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88"/>
  </p:notesMasterIdLst>
  <p:handoutMasterIdLst>
    <p:handoutMasterId r:id="rId89"/>
  </p:handoutMasterIdLst>
  <p:sldIdLst>
    <p:sldId id="369" r:id="rId2"/>
    <p:sldId id="391" r:id="rId3"/>
    <p:sldId id="390" r:id="rId4"/>
    <p:sldId id="319" r:id="rId5"/>
    <p:sldId id="321" r:id="rId6"/>
    <p:sldId id="270" r:id="rId7"/>
    <p:sldId id="320" r:id="rId8"/>
    <p:sldId id="271" r:id="rId9"/>
    <p:sldId id="284" r:id="rId10"/>
    <p:sldId id="370" r:id="rId11"/>
    <p:sldId id="285" r:id="rId12"/>
    <p:sldId id="371" r:id="rId13"/>
    <p:sldId id="286" r:id="rId14"/>
    <p:sldId id="322" r:id="rId15"/>
    <p:sldId id="373" r:id="rId16"/>
    <p:sldId id="374" r:id="rId17"/>
    <p:sldId id="375" r:id="rId18"/>
    <p:sldId id="376" r:id="rId19"/>
    <p:sldId id="377" r:id="rId20"/>
    <p:sldId id="323" r:id="rId21"/>
    <p:sldId id="259" r:id="rId22"/>
    <p:sldId id="378" r:id="rId23"/>
    <p:sldId id="379" r:id="rId24"/>
    <p:sldId id="380" r:id="rId25"/>
    <p:sldId id="381" r:id="rId26"/>
    <p:sldId id="382" r:id="rId27"/>
    <p:sldId id="383" r:id="rId28"/>
    <p:sldId id="384" r:id="rId29"/>
    <p:sldId id="385" r:id="rId30"/>
    <p:sldId id="386" r:id="rId31"/>
    <p:sldId id="387" r:id="rId32"/>
    <p:sldId id="388" r:id="rId33"/>
    <p:sldId id="389" r:id="rId34"/>
    <p:sldId id="324" r:id="rId35"/>
    <p:sldId id="266" r:id="rId36"/>
    <p:sldId id="311" r:id="rId37"/>
    <p:sldId id="313" r:id="rId38"/>
    <p:sldId id="310" r:id="rId39"/>
    <p:sldId id="306" r:id="rId40"/>
    <p:sldId id="299" r:id="rId41"/>
    <p:sldId id="325" r:id="rId42"/>
    <p:sldId id="300" r:id="rId43"/>
    <p:sldId id="308" r:id="rId44"/>
    <p:sldId id="303" r:id="rId45"/>
    <p:sldId id="302" r:id="rId46"/>
    <p:sldId id="318" r:id="rId47"/>
    <p:sldId id="304" r:id="rId48"/>
    <p:sldId id="305" r:id="rId49"/>
    <p:sldId id="316" r:id="rId50"/>
    <p:sldId id="326" r:id="rId51"/>
    <p:sldId id="327" r:id="rId52"/>
    <p:sldId id="328" r:id="rId53"/>
    <p:sldId id="329" r:id="rId54"/>
    <p:sldId id="330" r:id="rId55"/>
    <p:sldId id="331" r:id="rId56"/>
    <p:sldId id="332" r:id="rId57"/>
    <p:sldId id="333" r:id="rId58"/>
    <p:sldId id="334" r:id="rId59"/>
    <p:sldId id="335" r:id="rId60"/>
    <p:sldId id="336" r:id="rId61"/>
    <p:sldId id="337" r:id="rId62"/>
    <p:sldId id="338" r:id="rId63"/>
    <p:sldId id="339" r:id="rId64"/>
    <p:sldId id="340" r:id="rId65"/>
    <p:sldId id="341" r:id="rId66"/>
    <p:sldId id="342" r:id="rId67"/>
    <p:sldId id="343" r:id="rId68"/>
    <p:sldId id="344" r:id="rId69"/>
    <p:sldId id="345" r:id="rId70"/>
    <p:sldId id="347" r:id="rId71"/>
    <p:sldId id="348" r:id="rId72"/>
    <p:sldId id="349" r:id="rId73"/>
    <p:sldId id="354" r:id="rId74"/>
    <p:sldId id="355" r:id="rId75"/>
    <p:sldId id="356" r:id="rId76"/>
    <p:sldId id="357" r:id="rId77"/>
    <p:sldId id="358" r:id="rId78"/>
    <p:sldId id="359" r:id="rId79"/>
    <p:sldId id="360" r:id="rId80"/>
    <p:sldId id="361" r:id="rId81"/>
    <p:sldId id="362" r:id="rId82"/>
    <p:sldId id="363" r:id="rId83"/>
    <p:sldId id="364" r:id="rId84"/>
    <p:sldId id="365" r:id="rId85"/>
    <p:sldId id="366" r:id="rId86"/>
    <p:sldId id="367" r:id="rId87"/>
  </p:sldIdLst>
  <p:sldSz cx="9144000" cy="6858000" type="screen4x3"/>
  <p:notesSz cx="6794500" cy="9931400"/>
  <p:defaultTextStyle>
    <a:defPPr>
      <a:defRPr lang="fr-FR"/>
    </a:defPPr>
    <a:lvl1pPr algn="ctr" rtl="0" eaLnBrk="0" fontAlgn="base" hangingPunct="0">
      <a:spcBef>
        <a:spcPct val="0"/>
      </a:spcBef>
      <a:spcAft>
        <a:spcPct val="0"/>
      </a:spcAft>
      <a:defRPr kern="1200">
        <a:solidFill>
          <a:schemeClr val="accent2"/>
        </a:solidFill>
        <a:latin typeface="Arial" charset="0"/>
        <a:ea typeface="+mn-ea"/>
        <a:cs typeface="+mn-cs"/>
      </a:defRPr>
    </a:lvl1pPr>
    <a:lvl2pPr marL="457200" algn="ctr" rtl="0" eaLnBrk="0" fontAlgn="base" hangingPunct="0">
      <a:spcBef>
        <a:spcPct val="0"/>
      </a:spcBef>
      <a:spcAft>
        <a:spcPct val="0"/>
      </a:spcAft>
      <a:defRPr kern="1200">
        <a:solidFill>
          <a:schemeClr val="accent2"/>
        </a:solidFill>
        <a:latin typeface="Arial" charset="0"/>
        <a:ea typeface="+mn-ea"/>
        <a:cs typeface="+mn-cs"/>
      </a:defRPr>
    </a:lvl2pPr>
    <a:lvl3pPr marL="914400" algn="ctr" rtl="0" eaLnBrk="0" fontAlgn="base" hangingPunct="0">
      <a:spcBef>
        <a:spcPct val="0"/>
      </a:spcBef>
      <a:spcAft>
        <a:spcPct val="0"/>
      </a:spcAft>
      <a:defRPr kern="1200">
        <a:solidFill>
          <a:schemeClr val="accent2"/>
        </a:solidFill>
        <a:latin typeface="Arial" charset="0"/>
        <a:ea typeface="+mn-ea"/>
        <a:cs typeface="+mn-cs"/>
      </a:defRPr>
    </a:lvl3pPr>
    <a:lvl4pPr marL="1371600" algn="ctr" rtl="0" eaLnBrk="0" fontAlgn="base" hangingPunct="0">
      <a:spcBef>
        <a:spcPct val="0"/>
      </a:spcBef>
      <a:spcAft>
        <a:spcPct val="0"/>
      </a:spcAft>
      <a:defRPr kern="1200">
        <a:solidFill>
          <a:schemeClr val="accent2"/>
        </a:solidFill>
        <a:latin typeface="Arial" charset="0"/>
        <a:ea typeface="+mn-ea"/>
        <a:cs typeface="+mn-cs"/>
      </a:defRPr>
    </a:lvl4pPr>
    <a:lvl5pPr marL="1828800" algn="ctr" rtl="0" eaLnBrk="0" fontAlgn="base" hangingPunct="0">
      <a:spcBef>
        <a:spcPct val="0"/>
      </a:spcBef>
      <a:spcAft>
        <a:spcPct val="0"/>
      </a:spcAft>
      <a:defRPr kern="1200">
        <a:solidFill>
          <a:schemeClr val="accent2"/>
        </a:solidFill>
        <a:latin typeface="Arial" charset="0"/>
        <a:ea typeface="+mn-ea"/>
        <a:cs typeface="+mn-cs"/>
      </a:defRPr>
    </a:lvl5pPr>
    <a:lvl6pPr marL="2286000" algn="l" defTabSz="914400" rtl="0" eaLnBrk="1" latinLnBrk="0" hangingPunct="1">
      <a:defRPr kern="1200">
        <a:solidFill>
          <a:schemeClr val="accent2"/>
        </a:solidFill>
        <a:latin typeface="Arial" charset="0"/>
        <a:ea typeface="+mn-ea"/>
        <a:cs typeface="+mn-cs"/>
      </a:defRPr>
    </a:lvl6pPr>
    <a:lvl7pPr marL="2743200" algn="l" defTabSz="914400" rtl="0" eaLnBrk="1" latinLnBrk="0" hangingPunct="1">
      <a:defRPr kern="1200">
        <a:solidFill>
          <a:schemeClr val="accent2"/>
        </a:solidFill>
        <a:latin typeface="Arial" charset="0"/>
        <a:ea typeface="+mn-ea"/>
        <a:cs typeface="+mn-cs"/>
      </a:defRPr>
    </a:lvl7pPr>
    <a:lvl8pPr marL="3200400" algn="l" defTabSz="914400" rtl="0" eaLnBrk="1" latinLnBrk="0" hangingPunct="1">
      <a:defRPr kern="1200">
        <a:solidFill>
          <a:schemeClr val="accent2"/>
        </a:solidFill>
        <a:latin typeface="Arial" charset="0"/>
        <a:ea typeface="+mn-ea"/>
        <a:cs typeface="+mn-cs"/>
      </a:defRPr>
    </a:lvl8pPr>
    <a:lvl9pPr marL="3657600" algn="l" defTabSz="914400" rtl="0" eaLnBrk="1" latinLnBrk="0" hangingPunct="1">
      <a:defRPr kern="1200">
        <a:solidFill>
          <a:schemeClr val="accent2"/>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6">
          <p15:clr>
            <a:srgbClr val="A4A3A4"/>
          </p15:clr>
        </p15:guide>
        <p15:guide id="2" pos="2139">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7A8E0"/>
    <a:srgbClr val="F8F8F8"/>
    <a:srgbClr val="EAEAEA"/>
    <a:srgbClr val="5F5F5F"/>
    <a:srgbClr val="FF9966"/>
    <a:srgbClr val="FF3300"/>
    <a:srgbClr val="FFDDBB"/>
    <a:srgbClr val="00CC00"/>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aximized">
    <p:restoredLeft sz="15620"/>
    <p:restoredTop sz="74473" autoAdjust="0"/>
  </p:normalViewPr>
  <p:slideViewPr>
    <p:cSldViewPr>
      <p:cViewPr varScale="1">
        <p:scale>
          <a:sx n="74" d="100"/>
          <a:sy n="74" d="100"/>
        </p:scale>
        <p:origin x="1544" y="56"/>
      </p:cViewPr>
      <p:guideLst>
        <p:guide orient="horz" pos="2160"/>
        <p:guide pos="2880"/>
      </p:guideLst>
    </p:cSldViewPr>
  </p:slideViewPr>
  <p:outlineViewPr>
    <p:cViewPr>
      <p:scale>
        <a:sx n="20" d="100"/>
        <a:sy n="20" d="100"/>
      </p:scale>
      <p:origin x="0" y="0"/>
    </p:cViewPr>
  </p:outlineViewPr>
  <p:notesTextViewPr>
    <p:cViewPr>
      <p:scale>
        <a:sx n="100" d="100"/>
        <a:sy n="100" d="100"/>
      </p:scale>
      <p:origin x="0" y="0"/>
    </p:cViewPr>
  </p:notesTextViewPr>
  <p:sorterViewPr>
    <p:cViewPr varScale="1">
      <p:scale>
        <a:sx n="1" d="1"/>
        <a:sy n="1" d="1"/>
      </p:scale>
      <p:origin x="0" y="-33786"/>
    </p:cViewPr>
  </p:sorterViewPr>
  <p:notesViewPr>
    <p:cSldViewPr>
      <p:cViewPr varScale="1">
        <p:scale>
          <a:sx n="85" d="100"/>
          <a:sy n="85" d="100"/>
        </p:scale>
        <p:origin x="1008" y="102"/>
      </p:cViewPr>
      <p:guideLst>
        <p:guide orient="horz" pos="3126"/>
        <p:guide pos="2139"/>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handoutMaster" Target="handoutMasters/handoutMaster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presProps" Target="pres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notesMaster" Target="notesMasters/notesMaster1.xml"/><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heme" Target="theme/theme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8355" name="Rectangle 3"/>
          <p:cNvSpPr>
            <a:spLocks noGrp="1" noChangeArrowheads="1"/>
          </p:cNvSpPr>
          <p:nvPr>
            <p:ph type="dt" sz="quarter" idx="1"/>
          </p:nvPr>
        </p:nvSpPr>
        <p:spPr bwMode="auto">
          <a:xfrm>
            <a:off x="3851275" y="0"/>
            <a:ext cx="2943225" cy="496888"/>
          </a:xfrm>
          <a:prstGeom prst="rect">
            <a:avLst/>
          </a:prstGeom>
          <a:noFill/>
          <a:ln w="9525">
            <a:noFill/>
            <a:miter lim="800000"/>
            <a:headEnd/>
            <a:tailEnd/>
          </a:ln>
          <a:effectLst/>
        </p:spPr>
        <p:txBody>
          <a:bodyPr vert="horz" wrap="square" lIns="92770" tIns="46386" rIns="92770" bIns="46386" numCol="1" anchor="t" anchorCtr="0" compatLnSpc="1">
            <a:prstTxWarp prst="textNoShape">
              <a:avLst/>
            </a:prstTxWarp>
          </a:bodyPr>
          <a:lstStyle>
            <a:lvl1pPr algn="r" defTabSz="927564">
              <a:defRPr sz="1200">
                <a:latin typeface="Arial" pitchFamily="34" charset="0"/>
              </a:defRPr>
            </a:lvl1pPr>
          </a:lstStyle>
          <a:p>
            <a:pPr>
              <a:defRPr/>
            </a:pPr>
            <a:endParaRPr lang="fr-FR" dirty="0">
              <a:latin typeface="Calibri" panose="020F0502020204030204" pitchFamily="34" charset="0"/>
            </a:endParaRPr>
          </a:p>
        </p:txBody>
      </p:sp>
      <p:sp>
        <p:nvSpPr>
          <p:cNvPr id="228356" name="Rectangle 4"/>
          <p:cNvSpPr>
            <a:spLocks noGrp="1" noChangeArrowheads="1"/>
          </p:cNvSpPr>
          <p:nvPr>
            <p:ph type="ftr" sz="quarter" idx="2"/>
          </p:nvPr>
        </p:nvSpPr>
        <p:spPr bwMode="auto">
          <a:xfrm>
            <a:off x="0" y="9434513"/>
            <a:ext cx="2943225" cy="496887"/>
          </a:xfrm>
          <a:prstGeom prst="rect">
            <a:avLst/>
          </a:prstGeom>
          <a:noFill/>
          <a:ln w="9525">
            <a:noFill/>
            <a:miter lim="800000"/>
            <a:headEnd/>
            <a:tailEnd/>
          </a:ln>
          <a:effectLst/>
        </p:spPr>
        <p:txBody>
          <a:bodyPr vert="horz" wrap="square" lIns="92770" tIns="46386" rIns="92770" bIns="46386" numCol="1" anchor="b" anchorCtr="0" compatLnSpc="1">
            <a:prstTxWarp prst="textNoShape">
              <a:avLst/>
            </a:prstTxWarp>
          </a:bodyPr>
          <a:lstStyle>
            <a:lvl1pPr algn="l" defTabSz="927564">
              <a:defRPr sz="1200">
                <a:latin typeface="Arial" pitchFamily="34" charset="0"/>
              </a:defRPr>
            </a:lvl1pPr>
          </a:lstStyle>
          <a:p>
            <a:pPr>
              <a:defRPr/>
            </a:pPr>
            <a:endParaRPr lang="fr-FR" dirty="0">
              <a:latin typeface="Calibri" panose="020F0502020204030204" pitchFamily="34" charset="0"/>
            </a:endParaRPr>
          </a:p>
        </p:txBody>
      </p:sp>
      <p:sp>
        <p:nvSpPr>
          <p:cNvPr id="228357" name="Rectangle 5"/>
          <p:cNvSpPr>
            <a:spLocks noGrp="1" noChangeArrowheads="1"/>
          </p:cNvSpPr>
          <p:nvPr>
            <p:ph type="sldNum" sz="quarter" idx="3"/>
          </p:nvPr>
        </p:nvSpPr>
        <p:spPr bwMode="auto">
          <a:xfrm>
            <a:off x="3851275" y="9434513"/>
            <a:ext cx="2943225" cy="496887"/>
          </a:xfrm>
          <a:prstGeom prst="rect">
            <a:avLst/>
          </a:prstGeom>
          <a:noFill/>
          <a:ln w="9525">
            <a:noFill/>
            <a:miter lim="800000"/>
            <a:headEnd/>
            <a:tailEnd/>
          </a:ln>
          <a:effectLst/>
        </p:spPr>
        <p:txBody>
          <a:bodyPr vert="horz" wrap="square" lIns="92770" tIns="46386" rIns="92770" bIns="46386" numCol="1" anchor="b" anchorCtr="0" compatLnSpc="1">
            <a:prstTxWarp prst="textNoShape">
              <a:avLst/>
            </a:prstTxWarp>
          </a:bodyPr>
          <a:lstStyle>
            <a:lvl1pPr algn="r" defTabSz="927564">
              <a:defRPr sz="1200">
                <a:latin typeface="Arial" pitchFamily="34" charset="0"/>
              </a:defRPr>
            </a:lvl1pPr>
          </a:lstStyle>
          <a:p>
            <a:pPr>
              <a:defRPr/>
            </a:pPr>
            <a:fld id="{0198FF83-43C8-4671-B099-BC99B1108EF9}" type="slidenum">
              <a:rPr lang="fr-FR">
                <a:latin typeface="Calibri" panose="020F0502020204030204" pitchFamily="34" charset="0"/>
              </a:rPr>
              <a:pPr>
                <a:defRPr/>
              </a:pPr>
              <a:t>‹N°›</a:t>
            </a:fld>
            <a:endParaRPr lang="fr-FR" dirty="0">
              <a:latin typeface="Calibri" panose="020F0502020204030204" pitchFamily="34" charset="0"/>
            </a:endParaRPr>
          </a:p>
        </p:txBody>
      </p:sp>
      <p:sp>
        <p:nvSpPr>
          <p:cNvPr id="6" name="Espace réservé de l'en-tête 5"/>
          <p:cNvSpPr>
            <a:spLocks noGrp="1"/>
          </p:cNvSpPr>
          <p:nvPr>
            <p:ph type="hdr" sz="quarter"/>
          </p:nvPr>
        </p:nvSpPr>
        <p:spPr>
          <a:xfrm>
            <a:off x="0" y="0"/>
            <a:ext cx="2944813" cy="496888"/>
          </a:xfrm>
          <a:prstGeom prst="rect">
            <a:avLst/>
          </a:prstGeom>
        </p:spPr>
        <p:txBody>
          <a:bodyPr vert="horz" lIns="92117" tIns="46058" rIns="92117" bIns="46058" rtlCol="0"/>
          <a:lstStyle>
            <a:lvl1pPr algn="l">
              <a:defRPr sz="1200" smtClean="0"/>
            </a:lvl1pPr>
          </a:lstStyle>
          <a:p>
            <a:pPr>
              <a:defRPr/>
            </a:pPr>
            <a:endParaRPr lang="fr-FR" dirty="0">
              <a:latin typeface="Calibri" panose="020F0502020204030204" pitchFamily="34" charset="0"/>
            </a:endParaRPr>
          </a:p>
        </p:txBody>
      </p:sp>
    </p:spTree>
    <p:extLst>
      <p:ext uri="{BB962C8B-B14F-4D97-AF65-F5344CB8AC3E}">
        <p14:creationId xmlns:p14="http://schemas.microsoft.com/office/powerpoint/2010/main" val="39901003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9090" name="Rectangle 4"/>
          <p:cNvSpPr>
            <a:spLocks noGrp="1" noRot="1" noChangeAspect="1" noChangeArrowheads="1" noTextEdit="1"/>
          </p:cNvSpPr>
          <p:nvPr>
            <p:ph type="sldImg" idx="2"/>
          </p:nvPr>
        </p:nvSpPr>
        <p:spPr bwMode="auto">
          <a:xfrm>
            <a:off x="387350" y="358775"/>
            <a:ext cx="5946775" cy="44608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6" name="Rectangle 2"/>
          <p:cNvSpPr>
            <a:spLocks noGrp="1" noChangeArrowheads="1"/>
          </p:cNvSpPr>
          <p:nvPr>
            <p:ph type="hdr" sz="quarter"/>
          </p:nvPr>
        </p:nvSpPr>
        <p:spPr bwMode="auto">
          <a:xfrm>
            <a:off x="0" y="0"/>
            <a:ext cx="2943225" cy="496888"/>
          </a:xfrm>
          <a:prstGeom prst="rect">
            <a:avLst/>
          </a:prstGeom>
          <a:noFill/>
          <a:ln w="9525">
            <a:noFill/>
            <a:miter lim="800000"/>
            <a:headEnd/>
            <a:tailEnd/>
          </a:ln>
          <a:effectLst/>
        </p:spPr>
        <p:txBody>
          <a:bodyPr vert="horz" wrap="none" lIns="92770" tIns="46386" rIns="92770" bIns="46386" numCol="1" anchor="ctr" anchorCtr="0" compatLnSpc="1">
            <a:prstTxWarp prst="textNoShape">
              <a:avLst/>
            </a:prstTxWarp>
          </a:bodyPr>
          <a:lstStyle>
            <a:lvl1pPr algn="l" defTabSz="927564">
              <a:defRPr sz="1200">
                <a:latin typeface="Calibri" panose="020F0502020204030204" pitchFamily="34" charset="0"/>
              </a:defRPr>
            </a:lvl1pPr>
          </a:lstStyle>
          <a:p>
            <a:pPr>
              <a:defRPr/>
            </a:pPr>
            <a:endParaRPr lang="fr-FR" dirty="0"/>
          </a:p>
        </p:txBody>
      </p:sp>
      <p:sp>
        <p:nvSpPr>
          <p:cNvPr id="52227" name="Rectangle 3"/>
          <p:cNvSpPr>
            <a:spLocks noGrp="1" noChangeArrowheads="1"/>
          </p:cNvSpPr>
          <p:nvPr>
            <p:ph type="dt" idx="1"/>
          </p:nvPr>
        </p:nvSpPr>
        <p:spPr bwMode="auto">
          <a:xfrm>
            <a:off x="3851275" y="0"/>
            <a:ext cx="2943225" cy="496888"/>
          </a:xfrm>
          <a:prstGeom prst="rect">
            <a:avLst/>
          </a:prstGeom>
          <a:noFill/>
          <a:ln w="9525">
            <a:noFill/>
            <a:miter lim="800000"/>
            <a:headEnd/>
            <a:tailEnd/>
          </a:ln>
          <a:effectLst/>
        </p:spPr>
        <p:txBody>
          <a:bodyPr vert="horz" wrap="none" lIns="92770" tIns="46386" rIns="92770" bIns="46386" numCol="1" anchor="ctr" anchorCtr="0" compatLnSpc="1">
            <a:prstTxWarp prst="textNoShape">
              <a:avLst/>
            </a:prstTxWarp>
          </a:bodyPr>
          <a:lstStyle>
            <a:lvl1pPr algn="r" defTabSz="927564">
              <a:defRPr sz="1200">
                <a:latin typeface="Calibri" panose="020F0502020204030204" pitchFamily="34" charset="0"/>
              </a:defRPr>
            </a:lvl1pPr>
          </a:lstStyle>
          <a:p>
            <a:pPr>
              <a:defRPr/>
            </a:pPr>
            <a:endParaRPr lang="fr-FR" dirty="0"/>
          </a:p>
        </p:txBody>
      </p:sp>
      <p:sp>
        <p:nvSpPr>
          <p:cNvPr id="52229" name="Rectangle 5"/>
          <p:cNvSpPr>
            <a:spLocks noGrp="1" noChangeArrowheads="1"/>
          </p:cNvSpPr>
          <p:nvPr>
            <p:ph type="body" sz="quarter" idx="3"/>
          </p:nvPr>
        </p:nvSpPr>
        <p:spPr bwMode="auto">
          <a:xfrm>
            <a:off x="911225" y="4967288"/>
            <a:ext cx="4979988" cy="4467225"/>
          </a:xfrm>
          <a:prstGeom prst="rect">
            <a:avLst/>
          </a:prstGeom>
          <a:noFill/>
          <a:ln w="9525">
            <a:noFill/>
            <a:miter lim="800000"/>
            <a:headEnd/>
            <a:tailEnd/>
          </a:ln>
          <a:effectLst/>
        </p:spPr>
        <p:txBody>
          <a:bodyPr vert="horz" wrap="square" lIns="92770" tIns="46386" rIns="92770" bIns="46386" numCol="1" anchor="t" anchorCtr="0" compatLnSpc="1">
            <a:prstTxWarp prst="textNoShape">
              <a:avLst/>
            </a:prstTxWarp>
          </a:bodyPr>
          <a:lstStyle/>
          <a:p>
            <a:pPr lvl="0"/>
            <a:r>
              <a:rPr lang="fr-FR" noProof="0" dirty="0"/>
              <a:t>Cliquez pour modifier les styles du texte du masque</a:t>
            </a:r>
          </a:p>
          <a:p>
            <a:pPr lvl="1"/>
            <a:r>
              <a:rPr lang="fr-FR" noProof="0" dirty="0"/>
              <a:t>Deuxième niveau</a:t>
            </a:r>
          </a:p>
          <a:p>
            <a:pPr lvl="2"/>
            <a:r>
              <a:rPr lang="fr-FR" noProof="0" dirty="0"/>
              <a:t>Troisième niveau</a:t>
            </a:r>
          </a:p>
          <a:p>
            <a:pPr lvl="3"/>
            <a:r>
              <a:rPr lang="fr-FR" noProof="0" dirty="0"/>
              <a:t>Quatrième niveau</a:t>
            </a:r>
          </a:p>
          <a:p>
            <a:pPr lvl="4"/>
            <a:r>
              <a:rPr lang="fr-FR" noProof="0" dirty="0"/>
              <a:t>Cinquième niveau</a:t>
            </a:r>
          </a:p>
        </p:txBody>
      </p:sp>
      <p:sp>
        <p:nvSpPr>
          <p:cNvPr id="52230" name="Rectangle 6"/>
          <p:cNvSpPr>
            <a:spLocks noGrp="1" noChangeArrowheads="1"/>
          </p:cNvSpPr>
          <p:nvPr>
            <p:ph type="ftr" sz="quarter" idx="4"/>
          </p:nvPr>
        </p:nvSpPr>
        <p:spPr bwMode="auto">
          <a:xfrm>
            <a:off x="0" y="9434513"/>
            <a:ext cx="2943225" cy="496887"/>
          </a:xfrm>
          <a:prstGeom prst="rect">
            <a:avLst/>
          </a:prstGeom>
          <a:noFill/>
          <a:ln w="9525">
            <a:noFill/>
            <a:miter lim="800000"/>
            <a:headEnd/>
            <a:tailEnd/>
          </a:ln>
          <a:effectLst/>
        </p:spPr>
        <p:txBody>
          <a:bodyPr vert="horz" wrap="none" lIns="92770" tIns="46386" rIns="92770" bIns="46386" numCol="1" anchor="b" anchorCtr="0" compatLnSpc="1">
            <a:prstTxWarp prst="textNoShape">
              <a:avLst/>
            </a:prstTxWarp>
          </a:bodyPr>
          <a:lstStyle>
            <a:lvl1pPr algn="l" defTabSz="927564">
              <a:defRPr sz="1200">
                <a:latin typeface="Calibri" panose="020F0502020204030204" pitchFamily="34" charset="0"/>
              </a:defRPr>
            </a:lvl1pPr>
          </a:lstStyle>
          <a:p>
            <a:pPr>
              <a:defRPr/>
            </a:pPr>
            <a:endParaRPr lang="fr-FR" dirty="0"/>
          </a:p>
        </p:txBody>
      </p:sp>
      <p:sp>
        <p:nvSpPr>
          <p:cNvPr id="52233" name="Rectangle 9"/>
          <p:cNvSpPr>
            <a:spLocks noChangeArrowheads="1"/>
          </p:cNvSpPr>
          <p:nvPr/>
        </p:nvSpPr>
        <p:spPr bwMode="auto">
          <a:xfrm>
            <a:off x="4746625" y="9696450"/>
            <a:ext cx="1360488" cy="234950"/>
          </a:xfrm>
          <a:prstGeom prst="rect">
            <a:avLst/>
          </a:prstGeom>
          <a:noFill/>
          <a:ln w="9525">
            <a:noFill/>
            <a:miter lim="800000"/>
            <a:headEnd/>
            <a:tailEnd/>
          </a:ln>
          <a:effectLst/>
        </p:spPr>
        <p:txBody>
          <a:bodyPr lIns="89881" tIns="44941" rIns="89881" bIns="44941" anchor="b"/>
          <a:lstStyle/>
          <a:p>
            <a:pPr algn="r" defTabSz="898777">
              <a:defRPr/>
            </a:pPr>
            <a:r>
              <a:rPr lang="fr-FR" sz="900" dirty="0">
                <a:solidFill>
                  <a:schemeClr val="tx1"/>
                </a:solidFill>
                <a:latin typeface="Calibri" panose="020F0502020204030204" pitchFamily="34" charset="0"/>
              </a:rPr>
              <a:t>Pédagogie</a:t>
            </a:r>
          </a:p>
        </p:txBody>
      </p:sp>
      <p:sp>
        <p:nvSpPr>
          <p:cNvPr id="52235" name="Text Box 11"/>
          <p:cNvSpPr txBox="1">
            <a:spLocks noChangeArrowheads="1"/>
          </p:cNvSpPr>
          <p:nvPr/>
        </p:nvSpPr>
        <p:spPr bwMode="auto">
          <a:xfrm>
            <a:off x="688975" y="9710738"/>
            <a:ext cx="2515284" cy="191965"/>
          </a:xfrm>
          <a:prstGeom prst="rect">
            <a:avLst/>
          </a:prstGeom>
          <a:noFill/>
          <a:ln w="12700">
            <a:noFill/>
            <a:miter lim="800000"/>
            <a:headEnd/>
            <a:tailEnd/>
          </a:ln>
          <a:effectLst/>
        </p:spPr>
        <p:txBody>
          <a:bodyPr wrap="none" lIns="83429" tIns="41714" rIns="83429" bIns="41714">
            <a:spAutoFit/>
          </a:bodyPr>
          <a:lstStyle/>
          <a:p>
            <a:pPr algn="l" defTabSz="834807">
              <a:defRPr/>
            </a:pPr>
            <a:r>
              <a:rPr lang="fr-FR" sz="700" dirty="0">
                <a:solidFill>
                  <a:srgbClr val="474747"/>
                </a:solidFill>
                <a:latin typeface="Calibri" panose="020F0502020204030204" pitchFamily="34" charset="0"/>
              </a:rPr>
              <a:t>HORIZON V2, LE JEU DES PROJETS</a:t>
            </a:r>
            <a:r>
              <a:rPr lang="fr-FR" sz="700" baseline="30000" dirty="0">
                <a:solidFill>
                  <a:srgbClr val="474747"/>
                </a:solidFill>
                <a:latin typeface="Calibri" panose="020F0502020204030204" pitchFamily="34" charset="0"/>
                <a:cs typeface="Arial" pitchFamily="34" charset="0"/>
              </a:rPr>
              <a:t>©</a:t>
            </a:r>
            <a:r>
              <a:rPr lang="fr-FR" sz="700" dirty="0">
                <a:solidFill>
                  <a:srgbClr val="474747"/>
                </a:solidFill>
                <a:latin typeface="Calibri" panose="020F0502020204030204" pitchFamily="34" charset="0"/>
              </a:rPr>
              <a:t> - CIPE / Tous Droits Réservés</a:t>
            </a:r>
          </a:p>
        </p:txBody>
      </p:sp>
      <p:sp>
        <p:nvSpPr>
          <p:cNvPr id="52236" name="Text Box 12"/>
          <p:cNvSpPr txBox="1">
            <a:spLocks noChangeArrowheads="1"/>
          </p:cNvSpPr>
          <p:nvPr/>
        </p:nvSpPr>
        <p:spPr bwMode="auto">
          <a:xfrm>
            <a:off x="5491163" y="9667875"/>
            <a:ext cx="1331912" cy="239713"/>
          </a:xfrm>
          <a:prstGeom prst="rect">
            <a:avLst/>
          </a:prstGeom>
          <a:noFill/>
          <a:ln w="12700">
            <a:noFill/>
            <a:miter lim="800000"/>
            <a:headEnd/>
            <a:tailEnd/>
          </a:ln>
          <a:effectLst/>
        </p:spPr>
        <p:txBody>
          <a:bodyPr lIns="83429" tIns="41714" rIns="83429" bIns="41714">
            <a:spAutoFit/>
          </a:bodyPr>
          <a:lstStyle/>
          <a:p>
            <a:pPr algn="r" defTabSz="834807">
              <a:defRPr/>
            </a:pPr>
            <a:r>
              <a:rPr lang="fr-FR" sz="1000" b="1" dirty="0">
                <a:solidFill>
                  <a:srgbClr val="474747"/>
                </a:solidFill>
                <a:latin typeface="Calibri" panose="020F0502020204030204" pitchFamily="34" charset="0"/>
              </a:rPr>
              <a:t>diapo </a:t>
            </a:r>
            <a:fld id="{B5DF310F-2ECD-4003-AD9A-216BD2CB4A24}" type="slidenum">
              <a:rPr lang="fr-FR" sz="1000" b="1">
                <a:solidFill>
                  <a:srgbClr val="474747"/>
                </a:solidFill>
                <a:latin typeface="Calibri" panose="020F0502020204030204" pitchFamily="34" charset="0"/>
              </a:rPr>
              <a:pPr algn="r" defTabSz="834807">
                <a:defRPr/>
              </a:pPr>
              <a:t>‹N°›</a:t>
            </a:fld>
            <a:endParaRPr lang="fr-FR" sz="1000" b="1" dirty="0">
              <a:solidFill>
                <a:srgbClr val="474747"/>
              </a:solidFill>
              <a:latin typeface="Calibri" panose="020F0502020204030204" pitchFamily="34" charset="0"/>
            </a:endParaRPr>
          </a:p>
        </p:txBody>
      </p:sp>
      <p:pic>
        <p:nvPicPr>
          <p:cNvPr id="89098" name="Picture 13" descr="logo CIPE couleu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3838" y="9574213"/>
            <a:ext cx="377825" cy="35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9" name="Picture 3" descr="C:\Users\bertrands\Dropbox\Marketing\Logo Cipe\2012 Logo CIPE\Logo seul\Logo imprim couleurs 300dpi  pour impression papier\2012-Logo CIPE-300dpi-CMJ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 y="4532313"/>
            <a:ext cx="290513"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100" name="Picture 3" descr="C:\Users\bertrands\Dropbox\Marketing\Logo Cipe\2012 Logo CIPE\Logo seul\Logo imprim couleurs 300dpi  pour impression papier\2012-Logo CIPE-300dpi-CMJ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1613" y="9498013"/>
            <a:ext cx="436562" cy="43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7055366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b="1" kern="1200">
        <a:solidFill>
          <a:srgbClr val="3333FF"/>
        </a:solidFill>
        <a:latin typeface="Calibri" panose="020F0502020204030204" pitchFamily="34" charset="0"/>
        <a:ea typeface="+mn-ea"/>
        <a:cs typeface="+mn-cs"/>
      </a:defRPr>
    </a:lvl1pPr>
    <a:lvl2pPr marL="190500" indent="95250" algn="l" rtl="0" eaLnBrk="0" fontAlgn="base" hangingPunct="0">
      <a:spcBef>
        <a:spcPct val="30000"/>
      </a:spcBef>
      <a:spcAft>
        <a:spcPct val="0"/>
      </a:spcAft>
      <a:defRPr sz="1100" kern="1200">
        <a:solidFill>
          <a:schemeClr val="tx1"/>
        </a:solidFill>
        <a:latin typeface="Calibri" panose="020F0502020204030204"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Calibri" panose="020F0502020204030204"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 Target="../slides/slide1.xml"/><Relationship Id="rId1" Type="http://schemas.openxmlformats.org/officeDocument/2006/relationships/notesMaster" Target="../notesMasters/notesMaster1.xml"/><Relationship Id="rId4" Type="http://schemas.openxmlformats.org/officeDocument/2006/relationships/image" Target="../media/image6.jpeg"/></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Espace réservé de l'image des diapositives 4"/>
          <p:cNvSpPr>
            <a:spLocks noGrp="1" noRot="1" noChangeAspect="1" noTextEdit="1"/>
          </p:cNvSpPr>
          <p:nvPr>
            <p:ph type="sldImg"/>
          </p:nvPr>
        </p:nvSpPr>
        <p:spPr>
          <a:xfrm>
            <a:off x="712788" y="195263"/>
            <a:ext cx="5659437" cy="4244975"/>
          </a:xfrm>
          <a:ln/>
        </p:spPr>
      </p:sp>
      <p:sp>
        <p:nvSpPr>
          <p:cNvPr id="92163" name="Espace réservé des commentaires 5"/>
          <p:cNvSpPr>
            <a:spLocks noGrp="1"/>
          </p:cNvSpPr>
          <p:nvPr>
            <p:ph type="body" idx="1"/>
          </p:nvPr>
        </p:nvSpPr>
        <p:spPr>
          <a:xfrm>
            <a:off x="490310" y="4640901"/>
            <a:ext cx="6102673" cy="298089"/>
          </a:xfrm>
          <a:noFill/>
        </p:spPr>
        <p:txBody>
          <a:bodyPr/>
          <a:lstStyle/>
          <a:p>
            <a:pPr eaLnBrk="1" hangingPunct="1"/>
            <a:endParaRPr lang="fr-FR" altLang="fr-FR"/>
          </a:p>
        </p:txBody>
      </p:sp>
      <p:sp>
        <p:nvSpPr>
          <p:cNvPr id="2" name="Rectangle 1"/>
          <p:cNvSpPr/>
          <p:nvPr/>
        </p:nvSpPr>
        <p:spPr>
          <a:xfrm>
            <a:off x="1" y="0"/>
            <a:ext cx="6794500" cy="9931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0441" tIns="45220" rIns="90441" bIns="45220" anchor="ctr"/>
          <a:lstStyle/>
          <a:p>
            <a:pPr algn="ctr">
              <a:defRPr/>
            </a:pPr>
            <a:endParaRPr lang="fr-FR"/>
          </a:p>
        </p:txBody>
      </p:sp>
      <p:sp>
        <p:nvSpPr>
          <p:cNvPr id="15" name="Rectangle 14"/>
          <p:cNvSpPr/>
          <p:nvPr/>
        </p:nvSpPr>
        <p:spPr>
          <a:xfrm>
            <a:off x="558540" y="255711"/>
            <a:ext cx="5966212" cy="8992737"/>
          </a:xfrm>
          <a:prstGeom prst="rect">
            <a:avLst/>
          </a:prstGeom>
          <a:solidFill>
            <a:schemeClr val="bg1"/>
          </a:solidFill>
          <a:ln>
            <a:solidFill>
              <a:srgbClr val="27A8E0"/>
            </a:solidFill>
          </a:ln>
          <a:effectLst>
            <a:outerShdw blurRad="1397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0441" tIns="45220" rIns="90441" bIns="45220" anchor="ctr"/>
          <a:lstStyle/>
          <a:p>
            <a:pPr algn="ctr">
              <a:defRPr/>
            </a:pPr>
            <a:endParaRPr lang="fr-FR"/>
          </a:p>
        </p:txBody>
      </p:sp>
      <p:sp>
        <p:nvSpPr>
          <p:cNvPr id="18" name="Rectangle 629"/>
          <p:cNvSpPr>
            <a:spLocks noChangeArrowheads="1"/>
          </p:cNvSpPr>
          <p:nvPr/>
        </p:nvSpPr>
        <p:spPr bwMode="auto">
          <a:xfrm>
            <a:off x="948881" y="9430196"/>
            <a:ext cx="5185527" cy="39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52" tIns="45226" rIns="90452" bIns="45226">
            <a:spAutoFit/>
          </a:bodyPr>
          <a:lstStyle/>
          <a:p>
            <a:pPr algn="ctr">
              <a:defRPr/>
            </a:pPr>
            <a:r>
              <a:rPr lang="fr-FR" sz="1000" dirty="0">
                <a:solidFill>
                  <a:schemeClr val="tx1">
                    <a:lumMod val="65000"/>
                    <a:lumOff val="35000"/>
                  </a:schemeClr>
                </a:solidFill>
                <a:latin typeface="Calibri" panose="020F0502020204030204" pitchFamily="34" charset="0"/>
                <a:cs typeface="Times New Roman" pitchFamily="18" charset="0"/>
              </a:rPr>
              <a:t>CIPE  –  Centre International de la Pédagogie d'Entreprise</a:t>
            </a:r>
          </a:p>
          <a:p>
            <a:pPr algn="ctr" eaLnBrk="0" hangingPunct="0">
              <a:defRPr/>
            </a:pPr>
            <a:r>
              <a:rPr lang="fr-FR" sz="1000" dirty="0">
                <a:solidFill>
                  <a:schemeClr val="tx1">
                    <a:lumMod val="65000"/>
                    <a:lumOff val="35000"/>
                  </a:schemeClr>
                </a:solidFill>
                <a:latin typeface="Calibri" panose="020F0502020204030204" pitchFamily="34" charset="0"/>
                <a:cs typeface="Times New Roman" pitchFamily="18" charset="0"/>
              </a:rPr>
              <a:t>info@cipe.fr   –   www.cipe.fr</a:t>
            </a:r>
            <a:endParaRPr lang="fr-FR" sz="1000" dirty="0">
              <a:solidFill>
                <a:schemeClr val="tx1">
                  <a:lumMod val="65000"/>
                  <a:lumOff val="35000"/>
                </a:schemeClr>
              </a:solidFill>
              <a:latin typeface="Calibri" panose="020F0502020204030204" pitchFamily="34" charset="0"/>
              <a:cs typeface="+mn-cs"/>
            </a:endParaRPr>
          </a:p>
        </p:txBody>
      </p:sp>
      <p:sp>
        <p:nvSpPr>
          <p:cNvPr id="92168" name="Rectangle 3081"/>
          <p:cNvSpPr>
            <a:spLocks noChangeArrowheads="1"/>
          </p:cNvSpPr>
          <p:nvPr/>
        </p:nvSpPr>
        <p:spPr bwMode="auto">
          <a:xfrm>
            <a:off x="991724" y="4833080"/>
            <a:ext cx="5099842" cy="1573675"/>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126" tIns="47708" rIns="92126" bIns="47708">
            <a:spAutoFit/>
          </a:bodyPr>
          <a:lstStyle>
            <a:lvl1pPr defTabSz="927100" eaLnBrk="0" hangingPunct="0">
              <a:spcBef>
                <a:spcPct val="30000"/>
              </a:spcBef>
              <a:defRPr sz="1200">
                <a:solidFill>
                  <a:schemeClr val="tx1"/>
                </a:solidFill>
                <a:latin typeface="Arial" charset="0"/>
              </a:defRPr>
            </a:lvl1pPr>
            <a:lvl2pPr marL="742950" indent="-285750" defTabSz="927100" eaLnBrk="0" hangingPunct="0">
              <a:spcBef>
                <a:spcPct val="30000"/>
              </a:spcBef>
              <a:defRPr sz="1200">
                <a:solidFill>
                  <a:schemeClr val="tx1"/>
                </a:solidFill>
                <a:latin typeface="Arial" charset="0"/>
              </a:defRPr>
            </a:lvl2pPr>
            <a:lvl3pPr marL="1143000" indent="-228600" defTabSz="927100" eaLnBrk="0" hangingPunct="0">
              <a:spcBef>
                <a:spcPct val="30000"/>
              </a:spcBef>
              <a:defRPr sz="1200">
                <a:solidFill>
                  <a:schemeClr val="tx1"/>
                </a:solidFill>
                <a:latin typeface="Arial" charset="0"/>
              </a:defRPr>
            </a:lvl3pPr>
            <a:lvl4pPr marL="1600200" indent="-228600" defTabSz="927100" eaLnBrk="0" hangingPunct="0">
              <a:spcBef>
                <a:spcPct val="30000"/>
              </a:spcBef>
              <a:defRPr sz="1200">
                <a:solidFill>
                  <a:schemeClr val="tx1"/>
                </a:solidFill>
                <a:latin typeface="Arial" charset="0"/>
              </a:defRPr>
            </a:lvl4pPr>
            <a:lvl5pPr marL="2057400" indent="-228600" defTabSz="927100" eaLnBrk="0" hangingPunct="0">
              <a:spcBef>
                <a:spcPct val="30000"/>
              </a:spcBef>
              <a:defRPr sz="1200">
                <a:solidFill>
                  <a:schemeClr val="tx1"/>
                </a:solidFill>
                <a:latin typeface="Arial" charset="0"/>
              </a:defRPr>
            </a:lvl5pPr>
            <a:lvl6pPr marL="2514600" indent="-228600" defTabSz="927100" eaLnBrk="0" fontAlgn="base" hangingPunct="0">
              <a:spcBef>
                <a:spcPct val="30000"/>
              </a:spcBef>
              <a:spcAft>
                <a:spcPct val="0"/>
              </a:spcAft>
              <a:defRPr sz="1200">
                <a:solidFill>
                  <a:schemeClr val="tx1"/>
                </a:solidFill>
                <a:latin typeface="Arial" charset="0"/>
              </a:defRPr>
            </a:lvl6pPr>
            <a:lvl7pPr marL="2971800" indent="-228600" defTabSz="927100" eaLnBrk="0" fontAlgn="base" hangingPunct="0">
              <a:spcBef>
                <a:spcPct val="30000"/>
              </a:spcBef>
              <a:spcAft>
                <a:spcPct val="0"/>
              </a:spcAft>
              <a:defRPr sz="1200">
                <a:solidFill>
                  <a:schemeClr val="tx1"/>
                </a:solidFill>
                <a:latin typeface="Arial" charset="0"/>
              </a:defRPr>
            </a:lvl7pPr>
            <a:lvl8pPr marL="3429000" indent="-228600" defTabSz="927100" eaLnBrk="0" fontAlgn="base" hangingPunct="0">
              <a:spcBef>
                <a:spcPct val="30000"/>
              </a:spcBef>
              <a:spcAft>
                <a:spcPct val="0"/>
              </a:spcAft>
              <a:defRPr sz="1200">
                <a:solidFill>
                  <a:schemeClr val="tx1"/>
                </a:solidFill>
                <a:latin typeface="Arial" charset="0"/>
              </a:defRPr>
            </a:lvl8pPr>
            <a:lvl9pPr marL="3886200" indent="-228600" defTabSz="927100" eaLnBrk="0" fontAlgn="base" hangingPunct="0">
              <a:spcBef>
                <a:spcPct val="30000"/>
              </a:spcBef>
              <a:spcAft>
                <a:spcPct val="0"/>
              </a:spcAft>
              <a:defRPr sz="1200">
                <a:solidFill>
                  <a:schemeClr val="tx1"/>
                </a:solidFill>
                <a:latin typeface="Arial" charset="0"/>
              </a:defRPr>
            </a:lvl9pPr>
          </a:lstStyle>
          <a:p>
            <a:pPr algn="ctr" eaLnBrk="1" hangingPunct="1">
              <a:spcBef>
                <a:spcPct val="0"/>
              </a:spcBef>
            </a:pPr>
            <a:r>
              <a:rPr lang="fr-FR" altLang="fr-FR" sz="3200" b="1" dirty="0">
                <a:solidFill>
                  <a:srgbClr val="27A8E0"/>
                </a:solidFill>
                <a:latin typeface="Calibri" pitchFamily="34" charset="0"/>
              </a:rPr>
              <a:t>Guide d'animation 3</a:t>
            </a:r>
          </a:p>
          <a:p>
            <a:pPr algn="ctr" eaLnBrk="1" hangingPunct="1">
              <a:spcBef>
                <a:spcPct val="0"/>
              </a:spcBef>
            </a:pPr>
            <a:r>
              <a:rPr lang="fr-FR" altLang="fr-FR" sz="3200" b="1" dirty="0">
                <a:solidFill>
                  <a:srgbClr val="27A8E0"/>
                </a:solidFill>
                <a:latin typeface="Calibri" pitchFamily="34" charset="0"/>
              </a:rPr>
              <a:t>"PÉDAGOGIE"</a:t>
            </a:r>
          </a:p>
          <a:p>
            <a:pPr eaLnBrk="1" hangingPunct="1">
              <a:spcBef>
                <a:spcPct val="0"/>
              </a:spcBef>
            </a:pPr>
            <a:r>
              <a:rPr lang="fr-FR" altLang="fr-FR" sz="3200" b="1" dirty="0">
                <a:solidFill>
                  <a:srgbClr val="27A8E0"/>
                </a:solidFill>
                <a:latin typeface="Calibri" pitchFamily="34" charset="0"/>
              </a:rPr>
              <a:t>(partie optionnelle)</a:t>
            </a:r>
          </a:p>
        </p:txBody>
      </p:sp>
      <p:pic>
        <p:nvPicPr>
          <p:cNvPr id="10" name="Picture 3" descr="C:\Users\bertrandS\Dropbox\Marketing\Logo Cipe\Logo CIPE Baseline image Couleurs bureautiqu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05965" y="7910956"/>
            <a:ext cx="2471360" cy="98904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C:\Users\BertrandS\Dropbox\Marketing\logos Jeux\horizon\horizon_300dpi.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68980" y="863300"/>
            <a:ext cx="3131634" cy="235525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Rot="1" noChangeAspect="1" noChangeArrowheads="1" noTextEdit="1"/>
          </p:cNvSpPr>
          <p:nvPr>
            <p:ph type="sldImg"/>
          </p:nvPr>
        </p:nvSpPr>
        <p:spPr>
          <a:ln/>
        </p:spPr>
      </p:sp>
      <p:sp>
        <p:nvSpPr>
          <p:cNvPr id="98307" name="Rectangle 3"/>
          <p:cNvSpPr>
            <a:spLocks noGrp="1" noChangeArrowheads="1"/>
          </p:cNvSpPr>
          <p:nvPr>
            <p:ph type="body" idx="1"/>
          </p:nvPr>
        </p:nvSpPr>
        <p:spPr>
          <a:xfrm>
            <a:off x="908050" y="4797425"/>
            <a:ext cx="4978400" cy="44688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altLang="fr-FR">
                <a:latin typeface="+mn-lt"/>
              </a:rPr>
              <a:t>Commentaires</a:t>
            </a:r>
          </a:p>
          <a:p>
            <a:pPr lvl="1" indent="6350">
              <a:buFontTx/>
              <a:buChar char="•"/>
            </a:pPr>
            <a:r>
              <a:rPr lang="fr-FR" altLang="fr-FR">
                <a:latin typeface="+mn-lt"/>
              </a:rPr>
              <a:t>La liste donnée dans cette diapo est très limitée car il ne s'agit que d'un exemple. Dans la réalité, le cahier des charges fonctionnel d'un nouveau produit peut comporter des dizaines de pages.</a:t>
            </a:r>
          </a:p>
          <a:p>
            <a:r>
              <a:rPr lang="fr-FR" altLang="fr-FR">
                <a:latin typeface="+mn-lt"/>
              </a:rPr>
              <a:t>Question à poser aux participants</a:t>
            </a:r>
          </a:p>
          <a:p>
            <a:pPr lvl="1" indent="6350"/>
            <a:r>
              <a:rPr lang="fr-FR" altLang="fr-FR">
                <a:latin typeface="+mn-lt"/>
              </a:rPr>
              <a:t>Faire réfléchir le groupe sur la  notion de client : </a:t>
            </a:r>
            <a:br>
              <a:rPr lang="fr-FR" altLang="fr-FR">
                <a:latin typeface="+mn-lt"/>
              </a:rPr>
            </a:br>
            <a:r>
              <a:rPr lang="fr-FR" altLang="fr-FR">
                <a:latin typeface="+mn-lt"/>
              </a:rPr>
              <a:t>Qui est le client dans le projet Horizon ? </a:t>
            </a:r>
          </a:p>
          <a:p>
            <a:pPr lvl="1" indent="6350">
              <a:buFontTx/>
              <a:buChar char="•"/>
            </a:pPr>
            <a:r>
              <a:rPr lang="fr-FR" altLang="fr-FR">
                <a:latin typeface="+mn-lt"/>
              </a:rPr>
              <a:t> Le service marketing ?</a:t>
            </a:r>
          </a:p>
          <a:p>
            <a:pPr lvl="1" indent="6350">
              <a:buFontTx/>
              <a:buChar char="•"/>
            </a:pPr>
            <a:r>
              <a:rPr lang="fr-FR" altLang="fr-FR">
                <a:latin typeface="+mn-lt"/>
              </a:rPr>
              <a:t> Le distributeur ?</a:t>
            </a:r>
          </a:p>
          <a:p>
            <a:pPr lvl="1" indent="6350">
              <a:buFontTx/>
              <a:buChar char="•"/>
            </a:pPr>
            <a:r>
              <a:rPr lang="fr-FR" altLang="fr-FR">
                <a:latin typeface="+mn-lt"/>
              </a:rPr>
              <a:t> Le prescripteur (le médecin de famille) ?</a:t>
            </a:r>
          </a:p>
          <a:p>
            <a:pPr lvl="1" indent="6350">
              <a:buFontTx/>
              <a:buChar char="•"/>
            </a:pPr>
            <a:r>
              <a:rPr lang="fr-FR" altLang="fr-FR">
                <a:latin typeface="+mn-lt"/>
              </a:rPr>
              <a:t> L'acheteur (les parents)</a:t>
            </a:r>
          </a:p>
          <a:p>
            <a:pPr lvl="1" indent="6350">
              <a:buFontTx/>
              <a:buChar char="•"/>
            </a:pPr>
            <a:r>
              <a:rPr lang="fr-FR" altLang="fr-FR">
                <a:latin typeface="+mn-lt"/>
              </a:rPr>
              <a:t> Les consommateurs (les enfants) ? </a:t>
            </a:r>
          </a:p>
          <a:p>
            <a:pPr lvl="1" indent="6350"/>
            <a:r>
              <a:rPr lang="fr-FR" altLang="fr-FR">
                <a:latin typeface="+mn-lt"/>
              </a:rPr>
              <a:t>La variété des clients et de leurs attentes rend plus difficile le processus de conception du produit.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Rot="1" noChangeAspect="1" noChangeArrowheads="1" noTextEdit="1"/>
          </p:cNvSpPr>
          <p:nvPr>
            <p:ph type="sldImg"/>
          </p:nvPr>
        </p:nvSpPr>
        <p:spPr>
          <a:ln/>
        </p:spPr>
      </p:sp>
      <p:sp>
        <p:nvSpPr>
          <p:cNvPr id="99331" name="Rectangle 3"/>
          <p:cNvSpPr>
            <a:spLocks noGrp="1" noChangeArrowheads="1"/>
          </p:cNvSpPr>
          <p:nvPr>
            <p:ph type="body" idx="1"/>
          </p:nvPr>
        </p:nvSpPr>
        <p:spPr>
          <a:xfrm>
            <a:off x="628650" y="4879975"/>
            <a:ext cx="5535613" cy="44688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altLang="fr-FR" dirty="0"/>
              <a:t>Commentaires</a:t>
            </a:r>
          </a:p>
          <a:p>
            <a:pPr lvl="1" indent="6350"/>
            <a:r>
              <a:rPr lang="fr-FR" altLang="fr-FR" dirty="0"/>
              <a:t>Particulièrement important pour les installations durables, où la maintenance et le service-après vente jouent un rôle essentiel dans la satisfaction du client.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Rot="1" noChangeAspect="1" noChangeArrowheads="1" noTextEdit="1"/>
          </p:cNvSpPr>
          <p:nvPr>
            <p:ph type="sldImg"/>
          </p:nvPr>
        </p:nvSpPr>
        <p:spPr>
          <a:ln/>
        </p:spPr>
      </p:sp>
      <p:sp>
        <p:nvSpPr>
          <p:cNvPr id="100355" name="Rectangle 3"/>
          <p:cNvSpPr>
            <a:spLocks noGrp="1" noChangeArrowheads="1"/>
          </p:cNvSpPr>
          <p:nvPr>
            <p:ph type="body" idx="1"/>
          </p:nvPr>
        </p:nvSpPr>
        <p:spPr>
          <a:xfrm>
            <a:off x="908050" y="4797425"/>
            <a:ext cx="4978400" cy="44688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altLang="fr-FR">
                <a:latin typeface="+mn-lt"/>
              </a:rPr>
              <a:t>Commentaires</a:t>
            </a:r>
          </a:p>
          <a:p>
            <a:pPr lvl="1" indent="6350"/>
            <a:r>
              <a:rPr lang="fr-FR" altLang="fr-FR">
                <a:latin typeface="+mn-lt"/>
              </a:rPr>
              <a:t>Les analyses multicritères sont souvent en partie subjectives et par conséquent imprécises. </a:t>
            </a:r>
          </a:p>
          <a:p>
            <a:pPr lvl="1" indent="6350"/>
            <a:r>
              <a:rPr lang="fr-FR" altLang="fr-FR">
                <a:latin typeface="+mn-lt"/>
              </a:rPr>
              <a:t>Mais elles présentent l'avantage de passer en revue méthodiquement l'ensemble des critères, et d'enrichir le débat en impliquant plusieurs personnes ayant des points de vue différents.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Rot="1" noChangeAspect="1" noChangeArrowheads="1" noTextEdit="1"/>
          </p:cNvSpPr>
          <p:nvPr>
            <p:ph type="sldImg"/>
          </p:nvPr>
        </p:nvSpPr>
        <p:spPr>
          <a:ln/>
        </p:spPr>
      </p:sp>
      <p:sp>
        <p:nvSpPr>
          <p:cNvPr id="1013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altLang="fr-FR" dirty="0">
                <a:latin typeface="+mn-lt"/>
              </a:rPr>
              <a:t>Commentaires</a:t>
            </a:r>
          </a:p>
          <a:p>
            <a:pPr lvl="1" indent="6350"/>
            <a:r>
              <a:rPr lang="fr-FR" altLang="fr-FR" dirty="0">
                <a:latin typeface="+mn-lt"/>
              </a:rPr>
              <a:t>Souligner l'importance du chiffrage des objectifs.</a:t>
            </a:r>
          </a:p>
          <a:p>
            <a:pPr lvl="1" indent="6350"/>
            <a:r>
              <a:rPr lang="fr-FR" altLang="fr-FR" dirty="0">
                <a:latin typeface="+mn-lt"/>
              </a:rPr>
              <a:t>Ce chiffrage permettra d'exercer un contrôle efficace durant le déroulement du projet.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Rot="1" noChangeAspect="1" noChangeArrowheads="1" noTextEdit="1"/>
          </p:cNvSpPr>
          <p:nvPr>
            <p:ph type="sldImg"/>
          </p:nvPr>
        </p:nvSpPr>
        <p:spPr>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Rot="1" noChangeAspect="1" noChangeArrowheads="1" noTextEdit="1"/>
          </p:cNvSpPr>
          <p:nvPr>
            <p:ph type="sldImg"/>
          </p:nvPr>
        </p:nvSpPr>
        <p:spPr>
          <a:ln/>
        </p:spPr>
      </p:sp>
      <p:sp>
        <p:nvSpPr>
          <p:cNvPr id="1034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altLang="fr-FR">
                <a:latin typeface="+mn-lt"/>
              </a:rPr>
              <a:t>Commentaires</a:t>
            </a:r>
          </a:p>
          <a:p>
            <a:pPr lvl="1" indent="6350"/>
            <a:r>
              <a:rPr lang="fr-FR" altLang="fr-FR">
                <a:latin typeface="+mn-lt"/>
              </a:rPr>
              <a:t>On trouvera dans les ouvrages sur le management de projet des titres variés pour les grandes phases d'un projet. </a:t>
            </a:r>
          </a:p>
          <a:p>
            <a:pPr lvl="1" indent="6350"/>
            <a:r>
              <a:rPr lang="fr-FR" altLang="fr-FR">
                <a:latin typeface="+mn-lt"/>
              </a:rPr>
              <a:t>Il n'existe pas de définition unique. Le découpage et les noms de phases dépendent des professions et des types de projet.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Rot="1" noChangeAspect="1" noChangeArrowheads="1" noTextEdit="1"/>
          </p:cNvSpPr>
          <p:nvPr>
            <p:ph type="sldImg"/>
          </p:nvPr>
        </p:nvSpPr>
        <p:spPr>
          <a:ln/>
        </p:spPr>
      </p:sp>
      <p:sp>
        <p:nvSpPr>
          <p:cNvPr id="104451" name="Rectangle 3"/>
          <p:cNvSpPr>
            <a:spLocks noGrp="1" noChangeArrowheads="1"/>
          </p:cNvSpPr>
          <p:nvPr>
            <p:ph type="body" idx="1"/>
          </p:nvPr>
        </p:nvSpPr>
        <p:spPr>
          <a:xfrm>
            <a:off x="908050" y="4797425"/>
            <a:ext cx="4978400" cy="44688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altLang="fr-FR">
                <a:latin typeface="+mn-lt"/>
              </a:rPr>
              <a:t>Commentaires</a:t>
            </a:r>
          </a:p>
          <a:p>
            <a:pPr lvl="1" indent="6350"/>
            <a:r>
              <a:rPr lang="fr-FR" altLang="fr-FR">
                <a:latin typeface="+mn-lt"/>
              </a:rPr>
              <a:t>La structure de découpage du projet est appelée en anglais WBS </a:t>
            </a:r>
            <a:br>
              <a:rPr lang="fr-FR" altLang="fr-FR">
                <a:latin typeface="+mn-lt"/>
              </a:rPr>
            </a:br>
            <a:r>
              <a:rPr lang="fr-FR" altLang="fr-FR">
                <a:latin typeface="+mn-lt"/>
              </a:rPr>
              <a:t>(Work Breakdown Structure).</a:t>
            </a:r>
          </a:p>
          <a:p>
            <a:pPr lvl="1" indent="6350"/>
            <a:r>
              <a:rPr lang="fr-FR" altLang="fr-FR">
                <a:latin typeface="+mn-lt"/>
              </a:rPr>
              <a:t>Sont également employés les termes : Structure de découpage des tâches, Organigramme des tâches, ou encore Arbre produit.</a:t>
            </a:r>
          </a:p>
          <a:p>
            <a:pPr lvl="1" indent="6350"/>
            <a:r>
              <a:rPr lang="fr-FR" altLang="fr-FR">
                <a:latin typeface="+mn-lt"/>
              </a:rPr>
              <a:t>L’exercice n°1 « Organigramme des Tâches » peut être proposé aux participants pour traiter ce thème.</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Rot="1" noChangeAspect="1" noChangeArrowheads="1" noTextEdit="1"/>
          </p:cNvSpPr>
          <p:nvPr>
            <p:ph type="sldImg"/>
          </p:nvPr>
        </p:nvSpPr>
        <p:spPr>
          <a:ln/>
        </p:spPr>
      </p:sp>
      <p:sp>
        <p:nvSpPr>
          <p:cNvPr id="105475" name="Rectangle 3"/>
          <p:cNvSpPr>
            <a:spLocks noGrp="1" noChangeArrowheads="1"/>
          </p:cNvSpPr>
          <p:nvPr>
            <p:ph type="body" idx="1"/>
          </p:nvPr>
        </p:nvSpPr>
        <p:spPr>
          <a:xfrm>
            <a:off x="908050" y="4797425"/>
            <a:ext cx="4978400" cy="44688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altLang="fr-FR">
                <a:latin typeface="+mn-lt"/>
              </a:rPr>
              <a:t>Commentaires</a:t>
            </a:r>
          </a:p>
          <a:p>
            <a:pPr lvl="1" indent="6350"/>
            <a:r>
              <a:rPr lang="fr-FR" altLang="fr-FR">
                <a:latin typeface="+mn-lt"/>
              </a:rPr>
              <a:t>La structure de découpage du projet s'appuie sur la nomenclature du produit, mais elle ne s'identifie pas à celle-ci. </a:t>
            </a:r>
          </a:p>
          <a:p>
            <a:pPr lvl="1" indent="6350"/>
            <a:r>
              <a:rPr lang="fr-FR" altLang="fr-FR">
                <a:latin typeface="+mn-lt"/>
              </a:rPr>
              <a:t>Elle repose sur un découpage plus large et plus complexe qui combine les phases du projet, les activités et les métiers.</a:t>
            </a:r>
          </a:p>
          <a:p>
            <a:r>
              <a:rPr lang="fr-FR" altLang="fr-FR">
                <a:latin typeface="+mn-lt"/>
              </a:rPr>
              <a:t>Exercice</a:t>
            </a:r>
          </a:p>
          <a:p>
            <a:pPr lvl="1" indent="6350"/>
            <a:r>
              <a:rPr lang="fr-FR" altLang="fr-FR">
                <a:latin typeface="+mn-lt"/>
              </a:rPr>
              <a:t>Demander aux participants de construire le découpage des tâches d'un projet tel que : un déménagement, l'organisation des prochaines vacances.</a:t>
            </a:r>
          </a:p>
          <a:p>
            <a:pPr lvl="1" indent="6350"/>
            <a:r>
              <a:rPr lang="fr-FR" altLang="fr-FR">
                <a:latin typeface="+mn-lt"/>
              </a:rPr>
              <a:t>On pourra prolonger l'exercice en demandant quels sont les principaux livrables, les jalons et en construisant le réseau type PERT.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a:xfrm>
            <a:off x="908050" y="4797425"/>
            <a:ext cx="4978400" cy="44688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altLang="fr-FR">
                <a:latin typeface="+mn-lt"/>
              </a:rPr>
              <a:t>Commentaire</a:t>
            </a:r>
          </a:p>
          <a:p>
            <a:pPr lvl="1" indent="6350"/>
            <a:r>
              <a:rPr lang="fr-FR" altLang="fr-FR">
                <a:latin typeface="+mn-lt"/>
              </a:rPr>
              <a:t>C'est une erreur faite couramment quand on n'a pas l'habitude de manager des projets : ne pas définir les livrables au départ.</a:t>
            </a:r>
          </a:p>
          <a:p>
            <a:pPr lvl="1" indent="6350"/>
            <a:r>
              <a:rPr lang="fr-FR" altLang="fr-FR">
                <a:latin typeface="+mn-lt"/>
              </a:rPr>
              <a:t>Résultat : certaines phases sont considérées comme achevées, mais comme elles ne donnent pas lieu à un livrable précis rien ne prouve qu'elles ont atteint leur objectif. Le projet n'est pas sous contrôle. </a:t>
            </a:r>
          </a:p>
          <a:p>
            <a:pPr lvl="1" indent="6350"/>
            <a:endParaRPr lang="fr-FR" altLang="fr-FR">
              <a:latin typeface="+mn-lt"/>
            </a:endParaRPr>
          </a:p>
          <a:p>
            <a:pPr lvl="1" indent="6350"/>
            <a:r>
              <a:rPr lang="fr-FR" altLang="fr-FR">
                <a:latin typeface="+mn-lt"/>
              </a:rPr>
              <a:t> </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Rot="1" noChangeAspect="1" noChangeArrowheads="1" noTextEdit="1"/>
          </p:cNvSpPr>
          <p:nvPr>
            <p:ph type="sldImg"/>
          </p:nvPr>
        </p:nvSpPr>
        <p:spPr>
          <a:ln/>
        </p:spPr>
      </p:sp>
      <p:sp>
        <p:nvSpPr>
          <p:cNvPr id="107523" name="Rectangle 3"/>
          <p:cNvSpPr>
            <a:spLocks noGrp="1" noChangeArrowheads="1"/>
          </p:cNvSpPr>
          <p:nvPr>
            <p:ph type="body" idx="1"/>
          </p:nvPr>
        </p:nvSpPr>
        <p:spPr>
          <a:xfrm>
            <a:off x="908050" y="4797425"/>
            <a:ext cx="4978400" cy="44688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altLang="fr-FR">
                <a:latin typeface="+mn-lt"/>
              </a:rPr>
              <a:t>Commentaires</a:t>
            </a:r>
          </a:p>
          <a:p>
            <a:pPr lvl="1" indent="6350"/>
            <a:r>
              <a:rPr lang="fr-FR" altLang="fr-FR">
                <a:latin typeface="+mn-lt"/>
              </a:rPr>
              <a:t>La particularité d'un projet est d'évoluer pendant sa réalisation. </a:t>
            </a:r>
          </a:p>
          <a:p>
            <a:pPr lvl="1" indent="6350"/>
            <a:r>
              <a:rPr lang="fr-FR" altLang="fr-FR">
                <a:latin typeface="+mn-lt"/>
              </a:rPr>
              <a:t>Compte tenu du nombre de personnes impliquées, il est essentiel que les documents de référence techniques et administratifs soient parfaitement tenus à jour.</a:t>
            </a:r>
          </a:p>
          <a:p>
            <a:pPr lvl="1" indent="6350"/>
            <a:r>
              <a:rPr lang="fr-FR" altLang="fr-FR">
                <a:latin typeface="+mn-lt"/>
              </a:rPr>
              <a:t>Une mauvaise gestion des modifications est une source fréquente d'erreurs.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DBC8444-9124-4223-B02A-0E83026030C4}"/>
              </a:ext>
            </a:extLst>
          </p:cNvPr>
          <p:cNvSpPr/>
          <p:nvPr/>
        </p:nvSpPr>
        <p:spPr>
          <a:xfrm>
            <a:off x="300906" y="4317628"/>
            <a:ext cx="720080" cy="792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878046CF-699C-47E7-B68B-E5CD964CC047}"/>
              </a:ext>
            </a:extLst>
          </p:cNvPr>
          <p:cNvSpPr/>
          <p:nvPr/>
        </p:nvSpPr>
        <p:spPr>
          <a:xfrm>
            <a:off x="8125" y="9183916"/>
            <a:ext cx="720080" cy="792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0527224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Rot="1" noChangeAspect="1" noChangeArrowheads="1" noTextEdit="1"/>
          </p:cNvSpPr>
          <p:nvPr>
            <p:ph type="sldImg"/>
          </p:nvPr>
        </p:nvSpPr>
        <p:spPr>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Rot="1" noChangeAspect="1" noChangeArrowheads="1" noTextEdit="1"/>
          </p:cNvSpPr>
          <p:nvPr>
            <p:ph type="sldImg"/>
          </p:nvPr>
        </p:nvSpPr>
        <p:spPr>
          <a:ln/>
        </p:spPr>
      </p:sp>
      <p:sp>
        <p:nvSpPr>
          <p:cNvPr id="109571" name="Rectangle 3"/>
          <p:cNvSpPr>
            <a:spLocks noGrp="1" noChangeArrowheads="1"/>
          </p:cNvSpPr>
          <p:nvPr>
            <p:ph type="body" idx="1"/>
          </p:nvPr>
        </p:nvSpPr>
        <p:spPr>
          <a:xfrm>
            <a:off x="908050" y="4797425"/>
            <a:ext cx="4978400" cy="44688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altLang="fr-FR" dirty="0"/>
              <a:t>Commentaires</a:t>
            </a:r>
          </a:p>
          <a:p>
            <a:pPr lvl="1" indent="6350">
              <a:buFontTx/>
              <a:buChar char="•"/>
            </a:pPr>
            <a:r>
              <a:rPr lang="fr-FR" altLang="fr-FR" dirty="0"/>
              <a:t>On soulignera dès à présent que la durée d'une tâche est souvent incertaine. </a:t>
            </a:r>
          </a:p>
          <a:p>
            <a:pPr lvl="1" indent="6350">
              <a:buFontTx/>
              <a:buChar char="•"/>
            </a:pPr>
            <a:r>
              <a:rPr lang="fr-FR" altLang="fr-FR" dirty="0"/>
              <a:t>Dans les calculs de durée on choisit souvent une valeur moyenne définie de la façon suivant : </a:t>
            </a:r>
          </a:p>
          <a:p>
            <a:pPr lvl="1" indent="6350" algn="ctr"/>
            <a:r>
              <a:rPr lang="fr-FR" altLang="fr-FR" dirty="0"/>
              <a:t>(valeur pessimiste + 4 fois la valeur probable + valeur optimiste ) / 6</a:t>
            </a:r>
          </a:p>
          <a:p>
            <a:pPr lvl="1" indent="6350">
              <a:buFontTx/>
              <a:buChar char="•"/>
            </a:pPr>
            <a:r>
              <a:rPr lang="fr-FR" altLang="fr-FR" dirty="0"/>
              <a:t>La relation entre la durée et le niveau des ressources sera reprise plus loin, à propos de la relation coût / durée.</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Rot="1" noChangeAspect="1" noChangeArrowheads="1" noTextEdit="1"/>
          </p:cNvSpPr>
          <p:nvPr>
            <p:ph type="sldImg"/>
          </p:nvPr>
        </p:nvSpPr>
        <p:spPr>
          <a:ln/>
        </p:spPr>
      </p:sp>
      <p:sp>
        <p:nvSpPr>
          <p:cNvPr id="110595" name="Rectangle 3"/>
          <p:cNvSpPr>
            <a:spLocks noGrp="1" noChangeArrowheads="1"/>
          </p:cNvSpPr>
          <p:nvPr>
            <p:ph type="body" idx="1"/>
          </p:nvPr>
        </p:nvSpPr>
        <p:spPr>
          <a:xfrm>
            <a:off x="908050" y="4797425"/>
            <a:ext cx="4978400" cy="44688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altLang="fr-FR">
                <a:latin typeface="+mn-lt"/>
              </a:rPr>
              <a:t>Commentaires</a:t>
            </a:r>
          </a:p>
          <a:p>
            <a:pPr lvl="1" indent="6350">
              <a:buFontTx/>
              <a:buChar char="•"/>
            </a:pPr>
            <a:r>
              <a:rPr lang="fr-FR" altLang="fr-FR">
                <a:latin typeface="+mn-lt"/>
              </a:rPr>
              <a:t>Le PERT a été inventé par l'armée américaine, et utilisé pour la première fois en 1958 pour le projet de fusées Polaris.</a:t>
            </a:r>
          </a:p>
          <a:p>
            <a:pPr lvl="1" indent="6350">
              <a:buFontTx/>
              <a:buChar char="•"/>
            </a:pPr>
            <a:r>
              <a:rPr lang="fr-FR" altLang="fr-FR">
                <a:latin typeface="+mn-lt"/>
              </a:rPr>
              <a:t>Le PERT fait partie des " Méthodes du diagramme fléché " dans lesquelles les tâches sont représentées par des flèches et les étapes par des ronds (les nœuds).</a:t>
            </a:r>
          </a:p>
          <a:p>
            <a:pPr lvl="1" indent="6350">
              <a:buFontTx/>
              <a:buChar char="•"/>
            </a:pPr>
            <a:r>
              <a:rPr lang="fr-FR" altLang="fr-FR">
                <a:latin typeface="+mn-lt"/>
              </a:rPr>
              <a:t>Nous ne présentons ici que le PERT, car c'est la représentation utilisée dans le jeu Horizon. </a:t>
            </a:r>
          </a:p>
          <a:p>
            <a:pPr lvl="1" indent="6350">
              <a:buFontTx/>
              <a:buChar char="•"/>
            </a:pPr>
            <a:r>
              <a:rPr lang="fr-FR" altLang="fr-FR">
                <a:latin typeface="+mn-lt"/>
              </a:rPr>
              <a:t>L'autre méthode est la Méthode des antécédents, dans laquelle les tâches sont représentées par les nœuds et les relations d'antériorité par des flèches. Nous ne la traitons pas ici par souci de simplicité.</a:t>
            </a:r>
          </a:p>
          <a:p>
            <a:pPr lvl="1" indent="6350">
              <a:buFontTx/>
              <a:buChar char="•"/>
            </a:pPr>
            <a:r>
              <a:rPr lang="fr-FR" altLang="fr-FR">
                <a:latin typeface="+mn-lt"/>
              </a:rPr>
              <a:t>Les méthodes du diagramme fléché telles que le PERT nécessitent souvent l'utilisation de tâches virtuelles. Ce sujet n'est pas abordé ici.</a:t>
            </a:r>
          </a:p>
          <a:p>
            <a:r>
              <a:rPr lang="fr-FR" altLang="fr-FR">
                <a:latin typeface="+mn-lt"/>
              </a:rPr>
              <a:t>Exercice</a:t>
            </a:r>
          </a:p>
          <a:p>
            <a:pPr lvl="1" indent="6350">
              <a:buFontTx/>
              <a:buChar char="•"/>
            </a:pPr>
            <a:r>
              <a:rPr lang="fr-FR" altLang="fr-FR">
                <a:latin typeface="+mn-lt"/>
              </a:rPr>
              <a:t>Demander aux participants de tracer le réseau Horizon en utilisant la méthode.</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Rot="1" noChangeAspect="1" noChangeArrowheads="1" noTextEdit="1"/>
          </p:cNvSpPr>
          <p:nvPr>
            <p:ph type="sldImg"/>
          </p:nvPr>
        </p:nvSpPr>
        <p:spPr>
          <a:ln/>
        </p:spPr>
      </p:sp>
      <p:sp>
        <p:nvSpPr>
          <p:cNvPr id="111619" name="Rectangle 3"/>
          <p:cNvSpPr>
            <a:spLocks noGrp="1" noChangeArrowheads="1"/>
          </p:cNvSpPr>
          <p:nvPr>
            <p:ph type="body" idx="1"/>
          </p:nvPr>
        </p:nvSpPr>
        <p:spPr>
          <a:xfrm>
            <a:off x="908050" y="4797425"/>
            <a:ext cx="4978400" cy="44688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altLang="fr-FR">
                <a:latin typeface="+mn-lt"/>
              </a:rPr>
              <a:t>Exercice d'application</a:t>
            </a:r>
          </a:p>
          <a:p>
            <a:pPr lvl="1" indent="6350"/>
            <a:r>
              <a:rPr lang="fr-FR" altLang="fr-FR">
                <a:latin typeface="+mn-lt"/>
              </a:rPr>
              <a:t>Demander aux participants de faire eux-mêmes le calcul dont le résultat est donné dans cette diapositive.</a:t>
            </a:r>
          </a:p>
          <a:p>
            <a:pPr lvl="1" indent="6350"/>
            <a:r>
              <a:rPr lang="fr-FR" altLang="fr-FR">
                <a:latin typeface="+mn-lt"/>
              </a:rPr>
              <a:t>Nous conseillons dans ce cas de distribuer aux participants la diapositive ci-dessus en ayant pris soin d'effacer les dates.</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xfrm>
            <a:off x="908050" y="4797425"/>
            <a:ext cx="4978400" cy="44688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altLang="fr-FR">
                <a:latin typeface="+mn-lt"/>
              </a:rPr>
              <a:t>Commentaires</a:t>
            </a:r>
          </a:p>
          <a:p>
            <a:pPr lvl="1" indent="6350"/>
            <a:r>
              <a:rPr lang="fr-FR" altLang="fr-FR">
                <a:latin typeface="+mn-lt"/>
              </a:rPr>
              <a:t>Se référer à ce qui a été fait dans le jeu. Evoquer également les chemins sous-critiques qui peuvent le devenir :</a:t>
            </a:r>
          </a:p>
          <a:p>
            <a:pPr lvl="1" indent="6350">
              <a:buFontTx/>
              <a:buChar char="•"/>
            </a:pPr>
            <a:r>
              <a:rPr lang="fr-FR" altLang="fr-FR">
                <a:latin typeface="+mn-lt"/>
              </a:rPr>
              <a:t>Soit parce qu'on accélère les tâches du chemin critique.</a:t>
            </a:r>
          </a:p>
          <a:p>
            <a:pPr lvl="1" indent="6350">
              <a:buFontTx/>
              <a:buChar char="•"/>
            </a:pPr>
            <a:r>
              <a:rPr lang="fr-FR" altLang="fr-FR">
                <a:latin typeface="+mn-lt"/>
              </a:rPr>
              <a:t>Soit parce qu'un retard sur une tâche non critique la transforme en tâche critique.</a:t>
            </a:r>
          </a:p>
          <a:p>
            <a:pPr lvl="1" indent="6350"/>
            <a:r>
              <a:rPr lang="fr-FR" altLang="fr-FR">
                <a:latin typeface="+mn-lt"/>
              </a:rPr>
              <a:t>Dans le projet Horizon plusieurs tâches deviennent critiques en cours de simulation. Se référer aux affiches remplies par les participants.</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Rot="1" noChangeAspect="1" noChangeArrowheads="1" noTextEdit="1"/>
          </p:cNvSpPr>
          <p:nvPr>
            <p:ph type="sldImg"/>
          </p:nvPr>
        </p:nvSpPr>
        <p:spPr>
          <a:ln/>
        </p:spPr>
      </p:sp>
      <p:sp>
        <p:nvSpPr>
          <p:cNvPr id="113667" name="Rectangle 3"/>
          <p:cNvSpPr>
            <a:spLocks noGrp="1" noChangeArrowheads="1"/>
          </p:cNvSpPr>
          <p:nvPr>
            <p:ph type="body" idx="1"/>
          </p:nvPr>
        </p:nvSpPr>
        <p:spPr>
          <a:xfrm>
            <a:off x="908050" y="4797425"/>
            <a:ext cx="4978400" cy="44688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altLang="fr-FR">
                <a:latin typeface="+mn-lt"/>
              </a:rPr>
              <a:t>Exercice d'application</a:t>
            </a:r>
          </a:p>
          <a:p>
            <a:pPr lvl="1" indent="6350"/>
            <a:r>
              <a:rPr lang="fr-FR" altLang="fr-FR">
                <a:latin typeface="+mn-lt"/>
              </a:rPr>
              <a:t>L'animateur peut demander aux participants de faire eux-mêmes le calcul de la marge.</a:t>
            </a:r>
          </a:p>
          <a:p>
            <a:r>
              <a:rPr lang="fr-FR" altLang="fr-FR">
                <a:latin typeface="+mn-lt"/>
              </a:rPr>
              <a:t>Commentaires</a:t>
            </a:r>
          </a:p>
          <a:p>
            <a:pPr lvl="1" indent="6350"/>
            <a:r>
              <a:rPr lang="fr-FR" altLang="fr-FR">
                <a:latin typeface="+mn-lt"/>
              </a:rPr>
              <a:t>On trouvera un peu plus loin un planning Gantt du projet Horizon faisant apparaître les marges. </a:t>
            </a:r>
          </a:p>
          <a:p>
            <a:pPr lvl="1" indent="6350"/>
            <a:r>
              <a:rPr lang="fr-FR" altLang="fr-FR" u="sng">
                <a:latin typeface="+mn-lt"/>
              </a:rPr>
              <a:t>Remarque</a:t>
            </a:r>
          </a:p>
          <a:p>
            <a:pPr lvl="1" indent="6350"/>
            <a:r>
              <a:rPr lang="fr-FR" altLang="fr-FR">
                <a:latin typeface="+mn-lt"/>
              </a:rPr>
              <a:t>L'animateur pourra introduire le concept de " marge libre " : c'est la marge dont dispose une tâche sans modifier le début au plus tôt des tâches suivantes.</a:t>
            </a:r>
          </a:p>
          <a:p>
            <a:pPr lvl="1" indent="6350"/>
            <a:r>
              <a:rPr lang="fr-FR" altLang="fr-FR">
                <a:latin typeface="+mn-lt"/>
              </a:rPr>
              <a:t>Par exemple, la tâche 2 a une marge libre de une semaine.</a:t>
            </a:r>
          </a:p>
          <a:p>
            <a:pPr lvl="1" indent="6350"/>
            <a:r>
              <a:rPr lang="fr-FR" altLang="fr-FR">
                <a:latin typeface="+mn-lt"/>
              </a:rPr>
              <a:t>En revanche, la tâche 6 a une marge totale de 2 semaines, mais sa marge libre est nulle. En effet, si elle prend du retard, la date de début au plus tôt de la tâche 10 est modifiée.</a:t>
            </a:r>
          </a:p>
          <a:p>
            <a:pPr lvl="1" indent="6350"/>
            <a:r>
              <a:rPr lang="fr-FR" altLang="fr-FR">
                <a:latin typeface="+mn-lt"/>
              </a:rPr>
              <a:t>Cela provient du fait que les tâches 6 et 10 partagent la même marge de 2 semaines. La tâche 6 ne peut pas consommer la sienne sans affecter la marge de la tâche 10.</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Rot="1" noChangeAspect="1" noChangeArrowheads="1" noTextEdit="1"/>
          </p:cNvSpPr>
          <p:nvPr>
            <p:ph type="sldImg"/>
          </p:nvPr>
        </p:nvSpPr>
        <p:spPr>
          <a:ln/>
        </p:spPr>
      </p:sp>
      <p:sp>
        <p:nvSpPr>
          <p:cNvPr id="114691" name="Rectangle 3"/>
          <p:cNvSpPr>
            <a:spLocks noGrp="1" noChangeArrowheads="1"/>
          </p:cNvSpPr>
          <p:nvPr>
            <p:ph type="body" idx="1"/>
          </p:nvPr>
        </p:nvSpPr>
        <p:spPr>
          <a:xfrm>
            <a:off x="908050" y="4797425"/>
            <a:ext cx="5130800" cy="44688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altLang="fr-FR" dirty="0">
                <a:latin typeface="+mn-lt"/>
              </a:rPr>
              <a:t>Commentaires</a:t>
            </a:r>
          </a:p>
          <a:p>
            <a:pPr lvl="1" indent="6350"/>
            <a:r>
              <a:rPr lang="fr-FR" altLang="fr-FR" dirty="0">
                <a:latin typeface="+mn-lt"/>
              </a:rPr>
              <a:t>Souligner l'importance des jalons :</a:t>
            </a:r>
          </a:p>
          <a:p>
            <a:pPr lvl="1" indent="6350">
              <a:buFontTx/>
              <a:buChar char="•"/>
            </a:pPr>
            <a:r>
              <a:rPr lang="fr-FR" altLang="fr-FR" dirty="0">
                <a:latin typeface="+mn-lt"/>
              </a:rPr>
              <a:t>Pour le suivi des dates et du budget du projet (voir chap. 9. Suivi du Projet).</a:t>
            </a:r>
          </a:p>
          <a:p>
            <a:pPr lvl="1" indent="6350">
              <a:buFontTx/>
              <a:buChar char="•"/>
            </a:pPr>
            <a:r>
              <a:rPr lang="fr-FR" altLang="fr-FR" dirty="0">
                <a:latin typeface="+mn-lt"/>
              </a:rPr>
              <a:t>Pour le suivi de la qualité du projet et de ses livrables.</a:t>
            </a:r>
          </a:p>
          <a:p>
            <a:pPr lvl="1" indent="6350">
              <a:buFontTx/>
              <a:buChar char="•"/>
            </a:pPr>
            <a:r>
              <a:rPr lang="fr-FR" altLang="fr-FR" dirty="0">
                <a:latin typeface="+mn-lt"/>
              </a:rPr>
              <a:t>D'une façon générale pour attribuer les ressources, prendre des décisions et résoudre des problèmes.</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Rot="1" noChangeAspect="1" noChangeArrowheads="1" noTextEdit="1"/>
          </p:cNvSpPr>
          <p:nvPr>
            <p:ph type="sldImg"/>
          </p:nvPr>
        </p:nvSpPr>
        <p:spPr>
          <a:ln/>
        </p:spPr>
      </p:sp>
      <p:sp>
        <p:nvSpPr>
          <p:cNvPr id="115715" name="Rectangle 3"/>
          <p:cNvSpPr>
            <a:spLocks noGrp="1" noChangeArrowheads="1"/>
          </p:cNvSpPr>
          <p:nvPr>
            <p:ph type="body" idx="1"/>
          </p:nvPr>
        </p:nvSpPr>
        <p:spPr>
          <a:xfrm>
            <a:off x="908050" y="4797425"/>
            <a:ext cx="4978400" cy="44688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altLang="fr-FR">
                <a:latin typeface="+mn-lt"/>
              </a:rPr>
              <a:t>Commentaires</a:t>
            </a:r>
          </a:p>
          <a:p>
            <a:pPr lvl="1" indent="6350"/>
            <a:r>
              <a:rPr lang="fr-FR" altLang="fr-FR">
                <a:latin typeface="+mn-lt"/>
              </a:rPr>
              <a:t>Les trois méthodes ont été utilisées dans le jeu horizon. La première (la mise en parallèle) est appliquée dans la construction du réseau au début du jeu.</a:t>
            </a:r>
          </a:p>
          <a:p>
            <a:pPr lvl="1" indent="6350"/>
            <a:r>
              <a:rPr lang="fr-FR" altLang="fr-FR">
                <a:latin typeface="+mn-lt"/>
              </a:rPr>
              <a:t>La mise en parallèle implique de supprimer des contraintes.</a:t>
            </a:r>
          </a:p>
          <a:p>
            <a:pPr lvl="1" indent="6350"/>
            <a:r>
              <a:rPr lang="fr-FR" altLang="fr-FR">
                <a:latin typeface="+mn-lt"/>
              </a:rPr>
              <a:t>On distingue en général deux types de contraintes :</a:t>
            </a:r>
          </a:p>
          <a:p>
            <a:pPr lvl="1" indent="6350">
              <a:buFontTx/>
              <a:buChar char="•"/>
            </a:pPr>
            <a:r>
              <a:rPr lang="fr-FR" altLang="fr-FR">
                <a:latin typeface="+mn-lt"/>
              </a:rPr>
              <a:t>Les contraintes obligatoires, qui sont inhérentes à la nature du travail (dans un projet de construction, les fondations précèdent les superstructures).</a:t>
            </a:r>
          </a:p>
          <a:p>
            <a:pPr lvl="1" indent="6350">
              <a:buFontTx/>
              <a:buChar char="•"/>
            </a:pPr>
            <a:r>
              <a:rPr lang="fr-FR" altLang="fr-FR">
                <a:latin typeface="+mn-lt"/>
              </a:rPr>
              <a:t>Les contraintes optionnelles, qui sont liées à des décisions de management (ne pas commencer la production de série avant d'avoir les résultats d'un test en laboratoire).</a:t>
            </a:r>
          </a:p>
          <a:p>
            <a:pPr lvl="1" indent="6350"/>
            <a:r>
              <a:rPr lang="fr-FR" altLang="fr-FR">
                <a:latin typeface="+mn-lt"/>
              </a:rPr>
              <a:t>On pourra souligner que la suppression des contraintes et la mise en parallèle de deux tâches peut impliquer une prise de risque.</a:t>
            </a:r>
          </a:p>
          <a:p>
            <a:pPr lvl="1" indent="6350"/>
            <a:r>
              <a:rPr lang="fr-FR" altLang="fr-FR">
                <a:latin typeface="+mn-lt"/>
              </a:rPr>
              <a:t>Par exemple, un étudiant programme ses vacances sans attendre les résultats d'un examen auquel il s'est présenté. Il fait l'hypothèse qu'il sera reçu. En cas d'échec il devra annuler les vacances ...</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Rot="1" noChangeAspect="1" noChangeArrowheads="1" noTextEdit="1"/>
          </p:cNvSpPr>
          <p:nvPr>
            <p:ph type="sldImg"/>
          </p:nvPr>
        </p:nvSpPr>
        <p:spPr>
          <a:ln/>
        </p:spPr>
      </p:sp>
      <p:sp>
        <p:nvSpPr>
          <p:cNvPr id="116739" name="Rectangle 3"/>
          <p:cNvSpPr>
            <a:spLocks noGrp="1" noChangeArrowheads="1"/>
          </p:cNvSpPr>
          <p:nvPr>
            <p:ph type="body" idx="1"/>
          </p:nvPr>
        </p:nvSpPr>
        <p:spPr>
          <a:xfrm>
            <a:off x="908050" y="4797425"/>
            <a:ext cx="4978400" cy="44688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altLang="fr-FR">
                <a:latin typeface="+mn-lt"/>
              </a:rPr>
              <a:t>Commentaires</a:t>
            </a:r>
          </a:p>
          <a:p>
            <a:pPr lvl="1" indent="6350"/>
            <a:r>
              <a:rPr lang="fr-FR" altLang="fr-FR">
                <a:latin typeface="+mn-lt"/>
              </a:rPr>
              <a:t>La méthode PERT repose sur l'évaluation de la durée moyenne de chaque tâche (au sens de la moyenne pondérée).</a:t>
            </a:r>
          </a:p>
          <a:p>
            <a:pPr lvl="1" indent="6350"/>
            <a:r>
              <a:rPr lang="fr-FR" altLang="fr-FR">
                <a:latin typeface="+mn-lt"/>
              </a:rPr>
              <a:t>Pour calculer la distribution probabiliste des délais d'un projet la méthode la plus utilisée est la méthode de Monte-Carlo : un grand nombre de simulations sont effectuées pour obtenir une distribution de probabilité du résultat.</a:t>
            </a:r>
          </a:p>
          <a:p>
            <a:pPr lvl="1" indent="6350"/>
            <a:r>
              <a:rPr lang="fr-FR" altLang="fr-FR">
                <a:latin typeface="+mn-lt"/>
              </a:rPr>
              <a:t>C'est ce qui a été fait dans le jeu Horizon avec les 4 équipes, mais le nombre de simulations était bien faible ...</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Rot="1" noChangeAspect="1" noChangeArrowheads="1" noTextEdit="1"/>
          </p:cNvSpPr>
          <p:nvPr>
            <p:ph type="sldImg"/>
          </p:nvPr>
        </p:nvSpPr>
        <p:spPr>
          <a:ln/>
        </p:spPr>
      </p:sp>
      <p:sp>
        <p:nvSpPr>
          <p:cNvPr id="117763" name="Rectangle 3"/>
          <p:cNvSpPr>
            <a:spLocks noGrp="1" noChangeArrowheads="1"/>
          </p:cNvSpPr>
          <p:nvPr>
            <p:ph type="body" idx="1"/>
          </p:nvPr>
        </p:nvSpPr>
        <p:spPr>
          <a:xfrm>
            <a:off x="908050" y="4797425"/>
            <a:ext cx="4978400" cy="44688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altLang="fr-FR" dirty="0">
                <a:latin typeface="+mn-lt"/>
              </a:rPr>
              <a:t>Commentaires</a:t>
            </a:r>
          </a:p>
          <a:p>
            <a:pPr lvl="1" indent="6350"/>
            <a:r>
              <a:rPr lang="fr-FR" altLang="fr-FR" dirty="0">
                <a:latin typeface="+mn-lt"/>
              </a:rPr>
              <a:t>Le planning de Gantt permet de représenter les tâches en prenant le temps comme axe des abscisses.</a:t>
            </a:r>
          </a:p>
          <a:p>
            <a:pPr lvl="1" indent="6350"/>
            <a:r>
              <a:rPr lang="fr-FR" altLang="fr-FR" dirty="0">
                <a:latin typeface="+mn-lt"/>
              </a:rPr>
              <a:t>Sur le schéma ci-dessus nous avons représenté le planning dans le cas Horizon.</a:t>
            </a:r>
          </a:p>
          <a:p>
            <a:pPr lvl="1" indent="6350"/>
            <a:r>
              <a:rPr lang="fr-FR" altLang="fr-FR" dirty="0">
                <a:latin typeface="+mn-lt"/>
              </a:rPr>
              <a:t>Les tâches non critiques ont été calées au plus tôt.</a:t>
            </a:r>
          </a:p>
          <a:p>
            <a:pPr lvl="1" indent="6350"/>
            <a:r>
              <a:rPr lang="fr-FR" altLang="fr-FR" dirty="0">
                <a:latin typeface="+mn-lt"/>
              </a:rPr>
              <a:t>La marge libre des tâches non critiques est représentée en grisé.</a:t>
            </a:r>
          </a:p>
          <a:p>
            <a:pPr lvl="1" indent="6350"/>
            <a:r>
              <a:rPr lang="fr-FR" altLang="fr-FR" dirty="0">
                <a:latin typeface="+mn-lt"/>
              </a:rPr>
              <a:t>L'avantage du Gantt par rapport au PERT est la communication. Il est plus " parlant ", puisque l'on voit la durée des tâches. Il est surtout utilisé dans le suivi à court terme des groupes de tâches à l'intérieur des phases du projet.</a:t>
            </a:r>
          </a:p>
          <a:p>
            <a:r>
              <a:rPr lang="fr-FR" altLang="fr-FR" dirty="0">
                <a:latin typeface="+mn-lt"/>
              </a:rPr>
              <a:t> Remarque</a:t>
            </a:r>
          </a:p>
          <a:p>
            <a:pPr lvl="1" indent="6350"/>
            <a:r>
              <a:rPr lang="fr-FR" b="0" i="0" dirty="0">
                <a:solidFill>
                  <a:srgbClr val="202122"/>
                </a:solidFill>
                <a:effectLst/>
                <a:latin typeface="+mn-lt"/>
              </a:rPr>
              <a:t>Le premier diagramme de ce type (appelé </a:t>
            </a:r>
            <a:r>
              <a:rPr lang="fr-FR" b="0" i="1" dirty="0" err="1">
                <a:solidFill>
                  <a:srgbClr val="202122"/>
                </a:solidFill>
                <a:effectLst/>
                <a:latin typeface="+mn-lt"/>
              </a:rPr>
              <a:t>Harmonogram</a:t>
            </a:r>
            <a:r>
              <a:rPr lang="fr-FR" b="0" i="1" dirty="0">
                <a:solidFill>
                  <a:srgbClr val="202122"/>
                </a:solidFill>
                <a:effectLst/>
                <a:latin typeface="+mn-lt"/>
              </a:rPr>
              <a:t> </a:t>
            </a:r>
            <a:r>
              <a:rPr lang="fr-FR" b="0" i="1" dirty="0" err="1">
                <a:solidFill>
                  <a:srgbClr val="202122"/>
                </a:solidFill>
                <a:effectLst/>
                <a:latin typeface="+mn-lt"/>
              </a:rPr>
              <a:t>Adamieckiego</a:t>
            </a:r>
            <a:r>
              <a:rPr lang="fr-FR" dirty="0">
                <a:solidFill>
                  <a:srgbClr val="202122"/>
                </a:solidFill>
                <a:latin typeface="+mn-lt"/>
              </a:rPr>
              <a:t>)</a:t>
            </a:r>
            <a:r>
              <a:rPr lang="fr-FR" b="0" i="0" dirty="0">
                <a:solidFill>
                  <a:srgbClr val="202122"/>
                </a:solidFill>
                <a:effectLst/>
                <a:latin typeface="+mn-lt"/>
              </a:rPr>
              <a:t> fut réalisé par </a:t>
            </a:r>
            <a:r>
              <a:rPr lang="fr-FR" dirty="0">
                <a:solidFill>
                  <a:srgbClr val="202122"/>
                </a:solidFill>
                <a:latin typeface="+mn-lt"/>
              </a:rPr>
              <a:t>l'ingénieur polonais Karol Adamiecki en 1896. Il l'a décrit en 1931, mais la langue de publication n'a pas permis la reconnaissance internationale de son idée. </a:t>
            </a:r>
          </a:p>
          <a:p>
            <a:pPr lvl="1" indent="6350"/>
            <a:r>
              <a:rPr lang="fr-FR" dirty="0">
                <a:solidFill>
                  <a:srgbClr val="202122"/>
                </a:solidFill>
                <a:latin typeface="+mn-lt"/>
              </a:rPr>
              <a:t>Pour cette raison, le concept a été nommé d'après Henry L. Gantt, ingénieur américain collaborateur de Frederick Winslow Taylor, qui a publié la description du diagramme en 1910.</a:t>
            </a:r>
            <a:endParaRPr lang="fr-FR" altLang="fr-FR" dirty="0">
              <a:latin typeface="+mn-lt"/>
            </a:endParaRPr>
          </a:p>
          <a:p>
            <a:r>
              <a:rPr lang="fr-FR" altLang="fr-FR" dirty="0">
                <a:latin typeface="+mn-lt"/>
              </a:rPr>
              <a:t>Exercice</a:t>
            </a:r>
          </a:p>
          <a:p>
            <a:pPr lvl="1" indent="6350"/>
            <a:r>
              <a:rPr lang="fr-FR" altLang="fr-FR" dirty="0">
                <a:latin typeface="+mn-lt"/>
              </a:rPr>
              <a:t>Demander aux participants de construire le planning de Gantt et d'évaluer les effectifs à partir du cas Horizon (distribuer aux participants la diapo 30).</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Rot="1" noChangeAspect="1" noChangeArrowheads="1" noTextEdit="1"/>
          </p:cNvSpPr>
          <p:nvPr>
            <p:ph type="sldImg"/>
          </p:nvPr>
        </p:nvSpPr>
        <p:spPr>
          <a:solidFill>
            <a:srgbClr val="FFFFFF"/>
          </a:solidFill>
          <a:ln/>
        </p:spPr>
      </p:sp>
      <p:sp>
        <p:nvSpPr>
          <p:cNvPr id="91139" name="Rectangle 3"/>
          <p:cNvSpPr>
            <a:spLocks noGrp="1" noChangeArrowheads="1"/>
          </p:cNvSpPr>
          <p:nvPr>
            <p:ph type="body" idx="1"/>
          </p:nvPr>
        </p:nvSpPr>
        <p:spPr>
          <a:xfrm>
            <a:off x="908050" y="4878388"/>
            <a:ext cx="4978400" cy="4470400"/>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lstStyle/>
          <a:p>
            <a:r>
              <a:rPr lang="fr-FR" altLang="fr-FR" dirty="0"/>
              <a:t>Commentaires</a:t>
            </a:r>
          </a:p>
          <a:p>
            <a:pPr lvl="1" indent="6350"/>
            <a:r>
              <a:rPr lang="fr-FR" altLang="fr-FR" dirty="0"/>
              <a:t>L'animateur utilisera cette planche pour indiquer que l'exposé sera divisé en 12 chapitres, correspondant aux 12 progrès présents dans le jeu.</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Rot="1" noChangeAspect="1" noChangeArrowheads="1" noTextEdit="1"/>
          </p:cNvSpPr>
          <p:nvPr>
            <p:ph type="sldImg"/>
          </p:nvPr>
        </p:nvSpPr>
        <p:spPr>
          <a:ln/>
        </p:spPr>
      </p:sp>
      <p:sp>
        <p:nvSpPr>
          <p:cNvPr id="118787" name="Rectangle 3"/>
          <p:cNvSpPr>
            <a:spLocks noGrp="1" noChangeArrowheads="1"/>
          </p:cNvSpPr>
          <p:nvPr>
            <p:ph type="body" idx="1"/>
          </p:nvPr>
        </p:nvSpPr>
        <p:spPr>
          <a:xfrm>
            <a:off x="376238" y="4800600"/>
            <a:ext cx="6267450" cy="48831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altLang="fr-FR" dirty="0">
                <a:latin typeface="+mn-lt"/>
              </a:rPr>
              <a:t>Commentaires</a:t>
            </a:r>
          </a:p>
          <a:p>
            <a:pPr lvl="1" indent="6350"/>
            <a:r>
              <a:rPr lang="fr-FR" altLang="fr-FR" dirty="0">
                <a:latin typeface="+mn-lt"/>
              </a:rPr>
              <a:t>Un des avantages du Gantt est de permettre le calcul des ressources consommées durant le projet, de façon à :</a:t>
            </a:r>
          </a:p>
          <a:p>
            <a:pPr lvl="1" indent="6350">
              <a:buFontTx/>
              <a:buChar char="•"/>
            </a:pPr>
            <a:r>
              <a:rPr lang="fr-FR" altLang="fr-FR" dirty="0">
                <a:latin typeface="+mn-lt"/>
              </a:rPr>
              <a:t>Consolider les différents projets qui consomment des ressources communes.</a:t>
            </a:r>
          </a:p>
          <a:p>
            <a:pPr lvl="1" indent="6350">
              <a:buFontTx/>
              <a:buChar char="•"/>
            </a:pPr>
            <a:r>
              <a:rPr lang="fr-FR" altLang="fr-FR" dirty="0">
                <a:latin typeface="+mn-lt"/>
              </a:rPr>
              <a:t>Comparer les consommations aux ressources disponibles.</a:t>
            </a:r>
          </a:p>
          <a:p>
            <a:pPr lvl="1" indent="6350">
              <a:buFontTx/>
              <a:buChar char="•"/>
            </a:pPr>
            <a:r>
              <a:rPr lang="fr-FR" altLang="fr-FR" dirty="0">
                <a:latin typeface="+mn-lt"/>
              </a:rPr>
              <a:t>Envisager des ressources supplémentaires.</a:t>
            </a:r>
          </a:p>
          <a:p>
            <a:pPr lvl="1" indent="6350">
              <a:buFontTx/>
              <a:buChar char="•"/>
            </a:pPr>
            <a:r>
              <a:rPr lang="fr-FR" altLang="fr-FR" dirty="0">
                <a:latin typeface="+mn-lt"/>
              </a:rPr>
              <a:t>Proposer le cas échéant un lissage des ressources.</a:t>
            </a:r>
          </a:p>
          <a:p>
            <a:pPr lvl="1" indent="6350"/>
            <a:r>
              <a:rPr lang="fr-FR" altLang="fr-FR" dirty="0">
                <a:latin typeface="+mn-lt"/>
              </a:rPr>
              <a:t>Dans l'exemple ci-dessus tiré du cas horizon nous avons fait figurer la consommation de ressources en effectifs, en supposant de façon très simplifiée que :</a:t>
            </a:r>
          </a:p>
          <a:p>
            <a:pPr lvl="1" indent="6350">
              <a:buFontTx/>
              <a:buChar char="•"/>
            </a:pPr>
            <a:r>
              <a:rPr lang="fr-FR" altLang="fr-FR" dirty="0">
                <a:latin typeface="+mn-lt"/>
              </a:rPr>
              <a:t>Chaque tâche fait appel à une personne.</a:t>
            </a:r>
          </a:p>
          <a:p>
            <a:pPr lvl="1" indent="6350">
              <a:buFontTx/>
              <a:buChar char="•"/>
            </a:pPr>
            <a:r>
              <a:rPr lang="fr-FR" altLang="fr-FR" dirty="0">
                <a:latin typeface="+mn-lt"/>
              </a:rPr>
              <a:t>Les approvisionnements (tâche 8) et le dépôt du nom (tâche 6) ne consomment pas de ressources (nous avons considéré, pour simplifier, que ces délais étaient essentiellement dus à des ressources externes).</a:t>
            </a:r>
          </a:p>
          <a:p>
            <a:pPr lvl="1" indent="6350"/>
            <a:r>
              <a:rPr lang="fr-FR" altLang="fr-FR" dirty="0">
                <a:latin typeface="+mn-lt"/>
              </a:rPr>
              <a:t>On voit que les ressources sont consommées de façon très inégale.</a:t>
            </a:r>
          </a:p>
          <a:p>
            <a:pPr lvl="1" indent="6350"/>
            <a:r>
              <a:rPr lang="fr-FR" altLang="fr-FR" dirty="0">
                <a:latin typeface="+mn-lt"/>
              </a:rPr>
              <a:t>L'animateur s'appuiera sur cet exemple pour montrer l'intérêt de lisser la consommation de ressources, de façon à éviter les pointes qui nécessitent de faire appel à des effectifs supplémentaires.</a:t>
            </a:r>
          </a:p>
          <a:p>
            <a:pPr lvl="1" indent="6350"/>
            <a:r>
              <a:rPr lang="fr-FR" altLang="fr-FR" dirty="0">
                <a:latin typeface="+mn-lt"/>
              </a:rPr>
              <a:t>Le lissage suppose d'avancer ou de reculer certaines tâches, dans la limite des délais requis par le projet.</a:t>
            </a:r>
          </a:p>
          <a:p>
            <a:pPr lvl="1" indent="6350"/>
            <a:r>
              <a:rPr lang="fr-FR" altLang="fr-FR" dirty="0">
                <a:latin typeface="+mn-lt"/>
              </a:rPr>
              <a:t>L'utilisation de logiciels est indispensable pour appliquer cette démarche.</a:t>
            </a:r>
          </a:p>
          <a:p>
            <a:r>
              <a:rPr lang="fr-FR" altLang="fr-FR" dirty="0">
                <a:latin typeface="+mn-lt"/>
              </a:rPr>
              <a:t>Exercice : </a:t>
            </a:r>
          </a:p>
          <a:p>
            <a:pPr lvl="1" indent="6350"/>
            <a:r>
              <a:rPr lang="fr-FR" altLang="fr-FR" dirty="0">
                <a:latin typeface="+mn-lt"/>
              </a:rPr>
              <a:t>Ce calcul de charge peut être fait par les participants (voir diapo suivante).</a:t>
            </a:r>
          </a:p>
          <a:p>
            <a:pPr lvl="1" indent="6350"/>
            <a:endParaRPr lang="fr-FR" altLang="fr-FR" dirty="0">
              <a:latin typeface="+mn-lt"/>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Rot="1" noChangeAspect="1" noChangeArrowheads="1" noTextEdit="1"/>
          </p:cNvSpPr>
          <p:nvPr>
            <p:ph type="sldImg"/>
          </p:nvPr>
        </p:nvSpPr>
        <p:spPr>
          <a:ln/>
        </p:spPr>
      </p:sp>
      <p:sp>
        <p:nvSpPr>
          <p:cNvPr id="119811" name="Rectangle 3"/>
          <p:cNvSpPr>
            <a:spLocks noGrp="1" noChangeArrowheads="1"/>
          </p:cNvSpPr>
          <p:nvPr>
            <p:ph type="body" idx="1"/>
          </p:nvPr>
        </p:nvSpPr>
        <p:spPr>
          <a:xfrm>
            <a:off x="908050" y="4800600"/>
            <a:ext cx="4978400" cy="4467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altLang="fr-FR">
                <a:latin typeface="+mn-lt"/>
              </a:rPr>
              <a:t>Exercice</a:t>
            </a:r>
          </a:p>
          <a:p>
            <a:pPr lvl="1" indent="6350"/>
            <a:r>
              <a:rPr lang="fr-FR" altLang="fr-FR">
                <a:latin typeface="+mn-lt"/>
              </a:rPr>
              <a:t>Donner la diapo aux participants, et leur demander de remplir le planning de Gantt.</a:t>
            </a:r>
          </a:p>
          <a:p>
            <a:pPr lvl="1" indent="6350"/>
            <a:r>
              <a:rPr lang="fr-FR" altLang="fr-FR">
                <a:latin typeface="+mn-lt"/>
              </a:rPr>
              <a:t>Pour les tâches qui ont une marge libre, les faire commencer au plus tôt.</a:t>
            </a:r>
          </a:p>
          <a:p>
            <a:pPr lvl="1" indent="6350"/>
            <a:r>
              <a:rPr lang="fr-FR" altLang="fr-FR">
                <a:latin typeface="+mn-lt"/>
              </a:rPr>
              <a:t>Le calcul de la charge en effectif sera fait suivant l'hypothèse que toutes les tâches consomment une personne, sauf les tâches 6 et 8 qui ne consomment personnes (délais dus à des activités externes, principalement).</a:t>
            </a:r>
          </a:p>
          <a:p>
            <a:pPr lvl="1" indent="6350"/>
            <a:r>
              <a:rPr lang="fr-FR" altLang="fr-FR" u="sng">
                <a:latin typeface="+mn-lt"/>
              </a:rPr>
              <a:t>Remarque</a:t>
            </a:r>
          </a:p>
          <a:p>
            <a:pPr lvl="1" indent="6350"/>
            <a:r>
              <a:rPr lang="fr-FR" altLang="fr-FR">
                <a:latin typeface="+mn-lt"/>
              </a:rPr>
              <a:t>Pour remplir ce graphique nous avons considéré par convention que la date indiquait la fin de la journée : par exemple " 2 " signifie fin du deuxième jour (et par conséquent aussi début du troisième jour). C'est la raison pour laquelle une tâche dont la date de début au plus tôt est égale à </a:t>
            </a:r>
            <a:br>
              <a:rPr lang="fr-FR" altLang="fr-FR">
                <a:latin typeface="+mn-lt"/>
              </a:rPr>
            </a:br>
            <a:r>
              <a:rPr lang="fr-FR" altLang="fr-FR">
                <a:latin typeface="+mn-lt"/>
              </a:rPr>
              <a:t>" 2 " commence en réalité dans la colonne 3.</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Rot="1" noChangeAspect="1" noChangeArrowheads="1" noTextEdit="1"/>
          </p:cNvSpPr>
          <p:nvPr>
            <p:ph type="sldImg"/>
          </p:nvPr>
        </p:nvSpPr>
        <p:spPr>
          <a:ln/>
        </p:spPr>
      </p:sp>
      <p:sp>
        <p:nvSpPr>
          <p:cNvPr id="120835" name="Rectangle 3"/>
          <p:cNvSpPr>
            <a:spLocks noGrp="1" noChangeArrowheads="1"/>
          </p:cNvSpPr>
          <p:nvPr>
            <p:ph type="body" idx="1"/>
          </p:nvPr>
        </p:nvSpPr>
        <p:spPr>
          <a:xfrm>
            <a:off x="908050" y="4800600"/>
            <a:ext cx="4978400" cy="4467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altLang="fr-FR">
                <a:latin typeface="+mn-lt"/>
              </a:rPr>
              <a:t>Commentaires</a:t>
            </a:r>
          </a:p>
          <a:p>
            <a:pPr lvl="1" indent="6350"/>
            <a:r>
              <a:rPr lang="fr-FR" altLang="fr-FR">
                <a:latin typeface="+mn-lt"/>
              </a:rPr>
              <a:t>Le coût d'une tâche est la somme du coût des ressources consommées.</a:t>
            </a:r>
          </a:p>
          <a:p>
            <a:pPr lvl="1" indent="6350"/>
            <a:r>
              <a:rPr lang="fr-FR" altLang="fr-FR">
                <a:latin typeface="+mn-lt"/>
              </a:rPr>
              <a:t>Le coût d'une ressource est le produit de la quantité consommée par le coût unitaire de la ressource.</a:t>
            </a:r>
          </a:p>
          <a:p>
            <a:pPr lvl="1" indent="6350">
              <a:buFontTx/>
              <a:buChar char="•"/>
            </a:pPr>
            <a:r>
              <a:rPr lang="fr-FR" altLang="fr-FR">
                <a:latin typeface="+mn-lt"/>
              </a:rPr>
              <a:t>Le coût unitaire provient en général de la comptabilité analytique, ou du devis d'un sous-traitant.</a:t>
            </a:r>
          </a:p>
          <a:p>
            <a:pPr lvl="1" indent="6350">
              <a:buFontTx/>
              <a:buChar char="•"/>
            </a:pPr>
            <a:r>
              <a:rPr lang="fr-FR" altLang="fr-FR">
                <a:latin typeface="+mn-lt"/>
              </a:rPr>
              <a:t>La quantité consommée (c'est à dire un temps, une quantité, etc.) se réfère en général à un historique et à des valeurs référencées dans la base de données.</a:t>
            </a:r>
          </a:p>
          <a:p>
            <a:pPr lvl="1" indent="6350"/>
            <a:r>
              <a:rPr lang="fr-FR" altLang="fr-FR" u="sng">
                <a:latin typeface="+mn-lt"/>
              </a:rPr>
              <a:t>Devis</a:t>
            </a:r>
          </a:p>
          <a:p>
            <a:pPr lvl="1" indent="6350"/>
            <a:r>
              <a:rPr lang="fr-FR" altLang="fr-FR">
                <a:latin typeface="+mn-lt"/>
              </a:rPr>
              <a:t>Quand le projet est associé à un contrat commercial, la prévision du coût du projet sert à établir le devis.</a:t>
            </a:r>
          </a:p>
          <a:p>
            <a:pPr lvl="1" indent="6350"/>
            <a:r>
              <a:rPr lang="fr-FR" altLang="fr-FR" u="sng">
                <a:latin typeface="+mn-lt"/>
              </a:rPr>
              <a:t>Remarque 1</a:t>
            </a:r>
          </a:p>
          <a:p>
            <a:pPr lvl="1" indent="6350"/>
            <a:r>
              <a:rPr lang="fr-FR" altLang="fr-FR">
                <a:latin typeface="+mn-lt"/>
              </a:rPr>
              <a:t>On pourra souligner que le coût d'un projet est prévu avec un certain degré d'incertitude. Il est possible de définir un coût probable, et une distribution de probabilités pour que le coût soit supérieur.</a:t>
            </a:r>
          </a:p>
          <a:p>
            <a:pPr lvl="1" indent="6350"/>
            <a:r>
              <a:rPr lang="fr-FR" altLang="fr-FR" u="sng">
                <a:latin typeface="+mn-lt"/>
              </a:rPr>
              <a:t>Remarque 2</a:t>
            </a:r>
            <a:endParaRPr lang="fr-FR" altLang="fr-FR">
              <a:latin typeface="+mn-lt"/>
            </a:endParaRPr>
          </a:p>
          <a:p>
            <a:pPr lvl="1" indent="6350"/>
            <a:r>
              <a:rPr lang="fr-FR" altLang="fr-FR">
                <a:latin typeface="+mn-lt"/>
              </a:rPr>
              <a:t>La courbe représentant l'évolution du budget du projet en fonction du temps (courbe en S) est abordée plus loin, dans le chapitre Suivi du projet.</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Rot="1" noChangeAspect="1" noChangeArrowheads="1" noTextEdit="1"/>
          </p:cNvSpPr>
          <p:nvPr>
            <p:ph type="sldImg"/>
          </p:nvPr>
        </p:nvSpPr>
        <p:spPr>
          <a:ln/>
        </p:spPr>
      </p:sp>
      <p:sp>
        <p:nvSpPr>
          <p:cNvPr id="121859" name="Rectangle 3"/>
          <p:cNvSpPr>
            <a:spLocks noGrp="1" noChangeArrowheads="1"/>
          </p:cNvSpPr>
          <p:nvPr>
            <p:ph type="body" idx="1"/>
          </p:nvPr>
        </p:nvSpPr>
        <p:spPr>
          <a:xfrm>
            <a:off x="908050" y="4797425"/>
            <a:ext cx="4978400" cy="44688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altLang="fr-FR">
                <a:latin typeface="+mn-lt"/>
              </a:rPr>
              <a:t>Commentaires</a:t>
            </a:r>
          </a:p>
          <a:p>
            <a:pPr lvl="1" indent="6350"/>
            <a:r>
              <a:rPr lang="fr-FR" altLang="fr-FR">
                <a:latin typeface="+mn-lt"/>
              </a:rPr>
              <a:t>La relation coût / durée est illustrée dans le jeu Horizon par le fait que certaines tâches peuvent être accélérées moyennant finances. C'est ce qu'on retrouve sur le graphique ci-dessus : Dn et Cn sont les valeurs inscrites sur l'affiche Horizon. Pour passer de Dn à Da il faut payer un surcoût égal à Ca - Cn.</a:t>
            </a:r>
          </a:p>
          <a:p>
            <a:pPr lvl="1" indent="6350"/>
            <a:r>
              <a:rPr lang="fr-FR" altLang="fr-FR">
                <a:latin typeface="+mn-lt"/>
              </a:rPr>
              <a:t>On pourra développer ce sujet par des exemples :</a:t>
            </a:r>
          </a:p>
          <a:p>
            <a:pPr lvl="1" indent="6350">
              <a:buFontTx/>
              <a:buChar char="•"/>
            </a:pPr>
            <a:r>
              <a:rPr lang="fr-FR" altLang="fr-FR">
                <a:latin typeface="+mn-lt"/>
              </a:rPr>
              <a:t>Un fournisseur accepte de livrer plus vite moyennant un supplément de prix.</a:t>
            </a:r>
          </a:p>
          <a:p>
            <a:pPr lvl="1" indent="6350">
              <a:buFontTx/>
              <a:buChar char="•"/>
            </a:pPr>
            <a:r>
              <a:rPr lang="fr-FR" altLang="fr-FR">
                <a:latin typeface="+mn-lt"/>
              </a:rPr>
              <a:t>Un chantier de construction peut être achevé plus rapidement en faisant appel à un effectif plus important.</a:t>
            </a:r>
          </a:p>
          <a:p>
            <a:pPr lvl="1" indent="6350"/>
            <a:r>
              <a:rPr lang="fr-FR" altLang="fr-FR">
                <a:latin typeface="+mn-lt"/>
              </a:rPr>
              <a:t>On utilisera ce deuxième exemple pour montrer que le supplément d'effectif permet de réduire la durée, mais que cette réduction est généralement plus faible, en valeur relative, que le supplément d'effectifs. Cela vient de la baisse de la productivité : au delà d'un certain nombre normal les ouvriers se gênent, il y a des problèmes de coordination. </a:t>
            </a:r>
          </a:p>
          <a:p>
            <a:pPr lvl="1" indent="6350"/>
            <a:r>
              <a:rPr lang="fr-FR" altLang="fr-FR">
                <a:latin typeface="+mn-lt"/>
              </a:rPr>
              <a:t>Donc la réduction de la durée (Dn à Da) entraîne une augmentation du coût (Cn à Ca).</a:t>
            </a:r>
          </a:p>
          <a:p>
            <a:pPr lvl="1" indent="6350"/>
            <a:endParaRPr lang="fr-FR" altLang="fr-FR">
              <a:latin typeface="+mn-lt"/>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Rot="1" noChangeAspect="1" noChangeArrowheads="1" noTextEdit="1"/>
          </p:cNvSpPr>
          <p:nvPr>
            <p:ph type="sldImg"/>
          </p:nvPr>
        </p:nvSpPr>
        <p:spPr>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a:xfrm>
            <a:off x="908050" y="4797425"/>
            <a:ext cx="4978400" cy="44688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altLang="fr-FR" dirty="0"/>
              <a:t>Commentaires</a:t>
            </a:r>
          </a:p>
          <a:p>
            <a:pPr lvl="1" indent="6350"/>
            <a:r>
              <a:rPr lang="fr-FR" altLang="fr-FR" dirty="0"/>
              <a:t>Il est facile d'illustrer ces trois phases du management des risques à partir d'exemples de la vie courante. On demandera aux participants d'illustrer les risques de projets tels que le suivant :</a:t>
            </a:r>
          </a:p>
          <a:p>
            <a:pPr lvl="1" indent="6350"/>
            <a:r>
              <a:rPr lang="fr-FR" altLang="fr-FR" dirty="0"/>
              <a:t>" Je me présente demain à un examen. "</a:t>
            </a:r>
          </a:p>
          <a:p>
            <a:pPr lvl="1" indent="6350"/>
            <a:r>
              <a:rPr lang="fr-FR" altLang="fr-FR" dirty="0"/>
              <a:t>1. Risques : le réveil ne sonne pas, il y a grève des transports, etc.</a:t>
            </a:r>
          </a:p>
          <a:p>
            <a:pPr lvl="1" indent="6350"/>
            <a:r>
              <a:rPr lang="fr-FR" altLang="fr-FR" dirty="0"/>
              <a:t>2. Quantification : probabilité faible (?), gravité élevée.</a:t>
            </a:r>
          </a:p>
          <a:p>
            <a:pPr lvl="1" indent="6350"/>
            <a:r>
              <a:rPr lang="fr-FR" altLang="fr-FR" dirty="0"/>
              <a:t>3. Décision : prévoir un deuxième réveil, partir plus tôt, dormir près du lieu de l'examen, etc.</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Rot="1" noChangeAspect="1" noChangeArrowheads="1" noTextEdit="1"/>
          </p:cNvSpPr>
          <p:nvPr>
            <p:ph type="sldImg"/>
          </p:nvPr>
        </p:nvSpPr>
        <p:spPr>
          <a:ln/>
        </p:spPr>
      </p:sp>
      <p:sp>
        <p:nvSpPr>
          <p:cNvPr id="124931" name="Rectangle 3"/>
          <p:cNvSpPr>
            <a:spLocks noGrp="1" noChangeArrowheads="1"/>
          </p:cNvSpPr>
          <p:nvPr>
            <p:ph type="body" idx="1"/>
          </p:nvPr>
        </p:nvSpPr>
        <p:spPr>
          <a:xfrm>
            <a:off x="908050" y="4797425"/>
            <a:ext cx="4978400" cy="44688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altLang="fr-FR" dirty="0"/>
              <a:t>Commentaires</a:t>
            </a:r>
          </a:p>
          <a:p>
            <a:pPr lvl="1" indent="6350"/>
            <a:r>
              <a:rPr lang="fr-FR" altLang="fr-FR" dirty="0"/>
              <a:t>Le diagramme causes effets est un des moyens utilisés pour identifier les risques dans une séance de travail en groupe.</a:t>
            </a:r>
          </a:p>
          <a:p>
            <a:pPr lvl="1" indent="6350"/>
            <a:r>
              <a:rPr lang="fr-FR" altLang="fr-FR" dirty="0"/>
              <a:t>Chaque participant écrit ses idées sur des post-it et les classe dans l'une des catégories présentées.</a:t>
            </a:r>
          </a:p>
          <a:p>
            <a:pPr lvl="1" indent="6350"/>
            <a:r>
              <a:rPr lang="fr-FR" altLang="fr-FR" dirty="0"/>
              <a:t>A noter que " Milieu " se réfère à toute cause externe à l'entreprise, qui se situe en dehors de ses moyens d'action (changement de réglementation, baisse du marché, etc.).</a:t>
            </a:r>
          </a:p>
          <a:p>
            <a:pPr lvl="1" indent="6350"/>
            <a:r>
              <a:rPr lang="fr-FR" altLang="fr-FR" dirty="0"/>
              <a:t>L'animateur pourra introduire à ce propos la distinction entre les causes externes et les causes internes (celles sur lesquelles l'entreprise peut agir).</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Rot="1" noChangeAspect="1" noChangeArrowheads="1" noTextEdit="1"/>
          </p:cNvSpPr>
          <p:nvPr>
            <p:ph type="sldImg"/>
          </p:nvPr>
        </p:nvSpPr>
        <p:spPr>
          <a:ln/>
        </p:spPr>
      </p:sp>
      <p:sp>
        <p:nvSpPr>
          <p:cNvPr id="125955" name="Rectangle 3"/>
          <p:cNvSpPr>
            <a:spLocks noGrp="1" noChangeArrowheads="1"/>
          </p:cNvSpPr>
          <p:nvPr>
            <p:ph type="body" idx="1"/>
          </p:nvPr>
        </p:nvSpPr>
        <p:spPr>
          <a:xfrm>
            <a:off x="908050" y="4797425"/>
            <a:ext cx="4978400" cy="44688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altLang="fr-FR" dirty="0"/>
              <a:t>Commentaires</a:t>
            </a:r>
          </a:p>
          <a:p>
            <a:pPr lvl="1" indent="6350"/>
            <a:r>
              <a:rPr lang="fr-FR" altLang="fr-FR" dirty="0"/>
              <a:t>La quantification est importante car elle permet de prendre des décisions en fonction de l'importance du risque.</a:t>
            </a:r>
          </a:p>
          <a:p>
            <a:pPr lvl="1" indent="6350"/>
            <a:r>
              <a:rPr lang="fr-FR" altLang="fr-FR" dirty="0"/>
              <a:t>La mesure du produit probabilité x gravité peut se faire de différentes façons.</a:t>
            </a:r>
          </a:p>
          <a:p>
            <a:pPr lvl="1" indent="6350">
              <a:buFontTx/>
              <a:buChar char="•"/>
            </a:pPr>
            <a:r>
              <a:rPr lang="fr-FR" altLang="fr-FR" dirty="0"/>
              <a:t>Par une appréciation sur une échelle allant de 1 à 5 pour la probabilité (de très peu probable à très probable) ainsi que pour la gravité (peu pénalisant à très pénalisant).</a:t>
            </a:r>
          </a:p>
          <a:p>
            <a:pPr lvl="1" indent="6350">
              <a:buFontTx/>
              <a:buChar char="•"/>
            </a:pPr>
            <a:r>
              <a:rPr lang="fr-FR" altLang="fr-FR" dirty="0"/>
              <a:t>Dans certains cas on peut mesurer la gravité par le coût des conséquences.</a:t>
            </a:r>
          </a:p>
          <a:p>
            <a:pPr lvl="1" indent="6350"/>
            <a:r>
              <a:rPr lang="fr-FR" altLang="fr-FR" dirty="0"/>
              <a:t>Dans le jeu Horizon, la probabilité était connu (le tirage du dé) ainsi que la gravité (le retard en semaines).</a:t>
            </a:r>
          </a:p>
          <a:p>
            <a:pPr lvl="1" indent="6350"/>
            <a:r>
              <a:rPr lang="fr-FR" altLang="fr-FR" dirty="0"/>
              <a:t>On pourra se référer aux diapos du </a:t>
            </a:r>
            <a:r>
              <a:rPr lang="fr-FR" altLang="fr-FR" dirty="0" err="1"/>
              <a:t>debriefing</a:t>
            </a:r>
            <a:r>
              <a:rPr lang="fr-FR" altLang="fr-FR" dirty="0"/>
              <a:t> du Jeu pour illustrer la mesure des risques (fin du diaporama « Conduite du projet »).</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Rot="1" noChangeAspect="1" noChangeArrowheads="1" noTextEdit="1"/>
          </p:cNvSpPr>
          <p:nvPr>
            <p:ph type="sldImg"/>
          </p:nvPr>
        </p:nvSpPr>
        <p:spPr>
          <a:ln/>
        </p:spPr>
      </p:sp>
      <p:sp>
        <p:nvSpPr>
          <p:cNvPr id="126979" name="Rectangle 3"/>
          <p:cNvSpPr>
            <a:spLocks noGrp="1" noChangeArrowheads="1"/>
          </p:cNvSpPr>
          <p:nvPr>
            <p:ph type="body" idx="1"/>
          </p:nvPr>
        </p:nvSpPr>
        <p:spPr>
          <a:xfrm>
            <a:off x="830263" y="4800600"/>
            <a:ext cx="5208587" cy="48006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altLang="fr-FR" dirty="0">
                <a:latin typeface="+mn-lt"/>
              </a:rPr>
              <a:t>Commentaires</a:t>
            </a:r>
          </a:p>
          <a:p>
            <a:pPr lvl="1" indent="6350"/>
            <a:r>
              <a:rPr lang="fr-FR" altLang="fr-FR" dirty="0">
                <a:latin typeface="+mn-lt"/>
              </a:rPr>
              <a:t>L'animateur expliquera ces trois concepts :</a:t>
            </a:r>
          </a:p>
          <a:p>
            <a:pPr lvl="1" indent="6350"/>
            <a:r>
              <a:rPr lang="fr-FR" altLang="fr-FR" u="sng" dirty="0">
                <a:latin typeface="+mn-lt"/>
              </a:rPr>
              <a:t>Prévention</a:t>
            </a:r>
            <a:r>
              <a:rPr lang="fr-FR" altLang="fr-FR" dirty="0">
                <a:latin typeface="+mn-lt"/>
              </a:rPr>
              <a:t> : une disposition prise par anticipation qui réduit ou supprime soit la probabilité d'occurrence, soit toute gravité de la conséquence (disposer d'une redondance par exemple).</a:t>
            </a:r>
          </a:p>
          <a:p>
            <a:pPr lvl="1" indent="6350"/>
            <a:r>
              <a:rPr lang="fr-FR" altLang="fr-FR" u="sng" dirty="0">
                <a:latin typeface="+mn-lt"/>
              </a:rPr>
              <a:t>Correction (ou traitement)</a:t>
            </a:r>
            <a:r>
              <a:rPr lang="fr-FR" altLang="fr-FR" dirty="0">
                <a:latin typeface="+mn-lt"/>
              </a:rPr>
              <a:t> : une disposition à prendre quand l'événement est survenu, et qui permet d'y faire face au moindre coût (les assurances en font partie).</a:t>
            </a:r>
          </a:p>
          <a:p>
            <a:pPr lvl="1" indent="6350"/>
            <a:r>
              <a:rPr lang="fr-FR" altLang="fr-FR" u="sng" dirty="0">
                <a:latin typeface="+mn-lt"/>
              </a:rPr>
              <a:t>Surveillance des symptômes</a:t>
            </a:r>
            <a:r>
              <a:rPr lang="fr-FR" altLang="fr-FR" dirty="0">
                <a:latin typeface="+mn-lt"/>
              </a:rPr>
              <a:t> : une disposition qui permet de savoir à l'avance que la probabilité de l'événement augmente, et qui permet de prendre les dispositions appropriées.</a:t>
            </a:r>
          </a:p>
          <a:p>
            <a:pPr lvl="1" indent="6350"/>
            <a:r>
              <a:rPr lang="fr-FR" altLang="fr-FR" b="1" dirty="0">
                <a:latin typeface="+mn-lt"/>
              </a:rPr>
              <a:t>Important</a:t>
            </a:r>
            <a:endParaRPr lang="fr-FR" altLang="fr-FR" dirty="0">
              <a:latin typeface="+mn-lt"/>
            </a:endParaRPr>
          </a:p>
          <a:p>
            <a:pPr lvl="1" indent="6350"/>
            <a:r>
              <a:rPr lang="fr-FR" altLang="fr-FR" dirty="0">
                <a:latin typeface="+mn-lt"/>
              </a:rPr>
              <a:t>L'animateur insistera sur le fait que la capacité de faire face aux imprévus dans un projet s'améliore avec un bon management des risques, mais qu'elle repose en dernier ressort sur la capacité de mobilisation de l'équipe projet et de l'entreprise en général.</a:t>
            </a:r>
          </a:p>
          <a:p>
            <a:pPr lvl="1" indent="6350"/>
            <a:r>
              <a:rPr lang="fr-FR" altLang="fr-FR" dirty="0">
                <a:latin typeface="+mn-lt"/>
              </a:rPr>
              <a:t>Les projets qui échouent sont généralement ceux auxquels les responsables de plus haut niveau n'attachaient pas une si grande importance.</a:t>
            </a:r>
          </a:p>
          <a:p>
            <a:r>
              <a:rPr lang="fr-FR" altLang="fr-FR" dirty="0">
                <a:latin typeface="+mn-lt"/>
              </a:rPr>
              <a:t>Exercice</a:t>
            </a:r>
          </a:p>
          <a:p>
            <a:pPr lvl="1" indent="6350"/>
            <a:r>
              <a:rPr lang="fr-FR" altLang="fr-FR" dirty="0">
                <a:latin typeface="+mn-lt"/>
              </a:rPr>
              <a:t>L'animateur pourra demander aux participants de donner des exemples concrets de prévention, correction et surveillance des symptômes issus de la vie courante : par exemple un projet de voyage, avec des risques tels que la perte de son argent ou de ses papiers.</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Rot="1" noChangeAspect="1" noChangeArrowheads="1" noTextEdit="1"/>
          </p:cNvSpPr>
          <p:nvPr>
            <p:ph type="sldImg"/>
          </p:nvPr>
        </p:nvSpPr>
        <p:spPr>
          <a:ln/>
        </p:spPr>
      </p:sp>
      <p:sp>
        <p:nvSpPr>
          <p:cNvPr id="128003" name="Rectangle 3"/>
          <p:cNvSpPr>
            <a:spLocks noGrp="1" noChangeArrowheads="1"/>
          </p:cNvSpPr>
          <p:nvPr>
            <p:ph type="body" idx="1"/>
          </p:nvPr>
        </p:nvSpPr>
        <p:spPr>
          <a:xfrm>
            <a:off x="908050" y="4800600"/>
            <a:ext cx="4978400" cy="4467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altLang="fr-FR" dirty="0"/>
              <a:t>Commentaires</a:t>
            </a:r>
          </a:p>
          <a:p>
            <a:pPr lvl="1" indent="6350"/>
            <a:r>
              <a:rPr lang="fr-FR" altLang="fr-FR" dirty="0"/>
              <a:t>Cette diapo, ainsi que la suivante, sont des exemples de dossiers d'évaluation des risques.</a:t>
            </a:r>
          </a:p>
          <a:p>
            <a:pPr lvl="1" indent="6350"/>
            <a:r>
              <a:rPr lang="fr-FR" altLang="fr-FR" dirty="0"/>
              <a:t>Dans la rubrique " réduction du risque " on peut faire figurer soit une mesure préventive, soit un traitement qui atténue les conséquences de l'incident.</a:t>
            </a:r>
          </a:p>
          <a:p>
            <a:pPr lvl="1" indent="6350"/>
            <a:r>
              <a:rPr lang="fr-FR" altLang="fr-FR" u="sng" dirty="0"/>
              <a:t>Important</a:t>
            </a:r>
            <a:endParaRPr lang="fr-FR" altLang="fr-FR" dirty="0"/>
          </a:p>
          <a:p>
            <a:pPr lvl="1" indent="6350"/>
            <a:r>
              <a:rPr lang="fr-FR" altLang="fr-FR" dirty="0"/>
              <a:t>On conclura ce chapitre Management des risques en soulignant que les risques évoluent tout au long d'un grand projet. Il convient donc de procéder régulièrement à ce type d'analyse.</a:t>
            </a:r>
          </a:p>
          <a:p>
            <a:pPr lvl="1" indent="6350"/>
            <a:endParaRPr lang="fr-FR" altLang="fr-F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xfrm>
            <a:off x="908050" y="4797425"/>
            <a:ext cx="4978400" cy="44688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altLang="fr-FR" dirty="0"/>
              <a:t>Commentaires</a:t>
            </a:r>
          </a:p>
          <a:p>
            <a:pPr lvl="1" indent="4763"/>
            <a:r>
              <a:rPr lang="fr-FR" altLang="fr-FR" dirty="0"/>
              <a:t>Ce dossier a été conçu pour être adapté par l'animateur au public particulier auquel il s'adresse.</a:t>
            </a:r>
          </a:p>
          <a:p>
            <a:pPr lvl="1" indent="4763"/>
            <a:r>
              <a:rPr lang="fr-FR" altLang="fr-FR" dirty="0"/>
              <a:t>Nous l'invitons par conséquent à étudier l'ensemble des diapositives et à sélectionner les diapos qui lui conviennent.</a:t>
            </a:r>
          </a:p>
          <a:p>
            <a:pPr lvl="1" indent="4763"/>
            <a:r>
              <a:rPr lang="fr-FR" altLang="fr-FR" dirty="0"/>
              <a:t>Il pourra :</a:t>
            </a:r>
          </a:p>
          <a:p>
            <a:pPr lvl="1" indent="4763">
              <a:buFontTx/>
              <a:buChar char="•"/>
            </a:pPr>
            <a:r>
              <a:rPr lang="fr-FR" altLang="fr-FR" dirty="0"/>
              <a:t>Soit masquer les diapos inutiles (commande : " Diaporama - Masquer diapositives " ).</a:t>
            </a:r>
          </a:p>
          <a:p>
            <a:pPr lvl="1" indent="4763">
              <a:buFontTx/>
              <a:buChar char="•"/>
            </a:pPr>
            <a:r>
              <a:rPr lang="fr-FR" altLang="fr-FR" dirty="0"/>
              <a:t>Soit les déplacer pour les ranger à la fin du diaporama.</a:t>
            </a:r>
          </a:p>
          <a:p>
            <a:pPr lvl="1" indent="4763"/>
            <a:endParaRPr lang="fr-FR" altLang="fr-FR"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Rot="1" noChangeAspect="1" noChangeArrowheads="1" noTextEdit="1"/>
          </p:cNvSpPr>
          <p:nvPr>
            <p:ph type="sldImg"/>
          </p:nvPr>
        </p:nvSpPr>
        <p:spPr>
          <a:ln/>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Rot="1" noChangeAspect="1" noChangeArrowheads="1" noTextEdit="1"/>
          </p:cNvSpPr>
          <p:nvPr>
            <p:ph type="sldImg"/>
          </p:nvPr>
        </p:nvSpPr>
        <p:spPr>
          <a:ln/>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Rot="1" noChangeAspect="1" noChangeArrowheads="1" noTextEdit="1"/>
          </p:cNvSpPr>
          <p:nvPr>
            <p:ph type="sldImg"/>
          </p:nvPr>
        </p:nvSpPr>
        <p:spPr>
          <a:ln/>
        </p:spPr>
      </p:sp>
      <p:sp>
        <p:nvSpPr>
          <p:cNvPr id="131075" name="Rectangle 3"/>
          <p:cNvSpPr>
            <a:spLocks noGrp="1" noChangeArrowheads="1"/>
          </p:cNvSpPr>
          <p:nvPr>
            <p:ph type="body" idx="1"/>
          </p:nvPr>
        </p:nvSpPr>
        <p:spPr>
          <a:xfrm>
            <a:off x="908050" y="4881563"/>
            <a:ext cx="4978400" cy="4470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altLang="fr-FR" dirty="0"/>
              <a:t>Commentaires</a:t>
            </a:r>
          </a:p>
          <a:p>
            <a:pPr lvl="1" indent="6350"/>
            <a:r>
              <a:rPr lang="fr-FR" altLang="fr-FR" dirty="0"/>
              <a:t>Ce chapitre aborde l'organisation à mettre en place pour manager un projet.</a:t>
            </a:r>
          </a:p>
          <a:p>
            <a:pPr lvl="1" indent="6350"/>
            <a:r>
              <a:rPr lang="fr-FR" altLang="fr-FR" dirty="0"/>
              <a:t>Le terme " soutien de l'ensemble de l'entreprise " évoque plus particulièrement les relations entre l'équipe projet et l'entreprise.</a:t>
            </a:r>
          </a:p>
          <a:p>
            <a:pPr lvl="1" indent="6350"/>
            <a:r>
              <a:rPr lang="fr-FR" altLang="fr-FR" dirty="0"/>
              <a:t>Les chapitres suivants traiterons des relations avec les partenaires extérieurs à l'entreprise, ainsi que du rôle du chef de projet et de l'équipe projet.</a:t>
            </a:r>
          </a:p>
          <a:p>
            <a:pPr lvl="1" indent="6350"/>
            <a:r>
              <a:rPr lang="fr-FR" altLang="fr-FR" dirty="0"/>
              <a:t>Cette diapositive montre les principales catégories de parties prenantes dans un projet.</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Rot="1" noChangeAspect="1" noChangeArrowheads="1" noTextEdit="1"/>
          </p:cNvSpPr>
          <p:nvPr>
            <p:ph type="sldImg"/>
          </p:nvPr>
        </p:nvSpPr>
        <p:spPr>
          <a:ln/>
        </p:spPr>
      </p:sp>
      <p:sp>
        <p:nvSpPr>
          <p:cNvPr id="132099" name="Rectangle 3"/>
          <p:cNvSpPr>
            <a:spLocks noGrp="1" noChangeArrowheads="1"/>
          </p:cNvSpPr>
          <p:nvPr>
            <p:ph type="body" idx="1"/>
          </p:nvPr>
        </p:nvSpPr>
        <p:spPr>
          <a:xfrm>
            <a:off x="908050" y="4879975"/>
            <a:ext cx="4978400" cy="44688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altLang="fr-FR" dirty="0"/>
              <a:t>Commentaires</a:t>
            </a:r>
          </a:p>
          <a:p>
            <a:pPr lvl="1" indent="6350"/>
            <a:r>
              <a:rPr lang="fr-FR" altLang="fr-FR" dirty="0"/>
              <a:t>On utilisera cette diapo pour montrer la diversité des relations qui existent entre les différentes parties prenantes d'un projet.</a:t>
            </a:r>
          </a:p>
          <a:p>
            <a:pPr lvl="1" indent="6350"/>
            <a:r>
              <a:rPr lang="fr-FR" altLang="fr-FR" dirty="0"/>
              <a:t>Au centre l'équipe projet, le service réalisateur et les services utilisateurs (il s'agit par exemple d'implanter un système d'informations).</a:t>
            </a:r>
          </a:p>
          <a:p>
            <a:pPr lvl="1" indent="6350"/>
            <a:r>
              <a:rPr lang="fr-FR" altLang="fr-FR" dirty="0"/>
              <a:t>A gauche les services de l'entreprise qui apportent leur soutien projet.</a:t>
            </a:r>
          </a:p>
          <a:p>
            <a:pPr lvl="1" indent="6350"/>
            <a:r>
              <a:rPr lang="fr-FR" altLang="fr-FR" dirty="0"/>
              <a:t>A droite les partenaires extérieurs.</a:t>
            </a:r>
          </a:p>
          <a:p>
            <a:pPr lvl="1" indent="6350"/>
            <a:r>
              <a:rPr lang="fr-FR" altLang="fr-FR" dirty="0"/>
              <a:t>On soulignera qu'il est important, dès le début d'un projet, de tracer ce type de diagramme afin de n'oublier aucune partie prenante. </a:t>
            </a:r>
          </a:p>
          <a:p>
            <a:pPr lvl="1" indent="6350"/>
            <a:r>
              <a:rPr lang="fr-FR" altLang="fr-FR" dirty="0"/>
              <a:t>Le diagramme permet de définir les relations entre les différents services, ainsi que les rôles et les responsabilités de chacun dans le projet.</a:t>
            </a:r>
          </a:p>
          <a:p>
            <a:pPr lvl="1" indent="6350"/>
            <a:r>
              <a:rPr lang="fr-FR" altLang="fr-FR" dirty="0"/>
              <a:t>Le diagramme sera également utilisé pour définir la façon dont les informations seront transmises entre les différentes parties prenantes (voir plus loin le chapitre Gestion de l'information).</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Rot="1" noChangeAspect="1" noChangeArrowheads="1" noTextEdit="1"/>
          </p:cNvSpPr>
          <p:nvPr>
            <p:ph type="sldImg"/>
          </p:nvPr>
        </p:nvSpPr>
        <p:spPr>
          <a:ln/>
        </p:spPr>
      </p:sp>
      <p:sp>
        <p:nvSpPr>
          <p:cNvPr id="133123" name="Rectangle 3"/>
          <p:cNvSpPr>
            <a:spLocks noGrp="1" noChangeArrowheads="1"/>
          </p:cNvSpPr>
          <p:nvPr>
            <p:ph type="body" idx="1"/>
          </p:nvPr>
        </p:nvSpPr>
        <p:spPr>
          <a:xfrm>
            <a:off x="908050" y="4878388"/>
            <a:ext cx="4978400" cy="4470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altLang="fr-FR" dirty="0"/>
              <a:t>Commentaires</a:t>
            </a:r>
          </a:p>
          <a:p>
            <a:pPr lvl="1" indent="6350"/>
            <a:r>
              <a:rPr lang="fr-FR" altLang="fr-FR" dirty="0"/>
              <a:t>Il existe trois structures différentes pour manager un projet. Cette distinction appelle plusieurs remarques :</a:t>
            </a:r>
          </a:p>
          <a:p>
            <a:pPr lvl="1" indent="6350"/>
            <a:r>
              <a:rPr lang="fr-FR" altLang="fr-FR" dirty="0"/>
              <a:t>1. Le terme " structure fonctionnelle " signifie que le projet se déroule dans la structure habituelle de l'entreprise. Il n'y a donc pas de structure projet particulière. Le chef de projet et les membres de l'équipe projet ne sont pas dédiés à plein temps au projet.</a:t>
            </a:r>
          </a:p>
          <a:p>
            <a:pPr lvl="1" indent="6350"/>
            <a:r>
              <a:rPr lang="fr-FR" altLang="fr-FR" dirty="0"/>
              <a:t>2. Les spécialistes distinguent au sein de la structure matricielle des matrices " forte, équilibrée ou faible " suivant que l'on se rapproche davantage de la structure projet ou la structure fonctionnelle. Le chef de projet est souvent dédié à plein temps au projet.</a:t>
            </a:r>
          </a:p>
          <a:p>
            <a:pPr lvl="1" indent="6350"/>
            <a:r>
              <a:rPr lang="fr-FR" altLang="fr-FR" dirty="0"/>
              <a:t>3. Dans la structure projet l'équipe est constituée de personnes dédiées à plein temps au projet. Elles sont souvent regroupées dans un même local (plateau projet).</a:t>
            </a:r>
          </a:p>
          <a:p>
            <a:pPr lvl="1" indent="6350"/>
            <a:endParaRPr lang="fr-FR" altLang="fr-FR" dirty="0"/>
          </a:p>
          <a:p>
            <a:pPr lvl="1" indent="6350"/>
            <a:endParaRPr lang="fr-FR" altLang="fr-FR"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Rot="1" noChangeAspect="1" noChangeArrowheads="1" noTextEdit="1"/>
          </p:cNvSpPr>
          <p:nvPr>
            <p:ph type="sldImg"/>
          </p:nvPr>
        </p:nvSpPr>
        <p:spPr>
          <a:ln/>
        </p:spPr>
      </p:sp>
      <p:sp>
        <p:nvSpPr>
          <p:cNvPr id="134147" name="Rectangle 3"/>
          <p:cNvSpPr>
            <a:spLocks noGrp="1" noChangeArrowheads="1"/>
          </p:cNvSpPr>
          <p:nvPr>
            <p:ph type="body" idx="1"/>
          </p:nvPr>
        </p:nvSpPr>
        <p:spPr>
          <a:xfrm>
            <a:off x="908050" y="4878388"/>
            <a:ext cx="4978400" cy="4470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altLang="fr-FR" dirty="0"/>
              <a:t>Commentaires</a:t>
            </a:r>
          </a:p>
          <a:p>
            <a:pPr lvl="1" indent="6350"/>
            <a:r>
              <a:rPr lang="fr-FR" altLang="fr-FR" dirty="0"/>
              <a:t>Ce tableau présente les particularités des organisations pour le management des projets.</a:t>
            </a:r>
          </a:p>
          <a:p>
            <a:pPr lvl="1" indent="6350"/>
            <a:r>
              <a:rPr lang="fr-FR" altLang="fr-FR" dirty="0"/>
              <a:t>A propos des structures projets on pourra évoquer le fait que Renault a adopté pour la première fois une structure projet pour le lancement de la Twingo (1991).</a:t>
            </a:r>
          </a:p>
          <a:p>
            <a:pPr lvl="1" indent="6350"/>
            <a:r>
              <a:rPr lang="fr-FR" altLang="fr-FR" dirty="0"/>
              <a:t>Cette structure a permis une meilleure collaboration entre les différents services (études, achats, production). Il en est résulté une optimisation des délais, de la qualité et des coûts.</a:t>
            </a:r>
          </a:p>
          <a:p>
            <a:pPr lvl="1" indent="6350"/>
            <a:r>
              <a:rPr lang="fr-FR" altLang="fr-FR" dirty="0"/>
              <a:t>Pour un approfondissement sur ce thème, on se référera utilement au livre de Christophe </a:t>
            </a:r>
            <a:r>
              <a:rPr lang="fr-FR" altLang="fr-FR" dirty="0" err="1"/>
              <a:t>Midler</a:t>
            </a:r>
            <a:r>
              <a:rPr lang="fr-FR" altLang="fr-FR" dirty="0"/>
              <a:t> : " L'auto qui n'existait pas " (voir bibliographie).</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Rot="1" noChangeAspect="1" noChangeArrowheads="1" noTextEdit="1"/>
          </p:cNvSpPr>
          <p:nvPr>
            <p:ph type="sldImg"/>
          </p:nvPr>
        </p:nvSpPr>
        <p:spPr>
          <a:ln/>
        </p:spPr>
      </p:sp>
      <p:sp>
        <p:nvSpPr>
          <p:cNvPr id="135171" name="Rectangle 3"/>
          <p:cNvSpPr>
            <a:spLocks noGrp="1" noChangeArrowheads="1"/>
          </p:cNvSpPr>
          <p:nvPr>
            <p:ph type="body" idx="1"/>
          </p:nvPr>
        </p:nvSpPr>
        <p:spPr>
          <a:xfrm>
            <a:off x="908050" y="4878388"/>
            <a:ext cx="4978400" cy="4470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altLang="fr-FR" dirty="0"/>
              <a:t>Commentaires</a:t>
            </a:r>
          </a:p>
          <a:p>
            <a:pPr lvl="1" indent="6350"/>
            <a:r>
              <a:rPr lang="fr-FR" altLang="fr-FR" dirty="0"/>
              <a:t>Pour introduire cette diapo on se référera à la diapo précédente qui présentait les parties prenantes.</a:t>
            </a:r>
          </a:p>
          <a:p>
            <a:pPr lvl="1" indent="6350"/>
            <a:r>
              <a:rPr lang="fr-FR" altLang="fr-FR" dirty="0"/>
              <a:t>On imagine facilement qu'il est important de définir d'avance la façon dont l'information circulera entre les différents acteurs.</a:t>
            </a:r>
          </a:p>
          <a:p>
            <a:pPr lvl="1" indent="6350"/>
            <a:r>
              <a:rPr lang="fr-FR" altLang="fr-FR" dirty="0"/>
              <a:t>Le manque d'informations est souvent à l'origine de graves erreurs dans les projets.</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Rot="1" noChangeAspect="1" noChangeArrowheads="1" noTextEdit="1"/>
          </p:cNvSpPr>
          <p:nvPr>
            <p:ph type="sldImg"/>
          </p:nvPr>
        </p:nvSpPr>
        <p:spPr>
          <a:ln/>
        </p:spPr>
      </p:sp>
      <p:sp>
        <p:nvSpPr>
          <p:cNvPr id="136195" name="Rectangle 3"/>
          <p:cNvSpPr>
            <a:spLocks noGrp="1" noChangeArrowheads="1"/>
          </p:cNvSpPr>
          <p:nvPr>
            <p:ph type="body" idx="1"/>
          </p:nvPr>
        </p:nvSpPr>
        <p:spPr>
          <a:xfrm>
            <a:off x="908050" y="4878388"/>
            <a:ext cx="4978400" cy="4470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altLang="fr-FR" dirty="0"/>
              <a:t>Commentaires</a:t>
            </a:r>
          </a:p>
          <a:p>
            <a:pPr lvl="1" indent="6350"/>
            <a:r>
              <a:rPr lang="fr-FR" altLang="fr-FR" dirty="0"/>
              <a:t>Le Comité de pilotage a un rôle essentiel à jouer dans la réussite d'un projet. C'est de lui en effet que dépend l'importance attribuée au projet et la possibilité de franchir certains obstacles (c'est particulièrement vrai quand il n'y a pas de structure projet dédiée à plein temps).</a:t>
            </a:r>
          </a:p>
          <a:p>
            <a:pPr lvl="1" indent="6350"/>
            <a:r>
              <a:rPr lang="fr-FR" altLang="fr-FR" dirty="0"/>
              <a:t>Il existe souvent au sein du Comité de pilotage un " sponsor " pour chaque projet. C'est un membre du Comité de direction dont le rôle est de soutenir plus particulièrement le projet dont il est le sponsor.</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Rot="1" noChangeAspect="1" noChangeArrowheads="1" noTextEdit="1"/>
          </p:cNvSpPr>
          <p:nvPr>
            <p:ph type="sldImg"/>
          </p:nvPr>
        </p:nvSpPr>
        <p:spPr>
          <a:ln/>
        </p:spPr>
      </p:sp>
      <p:sp>
        <p:nvSpPr>
          <p:cNvPr id="137219" name="Rectangle 3"/>
          <p:cNvSpPr>
            <a:spLocks noGrp="1" noChangeArrowheads="1"/>
          </p:cNvSpPr>
          <p:nvPr>
            <p:ph type="body" idx="1"/>
          </p:nvPr>
        </p:nvSpPr>
        <p:spPr>
          <a:xfrm>
            <a:off x="908050" y="4878388"/>
            <a:ext cx="4978400" cy="4470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altLang="fr-FR" dirty="0"/>
              <a:t>Commentaires</a:t>
            </a:r>
          </a:p>
          <a:p>
            <a:pPr lvl="1" indent="6350"/>
            <a:r>
              <a:rPr lang="fr-FR" altLang="fr-FR" dirty="0"/>
              <a:t>Un projet qui est soutenu par l'ensemble de l'entreprise a de bonnes chances d'aboutir.</a:t>
            </a:r>
          </a:p>
          <a:p>
            <a:pPr lvl="1" indent="6350"/>
            <a:r>
              <a:rPr lang="fr-FR" altLang="fr-FR" dirty="0"/>
              <a:t>Cette diapositive présente les difficultés les plus courantes et les directions à suivre pour y remédier.</a:t>
            </a:r>
          </a:p>
          <a:p>
            <a:pPr lvl="1" indent="6350"/>
            <a:r>
              <a:rPr lang="fr-FR" altLang="fr-FR" dirty="0"/>
              <a:t>Voir également la diapo suivante qui souligne l'importance de la communication générale.</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Rot="1" noChangeAspect="1" noChangeArrowheads="1" noTextEdit="1"/>
          </p:cNvSpPr>
          <p:nvPr>
            <p:ph type="sldImg"/>
          </p:nvPr>
        </p:nvSpPr>
        <p:spPr>
          <a:ln/>
        </p:spPr>
      </p:sp>
      <p:sp>
        <p:nvSpPr>
          <p:cNvPr id="138243" name="Rectangle 3"/>
          <p:cNvSpPr>
            <a:spLocks noGrp="1" noChangeArrowheads="1"/>
          </p:cNvSpPr>
          <p:nvPr>
            <p:ph type="body" idx="1"/>
          </p:nvPr>
        </p:nvSpPr>
        <p:spPr>
          <a:xfrm>
            <a:off x="908050" y="4878388"/>
            <a:ext cx="4978400" cy="4470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altLang="fr-FR" dirty="0"/>
              <a:t>Commentaires</a:t>
            </a:r>
          </a:p>
          <a:p>
            <a:pPr lvl="1" indent="6350"/>
            <a:r>
              <a:rPr lang="fr-FR" altLang="fr-FR" dirty="0"/>
              <a:t>On a souvent tendance à oublier qu'il faut non seulement informer les acteurs directs du projet, mais également le reste de l'entreprise.</a:t>
            </a:r>
          </a:p>
          <a:p>
            <a:pPr lvl="1" indent="6350"/>
            <a:r>
              <a:rPr lang="fr-FR" altLang="fr-FR" dirty="0"/>
              <a:t>C'est pourquoi on établira un plan de communication générale, définissant les informations qui doivent être communiquées à l'ensemble du personnel.</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Rot="1" noChangeAspect="1" noChangeArrowheads="1" noTextEdit="1"/>
          </p:cNvSpPr>
          <p:nvPr>
            <p:ph type="sldImg"/>
          </p:nvPr>
        </p:nvSpPr>
        <p:spPr>
          <a:ln/>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Rot="1" noChangeAspect="1" noChangeArrowheads="1" noTextEdit="1"/>
          </p:cNvSpPr>
          <p:nvPr>
            <p:ph type="sldImg"/>
          </p:nvPr>
        </p:nvSpPr>
        <p:spPr>
          <a:ln/>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Rot="1" noChangeAspect="1" noChangeArrowheads="1" noTextEdit="1"/>
          </p:cNvSpPr>
          <p:nvPr>
            <p:ph type="sldImg"/>
          </p:nvPr>
        </p:nvSpPr>
        <p:spPr>
          <a:ln/>
        </p:spPr>
      </p:sp>
      <p:sp>
        <p:nvSpPr>
          <p:cNvPr id="140291" name="Rectangle 3"/>
          <p:cNvSpPr>
            <a:spLocks noGrp="1" noChangeArrowheads="1"/>
          </p:cNvSpPr>
          <p:nvPr>
            <p:ph type="body" idx="1"/>
          </p:nvPr>
        </p:nvSpPr>
        <p:spPr>
          <a:xfrm>
            <a:off x="908050" y="4878388"/>
            <a:ext cx="4978400" cy="4470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altLang="fr-FR" dirty="0"/>
              <a:t>Commentaire</a:t>
            </a:r>
          </a:p>
          <a:p>
            <a:pPr lvl="1" indent="6350"/>
            <a:r>
              <a:rPr lang="fr-FR" altLang="fr-FR" dirty="0"/>
              <a:t>Cette diapo, comme la suivante, explique l'évolution récente qui consiste à intégrer les fournisseurs et les autres partenaires de l'entreprise dès la phase d'étude.  </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Rot="1" noChangeAspect="1" noChangeArrowheads="1" noTextEdit="1"/>
          </p:cNvSpPr>
          <p:nvPr>
            <p:ph type="sldImg"/>
          </p:nvPr>
        </p:nvSpPr>
        <p:spPr>
          <a:ln/>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Rot="1" noChangeAspect="1" noChangeArrowheads="1" noTextEdit="1"/>
          </p:cNvSpPr>
          <p:nvPr>
            <p:ph type="sldImg"/>
          </p:nvPr>
        </p:nvSpPr>
        <p:spPr>
          <a:ln/>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Rot="1" noChangeAspect="1" noChangeArrowheads="1" noTextEdit="1"/>
          </p:cNvSpPr>
          <p:nvPr>
            <p:ph type="sldImg"/>
          </p:nvPr>
        </p:nvSpPr>
        <p:spPr>
          <a:ln/>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Rot="1" noChangeAspect="1" noChangeArrowheads="1" noTextEdit="1"/>
          </p:cNvSpPr>
          <p:nvPr>
            <p:ph type="sldImg"/>
          </p:nvPr>
        </p:nvSpPr>
        <p:spPr>
          <a:ln/>
        </p:spPr>
      </p:sp>
      <p:sp>
        <p:nvSpPr>
          <p:cNvPr id="144387" name="Rectangle 3"/>
          <p:cNvSpPr>
            <a:spLocks noGrp="1" noChangeArrowheads="1"/>
          </p:cNvSpPr>
          <p:nvPr>
            <p:ph type="body" idx="1"/>
          </p:nvPr>
        </p:nvSpPr>
        <p:spPr>
          <a:xfrm>
            <a:off x="908050" y="4878388"/>
            <a:ext cx="4978400" cy="4470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altLang="fr-FR" dirty="0"/>
              <a:t>Commentaires</a:t>
            </a:r>
          </a:p>
          <a:p>
            <a:pPr lvl="1" indent="6350"/>
            <a:r>
              <a:rPr lang="fr-FR" altLang="fr-FR" dirty="0"/>
              <a:t>Nous présentons ici un schéma de principe, qui peut donner lieu à de nombreuses variantes suivant les projets.</a:t>
            </a:r>
          </a:p>
          <a:p>
            <a:pPr lvl="1" indent="6350"/>
            <a:r>
              <a:rPr lang="fr-FR" altLang="fr-FR" dirty="0"/>
              <a:t>L'important est de bien définir le rôle et le pouvoir du chef de projet dès le lancement du projet, afin qu'il dispose du pouvoir nécessaire à sa mission.</a:t>
            </a:r>
          </a:p>
          <a:p>
            <a:pPr lvl="1" indent="6350"/>
            <a:endParaRPr lang="fr-FR" altLang="fr-FR"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Grp="1" noRot="1" noChangeAspect="1" noChangeArrowheads="1" noTextEdit="1"/>
          </p:cNvSpPr>
          <p:nvPr>
            <p:ph type="sldImg"/>
          </p:nvPr>
        </p:nvSpPr>
        <p:spPr>
          <a:ln/>
        </p:spPr>
      </p:sp>
      <p:sp>
        <p:nvSpPr>
          <p:cNvPr id="145411" name="Rectangle 3"/>
          <p:cNvSpPr>
            <a:spLocks noGrp="1" noChangeArrowheads="1"/>
          </p:cNvSpPr>
          <p:nvPr>
            <p:ph type="body" idx="1"/>
          </p:nvPr>
        </p:nvSpPr>
        <p:spPr>
          <a:xfrm>
            <a:off x="908050" y="4878388"/>
            <a:ext cx="4978400" cy="4470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altLang="fr-FR" dirty="0"/>
              <a:t>Question à poser aux participants</a:t>
            </a:r>
          </a:p>
          <a:p>
            <a:pPr lvl="1" indent="6350"/>
            <a:r>
              <a:rPr lang="fr-FR" altLang="fr-FR" dirty="0"/>
              <a:t>" Quelles sont selon vous les qualités requises d'un chef de projet ? "</a:t>
            </a:r>
          </a:p>
          <a:p>
            <a:pPr lvl="1" indent="6350"/>
            <a:r>
              <a:rPr lang="fr-FR" altLang="fr-FR" dirty="0"/>
              <a:t>On utilisera cette diapositive comme exemple de corrigé.</a:t>
            </a:r>
          </a:p>
          <a:p>
            <a:pPr lvl="1" indent="6350"/>
            <a:r>
              <a:rPr lang="fr-FR" altLang="fr-FR" dirty="0"/>
              <a:t>La question évoquée en haut à gauche (Est-il un technicien ? Connaît-il l'entreprise ?) peut donner lieu à un débat intéressant.</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noRot="1" noChangeAspect="1" noChangeArrowheads="1" noTextEdit="1"/>
          </p:cNvSpPr>
          <p:nvPr>
            <p:ph type="sldImg"/>
          </p:nvPr>
        </p:nvSpPr>
        <p:spPr>
          <a:ln/>
        </p:spPr>
      </p:sp>
      <p:sp>
        <p:nvSpPr>
          <p:cNvPr id="146435" name="Rectangle 3"/>
          <p:cNvSpPr>
            <a:spLocks noGrp="1" noChangeArrowheads="1"/>
          </p:cNvSpPr>
          <p:nvPr>
            <p:ph type="body" idx="1"/>
          </p:nvPr>
        </p:nvSpPr>
        <p:spPr>
          <a:xfrm>
            <a:off x="908050" y="4878388"/>
            <a:ext cx="4978400" cy="4470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altLang="fr-FR" dirty="0"/>
              <a:t>Commentaires</a:t>
            </a:r>
          </a:p>
          <a:p>
            <a:pPr lvl="1" indent="6350"/>
            <a:r>
              <a:rPr lang="fr-FR" altLang="fr-FR" dirty="0"/>
              <a:t>Cette diapositive montre qu'un chef de projet peut avoir un style de management d'équipe très différent d'un autre </a:t>
            </a:r>
            <a:r>
              <a:rPr lang="fr-FR" altLang="fr-FR" sz="900" dirty="0"/>
              <a:t>(issu du modèle de </a:t>
            </a:r>
            <a:r>
              <a:rPr lang="fr-FR" altLang="fr-FR" sz="900" dirty="0" err="1"/>
              <a:t>Tannebaum</a:t>
            </a:r>
            <a:r>
              <a:rPr lang="fr-FR" altLang="fr-FR" sz="900" dirty="0"/>
              <a:t> et Schmidt, cité par H-P. </a:t>
            </a:r>
            <a:r>
              <a:rPr lang="fr-FR" altLang="fr-FR" sz="900" dirty="0" err="1"/>
              <a:t>Maders</a:t>
            </a:r>
            <a:r>
              <a:rPr lang="fr-FR" altLang="fr-FR" sz="900" dirty="0"/>
              <a:t>, " Conduire une équipe projet " (voir bibliographie).</a:t>
            </a:r>
          </a:p>
          <a:p>
            <a:pPr lvl="1" indent="6350"/>
            <a:r>
              <a:rPr lang="fr-FR" altLang="fr-FR" dirty="0"/>
              <a:t>En général, il convient de varier son style. </a:t>
            </a:r>
          </a:p>
          <a:p>
            <a:pPr lvl="1" indent="6350"/>
            <a:r>
              <a:rPr lang="fr-FR" altLang="fr-FR" dirty="0"/>
              <a:t>Ainsi un style plus directif s'impose au moment du lancement du projet, de même que dans les phases difficiles. Un style plus participatif est nécessaire à d'autres moments pour motiver les membres du groupe et renforcer l'esprit d'équipe.</a:t>
            </a:r>
          </a:p>
          <a:p>
            <a:r>
              <a:rPr lang="fr-FR" altLang="fr-FR" dirty="0"/>
              <a:t>Question à poser aux participants</a:t>
            </a:r>
          </a:p>
          <a:p>
            <a:pPr lvl="1" indent="6350"/>
            <a:r>
              <a:rPr lang="fr-FR" altLang="fr-FR" dirty="0"/>
              <a:t>Quel est votre style de management d'équipe ?</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p:cNvSpPr>
            <a:spLocks noGrp="1" noRot="1" noChangeAspect="1" noChangeArrowheads="1" noTextEdit="1"/>
          </p:cNvSpPr>
          <p:nvPr>
            <p:ph type="sldImg"/>
          </p:nvPr>
        </p:nvSpPr>
        <p:spPr>
          <a:ln/>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Grp="1" noRot="1" noChangeAspect="1" noChangeArrowheads="1" noTextEdit="1"/>
          </p:cNvSpPr>
          <p:nvPr>
            <p:ph type="sldImg"/>
          </p:nvPr>
        </p:nvSpPr>
        <p:spPr>
          <a:ln/>
        </p:spPr>
      </p:sp>
      <p:sp>
        <p:nvSpPr>
          <p:cNvPr id="148483" name="Rectangle 3"/>
          <p:cNvSpPr>
            <a:spLocks noGrp="1" noChangeArrowheads="1"/>
          </p:cNvSpPr>
          <p:nvPr>
            <p:ph type="body" idx="1"/>
          </p:nvPr>
        </p:nvSpPr>
        <p:spPr>
          <a:xfrm>
            <a:off x="908050" y="4878388"/>
            <a:ext cx="4978400" cy="4470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altLang="fr-FR" dirty="0"/>
              <a:t>Commentaires</a:t>
            </a:r>
          </a:p>
          <a:p>
            <a:pPr lvl="1" indent="6350"/>
            <a:r>
              <a:rPr lang="fr-FR" altLang="fr-FR" dirty="0"/>
              <a:t>La taille de l'équipe dépend bien sûr de l'importance du projet. Il faut trouver un compromis entre la dynamique qui caractérise une petite équipe et la nécessité d'impliquer de nombreux services dans le projet.</a:t>
            </a:r>
          </a:p>
          <a:p>
            <a:pPr lvl="1" indent="6350"/>
            <a:r>
              <a:rPr lang="fr-FR" altLang="fr-FR" dirty="0"/>
              <a:t>Deux remarques peuvent être faites :</a:t>
            </a:r>
          </a:p>
          <a:p>
            <a:pPr lvl="1" indent="6350">
              <a:buFontTx/>
              <a:buChar char="•"/>
            </a:pPr>
            <a:r>
              <a:rPr lang="fr-FR" altLang="fr-FR" dirty="0"/>
              <a:t>Une solution souvent utilisée consiste à constituer une petite équipe et à lui associer des correspondants dans différents services. Ces correspondants participent à une partie des travaux de l'équipe projet.</a:t>
            </a:r>
          </a:p>
          <a:p>
            <a:pPr lvl="1" indent="6350">
              <a:buFontTx/>
              <a:buChar char="•"/>
            </a:pPr>
            <a:r>
              <a:rPr lang="fr-FR" altLang="fr-FR" dirty="0"/>
              <a:t>Dans les projets de longue durée la composition de l'équipe évolue au cours des différentes phases.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Rot="1" noChangeAspect="1" noChangeArrowheads="1" noTextEdit="1"/>
          </p:cNvSpPr>
          <p:nvPr>
            <p:ph type="sldImg"/>
          </p:nvPr>
        </p:nvSpPr>
        <p:spPr>
          <a:ln/>
        </p:spPr>
      </p:sp>
      <p:sp>
        <p:nvSpPr>
          <p:cNvPr id="94211" name="Rectangle 3"/>
          <p:cNvSpPr>
            <a:spLocks noGrp="1" noChangeArrowheads="1"/>
          </p:cNvSpPr>
          <p:nvPr>
            <p:ph type="body" idx="1"/>
          </p:nvPr>
        </p:nvSpPr>
        <p:spPr>
          <a:xfrm>
            <a:off x="1011138" y="5037708"/>
            <a:ext cx="4978400" cy="4470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altLang="fr-FR" dirty="0"/>
              <a:t>Questions à poser aux participants</a:t>
            </a:r>
          </a:p>
          <a:p>
            <a:pPr lvl="1">
              <a:buFontTx/>
              <a:buChar char="•"/>
            </a:pPr>
            <a:r>
              <a:rPr lang="fr-FR" altLang="fr-FR" dirty="0"/>
              <a:t>Demander aux participants de citer des opérations qui ne sont pas des projets. </a:t>
            </a:r>
          </a:p>
          <a:p>
            <a:pPr lvl="1">
              <a:buFontTx/>
              <a:buChar char="•"/>
            </a:pPr>
            <a:r>
              <a:rPr lang="fr-FR" altLang="fr-FR" dirty="0"/>
              <a:t>Quelles sont les difficultés auxquelles on peut s'attendre dans le management des projets, qui découlent de la définition elle-même : incertitude, pression sur les délais, coordination des équipes, etc.</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noRot="1" noChangeAspect="1" noChangeArrowheads="1" noTextEdit="1"/>
          </p:cNvSpPr>
          <p:nvPr>
            <p:ph type="sldImg"/>
          </p:nvPr>
        </p:nvSpPr>
        <p:spPr>
          <a:ln/>
        </p:spPr>
      </p:sp>
      <p:sp>
        <p:nvSpPr>
          <p:cNvPr id="149507" name="Rectangle 3"/>
          <p:cNvSpPr>
            <a:spLocks noGrp="1" noChangeArrowheads="1"/>
          </p:cNvSpPr>
          <p:nvPr>
            <p:ph type="body" idx="1"/>
          </p:nvPr>
        </p:nvSpPr>
        <p:spPr>
          <a:xfrm>
            <a:off x="908050" y="4878388"/>
            <a:ext cx="4978400" cy="4470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altLang="fr-FR" dirty="0"/>
              <a:t>Commentaires</a:t>
            </a:r>
          </a:p>
          <a:p>
            <a:pPr lvl="1" indent="6350"/>
            <a:r>
              <a:rPr lang="fr-FR" altLang="fr-FR" dirty="0"/>
              <a:t>Bien sûr, un tel schéma d'équipe ne peut jamais être réalisé tel qu'il est représenté sur la diapo. </a:t>
            </a:r>
          </a:p>
          <a:p>
            <a:pPr lvl="1" indent="6350"/>
            <a:r>
              <a:rPr lang="fr-FR" altLang="fr-FR" dirty="0"/>
              <a:t>L'intérêt de cette diapositive est de montrer qu'il est important d'associer des tempéraments différents au sein d'une même équipe.</a:t>
            </a:r>
          </a:p>
          <a:p>
            <a:pPr lvl="1" indent="6350"/>
            <a:r>
              <a:rPr lang="fr-FR" altLang="fr-FR" dirty="0"/>
              <a:t>Ce schéma montre également que le rôle du chef de projet est difficile, car il doit faire travailler ensemble des personnes très différentes.</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Grp="1" noRot="1" noChangeAspect="1" noChangeArrowheads="1" noTextEdit="1"/>
          </p:cNvSpPr>
          <p:nvPr>
            <p:ph type="sldImg"/>
          </p:nvPr>
        </p:nvSpPr>
        <p:spPr>
          <a:ln/>
        </p:spPr>
      </p:sp>
      <p:sp>
        <p:nvSpPr>
          <p:cNvPr id="150531" name="Rectangle 3"/>
          <p:cNvSpPr>
            <a:spLocks noGrp="1" noChangeArrowheads="1"/>
          </p:cNvSpPr>
          <p:nvPr>
            <p:ph type="body" idx="1"/>
          </p:nvPr>
        </p:nvSpPr>
        <p:spPr>
          <a:xfrm>
            <a:off x="908050" y="4878388"/>
            <a:ext cx="4978400" cy="4470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altLang="fr-FR" dirty="0"/>
              <a:t>Commentaires</a:t>
            </a:r>
          </a:p>
          <a:p>
            <a:pPr lvl="1"/>
            <a:r>
              <a:rPr lang="fr-FR" altLang="fr-FR" dirty="0"/>
              <a:t>Demander aux participants à quel animal ils s'identifient ...</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Grp="1" noRot="1" noChangeAspect="1" noChangeArrowheads="1" noTextEdit="1"/>
          </p:cNvSpPr>
          <p:nvPr>
            <p:ph type="sldImg"/>
          </p:nvPr>
        </p:nvSpPr>
        <p:spPr>
          <a:ln/>
        </p:spPr>
      </p:sp>
      <p:sp>
        <p:nvSpPr>
          <p:cNvPr id="151555" name="Rectangle 3"/>
          <p:cNvSpPr>
            <a:spLocks noGrp="1" noChangeArrowheads="1"/>
          </p:cNvSpPr>
          <p:nvPr>
            <p:ph type="body" idx="1"/>
          </p:nvPr>
        </p:nvSpPr>
        <p:spPr>
          <a:xfrm>
            <a:off x="908050" y="4878388"/>
            <a:ext cx="4978400" cy="4470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altLang="fr-FR" dirty="0"/>
              <a:t>Commentaires</a:t>
            </a:r>
          </a:p>
          <a:p>
            <a:pPr lvl="1" indent="6350"/>
            <a:r>
              <a:rPr lang="fr-FR" altLang="fr-FR" dirty="0"/>
              <a:t>Le principe du plateau projet est de réunir dans le même espace, sans bureaux séparés, l'ensemble des membres de l'équipe projet.</a:t>
            </a:r>
          </a:p>
          <a:p>
            <a:pPr lvl="1" indent="6350"/>
            <a:r>
              <a:rPr lang="fr-FR" altLang="fr-FR" dirty="0"/>
              <a:t>Ce type d'organisation n'est possible que dans une Structure projet dédiée.</a:t>
            </a:r>
          </a:p>
          <a:p>
            <a:pPr lvl="1" indent="6350"/>
            <a:r>
              <a:rPr lang="fr-FR" altLang="fr-FR" dirty="0"/>
              <a:t>Elle présente de nombreux avantages en termes de communication.</a:t>
            </a:r>
          </a:p>
          <a:p>
            <a:pPr lvl="1" indent="6350"/>
            <a:r>
              <a:rPr lang="fr-FR" altLang="fr-FR" dirty="0"/>
              <a:t>Voir à ce propos le livre " L'auto qui n'existait pas " (Bibliographie).</a:t>
            </a: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p:cNvSpPr>
            <a:spLocks noGrp="1" noRot="1" noChangeAspect="1" noChangeArrowheads="1" noTextEdit="1"/>
          </p:cNvSpPr>
          <p:nvPr>
            <p:ph type="sldImg"/>
          </p:nvPr>
        </p:nvSpPr>
        <p:spPr>
          <a:ln/>
        </p:spPr>
      </p:sp>
      <p:sp>
        <p:nvSpPr>
          <p:cNvPr id="152579" name="Rectangle 3"/>
          <p:cNvSpPr>
            <a:spLocks noGrp="1" noChangeArrowheads="1"/>
          </p:cNvSpPr>
          <p:nvPr>
            <p:ph type="body" idx="1"/>
          </p:nvPr>
        </p:nvSpPr>
        <p:spPr>
          <a:xfrm>
            <a:off x="908050" y="4878388"/>
            <a:ext cx="4978400" cy="4470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altLang="fr-FR" dirty="0"/>
              <a:t>Question à poser aux participants</a:t>
            </a:r>
          </a:p>
          <a:p>
            <a:pPr lvl="1"/>
            <a:r>
              <a:rPr lang="fr-FR" altLang="fr-FR" dirty="0"/>
              <a:t>Comment motiver une équipe ?</a:t>
            </a:r>
          </a:p>
          <a:p>
            <a:pPr lvl="1"/>
            <a:r>
              <a:rPr lang="fr-FR" altLang="fr-FR" dirty="0"/>
              <a:t>La diapositive sera utilisée comme exemple de corrigé.</a:t>
            </a: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p:cNvSpPr>
            <a:spLocks noGrp="1" noRot="1" noChangeAspect="1" noChangeArrowheads="1" noTextEdit="1"/>
          </p:cNvSpPr>
          <p:nvPr>
            <p:ph type="sldImg"/>
          </p:nvPr>
        </p:nvSpPr>
        <p:spPr>
          <a:ln/>
        </p:spPr>
      </p:sp>
      <p:sp>
        <p:nvSpPr>
          <p:cNvPr id="153603" name="Rectangle 3"/>
          <p:cNvSpPr>
            <a:spLocks noGrp="1" noChangeArrowheads="1"/>
          </p:cNvSpPr>
          <p:nvPr>
            <p:ph type="body" idx="1"/>
          </p:nvPr>
        </p:nvSpPr>
        <p:spPr>
          <a:xfrm>
            <a:off x="908050" y="4878388"/>
            <a:ext cx="4978400" cy="4470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altLang="fr-FR" dirty="0"/>
              <a:t>Commentaires</a:t>
            </a:r>
          </a:p>
          <a:p>
            <a:pPr lvl="1" indent="6350"/>
            <a:r>
              <a:rPr lang="fr-FR" altLang="fr-FR" dirty="0"/>
              <a:t>Les théories de Maslow et de Herzberg sont assez anciennes (1954 et 1966 respectivement), mais conservent toute leur valeur pédagogique.</a:t>
            </a:r>
          </a:p>
          <a:p>
            <a:pPr lvl="1" indent="6350"/>
            <a:r>
              <a:rPr lang="fr-FR" altLang="fr-FR" dirty="0"/>
              <a:t>Pour Maslow, les besoins d'un individu sont hiérarchisés. Un besoin du haut de la pyramide ne peut être adressé que si les besoins situés en dessous sont satisfaits.</a:t>
            </a:r>
          </a:p>
          <a:p>
            <a:pPr lvl="1" indent="6350"/>
            <a:r>
              <a:rPr lang="fr-FR" altLang="fr-FR" dirty="0"/>
              <a:t>Herzberg quant à lui établit une distinction entre les " facteurs d'hygiène " qui, une fois satisfaits, n'apportent plus de satisfaction, et " les facteurs de motivation " qui apportent toujours de la satisfaction, même quand ils sont satisfaits …</a:t>
            </a:r>
          </a:p>
          <a:p>
            <a:pPr lvl="1" indent="6350"/>
            <a:r>
              <a:rPr lang="fr-FR" altLang="fr-FR" dirty="0"/>
              <a:t>Nous avons mis en regard les deux théories à travers la pyramide. Il s'agit d'une simplification. Le lecteur intéressé par le détail de ces deux théories pourra se reporter aux ouvrages originaux (voir bibliographie).</a:t>
            </a:r>
          </a:p>
          <a:p>
            <a:r>
              <a:rPr lang="fr-FR" altLang="fr-FR" dirty="0"/>
              <a:t>Questions à poser aux participants</a:t>
            </a:r>
          </a:p>
          <a:p>
            <a:pPr lvl="1" indent="6350"/>
            <a:r>
              <a:rPr lang="fr-FR" altLang="fr-FR" dirty="0"/>
              <a:t>" Donner des exemples concrets illustrant chaque étage de la pyramide  dans la participation d'une équipe à la réalisation d'un projet ".</a:t>
            </a:r>
          </a:p>
          <a:p>
            <a:pPr lvl="1" indent="6350"/>
            <a:r>
              <a:rPr lang="fr-FR" altLang="fr-FR" dirty="0"/>
              <a:t>On constate que la conduite d'un projet touche les niveaux supérieurs de la pyramide, alors que les opérations courantes, si elles sont très répétitives, ne satisfont que les niveaux inférieurs. </a:t>
            </a: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p:cNvSpPr>
            <a:spLocks noGrp="1" noRot="1" noChangeAspect="1" noChangeArrowheads="1" noTextEdit="1"/>
          </p:cNvSpPr>
          <p:nvPr>
            <p:ph type="sldImg"/>
          </p:nvPr>
        </p:nvSpPr>
        <p:spPr>
          <a:ln/>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p:cNvSpPr>
            <a:spLocks noGrp="1" noRot="1" noChangeAspect="1" noChangeArrowheads="1" noTextEdit="1"/>
          </p:cNvSpPr>
          <p:nvPr>
            <p:ph type="sldImg"/>
          </p:nvPr>
        </p:nvSpPr>
        <p:spPr>
          <a:ln/>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p:cNvSpPr>
            <a:spLocks noGrp="1" noRot="1" noChangeAspect="1" noChangeArrowheads="1" noTextEdit="1"/>
          </p:cNvSpPr>
          <p:nvPr>
            <p:ph type="sldImg"/>
          </p:nvPr>
        </p:nvSpPr>
        <p:spPr>
          <a:ln/>
        </p:spPr>
      </p:sp>
      <p:sp>
        <p:nvSpPr>
          <p:cNvPr id="156675" name="Rectangle 3"/>
          <p:cNvSpPr>
            <a:spLocks noGrp="1" noChangeArrowheads="1"/>
          </p:cNvSpPr>
          <p:nvPr>
            <p:ph type="body" idx="1"/>
          </p:nvPr>
        </p:nvSpPr>
        <p:spPr>
          <a:xfrm>
            <a:off x="908050" y="4878388"/>
            <a:ext cx="4978400" cy="4470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altLang="fr-FR" dirty="0"/>
              <a:t>Commentaires</a:t>
            </a:r>
          </a:p>
          <a:p>
            <a:pPr lvl="1" indent="6350"/>
            <a:r>
              <a:rPr lang="fr-FR" altLang="fr-FR" dirty="0"/>
              <a:t>La nature, la fréquence, les destinataires des rapports d'avancement doivent être précisés dans la phase préparatoire du projet. Il en va de même pour le tableau de bord, qui servira à suivre les principaux indicateurs et à signaler toute dérive.</a:t>
            </a:r>
          </a:p>
          <a:p>
            <a:pPr lvl="1" indent="6350"/>
            <a:endParaRPr lang="fr-FR" altLang="fr-FR" dirty="0"/>
          </a:p>
          <a:p>
            <a:pPr lvl="1" indent="6350"/>
            <a:r>
              <a:rPr lang="fr-FR" altLang="fr-FR" b="1" dirty="0"/>
              <a:t>Voir également</a:t>
            </a:r>
            <a:r>
              <a:rPr lang="fr-FR" altLang="fr-FR" dirty="0"/>
              <a:t> l’exercice n°3 « Avancement du projet » proposé dans le jeu.</a:t>
            </a: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p:cNvSpPr>
            <a:spLocks noGrp="1" noRot="1" noChangeAspect="1" noChangeArrowheads="1" noTextEdit="1"/>
          </p:cNvSpPr>
          <p:nvPr>
            <p:ph type="sldImg"/>
          </p:nvPr>
        </p:nvSpPr>
        <p:spPr>
          <a:ln/>
        </p:spPr>
      </p:sp>
      <p:sp>
        <p:nvSpPr>
          <p:cNvPr id="157699" name="Rectangle 3"/>
          <p:cNvSpPr>
            <a:spLocks noGrp="1" noChangeArrowheads="1"/>
          </p:cNvSpPr>
          <p:nvPr>
            <p:ph type="body" idx="1"/>
          </p:nvPr>
        </p:nvSpPr>
        <p:spPr>
          <a:xfrm>
            <a:off x="908050" y="4878388"/>
            <a:ext cx="4978400" cy="4470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altLang="fr-FR" dirty="0"/>
              <a:t>Commentaires</a:t>
            </a:r>
          </a:p>
          <a:p>
            <a:pPr lvl="1" indent="6350"/>
            <a:r>
              <a:rPr lang="fr-FR" altLang="fr-FR" dirty="0"/>
              <a:t>Ce graphique permet de visualiser les dérives de délai au moment des jalons, et de réactualiser le délai de fin.</a:t>
            </a: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noRot="1" noChangeAspect="1" noChangeArrowheads="1" noTextEdit="1"/>
          </p:cNvSpPr>
          <p:nvPr>
            <p:ph type="sldImg"/>
          </p:nvPr>
        </p:nvSpPr>
        <p:spPr>
          <a:ln/>
        </p:spPr>
      </p:sp>
      <p:sp>
        <p:nvSpPr>
          <p:cNvPr id="158723" name="Rectangle 3"/>
          <p:cNvSpPr>
            <a:spLocks noGrp="1" noChangeArrowheads="1"/>
          </p:cNvSpPr>
          <p:nvPr>
            <p:ph type="body" idx="1"/>
          </p:nvPr>
        </p:nvSpPr>
        <p:spPr>
          <a:xfrm>
            <a:off x="908050" y="4878388"/>
            <a:ext cx="4978400" cy="4470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altLang="fr-FR" dirty="0"/>
              <a:t>Commentaires</a:t>
            </a:r>
          </a:p>
          <a:p>
            <a:pPr lvl="1" indent="6350"/>
            <a:r>
              <a:rPr lang="fr-FR" altLang="fr-FR" dirty="0"/>
              <a:t>L'allure générale de cette courbe du budget cumulé est un S, du fait que la courbe du budget consommé par période passe par un maximum en cours de projet.</a:t>
            </a:r>
          </a:p>
          <a:p>
            <a:pPr lvl="1" indent="6350"/>
            <a:endParaRPr lang="fr-FR" altLang="fr-FR" dirty="0"/>
          </a:p>
          <a:p>
            <a:pPr lvl="1" indent="6350"/>
            <a:r>
              <a:rPr lang="fr-FR" altLang="fr-FR" b="1" dirty="0"/>
              <a:t>Voir également</a:t>
            </a:r>
            <a:r>
              <a:rPr lang="fr-FR" altLang="fr-FR" dirty="0"/>
              <a:t> l’exercice n°5  « Courbe en S » proposé dans le Jeu.</a:t>
            </a:r>
          </a:p>
          <a:p>
            <a:pPr lvl="1" indent="6350"/>
            <a:endParaRPr lang="fr-FR" altLang="fr-F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Rot="1" noChangeAspect="1" noChangeArrowheads="1" noTextEdit="1"/>
          </p:cNvSpPr>
          <p:nvPr>
            <p:ph type="sldImg"/>
          </p:nvPr>
        </p:nvSpPr>
        <p:spPr>
          <a:ln/>
        </p:spPr>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2"/>
          <p:cNvSpPr>
            <a:spLocks noGrp="1" noRot="1" noChangeAspect="1" noChangeArrowheads="1" noTextEdit="1"/>
          </p:cNvSpPr>
          <p:nvPr>
            <p:ph type="sldImg"/>
          </p:nvPr>
        </p:nvSpPr>
        <p:spPr>
          <a:ln/>
        </p:spPr>
      </p:sp>
      <p:sp>
        <p:nvSpPr>
          <p:cNvPr id="159747" name="Rectangle 3"/>
          <p:cNvSpPr>
            <a:spLocks noGrp="1" noChangeArrowheads="1"/>
          </p:cNvSpPr>
          <p:nvPr>
            <p:ph type="body" idx="1"/>
          </p:nvPr>
        </p:nvSpPr>
        <p:spPr>
          <a:xfrm>
            <a:off x="908050" y="4878388"/>
            <a:ext cx="4978400" cy="4470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altLang="fr-FR" dirty="0"/>
              <a:t>Commentaires</a:t>
            </a:r>
          </a:p>
          <a:p>
            <a:pPr lvl="1" indent="6350"/>
            <a:r>
              <a:rPr lang="fr-FR" altLang="fr-FR" dirty="0"/>
              <a:t>Ce type de graphique a été développé par le Département de la Défense sous le nom de  "</a:t>
            </a:r>
            <a:r>
              <a:rPr lang="fr-FR" altLang="fr-FR" dirty="0" err="1"/>
              <a:t>Earned</a:t>
            </a:r>
            <a:r>
              <a:rPr lang="fr-FR" altLang="fr-FR" dirty="0"/>
              <a:t> Value Management " (USA, 1980).</a:t>
            </a:r>
          </a:p>
          <a:p>
            <a:pPr lvl="1" indent="6350"/>
            <a:r>
              <a:rPr lang="fr-FR" altLang="fr-FR" dirty="0"/>
              <a:t>Il permet de visualiser simultanément les écarts de coût et les écarts de délais.</a:t>
            </a:r>
          </a:p>
          <a:p>
            <a:pPr lvl="1" indent="6350"/>
            <a:r>
              <a:rPr lang="fr-FR" altLang="fr-FR" dirty="0"/>
              <a:t>Il repose sur l'idée que l'écart entre les dépenses faites (CRTE) et les dépenses budgétées à une date donnée n'a de signification que si l'on est exactement au stade d'avancement des travaux prévu dans le budget.</a:t>
            </a:r>
          </a:p>
          <a:p>
            <a:pPr lvl="1" indent="6350"/>
            <a:r>
              <a:rPr lang="fr-FR" altLang="fr-FR" dirty="0"/>
              <a:t>Comme ce n'est généralement pas le cas, il convient d'introduire une mesure de la valeur acquise par le projet à la date de la mesure (CBTE). C'est par rapport à cette valeur que l'on peut mesurer l'écart de coûts.</a:t>
            </a:r>
          </a:p>
          <a:p>
            <a:pPr lvl="1" indent="6350"/>
            <a:r>
              <a:rPr lang="fr-FR" altLang="fr-FR" dirty="0"/>
              <a:t>Pour bien comprendre ce mécanisme, utiliser la diapositive sous sa forme animée en donnant à chaque étape les explications appropriées.</a:t>
            </a: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
          <p:cNvSpPr>
            <a:spLocks noGrp="1" noRot="1" noChangeAspect="1" noChangeArrowheads="1" noTextEdit="1"/>
          </p:cNvSpPr>
          <p:nvPr>
            <p:ph type="sldImg"/>
          </p:nvPr>
        </p:nvSpPr>
        <p:spPr>
          <a:ln/>
        </p:spPr>
      </p:sp>
      <p:sp>
        <p:nvSpPr>
          <p:cNvPr id="160771" name="Rectangle 3"/>
          <p:cNvSpPr>
            <a:spLocks noGrp="1" noChangeArrowheads="1"/>
          </p:cNvSpPr>
          <p:nvPr>
            <p:ph type="body" idx="1"/>
          </p:nvPr>
        </p:nvSpPr>
        <p:spPr>
          <a:xfrm>
            <a:off x="908050" y="4878388"/>
            <a:ext cx="4978400" cy="4470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altLang="fr-FR" dirty="0"/>
              <a:t>Commentaires</a:t>
            </a:r>
          </a:p>
          <a:p>
            <a:pPr lvl="1" indent="6350"/>
            <a:r>
              <a:rPr lang="fr-FR" altLang="fr-FR" dirty="0"/>
              <a:t>La même courbe permet, en se projetant dans l'avenir, de calculer les écarts prévisibles en fin de projet.</a:t>
            </a:r>
          </a:p>
          <a:p>
            <a:pPr lvl="1" indent="6350"/>
            <a:r>
              <a:rPr lang="fr-FR" altLang="fr-FR" dirty="0"/>
              <a:t>Deux indices de performance jouent un rôle important dans ce calcul :</a:t>
            </a:r>
          </a:p>
          <a:p>
            <a:pPr lvl="1" indent="6350">
              <a:buFontTx/>
              <a:buChar char="•"/>
            </a:pPr>
            <a:r>
              <a:rPr lang="fr-FR" altLang="fr-FR" dirty="0"/>
              <a:t>L'indice de Performance de Coût IPC = CBTE / CRTE</a:t>
            </a:r>
          </a:p>
          <a:p>
            <a:pPr lvl="1" indent="6350"/>
            <a:r>
              <a:rPr lang="fr-FR" altLang="fr-FR" dirty="0"/>
              <a:t>  Il y aura un dépassement budgétaire probable si IPC &lt; 1</a:t>
            </a:r>
          </a:p>
          <a:p>
            <a:pPr lvl="1" indent="6350">
              <a:buFontTx/>
              <a:buChar char="•"/>
            </a:pPr>
            <a:r>
              <a:rPr lang="fr-FR" altLang="fr-FR" dirty="0"/>
              <a:t>L'indice de Performance de délai IPD = CBTE / CBTP</a:t>
            </a:r>
          </a:p>
          <a:p>
            <a:pPr lvl="1" indent="6350"/>
            <a:r>
              <a:rPr lang="fr-FR" altLang="fr-FR" dirty="0"/>
              <a:t>  Il y aura un dépassement de délai probable si IPD &lt; 1</a:t>
            </a:r>
          </a:p>
          <a:p>
            <a:pPr lvl="1" indent="6350"/>
            <a:r>
              <a:rPr lang="fr-FR" altLang="fr-FR" dirty="0"/>
              <a:t>Le coût prévisionnel final est obtenu en ajoutant au coût réel à date le coût budgété du travail restant, affecté ou non du coefficient IPC, selon que l'on considère que les écarts observés dans le passé sont susceptibles d'affecter la suite du projet ou non.</a:t>
            </a: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2"/>
          <p:cNvSpPr>
            <a:spLocks noGrp="1" noRot="1" noChangeAspect="1" noChangeArrowheads="1" noTextEdit="1"/>
          </p:cNvSpPr>
          <p:nvPr>
            <p:ph type="sldImg"/>
          </p:nvPr>
        </p:nvSpPr>
        <p:spPr>
          <a:ln/>
        </p:spPr>
      </p:sp>
      <p:sp>
        <p:nvSpPr>
          <p:cNvPr id="161795" name="Rectangle 3"/>
          <p:cNvSpPr>
            <a:spLocks noGrp="1" noChangeArrowheads="1"/>
          </p:cNvSpPr>
          <p:nvPr>
            <p:ph type="body" idx="1"/>
          </p:nvPr>
        </p:nvSpPr>
        <p:spPr>
          <a:xfrm>
            <a:off x="908050" y="4878388"/>
            <a:ext cx="4978400" cy="4470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altLang="fr-FR" dirty="0"/>
              <a:t>Commentaires</a:t>
            </a:r>
          </a:p>
          <a:p>
            <a:pPr lvl="1" indent="6350"/>
            <a:r>
              <a:rPr lang="fr-FR" altLang="fr-FR" dirty="0"/>
              <a:t>De nombreux autres indicateurs peuvent être utilisés, en fonction de la nature des performances recherchées par le projet.</a:t>
            </a: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p:cNvSpPr>
            <a:spLocks noGrp="1" noRot="1" noChangeAspect="1" noChangeArrowheads="1" noTextEdit="1"/>
          </p:cNvSpPr>
          <p:nvPr>
            <p:ph type="sldImg"/>
          </p:nvPr>
        </p:nvSpPr>
        <p:spPr>
          <a:ln/>
        </p:spPr>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a:spLocks noGrp="1" noRot="1" noChangeAspect="1" noChangeArrowheads="1" noTextEdit="1"/>
          </p:cNvSpPr>
          <p:nvPr>
            <p:ph type="sldImg"/>
          </p:nvPr>
        </p:nvSpPr>
        <p:spPr>
          <a:ln/>
        </p:spPr>
      </p:sp>
      <p:sp>
        <p:nvSpPr>
          <p:cNvPr id="163843" name="Rectangle 3"/>
          <p:cNvSpPr>
            <a:spLocks noGrp="1" noChangeArrowheads="1"/>
          </p:cNvSpPr>
          <p:nvPr>
            <p:ph type="body" idx="1"/>
          </p:nvPr>
        </p:nvSpPr>
        <p:spPr>
          <a:xfrm>
            <a:off x="908050" y="4878388"/>
            <a:ext cx="4978400" cy="4470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altLang="fr-FR" dirty="0"/>
              <a:t>Commentaires</a:t>
            </a:r>
          </a:p>
          <a:p>
            <a:pPr lvl="1" indent="6350"/>
            <a:r>
              <a:rPr lang="fr-FR" altLang="fr-FR" dirty="0"/>
              <a:t>De nombreux projets prennent du retard parce qu'on ne peut pas ou ne veut pas leur consacrer les ressources suffisantes.</a:t>
            </a:r>
          </a:p>
          <a:p>
            <a:r>
              <a:rPr lang="fr-FR" altLang="fr-FR" dirty="0"/>
              <a:t>Question à poser aux participants</a:t>
            </a:r>
          </a:p>
          <a:p>
            <a:pPr lvl="1" indent="6350"/>
            <a:r>
              <a:rPr lang="fr-FR" altLang="fr-FR" dirty="0"/>
              <a:t>Quelles solutions proposez-vous pour faire face à des problèmes ?</a:t>
            </a:r>
          </a:p>
          <a:p>
            <a:pPr lvl="1" indent="6350"/>
            <a:r>
              <a:rPr lang="fr-FR" altLang="fr-FR" dirty="0"/>
              <a:t>Voir réponse diapo suivante.</a:t>
            </a: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p:cNvSpPr>
            <a:spLocks noGrp="1" noRot="1" noChangeAspect="1" noChangeArrowheads="1" noTextEdit="1"/>
          </p:cNvSpPr>
          <p:nvPr>
            <p:ph type="sldImg"/>
          </p:nvPr>
        </p:nvSpPr>
        <p:spPr>
          <a:ln/>
        </p:spPr>
      </p:sp>
      <p:sp>
        <p:nvSpPr>
          <p:cNvPr id="164867" name="Rectangle 3"/>
          <p:cNvSpPr>
            <a:spLocks noGrp="1" noChangeArrowheads="1"/>
          </p:cNvSpPr>
          <p:nvPr>
            <p:ph type="body" idx="1"/>
          </p:nvPr>
        </p:nvSpPr>
        <p:spPr>
          <a:xfrm>
            <a:off x="908050" y="4878388"/>
            <a:ext cx="4978400" cy="4470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altLang="fr-FR" dirty="0"/>
              <a:t>Commentaires</a:t>
            </a:r>
          </a:p>
          <a:p>
            <a:pPr lvl="1" indent="6350"/>
            <a:r>
              <a:rPr lang="fr-FR" altLang="fr-FR" dirty="0"/>
              <a:t>Certaines solutions sont préventives, d'autres sont correctives. On pourra demander aux participants de faire la distinction.</a:t>
            </a:r>
          </a:p>
          <a:p>
            <a:pPr lvl="1" indent="6350"/>
            <a:r>
              <a:rPr lang="fr-FR" altLang="fr-FR" dirty="0"/>
              <a:t>Nous ne l'avons pas fait figurer sur la diapo, mais il faut rappeler à cette occasion l'importance du management des risques, qui consiste à prévoir, entre autres incidents, les situations d'indisponibilité des ressources.</a:t>
            </a: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2"/>
          <p:cNvSpPr>
            <a:spLocks noGrp="1" noRot="1" noChangeAspect="1" noChangeArrowheads="1" noTextEdit="1"/>
          </p:cNvSpPr>
          <p:nvPr>
            <p:ph type="sldImg"/>
          </p:nvPr>
        </p:nvSpPr>
        <p:spPr>
          <a:ln/>
        </p:spPr>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2"/>
          <p:cNvSpPr>
            <a:spLocks noGrp="1" noRot="1" noChangeAspect="1" noChangeArrowheads="1" noTextEdit="1"/>
          </p:cNvSpPr>
          <p:nvPr>
            <p:ph type="sldImg"/>
          </p:nvPr>
        </p:nvSpPr>
        <p:spPr>
          <a:ln/>
        </p:spPr>
      </p:sp>
      <p:sp>
        <p:nvSpPr>
          <p:cNvPr id="166915" name="Rectangle 3"/>
          <p:cNvSpPr>
            <a:spLocks noGrp="1" noChangeArrowheads="1"/>
          </p:cNvSpPr>
          <p:nvPr>
            <p:ph type="body" idx="1"/>
          </p:nvPr>
        </p:nvSpPr>
        <p:spPr>
          <a:xfrm>
            <a:off x="908050" y="4878388"/>
            <a:ext cx="4978400" cy="4470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altLang="fr-FR" dirty="0"/>
              <a:t>Commentaires</a:t>
            </a:r>
          </a:p>
          <a:p>
            <a:pPr lvl="1" indent="6350"/>
            <a:r>
              <a:rPr lang="fr-FR" altLang="fr-FR" dirty="0"/>
              <a:t>Un projet comporte de nombreux problèmes à résoudre. Nous présentons dans ce qui suit les outils les plus courants de résolution de problèmes.</a:t>
            </a: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Grp="1" noRot="1" noChangeAspect="1" noChangeArrowheads="1" noTextEdit="1"/>
          </p:cNvSpPr>
          <p:nvPr>
            <p:ph type="sldImg"/>
          </p:nvPr>
        </p:nvSpPr>
        <p:spPr>
          <a:ln/>
        </p:spPr>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Grp="1" noRot="1" noChangeAspect="1" noChangeArrowheads="1" noTextEdit="1"/>
          </p:cNvSpPr>
          <p:nvPr>
            <p:ph type="sldImg"/>
          </p:nvPr>
        </p:nvSpPr>
        <p:spPr>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Rot="1" noChangeAspect="1" noChangeArrowheads="1" noTextEdit="1"/>
          </p:cNvSpPr>
          <p:nvPr>
            <p:ph type="sldImg"/>
          </p:nvPr>
        </p:nvSpPr>
        <p:spPr>
          <a:ln/>
        </p:spPr>
      </p:sp>
      <p:sp>
        <p:nvSpPr>
          <p:cNvPr id="96259" name="Rectangle 3"/>
          <p:cNvSpPr>
            <a:spLocks noGrp="1" noChangeArrowheads="1"/>
          </p:cNvSpPr>
          <p:nvPr>
            <p:ph type="body" idx="1"/>
          </p:nvPr>
        </p:nvSpPr>
        <p:spPr>
          <a:xfrm>
            <a:off x="908050" y="4797425"/>
            <a:ext cx="4978400" cy="44688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altLang="fr-FR" dirty="0"/>
              <a:t>Commentaires</a:t>
            </a:r>
          </a:p>
          <a:p>
            <a:pPr lvl="1" indent="6350"/>
            <a:r>
              <a:rPr lang="fr-FR" altLang="fr-FR" dirty="0"/>
              <a:t>On peut aussi se poser la question : que se passe-t-il si on ne lance pas le projet ?</a:t>
            </a:r>
          </a:p>
          <a:p>
            <a:endParaRPr lang="fr-FR" altLang="fr-FR" dirty="0"/>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Rot="1" noChangeAspect="1" noChangeArrowheads="1" noTextEdit="1"/>
          </p:cNvSpPr>
          <p:nvPr>
            <p:ph type="sldImg"/>
          </p:nvPr>
        </p:nvSpPr>
        <p:spPr>
          <a:ln/>
        </p:spPr>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p:cNvSpPr>
            <a:spLocks noGrp="1" noRot="1" noChangeAspect="1" noChangeArrowheads="1" noTextEdit="1"/>
          </p:cNvSpPr>
          <p:nvPr>
            <p:ph type="sldImg"/>
          </p:nvPr>
        </p:nvSpPr>
        <p:spPr>
          <a:ln/>
        </p:spPr>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p:cNvSpPr>
            <a:spLocks noGrp="1" noRot="1" noChangeAspect="1" noChangeArrowheads="1" noTextEdit="1"/>
          </p:cNvSpPr>
          <p:nvPr>
            <p:ph type="sldImg"/>
          </p:nvPr>
        </p:nvSpPr>
        <p:spPr>
          <a:ln/>
        </p:spPr>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Rot="1" noChangeAspect="1" noChangeArrowheads="1" noTextEdit="1"/>
          </p:cNvSpPr>
          <p:nvPr>
            <p:ph type="sldImg"/>
          </p:nvPr>
        </p:nvSpPr>
        <p:spPr>
          <a:ln/>
        </p:spPr>
      </p:sp>
      <p:sp>
        <p:nvSpPr>
          <p:cNvPr id="173059" name="Rectangle 3"/>
          <p:cNvSpPr>
            <a:spLocks noGrp="1" noChangeArrowheads="1"/>
          </p:cNvSpPr>
          <p:nvPr>
            <p:ph type="body" idx="1"/>
          </p:nvPr>
        </p:nvSpPr>
        <p:spPr>
          <a:xfrm>
            <a:off x="908050" y="4878388"/>
            <a:ext cx="4978400" cy="4470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altLang="fr-FR" dirty="0"/>
              <a:t>Commentaires</a:t>
            </a:r>
          </a:p>
          <a:p>
            <a:pPr lvl="1" indent="6350"/>
            <a:r>
              <a:rPr lang="fr-FR" altLang="fr-FR" dirty="0"/>
              <a:t>L'équipe est mobilisée vers la réussite de son projet et son horizon se limite à la fin de ses travaux.</a:t>
            </a:r>
          </a:p>
          <a:p>
            <a:pPr lvl="1" indent="6350"/>
            <a:r>
              <a:rPr lang="fr-FR" altLang="fr-FR" dirty="0"/>
              <a:t>Pourtant, ce qui a été appris dans ce projet peut servir à d'autres.</a:t>
            </a:r>
          </a:p>
          <a:p>
            <a:pPr lvl="1" indent="6350"/>
            <a:r>
              <a:rPr lang="fr-FR" altLang="fr-FR" dirty="0"/>
              <a:t>Le retour d'expérience (REX) permet de faire progresser les savoir-faire, tant à propos des techniques de conception que de la façon de gérer les projets.</a:t>
            </a:r>
          </a:p>
          <a:p>
            <a:pPr lvl="1" indent="6350"/>
            <a:r>
              <a:rPr lang="fr-FR" altLang="fr-FR" dirty="0"/>
              <a:t>Il faut souligner que le dispositif de capitalisation des connaissances doit être actif tout au long du projet, et pas seulement à la fin.</a:t>
            </a: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p:cNvSpPr>
            <a:spLocks noGrp="1" noRot="1" noChangeAspect="1" noChangeArrowheads="1" noTextEdit="1"/>
          </p:cNvSpPr>
          <p:nvPr>
            <p:ph type="sldImg"/>
          </p:nvPr>
        </p:nvSpPr>
        <p:spPr>
          <a:ln/>
        </p:spPr>
      </p:sp>
      <p:sp>
        <p:nvSpPr>
          <p:cNvPr id="174083" name="Rectangle 3"/>
          <p:cNvSpPr>
            <a:spLocks noGrp="1" noChangeArrowheads="1"/>
          </p:cNvSpPr>
          <p:nvPr>
            <p:ph type="body" idx="1"/>
          </p:nvPr>
        </p:nvSpPr>
        <p:spPr>
          <a:xfrm>
            <a:off x="908050" y="4878388"/>
            <a:ext cx="4978400" cy="4470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altLang="fr-FR" dirty="0"/>
              <a:t>Commentaires</a:t>
            </a:r>
          </a:p>
          <a:p>
            <a:pPr lvl="1" indent="6350"/>
            <a:r>
              <a:rPr lang="fr-FR" altLang="fr-FR" dirty="0"/>
              <a:t>Certaines entreprises créent un manuel projet à but interne. </a:t>
            </a:r>
          </a:p>
          <a:p>
            <a:pPr lvl="1" indent="6350"/>
            <a:r>
              <a:rPr lang="fr-FR" altLang="fr-FR" dirty="0"/>
              <a:t>Ce document résume les pratiques de l'entreprise et sert de référence aux futures équipes projet.</a:t>
            </a: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p:cNvSpPr>
            <a:spLocks noGrp="1" noRot="1" noChangeAspect="1" noChangeArrowheads="1" noTextEdit="1"/>
          </p:cNvSpPr>
          <p:nvPr>
            <p:ph type="sldImg"/>
          </p:nvPr>
        </p:nvSpPr>
        <p:spPr>
          <a:ln/>
        </p:spPr>
      </p:sp>
      <p:sp>
        <p:nvSpPr>
          <p:cNvPr id="175107" name="Rectangle 3"/>
          <p:cNvSpPr>
            <a:spLocks noGrp="1" noChangeArrowheads="1"/>
          </p:cNvSpPr>
          <p:nvPr>
            <p:ph type="body" idx="1"/>
          </p:nvPr>
        </p:nvSpPr>
        <p:spPr>
          <a:xfrm>
            <a:off x="908050" y="4878388"/>
            <a:ext cx="4978400" cy="4470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altLang="fr-FR" dirty="0"/>
              <a:t>Commentaires</a:t>
            </a:r>
          </a:p>
          <a:p>
            <a:pPr lvl="1" indent="6350"/>
            <a:r>
              <a:rPr lang="fr-FR" altLang="fr-FR" dirty="0"/>
              <a:t>On pourra traiter cette conclusion sous forme d'échanges avec les participants, en leur posant la question avant d'y répondre.</a:t>
            </a: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p:cNvSpPr>
            <a:spLocks noGrp="1" noRot="1" noChangeAspect="1" noChangeArrowheads="1" noTextEdit="1"/>
          </p:cNvSpPr>
          <p:nvPr>
            <p:ph type="sldImg"/>
          </p:nvPr>
        </p:nvSpPr>
        <p:spPr>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Rot="1" noChangeAspect="1" noChangeArrowheads="1" noTextEdit="1"/>
          </p:cNvSpPr>
          <p:nvPr>
            <p:ph type="sldImg"/>
          </p:nvPr>
        </p:nvSpPr>
        <p:spPr>
          <a:ln/>
        </p:spPr>
      </p:sp>
      <p:sp>
        <p:nvSpPr>
          <p:cNvPr id="97283" name="Rectangle 3"/>
          <p:cNvSpPr>
            <a:spLocks noGrp="1" noChangeArrowheads="1"/>
          </p:cNvSpPr>
          <p:nvPr>
            <p:ph type="body" idx="1"/>
          </p:nvPr>
        </p:nvSpPr>
        <p:spPr>
          <a:xfrm>
            <a:off x="908050" y="4797425"/>
            <a:ext cx="4978400" cy="44688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altLang="fr-FR" dirty="0"/>
              <a:t>Commentaires</a:t>
            </a:r>
          </a:p>
          <a:p>
            <a:pPr lvl="1" indent="6350"/>
            <a:r>
              <a:rPr lang="fr-FR" altLang="fr-FR" dirty="0"/>
              <a:t>Une des causes majeurs d'échec des projets provient d'une mauvaise définition de l'objectif. </a:t>
            </a:r>
          </a:p>
          <a:p>
            <a:pPr lvl="1" indent="6350"/>
            <a:r>
              <a:rPr lang="fr-FR" altLang="fr-FR" dirty="0"/>
              <a:t>D'où l'importance de cette phase, que l'on formalise sous forme d'un document intitulé suivant les cas : Plan de projet, Etude d'opportunité.</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a:t>Cliquez pour modifier le style du titre</a:t>
            </a:r>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a:t>Cliquez pour modifier le style des sous-titres du masque</a:t>
            </a: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Tree>
    <p:extLst>
      <p:ext uri="{BB962C8B-B14F-4D97-AF65-F5344CB8AC3E}">
        <p14:creationId xmlns:p14="http://schemas.microsoft.com/office/powerpoint/2010/main" val="29911395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Tree>
    <p:extLst>
      <p:ext uri="{BB962C8B-B14F-4D97-AF65-F5344CB8AC3E}">
        <p14:creationId xmlns:p14="http://schemas.microsoft.com/office/powerpoint/2010/main" val="15040280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10350" y="254000"/>
            <a:ext cx="2038350" cy="5842000"/>
          </a:xfrm>
        </p:spPr>
        <p:txBody>
          <a:bodyPr vert="eaVert"/>
          <a:lstStyle/>
          <a:p>
            <a:r>
              <a:rPr lang="fr-FR"/>
              <a:t>Cliquez pour modifier le style du titre</a:t>
            </a:r>
          </a:p>
        </p:txBody>
      </p:sp>
      <p:sp>
        <p:nvSpPr>
          <p:cNvPr id="3" name="Espace réservé du texte vertical 2"/>
          <p:cNvSpPr>
            <a:spLocks noGrp="1"/>
          </p:cNvSpPr>
          <p:nvPr>
            <p:ph type="body" orient="vert" idx="1"/>
          </p:nvPr>
        </p:nvSpPr>
        <p:spPr>
          <a:xfrm>
            <a:off x="495300" y="254000"/>
            <a:ext cx="5962650" cy="5842000"/>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Tree>
    <p:extLst>
      <p:ext uri="{BB962C8B-B14F-4D97-AF65-F5344CB8AC3E}">
        <p14:creationId xmlns:p14="http://schemas.microsoft.com/office/powerpoint/2010/main" val="16933238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467544" y="254000"/>
            <a:ext cx="8155756" cy="762000"/>
          </a:xfrm>
        </p:spPr>
        <p:txBody>
          <a:bodyPr/>
          <a:lstStyle/>
          <a:p>
            <a:r>
              <a:rPr lang="fr-FR" dirty="0"/>
              <a:t>Cliquez pour modifier le style du titre</a:t>
            </a:r>
          </a:p>
        </p:txBody>
      </p:sp>
      <p:sp>
        <p:nvSpPr>
          <p:cNvPr id="3" name="Espace réservé du contenu 2"/>
          <p:cNvSpPr>
            <a:spLocks noGrp="1"/>
          </p:cNvSpPr>
          <p:nvPr>
            <p:ph idx="1"/>
          </p:nvPr>
        </p:nvSpPr>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Tree>
    <p:extLst>
      <p:ext uri="{BB962C8B-B14F-4D97-AF65-F5344CB8AC3E}">
        <p14:creationId xmlns:p14="http://schemas.microsoft.com/office/powerpoint/2010/main" val="7254426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Cliquez pour modifier le style du titre</a:t>
            </a: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a:t>Cliquez pour modifier les styles du texte du masque</a:t>
            </a: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Tree>
    <p:extLst>
      <p:ext uri="{BB962C8B-B14F-4D97-AF65-F5344CB8AC3E}">
        <p14:creationId xmlns:p14="http://schemas.microsoft.com/office/powerpoint/2010/main" val="1783373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sz="half" idx="1"/>
          </p:nvPr>
        </p:nvSpPr>
        <p:spPr>
          <a:xfrm>
            <a:off x="495300" y="1285875"/>
            <a:ext cx="4000500" cy="48101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285875"/>
            <a:ext cx="4000500" cy="48101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Rectangle 4"/>
          <p:cNvSpPr>
            <a:spLocks noGrp="1" noChangeArrowheads="1"/>
          </p:cNvSpPr>
          <p:nvPr>
            <p:ph type="dt" sz="half" idx="10"/>
          </p:nvPr>
        </p:nvSpPr>
        <p:spPr>
          <a:ln/>
        </p:spPr>
        <p:txBody>
          <a:bodyPr/>
          <a:lstStyle>
            <a:lvl1pPr>
              <a:defRPr/>
            </a:lvl1pPr>
          </a:lstStyle>
          <a:p>
            <a:pPr>
              <a:defRPr/>
            </a:pPr>
            <a:endParaRPr lang="fr-FR"/>
          </a:p>
        </p:txBody>
      </p:sp>
      <p:sp>
        <p:nvSpPr>
          <p:cNvPr id="6" name="Rectangle 5"/>
          <p:cNvSpPr>
            <a:spLocks noGrp="1" noChangeArrowheads="1"/>
          </p:cNvSpPr>
          <p:nvPr>
            <p:ph type="ftr" sz="quarter" idx="11"/>
          </p:nvPr>
        </p:nvSpPr>
        <p:spPr>
          <a:ln/>
        </p:spPr>
        <p:txBody>
          <a:bodyPr/>
          <a:lstStyle>
            <a:lvl1pPr>
              <a:defRPr/>
            </a:lvl1pPr>
          </a:lstStyle>
          <a:p>
            <a:pPr>
              <a:defRPr/>
            </a:pPr>
            <a:endParaRPr lang="fr-FR"/>
          </a:p>
        </p:txBody>
      </p:sp>
    </p:spTree>
    <p:extLst>
      <p:ext uri="{BB962C8B-B14F-4D97-AF65-F5344CB8AC3E}">
        <p14:creationId xmlns:p14="http://schemas.microsoft.com/office/powerpoint/2010/main" val="24312278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a:t>Cliquez pour modifier le style du titre</a:t>
            </a: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Rectangle 4"/>
          <p:cNvSpPr>
            <a:spLocks noGrp="1" noChangeArrowheads="1"/>
          </p:cNvSpPr>
          <p:nvPr>
            <p:ph type="dt" sz="half" idx="10"/>
          </p:nvPr>
        </p:nvSpPr>
        <p:spPr>
          <a:ln/>
        </p:spPr>
        <p:txBody>
          <a:bodyPr/>
          <a:lstStyle>
            <a:lvl1pPr>
              <a:defRPr/>
            </a:lvl1pPr>
          </a:lstStyle>
          <a:p>
            <a:pPr>
              <a:defRPr/>
            </a:pPr>
            <a:endParaRPr lang="fr-FR"/>
          </a:p>
        </p:txBody>
      </p:sp>
      <p:sp>
        <p:nvSpPr>
          <p:cNvPr id="8" name="Rectangle 5"/>
          <p:cNvSpPr>
            <a:spLocks noGrp="1" noChangeArrowheads="1"/>
          </p:cNvSpPr>
          <p:nvPr>
            <p:ph type="ftr" sz="quarter" idx="11"/>
          </p:nvPr>
        </p:nvSpPr>
        <p:spPr>
          <a:ln/>
        </p:spPr>
        <p:txBody>
          <a:bodyPr/>
          <a:lstStyle>
            <a:lvl1pPr>
              <a:defRPr/>
            </a:lvl1pPr>
          </a:lstStyle>
          <a:p>
            <a:pPr>
              <a:defRPr/>
            </a:pPr>
            <a:endParaRPr lang="fr-FR"/>
          </a:p>
        </p:txBody>
      </p:sp>
    </p:spTree>
    <p:extLst>
      <p:ext uri="{BB962C8B-B14F-4D97-AF65-F5344CB8AC3E}">
        <p14:creationId xmlns:p14="http://schemas.microsoft.com/office/powerpoint/2010/main" val="37937287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Rectangle 4"/>
          <p:cNvSpPr>
            <a:spLocks noGrp="1" noChangeArrowheads="1"/>
          </p:cNvSpPr>
          <p:nvPr>
            <p:ph type="dt" sz="half" idx="10"/>
          </p:nvPr>
        </p:nvSpPr>
        <p:spPr>
          <a:ln/>
        </p:spPr>
        <p:txBody>
          <a:bodyPr/>
          <a:lstStyle>
            <a:lvl1pPr>
              <a:defRPr/>
            </a:lvl1pPr>
          </a:lstStyle>
          <a:p>
            <a:pPr>
              <a:defRPr/>
            </a:pPr>
            <a:endParaRPr lang="fr-FR"/>
          </a:p>
        </p:txBody>
      </p:sp>
      <p:sp>
        <p:nvSpPr>
          <p:cNvPr id="4" name="Rectangle 5"/>
          <p:cNvSpPr>
            <a:spLocks noGrp="1" noChangeArrowheads="1"/>
          </p:cNvSpPr>
          <p:nvPr>
            <p:ph type="ftr" sz="quarter" idx="11"/>
          </p:nvPr>
        </p:nvSpPr>
        <p:spPr>
          <a:ln/>
        </p:spPr>
        <p:txBody>
          <a:bodyPr/>
          <a:lstStyle>
            <a:lvl1pPr>
              <a:defRPr/>
            </a:lvl1pPr>
          </a:lstStyle>
          <a:p>
            <a:pPr>
              <a:defRPr/>
            </a:pPr>
            <a:endParaRPr lang="fr-FR"/>
          </a:p>
        </p:txBody>
      </p:sp>
    </p:spTree>
    <p:extLst>
      <p:ext uri="{BB962C8B-B14F-4D97-AF65-F5344CB8AC3E}">
        <p14:creationId xmlns:p14="http://schemas.microsoft.com/office/powerpoint/2010/main" val="13076665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fr-FR" dirty="0"/>
          </a:p>
        </p:txBody>
      </p:sp>
      <p:sp>
        <p:nvSpPr>
          <p:cNvPr id="3" name="Rectangle 5"/>
          <p:cNvSpPr>
            <a:spLocks noGrp="1" noChangeArrowheads="1"/>
          </p:cNvSpPr>
          <p:nvPr>
            <p:ph type="ftr" sz="quarter" idx="11"/>
          </p:nvPr>
        </p:nvSpPr>
        <p:spPr>
          <a:ln/>
        </p:spPr>
        <p:txBody>
          <a:bodyPr/>
          <a:lstStyle>
            <a:lvl1pPr>
              <a:defRPr/>
            </a:lvl1pPr>
          </a:lstStyle>
          <a:p>
            <a:pPr>
              <a:defRPr/>
            </a:pPr>
            <a:endParaRPr lang="fr-FR"/>
          </a:p>
        </p:txBody>
      </p:sp>
    </p:spTree>
    <p:extLst>
      <p:ext uri="{BB962C8B-B14F-4D97-AF65-F5344CB8AC3E}">
        <p14:creationId xmlns:p14="http://schemas.microsoft.com/office/powerpoint/2010/main" val="4310772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Cliquez pour modifier le style du titre</a:t>
            </a: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endParaRPr lang="fr-FR"/>
          </a:p>
        </p:txBody>
      </p:sp>
      <p:sp>
        <p:nvSpPr>
          <p:cNvPr id="6" name="Rectangle 5"/>
          <p:cNvSpPr>
            <a:spLocks noGrp="1" noChangeArrowheads="1"/>
          </p:cNvSpPr>
          <p:nvPr>
            <p:ph type="ftr" sz="quarter" idx="11"/>
          </p:nvPr>
        </p:nvSpPr>
        <p:spPr>
          <a:ln/>
        </p:spPr>
        <p:txBody>
          <a:bodyPr/>
          <a:lstStyle>
            <a:lvl1pPr>
              <a:defRPr/>
            </a:lvl1pPr>
          </a:lstStyle>
          <a:p>
            <a:pPr>
              <a:defRPr/>
            </a:pPr>
            <a:endParaRPr lang="fr-FR"/>
          </a:p>
        </p:txBody>
      </p:sp>
    </p:spTree>
    <p:extLst>
      <p:ext uri="{BB962C8B-B14F-4D97-AF65-F5344CB8AC3E}">
        <p14:creationId xmlns:p14="http://schemas.microsoft.com/office/powerpoint/2010/main" val="40897685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Cliquez pour modifier le style du titre</a:t>
            </a: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endParaRPr lang="fr-FR"/>
          </a:p>
        </p:txBody>
      </p:sp>
      <p:sp>
        <p:nvSpPr>
          <p:cNvPr id="6" name="Rectangle 5"/>
          <p:cNvSpPr>
            <a:spLocks noGrp="1" noChangeArrowheads="1"/>
          </p:cNvSpPr>
          <p:nvPr>
            <p:ph type="ftr" sz="quarter" idx="11"/>
          </p:nvPr>
        </p:nvSpPr>
        <p:spPr>
          <a:ln/>
        </p:spPr>
        <p:txBody>
          <a:bodyPr/>
          <a:lstStyle>
            <a:lvl1pPr>
              <a:defRPr/>
            </a:lvl1pPr>
          </a:lstStyle>
          <a:p>
            <a:pPr>
              <a:defRPr/>
            </a:pPr>
            <a:endParaRPr lang="fr-FR"/>
          </a:p>
        </p:txBody>
      </p:sp>
    </p:spTree>
    <p:extLst>
      <p:ext uri="{BB962C8B-B14F-4D97-AF65-F5344CB8AC3E}">
        <p14:creationId xmlns:p14="http://schemas.microsoft.com/office/powerpoint/2010/main" val="5637303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46200" y="254000"/>
            <a:ext cx="7277100" cy="762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fr-FR" dirty="0"/>
              <a:t>Cliquez pour modifier le style du titre du masque</a:t>
            </a:r>
          </a:p>
        </p:txBody>
      </p:sp>
      <p:sp>
        <p:nvSpPr>
          <p:cNvPr id="70659" name="Rectangle 3"/>
          <p:cNvSpPr>
            <a:spLocks noGrp="1" noChangeArrowheads="1"/>
          </p:cNvSpPr>
          <p:nvPr>
            <p:ph type="body" idx="1"/>
          </p:nvPr>
        </p:nvSpPr>
        <p:spPr bwMode="auto">
          <a:xfrm>
            <a:off x="495300" y="1285875"/>
            <a:ext cx="8153400" cy="481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fr-FR" dirty="0"/>
              <a:t>Cliquez pour modifier les styles du texte du masque</a:t>
            </a:r>
          </a:p>
          <a:p>
            <a:pPr lvl="1"/>
            <a:r>
              <a:rPr lang="fr-FR" altLang="fr-FR" dirty="0"/>
              <a:t>Deuxième niveau</a:t>
            </a:r>
          </a:p>
          <a:p>
            <a:pPr lvl="2"/>
            <a:r>
              <a:rPr lang="fr-FR" altLang="fr-FR" dirty="0"/>
              <a:t>Troisième niveau</a:t>
            </a:r>
          </a:p>
          <a:p>
            <a:pPr lvl="3"/>
            <a:r>
              <a:rPr lang="fr-FR" altLang="fr-FR" dirty="0"/>
              <a:t>Quatrième niveau</a:t>
            </a:r>
          </a:p>
          <a:p>
            <a:pPr lvl="4"/>
            <a:r>
              <a:rPr lang="fr-FR" altLang="fr-FR" dirty="0"/>
              <a:t>Cinquième niveau</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chemeClr val="tx1"/>
                </a:solidFill>
                <a:latin typeface="Times New Roman" pitchFamily="18" charset="0"/>
              </a:defRPr>
            </a:lvl1pPr>
          </a:lstStyle>
          <a:p>
            <a:pPr>
              <a:defRPr/>
            </a:pPr>
            <a:endParaRPr lang="fr-F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latin typeface="Times New Roman" pitchFamily="18" charset="0"/>
              </a:defRPr>
            </a:lvl1pPr>
          </a:lstStyle>
          <a:p>
            <a:pPr>
              <a:defRPr/>
            </a:pPr>
            <a:endParaRPr lang="fr-FR"/>
          </a:p>
        </p:txBody>
      </p:sp>
      <p:sp>
        <p:nvSpPr>
          <p:cNvPr id="1034" name="Text Box 10"/>
          <p:cNvSpPr txBox="1">
            <a:spLocks noChangeArrowheads="1"/>
          </p:cNvSpPr>
          <p:nvPr userDrawn="1"/>
        </p:nvSpPr>
        <p:spPr bwMode="auto">
          <a:xfrm>
            <a:off x="-24045" y="6667243"/>
            <a:ext cx="2541721" cy="190757"/>
          </a:xfrm>
          <a:prstGeom prst="rect">
            <a:avLst/>
          </a:prstGeom>
          <a:noFill/>
          <a:ln w="12700">
            <a:noFill/>
            <a:miter lim="800000"/>
            <a:headEnd/>
            <a:tailEnd/>
          </a:ln>
          <a:effectLst/>
        </p:spPr>
        <p:txBody>
          <a:bodyPr wrap="none" lIns="82232" tIns="41116" rIns="82232" bIns="41116">
            <a:spAutoFit/>
          </a:bodyPr>
          <a:lstStyle/>
          <a:p>
            <a:pPr eaLnBrk="0" hangingPunct="0">
              <a:defRPr/>
            </a:pPr>
            <a:r>
              <a:rPr lang="fr-FR" sz="700" dirty="0">
                <a:solidFill>
                  <a:srgbClr val="474747"/>
                </a:solidFill>
                <a:latin typeface="Calibri" panose="020F0502020204030204" pitchFamily="34" charset="0"/>
              </a:rPr>
              <a:t>HORIZON, LE JEU DES PROJETS</a:t>
            </a:r>
            <a:r>
              <a:rPr lang="fr-FR" sz="700" baseline="30000" dirty="0">
                <a:solidFill>
                  <a:srgbClr val="474747"/>
                </a:solidFill>
                <a:latin typeface="Calibri" panose="020F0502020204030204" pitchFamily="34" charset="0"/>
                <a:cs typeface="Arial" pitchFamily="34" charset="0"/>
              </a:rPr>
              <a:t>®</a:t>
            </a:r>
            <a:r>
              <a:rPr lang="fr-FR" sz="700" dirty="0">
                <a:solidFill>
                  <a:srgbClr val="474747"/>
                </a:solidFill>
                <a:latin typeface="Calibri" panose="020F0502020204030204" pitchFamily="34" charset="0"/>
              </a:rPr>
              <a:t> - V2 - CIPE / Tous Droits Réservés</a:t>
            </a:r>
          </a:p>
        </p:txBody>
      </p:sp>
      <p:sp>
        <p:nvSpPr>
          <p:cNvPr id="1035" name="Text Box 11"/>
          <p:cNvSpPr txBox="1">
            <a:spLocks noChangeArrowheads="1"/>
          </p:cNvSpPr>
          <p:nvPr userDrawn="1"/>
        </p:nvSpPr>
        <p:spPr bwMode="auto">
          <a:xfrm>
            <a:off x="7791450" y="6597650"/>
            <a:ext cx="1344613" cy="221535"/>
          </a:xfrm>
          <a:prstGeom prst="rect">
            <a:avLst/>
          </a:prstGeom>
          <a:noFill/>
          <a:ln w="12700">
            <a:noFill/>
            <a:miter lim="800000"/>
            <a:headEnd/>
            <a:tailEnd/>
          </a:ln>
          <a:effectLst/>
        </p:spPr>
        <p:txBody>
          <a:bodyPr lIns="82232" tIns="41116" rIns="82232" bIns="41116">
            <a:spAutoFit/>
          </a:bodyPr>
          <a:lstStyle/>
          <a:p>
            <a:pPr algn="r" defTabSz="822325">
              <a:defRPr/>
            </a:pPr>
            <a:r>
              <a:rPr lang="fr-FR" sz="900" dirty="0">
                <a:solidFill>
                  <a:srgbClr val="474747"/>
                </a:solidFill>
                <a:latin typeface="Calibri" panose="020F0502020204030204" pitchFamily="34" charset="0"/>
              </a:rPr>
              <a:t>diapo </a:t>
            </a:r>
            <a:fld id="{928821A1-D195-4C76-A504-DA376B864106}" type="slidenum">
              <a:rPr lang="fr-FR" sz="900">
                <a:solidFill>
                  <a:srgbClr val="474747"/>
                </a:solidFill>
                <a:latin typeface="Calibri" panose="020F0502020204030204" pitchFamily="34" charset="0"/>
              </a:rPr>
              <a:pPr algn="r" defTabSz="822325">
                <a:defRPr/>
              </a:pPr>
              <a:t>‹N°›</a:t>
            </a:fld>
            <a:endParaRPr lang="fr-FR" sz="900" dirty="0">
              <a:solidFill>
                <a:srgbClr val="474747"/>
              </a:solidFill>
              <a:latin typeface="Calibri" panose="020F0502020204030204" pitchFamily="34" charset="0"/>
            </a:endParaRPr>
          </a:p>
        </p:txBody>
      </p:sp>
      <p:sp>
        <p:nvSpPr>
          <p:cNvPr id="1037" name="Text Box 13"/>
          <p:cNvSpPr txBox="1">
            <a:spLocks noChangeArrowheads="1"/>
          </p:cNvSpPr>
          <p:nvPr userDrawn="1"/>
        </p:nvSpPr>
        <p:spPr bwMode="auto">
          <a:xfrm>
            <a:off x="7812088" y="6597650"/>
            <a:ext cx="653383" cy="221535"/>
          </a:xfrm>
          <a:prstGeom prst="rect">
            <a:avLst/>
          </a:prstGeom>
          <a:noFill/>
          <a:ln w="12700">
            <a:noFill/>
            <a:miter lim="800000"/>
            <a:headEnd/>
            <a:tailEnd/>
          </a:ln>
          <a:effectLst/>
        </p:spPr>
        <p:txBody>
          <a:bodyPr wrap="none" lIns="82232" tIns="41116" rIns="82232" bIns="41116">
            <a:spAutoFit/>
          </a:bodyPr>
          <a:lstStyle/>
          <a:p>
            <a:pPr algn="l" defTabSz="822325">
              <a:defRPr/>
            </a:pPr>
            <a:r>
              <a:rPr lang="fr-FR" sz="900" dirty="0">
                <a:solidFill>
                  <a:srgbClr val="474747"/>
                </a:solidFill>
                <a:latin typeface="Calibri" panose="020F0502020204030204" pitchFamily="34" charset="0"/>
              </a:rPr>
              <a:t>Pédagogie</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3200" b="1">
          <a:solidFill>
            <a:schemeClr val="accent2"/>
          </a:solidFill>
          <a:effectLst>
            <a:outerShdw blurRad="38100" dist="38100" dir="2700000" algn="tl">
              <a:srgbClr val="C0C0C0"/>
            </a:outerShdw>
          </a:effectLst>
          <a:latin typeface="Calibri" panose="020F0502020204030204" pitchFamily="34" charset="0"/>
          <a:ea typeface="+mj-ea"/>
          <a:cs typeface="+mj-cs"/>
        </a:defRPr>
      </a:lvl1pPr>
      <a:lvl2pPr algn="ctr" rtl="0" eaLnBrk="0" fontAlgn="base" hangingPunct="0">
        <a:spcBef>
          <a:spcPct val="0"/>
        </a:spcBef>
        <a:spcAft>
          <a:spcPct val="0"/>
        </a:spcAft>
        <a:defRPr sz="3200" b="1">
          <a:solidFill>
            <a:schemeClr val="accent2"/>
          </a:solidFill>
          <a:effectLst>
            <a:outerShdw blurRad="38100" dist="38100" dir="2700000" algn="tl">
              <a:srgbClr val="C0C0C0"/>
            </a:outerShdw>
          </a:effectLst>
          <a:latin typeface="Arial" pitchFamily="34" charset="0"/>
        </a:defRPr>
      </a:lvl2pPr>
      <a:lvl3pPr algn="ctr" rtl="0" eaLnBrk="0" fontAlgn="base" hangingPunct="0">
        <a:spcBef>
          <a:spcPct val="0"/>
        </a:spcBef>
        <a:spcAft>
          <a:spcPct val="0"/>
        </a:spcAft>
        <a:defRPr sz="3200" b="1">
          <a:solidFill>
            <a:schemeClr val="accent2"/>
          </a:solidFill>
          <a:effectLst>
            <a:outerShdw blurRad="38100" dist="38100" dir="2700000" algn="tl">
              <a:srgbClr val="C0C0C0"/>
            </a:outerShdw>
          </a:effectLst>
          <a:latin typeface="Arial" pitchFamily="34" charset="0"/>
        </a:defRPr>
      </a:lvl3pPr>
      <a:lvl4pPr algn="ctr" rtl="0" eaLnBrk="0" fontAlgn="base" hangingPunct="0">
        <a:spcBef>
          <a:spcPct val="0"/>
        </a:spcBef>
        <a:spcAft>
          <a:spcPct val="0"/>
        </a:spcAft>
        <a:defRPr sz="3200" b="1">
          <a:solidFill>
            <a:schemeClr val="accent2"/>
          </a:solidFill>
          <a:effectLst>
            <a:outerShdw blurRad="38100" dist="38100" dir="2700000" algn="tl">
              <a:srgbClr val="C0C0C0"/>
            </a:outerShdw>
          </a:effectLst>
          <a:latin typeface="Arial" pitchFamily="34" charset="0"/>
        </a:defRPr>
      </a:lvl4pPr>
      <a:lvl5pPr algn="ctr" rtl="0" eaLnBrk="0" fontAlgn="base" hangingPunct="0">
        <a:spcBef>
          <a:spcPct val="0"/>
        </a:spcBef>
        <a:spcAft>
          <a:spcPct val="0"/>
        </a:spcAft>
        <a:defRPr sz="3200" b="1">
          <a:solidFill>
            <a:schemeClr val="accent2"/>
          </a:solidFill>
          <a:effectLst>
            <a:outerShdw blurRad="38100" dist="38100" dir="2700000" algn="tl">
              <a:srgbClr val="C0C0C0"/>
            </a:outerShdw>
          </a:effectLst>
          <a:latin typeface="Arial" pitchFamily="34" charset="0"/>
        </a:defRPr>
      </a:lvl5pPr>
      <a:lvl6pPr marL="457200" algn="ctr" rtl="0" eaLnBrk="0" fontAlgn="base" hangingPunct="0">
        <a:spcBef>
          <a:spcPct val="0"/>
        </a:spcBef>
        <a:spcAft>
          <a:spcPct val="0"/>
        </a:spcAft>
        <a:defRPr sz="3200" b="1">
          <a:solidFill>
            <a:schemeClr val="accent2"/>
          </a:solidFill>
          <a:effectLst>
            <a:outerShdw blurRad="38100" dist="38100" dir="2700000" algn="tl">
              <a:srgbClr val="C0C0C0"/>
            </a:outerShdw>
          </a:effectLst>
          <a:latin typeface="Arial" pitchFamily="34" charset="0"/>
        </a:defRPr>
      </a:lvl6pPr>
      <a:lvl7pPr marL="914400" algn="ctr" rtl="0" eaLnBrk="0" fontAlgn="base" hangingPunct="0">
        <a:spcBef>
          <a:spcPct val="0"/>
        </a:spcBef>
        <a:spcAft>
          <a:spcPct val="0"/>
        </a:spcAft>
        <a:defRPr sz="3200" b="1">
          <a:solidFill>
            <a:schemeClr val="accent2"/>
          </a:solidFill>
          <a:effectLst>
            <a:outerShdw blurRad="38100" dist="38100" dir="2700000" algn="tl">
              <a:srgbClr val="C0C0C0"/>
            </a:outerShdw>
          </a:effectLst>
          <a:latin typeface="Arial" pitchFamily="34" charset="0"/>
        </a:defRPr>
      </a:lvl7pPr>
      <a:lvl8pPr marL="1371600" algn="ctr" rtl="0" eaLnBrk="0" fontAlgn="base" hangingPunct="0">
        <a:spcBef>
          <a:spcPct val="0"/>
        </a:spcBef>
        <a:spcAft>
          <a:spcPct val="0"/>
        </a:spcAft>
        <a:defRPr sz="3200" b="1">
          <a:solidFill>
            <a:schemeClr val="accent2"/>
          </a:solidFill>
          <a:effectLst>
            <a:outerShdw blurRad="38100" dist="38100" dir="2700000" algn="tl">
              <a:srgbClr val="C0C0C0"/>
            </a:outerShdw>
          </a:effectLst>
          <a:latin typeface="Arial" pitchFamily="34" charset="0"/>
        </a:defRPr>
      </a:lvl8pPr>
      <a:lvl9pPr marL="1828800" algn="ctr" rtl="0" eaLnBrk="0" fontAlgn="base" hangingPunct="0">
        <a:spcBef>
          <a:spcPct val="0"/>
        </a:spcBef>
        <a:spcAft>
          <a:spcPct val="0"/>
        </a:spcAft>
        <a:defRPr sz="3200" b="1">
          <a:solidFill>
            <a:schemeClr val="accent2"/>
          </a:solidFill>
          <a:effectLst>
            <a:outerShdw blurRad="38100" dist="38100" dir="2700000" algn="tl">
              <a:srgbClr val="C0C0C0"/>
            </a:outerShdw>
          </a:effectLst>
          <a:latin typeface="Arial" pitchFamily="34" charset="0"/>
        </a:defRPr>
      </a:lvl9pPr>
    </p:titleStyle>
    <p:bodyStyle>
      <a:lvl1pPr marL="342900" indent="-342900" algn="l" rtl="0" eaLnBrk="0" fontAlgn="base" hangingPunct="0">
        <a:spcBef>
          <a:spcPct val="20000"/>
        </a:spcBef>
        <a:spcAft>
          <a:spcPct val="0"/>
        </a:spcAft>
        <a:buChar char="•"/>
        <a:defRPr sz="2200">
          <a:solidFill>
            <a:schemeClr val="accent2"/>
          </a:solidFill>
          <a:latin typeface="Calibri" panose="020F0502020204030204" pitchFamily="34" charset="0"/>
          <a:ea typeface="+mn-ea"/>
          <a:cs typeface="+mn-cs"/>
        </a:defRPr>
      </a:lvl1pPr>
      <a:lvl2pPr marL="742950" indent="-285750" algn="l" rtl="0" eaLnBrk="0" fontAlgn="base" hangingPunct="0">
        <a:spcBef>
          <a:spcPct val="20000"/>
        </a:spcBef>
        <a:spcAft>
          <a:spcPct val="0"/>
        </a:spcAft>
        <a:buChar char="–"/>
        <a:defRPr>
          <a:solidFill>
            <a:srgbClr val="009999"/>
          </a:solidFill>
          <a:latin typeface="Calibri" panose="020F0502020204030204" pitchFamily="34" charset="0"/>
        </a:defRPr>
      </a:lvl2pPr>
      <a:lvl3pPr marL="1143000" indent="-228600" algn="l" rtl="0" eaLnBrk="0" fontAlgn="base" hangingPunct="0">
        <a:spcBef>
          <a:spcPct val="20000"/>
        </a:spcBef>
        <a:spcAft>
          <a:spcPct val="0"/>
        </a:spcAft>
        <a:buChar char="•"/>
        <a:defRPr sz="1600" i="1">
          <a:solidFill>
            <a:schemeClr val="accent2"/>
          </a:solidFill>
          <a:latin typeface="Calibri" panose="020F0502020204030204" pitchFamily="34" charset="0"/>
        </a:defRPr>
      </a:lvl3pPr>
      <a:lvl4pPr marL="1600200" indent="-228600" algn="l" rtl="0" eaLnBrk="0" fontAlgn="base" hangingPunct="0">
        <a:spcBef>
          <a:spcPct val="20000"/>
        </a:spcBef>
        <a:spcAft>
          <a:spcPct val="0"/>
        </a:spcAft>
        <a:buChar char="–"/>
        <a:defRPr sz="2000">
          <a:solidFill>
            <a:schemeClr val="tx1"/>
          </a:solidFill>
          <a:latin typeface="Calibri" panose="020F0502020204030204" pitchFamily="34" charset="0"/>
        </a:defRPr>
      </a:lvl4pPr>
      <a:lvl5pPr marL="2057400" indent="-228600" algn="l" rtl="0" eaLnBrk="0" fontAlgn="base" hangingPunct="0">
        <a:spcBef>
          <a:spcPct val="20000"/>
        </a:spcBef>
        <a:spcAft>
          <a:spcPct val="0"/>
        </a:spcAft>
        <a:buChar char="»"/>
        <a:defRPr sz="2000">
          <a:solidFill>
            <a:schemeClr val="tx1"/>
          </a:solidFill>
          <a:latin typeface="Calibri" panose="020F0502020204030204" pitchFamily="34" charset="0"/>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oleObject" Target="../embeddings/oleObject7.bin"/><Relationship Id="rId5" Type="http://schemas.openxmlformats.org/officeDocument/2006/relationships/image" Target="../media/image32.jpeg"/><Relationship Id="rId4" Type="http://schemas.openxmlformats.org/officeDocument/2006/relationships/image" Target="../media/image31.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7.emf"/><Relationship Id="rId5" Type="http://schemas.openxmlformats.org/officeDocument/2006/relationships/image" Target="../media/image36.emf"/><Relationship Id="rId4" Type="http://schemas.openxmlformats.org/officeDocument/2006/relationships/image" Target="../media/image35.emf"/></Relationships>
</file>

<file path=ppt/slides/_rels/slide1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5.emf"/><Relationship Id="rId5" Type="http://schemas.openxmlformats.org/officeDocument/2006/relationships/image" Target="../media/image33.png"/><Relationship Id="rId4" Type="http://schemas.openxmlformats.org/officeDocument/2006/relationships/oleObject" Target="../embeddings/oleObject8.bin"/></Relationships>
</file>

<file path=ppt/slides/_rels/slide1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44.jpeg"/><Relationship Id="rId4" Type="http://schemas.openxmlformats.org/officeDocument/2006/relationships/image" Target="../media/image43.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oleObject" Target="../embeddings/oleObject4.bin"/><Relationship Id="rId13" Type="http://schemas.openxmlformats.org/officeDocument/2006/relationships/image" Target="../media/image11.jpeg"/><Relationship Id="rId18" Type="http://schemas.openxmlformats.org/officeDocument/2006/relationships/image" Target="../media/image16.jpeg"/><Relationship Id="rId3" Type="http://schemas.openxmlformats.org/officeDocument/2006/relationships/oleObject" Target="../embeddings/oleObject1.bin"/><Relationship Id="rId7" Type="http://schemas.openxmlformats.org/officeDocument/2006/relationships/oleObject" Target="../embeddings/oleObject3.bin"/><Relationship Id="rId12" Type="http://schemas.openxmlformats.org/officeDocument/2006/relationships/image" Target="../media/image10.jpeg"/><Relationship Id="rId17" Type="http://schemas.openxmlformats.org/officeDocument/2006/relationships/image" Target="../media/image15.jpeg"/><Relationship Id="rId2" Type="http://schemas.openxmlformats.org/officeDocument/2006/relationships/notesSlide" Target="../notesSlides/notesSlide3.xml"/><Relationship Id="rId16" Type="http://schemas.openxmlformats.org/officeDocument/2006/relationships/image" Target="../media/image14.jpeg"/><Relationship Id="rId20" Type="http://schemas.openxmlformats.org/officeDocument/2006/relationships/image" Target="../media/image18.jpe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9.jpeg"/><Relationship Id="rId5" Type="http://schemas.openxmlformats.org/officeDocument/2006/relationships/oleObject" Target="../embeddings/oleObject2.bin"/><Relationship Id="rId15" Type="http://schemas.openxmlformats.org/officeDocument/2006/relationships/image" Target="../media/image13.jpeg"/><Relationship Id="rId10" Type="http://schemas.openxmlformats.org/officeDocument/2006/relationships/oleObject" Target="../embeddings/oleObject6.bin"/><Relationship Id="rId19" Type="http://schemas.openxmlformats.org/officeDocument/2006/relationships/image" Target="../media/image17.jpeg"/><Relationship Id="rId4" Type="http://schemas.openxmlformats.org/officeDocument/2006/relationships/image" Target="../media/image7.png"/><Relationship Id="rId9" Type="http://schemas.openxmlformats.org/officeDocument/2006/relationships/oleObject" Target="../embeddings/oleObject5.bin"/><Relationship Id="rId14" Type="http://schemas.openxmlformats.org/officeDocument/2006/relationships/image" Target="../media/image12.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45.jpeg"/><Relationship Id="rId7" Type="http://schemas.openxmlformats.org/officeDocument/2006/relationships/image" Target="../media/image49.jpe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4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0.jpe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62.xml"/><Relationship Id="rId1" Type="http://schemas.openxmlformats.org/officeDocument/2006/relationships/slideLayout" Target="../slideLayouts/slideLayout6.xml"/><Relationship Id="rId4" Type="http://schemas.openxmlformats.org/officeDocument/2006/relationships/image" Target="../media/image57.jpeg"/></Relationships>
</file>

<file path=ppt/slides/_rels/slide63.xml.rels><?xml version="1.0" encoding="UTF-8" standalone="yes"?>
<Relationships xmlns="http://schemas.openxmlformats.org/package/2006/relationships"><Relationship Id="rId3" Type="http://schemas.openxmlformats.org/officeDocument/2006/relationships/image" Target="../media/image58.jpeg"/><Relationship Id="rId7" Type="http://schemas.openxmlformats.org/officeDocument/2006/relationships/image" Target="../media/image62.jpeg"/><Relationship Id="rId2" Type="http://schemas.openxmlformats.org/officeDocument/2006/relationships/notesSlide" Target="../notesSlides/notesSlide63.xml"/><Relationship Id="rId1" Type="http://schemas.openxmlformats.org/officeDocument/2006/relationships/slideLayout" Target="../slideLayouts/slideLayout2.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jpe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65.xml"/><Relationship Id="rId1" Type="http://schemas.openxmlformats.org/officeDocument/2006/relationships/slideLayout" Target="../slideLayouts/slideLayout6.xml"/><Relationship Id="rId4" Type="http://schemas.openxmlformats.org/officeDocument/2006/relationships/image" Target="../media/image64.wmf"/></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74.xml"/><Relationship Id="rId1" Type="http://schemas.openxmlformats.org/officeDocument/2006/relationships/slideLayout" Target="../slideLayouts/slideLayout2.xml"/><Relationship Id="rId5" Type="http://schemas.openxmlformats.org/officeDocument/2006/relationships/image" Target="../media/image68.jpeg"/><Relationship Id="rId4" Type="http://schemas.openxmlformats.org/officeDocument/2006/relationships/image" Target="../media/image67.jpeg"/></Relationships>
</file>

<file path=ppt/slides/_rels/slide75.xml.rels><?xml version="1.0" encoding="UTF-8" standalone="yes"?>
<Relationships xmlns="http://schemas.openxmlformats.org/package/2006/relationships"><Relationship Id="rId8" Type="http://schemas.openxmlformats.org/officeDocument/2006/relationships/image" Target="../media/image73.jpeg"/><Relationship Id="rId3" Type="http://schemas.openxmlformats.org/officeDocument/2006/relationships/image" Target="../media/image69.jpeg"/><Relationship Id="rId7" Type="http://schemas.openxmlformats.org/officeDocument/2006/relationships/image" Target="../media/image72.jpeg"/><Relationship Id="rId2" Type="http://schemas.openxmlformats.org/officeDocument/2006/relationships/notesSlide" Target="../notesSlides/notesSlide75.xml"/><Relationship Id="rId1" Type="http://schemas.openxmlformats.org/officeDocument/2006/relationships/slideLayout" Target="../slideLayouts/slideLayout2.xml"/><Relationship Id="rId6" Type="http://schemas.openxmlformats.org/officeDocument/2006/relationships/image" Target="../media/image71.jpeg"/><Relationship Id="rId5" Type="http://schemas.openxmlformats.org/officeDocument/2006/relationships/image" Target="../media/image47.jpeg"/><Relationship Id="rId10" Type="http://schemas.openxmlformats.org/officeDocument/2006/relationships/image" Target="../media/image75.jpeg"/><Relationship Id="rId4" Type="http://schemas.openxmlformats.org/officeDocument/2006/relationships/image" Target="../media/image70.jpeg"/><Relationship Id="rId9" Type="http://schemas.openxmlformats.org/officeDocument/2006/relationships/image" Target="../media/image74.jpeg"/></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76.wmf"/><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8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1"/>
          <p:cNvSpPr>
            <a:spLocks noChangeArrowheads="1"/>
          </p:cNvSpPr>
          <p:nvPr/>
        </p:nvSpPr>
        <p:spPr bwMode="auto">
          <a:xfrm>
            <a:off x="4479925" y="3167063"/>
            <a:ext cx="184150" cy="523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defRPr sz="2400">
                <a:solidFill>
                  <a:schemeClr val="accent2"/>
                </a:solidFill>
                <a:latin typeface="Arial" charset="0"/>
              </a:defRPr>
            </a:lvl1pPr>
            <a:lvl2pPr marL="742950" indent="-285750" eaLnBrk="0" hangingPunct="0">
              <a:spcBef>
                <a:spcPct val="20000"/>
              </a:spcBef>
              <a:buChar char="–"/>
              <a:defRPr sz="2000">
                <a:solidFill>
                  <a:schemeClr val="accent2"/>
                </a:solidFill>
                <a:latin typeface="Arial" charset="0"/>
              </a:defRPr>
            </a:lvl2pPr>
            <a:lvl3pPr marL="1143000" indent="-228600" eaLnBrk="0" hangingPunct="0">
              <a:spcBef>
                <a:spcPct val="20000"/>
              </a:spcBef>
              <a:buChar char="•"/>
              <a:defRPr>
                <a:solidFill>
                  <a:schemeClr val="accent2"/>
                </a:solidFill>
                <a:latin typeface="Arial" charset="0"/>
              </a:defRPr>
            </a:lvl3pPr>
            <a:lvl4pPr marL="1600200" indent="-228600" eaLnBrk="0" hangingPunct="0">
              <a:spcBef>
                <a:spcPct val="20000"/>
              </a:spcBef>
              <a:buChar char="–"/>
              <a:defRPr sz="1600">
                <a:solidFill>
                  <a:schemeClr val="accent2"/>
                </a:solidFill>
                <a:latin typeface="Arial" charset="0"/>
              </a:defRPr>
            </a:lvl4pPr>
            <a:lvl5pPr marL="2057400" indent="-228600" eaLnBrk="0" hangingPunct="0">
              <a:spcBef>
                <a:spcPct val="20000"/>
              </a:spcBef>
              <a:buChar char="»"/>
              <a:defRPr sz="1600">
                <a:solidFill>
                  <a:schemeClr val="accent2"/>
                </a:solidFill>
                <a:latin typeface="Arial" charset="0"/>
              </a:defRPr>
            </a:lvl5pPr>
            <a:lvl6pPr marL="2514600" indent="-228600" eaLnBrk="0" fontAlgn="base" hangingPunct="0">
              <a:spcBef>
                <a:spcPct val="20000"/>
              </a:spcBef>
              <a:spcAft>
                <a:spcPct val="0"/>
              </a:spcAft>
              <a:buChar char="»"/>
              <a:defRPr sz="1600">
                <a:solidFill>
                  <a:schemeClr val="accent2"/>
                </a:solidFill>
                <a:latin typeface="Arial" charset="0"/>
              </a:defRPr>
            </a:lvl6pPr>
            <a:lvl7pPr marL="2971800" indent="-228600" eaLnBrk="0" fontAlgn="base" hangingPunct="0">
              <a:spcBef>
                <a:spcPct val="20000"/>
              </a:spcBef>
              <a:spcAft>
                <a:spcPct val="0"/>
              </a:spcAft>
              <a:buChar char="»"/>
              <a:defRPr sz="1600">
                <a:solidFill>
                  <a:schemeClr val="accent2"/>
                </a:solidFill>
                <a:latin typeface="Arial" charset="0"/>
              </a:defRPr>
            </a:lvl7pPr>
            <a:lvl8pPr marL="3429000" indent="-228600" eaLnBrk="0" fontAlgn="base" hangingPunct="0">
              <a:spcBef>
                <a:spcPct val="20000"/>
              </a:spcBef>
              <a:spcAft>
                <a:spcPct val="0"/>
              </a:spcAft>
              <a:buChar char="»"/>
              <a:defRPr sz="1600">
                <a:solidFill>
                  <a:schemeClr val="accent2"/>
                </a:solidFill>
                <a:latin typeface="Arial" charset="0"/>
              </a:defRPr>
            </a:lvl8pPr>
            <a:lvl9pPr marL="3886200" indent="-228600" eaLnBrk="0" fontAlgn="base" hangingPunct="0">
              <a:spcBef>
                <a:spcPct val="20000"/>
              </a:spcBef>
              <a:spcAft>
                <a:spcPct val="0"/>
              </a:spcAft>
              <a:buChar char="»"/>
              <a:defRPr sz="1600">
                <a:solidFill>
                  <a:schemeClr val="accent2"/>
                </a:solidFill>
                <a:latin typeface="Arial" charset="0"/>
              </a:defRPr>
            </a:lvl9pPr>
          </a:lstStyle>
          <a:p>
            <a:pPr algn="ctr" eaLnBrk="1" hangingPunct="1">
              <a:spcBef>
                <a:spcPct val="0"/>
              </a:spcBef>
            </a:pPr>
            <a:endParaRPr lang="fr-FR" altLang="fr-FR" sz="2800" dirty="0">
              <a:solidFill>
                <a:srgbClr val="333399"/>
              </a:solidFill>
              <a:latin typeface="Calibri" panose="020F0502020204030204" pitchFamily="34" charset="0"/>
            </a:endParaRPr>
          </a:p>
        </p:txBody>
      </p:sp>
      <p:sp>
        <p:nvSpPr>
          <p:cNvPr id="6" name="Rectangle 3081"/>
          <p:cNvSpPr>
            <a:spLocks noChangeArrowheads="1"/>
          </p:cNvSpPr>
          <p:nvPr/>
        </p:nvSpPr>
        <p:spPr bwMode="auto">
          <a:xfrm>
            <a:off x="1986928" y="3713614"/>
            <a:ext cx="5170144" cy="1081233"/>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126" tIns="47708" rIns="92126" bIns="47708">
            <a:spAutoFit/>
          </a:bodyPr>
          <a:lstStyle>
            <a:lvl1pPr defTabSz="927100" eaLnBrk="0" hangingPunct="0">
              <a:spcBef>
                <a:spcPct val="30000"/>
              </a:spcBef>
              <a:defRPr sz="1200">
                <a:solidFill>
                  <a:schemeClr val="tx1"/>
                </a:solidFill>
                <a:latin typeface="Arial" charset="0"/>
              </a:defRPr>
            </a:lvl1pPr>
            <a:lvl2pPr marL="742950" indent="-285750" defTabSz="927100" eaLnBrk="0" hangingPunct="0">
              <a:spcBef>
                <a:spcPct val="30000"/>
              </a:spcBef>
              <a:defRPr sz="1200">
                <a:solidFill>
                  <a:schemeClr val="tx1"/>
                </a:solidFill>
                <a:latin typeface="Arial" charset="0"/>
              </a:defRPr>
            </a:lvl2pPr>
            <a:lvl3pPr marL="1143000" indent="-228600" defTabSz="927100" eaLnBrk="0" hangingPunct="0">
              <a:spcBef>
                <a:spcPct val="30000"/>
              </a:spcBef>
              <a:defRPr sz="1200">
                <a:solidFill>
                  <a:schemeClr val="tx1"/>
                </a:solidFill>
                <a:latin typeface="Arial" charset="0"/>
              </a:defRPr>
            </a:lvl3pPr>
            <a:lvl4pPr marL="1600200" indent="-228600" defTabSz="927100" eaLnBrk="0" hangingPunct="0">
              <a:spcBef>
                <a:spcPct val="30000"/>
              </a:spcBef>
              <a:defRPr sz="1200">
                <a:solidFill>
                  <a:schemeClr val="tx1"/>
                </a:solidFill>
                <a:latin typeface="Arial" charset="0"/>
              </a:defRPr>
            </a:lvl4pPr>
            <a:lvl5pPr marL="2057400" indent="-228600" defTabSz="927100" eaLnBrk="0" hangingPunct="0">
              <a:spcBef>
                <a:spcPct val="30000"/>
              </a:spcBef>
              <a:defRPr sz="1200">
                <a:solidFill>
                  <a:schemeClr val="tx1"/>
                </a:solidFill>
                <a:latin typeface="Arial" charset="0"/>
              </a:defRPr>
            </a:lvl5pPr>
            <a:lvl6pPr marL="2514600" indent="-228600" defTabSz="927100" eaLnBrk="0" fontAlgn="base" hangingPunct="0">
              <a:spcBef>
                <a:spcPct val="30000"/>
              </a:spcBef>
              <a:spcAft>
                <a:spcPct val="0"/>
              </a:spcAft>
              <a:defRPr sz="1200">
                <a:solidFill>
                  <a:schemeClr val="tx1"/>
                </a:solidFill>
                <a:latin typeface="Arial" charset="0"/>
              </a:defRPr>
            </a:lvl6pPr>
            <a:lvl7pPr marL="2971800" indent="-228600" defTabSz="927100" eaLnBrk="0" fontAlgn="base" hangingPunct="0">
              <a:spcBef>
                <a:spcPct val="30000"/>
              </a:spcBef>
              <a:spcAft>
                <a:spcPct val="0"/>
              </a:spcAft>
              <a:defRPr sz="1200">
                <a:solidFill>
                  <a:schemeClr val="tx1"/>
                </a:solidFill>
                <a:latin typeface="Arial" charset="0"/>
              </a:defRPr>
            </a:lvl7pPr>
            <a:lvl8pPr marL="3429000" indent="-228600" defTabSz="927100" eaLnBrk="0" fontAlgn="base" hangingPunct="0">
              <a:spcBef>
                <a:spcPct val="30000"/>
              </a:spcBef>
              <a:spcAft>
                <a:spcPct val="0"/>
              </a:spcAft>
              <a:defRPr sz="1200">
                <a:solidFill>
                  <a:schemeClr val="tx1"/>
                </a:solidFill>
                <a:latin typeface="Arial" charset="0"/>
              </a:defRPr>
            </a:lvl8pPr>
            <a:lvl9pPr marL="3886200" indent="-228600" defTabSz="927100" eaLnBrk="0" fontAlgn="base" hangingPunct="0">
              <a:spcBef>
                <a:spcPct val="30000"/>
              </a:spcBef>
              <a:spcAft>
                <a:spcPct val="0"/>
              </a:spcAft>
              <a:defRPr sz="1200">
                <a:solidFill>
                  <a:schemeClr val="tx1"/>
                </a:solidFill>
                <a:latin typeface="Arial" charset="0"/>
              </a:defRPr>
            </a:lvl9pPr>
          </a:lstStyle>
          <a:p>
            <a:pPr algn="ctr" eaLnBrk="1" hangingPunct="1">
              <a:spcBef>
                <a:spcPct val="0"/>
              </a:spcBef>
            </a:pPr>
            <a:r>
              <a:rPr lang="fr-FR" altLang="fr-FR" sz="3200" b="1" dirty="0">
                <a:solidFill>
                  <a:srgbClr val="27A8E0"/>
                </a:solidFill>
                <a:latin typeface="Calibri" pitchFamily="34" charset="0"/>
              </a:rPr>
              <a:t>Diaporama</a:t>
            </a:r>
          </a:p>
          <a:p>
            <a:pPr algn="ctr" eaLnBrk="1" hangingPunct="1">
              <a:spcBef>
                <a:spcPct val="0"/>
              </a:spcBef>
            </a:pPr>
            <a:r>
              <a:rPr lang="fr-FR" altLang="fr-FR" sz="3200" b="1" dirty="0">
                <a:solidFill>
                  <a:srgbClr val="27A8E0"/>
                </a:solidFill>
                <a:latin typeface="Calibri" pitchFamily="34" charset="0"/>
              </a:rPr>
              <a:t>"PÉDAGOGIE"</a:t>
            </a:r>
          </a:p>
        </p:txBody>
      </p:sp>
      <p:pic>
        <p:nvPicPr>
          <p:cNvPr id="7" name="Picture 3" descr="C:\Users\bertrandS\Dropbox\Marketing\Logo Cipe\Logo CIPE Baseline image Couleurs bureautiqu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19286" y="5572073"/>
            <a:ext cx="2505428" cy="91900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Users\BertrandS\Dropbox\Marketing\logos Jeux\horizon\horizon_300dpi.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95485" y="620688"/>
            <a:ext cx="3131634" cy="2355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6404784"/>
      </p:ext>
    </p:extLst>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1346200" y="254000"/>
            <a:ext cx="7277100" cy="520700"/>
          </a:xfrm>
        </p:spPr>
        <p:txBody>
          <a:bodyPr/>
          <a:lstStyle/>
          <a:p>
            <a:pPr>
              <a:defRPr/>
            </a:pPr>
            <a:r>
              <a:rPr lang="fr-FR"/>
              <a:t>Le cahier des charges fonctionnel</a:t>
            </a:r>
          </a:p>
        </p:txBody>
      </p:sp>
      <p:sp>
        <p:nvSpPr>
          <p:cNvPr id="5126" name="Rectangle 3"/>
          <p:cNvSpPr>
            <a:spLocks noGrp="1" noChangeArrowheads="1"/>
          </p:cNvSpPr>
          <p:nvPr>
            <p:ph type="body" idx="1"/>
          </p:nvPr>
        </p:nvSpPr>
        <p:spPr>
          <a:xfrm>
            <a:off x="1447800" y="917575"/>
            <a:ext cx="7188200" cy="492125"/>
          </a:xfrm>
        </p:spPr>
        <p:txBody>
          <a:bodyPr/>
          <a:lstStyle/>
          <a:p>
            <a:pPr>
              <a:buFontTx/>
              <a:buNone/>
            </a:pPr>
            <a:r>
              <a:rPr lang="fr-FR" altLang="fr-FR" sz="2000"/>
              <a:t>Le cahier des charges fonctionnel décrit les attentes du client.</a:t>
            </a:r>
          </a:p>
        </p:txBody>
      </p:sp>
      <p:sp>
        <p:nvSpPr>
          <p:cNvPr id="5131" name="Text Box 20"/>
          <p:cNvSpPr txBox="1">
            <a:spLocks noChangeArrowheads="1"/>
          </p:cNvSpPr>
          <p:nvPr/>
        </p:nvSpPr>
        <p:spPr bwMode="auto">
          <a:xfrm>
            <a:off x="1260475" y="3868738"/>
            <a:ext cx="15430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a:t>MARKETING</a:t>
            </a:r>
          </a:p>
        </p:txBody>
      </p:sp>
      <p:sp>
        <p:nvSpPr>
          <p:cNvPr id="5132" name="Text Box 21"/>
          <p:cNvSpPr txBox="1">
            <a:spLocks noChangeArrowheads="1"/>
          </p:cNvSpPr>
          <p:nvPr/>
        </p:nvSpPr>
        <p:spPr bwMode="auto">
          <a:xfrm>
            <a:off x="5864225" y="3906838"/>
            <a:ext cx="2216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a:t>DÉVELOPPEMENT</a:t>
            </a:r>
          </a:p>
        </p:txBody>
      </p:sp>
      <p:grpSp>
        <p:nvGrpSpPr>
          <p:cNvPr id="4" name="Group 34"/>
          <p:cNvGrpSpPr>
            <a:grpSpLocks/>
          </p:cNvGrpSpPr>
          <p:nvPr/>
        </p:nvGrpSpPr>
        <p:grpSpPr bwMode="auto">
          <a:xfrm>
            <a:off x="1041400" y="2549525"/>
            <a:ext cx="7581900" cy="3978275"/>
            <a:chOff x="656" y="1606"/>
            <a:chExt cx="4776" cy="2506"/>
          </a:xfrm>
        </p:grpSpPr>
        <p:sp>
          <p:nvSpPr>
            <p:cNvPr id="5141" name="Rectangle 13"/>
            <p:cNvSpPr>
              <a:spLocks noChangeArrowheads="1"/>
            </p:cNvSpPr>
            <p:nvPr/>
          </p:nvSpPr>
          <p:spPr bwMode="auto">
            <a:xfrm>
              <a:off x="1791" y="3175"/>
              <a:ext cx="3578"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pPr algn="l"/>
              <a:r>
                <a:rPr lang="fr-FR" altLang="fr-FR" sz="1600"/>
                <a:t>- Prix de revient usine ne dépassant pas 1,25 euros</a:t>
              </a:r>
            </a:p>
          </p:txBody>
        </p:sp>
        <p:sp>
          <p:nvSpPr>
            <p:cNvPr id="5142" name="Rectangle 14"/>
            <p:cNvSpPr>
              <a:spLocks noChangeArrowheads="1"/>
            </p:cNvSpPr>
            <p:nvPr/>
          </p:nvSpPr>
          <p:spPr bwMode="auto">
            <a:xfrm>
              <a:off x="1791" y="3674"/>
              <a:ext cx="3601" cy="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pPr algn="l"/>
              <a:r>
                <a:rPr lang="fr-FR" altLang="fr-FR" sz="1600"/>
                <a:t>- Matières premières accessibles en toutes saisons pour des quantités de 20 millions d'unités par an</a:t>
              </a:r>
            </a:p>
          </p:txBody>
        </p:sp>
        <p:sp>
          <p:nvSpPr>
            <p:cNvPr id="5143" name="Rectangle 15"/>
            <p:cNvSpPr>
              <a:spLocks noChangeArrowheads="1"/>
            </p:cNvSpPr>
            <p:nvPr/>
          </p:nvSpPr>
          <p:spPr bwMode="auto">
            <a:xfrm>
              <a:off x="1791" y="3439"/>
              <a:ext cx="3585"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pPr algn="l"/>
              <a:r>
                <a:rPr lang="fr-FR" altLang="fr-FR" sz="1600"/>
                <a:t>- Emballage attractif, facile à ouvrir et à refermer, recyclable</a:t>
              </a:r>
            </a:p>
          </p:txBody>
        </p:sp>
        <p:grpSp>
          <p:nvGrpSpPr>
            <p:cNvPr id="5144" name="Group 33"/>
            <p:cNvGrpSpPr>
              <a:grpSpLocks/>
            </p:cNvGrpSpPr>
            <p:nvPr/>
          </p:nvGrpSpPr>
          <p:grpSpPr bwMode="auto">
            <a:xfrm>
              <a:off x="656" y="1606"/>
              <a:ext cx="4776" cy="2506"/>
              <a:chOff x="656" y="1606"/>
              <a:chExt cx="4776" cy="2506"/>
            </a:xfrm>
          </p:grpSpPr>
          <p:sp>
            <p:nvSpPr>
              <p:cNvPr id="5145" name="AutoShape 23"/>
              <p:cNvSpPr>
                <a:spLocks noChangeArrowheads="1"/>
              </p:cNvSpPr>
              <p:nvPr/>
            </p:nvSpPr>
            <p:spPr bwMode="auto">
              <a:xfrm>
                <a:off x="1976" y="1808"/>
                <a:ext cx="1272" cy="200"/>
              </a:xfrm>
              <a:prstGeom prst="rightArrow">
                <a:avLst>
                  <a:gd name="adj1" fmla="val 50000"/>
                  <a:gd name="adj2" fmla="val 135003"/>
                </a:avLst>
              </a:prstGeom>
              <a:solidFill>
                <a:srgbClr val="FFFF00"/>
              </a:solidFill>
              <a:ln w="9525">
                <a:solidFill>
                  <a:schemeClr val="tx2"/>
                </a:solidFill>
                <a:miter lim="800000"/>
                <a:headEnd/>
                <a:tailEnd/>
              </a:ln>
            </p:spPr>
            <p:txBody>
              <a:bodyPr wrap="none"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a:p>
            </p:txBody>
          </p:sp>
          <p:sp>
            <p:nvSpPr>
              <p:cNvPr id="5146" name="Rectangle 12"/>
              <p:cNvSpPr>
                <a:spLocks noChangeArrowheads="1"/>
              </p:cNvSpPr>
              <p:nvPr/>
            </p:nvSpPr>
            <p:spPr bwMode="auto">
              <a:xfrm>
                <a:off x="1791" y="2920"/>
                <a:ext cx="3599"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pPr algn="l"/>
                <a:r>
                  <a:rPr lang="fr-FR" altLang="fr-FR" sz="1600"/>
                  <a:t>- Aliment pour les enfants de 1 à 6 ans</a:t>
                </a:r>
              </a:p>
            </p:txBody>
          </p:sp>
          <p:sp>
            <p:nvSpPr>
              <p:cNvPr id="5147" name="AutoShape 22" descr="Papier journal"/>
              <p:cNvSpPr>
                <a:spLocks noChangeArrowheads="1"/>
              </p:cNvSpPr>
              <p:nvPr/>
            </p:nvSpPr>
            <p:spPr bwMode="auto">
              <a:xfrm>
                <a:off x="2335" y="1606"/>
                <a:ext cx="473" cy="585"/>
              </a:xfrm>
              <a:prstGeom prst="foldedCorner">
                <a:avLst>
                  <a:gd name="adj" fmla="val 28866"/>
                </a:avLst>
              </a:prstGeom>
              <a:blipFill dpi="0" rotWithShape="0">
                <a:blip r:embed="rId3"/>
                <a:srcRect/>
                <a:tile tx="0" ty="0" sx="100000" sy="100000" flip="none" algn="tl"/>
              </a:blipFill>
              <a:ln w="9525">
                <a:solidFill>
                  <a:schemeClr val="tx1"/>
                </a:solidFill>
                <a:round/>
                <a:headEnd/>
                <a:tailEnd/>
              </a:ln>
            </p:spPr>
            <p:txBody>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500" b="1">
                    <a:solidFill>
                      <a:schemeClr val="tx1"/>
                    </a:solidFill>
                  </a:rPr>
                  <a:t>CDCF</a:t>
                </a:r>
                <a:endParaRPr lang="fr-FR" altLang="fr-FR"/>
              </a:p>
            </p:txBody>
          </p:sp>
          <p:sp>
            <p:nvSpPr>
              <p:cNvPr id="5148" name="AutoShape 30"/>
              <p:cNvSpPr>
                <a:spLocks/>
              </p:cNvSpPr>
              <p:nvPr/>
            </p:nvSpPr>
            <p:spPr bwMode="auto">
              <a:xfrm>
                <a:off x="1464" y="2944"/>
                <a:ext cx="264" cy="1048"/>
              </a:xfrm>
              <a:prstGeom prst="leftBrace">
                <a:avLst>
                  <a:gd name="adj1" fmla="val 33081"/>
                  <a:gd name="adj2" fmla="val 50000"/>
                </a:avLst>
              </a:pr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a:p>
            </p:txBody>
          </p:sp>
          <p:sp>
            <p:nvSpPr>
              <p:cNvPr id="5149" name="AutoShape 31" descr="Papier journal"/>
              <p:cNvSpPr>
                <a:spLocks noChangeArrowheads="1"/>
              </p:cNvSpPr>
              <p:nvPr/>
            </p:nvSpPr>
            <p:spPr bwMode="auto">
              <a:xfrm>
                <a:off x="895" y="3214"/>
                <a:ext cx="487" cy="529"/>
              </a:xfrm>
              <a:prstGeom prst="foldedCorner">
                <a:avLst>
                  <a:gd name="adj" fmla="val 28866"/>
                </a:avLst>
              </a:prstGeom>
              <a:blipFill dpi="0" rotWithShape="0">
                <a:blip r:embed="rId3"/>
                <a:srcRect/>
                <a:tile tx="0" ty="0" sx="100000" sy="100000" flip="none" algn="tl"/>
              </a:blipFill>
              <a:ln w="9525">
                <a:solidFill>
                  <a:schemeClr val="tx1"/>
                </a:solidFill>
                <a:round/>
                <a:headEnd/>
                <a:tailEnd/>
              </a:ln>
            </p:spPr>
            <p:txBody>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400" b="1">
                    <a:solidFill>
                      <a:schemeClr val="tx1"/>
                    </a:solidFill>
                  </a:rPr>
                  <a:t>CDCF</a:t>
                </a:r>
                <a:endParaRPr lang="fr-FR" altLang="fr-FR"/>
              </a:p>
            </p:txBody>
          </p:sp>
          <p:sp>
            <p:nvSpPr>
              <p:cNvPr id="5150" name="Rectangle 32"/>
              <p:cNvSpPr>
                <a:spLocks noChangeArrowheads="1"/>
              </p:cNvSpPr>
              <p:nvPr/>
            </p:nvSpPr>
            <p:spPr bwMode="auto">
              <a:xfrm>
                <a:off x="656" y="2856"/>
                <a:ext cx="4776" cy="1256"/>
              </a:xfrm>
              <a:prstGeom prst="rect">
                <a:avLst/>
              </a:prstGeom>
              <a:noFill/>
              <a:ln w="9525">
                <a:solidFill>
                  <a:schemeClr val="bg2"/>
                </a:solidFill>
                <a:prstDash val="lgDash"/>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a:p>
            </p:txBody>
          </p:sp>
        </p:grpSp>
      </p:grpSp>
      <p:pic>
        <p:nvPicPr>
          <p:cNvPr id="70685" name="Picture 29" descr="C:\Users\BertrandS\Dropbox\Jeux\00. CONCEPTION DES JEUX\photos\Bureau Une Femme 29\iStock_000044309118_Medium.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7011"/>
          <a:stretch/>
        </p:blipFill>
        <p:spPr bwMode="auto">
          <a:xfrm>
            <a:off x="1259632" y="1818640"/>
            <a:ext cx="1433082" cy="2000130"/>
          </a:xfrm>
          <a:prstGeom prst="rect">
            <a:avLst/>
          </a:prstGeom>
          <a:noFill/>
          <a:extLst>
            <a:ext uri="{909E8E84-426E-40DD-AFC4-6F175D3DCCD1}">
              <a14:hiddenFill xmlns:a14="http://schemas.microsoft.com/office/drawing/2010/main">
                <a:solidFill>
                  <a:srgbClr val="FFFFFF"/>
                </a:solidFill>
              </a14:hiddenFill>
            </a:ext>
          </a:extLst>
        </p:spPr>
      </p:pic>
      <p:pic>
        <p:nvPicPr>
          <p:cNvPr id="70687" name="Picture 31" descr="C:\Users\BertrandS\Dropbox\Jeux\00. CONCEPTION DES JEUX\photos\Etudes\iStock_000024495368_Medium.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57925" y="1667828"/>
            <a:ext cx="3153359" cy="2100382"/>
          </a:xfrm>
          <a:prstGeom prst="rect">
            <a:avLst/>
          </a:prstGeom>
          <a:noFill/>
          <a:extLst>
            <a:ext uri="{909E8E84-426E-40DD-AFC4-6F175D3DCCD1}">
              <a14:hiddenFill xmlns:a14="http://schemas.microsoft.com/office/drawing/2010/main">
                <a:solidFill>
                  <a:srgbClr val="FFFFFF"/>
                </a:solidFill>
              </a14:hiddenFill>
            </a:ext>
          </a:extLst>
        </p:spPr>
      </p:pic>
      <p:grpSp>
        <p:nvGrpSpPr>
          <p:cNvPr id="5152" name="Group 25"/>
          <p:cNvGrpSpPr>
            <a:grpSpLocks/>
          </p:cNvGrpSpPr>
          <p:nvPr/>
        </p:nvGrpSpPr>
        <p:grpSpPr bwMode="auto">
          <a:xfrm>
            <a:off x="2100877" y="2860197"/>
            <a:ext cx="412770" cy="764391"/>
            <a:chOff x="2460" y="2079"/>
            <a:chExt cx="563" cy="1043"/>
          </a:xfrm>
        </p:grpSpPr>
        <p:graphicFrame>
          <p:nvGraphicFramePr>
            <p:cNvPr id="5124" name="Object 26"/>
            <p:cNvGraphicFramePr>
              <a:graphicFrameLocks noChangeAspect="1"/>
            </p:cNvGraphicFramePr>
            <p:nvPr>
              <p:extLst>
                <p:ext uri="{D42A27DB-BD31-4B8C-83A1-F6EECF244321}">
                  <p14:modId xmlns:p14="http://schemas.microsoft.com/office/powerpoint/2010/main" val="1306629837"/>
                </p:ext>
              </p:extLst>
            </p:nvPr>
          </p:nvGraphicFramePr>
          <p:xfrm>
            <a:off x="2460" y="2079"/>
            <a:ext cx="563" cy="1043"/>
          </p:xfrm>
          <a:graphic>
            <a:graphicData uri="http://schemas.openxmlformats.org/presentationml/2006/ole">
              <mc:AlternateContent xmlns:mc="http://schemas.openxmlformats.org/markup-compatibility/2006">
                <mc:Choice xmlns:v="urn:schemas-microsoft-com:vml" Requires="v">
                  <p:oleObj name="Image Photo Editor" r:id="rId6" imgW="5819048" imgH="9057143" progId="MSPhotoEd.3">
                    <p:embed/>
                  </p:oleObj>
                </mc:Choice>
                <mc:Fallback>
                  <p:oleObj name="Image Photo Editor" r:id="rId6" imgW="5819048" imgH="9057143" progId="MSPhotoEd.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l="1064" t="4167" r="9575" b="2975"/>
                        <a:stretch>
                          <a:fillRect/>
                        </a:stretch>
                      </p:blipFill>
                      <p:spPr bwMode="auto">
                        <a:xfrm>
                          <a:off x="2460" y="2079"/>
                          <a:ext cx="563" cy="10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153" name="AutoShape 27"/>
            <p:cNvSpPr>
              <a:spLocks noChangeArrowheads="1"/>
            </p:cNvSpPr>
            <p:nvPr/>
          </p:nvSpPr>
          <p:spPr bwMode="auto">
            <a:xfrm>
              <a:off x="2589" y="2364"/>
              <a:ext cx="318" cy="144"/>
            </a:xfrm>
            <a:prstGeom prst="roundRect">
              <a:avLst>
                <a:gd name="adj" fmla="val 16667"/>
              </a:avLst>
            </a:prstGeom>
            <a:solidFill>
              <a:schemeClr val="bg1">
                <a:lumMod val="75000"/>
              </a:schemeClr>
            </a:solidFill>
            <a:ln w="6350">
              <a:noFill/>
              <a:round/>
              <a:headEnd/>
              <a:tailEnd/>
            </a:ln>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pPr>
                <a:spcBef>
                  <a:spcPct val="50000"/>
                </a:spcBef>
              </a:pPr>
              <a:endParaRPr lang="sk-SK" altLang="fr-FR" sz="1200">
                <a:solidFill>
                  <a:srgbClr val="000000"/>
                </a:solidFill>
              </a:endParaRPr>
            </a:p>
          </p:txBody>
        </p:sp>
      </p:grpSp>
    </p:spTree>
    <p:extLst>
      <p:ext uri="{BB962C8B-B14F-4D97-AF65-F5344CB8AC3E}">
        <p14:creationId xmlns:p14="http://schemas.microsoft.com/office/powerpoint/2010/main" val="23187299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ou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pPr>
              <a:defRPr/>
            </a:pPr>
            <a:r>
              <a:rPr lang="fr-FR"/>
              <a:t>Les conditions d'utilisation</a:t>
            </a:r>
          </a:p>
        </p:txBody>
      </p:sp>
      <p:sp>
        <p:nvSpPr>
          <p:cNvPr id="6149" name="Rectangle 8"/>
          <p:cNvSpPr>
            <a:spLocks noChangeArrowheads="1"/>
          </p:cNvSpPr>
          <p:nvPr/>
        </p:nvSpPr>
        <p:spPr bwMode="auto">
          <a:xfrm>
            <a:off x="419100" y="4892675"/>
            <a:ext cx="8280400" cy="157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accent2"/>
                </a:solidFill>
                <a:latin typeface="Arial" charset="0"/>
              </a:defRPr>
            </a:lvl1pPr>
            <a:lvl2pPr marL="742950" indent="-285750">
              <a:defRPr>
                <a:solidFill>
                  <a:schemeClr val="accent2"/>
                </a:solidFill>
                <a:latin typeface="Arial" charset="0"/>
              </a:defRPr>
            </a:lvl2pPr>
            <a:lvl3pPr marL="116205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pPr lvl="2" algn="l">
              <a:spcBef>
                <a:spcPct val="20000"/>
              </a:spcBef>
            </a:pPr>
            <a:endParaRPr lang="sk-SK" altLang="fr-FR" sz="1600" i="1" dirty="0">
              <a:latin typeface="Calibri" panose="020F0502020204030204" pitchFamily="34" charset="0"/>
            </a:endParaRPr>
          </a:p>
        </p:txBody>
      </p:sp>
      <p:sp>
        <p:nvSpPr>
          <p:cNvPr id="6150" name="Rectangle 19"/>
          <p:cNvSpPr>
            <a:spLocks noGrp="1" noChangeArrowheads="1"/>
          </p:cNvSpPr>
          <p:nvPr>
            <p:ph type="body" idx="1"/>
          </p:nvPr>
        </p:nvSpPr>
        <p:spPr>
          <a:xfrm>
            <a:off x="573088" y="1755775"/>
            <a:ext cx="8001000" cy="2587625"/>
          </a:xfrm>
        </p:spPr>
        <p:txBody>
          <a:bodyPr/>
          <a:lstStyle/>
          <a:p>
            <a:pPr marL="0" indent="0">
              <a:buFontTx/>
              <a:buNone/>
            </a:pPr>
            <a:r>
              <a:rPr lang="fr-FR" altLang="fr-FR"/>
              <a:t>L'horizon d'un projet ne se limite pas à la réalisation du produit.</a:t>
            </a:r>
          </a:p>
          <a:p>
            <a:pPr marL="0" indent="0">
              <a:buFontTx/>
              <a:buNone/>
            </a:pPr>
            <a:r>
              <a:rPr lang="fr-FR" altLang="fr-FR"/>
              <a:t>Il faut également prendre en compte les conditions d'utilisation</a:t>
            </a:r>
          </a:p>
          <a:p>
            <a:pPr marL="858838" lvl="1" indent="-287338"/>
            <a:r>
              <a:rPr lang="fr-FR" altLang="fr-FR"/>
              <a:t>Durée de vie du produit</a:t>
            </a:r>
          </a:p>
          <a:p>
            <a:pPr marL="858838" lvl="1" indent="-287338"/>
            <a:r>
              <a:rPr lang="fr-FR" altLang="fr-FR"/>
              <a:t>Evolutions possibles</a:t>
            </a:r>
          </a:p>
          <a:p>
            <a:pPr marL="858838" lvl="1" indent="-287338"/>
            <a:r>
              <a:rPr lang="fr-FR" altLang="fr-FR"/>
              <a:t>Correction des problèmes de qualité</a:t>
            </a:r>
          </a:p>
          <a:p>
            <a:pPr marL="858838" lvl="1" indent="-287338"/>
            <a:r>
              <a:rPr lang="fr-FR" altLang="fr-FR"/>
              <a:t>Maintenance (dans le cas d'une installation)</a:t>
            </a:r>
          </a:p>
          <a:p>
            <a:pPr marL="0" indent="0">
              <a:buFontTx/>
              <a:buNone/>
            </a:pPr>
            <a:endParaRPr lang="fr-FR" altLang="fr-F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2425700" y="254000"/>
            <a:ext cx="4838700" cy="571500"/>
          </a:xfrm>
        </p:spPr>
        <p:txBody>
          <a:bodyPr/>
          <a:lstStyle/>
          <a:p>
            <a:pPr>
              <a:defRPr/>
            </a:pPr>
            <a:r>
              <a:rPr lang="fr-FR"/>
              <a:t>Le choix de la solution</a:t>
            </a:r>
          </a:p>
        </p:txBody>
      </p:sp>
      <p:sp>
        <p:nvSpPr>
          <p:cNvPr id="7173" name="Rectangle 3"/>
          <p:cNvSpPr>
            <a:spLocks noGrp="1" noChangeArrowheads="1"/>
          </p:cNvSpPr>
          <p:nvPr>
            <p:ph type="body" idx="1"/>
          </p:nvPr>
        </p:nvSpPr>
        <p:spPr>
          <a:xfrm>
            <a:off x="241300" y="1639888"/>
            <a:ext cx="6045200" cy="1331912"/>
          </a:xfrm>
        </p:spPr>
        <p:txBody>
          <a:bodyPr/>
          <a:lstStyle/>
          <a:p>
            <a:pPr>
              <a:lnSpc>
                <a:spcPct val="90000"/>
              </a:lnSpc>
              <a:buFontTx/>
              <a:buNone/>
            </a:pPr>
            <a:r>
              <a:rPr lang="fr-FR" altLang="fr-FR" sz="2100"/>
              <a:t>Comment trouver de nouvelles idées ?</a:t>
            </a:r>
            <a:endParaRPr lang="fr-FR" altLang="fr-FR" sz="2000"/>
          </a:p>
          <a:p>
            <a:pPr lvl="1">
              <a:lnSpc>
                <a:spcPct val="90000"/>
              </a:lnSpc>
            </a:pPr>
            <a:r>
              <a:rPr lang="fr-FR" altLang="fr-FR"/>
              <a:t>Brainstorming</a:t>
            </a:r>
          </a:p>
          <a:p>
            <a:pPr lvl="1">
              <a:lnSpc>
                <a:spcPct val="90000"/>
              </a:lnSpc>
            </a:pPr>
            <a:r>
              <a:rPr lang="fr-FR" altLang="fr-FR"/>
              <a:t>Enquêtes chez les clients</a:t>
            </a:r>
          </a:p>
          <a:p>
            <a:pPr lvl="1">
              <a:lnSpc>
                <a:spcPct val="90000"/>
              </a:lnSpc>
            </a:pPr>
            <a:r>
              <a:rPr lang="fr-FR" altLang="fr-FR"/>
              <a:t>Etude de la concurrence</a:t>
            </a:r>
          </a:p>
        </p:txBody>
      </p:sp>
      <p:grpSp>
        <p:nvGrpSpPr>
          <p:cNvPr id="3" name="Group 67"/>
          <p:cNvGrpSpPr>
            <a:grpSpLocks/>
          </p:cNvGrpSpPr>
          <p:nvPr/>
        </p:nvGrpSpPr>
        <p:grpSpPr bwMode="auto">
          <a:xfrm>
            <a:off x="1725613" y="4618038"/>
            <a:ext cx="5454650" cy="373062"/>
            <a:chOff x="1087" y="2909"/>
            <a:chExt cx="3436" cy="235"/>
          </a:xfrm>
        </p:grpSpPr>
        <p:sp>
          <p:nvSpPr>
            <p:cNvPr id="7226" name="Text Box 26"/>
            <p:cNvSpPr txBox="1">
              <a:spLocks noChangeArrowheads="1"/>
            </p:cNvSpPr>
            <p:nvPr/>
          </p:nvSpPr>
          <p:spPr bwMode="auto">
            <a:xfrm>
              <a:off x="1087" y="2920"/>
              <a:ext cx="57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400"/>
                <a:t>Produit A</a:t>
              </a:r>
            </a:p>
          </p:txBody>
        </p:sp>
        <p:sp>
          <p:nvSpPr>
            <p:cNvPr id="7227" name="Text Box 39"/>
            <p:cNvSpPr txBox="1">
              <a:spLocks noChangeArrowheads="1"/>
            </p:cNvSpPr>
            <p:nvPr/>
          </p:nvSpPr>
          <p:spPr bwMode="auto">
            <a:xfrm>
              <a:off x="1932" y="2913"/>
              <a:ext cx="20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a:t>+</a:t>
              </a:r>
            </a:p>
          </p:txBody>
        </p:sp>
        <p:sp>
          <p:nvSpPr>
            <p:cNvPr id="7228" name="Text Box 40"/>
            <p:cNvSpPr txBox="1">
              <a:spLocks noChangeArrowheads="1"/>
            </p:cNvSpPr>
            <p:nvPr/>
          </p:nvSpPr>
          <p:spPr bwMode="auto">
            <a:xfrm>
              <a:off x="2528" y="2913"/>
              <a:ext cx="20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a:t>+</a:t>
              </a:r>
            </a:p>
          </p:txBody>
        </p:sp>
        <p:sp>
          <p:nvSpPr>
            <p:cNvPr id="7229" name="Text Box 41"/>
            <p:cNvSpPr txBox="1">
              <a:spLocks noChangeArrowheads="1"/>
            </p:cNvSpPr>
            <p:nvPr/>
          </p:nvSpPr>
          <p:spPr bwMode="auto">
            <a:xfrm>
              <a:off x="3142" y="2909"/>
              <a:ext cx="16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a:t>-</a:t>
              </a:r>
            </a:p>
          </p:txBody>
        </p:sp>
        <p:sp>
          <p:nvSpPr>
            <p:cNvPr id="7230" name="Text Box 42"/>
            <p:cNvSpPr txBox="1">
              <a:spLocks noChangeArrowheads="1"/>
            </p:cNvSpPr>
            <p:nvPr/>
          </p:nvSpPr>
          <p:spPr bwMode="auto">
            <a:xfrm>
              <a:off x="3720" y="2909"/>
              <a:ext cx="20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a:t>+</a:t>
              </a:r>
            </a:p>
          </p:txBody>
        </p:sp>
        <p:sp>
          <p:nvSpPr>
            <p:cNvPr id="7231" name="Text Box 62"/>
            <p:cNvSpPr txBox="1">
              <a:spLocks noChangeArrowheads="1"/>
            </p:cNvSpPr>
            <p:nvPr/>
          </p:nvSpPr>
          <p:spPr bwMode="auto">
            <a:xfrm>
              <a:off x="4340" y="2923"/>
              <a:ext cx="183" cy="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500" b="1"/>
                <a:t>5</a:t>
              </a:r>
            </a:p>
          </p:txBody>
        </p:sp>
      </p:grpSp>
      <p:grpSp>
        <p:nvGrpSpPr>
          <p:cNvPr id="4" name="Group 68"/>
          <p:cNvGrpSpPr>
            <a:grpSpLocks/>
          </p:cNvGrpSpPr>
          <p:nvPr/>
        </p:nvGrpSpPr>
        <p:grpSpPr bwMode="auto">
          <a:xfrm>
            <a:off x="1719263" y="5081588"/>
            <a:ext cx="5448300" cy="373062"/>
            <a:chOff x="1083" y="3201"/>
            <a:chExt cx="3432" cy="235"/>
          </a:xfrm>
        </p:grpSpPr>
        <p:sp>
          <p:nvSpPr>
            <p:cNvPr id="7220" name="Text Box 27"/>
            <p:cNvSpPr txBox="1">
              <a:spLocks noChangeArrowheads="1"/>
            </p:cNvSpPr>
            <p:nvPr/>
          </p:nvSpPr>
          <p:spPr bwMode="auto">
            <a:xfrm>
              <a:off x="1083" y="3216"/>
              <a:ext cx="57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400"/>
                <a:t>Produit B</a:t>
              </a:r>
            </a:p>
          </p:txBody>
        </p:sp>
        <p:sp>
          <p:nvSpPr>
            <p:cNvPr id="7221" name="Text Box 43"/>
            <p:cNvSpPr txBox="1">
              <a:spLocks noChangeArrowheads="1"/>
            </p:cNvSpPr>
            <p:nvPr/>
          </p:nvSpPr>
          <p:spPr bwMode="auto">
            <a:xfrm>
              <a:off x="1954" y="3205"/>
              <a:ext cx="16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a:t>-</a:t>
              </a:r>
            </a:p>
          </p:txBody>
        </p:sp>
        <p:sp>
          <p:nvSpPr>
            <p:cNvPr id="7222" name="Text Box 44"/>
            <p:cNvSpPr txBox="1">
              <a:spLocks noChangeArrowheads="1"/>
            </p:cNvSpPr>
            <p:nvPr/>
          </p:nvSpPr>
          <p:spPr bwMode="auto">
            <a:xfrm>
              <a:off x="2490" y="3205"/>
              <a:ext cx="28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a:t>++</a:t>
              </a:r>
            </a:p>
          </p:txBody>
        </p:sp>
        <p:sp>
          <p:nvSpPr>
            <p:cNvPr id="7223" name="Text Box 45"/>
            <p:cNvSpPr txBox="1">
              <a:spLocks noChangeArrowheads="1"/>
            </p:cNvSpPr>
            <p:nvPr/>
          </p:nvSpPr>
          <p:spPr bwMode="auto">
            <a:xfrm>
              <a:off x="3128" y="3201"/>
              <a:ext cx="20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a:t>=</a:t>
              </a:r>
            </a:p>
          </p:txBody>
        </p:sp>
        <p:sp>
          <p:nvSpPr>
            <p:cNvPr id="7224" name="Text Box 46"/>
            <p:cNvSpPr txBox="1">
              <a:spLocks noChangeArrowheads="1"/>
            </p:cNvSpPr>
            <p:nvPr/>
          </p:nvSpPr>
          <p:spPr bwMode="auto">
            <a:xfrm>
              <a:off x="3682" y="3201"/>
              <a:ext cx="28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a:t>++</a:t>
              </a:r>
            </a:p>
          </p:txBody>
        </p:sp>
        <p:sp>
          <p:nvSpPr>
            <p:cNvPr id="7225" name="Text Box 63"/>
            <p:cNvSpPr txBox="1">
              <a:spLocks noChangeArrowheads="1"/>
            </p:cNvSpPr>
            <p:nvPr/>
          </p:nvSpPr>
          <p:spPr bwMode="auto">
            <a:xfrm>
              <a:off x="4332" y="3219"/>
              <a:ext cx="183" cy="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500" b="1"/>
                <a:t>7</a:t>
              </a:r>
            </a:p>
          </p:txBody>
        </p:sp>
      </p:grpSp>
      <p:grpSp>
        <p:nvGrpSpPr>
          <p:cNvPr id="5" name="Group 69"/>
          <p:cNvGrpSpPr>
            <a:grpSpLocks/>
          </p:cNvGrpSpPr>
          <p:nvPr/>
        </p:nvGrpSpPr>
        <p:grpSpPr bwMode="auto">
          <a:xfrm>
            <a:off x="1714500" y="5532438"/>
            <a:ext cx="5453063" cy="393700"/>
            <a:chOff x="1080" y="3485"/>
            <a:chExt cx="3435" cy="248"/>
          </a:xfrm>
        </p:grpSpPr>
        <p:sp>
          <p:nvSpPr>
            <p:cNvPr id="7214" name="Text Box 28"/>
            <p:cNvSpPr txBox="1">
              <a:spLocks noChangeArrowheads="1"/>
            </p:cNvSpPr>
            <p:nvPr/>
          </p:nvSpPr>
          <p:spPr bwMode="auto">
            <a:xfrm>
              <a:off x="1080" y="3512"/>
              <a:ext cx="58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400"/>
                <a:t>Produit C</a:t>
              </a:r>
            </a:p>
          </p:txBody>
        </p:sp>
        <p:sp>
          <p:nvSpPr>
            <p:cNvPr id="7215" name="Text Box 47"/>
            <p:cNvSpPr txBox="1">
              <a:spLocks noChangeArrowheads="1"/>
            </p:cNvSpPr>
            <p:nvPr/>
          </p:nvSpPr>
          <p:spPr bwMode="auto">
            <a:xfrm>
              <a:off x="1954" y="3489"/>
              <a:ext cx="16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a:t>-</a:t>
              </a:r>
            </a:p>
          </p:txBody>
        </p:sp>
        <p:sp>
          <p:nvSpPr>
            <p:cNvPr id="7216" name="Text Box 48"/>
            <p:cNvSpPr txBox="1">
              <a:spLocks noChangeArrowheads="1"/>
            </p:cNvSpPr>
            <p:nvPr/>
          </p:nvSpPr>
          <p:spPr bwMode="auto">
            <a:xfrm>
              <a:off x="2532" y="3489"/>
              <a:ext cx="20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a:t>=</a:t>
              </a:r>
            </a:p>
          </p:txBody>
        </p:sp>
        <p:sp>
          <p:nvSpPr>
            <p:cNvPr id="7217" name="Text Box 49"/>
            <p:cNvSpPr txBox="1">
              <a:spLocks noChangeArrowheads="1"/>
            </p:cNvSpPr>
            <p:nvPr/>
          </p:nvSpPr>
          <p:spPr bwMode="auto">
            <a:xfrm>
              <a:off x="3086" y="3485"/>
              <a:ext cx="28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a:t>++</a:t>
              </a:r>
            </a:p>
          </p:txBody>
        </p:sp>
        <p:sp>
          <p:nvSpPr>
            <p:cNvPr id="7218" name="Text Box 50"/>
            <p:cNvSpPr txBox="1">
              <a:spLocks noChangeArrowheads="1"/>
            </p:cNvSpPr>
            <p:nvPr/>
          </p:nvSpPr>
          <p:spPr bwMode="auto">
            <a:xfrm>
              <a:off x="3724" y="3485"/>
              <a:ext cx="20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a:t>+</a:t>
              </a:r>
            </a:p>
          </p:txBody>
        </p:sp>
        <p:sp>
          <p:nvSpPr>
            <p:cNvPr id="7219" name="Text Box 64"/>
            <p:cNvSpPr txBox="1">
              <a:spLocks noChangeArrowheads="1"/>
            </p:cNvSpPr>
            <p:nvPr/>
          </p:nvSpPr>
          <p:spPr bwMode="auto">
            <a:xfrm>
              <a:off x="4332" y="3531"/>
              <a:ext cx="183" cy="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500" b="1"/>
                <a:t>5</a:t>
              </a:r>
            </a:p>
          </p:txBody>
        </p:sp>
      </p:grpSp>
      <p:grpSp>
        <p:nvGrpSpPr>
          <p:cNvPr id="6" name="Group 70"/>
          <p:cNvGrpSpPr>
            <a:grpSpLocks/>
          </p:cNvGrpSpPr>
          <p:nvPr/>
        </p:nvGrpSpPr>
        <p:grpSpPr bwMode="auto">
          <a:xfrm>
            <a:off x="1714500" y="5995988"/>
            <a:ext cx="5440363" cy="373062"/>
            <a:chOff x="1080" y="3777"/>
            <a:chExt cx="3427" cy="235"/>
          </a:xfrm>
        </p:grpSpPr>
        <p:sp>
          <p:nvSpPr>
            <p:cNvPr id="7208" name="Text Box 29"/>
            <p:cNvSpPr txBox="1">
              <a:spLocks noChangeArrowheads="1"/>
            </p:cNvSpPr>
            <p:nvPr/>
          </p:nvSpPr>
          <p:spPr bwMode="auto">
            <a:xfrm>
              <a:off x="1080" y="3796"/>
              <a:ext cx="58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400"/>
                <a:t>Produit D</a:t>
              </a:r>
            </a:p>
          </p:txBody>
        </p:sp>
        <p:sp>
          <p:nvSpPr>
            <p:cNvPr id="7209" name="Text Box 51"/>
            <p:cNvSpPr txBox="1">
              <a:spLocks noChangeArrowheads="1"/>
            </p:cNvSpPr>
            <p:nvPr/>
          </p:nvSpPr>
          <p:spPr bwMode="auto">
            <a:xfrm>
              <a:off x="1898" y="3781"/>
              <a:ext cx="28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a:t>++</a:t>
              </a:r>
            </a:p>
          </p:txBody>
        </p:sp>
        <p:sp>
          <p:nvSpPr>
            <p:cNvPr id="7210" name="Text Box 52"/>
            <p:cNvSpPr txBox="1">
              <a:spLocks noChangeArrowheads="1"/>
            </p:cNvSpPr>
            <p:nvPr/>
          </p:nvSpPr>
          <p:spPr bwMode="auto">
            <a:xfrm>
              <a:off x="2536" y="3781"/>
              <a:ext cx="20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a:t>+</a:t>
              </a:r>
            </a:p>
          </p:txBody>
        </p:sp>
        <p:sp>
          <p:nvSpPr>
            <p:cNvPr id="7211" name="Text Box 53"/>
            <p:cNvSpPr txBox="1">
              <a:spLocks noChangeArrowheads="1"/>
            </p:cNvSpPr>
            <p:nvPr/>
          </p:nvSpPr>
          <p:spPr bwMode="auto">
            <a:xfrm>
              <a:off x="3132" y="3777"/>
              <a:ext cx="20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a:t>+</a:t>
              </a:r>
            </a:p>
          </p:txBody>
        </p:sp>
        <p:sp>
          <p:nvSpPr>
            <p:cNvPr id="7212" name="Text Box 54"/>
            <p:cNvSpPr txBox="1">
              <a:spLocks noChangeArrowheads="1"/>
            </p:cNvSpPr>
            <p:nvPr/>
          </p:nvSpPr>
          <p:spPr bwMode="auto">
            <a:xfrm>
              <a:off x="3728" y="3777"/>
              <a:ext cx="20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a:t>=</a:t>
              </a:r>
            </a:p>
          </p:txBody>
        </p:sp>
        <p:sp>
          <p:nvSpPr>
            <p:cNvPr id="7213" name="Text Box 65"/>
            <p:cNvSpPr txBox="1">
              <a:spLocks noChangeArrowheads="1"/>
            </p:cNvSpPr>
            <p:nvPr/>
          </p:nvSpPr>
          <p:spPr bwMode="auto">
            <a:xfrm>
              <a:off x="4324" y="3803"/>
              <a:ext cx="183" cy="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500" b="1"/>
                <a:t>8</a:t>
              </a:r>
            </a:p>
          </p:txBody>
        </p:sp>
      </p:grpSp>
      <p:grpSp>
        <p:nvGrpSpPr>
          <p:cNvPr id="7" name="Group 88"/>
          <p:cNvGrpSpPr>
            <a:grpSpLocks/>
          </p:cNvGrpSpPr>
          <p:nvPr/>
        </p:nvGrpSpPr>
        <p:grpSpPr bwMode="auto">
          <a:xfrm>
            <a:off x="279400" y="3151188"/>
            <a:ext cx="7169150" cy="3262312"/>
            <a:chOff x="176" y="1985"/>
            <a:chExt cx="4516" cy="2055"/>
          </a:xfrm>
        </p:grpSpPr>
        <p:sp>
          <p:nvSpPr>
            <p:cNvPr id="7186" name="Text Box 22"/>
            <p:cNvSpPr txBox="1">
              <a:spLocks noChangeArrowheads="1"/>
            </p:cNvSpPr>
            <p:nvPr/>
          </p:nvSpPr>
          <p:spPr bwMode="auto">
            <a:xfrm>
              <a:off x="1741" y="2636"/>
              <a:ext cx="551"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400">
                  <a:solidFill>
                    <a:schemeClr val="tx2"/>
                  </a:solidFill>
                </a:rPr>
                <a:t>Volumes</a:t>
              </a:r>
              <a:endParaRPr lang="fr-FR" altLang="fr-FR" sz="1400"/>
            </a:p>
          </p:txBody>
        </p:sp>
        <p:sp>
          <p:nvSpPr>
            <p:cNvPr id="7187" name="Text Box 23"/>
            <p:cNvSpPr txBox="1">
              <a:spLocks noChangeArrowheads="1"/>
            </p:cNvSpPr>
            <p:nvPr/>
          </p:nvSpPr>
          <p:spPr bwMode="auto">
            <a:xfrm>
              <a:off x="2397" y="2624"/>
              <a:ext cx="43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400">
                  <a:solidFill>
                    <a:schemeClr val="tx2"/>
                  </a:solidFill>
                </a:rPr>
                <a:t>Marge</a:t>
              </a:r>
              <a:endParaRPr lang="fr-FR" altLang="fr-FR" sz="1400"/>
            </a:p>
          </p:txBody>
        </p:sp>
        <p:sp>
          <p:nvSpPr>
            <p:cNvPr id="7188" name="Text Box 24"/>
            <p:cNvSpPr txBox="1">
              <a:spLocks noChangeArrowheads="1"/>
            </p:cNvSpPr>
            <p:nvPr/>
          </p:nvSpPr>
          <p:spPr bwMode="auto">
            <a:xfrm>
              <a:off x="2927" y="2616"/>
              <a:ext cx="631" cy="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pPr>
                <a:lnSpc>
                  <a:spcPct val="80000"/>
                </a:lnSpc>
              </a:pPr>
              <a:r>
                <a:rPr lang="fr-FR" altLang="fr-FR" sz="1400">
                  <a:solidFill>
                    <a:schemeClr val="tx2"/>
                  </a:solidFill>
                </a:rPr>
                <a:t>Facilité de</a:t>
              </a:r>
            </a:p>
            <a:p>
              <a:pPr>
                <a:lnSpc>
                  <a:spcPct val="80000"/>
                </a:lnSpc>
              </a:pPr>
              <a:r>
                <a:rPr lang="fr-FR" altLang="fr-FR" sz="1400">
                  <a:solidFill>
                    <a:schemeClr val="tx2"/>
                  </a:solidFill>
                </a:rPr>
                <a:t>fabrication</a:t>
              </a:r>
              <a:endParaRPr lang="fr-FR" altLang="fr-FR" sz="1400"/>
            </a:p>
          </p:txBody>
        </p:sp>
        <p:sp>
          <p:nvSpPr>
            <p:cNvPr id="7189" name="Text Box 25"/>
            <p:cNvSpPr txBox="1">
              <a:spLocks noChangeArrowheads="1"/>
            </p:cNvSpPr>
            <p:nvPr/>
          </p:nvSpPr>
          <p:spPr bwMode="auto">
            <a:xfrm>
              <a:off x="3620" y="2632"/>
              <a:ext cx="439"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400">
                  <a:solidFill>
                    <a:schemeClr val="tx2"/>
                  </a:solidFill>
                </a:rPr>
                <a:t>Export</a:t>
              </a:r>
              <a:endParaRPr lang="fr-FR" altLang="fr-FR" sz="1400"/>
            </a:p>
          </p:txBody>
        </p:sp>
        <p:grpSp>
          <p:nvGrpSpPr>
            <p:cNvPr id="7190" name="Group 86"/>
            <p:cNvGrpSpPr>
              <a:grpSpLocks/>
            </p:cNvGrpSpPr>
            <p:nvPr/>
          </p:nvGrpSpPr>
          <p:grpSpPr bwMode="auto">
            <a:xfrm>
              <a:off x="176" y="1985"/>
              <a:ext cx="4516" cy="2055"/>
              <a:chOff x="176" y="1985"/>
              <a:chExt cx="4516" cy="2055"/>
            </a:xfrm>
          </p:grpSpPr>
          <p:sp>
            <p:nvSpPr>
              <p:cNvPr id="7192" name="Rectangle 12"/>
              <p:cNvSpPr>
                <a:spLocks noChangeArrowheads="1"/>
              </p:cNvSpPr>
              <p:nvPr/>
            </p:nvSpPr>
            <p:spPr bwMode="auto">
              <a:xfrm>
                <a:off x="176" y="1985"/>
                <a:ext cx="3664"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pPr algn="l">
                  <a:spcBef>
                    <a:spcPct val="20000"/>
                  </a:spcBef>
                </a:pPr>
                <a:r>
                  <a:rPr lang="fr-FR" altLang="fr-FR" sz="2100"/>
                  <a:t>Comment choisir entre les différentes idées ?</a:t>
                </a:r>
              </a:p>
            </p:txBody>
          </p:sp>
          <p:grpSp>
            <p:nvGrpSpPr>
              <p:cNvPr id="7193" name="Group 85"/>
              <p:cNvGrpSpPr>
                <a:grpSpLocks/>
              </p:cNvGrpSpPr>
              <p:nvPr/>
            </p:nvGrpSpPr>
            <p:grpSpPr bwMode="auto">
              <a:xfrm>
                <a:off x="1052" y="2374"/>
                <a:ext cx="3640" cy="1666"/>
                <a:chOff x="1052" y="2374"/>
                <a:chExt cx="3640" cy="1666"/>
              </a:xfrm>
            </p:grpSpPr>
            <p:sp>
              <p:nvSpPr>
                <p:cNvPr id="7194" name="Text Box 56"/>
                <p:cNvSpPr txBox="1">
                  <a:spLocks noChangeArrowheads="1"/>
                </p:cNvSpPr>
                <p:nvPr/>
              </p:nvSpPr>
              <p:spPr bwMode="auto">
                <a:xfrm>
                  <a:off x="2152" y="2374"/>
                  <a:ext cx="1296"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600" i="1">
                      <a:solidFill>
                        <a:schemeClr val="tx1"/>
                      </a:solidFill>
                    </a:rPr>
                    <a:t>Analyse multicritères</a:t>
                  </a:r>
                </a:p>
              </p:txBody>
            </p:sp>
            <p:grpSp>
              <p:nvGrpSpPr>
                <p:cNvPr id="7195" name="Group 72"/>
                <p:cNvGrpSpPr>
                  <a:grpSpLocks/>
                </p:cNvGrpSpPr>
                <p:nvPr/>
              </p:nvGrpSpPr>
              <p:grpSpPr bwMode="auto">
                <a:xfrm>
                  <a:off x="1052" y="2600"/>
                  <a:ext cx="3640" cy="1440"/>
                  <a:chOff x="1052" y="2600"/>
                  <a:chExt cx="3640" cy="1440"/>
                </a:xfrm>
              </p:grpSpPr>
              <p:sp>
                <p:nvSpPr>
                  <p:cNvPr id="7196" name="Line 73"/>
                  <p:cNvSpPr>
                    <a:spLocks noChangeShapeType="1"/>
                  </p:cNvSpPr>
                  <p:nvPr/>
                </p:nvSpPr>
                <p:spPr bwMode="auto">
                  <a:xfrm>
                    <a:off x="1684" y="2600"/>
                    <a:ext cx="0" cy="1436"/>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fr-FR"/>
                  </a:p>
                </p:txBody>
              </p:sp>
              <p:sp>
                <p:nvSpPr>
                  <p:cNvPr id="7197" name="Line 74"/>
                  <p:cNvSpPr>
                    <a:spLocks noChangeShapeType="1"/>
                  </p:cNvSpPr>
                  <p:nvPr/>
                </p:nvSpPr>
                <p:spPr bwMode="auto">
                  <a:xfrm>
                    <a:off x="2312" y="2600"/>
                    <a:ext cx="0" cy="1436"/>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fr-FR"/>
                  </a:p>
                </p:txBody>
              </p:sp>
              <p:sp>
                <p:nvSpPr>
                  <p:cNvPr id="7198" name="Line 75"/>
                  <p:cNvSpPr>
                    <a:spLocks noChangeShapeType="1"/>
                  </p:cNvSpPr>
                  <p:nvPr/>
                </p:nvSpPr>
                <p:spPr bwMode="auto">
                  <a:xfrm>
                    <a:off x="2896" y="2604"/>
                    <a:ext cx="0" cy="1436"/>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fr-FR"/>
                  </a:p>
                </p:txBody>
              </p:sp>
              <p:sp>
                <p:nvSpPr>
                  <p:cNvPr id="7199" name="Line 76"/>
                  <p:cNvSpPr>
                    <a:spLocks noChangeShapeType="1"/>
                  </p:cNvSpPr>
                  <p:nvPr/>
                </p:nvSpPr>
                <p:spPr bwMode="auto">
                  <a:xfrm>
                    <a:off x="3580" y="2600"/>
                    <a:ext cx="0" cy="1436"/>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fr-FR"/>
                  </a:p>
                </p:txBody>
              </p:sp>
              <p:grpSp>
                <p:nvGrpSpPr>
                  <p:cNvPr id="7200" name="Group 77"/>
                  <p:cNvGrpSpPr>
                    <a:grpSpLocks/>
                  </p:cNvGrpSpPr>
                  <p:nvPr/>
                </p:nvGrpSpPr>
                <p:grpSpPr bwMode="auto">
                  <a:xfrm>
                    <a:off x="1052" y="2600"/>
                    <a:ext cx="3640" cy="1436"/>
                    <a:chOff x="1316" y="2608"/>
                    <a:chExt cx="3064" cy="1436"/>
                  </a:xfrm>
                </p:grpSpPr>
                <p:sp>
                  <p:nvSpPr>
                    <p:cNvPr id="7203" name="Rectangle 78"/>
                    <p:cNvSpPr>
                      <a:spLocks noChangeArrowheads="1"/>
                    </p:cNvSpPr>
                    <p:nvPr/>
                  </p:nvSpPr>
                  <p:spPr bwMode="auto">
                    <a:xfrm>
                      <a:off x="1320" y="2608"/>
                      <a:ext cx="3056" cy="1436"/>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wrap="none"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a:p>
                  </p:txBody>
                </p:sp>
                <p:sp>
                  <p:nvSpPr>
                    <p:cNvPr id="7204" name="Line 79"/>
                    <p:cNvSpPr>
                      <a:spLocks noChangeShapeType="1"/>
                    </p:cNvSpPr>
                    <p:nvPr/>
                  </p:nvSpPr>
                  <p:spPr bwMode="auto">
                    <a:xfrm>
                      <a:off x="1320" y="2896"/>
                      <a:ext cx="3056" cy="0"/>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fr-FR"/>
                    </a:p>
                  </p:txBody>
                </p:sp>
                <p:sp>
                  <p:nvSpPr>
                    <p:cNvPr id="7205" name="Line 80"/>
                    <p:cNvSpPr>
                      <a:spLocks noChangeShapeType="1"/>
                    </p:cNvSpPr>
                    <p:nvPr/>
                  </p:nvSpPr>
                  <p:spPr bwMode="auto">
                    <a:xfrm>
                      <a:off x="1316" y="3168"/>
                      <a:ext cx="3064" cy="0"/>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anchor="ctr">
                      <a:spAutoFit/>
                    </a:bodyPr>
                    <a:lstStyle/>
                    <a:p>
                      <a:endParaRPr lang="fr-FR"/>
                    </a:p>
                  </p:txBody>
                </p:sp>
                <p:sp>
                  <p:nvSpPr>
                    <p:cNvPr id="7206" name="Line 81"/>
                    <p:cNvSpPr>
                      <a:spLocks noChangeShapeType="1"/>
                    </p:cNvSpPr>
                    <p:nvPr/>
                  </p:nvSpPr>
                  <p:spPr bwMode="auto">
                    <a:xfrm>
                      <a:off x="1320" y="3476"/>
                      <a:ext cx="3056" cy="0"/>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fr-FR"/>
                    </a:p>
                  </p:txBody>
                </p:sp>
                <p:sp>
                  <p:nvSpPr>
                    <p:cNvPr id="7207" name="Line 82"/>
                    <p:cNvSpPr>
                      <a:spLocks noChangeShapeType="1"/>
                    </p:cNvSpPr>
                    <p:nvPr/>
                  </p:nvSpPr>
                  <p:spPr bwMode="auto">
                    <a:xfrm>
                      <a:off x="1324" y="3772"/>
                      <a:ext cx="3056" cy="0"/>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fr-FR"/>
                    </a:p>
                  </p:txBody>
                </p:sp>
              </p:grpSp>
              <p:sp>
                <p:nvSpPr>
                  <p:cNvPr id="7201" name="Line 83"/>
                  <p:cNvSpPr>
                    <a:spLocks noChangeShapeType="1"/>
                  </p:cNvSpPr>
                  <p:nvPr/>
                </p:nvSpPr>
                <p:spPr bwMode="auto">
                  <a:xfrm>
                    <a:off x="4132" y="2600"/>
                    <a:ext cx="0" cy="1436"/>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fr-FR"/>
                  </a:p>
                </p:txBody>
              </p:sp>
              <p:sp>
                <p:nvSpPr>
                  <p:cNvPr id="7202" name="Rectangle 84"/>
                  <p:cNvSpPr>
                    <a:spLocks noChangeArrowheads="1"/>
                  </p:cNvSpPr>
                  <p:nvPr/>
                </p:nvSpPr>
                <p:spPr bwMode="auto">
                  <a:xfrm>
                    <a:off x="4128" y="2600"/>
                    <a:ext cx="560" cy="288"/>
                  </a:xfrm>
                  <a:prstGeom prst="rect">
                    <a:avLst/>
                  </a:prstGeom>
                  <a:solidFill>
                    <a:srgbClr val="FFFF99"/>
                  </a:solidFill>
                  <a:ln w="9525">
                    <a:solidFill>
                      <a:schemeClr val="tx2"/>
                    </a:solidFill>
                    <a:miter lim="800000"/>
                    <a:headEnd/>
                    <a:tailEnd/>
                  </a:ln>
                </p:spPr>
                <p:txBody>
                  <a:bodyPr wrap="none"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a:p>
                </p:txBody>
              </p:sp>
            </p:grpSp>
          </p:grpSp>
        </p:grpSp>
        <p:sp>
          <p:nvSpPr>
            <p:cNvPr id="7191" name="Text Box 60"/>
            <p:cNvSpPr txBox="1">
              <a:spLocks noChangeArrowheads="1"/>
            </p:cNvSpPr>
            <p:nvPr/>
          </p:nvSpPr>
          <p:spPr bwMode="auto">
            <a:xfrm>
              <a:off x="4151" y="2652"/>
              <a:ext cx="485"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300" b="1">
                  <a:solidFill>
                    <a:schemeClr val="tx2"/>
                  </a:solidFill>
                </a:rPr>
                <a:t>SCORE</a:t>
              </a:r>
              <a:endParaRPr lang="fr-FR" altLang="fr-FR" sz="1300" b="1"/>
            </a:p>
          </p:txBody>
        </p:sp>
      </p:grpSp>
      <p:pic>
        <p:nvPicPr>
          <p:cNvPr id="71698" name="Picture 18" descr="C:\Users\BertrandS\Dropbox\Jeux\00. CONCEPTION DES JEUX\photos\Réunions 17\iStock_000018455573_Medium.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15641" y="2015292"/>
            <a:ext cx="2014328" cy="134170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e 1"/>
          <p:cNvGrpSpPr/>
          <p:nvPr/>
        </p:nvGrpSpPr>
        <p:grpSpPr>
          <a:xfrm>
            <a:off x="5292080" y="1023245"/>
            <a:ext cx="3661450" cy="944325"/>
            <a:chOff x="438010" y="1009303"/>
            <a:chExt cx="8126273" cy="2095847"/>
          </a:xfrm>
        </p:grpSpPr>
        <p:sp>
          <p:nvSpPr>
            <p:cNvPr id="72" name="AutoShape 10"/>
            <p:cNvSpPr>
              <a:spLocks noChangeArrowheads="1"/>
            </p:cNvSpPr>
            <p:nvPr/>
          </p:nvSpPr>
          <p:spPr bwMode="auto">
            <a:xfrm>
              <a:off x="2730451" y="1009303"/>
              <a:ext cx="2738020" cy="1794435"/>
            </a:xfrm>
            <a:prstGeom prst="cloudCallout">
              <a:avLst>
                <a:gd name="adj1" fmla="val 15625"/>
                <a:gd name="adj2" fmla="val 76745"/>
              </a:avLst>
            </a:prstGeom>
            <a:solidFill>
              <a:srgbClr val="FFFFFF"/>
            </a:solidFill>
            <a:ln w="9525">
              <a:solidFill>
                <a:schemeClr val="accent2"/>
              </a:solidFill>
              <a:round/>
              <a:headEnd/>
              <a:tailEnd/>
            </a:ln>
          </p:spPr>
          <p:txBody>
            <a:bodyPr wrap="none" anchor="ctr"/>
            <a:lstStyle/>
            <a:p>
              <a:endParaRPr lang="sk-SK" dirty="0">
                <a:latin typeface="Calibri" panose="020F0502020204030204" pitchFamily="34" charset="0"/>
              </a:endParaRPr>
            </a:p>
          </p:txBody>
        </p:sp>
        <p:sp>
          <p:nvSpPr>
            <p:cNvPr id="73" name="AutoShape 8"/>
            <p:cNvSpPr>
              <a:spLocks noChangeArrowheads="1"/>
            </p:cNvSpPr>
            <p:nvPr/>
          </p:nvSpPr>
          <p:spPr bwMode="auto">
            <a:xfrm>
              <a:off x="438010" y="1737734"/>
              <a:ext cx="1841780" cy="1357406"/>
            </a:xfrm>
            <a:prstGeom prst="cloudCallout">
              <a:avLst>
                <a:gd name="adj1" fmla="val 69250"/>
                <a:gd name="adj2" fmla="val 83633"/>
              </a:avLst>
            </a:prstGeom>
            <a:solidFill>
              <a:srgbClr val="FFFFFF"/>
            </a:solidFill>
            <a:ln w="9525">
              <a:solidFill>
                <a:schemeClr val="accent2"/>
              </a:solidFill>
              <a:round/>
              <a:headEnd/>
              <a:tailEnd/>
            </a:ln>
          </p:spPr>
          <p:txBody>
            <a:bodyPr wrap="none" anchor="ctr"/>
            <a:lstStyle/>
            <a:p>
              <a:endParaRPr lang="sk-SK" dirty="0">
                <a:latin typeface="Calibri" panose="020F0502020204030204" pitchFamily="34" charset="0"/>
              </a:endParaRPr>
            </a:p>
          </p:txBody>
        </p:sp>
        <p:sp>
          <p:nvSpPr>
            <p:cNvPr id="74" name="AutoShape 5"/>
            <p:cNvSpPr>
              <a:spLocks noChangeArrowheads="1"/>
            </p:cNvSpPr>
            <p:nvPr/>
          </p:nvSpPr>
          <p:spPr bwMode="auto">
            <a:xfrm>
              <a:off x="6158754" y="1454150"/>
              <a:ext cx="2405529" cy="1651000"/>
            </a:xfrm>
            <a:prstGeom prst="cloudCallout">
              <a:avLst>
                <a:gd name="adj1" fmla="val -59898"/>
                <a:gd name="adj2" fmla="val 71995"/>
              </a:avLst>
            </a:prstGeom>
            <a:solidFill>
              <a:srgbClr val="FFFFFF"/>
            </a:solidFill>
            <a:ln w="9525">
              <a:solidFill>
                <a:schemeClr val="accent2"/>
              </a:solidFill>
              <a:round/>
              <a:headEnd/>
              <a:tailEnd/>
            </a:ln>
          </p:spPr>
          <p:txBody>
            <a:bodyPr wrap="none" anchor="ctr"/>
            <a:lstStyle/>
            <a:p>
              <a:endParaRPr lang="sk-SK" dirty="0">
                <a:latin typeface="Calibri" panose="020F0502020204030204" pitchFamily="34" charset="0"/>
              </a:endParaRPr>
            </a:p>
          </p:txBody>
        </p:sp>
        <p:pic>
          <p:nvPicPr>
            <p:cNvPr id="75" name="Picture 6"/>
            <p:cNvPicPr>
              <a:picLocks noChangeAspect="1" noChangeArrowheads="1"/>
            </p:cNvPicPr>
            <p:nvPr/>
          </p:nvPicPr>
          <p:blipFill rotWithShape="1">
            <a:blip r:embed="rId4" cstate="email">
              <a:clrChange>
                <a:clrFrom>
                  <a:srgbClr val="FDFDFD"/>
                </a:clrFrom>
                <a:clrTo>
                  <a:srgbClr val="FDFDFD">
                    <a:alpha val="0"/>
                  </a:srgbClr>
                </a:clrTo>
              </a:clrChange>
              <a:extLst>
                <a:ext uri="{28A0092B-C50C-407E-A947-70E740481C1C}">
                  <a14:useLocalDpi xmlns:a14="http://schemas.microsoft.com/office/drawing/2010/main"/>
                </a:ext>
              </a:extLst>
            </a:blip>
            <a:srcRect l="1860" t="4930" r="12224" b="8056"/>
            <a:stretch/>
          </p:blipFill>
          <p:spPr bwMode="auto">
            <a:xfrm>
              <a:off x="3123942" y="1314801"/>
              <a:ext cx="1951037" cy="1316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6" name="Picture 7"/>
            <p:cNvPicPr>
              <a:picLocks noChangeAspect="1" noChangeArrowheads="1"/>
            </p:cNvPicPr>
            <p:nvPr/>
          </p:nvPicPr>
          <p:blipFill rotWithShape="1">
            <a:blip r:embed="rId5" cstate="email">
              <a:clrChange>
                <a:clrFrom>
                  <a:srgbClr val="FEFFFF"/>
                </a:clrFrom>
                <a:clrTo>
                  <a:srgbClr val="FEFFFF">
                    <a:alpha val="0"/>
                  </a:srgbClr>
                </a:clrTo>
              </a:clrChange>
              <a:extLst>
                <a:ext uri="{28A0092B-C50C-407E-A947-70E740481C1C}">
                  <a14:useLocalDpi xmlns:a14="http://schemas.microsoft.com/office/drawing/2010/main"/>
                </a:ext>
              </a:extLst>
            </a:blip>
            <a:srcRect l="5762" t="13475" r="3218" b="3638"/>
            <a:stretch/>
          </p:blipFill>
          <p:spPr bwMode="auto">
            <a:xfrm>
              <a:off x="653256" y="1969141"/>
              <a:ext cx="1488314" cy="900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7" name="Picture 8"/>
            <p:cNvPicPr>
              <a:picLocks noChangeAspect="1" noChangeArrowheads="1"/>
            </p:cNvPicPr>
            <p:nvPr/>
          </p:nvPicPr>
          <p:blipFill rotWithShape="1">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rcRect l="4622" t="7847" r="4491" b="7877"/>
            <a:stretch/>
          </p:blipFill>
          <p:spPr bwMode="auto">
            <a:xfrm>
              <a:off x="6676153" y="1772025"/>
              <a:ext cx="1370727" cy="8465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393592052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ox(out)">
                                      <p:cBhvr>
                                        <p:cTn id="7" dur="5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ox(out)">
                                      <p:cBhvr>
                                        <p:cTn id="12" dur="5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ox(out)">
                                      <p:cBhvr>
                                        <p:cTn id="17" dur="500"/>
                                        <p:tgtEl>
                                          <p:spTgt spid="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32"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ox(out)">
                                      <p:cBhvr>
                                        <p:cTn id="22" dur="500"/>
                                        <p:tgtEl>
                                          <p:spTgt spid="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32"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ox(out)">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pPr>
              <a:defRPr/>
            </a:pPr>
            <a:r>
              <a:rPr lang="fr-FR"/>
              <a:t>Définition des objectifs chiffrés</a:t>
            </a:r>
          </a:p>
        </p:txBody>
      </p:sp>
      <p:sp>
        <p:nvSpPr>
          <p:cNvPr id="8197" name="Rectangle 3"/>
          <p:cNvSpPr>
            <a:spLocks noGrp="1" noChangeArrowheads="1"/>
          </p:cNvSpPr>
          <p:nvPr>
            <p:ph type="body" idx="1"/>
          </p:nvPr>
        </p:nvSpPr>
        <p:spPr>
          <a:xfrm>
            <a:off x="762000" y="1893888"/>
            <a:ext cx="6388100" cy="544512"/>
          </a:xfrm>
        </p:spPr>
        <p:txBody>
          <a:bodyPr/>
          <a:lstStyle/>
          <a:p>
            <a:r>
              <a:rPr lang="fr-FR" altLang="fr-FR" sz="2100"/>
              <a:t>Délai de mise sur le marché du nouveau produit</a:t>
            </a:r>
          </a:p>
        </p:txBody>
      </p:sp>
      <p:sp>
        <p:nvSpPr>
          <p:cNvPr id="8200" name="Rectangle 32"/>
          <p:cNvSpPr>
            <a:spLocks noChangeArrowheads="1"/>
          </p:cNvSpPr>
          <p:nvPr/>
        </p:nvSpPr>
        <p:spPr bwMode="auto">
          <a:xfrm>
            <a:off x="749300" y="3354388"/>
            <a:ext cx="3581400" cy="2005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accent2"/>
                </a:solidFill>
                <a:latin typeface="Arial" charset="0"/>
              </a:defRPr>
            </a:lvl1pPr>
            <a:lvl2pPr marL="8191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pPr algn="l">
              <a:spcBef>
                <a:spcPct val="20000"/>
              </a:spcBef>
              <a:buFontTx/>
              <a:buChar char="•"/>
            </a:pPr>
            <a:r>
              <a:rPr lang="fr-FR" altLang="fr-FR" sz="2100" dirty="0">
                <a:latin typeface="Calibri" panose="020F0502020204030204" pitchFamily="34" charset="0"/>
              </a:rPr>
              <a:t>Budget attribué au projet</a:t>
            </a:r>
          </a:p>
          <a:p>
            <a:pPr lvl="1" algn="l">
              <a:spcBef>
                <a:spcPct val="20000"/>
              </a:spcBef>
              <a:buFontTx/>
              <a:buChar char="–"/>
            </a:pPr>
            <a:r>
              <a:rPr lang="fr-FR" altLang="fr-FR" dirty="0">
                <a:solidFill>
                  <a:srgbClr val="009999"/>
                </a:solidFill>
                <a:latin typeface="Calibri" panose="020F0502020204030204" pitchFamily="34" charset="0"/>
              </a:rPr>
              <a:t>Développement</a:t>
            </a:r>
          </a:p>
          <a:p>
            <a:pPr lvl="1" algn="l">
              <a:spcBef>
                <a:spcPct val="20000"/>
              </a:spcBef>
              <a:buFontTx/>
              <a:buChar char="–"/>
            </a:pPr>
            <a:r>
              <a:rPr lang="fr-FR" altLang="fr-FR" dirty="0" err="1">
                <a:solidFill>
                  <a:srgbClr val="009999"/>
                </a:solidFill>
                <a:latin typeface="Calibri" panose="020F0502020204030204" pitchFamily="34" charset="0"/>
              </a:rPr>
              <a:t>Pré-série</a:t>
            </a:r>
            <a:endParaRPr lang="fr-FR" altLang="fr-FR" dirty="0">
              <a:solidFill>
                <a:srgbClr val="009999"/>
              </a:solidFill>
              <a:latin typeface="Calibri" panose="020F0502020204030204" pitchFamily="34" charset="0"/>
            </a:endParaRPr>
          </a:p>
          <a:p>
            <a:pPr lvl="1" algn="l">
              <a:spcBef>
                <a:spcPct val="20000"/>
              </a:spcBef>
              <a:buFontTx/>
              <a:buChar char="–"/>
            </a:pPr>
            <a:r>
              <a:rPr lang="fr-FR" altLang="fr-FR" dirty="0">
                <a:solidFill>
                  <a:srgbClr val="009999"/>
                </a:solidFill>
                <a:latin typeface="Calibri" panose="020F0502020204030204" pitchFamily="34" charset="0"/>
              </a:rPr>
              <a:t>Publicité</a:t>
            </a:r>
          </a:p>
          <a:p>
            <a:pPr lvl="1" algn="l">
              <a:spcBef>
                <a:spcPct val="20000"/>
              </a:spcBef>
              <a:buFontTx/>
              <a:buChar char="–"/>
            </a:pPr>
            <a:r>
              <a:rPr lang="fr-FR" altLang="fr-FR" dirty="0">
                <a:solidFill>
                  <a:srgbClr val="009999"/>
                </a:solidFill>
                <a:latin typeface="Calibri" panose="020F0502020204030204" pitchFamily="34" charset="0"/>
              </a:rPr>
              <a:t>etc.</a:t>
            </a:r>
          </a:p>
        </p:txBody>
      </p:sp>
      <p:pic>
        <p:nvPicPr>
          <p:cNvPr id="8257" name="Picture 65" descr="C:\Users\BertrandS\Desktop\Nouveau dossier\iStock_000005667739_Medium.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3161" y="3383122"/>
            <a:ext cx="2592814" cy="2303548"/>
          </a:xfrm>
          <a:prstGeom prst="rect">
            <a:avLst/>
          </a:prstGeom>
          <a:noFill/>
          <a:extLst>
            <a:ext uri="{909E8E84-426E-40DD-AFC4-6F175D3DCCD1}">
              <a14:hiddenFill xmlns:a14="http://schemas.microsoft.com/office/drawing/2010/main">
                <a:solidFill>
                  <a:srgbClr val="FFFFFF"/>
                </a:solidFill>
              </a14:hiddenFill>
            </a:ext>
          </a:extLst>
        </p:spPr>
      </p:pic>
      <p:pic>
        <p:nvPicPr>
          <p:cNvPr id="8272" name="Picture 80" descr="C:\Users\BertrandS\Dropbox\Jeux\00. CONCEPTION DES JEUX\photos\Planning\iStock_000034153910_Medium.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88224" y="1443415"/>
            <a:ext cx="2140253" cy="14255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a:xfrm>
            <a:off x="762000" y="2451100"/>
            <a:ext cx="7823200" cy="1333500"/>
          </a:xfrm>
          <a:ln>
            <a:solidFill>
              <a:schemeClr val="bg2"/>
            </a:solidFill>
          </a:ln>
        </p:spPr>
        <p:txBody>
          <a:bodyPr/>
          <a:lstStyle/>
          <a:p>
            <a:r>
              <a:rPr lang="fr-FR" altLang="fr-FR" b="0">
                <a:effectLst/>
              </a:rPr>
              <a:t>2. Contenu du projet</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17"/>
          <p:cNvGrpSpPr>
            <a:grpSpLocks/>
          </p:cNvGrpSpPr>
          <p:nvPr/>
        </p:nvGrpSpPr>
        <p:grpSpPr bwMode="auto">
          <a:xfrm>
            <a:off x="74613" y="2495550"/>
            <a:ext cx="7786687" cy="1978025"/>
            <a:chOff x="47" y="1572"/>
            <a:chExt cx="4905" cy="1246"/>
          </a:xfrm>
        </p:grpSpPr>
        <p:sp>
          <p:nvSpPr>
            <p:cNvPr id="9277" name="AutoShape 72"/>
            <p:cNvSpPr>
              <a:spLocks noChangeArrowheads="1"/>
            </p:cNvSpPr>
            <p:nvPr/>
          </p:nvSpPr>
          <p:spPr bwMode="auto">
            <a:xfrm>
              <a:off x="912" y="1720"/>
              <a:ext cx="4040" cy="208"/>
            </a:xfrm>
            <a:prstGeom prst="rightArrow">
              <a:avLst>
                <a:gd name="adj1" fmla="val 26926"/>
                <a:gd name="adj2" fmla="val 64923"/>
              </a:avLst>
            </a:prstGeom>
            <a:solidFill>
              <a:srgbClr val="FFFF00"/>
            </a:solidFill>
            <a:ln w="9525">
              <a:solidFill>
                <a:schemeClr val="bg2"/>
              </a:solidFill>
              <a:miter lim="800000"/>
              <a:headEnd/>
              <a:tailEnd/>
            </a:ln>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a:latin typeface="Calibri" panose="020F0502020204030204" pitchFamily="34" charset="0"/>
              </a:endParaRPr>
            </a:p>
          </p:txBody>
        </p:sp>
        <p:sp>
          <p:nvSpPr>
            <p:cNvPr id="5186" name="Rectangle 66"/>
            <p:cNvSpPr>
              <a:spLocks noChangeArrowheads="1"/>
            </p:cNvSpPr>
            <p:nvPr/>
          </p:nvSpPr>
          <p:spPr bwMode="auto">
            <a:xfrm>
              <a:off x="104" y="1572"/>
              <a:ext cx="880" cy="464"/>
            </a:xfrm>
            <a:prstGeom prst="rect">
              <a:avLst/>
            </a:prstGeom>
            <a:solidFill>
              <a:srgbClr val="FFFF99"/>
            </a:solidFill>
            <a:ln w="9525">
              <a:solidFill>
                <a:schemeClr val="tx1"/>
              </a:solidFill>
              <a:miter lim="800000"/>
              <a:headEnd/>
              <a:tailEnd/>
            </a:ln>
            <a:effectLst>
              <a:outerShdw dist="35921" dir="18900000" algn="ctr" rotWithShape="0">
                <a:srgbClr val="DDDDDD"/>
              </a:outerShdw>
            </a:effectLst>
          </p:spPr>
          <p:txBody>
            <a:bodyPr wrap="none" anchor="ctr"/>
            <a:lstStyle/>
            <a:p>
              <a:pPr>
                <a:defRPr/>
              </a:pPr>
              <a:r>
                <a:rPr lang="fr-FR" sz="1700">
                  <a:latin typeface="Calibri" panose="020F0502020204030204" pitchFamily="34" charset="0"/>
                </a:rPr>
                <a:t>Etudes</a:t>
              </a:r>
              <a:br>
                <a:rPr lang="fr-FR" sz="1700">
                  <a:latin typeface="Calibri" panose="020F0502020204030204" pitchFamily="34" charset="0"/>
                </a:rPr>
              </a:br>
              <a:r>
                <a:rPr lang="fr-FR" sz="1700">
                  <a:latin typeface="Calibri" panose="020F0502020204030204" pitchFamily="34" charset="0"/>
                </a:rPr>
                <a:t>préliminaires</a:t>
              </a:r>
              <a:endParaRPr lang="fr-FR" sz="1700">
                <a:solidFill>
                  <a:schemeClr val="tx1"/>
                </a:solidFill>
                <a:latin typeface="Calibri" panose="020F0502020204030204" pitchFamily="34" charset="0"/>
              </a:endParaRPr>
            </a:p>
          </p:txBody>
        </p:sp>
        <p:sp>
          <p:nvSpPr>
            <p:cNvPr id="9279" name="Text Box 75"/>
            <p:cNvSpPr txBox="1">
              <a:spLocks noChangeArrowheads="1"/>
            </p:cNvSpPr>
            <p:nvPr/>
          </p:nvSpPr>
          <p:spPr bwMode="auto">
            <a:xfrm>
              <a:off x="47" y="2292"/>
              <a:ext cx="1491" cy="526"/>
            </a:xfrm>
            <a:prstGeom prst="rect">
              <a:avLst/>
            </a:prstGeom>
            <a:solidFill>
              <a:schemeClr val="bg1"/>
            </a:solidFill>
            <a:ln w="9525">
              <a:solidFill>
                <a:schemeClr val="bg2"/>
              </a:solidFill>
              <a:miter lim="800000"/>
              <a:headEnd/>
              <a:tailEnd/>
            </a:ln>
          </p:spPr>
          <p:txBody>
            <a:bodyPr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pPr algn="l"/>
              <a:r>
                <a:rPr lang="fr-FR" altLang="fr-FR" sz="1600">
                  <a:latin typeface="Calibri" panose="020F0502020204030204" pitchFamily="34" charset="0"/>
                </a:rPr>
                <a:t>Etudes économiques</a:t>
              </a:r>
              <a:br>
                <a:rPr lang="fr-FR" altLang="fr-FR" sz="1600">
                  <a:latin typeface="Calibri" panose="020F0502020204030204" pitchFamily="34" charset="0"/>
                </a:rPr>
              </a:br>
              <a:r>
                <a:rPr lang="fr-FR" altLang="fr-FR" sz="1600">
                  <a:latin typeface="Calibri" panose="020F0502020204030204" pitchFamily="34" charset="0"/>
                </a:rPr>
                <a:t>et techniques</a:t>
              </a:r>
            </a:p>
            <a:p>
              <a:pPr algn="l"/>
              <a:r>
                <a:rPr lang="fr-FR" altLang="fr-FR" sz="1600">
                  <a:latin typeface="Calibri" panose="020F0502020204030204" pitchFamily="34" charset="0"/>
                </a:rPr>
                <a:t>Décision de lancement</a:t>
              </a:r>
            </a:p>
          </p:txBody>
        </p:sp>
        <p:sp>
          <p:nvSpPr>
            <p:cNvPr id="9280" name="Line 79"/>
            <p:cNvSpPr>
              <a:spLocks noChangeShapeType="1"/>
            </p:cNvSpPr>
            <p:nvPr/>
          </p:nvSpPr>
          <p:spPr bwMode="auto">
            <a:xfrm flipV="1">
              <a:off x="544" y="2040"/>
              <a:ext cx="0" cy="248"/>
            </a:xfrm>
            <a:prstGeom prst="line">
              <a:avLst/>
            </a:prstGeom>
            <a:noFill/>
            <a:ln w="19050">
              <a:solidFill>
                <a:schemeClr val="bg2"/>
              </a:solidFill>
              <a:prstDash val="dash"/>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fr-FR">
                <a:latin typeface="Calibri" panose="020F0502020204030204" pitchFamily="34" charset="0"/>
              </a:endParaRPr>
            </a:p>
          </p:txBody>
        </p:sp>
      </p:grpSp>
      <p:sp>
        <p:nvSpPr>
          <p:cNvPr id="5128" name="Rectangle 8"/>
          <p:cNvSpPr>
            <a:spLocks noGrp="1" noChangeArrowheads="1"/>
          </p:cNvSpPr>
          <p:nvPr>
            <p:ph type="title"/>
          </p:nvPr>
        </p:nvSpPr>
        <p:spPr>
          <a:xfrm>
            <a:off x="3057525" y="254000"/>
            <a:ext cx="5565775" cy="762000"/>
          </a:xfrm>
        </p:spPr>
        <p:txBody>
          <a:bodyPr/>
          <a:lstStyle/>
          <a:p>
            <a:pPr>
              <a:defRPr/>
            </a:pPr>
            <a:r>
              <a:rPr lang="fr-FR" dirty="0"/>
              <a:t>Contenu du projet</a:t>
            </a:r>
          </a:p>
        </p:txBody>
      </p:sp>
      <p:sp>
        <p:nvSpPr>
          <p:cNvPr id="9222" name="Rectangle 9"/>
          <p:cNvSpPr>
            <a:spLocks noGrp="1" noChangeArrowheads="1"/>
          </p:cNvSpPr>
          <p:nvPr>
            <p:ph type="body" idx="1"/>
          </p:nvPr>
        </p:nvSpPr>
        <p:spPr>
          <a:xfrm>
            <a:off x="1371600" y="1743075"/>
            <a:ext cx="5613400" cy="466725"/>
          </a:xfrm>
        </p:spPr>
        <p:txBody>
          <a:bodyPr/>
          <a:lstStyle/>
          <a:p>
            <a:pPr>
              <a:buFontTx/>
              <a:buNone/>
            </a:pPr>
            <a:r>
              <a:rPr lang="fr-FR" altLang="fr-FR"/>
              <a:t>Les grandes phases d'un projet : </a:t>
            </a:r>
          </a:p>
        </p:txBody>
      </p:sp>
      <p:grpSp>
        <p:nvGrpSpPr>
          <p:cNvPr id="3" name="Group 118"/>
          <p:cNvGrpSpPr>
            <a:grpSpLocks/>
          </p:cNvGrpSpPr>
          <p:nvPr/>
        </p:nvGrpSpPr>
        <p:grpSpPr bwMode="auto">
          <a:xfrm>
            <a:off x="1128713" y="2495550"/>
            <a:ext cx="1887538" cy="3416300"/>
            <a:chOff x="711" y="1572"/>
            <a:chExt cx="1189" cy="2152"/>
          </a:xfrm>
        </p:grpSpPr>
        <p:sp>
          <p:nvSpPr>
            <p:cNvPr id="9274" name="Line 80"/>
            <p:cNvSpPr>
              <a:spLocks noChangeShapeType="1"/>
            </p:cNvSpPr>
            <p:nvPr/>
          </p:nvSpPr>
          <p:spPr bwMode="auto">
            <a:xfrm flipV="1">
              <a:off x="1632" y="2032"/>
              <a:ext cx="0" cy="1008"/>
            </a:xfrm>
            <a:prstGeom prst="line">
              <a:avLst/>
            </a:prstGeom>
            <a:noFill/>
            <a:ln w="19050">
              <a:solidFill>
                <a:schemeClr val="bg2"/>
              </a:solidFill>
              <a:prstDash val="dash"/>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fr-FR">
                <a:latin typeface="Calibri" panose="020F0502020204030204" pitchFamily="34" charset="0"/>
              </a:endParaRPr>
            </a:p>
          </p:txBody>
        </p:sp>
        <p:sp>
          <p:nvSpPr>
            <p:cNvPr id="5187" name="Rectangle 67"/>
            <p:cNvSpPr>
              <a:spLocks noChangeArrowheads="1"/>
            </p:cNvSpPr>
            <p:nvPr/>
          </p:nvSpPr>
          <p:spPr bwMode="auto">
            <a:xfrm>
              <a:off x="1112" y="1572"/>
              <a:ext cx="704" cy="464"/>
            </a:xfrm>
            <a:prstGeom prst="rect">
              <a:avLst/>
            </a:prstGeom>
            <a:solidFill>
              <a:srgbClr val="FFFF99"/>
            </a:solidFill>
            <a:ln w="9525">
              <a:solidFill>
                <a:schemeClr val="tx1"/>
              </a:solidFill>
              <a:miter lim="800000"/>
              <a:headEnd/>
              <a:tailEnd/>
            </a:ln>
            <a:effectLst>
              <a:outerShdw dist="35921" dir="18900000" algn="ctr" rotWithShape="0">
                <a:srgbClr val="DDDDDD"/>
              </a:outerShdw>
            </a:effectLst>
          </p:spPr>
          <p:txBody>
            <a:bodyPr wrap="none" anchor="ctr"/>
            <a:lstStyle/>
            <a:p>
              <a:pPr>
                <a:defRPr/>
              </a:pPr>
              <a:r>
                <a:rPr lang="fr-FR" sz="1700">
                  <a:latin typeface="Calibri" panose="020F0502020204030204" pitchFamily="34" charset="0"/>
                </a:rPr>
                <a:t>Faisabilité</a:t>
              </a:r>
              <a:endParaRPr lang="fr-FR" sz="1700">
                <a:solidFill>
                  <a:schemeClr val="tx1"/>
                </a:solidFill>
                <a:latin typeface="Calibri" panose="020F0502020204030204" pitchFamily="34" charset="0"/>
              </a:endParaRPr>
            </a:p>
          </p:txBody>
        </p:sp>
        <p:sp>
          <p:nvSpPr>
            <p:cNvPr id="9276" name="Text Box 74"/>
            <p:cNvSpPr txBox="1">
              <a:spLocks noChangeArrowheads="1"/>
            </p:cNvSpPr>
            <p:nvPr/>
          </p:nvSpPr>
          <p:spPr bwMode="auto">
            <a:xfrm>
              <a:off x="711" y="3045"/>
              <a:ext cx="1189" cy="679"/>
            </a:xfrm>
            <a:prstGeom prst="rect">
              <a:avLst/>
            </a:prstGeom>
            <a:solidFill>
              <a:schemeClr val="bg1"/>
            </a:solidFill>
            <a:ln w="9525">
              <a:solidFill>
                <a:schemeClr val="bg2"/>
              </a:solidFill>
              <a:miter lim="800000"/>
              <a:headEnd/>
              <a:tailEnd/>
            </a:ln>
          </p:spPr>
          <p:txBody>
            <a:bodyPr wrap="none"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pPr algn="l"/>
              <a:r>
                <a:rPr lang="fr-FR" altLang="fr-FR" sz="1600">
                  <a:latin typeface="Calibri" panose="020F0502020204030204" pitchFamily="34" charset="0"/>
                </a:rPr>
                <a:t>Etudes des solutions</a:t>
              </a:r>
              <a:br>
                <a:rPr lang="fr-FR" altLang="fr-FR" sz="1600">
                  <a:latin typeface="Calibri" panose="020F0502020204030204" pitchFamily="34" charset="0"/>
                </a:rPr>
              </a:br>
              <a:r>
                <a:rPr lang="fr-FR" altLang="fr-FR" sz="1600">
                  <a:latin typeface="Calibri" panose="020F0502020204030204" pitchFamily="34" charset="0"/>
                </a:rPr>
                <a:t>possibles</a:t>
              </a:r>
            </a:p>
            <a:p>
              <a:pPr algn="l"/>
              <a:r>
                <a:rPr lang="fr-FR" altLang="fr-FR" sz="1600">
                  <a:latin typeface="Calibri" panose="020F0502020204030204" pitchFamily="34" charset="0"/>
                </a:rPr>
                <a:t>Rentabilité</a:t>
              </a:r>
            </a:p>
            <a:p>
              <a:pPr algn="l"/>
              <a:r>
                <a:rPr lang="fr-FR" altLang="fr-FR" sz="1600">
                  <a:latin typeface="Calibri" panose="020F0502020204030204" pitchFamily="34" charset="0"/>
                </a:rPr>
                <a:t>Sélection</a:t>
              </a:r>
            </a:p>
          </p:txBody>
        </p:sp>
      </p:grpSp>
      <p:grpSp>
        <p:nvGrpSpPr>
          <p:cNvPr id="4" name="Group 120"/>
          <p:cNvGrpSpPr>
            <a:grpSpLocks/>
          </p:cNvGrpSpPr>
          <p:nvPr/>
        </p:nvGrpSpPr>
        <p:grpSpPr bwMode="auto">
          <a:xfrm>
            <a:off x="4430713" y="2495550"/>
            <a:ext cx="2030412" cy="3171825"/>
            <a:chOff x="2791" y="1572"/>
            <a:chExt cx="1279" cy="1998"/>
          </a:xfrm>
        </p:grpSpPr>
        <p:sp>
          <p:nvSpPr>
            <p:cNvPr id="5189" name="Rectangle 69"/>
            <p:cNvSpPr>
              <a:spLocks noChangeArrowheads="1"/>
            </p:cNvSpPr>
            <p:nvPr/>
          </p:nvSpPr>
          <p:spPr bwMode="auto">
            <a:xfrm>
              <a:off x="2792" y="1572"/>
              <a:ext cx="1048" cy="464"/>
            </a:xfrm>
            <a:prstGeom prst="rect">
              <a:avLst/>
            </a:prstGeom>
            <a:solidFill>
              <a:srgbClr val="FFFF99"/>
            </a:solidFill>
            <a:ln w="9525">
              <a:solidFill>
                <a:schemeClr val="tx1"/>
              </a:solidFill>
              <a:miter lim="800000"/>
              <a:headEnd/>
              <a:tailEnd/>
            </a:ln>
            <a:effectLst>
              <a:outerShdw dist="35921" dir="18900000" algn="ctr" rotWithShape="0">
                <a:srgbClr val="DDDDDD"/>
              </a:outerShdw>
            </a:effectLst>
          </p:spPr>
          <p:txBody>
            <a:bodyPr wrap="none" anchor="ctr"/>
            <a:lstStyle/>
            <a:p>
              <a:pPr>
                <a:defRPr/>
              </a:pPr>
              <a:r>
                <a:rPr lang="fr-FR" sz="1700">
                  <a:latin typeface="Calibri" panose="020F0502020204030204" pitchFamily="34" charset="0"/>
                </a:rPr>
                <a:t>Développement</a:t>
              </a:r>
              <a:endParaRPr lang="fr-FR" sz="1700">
                <a:solidFill>
                  <a:schemeClr val="tx1"/>
                </a:solidFill>
                <a:latin typeface="Calibri" panose="020F0502020204030204" pitchFamily="34" charset="0"/>
              </a:endParaRPr>
            </a:p>
          </p:txBody>
        </p:sp>
        <p:sp>
          <p:nvSpPr>
            <p:cNvPr id="9272" name="Text Box 76"/>
            <p:cNvSpPr txBox="1">
              <a:spLocks noChangeArrowheads="1"/>
            </p:cNvSpPr>
            <p:nvPr/>
          </p:nvSpPr>
          <p:spPr bwMode="auto">
            <a:xfrm>
              <a:off x="2791" y="3044"/>
              <a:ext cx="1279" cy="526"/>
            </a:xfrm>
            <a:prstGeom prst="rect">
              <a:avLst/>
            </a:prstGeom>
            <a:solidFill>
              <a:schemeClr val="bg1"/>
            </a:solidFill>
            <a:ln w="9525">
              <a:solidFill>
                <a:schemeClr val="bg2"/>
              </a:solidFill>
              <a:miter lim="800000"/>
              <a:headEnd/>
              <a:tailEnd/>
            </a:ln>
          </p:spPr>
          <p:txBody>
            <a:bodyPr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pPr algn="l"/>
              <a:r>
                <a:rPr lang="fr-FR" altLang="fr-FR" sz="1600" dirty="0">
                  <a:latin typeface="Calibri" panose="020F0502020204030204" pitchFamily="34" charset="0"/>
                </a:rPr>
                <a:t>Conception détaillée</a:t>
              </a:r>
            </a:p>
            <a:p>
              <a:pPr algn="l"/>
              <a:r>
                <a:rPr lang="fr-FR" altLang="fr-FR" sz="1600" dirty="0">
                  <a:latin typeface="Calibri" panose="020F0502020204030204" pitchFamily="34" charset="0"/>
                </a:rPr>
                <a:t>Validation</a:t>
              </a:r>
            </a:p>
            <a:p>
              <a:pPr algn="l"/>
              <a:r>
                <a:rPr lang="fr-FR" altLang="fr-FR" sz="1600" dirty="0">
                  <a:latin typeface="Calibri" panose="020F0502020204030204" pitchFamily="34" charset="0"/>
                </a:rPr>
                <a:t>Prototype</a:t>
              </a:r>
            </a:p>
          </p:txBody>
        </p:sp>
        <p:sp>
          <p:nvSpPr>
            <p:cNvPr id="9273" name="Line 81"/>
            <p:cNvSpPr>
              <a:spLocks noChangeShapeType="1"/>
            </p:cNvSpPr>
            <p:nvPr/>
          </p:nvSpPr>
          <p:spPr bwMode="auto">
            <a:xfrm flipV="1">
              <a:off x="3368" y="2040"/>
              <a:ext cx="0" cy="1016"/>
            </a:xfrm>
            <a:prstGeom prst="line">
              <a:avLst/>
            </a:prstGeom>
            <a:noFill/>
            <a:ln w="19050">
              <a:solidFill>
                <a:schemeClr val="bg2"/>
              </a:solidFill>
              <a:prstDash val="dash"/>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fr-FR">
                <a:latin typeface="Calibri" panose="020F0502020204030204" pitchFamily="34" charset="0"/>
              </a:endParaRPr>
            </a:p>
          </p:txBody>
        </p:sp>
      </p:grpSp>
      <p:grpSp>
        <p:nvGrpSpPr>
          <p:cNvPr id="5" name="Group 119"/>
          <p:cNvGrpSpPr>
            <a:grpSpLocks/>
          </p:cNvGrpSpPr>
          <p:nvPr/>
        </p:nvGrpSpPr>
        <p:grpSpPr bwMode="auto">
          <a:xfrm>
            <a:off x="2817813" y="2495550"/>
            <a:ext cx="1474787" cy="2222500"/>
            <a:chOff x="1775" y="1572"/>
            <a:chExt cx="929" cy="1400"/>
          </a:xfrm>
        </p:grpSpPr>
        <p:sp>
          <p:nvSpPr>
            <p:cNvPr id="5188" name="Rectangle 68"/>
            <p:cNvSpPr>
              <a:spLocks noChangeArrowheads="1"/>
            </p:cNvSpPr>
            <p:nvPr/>
          </p:nvSpPr>
          <p:spPr bwMode="auto">
            <a:xfrm>
              <a:off x="1960" y="1572"/>
              <a:ext cx="688" cy="464"/>
            </a:xfrm>
            <a:prstGeom prst="rect">
              <a:avLst/>
            </a:prstGeom>
            <a:solidFill>
              <a:srgbClr val="FFFF99"/>
            </a:solidFill>
            <a:ln w="9525">
              <a:solidFill>
                <a:schemeClr val="tx1"/>
              </a:solidFill>
              <a:miter lim="800000"/>
              <a:headEnd/>
              <a:tailEnd/>
            </a:ln>
            <a:effectLst>
              <a:outerShdw dist="35921" dir="18900000" algn="ctr" rotWithShape="0">
                <a:srgbClr val="DDDDDD"/>
              </a:outerShdw>
            </a:effectLst>
          </p:spPr>
          <p:txBody>
            <a:bodyPr wrap="none" anchor="ctr"/>
            <a:lstStyle/>
            <a:p>
              <a:pPr>
                <a:defRPr/>
              </a:pPr>
              <a:r>
                <a:rPr lang="fr-FR" sz="1700">
                  <a:latin typeface="Calibri" panose="020F0502020204030204" pitchFamily="34" charset="0"/>
                </a:rPr>
                <a:t>Définition</a:t>
              </a:r>
              <a:br>
                <a:rPr lang="fr-FR" sz="1700">
                  <a:latin typeface="Calibri" panose="020F0502020204030204" pitchFamily="34" charset="0"/>
                </a:rPr>
              </a:br>
              <a:r>
                <a:rPr lang="fr-FR" sz="1700">
                  <a:latin typeface="Calibri" panose="020F0502020204030204" pitchFamily="34" charset="0"/>
                </a:rPr>
                <a:t>du projet</a:t>
              </a:r>
              <a:endParaRPr lang="fr-FR" sz="1700">
                <a:solidFill>
                  <a:schemeClr val="tx1"/>
                </a:solidFill>
                <a:latin typeface="Calibri" panose="020F0502020204030204" pitchFamily="34" charset="0"/>
              </a:endParaRPr>
            </a:p>
          </p:txBody>
        </p:sp>
        <p:sp>
          <p:nvSpPr>
            <p:cNvPr id="9269" name="Text Box 73"/>
            <p:cNvSpPr txBox="1">
              <a:spLocks noChangeArrowheads="1"/>
            </p:cNvSpPr>
            <p:nvPr/>
          </p:nvSpPr>
          <p:spPr bwMode="auto">
            <a:xfrm>
              <a:off x="1775" y="2293"/>
              <a:ext cx="929" cy="679"/>
            </a:xfrm>
            <a:prstGeom prst="rect">
              <a:avLst/>
            </a:prstGeom>
            <a:solidFill>
              <a:schemeClr val="bg1"/>
            </a:solidFill>
            <a:ln w="9525">
              <a:solidFill>
                <a:schemeClr val="bg2"/>
              </a:solidFill>
              <a:miter lim="800000"/>
              <a:headEnd/>
              <a:tailEnd/>
            </a:ln>
          </p:spPr>
          <p:txBody>
            <a:bodyPr wrap="none"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pPr algn="l"/>
              <a:r>
                <a:rPr lang="fr-FR" altLang="fr-FR" sz="1600">
                  <a:latin typeface="Calibri" panose="020F0502020204030204" pitchFamily="34" charset="0"/>
                </a:rPr>
                <a:t>Organisation</a:t>
              </a:r>
            </a:p>
            <a:p>
              <a:pPr algn="l"/>
              <a:r>
                <a:rPr lang="fr-FR" altLang="fr-FR" sz="1600">
                  <a:latin typeface="Calibri" panose="020F0502020204030204" pitchFamily="34" charset="0"/>
                </a:rPr>
                <a:t>Ressources</a:t>
              </a:r>
            </a:p>
            <a:p>
              <a:pPr algn="l"/>
              <a:r>
                <a:rPr lang="fr-FR" altLang="fr-FR" sz="1600">
                  <a:latin typeface="Calibri" panose="020F0502020204030204" pitchFamily="34" charset="0"/>
                </a:rPr>
                <a:t>Responsabilités</a:t>
              </a:r>
            </a:p>
            <a:p>
              <a:pPr algn="l"/>
              <a:r>
                <a:rPr lang="fr-FR" altLang="fr-FR" sz="1600">
                  <a:latin typeface="Calibri" panose="020F0502020204030204" pitchFamily="34" charset="0"/>
                </a:rPr>
                <a:t>Planification</a:t>
              </a:r>
            </a:p>
          </p:txBody>
        </p:sp>
        <p:sp>
          <p:nvSpPr>
            <p:cNvPr id="9270" name="Line 82"/>
            <p:cNvSpPr>
              <a:spLocks noChangeShapeType="1"/>
            </p:cNvSpPr>
            <p:nvPr/>
          </p:nvSpPr>
          <p:spPr bwMode="auto">
            <a:xfrm flipV="1">
              <a:off x="2296" y="2040"/>
              <a:ext cx="0" cy="248"/>
            </a:xfrm>
            <a:prstGeom prst="line">
              <a:avLst/>
            </a:prstGeom>
            <a:noFill/>
            <a:ln w="19050">
              <a:solidFill>
                <a:schemeClr val="bg2"/>
              </a:solidFill>
              <a:prstDash val="dash"/>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fr-FR">
                <a:latin typeface="Calibri" panose="020F0502020204030204" pitchFamily="34" charset="0"/>
              </a:endParaRPr>
            </a:p>
          </p:txBody>
        </p:sp>
      </p:grpSp>
      <p:grpSp>
        <p:nvGrpSpPr>
          <p:cNvPr id="6" name="Group 121"/>
          <p:cNvGrpSpPr>
            <a:grpSpLocks/>
          </p:cNvGrpSpPr>
          <p:nvPr/>
        </p:nvGrpSpPr>
        <p:grpSpPr bwMode="auto">
          <a:xfrm>
            <a:off x="6248397" y="2495550"/>
            <a:ext cx="1181100" cy="1974850"/>
            <a:chOff x="3936" y="1572"/>
            <a:chExt cx="744" cy="1244"/>
          </a:xfrm>
        </p:grpSpPr>
        <p:sp>
          <p:nvSpPr>
            <p:cNvPr id="5190" name="Rectangle 70"/>
            <p:cNvSpPr>
              <a:spLocks noChangeArrowheads="1"/>
            </p:cNvSpPr>
            <p:nvPr/>
          </p:nvSpPr>
          <p:spPr bwMode="auto">
            <a:xfrm>
              <a:off x="3936" y="1572"/>
              <a:ext cx="744" cy="464"/>
            </a:xfrm>
            <a:prstGeom prst="rect">
              <a:avLst/>
            </a:prstGeom>
            <a:solidFill>
              <a:srgbClr val="FFFF99"/>
            </a:solidFill>
            <a:ln w="9525">
              <a:solidFill>
                <a:schemeClr val="tx1"/>
              </a:solidFill>
              <a:miter lim="800000"/>
              <a:headEnd/>
              <a:tailEnd/>
            </a:ln>
            <a:effectLst>
              <a:outerShdw dist="35921" dir="18900000" algn="ctr" rotWithShape="0">
                <a:srgbClr val="DDDDDD"/>
              </a:outerShdw>
            </a:effectLst>
          </p:spPr>
          <p:txBody>
            <a:bodyPr wrap="none" anchor="ctr"/>
            <a:lstStyle/>
            <a:p>
              <a:pPr>
                <a:defRPr/>
              </a:pPr>
              <a:r>
                <a:rPr lang="fr-FR" sz="1700">
                  <a:latin typeface="Calibri" panose="020F0502020204030204" pitchFamily="34" charset="0"/>
                </a:rPr>
                <a:t>Réalisation</a:t>
              </a:r>
              <a:endParaRPr lang="fr-FR" sz="1700">
                <a:solidFill>
                  <a:schemeClr val="tx1"/>
                </a:solidFill>
                <a:latin typeface="Calibri" panose="020F0502020204030204" pitchFamily="34" charset="0"/>
              </a:endParaRPr>
            </a:p>
          </p:txBody>
        </p:sp>
        <p:sp>
          <p:nvSpPr>
            <p:cNvPr id="9266" name="Text Box 77"/>
            <p:cNvSpPr txBox="1">
              <a:spLocks noChangeArrowheads="1"/>
            </p:cNvSpPr>
            <p:nvPr/>
          </p:nvSpPr>
          <p:spPr bwMode="auto">
            <a:xfrm>
              <a:off x="3943" y="2293"/>
              <a:ext cx="699" cy="523"/>
            </a:xfrm>
            <a:prstGeom prst="rect">
              <a:avLst/>
            </a:prstGeom>
            <a:solidFill>
              <a:schemeClr val="bg1"/>
            </a:solidFill>
            <a:ln w="9525">
              <a:solidFill>
                <a:schemeClr val="bg2"/>
              </a:solidFill>
              <a:miter lim="800000"/>
              <a:headEnd/>
              <a:tailEnd/>
            </a:ln>
          </p:spPr>
          <p:txBody>
            <a:bodyPr wrap="none"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pPr algn="l"/>
              <a:r>
                <a:rPr lang="fr-FR" altLang="fr-FR" sz="1600">
                  <a:latin typeface="Calibri" panose="020F0502020204030204" pitchFamily="34" charset="0"/>
                </a:rPr>
                <a:t>Fabrication</a:t>
              </a:r>
            </a:p>
            <a:p>
              <a:pPr algn="l"/>
              <a:r>
                <a:rPr lang="fr-FR" altLang="fr-FR" sz="1600">
                  <a:latin typeface="Calibri" panose="020F0502020204030204" pitchFamily="34" charset="0"/>
                </a:rPr>
                <a:t>Contrôle</a:t>
              </a:r>
            </a:p>
            <a:p>
              <a:pPr algn="l"/>
              <a:r>
                <a:rPr lang="fr-FR" altLang="fr-FR" sz="1600">
                  <a:latin typeface="Calibri" panose="020F0502020204030204" pitchFamily="34" charset="0"/>
                </a:rPr>
                <a:t>Livraison</a:t>
              </a:r>
            </a:p>
          </p:txBody>
        </p:sp>
        <p:sp>
          <p:nvSpPr>
            <p:cNvPr id="9267" name="Line 83"/>
            <p:cNvSpPr>
              <a:spLocks noChangeShapeType="1"/>
            </p:cNvSpPr>
            <p:nvPr/>
          </p:nvSpPr>
          <p:spPr bwMode="auto">
            <a:xfrm flipV="1">
              <a:off x="4320" y="2040"/>
              <a:ext cx="0" cy="248"/>
            </a:xfrm>
            <a:prstGeom prst="line">
              <a:avLst/>
            </a:prstGeom>
            <a:noFill/>
            <a:ln w="19050">
              <a:solidFill>
                <a:schemeClr val="bg2"/>
              </a:solidFill>
              <a:prstDash val="dash"/>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fr-FR">
                <a:latin typeface="Calibri" panose="020F0502020204030204" pitchFamily="34" charset="0"/>
              </a:endParaRPr>
            </a:p>
          </p:txBody>
        </p:sp>
      </p:grpSp>
      <p:grpSp>
        <p:nvGrpSpPr>
          <p:cNvPr id="7" name="Group 122"/>
          <p:cNvGrpSpPr>
            <a:grpSpLocks/>
          </p:cNvGrpSpPr>
          <p:nvPr/>
        </p:nvGrpSpPr>
        <p:grpSpPr bwMode="auto">
          <a:xfrm>
            <a:off x="7199313" y="2495550"/>
            <a:ext cx="1779587" cy="3168650"/>
            <a:chOff x="4535" y="1572"/>
            <a:chExt cx="1121" cy="1996"/>
          </a:xfrm>
        </p:grpSpPr>
        <p:sp>
          <p:nvSpPr>
            <p:cNvPr id="5191" name="Rectangle 71"/>
            <p:cNvSpPr>
              <a:spLocks noChangeArrowheads="1"/>
            </p:cNvSpPr>
            <p:nvPr/>
          </p:nvSpPr>
          <p:spPr bwMode="auto">
            <a:xfrm>
              <a:off x="4952" y="1572"/>
              <a:ext cx="704" cy="464"/>
            </a:xfrm>
            <a:prstGeom prst="rect">
              <a:avLst/>
            </a:prstGeom>
            <a:solidFill>
              <a:srgbClr val="FFFF99"/>
            </a:solidFill>
            <a:ln w="9525">
              <a:solidFill>
                <a:schemeClr val="tx1"/>
              </a:solidFill>
              <a:miter lim="800000"/>
              <a:headEnd/>
              <a:tailEnd/>
            </a:ln>
            <a:effectLst>
              <a:outerShdw dist="35921" dir="18900000" algn="ctr" rotWithShape="0">
                <a:srgbClr val="DDDDDD"/>
              </a:outerShdw>
            </a:effectLst>
          </p:spPr>
          <p:txBody>
            <a:bodyPr wrap="none" anchor="ctr"/>
            <a:lstStyle/>
            <a:p>
              <a:pPr>
                <a:defRPr/>
              </a:pPr>
              <a:r>
                <a:rPr lang="fr-FR" sz="1700">
                  <a:latin typeface="Calibri" panose="020F0502020204030204" pitchFamily="34" charset="0"/>
                </a:rPr>
                <a:t>Mise en</a:t>
              </a:r>
              <a:br>
                <a:rPr lang="fr-FR" sz="1700">
                  <a:latin typeface="Calibri" panose="020F0502020204030204" pitchFamily="34" charset="0"/>
                </a:rPr>
              </a:br>
              <a:r>
                <a:rPr lang="fr-FR" sz="1700">
                  <a:latin typeface="Calibri" panose="020F0502020204030204" pitchFamily="34" charset="0"/>
                </a:rPr>
                <a:t>service</a:t>
              </a:r>
              <a:endParaRPr lang="fr-FR" sz="1700">
                <a:solidFill>
                  <a:schemeClr val="tx1"/>
                </a:solidFill>
                <a:latin typeface="Calibri" panose="020F0502020204030204" pitchFamily="34" charset="0"/>
              </a:endParaRPr>
            </a:p>
          </p:txBody>
        </p:sp>
        <p:sp>
          <p:nvSpPr>
            <p:cNvPr id="9263" name="Text Box 78"/>
            <p:cNvSpPr txBox="1">
              <a:spLocks noChangeArrowheads="1"/>
            </p:cNvSpPr>
            <p:nvPr/>
          </p:nvSpPr>
          <p:spPr bwMode="auto">
            <a:xfrm>
              <a:off x="4535" y="3045"/>
              <a:ext cx="1032" cy="523"/>
            </a:xfrm>
            <a:prstGeom prst="rect">
              <a:avLst/>
            </a:prstGeom>
            <a:solidFill>
              <a:schemeClr val="bg1"/>
            </a:solidFill>
            <a:ln w="9525">
              <a:solidFill>
                <a:schemeClr val="bg2"/>
              </a:solidFill>
              <a:miter lim="800000"/>
              <a:headEnd/>
              <a:tailEnd/>
            </a:ln>
          </p:spPr>
          <p:txBody>
            <a:bodyPr wrap="none"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pPr algn="l"/>
              <a:r>
                <a:rPr lang="fr-FR" altLang="fr-FR" sz="1600">
                  <a:latin typeface="Calibri" panose="020F0502020204030204" pitchFamily="34" charset="0"/>
                </a:rPr>
                <a:t>Utilisation</a:t>
              </a:r>
            </a:p>
            <a:p>
              <a:pPr algn="l"/>
              <a:r>
                <a:rPr lang="fr-FR" altLang="fr-FR" sz="1600">
                  <a:latin typeface="Calibri" panose="020F0502020204030204" pitchFamily="34" charset="0"/>
                </a:rPr>
                <a:t>Evolutions</a:t>
              </a:r>
            </a:p>
            <a:p>
              <a:pPr algn="l"/>
              <a:r>
                <a:rPr lang="fr-FR" altLang="fr-FR" sz="1600">
                  <a:latin typeface="Calibri" panose="020F0502020204030204" pitchFamily="34" charset="0"/>
                </a:rPr>
                <a:t>Retrait du service</a:t>
              </a:r>
            </a:p>
          </p:txBody>
        </p:sp>
        <p:sp>
          <p:nvSpPr>
            <p:cNvPr id="9264" name="Line 84"/>
            <p:cNvSpPr>
              <a:spLocks noChangeShapeType="1"/>
            </p:cNvSpPr>
            <p:nvPr/>
          </p:nvSpPr>
          <p:spPr bwMode="auto">
            <a:xfrm flipV="1">
              <a:off x="5296" y="2040"/>
              <a:ext cx="0" cy="1016"/>
            </a:xfrm>
            <a:prstGeom prst="line">
              <a:avLst/>
            </a:prstGeom>
            <a:noFill/>
            <a:ln w="19050">
              <a:solidFill>
                <a:schemeClr val="bg2"/>
              </a:solidFill>
              <a:prstDash val="dash"/>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fr-FR">
                <a:latin typeface="Calibri" panose="020F0502020204030204" pitchFamily="34" charset="0"/>
              </a:endParaRPr>
            </a:p>
          </p:txBody>
        </p:sp>
      </p:grpSp>
    </p:spTree>
    <p:extLst>
      <p:ext uri="{BB962C8B-B14F-4D97-AF65-F5344CB8AC3E}">
        <p14:creationId xmlns:p14="http://schemas.microsoft.com/office/powerpoint/2010/main" val="322183833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out)">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ox(out)">
                                      <p:cBhvr>
                                        <p:cTn id="12" dur="5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ox(out)">
                                      <p:cBhvr>
                                        <p:cTn id="17" dur="500"/>
                                        <p:tgtEl>
                                          <p:spTgt spid="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32"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ox(out)">
                                      <p:cBhvr>
                                        <p:cTn id="22" dur="500"/>
                                        <p:tgtEl>
                                          <p:spTgt spid="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32"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ox(out)">
                                      <p:cBhvr>
                                        <p:cTn id="27" dur="500"/>
                                        <p:tgtEl>
                                          <p:spTgt spid="6"/>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4" presetClass="entr" presetSubtype="32"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ox(out)">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1533525" y="127000"/>
            <a:ext cx="7229475" cy="1041400"/>
          </a:xfrm>
        </p:spPr>
        <p:txBody>
          <a:bodyPr/>
          <a:lstStyle/>
          <a:p>
            <a:pPr>
              <a:defRPr/>
            </a:pPr>
            <a:r>
              <a:rPr lang="fr-FR" dirty="0"/>
              <a:t>Structure de Découpage du Projet</a:t>
            </a:r>
          </a:p>
        </p:txBody>
      </p:sp>
      <p:sp>
        <p:nvSpPr>
          <p:cNvPr id="10245" name="Rectangle 214"/>
          <p:cNvSpPr>
            <a:spLocks noChangeArrowheads="1"/>
          </p:cNvSpPr>
          <p:nvPr/>
        </p:nvSpPr>
        <p:spPr bwMode="auto">
          <a:xfrm>
            <a:off x="914400" y="3749675"/>
            <a:ext cx="7226300" cy="97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pPr>
              <a:lnSpc>
                <a:spcPct val="120000"/>
              </a:lnSpc>
              <a:spcBef>
                <a:spcPct val="20000"/>
              </a:spcBef>
            </a:pPr>
            <a:r>
              <a:rPr lang="fr-FR" altLang="fr-FR" sz="2200" dirty="0">
                <a:latin typeface="Calibri" panose="020F0502020204030204" pitchFamily="34" charset="0"/>
              </a:rPr>
              <a:t>Décomposition formalisée des éléments d'un projet</a:t>
            </a:r>
          </a:p>
          <a:p>
            <a:pPr>
              <a:lnSpc>
                <a:spcPct val="120000"/>
              </a:lnSpc>
              <a:spcBef>
                <a:spcPct val="20000"/>
              </a:spcBef>
            </a:pPr>
            <a:r>
              <a:rPr lang="fr-FR" altLang="fr-FR" sz="2200" dirty="0">
                <a:latin typeface="Calibri" panose="020F0502020204030204" pitchFamily="34" charset="0"/>
              </a:rPr>
              <a:t>qui organise et définit l'ensemble des tâches de celui-ci</a:t>
            </a:r>
          </a:p>
        </p:txBody>
      </p:sp>
      <p:grpSp>
        <p:nvGrpSpPr>
          <p:cNvPr id="10246" name="Group 219"/>
          <p:cNvGrpSpPr>
            <a:grpSpLocks/>
          </p:cNvGrpSpPr>
          <p:nvPr/>
        </p:nvGrpSpPr>
        <p:grpSpPr bwMode="auto">
          <a:xfrm>
            <a:off x="3436938" y="2297113"/>
            <a:ext cx="2316162" cy="1209675"/>
            <a:chOff x="3837" y="1175"/>
            <a:chExt cx="555" cy="290"/>
          </a:xfrm>
        </p:grpSpPr>
        <p:sp>
          <p:nvSpPr>
            <p:cNvPr id="10281" name="Line 220"/>
            <p:cNvSpPr>
              <a:spLocks noChangeShapeType="1"/>
            </p:cNvSpPr>
            <p:nvPr/>
          </p:nvSpPr>
          <p:spPr bwMode="auto">
            <a:xfrm>
              <a:off x="3959" y="1274"/>
              <a:ext cx="316"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fr-FR"/>
            </a:p>
          </p:txBody>
        </p:sp>
        <p:sp>
          <p:nvSpPr>
            <p:cNvPr id="10282" name="Rectangle 221"/>
            <p:cNvSpPr>
              <a:spLocks noChangeArrowheads="1"/>
            </p:cNvSpPr>
            <p:nvPr/>
          </p:nvSpPr>
          <p:spPr bwMode="auto">
            <a:xfrm>
              <a:off x="4071" y="1175"/>
              <a:ext cx="67" cy="67"/>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a:p>
          </p:txBody>
        </p:sp>
        <p:sp>
          <p:nvSpPr>
            <p:cNvPr id="10283" name="Line 222"/>
            <p:cNvSpPr>
              <a:spLocks noChangeShapeType="1"/>
            </p:cNvSpPr>
            <p:nvPr/>
          </p:nvSpPr>
          <p:spPr bwMode="auto">
            <a:xfrm>
              <a:off x="3864" y="1385"/>
              <a:ext cx="504"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fr-FR"/>
            </a:p>
          </p:txBody>
        </p:sp>
        <p:sp>
          <p:nvSpPr>
            <p:cNvPr id="10284" name="Line 223"/>
            <p:cNvSpPr>
              <a:spLocks noChangeShapeType="1"/>
            </p:cNvSpPr>
            <p:nvPr/>
          </p:nvSpPr>
          <p:spPr bwMode="auto">
            <a:xfrm>
              <a:off x="4103" y="1242"/>
              <a:ext cx="0" cy="31"/>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fr-FR"/>
            </a:p>
          </p:txBody>
        </p:sp>
        <p:sp>
          <p:nvSpPr>
            <p:cNvPr id="10285" name="Line 224"/>
            <p:cNvSpPr>
              <a:spLocks noChangeShapeType="1"/>
            </p:cNvSpPr>
            <p:nvPr/>
          </p:nvSpPr>
          <p:spPr bwMode="auto">
            <a:xfrm>
              <a:off x="3958" y="1276"/>
              <a:ext cx="0" cy="105"/>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fr-FR"/>
            </a:p>
          </p:txBody>
        </p:sp>
        <p:sp>
          <p:nvSpPr>
            <p:cNvPr id="10286" name="Line 225"/>
            <p:cNvSpPr>
              <a:spLocks noChangeShapeType="1"/>
            </p:cNvSpPr>
            <p:nvPr/>
          </p:nvSpPr>
          <p:spPr bwMode="auto">
            <a:xfrm>
              <a:off x="4063" y="1274"/>
              <a:ext cx="0" cy="111"/>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fr-FR"/>
            </a:p>
          </p:txBody>
        </p:sp>
        <p:sp>
          <p:nvSpPr>
            <p:cNvPr id="10287" name="Line 226"/>
            <p:cNvSpPr>
              <a:spLocks noChangeShapeType="1"/>
            </p:cNvSpPr>
            <p:nvPr/>
          </p:nvSpPr>
          <p:spPr bwMode="auto">
            <a:xfrm>
              <a:off x="4171" y="1274"/>
              <a:ext cx="0" cy="107"/>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fr-FR"/>
            </a:p>
          </p:txBody>
        </p:sp>
        <p:sp>
          <p:nvSpPr>
            <p:cNvPr id="10288" name="Line 227"/>
            <p:cNvSpPr>
              <a:spLocks noChangeShapeType="1"/>
            </p:cNvSpPr>
            <p:nvPr/>
          </p:nvSpPr>
          <p:spPr bwMode="auto">
            <a:xfrm>
              <a:off x="4278" y="1274"/>
              <a:ext cx="0" cy="109"/>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fr-FR"/>
            </a:p>
          </p:txBody>
        </p:sp>
        <p:sp>
          <p:nvSpPr>
            <p:cNvPr id="10289" name="Line 228"/>
            <p:cNvSpPr>
              <a:spLocks noChangeShapeType="1"/>
            </p:cNvSpPr>
            <p:nvPr/>
          </p:nvSpPr>
          <p:spPr bwMode="auto">
            <a:xfrm>
              <a:off x="3862" y="1386"/>
              <a:ext cx="0" cy="31"/>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fr-FR"/>
            </a:p>
          </p:txBody>
        </p:sp>
        <p:sp>
          <p:nvSpPr>
            <p:cNvPr id="10290" name="Line 229"/>
            <p:cNvSpPr>
              <a:spLocks noChangeShapeType="1"/>
            </p:cNvSpPr>
            <p:nvPr/>
          </p:nvSpPr>
          <p:spPr bwMode="auto">
            <a:xfrm>
              <a:off x="3935" y="1385"/>
              <a:ext cx="0" cy="3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fr-FR"/>
            </a:p>
          </p:txBody>
        </p:sp>
        <p:sp>
          <p:nvSpPr>
            <p:cNvPr id="10291" name="Line 230"/>
            <p:cNvSpPr>
              <a:spLocks noChangeShapeType="1"/>
            </p:cNvSpPr>
            <p:nvPr/>
          </p:nvSpPr>
          <p:spPr bwMode="auto">
            <a:xfrm>
              <a:off x="4005" y="1385"/>
              <a:ext cx="0" cy="3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fr-FR"/>
            </a:p>
          </p:txBody>
        </p:sp>
        <p:sp>
          <p:nvSpPr>
            <p:cNvPr id="10292" name="Line 231"/>
            <p:cNvSpPr>
              <a:spLocks noChangeShapeType="1"/>
            </p:cNvSpPr>
            <p:nvPr/>
          </p:nvSpPr>
          <p:spPr bwMode="auto">
            <a:xfrm>
              <a:off x="4078" y="1385"/>
              <a:ext cx="0" cy="3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fr-FR"/>
            </a:p>
          </p:txBody>
        </p:sp>
        <p:sp>
          <p:nvSpPr>
            <p:cNvPr id="10293" name="Line 232"/>
            <p:cNvSpPr>
              <a:spLocks noChangeShapeType="1"/>
            </p:cNvSpPr>
            <p:nvPr/>
          </p:nvSpPr>
          <p:spPr bwMode="auto">
            <a:xfrm>
              <a:off x="4154" y="1386"/>
              <a:ext cx="0" cy="31"/>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fr-FR"/>
            </a:p>
          </p:txBody>
        </p:sp>
        <p:sp>
          <p:nvSpPr>
            <p:cNvPr id="10294" name="Line 233"/>
            <p:cNvSpPr>
              <a:spLocks noChangeShapeType="1"/>
            </p:cNvSpPr>
            <p:nvPr/>
          </p:nvSpPr>
          <p:spPr bwMode="auto">
            <a:xfrm>
              <a:off x="4227" y="1385"/>
              <a:ext cx="0" cy="3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fr-FR"/>
            </a:p>
          </p:txBody>
        </p:sp>
        <p:sp>
          <p:nvSpPr>
            <p:cNvPr id="10295" name="Line 234"/>
            <p:cNvSpPr>
              <a:spLocks noChangeShapeType="1"/>
            </p:cNvSpPr>
            <p:nvPr/>
          </p:nvSpPr>
          <p:spPr bwMode="auto">
            <a:xfrm>
              <a:off x="4297" y="1385"/>
              <a:ext cx="0" cy="3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fr-FR"/>
            </a:p>
          </p:txBody>
        </p:sp>
        <p:sp>
          <p:nvSpPr>
            <p:cNvPr id="10296" name="Line 235"/>
            <p:cNvSpPr>
              <a:spLocks noChangeShapeType="1"/>
            </p:cNvSpPr>
            <p:nvPr/>
          </p:nvSpPr>
          <p:spPr bwMode="auto">
            <a:xfrm>
              <a:off x="4370" y="1385"/>
              <a:ext cx="0" cy="3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fr-FR"/>
            </a:p>
          </p:txBody>
        </p:sp>
        <p:sp>
          <p:nvSpPr>
            <p:cNvPr id="10297" name="Rectangle 236"/>
            <p:cNvSpPr>
              <a:spLocks noChangeArrowheads="1"/>
            </p:cNvSpPr>
            <p:nvPr/>
          </p:nvSpPr>
          <p:spPr bwMode="auto">
            <a:xfrm>
              <a:off x="3837" y="1416"/>
              <a:ext cx="49" cy="49"/>
            </a:xfrm>
            <a:prstGeom prst="rect">
              <a:avLst/>
            </a:prstGeom>
            <a:solidFill>
              <a:schemeClr val="folHlink"/>
            </a:solidFill>
            <a:ln w="9525">
              <a:solidFill>
                <a:schemeClr val="folHlink"/>
              </a:solidFill>
              <a:miter lim="800000"/>
              <a:headEnd/>
              <a:tailEnd/>
            </a:ln>
          </p:spPr>
          <p:txBody>
            <a:bodyPr wrap="none"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a:p>
          </p:txBody>
        </p:sp>
        <p:sp>
          <p:nvSpPr>
            <p:cNvPr id="10298" name="Rectangle 237"/>
            <p:cNvSpPr>
              <a:spLocks noChangeArrowheads="1"/>
            </p:cNvSpPr>
            <p:nvPr/>
          </p:nvSpPr>
          <p:spPr bwMode="auto">
            <a:xfrm>
              <a:off x="3909" y="1415"/>
              <a:ext cx="49" cy="49"/>
            </a:xfrm>
            <a:prstGeom prst="rect">
              <a:avLst/>
            </a:prstGeom>
            <a:solidFill>
              <a:schemeClr val="folHlink"/>
            </a:solidFill>
            <a:ln w="9525">
              <a:solidFill>
                <a:schemeClr val="folHlink"/>
              </a:solidFill>
              <a:miter lim="800000"/>
              <a:headEnd/>
              <a:tailEnd/>
            </a:ln>
          </p:spPr>
          <p:txBody>
            <a:bodyPr wrap="none"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a:p>
          </p:txBody>
        </p:sp>
        <p:sp>
          <p:nvSpPr>
            <p:cNvPr id="10299" name="Rectangle 238"/>
            <p:cNvSpPr>
              <a:spLocks noChangeArrowheads="1"/>
            </p:cNvSpPr>
            <p:nvPr/>
          </p:nvSpPr>
          <p:spPr bwMode="auto">
            <a:xfrm>
              <a:off x="4054" y="1415"/>
              <a:ext cx="49" cy="49"/>
            </a:xfrm>
            <a:prstGeom prst="rect">
              <a:avLst/>
            </a:prstGeom>
            <a:solidFill>
              <a:schemeClr val="folHlink"/>
            </a:solidFill>
            <a:ln w="9525">
              <a:solidFill>
                <a:schemeClr val="folHlink"/>
              </a:solidFill>
              <a:miter lim="800000"/>
              <a:headEnd/>
              <a:tailEnd/>
            </a:ln>
          </p:spPr>
          <p:txBody>
            <a:bodyPr wrap="none"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a:p>
          </p:txBody>
        </p:sp>
        <p:sp>
          <p:nvSpPr>
            <p:cNvPr id="10300" name="Rectangle 239"/>
            <p:cNvSpPr>
              <a:spLocks noChangeArrowheads="1"/>
            </p:cNvSpPr>
            <p:nvPr/>
          </p:nvSpPr>
          <p:spPr bwMode="auto">
            <a:xfrm>
              <a:off x="4198" y="1414"/>
              <a:ext cx="49" cy="49"/>
            </a:xfrm>
            <a:prstGeom prst="rect">
              <a:avLst/>
            </a:prstGeom>
            <a:solidFill>
              <a:schemeClr val="folHlink"/>
            </a:solidFill>
            <a:ln w="9525">
              <a:solidFill>
                <a:schemeClr val="folHlink"/>
              </a:solidFill>
              <a:miter lim="800000"/>
              <a:headEnd/>
              <a:tailEnd/>
            </a:ln>
          </p:spPr>
          <p:txBody>
            <a:bodyPr wrap="none"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a:p>
          </p:txBody>
        </p:sp>
        <p:sp>
          <p:nvSpPr>
            <p:cNvPr id="10301" name="Rectangle 240"/>
            <p:cNvSpPr>
              <a:spLocks noChangeArrowheads="1"/>
            </p:cNvSpPr>
            <p:nvPr/>
          </p:nvSpPr>
          <p:spPr bwMode="auto">
            <a:xfrm>
              <a:off x="3981" y="1415"/>
              <a:ext cx="49" cy="49"/>
            </a:xfrm>
            <a:prstGeom prst="rect">
              <a:avLst/>
            </a:prstGeom>
            <a:solidFill>
              <a:schemeClr val="folHlink"/>
            </a:solidFill>
            <a:ln w="9525">
              <a:solidFill>
                <a:schemeClr val="folHlink"/>
              </a:solidFill>
              <a:miter lim="800000"/>
              <a:headEnd/>
              <a:tailEnd/>
            </a:ln>
          </p:spPr>
          <p:txBody>
            <a:bodyPr wrap="none"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a:p>
          </p:txBody>
        </p:sp>
        <p:sp>
          <p:nvSpPr>
            <p:cNvPr id="10302" name="Rectangle 241"/>
            <p:cNvSpPr>
              <a:spLocks noChangeArrowheads="1"/>
            </p:cNvSpPr>
            <p:nvPr/>
          </p:nvSpPr>
          <p:spPr bwMode="auto">
            <a:xfrm>
              <a:off x="4126" y="1415"/>
              <a:ext cx="49" cy="49"/>
            </a:xfrm>
            <a:prstGeom prst="rect">
              <a:avLst/>
            </a:prstGeom>
            <a:solidFill>
              <a:schemeClr val="folHlink"/>
            </a:solidFill>
            <a:ln w="9525">
              <a:solidFill>
                <a:schemeClr val="folHlink"/>
              </a:solidFill>
              <a:miter lim="800000"/>
              <a:headEnd/>
              <a:tailEnd/>
            </a:ln>
          </p:spPr>
          <p:txBody>
            <a:bodyPr wrap="none"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a:p>
          </p:txBody>
        </p:sp>
        <p:sp>
          <p:nvSpPr>
            <p:cNvPr id="10303" name="Rectangle 242"/>
            <p:cNvSpPr>
              <a:spLocks noChangeArrowheads="1"/>
            </p:cNvSpPr>
            <p:nvPr/>
          </p:nvSpPr>
          <p:spPr bwMode="auto">
            <a:xfrm>
              <a:off x="4270" y="1415"/>
              <a:ext cx="50" cy="49"/>
            </a:xfrm>
            <a:prstGeom prst="rect">
              <a:avLst/>
            </a:prstGeom>
            <a:solidFill>
              <a:schemeClr val="folHlink"/>
            </a:solidFill>
            <a:ln w="9525">
              <a:solidFill>
                <a:schemeClr val="folHlink"/>
              </a:solidFill>
              <a:miter lim="800000"/>
              <a:headEnd/>
              <a:tailEnd/>
            </a:ln>
          </p:spPr>
          <p:txBody>
            <a:bodyPr wrap="none"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a:p>
          </p:txBody>
        </p:sp>
        <p:sp>
          <p:nvSpPr>
            <p:cNvPr id="10304" name="Rectangle 243"/>
            <p:cNvSpPr>
              <a:spLocks noChangeArrowheads="1"/>
            </p:cNvSpPr>
            <p:nvPr/>
          </p:nvSpPr>
          <p:spPr bwMode="auto">
            <a:xfrm>
              <a:off x="4343" y="1414"/>
              <a:ext cx="49" cy="49"/>
            </a:xfrm>
            <a:prstGeom prst="rect">
              <a:avLst/>
            </a:prstGeom>
            <a:solidFill>
              <a:schemeClr val="folHlink"/>
            </a:solidFill>
            <a:ln w="9525">
              <a:solidFill>
                <a:schemeClr val="folHlink"/>
              </a:solidFill>
              <a:miter lim="800000"/>
              <a:headEnd/>
              <a:tailEnd/>
            </a:ln>
          </p:spPr>
          <p:txBody>
            <a:bodyPr wrap="none"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a:p>
          </p:txBody>
        </p:sp>
        <p:sp>
          <p:nvSpPr>
            <p:cNvPr id="10305" name="Rectangle 244"/>
            <p:cNvSpPr>
              <a:spLocks noChangeArrowheads="1"/>
            </p:cNvSpPr>
            <p:nvPr/>
          </p:nvSpPr>
          <p:spPr bwMode="auto">
            <a:xfrm>
              <a:off x="3934" y="1307"/>
              <a:ext cx="49" cy="49"/>
            </a:xfrm>
            <a:prstGeom prst="rect">
              <a:avLst/>
            </a:prstGeom>
            <a:solidFill>
              <a:srgbClr val="FFCC00"/>
            </a:solidFill>
            <a:ln w="9525">
              <a:solidFill>
                <a:schemeClr val="bg2"/>
              </a:solidFill>
              <a:miter lim="800000"/>
              <a:headEnd/>
              <a:tailEnd/>
            </a:ln>
          </p:spPr>
          <p:txBody>
            <a:bodyPr wrap="none"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a:p>
          </p:txBody>
        </p:sp>
        <p:sp>
          <p:nvSpPr>
            <p:cNvPr id="10306" name="Rectangle 245"/>
            <p:cNvSpPr>
              <a:spLocks noChangeArrowheads="1"/>
            </p:cNvSpPr>
            <p:nvPr/>
          </p:nvSpPr>
          <p:spPr bwMode="auto">
            <a:xfrm>
              <a:off x="4041" y="1307"/>
              <a:ext cx="49" cy="49"/>
            </a:xfrm>
            <a:prstGeom prst="rect">
              <a:avLst/>
            </a:prstGeom>
            <a:solidFill>
              <a:srgbClr val="FFCC00"/>
            </a:solidFill>
            <a:ln w="9525">
              <a:solidFill>
                <a:schemeClr val="bg2"/>
              </a:solidFill>
              <a:miter lim="800000"/>
              <a:headEnd/>
              <a:tailEnd/>
            </a:ln>
          </p:spPr>
          <p:txBody>
            <a:bodyPr wrap="none"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a:p>
          </p:txBody>
        </p:sp>
        <p:sp>
          <p:nvSpPr>
            <p:cNvPr id="10307" name="Rectangle 246"/>
            <p:cNvSpPr>
              <a:spLocks noChangeArrowheads="1"/>
            </p:cNvSpPr>
            <p:nvPr/>
          </p:nvSpPr>
          <p:spPr bwMode="auto">
            <a:xfrm>
              <a:off x="4149" y="1307"/>
              <a:ext cx="49" cy="49"/>
            </a:xfrm>
            <a:prstGeom prst="rect">
              <a:avLst/>
            </a:prstGeom>
            <a:solidFill>
              <a:srgbClr val="FFCC00"/>
            </a:solidFill>
            <a:ln w="9525">
              <a:solidFill>
                <a:schemeClr val="bg2"/>
              </a:solidFill>
              <a:miter lim="800000"/>
              <a:headEnd/>
              <a:tailEnd/>
            </a:ln>
          </p:spPr>
          <p:txBody>
            <a:bodyPr wrap="none"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a:p>
          </p:txBody>
        </p:sp>
        <p:sp>
          <p:nvSpPr>
            <p:cNvPr id="10308" name="Rectangle 247"/>
            <p:cNvSpPr>
              <a:spLocks noChangeArrowheads="1"/>
            </p:cNvSpPr>
            <p:nvPr/>
          </p:nvSpPr>
          <p:spPr bwMode="auto">
            <a:xfrm>
              <a:off x="4256" y="1307"/>
              <a:ext cx="49" cy="49"/>
            </a:xfrm>
            <a:prstGeom prst="rect">
              <a:avLst/>
            </a:prstGeom>
            <a:solidFill>
              <a:srgbClr val="FFCC00"/>
            </a:solidFill>
            <a:ln w="9525">
              <a:solidFill>
                <a:schemeClr val="bg2"/>
              </a:solidFill>
              <a:miter lim="800000"/>
              <a:headEnd/>
              <a:tailEnd/>
            </a:ln>
          </p:spPr>
          <p:txBody>
            <a:bodyPr wrap="none"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a:p>
          </p:txBody>
        </p:sp>
      </p:grpSp>
    </p:spTree>
    <p:extLst>
      <p:ext uri="{BB962C8B-B14F-4D97-AF65-F5344CB8AC3E}">
        <p14:creationId xmlns:p14="http://schemas.microsoft.com/office/powerpoint/2010/main" val="4012418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9"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403759" y="3208010"/>
            <a:ext cx="808223" cy="11964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602" name="Rectangle 2"/>
          <p:cNvSpPr>
            <a:spLocks noGrp="1" noChangeArrowheads="1"/>
          </p:cNvSpPr>
          <p:nvPr>
            <p:ph type="title"/>
          </p:nvPr>
        </p:nvSpPr>
        <p:spPr>
          <a:xfrm>
            <a:off x="1584325" y="127000"/>
            <a:ext cx="7267575" cy="419100"/>
          </a:xfrm>
        </p:spPr>
        <p:txBody>
          <a:bodyPr/>
          <a:lstStyle/>
          <a:p>
            <a:pPr>
              <a:defRPr/>
            </a:pPr>
            <a:r>
              <a:rPr lang="fr-FR" sz="2600"/>
              <a:t>Construction de la structure de découpage</a:t>
            </a:r>
          </a:p>
        </p:txBody>
      </p:sp>
      <p:grpSp>
        <p:nvGrpSpPr>
          <p:cNvPr id="11270" name="Group 40"/>
          <p:cNvGrpSpPr>
            <a:grpSpLocks/>
          </p:cNvGrpSpPr>
          <p:nvPr/>
        </p:nvGrpSpPr>
        <p:grpSpPr bwMode="auto">
          <a:xfrm>
            <a:off x="644525" y="1655763"/>
            <a:ext cx="723900" cy="1343025"/>
            <a:chOff x="2414" y="1885"/>
            <a:chExt cx="563" cy="1043"/>
          </a:xfrm>
        </p:grpSpPr>
        <p:graphicFrame>
          <p:nvGraphicFramePr>
            <p:cNvPr id="11268" name="Object 41"/>
            <p:cNvGraphicFramePr>
              <a:graphicFrameLocks noChangeAspect="1"/>
            </p:cNvGraphicFramePr>
            <p:nvPr/>
          </p:nvGraphicFramePr>
          <p:xfrm>
            <a:off x="2414" y="1885"/>
            <a:ext cx="563" cy="1043"/>
          </p:xfrm>
          <a:graphic>
            <a:graphicData uri="http://schemas.openxmlformats.org/presentationml/2006/ole">
              <mc:AlternateContent xmlns:mc="http://schemas.openxmlformats.org/markup-compatibility/2006">
                <mc:Choice xmlns:v="urn:schemas-microsoft-com:vml" Requires="v">
                  <p:oleObj name="Image Photo Editor" r:id="rId4" imgW="5819048" imgH="9057143" progId="MSPhotoEd.3">
                    <p:embed/>
                  </p:oleObj>
                </mc:Choice>
                <mc:Fallback>
                  <p:oleObj name="Image Photo Editor" r:id="rId4" imgW="5819048" imgH="9057143" progId="MSPhotoEd.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l="1064" t="4167" r="9575" b="2975"/>
                        <a:stretch>
                          <a:fillRect/>
                        </a:stretch>
                      </p:blipFill>
                      <p:spPr bwMode="auto">
                        <a:xfrm>
                          <a:off x="2414" y="1885"/>
                          <a:ext cx="563" cy="10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1462" name="AutoShape 42"/>
            <p:cNvSpPr>
              <a:spLocks noChangeArrowheads="1"/>
            </p:cNvSpPr>
            <p:nvPr/>
          </p:nvSpPr>
          <p:spPr bwMode="auto">
            <a:xfrm>
              <a:off x="2547" y="2178"/>
              <a:ext cx="318" cy="144"/>
            </a:xfrm>
            <a:prstGeom prst="roundRect">
              <a:avLst>
                <a:gd name="adj" fmla="val 16667"/>
              </a:avLst>
            </a:prstGeom>
            <a:solidFill>
              <a:srgbClr val="FFFFFF"/>
            </a:solidFill>
            <a:ln w="6350">
              <a:solidFill>
                <a:srgbClr val="CC6600"/>
              </a:solidFill>
              <a:round/>
              <a:headEnd/>
              <a:tailEnd/>
            </a:ln>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pPr>
                <a:spcBef>
                  <a:spcPct val="50000"/>
                </a:spcBef>
              </a:pPr>
              <a:r>
                <a:rPr lang="fr-FR" altLang="fr-FR" sz="800" b="1">
                  <a:solidFill>
                    <a:srgbClr val="CC6600"/>
                  </a:solidFill>
                  <a:latin typeface="Calibri" panose="020F0502020204030204" pitchFamily="34" charset="0"/>
                </a:rPr>
                <a:t>HORIZON</a:t>
              </a:r>
              <a:endParaRPr lang="fr-FR" altLang="fr-FR" sz="1200">
                <a:solidFill>
                  <a:srgbClr val="000000"/>
                </a:solidFill>
                <a:latin typeface="Calibri" panose="020F0502020204030204" pitchFamily="34" charset="0"/>
              </a:endParaRPr>
            </a:p>
          </p:txBody>
        </p:sp>
      </p:grpSp>
      <p:grpSp>
        <p:nvGrpSpPr>
          <p:cNvPr id="11329" name="Group 43"/>
          <p:cNvGrpSpPr>
            <a:grpSpLocks/>
          </p:cNvGrpSpPr>
          <p:nvPr/>
        </p:nvGrpSpPr>
        <p:grpSpPr bwMode="auto">
          <a:xfrm>
            <a:off x="2533233" y="977900"/>
            <a:ext cx="549275" cy="922338"/>
            <a:chOff x="2507" y="1622"/>
            <a:chExt cx="505" cy="848"/>
          </a:xfrm>
        </p:grpSpPr>
        <p:sp>
          <p:nvSpPr>
            <p:cNvPr id="11457" name="Freeform 44"/>
            <p:cNvSpPr>
              <a:spLocks/>
            </p:cNvSpPr>
            <p:nvPr/>
          </p:nvSpPr>
          <p:spPr bwMode="auto">
            <a:xfrm>
              <a:off x="2507" y="1622"/>
              <a:ext cx="505" cy="848"/>
            </a:xfrm>
            <a:custGeom>
              <a:avLst/>
              <a:gdLst>
                <a:gd name="T0" fmla="*/ 11 w 3198"/>
                <a:gd name="T1" fmla="*/ 0 h 5376"/>
                <a:gd name="T2" fmla="*/ 11 w 3198"/>
                <a:gd name="T3" fmla="*/ 2 h 5376"/>
                <a:gd name="T4" fmla="*/ 11 w 3198"/>
                <a:gd name="T5" fmla="*/ 2 h 5376"/>
                <a:gd name="T6" fmla="*/ 10 w 3198"/>
                <a:gd name="T7" fmla="*/ 2 h 5376"/>
                <a:gd name="T8" fmla="*/ 11 w 3198"/>
                <a:gd name="T9" fmla="*/ 2 h 5376"/>
                <a:gd name="T10" fmla="*/ 11 w 3198"/>
                <a:gd name="T11" fmla="*/ 2 h 5376"/>
                <a:gd name="T12" fmla="*/ 10 w 3198"/>
                <a:gd name="T13" fmla="*/ 3 h 5376"/>
                <a:gd name="T14" fmla="*/ 11 w 3198"/>
                <a:gd name="T15" fmla="*/ 3 h 5376"/>
                <a:gd name="T16" fmla="*/ 11 w 3198"/>
                <a:gd name="T17" fmla="*/ 4 h 5376"/>
                <a:gd name="T18" fmla="*/ 12 w 3198"/>
                <a:gd name="T19" fmla="*/ 4 h 5376"/>
                <a:gd name="T20" fmla="*/ 12 w 3198"/>
                <a:gd name="T21" fmla="*/ 4 h 5376"/>
                <a:gd name="T22" fmla="*/ 12 w 3198"/>
                <a:gd name="T23" fmla="*/ 5 h 5376"/>
                <a:gd name="T24" fmla="*/ 12 w 3198"/>
                <a:gd name="T25" fmla="*/ 6 h 5376"/>
                <a:gd name="T26" fmla="*/ 12 w 3198"/>
                <a:gd name="T27" fmla="*/ 6 h 5376"/>
                <a:gd name="T28" fmla="*/ 12 w 3198"/>
                <a:gd name="T29" fmla="*/ 7 h 5376"/>
                <a:gd name="T30" fmla="*/ 13 w 3198"/>
                <a:gd name="T31" fmla="*/ 7 h 5376"/>
                <a:gd name="T32" fmla="*/ 12 w 3198"/>
                <a:gd name="T33" fmla="*/ 17 h 5376"/>
                <a:gd name="T34" fmla="*/ 12 w 3198"/>
                <a:gd name="T35" fmla="*/ 18 h 5376"/>
                <a:gd name="T36" fmla="*/ 12 w 3198"/>
                <a:gd name="T37" fmla="*/ 19 h 5376"/>
                <a:gd name="T38" fmla="*/ 12 w 3198"/>
                <a:gd name="T39" fmla="*/ 20 h 5376"/>
                <a:gd name="T40" fmla="*/ 11 w 3198"/>
                <a:gd name="T41" fmla="*/ 20 h 5376"/>
                <a:gd name="T42" fmla="*/ 11 w 3198"/>
                <a:gd name="T43" fmla="*/ 21 h 5376"/>
                <a:gd name="T44" fmla="*/ 10 w 3198"/>
                <a:gd name="T45" fmla="*/ 21 h 5376"/>
                <a:gd name="T46" fmla="*/ 9 w 3198"/>
                <a:gd name="T47" fmla="*/ 21 h 5376"/>
                <a:gd name="T48" fmla="*/ 8 w 3198"/>
                <a:gd name="T49" fmla="*/ 21 h 5376"/>
                <a:gd name="T50" fmla="*/ 7 w 3198"/>
                <a:gd name="T51" fmla="*/ 21 h 5376"/>
                <a:gd name="T52" fmla="*/ 6 w 3198"/>
                <a:gd name="T53" fmla="*/ 21 h 5376"/>
                <a:gd name="T54" fmla="*/ 4 w 3198"/>
                <a:gd name="T55" fmla="*/ 21 h 5376"/>
                <a:gd name="T56" fmla="*/ 3 w 3198"/>
                <a:gd name="T57" fmla="*/ 21 h 5376"/>
                <a:gd name="T58" fmla="*/ 2 w 3198"/>
                <a:gd name="T59" fmla="*/ 21 h 5376"/>
                <a:gd name="T60" fmla="*/ 2 w 3198"/>
                <a:gd name="T61" fmla="*/ 21 h 5376"/>
                <a:gd name="T62" fmla="*/ 1 w 3198"/>
                <a:gd name="T63" fmla="*/ 20 h 5376"/>
                <a:gd name="T64" fmla="*/ 1 w 3198"/>
                <a:gd name="T65" fmla="*/ 20 h 5376"/>
                <a:gd name="T66" fmla="*/ 1 w 3198"/>
                <a:gd name="T67" fmla="*/ 19 h 5376"/>
                <a:gd name="T68" fmla="*/ 0 w 3198"/>
                <a:gd name="T69" fmla="*/ 18 h 5376"/>
                <a:gd name="T70" fmla="*/ 0 w 3198"/>
                <a:gd name="T71" fmla="*/ 17 h 5376"/>
                <a:gd name="T72" fmla="*/ 0 w 3198"/>
                <a:gd name="T73" fmla="*/ 7 h 5376"/>
                <a:gd name="T74" fmla="*/ 0 w 3198"/>
                <a:gd name="T75" fmla="*/ 7 h 5376"/>
                <a:gd name="T76" fmla="*/ 0 w 3198"/>
                <a:gd name="T77" fmla="*/ 6 h 5376"/>
                <a:gd name="T78" fmla="*/ 0 w 3198"/>
                <a:gd name="T79" fmla="*/ 6 h 5376"/>
                <a:gd name="T80" fmla="*/ 0 w 3198"/>
                <a:gd name="T81" fmla="*/ 5 h 5376"/>
                <a:gd name="T82" fmla="*/ 1 w 3198"/>
                <a:gd name="T83" fmla="*/ 4 h 5376"/>
                <a:gd name="T84" fmla="*/ 1 w 3198"/>
                <a:gd name="T85" fmla="*/ 4 h 5376"/>
                <a:gd name="T86" fmla="*/ 2 w 3198"/>
                <a:gd name="T87" fmla="*/ 4 h 5376"/>
                <a:gd name="T88" fmla="*/ 2 w 3198"/>
                <a:gd name="T89" fmla="*/ 3 h 5376"/>
                <a:gd name="T90" fmla="*/ 2 w 3198"/>
                <a:gd name="T91" fmla="*/ 3 h 5376"/>
                <a:gd name="T92" fmla="*/ 2 w 3198"/>
                <a:gd name="T93" fmla="*/ 3 h 5376"/>
                <a:gd name="T94" fmla="*/ 2 w 3198"/>
                <a:gd name="T95" fmla="*/ 2 h 5376"/>
                <a:gd name="T96" fmla="*/ 2 w 3198"/>
                <a:gd name="T97" fmla="*/ 2 h 5376"/>
                <a:gd name="T98" fmla="*/ 2 w 3198"/>
                <a:gd name="T99" fmla="*/ 2 h 5376"/>
                <a:gd name="T100" fmla="*/ 2 w 3198"/>
                <a:gd name="T101" fmla="*/ 0 h 5376"/>
                <a:gd name="T102" fmla="*/ 2 w 3198"/>
                <a:gd name="T103" fmla="*/ 0 h 537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3198"/>
                <a:gd name="T157" fmla="*/ 0 h 5376"/>
                <a:gd name="T158" fmla="*/ 3198 w 3198"/>
                <a:gd name="T159" fmla="*/ 5376 h 537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3198" h="5376">
                  <a:moveTo>
                    <a:pt x="2677" y="0"/>
                  </a:moveTo>
                  <a:lnTo>
                    <a:pt x="2694" y="1"/>
                  </a:lnTo>
                  <a:lnTo>
                    <a:pt x="2706" y="5"/>
                  </a:lnTo>
                  <a:lnTo>
                    <a:pt x="2715" y="12"/>
                  </a:lnTo>
                  <a:lnTo>
                    <a:pt x="2721" y="21"/>
                  </a:lnTo>
                  <a:lnTo>
                    <a:pt x="2725" y="35"/>
                  </a:lnTo>
                  <a:lnTo>
                    <a:pt x="2727" y="51"/>
                  </a:lnTo>
                  <a:lnTo>
                    <a:pt x="2730" y="71"/>
                  </a:lnTo>
                  <a:lnTo>
                    <a:pt x="2732" y="96"/>
                  </a:lnTo>
                  <a:lnTo>
                    <a:pt x="2752" y="473"/>
                  </a:lnTo>
                  <a:lnTo>
                    <a:pt x="2788" y="473"/>
                  </a:lnTo>
                  <a:lnTo>
                    <a:pt x="2795" y="475"/>
                  </a:lnTo>
                  <a:lnTo>
                    <a:pt x="2799" y="477"/>
                  </a:lnTo>
                  <a:lnTo>
                    <a:pt x="2802" y="487"/>
                  </a:lnTo>
                  <a:lnTo>
                    <a:pt x="2802" y="507"/>
                  </a:lnTo>
                  <a:lnTo>
                    <a:pt x="2800" y="527"/>
                  </a:lnTo>
                  <a:lnTo>
                    <a:pt x="2799" y="535"/>
                  </a:lnTo>
                  <a:lnTo>
                    <a:pt x="2797" y="539"/>
                  </a:lnTo>
                  <a:lnTo>
                    <a:pt x="2793" y="539"/>
                  </a:lnTo>
                  <a:lnTo>
                    <a:pt x="2631" y="535"/>
                  </a:lnTo>
                  <a:lnTo>
                    <a:pt x="2631" y="557"/>
                  </a:lnTo>
                  <a:lnTo>
                    <a:pt x="2658" y="558"/>
                  </a:lnTo>
                  <a:lnTo>
                    <a:pt x="2663" y="560"/>
                  </a:lnTo>
                  <a:lnTo>
                    <a:pt x="2666" y="567"/>
                  </a:lnTo>
                  <a:lnTo>
                    <a:pt x="2670" y="575"/>
                  </a:lnTo>
                  <a:lnTo>
                    <a:pt x="2672" y="586"/>
                  </a:lnTo>
                  <a:lnTo>
                    <a:pt x="2674" y="596"/>
                  </a:lnTo>
                  <a:lnTo>
                    <a:pt x="2674" y="606"/>
                  </a:lnTo>
                  <a:lnTo>
                    <a:pt x="2672" y="615"/>
                  </a:lnTo>
                  <a:lnTo>
                    <a:pt x="2670" y="620"/>
                  </a:lnTo>
                  <a:lnTo>
                    <a:pt x="2661" y="629"/>
                  </a:lnTo>
                  <a:lnTo>
                    <a:pt x="2655" y="635"/>
                  </a:lnTo>
                  <a:lnTo>
                    <a:pt x="2649" y="640"/>
                  </a:lnTo>
                  <a:lnTo>
                    <a:pt x="2641" y="646"/>
                  </a:lnTo>
                  <a:lnTo>
                    <a:pt x="2640" y="750"/>
                  </a:lnTo>
                  <a:lnTo>
                    <a:pt x="2641" y="763"/>
                  </a:lnTo>
                  <a:lnTo>
                    <a:pt x="2648" y="777"/>
                  </a:lnTo>
                  <a:lnTo>
                    <a:pt x="2656" y="790"/>
                  </a:lnTo>
                  <a:lnTo>
                    <a:pt x="2669" y="805"/>
                  </a:lnTo>
                  <a:lnTo>
                    <a:pt x="2685" y="822"/>
                  </a:lnTo>
                  <a:lnTo>
                    <a:pt x="2704" y="839"/>
                  </a:lnTo>
                  <a:lnTo>
                    <a:pt x="2723" y="857"/>
                  </a:lnTo>
                  <a:lnTo>
                    <a:pt x="2746" y="877"/>
                  </a:lnTo>
                  <a:lnTo>
                    <a:pt x="2769" y="897"/>
                  </a:lnTo>
                  <a:lnTo>
                    <a:pt x="2795" y="918"/>
                  </a:lnTo>
                  <a:lnTo>
                    <a:pt x="2822" y="941"/>
                  </a:lnTo>
                  <a:lnTo>
                    <a:pt x="2848" y="964"/>
                  </a:lnTo>
                  <a:lnTo>
                    <a:pt x="2875" y="988"/>
                  </a:lnTo>
                  <a:lnTo>
                    <a:pt x="2901" y="1014"/>
                  </a:lnTo>
                  <a:lnTo>
                    <a:pt x="2928" y="1040"/>
                  </a:lnTo>
                  <a:lnTo>
                    <a:pt x="2953" y="1067"/>
                  </a:lnTo>
                  <a:lnTo>
                    <a:pt x="2967" y="1085"/>
                  </a:lnTo>
                  <a:lnTo>
                    <a:pt x="2981" y="1103"/>
                  </a:lnTo>
                  <a:lnTo>
                    <a:pt x="2993" y="1123"/>
                  </a:lnTo>
                  <a:lnTo>
                    <a:pt x="3007" y="1144"/>
                  </a:lnTo>
                  <a:lnTo>
                    <a:pt x="3019" y="1167"/>
                  </a:lnTo>
                  <a:lnTo>
                    <a:pt x="3032" y="1190"/>
                  </a:lnTo>
                  <a:lnTo>
                    <a:pt x="3043" y="1214"/>
                  </a:lnTo>
                  <a:lnTo>
                    <a:pt x="3054" y="1240"/>
                  </a:lnTo>
                  <a:lnTo>
                    <a:pt x="3065" y="1266"/>
                  </a:lnTo>
                  <a:lnTo>
                    <a:pt x="3076" y="1292"/>
                  </a:lnTo>
                  <a:lnTo>
                    <a:pt x="3086" y="1321"/>
                  </a:lnTo>
                  <a:lnTo>
                    <a:pt x="3096" y="1349"/>
                  </a:lnTo>
                  <a:lnTo>
                    <a:pt x="3106" y="1378"/>
                  </a:lnTo>
                  <a:lnTo>
                    <a:pt x="3116" y="1409"/>
                  </a:lnTo>
                  <a:lnTo>
                    <a:pt x="3125" y="1439"/>
                  </a:lnTo>
                  <a:lnTo>
                    <a:pt x="3132" y="1470"/>
                  </a:lnTo>
                  <a:lnTo>
                    <a:pt x="3141" y="1502"/>
                  </a:lnTo>
                  <a:lnTo>
                    <a:pt x="3148" y="1534"/>
                  </a:lnTo>
                  <a:lnTo>
                    <a:pt x="3155" y="1568"/>
                  </a:lnTo>
                  <a:lnTo>
                    <a:pt x="3161" y="1600"/>
                  </a:lnTo>
                  <a:lnTo>
                    <a:pt x="3167" y="1634"/>
                  </a:lnTo>
                  <a:lnTo>
                    <a:pt x="3173" y="1669"/>
                  </a:lnTo>
                  <a:lnTo>
                    <a:pt x="3178" y="1702"/>
                  </a:lnTo>
                  <a:lnTo>
                    <a:pt x="3182" y="1737"/>
                  </a:lnTo>
                  <a:lnTo>
                    <a:pt x="3186" y="1772"/>
                  </a:lnTo>
                  <a:lnTo>
                    <a:pt x="3189" y="1806"/>
                  </a:lnTo>
                  <a:lnTo>
                    <a:pt x="3192" y="1841"/>
                  </a:lnTo>
                  <a:lnTo>
                    <a:pt x="3194" y="1876"/>
                  </a:lnTo>
                  <a:lnTo>
                    <a:pt x="3197" y="1911"/>
                  </a:lnTo>
                  <a:lnTo>
                    <a:pt x="3198" y="1946"/>
                  </a:lnTo>
                  <a:lnTo>
                    <a:pt x="3198" y="1980"/>
                  </a:lnTo>
                  <a:lnTo>
                    <a:pt x="3198" y="2015"/>
                  </a:lnTo>
                  <a:lnTo>
                    <a:pt x="3172" y="4218"/>
                  </a:lnTo>
                  <a:lnTo>
                    <a:pt x="3163" y="4304"/>
                  </a:lnTo>
                  <a:lnTo>
                    <a:pt x="3155" y="4383"/>
                  </a:lnTo>
                  <a:lnTo>
                    <a:pt x="3145" y="4459"/>
                  </a:lnTo>
                  <a:lnTo>
                    <a:pt x="3133" y="4530"/>
                  </a:lnTo>
                  <a:lnTo>
                    <a:pt x="3122" y="4597"/>
                  </a:lnTo>
                  <a:lnTo>
                    <a:pt x="3110" y="4659"/>
                  </a:lnTo>
                  <a:lnTo>
                    <a:pt x="3097" y="4718"/>
                  </a:lnTo>
                  <a:lnTo>
                    <a:pt x="3084" y="4772"/>
                  </a:lnTo>
                  <a:lnTo>
                    <a:pt x="3069" y="4823"/>
                  </a:lnTo>
                  <a:lnTo>
                    <a:pt x="3054" y="4870"/>
                  </a:lnTo>
                  <a:lnTo>
                    <a:pt x="3038" y="4914"/>
                  </a:lnTo>
                  <a:lnTo>
                    <a:pt x="3020" y="4955"/>
                  </a:lnTo>
                  <a:lnTo>
                    <a:pt x="3003" y="4992"/>
                  </a:lnTo>
                  <a:lnTo>
                    <a:pt x="2986" y="5027"/>
                  </a:lnTo>
                  <a:lnTo>
                    <a:pt x="2967" y="5059"/>
                  </a:lnTo>
                  <a:lnTo>
                    <a:pt x="2947" y="5088"/>
                  </a:lnTo>
                  <a:lnTo>
                    <a:pt x="2927" y="5114"/>
                  </a:lnTo>
                  <a:lnTo>
                    <a:pt x="2906" y="5139"/>
                  </a:lnTo>
                  <a:lnTo>
                    <a:pt x="2885" y="5161"/>
                  </a:lnTo>
                  <a:lnTo>
                    <a:pt x="2864" y="5181"/>
                  </a:lnTo>
                  <a:lnTo>
                    <a:pt x="2840" y="5200"/>
                  </a:lnTo>
                  <a:lnTo>
                    <a:pt x="2818" y="5217"/>
                  </a:lnTo>
                  <a:lnTo>
                    <a:pt x="2794" y="5232"/>
                  </a:lnTo>
                  <a:lnTo>
                    <a:pt x="2769" y="5246"/>
                  </a:lnTo>
                  <a:lnTo>
                    <a:pt x="2745" y="5258"/>
                  </a:lnTo>
                  <a:lnTo>
                    <a:pt x="2720" y="5270"/>
                  </a:lnTo>
                  <a:lnTo>
                    <a:pt x="2694" y="5282"/>
                  </a:lnTo>
                  <a:lnTo>
                    <a:pt x="2666" y="5292"/>
                  </a:lnTo>
                  <a:lnTo>
                    <a:pt x="2640" y="5300"/>
                  </a:lnTo>
                  <a:lnTo>
                    <a:pt x="2613" y="5310"/>
                  </a:lnTo>
                  <a:lnTo>
                    <a:pt x="2584" y="5319"/>
                  </a:lnTo>
                  <a:lnTo>
                    <a:pt x="2556" y="5328"/>
                  </a:lnTo>
                  <a:lnTo>
                    <a:pt x="2505" y="5334"/>
                  </a:lnTo>
                  <a:lnTo>
                    <a:pt x="2453" y="5340"/>
                  </a:lnTo>
                  <a:lnTo>
                    <a:pt x="2399" y="5346"/>
                  </a:lnTo>
                  <a:lnTo>
                    <a:pt x="2344" y="5351"/>
                  </a:lnTo>
                  <a:lnTo>
                    <a:pt x="2287" y="5356"/>
                  </a:lnTo>
                  <a:lnTo>
                    <a:pt x="2230" y="5360"/>
                  </a:lnTo>
                  <a:lnTo>
                    <a:pt x="2172" y="5364"/>
                  </a:lnTo>
                  <a:lnTo>
                    <a:pt x="2112" y="5367"/>
                  </a:lnTo>
                  <a:lnTo>
                    <a:pt x="2051" y="5370"/>
                  </a:lnTo>
                  <a:lnTo>
                    <a:pt x="1990" y="5372"/>
                  </a:lnTo>
                  <a:lnTo>
                    <a:pt x="1929" y="5374"/>
                  </a:lnTo>
                  <a:lnTo>
                    <a:pt x="1867" y="5375"/>
                  </a:lnTo>
                  <a:lnTo>
                    <a:pt x="1804" y="5375"/>
                  </a:lnTo>
                  <a:lnTo>
                    <a:pt x="1741" y="5376"/>
                  </a:lnTo>
                  <a:lnTo>
                    <a:pt x="1679" y="5375"/>
                  </a:lnTo>
                  <a:lnTo>
                    <a:pt x="1615" y="5375"/>
                  </a:lnTo>
                  <a:lnTo>
                    <a:pt x="1552" y="5374"/>
                  </a:lnTo>
                  <a:lnTo>
                    <a:pt x="1488" y="5371"/>
                  </a:lnTo>
                  <a:lnTo>
                    <a:pt x="1425" y="5369"/>
                  </a:lnTo>
                  <a:lnTo>
                    <a:pt x="1363" y="5366"/>
                  </a:lnTo>
                  <a:lnTo>
                    <a:pt x="1301" y="5362"/>
                  </a:lnTo>
                  <a:lnTo>
                    <a:pt x="1239" y="5359"/>
                  </a:lnTo>
                  <a:lnTo>
                    <a:pt x="1178" y="5355"/>
                  </a:lnTo>
                  <a:lnTo>
                    <a:pt x="1118" y="5350"/>
                  </a:lnTo>
                  <a:lnTo>
                    <a:pt x="1059" y="5345"/>
                  </a:lnTo>
                  <a:lnTo>
                    <a:pt x="1000" y="5339"/>
                  </a:lnTo>
                  <a:lnTo>
                    <a:pt x="943" y="5333"/>
                  </a:lnTo>
                  <a:lnTo>
                    <a:pt x="887" y="5325"/>
                  </a:lnTo>
                  <a:lnTo>
                    <a:pt x="832" y="5318"/>
                  </a:lnTo>
                  <a:lnTo>
                    <a:pt x="778" y="5310"/>
                  </a:lnTo>
                  <a:lnTo>
                    <a:pt x="727" y="5301"/>
                  </a:lnTo>
                  <a:lnTo>
                    <a:pt x="676" y="5293"/>
                  </a:lnTo>
                  <a:lnTo>
                    <a:pt x="647" y="5283"/>
                  </a:lnTo>
                  <a:lnTo>
                    <a:pt x="620" y="5273"/>
                  </a:lnTo>
                  <a:lnTo>
                    <a:pt x="591" y="5264"/>
                  </a:lnTo>
                  <a:lnTo>
                    <a:pt x="564" y="5254"/>
                  </a:lnTo>
                  <a:lnTo>
                    <a:pt x="537" y="5244"/>
                  </a:lnTo>
                  <a:lnTo>
                    <a:pt x="511" y="5233"/>
                  </a:lnTo>
                  <a:lnTo>
                    <a:pt x="485" y="5223"/>
                  </a:lnTo>
                  <a:lnTo>
                    <a:pt x="458" y="5211"/>
                  </a:lnTo>
                  <a:lnTo>
                    <a:pt x="434" y="5198"/>
                  </a:lnTo>
                  <a:lnTo>
                    <a:pt x="409" y="5185"/>
                  </a:lnTo>
                  <a:lnTo>
                    <a:pt x="385" y="5169"/>
                  </a:lnTo>
                  <a:lnTo>
                    <a:pt x="362" y="5152"/>
                  </a:lnTo>
                  <a:lnTo>
                    <a:pt x="339" y="5134"/>
                  </a:lnTo>
                  <a:lnTo>
                    <a:pt x="317" y="5113"/>
                  </a:lnTo>
                  <a:lnTo>
                    <a:pt x="296" y="5090"/>
                  </a:lnTo>
                  <a:lnTo>
                    <a:pt x="275" y="5065"/>
                  </a:lnTo>
                  <a:lnTo>
                    <a:pt x="255" y="5039"/>
                  </a:lnTo>
                  <a:lnTo>
                    <a:pt x="235" y="5009"/>
                  </a:lnTo>
                  <a:lnTo>
                    <a:pt x="216" y="4976"/>
                  </a:lnTo>
                  <a:lnTo>
                    <a:pt x="199" y="4941"/>
                  </a:lnTo>
                  <a:lnTo>
                    <a:pt x="181" y="4903"/>
                  </a:lnTo>
                  <a:lnTo>
                    <a:pt x="165" y="4860"/>
                  </a:lnTo>
                  <a:lnTo>
                    <a:pt x="150" y="4814"/>
                  </a:lnTo>
                  <a:lnTo>
                    <a:pt x="135" y="4766"/>
                  </a:lnTo>
                  <a:lnTo>
                    <a:pt x="122" y="4713"/>
                  </a:lnTo>
                  <a:lnTo>
                    <a:pt x="109" y="4655"/>
                  </a:lnTo>
                  <a:lnTo>
                    <a:pt x="98" y="4593"/>
                  </a:lnTo>
                  <a:lnTo>
                    <a:pt x="88" y="4527"/>
                  </a:lnTo>
                  <a:lnTo>
                    <a:pt x="78" y="4458"/>
                  </a:lnTo>
                  <a:lnTo>
                    <a:pt x="71" y="4382"/>
                  </a:lnTo>
                  <a:lnTo>
                    <a:pt x="63" y="4303"/>
                  </a:lnTo>
                  <a:lnTo>
                    <a:pt x="57" y="4217"/>
                  </a:lnTo>
                  <a:lnTo>
                    <a:pt x="0" y="2007"/>
                  </a:lnTo>
                  <a:lnTo>
                    <a:pt x="0" y="1975"/>
                  </a:lnTo>
                  <a:lnTo>
                    <a:pt x="0" y="1944"/>
                  </a:lnTo>
                  <a:lnTo>
                    <a:pt x="0" y="1913"/>
                  </a:lnTo>
                  <a:lnTo>
                    <a:pt x="1" y="1881"/>
                  </a:lnTo>
                  <a:lnTo>
                    <a:pt x="2" y="1847"/>
                  </a:lnTo>
                  <a:lnTo>
                    <a:pt x="5" y="1815"/>
                  </a:lnTo>
                  <a:lnTo>
                    <a:pt x="7" y="1782"/>
                  </a:lnTo>
                  <a:lnTo>
                    <a:pt x="11" y="1748"/>
                  </a:lnTo>
                  <a:lnTo>
                    <a:pt x="15" y="1715"/>
                  </a:lnTo>
                  <a:lnTo>
                    <a:pt x="19" y="1681"/>
                  </a:lnTo>
                  <a:lnTo>
                    <a:pt x="24" y="1647"/>
                  </a:lnTo>
                  <a:lnTo>
                    <a:pt x="30" y="1614"/>
                  </a:lnTo>
                  <a:lnTo>
                    <a:pt x="35" y="1580"/>
                  </a:lnTo>
                  <a:lnTo>
                    <a:pt x="41" y="1547"/>
                  </a:lnTo>
                  <a:lnTo>
                    <a:pt x="48" y="1515"/>
                  </a:lnTo>
                  <a:lnTo>
                    <a:pt x="56" y="1482"/>
                  </a:lnTo>
                  <a:lnTo>
                    <a:pt x="63" y="1450"/>
                  </a:lnTo>
                  <a:lnTo>
                    <a:pt x="72" y="1418"/>
                  </a:lnTo>
                  <a:lnTo>
                    <a:pt x="81" y="1387"/>
                  </a:lnTo>
                  <a:lnTo>
                    <a:pt x="89" y="1357"/>
                  </a:lnTo>
                  <a:lnTo>
                    <a:pt x="99" y="1327"/>
                  </a:lnTo>
                  <a:lnTo>
                    <a:pt x="109" y="1298"/>
                  </a:lnTo>
                  <a:lnTo>
                    <a:pt x="119" y="1271"/>
                  </a:lnTo>
                  <a:lnTo>
                    <a:pt x="130" y="1244"/>
                  </a:lnTo>
                  <a:lnTo>
                    <a:pt x="142" y="1218"/>
                  </a:lnTo>
                  <a:lnTo>
                    <a:pt x="153" y="1193"/>
                  </a:lnTo>
                  <a:lnTo>
                    <a:pt x="165" y="1169"/>
                  </a:lnTo>
                  <a:lnTo>
                    <a:pt x="178" y="1147"/>
                  </a:lnTo>
                  <a:lnTo>
                    <a:pt x="191" y="1126"/>
                  </a:lnTo>
                  <a:lnTo>
                    <a:pt x="205" y="1106"/>
                  </a:lnTo>
                  <a:lnTo>
                    <a:pt x="219" y="1087"/>
                  </a:lnTo>
                  <a:lnTo>
                    <a:pt x="232" y="1070"/>
                  </a:lnTo>
                  <a:lnTo>
                    <a:pt x="258" y="1044"/>
                  </a:lnTo>
                  <a:lnTo>
                    <a:pt x="286" y="1018"/>
                  </a:lnTo>
                  <a:lnTo>
                    <a:pt x="313" y="994"/>
                  </a:lnTo>
                  <a:lnTo>
                    <a:pt x="340" y="970"/>
                  </a:lnTo>
                  <a:lnTo>
                    <a:pt x="368" y="948"/>
                  </a:lnTo>
                  <a:lnTo>
                    <a:pt x="394" y="927"/>
                  </a:lnTo>
                  <a:lnTo>
                    <a:pt x="420" y="907"/>
                  </a:lnTo>
                  <a:lnTo>
                    <a:pt x="445" y="888"/>
                  </a:lnTo>
                  <a:lnTo>
                    <a:pt x="467" y="870"/>
                  </a:lnTo>
                  <a:lnTo>
                    <a:pt x="488" y="852"/>
                  </a:lnTo>
                  <a:lnTo>
                    <a:pt x="507" y="836"/>
                  </a:lnTo>
                  <a:lnTo>
                    <a:pt x="523" y="820"/>
                  </a:lnTo>
                  <a:lnTo>
                    <a:pt x="535" y="806"/>
                  </a:lnTo>
                  <a:lnTo>
                    <a:pt x="545" y="791"/>
                  </a:lnTo>
                  <a:lnTo>
                    <a:pt x="550" y="779"/>
                  </a:lnTo>
                  <a:lnTo>
                    <a:pt x="553" y="767"/>
                  </a:lnTo>
                  <a:lnTo>
                    <a:pt x="554" y="662"/>
                  </a:lnTo>
                  <a:lnTo>
                    <a:pt x="547" y="656"/>
                  </a:lnTo>
                  <a:lnTo>
                    <a:pt x="542" y="651"/>
                  </a:lnTo>
                  <a:lnTo>
                    <a:pt x="535" y="645"/>
                  </a:lnTo>
                  <a:lnTo>
                    <a:pt x="528" y="636"/>
                  </a:lnTo>
                  <a:lnTo>
                    <a:pt x="524" y="631"/>
                  </a:lnTo>
                  <a:lnTo>
                    <a:pt x="524" y="622"/>
                  </a:lnTo>
                  <a:lnTo>
                    <a:pt x="524" y="613"/>
                  </a:lnTo>
                  <a:lnTo>
                    <a:pt x="526" y="601"/>
                  </a:lnTo>
                  <a:lnTo>
                    <a:pt x="529" y="591"/>
                  </a:lnTo>
                  <a:lnTo>
                    <a:pt x="533" y="583"/>
                  </a:lnTo>
                  <a:lnTo>
                    <a:pt x="537" y="576"/>
                  </a:lnTo>
                  <a:lnTo>
                    <a:pt x="542" y="574"/>
                  </a:lnTo>
                  <a:lnTo>
                    <a:pt x="568" y="574"/>
                  </a:lnTo>
                  <a:lnTo>
                    <a:pt x="568" y="553"/>
                  </a:lnTo>
                  <a:lnTo>
                    <a:pt x="406" y="549"/>
                  </a:lnTo>
                  <a:lnTo>
                    <a:pt x="403" y="549"/>
                  </a:lnTo>
                  <a:lnTo>
                    <a:pt x="401" y="545"/>
                  </a:lnTo>
                  <a:lnTo>
                    <a:pt x="399" y="537"/>
                  </a:lnTo>
                  <a:lnTo>
                    <a:pt x="399" y="517"/>
                  </a:lnTo>
                  <a:lnTo>
                    <a:pt x="400" y="497"/>
                  </a:lnTo>
                  <a:lnTo>
                    <a:pt x="403" y="487"/>
                  </a:lnTo>
                  <a:lnTo>
                    <a:pt x="406" y="483"/>
                  </a:lnTo>
                  <a:lnTo>
                    <a:pt x="412" y="483"/>
                  </a:lnTo>
                  <a:lnTo>
                    <a:pt x="450" y="485"/>
                  </a:lnTo>
                  <a:lnTo>
                    <a:pt x="480" y="109"/>
                  </a:lnTo>
                  <a:lnTo>
                    <a:pt x="482" y="92"/>
                  </a:lnTo>
                  <a:lnTo>
                    <a:pt x="485" y="75"/>
                  </a:lnTo>
                  <a:lnTo>
                    <a:pt x="488" y="58"/>
                  </a:lnTo>
                  <a:lnTo>
                    <a:pt x="492" y="45"/>
                  </a:lnTo>
                  <a:lnTo>
                    <a:pt x="498" y="32"/>
                  </a:lnTo>
                  <a:lnTo>
                    <a:pt x="507" y="24"/>
                  </a:lnTo>
                  <a:lnTo>
                    <a:pt x="519" y="17"/>
                  </a:lnTo>
                  <a:lnTo>
                    <a:pt x="535" y="16"/>
                  </a:lnTo>
                  <a:lnTo>
                    <a:pt x="2677" y="0"/>
                  </a:lnTo>
                  <a:close/>
                </a:path>
              </a:pathLst>
            </a:custGeom>
            <a:solidFill>
              <a:srgbClr val="CC99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latin typeface="Calibri" panose="020F0502020204030204" pitchFamily="34" charset="0"/>
              </a:endParaRPr>
            </a:p>
          </p:txBody>
        </p:sp>
        <p:sp>
          <p:nvSpPr>
            <p:cNvPr id="11458" name="Freeform 45"/>
            <p:cNvSpPr>
              <a:spLocks/>
            </p:cNvSpPr>
            <p:nvPr/>
          </p:nvSpPr>
          <p:spPr bwMode="auto">
            <a:xfrm>
              <a:off x="2507" y="1622"/>
              <a:ext cx="505" cy="848"/>
            </a:xfrm>
            <a:custGeom>
              <a:avLst/>
              <a:gdLst>
                <a:gd name="T0" fmla="*/ 11 w 3198"/>
                <a:gd name="T1" fmla="*/ 0 h 5376"/>
                <a:gd name="T2" fmla="*/ 11 w 3198"/>
                <a:gd name="T3" fmla="*/ 0 h 5376"/>
                <a:gd name="T4" fmla="*/ 11 w 3198"/>
                <a:gd name="T5" fmla="*/ 2 h 5376"/>
                <a:gd name="T6" fmla="*/ 11 w 3198"/>
                <a:gd name="T7" fmla="*/ 2 h 5376"/>
                <a:gd name="T8" fmla="*/ 10 w 3198"/>
                <a:gd name="T9" fmla="*/ 2 h 5376"/>
                <a:gd name="T10" fmla="*/ 11 w 3198"/>
                <a:gd name="T11" fmla="*/ 2 h 5376"/>
                <a:gd name="T12" fmla="*/ 11 w 3198"/>
                <a:gd name="T13" fmla="*/ 2 h 5376"/>
                <a:gd name="T14" fmla="*/ 10 w 3198"/>
                <a:gd name="T15" fmla="*/ 3 h 5376"/>
                <a:gd name="T16" fmla="*/ 10 w 3198"/>
                <a:gd name="T17" fmla="*/ 3 h 5376"/>
                <a:gd name="T18" fmla="*/ 11 w 3198"/>
                <a:gd name="T19" fmla="*/ 3 h 5376"/>
                <a:gd name="T20" fmla="*/ 11 w 3198"/>
                <a:gd name="T21" fmla="*/ 4 h 5376"/>
                <a:gd name="T22" fmla="*/ 12 w 3198"/>
                <a:gd name="T23" fmla="*/ 4 h 5376"/>
                <a:gd name="T24" fmla="*/ 12 w 3198"/>
                <a:gd name="T25" fmla="*/ 5 h 5376"/>
                <a:gd name="T26" fmla="*/ 12 w 3198"/>
                <a:gd name="T27" fmla="*/ 5 h 5376"/>
                <a:gd name="T28" fmla="*/ 12 w 3198"/>
                <a:gd name="T29" fmla="*/ 6 h 5376"/>
                <a:gd name="T30" fmla="*/ 12 w 3198"/>
                <a:gd name="T31" fmla="*/ 6 h 5376"/>
                <a:gd name="T32" fmla="*/ 13 w 3198"/>
                <a:gd name="T33" fmla="*/ 7 h 5376"/>
                <a:gd name="T34" fmla="*/ 13 w 3198"/>
                <a:gd name="T35" fmla="*/ 8 h 5376"/>
                <a:gd name="T36" fmla="*/ 12 w 3198"/>
                <a:gd name="T37" fmla="*/ 18 h 5376"/>
                <a:gd name="T38" fmla="*/ 12 w 3198"/>
                <a:gd name="T39" fmla="*/ 19 h 5376"/>
                <a:gd name="T40" fmla="*/ 12 w 3198"/>
                <a:gd name="T41" fmla="*/ 20 h 5376"/>
                <a:gd name="T42" fmla="*/ 11 w 3198"/>
                <a:gd name="T43" fmla="*/ 20 h 5376"/>
                <a:gd name="T44" fmla="*/ 11 w 3198"/>
                <a:gd name="T45" fmla="*/ 21 h 5376"/>
                <a:gd name="T46" fmla="*/ 10 w 3198"/>
                <a:gd name="T47" fmla="*/ 21 h 5376"/>
                <a:gd name="T48" fmla="*/ 10 w 3198"/>
                <a:gd name="T49" fmla="*/ 21 h 5376"/>
                <a:gd name="T50" fmla="*/ 9 w 3198"/>
                <a:gd name="T51" fmla="*/ 21 h 5376"/>
                <a:gd name="T52" fmla="*/ 8 w 3198"/>
                <a:gd name="T53" fmla="*/ 21 h 5376"/>
                <a:gd name="T54" fmla="*/ 7 w 3198"/>
                <a:gd name="T55" fmla="*/ 21 h 5376"/>
                <a:gd name="T56" fmla="*/ 5 w 3198"/>
                <a:gd name="T57" fmla="*/ 21 h 5376"/>
                <a:gd name="T58" fmla="*/ 4 w 3198"/>
                <a:gd name="T59" fmla="*/ 21 h 5376"/>
                <a:gd name="T60" fmla="*/ 3 w 3198"/>
                <a:gd name="T61" fmla="*/ 21 h 5376"/>
                <a:gd name="T62" fmla="*/ 2 w 3198"/>
                <a:gd name="T63" fmla="*/ 21 h 5376"/>
                <a:gd name="T64" fmla="*/ 2 w 3198"/>
                <a:gd name="T65" fmla="*/ 21 h 5376"/>
                <a:gd name="T66" fmla="*/ 1 w 3198"/>
                <a:gd name="T67" fmla="*/ 20 h 5376"/>
                <a:gd name="T68" fmla="*/ 1 w 3198"/>
                <a:gd name="T69" fmla="*/ 20 h 5376"/>
                <a:gd name="T70" fmla="*/ 1 w 3198"/>
                <a:gd name="T71" fmla="*/ 19 h 5376"/>
                <a:gd name="T72" fmla="*/ 0 w 3198"/>
                <a:gd name="T73" fmla="*/ 18 h 5376"/>
                <a:gd name="T74" fmla="*/ 0 w 3198"/>
                <a:gd name="T75" fmla="*/ 17 h 5376"/>
                <a:gd name="T76" fmla="*/ 0 w 3198"/>
                <a:gd name="T77" fmla="*/ 8 h 5376"/>
                <a:gd name="T78" fmla="*/ 0 w 3198"/>
                <a:gd name="T79" fmla="*/ 7 h 5376"/>
                <a:gd name="T80" fmla="*/ 0 w 3198"/>
                <a:gd name="T81" fmla="*/ 6 h 5376"/>
                <a:gd name="T82" fmla="*/ 0 w 3198"/>
                <a:gd name="T83" fmla="*/ 6 h 5376"/>
                <a:gd name="T84" fmla="*/ 0 w 3198"/>
                <a:gd name="T85" fmla="*/ 5 h 5376"/>
                <a:gd name="T86" fmla="*/ 1 w 3198"/>
                <a:gd name="T87" fmla="*/ 5 h 5376"/>
                <a:gd name="T88" fmla="*/ 1 w 3198"/>
                <a:gd name="T89" fmla="*/ 4 h 5376"/>
                <a:gd name="T90" fmla="*/ 1 w 3198"/>
                <a:gd name="T91" fmla="*/ 4 h 5376"/>
                <a:gd name="T92" fmla="*/ 2 w 3198"/>
                <a:gd name="T93" fmla="*/ 3 h 5376"/>
                <a:gd name="T94" fmla="*/ 2 w 3198"/>
                <a:gd name="T95" fmla="*/ 3 h 5376"/>
                <a:gd name="T96" fmla="*/ 2 w 3198"/>
                <a:gd name="T97" fmla="*/ 3 h 5376"/>
                <a:gd name="T98" fmla="*/ 2 w 3198"/>
                <a:gd name="T99" fmla="*/ 2 h 5376"/>
                <a:gd name="T100" fmla="*/ 2 w 3198"/>
                <a:gd name="T101" fmla="*/ 2 h 5376"/>
                <a:gd name="T102" fmla="*/ 2 w 3198"/>
                <a:gd name="T103" fmla="*/ 2 h 5376"/>
                <a:gd name="T104" fmla="*/ 2 w 3198"/>
                <a:gd name="T105" fmla="*/ 2 h 5376"/>
                <a:gd name="T106" fmla="*/ 2 w 3198"/>
                <a:gd name="T107" fmla="*/ 2 h 5376"/>
                <a:gd name="T108" fmla="*/ 2 w 3198"/>
                <a:gd name="T109" fmla="*/ 0 h 5376"/>
                <a:gd name="T110" fmla="*/ 2 w 3198"/>
                <a:gd name="T111" fmla="*/ 0 h 537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3198"/>
                <a:gd name="T169" fmla="*/ 0 h 5376"/>
                <a:gd name="T170" fmla="*/ 3198 w 3198"/>
                <a:gd name="T171" fmla="*/ 5376 h 537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3198" h="5376">
                  <a:moveTo>
                    <a:pt x="2677" y="0"/>
                  </a:moveTo>
                  <a:lnTo>
                    <a:pt x="2677" y="0"/>
                  </a:lnTo>
                  <a:lnTo>
                    <a:pt x="2694" y="1"/>
                  </a:lnTo>
                  <a:lnTo>
                    <a:pt x="2706" y="5"/>
                  </a:lnTo>
                  <a:lnTo>
                    <a:pt x="2715" y="12"/>
                  </a:lnTo>
                  <a:lnTo>
                    <a:pt x="2721" y="21"/>
                  </a:lnTo>
                  <a:lnTo>
                    <a:pt x="2725" y="35"/>
                  </a:lnTo>
                  <a:lnTo>
                    <a:pt x="2727" y="51"/>
                  </a:lnTo>
                  <a:lnTo>
                    <a:pt x="2730" y="71"/>
                  </a:lnTo>
                  <a:lnTo>
                    <a:pt x="2732" y="96"/>
                  </a:lnTo>
                  <a:lnTo>
                    <a:pt x="2752" y="473"/>
                  </a:lnTo>
                  <a:lnTo>
                    <a:pt x="2788" y="473"/>
                  </a:lnTo>
                  <a:lnTo>
                    <a:pt x="2795" y="475"/>
                  </a:lnTo>
                  <a:lnTo>
                    <a:pt x="2799" y="477"/>
                  </a:lnTo>
                  <a:lnTo>
                    <a:pt x="2802" y="487"/>
                  </a:lnTo>
                  <a:lnTo>
                    <a:pt x="2802" y="507"/>
                  </a:lnTo>
                  <a:lnTo>
                    <a:pt x="2800" y="527"/>
                  </a:lnTo>
                  <a:lnTo>
                    <a:pt x="2799" y="535"/>
                  </a:lnTo>
                  <a:lnTo>
                    <a:pt x="2797" y="539"/>
                  </a:lnTo>
                  <a:lnTo>
                    <a:pt x="2793" y="539"/>
                  </a:lnTo>
                  <a:lnTo>
                    <a:pt x="2631" y="535"/>
                  </a:lnTo>
                  <a:lnTo>
                    <a:pt x="2631" y="557"/>
                  </a:lnTo>
                  <a:lnTo>
                    <a:pt x="2658" y="558"/>
                  </a:lnTo>
                  <a:lnTo>
                    <a:pt x="2663" y="560"/>
                  </a:lnTo>
                  <a:lnTo>
                    <a:pt x="2666" y="567"/>
                  </a:lnTo>
                  <a:lnTo>
                    <a:pt x="2670" y="575"/>
                  </a:lnTo>
                  <a:lnTo>
                    <a:pt x="2672" y="586"/>
                  </a:lnTo>
                  <a:lnTo>
                    <a:pt x="2674" y="596"/>
                  </a:lnTo>
                  <a:lnTo>
                    <a:pt x="2674" y="606"/>
                  </a:lnTo>
                  <a:lnTo>
                    <a:pt x="2672" y="615"/>
                  </a:lnTo>
                  <a:lnTo>
                    <a:pt x="2670" y="620"/>
                  </a:lnTo>
                  <a:lnTo>
                    <a:pt x="2661" y="629"/>
                  </a:lnTo>
                  <a:lnTo>
                    <a:pt x="2655" y="635"/>
                  </a:lnTo>
                  <a:lnTo>
                    <a:pt x="2649" y="640"/>
                  </a:lnTo>
                  <a:lnTo>
                    <a:pt x="2641" y="646"/>
                  </a:lnTo>
                  <a:lnTo>
                    <a:pt x="2640" y="750"/>
                  </a:lnTo>
                  <a:lnTo>
                    <a:pt x="2641" y="763"/>
                  </a:lnTo>
                  <a:lnTo>
                    <a:pt x="2648" y="777"/>
                  </a:lnTo>
                  <a:lnTo>
                    <a:pt x="2656" y="790"/>
                  </a:lnTo>
                  <a:lnTo>
                    <a:pt x="2669" y="805"/>
                  </a:lnTo>
                  <a:lnTo>
                    <a:pt x="2685" y="822"/>
                  </a:lnTo>
                  <a:lnTo>
                    <a:pt x="2704" y="839"/>
                  </a:lnTo>
                  <a:lnTo>
                    <a:pt x="2723" y="857"/>
                  </a:lnTo>
                  <a:lnTo>
                    <a:pt x="2746" y="877"/>
                  </a:lnTo>
                  <a:lnTo>
                    <a:pt x="2769" y="897"/>
                  </a:lnTo>
                  <a:lnTo>
                    <a:pt x="2795" y="918"/>
                  </a:lnTo>
                  <a:lnTo>
                    <a:pt x="2822" y="941"/>
                  </a:lnTo>
                  <a:lnTo>
                    <a:pt x="2848" y="964"/>
                  </a:lnTo>
                  <a:lnTo>
                    <a:pt x="2875" y="988"/>
                  </a:lnTo>
                  <a:lnTo>
                    <a:pt x="2901" y="1014"/>
                  </a:lnTo>
                  <a:lnTo>
                    <a:pt x="2928" y="1040"/>
                  </a:lnTo>
                  <a:lnTo>
                    <a:pt x="2953" y="1067"/>
                  </a:lnTo>
                  <a:lnTo>
                    <a:pt x="2967" y="1085"/>
                  </a:lnTo>
                  <a:lnTo>
                    <a:pt x="2981" y="1103"/>
                  </a:lnTo>
                  <a:lnTo>
                    <a:pt x="2993" y="1123"/>
                  </a:lnTo>
                  <a:lnTo>
                    <a:pt x="3007" y="1144"/>
                  </a:lnTo>
                  <a:lnTo>
                    <a:pt x="3019" y="1167"/>
                  </a:lnTo>
                  <a:lnTo>
                    <a:pt x="3032" y="1190"/>
                  </a:lnTo>
                  <a:lnTo>
                    <a:pt x="3043" y="1214"/>
                  </a:lnTo>
                  <a:lnTo>
                    <a:pt x="3054" y="1240"/>
                  </a:lnTo>
                  <a:lnTo>
                    <a:pt x="3065" y="1266"/>
                  </a:lnTo>
                  <a:lnTo>
                    <a:pt x="3076" y="1292"/>
                  </a:lnTo>
                  <a:lnTo>
                    <a:pt x="3086" y="1321"/>
                  </a:lnTo>
                  <a:lnTo>
                    <a:pt x="3096" y="1349"/>
                  </a:lnTo>
                  <a:lnTo>
                    <a:pt x="3106" y="1378"/>
                  </a:lnTo>
                  <a:lnTo>
                    <a:pt x="3116" y="1409"/>
                  </a:lnTo>
                  <a:lnTo>
                    <a:pt x="3125" y="1439"/>
                  </a:lnTo>
                  <a:lnTo>
                    <a:pt x="3132" y="1470"/>
                  </a:lnTo>
                  <a:lnTo>
                    <a:pt x="3141" y="1502"/>
                  </a:lnTo>
                  <a:lnTo>
                    <a:pt x="3148" y="1534"/>
                  </a:lnTo>
                  <a:lnTo>
                    <a:pt x="3155" y="1568"/>
                  </a:lnTo>
                  <a:lnTo>
                    <a:pt x="3161" y="1600"/>
                  </a:lnTo>
                  <a:lnTo>
                    <a:pt x="3167" y="1634"/>
                  </a:lnTo>
                  <a:lnTo>
                    <a:pt x="3173" y="1669"/>
                  </a:lnTo>
                  <a:lnTo>
                    <a:pt x="3178" y="1702"/>
                  </a:lnTo>
                  <a:lnTo>
                    <a:pt x="3182" y="1737"/>
                  </a:lnTo>
                  <a:lnTo>
                    <a:pt x="3186" y="1772"/>
                  </a:lnTo>
                  <a:lnTo>
                    <a:pt x="3189" y="1806"/>
                  </a:lnTo>
                  <a:lnTo>
                    <a:pt x="3192" y="1841"/>
                  </a:lnTo>
                  <a:lnTo>
                    <a:pt x="3194" y="1876"/>
                  </a:lnTo>
                  <a:lnTo>
                    <a:pt x="3197" y="1911"/>
                  </a:lnTo>
                  <a:lnTo>
                    <a:pt x="3198" y="1946"/>
                  </a:lnTo>
                  <a:lnTo>
                    <a:pt x="3198" y="1980"/>
                  </a:lnTo>
                  <a:lnTo>
                    <a:pt x="3198" y="2015"/>
                  </a:lnTo>
                  <a:lnTo>
                    <a:pt x="3172" y="4218"/>
                  </a:lnTo>
                  <a:lnTo>
                    <a:pt x="3163" y="4304"/>
                  </a:lnTo>
                  <a:lnTo>
                    <a:pt x="3155" y="4383"/>
                  </a:lnTo>
                  <a:lnTo>
                    <a:pt x="3145" y="4459"/>
                  </a:lnTo>
                  <a:lnTo>
                    <a:pt x="3133" y="4530"/>
                  </a:lnTo>
                  <a:lnTo>
                    <a:pt x="3122" y="4597"/>
                  </a:lnTo>
                  <a:lnTo>
                    <a:pt x="3110" y="4659"/>
                  </a:lnTo>
                  <a:lnTo>
                    <a:pt x="3097" y="4718"/>
                  </a:lnTo>
                  <a:lnTo>
                    <a:pt x="3084" y="4772"/>
                  </a:lnTo>
                  <a:lnTo>
                    <a:pt x="3069" y="4823"/>
                  </a:lnTo>
                  <a:lnTo>
                    <a:pt x="3054" y="4870"/>
                  </a:lnTo>
                  <a:lnTo>
                    <a:pt x="3038" y="4914"/>
                  </a:lnTo>
                  <a:lnTo>
                    <a:pt x="3020" y="4955"/>
                  </a:lnTo>
                  <a:lnTo>
                    <a:pt x="3003" y="4992"/>
                  </a:lnTo>
                  <a:lnTo>
                    <a:pt x="2986" y="5027"/>
                  </a:lnTo>
                  <a:lnTo>
                    <a:pt x="2967" y="5059"/>
                  </a:lnTo>
                  <a:lnTo>
                    <a:pt x="2947" y="5088"/>
                  </a:lnTo>
                  <a:lnTo>
                    <a:pt x="2927" y="5114"/>
                  </a:lnTo>
                  <a:lnTo>
                    <a:pt x="2906" y="5139"/>
                  </a:lnTo>
                  <a:lnTo>
                    <a:pt x="2885" y="5161"/>
                  </a:lnTo>
                  <a:lnTo>
                    <a:pt x="2864" y="5181"/>
                  </a:lnTo>
                  <a:lnTo>
                    <a:pt x="2840" y="5200"/>
                  </a:lnTo>
                  <a:lnTo>
                    <a:pt x="2818" y="5217"/>
                  </a:lnTo>
                  <a:lnTo>
                    <a:pt x="2794" y="5232"/>
                  </a:lnTo>
                  <a:lnTo>
                    <a:pt x="2769" y="5246"/>
                  </a:lnTo>
                  <a:lnTo>
                    <a:pt x="2745" y="5258"/>
                  </a:lnTo>
                  <a:lnTo>
                    <a:pt x="2720" y="5270"/>
                  </a:lnTo>
                  <a:lnTo>
                    <a:pt x="2694" y="5282"/>
                  </a:lnTo>
                  <a:lnTo>
                    <a:pt x="2666" y="5292"/>
                  </a:lnTo>
                  <a:lnTo>
                    <a:pt x="2640" y="5300"/>
                  </a:lnTo>
                  <a:lnTo>
                    <a:pt x="2613" y="5310"/>
                  </a:lnTo>
                  <a:lnTo>
                    <a:pt x="2584" y="5319"/>
                  </a:lnTo>
                  <a:lnTo>
                    <a:pt x="2556" y="5328"/>
                  </a:lnTo>
                  <a:lnTo>
                    <a:pt x="2505" y="5334"/>
                  </a:lnTo>
                  <a:lnTo>
                    <a:pt x="2453" y="5340"/>
                  </a:lnTo>
                  <a:lnTo>
                    <a:pt x="2399" y="5346"/>
                  </a:lnTo>
                  <a:lnTo>
                    <a:pt x="2344" y="5351"/>
                  </a:lnTo>
                  <a:lnTo>
                    <a:pt x="2287" y="5356"/>
                  </a:lnTo>
                  <a:lnTo>
                    <a:pt x="2230" y="5360"/>
                  </a:lnTo>
                  <a:lnTo>
                    <a:pt x="2172" y="5364"/>
                  </a:lnTo>
                  <a:lnTo>
                    <a:pt x="2112" y="5367"/>
                  </a:lnTo>
                  <a:lnTo>
                    <a:pt x="2051" y="5370"/>
                  </a:lnTo>
                  <a:lnTo>
                    <a:pt x="1990" y="5372"/>
                  </a:lnTo>
                  <a:lnTo>
                    <a:pt x="1929" y="5374"/>
                  </a:lnTo>
                  <a:lnTo>
                    <a:pt x="1867" y="5375"/>
                  </a:lnTo>
                  <a:lnTo>
                    <a:pt x="1804" y="5375"/>
                  </a:lnTo>
                  <a:lnTo>
                    <a:pt x="1741" y="5376"/>
                  </a:lnTo>
                  <a:lnTo>
                    <a:pt x="1679" y="5375"/>
                  </a:lnTo>
                  <a:lnTo>
                    <a:pt x="1615" y="5375"/>
                  </a:lnTo>
                  <a:lnTo>
                    <a:pt x="1552" y="5374"/>
                  </a:lnTo>
                  <a:lnTo>
                    <a:pt x="1488" y="5371"/>
                  </a:lnTo>
                  <a:lnTo>
                    <a:pt x="1425" y="5369"/>
                  </a:lnTo>
                  <a:lnTo>
                    <a:pt x="1363" y="5366"/>
                  </a:lnTo>
                  <a:lnTo>
                    <a:pt x="1301" y="5362"/>
                  </a:lnTo>
                  <a:lnTo>
                    <a:pt x="1239" y="5359"/>
                  </a:lnTo>
                  <a:lnTo>
                    <a:pt x="1178" y="5355"/>
                  </a:lnTo>
                  <a:lnTo>
                    <a:pt x="1118" y="5350"/>
                  </a:lnTo>
                  <a:lnTo>
                    <a:pt x="1059" y="5345"/>
                  </a:lnTo>
                  <a:lnTo>
                    <a:pt x="1000" y="5339"/>
                  </a:lnTo>
                  <a:lnTo>
                    <a:pt x="943" y="5333"/>
                  </a:lnTo>
                  <a:lnTo>
                    <a:pt x="887" y="5325"/>
                  </a:lnTo>
                  <a:lnTo>
                    <a:pt x="832" y="5318"/>
                  </a:lnTo>
                  <a:lnTo>
                    <a:pt x="778" y="5310"/>
                  </a:lnTo>
                  <a:lnTo>
                    <a:pt x="727" y="5301"/>
                  </a:lnTo>
                  <a:lnTo>
                    <a:pt x="676" y="5293"/>
                  </a:lnTo>
                  <a:lnTo>
                    <a:pt x="647" y="5283"/>
                  </a:lnTo>
                  <a:lnTo>
                    <a:pt x="620" y="5273"/>
                  </a:lnTo>
                  <a:lnTo>
                    <a:pt x="591" y="5264"/>
                  </a:lnTo>
                  <a:lnTo>
                    <a:pt x="564" y="5254"/>
                  </a:lnTo>
                  <a:lnTo>
                    <a:pt x="537" y="5244"/>
                  </a:lnTo>
                  <a:lnTo>
                    <a:pt x="511" y="5233"/>
                  </a:lnTo>
                  <a:lnTo>
                    <a:pt x="485" y="5223"/>
                  </a:lnTo>
                  <a:lnTo>
                    <a:pt x="458" y="5211"/>
                  </a:lnTo>
                  <a:lnTo>
                    <a:pt x="434" y="5198"/>
                  </a:lnTo>
                  <a:lnTo>
                    <a:pt x="409" y="5185"/>
                  </a:lnTo>
                  <a:lnTo>
                    <a:pt x="385" y="5169"/>
                  </a:lnTo>
                  <a:lnTo>
                    <a:pt x="362" y="5152"/>
                  </a:lnTo>
                  <a:lnTo>
                    <a:pt x="339" y="5134"/>
                  </a:lnTo>
                  <a:lnTo>
                    <a:pt x="317" y="5113"/>
                  </a:lnTo>
                  <a:lnTo>
                    <a:pt x="296" y="5090"/>
                  </a:lnTo>
                  <a:lnTo>
                    <a:pt x="275" y="5065"/>
                  </a:lnTo>
                  <a:lnTo>
                    <a:pt x="255" y="5039"/>
                  </a:lnTo>
                  <a:lnTo>
                    <a:pt x="235" y="5009"/>
                  </a:lnTo>
                  <a:lnTo>
                    <a:pt x="216" y="4976"/>
                  </a:lnTo>
                  <a:lnTo>
                    <a:pt x="199" y="4941"/>
                  </a:lnTo>
                  <a:lnTo>
                    <a:pt x="181" y="4903"/>
                  </a:lnTo>
                  <a:lnTo>
                    <a:pt x="165" y="4860"/>
                  </a:lnTo>
                  <a:lnTo>
                    <a:pt x="150" y="4814"/>
                  </a:lnTo>
                  <a:lnTo>
                    <a:pt x="135" y="4766"/>
                  </a:lnTo>
                  <a:lnTo>
                    <a:pt x="122" y="4713"/>
                  </a:lnTo>
                  <a:lnTo>
                    <a:pt x="109" y="4655"/>
                  </a:lnTo>
                  <a:lnTo>
                    <a:pt x="98" y="4593"/>
                  </a:lnTo>
                  <a:lnTo>
                    <a:pt x="88" y="4527"/>
                  </a:lnTo>
                  <a:lnTo>
                    <a:pt x="78" y="4458"/>
                  </a:lnTo>
                  <a:lnTo>
                    <a:pt x="71" y="4382"/>
                  </a:lnTo>
                  <a:lnTo>
                    <a:pt x="63" y="4303"/>
                  </a:lnTo>
                  <a:lnTo>
                    <a:pt x="57" y="4217"/>
                  </a:lnTo>
                  <a:lnTo>
                    <a:pt x="0" y="2007"/>
                  </a:lnTo>
                  <a:lnTo>
                    <a:pt x="0" y="1975"/>
                  </a:lnTo>
                  <a:lnTo>
                    <a:pt x="0" y="1944"/>
                  </a:lnTo>
                  <a:lnTo>
                    <a:pt x="0" y="1913"/>
                  </a:lnTo>
                  <a:lnTo>
                    <a:pt x="1" y="1881"/>
                  </a:lnTo>
                  <a:lnTo>
                    <a:pt x="2" y="1847"/>
                  </a:lnTo>
                  <a:lnTo>
                    <a:pt x="5" y="1815"/>
                  </a:lnTo>
                  <a:lnTo>
                    <a:pt x="7" y="1782"/>
                  </a:lnTo>
                  <a:lnTo>
                    <a:pt x="11" y="1748"/>
                  </a:lnTo>
                  <a:lnTo>
                    <a:pt x="15" y="1715"/>
                  </a:lnTo>
                  <a:lnTo>
                    <a:pt x="19" y="1681"/>
                  </a:lnTo>
                  <a:lnTo>
                    <a:pt x="24" y="1647"/>
                  </a:lnTo>
                  <a:lnTo>
                    <a:pt x="30" y="1614"/>
                  </a:lnTo>
                  <a:lnTo>
                    <a:pt x="35" y="1580"/>
                  </a:lnTo>
                  <a:lnTo>
                    <a:pt x="41" y="1547"/>
                  </a:lnTo>
                  <a:lnTo>
                    <a:pt x="48" y="1515"/>
                  </a:lnTo>
                  <a:lnTo>
                    <a:pt x="56" y="1482"/>
                  </a:lnTo>
                  <a:lnTo>
                    <a:pt x="63" y="1450"/>
                  </a:lnTo>
                  <a:lnTo>
                    <a:pt x="72" y="1418"/>
                  </a:lnTo>
                  <a:lnTo>
                    <a:pt x="81" y="1387"/>
                  </a:lnTo>
                  <a:lnTo>
                    <a:pt x="89" y="1357"/>
                  </a:lnTo>
                  <a:lnTo>
                    <a:pt x="99" y="1327"/>
                  </a:lnTo>
                  <a:lnTo>
                    <a:pt x="109" y="1298"/>
                  </a:lnTo>
                  <a:lnTo>
                    <a:pt x="119" y="1271"/>
                  </a:lnTo>
                  <a:lnTo>
                    <a:pt x="130" y="1244"/>
                  </a:lnTo>
                  <a:lnTo>
                    <a:pt x="142" y="1218"/>
                  </a:lnTo>
                  <a:lnTo>
                    <a:pt x="153" y="1193"/>
                  </a:lnTo>
                  <a:lnTo>
                    <a:pt x="165" y="1169"/>
                  </a:lnTo>
                  <a:lnTo>
                    <a:pt x="178" y="1147"/>
                  </a:lnTo>
                  <a:lnTo>
                    <a:pt x="191" y="1126"/>
                  </a:lnTo>
                  <a:lnTo>
                    <a:pt x="205" y="1106"/>
                  </a:lnTo>
                  <a:lnTo>
                    <a:pt x="219" y="1087"/>
                  </a:lnTo>
                  <a:lnTo>
                    <a:pt x="232" y="1070"/>
                  </a:lnTo>
                  <a:lnTo>
                    <a:pt x="258" y="1044"/>
                  </a:lnTo>
                  <a:lnTo>
                    <a:pt x="286" y="1018"/>
                  </a:lnTo>
                  <a:lnTo>
                    <a:pt x="313" y="994"/>
                  </a:lnTo>
                  <a:lnTo>
                    <a:pt x="340" y="970"/>
                  </a:lnTo>
                  <a:lnTo>
                    <a:pt x="368" y="948"/>
                  </a:lnTo>
                  <a:lnTo>
                    <a:pt x="394" y="927"/>
                  </a:lnTo>
                  <a:lnTo>
                    <a:pt x="420" y="907"/>
                  </a:lnTo>
                  <a:lnTo>
                    <a:pt x="445" y="888"/>
                  </a:lnTo>
                  <a:lnTo>
                    <a:pt x="467" y="870"/>
                  </a:lnTo>
                  <a:lnTo>
                    <a:pt x="488" y="852"/>
                  </a:lnTo>
                  <a:lnTo>
                    <a:pt x="507" y="836"/>
                  </a:lnTo>
                  <a:lnTo>
                    <a:pt x="523" y="820"/>
                  </a:lnTo>
                  <a:lnTo>
                    <a:pt x="535" y="806"/>
                  </a:lnTo>
                  <a:lnTo>
                    <a:pt x="545" y="791"/>
                  </a:lnTo>
                  <a:lnTo>
                    <a:pt x="550" y="779"/>
                  </a:lnTo>
                  <a:lnTo>
                    <a:pt x="553" y="767"/>
                  </a:lnTo>
                  <a:lnTo>
                    <a:pt x="554" y="662"/>
                  </a:lnTo>
                  <a:lnTo>
                    <a:pt x="547" y="656"/>
                  </a:lnTo>
                  <a:lnTo>
                    <a:pt x="542" y="651"/>
                  </a:lnTo>
                  <a:lnTo>
                    <a:pt x="535" y="645"/>
                  </a:lnTo>
                  <a:lnTo>
                    <a:pt x="528" y="636"/>
                  </a:lnTo>
                  <a:lnTo>
                    <a:pt x="524" y="631"/>
                  </a:lnTo>
                  <a:lnTo>
                    <a:pt x="524" y="622"/>
                  </a:lnTo>
                  <a:lnTo>
                    <a:pt x="524" y="613"/>
                  </a:lnTo>
                  <a:lnTo>
                    <a:pt x="526" y="601"/>
                  </a:lnTo>
                  <a:lnTo>
                    <a:pt x="529" y="591"/>
                  </a:lnTo>
                  <a:lnTo>
                    <a:pt x="533" y="583"/>
                  </a:lnTo>
                  <a:lnTo>
                    <a:pt x="537" y="576"/>
                  </a:lnTo>
                  <a:lnTo>
                    <a:pt x="542" y="574"/>
                  </a:lnTo>
                  <a:lnTo>
                    <a:pt x="568" y="574"/>
                  </a:lnTo>
                  <a:lnTo>
                    <a:pt x="568" y="553"/>
                  </a:lnTo>
                  <a:lnTo>
                    <a:pt x="406" y="549"/>
                  </a:lnTo>
                  <a:lnTo>
                    <a:pt x="403" y="549"/>
                  </a:lnTo>
                  <a:lnTo>
                    <a:pt x="401" y="545"/>
                  </a:lnTo>
                  <a:lnTo>
                    <a:pt x="399" y="537"/>
                  </a:lnTo>
                  <a:lnTo>
                    <a:pt x="399" y="517"/>
                  </a:lnTo>
                  <a:lnTo>
                    <a:pt x="400" y="497"/>
                  </a:lnTo>
                  <a:lnTo>
                    <a:pt x="403" y="487"/>
                  </a:lnTo>
                  <a:lnTo>
                    <a:pt x="406" y="483"/>
                  </a:lnTo>
                  <a:lnTo>
                    <a:pt x="412" y="483"/>
                  </a:lnTo>
                  <a:lnTo>
                    <a:pt x="450" y="485"/>
                  </a:lnTo>
                  <a:lnTo>
                    <a:pt x="480" y="109"/>
                  </a:lnTo>
                  <a:lnTo>
                    <a:pt x="482" y="92"/>
                  </a:lnTo>
                  <a:lnTo>
                    <a:pt x="485" y="75"/>
                  </a:lnTo>
                  <a:lnTo>
                    <a:pt x="488" y="58"/>
                  </a:lnTo>
                  <a:lnTo>
                    <a:pt x="492" y="45"/>
                  </a:lnTo>
                  <a:lnTo>
                    <a:pt x="498" y="32"/>
                  </a:lnTo>
                  <a:lnTo>
                    <a:pt x="507" y="24"/>
                  </a:lnTo>
                  <a:lnTo>
                    <a:pt x="519" y="17"/>
                  </a:lnTo>
                  <a:lnTo>
                    <a:pt x="535" y="16"/>
                  </a:lnTo>
                  <a:lnTo>
                    <a:pt x="2677"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a:latin typeface="Calibri" panose="020F0502020204030204" pitchFamily="34" charset="0"/>
              </a:endParaRPr>
            </a:p>
          </p:txBody>
        </p:sp>
        <p:sp>
          <p:nvSpPr>
            <p:cNvPr id="11459" name="Freeform 46"/>
            <p:cNvSpPr>
              <a:spLocks noEditPoints="1"/>
            </p:cNvSpPr>
            <p:nvPr/>
          </p:nvSpPr>
          <p:spPr bwMode="auto">
            <a:xfrm>
              <a:off x="2549" y="1770"/>
              <a:ext cx="400" cy="168"/>
            </a:xfrm>
            <a:custGeom>
              <a:avLst/>
              <a:gdLst>
                <a:gd name="T0" fmla="*/ 5 w 2533"/>
                <a:gd name="T1" fmla="*/ 4 h 1068"/>
                <a:gd name="T2" fmla="*/ 5 w 2533"/>
                <a:gd name="T3" fmla="*/ 3 h 1068"/>
                <a:gd name="T4" fmla="*/ 6 w 2533"/>
                <a:gd name="T5" fmla="*/ 4 h 1068"/>
                <a:gd name="T6" fmla="*/ 9 w 2533"/>
                <a:gd name="T7" fmla="*/ 1 h 1068"/>
                <a:gd name="T8" fmla="*/ 10 w 2533"/>
                <a:gd name="T9" fmla="*/ 3 h 1068"/>
                <a:gd name="T10" fmla="*/ 10 w 2533"/>
                <a:gd name="T11" fmla="*/ 4 h 1068"/>
                <a:gd name="T12" fmla="*/ 8 w 2533"/>
                <a:gd name="T13" fmla="*/ 4 h 1068"/>
                <a:gd name="T14" fmla="*/ 10 w 2533"/>
                <a:gd name="T15" fmla="*/ 3 h 1068"/>
                <a:gd name="T16" fmla="*/ 10 w 2533"/>
                <a:gd name="T17" fmla="*/ 3 h 1068"/>
                <a:gd name="T18" fmla="*/ 9 w 2533"/>
                <a:gd name="T19" fmla="*/ 1 h 1068"/>
                <a:gd name="T20" fmla="*/ 1 w 2533"/>
                <a:gd name="T21" fmla="*/ 2 h 1068"/>
                <a:gd name="T22" fmla="*/ 2 w 2533"/>
                <a:gd name="T23" fmla="*/ 2 h 1068"/>
                <a:gd name="T24" fmla="*/ 2 w 2533"/>
                <a:gd name="T25" fmla="*/ 3 h 1068"/>
                <a:gd name="T26" fmla="*/ 3 w 2533"/>
                <a:gd name="T27" fmla="*/ 2 h 1068"/>
                <a:gd name="T28" fmla="*/ 3 w 2533"/>
                <a:gd name="T29" fmla="*/ 2 h 1068"/>
                <a:gd name="T30" fmla="*/ 3 w 2533"/>
                <a:gd name="T31" fmla="*/ 2 h 1068"/>
                <a:gd name="T32" fmla="*/ 3 w 2533"/>
                <a:gd name="T33" fmla="*/ 2 h 1068"/>
                <a:gd name="T34" fmla="*/ 4 w 2533"/>
                <a:gd name="T35" fmla="*/ 2 h 1068"/>
                <a:gd name="T36" fmla="*/ 4 w 2533"/>
                <a:gd name="T37" fmla="*/ 3 h 1068"/>
                <a:gd name="T38" fmla="*/ 4 w 2533"/>
                <a:gd name="T39" fmla="*/ 4 h 1068"/>
                <a:gd name="T40" fmla="*/ 4 w 2533"/>
                <a:gd name="T41" fmla="*/ 2 h 1068"/>
                <a:gd name="T42" fmla="*/ 4 w 2533"/>
                <a:gd name="T43" fmla="*/ 2 h 1068"/>
                <a:gd name="T44" fmla="*/ 4 w 2533"/>
                <a:gd name="T45" fmla="*/ 3 h 1068"/>
                <a:gd name="T46" fmla="*/ 5 w 2533"/>
                <a:gd name="T47" fmla="*/ 2 h 1068"/>
                <a:gd name="T48" fmla="*/ 5 w 2533"/>
                <a:gd name="T49" fmla="*/ 2 h 1068"/>
                <a:gd name="T50" fmla="*/ 6 w 2533"/>
                <a:gd name="T51" fmla="*/ 2 h 1068"/>
                <a:gd name="T52" fmla="*/ 6 w 2533"/>
                <a:gd name="T53" fmla="*/ 3 h 1068"/>
                <a:gd name="T54" fmla="*/ 6 w 2533"/>
                <a:gd name="T55" fmla="*/ 4 h 1068"/>
                <a:gd name="T56" fmla="*/ 6 w 2533"/>
                <a:gd name="T57" fmla="*/ 3 h 1068"/>
                <a:gd name="T58" fmla="*/ 6 w 2533"/>
                <a:gd name="T59" fmla="*/ 2 h 1068"/>
                <a:gd name="T60" fmla="*/ 7 w 2533"/>
                <a:gd name="T61" fmla="*/ 3 h 1068"/>
                <a:gd name="T62" fmla="*/ 8 w 2533"/>
                <a:gd name="T63" fmla="*/ 3 h 1068"/>
                <a:gd name="T64" fmla="*/ 8 w 2533"/>
                <a:gd name="T65" fmla="*/ 3 h 1068"/>
                <a:gd name="T66" fmla="*/ 8 w 2533"/>
                <a:gd name="T67" fmla="*/ 3 h 1068"/>
                <a:gd name="T68" fmla="*/ 8 w 2533"/>
                <a:gd name="T69" fmla="*/ 4 h 1068"/>
                <a:gd name="T70" fmla="*/ 8 w 2533"/>
                <a:gd name="T71" fmla="*/ 3 h 1068"/>
                <a:gd name="T72" fmla="*/ 8 w 2533"/>
                <a:gd name="T73" fmla="*/ 2 h 1068"/>
                <a:gd name="T74" fmla="*/ 8 w 2533"/>
                <a:gd name="T75" fmla="*/ 2 h 1068"/>
                <a:gd name="T76" fmla="*/ 9 w 2533"/>
                <a:gd name="T77" fmla="*/ 3 h 1068"/>
                <a:gd name="T78" fmla="*/ 9 w 2533"/>
                <a:gd name="T79" fmla="*/ 2 h 1068"/>
                <a:gd name="T80" fmla="*/ 9 w 2533"/>
                <a:gd name="T81" fmla="*/ 2 h 1068"/>
                <a:gd name="T82" fmla="*/ 9 w 2533"/>
                <a:gd name="T83" fmla="*/ 2 h 1068"/>
                <a:gd name="T84" fmla="*/ 9 w 2533"/>
                <a:gd name="T85" fmla="*/ 1 h 1068"/>
                <a:gd name="T86" fmla="*/ 8 w 2533"/>
                <a:gd name="T87" fmla="*/ 0 h 1068"/>
                <a:gd name="T88" fmla="*/ 7 w 2533"/>
                <a:gd name="T89" fmla="*/ 0 h 1068"/>
                <a:gd name="T90" fmla="*/ 6 w 2533"/>
                <a:gd name="T91" fmla="*/ 1 h 1068"/>
                <a:gd name="T92" fmla="*/ 7 w 2533"/>
                <a:gd name="T93" fmla="*/ 0 h 1068"/>
                <a:gd name="T94" fmla="*/ 5 w 2533"/>
                <a:gd name="T95" fmla="*/ 0 h 1068"/>
                <a:gd name="T96" fmla="*/ 4 w 2533"/>
                <a:gd name="T97" fmla="*/ 0 h 1068"/>
                <a:gd name="T98" fmla="*/ 4 w 2533"/>
                <a:gd name="T99" fmla="*/ 0 h 1068"/>
                <a:gd name="T100" fmla="*/ 3 w 2533"/>
                <a:gd name="T101" fmla="*/ 0 h 1068"/>
                <a:gd name="T102" fmla="*/ 1 w 2533"/>
                <a:gd name="T103" fmla="*/ 0 h 1068"/>
                <a:gd name="T104" fmla="*/ 0 w 2533"/>
                <a:gd name="T105" fmla="*/ 2 h 1068"/>
                <a:gd name="T106" fmla="*/ 1 w 2533"/>
                <a:gd name="T107" fmla="*/ 1 h 1068"/>
                <a:gd name="T108" fmla="*/ 1 w 2533"/>
                <a:gd name="T109" fmla="*/ 2 h 1068"/>
                <a:gd name="T110" fmla="*/ 1 w 2533"/>
                <a:gd name="T111" fmla="*/ 3 h 1068"/>
                <a:gd name="T112" fmla="*/ 1 w 2533"/>
                <a:gd name="T113" fmla="*/ 3 h 1068"/>
                <a:gd name="T114" fmla="*/ 2 w 2533"/>
                <a:gd name="T115" fmla="*/ 4 h 1068"/>
                <a:gd name="T116" fmla="*/ 2 w 2533"/>
                <a:gd name="T117" fmla="*/ 3 h 1068"/>
                <a:gd name="T118" fmla="*/ 1 w 2533"/>
                <a:gd name="T119" fmla="*/ 3 h 106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533"/>
                <a:gd name="T181" fmla="*/ 0 h 1068"/>
                <a:gd name="T182" fmla="*/ 2533 w 2533"/>
                <a:gd name="T183" fmla="*/ 1068 h 106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533" h="1068">
                  <a:moveTo>
                    <a:pt x="1567" y="1068"/>
                  </a:moveTo>
                  <a:lnTo>
                    <a:pt x="1543" y="1043"/>
                  </a:lnTo>
                  <a:lnTo>
                    <a:pt x="1521" y="1021"/>
                  </a:lnTo>
                  <a:lnTo>
                    <a:pt x="1496" y="999"/>
                  </a:lnTo>
                  <a:lnTo>
                    <a:pt x="1472" y="980"/>
                  </a:lnTo>
                  <a:lnTo>
                    <a:pt x="1448" y="961"/>
                  </a:lnTo>
                  <a:lnTo>
                    <a:pt x="1421" y="947"/>
                  </a:lnTo>
                  <a:lnTo>
                    <a:pt x="1394" y="934"/>
                  </a:lnTo>
                  <a:lnTo>
                    <a:pt x="1367" y="924"/>
                  </a:lnTo>
                  <a:lnTo>
                    <a:pt x="1337" y="918"/>
                  </a:lnTo>
                  <a:lnTo>
                    <a:pt x="1306" y="915"/>
                  </a:lnTo>
                  <a:lnTo>
                    <a:pt x="1272" y="917"/>
                  </a:lnTo>
                  <a:lnTo>
                    <a:pt x="1238" y="922"/>
                  </a:lnTo>
                  <a:lnTo>
                    <a:pt x="1200" y="932"/>
                  </a:lnTo>
                  <a:lnTo>
                    <a:pt x="1162" y="947"/>
                  </a:lnTo>
                  <a:lnTo>
                    <a:pt x="1120" y="965"/>
                  </a:lnTo>
                  <a:lnTo>
                    <a:pt x="1076" y="990"/>
                  </a:lnTo>
                  <a:lnTo>
                    <a:pt x="1097" y="960"/>
                  </a:lnTo>
                  <a:lnTo>
                    <a:pt x="1123" y="934"/>
                  </a:lnTo>
                  <a:lnTo>
                    <a:pt x="1152" y="913"/>
                  </a:lnTo>
                  <a:lnTo>
                    <a:pt x="1184" y="896"/>
                  </a:lnTo>
                  <a:lnTo>
                    <a:pt x="1218" y="882"/>
                  </a:lnTo>
                  <a:lnTo>
                    <a:pt x="1254" y="873"/>
                  </a:lnTo>
                  <a:lnTo>
                    <a:pt x="1291" y="867"/>
                  </a:lnTo>
                  <a:lnTo>
                    <a:pt x="1328" y="866"/>
                  </a:lnTo>
                  <a:lnTo>
                    <a:pt x="1366" y="869"/>
                  </a:lnTo>
                  <a:lnTo>
                    <a:pt x="1402" y="876"/>
                  </a:lnTo>
                  <a:lnTo>
                    <a:pt x="1438" y="887"/>
                  </a:lnTo>
                  <a:lnTo>
                    <a:pt x="1472" y="902"/>
                  </a:lnTo>
                  <a:lnTo>
                    <a:pt x="1503" y="920"/>
                  </a:lnTo>
                  <a:lnTo>
                    <a:pt x="1533" y="943"/>
                  </a:lnTo>
                  <a:lnTo>
                    <a:pt x="1558" y="969"/>
                  </a:lnTo>
                  <a:lnTo>
                    <a:pt x="1580" y="1000"/>
                  </a:lnTo>
                  <a:lnTo>
                    <a:pt x="1579" y="1009"/>
                  </a:lnTo>
                  <a:lnTo>
                    <a:pt x="1577" y="1017"/>
                  </a:lnTo>
                  <a:lnTo>
                    <a:pt x="1576" y="1025"/>
                  </a:lnTo>
                  <a:lnTo>
                    <a:pt x="1574" y="1033"/>
                  </a:lnTo>
                  <a:lnTo>
                    <a:pt x="1572" y="1042"/>
                  </a:lnTo>
                  <a:lnTo>
                    <a:pt x="1571" y="1051"/>
                  </a:lnTo>
                  <a:lnTo>
                    <a:pt x="1568" y="1060"/>
                  </a:lnTo>
                  <a:lnTo>
                    <a:pt x="1567" y="1068"/>
                  </a:lnTo>
                  <a:close/>
                  <a:moveTo>
                    <a:pt x="2291" y="28"/>
                  </a:moveTo>
                  <a:lnTo>
                    <a:pt x="2306" y="58"/>
                  </a:lnTo>
                  <a:lnTo>
                    <a:pt x="2321" y="87"/>
                  </a:lnTo>
                  <a:lnTo>
                    <a:pt x="2336" y="115"/>
                  </a:lnTo>
                  <a:lnTo>
                    <a:pt x="2350" y="144"/>
                  </a:lnTo>
                  <a:lnTo>
                    <a:pt x="2363" y="172"/>
                  </a:lnTo>
                  <a:lnTo>
                    <a:pt x="2377" y="201"/>
                  </a:lnTo>
                  <a:lnTo>
                    <a:pt x="2389" y="230"/>
                  </a:lnTo>
                  <a:lnTo>
                    <a:pt x="2400" y="258"/>
                  </a:lnTo>
                  <a:lnTo>
                    <a:pt x="2412" y="287"/>
                  </a:lnTo>
                  <a:lnTo>
                    <a:pt x="2423" y="315"/>
                  </a:lnTo>
                  <a:lnTo>
                    <a:pt x="2433" y="344"/>
                  </a:lnTo>
                  <a:lnTo>
                    <a:pt x="2443" y="373"/>
                  </a:lnTo>
                  <a:lnTo>
                    <a:pt x="2453" y="402"/>
                  </a:lnTo>
                  <a:lnTo>
                    <a:pt x="2461" y="431"/>
                  </a:lnTo>
                  <a:lnTo>
                    <a:pt x="2470" y="461"/>
                  </a:lnTo>
                  <a:lnTo>
                    <a:pt x="2478" y="491"/>
                  </a:lnTo>
                  <a:lnTo>
                    <a:pt x="2485" y="520"/>
                  </a:lnTo>
                  <a:lnTo>
                    <a:pt x="2491" y="550"/>
                  </a:lnTo>
                  <a:lnTo>
                    <a:pt x="2497" y="581"/>
                  </a:lnTo>
                  <a:lnTo>
                    <a:pt x="2504" y="611"/>
                  </a:lnTo>
                  <a:lnTo>
                    <a:pt x="2509" y="643"/>
                  </a:lnTo>
                  <a:lnTo>
                    <a:pt x="2514" y="674"/>
                  </a:lnTo>
                  <a:lnTo>
                    <a:pt x="2519" y="707"/>
                  </a:lnTo>
                  <a:lnTo>
                    <a:pt x="2522" y="739"/>
                  </a:lnTo>
                  <a:lnTo>
                    <a:pt x="2525" y="773"/>
                  </a:lnTo>
                  <a:lnTo>
                    <a:pt x="2527" y="807"/>
                  </a:lnTo>
                  <a:lnTo>
                    <a:pt x="2530" y="841"/>
                  </a:lnTo>
                  <a:lnTo>
                    <a:pt x="2532" y="876"/>
                  </a:lnTo>
                  <a:lnTo>
                    <a:pt x="2533" y="912"/>
                  </a:lnTo>
                  <a:lnTo>
                    <a:pt x="2533" y="949"/>
                  </a:lnTo>
                  <a:lnTo>
                    <a:pt x="2533" y="985"/>
                  </a:lnTo>
                  <a:lnTo>
                    <a:pt x="2533" y="1024"/>
                  </a:lnTo>
                  <a:lnTo>
                    <a:pt x="2485" y="1060"/>
                  </a:lnTo>
                  <a:lnTo>
                    <a:pt x="2479" y="1029"/>
                  </a:lnTo>
                  <a:lnTo>
                    <a:pt x="2470" y="1001"/>
                  </a:lnTo>
                  <a:lnTo>
                    <a:pt x="2458" y="975"/>
                  </a:lnTo>
                  <a:lnTo>
                    <a:pt x="2441" y="953"/>
                  </a:lnTo>
                  <a:lnTo>
                    <a:pt x="2423" y="934"/>
                  </a:lnTo>
                  <a:lnTo>
                    <a:pt x="2403" y="918"/>
                  </a:lnTo>
                  <a:lnTo>
                    <a:pt x="2379" y="906"/>
                  </a:lnTo>
                  <a:lnTo>
                    <a:pt x="2355" y="896"/>
                  </a:lnTo>
                  <a:lnTo>
                    <a:pt x="2328" y="891"/>
                  </a:lnTo>
                  <a:lnTo>
                    <a:pt x="2301" y="889"/>
                  </a:lnTo>
                  <a:lnTo>
                    <a:pt x="2271" y="892"/>
                  </a:lnTo>
                  <a:lnTo>
                    <a:pt x="2241" y="898"/>
                  </a:lnTo>
                  <a:lnTo>
                    <a:pt x="2212" y="909"/>
                  </a:lnTo>
                  <a:lnTo>
                    <a:pt x="2181" y="925"/>
                  </a:lnTo>
                  <a:lnTo>
                    <a:pt x="2151" y="945"/>
                  </a:lnTo>
                  <a:lnTo>
                    <a:pt x="2120" y="970"/>
                  </a:lnTo>
                  <a:lnTo>
                    <a:pt x="2133" y="939"/>
                  </a:lnTo>
                  <a:lnTo>
                    <a:pt x="2151" y="914"/>
                  </a:lnTo>
                  <a:lnTo>
                    <a:pt x="2171" y="892"/>
                  </a:lnTo>
                  <a:lnTo>
                    <a:pt x="2195" y="874"/>
                  </a:lnTo>
                  <a:lnTo>
                    <a:pt x="2222" y="861"/>
                  </a:lnTo>
                  <a:lnTo>
                    <a:pt x="2249" y="852"/>
                  </a:lnTo>
                  <a:lnTo>
                    <a:pt x="2277" y="846"/>
                  </a:lnTo>
                  <a:lnTo>
                    <a:pt x="2307" y="845"/>
                  </a:lnTo>
                  <a:lnTo>
                    <a:pt x="2336" y="846"/>
                  </a:lnTo>
                  <a:lnTo>
                    <a:pt x="2363" y="851"/>
                  </a:lnTo>
                  <a:lnTo>
                    <a:pt x="2391" y="858"/>
                  </a:lnTo>
                  <a:lnTo>
                    <a:pt x="2414" y="869"/>
                  </a:lnTo>
                  <a:lnTo>
                    <a:pt x="2437" y="883"/>
                  </a:lnTo>
                  <a:lnTo>
                    <a:pt x="2455" y="899"/>
                  </a:lnTo>
                  <a:lnTo>
                    <a:pt x="2469" y="919"/>
                  </a:lnTo>
                  <a:lnTo>
                    <a:pt x="2479" y="940"/>
                  </a:lnTo>
                  <a:lnTo>
                    <a:pt x="2481" y="914"/>
                  </a:lnTo>
                  <a:lnTo>
                    <a:pt x="2482" y="888"/>
                  </a:lnTo>
                  <a:lnTo>
                    <a:pt x="2482" y="861"/>
                  </a:lnTo>
                  <a:lnTo>
                    <a:pt x="2482" y="833"/>
                  </a:lnTo>
                  <a:lnTo>
                    <a:pt x="2481" y="805"/>
                  </a:lnTo>
                  <a:lnTo>
                    <a:pt x="2479" y="775"/>
                  </a:lnTo>
                  <a:lnTo>
                    <a:pt x="2476" y="746"/>
                  </a:lnTo>
                  <a:lnTo>
                    <a:pt x="2473" y="717"/>
                  </a:lnTo>
                  <a:lnTo>
                    <a:pt x="2469" y="686"/>
                  </a:lnTo>
                  <a:lnTo>
                    <a:pt x="2464" y="656"/>
                  </a:lnTo>
                  <a:lnTo>
                    <a:pt x="2459" y="625"/>
                  </a:lnTo>
                  <a:lnTo>
                    <a:pt x="2453" y="594"/>
                  </a:lnTo>
                  <a:lnTo>
                    <a:pt x="2446" y="563"/>
                  </a:lnTo>
                  <a:lnTo>
                    <a:pt x="2439" y="532"/>
                  </a:lnTo>
                  <a:lnTo>
                    <a:pt x="2432" y="500"/>
                  </a:lnTo>
                  <a:lnTo>
                    <a:pt x="2424" y="469"/>
                  </a:lnTo>
                  <a:lnTo>
                    <a:pt x="2417" y="438"/>
                  </a:lnTo>
                  <a:lnTo>
                    <a:pt x="2408" y="407"/>
                  </a:lnTo>
                  <a:lnTo>
                    <a:pt x="2399" y="376"/>
                  </a:lnTo>
                  <a:lnTo>
                    <a:pt x="2391" y="346"/>
                  </a:lnTo>
                  <a:lnTo>
                    <a:pt x="2382" y="317"/>
                  </a:lnTo>
                  <a:lnTo>
                    <a:pt x="2373" y="287"/>
                  </a:lnTo>
                  <a:lnTo>
                    <a:pt x="2364" y="258"/>
                  </a:lnTo>
                  <a:lnTo>
                    <a:pt x="2356" y="230"/>
                  </a:lnTo>
                  <a:lnTo>
                    <a:pt x="2347" y="201"/>
                  </a:lnTo>
                  <a:lnTo>
                    <a:pt x="2338" y="174"/>
                  </a:lnTo>
                  <a:lnTo>
                    <a:pt x="2330" y="148"/>
                  </a:lnTo>
                  <a:lnTo>
                    <a:pt x="2321" y="122"/>
                  </a:lnTo>
                  <a:lnTo>
                    <a:pt x="2314" y="97"/>
                  </a:lnTo>
                  <a:lnTo>
                    <a:pt x="2306" y="73"/>
                  </a:lnTo>
                  <a:lnTo>
                    <a:pt x="2299" y="51"/>
                  </a:lnTo>
                  <a:lnTo>
                    <a:pt x="2291" y="28"/>
                  </a:lnTo>
                  <a:close/>
                  <a:moveTo>
                    <a:pt x="276" y="484"/>
                  </a:moveTo>
                  <a:lnTo>
                    <a:pt x="288" y="484"/>
                  </a:lnTo>
                  <a:lnTo>
                    <a:pt x="300" y="484"/>
                  </a:lnTo>
                  <a:lnTo>
                    <a:pt x="313" y="484"/>
                  </a:lnTo>
                  <a:lnTo>
                    <a:pt x="326" y="483"/>
                  </a:lnTo>
                  <a:lnTo>
                    <a:pt x="338" y="483"/>
                  </a:lnTo>
                  <a:lnTo>
                    <a:pt x="352" y="483"/>
                  </a:lnTo>
                  <a:lnTo>
                    <a:pt x="365" y="483"/>
                  </a:lnTo>
                  <a:lnTo>
                    <a:pt x="379" y="483"/>
                  </a:lnTo>
                  <a:lnTo>
                    <a:pt x="391" y="484"/>
                  </a:lnTo>
                  <a:lnTo>
                    <a:pt x="405" y="486"/>
                  </a:lnTo>
                  <a:lnTo>
                    <a:pt x="418" y="487"/>
                  </a:lnTo>
                  <a:lnTo>
                    <a:pt x="430" y="489"/>
                  </a:lnTo>
                  <a:lnTo>
                    <a:pt x="442" y="493"/>
                  </a:lnTo>
                  <a:lnTo>
                    <a:pt x="455" y="497"/>
                  </a:lnTo>
                  <a:lnTo>
                    <a:pt x="466" y="502"/>
                  </a:lnTo>
                  <a:lnTo>
                    <a:pt x="477" y="508"/>
                  </a:lnTo>
                  <a:lnTo>
                    <a:pt x="469" y="525"/>
                  </a:lnTo>
                  <a:lnTo>
                    <a:pt x="461" y="546"/>
                  </a:lnTo>
                  <a:lnTo>
                    <a:pt x="456" y="571"/>
                  </a:lnTo>
                  <a:lnTo>
                    <a:pt x="451" y="597"/>
                  </a:lnTo>
                  <a:lnTo>
                    <a:pt x="446" y="625"/>
                  </a:lnTo>
                  <a:lnTo>
                    <a:pt x="444" y="652"/>
                  </a:lnTo>
                  <a:lnTo>
                    <a:pt x="440" y="678"/>
                  </a:lnTo>
                  <a:lnTo>
                    <a:pt x="437" y="702"/>
                  </a:lnTo>
                  <a:lnTo>
                    <a:pt x="459" y="701"/>
                  </a:lnTo>
                  <a:lnTo>
                    <a:pt x="480" y="699"/>
                  </a:lnTo>
                  <a:lnTo>
                    <a:pt x="502" y="697"/>
                  </a:lnTo>
                  <a:lnTo>
                    <a:pt x="524" y="693"/>
                  </a:lnTo>
                  <a:lnTo>
                    <a:pt x="546" y="689"/>
                  </a:lnTo>
                  <a:lnTo>
                    <a:pt x="568" y="686"/>
                  </a:lnTo>
                  <a:lnTo>
                    <a:pt x="588" y="683"/>
                  </a:lnTo>
                  <a:lnTo>
                    <a:pt x="608" y="681"/>
                  </a:lnTo>
                  <a:lnTo>
                    <a:pt x="613" y="660"/>
                  </a:lnTo>
                  <a:lnTo>
                    <a:pt x="618" y="638"/>
                  </a:lnTo>
                  <a:lnTo>
                    <a:pt x="624" y="619"/>
                  </a:lnTo>
                  <a:lnTo>
                    <a:pt x="629" y="600"/>
                  </a:lnTo>
                  <a:lnTo>
                    <a:pt x="634" y="581"/>
                  </a:lnTo>
                  <a:lnTo>
                    <a:pt x="639" y="564"/>
                  </a:lnTo>
                  <a:lnTo>
                    <a:pt x="644" y="548"/>
                  </a:lnTo>
                  <a:lnTo>
                    <a:pt x="649" y="532"/>
                  </a:lnTo>
                  <a:lnTo>
                    <a:pt x="655" y="515"/>
                  </a:lnTo>
                  <a:lnTo>
                    <a:pt x="660" y="500"/>
                  </a:lnTo>
                  <a:lnTo>
                    <a:pt x="666" y="486"/>
                  </a:lnTo>
                  <a:lnTo>
                    <a:pt x="672" y="471"/>
                  </a:lnTo>
                  <a:lnTo>
                    <a:pt x="678" y="457"/>
                  </a:lnTo>
                  <a:lnTo>
                    <a:pt x="685" y="443"/>
                  </a:lnTo>
                  <a:lnTo>
                    <a:pt x="692" y="430"/>
                  </a:lnTo>
                  <a:lnTo>
                    <a:pt x="700" y="416"/>
                  </a:lnTo>
                  <a:lnTo>
                    <a:pt x="697" y="425"/>
                  </a:lnTo>
                  <a:lnTo>
                    <a:pt x="695" y="435"/>
                  </a:lnTo>
                  <a:lnTo>
                    <a:pt x="692" y="447"/>
                  </a:lnTo>
                  <a:lnTo>
                    <a:pt x="690" y="461"/>
                  </a:lnTo>
                  <a:lnTo>
                    <a:pt x="688" y="476"/>
                  </a:lnTo>
                  <a:lnTo>
                    <a:pt x="686" y="492"/>
                  </a:lnTo>
                  <a:lnTo>
                    <a:pt x="683" y="508"/>
                  </a:lnTo>
                  <a:lnTo>
                    <a:pt x="682" y="525"/>
                  </a:lnTo>
                  <a:lnTo>
                    <a:pt x="680" y="543"/>
                  </a:lnTo>
                  <a:lnTo>
                    <a:pt x="678" y="560"/>
                  </a:lnTo>
                  <a:lnTo>
                    <a:pt x="677" y="578"/>
                  </a:lnTo>
                  <a:lnTo>
                    <a:pt x="675" y="594"/>
                  </a:lnTo>
                  <a:lnTo>
                    <a:pt x="675" y="610"/>
                  </a:lnTo>
                  <a:lnTo>
                    <a:pt x="674" y="625"/>
                  </a:lnTo>
                  <a:lnTo>
                    <a:pt x="672" y="637"/>
                  </a:lnTo>
                  <a:lnTo>
                    <a:pt x="672" y="650"/>
                  </a:lnTo>
                  <a:lnTo>
                    <a:pt x="677" y="642"/>
                  </a:lnTo>
                  <a:lnTo>
                    <a:pt x="682" y="635"/>
                  </a:lnTo>
                  <a:lnTo>
                    <a:pt x="686" y="627"/>
                  </a:lnTo>
                  <a:lnTo>
                    <a:pt x="691" y="621"/>
                  </a:lnTo>
                  <a:lnTo>
                    <a:pt x="696" y="614"/>
                  </a:lnTo>
                  <a:lnTo>
                    <a:pt x="701" y="606"/>
                  </a:lnTo>
                  <a:lnTo>
                    <a:pt x="706" y="600"/>
                  </a:lnTo>
                  <a:lnTo>
                    <a:pt x="711" y="592"/>
                  </a:lnTo>
                  <a:lnTo>
                    <a:pt x="716" y="592"/>
                  </a:lnTo>
                  <a:lnTo>
                    <a:pt x="722" y="592"/>
                  </a:lnTo>
                  <a:lnTo>
                    <a:pt x="728" y="592"/>
                  </a:lnTo>
                  <a:lnTo>
                    <a:pt x="734" y="592"/>
                  </a:lnTo>
                  <a:lnTo>
                    <a:pt x="741" y="594"/>
                  </a:lnTo>
                  <a:lnTo>
                    <a:pt x="747" y="594"/>
                  </a:lnTo>
                  <a:lnTo>
                    <a:pt x="753" y="594"/>
                  </a:lnTo>
                  <a:lnTo>
                    <a:pt x="758" y="594"/>
                  </a:lnTo>
                  <a:lnTo>
                    <a:pt x="759" y="579"/>
                  </a:lnTo>
                  <a:lnTo>
                    <a:pt x="763" y="563"/>
                  </a:lnTo>
                  <a:lnTo>
                    <a:pt x="767" y="545"/>
                  </a:lnTo>
                  <a:lnTo>
                    <a:pt x="773" y="527"/>
                  </a:lnTo>
                  <a:lnTo>
                    <a:pt x="778" y="509"/>
                  </a:lnTo>
                  <a:lnTo>
                    <a:pt x="782" y="492"/>
                  </a:lnTo>
                  <a:lnTo>
                    <a:pt x="785" y="476"/>
                  </a:lnTo>
                  <a:lnTo>
                    <a:pt x="787" y="459"/>
                  </a:lnTo>
                  <a:lnTo>
                    <a:pt x="818" y="440"/>
                  </a:lnTo>
                  <a:lnTo>
                    <a:pt x="846" y="427"/>
                  </a:lnTo>
                  <a:lnTo>
                    <a:pt x="874" y="421"/>
                  </a:lnTo>
                  <a:lnTo>
                    <a:pt x="898" y="420"/>
                  </a:lnTo>
                  <a:lnTo>
                    <a:pt x="922" y="422"/>
                  </a:lnTo>
                  <a:lnTo>
                    <a:pt x="943" y="427"/>
                  </a:lnTo>
                  <a:lnTo>
                    <a:pt x="963" y="433"/>
                  </a:lnTo>
                  <a:lnTo>
                    <a:pt x="980" y="440"/>
                  </a:lnTo>
                  <a:lnTo>
                    <a:pt x="989" y="471"/>
                  </a:lnTo>
                  <a:lnTo>
                    <a:pt x="997" y="498"/>
                  </a:lnTo>
                  <a:lnTo>
                    <a:pt x="1003" y="522"/>
                  </a:lnTo>
                  <a:lnTo>
                    <a:pt x="1009" y="543"/>
                  </a:lnTo>
                  <a:lnTo>
                    <a:pt x="1014" y="563"/>
                  </a:lnTo>
                  <a:lnTo>
                    <a:pt x="1019" y="580"/>
                  </a:lnTo>
                  <a:lnTo>
                    <a:pt x="1023" y="599"/>
                  </a:lnTo>
                  <a:lnTo>
                    <a:pt x="1026" y="616"/>
                  </a:lnTo>
                  <a:lnTo>
                    <a:pt x="1029" y="635"/>
                  </a:lnTo>
                  <a:lnTo>
                    <a:pt x="1033" y="655"/>
                  </a:lnTo>
                  <a:lnTo>
                    <a:pt x="1034" y="676"/>
                  </a:lnTo>
                  <a:lnTo>
                    <a:pt x="1036" y="701"/>
                  </a:lnTo>
                  <a:lnTo>
                    <a:pt x="1038" y="729"/>
                  </a:lnTo>
                  <a:lnTo>
                    <a:pt x="1040" y="761"/>
                  </a:lnTo>
                  <a:lnTo>
                    <a:pt x="1041" y="797"/>
                  </a:lnTo>
                  <a:lnTo>
                    <a:pt x="1043" y="840"/>
                  </a:lnTo>
                  <a:lnTo>
                    <a:pt x="1044" y="861"/>
                  </a:lnTo>
                  <a:lnTo>
                    <a:pt x="1045" y="881"/>
                  </a:lnTo>
                  <a:lnTo>
                    <a:pt x="1046" y="899"/>
                  </a:lnTo>
                  <a:lnTo>
                    <a:pt x="1046" y="918"/>
                  </a:lnTo>
                  <a:lnTo>
                    <a:pt x="1047" y="937"/>
                  </a:lnTo>
                  <a:lnTo>
                    <a:pt x="1049" y="954"/>
                  </a:lnTo>
                  <a:lnTo>
                    <a:pt x="1050" y="971"/>
                  </a:lnTo>
                  <a:lnTo>
                    <a:pt x="1052" y="990"/>
                  </a:lnTo>
                  <a:lnTo>
                    <a:pt x="1054" y="961"/>
                  </a:lnTo>
                  <a:lnTo>
                    <a:pt x="1055" y="933"/>
                  </a:lnTo>
                  <a:lnTo>
                    <a:pt x="1056" y="904"/>
                  </a:lnTo>
                  <a:lnTo>
                    <a:pt x="1059" y="876"/>
                  </a:lnTo>
                  <a:lnTo>
                    <a:pt x="1061" y="848"/>
                  </a:lnTo>
                  <a:lnTo>
                    <a:pt x="1064" y="820"/>
                  </a:lnTo>
                  <a:lnTo>
                    <a:pt x="1065" y="792"/>
                  </a:lnTo>
                  <a:lnTo>
                    <a:pt x="1067" y="764"/>
                  </a:lnTo>
                  <a:lnTo>
                    <a:pt x="1067" y="735"/>
                  </a:lnTo>
                  <a:lnTo>
                    <a:pt x="1067" y="707"/>
                  </a:lnTo>
                  <a:lnTo>
                    <a:pt x="1067" y="677"/>
                  </a:lnTo>
                  <a:lnTo>
                    <a:pt x="1065" y="647"/>
                  </a:lnTo>
                  <a:lnTo>
                    <a:pt x="1062" y="617"/>
                  </a:lnTo>
                  <a:lnTo>
                    <a:pt x="1057" y="586"/>
                  </a:lnTo>
                  <a:lnTo>
                    <a:pt x="1051" y="554"/>
                  </a:lnTo>
                  <a:lnTo>
                    <a:pt x="1044" y="522"/>
                  </a:lnTo>
                  <a:lnTo>
                    <a:pt x="1050" y="522"/>
                  </a:lnTo>
                  <a:lnTo>
                    <a:pt x="1056" y="522"/>
                  </a:lnTo>
                  <a:lnTo>
                    <a:pt x="1062" y="522"/>
                  </a:lnTo>
                  <a:lnTo>
                    <a:pt x="1069" y="522"/>
                  </a:lnTo>
                  <a:lnTo>
                    <a:pt x="1075" y="522"/>
                  </a:lnTo>
                  <a:lnTo>
                    <a:pt x="1081" y="522"/>
                  </a:lnTo>
                  <a:lnTo>
                    <a:pt x="1087" y="523"/>
                  </a:lnTo>
                  <a:lnTo>
                    <a:pt x="1093" y="523"/>
                  </a:lnTo>
                  <a:lnTo>
                    <a:pt x="1093" y="534"/>
                  </a:lnTo>
                  <a:lnTo>
                    <a:pt x="1093" y="548"/>
                  </a:lnTo>
                  <a:lnTo>
                    <a:pt x="1095" y="561"/>
                  </a:lnTo>
                  <a:lnTo>
                    <a:pt x="1095" y="576"/>
                  </a:lnTo>
                  <a:lnTo>
                    <a:pt x="1096" y="591"/>
                  </a:lnTo>
                  <a:lnTo>
                    <a:pt x="1096" y="609"/>
                  </a:lnTo>
                  <a:lnTo>
                    <a:pt x="1097" y="625"/>
                  </a:lnTo>
                  <a:lnTo>
                    <a:pt x="1098" y="642"/>
                  </a:lnTo>
                  <a:lnTo>
                    <a:pt x="1100" y="660"/>
                  </a:lnTo>
                  <a:lnTo>
                    <a:pt x="1100" y="677"/>
                  </a:lnTo>
                  <a:lnTo>
                    <a:pt x="1101" y="694"/>
                  </a:lnTo>
                  <a:lnTo>
                    <a:pt x="1101" y="712"/>
                  </a:lnTo>
                  <a:lnTo>
                    <a:pt x="1102" y="728"/>
                  </a:lnTo>
                  <a:lnTo>
                    <a:pt x="1102" y="744"/>
                  </a:lnTo>
                  <a:lnTo>
                    <a:pt x="1102" y="760"/>
                  </a:lnTo>
                  <a:lnTo>
                    <a:pt x="1102" y="775"/>
                  </a:lnTo>
                  <a:lnTo>
                    <a:pt x="1112" y="760"/>
                  </a:lnTo>
                  <a:lnTo>
                    <a:pt x="1120" y="745"/>
                  </a:lnTo>
                  <a:lnTo>
                    <a:pt x="1126" y="730"/>
                  </a:lnTo>
                  <a:lnTo>
                    <a:pt x="1132" y="715"/>
                  </a:lnTo>
                  <a:lnTo>
                    <a:pt x="1136" y="701"/>
                  </a:lnTo>
                  <a:lnTo>
                    <a:pt x="1139" y="687"/>
                  </a:lnTo>
                  <a:lnTo>
                    <a:pt x="1142" y="672"/>
                  </a:lnTo>
                  <a:lnTo>
                    <a:pt x="1144" y="657"/>
                  </a:lnTo>
                  <a:lnTo>
                    <a:pt x="1147" y="643"/>
                  </a:lnTo>
                  <a:lnTo>
                    <a:pt x="1149" y="628"/>
                  </a:lnTo>
                  <a:lnTo>
                    <a:pt x="1152" y="615"/>
                  </a:lnTo>
                  <a:lnTo>
                    <a:pt x="1154" y="600"/>
                  </a:lnTo>
                  <a:lnTo>
                    <a:pt x="1157" y="585"/>
                  </a:lnTo>
                  <a:lnTo>
                    <a:pt x="1161" y="570"/>
                  </a:lnTo>
                  <a:lnTo>
                    <a:pt x="1166" y="555"/>
                  </a:lnTo>
                  <a:lnTo>
                    <a:pt x="1170" y="540"/>
                  </a:lnTo>
                  <a:lnTo>
                    <a:pt x="1185" y="540"/>
                  </a:lnTo>
                  <a:lnTo>
                    <a:pt x="1200" y="539"/>
                  </a:lnTo>
                  <a:lnTo>
                    <a:pt x="1215" y="538"/>
                  </a:lnTo>
                  <a:lnTo>
                    <a:pt x="1231" y="537"/>
                  </a:lnTo>
                  <a:lnTo>
                    <a:pt x="1248" y="534"/>
                  </a:lnTo>
                  <a:lnTo>
                    <a:pt x="1264" y="533"/>
                  </a:lnTo>
                  <a:lnTo>
                    <a:pt x="1281" y="532"/>
                  </a:lnTo>
                  <a:lnTo>
                    <a:pt x="1297" y="529"/>
                  </a:lnTo>
                  <a:lnTo>
                    <a:pt x="1313" y="529"/>
                  </a:lnTo>
                  <a:lnTo>
                    <a:pt x="1330" y="529"/>
                  </a:lnTo>
                  <a:lnTo>
                    <a:pt x="1346" y="529"/>
                  </a:lnTo>
                  <a:lnTo>
                    <a:pt x="1361" y="530"/>
                  </a:lnTo>
                  <a:lnTo>
                    <a:pt x="1375" y="533"/>
                  </a:lnTo>
                  <a:lnTo>
                    <a:pt x="1389" y="537"/>
                  </a:lnTo>
                  <a:lnTo>
                    <a:pt x="1402" y="541"/>
                  </a:lnTo>
                  <a:lnTo>
                    <a:pt x="1414" y="549"/>
                  </a:lnTo>
                  <a:lnTo>
                    <a:pt x="1416" y="561"/>
                  </a:lnTo>
                  <a:lnTo>
                    <a:pt x="1419" y="573"/>
                  </a:lnTo>
                  <a:lnTo>
                    <a:pt x="1420" y="584"/>
                  </a:lnTo>
                  <a:lnTo>
                    <a:pt x="1421" y="595"/>
                  </a:lnTo>
                  <a:lnTo>
                    <a:pt x="1423" y="607"/>
                  </a:lnTo>
                  <a:lnTo>
                    <a:pt x="1424" y="620"/>
                  </a:lnTo>
                  <a:lnTo>
                    <a:pt x="1424" y="632"/>
                  </a:lnTo>
                  <a:lnTo>
                    <a:pt x="1425" y="646"/>
                  </a:lnTo>
                  <a:lnTo>
                    <a:pt x="1443" y="646"/>
                  </a:lnTo>
                  <a:lnTo>
                    <a:pt x="1464" y="643"/>
                  </a:lnTo>
                  <a:lnTo>
                    <a:pt x="1489" y="641"/>
                  </a:lnTo>
                  <a:lnTo>
                    <a:pt x="1515" y="637"/>
                  </a:lnTo>
                  <a:lnTo>
                    <a:pt x="1541" y="635"/>
                  </a:lnTo>
                  <a:lnTo>
                    <a:pt x="1566" y="632"/>
                  </a:lnTo>
                  <a:lnTo>
                    <a:pt x="1587" y="630"/>
                  </a:lnTo>
                  <a:lnTo>
                    <a:pt x="1604" y="630"/>
                  </a:lnTo>
                  <a:lnTo>
                    <a:pt x="1603" y="645"/>
                  </a:lnTo>
                  <a:lnTo>
                    <a:pt x="1603" y="661"/>
                  </a:lnTo>
                  <a:lnTo>
                    <a:pt x="1602" y="677"/>
                  </a:lnTo>
                  <a:lnTo>
                    <a:pt x="1602" y="694"/>
                  </a:lnTo>
                  <a:lnTo>
                    <a:pt x="1602" y="712"/>
                  </a:lnTo>
                  <a:lnTo>
                    <a:pt x="1602" y="730"/>
                  </a:lnTo>
                  <a:lnTo>
                    <a:pt x="1602" y="749"/>
                  </a:lnTo>
                  <a:lnTo>
                    <a:pt x="1603" y="769"/>
                  </a:lnTo>
                  <a:lnTo>
                    <a:pt x="1603" y="787"/>
                  </a:lnTo>
                  <a:lnTo>
                    <a:pt x="1603" y="807"/>
                  </a:lnTo>
                  <a:lnTo>
                    <a:pt x="1603" y="827"/>
                  </a:lnTo>
                  <a:lnTo>
                    <a:pt x="1604" y="847"/>
                  </a:lnTo>
                  <a:lnTo>
                    <a:pt x="1604" y="866"/>
                  </a:lnTo>
                  <a:lnTo>
                    <a:pt x="1604" y="884"/>
                  </a:lnTo>
                  <a:lnTo>
                    <a:pt x="1604" y="903"/>
                  </a:lnTo>
                  <a:lnTo>
                    <a:pt x="1604" y="922"/>
                  </a:lnTo>
                  <a:lnTo>
                    <a:pt x="1608" y="930"/>
                  </a:lnTo>
                  <a:lnTo>
                    <a:pt x="1612" y="940"/>
                  </a:lnTo>
                  <a:lnTo>
                    <a:pt x="1615" y="951"/>
                  </a:lnTo>
                  <a:lnTo>
                    <a:pt x="1619" y="961"/>
                  </a:lnTo>
                  <a:lnTo>
                    <a:pt x="1623" y="974"/>
                  </a:lnTo>
                  <a:lnTo>
                    <a:pt x="1626" y="985"/>
                  </a:lnTo>
                  <a:lnTo>
                    <a:pt x="1630" y="997"/>
                  </a:lnTo>
                  <a:lnTo>
                    <a:pt x="1634" y="1010"/>
                  </a:lnTo>
                  <a:lnTo>
                    <a:pt x="1634" y="988"/>
                  </a:lnTo>
                  <a:lnTo>
                    <a:pt x="1634" y="964"/>
                  </a:lnTo>
                  <a:lnTo>
                    <a:pt x="1634" y="938"/>
                  </a:lnTo>
                  <a:lnTo>
                    <a:pt x="1633" y="910"/>
                  </a:lnTo>
                  <a:lnTo>
                    <a:pt x="1633" y="882"/>
                  </a:lnTo>
                  <a:lnTo>
                    <a:pt x="1633" y="852"/>
                  </a:lnTo>
                  <a:lnTo>
                    <a:pt x="1631" y="822"/>
                  </a:lnTo>
                  <a:lnTo>
                    <a:pt x="1631" y="792"/>
                  </a:lnTo>
                  <a:lnTo>
                    <a:pt x="1631" y="763"/>
                  </a:lnTo>
                  <a:lnTo>
                    <a:pt x="1631" y="733"/>
                  </a:lnTo>
                  <a:lnTo>
                    <a:pt x="1631" y="705"/>
                  </a:lnTo>
                  <a:lnTo>
                    <a:pt x="1631" y="678"/>
                  </a:lnTo>
                  <a:lnTo>
                    <a:pt x="1633" y="652"/>
                  </a:lnTo>
                  <a:lnTo>
                    <a:pt x="1634" y="630"/>
                  </a:lnTo>
                  <a:lnTo>
                    <a:pt x="1635" y="609"/>
                  </a:lnTo>
                  <a:lnTo>
                    <a:pt x="1638" y="590"/>
                  </a:lnTo>
                  <a:lnTo>
                    <a:pt x="1644" y="601"/>
                  </a:lnTo>
                  <a:lnTo>
                    <a:pt x="1650" y="614"/>
                  </a:lnTo>
                  <a:lnTo>
                    <a:pt x="1656" y="626"/>
                  </a:lnTo>
                  <a:lnTo>
                    <a:pt x="1662" y="638"/>
                  </a:lnTo>
                  <a:lnTo>
                    <a:pt x="1667" y="651"/>
                  </a:lnTo>
                  <a:lnTo>
                    <a:pt x="1672" y="663"/>
                  </a:lnTo>
                  <a:lnTo>
                    <a:pt x="1677" y="677"/>
                  </a:lnTo>
                  <a:lnTo>
                    <a:pt x="1681" y="689"/>
                  </a:lnTo>
                  <a:lnTo>
                    <a:pt x="1685" y="703"/>
                  </a:lnTo>
                  <a:lnTo>
                    <a:pt x="1690" y="715"/>
                  </a:lnTo>
                  <a:lnTo>
                    <a:pt x="1692" y="729"/>
                  </a:lnTo>
                  <a:lnTo>
                    <a:pt x="1696" y="742"/>
                  </a:lnTo>
                  <a:lnTo>
                    <a:pt x="1700" y="754"/>
                  </a:lnTo>
                  <a:lnTo>
                    <a:pt x="1702" y="766"/>
                  </a:lnTo>
                  <a:lnTo>
                    <a:pt x="1705" y="778"/>
                  </a:lnTo>
                  <a:lnTo>
                    <a:pt x="1707" y="789"/>
                  </a:lnTo>
                  <a:lnTo>
                    <a:pt x="1727" y="786"/>
                  </a:lnTo>
                  <a:lnTo>
                    <a:pt x="1748" y="778"/>
                  </a:lnTo>
                  <a:lnTo>
                    <a:pt x="1772" y="766"/>
                  </a:lnTo>
                  <a:lnTo>
                    <a:pt x="1795" y="751"/>
                  </a:lnTo>
                  <a:lnTo>
                    <a:pt x="1820" y="738"/>
                  </a:lnTo>
                  <a:lnTo>
                    <a:pt x="1845" y="727"/>
                  </a:lnTo>
                  <a:lnTo>
                    <a:pt x="1870" y="718"/>
                  </a:lnTo>
                  <a:lnTo>
                    <a:pt x="1894" y="715"/>
                  </a:lnTo>
                  <a:lnTo>
                    <a:pt x="1897" y="708"/>
                  </a:lnTo>
                  <a:lnTo>
                    <a:pt x="1902" y="698"/>
                  </a:lnTo>
                  <a:lnTo>
                    <a:pt x="1907" y="688"/>
                  </a:lnTo>
                  <a:lnTo>
                    <a:pt x="1912" y="677"/>
                  </a:lnTo>
                  <a:lnTo>
                    <a:pt x="1916" y="666"/>
                  </a:lnTo>
                  <a:lnTo>
                    <a:pt x="1921" y="656"/>
                  </a:lnTo>
                  <a:lnTo>
                    <a:pt x="1926" y="646"/>
                  </a:lnTo>
                  <a:lnTo>
                    <a:pt x="1931" y="638"/>
                  </a:lnTo>
                  <a:lnTo>
                    <a:pt x="1936" y="640"/>
                  </a:lnTo>
                  <a:lnTo>
                    <a:pt x="1941" y="642"/>
                  </a:lnTo>
                  <a:lnTo>
                    <a:pt x="1945" y="646"/>
                  </a:lnTo>
                  <a:lnTo>
                    <a:pt x="1949" y="648"/>
                  </a:lnTo>
                  <a:lnTo>
                    <a:pt x="1954" y="652"/>
                  </a:lnTo>
                  <a:lnTo>
                    <a:pt x="1959" y="656"/>
                  </a:lnTo>
                  <a:lnTo>
                    <a:pt x="1963" y="657"/>
                  </a:lnTo>
                  <a:lnTo>
                    <a:pt x="1968" y="658"/>
                  </a:lnTo>
                  <a:lnTo>
                    <a:pt x="1974" y="658"/>
                  </a:lnTo>
                  <a:lnTo>
                    <a:pt x="1982" y="656"/>
                  </a:lnTo>
                  <a:lnTo>
                    <a:pt x="1992" y="653"/>
                  </a:lnTo>
                  <a:lnTo>
                    <a:pt x="2002" y="650"/>
                  </a:lnTo>
                  <a:lnTo>
                    <a:pt x="2010" y="646"/>
                  </a:lnTo>
                  <a:lnTo>
                    <a:pt x="2020" y="643"/>
                  </a:lnTo>
                  <a:lnTo>
                    <a:pt x="2028" y="641"/>
                  </a:lnTo>
                  <a:lnTo>
                    <a:pt x="2034" y="641"/>
                  </a:lnTo>
                  <a:lnTo>
                    <a:pt x="2040" y="656"/>
                  </a:lnTo>
                  <a:lnTo>
                    <a:pt x="2046" y="672"/>
                  </a:lnTo>
                  <a:lnTo>
                    <a:pt x="2051" y="692"/>
                  </a:lnTo>
                  <a:lnTo>
                    <a:pt x="2056" y="713"/>
                  </a:lnTo>
                  <a:lnTo>
                    <a:pt x="2063" y="735"/>
                  </a:lnTo>
                  <a:lnTo>
                    <a:pt x="2068" y="759"/>
                  </a:lnTo>
                  <a:lnTo>
                    <a:pt x="2071" y="784"/>
                  </a:lnTo>
                  <a:lnTo>
                    <a:pt x="2076" y="810"/>
                  </a:lnTo>
                  <a:lnTo>
                    <a:pt x="2080" y="836"/>
                  </a:lnTo>
                  <a:lnTo>
                    <a:pt x="2082" y="862"/>
                  </a:lnTo>
                  <a:lnTo>
                    <a:pt x="2086" y="888"/>
                  </a:lnTo>
                  <a:lnTo>
                    <a:pt x="2089" y="915"/>
                  </a:lnTo>
                  <a:lnTo>
                    <a:pt x="2090" y="940"/>
                  </a:lnTo>
                  <a:lnTo>
                    <a:pt x="2091" y="966"/>
                  </a:lnTo>
                  <a:lnTo>
                    <a:pt x="2092" y="990"/>
                  </a:lnTo>
                  <a:lnTo>
                    <a:pt x="2092" y="1012"/>
                  </a:lnTo>
                  <a:lnTo>
                    <a:pt x="2094" y="996"/>
                  </a:lnTo>
                  <a:lnTo>
                    <a:pt x="2095" y="981"/>
                  </a:lnTo>
                  <a:lnTo>
                    <a:pt x="2096" y="968"/>
                  </a:lnTo>
                  <a:lnTo>
                    <a:pt x="2097" y="955"/>
                  </a:lnTo>
                  <a:lnTo>
                    <a:pt x="2099" y="942"/>
                  </a:lnTo>
                  <a:lnTo>
                    <a:pt x="2099" y="930"/>
                  </a:lnTo>
                  <a:lnTo>
                    <a:pt x="2099" y="918"/>
                  </a:lnTo>
                  <a:lnTo>
                    <a:pt x="2100" y="906"/>
                  </a:lnTo>
                  <a:lnTo>
                    <a:pt x="2100" y="893"/>
                  </a:lnTo>
                  <a:lnTo>
                    <a:pt x="2099" y="879"/>
                  </a:lnTo>
                  <a:lnTo>
                    <a:pt x="2099" y="866"/>
                  </a:lnTo>
                  <a:lnTo>
                    <a:pt x="2099" y="851"/>
                  </a:lnTo>
                  <a:lnTo>
                    <a:pt x="2097" y="835"/>
                  </a:lnTo>
                  <a:lnTo>
                    <a:pt x="2097" y="817"/>
                  </a:lnTo>
                  <a:lnTo>
                    <a:pt x="2096" y="799"/>
                  </a:lnTo>
                  <a:lnTo>
                    <a:pt x="2095" y="778"/>
                  </a:lnTo>
                  <a:lnTo>
                    <a:pt x="2094" y="755"/>
                  </a:lnTo>
                  <a:lnTo>
                    <a:pt x="2091" y="730"/>
                  </a:lnTo>
                  <a:lnTo>
                    <a:pt x="2089" y="705"/>
                  </a:lnTo>
                  <a:lnTo>
                    <a:pt x="2086" y="679"/>
                  </a:lnTo>
                  <a:lnTo>
                    <a:pt x="2082" y="653"/>
                  </a:lnTo>
                  <a:lnTo>
                    <a:pt x="2079" y="626"/>
                  </a:lnTo>
                  <a:lnTo>
                    <a:pt x="2075" y="600"/>
                  </a:lnTo>
                  <a:lnTo>
                    <a:pt x="2070" y="573"/>
                  </a:lnTo>
                  <a:lnTo>
                    <a:pt x="2066" y="548"/>
                  </a:lnTo>
                  <a:lnTo>
                    <a:pt x="2061" y="522"/>
                  </a:lnTo>
                  <a:lnTo>
                    <a:pt x="2056" y="498"/>
                  </a:lnTo>
                  <a:lnTo>
                    <a:pt x="2051" y="476"/>
                  </a:lnTo>
                  <a:lnTo>
                    <a:pt x="2046" y="455"/>
                  </a:lnTo>
                  <a:lnTo>
                    <a:pt x="2041" y="436"/>
                  </a:lnTo>
                  <a:lnTo>
                    <a:pt x="2038" y="418"/>
                  </a:lnTo>
                  <a:lnTo>
                    <a:pt x="2033" y="405"/>
                  </a:lnTo>
                  <a:lnTo>
                    <a:pt x="2040" y="416"/>
                  </a:lnTo>
                  <a:lnTo>
                    <a:pt x="2046" y="428"/>
                  </a:lnTo>
                  <a:lnTo>
                    <a:pt x="2054" y="442"/>
                  </a:lnTo>
                  <a:lnTo>
                    <a:pt x="2061" y="456"/>
                  </a:lnTo>
                  <a:lnTo>
                    <a:pt x="2069" y="471"/>
                  </a:lnTo>
                  <a:lnTo>
                    <a:pt x="2076" y="486"/>
                  </a:lnTo>
                  <a:lnTo>
                    <a:pt x="2084" y="500"/>
                  </a:lnTo>
                  <a:lnTo>
                    <a:pt x="2091" y="517"/>
                  </a:lnTo>
                  <a:lnTo>
                    <a:pt x="2099" y="533"/>
                  </a:lnTo>
                  <a:lnTo>
                    <a:pt x="2106" y="549"/>
                  </a:lnTo>
                  <a:lnTo>
                    <a:pt x="2112" y="565"/>
                  </a:lnTo>
                  <a:lnTo>
                    <a:pt x="2118" y="581"/>
                  </a:lnTo>
                  <a:lnTo>
                    <a:pt x="2125" y="597"/>
                  </a:lnTo>
                  <a:lnTo>
                    <a:pt x="2131" y="614"/>
                  </a:lnTo>
                  <a:lnTo>
                    <a:pt x="2136" y="628"/>
                  </a:lnTo>
                  <a:lnTo>
                    <a:pt x="2141" y="643"/>
                  </a:lnTo>
                  <a:lnTo>
                    <a:pt x="2157" y="643"/>
                  </a:lnTo>
                  <a:lnTo>
                    <a:pt x="2173" y="642"/>
                  </a:lnTo>
                  <a:lnTo>
                    <a:pt x="2189" y="641"/>
                  </a:lnTo>
                  <a:lnTo>
                    <a:pt x="2205" y="638"/>
                  </a:lnTo>
                  <a:lnTo>
                    <a:pt x="2222" y="636"/>
                  </a:lnTo>
                  <a:lnTo>
                    <a:pt x="2236" y="633"/>
                  </a:lnTo>
                  <a:lnTo>
                    <a:pt x="2253" y="631"/>
                  </a:lnTo>
                  <a:lnTo>
                    <a:pt x="2269" y="627"/>
                  </a:lnTo>
                  <a:lnTo>
                    <a:pt x="2284" y="623"/>
                  </a:lnTo>
                  <a:lnTo>
                    <a:pt x="2300" y="621"/>
                  </a:lnTo>
                  <a:lnTo>
                    <a:pt x="2315" y="617"/>
                  </a:lnTo>
                  <a:lnTo>
                    <a:pt x="2330" y="615"/>
                  </a:lnTo>
                  <a:lnTo>
                    <a:pt x="2345" y="612"/>
                  </a:lnTo>
                  <a:lnTo>
                    <a:pt x="2359" y="611"/>
                  </a:lnTo>
                  <a:lnTo>
                    <a:pt x="2374" y="610"/>
                  </a:lnTo>
                  <a:lnTo>
                    <a:pt x="2388" y="610"/>
                  </a:lnTo>
                  <a:lnTo>
                    <a:pt x="2391" y="605"/>
                  </a:lnTo>
                  <a:lnTo>
                    <a:pt x="2394" y="600"/>
                  </a:lnTo>
                  <a:lnTo>
                    <a:pt x="2397" y="596"/>
                  </a:lnTo>
                  <a:lnTo>
                    <a:pt x="2400" y="591"/>
                  </a:lnTo>
                  <a:lnTo>
                    <a:pt x="2403" y="586"/>
                  </a:lnTo>
                  <a:lnTo>
                    <a:pt x="2407" y="581"/>
                  </a:lnTo>
                  <a:lnTo>
                    <a:pt x="2409" y="576"/>
                  </a:lnTo>
                  <a:lnTo>
                    <a:pt x="2413" y="571"/>
                  </a:lnTo>
                  <a:lnTo>
                    <a:pt x="2408" y="564"/>
                  </a:lnTo>
                  <a:lnTo>
                    <a:pt x="2402" y="556"/>
                  </a:lnTo>
                  <a:lnTo>
                    <a:pt x="2397" y="549"/>
                  </a:lnTo>
                  <a:lnTo>
                    <a:pt x="2392" y="540"/>
                  </a:lnTo>
                  <a:lnTo>
                    <a:pt x="2388" y="530"/>
                  </a:lnTo>
                  <a:lnTo>
                    <a:pt x="2386" y="519"/>
                  </a:lnTo>
                  <a:lnTo>
                    <a:pt x="2387" y="508"/>
                  </a:lnTo>
                  <a:lnTo>
                    <a:pt x="2389" y="494"/>
                  </a:lnTo>
                  <a:lnTo>
                    <a:pt x="2379" y="492"/>
                  </a:lnTo>
                  <a:lnTo>
                    <a:pt x="2367" y="487"/>
                  </a:lnTo>
                  <a:lnTo>
                    <a:pt x="2353" y="479"/>
                  </a:lnTo>
                  <a:lnTo>
                    <a:pt x="2341" y="471"/>
                  </a:lnTo>
                  <a:lnTo>
                    <a:pt x="2327" y="461"/>
                  </a:lnTo>
                  <a:lnTo>
                    <a:pt x="2314" y="451"/>
                  </a:lnTo>
                  <a:lnTo>
                    <a:pt x="2301" y="442"/>
                  </a:lnTo>
                  <a:lnTo>
                    <a:pt x="2291" y="433"/>
                  </a:lnTo>
                  <a:lnTo>
                    <a:pt x="2291" y="426"/>
                  </a:lnTo>
                  <a:lnTo>
                    <a:pt x="2294" y="418"/>
                  </a:lnTo>
                  <a:lnTo>
                    <a:pt x="2295" y="411"/>
                  </a:lnTo>
                  <a:lnTo>
                    <a:pt x="2297" y="404"/>
                  </a:lnTo>
                  <a:lnTo>
                    <a:pt x="2300" y="396"/>
                  </a:lnTo>
                  <a:lnTo>
                    <a:pt x="2302" y="389"/>
                  </a:lnTo>
                  <a:lnTo>
                    <a:pt x="2304" y="382"/>
                  </a:lnTo>
                  <a:lnTo>
                    <a:pt x="2305" y="375"/>
                  </a:lnTo>
                  <a:lnTo>
                    <a:pt x="2291" y="354"/>
                  </a:lnTo>
                  <a:lnTo>
                    <a:pt x="2277" y="335"/>
                  </a:lnTo>
                  <a:lnTo>
                    <a:pt x="2264" y="317"/>
                  </a:lnTo>
                  <a:lnTo>
                    <a:pt x="2250" y="302"/>
                  </a:lnTo>
                  <a:lnTo>
                    <a:pt x="2236" y="287"/>
                  </a:lnTo>
                  <a:lnTo>
                    <a:pt x="2223" y="276"/>
                  </a:lnTo>
                  <a:lnTo>
                    <a:pt x="2209" y="264"/>
                  </a:lnTo>
                  <a:lnTo>
                    <a:pt x="2195" y="256"/>
                  </a:lnTo>
                  <a:lnTo>
                    <a:pt x="2195" y="246"/>
                  </a:lnTo>
                  <a:lnTo>
                    <a:pt x="2195" y="237"/>
                  </a:lnTo>
                  <a:lnTo>
                    <a:pt x="2195" y="227"/>
                  </a:lnTo>
                  <a:lnTo>
                    <a:pt x="2195" y="217"/>
                  </a:lnTo>
                  <a:lnTo>
                    <a:pt x="2195" y="209"/>
                  </a:lnTo>
                  <a:lnTo>
                    <a:pt x="2195" y="199"/>
                  </a:lnTo>
                  <a:lnTo>
                    <a:pt x="2197" y="189"/>
                  </a:lnTo>
                  <a:lnTo>
                    <a:pt x="2197" y="179"/>
                  </a:lnTo>
                  <a:lnTo>
                    <a:pt x="2184" y="161"/>
                  </a:lnTo>
                  <a:lnTo>
                    <a:pt x="2172" y="144"/>
                  </a:lnTo>
                  <a:lnTo>
                    <a:pt x="2159" y="127"/>
                  </a:lnTo>
                  <a:lnTo>
                    <a:pt x="2147" y="109"/>
                  </a:lnTo>
                  <a:lnTo>
                    <a:pt x="2135" y="92"/>
                  </a:lnTo>
                  <a:lnTo>
                    <a:pt x="2123" y="74"/>
                  </a:lnTo>
                  <a:lnTo>
                    <a:pt x="2111" y="57"/>
                  </a:lnTo>
                  <a:lnTo>
                    <a:pt x="2099" y="40"/>
                  </a:lnTo>
                  <a:lnTo>
                    <a:pt x="2084" y="38"/>
                  </a:lnTo>
                  <a:lnTo>
                    <a:pt x="2068" y="37"/>
                  </a:lnTo>
                  <a:lnTo>
                    <a:pt x="2048" y="33"/>
                  </a:lnTo>
                  <a:lnTo>
                    <a:pt x="2027" y="30"/>
                  </a:lnTo>
                  <a:lnTo>
                    <a:pt x="2004" y="26"/>
                  </a:lnTo>
                  <a:lnTo>
                    <a:pt x="1981" y="21"/>
                  </a:lnTo>
                  <a:lnTo>
                    <a:pt x="1957" y="16"/>
                  </a:lnTo>
                  <a:lnTo>
                    <a:pt x="1932" y="12"/>
                  </a:lnTo>
                  <a:lnTo>
                    <a:pt x="1907" y="8"/>
                  </a:lnTo>
                  <a:lnTo>
                    <a:pt x="1884" y="5"/>
                  </a:lnTo>
                  <a:lnTo>
                    <a:pt x="1861" y="4"/>
                  </a:lnTo>
                  <a:lnTo>
                    <a:pt x="1839" y="2"/>
                  </a:lnTo>
                  <a:lnTo>
                    <a:pt x="1819" y="2"/>
                  </a:lnTo>
                  <a:lnTo>
                    <a:pt x="1800" y="5"/>
                  </a:lnTo>
                  <a:lnTo>
                    <a:pt x="1784" y="8"/>
                  </a:lnTo>
                  <a:lnTo>
                    <a:pt x="1771" y="15"/>
                  </a:lnTo>
                  <a:lnTo>
                    <a:pt x="1748" y="31"/>
                  </a:lnTo>
                  <a:lnTo>
                    <a:pt x="1730" y="52"/>
                  </a:lnTo>
                  <a:lnTo>
                    <a:pt x="1712" y="76"/>
                  </a:lnTo>
                  <a:lnTo>
                    <a:pt x="1699" y="102"/>
                  </a:lnTo>
                  <a:lnTo>
                    <a:pt x="1685" y="129"/>
                  </a:lnTo>
                  <a:lnTo>
                    <a:pt x="1674" y="158"/>
                  </a:lnTo>
                  <a:lnTo>
                    <a:pt x="1664" y="185"/>
                  </a:lnTo>
                  <a:lnTo>
                    <a:pt x="1655" y="212"/>
                  </a:lnTo>
                  <a:lnTo>
                    <a:pt x="1656" y="197"/>
                  </a:lnTo>
                  <a:lnTo>
                    <a:pt x="1659" y="181"/>
                  </a:lnTo>
                  <a:lnTo>
                    <a:pt x="1662" y="166"/>
                  </a:lnTo>
                  <a:lnTo>
                    <a:pt x="1665" y="151"/>
                  </a:lnTo>
                  <a:lnTo>
                    <a:pt x="1670" y="136"/>
                  </a:lnTo>
                  <a:lnTo>
                    <a:pt x="1674" y="122"/>
                  </a:lnTo>
                  <a:lnTo>
                    <a:pt x="1679" y="107"/>
                  </a:lnTo>
                  <a:lnTo>
                    <a:pt x="1685" y="93"/>
                  </a:lnTo>
                  <a:lnTo>
                    <a:pt x="1690" y="79"/>
                  </a:lnTo>
                  <a:lnTo>
                    <a:pt x="1695" y="67"/>
                  </a:lnTo>
                  <a:lnTo>
                    <a:pt x="1701" y="54"/>
                  </a:lnTo>
                  <a:lnTo>
                    <a:pt x="1706" y="42"/>
                  </a:lnTo>
                  <a:lnTo>
                    <a:pt x="1711" y="31"/>
                  </a:lnTo>
                  <a:lnTo>
                    <a:pt x="1717" y="21"/>
                  </a:lnTo>
                  <a:lnTo>
                    <a:pt x="1721" y="11"/>
                  </a:lnTo>
                  <a:lnTo>
                    <a:pt x="1726" y="2"/>
                  </a:lnTo>
                  <a:lnTo>
                    <a:pt x="1689" y="2"/>
                  </a:lnTo>
                  <a:lnTo>
                    <a:pt x="1649" y="6"/>
                  </a:lnTo>
                  <a:lnTo>
                    <a:pt x="1608" y="11"/>
                  </a:lnTo>
                  <a:lnTo>
                    <a:pt x="1567" y="17"/>
                  </a:lnTo>
                  <a:lnTo>
                    <a:pt x="1525" y="25"/>
                  </a:lnTo>
                  <a:lnTo>
                    <a:pt x="1481" y="33"/>
                  </a:lnTo>
                  <a:lnTo>
                    <a:pt x="1438" y="42"/>
                  </a:lnTo>
                  <a:lnTo>
                    <a:pt x="1394" y="52"/>
                  </a:lnTo>
                  <a:lnTo>
                    <a:pt x="1351" y="59"/>
                  </a:lnTo>
                  <a:lnTo>
                    <a:pt x="1307" y="68"/>
                  </a:lnTo>
                  <a:lnTo>
                    <a:pt x="1265" y="74"/>
                  </a:lnTo>
                  <a:lnTo>
                    <a:pt x="1223" y="78"/>
                  </a:lnTo>
                  <a:lnTo>
                    <a:pt x="1180" y="81"/>
                  </a:lnTo>
                  <a:lnTo>
                    <a:pt x="1141" y="81"/>
                  </a:lnTo>
                  <a:lnTo>
                    <a:pt x="1101" y="78"/>
                  </a:lnTo>
                  <a:lnTo>
                    <a:pt x="1064" y="72"/>
                  </a:lnTo>
                  <a:lnTo>
                    <a:pt x="1057" y="72"/>
                  </a:lnTo>
                  <a:lnTo>
                    <a:pt x="1051" y="73"/>
                  </a:lnTo>
                  <a:lnTo>
                    <a:pt x="1044" y="74"/>
                  </a:lnTo>
                  <a:lnTo>
                    <a:pt x="1038" y="74"/>
                  </a:lnTo>
                  <a:lnTo>
                    <a:pt x="1033" y="83"/>
                  </a:lnTo>
                  <a:lnTo>
                    <a:pt x="1026" y="94"/>
                  </a:lnTo>
                  <a:lnTo>
                    <a:pt x="1020" y="108"/>
                  </a:lnTo>
                  <a:lnTo>
                    <a:pt x="1014" y="122"/>
                  </a:lnTo>
                  <a:lnTo>
                    <a:pt x="1009" y="136"/>
                  </a:lnTo>
                  <a:lnTo>
                    <a:pt x="1004" y="150"/>
                  </a:lnTo>
                  <a:lnTo>
                    <a:pt x="1000" y="161"/>
                  </a:lnTo>
                  <a:lnTo>
                    <a:pt x="999" y="170"/>
                  </a:lnTo>
                  <a:lnTo>
                    <a:pt x="994" y="161"/>
                  </a:lnTo>
                  <a:lnTo>
                    <a:pt x="988" y="151"/>
                  </a:lnTo>
                  <a:lnTo>
                    <a:pt x="982" y="141"/>
                  </a:lnTo>
                  <a:lnTo>
                    <a:pt x="974" y="130"/>
                  </a:lnTo>
                  <a:lnTo>
                    <a:pt x="965" y="120"/>
                  </a:lnTo>
                  <a:lnTo>
                    <a:pt x="957" y="113"/>
                  </a:lnTo>
                  <a:lnTo>
                    <a:pt x="948" y="108"/>
                  </a:lnTo>
                  <a:lnTo>
                    <a:pt x="939" y="105"/>
                  </a:lnTo>
                  <a:lnTo>
                    <a:pt x="937" y="98"/>
                  </a:lnTo>
                  <a:lnTo>
                    <a:pt x="934" y="89"/>
                  </a:lnTo>
                  <a:lnTo>
                    <a:pt x="932" y="83"/>
                  </a:lnTo>
                  <a:lnTo>
                    <a:pt x="929" y="76"/>
                  </a:lnTo>
                  <a:lnTo>
                    <a:pt x="928" y="68"/>
                  </a:lnTo>
                  <a:lnTo>
                    <a:pt x="926" y="61"/>
                  </a:lnTo>
                  <a:lnTo>
                    <a:pt x="922" y="52"/>
                  </a:lnTo>
                  <a:lnTo>
                    <a:pt x="920" y="43"/>
                  </a:lnTo>
                  <a:lnTo>
                    <a:pt x="883" y="40"/>
                  </a:lnTo>
                  <a:lnTo>
                    <a:pt x="849" y="37"/>
                  </a:lnTo>
                  <a:lnTo>
                    <a:pt x="813" y="35"/>
                  </a:lnTo>
                  <a:lnTo>
                    <a:pt x="777" y="32"/>
                  </a:lnTo>
                  <a:lnTo>
                    <a:pt x="742" y="28"/>
                  </a:lnTo>
                  <a:lnTo>
                    <a:pt x="706" y="26"/>
                  </a:lnTo>
                  <a:lnTo>
                    <a:pt x="670" y="23"/>
                  </a:lnTo>
                  <a:lnTo>
                    <a:pt x="634" y="21"/>
                  </a:lnTo>
                  <a:lnTo>
                    <a:pt x="598" y="20"/>
                  </a:lnTo>
                  <a:lnTo>
                    <a:pt x="562" y="17"/>
                  </a:lnTo>
                  <a:lnTo>
                    <a:pt x="526" y="15"/>
                  </a:lnTo>
                  <a:lnTo>
                    <a:pt x="491" y="11"/>
                  </a:lnTo>
                  <a:lnTo>
                    <a:pt x="455" y="8"/>
                  </a:lnTo>
                  <a:lnTo>
                    <a:pt x="419" y="6"/>
                  </a:lnTo>
                  <a:lnTo>
                    <a:pt x="384" y="4"/>
                  </a:lnTo>
                  <a:lnTo>
                    <a:pt x="348" y="0"/>
                  </a:lnTo>
                  <a:lnTo>
                    <a:pt x="321" y="18"/>
                  </a:lnTo>
                  <a:lnTo>
                    <a:pt x="293" y="40"/>
                  </a:lnTo>
                  <a:lnTo>
                    <a:pt x="267" y="61"/>
                  </a:lnTo>
                  <a:lnTo>
                    <a:pt x="241" y="83"/>
                  </a:lnTo>
                  <a:lnTo>
                    <a:pt x="218" y="108"/>
                  </a:lnTo>
                  <a:lnTo>
                    <a:pt x="193" y="133"/>
                  </a:lnTo>
                  <a:lnTo>
                    <a:pt x="170" y="158"/>
                  </a:lnTo>
                  <a:lnTo>
                    <a:pt x="148" y="184"/>
                  </a:lnTo>
                  <a:lnTo>
                    <a:pt x="127" y="211"/>
                  </a:lnTo>
                  <a:lnTo>
                    <a:pt x="106" y="240"/>
                  </a:lnTo>
                  <a:lnTo>
                    <a:pt x="86" y="267"/>
                  </a:lnTo>
                  <a:lnTo>
                    <a:pt x="67" y="295"/>
                  </a:lnTo>
                  <a:lnTo>
                    <a:pt x="50" y="325"/>
                  </a:lnTo>
                  <a:lnTo>
                    <a:pt x="32" y="354"/>
                  </a:lnTo>
                  <a:lnTo>
                    <a:pt x="16" y="384"/>
                  </a:lnTo>
                  <a:lnTo>
                    <a:pt x="0" y="414"/>
                  </a:lnTo>
                  <a:lnTo>
                    <a:pt x="3" y="411"/>
                  </a:lnTo>
                  <a:lnTo>
                    <a:pt x="9" y="402"/>
                  </a:lnTo>
                  <a:lnTo>
                    <a:pt x="20" y="389"/>
                  </a:lnTo>
                  <a:lnTo>
                    <a:pt x="34" y="373"/>
                  </a:lnTo>
                  <a:lnTo>
                    <a:pt x="50" y="353"/>
                  </a:lnTo>
                  <a:lnTo>
                    <a:pt x="68" y="330"/>
                  </a:lnTo>
                  <a:lnTo>
                    <a:pt x="90" y="308"/>
                  </a:lnTo>
                  <a:lnTo>
                    <a:pt x="112" y="284"/>
                  </a:lnTo>
                  <a:lnTo>
                    <a:pt x="134" y="262"/>
                  </a:lnTo>
                  <a:lnTo>
                    <a:pt x="157" y="241"/>
                  </a:lnTo>
                  <a:lnTo>
                    <a:pt x="179" y="222"/>
                  </a:lnTo>
                  <a:lnTo>
                    <a:pt x="201" y="206"/>
                  </a:lnTo>
                  <a:lnTo>
                    <a:pt x="221" y="194"/>
                  </a:lnTo>
                  <a:lnTo>
                    <a:pt x="240" y="187"/>
                  </a:lnTo>
                  <a:lnTo>
                    <a:pt x="255" y="186"/>
                  </a:lnTo>
                  <a:lnTo>
                    <a:pt x="268" y="191"/>
                  </a:lnTo>
                  <a:lnTo>
                    <a:pt x="271" y="215"/>
                  </a:lnTo>
                  <a:lnTo>
                    <a:pt x="271" y="237"/>
                  </a:lnTo>
                  <a:lnTo>
                    <a:pt x="272" y="258"/>
                  </a:lnTo>
                  <a:lnTo>
                    <a:pt x="271" y="278"/>
                  </a:lnTo>
                  <a:lnTo>
                    <a:pt x="270" y="297"/>
                  </a:lnTo>
                  <a:lnTo>
                    <a:pt x="267" y="314"/>
                  </a:lnTo>
                  <a:lnTo>
                    <a:pt x="265" y="332"/>
                  </a:lnTo>
                  <a:lnTo>
                    <a:pt x="262" y="348"/>
                  </a:lnTo>
                  <a:lnTo>
                    <a:pt x="259" y="364"/>
                  </a:lnTo>
                  <a:lnTo>
                    <a:pt x="254" y="379"/>
                  </a:lnTo>
                  <a:lnTo>
                    <a:pt x="249" y="395"/>
                  </a:lnTo>
                  <a:lnTo>
                    <a:pt x="244" y="411"/>
                  </a:lnTo>
                  <a:lnTo>
                    <a:pt x="237" y="427"/>
                  </a:lnTo>
                  <a:lnTo>
                    <a:pt x="231" y="445"/>
                  </a:lnTo>
                  <a:lnTo>
                    <a:pt x="225" y="462"/>
                  </a:lnTo>
                  <a:lnTo>
                    <a:pt x="219" y="481"/>
                  </a:lnTo>
                  <a:lnTo>
                    <a:pt x="209" y="513"/>
                  </a:lnTo>
                  <a:lnTo>
                    <a:pt x="201" y="543"/>
                  </a:lnTo>
                  <a:lnTo>
                    <a:pt x="193" y="574"/>
                  </a:lnTo>
                  <a:lnTo>
                    <a:pt x="186" y="602"/>
                  </a:lnTo>
                  <a:lnTo>
                    <a:pt x="180" y="631"/>
                  </a:lnTo>
                  <a:lnTo>
                    <a:pt x="175" y="660"/>
                  </a:lnTo>
                  <a:lnTo>
                    <a:pt x="170" y="687"/>
                  </a:lnTo>
                  <a:lnTo>
                    <a:pt x="167" y="713"/>
                  </a:lnTo>
                  <a:lnTo>
                    <a:pt x="163" y="740"/>
                  </a:lnTo>
                  <a:lnTo>
                    <a:pt x="160" y="766"/>
                  </a:lnTo>
                  <a:lnTo>
                    <a:pt x="159" y="791"/>
                  </a:lnTo>
                  <a:lnTo>
                    <a:pt x="158" y="816"/>
                  </a:lnTo>
                  <a:lnTo>
                    <a:pt x="158" y="842"/>
                  </a:lnTo>
                  <a:lnTo>
                    <a:pt x="158" y="866"/>
                  </a:lnTo>
                  <a:lnTo>
                    <a:pt x="158" y="891"/>
                  </a:lnTo>
                  <a:lnTo>
                    <a:pt x="159" y="915"/>
                  </a:lnTo>
                  <a:lnTo>
                    <a:pt x="172" y="909"/>
                  </a:lnTo>
                  <a:lnTo>
                    <a:pt x="188" y="901"/>
                  </a:lnTo>
                  <a:lnTo>
                    <a:pt x="206" y="892"/>
                  </a:lnTo>
                  <a:lnTo>
                    <a:pt x="227" y="882"/>
                  </a:lnTo>
                  <a:lnTo>
                    <a:pt x="250" y="872"/>
                  </a:lnTo>
                  <a:lnTo>
                    <a:pt x="276" y="863"/>
                  </a:lnTo>
                  <a:lnTo>
                    <a:pt x="303" y="856"/>
                  </a:lnTo>
                  <a:lnTo>
                    <a:pt x="332" y="851"/>
                  </a:lnTo>
                  <a:lnTo>
                    <a:pt x="362" y="847"/>
                  </a:lnTo>
                  <a:lnTo>
                    <a:pt x="393" y="846"/>
                  </a:lnTo>
                  <a:lnTo>
                    <a:pt x="425" y="848"/>
                  </a:lnTo>
                  <a:lnTo>
                    <a:pt x="457" y="856"/>
                  </a:lnTo>
                  <a:lnTo>
                    <a:pt x="491" y="867"/>
                  </a:lnTo>
                  <a:lnTo>
                    <a:pt x="523" y="883"/>
                  </a:lnTo>
                  <a:lnTo>
                    <a:pt x="555" y="904"/>
                  </a:lnTo>
                  <a:lnTo>
                    <a:pt x="588" y="932"/>
                  </a:lnTo>
                  <a:lnTo>
                    <a:pt x="588" y="928"/>
                  </a:lnTo>
                  <a:lnTo>
                    <a:pt x="589" y="922"/>
                  </a:lnTo>
                  <a:lnTo>
                    <a:pt x="589" y="913"/>
                  </a:lnTo>
                  <a:lnTo>
                    <a:pt x="590" y="902"/>
                  </a:lnTo>
                  <a:lnTo>
                    <a:pt x="592" y="889"/>
                  </a:lnTo>
                  <a:lnTo>
                    <a:pt x="592" y="877"/>
                  </a:lnTo>
                  <a:lnTo>
                    <a:pt x="593" y="863"/>
                  </a:lnTo>
                  <a:lnTo>
                    <a:pt x="594" y="851"/>
                  </a:lnTo>
                  <a:lnTo>
                    <a:pt x="567" y="828"/>
                  </a:lnTo>
                  <a:lnTo>
                    <a:pt x="538" y="811"/>
                  </a:lnTo>
                  <a:lnTo>
                    <a:pt x="508" y="797"/>
                  </a:lnTo>
                  <a:lnTo>
                    <a:pt x="480" y="787"/>
                  </a:lnTo>
                  <a:lnTo>
                    <a:pt x="451" y="781"/>
                  </a:lnTo>
                  <a:lnTo>
                    <a:pt x="423" y="778"/>
                  </a:lnTo>
                  <a:lnTo>
                    <a:pt x="394" y="775"/>
                  </a:lnTo>
                  <a:lnTo>
                    <a:pt x="367" y="776"/>
                  </a:lnTo>
                  <a:lnTo>
                    <a:pt x="341" y="779"/>
                  </a:lnTo>
                  <a:lnTo>
                    <a:pt x="314" y="783"/>
                  </a:lnTo>
                  <a:lnTo>
                    <a:pt x="291" y="787"/>
                  </a:lnTo>
                  <a:lnTo>
                    <a:pt x="268" y="794"/>
                  </a:lnTo>
                  <a:lnTo>
                    <a:pt x="249" y="800"/>
                  </a:lnTo>
                  <a:lnTo>
                    <a:pt x="230" y="806"/>
                  </a:lnTo>
                  <a:lnTo>
                    <a:pt x="215" y="812"/>
                  </a:lnTo>
                  <a:lnTo>
                    <a:pt x="201" y="817"/>
                  </a:lnTo>
                  <a:lnTo>
                    <a:pt x="203" y="796"/>
                  </a:lnTo>
                  <a:lnTo>
                    <a:pt x="204" y="774"/>
                  </a:lnTo>
                  <a:lnTo>
                    <a:pt x="206" y="751"/>
                  </a:lnTo>
                  <a:lnTo>
                    <a:pt x="210" y="729"/>
                  </a:lnTo>
                  <a:lnTo>
                    <a:pt x="214" y="707"/>
                  </a:lnTo>
                  <a:lnTo>
                    <a:pt x="219" y="683"/>
                  </a:lnTo>
                  <a:lnTo>
                    <a:pt x="224" y="661"/>
                  </a:lnTo>
                  <a:lnTo>
                    <a:pt x="230" y="638"/>
                  </a:lnTo>
                  <a:lnTo>
                    <a:pt x="235" y="616"/>
                  </a:lnTo>
                  <a:lnTo>
                    <a:pt x="241" y="595"/>
                  </a:lnTo>
                  <a:lnTo>
                    <a:pt x="247" y="574"/>
                  </a:lnTo>
                  <a:lnTo>
                    <a:pt x="254" y="554"/>
                  </a:lnTo>
                  <a:lnTo>
                    <a:pt x="259" y="534"/>
                  </a:lnTo>
                  <a:lnTo>
                    <a:pt x="265" y="517"/>
                  </a:lnTo>
                  <a:lnTo>
                    <a:pt x="271" y="499"/>
                  </a:lnTo>
                  <a:lnTo>
                    <a:pt x="276" y="48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latin typeface="Calibri" panose="020F0502020204030204" pitchFamily="34" charset="0"/>
              </a:endParaRPr>
            </a:p>
          </p:txBody>
        </p:sp>
        <p:sp>
          <p:nvSpPr>
            <p:cNvPr id="11460" name="Freeform 47"/>
            <p:cNvSpPr>
              <a:spLocks/>
            </p:cNvSpPr>
            <p:nvPr/>
          </p:nvSpPr>
          <p:spPr bwMode="auto">
            <a:xfrm>
              <a:off x="2647" y="1777"/>
              <a:ext cx="46" cy="93"/>
            </a:xfrm>
            <a:custGeom>
              <a:avLst/>
              <a:gdLst>
                <a:gd name="T0" fmla="*/ 1 w 287"/>
                <a:gd name="T1" fmla="*/ 0 h 593"/>
                <a:gd name="T2" fmla="*/ 1 w 287"/>
                <a:gd name="T3" fmla="*/ 0 h 593"/>
                <a:gd name="T4" fmla="*/ 1 w 287"/>
                <a:gd name="T5" fmla="*/ 0 h 593"/>
                <a:gd name="T6" fmla="*/ 1 w 287"/>
                <a:gd name="T7" fmla="*/ 0 h 593"/>
                <a:gd name="T8" fmla="*/ 1 w 287"/>
                <a:gd name="T9" fmla="*/ 0 h 593"/>
                <a:gd name="T10" fmla="*/ 1 w 287"/>
                <a:gd name="T11" fmla="*/ 1 h 593"/>
                <a:gd name="T12" fmla="*/ 1 w 287"/>
                <a:gd name="T13" fmla="*/ 1 h 593"/>
                <a:gd name="T14" fmla="*/ 1 w 287"/>
                <a:gd name="T15" fmla="*/ 1 h 593"/>
                <a:gd name="T16" fmla="*/ 0 w 287"/>
                <a:gd name="T17" fmla="*/ 1 h 593"/>
                <a:gd name="T18" fmla="*/ 0 w 287"/>
                <a:gd name="T19" fmla="*/ 1 h 593"/>
                <a:gd name="T20" fmla="*/ 0 w 287"/>
                <a:gd name="T21" fmla="*/ 1 h 593"/>
                <a:gd name="T22" fmla="*/ 0 w 287"/>
                <a:gd name="T23" fmla="*/ 1 h 593"/>
                <a:gd name="T24" fmla="*/ 0 w 287"/>
                <a:gd name="T25" fmla="*/ 2 h 593"/>
                <a:gd name="T26" fmla="*/ 0 w 287"/>
                <a:gd name="T27" fmla="*/ 2 h 593"/>
                <a:gd name="T28" fmla="*/ 0 w 287"/>
                <a:gd name="T29" fmla="*/ 2 h 593"/>
                <a:gd name="T30" fmla="*/ 0 w 287"/>
                <a:gd name="T31" fmla="*/ 2 h 593"/>
                <a:gd name="T32" fmla="*/ 0 w 287"/>
                <a:gd name="T33" fmla="*/ 2 h 593"/>
                <a:gd name="T34" fmla="*/ 0 w 287"/>
                <a:gd name="T35" fmla="*/ 2 h 593"/>
                <a:gd name="T36" fmla="*/ 0 w 287"/>
                <a:gd name="T37" fmla="*/ 2 h 593"/>
                <a:gd name="T38" fmla="*/ 0 w 287"/>
                <a:gd name="T39" fmla="*/ 2 h 593"/>
                <a:gd name="T40" fmla="*/ 0 w 287"/>
                <a:gd name="T41" fmla="*/ 2 h 593"/>
                <a:gd name="T42" fmla="*/ 0 w 287"/>
                <a:gd name="T43" fmla="*/ 2 h 593"/>
                <a:gd name="T44" fmla="*/ 0 w 287"/>
                <a:gd name="T45" fmla="*/ 1 h 593"/>
                <a:gd name="T46" fmla="*/ 0 w 287"/>
                <a:gd name="T47" fmla="*/ 1 h 593"/>
                <a:gd name="T48" fmla="*/ 0 w 287"/>
                <a:gd name="T49" fmla="*/ 1 h 593"/>
                <a:gd name="T50" fmla="*/ 1 w 287"/>
                <a:gd name="T51" fmla="*/ 1 h 593"/>
                <a:gd name="T52" fmla="*/ 1 w 287"/>
                <a:gd name="T53" fmla="*/ 1 h 593"/>
                <a:gd name="T54" fmla="*/ 1 w 287"/>
                <a:gd name="T55" fmla="*/ 0 h 593"/>
                <a:gd name="T56" fmla="*/ 1 w 287"/>
                <a:gd name="T57" fmla="*/ 0 h 593"/>
                <a:gd name="T58" fmla="*/ 1 w 287"/>
                <a:gd name="T59" fmla="*/ 0 h 593"/>
                <a:gd name="T60" fmla="*/ 1 w 287"/>
                <a:gd name="T61" fmla="*/ 0 h 593"/>
                <a:gd name="T62" fmla="*/ 1 w 287"/>
                <a:gd name="T63" fmla="*/ 0 h 593"/>
                <a:gd name="T64" fmla="*/ 1 w 287"/>
                <a:gd name="T65" fmla="*/ 0 h 59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87"/>
                <a:gd name="T100" fmla="*/ 0 h 593"/>
                <a:gd name="T101" fmla="*/ 287 w 287"/>
                <a:gd name="T102" fmla="*/ 593 h 59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87" h="593">
                  <a:moveTo>
                    <a:pt x="287" y="0"/>
                  </a:moveTo>
                  <a:lnTo>
                    <a:pt x="267" y="29"/>
                  </a:lnTo>
                  <a:lnTo>
                    <a:pt x="248" y="59"/>
                  </a:lnTo>
                  <a:lnTo>
                    <a:pt x="228" y="90"/>
                  </a:lnTo>
                  <a:lnTo>
                    <a:pt x="208" y="121"/>
                  </a:lnTo>
                  <a:lnTo>
                    <a:pt x="188" y="154"/>
                  </a:lnTo>
                  <a:lnTo>
                    <a:pt x="169" y="188"/>
                  </a:lnTo>
                  <a:lnTo>
                    <a:pt x="149" y="223"/>
                  </a:lnTo>
                  <a:lnTo>
                    <a:pt x="131" y="257"/>
                  </a:lnTo>
                  <a:lnTo>
                    <a:pt x="113" y="295"/>
                  </a:lnTo>
                  <a:lnTo>
                    <a:pt x="95" y="333"/>
                  </a:lnTo>
                  <a:lnTo>
                    <a:pt x="77" y="373"/>
                  </a:lnTo>
                  <a:lnTo>
                    <a:pt x="61" y="414"/>
                  </a:lnTo>
                  <a:lnTo>
                    <a:pt x="45" y="456"/>
                  </a:lnTo>
                  <a:lnTo>
                    <a:pt x="29" y="500"/>
                  </a:lnTo>
                  <a:lnTo>
                    <a:pt x="14" y="546"/>
                  </a:lnTo>
                  <a:lnTo>
                    <a:pt x="0" y="593"/>
                  </a:lnTo>
                  <a:lnTo>
                    <a:pt x="7" y="557"/>
                  </a:lnTo>
                  <a:lnTo>
                    <a:pt x="16" y="518"/>
                  </a:lnTo>
                  <a:lnTo>
                    <a:pt x="29" y="477"/>
                  </a:lnTo>
                  <a:lnTo>
                    <a:pt x="44" y="435"/>
                  </a:lnTo>
                  <a:lnTo>
                    <a:pt x="60" y="392"/>
                  </a:lnTo>
                  <a:lnTo>
                    <a:pt x="79" y="347"/>
                  </a:lnTo>
                  <a:lnTo>
                    <a:pt x="98" y="302"/>
                  </a:lnTo>
                  <a:lnTo>
                    <a:pt x="118" y="259"/>
                  </a:lnTo>
                  <a:lnTo>
                    <a:pt x="141" y="216"/>
                  </a:lnTo>
                  <a:lnTo>
                    <a:pt x="162" y="175"/>
                  </a:lnTo>
                  <a:lnTo>
                    <a:pt x="184" y="137"/>
                  </a:lnTo>
                  <a:lnTo>
                    <a:pt x="207" y="101"/>
                  </a:lnTo>
                  <a:lnTo>
                    <a:pt x="228" y="70"/>
                  </a:lnTo>
                  <a:lnTo>
                    <a:pt x="249" y="41"/>
                  </a:lnTo>
                  <a:lnTo>
                    <a:pt x="269" y="18"/>
                  </a:lnTo>
                  <a:lnTo>
                    <a:pt x="287" y="0"/>
                  </a:lnTo>
                  <a:close/>
                </a:path>
              </a:pathLst>
            </a:custGeom>
            <a:solidFill>
              <a:srgbClr val="CC99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latin typeface="Calibri" panose="020F0502020204030204" pitchFamily="34" charset="0"/>
              </a:endParaRPr>
            </a:p>
          </p:txBody>
        </p:sp>
        <p:sp>
          <p:nvSpPr>
            <p:cNvPr id="11461" name="Freeform 48"/>
            <p:cNvSpPr>
              <a:spLocks/>
            </p:cNvSpPr>
            <p:nvPr/>
          </p:nvSpPr>
          <p:spPr bwMode="auto">
            <a:xfrm>
              <a:off x="2577" y="1906"/>
              <a:ext cx="64" cy="87"/>
            </a:xfrm>
            <a:custGeom>
              <a:avLst/>
              <a:gdLst>
                <a:gd name="T0" fmla="*/ 0 w 405"/>
                <a:gd name="T1" fmla="*/ 0 h 547"/>
                <a:gd name="T2" fmla="*/ 0 w 405"/>
                <a:gd name="T3" fmla="*/ 0 h 547"/>
                <a:gd name="T4" fmla="*/ 0 w 405"/>
                <a:gd name="T5" fmla="*/ 0 h 547"/>
                <a:gd name="T6" fmla="*/ 0 w 405"/>
                <a:gd name="T7" fmla="*/ 0 h 547"/>
                <a:gd name="T8" fmla="*/ 0 w 405"/>
                <a:gd name="T9" fmla="*/ 0 h 547"/>
                <a:gd name="T10" fmla="*/ 0 w 405"/>
                <a:gd name="T11" fmla="*/ 0 h 547"/>
                <a:gd name="T12" fmla="*/ 1 w 405"/>
                <a:gd name="T13" fmla="*/ 0 h 547"/>
                <a:gd name="T14" fmla="*/ 1 w 405"/>
                <a:gd name="T15" fmla="*/ 0 h 547"/>
                <a:gd name="T16" fmla="*/ 1 w 405"/>
                <a:gd name="T17" fmla="*/ 0 h 547"/>
                <a:gd name="T18" fmla="*/ 1 w 405"/>
                <a:gd name="T19" fmla="*/ 0 h 547"/>
                <a:gd name="T20" fmla="*/ 1 w 405"/>
                <a:gd name="T21" fmla="*/ 0 h 547"/>
                <a:gd name="T22" fmla="*/ 1 w 405"/>
                <a:gd name="T23" fmla="*/ 0 h 547"/>
                <a:gd name="T24" fmla="*/ 1 w 405"/>
                <a:gd name="T25" fmla="*/ 0 h 547"/>
                <a:gd name="T26" fmla="*/ 1 w 405"/>
                <a:gd name="T27" fmla="*/ 0 h 547"/>
                <a:gd name="T28" fmla="*/ 1 w 405"/>
                <a:gd name="T29" fmla="*/ 0 h 547"/>
                <a:gd name="T30" fmla="*/ 1 w 405"/>
                <a:gd name="T31" fmla="*/ 0 h 547"/>
                <a:gd name="T32" fmla="*/ 2 w 405"/>
                <a:gd name="T33" fmla="*/ 0 h 547"/>
                <a:gd name="T34" fmla="*/ 2 w 405"/>
                <a:gd name="T35" fmla="*/ 0 h 547"/>
                <a:gd name="T36" fmla="*/ 2 w 405"/>
                <a:gd name="T37" fmla="*/ 0 h 547"/>
                <a:gd name="T38" fmla="*/ 2 w 405"/>
                <a:gd name="T39" fmla="*/ 1 h 547"/>
                <a:gd name="T40" fmla="*/ 2 w 405"/>
                <a:gd name="T41" fmla="*/ 1 h 547"/>
                <a:gd name="T42" fmla="*/ 2 w 405"/>
                <a:gd name="T43" fmla="*/ 1 h 547"/>
                <a:gd name="T44" fmla="*/ 2 w 405"/>
                <a:gd name="T45" fmla="*/ 1 h 547"/>
                <a:gd name="T46" fmla="*/ 2 w 405"/>
                <a:gd name="T47" fmla="*/ 1 h 547"/>
                <a:gd name="T48" fmla="*/ 2 w 405"/>
                <a:gd name="T49" fmla="*/ 1 h 547"/>
                <a:gd name="T50" fmla="*/ 2 w 405"/>
                <a:gd name="T51" fmla="*/ 1 h 547"/>
                <a:gd name="T52" fmla="*/ 2 w 405"/>
                <a:gd name="T53" fmla="*/ 1 h 547"/>
                <a:gd name="T54" fmla="*/ 2 w 405"/>
                <a:gd name="T55" fmla="*/ 2 h 547"/>
                <a:gd name="T56" fmla="*/ 2 w 405"/>
                <a:gd name="T57" fmla="*/ 2 h 547"/>
                <a:gd name="T58" fmla="*/ 2 w 405"/>
                <a:gd name="T59" fmla="*/ 2 h 547"/>
                <a:gd name="T60" fmla="*/ 2 w 405"/>
                <a:gd name="T61" fmla="*/ 2 h 547"/>
                <a:gd name="T62" fmla="*/ 2 w 405"/>
                <a:gd name="T63" fmla="*/ 2 h 547"/>
                <a:gd name="T64" fmla="*/ 2 w 405"/>
                <a:gd name="T65" fmla="*/ 2 h 547"/>
                <a:gd name="T66" fmla="*/ 2 w 405"/>
                <a:gd name="T67" fmla="*/ 2 h 547"/>
                <a:gd name="T68" fmla="*/ 1 w 405"/>
                <a:gd name="T69" fmla="*/ 2 h 547"/>
                <a:gd name="T70" fmla="*/ 1 w 405"/>
                <a:gd name="T71" fmla="*/ 2 h 547"/>
                <a:gd name="T72" fmla="*/ 1 w 405"/>
                <a:gd name="T73" fmla="*/ 2 h 547"/>
                <a:gd name="T74" fmla="*/ 1 w 405"/>
                <a:gd name="T75" fmla="*/ 1 h 547"/>
                <a:gd name="T76" fmla="*/ 1 w 405"/>
                <a:gd name="T77" fmla="*/ 1 h 547"/>
                <a:gd name="T78" fmla="*/ 1 w 405"/>
                <a:gd name="T79" fmla="*/ 1 h 547"/>
                <a:gd name="T80" fmla="*/ 1 w 405"/>
                <a:gd name="T81" fmla="*/ 1 h 547"/>
                <a:gd name="T82" fmla="*/ 1 w 405"/>
                <a:gd name="T83" fmla="*/ 1 h 547"/>
                <a:gd name="T84" fmla="*/ 1 w 405"/>
                <a:gd name="T85" fmla="*/ 1 h 547"/>
                <a:gd name="T86" fmla="*/ 1 w 405"/>
                <a:gd name="T87" fmla="*/ 1 h 547"/>
                <a:gd name="T88" fmla="*/ 1 w 405"/>
                <a:gd name="T89" fmla="*/ 1 h 547"/>
                <a:gd name="T90" fmla="*/ 0 w 405"/>
                <a:gd name="T91" fmla="*/ 0 h 547"/>
                <a:gd name="T92" fmla="*/ 0 w 405"/>
                <a:gd name="T93" fmla="*/ 0 h 547"/>
                <a:gd name="T94" fmla="*/ 0 w 405"/>
                <a:gd name="T95" fmla="*/ 0 h 547"/>
                <a:gd name="T96" fmla="*/ 0 w 405"/>
                <a:gd name="T97" fmla="*/ 0 h 54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5"/>
                <a:gd name="T148" fmla="*/ 0 h 547"/>
                <a:gd name="T149" fmla="*/ 405 w 405"/>
                <a:gd name="T150" fmla="*/ 547 h 54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5" h="547">
                  <a:moveTo>
                    <a:pt x="0" y="58"/>
                  </a:moveTo>
                  <a:lnTo>
                    <a:pt x="22" y="45"/>
                  </a:lnTo>
                  <a:lnTo>
                    <a:pt x="46" y="36"/>
                  </a:lnTo>
                  <a:lnTo>
                    <a:pt x="71" y="26"/>
                  </a:lnTo>
                  <a:lnTo>
                    <a:pt x="95" y="17"/>
                  </a:lnTo>
                  <a:lnTo>
                    <a:pt x="120" y="9"/>
                  </a:lnTo>
                  <a:lnTo>
                    <a:pt x="146" y="4"/>
                  </a:lnTo>
                  <a:lnTo>
                    <a:pt x="172" y="1"/>
                  </a:lnTo>
                  <a:lnTo>
                    <a:pt x="199" y="0"/>
                  </a:lnTo>
                  <a:lnTo>
                    <a:pt x="225" y="1"/>
                  </a:lnTo>
                  <a:lnTo>
                    <a:pt x="251" y="3"/>
                  </a:lnTo>
                  <a:lnTo>
                    <a:pt x="276" y="9"/>
                  </a:lnTo>
                  <a:lnTo>
                    <a:pt x="300" y="18"/>
                  </a:lnTo>
                  <a:lnTo>
                    <a:pt x="324" y="29"/>
                  </a:lnTo>
                  <a:lnTo>
                    <a:pt x="346" y="43"/>
                  </a:lnTo>
                  <a:lnTo>
                    <a:pt x="369" y="60"/>
                  </a:lnTo>
                  <a:lnTo>
                    <a:pt x="389" y="82"/>
                  </a:lnTo>
                  <a:lnTo>
                    <a:pt x="390" y="111"/>
                  </a:lnTo>
                  <a:lnTo>
                    <a:pt x="391" y="141"/>
                  </a:lnTo>
                  <a:lnTo>
                    <a:pt x="391" y="171"/>
                  </a:lnTo>
                  <a:lnTo>
                    <a:pt x="392" y="200"/>
                  </a:lnTo>
                  <a:lnTo>
                    <a:pt x="394" y="228"/>
                  </a:lnTo>
                  <a:lnTo>
                    <a:pt x="394" y="258"/>
                  </a:lnTo>
                  <a:lnTo>
                    <a:pt x="395" y="287"/>
                  </a:lnTo>
                  <a:lnTo>
                    <a:pt x="396" y="314"/>
                  </a:lnTo>
                  <a:lnTo>
                    <a:pt x="396" y="342"/>
                  </a:lnTo>
                  <a:lnTo>
                    <a:pt x="397" y="371"/>
                  </a:lnTo>
                  <a:lnTo>
                    <a:pt x="399" y="401"/>
                  </a:lnTo>
                  <a:lnTo>
                    <a:pt x="400" y="429"/>
                  </a:lnTo>
                  <a:lnTo>
                    <a:pt x="401" y="458"/>
                  </a:lnTo>
                  <a:lnTo>
                    <a:pt x="402" y="488"/>
                  </a:lnTo>
                  <a:lnTo>
                    <a:pt x="404" y="518"/>
                  </a:lnTo>
                  <a:lnTo>
                    <a:pt x="405" y="547"/>
                  </a:lnTo>
                  <a:lnTo>
                    <a:pt x="392" y="510"/>
                  </a:lnTo>
                  <a:lnTo>
                    <a:pt x="379" y="473"/>
                  </a:lnTo>
                  <a:lnTo>
                    <a:pt x="364" y="437"/>
                  </a:lnTo>
                  <a:lnTo>
                    <a:pt x="348" y="402"/>
                  </a:lnTo>
                  <a:lnTo>
                    <a:pt x="330" y="367"/>
                  </a:lnTo>
                  <a:lnTo>
                    <a:pt x="310" y="334"/>
                  </a:lnTo>
                  <a:lnTo>
                    <a:pt x="291" y="301"/>
                  </a:lnTo>
                  <a:lnTo>
                    <a:pt x="267" y="269"/>
                  </a:lnTo>
                  <a:lnTo>
                    <a:pt x="242" y="239"/>
                  </a:lnTo>
                  <a:lnTo>
                    <a:pt x="215" y="209"/>
                  </a:lnTo>
                  <a:lnTo>
                    <a:pt x="186" y="181"/>
                  </a:lnTo>
                  <a:lnTo>
                    <a:pt x="154" y="154"/>
                  </a:lnTo>
                  <a:lnTo>
                    <a:pt x="120" y="127"/>
                  </a:lnTo>
                  <a:lnTo>
                    <a:pt x="83" y="103"/>
                  </a:lnTo>
                  <a:lnTo>
                    <a:pt x="43" y="80"/>
                  </a:lnTo>
                  <a:lnTo>
                    <a:pt x="0" y="5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latin typeface="Calibri" panose="020F0502020204030204" pitchFamily="34" charset="0"/>
              </a:endParaRPr>
            </a:p>
          </p:txBody>
        </p:sp>
      </p:grpSp>
      <p:grpSp>
        <p:nvGrpSpPr>
          <p:cNvPr id="11330" name="Group 49"/>
          <p:cNvGrpSpPr>
            <a:grpSpLocks/>
          </p:cNvGrpSpPr>
          <p:nvPr/>
        </p:nvGrpSpPr>
        <p:grpSpPr bwMode="auto">
          <a:xfrm>
            <a:off x="2570539" y="1971675"/>
            <a:ext cx="474662" cy="608013"/>
            <a:chOff x="2559" y="2584"/>
            <a:chExt cx="427" cy="399"/>
          </a:xfrm>
        </p:grpSpPr>
        <p:sp>
          <p:nvSpPr>
            <p:cNvPr id="11455" name="Freeform 50"/>
            <p:cNvSpPr>
              <a:spLocks/>
            </p:cNvSpPr>
            <p:nvPr/>
          </p:nvSpPr>
          <p:spPr bwMode="auto">
            <a:xfrm>
              <a:off x="2559" y="2608"/>
              <a:ext cx="427" cy="375"/>
            </a:xfrm>
            <a:custGeom>
              <a:avLst/>
              <a:gdLst>
                <a:gd name="T0" fmla="*/ 2 w 2705"/>
                <a:gd name="T1" fmla="*/ 0 h 2377"/>
                <a:gd name="T2" fmla="*/ 2 w 2705"/>
                <a:gd name="T3" fmla="*/ 0 h 2377"/>
                <a:gd name="T4" fmla="*/ 3 w 2705"/>
                <a:gd name="T5" fmla="*/ 0 h 2377"/>
                <a:gd name="T6" fmla="*/ 4 w 2705"/>
                <a:gd name="T7" fmla="*/ 0 h 2377"/>
                <a:gd name="T8" fmla="*/ 5 w 2705"/>
                <a:gd name="T9" fmla="*/ 0 h 2377"/>
                <a:gd name="T10" fmla="*/ 6 w 2705"/>
                <a:gd name="T11" fmla="*/ 0 h 2377"/>
                <a:gd name="T12" fmla="*/ 7 w 2705"/>
                <a:gd name="T13" fmla="*/ 0 h 2377"/>
                <a:gd name="T14" fmla="*/ 7 w 2705"/>
                <a:gd name="T15" fmla="*/ 0 h 2377"/>
                <a:gd name="T16" fmla="*/ 8 w 2705"/>
                <a:gd name="T17" fmla="*/ 0 h 2377"/>
                <a:gd name="T18" fmla="*/ 9 w 2705"/>
                <a:gd name="T19" fmla="*/ 0 h 2377"/>
                <a:gd name="T20" fmla="*/ 10 w 2705"/>
                <a:gd name="T21" fmla="*/ 0 h 2377"/>
                <a:gd name="T22" fmla="*/ 10 w 2705"/>
                <a:gd name="T23" fmla="*/ 0 h 2377"/>
                <a:gd name="T24" fmla="*/ 10 w 2705"/>
                <a:gd name="T25" fmla="*/ 0 h 2377"/>
                <a:gd name="T26" fmla="*/ 10 w 2705"/>
                <a:gd name="T27" fmla="*/ 1 h 2377"/>
                <a:gd name="T28" fmla="*/ 11 w 2705"/>
                <a:gd name="T29" fmla="*/ 1 h 2377"/>
                <a:gd name="T30" fmla="*/ 11 w 2705"/>
                <a:gd name="T31" fmla="*/ 2 h 2377"/>
                <a:gd name="T32" fmla="*/ 10 w 2705"/>
                <a:gd name="T33" fmla="*/ 8 h 2377"/>
                <a:gd name="T34" fmla="*/ 10 w 2705"/>
                <a:gd name="T35" fmla="*/ 8 h 2377"/>
                <a:gd name="T36" fmla="*/ 10 w 2705"/>
                <a:gd name="T37" fmla="*/ 9 h 2377"/>
                <a:gd name="T38" fmla="*/ 10 w 2705"/>
                <a:gd name="T39" fmla="*/ 9 h 2377"/>
                <a:gd name="T40" fmla="*/ 9 w 2705"/>
                <a:gd name="T41" fmla="*/ 9 h 2377"/>
                <a:gd name="T42" fmla="*/ 9 w 2705"/>
                <a:gd name="T43" fmla="*/ 9 h 2377"/>
                <a:gd name="T44" fmla="*/ 8 w 2705"/>
                <a:gd name="T45" fmla="*/ 9 h 2377"/>
                <a:gd name="T46" fmla="*/ 8 w 2705"/>
                <a:gd name="T47" fmla="*/ 9 h 2377"/>
                <a:gd name="T48" fmla="*/ 7 w 2705"/>
                <a:gd name="T49" fmla="*/ 9 h 2377"/>
                <a:gd name="T50" fmla="*/ 6 w 2705"/>
                <a:gd name="T51" fmla="*/ 9 h 2377"/>
                <a:gd name="T52" fmla="*/ 6 w 2705"/>
                <a:gd name="T53" fmla="*/ 9 h 2377"/>
                <a:gd name="T54" fmla="*/ 5 w 2705"/>
                <a:gd name="T55" fmla="*/ 9 h 2377"/>
                <a:gd name="T56" fmla="*/ 4 w 2705"/>
                <a:gd name="T57" fmla="*/ 9 h 2377"/>
                <a:gd name="T58" fmla="*/ 3 w 2705"/>
                <a:gd name="T59" fmla="*/ 9 h 2377"/>
                <a:gd name="T60" fmla="*/ 3 w 2705"/>
                <a:gd name="T61" fmla="*/ 9 h 2377"/>
                <a:gd name="T62" fmla="*/ 2 w 2705"/>
                <a:gd name="T63" fmla="*/ 9 h 2377"/>
                <a:gd name="T64" fmla="*/ 1 w 2705"/>
                <a:gd name="T65" fmla="*/ 9 h 2377"/>
                <a:gd name="T66" fmla="*/ 1 w 2705"/>
                <a:gd name="T67" fmla="*/ 9 h 2377"/>
                <a:gd name="T68" fmla="*/ 1 w 2705"/>
                <a:gd name="T69" fmla="*/ 9 h 2377"/>
                <a:gd name="T70" fmla="*/ 0 w 2705"/>
                <a:gd name="T71" fmla="*/ 8 h 2377"/>
                <a:gd name="T72" fmla="*/ 0 w 2705"/>
                <a:gd name="T73" fmla="*/ 8 h 2377"/>
                <a:gd name="T74" fmla="*/ 0 w 2705"/>
                <a:gd name="T75" fmla="*/ 7 h 2377"/>
                <a:gd name="T76" fmla="*/ 0 w 2705"/>
                <a:gd name="T77" fmla="*/ 1 h 2377"/>
                <a:gd name="T78" fmla="*/ 0 w 2705"/>
                <a:gd name="T79" fmla="*/ 1 h 2377"/>
                <a:gd name="T80" fmla="*/ 0 w 2705"/>
                <a:gd name="T81" fmla="*/ 0 h 2377"/>
                <a:gd name="T82" fmla="*/ 0 w 2705"/>
                <a:gd name="T83" fmla="*/ 0 h 2377"/>
                <a:gd name="T84" fmla="*/ 1 w 2705"/>
                <a:gd name="T85" fmla="*/ 0 h 237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705"/>
                <a:gd name="T130" fmla="*/ 0 h 2377"/>
                <a:gd name="T131" fmla="*/ 2705 w 2705"/>
                <a:gd name="T132" fmla="*/ 2377 h 2377"/>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705" h="2377">
                  <a:moveTo>
                    <a:pt x="260" y="0"/>
                  </a:moveTo>
                  <a:lnTo>
                    <a:pt x="328" y="14"/>
                  </a:lnTo>
                  <a:lnTo>
                    <a:pt x="397" y="27"/>
                  </a:lnTo>
                  <a:lnTo>
                    <a:pt x="468" y="39"/>
                  </a:lnTo>
                  <a:lnTo>
                    <a:pt x="539" y="50"/>
                  </a:lnTo>
                  <a:lnTo>
                    <a:pt x="610" y="61"/>
                  </a:lnTo>
                  <a:lnTo>
                    <a:pt x="682" y="70"/>
                  </a:lnTo>
                  <a:lnTo>
                    <a:pt x="753" y="80"/>
                  </a:lnTo>
                  <a:lnTo>
                    <a:pt x="826" y="87"/>
                  </a:lnTo>
                  <a:lnTo>
                    <a:pt x="898" y="95"/>
                  </a:lnTo>
                  <a:lnTo>
                    <a:pt x="970" y="102"/>
                  </a:lnTo>
                  <a:lnTo>
                    <a:pt x="1042" y="109"/>
                  </a:lnTo>
                  <a:lnTo>
                    <a:pt x="1116" y="114"/>
                  </a:lnTo>
                  <a:lnTo>
                    <a:pt x="1188" y="117"/>
                  </a:lnTo>
                  <a:lnTo>
                    <a:pt x="1260" y="121"/>
                  </a:lnTo>
                  <a:lnTo>
                    <a:pt x="1332" y="123"/>
                  </a:lnTo>
                  <a:lnTo>
                    <a:pt x="1404" y="126"/>
                  </a:lnTo>
                  <a:lnTo>
                    <a:pt x="1475" y="127"/>
                  </a:lnTo>
                  <a:lnTo>
                    <a:pt x="1547" y="127"/>
                  </a:lnTo>
                  <a:lnTo>
                    <a:pt x="1616" y="127"/>
                  </a:lnTo>
                  <a:lnTo>
                    <a:pt x="1686" y="126"/>
                  </a:lnTo>
                  <a:lnTo>
                    <a:pt x="1755" y="125"/>
                  </a:lnTo>
                  <a:lnTo>
                    <a:pt x="1824" y="121"/>
                  </a:lnTo>
                  <a:lnTo>
                    <a:pt x="1892" y="119"/>
                  </a:lnTo>
                  <a:lnTo>
                    <a:pt x="1959" y="114"/>
                  </a:lnTo>
                  <a:lnTo>
                    <a:pt x="2025" y="109"/>
                  </a:lnTo>
                  <a:lnTo>
                    <a:pt x="2090" y="102"/>
                  </a:lnTo>
                  <a:lnTo>
                    <a:pt x="2154" y="96"/>
                  </a:lnTo>
                  <a:lnTo>
                    <a:pt x="2216" y="89"/>
                  </a:lnTo>
                  <a:lnTo>
                    <a:pt x="2278" y="80"/>
                  </a:lnTo>
                  <a:lnTo>
                    <a:pt x="2338" y="71"/>
                  </a:lnTo>
                  <a:lnTo>
                    <a:pt x="2398" y="61"/>
                  </a:lnTo>
                  <a:lnTo>
                    <a:pt x="2455" y="50"/>
                  </a:lnTo>
                  <a:lnTo>
                    <a:pt x="2481" y="53"/>
                  </a:lnTo>
                  <a:lnTo>
                    <a:pt x="2506" y="60"/>
                  </a:lnTo>
                  <a:lnTo>
                    <a:pt x="2531" y="70"/>
                  </a:lnTo>
                  <a:lnTo>
                    <a:pt x="2554" y="85"/>
                  </a:lnTo>
                  <a:lnTo>
                    <a:pt x="2575" y="102"/>
                  </a:lnTo>
                  <a:lnTo>
                    <a:pt x="2597" y="122"/>
                  </a:lnTo>
                  <a:lnTo>
                    <a:pt x="2616" y="147"/>
                  </a:lnTo>
                  <a:lnTo>
                    <a:pt x="2634" y="173"/>
                  </a:lnTo>
                  <a:lnTo>
                    <a:pt x="2650" y="202"/>
                  </a:lnTo>
                  <a:lnTo>
                    <a:pt x="2665" y="233"/>
                  </a:lnTo>
                  <a:lnTo>
                    <a:pt x="2676" y="266"/>
                  </a:lnTo>
                  <a:lnTo>
                    <a:pt x="2687" y="302"/>
                  </a:lnTo>
                  <a:lnTo>
                    <a:pt x="2695" y="340"/>
                  </a:lnTo>
                  <a:lnTo>
                    <a:pt x="2701" y="378"/>
                  </a:lnTo>
                  <a:lnTo>
                    <a:pt x="2703" y="418"/>
                  </a:lnTo>
                  <a:lnTo>
                    <a:pt x="2705" y="459"/>
                  </a:lnTo>
                  <a:lnTo>
                    <a:pt x="2589" y="1908"/>
                  </a:lnTo>
                  <a:lnTo>
                    <a:pt x="2588" y="1949"/>
                  </a:lnTo>
                  <a:lnTo>
                    <a:pt x="2583" y="1988"/>
                  </a:lnTo>
                  <a:lnTo>
                    <a:pt x="2577" y="2027"/>
                  </a:lnTo>
                  <a:lnTo>
                    <a:pt x="2567" y="2063"/>
                  </a:lnTo>
                  <a:lnTo>
                    <a:pt x="2556" y="2098"/>
                  </a:lnTo>
                  <a:lnTo>
                    <a:pt x="2543" y="2131"/>
                  </a:lnTo>
                  <a:lnTo>
                    <a:pt x="2528" y="2162"/>
                  </a:lnTo>
                  <a:lnTo>
                    <a:pt x="2511" y="2190"/>
                  </a:lnTo>
                  <a:lnTo>
                    <a:pt x="2492" y="2216"/>
                  </a:lnTo>
                  <a:lnTo>
                    <a:pt x="2472" y="2238"/>
                  </a:lnTo>
                  <a:lnTo>
                    <a:pt x="2451" y="2258"/>
                  </a:lnTo>
                  <a:lnTo>
                    <a:pt x="2429" y="2274"/>
                  </a:lnTo>
                  <a:lnTo>
                    <a:pt x="2405" y="2288"/>
                  </a:lnTo>
                  <a:lnTo>
                    <a:pt x="2380" y="2297"/>
                  </a:lnTo>
                  <a:lnTo>
                    <a:pt x="2355" y="2303"/>
                  </a:lnTo>
                  <a:lnTo>
                    <a:pt x="2329" y="2304"/>
                  </a:lnTo>
                  <a:lnTo>
                    <a:pt x="2267" y="2314"/>
                  </a:lnTo>
                  <a:lnTo>
                    <a:pt x="2205" y="2323"/>
                  </a:lnTo>
                  <a:lnTo>
                    <a:pt x="2143" y="2330"/>
                  </a:lnTo>
                  <a:lnTo>
                    <a:pt x="2081" y="2338"/>
                  </a:lnTo>
                  <a:lnTo>
                    <a:pt x="2020" y="2345"/>
                  </a:lnTo>
                  <a:lnTo>
                    <a:pt x="1958" y="2351"/>
                  </a:lnTo>
                  <a:lnTo>
                    <a:pt x="1897" y="2356"/>
                  </a:lnTo>
                  <a:lnTo>
                    <a:pt x="1835" y="2361"/>
                  </a:lnTo>
                  <a:lnTo>
                    <a:pt x="1774" y="2366"/>
                  </a:lnTo>
                  <a:lnTo>
                    <a:pt x="1713" y="2370"/>
                  </a:lnTo>
                  <a:lnTo>
                    <a:pt x="1651" y="2372"/>
                  </a:lnTo>
                  <a:lnTo>
                    <a:pt x="1590" y="2375"/>
                  </a:lnTo>
                  <a:lnTo>
                    <a:pt x="1529" y="2376"/>
                  </a:lnTo>
                  <a:lnTo>
                    <a:pt x="1468" y="2377"/>
                  </a:lnTo>
                  <a:lnTo>
                    <a:pt x="1406" y="2377"/>
                  </a:lnTo>
                  <a:lnTo>
                    <a:pt x="1345" y="2376"/>
                  </a:lnTo>
                  <a:lnTo>
                    <a:pt x="1285" y="2375"/>
                  </a:lnTo>
                  <a:lnTo>
                    <a:pt x="1222" y="2374"/>
                  </a:lnTo>
                  <a:lnTo>
                    <a:pt x="1162" y="2370"/>
                  </a:lnTo>
                  <a:lnTo>
                    <a:pt x="1099" y="2366"/>
                  </a:lnTo>
                  <a:lnTo>
                    <a:pt x="1039" y="2362"/>
                  </a:lnTo>
                  <a:lnTo>
                    <a:pt x="976" y="2357"/>
                  </a:lnTo>
                  <a:lnTo>
                    <a:pt x="914" y="2351"/>
                  </a:lnTo>
                  <a:lnTo>
                    <a:pt x="852" y="2344"/>
                  </a:lnTo>
                  <a:lnTo>
                    <a:pt x="790" y="2336"/>
                  </a:lnTo>
                  <a:lnTo>
                    <a:pt x="728" y="2328"/>
                  </a:lnTo>
                  <a:lnTo>
                    <a:pt x="665" y="2319"/>
                  </a:lnTo>
                  <a:lnTo>
                    <a:pt x="602" y="2309"/>
                  </a:lnTo>
                  <a:lnTo>
                    <a:pt x="539" y="2298"/>
                  </a:lnTo>
                  <a:lnTo>
                    <a:pt x="476" y="2285"/>
                  </a:lnTo>
                  <a:lnTo>
                    <a:pt x="412" y="2273"/>
                  </a:lnTo>
                  <a:lnTo>
                    <a:pt x="348" y="2259"/>
                  </a:lnTo>
                  <a:lnTo>
                    <a:pt x="322" y="2252"/>
                  </a:lnTo>
                  <a:lnTo>
                    <a:pt x="297" y="2242"/>
                  </a:lnTo>
                  <a:lnTo>
                    <a:pt x="273" y="2229"/>
                  </a:lnTo>
                  <a:lnTo>
                    <a:pt x="250" y="2215"/>
                  </a:lnTo>
                  <a:lnTo>
                    <a:pt x="227" y="2196"/>
                  </a:lnTo>
                  <a:lnTo>
                    <a:pt x="207" y="2176"/>
                  </a:lnTo>
                  <a:lnTo>
                    <a:pt x="187" y="2152"/>
                  </a:lnTo>
                  <a:lnTo>
                    <a:pt x="170" y="2128"/>
                  </a:lnTo>
                  <a:lnTo>
                    <a:pt x="154" y="2099"/>
                  </a:lnTo>
                  <a:lnTo>
                    <a:pt x="139" y="2069"/>
                  </a:lnTo>
                  <a:lnTo>
                    <a:pt x="127" y="2038"/>
                  </a:lnTo>
                  <a:lnTo>
                    <a:pt x="117" y="2005"/>
                  </a:lnTo>
                  <a:lnTo>
                    <a:pt x="108" y="1969"/>
                  </a:lnTo>
                  <a:lnTo>
                    <a:pt x="102" y="1931"/>
                  </a:lnTo>
                  <a:lnTo>
                    <a:pt x="99" y="1891"/>
                  </a:lnTo>
                  <a:lnTo>
                    <a:pt x="98" y="1850"/>
                  </a:lnTo>
                  <a:lnTo>
                    <a:pt x="0" y="397"/>
                  </a:lnTo>
                  <a:lnTo>
                    <a:pt x="1" y="356"/>
                  </a:lnTo>
                  <a:lnTo>
                    <a:pt x="6" y="316"/>
                  </a:lnTo>
                  <a:lnTo>
                    <a:pt x="12" y="278"/>
                  </a:lnTo>
                  <a:lnTo>
                    <a:pt x="22" y="242"/>
                  </a:lnTo>
                  <a:lnTo>
                    <a:pt x="33" y="207"/>
                  </a:lnTo>
                  <a:lnTo>
                    <a:pt x="46" y="173"/>
                  </a:lnTo>
                  <a:lnTo>
                    <a:pt x="61" y="142"/>
                  </a:lnTo>
                  <a:lnTo>
                    <a:pt x="78" y="115"/>
                  </a:lnTo>
                  <a:lnTo>
                    <a:pt x="97" y="89"/>
                  </a:lnTo>
                  <a:lnTo>
                    <a:pt x="117" y="66"/>
                  </a:lnTo>
                  <a:lnTo>
                    <a:pt x="138" y="46"/>
                  </a:lnTo>
                  <a:lnTo>
                    <a:pt x="160" y="30"/>
                  </a:lnTo>
                  <a:lnTo>
                    <a:pt x="184" y="17"/>
                  </a:lnTo>
                  <a:lnTo>
                    <a:pt x="209" y="8"/>
                  </a:lnTo>
                  <a:lnTo>
                    <a:pt x="233" y="2"/>
                  </a:lnTo>
                  <a:lnTo>
                    <a:pt x="260" y="0"/>
                  </a:lnTo>
                  <a:close/>
                </a:path>
              </a:pathLst>
            </a:custGeom>
            <a:solidFill>
              <a:srgbClr val="FFFF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latin typeface="Calibri" panose="020F0502020204030204" pitchFamily="34" charset="0"/>
              </a:endParaRPr>
            </a:p>
          </p:txBody>
        </p:sp>
        <p:sp>
          <p:nvSpPr>
            <p:cNvPr id="11456" name="Freeform 51"/>
            <p:cNvSpPr>
              <a:spLocks/>
            </p:cNvSpPr>
            <p:nvPr/>
          </p:nvSpPr>
          <p:spPr bwMode="auto">
            <a:xfrm>
              <a:off x="2559" y="2584"/>
              <a:ext cx="427" cy="375"/>
            </a:xfrm>
            <a:custGeom>
              <a:avLst/>
              <a:gdLst>
                <a:gd name="T0" fmla="*/ 1 w 2705"/>
                <a:gd name="T1" fmla="*/ 0 h 2377"/>
                <a:gd name="T2" fmla="*/ 2 w 2705"/>
                <a:gd name="T3" fmla="*/ 0 h 2377"/>
                <a:gd name="T4" fmla="*/ 3 w 2705"/>
                <a:gd name="T5" fmla="*/ 0 h 2377"/>
                <a:gd name="T6" fmla="*/ 4 w 2705"/>
                <a:gd name="T7" fmla="*/ 0 h 2377"/>
                <a:gd name="T8" fmla="*/ 5 w 2705"/>
                <a:gd name="T9" fmla="*/ 0 h 2377"/>
                <a:gd name="T10" fmla="*/ 6 w 2705"/>
                <a:gd name="T11" fmla="*/ 0 h 2377"/>
                <a:gd name="T12" fmla="*/ 6 w 2705"/>
                <a:gd name="T13" fmla="*/ 0 h 2377"/>
                <a:gd name="T14" fmla="*/ 7 w 2705"/>
                <a:gd name="T15" fmla="*/ 0 h 2377"/>
                <a:gd name="T16" fmla="*/ 8 w 2705"/>
                <a:gd name="T17" fmla="*/ 0 h 2377"/>
                <a:gd name="T18" fmla="*/ 9 w 2705"/>
                <a:gd name="T19" fmla="*/ 0 h 2377"/>
                <a:gd name="T20" fmla="*/ 9 w 2705"/>
                <a:gd name="T21" fmla="*/ 0 h 2377"/>
                <a:gd name="T22" fmla="*/ 10 w 2705"/>
                <a:gd name="T23" fmla="*/ 0 h 2377"/>
                <a:gd name="T24" fmla="*/ 10 w 2705"/>
                <a:gd name="T25" fmla="*/ 0 h 2377"/>
                <a:gd name="T26" fmla="*/ 10 w 2705"/>
                <a:gd name="T27" fmla="*/ 1 h 2377"/>
                <a:gd name="T28" fmla="*/ 10 w 2705"/>
                <a:gd name="T29" fmla="*/ 1 h 2377"/>
                <a:gd name="T30" fmla="*/ 11 w 2705"/>
                <a:gd name="T31" fmla="*/ 1 h 2377"/>
                <a:gd name="T32" fmla="*/ 11 w 2705"/>
                <a:gd name="T33" fmla="*/ 2 h 2377"/>
                <a:gd name="T34" fmla="*/ 10 w 2705"/>
                <a:gd name="T35" fmla="*/ 8 h 2377"/>
                <a:gd name="T36" fmla="*/ 10 w 2705"/>
                <a:gd name="T37" fmla="*/ 8 h 2377"/>
                <a:gd name="T38" fmla="*/ 10 w 2705"/>
                <a:gd name="T39" fmla="*/ 9 h 2377"/>
                <a:gd name="T40" fmla="*/ 10 w 2705"/>
                <a:gd name="T41" fmla="*/ 9 h 2377"/>
                <a:gd name="T42" fmla="*/ 9 w 2705"/>
                <a:gd name="T43" fmla="*/ 9 h 2377"/>
                <a:gd name="T44" fmla="*/ 9 w 2705"/>
                <a:gd name="T45" fmla="*/ 9 h 2377"/>
                <a:gd name="T46" fmla="*/ 9 w 2705"/>
                <a:gd name="T47" fmla="*/ 9 h 2377"/>
                <a:gd name="T48" fmla="*/ 8 w 2705"/>
                <a:gd name="T49" fmla="*/ 9 h 2377"/>
                <a:gd name="T50" fmla="*/ 7 w 2705"/>
                <a:gd name="T51" fmla="*/ 9 h 2377"/>
                <a:gd name="T52" fmla="*/ 6 w 2705"/>
                <a:gd name="T53" fmla="*/ 9 h 2377"/>
                <a:gd name="T54" fmla="*/ 6 w 2705"/>
                <a:gd name="T55" fmla="*/ 9 h 2377"/>
                <a:gd name="T56" fmla="*/ 5 w 2705"/>
                <a:gd name="T57" fmla="*/ 9 h 2377"/>
                <a:gd name="T58" fmla="*/ 4 w 2705"/>
                <a:gd name="T59" fmla="*/ 9 h 2377"/>
                <a:gd name="T60" fmla="*/ 4 w 2705"/>
                <a:gd name="T61" fmla="*/ 9 h 2377"/>
                <a:gd name="T62" fmla="*/ 3 w 2705"/>
                <a:gd name="T63" fmla="*/ 9 h 2377"/>
                <a:gd name="T64" fmla="*/ 2 w 2705"/>
                <a:gd name="T65" fmla="*/ 9 h 2377"/>
                <a:gd name="T66" fmla="*/ 1 w 2705"/>
                <a:gd name="T67" fmla="*/ 9 h 2377"/>
                <a:gd name="T68" fmla="*/ 1 w 2705"/>
                <a:gd name="T69" fmla="*/ 9 h 2377"/>
                <a:gd name="T70" fmla="*/ 1 w 2705"/>
                <a:gd name="T71" fmla="*/ 9 h 2377"/>
                <a:gd name="T72" fmla="*/ 1 w 2705"/>
                <a:gd name="T73" fmla="*/ 8 h 2377"/>
                <a:gd name="T74" fmla="*/ 0 w 2705"/>
                <a:gd name="T75" fmla="*/ 8 h 2377"/>
                <a:gd name="T76" fmla="*/ 0 w 2705"/>
                <a:gd name="T77" fmla="*/ 8 h 2377"/>
                <a:gd name="T78" fmla="*/ 0 w 2705"/>
                <a:gd name="T79" fmla="*/ 2 h 2377"/>
                <a:gd name="T80" fmla="*/ 0 w 2705"/>
                <a:gd name="T81" fmla="*/ 1 h 2377"/>
                <a:gd name="T82" fmla="*/ 0 w 2705"/>
                <a:gd name="T83" fmla="*/ 1 h 2377"/>
                <a:gd name="T84" fmla="*/ 0 w 2705"/>
                <a:gd name="T85" fmla="*/ 0 h 2377"/>
                <a:gd name="T86" fmla="*/ 0 w 2705"/>
                <a:gd name="T87" fmla="*/ 0 h 2377"/>
                <a:gd name="T88" fmla="*/ 1 w 2705"/>
                <a:gd name="T89" fmla="*/ 0 h 237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705"/>
                <a:gd name="T136" fmla="*/ 0 h 2377"/>
                <a:gd name="T137" fmla="*/ 2705 w 2705"/>
                <a:gd name="T138" fmla="*/ 2377 h 2377"/>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705" h="2377">
                  <a:moveTo>
                    <a:pt x="260" y="0"/>
                  </a:moveTo>
                  <a:lnTo>
                    <a:pt x="260" y="0"/>
                  </a:lnTo>
                  <a:lnTo>
                    <a:pt x="328" y="14"/>
                  </a:lnTo>
                  <a:lnTo>
                    <a:pt x="397" y="27"/>
                  </a:lnTo>
                  <a:lnTo>
                    <a:pt x="468" y="39"/>
                  </a:lnTo>
                  <a:lnTo>
                    <a:pt x="539" y="50"/>
                  </a:lnTo>
                  <a:lnTo>
                    <a:pt x="610" y="61"/>
                  </a:lnTo>
                  <a:lnTo>
                    <a:pt x="682" y="70"/>
                  </a:lnTo>
                  <a:lnTo>
                    <a:pt x="753" y="80"/>
                  </a:lnTo>
                  <a:lnTo>
                    <a:pt x="826" y="87"/>
                  </a:lnTo>
                  <a:lnTo>
                    <a:pt x="898" y="95"/>
                  </a:lnTo>
                  <a:lnTo>
                    <a:pt x="970" y="102"/>
                  </a:lnTo>
                  <a:lnTo>
                    <a:pt x="1042" y="109"/>
                  </a:lnTo>
                  <a:lnTo>
                    <a:pt x="1116" y="114"/>
                  </a:lnTo>
                  <a:lnTo>
                    <a:pt x="1188" y="117"/>
                  </a:lnTo>
                  <a:lnTo>
                    <a:pt x="1260" y="121"/>
                  </a:lnTo>
                  <a:lnTo>
                    <a:pt x="1332" y="123"/>
                  </a:lnTo>
                  <a:lnTo>
                    <a:pt x="1404" y="126"/>
                  </a:lnTo>
                  <a:lnTo>
                    <a:pt x="1475" y="127"/>
                  </a:lnTo>
                  <a:lnTo>
                    <a:pt x="1547" y="127"/>
                  </a:lnTo>
                  <a:lnTo>
                    <a:pt x="1616" y="127"/>
                  </a:lnTo>
                  <a:lnTo>
                    <a:pt x="1686" y="126"/>
                  </a:lnTo>
                  <a:lnTo>
                    <a:pt x="1755" y="125"/>
                  </a:lnTo>
                  <a:lnTo>
                    <a:pt x="1824" y="121"/>
                  </a:lnTo>
                  <a:lnTo>
                    <a:pt x="1892" y="119"/>
                  </a:lnTo>
                  <a:lnTo>
                    <a:pt x="1959" y="114"/>
                  </a:lnTo>
                  <a:lnTo>
                    <a:pt x="2025" y="109"/>
                  </a:lnTo>
                  <a:lnTo>
                    <a:pt x="2090" y="102"/>
                  </a:lnTo>
                  <a:lnTo>
                    <a:pt x="2154" y="96"/>
                  </a:lnTo>
                  <a:lnTo>
                    <a:pt x="2216" y="89"/>
                  </a:lnTo>
                  <a:lnTo>
                    <a:pt x="2278" y="80"/>
                  </a:lnTo>
                  <a:lnTo>
                    <a:pt x="2338" y="71"/>
                  </a:lnTo>
                  <a:lnTo>
                    <a:pt x="2398" y="61"/>
                  </a:lnTo>
                  <a:lnTo>
                    <a:pt x="2455" y="50"/>
                  </a:lnTo>
                  <a:lnTo>
                    <a:pt x="2481" y="53"/>
                  </a:lnTo>
                  <a:lnTo>
                    <a:pt x="2506" y="60"/>
                  </a:lnTo>
                  <a:lnTo>
                    <a:pt x="2531" y="70"/>
                  </a:lnTo>
                  <a:lnTo>
                    <a:pt x="2554" y="85"/>
                  </a:lnTo>
                  <a:lnTo>
                    <a:pt x="2575" y="102"/>
                  </a:lnTo>
                  <a:lnTo>
                    <a:pt x="2597" y="122"/>
                  </a:lnTo>
                  <a:lnTo>
                    <a:pt x="2616" y="147"/>
                  </a:lnTo>
                  <a:lnTo>
                    <a:pt x="2634" y="173"/>
                  </a:lnTo>
                  <a:lnTo>
                    <a:pt x="2650" y="202"/>
                  </a:lnTo>
                  <a:lnTo>
                    <a:pt x="2665" y="233"/>
                  </a:lnTo>
                  <a:lnTo>
                    <a:pt x="2676" y="266"/>
                  </a:lnTo>
                  <a:lnTo>
                    <a:pt x="2687" y="302"/>
                  </a:lnTo>
                  <a:lnTo>
                    <a:pt x="2695" y="340"/>
                  </a:lnTo>
                  <a:lnTo>
                    <a:pt x="2701" y="378"/>
                  </a:lnTo>
                  <a:lnTo>
                    <a:pt x="2703" y="418"/>
                  </a:lnTo>
                  <a:lnTo>
                    <a:pt x="2705" y="459"/>
                  </a:lnTo>
                  <a:lnTo>
                    <a:pt x="2589" y="1908"/>
                  </a:lnTo>
                  <a:lnTo>
                    <a:pt x="2588" y="1949"/>
                  </a:lnTo>
                  <a:lnTo>
                    <a:pt x="2583" y="1988"/>
                  </a:lnTo>
                  <a:lnTo>
                    <a:pt x="2577" y="2027"/>
                  </a:lnTo>
                  <a:lnTo>
                    <a:pt x="2567" y="2063"/>
                  </a:lnTo>
                  <a:lnTo>
                    <a:pt x="2556" y="2098"/>
                  </a:lnTo>
                  <a:lnTo>
                    <a:pt x="2543" y="2131"/>
                  </a:lnTo>
                  <a:lnTo>
                    <a:pt x="2528" y="2162"/>
                  </a:lnTo>
                  <a:lnTo>
                    <a:pt x="2511" y="2190"/>
                  </a:lnTo>
                  <a:lnTo>
                    <a:pt x="2492" y="2216"/>
                  </a:lnTo>
                  <a:lnTo>
                    <a:pt x="2472" y="2238"/>
                  </a:lnTo>
                  <a:lnTo>
                    <a:pt x="2451" y="2258"/>
                  </a:lnTo>
                  <a:lnTo>
                    <a:pt x="2429" y="2274"/>
                  </a:lnTo>
                  <a:lnTo>
                    <a:pt x="2405" y="2288"/>
                  </a:lnTo>
                  <a:lnTo>
                    <a:pt x="2380" y="2297"/>
                  </a:lnTo>
                  <a:lnTo>
                    <a:pt x="2355" y="2303"/>
                  </a:lnTo>
                  <a:lnTo>
                    <a:pt x="2329" y="2304"/>
                  </a:lnTo>
                  <a:lnTo>
                    <a:pt x="2267" y="2314"/>
                  </a:lnTo>
                  <a:lnTo>
                    <a:pt x="2205" y="2323"/>
                  </a:lnTo>
                  <a:lnTo>
                    <a:pt x="2143" y="2330"/>
                  </a:lnTo>
                  <a:lnTo>
                    <a:pt x="2081" y="2338"/>
                  </a:lnTo>
                  <a:lnTo>
                    <a:pt x="2020" y="2345"/>
                  </a:lnTo>
                  <a:lnTo>
                    <a:pt x="1958" y="2351"/>
                  </a:lnTo>
                  <a:lnTo>
                    <a:pt x="1897" y="2356"/>
                  </a:lnTo>
                  <a:lnTo>
                    <a:pt x="1835" y="2361"/>
                  </a:lnTo>
                  <a:lnTo>
                    <a:pt x="1774" y="2366"/>
                  </a:lnTo>
                  <a:lnTo>
                    <a:pt x="1713" y="2370"/>
                  </a:lnTo>
                  <a:lnTo>
                    <a:pt x="1651" y="2372"/>
                  </a:lnTo>
                  <a:lnTo>
                    <a:pt x="1590" y="2375"/>
                  </a:lnTo>
                  <a:lnTo>
                    <a:pt x="1529" y="2376"/>
                  </a:lnTo>
                  <a:lnTo>
                    <a:pt x="1468" y="2377"/>
                  </a:lnTo>
                  <a:lnTo>
                    <a:pt x="1406" y="2377"/>
                  </a:lnTo>
                  <a:lnTo>
                    <a:pt x="1345" y="2376"/>
                  </a:lnTo>
                  <a:lnTo>
                    <a:pt x="1285" y="2375"/>
                  </a:lnTo>
                  <a:lnTo>
                    <a:pt x="1222" y="2374"/>
                  </a:lnTo>
                  <a:lnTo>
                    <a:pt x="1162" y="2370"/>
                  </a:lnTo>
                  <a:lnTo>
                    <a:pt x="1099" y="2366"/>
                  </a:lnTo>
                  <a:lnTo>
                    <a:pt x="1039" y="2362"/>
                  </a:lnTo>
                  <a:lnTo>
                    <a:pt x="976" y="2357"/>
                  </a:lnTo>
                  <a:lnTo>
                    <a:pt x="914" y="2351"/>
                  </a:lnTo>
                  <a:lnTo>
                    <a:pt x="852" y="2344"/>
                  </a:lnTo>
                  <a:lnTo>
                    <a:pt x="790" y="2336"/>
                  </a:lnTo>
                  <a:lnTo>
                    <a:pt x="728" y="2328"/>
                  </a:lnTo>
                  <a:lnTo>
                    <a:pt x="665" y="2319"/>
                  </a:lnTo>
                  <a:lnTo>
                    <a:pt x="602" y="2309"/>
                  </a:lnTo>
                  <a:lnTo>
                    <a:pt x="539" y="2298"/>
                  </a:lnTo>
                  <a:lnTo>
                    <a:pt x="476" y="2285"/>
                  </a:lnTo>
                  <a:lnTo>
                    <a:pt x="412" y="2273"/>
                  </a:lnTo>
                  <a:lnTo>
                    <a:pt x="348" y="2259"/>
                  </a:lnTo>
                  <a:lnTo>
                    <a:pt x="322" y="2252"/>
                  </a:lnTo>
                  <a:lnTo>
                    <a:pt x="297" y="2242"/>
                  </a:lnTo>
                  <a:lnTo>
                    <a:pt x="273" y="2229"/>
                  </a:lnTo>
                  <a:lnTo>
                    <a:pt x="250" y="2215"/>
                  </a:lnTo>
                  <a:lnTo>
                    <a:pt x="227" y="2196"/>
                  </a:lnTo>
                  <a:lnTo>
                    <a:pt x="207" y="2176"/>
                  </a:lnTo>
                  <a:lnTo>
                    <a:pt x="187" y="2152"/>
                  </a:lnTo>
                  <a:lnTo>
                    <a:pt x="170" y="2128"/>
                  </a:lnTo>
                  <a:lnTo>
                    <a:pt x="154" y="2099"/>
                  </a:lnTo>
                  <a:lnTo>
                    <a:pt x="139" y="2069"/>
                  </a:lnTo>
                  <a:lnTo>
                    <a:pt x="127" y="2038"/>
                  </a:lnTo>
                  <a:lnTo>
                    <a:pt x="117" y="2005"/>
                  </a:lnTo>
                  <a:lnTo>
                    <a:pt x="108" y="1969"/>
                  </a:lnTo>
                  <a:lnTo>
                    <a:pt x="102" y="1931"/>
                  </a:lnTo>
                  <a:lnTo>
                    <a:pt x="99" y="1891"/>
                  </a:lnTo>
                  <a:lnTo>
                    <a:pt x="98" y="1850"/>
                  </a:lnTo>
                  <a:lnTo>
                    <a:pt x="0" y="397"/>
                  </a:lnTo>
                  <a:lnTo>
                    <a:pt x="1" y="356"/>
                  </a:lnTo>
                  <a:lnTo>
                    <a:pt x="6" y="316"/>
                  </a:lnTo>
                  <a:lnTo>
                    <a:pt x="12" y="278"/>
                  </a:lnTo>
                  <a:lnTo>
                    <a:pt x="22" y="242"/>
                  </a:lnTo>
                  <a:lnTo>
                    <a:pt x="33" y="207"/>
                  </a:lnTo>
                  <a:lnTo>
                    <a:pt x="46" y="173"/>
                  </a:lnTo>
                  <a:lnTo>
                    <a:pt x="61" y="142"/>
                  </a:lnTo>
                  <a:lnTo>
                    <a:pt x="78" y="115"/>
                  </a:lnTo>
                  <a:lnTo>
                    <a:pt x="97" y="89"/>
                  </a:lnTo>
                  <a:lnTo>
                    <a:pt x="117" y="66"/>
                  </a:lnTo>
                  <a:lnTo>
                    <a:pt x="138" y="46"/>
                  </a:lnTo>
                  <a:lnTo>
                    <a:pt x="160" y="30"/>
                  </a:lnTo>
                  <a:lnTo>
                    <a:pt x="184" y="17"/>
                  </a:lnTo>
                  <a:lnTo>
                    <a:pt x="209" y="8"/>
                  </a:lnTo>
                  <a:lnTo>
                    <a:pt x="233" y="2"/>
                  </a:lnTo>
                  <a:lnTo>
                    <a:pt x="260" y="0"/>
                  </a:lnTo>
                </a:path>
              </a:pathLst>
            </a:custGeom>
            <a:solidFill>
              <a:srgbClr val="FFFF99"/>
            </a:solidFill>
            <a:ln w="0">
              <a:solidFill>
                <a:srgbClr val="000000"/>
              </a:solidFill>
              <a:prstDash val="solid"/>
              <a:round/>
              <a:headEnd/>
              <a:tailEnd/>
            </a:ln>
          </p:spPr>
          <p:txBody>
            <a:bodyPr/>
            <a:lstStyle/>
            <a:p>
              <a:endParaRPr lang="fr-FR">
                <a:latin typeface="Calibri" panose="020F0502020204030204" pitchFamily="34" charset="0"/>
              </a:endParaRPr>
            </a:p>
          </p:txBody>
        </p:sp>
      </p:grpSp>
      <p:grpSp>
        <p:nvGrpSpPr>
          <p:cNvPr id="11331" name="Group 52"/>
          <p:cNvGrpSpPr>
            <a:grpSpLocks/>
          </p:cNvGrpSpPr>
          <p:nvPr/>
        </p:nvGrpSpPr>
        <p:grpSpPr bwMode="auto">
          <a:xfrm>
            <a:off x="2526089" y="762000"/>
            <a:ext cx="563562" cy="128588"/>
            <a:chOff x="3362" y="2134"/>
            <a:chExt cx="379" cy="87"/>
          </a:xfrm>
        </p:grpSpPr>
        <p:sp>
          <p:nvSpPr>
            <p:cNvPr id="11450" name="Freeform 53"/>
            <p:cNvSpPr>
              <a:spLocks/>
            </p:cNvSpPr>
            <p:nvPr/>
          </p:nvSpPr>
          <p:spPr bwMode="auto">
            <a:xfrm>
              <a:off x="3389" y="2218"/>
              <a:ext cx="325" cy="3"/>
            </a:xfrm>
            <a:custGeom>
              <a:avLst/>
              <a:gdLst>
                <a:gd name="T0" fmla="*/ 8 w 2063"/>
                <a:gd name="T1" fmla="*/ 0 h 18"/>
                <a:gd name="T2" fmla="*/ 8 w 2063"/>
                <a:gd name="T3" fmla="*/ 0 h 18"/>
                <a:gd name="T4" fmla="*/ 8 w 2063"/>
                <a:gd name="T5" fmla="*/ 0 h 18"/>
                <a:gd name="T6" fmla="*/ 8 w 2063"/>
                <a:gd name="T7" fmla="*/ 0 h 18"/>
                <a:gd name="T8" fmla="*/ 7 w 2063"/>
                <a:gd name="T9" fmla="*/ 0 h 18"/>
                <a:gd name="T10" fmla="*/ 7 w 2063"/>
                <a:gd name="T11" fmla="*/ 0 h 18"/>
                <a:gd name="T12" fmla="*/ 7 w 2063"/>
                <a:gd name="T13" fmla="*/ 0 h 18"/>
                <a:gd name="T14" fmla="*/ 7 w 2063"/>
                <a:gd name="T15" fmla="*/ 0 h 18"/>
                <a:gd name="T16" fmla="*/ 6 w 2063"/>
                <a:gd name="T17" fmla="*/ 0 h 18"/>
                <a:gd name="T18" fmla="*/ 6 w 2063"/>
                <a:gd name="T19" fmla="*/ 0 h 18"/>
                <a:gd name="T20" fmla="*/ 6 w 2063"/>
                <a:gd name="T21" fmla="*/ 0 h 18"/>
                <a:gd name="T22" fmla="*/ 6 w 2063"/>
                <a:gd name="T23" fmla="*/ 0 h 18"/>
                <a:gd name="T24" fmla="*/ 5 w 2063"/>
                <a:gd name="T25" fmla="*/ 0 h 18"/>
                <a:gd name="T26" fmla="*/ 5 w 2063"/>
                <a:gd name="T27" fmla="*/ 0 h 18"/>
                <a:gd name="T28" fmla="*/ 5 w 2063"/>
                <a:gd name="T29" fmla="*/ 0 h 18"/>
                <a:gd name="T30" fmla="*/ 5 w 2063"/>
                <a:gd name="T31" fmla="*/ 0 h 18"/>
                <a:gd name="T32" fmla="*/ 4 w 2063"/>
                <a:gd name="T33" fmla="*/ 0 h 18"/>
                <a:gd name="T34" fmla="*/ 4 w 2063"/>
                <a:gd name="T35" fmla="*/ 0 h 18"/>
                <a:gd name="T36" fmla="*/ 4 w 2063"/>
                <a:gd name="T37" fmla="*/ 0 h 18"/>
                <a:gd name="T38" fmla="*/ 3 w 2063"/>
                <a:gd name="T39" fmla="*/ 0 h 18"/>
                <a:gd name="T40" fmla="*/ 3 w 2063"/>
                <a:gd name="T41" fmla="*/ 0 h 18"/>
                <a:gd name="T42" fmla="*/ 3 w 2063"/>
                <a:gd name="T43" fmla="*/ 0 h 18"/>
                <a:gd name="T44" fmla="*/ 3 w 2063"/>
                <a:gd name="T45" fmla="*/ 0 h 18"/>
                <a:gd name="T46" fmla="*/ 2 w 2063"/>
                <a:gd name="T47" fmla="*/ 0 h 18"/>
                <a:gd name="T48" fmla="*/ 2 w 2063"/>
                <a:gd name="T49" fmla="*/ 0 h 18"/>
                <a:gd name="T50" fmla="*/ 2 w 2063"/>
                <a:gd name="T51" fmla="*/ 0 h 18"/>
                <a:gd name="T52" fmla="*/ 2 w 2063"/>
                <a:gd name="T53" fmla="*/ 0 h 18"/>
                <a:gd name="T54" fmla="*/ 1 w 2063"/>
                <a:gd name="T55" fmla="*/ 0 h 18"/>
                <a:gd name="T56" fmla="*/ 1 w 2063"/>
                <a:gd name="T57" fmla="*/ 0 h 18"/>
                <a:gd name="T58" fmla="*/ 1 w 2063"/>
                <a:gd name="T59" fmla="*/ 0 h 18"/>
                <a:gd name="T60" fmla="*/ 1 w 2063"/>
                <a:gd name="T61" fmla="*/ 0 h 18"/>
                <a:gd name="T62" fmla="*/ 0 w 2063"/>
                <a:gd name="T63" fmla="*/ 0 h 18"/>
                <a:gd name="T64" fmla="*/ 0 w 2063"/>
                <a:gd name="T65" fmla="*/ 0 h 18"/>
                <a:gd name="T66" fmla="*/ 0 w 2063"/>
                <a:gd name="T67" fmla="*/ 0 h 1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063"/>
                <a:gd name="T103" fmla="*/ 0 h 18"/>
                <a:gd name="T104" fmla="*/ 2063 w 2063"/>
                <a:gd name="T105" fmla="*/ 18 h 1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063" h="18">
                  <a:moveTo>
                    <a:pt x="2063" y="0"/>
                  </a:moveTo>
                  <a:lnTo>
                    <a:pt x="2063" y="0"/>
                  </a:lnTo>
                  <a:lnTo>
                    <a:pt x="2011" y="2"/>
                  </a:lnTo>
                  <a:lnTo>
                    <a:pt x="1955" y="3"/>
                  </a:lnTo>
                  <a:lnTo>
                    <a:pt x="1898" y="5"/>
                  </a:lnTo>
                  <a:lnTo>
                    <a:pt x="1840" y="7"/>
                  </a:lnTo>
                  <a:lnTo>
                    <a:pt x="1779" y="8"/>
                  </a:lnTo>
                  <a:lnTo>
                    <a:pt x="1717" y="8"/>
                  </a:lnTo>
                  <a:lnTo>
                    <a:pt x="1652" y="9"/>
                  </a:lnTo>
                  <a:lnTo>
                    <a:pt x="1588" y="10"/>
                  </a:lnTo>
                  <a:lnTo>
                    <a:pt x="1521" y="12"/>
                  </a:lnTo>
                  <a:lnTo>
                    <a:pt x="1453" y="12"/>
                  </a:lnTo>
                  <a:lnTo>
                    <a:pt x="1384" y="13"/>
                  </a:lnTo>
                  <a:lnTo>
                    <a:pt x="1316" y="14"/>
                  </a:lnTo>
                  <a:lnTo>
                    <a:pt x="1245" y="14"/>
                  </a:lnTo>
                  <a:lnTo>
                    <a:pt x="1175" y="15"/>
                  </a:lnTo>
                  <a:lnTo>
                    <a:pt x="1104" y="15"/>
                  </a:lnTo>
                  <a:lnTo>
                    <a:pt x="1033" y="15"/>
                  </a:lnTo>
                  <a:lnTo>
                    <a:pt x="963" y="17"/>
                  </a:lnTo>
                  <a:lnTo>
                    <a:pt x="892" y="17"/>
                  </a:lnTo>
                  <a:lnTo>
                    <a:pt x="821" y="17"/>
                  </a:lnTo>
                  <a:lnTo>
                    <a:pt x="751" y="17"/>
                  </a:lnTo>
                  <a:lnTo>
                    <a:pt x="682" y="17"/>
                  </a:lnTo>
                  <a:lnTo>
                    <a:pt x="612" y="18"/>
                  </a:lnTo>
                  <a:lnTo>
                    <a:pt x="545" y="18"/>
                  </a:lnTo>
                  <a:lnTo>
                    <a:pt x="478" y="18"/>
                  </a:lnTo>
                  <a:lnTo>
                    <a:pt x="412" y="18"/>
                  </a:lnTo>
                  <a:lnTo>
                    <a:pt x="349" y="18"/>
                  </a:lnTo>
                  <a:lnTo>
                    <a:pt x="286" y="18"/>
                  </a:lnTo>
                  <a:lnTo>
                    <a:pt x="225" y="18"/>
                  </a:lnTo>
                  <a:lnTo>
                    <a:pt x="165" y="18"/>
                  </a:lnTo>
                  <a:lnTo>
                    <a:pt x="108" y="18"/>
                  </a:lnTo>
                  <a:lnTo>
                    <a:pt x="53" y="18"/>
                  </a:lnTo>
                  <a:lnTo>
                    <a:pt x="0" y="18"/>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a:latin typeface="Calibri" panose="020F0502020204030204" pitchFamily="34" charset="0"/>
              </a:endParaRPr>
            </a:p>
          </p:txBody>
        </p:sp>
        <p:sp>
          <p:nvSpPr>
            <p:cNvPr id="11451" name="Freeform 54"/>
            <p:cNvSpPr>
              <a:spLocks/>
            </p:cNvSpPr>
            <p:nvPr/>
          </p:nvSpPr>
          <p:spPr bwMode="auto">
            <a:xfrm>
              <a:off x="3362" y="2134"/>
              <a:ext cx="379" cy="87"/>
            </a:xfrm>
            <a:custGeom>
              <a:avLst/>
              <a:gdLst>
                <a:gd name="T0" fmla="*/ 9 w 2403"/>
                <a:gd name="T1" fmla="*/ 0 h 553"/>
                <a:gd name="T2" fmla="*/ 9 w 2403"/>
                <a:gd name="T3" fmla="*/ 0 h 553"/>
                <a:gd name="T4" fmla="*/ 9 w 2403"/>
                <a:gd name="T5" fmla="*/ 0 h 553"/>
                <a:gd name="T6" fmla="*/ 9 w 2403"/>
                <a:gd name="T7" fmla="*/ 0 h 553"/>
                <a:gd name="T8" fmla="*/ 9 w 2403"/>
                <a:gd name="T9" fmla="*/ 2 h 553"/>
                <a:gd name="T10" fmla="*/ 9 w 2403"/>
                <a:gd name="T11" fmla="*/ 2 h 553"/>
                <a:gd name="T12" fmla="*/ 9 w 2403"/>
                <a:gd name="T13" fmla="*/ 2 h 553"/>
                <a:gd name="T14" fmla="*/ 9 w 2403"/>
                <a:gd name="T15" fmla="*/ 2 h 553"/>
                <a:gd name="T16" fmla="*/ 9 w 2403"/>
                <a:gd name="T17" fmla="*/ 2 h 553"/>
                <a:gd name="T18" fmla="*/ 9 w 2403"/>
                <a:gd name="T19" fmla="*/ 2 h 553"/>
                <a:gd name="T20" fmla="*/ 8 w 2403"/>
                <a:gd name="T21" fmla="*/ 2 h 553"/>
                <a:gd name="T22" fmla="*/ 8 w 2403"/>
                <a:gd name="T23" fmla="*/ 2 h 553"/>
                <a:gd name="T24" fmla="*/ 7 w 2403"/>
                <a:gd name="T25" fmla="*/ 2 h 553"/>
                <a:gd name="T26" fmla="*/ 7 w 2403"/>
                <a:gd name="T27" fmla="*/ 2 h 553"/>
                <a:gd name="T28" fmla="*/ 6 w 2403"/>
                <a:gd name="T29" fmla="*/ 2 h 553"/>
                <a:gd name="T30" fmla="*/ 6 w 2403"/>
                <a:gd name="T31" fmla="*/ 2 h 553"/>
                <a:gd name="T32" fmla="*/ 5 w 2403"/>
                <a:gd name="T33" fmla="*/ 2 h 553"/>
                <a:gd name="T34" fmla="*/ 5 w 2403"/>
                <a:gd name="T35" fmla="*/ 2 h 553"/>
                <a:gd name="T36" fmla="*/ 4 w 2403"/>
                <a:gd name="T37" fmla="*/ 2 h 553"/>
                <a:gd name="T38" fmla="*/ 4 w 2403"/>
                <a:gd name="T39" fmla="*/ 2 h 553"/>
                <a:gd name="T40" fmla="*/ 3 w 2403"/>
                <a:gd name="T41" fmla="*/ 2 h 553"/>
                <a:gd name="T42" fmla="*/ 3 w 2403"/>
                <a:gd name="T43" fmla="*/ 2 h 553"/>
                <a:gd name="T44" fmla="*/ 2 w 2403"/>
                <a:gd name="T45" fmla="*/ 2 h 553"/>
                <a:gd name="T46" fmla="*/ 2 w 2403"/>
                <a:gd name="T47" fmla="*/ 2 h 553"/>
                <a:gd name="T48" fmla="*/ 1 w 2403"/>
                <a:gd name="T49" fmla="*/ 2 h 553"/>
                <a:gd name="T50" fmla="*/ 1 w 2403"/>
                <a:gd name="T51" fmla="*/ 2 h 553"/>
                <a:gd name="T52" fmla="*/ 0 w 2403"/>
                <a:gd name="T53" fmla="*/ 2 h 553"/>
                <a:gd name="T54" fmla="*/ 0 w 2403"/>
                <a:gd name="T55" fmla="*/ 2 h 553"/>
                <a:gd name="T56" fmla="*/ 0 w 2403"/>
                <a:gd name="T57" fmla="*/ 2 h 553"/>
                <a:gd name="T58" fmla="*/ 0 w 2403"/>
                <a:gd name="T59" fmla="*/ 2 h 553"/>
                <a:gd name="T60" fmla="*/ 0 w 2403"/>
                <a:gd name="T61" fmla="*/ 2 h 553"/>
                <a:gd name="T62" fmla="*/ 0 w 2403"/>
                <a:gd name="T63" fmla="*/ 0 h 553"/>
                <a:gd name="T64" fmla="*/ 0 w 2403"/>
                <a:gd name="T65" fmla="*/ 0 h 553"/>
                <a:gd name="T66" fmla="*/ 0 w 2403"/>
                <a:gd name="T67" fmla="*/ 0 h 553"/>
                <a:gd name="T68" fmla="*/ 0 w 2403"/>
                <a:gd name="T69" fmla="*/ 0 h 553"/>
                <a:gd name="T70" fmla="*/ 9 w 2403"/>
                <a:gd name="T71" fmla="*/ 0 h 55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403"/>
                <a:gd name="T109" fmla="*/ 0 h 553"/>
                <a:gd name="T110" fmla="*/ 2403 w 2403"/>
                <a:gd name="T111" fmla="*/ 553 h 553"/>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403" h="553">
                  <a:moveTo>
                    <a:pt x="2278" y="0"/>
                  </a:moveTo>
                  <a:lnTo>
                    <a:pt x="2295" y="1"/>
                  </a:lnTo>
                  <a:lnTo>
                    <a:pt x="2307" y="5"/>
                  </a:lnTo>
                  <a:lnTo>
                    <a:pt x="2316" y="12"/>
                  </a:lnTo>
                  <a:lnTo>
                    <a:pt x="2321" y="21"/>
                  </a:lnTo>
                  <a:lnTo>
                    <a:pt x="2326" y="34"/>
                  </a:lnTo>
                  <a:lnTo>
                    <a:pt x="2328" y="51"/>
                  </a:lnTo>
                  <a:lnTo>
                    <a:pt x="2331" y="71"/>
                  </a:lnTo>
                  <a:lnTo>
                    <a:pt x="2333" y="96"/>
                  </a:lnTo>
                  <a:lnTo>
                    <a:pt x="2353" y="473"/>
                  </a:lnTo>
                  <a:lnTo>
                    <a:pt x="2389" y="473"/>
                  </a:lnTo>
                  <a:lnTo>
                    <a:pt x="2396" y="475"/>
                  </a:lnTo>
                  <a:lnTo>
                    <a:pt x="2400" y="477"/>
                  </a:lnTo>
                  <a:lnTo>
                    <a:pt x="2403" y="487"/>
                  </a:lnTo>
                  <a:lnTo>
                    <a:pt x="2403" y="507"/>
                  </a:lnTo>
                  <a:lnTo>
                    <a:pt x="2401" y="527"/>
                  </a:lnTo>
                  <a:lnTo>
                    <a:pt x="2400" y="535"/>
                  </a:lnTo>
                  <a:lnTo>
                    <a:pt x="2398" y="539"/>
                  </a:lnTo>
                  <a:lnTo>
                    <a:pt x="2394" y="539"/>
                  </a:lnTo>
                  <a:lnTo>
                    <a:pt x="2232" y="535"/>
                  </a:lnTo>
                  <a:lnTo>
                    <a:pt x="2180" y="537"/>
                  </a:lnTo>
                  <a:lnTo>
                    <a:pt x="2124" y="538"/>
                  </a:lnTo>
                  <a:lnTo>
                    <a:pt x="2067" y="540"/>
                  </a:lnTo>
                  <a:lnTo>
                    <a:pt x="2009" y="542"/>
                  </a:lnTo>
                  <a:lnTo>
                    <a:pt x="1948" y="543"/>
                  </a:lnTo>
                  <a:lnTo>
                    <a:pt x="1886" y="543"/>
                  </a:lnTo>
                  <a:lnTo>
                    <a:pt x="1821" y="544"/>
                  </a:lnTo>
                  <a:lnTo>
                    <a:pt x="1757" y="545"/>
                  </a:lnTo>
                  <a:lnTo>
                    <a:pt x="1690" y="547"/>
                  </a:lnTo>
                  <a:lnTo>
                    <a:pt x="1622" y="547"/>
                  </a:lnTo>
                  <a:lnTo>
                    <a:pt x="1553" y="548"/>
                  </a:lnTo>
                  <a:lnTo>
                    <a:pt x="1485" y="549"/>
                  </a:lnTo>
                  <a:lnTo>
                    <a:pt x="1414" y="549"/>
                  </a:lnTo>
                  <a:lnTo>
                    <a:pt x="1344" y="550"/>
                  </a:lnTo>
                  <a:lnTo>
                    <a:pt x="1273" y="550"/>
                  </a:lnTo>
                  <a:lnTo>
                    <a:pt x="1202" y="550"/>
                  </a:lnTo>
                  <a:lnTo>
                    <a:pt x="1132" y="552"/>
                  </a:lnTo>
                  <a:lnTo>
                    <a:pt x="1061" y="552"/>
                  </a:lnTo>
                  <a:lnTo>
                    <a:pt x="990" y="552"/>
                  </a:lnTo>
                  <a:lnTo>
                    <a:pt x="920" y="552"/>
                  </a:lnTo>
                  <a:lnTo>
                    <a:pt x="851" y="552"/>
                  </a:lnTo>
                  <a:lnTo>
                    <a:pt x="781" y="553"/>
                  </a:lnTo>
                  <a:lnTo>
                    <a:pt x="714" y="553"/>
                  </a:lnTo>
                  <a:lnTo>
                    <a:pt x="647" y="553"/>
                  </a:lnTo>
                  <a:lnTo>
                    <a:pt x="581" y="553"/>
                  </a:lnTo>
                  <a:lnTo>
                    <a:pt x="518" y="553"/>
                  </a:lnTo>
                  <a:lnTo>
                    <a:pt x="455" y="553"/>
                  </a:lnTo>
                  <a:lnTo>
                    <a:pt x="394" y="553"/>
                  </a:lnTo>
                  <a:lnTo>
                    <a:pt x="334" y="553"/>
                  </a:lnTo>
                  <a:lnTo>
                    <a:pt x="277" y="553"/>
                  </a:lnTo>
                  <a:lnTo>
                    <a:pt x="222" y="553"/>
                  </a:lnTo>
                  <a:lnTo>
                    <a:pt x="169" y="553"/>
                  </a:lnTo>
                  <a:lnTo>
                    <a:pt x="7" y="549"/>
                  </a:lnTo>
                  <a:lnTo>
                    <a:pt x="4" y="549"/>
                  </a:lnTo>
                  <a:lnTo>
                    <a:pt x="2" y="545"/>
                  </a:lnTo>
                  <a:lnTo>
                    <a:pt x="0" y="537"/>
                  </a:lnTo>
                  <a:lnTo>
                    <a:pt x="0" y="517"/>
                  </a:lnTo>
                  <a:lnTo>
                    <a:pt x="1" y="497"/>
                  </a:lnTo>
                  <a:lnTo>
                    <a:pt x="4" y="487"/>
                  </a:lnTo>
                  <a:lnTo>
                    <a:pt x="7" y="483"/>
                  </a:lnTo>
                  <a:lnTo>
                    <a:pt x="13" y="483"/>
                  </a:lnTo>
                  <a:lnTo>
                    <a:pt x="51" y="485"/>
                  </a:lnTo>
                  <a:lnTo>
                    <a:pt x="81" y="109"/>
                  </a:lnTo>
                  <a:lnTo>
                    <a:pt x="83" y="92"/>
                  </a:lnTo>
                  <a:lnTo>
                    <a:pt x="86" y="75"/>
                  </a:lnTo>
                  <a:lnTo>
                    <a:pt x="89" y="58"/>
                  </a:lnTo>
                  <a:lnTo>
                    <a:pt x="93" y="45"/>
                  </a:lnTo>
                  <a:lnTo>
                    <a:pt x="99" y="32"/>
                  </a:lnTo>
                  <a:lnTo>
                    <a:pt x="108" y="24"/>
                  </a:lnTo>
                  <a:lnTo>
                    <a:pt x="120" y="17"/>
                  </a:lnTo>
                  <a:lnTo>
                    <a:pt x="136" y="16"/>
                  </a:lnTo>
                  <a:lnTo>
                    <a:pt x="2278" y="0"/>
                  </a:lnTo>
                  <a:close/>
                </a:path>
              </a:pathLst>
            </a:custGeom>
            <a:solidFill>
              <a:srgbClr val="3399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latin typeface="Calibri" panose="020F0502020204030204" pitchFamily="34" charset="0"/>
              </a:endParaRPr>
            </a:p>
          </p:txBody>
        </p:sp>
        <p:sp>
          <p:nvSpPr>
            <p:cNvPr id="11452" name="Freeform 55"/>
            <p:cNvSpPr>
              <a:spLocks/>
            </p:cNvSpPr>
            <p:nvPr/>
          </p:nvSpPr>
          <p:spPr bwMode="auto">
            <a:xfrm>
              <a:off x="3362" y="2134"/>
              <a:ext cx="379" cy="87"/>
            </a:xfrm>
            <a:custGeom>
              <a:avLst/>
              <a:gdLst>
                <a:gd name="T0" fmla="*/ 9 w 2403"/>
                <a:gd name="T1" fmla="*/ 0 h 553"/>
                <a:gd name="T2" fmla="*/ 9 w 2403"/>
                <a:gd name="T3" fmla="*/ 0 h 553"/>
                <a:gd name="T4" fmla="*/ 9 w 2403"/>
                <a:gd name="T5" fmla="*/ 0 h 553"/>
                <a:gd name="T6" fmla="*/ 9 w 2403"/>
                <a:gd name="T7" fmla="*/ 0 h 553"/>
                <a:gd name="T8" fmla="*/ 9 w 2403"/>
                <a:gd name="T9" fmla="*/ 0 h 553"/>
                <a:gd name="T10" fmla="*/ 9 w 2403"/>
                <a:gd name="T11" fmla="*/ 2 h 553"/>
                <a:gd name="T12" fmla="*/ 9 w 2403"/>
                <a:gd name="T13" fmla="*/ 2 h 553"/>
                <a:gd name="T14" fmla="*/ 9 w 2403"/>
                <a:gd name="T15" fmla="*/ 2 h 553"/>
                <a:gd name="T16" fmla="*/ 9 w 2403"/>
                <a:gd name="T17" fmla="*/ 2 h 553"/>
                <a:gd name="T18" fmla="*/ 9 w 2403"/>
                <a:gd name="T19" fmla="*/ 2 h 553"/>
                <a:gd name="T20" fmla="*/ 9 w 2403"/>
                <a:gd name="T21" fmla="*/ 2 h 553"/>
                <a:gd name="T22" fmla="*/ 9 w 2403"/>
                <a:gd name="T23" fmla="*/ 2 h 553"/>
                <a:gd name="T24" fmla="*/ 8 w 2403"/>
                <a:gd name="T25" fmla="*/ 2 h 553"/>
                <a:gd name="T26" fmla="*/ 8 w 2403"/>
                <a:gd name="T27" fmla="*/ 2 h 553"/>
                <a:gd name="T28" fmla="*/ 7 w 2403"/>
                <a:gd name="T29" fmla="*/ 2 h 553"/>
                <a:gd name="T30" fmla="*/ 7 w 2403"/>
                <a:gd name="T31" fmla="*/ 2 h 553"/>
                <a:gd name="T32" fmla="*/ 6 w 2403"/>
                <a:gd name="T33" fmla="*/ 2 h 553"/>
                <a:gd name="T34" fmla="*/ 6 w 2403"/>
                <a:gd name="T35" fmla="*/ 2 h 553"/>
                <a:gd name="T36" fmla="*/ 5 w 2403"/>
                <a:gd name="T37" fmla="*/ 2 h 553"/>
                <a:gd name="T38" fmla="*/ 5 w 2403"/>
                <a:gd name="T39" fmla="*/ 2 h 553"/>
                <a:gd name="T40" fmla="*/ 4 w 2403"/>
                <a:gd name="T41" fmla="*/ 2 h 553"/>
                <a:gd name="T42" fmla="*/ 4 w 2403"/>
                <a:gd name="T43" fmla="*/ 2 h 553"/>
                <a:gd name="T44" fmla="*/ 3 w 2403"/>
                <a:gd name="T45" fmla="*/ 2 h 553"/>
                <a:gd name="T46" fmla="*/ 3 w 2403"/>
                <a:gd name="T47" fmla="*/ 2 h 553"/>
                <a:gd name="T48" fmla="*/ 2 w 2403"/>
                <a:gd name="T49" fmla="*/ 2 h 553"/>
                <a:gd name="T50" fmla="*/ 2 w 2403"/>
                <a:gd name="T51" fmla="*/ 2 h 553"/>
                <a:gd name="T52" fmla="*/ 1 w 2403"/>
                <a:gd name="T53" fmla="*/ 2 h 553"/>
                <a:gd name="T54" fmla="*/ 1 w 2403"/>
                <a:gd name="T55" fmla="*/ 2 h 553"/>
                <a:gd name="T56" fmla="*/ 0 w 2403"/>
                <a:gd name="T57" fmla="*/ 2 h 553"/>
                <a:gd name="T58" fmla="*/ 0 w 2403"/>
                <a:gd name="T59" fmla="*/ 2 h 553"/>
                <a:gd name="T60" fmla="*/ 0 w 2403"/>
                <a:gd name="T61" fmla="*/ 2 h 553"/>
                <a:gd name="T62" fmla="*/ 0 w 2403"/>
                <a:gd name="T63" fmla="*/ 2 h 553"/>
                <a:gd name="T64" fmla="*/ 0 w 2403"/>
                <a:gd name="T65" fmla="*/ 2 h 553"/>
                <a:gd name="T66" fmla="*/ 0 w 2403"/>
                <a:gd name="T67" fmla="*/ 2 h 553"/>
                <a:gd name="T68" fmla="*/ 0 w 2403"/>
                <a:gd name="T69" fmla="*/ 0 h 553"/>
                <a:gd name="T70" fmla="*/ 0 w 2403"/>
                <a:gd name="T71" fmla="*/ 0 h 553"/>
                <a:gd name="T72" fmla="*/ 0 w 2403"/>
                <a:gd name="T73" fmla="*/ 0 h 553"/>
                <a:gd name="T74" fmla="*/ 0 w 2403"/>
                <a:gd name="T75" fmla="*/ 0 h 553"/>
                <a:gd name="T76" fmla="*/ 0 w 2403"/>
                <a:gd name="T77" fmla="*/ 0 h 55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403"/>
                <a:gd name="T118" fmla="*/ 0 h 553"/>
                <a:gd name="T119" fmla="*/ 2403 w 2403"/>
                <a:gd name="T120" fmla="*/ 553 h 55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403" h="553">
                  <a:moveTo>
                    <a:pt x="2278" y="0"/>
                  </a:moveTo>
                  <a:lnTo>
                    <a:pt x="2278" y="0"/>
                  </a:lnTo>
                  <a:lnTo>
                    <a:pt x="2295" y="1"/>
                  </a:lnTo>
                  <a:lnTo>
                    <a:pt x="2307" y="5"/>
                  </a:lnTo>
                  <a:lnTo>
                    <a:pt x="2316" y="12"/>
                  </a:lnTo>
                  <a:lnTo>
                    <a:pt x="2321" y="21"/>
                  </a:lnTo>
                  <a:lnTo>
                    <a:pt x="2326" y="34"/>
                  </a:lnTo>
                  <a:lnTo>
                    <a:pt x="2328" y="51"/>
                  </a:lnTo>
                  <a:lnTo>
                    <a:pt x="2331" y="71"/>
                  </a:lnTo>
                  <a:lnTo>
                    <a:pt x="2333" y="96"/>
                  </a:lnTo>
                  <a:lnTo>
                    <a:pt x="2353" y="473"/>
                  </a:lnTo>
                  <a:lnTo>
                    <a:pt x="2389" y="473"/>
                  </a:lnTo>
                  <a:lnTo>
                    <a:pt x="2396" y="475"/>
                  </a:lnTo>
                  <a:lnTo>
                    <a:pt x="2400" y="477"/>
                  </a:lnTo>
                  <a:lnTo>
                    <a:pt x="2403" y="487"/>
                  </a:lnTo>
                  <a:lnTo>
                    <a:pt x="2403" y="507"/>
                  </a:lnTo>
                  <a:lnTo>
                    <a:pt x="2401" y="527"/>
                  </a:lnTo>
                  <a:lnTo>
                    <a:pt x="2400" y="535"/>
                  </a:lnTo>
                  <a:lnTo>
                    <a:pt x="2398" y="539"/>
                  </a:lnTo>
                  <a:lnTo>
                    <a:pt x="2394" y="539"/>
                  </a:lnTo>
                  <a:lnTo>
                    <a:pt x="2232" y="535"/>
                  </a:lnTo>
                  <a:lnTo>
                    <a:pt x="2180" y="537"/>
                  </a:lnTo>
                  <a:lnTo>
                    <a:pt x="2124" y="538"/>
                  </a:lnTo>
                  <a:lnTo>
                    <a:pt x="2067" y="540"/>
                  </a:lnTo>
                  <a:lnTo>
                    <a:pt x="2009" y="542"/>
                  </a:lnTo>
                  <a:lnTo>
                    <a:pt x="1948" y="543"/>
                  </a:lnTo>
                  <a:lnTo>
                    <a:pt x="1886" y="543"/>
                  </a:lnTo>
                  <a:lnTo>
                    <a:pt x="1821" y="544"/>
                  </a:lnTo>
                  <a:lnTo>
                    <a:pt x="1757" y="545"/>
                  </a:lnTo>
                  <a:lnTo>
                    <a:pt x="1690" y="547"/>
                  </a:lnTo>
                  <a:lnTo>
                    <a:pt x="1622" y="547"/>
                  </a:lnTo>
                  <a:lnTo>
                    <a:pt x="1553" y="548"/>
                  </a:lnTo>
                  <a:lnTo>
                    <a:pt x="1485" y="549"/>
                  </a:lnTo>
                  <a:lnTo>
                    <a:pt x="1414" y="549"/>
                  </a:lnTo>
                  <a:lnTo>
                    <a:pt x="1344" y="550"/>
                  </a:lnTo>
                  <a:lnTo>
                    <a:pt x="1273" y="550"/>
                  </a:lnTo>
                  <a:lnTo>
                    <a:pt x="1202" y="550"/>
                  </a:lnTo>
                  <a:lnTo>
                    <a:pt x="1132" y="552"/>
                  </a:lnTo>
                  <a:lnTo>
                    <a:pt x="1061" y="552"/>
                  </a:lnTo>
                  <a:lnTo>
                    <a:pt x="990" y="552"/>
                  </a:lnTo>
                  <a:lnTo>
                    <a:pt x="920" y="552"/>
                  </a:lnTo>
                  <a:lnTo>
                    <a:pt x="851" y="552"/>
                  </a:lnTo>
                  <a:lnTo>
                    <a:pt x="781" y="553"/>
                  </a:lnTo>
                  <a:lnTo>
                    <a:pt x="714" y="553"/>
                  </a:lnTo>
                  <a:lnTo>
                    <a:pt x="647" y="553"/>
                  </a:lnTo>
                  <a:lnTo>
                    <a:pt x="581" y="553"/>
                  </a:lnTo>
                  <a:lnTo>
                    <a:pt x="518" y="553"/>
                  </a:lnTo>
                  <a:lnTo>
                    <a:pt x="455" y="553"/>
                  </a:lnTo>
                  <a:lnTo>
                    <a:pt x="394" y="553"/>
                  </a:lnTo>
                  <a:lnTo>
                    <a:pt x="334" y="553"/>
                  </a:lnTo>
                  <a:lnTo>
                    <a:pt x="277" y="553"/>
                  </a:lnTo>
                  <a:lnTo>
                    <a:pt x="222" y="553"/>
                  </a:lnTo>
                  <a:lnTo>
                    <a:pt x="169" y="553"/>
                  </a:lnTo>
                  <a:lnTo>
                    <a:pt x="7" y="549"/>
                  </a:lnTo>
                  <a:lnTo>
                    <a:pt x="4" y="549"/>
                  </a:lnTo>
                  <a:lnTo>
                    <a:pt x="2" y="545"/>
                  </a:lnTo>
                  <a:lnTo>
                    <a:pt x="0" y="537"/>
                  </a:lnTo>
                  <a:lnTo>
                    <a:pt x="0" y="517"/>
                  </a:lnTo>
                  <a:lnTo>
                    <a:pt x="1" y="497"/>
                  </a:lnTo>
                  <a:lnTo>
                    <a:pt x="4" y="487"/>
                  </a:lnTo>
                  <a:lnTo>
                    <a:pt x="7" y="483"/>
                  </a:lnTo>
                  <a:lnTo>
                    <a:pt x="13" y="483"/>
                  </a:lnTo>
                  <a:lnTo>
                    <a:pt x="51" y="485"/>
                  </a:lnTo>
                  <a:lnTo>
                    <a:pt x="81" y="109"/>
                  </a:lnTo>
                  <a:lnTo>
                    <a:pt x="83" y="92"/>
                  </a:lnTo>
                  <a:lnTo>
                    <a:pt x="86" y="75"/>
                  </a:lnTo>
                  <a:lnTo>
                    <a:pt x="89" y="58"/>
                  </a:lnTo>
                  <a:lnTo>
                    <a:pt x="93" y="45"/>
                  </a:lnTo>
                  <a:lnTo>
                    <a:pt x="99" y="32"/>
                  </a:lnTo>
                  <a:lnTo>
                    <a:pt x="108" y="24"/>
                  </a:lnTo>
                  <a:lnTo>
                    <a:pt x="120" y="17"/>
                  </a:lnTo>
                  <a:lnTo>
                    <a:pt x="136" y="16"/>
                  </a:lnTo>
                  <a:lnTo>
                    <a:pt x="2278"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a:latin typeface="Calibri" panose="020F0502020204030204" pitchFamily="34" charset="0"/>
              </a:endParaRPr>
            </a:p>
          </p:txBody>
        </p:sp>
        <p:sp>
          <p:nvSpPr>
            <p:cNvPr id="11453" name="Freeform 56"/>
            <p:cNvSpPr>
              <a:spLocks/>
            </p:cNvSpPr>
            <p:nvPr/>
          </p:nvSpPr>
          <p:spPr bwMode="auto">
            <a:xfrm>
              <a:off x="3370" y="2134"/>
              <a:ext cx="363" cy="77"/>
            </a:xfrm>
            <a:custGeom>
              <a:avLst/>
              <a:gdLst>
                <a:gd name="T0" fmla="*/ 9 w 2302"/>
                <a:gd name="T1" fmla="*/ 0 h 490"/>
                <a:gd name="T2" fmla="*/ 9 w 2302"/>
                <a:gd name="T3" fmla="*/ 0 h 490"/>
                <a:gd name="T4" fmla="*/ 9 w 2302"/>
                <a:gd name="T5" fmla="*/ 0 h 490"/>
                <a:gd name="T6" fmla="*/ 9 w 2302"/>
                <a:gd name="T7" fmla="*/ 0 h 490"/>
                <a:gd name="T8" fmla="*/ 9 w 2302"/>
                <a:gd name="T9" fmla="*/ 0 h 490"/>
                <a:gd name="T10" fmla="*/ 9 w 2302"/>
                <a:gd name="T11" fmla="*/ 0 h 490"/>
                <a:gd name="T12" fmla="*/ 9 w 2302"/>
                <a:gd name="T13" fmla="*/ 0 h 490"/>
                <a:gd name="T14" fmla="*/ 9 w 2302"/>
                <a:gd name="T15" fmla="*/ 0 h 490"/>
                <a:gd name="T16" fmla="*/ 9 w 2302"/>
                <a:gd name="T17" fmla="*/ 0 h 490"/>
                <a:gd name="T18" fmla="*/ 9 w 2302"/>
                <a:gd name="T19" fmla="*/ 2 h 490"/>
                <a:gd name="T20" fmla="*/ 9 w 2302"/>
                <a:gd name="T21" fmla="*/ 2 h 490"/>
                <a:gd name="T22" fmla="*/ 8 w 2302"/>
                <a:gd name="T23" fmla="*/ 2 h 490"/>
                <a:gd name="T24" fmla="*/ 8 w 2302"/>
                <a:gd name="T25" fmla="*/ 2 h 490"/>
                <a:gd name="T26" fmla="*/ 8 w 2302"/>
                <a:gd name="T27" fmla="*/ 2 h 490"/>
                <a:gd name="T28" fmla="*/ 8 w 2302"/>
                <a:gd name="T29" fmla="*/ 2 h 490"/>
                <a:gd name="T30" fmla="*/ 7 w 2302"/>
                <a:gd name="T31" fmla="*/ 2 h 490"/>
                <a:gd name="T32" fmla="*/ 7 w 2302"/>
                <a:gd name="T33" fmla="*/ 2 h 490"/>
                <a:gd name="T34" fmla="*/ 7 w 2302"/>
                <a:gd name="T35" fmla="*/ 2 h 490"/>
                <a:gd name="T36" fmla="*/ 7 w 2302"/>
                <a:gd name="T37" fmla="*/ 2 h 490"/>
                <a:gd name="T38" fmla="*/ 6 w 2302"/>
                <a:gd name="T39" fmla="*/ 2 h 490"/>
                <a:gd name="T40" fmla="*/ 6 w 2302"/>
                <a:gd name="T41" fmla="*/ 2 h 490"/>
                <a:gd name="T42" fmla="*/ 6 w 2302"/>
                <a:gd name="T43" fmla="*/ 2 h 490"/>
                <a:gd name="T44" fmla="*/ 6 w 2302"/>
                <a:gd name="T45" fmla="*/ 2 h 490"/>
                <a:gd name="T46" fmla="*/ 5 w 2302"/>
                <a:gd name="T47" fmla="*/ 2 h 490"/>
                <a:gd name="T48" fmla="*/ 5 w 2302"/>
                <a:gd name="T49" fmla="*/ 2 h 490"/>
                <a:gd name="T50" fmla="*/ 5 w 2302"/>
                <a:gd name="T51" fmla="*/ 2 h 490"/>
                <a:gd name="T52" fmla="*/ 5 w 2302"/>
                <a:gd name="T53" fmla="*/ 2 h 490"/>
                <a:gd name="T54" fmla="*/ 4 w 2302"/>
                <a:gd name="T55" fmla="*/ 2 h 490"/>
                <a:gd name="T56" fmla="*/ 4 w 2302"/>
                <a:gd name="T57" fmla="*/ 2 h 490"/>
                <a:gd name="T58" fmla="*/ 4 w 2302"/>
                <a:gd name="T59" fmla="*/ 2 h 490"/>
                <a:gd name="T60" fmla="*/ 3 w 2302"/>
                <a:gd name="T61" fmla="*/ 2 h 490"/>
                <a:gd name="T62" fmla="*/ 3 w 2302"/>
                <a:gd name="T63" fmla="*/ 2 h 490"/>
                <a:gd name="T64" fmla="*/ 3 w 2302"/>
                <a:gd name="T65" fmla="*/ 2 h 490"/>
                <a:gd name="T66" fmla="*/ 3 w 2302"/>
                <a:gd name="T67" fmla="*/ 2 h 490"/>
                <a:gd name="T68" fmla="*/ 2 w 2302"/>
                <a:gd name="T69" fmla="*/ 2 h 490"/>
                <a:gd name="T70" fmla="*/ 2 w 2302"/>
                <a:gd name="T71" fmla="*/ 2 h 490"/>
                <a:gd name="T72" fmla="*/ 2 w 2302"/>
                <a:gd name="T73" fmla="*/ 2 h 490"/>
                <a:gd name="T74" fmla="*/ 2 w 2302"/>
                <a:gd name="T75" fmla="*/ 2 h 490"/>
                <a:gd name="T76" fmla="*/ 1 w 2302"/>
                <a:gd name="T77" fmla="*/ 2 h 490"/>
                <a:gd name="T78" fmla="*/ 1 w 2302"/>
                <a:gd name="T79" fmla="*/ 2 h 490"/>
                <a:gd name="T80" fmla="*/ 1 w 2302"/>
                <a:gd name="T81" fmla="*/ 2 h 490"/>
                <a:gd name="T82" fmla="*/ 1 w 2302"/>
                <a:gd name="T83" fmla="*/ 2 h 490"/>
                <a:gd name="T84" fmla="*/ 0 w 2302"/>
                <a:gd name="T85" fmla="*/ 2 h 490"/>
                <a:gd name="T86" fmla="*/ 0 w 2302"/>
                <a:gd name="T87" fmla="*/ 2 h 490"/>
                <a:gd name="T88" fmla="*/ 0 w 2302"/>
                <a:gd name="T89" fmla="*/ 0 h 490"/>
                <a:gd name="T90" fmla="*/ 0 w 2302"/>
                <a:gd name="T91" fmla="*/ 0 h 490"/>
                <a:gd name="T92" fmla="*/ 0 w 2302"/>
                <a:gd name="T93" fmla="*/ 0 h 490"/>
                <a:gd name="T94" fmla="*/ 0 w 2302"/>
                <a:gd name="T95" fmla="*/ 0 h 490"/>
                <a:gd name="T96" fmla="*/ 0 w 2302"/>
                <a:gd name="T97" fmla="*/ 0 h 490"/>
                <a:gd name="T98" fmla="*/ 0 w 2302"/>
                <a:gd name="T99" fmla="*/ 0 h 490"/>
                <a:gd name="T100" fmla="*/ 0 w 2302"/>
                <a:gd name="T101" fmla="*/ 0 h 490"/>
                <a:gd name="T102" fmla="*/ 0 w 2302"/>
                <a:gd name="T103" fmla="*/ 0 h 490"/>
                <a:gd name="T104" fmla="*/ 0 w 2302"/>
                <a:gd name="T105" fmla="*/ 0 h 490"/>
                <a:gd name="T106" fmla="*/ 9 w 2302"/>
                <a:gd name="T107" fmla="*/ 0 h 49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302"/>
                <a:gd name="T163" fmla="*/ 0 h 490"/>
                <a:gd name="T164" fmla="*/ 2302 w 2302"/>
                <a:gd name="T165" fmla="*/ 490 h 490"/>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302" h="490">
                  <a:moveTo>
                    <a:pt x="2227" y="0"/>
                  </a:moveTo>
                  <a:lnTo>
                    <a:pt x="2244" y="1"/>
                  </a:lnTo>
                  <a:lnTo>
                    <a:pt x="2256" y="5"/>
                  </a:lnTo>
                  <a:lnTo>
                    <a:pt x="2265" y="12"/>
                  </a:lnTo>
                  <a:lnTo>
                    <a:pt x="2270" y="21"/>
                  </a:lnTo>
                  <a:lnTo>
                    <a:pt x="2275" y="34"/>
                  </a:lnTo>
                  <a:lnTo>
                    <a:pt x="2277" y="51"/>
                  </a:lnTo>
                  <a:lnTo>
                    <a:pt x="2280" y="71"/>
                  </a:lnTo>
                  <a:lnTo>
                    <a:pt x="2282" y="96"/>
                  </a:lnTo>
                  <a:lnTo>
                    <a:pt x="2302" y="473"/>
                  </a:lnTo>
                  <a:lnTo>
                    <a:pt x="2181" y="472"/>
                  </a:lnTo>
                  <a:lnTo>
                    <a:pt x="2129" y="473"/>
                  </a:lnTo>
                  <a:lnTo>
                    <a:pt x="2075" y="475"/>
                  </a:lnTo>
                  <a:lnTo>
                    <a:pt x="2017" y="477"/>
                  </a:lnTo>
                  <a:lnTo>
                    <a:pt x="1958" y="478"/>
                  </a:lnTo>
                  <a:lnTo>
                    <a:pt x="1897" y="480"/>
                  </a:lnTo>
                  <a:lnTo>
                    <a:pt x="1835" y="480"/>
                  </a:lnTo>
                  <a:lnTo>
                    <a:pt x="1771" y="481"/>
                  </a:lnTo>
                  <a:lnTo>
                    <a:pt x="1706" y="482"/>
                  </a:lnTo>
                  <a:lnTo>
                    <a:pt x="1639" y="483"/>
                  </a:lnTo>
                  <a:lnTo>
                    <a:pt x="1571" y="483"/>
                  </a:lnTo>
                  <a:lnTo>
                    <a:pt x="1503" y="485"/>
                  </a:lnTo>
                  <a:lnTo>
                    <a:pt x="1434" y="486"/>
                  </a:lnTo>
                  <a:lnTo>
                    <a:pt x="1364" y="486"/>
                  </a:lnTo>
                  <a:lnTo>
                    <a:pt x="1293" y="487"/>
                  </a:lnTo>
                  <a:lnTo>
                    <a:pt x="1222" y="487"/>
                  </a:lnTo>
                  <a:lnTo>
                    <a:pt x="1151" y="487"/>
                  </a:lnTo>
                  <a:lnTo>
                    <a:pt x="1081" y="488"/>
                  </a:lnTo>
                  <a:lnTo>
                    <a:pt x="1010" y="488"/>
                  </a:lnTo>
                  <a:lnTo>
                    <a:pt x="939" y="488"/>
                  </a:lnTo>
                  <a:lnTo>
                    <a:pt x="869" y="488"/>
                  </a:lnTo>
                  <a:lnTo>
                    <a:pt x="800" y="488"/>
                  </a:lnTo>
                  <a:lnTo>
                    <a:pt x="732" y="490"/>
                  </a:lnTo>
                  <a:lnTo>
                    <a:pt x="663" y="490"/>
                  </a:lnTo>
                  <a:lnTo>
                    <a:pt x="597" y="490"/>
                  </a:lnTo>
                  <a:lnTo>
                    <a:pt x="532" y="490"/>
                  </a:lnTo>
                  <a:lnTo>
                    <a:pt x="467" y="490"/>
                  </a:lnTo>
                  <a:lnTo>
                    <a:pt x="405" y="490"/>
                  </a:lnTo>
                  <a:lnTo>
                    <a:pt x="344" y="490"/>
                  </a:lnTo>
                  <a:lnTo>
                    <a:pt x="284" y="490"/>
                  </a:lnTo>
                  <a:lnTo>
                    <a:pt x="227" y="490"/>
                  </a:lnTo>
                  <a:lnTo>
                    <a:pt x="172" y="490"/>
                  </a:lnTo>
                  <a:lnTo>
                    <a:pt x="119" y="490"/>
                  </a:lnTo>
                  <a:lnTo>
                    <a:pt x="0" y="485"/>
                  </a:lnTo>
                  <a:lnTo>
                    <a:pt x="30" y="109"/>
                  </a:lnTo>
                  <a:lnTo>
                    <a:pt x="32" y="92"/>
                  </a:lnTo>
                  <a:lnTo>
                    <a:pt x="35" y="75"/>
                  </a:lnTo>
                  <a:lnTo>
                    <a:pt x="38" y="58"/>
                  </a:lnTo>
                  <a:lnTo>
                    <a:pt x="42" y="45"/>
                  </a:lnTo>
                  <a:lnTo>
                    <a:pt x="48" y="32"/>
                  </a:lnTo>
                  <a:lnTo>
                    <a:pt x="57" y="24"/>
                  </a:lnTo>
                  <a:lnTo>
                    <a:pt x="69" y="17"/>
                  </a:lnTo>
                  <a:lnTo>
                    <a:pt x="85" y="16"/>
                  </a:lnTo>
                  <a:lnTo>
                    <a:pt x="2227" y="0"/>
                  </a:lnTo>
                  <a:close/>
                </a:path>
              </a:pathLst>
            </a:custGeom>
            <a:solidFill>
              <a:srgbClr val="33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latin typeface="Calibri" panose="020F0502020204030204" pitchFamily="34" charset="0"/>
              </a:endParaRPr>
            </a:p>
          </p:txBody>
        </p:sp>
        <p:sp>
          <p:nvSpPr>
            <p:cNvPr id="11454" name="Freeform 57"/>
            <p:cNvSpPr>
              <a:spLocks/>
            </p:cNvSpPr>
            <p:nvPr/>
          </p:nvSpPr>
          <p:spPr bwMode="auto">
            <a:xfrm>
              <a:off x="3370" y="2134"/>
              <a:ext cx="363" cy="77"/>
            </a:xfrm>
            <a:custGeom>
              <a:avLst/>
              <a:gdLst>
                <a:gd name="T0" fmla="*/ 9 w 2302"/>
                <a:gd name="T1" fmla="*/ 0 h 490"/>
                <a:gd name="T2" fmla="*/ 9 w 2302"/>
                <a:gd name="T3" fmla="*/ 0 h 490"/>
                <a:gd name="T4" fmla="*/ 9 w 2302"/>
                <a:gd name="T5" fmla="*/ 0 h 490"/>
                <a:gd name="T6" fmla="*/ 9 w 2302"/>
                <a:gd name="T7" fmla="*/ 0 h 490"/>
                <a:gd name="T8" fmla="*/ 9 w 2302"/>
                <a:gd name="T9" fmla="*/ 0 h 490"/>
                <a:gd name="T10" fmla="*/ 9 w 2302"/>
                <a:gd name="T11" fmla="*/ 0 h 490"/>
                <a:gd name="T12" fmla="*/ 9 w 2302"/>
                <a:gd name="T13" fmla="*/ 0 h 490"/>
                <a:gd name="T14" fmla="*/ 9 w 2302"/>
                <a:gd name="T15" fmla="*/ 0 h 490"/>
                <a:gd name="T16" fmla="*/ 9 w 2302"/>
                <a:gd name="T17" fmla="*/ 0 h 490"/>
                <a:gd name="T18" fmla="*/ 9 w 2302"/>
                <a:gd name="T19" fmla="*/ 0 h 490"/>
                <a:gd name="T20" fmla="*/ 9 w 2302"/>
                <a:gd name="T21" fmla="*/ 2 h 490"/>
                <a:gd name="T22" fmla="*/ 9 w 2302"/>
                <a:gd name="T23" fmla="*/ 2 h 490"/>
                <a:gd name="T24" fmla="*/ 9 w 2302"/>
                <a:gd name="T25" fmla="*/ 2 h 490"/>
                <a:gd name="T26" fmla="*/ 8 w 2302"/>
                <a:gd name="T27" fmla="*/ 2 h 490"/>
                <a:gd name="T28" fmla="*/ 8 w 2302"/>
                <a:gd name="T29" fmla="*/ 2 h 490"/>
                <a:gd name="T30" fmla="*/ 8 w 2302"/>
                <a:gd name="T31" fmla="*/ 2 h 490"/>
                <a:gd name="T32" fmla="*/ 8 w 2302"/>
                <a:gd name="T33" fmla="*/ 2 h 490"/>
                <a:gd name="T34" fmla="*/ 7 w 2302"/>
                <a:gd name="T35" fmla="*/ 2 h 490"/>
                <a:gd name="T36" fmla="*/ 7 w 2302"/>
                <a:gd name="T37" fmla="*/ 2 h 490"/>
                <a:gd name="T38" fmla="*/ 7 w 2302"/>
                <a:gd name="T39" fmla="*/ 2 h 490"/>
                <a:gd name="T40" fmla="*/ 7 w 2302"/>
                <a:gd name="T41" fmla="*/ 2 h 490"/>
                <a:gd name="T42" fmla="*/ 6 w 2302"/>
                <a:gd name="T43" fmla="*/ 2 h 490"/>
                <a:gd name="T44" fmla="*/ 6 w 2302"/>
                <a:gd name="T45" fmla="*/ 2 h 490"/>
                <a:gd name="T46" fmla="*/ 6 w 2302"/>
                <a:gd name="T47" fmla="*/ 2 h 490"/>
                <a:gd name="T48" fmla="*/ 6 w 2302"/>
                <a:gd name="T49" fmla="*/ 2 h 490"/>
                <a:gd name="T50" fmla="*/ 5 w 2302"/>
                <a:gd name="T51" fmla="*/ 2 h 490"/>
                <a:gd name="T52" fmla="*/ 5 w 2302"/>
                <a:gd name="T53" fmla="*/ 2 h 490"/>
                <a:gd name="T54" fmla="*/ 5 w 2302"/>
                <a:gd name="T55" fmla="*/ 2 h 490"/>
                <a:gd name="T56" fmla="*/ 5 w 2302"/>
                <a:gd name="T57" fmla="*/ 2 h 490"/>
                <a:gd name="T58" fmla="*/ 4 w 2302"/>
                <a:gd name="T59" fmla="*/ 2 h 490"/>
                <a:gd name="T60" fmla="*/ 4 w 2302"/>
                <a:gd name="T61" fmla="*/ 2 h 490"/>
                <a:gd name="T62" fmla="*/ 4 w 2302"/>
                <a:gd name="T63" fmla="*/ 2 h 490"/>
                <a:gd name="T64" fmla="*/ 3 w 2302"/>
                <a:gd name="T65" fmla="*/ 2 h 490"/>
                <a:gd name="T66" fmla="*/ 3 w 2302"/>
                <a:gd name="T67" fmla="*/ 2 h 490"/>
                <a:gd name="T68" fmla="*/ 3 w 2302"/>
                <a:gd name="T69" fmla="*/ 2 h 490"/>
                <a:gd name="T70" fmla="*/ 3 w 2302"/>
                <a:gd name="T71" fmla="*/ 2 h 490"/>
                <a:gd name="T72" fmla="*/ 2 w 2302"/>
                <a:gd name="T73" fmla="*/ 2 h 490"/>
                <a:gd name="T74" fmla="*/ 2 w 2302"/>
                <a:gd name="T75" fmla="*/ 2 h 490"/>
                <a:gd name="T76" fmla="*/ 2 w 2302"/>
                <a:gd name="T77" fmla="*/ 2 h 490"/>
                <a:gd name="T78" fmla="*/ 2 w 2302"/>
                <a:gd name="T79" fmla="*/ 2 h 490"/>
                <a:gd name="T80" fmla="*/ 1 w 2302"/>
                <a:gd name="T81" fmla="*/ 2 h 490"/>
                <a:gd name="T82" fmla="*/ 1 w 2302"/>
                <a:gd name="T83" fmla="*/ 2 h 490"/>
                <a:gd name="T84" fmla="*/ 1 w 2302"/>
                <a:gd name="T85" fmla="*/ 2 h 490"/>
                <a:gd name="T86" fmla="*/ 1 w 2302"/>
                <a:gd name="T87" fmla="*/ 2 h 490"/>
                <a:gd name="T88" fmla="*/ 0 w 2302"/>
                <a:gd name="T89" fmla="*/ 2 h 490"/>
                <a:gd name="T90" fmla="*/ 0 w 2302"/>
                <a:gd name="T91" fmla="*/ 2 h 490"/>
                <a:gd name="T92" fmla="*/ 0 w 2302"/>
                <a:gd name="T93" fmla="*/ 0 h 490"/>
                <a:gd name="T94" fmla="*/ 0 w 2302"/>
                <a:gd name="T95" fmla="*/ 0 h 490"/>
                <a:gd name="T96" fmla="*/ 0 w 2302"/>
                <a:gd name="T97" fmla="*/ 0 h 490"/>
                <a:gd name="T98" fmla="*/ 0 w 2302"/>
                <a:gd name="T99" fmla="*/ 0 h 490"/>
                <a:gd name="T100" fmla="*/ 0 w 2302"/>
                <a:gd name="T101" fmla="*/ 0 h 490"/>
                <a:gd name="T102" fmla="*/ 0 w 2302"/>
                <a:gd name="T103" fmla="*/ 0 h 490"/>
                <a:gd name="T104" fmla="*/ 0 w 2302"/>
                <a:gd name="T105" fmla="*/ 0 h 490"/>
                <a:gd name="T106" fmla="*/ 0 w 2302"/>
                <a:gd name="T107" fmla="*/ 0 h 490"/>
                <a:gd name="T108" fmla="*/ 0 w 2302"/>
                <a:gd name="T109" fmla="*/ 0 h 490"/>
                <a:gd name="T110" fmla="*/ 0 w 2302"/>
                <a:gd name="T111" fmla="*/ 0 h 490"/>
                <a:gd name="T112" fmla="*/ 9 w 2302"/>
                <a:gd name="T113" fmla="*/ 0 h 49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302"/>
                <a:gd name="T172" fmla="*/ 0 h 490"/>
                <a:gd name="T173" fmla="*/ 2302 w 2302"/>
                <a:gd name="T174" fmla="*/ 490 h 49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302" h="490">
                  <a:moveTo>
                    <a:pt x="2227" y="0"/>
                  </a:moveTo>
                  <a:lnTo>
                    <a:pt x="2227" y="0"/>
                  </a:lnTo>
                  <a:lnTo>
                    <a:pt x="2244" y="1"/>
                  </a:lnTo>
                  <a:lnTo>
                    <a:pt x="2256" y="5"/>
                  </a:lnTo>
                  <a:lnTo>
                    <a:pt x="2265" y="12"/>
                  </a:lnTo>
                  <a:lnTo>
                    <a:pt x="2270" y="21"/>
                  </a:lnTo>
                  <a:lnTo>
                    <a:pt x="2275" y="34"/>
                  </a:lnTo>
                  <a:lnTo>
                    <a:pt x="2277" y="51"/>
                  </a:lnTo>
                  <a:lnTo>
                    <a:pt x="2280" y="71"/>
                  </a:lnTo>
                  <a:lnTo>
                    <a:pt x="2282" y="96"/>
                  </a:lnTo>
                  <a:lnTo>
                    <a:pt x="2302" y="473"/>
                  </a:lnTo>
                  <a:lnTo>
                    <a:pt x="2181" y="472"/>
                  </a:lnTo>
                  <a:lnTo>
                    <a:pt x="2129" y="473"/>
                  </a:lnTo>
                  <a:lnTo>
                    <a:pt x="2075" y="475"/>
                  </a:lnTo>
                  <a:lnTo>
                    <a:pt x="2017" y="477"/>
                  </a:lnTo>
                  <a:lnTo>
                    <a:pt x="1958" y="478"/>
                  </a:lnTo>
                  <a:lnTo>
                    <a:pt x="1897" y="480"/>
                  </a:lnTo>
                  <a:lnTo>
                    <a:pt x="1835" y="480"/>
                  </a:lnTo>
                  <a:lnTo>
                    <a:pt x="1771" y="481"/>
                  </a:lnTo>
                  <a:lnTo>
                    <a:pt x="1706" y="482"/>
                  </a:lnTo>
                  <a:lnTo>
                    <a:pt x="1639" y="483"/>
                  </a:lnTo>
                  <a:lnTo>
                    <a:pt x="1571" y="483"/>
                  </a:lnTo>
                  <a:lnTo>
                    <a:pt x="1503" y="485"/>
                  </a:lnTo>
                  <a:lnTo>
                    <a:pt x="1434" y="486"/>
                  </a:lnTo>
                  <a:lnTo>
                    <a:pt x="1364" y="486"/>
                  </a:lnTo>
                  <a:lnTo>
                    <a:pt x="1293" y="487"/>
                  </a:lnTo>
                  <a:lnTo>
                    <a:pt x="1222" y="487"/>
                  </a:lnTo>
                  <a:lnTo>
                    <a:pt x="1151" y="487"/>
                  </a:lnTo>
                  <a:lnTo>
                    <a:pt x="1081" y="488"/>
                  </a:lnTo>
                  <a:lnTo>
                    <a:pt x="1010" y="488"/>
                  </a:lnTo>
                  <a:lnTo>
                    <a:pt x="939" y="488"/>
                  </a:lnTo>
                  <a:lnTo>
                    <a:pt x="869" y="488"/>
                  </a:lnTo>
                  <a:lnTo>
                    <a:pt x="800" y="488"/>
                  </a:lnTo>
                  <a:lnTo>
                    <a:pt x="732" y="490"/>
                  </a:lnTo>
                  <a:lnTo>
                    <a:pt x="663" y="490"/>
                  </a:lnTo>
                  <a:lnTo>
                    <a:pt x="597" y="490"/>
                  </a:lnTo>
                  <a:lnTo>
                    <a:pt x="532" y="490"/>
                  </a:lnTo>
                  <a:lnTo>
                    <a:pt x="467" y="490"/>
                  </a:lnTo>
                  <a:lnTo>
                    <a:pt x="405" y="490"/>
                  </a:lnTo>
                  <a:lnTo>
                    <a:pt x="344" y="490"/>
                  </a:lnTo>
                  <a:lnTo>
                    <a:pt x="284" y="490"/>
                  </a:lnTo>
                  <a:lnTo>
                    <a:pt x="227" y="490"/>
                  </a:lnTo>
                  <a:lnTo>
                    <a:pt x="172" y="490"/>
                  </a:lnTo>
                  <a:lnTo>
                    <a:pt x="119" y="490"/>
                  </a:lnTo>
                  <a:lnTo>
                    <a:pt x="0" y="485"/>
                  </a:lnTo>
                  <a:lnTo>
                    <a:pt x="30" y="109"/>
                  </a:lnTo>
                  <a:lnTo>
                    <a:pt x="32" y="92"/>
                  </a:lnTo>
                  <a:lnTo>
                    <a:pt x="35" y="75"/>
                  </a:lnTo>
                  <a:lnTo>
                    <a:pt x="38" y="58"/>
                  </a:lnTo>
                  <a:lnTo>
                    <a:pt x="42" y="45"/>
                  </a:lnTo>
                  <a:lnTo>
                    <a:pt x="48" y="32"/>
                  </a:lnTo>
                  <a:lnTo>
                    <a:pt x="57" y="24"/>
                  </a:lnTo>
                  <a:lnTo>
                    <a:pt x="69" y="17"/>
                  </a:lnTo>
                  <a:lnTo>
                    <a:pt x="85" y="16"/>
                  </a:lnTo>
                  <a:lnTo>
                    <a:pt x="2227"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a:latin typeface="Calibri" panose="020F0502020204030204" pitchFamily="34" charset="0"/>
              </a:endParaRPr>
            </a:p>
          </p:txBody>
        </p:sp>
      </p:grpSp>
      <p:sp>
        <p:nvSpPr>
          <p:cNvPr id="11333" name="Line 59"/>
          <p:cNvSpPr>
            <a:spLocks noChangeShapeType="1"/>
          </p:cNvSpPr>
          <p:nvPr/>
        </p:nvSpPr>
        <p:spPr bwMode="auto">
          <a:xfrm>
            <a:off x="1866900" y="892175"/>
            <a:ext cx="0" cy="2819400"/>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anchor="ctr">
            <a:spAutoFit/>
          </a:bodyPr>
          <a:lstStyle/>
          <a:p>
            <a:endParaRPr lang="fr-FR">
              <a:latin typeface="Calibri" panose="020F0502020204030204" pitchFamily="34" charset="0"/>
            </a:endParaRPr>
          </a:p>
        </p:txBody>
      </p:sp>
      <p:sp>
        <p:nvSpPr>
          <p:cNvPr id="11334" name="Line 60"/>
          <p:cNvSpPr>
            <a:spLocks noChangeShapeType="1"/>
          </p:cNvSpPr>
          <p:nvPr/>
        </p:nvSpPr>
        <p:spPr bwMode="auto">
          <a:xfrm>
            <a:off x="1498600" y="2238375"/>
            <a:ext cx="825500" cy="0"/>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anchor="ctr">
            <a:spAutoFit/>
          </a:bodyPr>
          <a:lstStyle/>
          <a:p>
            <a:endParaRPr lang="fr-FR">
              <a:latin typeface="Calibri" panose="020F0502020204030204" pitchFamily="34" charset="0"/>
            </a:endParaRPr>
          </a:p>
        </p:txBody>
      </p:sp>
      <p:sp>
        <p:nvSpPr>
          <p:cNvPr id="11335" name="Line 61"/>
          <p:cNvSpPr>
            <a:spLocks noChangeShapeType="1"/>
          </p:cNvSpPr>
          <p:nvPr/>
        </p:nvSpPr>
        <p:spPr bwMode="auto">
          <a:xfrm>
            <a:off x="1866900" y="879475"/>
            <a:ext cx="546100" cy="0"/>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fr-FR">
              <a:latin typeface="Calibri" panose="020F0502020204030204" pitchFamily="34" charset="0"/>
            </a:endParaRPr>
          </a:p>
        </p:txBody>
      </p:sp>
      <p:sp>
        <p:nvSpPr>
          <p:cNvPr id="11336" name="Line 62"/>
          <p:cNvSpPr>
            <a:spLocks noChangeShapeType="1"/>
          </p:cNvSpPr>
          <p:nvPr/>
        </p:nvSpPr>
        <p:spPr bwMode="auto">
          <a:xfrm>
            <a:off x="1866900" y="1603375"/>
            <a:ext cx="546100" cy="0"/>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fr-FR">
              <a:latin typeface="Calibri" panose="020F0502020204030204" pitchFamily="34" charset="0"/>
            </a:endParaRPr>
          </a:p>
        </p:txBody>
      </p:sp>
      <p:sp>
        <p:nvSpPr>
          <p:cNvPr id="11337" name="Line 63"/>
          <p:cNvSpPr>
            <a:spLocks noChangeShapeType="1"/>
          </p:cNvSpPr>
          <p:nvPr/>
        </p:nvSpPr>
        <p:spPr bwMode="auto">
          <a:xfrm>
            <a:off x="1879600" y="2936875"/>
            <a:ext cx="368300" cy="0"/>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anchor="ctr">
            <a:spAutoFit/>
          </a:bodyPr>
          <a:lstStyle/>
          <a:p>
            <a:endParaRPr lang="fr-FR">
              <a:latin typeface="Calibri" panose="020F0502020204030204" pitchFamily="34" charset="0"/>
            </a:endParaRPr>
          </a:p>
        </p:txBody>
      </p:sp>
      <p:sp>
        <p:nvSpPr>
          <p:cNvPr id="11339" name="Line 174"/>
          <p:cNvSpPr>
            <a:spLocks noChangeShapeType="1"/>
          </p:cNvSpPr>
          <p:nvPr/>
        </p:nvSpPr>
        <p:spPr bwMode="auto">
          <a:xfrm>
            <a:off x="1866900" y="3711575"/>
            <a:ext cx="457200" cy="0"/>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anchor="ctr">
            <a:spAutoFit/>
          </a:bodyPr>
          <a:lstStyle/>
          <a:p>
            <a:endParaRPr lang="fr-FR">
              <a:latin typeface="Calibri" panose="020F0502020204030204" pitchFamily="34" charset="0"/>
            </a:endParaRPr>
          </a:p>
        </p:txBody>
      </p:sp>
      <p:sp>
        <p:nvSpPr>
          <p:cNvPr id="11340" name="AutoShape 182"/>
          <p:cNvSpPr>
            <a:spLocks noChangeArrowheads="1"/>
          </p:cNvSpPr>
          <p:nvPr/>
        </p:nvSpPr>
        <p:spPr bwMode="auto">
          <a:xfrm>
            <a:off x="1490663" y="5095875"/>
            <a:ext cx="2376487" cy="1479550"/>
          </a:xfrm>
          <a:prstGeom prst="roundRect">
            <a:avLst>
              <a:gd name="adj" fmla="val 16667"/>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marL="96838" indent="-96838">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pPr algn="l"/>
            <a:r>
              <a:rPr lang="fr-FR" altLang="fr-FR" sz="1400">
                <a:solidFill>
                  <a:schemeClr val="tx1"/>
                </a:solidFill>
                <a:latin typeface="Calibri" panose="020F0502020204030204" pitchFamily="34" charset="0"/>
              </a:rPr>
              <a:t>- Décomposition du projet en sous-ensembles</a:t>
            </a:r>
          </a:p>
          <a:p>
            <a:pPr algn="l"/>
            <a:r>
              <a:rPr lang="fr-FR" altLang="fr-FR" sz="1400">
                <a:solidFill>
                  <a:schemeClr val="tx1"/>
                </a:solidFill>
                <a:latin typeface="Calibri" panose="020F0502020204030204" pitchFamily="34" charset="0"/>
              </a:rPr>
              <a:t>- Relations fonctionnelles avec les moyens de développement et de production </a:t>
            </a:r>
          </a:p>
        </p:txBody>
      </p:sp>
      <p:sp>
        <p:nvSpPr>
          <p:cNvPr id="11341" name="AutoShape 194"/>
          <p:cNvSpPr>
            <a:spLocks noChangeArrowheads="1"/>
          </p:cNvSpPr>
          <p:nvPr/>
        </p:nvSpPr>
        <p:spPr bwMode="auto">
          <a:xfrm>
            <a:off x="2609850" y="4421188"/>
            <a:ext cx="366712" cy="422275"/>
          </a:xfrm>
          <a:prstGeom prst="upArrow">
            <a:avLst>
              <a:gd name="adj1" fmla="val 50000"/>
              <a:gd name="adj2" fmla="val 29688"/>
            </a:avLst>
          </a:prstGeom>
          <a:solidFill>
            <a:srgbClr val="FFFF00"/>
          </a:solidFill>
          <a:ln w="9525">
            <a:solidFill>
              <a:schemeClr val="tx1"/>
            </a:solidFill>
            <a:miter lim="800000"/>
            <a:headEnd/>
            <a:tailEnd/>
          </a:ln>
        </p:spPr>
        <p:txBody>
          <a:bodyPr wrap="none"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a:latin typeface="Calibri" panose="020F0502020204030204" pitchFamily="34" charset="0"/>
            </a:endParaRPr>
          </a:p>
        </p:txBody>
      </p:sp>
      <p:sp>
        <p:nvSpPr>
          <p:cNvPr id="11342" name="Text Box 65"/>
          <p:cNvSpPr txBox="1">
            <a:spLocks noChangeArrowheads="1"/>
          </p:cNvSpPr>
          <p:nvPr/>
        </p:nvSpPr>
        <p:spPr bwMode="auto">
          <a:xfrm>
            <a:off x="1957388" y="4818063"/>
            <a:ext cx="1316037" cy="338138"/>
          </a:xfrm>
          <a:prstGeom prst="rect">
            <a:avLst/>
          </a:prstGeom>
          <a:solidFill>
            <a:schemeClr val="bg1"/>
          </a:solidFill>
          <a:ln w="9525">
            <a:solidFill>
              <a:schemeClr val="tx1"/>
            </a:solidFill>
            <a:miter lim="800000"/>
            <a:headEnd/>
            <a:tailEnd/>
          </a:ln>
        </p:spPr>
        <p:txBody>
          <a:bodyPr wrap="none"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600">
                <a:solidFill>
                  <a:schemeClr val="tx1"/>
                </a:solidFill>
                <a:latin typeface="Calibri" panose="020F0502020204030204" pitchFamily="34" charset="0"/>
              </a:rPr>
              <a:t>Composantes</a:t>
            </a:r>
          </a:p>
        </p:txBody>
      </p:sp>
      <p:grpSp>
        <p:nvGrpSpPr>
          <p:cNvPr id="10" name="Group 237"/>
          <p:cNvGrpSpPr>
            <a:grpSpLocks/>
          </p:cNvGrpSpPr>
          <p:nvPr/>
        </p:nvGrpSpPr>
        <p:grpSpPr bwMode="auto">
          <a:xfrm>
            <a:off x="6210300" y="2373313"/>
            <a:ext cx="2722563" cy="3932237"/>
            <a:chOff x="3912" y="1565"/>
            <a:chExt cx="1715" cy="2477"/>
          </a:xfrm>
        </p:grpSpPr>
        <p:sp>
          <p:nvSpPr>
            <p:cNvPr id="11324" name="AutoShape 183"/>
            <p:cNvSpPr>
              <a:spLocks noChangeArrowheads="1"/>
            </p:cNvSpPr>
            <p:nvPr/>
          </p:nvSpPr>
          <p:spPr bwMode="auto">
            <a:xfrm>
              <a:off x="4099" y="3338"/>
              <a:ext cx="1513" cy="704"/>
            </a:xfrm>
            <a:prstGeom prst="roundRect">
              <a:avLst>
                <a:gd name="adj" fmla="val 16667"/>
              </a:avLst>
            </a:prstGeom>
            <a:noFill/>
            <a:ln w="9525">
              <a:solidFill>
                <a:srgbClr val="009900"/>
              </a:solidFill>
              <a:round/>
              <a:headEnd/>
              <a:tailEnd/>
            </a:ln>
            <a:extLst>
              <a:ext uri="{909E8E84-426E-40DD-AFC4-6F175D3DCCD1}">
                <a14:hiddenFill xmlns:a14="http://schemas.microsoft.com/office/drawing/2010/main">
                  <a:solidFill>
                    <a:srgbClr val="FFFFFF"/>
                  </a:solidFill>
                </a14:hiddenFill>
              </a:ext>
            </a:extLst>
          </p:spPr>
          <p:txBody>
            <a:bodyPr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pPr algn="l"/>
              <a:r>
                <a:rPr lang="fr-FR" altLang="fr-FR" sz="1500">
                  <a:solidFill>
                    <a:schemeClr val="tx1"/>
                  </a:solidFill>
                  <a:latin typeface="Calibri" panose="020F0502020204030204" pitchFamily="34" charset="0"/>
                </a:rPr>
                <a:t>Ensemble cohérent de tâches concernant un même fournisseur (interne ou externe)</a:t>
              </a:r>
            </a:p>
          </p:txBody>
        </p:sp>
        <p:sp>
          <p:nvSpPr>
            <p:cNvPr id="11325" name="AutoShape 196"/>
            <p:cNvSpPr>
              <a:spLocks noChangeArrowheads="1"/>
            </p:cNvSpPr>
            <p:nvPr/>
          </p:nvSpPr>
          <p:spPr bwMode="auto">
            <a:xfrm>
              <a:off x="4684" y="2863"/>
              <a:ext cx="231" cy="266"/>
            </a:xfrm>
            <a:prstGeom prst="upArrow">
              <a:avLst>
                <a:gd name="adj1" fmla="val 50000"/>
                <a:gd name="adj2" fmla="val 29688"/>
              </a:avLst>
            </a:prstGeom>
            <a:solidFill>
              <a:srgbClr val="FFFF00"/>
            </a:solidFill>
            <a:ln w="9525">
              <a:solidFill>
                <a:schemeClr val="tx1"/>
              </a:solidFill>
              <a:miter lim="800000"/>
              <a:headEnd/>
              <a:tailEnd/>
            </a:ln>
          </p:spPr>
          <p:txBody>
            <a:bodyPr wrap="none"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a:latin typeface="Calibri" panose="020F0502020204030204" pitchFamily="34" charset="0"/>
              </a:endParaRPr>
            </a:p>
          </p:txBody>
        </p:sp>
        <p:sp>
          <p:nvSpPr>
            <p:cNvPr id="11326" name="Text Box 197"/>
            <p:cNvSpPr txBox="1">
              <a:spLocks noChangeArrowheads="1"/>
            </p:cNvSpPr>
            <p:nvPr/>
          </p:nvSpPr>
          <p:spPr bwMode="auto">
            <a:xfrm>
              <a:off x="4181" y="1565"/>
              <a:ext cx="1446" cy="1002"/>
            </a:xfrm>
            <a:prstGeom prst="rect">
              <a:avLst/>
            </a:prstGeom>
            <a:solidFill>
              <a:schemeClr val="bg1"/>
            </a:solidFill>
            <a:ln w="9525">
              <a:solidFill>
                <a:srgbClr val="009900"/>
              </a:solidFill>
              <a:miter lim="800000"/>
              <a:headEnd/>
              <a:tailEnd/>
            </a:ln>
          </p:spPr>
          <p:txBody>
            <a:bodyPr anchor="ctr">
              <a:spAutoFit/>
            </a:bodyPr>
            <a:lstStyle>
              <a:lvl1pPr marL="96838" indent="-96838">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400" b="1" i="1" dirty="0">
                  <a:solidFill>
                    <a:schemeClr val="tx1"/>
                  </a:solidFill>
                  <a:latin typeface="Calibri" panose="020F0502020204030204" pitchFamily="34" charset="0"/>
                </a:rPr>
                <a:t>Bureau d'études</a:t>
              </a:r>
            </a:p>
            <a:p>
              <a:pPr algn="l"/>
              <a:r>
                <a:rPr lang="fr-FR" altLang="fr-FR" sz="1400" dirty="0">
                  <a:solidFill>
                    <a:schemeClr val="tx1"/>
                  </a:solidFill>
                  <a:latin typeface="Calibri" panose="020F0502020204030204" pitchFamily="34" charset="0"/>
                </a:rPr>
                <a:t>- Dessiner la machine</a:t>
              </a:r>
            </a:p>
            <a:p>
              <a:pPr algn="l"/>
              <a:r>
                <a:rPr lang="fr-FR" altLang="fr-FR" sz="1400" dirty="0">
                  <a:solidFill>
                    <a:schemeClr val="tx1"/>
                  </a:solidFill>
                  <a:latin typeface="Calibri" panose="020F0502020204030204" pitchFamily="34" charset="0"/>
                </a:rPr>
                <a:t>- Dessiner les outils</a:t>
              </a:r>
            </a:p>
            <a:p>
              <a:pPr algn="l"/>
              <a:r>
                <a:rPr lang="fr-FR" altLang="fr-FR" sz="1400" dirty="0">
                  <a:solidFill>
                    <a:schemeClr val="tx1"/>
                  </a:solidFill>
                  <a:latin typeface="Calibri" panose="020F0502020204030204" pitchFamily="34" charset="0"/>
                </a:rPr>
                <a:t>- Optimiser la vitesse d'utilisation</a:t>
              </a:r>
            </a:p>
            <a:p>
              <a:pPr algn="l"/>
              <a:r>
                <a:rPr lang="fr-FR" altLang="fr-FR" sz="1400" dirty="0">
                  <a:solidFill>
                    <a:schemeClr val="tx1"/>
                  </a:solidFill>
                  <a:latin typeface="Calibri" panose="020F0502020204030204" pitchFamily="34" charset="0"/>
                </a:rPr>
                <a:t>- Calculer la production horaire</a:t>
              </a:r>
            </a:p>
          </p:txBody>
        </p:sp>
        <p:sp>
          <p:nvSpPr>
            <p:cNvPr id="11327" name="Line 198"/>
            <p:cNvSpPr>
              <a:spLocks noChangeShapeType="1"/>
            </p:cNvSpPr>
            <p:nvPr/>
          </p:nvSpPr>
          <p:spPr bwMode="auto">
            <a:xfrm>
              <a:off x="3912" y="2104"/>
              <a:ext cx="248" cy="0"/>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anchor="ctr">
              <a:spAutoFit/>
            </a:bodyPr>
            <a:lstStyle/>
            <a:p>
              <a:endParaRPr lang="fr-FR">
                <a:latin typeface="Calibri" panose="020F0502020204030204" pitchFamily="34" charset="0"/>
              </a:endParaRPr>
            </a:p>
          </p:txBody>
        </p:sp>
        <p:sp>
          <p:nvSpPr>
            <p:cNvPr id="11328" name="Text Box 176"/>
            <p:cNvSpPr txBox="1">
              <a:spLocks noChangeArrowheads="1"/>
            </p:cNvSpPr>
            <p:nvPr/>
          </p:nvSpPr>
          <p:spPr bwMode="auto">
            <a:xfrm>
              <a:off x="4384" y="3145"/>
              <a:ext cx="911" cy="213"/>
            </a:xfrm>
            <a:prstGeom prst="rect">
              <a:avLst/>
            </a:prstGeom>
            <a:solidFill>
              <a:schemeClr val="bg1"/>
            </a:solidFill>
            <a:ln w="9525">
              <a:solidFill>
                <a:srgbClr val="009900"/>
              </a:solidFill>
              <a:miter lim="800000"/>
              <a:headEnd/>
              <a:tailEnd/>
            </a:ln>
          </p:spPr>
          <p:txBody>
            <a:bodyPr wrap="none"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600">
                  <a:solidFill>
                    <a:srgbClr val="009900"/>
                  </a:solidFill>
                  <a:latin typeface="Calibri" panose="020F0502020204030204" pitchFamily="34" charset="0"/>
                </a:rPr>
                <a:t>Lots de travaux</a:t>
              </a:r>
            </a:p>
          </p:txBody>
        </p:sp>
      </p:grpSp>
      <p:grpSp>
        <p:nvGrpSpPr>
          <p:cNvPr id="14" name="Group 238"/>
          <p:cNvGrpSpPr>
            <a:grpSpLocks/>
          </p:cNvGrpSpPr>
          <p:nvPr/>
        </p:nvGrpSpPr>
        <p:grpSpPr bwMode="auto">
          <a:xfrm>
            <a:off x="3124200" y="1479550"/>
            <a:ext cx="3090863" cy="4800600"/>
            <a:chOff x="1968" y="1002"/>
            <a:chExt cx="1947" cy="3024"/>
          </a:xfrm>
        </p:grpSpPr>
        <p:grpSp>
          <p:nvGrpSpPr>
            <p:cNvPr id="11275" name="Group 231"/>
            <p:cNvGrpSpPr>
              <a:grpSpLocks/>
            </p:cNvGrpSpPr>
            <p:nvPr/>
          </p:nvGrpSpPr>
          <p:grpSpPr bwMode="auto">
            <a:xfrm>
              <a:off x="1984" y="1002"/>
              <a:ext cx="1907" cy="760"/>
              <a:chOff x="1984" y="1002"/>
              <a:chExt cx="1907" cy="760"/>
            </a:xfrm>
          </p:grpSpPr>
          <p:sp>
            <p:nvSpPr>
              <p:cNvPr id="11285" name="Text Box 178"/>
              <p:cNvSpPr txBox="1">
                <a:spLocks noChangeArrowheads="1"/>
              </p:cNvSpPr>
              <p:nvPr/>
            </p:nvSpPr>
            <p:spPr bwMode="auto">
              <a:xfrm>
                <a:off x="2445" y="1002"/>
                <a:ext cx="1438" cy="352"/>
              </a:xfrm>
              <a:prstGeom prst="rect">
                <a:avLst/>
              </a:prstGeom>
              <a:solidFill>
                <a:schemeClr val="bg1"/>
              </a:solidFill>
              <a:ln w="9525">
                <a:solidFill>
                  <a:schemeClr val="accent2"/>
                </a:solidFill>
                <a:miter lim="800000"/>
                <a:headEnd/>
                <a:tailEnd/>
              </a:ln>
            </p:spPr>
            <p:txBody>
              <a:bodyPr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500">
                    <a:solidFill>
                      <a:schemeClr val="tx1"/>
                    </a:solidFill>
                    <a:latin typeface="Calibri" panose="020F0502020204030204" pitchFamily="34" charset="0"/>
                  </a:rPr>
                  <a:t>Trouver un nom original pour le produit</a:t>
                </a:r>
              </a:p>
            </p:txBody>
          </p:sp>
          <p:sp>
            <p:nvSpPr>
              <p:cNvPr id="11286" name="Text Box 179"/>
              <p:cNvSpPr txBox="1">
                <a:spLocks noChangeArrowheads="1"/>
              </p:cNvSpPr>
              <p:nvPr/>
            </p:nvSpPr>
            <p:spPr bwMode="auto">
              <a:xfrm>
                <a:off x="2453" y="1410"/>
                <a:ext cx="1438" cy="352"/>
              </a:xfrm>
              <a:prstGeom prst="rect">
                <a:avLst/>
              </a:prstGeom>
              <a:solidFill>
                <a:schemeClr val="bg1"/>
              </a:solidFill>
              <a:ln w="9525">
                <a:solidFill>
                  <a:schemeClr val="accent2"/>
                </a:solidFill>
                <a:miter lim="800000"/>
                <a:headEnd/>
                <a:tailEnd/>
              </a:ln>
            </p:spPr>
            <p:txBody>
              <a:bodyPr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500">
                    <a:solidFill>
                      <a:schemeClr val="tx1"/>
                    </a:solidFill>
                    <a:latin typeface="Calibri" panose="020F0502020204030204" pitchFamily="34" charset="0"/>
                  </a:rPr>
                  <a:t>Faire un dessin d'étiquette attractif</a:t>
                </a:r>
              </a:p>
            </p:txBody>
          </p:sp>
          <p:sp>
            <p:nvSpPr>
              <p:cNvPr id="11287" name="Line 189"/>
              <p:cNvSpPr>
                <a:spLocks noChangeShapeType="1"/>
              </p:cNvSpPr>
              <p:nvPr/>
            </p:nvSpPr>
            <p:spPr bwMode="auto">
              <a:xfrm>
                <a:off x="1984" y="1472"/>
                <a:ext cx="280" cy="0"/>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anchor="ctr">
                <a:spAutoFit/>
              </a:bodyPr>
              <a:lstStyle/>
              <a:p>
                <a:endParaRPr lang="fr-FR">
                  <a:latin typeface="Calibri" panose="020F0502020204030204" pitchFamily="34" charset="0"/>
                </a:endParaRPr>
              </a:p>
            </p:txBody>
          </p:sp>
          <p:sp>
            <p:nvSpPr>
              <p:cNvPr id="11288" name="Line 190"/>
              <p:cNvSpPr>
                <a:spLocks noChangeShapeType="1"/>
              </p:cNvSpPr>
              <p:nvPr/>
            </p:nvSpPr>
            <p:spPr bwMode="auto">
              <a:xfrm>
                <a:off x="2256" y="1200"/>
                <a:ext cx="0" cy="464"/>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fr-FR">
                  <a:latin typeface="Calibri" panose="020F0502020204030204" pitchFamily="34" charset="0"/>
                </a:endParaRPr>
              </a:p>
            </p:txBody>
          </p:sp>
          <p:sp>
            <p:nvSpPr>
              <p:cNvPr id="11289" name="Line 191"/>
              <p:cNvSpPr>
                <a:spLocks noChangeShapeType="1"/>
              </p:cNvSpPr>
              <p:nvPr/>
            </p:nvSpPr>
            <p:spPr bwMode="auto">
              <a:xfrm>
                <a:off x="2256" y="1200"/>
                <a:ext cx="192" cy="0"/>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fr-FR">
                  <a:latin typeface="Calibri" panose="020F0502020204030204" pitchFamily="34" charset="0"/>
                </a:endParaRPr>
              </a:p>
            </p:txBody>
          </p:sp>
          <p:sp>
            <p:nvSpPr>
              <p:cNvPr id="11290" name="Line 192"/>
              <p:cNvSpPr>
                <a:spLocks noChangeShapeType="1"/>
              </p:cNvSpPr>
              <p:nvPr/>
            </p:nvSpPr>
            <p:spPr bwMode="auto">
              <a:xfrm>
                <a:off x="2264" y="1656"/>
                <a:ext cx="192" cy="0"/>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fr-FR">
                  <a:latin typeface="Calibri" panose="020F0502020204030204" pitchFamily="34" charset="0"/>
                </a:endParaRPr>
              </a:p>
            </p:txBody>
          </p:sp>
        </p:grpSp>
        <p:sp>
          <p:nvSpPr>
            <p:cNvPr id="11276" name="AutoShape 181"/>
            <p:cNvSpPr>
              <a:spLocks noChangeArrowheads="1"/>
            </p:cNvSpPr>
            <p:nvPr/>
          </p:nvSpPr>
          <p:spPr bwMode="auto">
            <a:xfrm>
              <a:off x="2587" y="3306"/>
              <a:ext cx="1097" cy="720"/>
            </a:xfrm>
            <a:prstGeom prst="roundRect">
              <a:avLst>
                <a:gd name="adj" fmla="val 16667"/>
              </a:avLst>
            </a:prstGeom>
            <a:solidFill>
              <a:schemeClr val="bg1"/>
            </a:solidFill>
            <a:ln w="9525">
              <a:solidFill>
                <a:schemeClr val="accent2"/>
              </a:solidFill>
              <a:round/>
              <a:headEnd/>
              <a:tailEnd/>
            </a:ln>
          </p:spPr>
          <p:txBody>
            <a:bodyPr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pPr algn="l"/>
              <a:r>
                <a:rPr lang="fr-FR" altLang="fr-FR" sz="1500">
                  <a:solidFill>
                    <a:schemeClr val="tx1"/>
                  </a:solidFill>
                  <a:latin typeface="Calibri" panose="020F0502020204030204" pitchFamily="34" charset="0"/>
                </a:rPr>
                <a:t>- Un prescripteur</a:t>
              </a:r>
            </a:p>
            <a:p>
              <a:pPr algn="l"/>
              <a:r>
                <a:rPr lang="fr-FR" altLang="fr-FR" sz="1500">
                  <a:solidFill>
                    <a:schemeClr val="tx1"/>
                  </a:solidFill>
                  <a:latin typeface="Calibri" panose="020F0502020204030204" pitchFamily="34" charset="0"/>
                </a:rPr>
                <a:t>- Un réalisateur</a:t>
              </a:r>
            </a:p>
            <a:p>
              <a:pPr algn="l"/>
              <a:r>
                <a:rPr lang="fr-FR" altLang="fr-FR" sz="1500">
                  <a:solidFill>
                    <a:schemeClr val="tx1"/>
                  </a:solidFill>
                  <a:latin typeface="Calibri" panose="020F0502020204030204" pitchFamily="34" charset="0"/>
                </a:rPr>
                <a:t>- Des moyens</a:t>
              </a:r>
            </a:p>
            <a:p>
              <a:pPr algn="l"/>
              <a:r>
                <a:rPr lang="fr-FR" altLang="fr-FR" sz="1500">
                  <a:solidFill>
                    <a:schemeClr val="tx1"/>
                  </a:solidFill>
                  <a:latin typeface="Calibri" panose="020F0502020204030204" pitchFamily="34" charset="0"/>
                </a:rPr>
                <a:t>- Une date de fin</a:t>
              </a:r>
            </a:p>
          </p:txBody>
        </p:sp>
        <p:sp>
          <p:nvSpPr>
            <p:cNvPr id="11277" name="Text Box 177"/>
            <p:cNvSpPr txBox="1">
              <a:spLocks noChangeArrowheads="1"/>
            </p:cNvSpPr>
            <p:nvPr/>
          </p:nvSpPr>
          <p:spPr bwMode="auto">
            <a:xfrm>
              <a:off x="2453" y="1850"/>
              <a:ext cx="1446" cy="496"/>
            </a:xfrm>
            <a:prstGeom prst="rect">
              <a:avLst/>
            </a:prstGeom>
            <a:solidFill>
              <a:schemeClr val="bg1"/>
            </a:solidFill>
            <a:ln w="9525">
              <a:solidFill>
                <a:schemeClr val="accent2"/>
              </a:solidFill>
              <a:miter lim="800000"/>
              <a:headEnd/>
              <a:tailEnd/>
            </a:ln>
          </p:spPr>
          <p:txBody>
            <a:bodyPr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500">
                  <a:solidFill>
                    <a:schemeClr val="tx1"/>
                  </a:solidFill>
                  <a:latin typeface="Calibri" panose="020F0502020204030204" pitchFamily="34" charset="0"/>
                </a:rPr>
                <a:t>Développer</a:t>
              </a:r>
            </a:p>
            <a:p>
              <a:r>
                <a:rPr lang="fr-FR" altLang="fr-FR" sz="1500">
                  <a:solidFill>
                    <a:schemeClr val="tx1"/>
                  </a:solidFill>
                  <a:latin typeface="Calibri" panose="020F0502020204030204" pitchFamily="34" charset="0"/>
                </a:rPr>
                <a:t>une machine à faire</a:t>
              </a:r>
            </a:p>
            <a:p>
              <a:r>
                <a:rPr lang="fr-FR" altLang="fr-FR" sz="1500">
                  <a:solidFill>
                    <a:schemeClr val="tx1"/>
                  </a:solidFill>
                  <a:latin typeface="Calibri" panose="020F0502020204030204" pitchFamily="34" charset="0"/>
                </a:rPr>
                <a:t>de la purée de saumon</a:t>
              </a:r>
            </a:p>
          </p:txBody>
        </p:sp>
        <p:sp>
          <p:nvSpPr>
            <p:cNvPr id="11278" name="Text Box 184"/>
            <p:cNvSpPr txBox="1">
              <a:spLocks noChangeArrowheads="1"/>
            </p:cNvSpPr>
            <p:nvPr/>
          </p:nvSpPr>
          <p:spPr bwMode="auto">
            <a:xfrm>
              <a:off x="2453" y="2402"/>
              <a:ext cx="1462" cy="352"/>
            </a:xfrm>
            <a:prstGeom prst="rect">
              <a:avLst/>
            </a:prstGeom>
            <a:solidFill>
              <a:schemeClr val="bg1"/>
            </a:solidFill>
            <a:ln w="9525">
              <a:solidFill>
                <a:schemeClr val="accent2"/>
              </a:solidFill>
              <a:miter lim="800000"/>
              <a:headEnd/>
              <a:tailEnd/>
            </a:ln>
          </p:spPr>
          <p:txBody>
            <a:bodyPr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500">
                  <a:solidFill>
                    <a:schemeClr val="tx1"/>
                  </a:solidFill>
                  <a:latin typeface="Calibri" panose="020F0502020204030204" pitchFamily="34" charset="0"/>
                </a:rPr>
                <a:t>Tester la machine en production de série</a:t>
              </a:r>
            </a:p>
          </p:txBody>
        </p:sp>
        <p:sp>
          <p:nvSpPr>
            <p:cNvPr id="11279" name="Line 185"/>
            <p:cNvSpPr>
              <a:spLocks noChangeShapeType="1"/>
            </p:cNvSpPr>
            <p:nvPr/>
          </p:nvSpPr>
          <p:spPr bwMode="auto">
            <a:xfrm>
              <a:off x="1968" y="2408"/>
              <a:ext cx="288" cy="0"/>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anchor="ctr">
              <a:spAutoFit/>
            </a:bodyPr>
            <a:lstStyle/>
            <a:p>
              <a:endParaRPr lang="fr-FR">
                <a:latin typeface="Calibri" panose="020F0502020204030204" pitchFamily="34" charset="0"/>
              </a:endParaRPr>
            </a:p>
          </p:txBody>
        </p:sp>
        <p:sp>
          <p:nvSpPr>
            <p:cNvPr id="11280" name="Line 186"/>
            <p:cNvSpPr>
              <a:spLocks noChangeShapeType="1"/>
            </p:cNvSpPr>
            <p:nvPr/>
          </p:nvSpPr>
          <p:spPr bwMode="auto">
            <a:xfrm>
              <a:off x="2264" y="2120"/>
              <a:ext cx="0" cy="464"/>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fr-FR">
                <a:latin typeface="Calibri" panose="020F0502020204030204" pitchFamily="34" charset="0"/>
              </a:endParaRPr>
            </a:p>
          </p:txBody>
        </p:sp>
        <p:sp>
          <p:nvSpPr>
            <p:cNvPr id="11281" name="Line 187"/>
            <p:cNvSpPr>
              <a:spLocks noChangeShapeType="1"/>
            </p:cNvSpPr>
            <p:nvPr/>
          </p:nvSpPr>
          <p:spPr bwMode="auto">
            <a:xfrm>
              <a:off x="2264" y="2120"/>
              <a:ext cx="192" cy="0"/>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fr-FR">
                <a:latin typeface="Calibri" panose="020F0502020204030204" pitchFamily="34" charset="0"/>
              </a:endParaRPr>
            </a:p>
          </p:txBody>
        </p:sp>
        <p:sp>
          <p:nvSpPr>
            <p:cNvPr id="11282" name="Line 188"/>
            <p:cNvSpPr>
              <a:spLocks noChangeShapeType="1"/>
            </p:cNvSpPr>
            <p:nvPr/>
          </p:nvSpPr>
          <p:spPr bwMode="auto">
            <a:xfrm>
              <a:off x="2272" y="2576"/>
              <a:ext cx="192" cy="0"/>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fr-FR">
                <a:latin typeface="Calibri" panose="020F0502020204030204" pitchFamily="34" charset="0"/>
              </a:endParaRPr>
            </a:p>
          </p:txBody>
        </p:sp>
        <p:sp>
          <p:nvSpPr>
            <p:cNvPr id="11283" name="AutoShape 195"/>
            <p:cNvSpPr>
              <a:spLocks noChangeArrowheads="1"/>
            </p:cNvSpPr>
            <p:nvPr/>
          </p:nvSpPr>
          <p:spPr bwMode="auto">
            <a:xfrm>
              <a:off x="3004" y="2871"/>
              <a:ext cx="231" cy="266"/>
            </a:xfrm>
            <a:prstGeom prst="upArrow">
              <a:avLst>
                <a:gd name="adj1" fmla="val 50000"/>
                <a:gd name="adj2" fmla="val 29688"/>
              </a:avLst>
            </a:prstGeom>
            <a:solidFill>
              <a:schemeClr val="bg1"/>
            </a:solidFill>
            <a:ln w="9525">
              <a:solidFill>
                <a:schemeClr val="tx1"/>
              </a:solidFill>
              <a:miter lim="800000"/>
              <a:headEnd/>
              <a:tailEnd/>
            </a:ln>
          </p:spPr>
          <p:txBody>
            <a:bodyPr wrap="none"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a:latin typeface="Calibri" panose="020F0502020204030204" pitchFamily="34" charset="0"/>
              </a:endParaRPr>
            </a:p>
          </p:txBody>
        </p:sp>
        <p:sp>
          <p:nvSpPr>
            <p:cNvPr id="11284" name="Text Box 175"/>
            <p:cNvSpPr txBox="1">
              <a:spLocks noChangeArrowheads="1"/>
            </p:cNvSpPr>
            <p:nvPr/>
          </p:nvSpPr>
          <p:spPr bwMode="auto">
            <a:xfrm>
              <a:off x="2886" y="3145"/>
              <a:ext cx="468" cy="213"/>
            </a:xfrm>
            <a:prstGeom prst="rect">
              <a:avLst/>
            </a:prstGeom>
            <a:solidFill>
              <a:schemeClr val="bg1"/>
            </a:solidFill>
            <a:ln w="9525">
              <a:solidFill>
                <a:schemeClr val="accent2"/>
              </a:solidFill>
              <a:miter lim="800000"/>
              <a:headEnd/>
              <a:tailEnd/>
            </a:ln>
          </p:spPr>
          <p:txBody>
            <a:bodyPr wrap="none"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600">
                  <a:latin typeface="Calibri" panose="020F0502020204030204" pitchFamily="34" charset="0"/>
                </a:rPr>
                <a:t>Tâches</a:t>
              </a:r>
            </a:p>
          </p:txBody>
        </p:sp>
      </p:grpSp>
      <p:pic>
        <p:nvPicPr>
          <p:cNvPr id="200" name="Picture 6"/>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l="1860" t="4930" r="12224" b="8056"/>
          <a:stretch/>
        </p:blipFill>
        <p:spPr bwMode="auto">
          <a:xfrm>
            <a:off x="2339752" y="2611778"/>
            <a:ext cx="936237" cy="6316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8918986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ox(out)">
                                      <p:cBhvr>
                                        <p:cTn id="7" dur="500"/>
                                        <p:tgtEl>
                                          <p:spTgt spid="1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ox(ou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2168525" y="152400"/>
            <a:ext cx="5565775" cy="762000"/>
          </a:xfrm>
        </p:spPr>
        <p:txBody>
          <a:bodyPr/>
          <a:lstStyle/>
          <a:p>
            <a:pPr>
              <a:defRPr/>
            </a:pPr>
            <a:r>
              <a:rPr lang="fr-FR"/>
              <a:t>Les livrables</a:t>
            </a:r>
          </a:p>
        </p:txBody>
      </p:sp>
      <p:sp>
        <p:nvSpPr>
          <p:cNvPr id="12293" name="Rectangle 3"/>
          <p:cNvSpPr>
            <a:spLocks noGrp="1" noChangeArrowheads="1"/>
          </p:cNvSpPr>
          <p:nvPr>
            <p:ph type="body" idx="1"/>
          </p:nvPr>
        </p:nvSpPr>
        <p:spPr>
          <a:xfrm>
            <a:off x="800100" y="1285875"/>
            <a:ext cx="8039100" cy="2054225"/>
          </a:xfrm>
        </p:spPr>
        <p:txBody>
          <a:bodyPr/>
          <a:lstStyle/>
          <a:p>
            <a:pPr lvl="1"/>
            <a:r>
              <a:rPr lang="fr-FR" altLang="fr-FR" dirty="0"/>
              <a:t>Un livrable est un résultat tangible et vérifiable obtenu à l'issue d'une phase du projet. Exemple :</a:t>
            </a:r>
          </a:p>
          <a:p>
            <a:pPr lvl="2"/>
            <a:r>
              <a:rPr lang="fr-FR" altLang="fr-FR" dirty="0"/>
              <a:t>Une étude de rentabilité mettant en évidence la période de remboursement et les risques financiers du projet.</a:t>
            </a:r>
          </a:p>
          <a:p>
            <a:pPr lvl="2"/>
            <a:r>
              <a:rPr lang="fr-FR" altLang="fr-FR" dirty="0"/>
              <a:t>Un prototype permettant de juger des qualités gustatives du produit.</a:t>
            </a:r>
          </a:p>
          <a:p>
            <a:pPr lvl="2"/>
            <a:r>
              <a:rPr lang="fr-FR" altLang="fr-FR" dirty="0"/>
              <a:t>Une machine ayant satisfait aux essais de </a:t>
            </a:r>
            <a:r>
              <a:rPr lang="fr-FR" altLang="fr-FR" dirty="0" err="1"/>
              <a:t>pré-série</a:t>
            </a:r>
            <a:r>
              <a:rPr lang="fr-FR" altLang="fr-FR" dirty="0"/>
              <a:t> et prête à être installée dans l'atelier de production.</a:t>
            </a:r>
          </a:p>
        </p:txBody>
      </p:sp>
      <p:sp>
        <p:nvSpPr>
          <p:cNvPr id="12330" name="Rectangle 73"/>
          <p:cNvSpPr>
            <a:spLocks noChangeArrowheads="1"/>
          </p:cNvSpPr>
          <p:nvPr/>
        </p:nvSpPr>
        <p:spPr bwMode="auto">
          <a:xfrm>
            <a:off x="749300" y="3330574"/>
            <a:ext cx="8166100"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pPr lvl="1" algn="l">
              <a:spcBef>
                <a:spcPct val="20000"/>
              </a:spcBef>
              <a:buFontTx/>
              <a:buChar char="–"/>
            </a:pPr>
            <a:r>
              <a:rPr lang="fr-FR" altLang="fr-FR" dirty="0">
                <a:solidFill>
                  <a:srgbClr val="009999"/>
                </a:solidFill>
                <a:latin typeface="Calibri" panose="020F0502020204030204" pitchFamily="34" charset="0"/>
              </a:rPr>
              <a:t>Les livrables sont présentés au cours d'une revue de projet. </a:t>
            </a:r>
          </a:p>
          <a:p>
            <a:pPr lvl="2" algn="l">
              <a:spcBef>
                <a:spcPct val="20000"/>
              </a:spcBef>
              <a:buFontTx/>
              <a:buChar char="•"/>
            </a:pPr>
            <a:r>
              <a:rPr lang="fr-FR" altLang="fr-FR" sz="1600" i="1" dirty="0">
                <a:latin typeface="Calibri" panose="020F0502020204030204" pitchFamily="34" charset="0"/>
              </a:rPr>
              <a:t>La décision est prise de passer à la phase suivante.</a:t>
            </a:r>
          </a:p>
          <a:p>
            <a:pPr lvl="2" algn="l">
              <a:spcBef>
                <a:spcPct val="20000"/>
              </a:spcBef>
              <a:buFontTx/>
              <a:buChar char="•"/>
            </a:pPr>
            <a:r>
              <a:rPr lang="fr-FR" altLang="fr-FR" sz="1600" i="1" dirty="0">
                <a:latin typeface="Calibri" panose="020F0502020204030204" pitchFamily="34" charset="0"/>
              </a:rPr>
              <a:t>Les écarts sur les délais et les coûts sont analysés et des corrections sont recherchées.</a:t>
            </a:r>
          </a:p>
        </p:txBody>
      </p:sp>
      <p:pic>
        <p:nvPicPr>
          <p:cNvPr id="75794" name="Picture 18" descr="C:\Users\BertrandS\Dropbox\Jeux\00. CONCEPTION DES JEUX\photos\Réunions 17\iStock_000024569460_Medium.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19872" y="4404776"/>
            <a:ext cx="3393747" cy="22604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03699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ChangeArrowheads="1"/>
          </p:cNvSpPr>
          <p:nvPr>
            <p:ph type="title"/>
          </p:nvPr>
        </p:nvSpPr>
        <p:spPr>
          <a:xfrm>
            <a:off x="1597025" y="254000"/>
            <a:ext cx="7318375" cy="762000"/>
          </a:xfrm>
        </p:spPr>
        <p:txBody>
          <a:bodyPr/>
          <a:lstStyle/>
          <a:p>
            <a:pPr>
              <a:defRPr/>
            </a:pPr>
            <a:r>
              <a:rPr lang="fr-FR" sz="2800"/>
              <a:t>La maîtrise des modifications de contenu</a:t>
            </a:r>
          </a:p>
        </p:txBody>
      </p:sp>
      <p:sp>
        <p:nvSpPr>
          <p:cNvPr id="13317" name="Rectangle 3"/>
          <p:cNvSpPr>
            <a:spLocks noGrp="1" noChangeArrowheads="1"/>
          </p:cNvSpPr>
          <p:nvPr>
            <p:ph type="body" idx="1"/>
          </p:nvPr>
        </p:nvSpPr>
        <p:spPr>
          <a:xfrm>
            <a:off x="127000" y="1666875"/>
            <a:ext cx="8839200" cy="1787525"/>
          </a:xfrm>
        </p:spPr>
        <p:txBody>
          <a:bodyPr/>
          <a:lstStyle/>
          <a:p>
            <a:r>
              <a:rPr lang="fr-FR" altLang="fr-FR" sz="2400"/>
              <a:t>Les modifications en cours de projet proviennent :</a:t>
            </a:r>
          </a:p>
          <a:p>
            <a:pPr lvl="1"/>
            <a:r>
              <a:rPr lang="fr-FR" altLang="fr-FR" sz="1700"/>
              <a:t>D'événements externes, tels qu'un changement de dispositions réglementaires.</a:t>
            </a:r>
          </a:p>
          <a:p>
            <a:pPr lvl="1"/>
            <a:r>
              <a:rPr lang="fr-FR" altLang="fr-FR" sz="1700"/>
              <a:t>D'erreurs ou d'omissions dans la définition du contenu du produit ou du projet.</a:t>
            </a:r>
          </a:p>
          <a:p>
            <a:pPr lvl="1"/>
            <a:r>
              <a:rPr lang="fr-FR" altLang="fr-FR" sz="1700"/>
              <a:t>D'améliorations dues à de nouvelles méthodes ou de nouvelles technologies.</a:t>
            </a:r>
          </a:p>
          <a:p>
            <a:pPr lvl="1"/>
            <a:r>
              <a:rPr lang="fr-FR" altLang="fr-FR" sz="1700"/>
              <a:t>De problèmes divers notés dans les rapports d'avancement.</a:t>
            </a:r>
          </a:p>
        </p:txBody>
      </p:sp>
      <p:sp>
        <p:nvSpPr>
          <p:cNvPr id="119849" name="Rectangle 41"/>
          <p:cNvSpPr>
            <a:spLocks noChangeArrowheads="1"/>
          </p:cNvSpPr>
          <p:nvPr/>
        </p:nvSpPr>
        <p:spPr bwMode="auto">
          <a:xfrm>
            <a:off x="127000" y="3559175"/>
            <a:ext cx="8839200" cy="257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pPr algn="l">
              <a:spcBef>
                <a:spcPct val="20000"/>
              </a:spcBef>
              <a:buFontTx/>
              <a:buChar char="•"/>
            </a:pPr>
            <a:r>
              <a:rPr lang="fr-FR" altLang="fr-FR" sz="2200">
                <a:latin typeface="Calibri" panose="020F0502020204030204" pitchFamily="34" charset="0"/>
              </a:rPr>
              <a:t>La maîtrise des modifications suppose :</a:t>
            </a:r>
          </a:p>
          <a:p>
            <a:pPr lvl="1" algn="l">
              <a:spcBef>
                <a:spcPct val="20000"/>
              </a:spcBef>
              <a:buFontTx/>
              <a:buChar char="–"/>
            </a:pPr>
            <a:r>
              <a:rPr lang="fr-FR" altLang="fr-FR" sz="1700">
                <a:solidFill>
                  <a:srgbClr val="009999"/>
                </a:solidFill>
                <a:latin typeface="Calibri" panose="020F0502020204030204" pitchFamily="34" charset="0"/>
              </a:rPr>
              <a:t>D'établir des procédures qui définissent comment modifier le contenu du projet (origine de la demande, niveau d'approbation, règles vis-à-vis du client).</a:t>
            </a:r>
          </a:p>
          <a:p>
            <a:pPr lvl="1" algn="l">
              <a:spcBef>
                <a:spcPct val="20000"/>
              </a:spcBef>
              <a:buFontTx/>
              <a:buChar char="–"/>
            </a:pPr>
            <a:r>
              <a:rPr lang="fr-FR" altLang="fr-FR" sz="1700">
                <a:solidFill>
                  <a:srgbClr val="009999"/>
                </a:solidFill>
                <a:latin typeface="Calibri" panose="020F0502020204030204" pitchFamily="34" charset="0"/>
              </a:rPr>
              <a:t>De mettre à jour le référentiel du contenu du projet ainsi que le référentiel des performances (délai, coût).</a:t>
            </a:r>
          </a:p>
          <a:p>
            <a:pPr lvl="1" algn="l">
              <a:spcBef>
                <a:spcPct val="20000"/>
              </a:spcBef>
              <a:buFontTx/>
              <a:buChar char="–"/>
            </a:pPr>
            <a:r>
              <a:rPr lang="fr-FR" altLang="fr-FR" sz="1700">
                <a:solidFill>
                  <a:srgbClr val="009999"/>
                </a:solidFill>
                <a:latin typeface="Calibri" panose="020F0502020204030204" pitchFamily="34" charset="0"/>
              </a:rPr>
              <a:t>De disposer d'un système fiable de documentation concernant le produit.</a:t>
            </a:r>
          </a:p>
          <a:p>
            <a:pPr lvl="1" algn="l">
              <a:spcBef>
                <a:spcPct val="20000"/>
              </a:spcBef>
              <a:buFontTx/>
              <a:buChar char="–"/>
            </a:pPr>
            <a:r>
              <a:rPr lang="fr-FR" altLang="fr-FR" sz="1700">
                <a:solidFill>
                  <a:srgbClr val="009999"/>
                </a:solidFill>
                <a:latin typeface="Calibri" panose="020F0502020204030204" pitchFamily="34" charset="0"/>
              </a:rPr>
              <a:t>De disposer de procédures accélérées pour traiter par exception certaines catégories de modifications.</a:t>
            </a:r>
          </a:p>
        </p:txBody>
      </p:sp>
    </p:spTree>
    <p:extLst>
      <p:ext uri="{BB962C8B-B14F-4D97-AF65-F5344CB8AC3E}">
        <p14:creationId xmlns:p14="http://schemas.microsoft.com/office/powerpoint/2010/main" val="36011519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119849"/>
                                        </p:tgtEl>
                                        <p:attrNameLst>
                                          <p:attrName>style.visibility</p:attrName>
                                        </p:attrNameLst>
                                      </p:cBhvr>
                                      <p:to>
                                        <p:strVal val="visible"/>
                                      </p:to>
                                    </p:set>
                                    <p:animEffect transition="in" filter="box(out)">
                                      <p:cBhvr>
                                        <p:cTn id="7" dur="500"/>
                                        <p:tgtEl>
                                          <p:spTgt spid="1198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849" grpId="0"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08482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a:xfrm>
            <a:off x="762000" y="2451100"/>
            <a:ext cx="7823200" cy="1333500"/>
          </a:xfrm>
          <a:ln>
            <a:solidFill>
              <a:schemeClr val="bg2"/>
            </a:solidFill>
          </a:ln>
        </p:spPr>
        <p:txBody>
          <a:bodyPr/>
          <a:lstStyle/>
          <a:p>
            <a:r>
              <a:rPr lang="fr-FR" altLang="fr-FR" b="0" dirty="0">
                <a:effectLst/>
              </a:rPr>
              <a:t>3. Gestion des délais et des coûts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Line 27"/>
          <p:cNvSpPr>
            <a:spLocks noChangeShapeType="1"/>
          </p:cNvSpPr>
          <p:nvPr/>
        </p:nvSpPr>
        <p:spPr bwMode="auto">
          <a:xfrm>
            <a:off x="2390443" y="4156075"/>
            <a:ext cx="6402720" cy="0"/>
          </a:xfrm>
          <a:prstGeom prst="line">
            <a:avLst/>
          </a:prstGeom>
          <a:noFill/>
          <a:ln w="9525">
            <a:solidFill>
              <a:schemeClr val="tx2"/>
            </a:solidFill>
            <a:round/>
            <a:headEnd/>
            <a:tailEnd type="triangle" w="med" len="med"/>
          </a:ln>
          <a:extLst>
            <a:ext uri="{909E8E84-426E-40DD-AFC4-6F175D3DCCD1}">
              <a14:hiddenFill xmlns:a14="http://schemas.microsoft.com/office/drawing/2010/main">
                <a:noFill/>
              </a14:hiddenFill>
            </a:ext>
          </a:extLst>
        </p:spPr>
        <p:txBody>
          <a:bodyPr wrap="square" anchor="ctr">
            <a:spAutoFit/>
          </a:bodyPr>
          <a:lstStyle/>
          <a:p>
            <a:endParaRPr lang="fr-FR" dirty="0">
              <a:latin typeface="Calibri" panose="020F0502020204030204" pitchFamily="34" charset="0"/>
            </a:endParaRPr>
          </a:p>
        </p:txBody>
      </p:sp>
      <p:sp>
        <p:nvSpPr>
          <p:cNvPr id="6152" name="Rectangle 8"/>
          <p:cNvSpPr>
            <a:spLocks noGrp="1" noChangeArrowheads="1"/>
          </p:cNvSpPr>
          <p:nvPr>
            <p:ph type="title"/>
          </p:nvPr>
        </p:nvSpPr>
        <p:spPr>
          <a:xfrm>
            <a:off x="1593850" y="193675"/>
            <a:ext cx="7318375" cy="546100"/>
          </a:xfrm>
        </p:spPr>
        <p:txBody>
          <a:bodyPr/>
          <a:lstStyle/>
          <a:p>
            <a:pPr>
              <a:defRPr/>
            </a:pPr>
            <a:r>
              <a:rPr lang="fr-FR" sz="2800"/>
              <a:t>Calcul de la durée du projet</a:t>
            </a:r>
          </a:p>
        </p:txBody>
      </p:sp>
      <p:sp>
        <p:nvSpPr>
          <p:cNvPr id="14342" name="Rectangle 9"/>
          <p:cNvSpPr>
            <a:spLocks noGrp="1" noChangeArrowheads="1"/>
          </p:cNvSpPr>
          <p:nvPr>
            <p:ph type="body" idx="1"/>
          </p:nvPr>
        </p:nvSpPr>
        <p:spPr>
          <a:xfrm>
            <a:off x="585788" y="1466850"/>
            <a:ext cx="8153400" cy="1200150"/>
          </a:xfrm>
        </p:spPr>
        <p:txBody>
          <a:bodyPr/>
          <a:lstStyle/>
          <a:p>
            <a:r>
              <a:rPr lang="fr-FR" altLang="fr-FR"/>
              <a:t>La durée prévue pour une tâche est obtenue par :</a:t>
            </a:r>
          </a:p>
          <a:p>
            <a:pPr lvl="1"/>
            <a:r>
              <a:rPr lang="fr-FR" altLang="fr-FR"/>
              <a:t>L'expérience acquise dans des projets similaires.</a:t>
            </a:r>
          </a:p>
          <a:p>
            <a:pPr lvl="1"/>
            <a:r>
              <a:rPr lang="fr-FR" altLang="fr-FR"/>
              <a:t>Une base de temps de références.</a:t>
            </a:r>
          </a:p>
        </p:txBody>
      </p:sp>
      <p:sp>
        <p:nvSpPr>
          <p:cNvPr id="14346" name="Text Box 24"/>
          <p:cNvSpPr txBox="1">
            <a:spLocks noChangeArrowheads="1"/>
          </p:cNvSpPr>
          <p:nvPr/>
        </p:nvSpPr>
        <p:spPr bwMode="auto">
          <a:xfrm>
            <a:off x="6687963" y="3832910"/>
            <a:ext cx="1238672" cy="646331"/>
          </a:xfrm>
          <a:prstGeom prst="rect">
            <a:avLst/>
          </a:prstGeom>
          <a:solidFill>
            <a:srgbClr val="FFFF99"/>
          </a:solidFill>
          <a:ln w="9525">
            <a:solidFill>
              <a:srgbClr val="DDDDDD"/>
            </a:solidFill>
            <a:miter lim="800000"/>
            <a:headEnd/>
            <a:tailEnd/>
          </a:ln>
        </p:spPr>
        <p:txBody>
          <a:bodyPr wrap="none"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pPr algn="l"/>
            <a:r>
              <a:rPr lang="fr-FR" altLang="fr-FR" dirty="0">
                <a:latin typeface="Calibri" panose="020F0502020204030204" pitchFamily="34" charset="0"/>
              </a:rPr>
              <a:t>1 personne</a:t>
            </a:r>
          </a:p>
          <a:p>
            <a:pPr algn="l"/>
            <a:r>
              <a:rPr lang="fr-FR" altLang="fr-FR" dirty="0">
                <a:latin typeface="Calibri" panose="020F0502020204030204" pitchFamily="34" charset="0"/>
              </a:rPr>
              <a:t>2 semaines</a:t>
            </a:r>
          </a:p>
        </p:txBody>
      </p:sp>
      <p:sp>
        <p:nvSpPr>
          <p:cNvPr id="14347" name="Text Box 25"/>
          <p:cNvSpPr txBox="1">
            <a:spLocks noChangeArrowheads="1"/>
          </p:cNvSpPr>
          <p:nvPr/>
        </p:nvSpPr>
        <p:spPr bwMode="auto">
          <a:xfrm>
            <a:off x="3838575" y="3832910"/>
            <a:ext cx="1364476" cy="646331"/>
          </a:xfrm>
          <a:prstGeom prst="rect">
            <a:avLst/>
          </a:prstGeom>
          <a:solidFill>
            <a:srgbClr val="FFFF99"/>
          </a:solidFill>
          <a:ln w="9525">
            <a:solidFill>
              <a:srgbClr val="DDDDDD"/>
            </a:solidFill>
            <a:miter lim="800000"/>
            <a:headEnd/>
            <a:tailEnd/>
          </a:ln>
        </p:spPr>
        <p:txBody>
          <a:bodyPr wrap="none"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pPr algn="l"/>
            <a:r>
              <a:rPr lang="fr-FR" altLang="fr-FR" dirty="0">
                <a:latin typeface="Calibri" panose="020F0502020204030204" pitchFamily="34" charset="0"/>
              </a:rPr>
              <a:t>2 personnes</a:t>
            </a:r>
          </a:p>
          <a:p>
            <a:pPr algn="l"/>
            <a:r>
              <a:rPr lang="fr-FR" altLang="fr-FR" dirty="0">
                <a:latin typeface="Calibri" panose="020F0502020204030204" pitchFamily="34" charset="0"/>
              </a:rPr>
              <a:t>4 semaines</a:t>
            </a:r>
          </a:p>
        </p:txBody>
      </p:sp>
      <p:sp>
        <p:nvSpPr>
          <p:cNvPr id="14348" name="Text Box 26"/>
          <p:cNvSpPr txBox="1">
            <a:spLocks noChangeArrowheads="1"/>
          </p:cNvSpPr>
          <p:nvPr/>
        </p:nvSpPr>
        <p:spPr bwMode="auto">
          <a:xfrm>
            <a:off x="1047418" y="3832910"/>
            <a:ext cx="1249060" cy="646331"/>
          </a:xfrm>
          <a:prstGeom prst="rect">
            <a:avLst/>
          </a:prstGeom>
          <a:solidFill>
            <a:srgbClr val="FFFF99"/>
          </a:solidFill>
          <a:ln w="9525">
            <a:solidFill>
              <a:srgbClr val="DDDDDD"/>
            </a:solidFill>
            <a:miter lim="800000"/>
            <a:headEnd/>
            <a:tailEnd/>
          </a:ln>
        </p:spPr>
        <p:txBody>
          <a:bodyPr wrap="none"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pPr algn="l"/>
            <a:r>
              <a:rPr lang="fr-FR" altLang="fr-FR" dirty="0">
                <a:latin typeface="Calibri" panose="020F0502020204030204" pitchFamily="34" charset="0"/>
              </a:rPr>
              <a:t>1 personne</a:t>
            </a:r>
          </a:p>
          <a:p>
            <a:pPr algn="l"/>
            <a:r>
              <a:rPr lang="fr-FR" altLang="fr-FR" dirty="0">
                <a:latin typeface="Calibri" panose="020F0502020204030204" pitchFamily="34" charset="0"/>
              </a:rPr>
              <a:t>1 semaine</a:t>
            </a:r>
          </a:p>
        </p:txBody>
      </p:sp>
      <p:sp>
        <p:nvSpPr>
          <p:cNvPr id="14349" name="Rectangle 28"/>
          <p:cNvSpPr>
            <a:spLocks noChangeArrowheads="1"/>
          </p:cNvSpPr>
          <p:nvPr/>
        </p:nvSpPr>
        <p:spPr bwMode="auto">
          <a:xfrm>
            <a:off x="598488" y="2787650"/>
            <a:ext cx="8194675"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pPr algn="l">
              <a:spcBef>
                <a:spcPct val="20000"/>
              </a:spcBef>
              <a:buFontTx/>
              <a:buChar char="•"/>
            </a:pPr>
            <a:r>
              <a:rPr lang="fr-FR" altLang="fr-FR" sz="2200" dirty="0">
                <a:latin typeface="Calibri" panose="020F0502020204030204" pitchFamily="34" charset="0"/>
              </a:rPr>
              <a:t>La durée dépend des ressources affectées à la tâche</a:t>
            </a:r>
          </a:p>
          <a:p>
            <a:pPr algn="l">
              <a:spcBef>
                <a:spcPct val="20000"/>
              </a:spcBef>
              <a:buFontTx/>
              <a:buChar char="•"/>
            </a:pPr>
            <a:endParaRPr lang="fr-FR" altLang="fr-FR" sz="2200" dirty="0">
              <a:latin typeface="Calibri" panose="020F0502020204030204" pitchFamily="34" charset="0"/>
            </a:endParaRPr>
          </a:p>
        </p:txBody>
      </p:sp>
      <p:sp>
        <p:nvSpPr>
          <p:cNvPr id="14350" name="Text Box 29"/>
          <p:cNvSpPr txBox="1">
            <a:spLocks noChangeArrowheads="1"/>
          </p:cNvSpPr>
          <p:nvPr/>
        </p:nvSpPr>
        <p:spPr bwMode="auto">
          <a:xfrm>
            <a:off x="1375799" y="3546818"/>
            <a:ext cx="632288"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500" i="1" dirty="0">
                <a:solidFill>
                  <a:schemeClr val="tx1"/>
                </a:solidFill>
                <a:latin typeface="Calibri" panose="020F0502020204030204" pitchFamily="34" charset="0"/>
              </a:rPr>
              <a:t>calcul</a:t>
            </a:r>
          </a:p>
        </p:txBody>
      </p:sp>
      <p:sp>
        <p:nvSpPr>
          <p:cNvPr id="14351" name="Text Box 30"/>
          <p:cNvSpPr txBox="1">
            <a:spLocks noChangeArrowheads="1"/>
          </p:cNvSpPr>
          <p:nvPr/>
        </p:nvSpPr>
        <p:spPr bwMode="auto">
          <a:xfrm>
            <a:off x="4213000" y="3534118"/>
            <a:ext cx="670376"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500" i="1" dirty="0">
                <a:solidFill>
                  <a:schemeClr val="tx1"/>
                </a:solidFill>
                <a:latin typeface="Calibri" panose="020F0502020204030204" pitchFamily="34" charset="0"/>
              </a:rPr>
              <a:t>dessin</a:t>
            </a:r>
          </a:p>
        </p:txBody>
      </p:sp>
      <p:sp>
        <p:nvSpPr>
          <p:cNvPr id="14352" name="Text Box 31"/>
          <p:cNvSpPr txBox="1">
            <a:spLocks noChangeArrowheads="1"/>
          </p:cNvSpPr>
          <p:nvPr/>
        </p:nvSpPr>
        <p:spPr bwMode="auto">
          <a:xfrm>
            <a:off x="6817555" y="3535363"/>
            <a:ext cx="979487"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500" i="1" dirty="0">
                <a:solidFill>
                  <a:schemeClr val="tx1"/>
                </a:solidFill>
                <a:latin typeface="Calibri" panose="020F0502020204030204" pitchFamily="34" charset="0"/>
              </a:rPr>
              <a:t>prototype</a:t>
            </a:r>
          </a:p>
        </p:txBody>
      </p:sp>
      <p:pic>
        <p:nvPicPr>
          <p:cNvPr id="14387" name="Picture 51" descr="C:\Users\BertrandS\Dropbox\Jeux\00. CONCEPTION DES JEUX\photos\Bureau Une Femme 29\iStock_000032880304_Medium.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0712" y="4683067"/>
            <a:ext cx="2162461" cy="1440226"/>
          </a:xfrm>
          <a:prstGeom prst="rect">
            <a:avLst/>
          </a:prstGeom>
          <a:noFill/>
          <a:extLst>
            <a:ext uri="{909E8E84-426E-40DD-AFC4-6F175D3DCCD1}">
              <a14:hiddenFill xmlns:a14="http://schemas.microsoft.com/office/drawing/2010/main">
                <a:solidFill>
                  <a:srgbClr val="FFFFFF"/>
                </a:solidFill>
              </a14:hiddenFill>
            </a:ext>
          </a:extLst>
        </p:spPr>
      </p:pic>
      <p:pic>
        <p:nvPicPr>
          <p:cNvPr id="14388" name="Picture 52" descr="C:\Users\BertrandS\Desktop\Nouveau dossier\iStock_000053345902_Medium.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67355" y="4683068"/>
            <a:ext cx="2161665" cy="1440226"/>
          </a:xfrm>
          <a:prstGeom prst="rect">
            <a:avLst/>
          </a:prstGeom>
          <a:noFill/>
          <a:extLst>
            <a:ext uri="{909E8E84-426E-40DD-AFC4-6F175D3DCCD1}">
              <a14:hiddenFill xmlns:a14="http://schemas.microsoft.com/office/drawing/2010/main">
                <a:solidFill>
                  <a:srgbClr val="FFFFFF"/>
                </a:solidFill>
              </a14:hiddenFill>
            </a:ext>
          </a:extLst>
        </p:spPr>
      </p:pic>
      <p:pic>
        <p:nvPicPr>
          <p:cNvPr id="14390" name="Picture 54" descr="C:\Users\BertrandS\Desktop\Nouveau dossier\iStock_000029801326_Medium.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26175" y="4683067"/>
            <a:ext cx="2162249" cy="144022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1525588" y="195263"/>
            <a:ext cx="7318375" cy="546100"/>
          </a:xfrm>
        </p:spPr>
        <p:txBody>
          <a:bodyPr/>
          <a:lstStyle/>
          <a:p>
            <a:pPr>
              <a:defRPr/>
            </a:pPr>
            <a:r>
              <a:rPr lang="fr-FR" sz="2800"/>
              <a:t>Construction du réseau PERT</a:t>
            </a:r>
          </a:p>
        </p:txBody>
      </p:sp>
      <p:sp>
        <p:nvSpPr>
          <p:cNvPr id="15365" name="Rectangle 3"/>
          <p:cNvSpPr>
            <a:spLocks noGrp="1" noChangeArrowheads="1"/>
          </p:cNvSpPr>
          <p:nvPr>
            <p:ph type="body" idx="1"/>
          </p:nvPr>
        </p:nvSpPr>
        <p:spPr>
          <a:xfrm>
            <a:off x="1758950" y="1030288"/>
            <a:ext cx="6600825" cy="492125"/>
          </a:xfrm>
        </p:spPr>
        <p:txBody>
          <a:bodyPr/>
          <a:lstStyle/>
          <a:p>
            <a:pPr algn="ctr">
              <a:buFontTx/>
              <a:buNone/>
            </a:pPr>
            <a:r>
              <a:rPr lang="fr-FR" altLang="fr-FR" sz="2000" dirty="0"/>
              <a:t>PERT (Program Evaluation and </a:t>
            </a:r>
            <a:r>
              <a:rPr lang="fr-FR" altLang="fr-FR" sz="2000" dirty="0" err="1"/>
              <a:t>Review</a:t>
            </a:r>
            <a:r>
              <a:rPr lang="fr-FR" altLang="fr-FR" sz="2000" dirty="0"/>
              <a:t> Technique)</a:t>
            </a:r>
          </a:p>
        </p:txBody>
      </p:sp>
      <p:sp>
        <p:nvSpPr>
          <p:cNvPr id="15366" name="Line 44"/>
          <p:cNvSpPr>
            <a:spLocks noChangeShapeType="1"/>
          </p:cNvSpPr>
          <p:nvPr/>
        </p:nvSpPr>
        <p:spPr bwMode="auto">
          <a:xfrm>
            <a:off x="6851650" y="3832225"/>
            <a:ext cx="10763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15367" name="Line 45"/>
          <p:cNvSpPr>
            <a:spLocks noChangeShapeType="1"/>
          </p:cNvSpPr>
          <p:nvPr/>
        </p:nvSpPr>
        <p:spPr bwMode="auto">
          <a:xfrm>
            <a:off x="1946275" y="3803650"/>
            <a:ext cx="59055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15368" name="Line 46"/>
          <p:cNvSpPr>
            <a:spLocks noChangeShapeType="1"/>
          </p:cNvSpPr>
          <p:nvPr/>
        </p:nvSpPr>
        <p:spPr bwMode="auto">
          <a:xfrm>
            <a:off x="1036638" y="3803650"/>
            <a:ext cx="852487" cy="0"/>
          </a:xfrm>
          <a:prstGeom prst="line">
            <a:avLst/>
          </a:prstGeom>
          <a:noFill/>
          <a:ln w="12700">
            <a:solidFill>
              <a:srgbClr val="4D4D4D"/>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15369" name="Line 47"/>
          <p:cNvSpPr>
            <a:spLocks noChangeShapeType="1"/>
          </p:cNvSpPr>
          <p:nvPr/>
        </p:nvSpPr>
        <p:spPr bwMode="auto">
          <a:xfrm>
            <a:off x="3894138" y="3943350"/>
            <a:ext cx="358775" cy="620713"/>
          </a:xfrm>
          <a:prstGeom prst="line">
            <a:avLst/>
          </a:prstGeom>
          <a:noFill/>
          <a:ln w="12700">
            <a:solidFill>
              <a:srgbClr val="4D4D4D"/>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15370" name="Line 48"/>
          <p:cNvSpPr>
            <a:spLocks noChangeShapeType="1"/>
          </p:cNvSpPr>
          <p:nvPr/>
        </p:nvSpPr>
        <p:spPr bwMode="auto">
          <a:xfrm>
            <a:off x="4244975" y="4560888"/>
            <a:ext cx="2338388" cy="0"/>
          </a:xfrm>
          <a:prstGeom prst="line">
            <a:avLst/>
          </a:prstGeom>
          <a:noFill/>
          <a:ln w="12700">
            <a:solidFill>
              <a:srgbClr val="4D4D4D"/>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15371" name="Line 49"/>
          <p:cNvSpPr>
            <a:spLocks noChangeShapeType="1"/>
          </p:cNvSpPr>
          <p:nvPr/>
        </p:nvSpPr>
        <p:spPr bwMode="auto">
          <a:xfrm flipV="1">
            <a:off x="6583363" y="3830638"/>
            <a:ext cx="282575" cy="731837"/>
          </a:xfrm>
          <a:prstGeom prst="line">
            <a:avLst/>
          </a:prstGeom>
          <a:noFill/>
          <a:ln w="12700">
            <a:solidFill>
              <a:srgbClr val="4D4D4D"/>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15372" name="Line 50"/>
          <p:cNvSpPr>
            <a:spLocks noChangeShapeType="1"/>
          </p:cNvSpPr>
          <p:nvPr/>
        </p:nvSpPr>
        <p:spPr bwMode="auto">
          <a:xfrm flipH="1">
            <a:off x="2527300" y="3232150"/>
            <a:ext cx="552450" cy="533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15373" name="Line 51"/>
          <p:cNvSpPr>
            <a:spLocks noChangeShapeType="1"/>
          </p:cNvSpPr>
          <p:nvPr/>
        </p:nvSpPr>
        <p:spPr bwMode="auto">
          <a:xfrm>
            <a:off x="3109913" y="3238500"/>
            <a:ext cx="317500" cy="582613"/>
          </a:xfrm>
          <a:prstGeom prst="line">
            <a:avLst/>
          </a:prstGeom>
          <a:noFill/>
          <a:ln w="12700">
            <a:solidFill>
              <a:srgbClr val="4D4D4D"/>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grpSp>
        <p:nvGrpSpPr>
          <p:cNvPr id="15374" name="Group 52"/>
          <p:cNvGrpSpPr>
            <a:grpSpLocks/>
          </p:cNvGrpSpPr>
          <p:nvPr/>
        </p:nvGrpSpPr>
        <p:grpSpPr bwMode="auto">
          <a:xfrm>
            <a:off x="1146175" y="3241675"/>
            <a:ext cx="6646863" cy="588963"/>
            <a:chOff x="690" y="1452"/>
            <a:chExt cx="4187" cy="371"/>
          </a:xfrm>
        </p:grpSpPr>
        <p:sp>
          <p:nvSpPr>
            <p:cNvPr id="15430" name="Line 53"/>
            <p:cNvSpPr>
              <a:spLocks noChangeShapeType="1"/>
            </p:cNvSpPr>
            <p:nvPr/>
          </p:nvSpPr>
          <p:spPr bwMode="auto">
            <a:xfrm>
              <a:off x="2169" y="1823"/>
              <a:ext cx="2708"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grpSp>
          <p:nvGrpSpPr>
            <p:cNvPr id="15431" name="Group 54"/>
            <p:cNvGrpSpPr>
              <a:grpSpLocks/>
            </p:cNvGrpSpPr>
            <p:nvPr/>
          </p:nvGrpSpPr>
          <p:grpSpPr bwMode="auto">
            <a:xfrm>
              <a:off x="690" y="1452"/>
              <a:ext cx="1389" cy="360"/>
              <a:chOff x="690" y="1920"/>
              <a:chExt cx="1389" cy="360"/>
            </a:xfrm>
          </p:grpSpPr>
          <p:sp>
            <p:nvSpPr>
              <p:cNvPr id="15432" name="Line 55"/>
              <p:cNvSpPr>
                <a:spLocks noChangeShapeType="1"/>
              </p:cNvSpPr>
              <p:nvPr/>
            </p:nvSpPr>
            <p:spPr bwMode="auto">
              <a:xfrm>
                <a:off x="1939" y="1954"/>
                <a:ext cx="140" cy="253"/>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15433" name="Line 56"/>
              <p:cNvSpPr>
                <a:spLocks noChangeShapeType="1"/>
              </p:cNvSpPr>
              <p:nvPr/>
            </p:nvSpPr>
            <p:spPr bwMode="auto">
              <a:xfrm flipH="1">
                <a:off x="1566" y="1920"/>
                <a:ext cx="348" cy="336"/>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15434" name="Line 57"/>
              <p:cNvSpPr>
                <a:spLocks noChangeShapeType="1"/>
              </p:cNvSpPr>
              <p:nvPr/>
            </p:nvSpPr>
            <p:spPr bwMode="auto">
              <a:xfrm>
                <a:off x="690" y="2280"/>
                <a:ext cx="882"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grpSp>
      </p:grpSp>
      <p:sp>
        <p:nvSpPr>
          <p:cNvPr id="15375" name="Line 58"/>
          <p:cNvSpPr>
            <a:spLocks noChangeShapeType="1"/>
          </p:cNvSpPr>
          <p:nvPr/>
        </p:nvSpPr>
        <p:spPr bwMode="auto">
          <a:xfrm>
            <a:off x="3417888" y="3811588"/>
            <a:ext cx="1574800" cy="0"/>
          </a:xfrm>
          <a:prstGeom prst="line">
            <a:avLst/>
          </a:prstGeom>
          <a:noFill/>
          <a:ln w="12700">
            <a:solidFill>
              <a:srgbClr val="4D4D4D"/>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15376" name="Line 59"/>
          <p:cNvSpPr>
            <a:spLocks noChangeShapeType="1"/>
          </p:cNvSpPr>
          <p:nvPr/>
        </p:nvSpPr>
        <p:spPr bwMode="auto">
          <a:xfrm>
            <a:off x="4994275" y="3832225"/>
            <a:ext cx="18573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15377" name="Line 60"/>
          <p:cNvSpPr>
            <a:spLocks noChangeShapeType="1"/>
          </p:cNvSpPr>
          <p:nvPr/>
        </p:nvSpPr>
        <p:spPr bwMode="auto">
          <a:xfrm flipV="1">
            <a:off x="1892300" y="3222625"/>
            <a:ext cx="660400" cy="590550"/>
          </a:xfrm>
          <a:prstGeom prst="line">
            <a:avLst/>
          </a:prstGeom>
          <a:noFill/>
          <a:ln w="12700">
            <a:solidFill>
              <a:srgbClr val="4D4D4D"/>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15378" name="Line 61"/>
          <p:cNvSpPr>
            <a:spLocks noChangeShapeType="1"/>
          </p:cNvSpPr>
          <p:nvPr/>
        </p:nvSpPr>
        <p:spPr bwMode="auto">
          <a:xfrm>
            <a:off x="2552700" y="3230563"/>
            <a:ext cx="2038350" cy="0"/>
          </a:xfrm>
          <a:prstGeom prst="line">
            <a:avLst/>
          </a:prstGeom>
          <a:noFill/>
          <a:ln w="12700">
            <a:solidFill>
              <a:srgbClr val="4D4D4D"/>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15379" name="Line 62"/>
          <p:cNvSpPr>
            <a:spLocks noChangeShapeType="1"/>
          </p:cNvSpPr>
          <p:nvPr/>
        </p:nvSpPr>
        <p:spPr bwMode="auto">
          <a:xfrm flipV="1">
            <a:off x="3067050" y="2549525"/>
            <a:ext cx="755650" cy="708025"/>
          </a:xfrm>
          <a:prstGeom prst="line">
            <a:avLst/>
          </a:prstGeom>
          <a:noFill/>
          <a:ln w="12700">
            <a:solidFill>
              <a:srgbClr val="4D4D4D"/>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15380" name="Line 63"/>
          <p:cNvSpPr>
            <a:spLocks noChangeShapeType="1"/>
          </p:cNvSpPr>
          <p:nvPr/>
        </p:nvSpPr>
        <p:spPr bwMode="auto">
          <a:xfrm>
            <a:off x="4591050" y="3230563"/>
            <a:ext cx="352425" cy="590550"/>
          </a:xfrm>
          <a:prstGeom prst="line">
            <a:avLst/>
          </a:prstGeom>
          <a:noFill/>
          <a:ln w="12700">
            <a:solidFill>
              <a:srgbClr val="4D4D4D"/>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15381" name="Line 64"/>
          <p:cNvSpPr>
            <a:spLocks noChangeShapeType="1"/>
          </p:cNvSpPr>
          <p:nvPr/>
        </p:nvSpPr>
        <p:spPr bwMode="auto">
          <a:xfrm flipV="1">
            <a:off x="4951413" y="3222625"/>
            <a:ext cx="450850" cy="598488"/>
          </a:xfrm>
          <a:prstGeom prst="line">
            <a:avLst/>
          </a:prstGeom>
          <a:noFill/>
          <a:ln w="12700">
            <a:solidFill>
              <a:srgbClr val="4D4D4D"/>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15382" name="Line 65"/>
          <p:cNvSpPr>
            <a:spLocks noChangeShapeType="1"/>
          </p:cNvSpPr>
          <p:nvPr/>
        </p:nvSpPr>
        <p:spPr bwMode="auto">
          <a:xfrm>
            <a:off x="5402263" y="3230563"/>
            <a:ext cx="1938337" cy="0"/>
          </a:xfrm>
          <a:prstGeom prst="line">
            <a:avLst/>
          </a:prstGeom>
          <a:noFill/>
          <a:ln w="12700">
            <a:solidFill>
              <a:srgbClr val="4D4D4D"/>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15383" name="Line 66"/>
          <p:cNvSpPr>
            <a:spLocks noChangeShapeType="1"/>
          </p:cNvSpPr>
          <p:nvPr/>
        </p:nvSpPr>
        <p:spPr bwMode="auto">
          <a:xfrm>
            <a:off x="3832225" y="2560638"/>
            <a:ext cx="2054225" cy="0"/>
          </a:xfrm>
          <a:prstGeom prst="line">
            <a:avLst/>
          </a:prstGeom>
          <a:noFill/>
          <a:ln w="12700">
            <a:solidFill>
              <a:srgbClr val="4D4D4D"/>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15384" name="Line 67"/>
          <p:cNvSpPr>
            <a:spLocks noChangeShapeType="1"/>
          </p:cNvSpPr>
          <p:nvPr/>
        </p:nvSpPr>
        <p:spPr bwMode="auto">
          <a:xfrm>
            <a:off x="5876925" y="2552700"/>
            <a:ext cx="392113" cy="677863"/>
          </a:xfrm>
          <a:prstGeom prst="line">
            <a:avLst/>
          </a:prstGeom>
          <a:noFill/>
          <a:ln w="12700">
            <a:solidFill>
              <a:srgbClr val="4D4D4D"/>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15385" name="Line 68"/>
          <p:cNvSpPr>
            <a:spLocks noChangeShapeType="1"/>
          </p:cNvSpPr>
          <p:nvPr/>
        </p:nvSpPr>
        <p:spPr bwMode="auto">
          <a:xfrm>
            <a:off x="7331075" y="3222625"/>
            <a:ext cx="587375" cy="601663"/>
          </a:xfrm>
          <a:prstGeom prst="line">
            <a:avLst/>
          </a:prstGeom>
          <a:noFill/>
          <a:ln w="12700">
            <a:solidFill>
              <a:srgbClr val="4D4D4D"/>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15386" name="Rectangle 69"/>
          <p:cNvSpPr>
            <a:spLocks noChangeArrowheads="1"/>
          </p:cNvSpPr>
          <p:nvPr/>
        </p:nvSpPr>
        <p:spPr bwMode="auto">
          <a:xfrm>
            <a:off x="1292225" y="3679825"/>
            <a:ext cx="365125" cy="333375"/>
          </a:xfrm>
          <a:prstGeom prst="rect">
            <a:avLst/>
          </a:prstGeom>
          <a:solidFill>
            <a:srgbClr val="FFFF66"/>
          </a:solidFill>
          <a:ln w="9525">
            <a:solidFill>
              <a:schemeClr val="tx1"/>
            </a:solidFill>
            <a:miter lim="800000"/>
            <a:headEnd/>
            <a:tailEnd/>
          </a:ln>
        </p:spPr>
        <p:txBody>
          <a:bodyPr lIns="18000" rIns="18000"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a:solidFill>
                  <a:schemeClr val="tx1"/>
                </a:solidFill>
              </a:rPr>
              <a:t>1</a:t>
            </a:r>
          </a:p>
        </p:txBody>
      </p:sp>
      <p:sp>
        <p:nvSpPr>
          <p:cNvPr id="15387" name="Rectangle 70"/>
          <p:cNvSpPr>
            <a:spLocks noChangeArrowheads="1"/>
          </p:cNvSpPr>
          <p:nvPr/>
        </p:nvSpPr>
        <p:spPr bwMode="auto">
          <a:xfrm>
            <a:off x="2147888" y="3133725"/>
            <a:ext cx="365125" cy="331788"/>
          </a:xfrm>
          <a:prstGeom prst="rect">
            <a:avLst/>
          </a:prstGeom>
          <a:solidFill>
            <a:srgbClr val="FFFF66"/>
          </a:solidFill>
          <a:ln w="9525">
            <a:solidFill>
              <a:schemeClr val="tx1"/>
            </a:solidFill>
            <a:miter lim="800000"/>
            <a:headEnd/>
            <a:tailEnd/>
          </a:ln>
        </p:spPr>
        <p:txBody>
          <a:bodyPr lIns="18000" rIns="18000"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a:solidFill>
                  <a:schemeClr val="tx1"/>
                </a:solidFill>
              </a:rPr>
              <a:t>2</a:t>
            </a:r>
          </a:p>
        </p:txBody>
      </p:sp>
      <p:sp>
        <p:nvSpPr>
          <p:cNvPr id="15388" name="Rectangle 71"/>
          <p:cNvSpPr>
            <a:spLocks noChangeArrowheads="1"/>
          </p:cNvSpPr>
          <p:nvPr/>
        </p:nvSpPr>
        <p:spPr bwMode="auto">
          <a:xfrm>
            <a:off x="2314575" y="3679825"/>
            <a:ext cx="365125" cy="333375"/>
          </a:xfrm>
          <a:prstGeom prst="rect">
            <a:avLst/>
          </a:prstGeom>
          <a:solidFill>
            <a:srgbClr val="FFFF66"/>
          </a:solidFill>
          <a:ln w="9525">
            <a:solidFill>
              <a:schemeClr val="tx1"/>
            </a:solidFill>
            <a:miter lim="800000"/>
            <a:headEnd/>
            <a:tailEnd/>
          </a:ln>
        </p:spPr>
        <p:txBody>
          <a:bodyPr lIns="18000" rIns="18000"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a:solidFill>
                  <a:schemeClr val="tx1"/>
                </a:solidFill>
              </a:rPr>
              <a:t>3</a:t>
            </a:r>
          </a:p>
        </p:txBody>
      </p:sp>
      <p:sp>
        <p:nvSpPr>
          <p:cNvPr id="15389" name="Rectangle 72"/>
          <p:cNvSpPr>
            <a:spLocks noChangeArrowheads="1"/>
          </p:cNvSpPr>
          <p:nvPr/>
        </p:nvSpPr>
        <p:spPr bwMode="auto">
          <a:xfrm>
            <a:off x="3725863" y="3063875"/>
            <a:ext cx="365125" cy="331788"/>
          </a:xfrm>
          <a:prstGeom prst="rect">
            <a:avLst/>
          </a:prstGeom>
          <a:solidFill>
            <a:srgbClr val="FFFF66"/>
          </a:solidFill>
          <a:ln w="9525">
            <a:solidFill>
              <a:schemeClr val="tx1"/>
            </a:solidFill>
            <a:miter lim="800000"/>
            <a:headEnd/>
            <a:tailEnd/>
          </a:ln>
        </p:spPr>
        <p:txBody>
          <a:bodyPr lIns="18000" rIns="18000"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a:solidFill>
                  <a:schemeClr val="tx1"/>
                </a:solidFill>
              </a:rPr>
              <a:t>5</a:t>
            </a:r>
          </a:p>
        </p:txBody>
      </p:sp>
      <p:sp>
        <p:nvSpPr>
          <p:cNvPr id="15390" name="Rectangle 73"/>
          <p:cNvSpPr>
            <a:spLocks noChangeArrowheads="1"/>
          </p:cNvSpPr>
          <p:nvPr/>
        </p:nvSpPr>
        <p:spPr bwMode="auto">
          <a:xfrm>
            <a:off x="4132263" y="3670300"/>
            <a:ext cx="363537" cy="333375"/>
          </a:xfrm>
          <a:prstGeom prst="rect">
            <a:avLst/>
          </a:prstGeom>
          <a:solidFill>
            <a:srgbClr val="FFFF66"/>
          </a:solidFill>
          <a:ln w="9525">
            <a:solidFill>
              <a:schemeClr val="tx1"/>
            </a:solidFill>
            <a:miter lim="800000"/>
            <a:headEnd/>
            <a:tailEnd/>
          </a:ln>
        </p:spPr>
        <p:txBody>
          <a:bodyPr lIns="18000" rIns="18000"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a:solidFill>
                  <a:schemeClr val="tx1"/>
                </a:solidFill>
              </a:rPr>
              <a:t>4b</a:t>
            </a:r>
          </a:p>
        </p:txBody>
      </p:sp>
      <p:sp>
        <p:nvSpPr>
          <p:cNvPr id="15391" name="Rectangle 74"/>
          <p:cNvSpPr>
            <a:spLocks noChangeArrowheads="1"/>
          </p:cNvSpPr>
          <p:nvPr/>
        </p:nvSpPr>
        <p:spPr bwMode="auto">
          <a:xfrm>
            <a:off x="5303838" y="3670300"/>
            <a:ext cx="365125" cy="333375"/>
          </a:xfrm>
          <a:prstGeom prst="rect">
            <a:avLst/>
          </a:prstGeom>
          <a:solidFill>
            <a:srgbClr val="FFFF66"/>
          </a:solidFill>
          <a:ln w="9525">
            <a:solidFill>
              <a:schemeClr val="tx1"/>
            </a:solidFill>
            <a:miter lim="800000"/>
            <a:headEnd/>
            <a:tailEnd/>
          </a:ln>
        </p:spPr>
        <p:txBody>
          <a:bodyPr lIns="18000" rIns="18000"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a:solidFill>
                  <a:schemeClr val="tx1"/>
                </a:solidFill>
              </a:rPr>
              <a:t>7</a:t>
            </a:r>
          </a:p>
        </p:txBody>
      </p:sp>
      <p:sp>
        <p:nvSpPr>
          <p:cNvPr id="15392" name="Rectangle 75"/>
          <p:cNvSpPr>
            <a:spLocks noChangeArrowheads="1"/>
          </p:cNvSpPr>
          <p:nvPr/>
        </p:nvSpPr>
        <p:spPr bwMode="auto">
          <a:xfrm>
            <a:off x="6189663" y="3657600"/>
            <a:ext cx="363537" cy="331788"/>
          </a:xfrm>
          <a:prstGeom prst="rect">
            <a:avLst/>
          </a:prstGeom>
          <a:solidFill>
            <a:srgbClr val="FFFF66"/>
          </a:solidFill>
          <a:ln w="9525">
            <a:solidFill>
              <a:schemeClr val="tx1"/>
            </a:solidFill>
            <a:miter lim="800000"/>
            <a:headEnd/>
            <a:tailEnd/>
          </a:ln>
        </p:spPr>
        <p:txBody>
          <a:bodyPr lIns="18000" rIns="18000"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a:solidFill>
                  <a:schemeClr val="tx1"/>
                </a:solidFill>
              </a:rPr>
              <a:t>11</a:t>
            </a:r>
          </a:p>
        </p:txBody>
      </p:sp>
      <p:sp>
        <p:nvSpPr>
          <p:cNvPr id="15393" name="Rectangle 76"/>
          <p:cNvSpPr>
            <a:spLocks noChangeArrowheads="1"/>
          </p:cNvSpPr>
          <p:nvPr/>
        </p:nvSpPr>
        <p:spPr bwMode="auto">
          <a:xfrm>
            <a:off x="7191375" y="3654425"/>
            <a:ext cx="363538" cy="331788"/>
          </a:xfrm>
          <a:prstGeom prst="rect">
            <a:avLst/>
          </a:prstGeom>
          <a:solidFill>
            <a:srgbClr val="FFFF66"/>
          </a:solidFill>
          <a:ln w="9525">
            <a:solidFill>
              <a:schemeClr val="tx1"/>
            </a:solidFill>
            <a:miter lim="800000"/>
            <a:headEnd/>
            <a:tailEnd/>
          </a:ln>
        </p:spPr>
        <p:txBody>
          <a:bodyPr lIns="18000" rIns="18000"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a:solidFill>
                  <a:schemeClr val="tx1"/>
                </a:solidFill>
              </a:rPr>
              <a:t>12</a:t>
            </a:r>
          </a:p>
        </p:txBody>
      </p:sp>
      <p:sp>
        <p:nvSpPr>
          <p:cNvPr id="15394" name="Rectangle 77"/>
          <p:cNvSpPr>
            <a:spLocks noChangeArrowheads="1"/>
          </p:cNvSpPr>
          <p:nvPr/>
        </p:nvSpPr>
        <p:spPr bwMode="auto">
          <a:xfrm>
            <a:off x="5226050" y="4375150"/>
            <a:ext cx="365125" cy="331788"/>
          </a:xfrm>
          <a:prstGeom prst="rect">
            <a:avLst/>
          </a:prstGeom>
          <a:solidFill>
            <a:srgbClr val="FFFF66"/>
          </a:solidFill>
          <a:ln w="9525">
            <a:solidFill>
              <a:schemeClr val="tx1"/>
            </a:solidFill>
            <a:miter lim="800000"/>
            <a:headEnd/>
            <a:tailEnd/>
          </a:ln>
        </p:spPr>
        <p:txBody>
          <a:bodyPr lIns="18000" rIns="18000"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a:solidFill>
                  <a:schemeClr val="tx1"/>
                </a:solidFill>
              </a:rPr>
              <a:t>8</a:t>
            </a:r>
          </a:p>
        </p:txBody>
      </p:sp>
      <p:sp>
        <p:nvSpPr>
          <p:cNvPr id="15395" name="Rectangle 78"/>
          <p:cNvSpPr>
            <a:spLocks noChangeArrowheads="1"/>
          </p:cNvSpPr>
          <p:nvPr/>
        </p:nvSpPr>
        <p:spPr bwMode="auto">
          <a:xfrm>
            <a:off x="5499100" y="3054350"/>
            <a:ext cx="363538" cy="331788"/>
          </a:xfrm>
          <a:prstGeom prst="rect">
            <a:avLst/>
          </a:prstGeom>
          <a:solidFill>
            <a:srgbClr val="FFFF66"/>
          </a:solidFill>
          <a:ln w="9525">
            <a:solidFill>
              <a:schemeClr val="tx1"/>
            </a:solidFill>
            <a:miter lim="800000"/>
            <a:headEnd/>
            <a:tailEnd/>
          </a:ln>
        </p:spPr>
        <p:txBody>
          <a:bodyPr lIns="18000" rIns="18000"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a:solidFill>
                  <a:schemeClr val="tx1"/>
                </a:solidFill>
              </a:rPr>
              <a:t>6</a:t>
            </a:r>
          </a:p>
        </p:txBody>
      </p:sp>
      <p:sp>
        <p:nvSpPr>
          <p:cNvPr id="15396" name="Rectangle 79"/>
          <p:cNvSpPr>
            <a:spLocks noChangeArrowheads="1"/>
          </p:cNvSpPr>
          <p:nvPr/>
        </p:nvSpPr>
        <p:spPr bwMode="auto">
          <a:xfrm>
            <a:off x="6653213" y="3063875"/>
            <a:ext cx="365125" cy="331788"/>
          </a:xfrm>
          <a:prstGeom prst="rect">
            <a:avLst/>
          </a:prstGeom>
          <a:solidFill>
            <a:srgbClr val="FFFF66"/>
          </a:solidFill>
          <a:ln w="9525">
            <a:solidFill>
              <a:schemeClr val="tx1"/>
            </a:solidFill>
            <a:miter lim="800000"/>
            <a:headEnd/>
            <a:tailEnd/>
          </a:ln>
        </p:spPr>
        <p:txBody>
          <a:bodyPr lIns="18000" rIns="18000"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a:solidFill>
                  <a:schemeClr val="tx1"/>
                </a:solidFill>
              </a:rPr>
              <a:t>10</a:t>
            </a:r>
          </a:p>
        </p:txBody>
      </p:sp>
      <p:sp>
        <p:nvSpPr>
          <p:cNvPr id="15397" name="Rectangle 80"/>
          <p:cNvSpPr>
            <a:spLocks noChangeArrowheads="1"/>
          </p:cNvSpPr>
          <p:nvPr/>
        </p:nvSpPr>
        <p:spPr bwMode="auto">
          <a:xfrm>
            <a:off x="4757738" y="2384425"/>
            <a:ext cx="365125" cy="331788"/>
          </a:xfrm>
          <a:prstGeom prst="rect">
            <a:avLst/>
          </a:prstGeom>
          <a:solidFill>
            <a:srgbClr val="FFFF66"/>
          </a:solidFill>
          <a:ln w="9525">
            <a:solidFill>
              <a:schemeClr val="tx1"/>
            </a:solidFill>
            <a:miter lim="800000"/>
            <a:headEnd/>
            <a:tailEnd/>
          </a:ln>
        </p:spPr>
        <p:txBody>
          <a:bodyPr lIns="18000" rIns="18000"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a:solidFill>
                  <a:schemeClr val="tx1"/>
                </a:solidFill>
              </a:rPr>
              <a:t>9</a:t>
            </a:r>
          </a:p>
        </p:txBody>
      </p:sp>
      <p:sp>
        <p:nvSpPr>
          <p:cNvPr id="15398" name="Oval 81"/>
          <p:cNvSpPr>
            <a:spLocks noChangeArrowheads="1"/>
          </p:cNvSpPr>
          <p:nvPr/>
        </p:nvSpPr>
        <p:spPr bwMode="auto">
          <a:xfrm>
            <a:off x="1800225" y="3675063"/>
            <a:ext cx="252413" cy="252412"/>
          </a:xfrm>
          <a:prstGeom prst="ellipse">
            <a:avLst/>
          </a:prstGeom>
          <a:solidFill>
            <a:schemeClr val="hlink"/>
          </a:solidFill>
          <a:ln w="9525">
            <a:solidFill>
              <a:schemeClr val="tx1"/>
            </a:solidFill>
            <a:round/>
            <a:headEnd/>
            <a:tailEnd/>
          </a:ln>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pPr>
              <a:spcBef>
                <a:spcPct val="50000"/>
              </a:spcBef>
            </a:pPr>
            <a:r>
              <a:rPr lang="fr-FR" altLang="fr-FR" sz="1400" b="1">
                <a:solidFill>
                  <a:schemeClr val="tx1"/>
                </a:solidFill>
              </a:rPr>
              <a:t>2</a:t>
            </a:r>
          </a:p>
        </p:txBody>
      </p:sp>
      <p:sp>
        <p:nvSpPr>
          <p:cNvPr id="15399" name="Oval 82"/>
          <p:cNvSpPr>
            <a:spLocks noChangeArrowheads="1"/>
          </p:cNvSpPr>
          <p:nvPr/>
        </p:nvSpPr>
        <p:spPr bwMode="auto">
          <a:xfrm>
            <a:off x="2965450" y="3121025"/>
            <a:ext cx="241300" cy="241300"/>
          </a:xfrm>
          <a:prstGeom prst="ellipse">
            <a:avLst/>
          </a:prstGeom>
          <a:solidFill>
            <a:schemeClr val="hlink"/>
          </a:solidFill>
          <a:ln w="9525">
            <a:solidFill>
              <a:schemeClr val="tx1"/>
            </a:solidFill>
            <a:round/>
            <a:headEnd/>
            <a:tailEnd/>
          </a:ln>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pPr>
              <a:spcBef>
                <a:spcPct val="50000"/>
              </a:spcBef>
            </a:pPr>
            <a:r>
              <a:rPr lang="fr-FR" altLang="fr-FR" sz="1400" b="1">
                <a:solidFill>
                  <a:schemeClr val="tx1"/>
                </a:solidFill>
              </a:rPr>
              <a:t>6</a:t>
            </a:r>
          </a:p>
        </p:txBody>
      </p:sp>
      <p:sp>
        <p:nvSpPr>
          <p:cNvPr id="15400" name="Oval 83"/>
          <p:cNvSpPr>
            <a:spLocks noChangeArrowheads="1"/>
          </p:cNvSpPr>
          <p:nvPr/>
        </p:nvSpPr>
        <p:spPr bwMode="auto">
          <a:xfrm>
            <a:off x="4805363" y="3681413"/>
            <a:ext cx="285750" cy="287337"/>
          </a:xfrm>
          <a:prstGeom prst="ellipse">
            <a:avLst/>
          </a:prstGeom>
          <a:solidFill>
            <a:schemeClr val="hlink"/>
          </a:solidFill>
          <a:ln w="9525">
            <a:solidFill>
              <a:schemeClr val="tx1"/>
            </a:solidFill>
            <a:round/>
            <a:headEnd/>
            <a:tailEnd/>
          </a:ln>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pPr>
              <a:spcBef>
                <a:spcPct val="50000"/>
              </a:spcBef>
            </a:pPr>
            <a:r>
              <a:rPr lang="fr-FR" altLang="fr-FR" sz="1400" b="1">
                <a:solidFill>
                  <a:schemeClr val="tx1"/>
                </a:solidFill>
              </a:rPr>
              <a:t>13</a:t>
            </a:r>
          </a:p>
        </p:txBody>
      </p:sp>
      <p:sp>
        <p:nvSpPr>
          <p:cNvPr id="15401" name="Oval 84"/>
          <p:cNvSpPr>
            <a:spLocks noChangeArrowheads="1"/>
          </p:cNvSpPr>
          <p:nvPr/>
        </p:nvSpPr>
        <p:spPr bwMode="auto">
          <a:xfrm>
            <a:off x="6102350" y="3038475"/>
            <a:ext cx="290513" cy="290513"/>
          </a:xfrm>
          <a:prstGeom prst="ellipse">
            <a:avLst/>
          </a:prstGeom>
          <a:solidFill>
            <a:schemeClr val="hlink"/>
          </a:solidFill>
          <a:ln w="9525">
            <a:solidFill>
              <a:schemeClr val="tx1"/>
            </a:solidFill>
            <a:round/>
            <a:headEnd/>
            <a:tailEnd/>
          </a:ln>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pPr>
              <a:spcBef>
                <a:spcPct val="50000"/>
              </a:spcBef>
            </a:pPr>
            <a:r>
              <a:rPr lang="fr-FR" altLang="fr-FR" sz="1400" b="1">
                <a:solidFill>
                  <a:schemeClr val="tx1"/>
                </a:solidFill>
              </a:rPr>
              <a:t>18</a:t>
            </a:r>
          </a:p>
        </p:txBody>
      </p:sp>
      <p:sp>
        <p:nvSpPr>
          <p:cNvPr id="15402" name="Oval 85"/>
          <p:cNvSpPr>
            <a:spLocks noChangeArrowheads="1"/>
          </p:cNvSpPr>
          <p:nvPr/>
        </p:nvSpPr>
        <p:spPr bwMode="auto">
          <a:xfrm>
            <a:off x="6727825" y="3678238"/>
            <a:ext cx="279400" cy="279400"/>
          </a:xfrm>
          <a:prstGeom prst="ellipse">
            <a:avLst/>
          </a:prstGeom>
          <a:solidFill>
            <a:schemeClr val="hlink"/>
          </a:solidFill>
          <a:ln w="9525">
            <a:solidFill>
              <a:schemeClr val="tx1"/>
            </a:solidFill>
            <a:round/>
            <a:headEnd/>
            <a:tailEnd/>
          </a:ln>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pPr>
              <a:spcBef>
                <a:spcPct val="50000"/>
              </a:spcBef>
            </a:pPr>
            <a:r>
              <a:rPr lang="fr-FR" altLang="fr-FR" sz="1400" b="1">
                <a:solidFill>
                  <a:schemeClr val="tx1"/>
                </a:solidFill>
              </a:rPr>
              <a:t>22</a:t>
            </a:r>
          </a:p>
        </p:txBody>
      </p:sp>
      <p:sp>
        <p:nvSpPr>
          <p:cNvPr id="15403" name="Oval 86"/>
          <p:cNvSpPr>
            <a:spLocks noChangeArrowheads="1"/>
          </p:cNvSpPr>
          <p:nvPr/>
        </p:nvSpPr>
        <p:spPr bwMode="auto">
          <a:xfrm>
            <a:off x="5776913" y="3689350"/>
            <a:ext cx="268287" cy="268288"/>
          </a:xfrm>
          <a:prstGeom prst="ellipse">
            <a:avLst/>
          </a:prstGeom>
          <a:solidFill>
            <a:schemeClr val="hlink"/>
          </a:solidFill>
          <a:ln w="9525">
            <a:solidFill>
              <a:schemeClr val="tx1"/>
            </a:solidFill>
            <a:round/>
            <a:headEnd/>
            <a:tailEnd/>
          </a:ln>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pPr>
              <a:spcBef>
                <a:spcPct val="50000"/>
              </a:spcBef>
            </a:pPr>
            <a:r>
              <a:rPr lang="fr-FR" altLang="fr-FR" sz="1400" b="1">
                <a:solidFill>
                  <a:schemeClr val="tx1"/>
                </a:solidFill>
              </a:rPr>
              <a:t>18</a:t>
            </a:r>
          </a:p>
        </p:txBody>
      </p:sp>
      <p:sp>
        <p:nvSpPr>
          <p:cNvPr id="15404" name="Oval 87"/>
          <p:cNvSpPr>
            <a:spLocks noChangeArrowheads="1"/>
          </p:cNvSpPr>
          <p:nvPr/>
        </p:nvSpPr>
        <p:spPr bwMode="auto">
          <a:xfrm>
            <a:off x="919163" y="3665538"/>
            <a:ext cx="261937" cy="261937"/>
          </a:xfrm>
          <a:prstGeom prst="ellipse">
            <a:avLst/>
          </a:prstGeom>
          <a:solidFill>
            <a:schemeClr val="hlink"/>
          </a:solidFill>
          <a:ln w="9525">
            <a:solidFill>
              <a:schemeClr val="tx1"/>
            </a:solidFill>
            <a:round/>
            <a:headEnd/>
            <a:tailEnd/>
          </a:ln>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pPr>
              <a:spcBef>
                <a:spcPct val="50000"/>
              </a:spcBef>
            </a:pPr>
            <a:r>
              <a:rPr lang="fr-FR" altLang="fr-FR" sz="1400" b="1">
                <a:solidFill>
                  <a:schemeClr val="tx1"/>
                </a:solidFill>
              </a:rPr>
              <a:t>0</a:t>
            </a:r>
          </a:p>
        </p:txBody>
      </p:sp>
      <p:sp>
        <p:nvSpPr>
          <p:cNvPr id="15405" name="Text Box 88"/>
          <p:cNvSpPr txBox="1">
            <a:spLocks noChangeArrowheads="1"/>
          </p:cNvSpPr>
          <p:nvPr/>
        </p:nvSpPr>
        <p:spPr bwMode="auto">
          <a:xfrm>
            <a:off x="1303338" y="3994150"/>
            <a:ext cx="2968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pPr>
              <a:spcBef>
                <a:spcPct val="50000"/>
              </a:spcBef>
            </a:pPr>
            <a:r>
              <a:rPr lang="fr-FR" altLang="fr-FR" sz="1600"/>
              <a:t>2</a:t>
            </a:r>
          </a:p>
        </p:txBody>
      </p:sp>
      <p:sp>
        <p:nvSpPr>
          <p:cNvPr id="15406" name="Text Box 89"/>
          <p:cNvSpPr txBox="1">
            <a:spLocks noChangeArrowheads="1"/>
          </p:cNvSpPr>
          <p:nvPr/>
        </p:nvSpPr>
        <p:spPr bwMode="auto">
          <a:xfrm>
            <a:off x="2344738" y="3994150"/>
            <a:ext cx="2968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pPr>
              <a:spcBef>
                <a:spcPct val="50000"/>
              </a:spcBef>
            </a:pPr>
            <a:r>
              <a:rPr lang="fr-FR" altLang="fr-FR" sz="1600"/>
              <a:t>4</a:t>
            </a:r>
          </a:p>
        </p:txBody>
      </p:sp>
      <p:sp>
        <p:nvSpPr>
          <p:cNvPr id="15407" name="Text Box 90"/>
          <p:cNvSpPr txBox="1">
            <a:spLocks noChangeArrowheads="1"/>
          </p:cNvSpPr>
          <p:nvPr/>
        </p:nvSpPr>
        <p:spPr bwMode="auto">
          <a:xfrm>
            <a:off x="2166938" y="2800350"/>
            <a:ext cx="2968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pPr>
              <a:spcBef>
                <a:spcPct val="50000"/>
              </a:spcBef>
            </a:pPr>
            <a:r>
              <a:rPr lang="fr-FR" altLang="fr-FR" sz="1600"/>
              <a:t>3</a:t>
            </a:r>
          </a:p>
        </p:txBody>
      </p:sp>
      <p:sp>
        <p:nvSpPr>
          <p:cNvPr id="15408" name="Text Box 91"/>
          <p:cNvSpPr txBox="1">
            <a:spLocks noChangeArrowheads="1"/>
          </p:cNvSpPr>
          <p:nvPr/>
        </p:nvSpPr>
        <p:spPr bwMode="auto">
          <a:xfrm>
            <a:off x="3792538" y="2762250"/>
            <a:ext cx="2968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pPr>
              <a:spcBef>
                <a:spcPct val="50000"/>
              </a:spcBef>
            </a:pPr>
            <a:r>
              <a:rPr lang="fr-FR" altLang="fr-FR" sz="1600"/>
              <a:t>5</a:t>
            </a:r>
          </a:p>
        </p:txBody>
      </p:sp>
      <p:sp>
        <p:nvSpPr>
          <p:cNvPr id="15409" name="Text Box 92"/>
          <p:cNvSpPr txBox="1">
            <a:spLocks noChangeArrowheads="1"/>
          </p:cNvSpPr>
          <p:nvPr/>
        </p:nvSpPr>
        <p:spPr bwMode="auto">
          <a:xfrm>
            <a:off x="4173538" y="4013200"/>
            <a:ext cx="2968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pPr>
              <a:spcBef>
                <a:spcPct val="50000"/>
              </a:spcBef>
            </a:pPr>
            <a:r>
              <a:rPr lang="fr-FR" altLang="fr-FR" sz="1600"/>
              <a:t>4</a:t>
            </a:r>
          </a:p>
        </p:txBody>
      </p:sp>
      <p:sp>
        <p:nvSpPr>
          <p:cNvPr id="15410" name="Text Box 93"/>
          <p:cNvSpPr txBox="1">
            <a:spLocks noChangeArrowheads="1"/>
          </p:cNvSpPr>
          <p:nvPr/>
        </p:nvSpPr>
        <p:spPr bwMode="auto">
          <a:xfrm>
            <a:off x="5245100" y="4676775"/>
            <a:ext cx="4095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pPr>
              <a:spcBef>
                <a:spcPct val="50000"/>
              </a:spcBef>
            </a:pPr>
            <a:r>
              <a:rPr lang="fr-FR" altLang="fr-FR" sz="1600"/>
              <a:t>11</a:t>
            </a:r>
          </a:p>
        </p:txBody>
      </p:sp>
      <p:sp>
        <p:nvSpPr>
          <p:cNvPr id="15411" name="Text Box 94"/>
          <p:cNvSpPr txBox="1">
            <a:spLocks noChangeArrowheads="1"/>
          </p:cNvSpPr>
          <p:nvPr/>
        </p:nvSpPr>
        <p:spPr bwMode="auto">
          <a:xfrm>
            <a:off x="5326063" y="3959225"/>
            <a:ext cx="2968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pPr>
              <a:spcBef>
                <a:spcPct val="50000"/>
              </a:spcBef>
            </a:pPr>
            <a:r>
              <a:rPr lang="fr-FR" altLang="fr-FR" sz="1600"/>
              <a:t>5</a:t>
            </a:r>
          </a:p>
        </p:txBody>
      </p:sp>
      <p:sp>
        <p:nvSpPr>
          <p:cNvPr id="15412" name="Text Box 95"/>
          <p:cNvSpPr txBox="1">
            <a:spLocks noChangeArrowheads="1"/>
          </p:cNvSpPr>
          <p:nvPr/>
        </p:nvSpPr>
        <p:spPr bwMode="auto">
          <a:xfrm>
            <a:off x="6205538" y="3968750"/>
            <a:ext cx="2968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pPr>
              <a:spcBef>
                <a:spcPct val="50000"/>
              </a:spcBef>
            </a:pPr>
            <a:r>
              <a:rPr lang="fr-FR" altLang="fr-FR" sz="1600"/>
              <a:t>4</a:t>
            </a:r>
          </a:p>
        </p:txBody>
      </p:sp>
      <p:sp>
        <p:nvSpPr>
          <p:cNvPr id="15413" name="Text Box 96"/>
          <p:cNvSpPr txBox="1">
            <a:spLocks noChangeArrowheads="1"/>
          </p:cNvSpPr>
          <p:nvPr/>
        </p:nvSpPr>
        <p:spPr bwMode="auto">
          <a:xfrm>
            <a:off x="7208838" y="3981450"/>
            <a:ext cx="2968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pPr>
              <a:spcBef>
                <a:spcPct val="50000"/>
              </a:spcBef>
            </a:pPr>
            <a:r>
              <a:rPr lang="fr-FR" altLang="fr-FR" sz="1600"/>
              <a:t>4</a:t>
            </a:r>
          </a:p>
        </p:txBody>
      </p:sp>
      <p:sp>
        <p:nvSpPr>
          <p:cNvPr id="15414" name="Text Box 97"/>
          <p:cNvSpPr txBox="1">
            <a:spLocks noChangeArrowheads="1"/>
          </p:cNvSpPr>
          <p:nvPr/>
        </p:nvSpPr>
        <p:spPr bwMode="auto">
          <a:xfrm>
            <a:off x="6700838" y="2724150"/>
            <a:ext cx="2968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pPr>
              <a:spcBef>
                <a:spcPct val="50000"/>
              </a:spcBef>
            </a:pPr>
            <a:r>
              <a:rPr lang="fr-FR" altLang="fr-FR" sz="1600"/>
              <a:t>6</a:t>
            </a:r>
          </a:p>
        </p:txBody>
      </p:sp>
      <p:sp>
        <p:nvSpPr>
          <p:cNvPr id="15415" name="Text Box 98"/>
          <p:cNvSpPr txBox="1">
            <a:spLocks noChangeArrowheads="1"/>
          </p:cNvSpPr>
          <p:nvPr/>
        </p:nvSpPr>
        <p:spPr bwMode="auto">
          <a:xfrm>
            <a:off x="5557838" y="2724150"/>
            <a:ext cx="2968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pPr>
              <a:spcBef>
                <a:spcPct val="50000"/>
              </a:spcBef>
            </a:pPr>
            <a:r>
              <a:rPr lang="fr-FR" altLang="fr-FR" sz="1600"/>
              <a:t>5</a:t>
            </a:r>
          </a:p>
        </p:txBody>
      </p:sp>
      <p:sp>
        <p:nvSpPr>
          <p:cNvPr id="15416" name="Oval 99"/>
          <p:cNvSpPr>
            <a:spLocks noChangeArrowheads="1"/>
          </p:cNvSpPr>
          <p:nvPr/>
        </p:nvSpPr>
        <p:spPr bwMode="auto">
          <a:xfrm>
            <a:off x="7785100" y="3675063"/>
            <a:ext cx="279400" cy="279400"/>
          </a:xfrm>
          <a:prstGeom prst="ellipse">
            <a:avLst/>
          </a:prstGeom>
          <a:solidFill>
            <a:schemeClr val="hlink"/>
          </a:solidFill>
          <a:ln w="9525">
            <a:solidFill>
              <a:schemeClr val="tx1"/>
            </a:solidFill>
            <a:round/>
            <a:headEnd/>
            <a:tailEnd/>
          </a:ln>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pPr>
              <a:spcBef>
                <a:spcPct val="50000"/>
              </a:spcBef>
            </a:pPr>
            <a:r>
              <a:rPr lang="fr-FR" altLang="fr-FR" sz="1400" b="1">
                <a:solidFill>
                  <a:schemeClr val="tx1"/>
                </a:solidFill>
              </a:rPr>
              <a:t>26</a:t>
            </a:r>
          </a:p>
        </p:txBody>
      </p:sp>
      <p:sp>
        <p:nvSpPr>
          <p:cNvPr id="15417" name="Rectangle 100"/>
          <p:cNvSpPr>
            <a:spLocks noChangeArrowheads="1"/>
          </p:cNvSpPr>
          <p:nvPr/>
        </p:nvSpPr>
        <p:spPr bwMode="auto">
          <a:xfrm>
            <a:off x="3103563" y="3660775"/>
            <a:ext cx="363537" cy="333375"/>
          </a:xfrm>
          <a:prstGeom prst="rect">
            <a:avLst/>
          </a:prstGeom>
          <a:solidFill>
            <a:srgbClr val="FFFF66"/>
          </a:solidFill>
          <a:ln w="9525">
            <a:solidFill>
              <a:schemeClr val="tx1"/>
            </a:solidFill>
            <a:miter lim="800000"/>
            <a:headEnd/>
            <a:tailEnd/>
          </a:ln>
        </p:spPr>
        <p:txBody>
          <a:bodyPr lIns="18000" rIns="18000"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a:solidFill>
                  <a:schemeClr val="tx1"/>
                </a:solidFill>
              </a:rPr>
              <a:t>4a</a:t>
            </a:r>
          </a:p>
        </p:txBody>
      </p:sp>
      <p:sp>
        <p:nvSpPr>
          <p:cNvPr id="15418" name="Text Box 101"/>
          <p:cNvSpPr txBox="1">
            <a:spLocks noChangeArrowheads="1"/>
          </p:cNvSpPr>
          <p:nvPr/>
        </p:nvSpPr>
        <p:spPr bwMode="auto">
          <a:xfrm>
            <a:off x="3154363" y="3965575"/>
            <a:ext cx="2968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pPr>
              <a:spcBef>
                <a:spcPct val="50000"/>
              </a:spcBef>
            </a:pPr>
            <a:r>
              <a:rPr lang="fr-FR" altLang="fr-FR" sz="1600"/>
              <a:t>3</a:t>
            </a:r>
          </a:p>
        </p:txBody>
      </p:sp>
      <p:sp>
        <p:nvSpPr>
          <p:cNvPr id="15419" name="Oval 102"/>
          <p:cNvSpPr>
            <a:spLocks noChangeArrowheads="1"/>
          </p:cNvSpPr>
          <p:nvPr/>
        </p:nvSpPr>
        <p:spPr bwMode="auto">
          <a:xfrm>
            <a:off x="3698875" y="3721100"/>
            <a:ext cx="241300" cy="241300"/>
          </a:xfrm>
          <a:prstGeom prst="ellipse">
            <a:avLst/>
          </a:prstGeom>
          <a:solidFill>
            <a:schemeClr val="hlink"/>
          </a:solidFill>
          <a:ln w="9525">
            <a:solidFill>
              <a:schemeClr val="tx1"/>
            </a:solidFill>
            <a:round/>
            <a:headEnd/>
            <a:tailEnd/>
          </a:ln>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pPr>
              <a:spcBef>
                <a:spcPct val="50000"/>
              </a:spcBef>
            </a:pPr>
            <a:r>
              <a:rPr lang="fr-FR" altLang="fr-FR" sz="1400" b="1">
                <a:solidFill>
                  <a:schemeClr val="tx1"/>
                </a:solidFill>
              </a:rPr>
              <a:t>9</a:t>
            </a:r>
          </a:p>
        </p:txBody>
      </p:sp>
      <p:sp>
        <p:nvSpPr>
          <p:cNvPr id="15420" name="Text Box 103"/>
          <p:cNvSpPr txBox="1">
            <a:spLocks noChangeArrowheads="1"/>
          </p:cNvSpPr>
          <p:nvPr/>
        </p:nvSpPr>
        <p:spPr bwMode="auto">
          <a:xfrm>
            <a:off x="2233613" y="5337175"/>
            <a:ext cx="4194175" cy="376238"/>
          </a:xfrm>
          <a:prstGeom prst="rect">
            <a:avLst/>
          </a:prstGeom>
          <a:solidFill>
            <a:srgbClr val="FFFF66"/>
          </a:solidFill>
          <a:ln w="9525">
            <a:solidFill>
              <a:schemeClr val="folHlink"/>
            </a:solidFill>
            <a:miter lim="800000"/>
            <a:headEnd/>
            <a:tailEnd/>
          </a:ln>
        </p:spPr>
        <p:txBody>
          <a:bodyPr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dirty="0">
                <a:latin typeface="Calibri" panose="020F0502020204030204" pitchFamily="34" charset="0"/>
              </a:rPr>
              <a:t>Le réseau PERT du projet Horizon</a:t>
            </a:r>
          </a:p>
        </p:txBody>
      </p:sp>
      <p:sp>
        <p:nvSpPr>
          <p:cNvPr id="15421" name="Text Box 104"/>
          <p:cNvSpPr txBox="1">
            <a:spLocks noChangeArrowheads="1"/>
          </p:cNvSpPr>
          <p:nvPr/>
        </p:nvSpPr>
        <p:spPr bwMode="auto">
          <a:xfrm>
            <a:off x="4770438" y="2051050"/>
            <a:ext cx="2968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pPr>
              <a:spcBef>
                <a:spcPct val="50000"/>
              </a:spcBef>
            </a:pPr>
            <a:r>
              <a:rPr lang="fr-FR" altLang="fr-FR" sz="1600"/>
              <a:t>7</a:t>
            </a:r>
          </a:p>
        </p:txBody>
      </p:sp>
      <p:sp>
        <p:nvSpPr>
          <p:cNvPr id="15422" name="Text Box 105"/>
          <p:cNvSpPr txBox="1">
            <a:spLocks noChangeArrowheads="1"/>
          </p:cNvSpPr>
          <p:nvPr/>
        </p:nvSpPr>
        <p:spPr bwMode="auto">
          <a:xfrm>
            <a:off x="606425" y="4614863"/>
            <a:ext cx="163195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500">
                <a:solidFill>
                  <a:schemeClr val="tx1"/>
                </a:solidFill>
                <a:latin typeface="Calibri" panose="020F0502020204030204" pitchFamily="34" charset="0"/>
              </a:rPr>
              <a:t>Date au plus tôt de l'étape</a:t>
            </a:r>
          </a:p>
        </p:txBody>
      </p:sp>
      <p:sp>
        <p:nvSpPr>
          <p:cNvPr id="15423" name="Line 106"/>
          <p:cNvSpPr>
            <a:spLocks noChangeShapeType="1"/>
          </p:cNvSpPr>
          <p:nvPr/>
        </p:nvSpPr>
        <p:spPr bwMode="auto">
          <a:xfrm flipV="1">
            <a:off x="1536700" y="3962400"/>
            <a:ext cx="342900" cy="673100"/>
          </a:xfrm>
          <a:prstGeom prst="line">
            <a:avLst/>
          </a:prstGeom>
          <a:noFill/>
          <a:ln w="9525">
            <a:solidFill>
              <a:schemeClr val="bg2"/>
            </a:solidFill>
            <a:prstDash val="dash"/>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fr-FR"/>
          </a:p>
        </p:txBody>
      </p:sp>
    </p:spTree>
    <p:extLst>
      <p:ext uri="{BB962C8B-B14F-4D97-AF65-F5344CB8AC3E}">
        <p14:creationId xmlns:p14="http://schemas.microsoft.com/office/powerpoint/2010/main" val="14145332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1762125" y="139700"/>
            <a:ext cx="7204075" cy="762000"/>
          </a:xfrm>
        </p:spPr>
        <p:txBody>
          <a:bodyPr/>
          <a:lstStyle/>
          <a:p>
            <a:pPr>
              <a:defRPr/>
            </a:pPr>
            <a:r>
              <a:rPr lang="fr-FR" sz="2400" dirty="0"/>
              <a:t>Les dates de début / fin </a:t>
            </a:r>
            <a:br>
              <a:rPr lang="fr-FR" sz="2400" dirty="0"/>
            </a:br>
            <a:r>
              <a:rPr lang="fr-FR" sz="2400" dirty="0"/>
              <a:t>au plus tôt (DTO/FTO) et au plus tard (DTA/FTA)</a:t>
            </a:r>
          </a:p>
        </p:txBody>
      </p:sp>
      <p:sp>
        <p:nvSpPr>
          <p:cNvPr id="16389" name="Line 8"/>
          <p:cNvSpPr>
            <a:spLocks noChangeShapeType="1"/>
          </p:cNvSpPr>
          <p:nvPr/>
        </p:nvSpPr>
        <p:spPr bwMode="auto">
          <a:xfrm>
            <a:off x="6826250" y="4035425"/>
            <a:ext cx="10763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16390" name="Line 9"/>
          <p:cNvSpPr>
            <a:spLocks noChangeShapeType="1"/>
          </p:cNvSpPr>
          <p:nvPr/>
        </p:nvSpPr>
        <p:spPr bwMode="auto">
          <a:xfrm>
            <a:off x="1920875" y="4006850"/>
            <a:ext cx="59055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16391" name="Line 10"/>
          <p:cNvSpPr>
            <a:spLocks noChangeShapeType="1"/>
          </p:cNvSpPr>
          <p:nvPr/>
        </p:nvSpPr>
        <p:spPr bwMode="auto">
          <a:xfrm>
            <a:off x="1011238" y="4006850"/>
            <a:ext cx="852487" cy="0"/>
          </a:xfrm>
          <a:prstGeom prst="line">
            <a:avLst/>
          </a:prstGeom>
          <a:noFill/>
          <a:ln w="12700">
            <a:solidFill>
              <a:srgbClr val="4D4D4D"/>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16392" name="Line 11"/>
          <p:cNvSpPr>
            <a:spLocks noChangeShapeType="1"/>
          </p:cNvSpPr>
          <p:nvPr/>
        </p:nvSpPr>
        <p:spPr bwMode="auto">
          <a:xfrm>
            <a:off x="3868738" y="4146550"/>
            <a:ext cx="358775" cy="620713"/>
          </a:xfrm>
          <a:prstGeom prst="line">
            <a:avLst/>
          </a:prstGeom>
          <a:noFill/>
          <a:ln w="12700">
            <a:solidFill>
              <a:srgbClr val="4D4D4D"/>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16393" name="Line 12"/>
          <p:cNvSpPr>
            <a:spLocks noChangeShapeType="1"/>
          </p:cNvSpPr>
          <p:nvPr/>
        </p:nvSpPr>
        <p:spPr bwMode="auto">
          <a:xfrm>
            <a:off x="4219575" y="4764088"/>
            <a:ext cx="2338388" cy="0"/>
          </a:xfrm>
          <a:prstGeom prst="line">
            <a:avLst/>
          </a:prstGeom>
          <a:noFill/>
          <a:ln w="12700">
            <a:solidFill>
              <a:srgbClr val="4D4D4D"/>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16394" name="Line 13"/>
          <p:cNvSpPr>
            <a:spLocks noChangeShapeType="1"/>
          </p:cNvSpPr>
          <p:nvPr/>
        </p:nvSpPr>
        <p:spPr bwMode="auto">
          <a:xfrm flipV="1">
            <a:off x="6557963" y="4033838"/>
            <a:ext cx="282575" cy="731837"/>
          </a:xfrm>
          <a:prstGeom prst="line">
            <a:avLst/>
          </a:prstGeom>
          <a:noFill/>
          <a:ln w="12700">
            <a:solidFill>
              <a:srgbClr val="4D4D4D"/>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16395" name="Line 14"/>
          <p:cNvSpPr>
            <a:spLocks noChangeShapeType="1"/>
          </p:cNvSpPr>
          <p:nvPr/>
        </p:nvSpPr>
        <p:spPr bwMode="auto">
          <a:xfrm flipH="1">
            <a:off x="2501900" y="3435350"/>
            <a:ext cx="552450" cy="533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16396" name="Line 15"/>
          <p:cNvSpPr>
            <a:spLocks noChangeShapeType="1"/>
          </p:cNvSpPr>
          <p:nvPr/>
        </p:nvSpPr>
        <p:spPr bwMode="auto">
          <a:xfrm>
            <a:off x="3084513" y="3441700"/>
            <a:ext cx="317500" cy="582613"/>
          </a:xfrm>
          <a:prstGeom prst="line">
            <a:avLst/>
          </a:prstGeom>
          <a:noFill/>
          <a:ln w="12700">
            <a:solidFill>
              <a:srgbClr val="4D4D4D"/>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16397" name="Line 22"/>
          <p:cNvSpPr>
            <a:spLocks noChangeShapeType="1"/>
          </p:cNvSpPr>
          <p:nvPr/>
        </p:nvSpPr>
        <p:spPr bwMode="auto">
          <a:xfrm>
            <a:off x="3392488" y="4014788"/>
            <a:ext cx="1574800" cy="0"/>
          </a:xfrm>
          <a:prstGeom prst="line">
            <a:avLst/>
          </a:prstGeom>
          <a:noFill/>
          <a:ln w="12700">
            <a:solidFill>
              <a:srgbClr val="4D4D4D"/>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16398" name="Line 23"/>
          <p:cNvSpPr>
            <a:spLocks noChangeShapeType="1"/>
          </p:cNvSpPr>
          <p:nvPr/>
        </p:nvSpPr>
        <p:spPr bwMode="auto">
          <a:xfrm>
            <a:off x="4968875" y="4035425"/>
            <a:ext cx="18573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16399" name="Line 24"/>
          <p:cNvSpPr>
            <a:spLocks noChangeShapeType="1"/>
          </p:cNvSpPr>
          <p:nvPr/>
        </p:nvSpPr>
        <p:spPr bwMode="auto">
          <a:xfrm flipV="1">
            <a:off x="1866900" y="3425825"/>
            <a:ext cx="660400" cy="590550"/>
          </a:xfrm>
          <a:prstGeom prst="line">
            <a:avLst/>
          </a:prstGeom>
          <a:noFill/>
          <a:ln w="12700">
            <a:solidFill>
              <a:srgbClr val="4D4D4D"/>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16400" name="Line 25"/>
          <p:cNvSpPr>
            <a:spLocks noChangeShapeType="1"/>
          </p:cNvSpPr>
          <p:nvPr/>
        </p:nvSpPr>
        <p:spPr bwMode="auto">
          <a:xfrm>
            <a:off x="2527300" y="3433763"/>
            <a:ext cx="2038350" cy="0"/>
          </a:xfrm>
          <a:prstGeom prst="line">
            <a:avLst/>
          </a:prstGeom>
          <a:noFill/>
          <a:ln w="12700">
            <a:solidFill>
              <a:srgbClr val="4D4D4D"/>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16401" name="Line 26"/>
          <p:cNvSpPr>
            <a:spLocks noChangeShapeType="1"/>
          </p:cNvSpPr>
          <p:nvPr/>
        </p:nvSpPr>
        <p:spPr bwMode="auto">
          <a:xfrm flipV="1">
            <a:off x="3041650" y="2752725"/>
            <a:ext cx="755650" cy="708025"/>
          </a:xfrm>
          <a:prstGeom prst="line">
            <a:avLst/>
          </a:prstGeom>
          <a:noFill/>
          <a:ln w="12700">
            <a:solidFill>
              <a:srgbClr val="4D4D4D"/>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16402" name="Line 27"/>
          <p:cNvSpPr>
            <a:spLocks noChangeShapeType="1"/>
          </p:cNvSpPr>
          <p:nvPr/>
        </p:nvSpPr>
        <p:spPr bwMode="auto">
          <a:xfrm>
            <a:off x="4565650" y="3433763"/>
            <a:ext cx="352425" cy="590550"/>
          </a:xfrm>
          <a:prstGeom prst="line">
            <a:avLst/>
          </a:prstGeom>
          <a:noFill/>
          <a:ln w="12700">
            <a:solidFill>
              <a:srgbClr val="4D4D4D"/>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16403" name="Line 28"/>
          <p:cNvSpPr>
            <a:spLocks noChangeShapeType="1"/>
          </p:cNvSpPr>
          <p:nvPr/>
        </p:nvSpPr>
        <p:spPr bwMode="auto">
          <a:xfrm flipV="1">
            <a:off x="4926013" y="3425825"/>
            <a:ext cx="450850" cy="598488"/>
          </a:xfrm>
          <a:prstGeom prst="line">
            <a:avLst/>
          </a:prstGeom>
          <a:noFill/>
          <a:ln w="12700">
            <a:solidFill>
              <a:srgbClr val="4D4D4D"/>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16404" name="Line 29"/>
          <p:cNvSpPr>
            <a:spLocks noChangeShapeType="1"/>
          </p:cNvSpPr>
          <p:nvPr/>
        </p:nvSpPr>
        <p:spPr bwMode="auto">
          <a:xfrm>
            <a:off x="5376863" y="3433763"/>
            <a:ext cx="1938337" cy="0"/>
          </a:xfrm>
          <a:prstGeom prst="line">
            <a:avLst/>
          </a:prstGeom>
          <a:noFill/>
          <a:ln w="12700">
            <a:solidFill>
              <a:srgbClr val="4D4D4D"/>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16405" name="Line 30"/>
          <p:cNvSpPr>
            <a:spLocks noChangeShapeType="1"/>
          </p:cNvSpPr>
          <p:nvPr/>
        </p:nvSpPr>
        <p:spPr bwMode="auto">
          <a:xfrm>
            <a:off x="3806825" y="2763838"/>
            <a:ext cx="2054225" cy="0"/>
          </a:xfrm>
          <a:prstGeom prst="line">
            <a:avLst/>
          </a:prstGeom>
          <a:noFill/>
          <a:ln w="12700">
            <a:solidFill>
              <a:srgbClr val="4D4D4D"/>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16406" name="Line 31"/>
          <p:cNvSpPr>
            <a:spLocks noChangeShapeType="1"/>
          </p:cNvSpPr>
          <p:nvPr/>
        </p:nvSpPr>
        <p:spPr bwMode="auto">
          <a:xfrm>
            <a:off x="5851525" y="2755900"/>
            <a:ext cx="392113" cy="677863"/>
          </a:xfrm>
          <a:prstGeom prst="line">
            <a:avLst/>
          </a:prstGeom>
          <a:noFill/>
          <a:ln w="12700">
            <a:solidFill>
              <a:srgbClr val="4D4D4D"/>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16407" name="Line 32"/>
          <p:cNvSpPr>
            <a:spLocks noChangeShapeType="1"/>
          </p:cNvSpPr>
          <p:nvPr/>
        </p:nvSpPr>
        <p:spPr bwMode="auto">
          <a:xfrm>
            <a:off x="7305675" y="3425825"/>
            <a:ext cx="587375" cy="601663"/>
          </a:xfrm>
          <a:prstGeom prst="line">
            <a:avLst/>
          </a:prstGeom>
          <a:noFill/>
          <a:ln w="12700">
            <a:solidFill>
              <a:srgbClr val="4D4D4D"/>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16408" name="Rectangle 33"/>
          <p:cNvSpPr>
            <a:spLocks noChangeArrowheads="1"/>
          </p:cNvSpPr>
          <p:nvPr/>
        </p:nvSpPr>
        <p:spPr bwMode="auto">
          <a:xfrm>
            <a:off x="1266825" y="3883025"/>
            <a:ext cx="365125" cy="333375"/>
          </a:xfrm>
          <a:prstGeom prst="rect">
            <a:avLst/>
          </a:prstGeom>
          <a:solidFill>
            <a:srgbClr val="FFFF66"/>
          </a:solidFill>
          <a:ln w="9525">
            <a:solidFill>
              <a:schemeClr val="tx1"/>
            </a:solidFill>
            <a:miter lim="800000"/>
            <a:headEnd/>
            <a:tailEnd/>
          </a:ln>
        </p:spPr>
        <p:txBody>
          <a:bodyPr lIns="18000" rIns="18000"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a:solidFill>
                  <a:schemeClr val="tx1"/>
                </a:solidFill>
              </a:rPr>
              <a:t>1</a:t>
            </a:r>
          </a:p>
        </p:txBody>
      </p:sp>
      <p:sp>
        <p:nvSpPr>
          <p:cNvPr id="16409" name="Rectangle 34"/>
          <p:cNvSpPr>
            <a:spLocks noChangeArrowheads="1"/>
          </p:cNvSpPr>
          <p:nvPr/>
        </p:nvSpPr>
        <p:spPr bwMode="auto">
          <a:xfrm>
            <a:off x="2122488" y="3336925"/>
            <a:ext cx="365125" cy="331788"/>
          </a:xfrm>
          <a:prstGeom prst="rect">
            <a:avLst/>
          </a:prstGeom>
          <a:solidFill>
            <a:srgbClr val="FFFF66"/>
          </a:solidFill>
          <a:ln w="9525">
            <a:solidFill>
              <a:schemeClr val="tx1"/>
            </a:solidFill>
            <a:miter lim="800000"/>
            <a:headEnd/>
            <a:tailEnd/>
          </a:ln>
        </p:spPr>
        <p:txBody>
          <a:bodyPr lIns="18000" rIns="18000"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a:solidFill>
                  <a:schemeClr val="tx1"/>
                </a:solidFill>
              </a:rPr>
              <a:t>2</a:t>
            </a:r>
          </a:p>
        </p:txBody>
      </p:sp>
      <p:sp>
        <p:nvSpPr>
          <p:cNvPr id="16410" name="Rectangle 35"/>
          <p:cNvSpPr>
            <a:spLocks noChangeArrowheads="1"/>
          </p:cNvSpPr>
          <p:nvPr/>
        </p:nvSpPr>
        <p:spPr bwMode="auto">
          <a:xfrm>
            <a:off x="2289175" y="3883025"/>
            <a:ext cx="365125" cy="333375"/>
          </a:xfrm>
          <a:prstGeom prst="rect">
            <a:avLst/>
          </a:prstGeom>
          <a:solidFill>
            <a:srgbClr val="FFFF66"/>
          </a:solidFill>
          <a:ln w="9525">
            <a:solidFill>
              <a:schemeClr val="tx1"/>
            </a:solidFill>
            <a:miter lim="800000"/>
            <a:headEnd/>
            <a:tailEnd/>
          </a:ln>
        </p:spPr>
        <p:txBody>
          <a:bodyPr lIns="18000" rIns="18000"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a:solidFill>
                  <a:schemeClr val="tx1"/>
                </a:solidFill>
              </a:rPr>
              <a:t>3</a:t>
            </a:r>
          </a:p>
        </p:txBody>
      </p:sp>
      <p:sp>
        <p:nvSpPr>
          <p:cNvPr id="16411" name="Rectangle 36"/>
          <p:cNvSpPr>
            <a:spLocks noChangeArrowheads="1"/>
          </p:cNvSpPr>
          <p:nvPr/>
        </p:nvSpPr>
        <p:spPr bwMode="auto">
          <a:xfrm>
            <a:off x="3700463" y="3267075"/>
            <a:ext cx="365125" cy="331788"/>
          </a:xfrm>
          <a:prstGeom prst="rect">
            <a:avLst/>
          </a:prstGeom>
          <a:solidFill>
            <a:srgbClr val="FFFF66"/>
          </a:solidFill>
          <a:ln w="9525">
            <a:solidFill>
              <a:schemeClr val="tx1"/>
            </a:solidFill>
            <a:miter lim="800000"/>
            <a:headEnd/>
            <a:tailEnd/>
          </a:ln>
        </p:spPr>
        <p:txBody>
          <a:bodyPr lIns="18000" rIns="18000"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a:solidFill>
                  <a:schemeClr val="tx1"/>
                </a:solidFill>
              </a:rPr>
              <a:t>5</a:t>
            </a:r>
          </a:p>
        </p:txBody>
      </p:sp>
      <p:sp>
        <p:nvSpPr>
          <p:cNvPr id="16412" name="Rectangle 37"/>
          <p:cNvSpPr>
            <a:spLocks noChangeArrowheads="1"/>
          </p:cNvSpPr>
          <p:nvPr/>
        </p:nvSpPr>
        <p:spPr bwMode="auto">
          <a:xfrm>
            <a:off x="4106863" y="3873500"/>
            <a:ext cx="363537" cy="333375"/>
          </a:xfrm>
          <a:prstGeom prst="rect">
            <a:avLst/>
          </a:prstGeom>
          <a:solidFill>
            <a:srgbClr val="FFFF66"/>
          </a:solidFill>
          <a:ln w="9525">
            <a:solidFill>
              <a:schemeClr val="tx1"/>
            </a:solidFill>
            <a:miter lim="800000"/>
            <a:headEnd/>
            <a:tailEnd/>
          </a:ln>
        </p:spPr>
        <p:txBody>
          <a:bodyPr lIns="18000" rIns="18000"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a:solidFill>
                  <a:schemeClr val="tx1"/>
                </a:solidFill>
              </a:rPr>
              <a:t>4b</a:t>
            </a:r>
          </a:p>
        </p:txBody>
      </p:sp>
      <p:sp>
        <p:nvSpPr>
          <p:cNvPr id="16413" name="Rectangle 38"/>
          <p:cNvSpPr>
            <a:spLocks noChangeArrowheads="1"/>
          </p:cNvSpPr>
          <p:nvPr/>
        </p:nvSpPr>
        <p:spPr bwMode="auto">
          <a:xfrm>
            <a:off x="5278438" y="3873500"/>
            <a:ext cx="365125" cy="333375"/>
          </a:xfrm>
          <a:prstGeom prst="rect">
            <a:avLst/>
          </a:prstGeom>
          <a:solidFill>
            <a:srgbClr val="FFFF66"/>
          </a:solidFill>
          <a:ln w="9525">
            <a:solidFill>
              <a:schemeClr val="tx1"/>
            </a:solidFill>
            <a:miter lim="800000"/>
            <a:headEnd/>
            <a:tailEnd/>
          </a:ln>
        </p:spPr>
        <p:txBody>
          <a:bodyPr lIns="18000" rIns="18000"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a:solidFill>
                  <a:schemeClr val="tx1"/>
                </a:solidFill>
              </a:rPr>
              <a:t>7</a:t>
            </a:r>
          </a:p>
        </p:txBody>
      </p:sp>
      <p:sp>
        <p:nvSpPr>
          <p:cNvPr id="16414" name="Rectangle 39"/>
          <p:cNvSpPr>
            <a:spLocks noChangeArrowheads="1"/>
          </p:cNvSpPr>
          <p:nvPr/>
        </p:nvSpPr>
        <p:spPr bwMode="auto">
          <a:xfrm>
            <a:off x="6164263" y="3860800"/>
            <a:ext cx="363537" cy="331788"/>
          </a:xfrm>
          <a:prstGeom prst="rect">
            <a:avLst/>
          </a:prstGeom>
          <a:solidFill>
            <a:srgbClr val="FFFF66"/>
          </a:solidFill>
          <a:ln w="9525">
            <a:solidFill>
              <a:schemeClr val="tx1"/>
            </a:solidFill>
            <a:miter lim="800000"/>
            <a:headEnd/>
            <a:tailEnd/>
          </a:ln>
        </p:spPr>
        <p:txBody>
          <a:bodyPr lIns="18000" rIns="18000"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a:solidFill>
                  <a:schemeClr val="tx1"/>
                </a:solidFill>
              </a:rPr>
              <a:t>11</a:t>
            </a:r>
          </a:p>
        </p:txBody>
      </p:sp>
      <p:sp>
        <p:nvSpPr>
          <p:cNvPr id="16415" name="Rectangle 40"/>
          <p:cNvSpPr>
            <a:spLocks noChangeArrowheads="1"/>
          </p:cNvSpPr>
          <p:nvPr/>
        </p:nvSpPr>
        <p:spPr bwMode="auto">
          <a:xfrm>
            <a:off x="7165975" y="3857625"/>
            <a:ext cx="363538" cy="331788"/>
          </a:xfrm>
          <a:prstGeom prst="rect">
            <a:avLst/>
          </a:prstGeom>
          <a:solidFill>
            <a:srgbClr val="FFFF66"/>
          </a:solidFill>
          <a:ln w="9525">
            <a:solidFill>
              <a:schemeClr val="tx1"/>
            </a:solidFill>
            <a:miter lim="800000"/>
            <a:headEnd/>
            <a:tailEnd/>
          </a:ln>
        </p:spPr>
        <p:txBody>
          <a:bodyPr lIns="18000" rIns="18000"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a:solidFill>
                  <a:schemeClr val="tx1"/>
                </a:solidFill>
              </a:rPr>
              <a:t>12</a:t>
            </a:r>
          </a:p>
        </p:txBody>
      </p:sp>
      <p:sp>
        <p:nvSpPr>
          <p:cNvPr id="16416" name="Rectangle 41"/>
          <p:cNvSpPr>
            <a:spLocks noChangeArrowheads="1"/>
          </p:cNvSpPr>
          <p:nvPr/>
        </p:nvSpPr>
        <p:spPr bwMode="auto">
          <a:xfrm>
            <a:off x="5200650" y="4578350"/>
            <a:ext cx="365125" cy="331788"/>
          </a:xfrm>
          <a:prstGeom prst="rect">
            <a:avLst/>
          </a:prstGeom>
          <a:solidFill>
            <a:srgbClr val="FFFF66"/>
          </a:solidFill>
          <a:ln w="9525">
            <a:solidFill>
              <a:schemeClr val="tx1"/>
            </a:solidFill>
            <a:miter lim="800000"/>
            <a:headEnd/>
            <a:tailEnd/>
          </a:ln>
        </p:spPr>
        <p:txBody>
          <a:bodyPr lIns="18000" rIns="18000"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a:solidFill>
                  <a:schemeClr val="tx1"/>
                </a:solidFill>
              </a:rPr>
              <a:t>8</a:t>
            </a:r>
          </a:p>
        </p:txBody>
      </p:sp>
      <p:sp>
        <p:nvSpPr>
          <p:cNvPr id="16417" name="Rectangle 42"/>
          <p:cNvSpPr>
            <a:spLocks noChangeArrowheads="1"/>
          </p:cNvSpPr>
          <p:nvPr/>
        </p:nvSpPr>
        <p:spPr bwMode="auto">
          <a:xfrm>
            <a:off x="5473700" y="3257550"/>
            <a:ext cx="363538" cy="331788"/>
          </a:xfrm>
          <a:prstGeom prst="rect">
            <a:avLst/>
          </a:prstGeom>
          <a:solidFill>
            <a:srgbClr val="FFFF66"/>
          </a:solidFill>
          <a:ln w="9525">
            <a:solidFill>
              <a:schemeClr val="tx1"/>
            </a:solidFill>
            <a:miter lim="800000"/>
            <a:headEnd/>
            <a:tailEnd/>
          </a:ln>
        </p:spPr>
        <p:txBody>
          <a:bodyPr lIns="18000" rIns="18000"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a:solidFill>
                  <a:schemeClr val="tx1"/>
                </a:solidFill>
              </a:rPr>
              <a:t>6</a:t>
            </a:r>
          </a:p>
        </p:txBody>
      </p:sp>
      <p:sp>
        <p:nvSpPr>
          <p:cNvPr id="16418" name="Rectangle 43"/>
          <p:cNvSpPr>
            <a:spLocks noChangeArrowheads="1"/>
          </p:cNvSpPr>
          <p:nvPr/>
        </p:nvSpPr>
        <p:spPr bwMode="auto">
          <a:xfrm>
            <a:off x="6627813" y="3267075"/>
            <a:ext cx="365125" cy="331788"/>
          </a:xfrm>
          <a:prstGeom prst="rect">
            <a:avLst/>
          </a:prstGeom>
          <a:solidFill>
            <a:srgbClr val="FFFF66"/>
          </a:solidFill>
          <a:ln w="9525">
            <a:solidFill>
              <a:schemeClr val="tx1"/>
            </a:solidFill>
            <a:miter lim="800000"/>
            <a:headEnd/>
            <a:tailEnd/>
          </a:ln>
        </p:spPr>
        <p:txBody>
          <a:bodyPr lIns="18000" rIns="18000"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a:solidFill>
                  <a:schemeClr val="tx1"/>
                </a:solidFill>
              </a:rPr>
              <a:t>10</a:t>
            </a:r>
          </a:p>
        </p:txBody>
      </p:sp>
      <p:sp>
        <p:nvSpPr>
          <p:cNvPr id="16419" name="Rectangle 44"/>
          <p:cNvSpPr>
            <a:spLocks noChangeArrowheads="1"/>
          </p:cNvSpPr>
          <p:nvPr/>
        </p:nvSpPr>
        <p:spPr bwMode="auto">
          <a:xfrm>
            <a:off x="4732338" y="2587625"/>
            <a:ext cx="365125" cy="331788"/>
          </a:xfrm>
          <a:prstGeom prst="rect">
            <a:avLst/>
          </a:prstGeom>
          <a:solidFill>
            <a:srgbClr val="FFFF66"/>
          </a:solidFill>
          <a:ln w="9525">
            <a:solidFill>
              <a:schemeClr val="tx1"/>
            </a:solidFill>
            <a:miter lim="800000"/>
            <a:headEnd/>
            <a:tailEnd/>
          </a:ln>
        </p:spPr>
        <p:txBody>
          <a:bodyPr lIns="18000" rIns="18000"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a:solidFill>
                  <a:schemeClr val="tx1"/>
                </a:solidFill>
              </a:rPr>
              <a:t>9</a:t>
            </a:r>
          </a:p>
        </p:txBody>
      </p:sp>
      <p:sp>
        <p:nvSpPr>
          <p:cNvPr id="16420" name="Oval 45"/>
          <p:cNvSpPr>
            <a:spLocks noChangeArrowheads="1"/>
          </p:cNvSpPr>
          <p:nvPr/>
        </p:nvSpPr>
        <p:spPr bwMode="auto">
          <a:xfrm>
            <a:off x="1774825" y="3878263"/>
            <a:ext cx="252413" cy="252412"/>
          </a:xfrm>
          <a:prstGeom prst="ellipse">
            <a:avLst/>
          </a:prstGeom>
          <a:solidFill>
            <a:schemeClr val="hlink"/>
          </a:solidFill>
          <a:ln w="9525">
            <a:solidFill>
              <a:schemeClr val="tx1"/>
            </a:solidFill>
            <a:round/>
            <a:headEnd/>
            <a:tailEnd/>
          </a:ln>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pPr>
              <a:spcBef>
                <a:spcPct val="50000"/>
              </a:spcBef>
            </a:pPr>
            <a:r>
              <a:rPr lang="fr-FR" altLang="fr-FR" sz="1400" b="1">
                <a:solidFill>
                  <a:schemeClr val="tx1"/>
                </a:solidFill>
              </a:rPr>
              <a:t>2</a:t>
            </a:r>
          </a:p>
        </p:txBody>
      </p:sp>
      <p:sp>
        <p:nvSpPr>
          <p:cNvPr id="16421" name="Oval 46"/>
          <p:cNvSpPr>
            <a:spLocks noChangeArrowheads="1"/>
          </p:cNvSpPr>
          <p:nvPr/>
        </p:nvSpPr>
        <p:spPr bwMode="auto">
          <a:xfrm>
            <a:off x="2940050" y="3324225"/>
            <a:ext cx="241300" cy="241300"/>
          </a:xfrm>
          <a:prstGeom prst="ellipse">
            <a:avLst/>
          </a:prstGeom>
          <a:solidFill>
            <a:schemeClr val="hlink"/>
          </a:solidFill>
          <a:ln w="9525">
            <a:solidFill>
              <a:schemeClr val="tx1"/>
            </a:solidFill>
            <a:round/>
            <a:headEnd/>
            <a:tailEnd/>
          </a:ln>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pPr>
              <a:spcBef>
                <a:spcPct val="50000"/>
              </a:spcBef>
            </a:pPr>
            <a:r>
              <a:rPr lang="fr-FR" altLang="fr-FR" sz="1400" b="1">
                <a:solidFill>
                  <a:schemeClr val="tx1"/>
                </a:solidFill>
              </a:rPr>
              <a:t>6</a:t>
            </a:r>
          </a:p>
        </p:txBody>
      </p:sp>
      <p:sp>
        <p:nvSpPr>
          <p:cNvPr id="16422" name="Oval 47"/>
          <p:cNvSpPr>
            <a:spLocks noChangeArrowheads="1"/>
          </p:cNvSpPr>
          <p:nvPr/>
        </p:nvSpPr>
        <p:spPr bwMode="auto">
          <a:xfrm>
            <a:off x="4779963" y="3884613"/>
            <a:ext cx="285750" cy="287337"/>
          </a:xfrm>
          <a:prstGeom prst="ellipse">
            <a:avLst/>
          </a:prstGeom>
          <a:solidFill>
            <a:schemeClr val="hlink"/>
          </a:solidFill>
          <a:ln w="9525">
            <a:solidFill>
              <a:schemeClr val="tx1"/>
            </a:solidFill>
            <a:round/>
            <a:headEnd/>
            <a:tailEnd/>
          </a:ln>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pPr>
              <a:spcBef>
                <a:spcPct val="50000"/>
              </a:spcBef>
            </a:pPr>
            <a:r>
              <a:rPr lang="fr-FR" altLang="fr-FR" sz="1400" b="1">
                <a:solidFill>
                  <a:schemeClr val="tx1"/>
                </a:solidFill>
              </a:rPr>
              <a:t>13</a:t>
            </a:r>
          </a:p>
        </p:txBody>
      </p:sp>
      <p:sp>
        <p:nvSpPr>
          <p:cNvPr id="16423" name="Oval 48"/>
          <p:cNvSpPr>
            <a:spLocks noChangeArrowheads="1"/>
          </p:cNvSpPr>
          <p:nvPr/>
        </p:nvSpPr>
        <p:spPr bwMode="auto">
          <a:xfrm>
            <a:off x="6076950" y="3241675"/>
            <a:ext cx="290513" cy="290513"/>
          </a:xfrm>
          <a:prstGeom prst="ellipse">
            <a:avLst/>
          </a:prstGeom>
          <a:solidFill>
            <a:schemeClr val="hlink"/>
          </a:solidFill>
          <a:ln w="9525">
            <a:solidFill>
              <a:schemeClr val="tx1"/>
            </a:solidFill>
            <a:round/>
            <a:headEnd/>
            <a:tailEnd/>
          </a:ln>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pPr>
              <a:spcBef>
                <a:spcPct val="50000"/>
              </a:spcBef>
            </a:pPr>
            <a:r>
              <a:rPr lang="fr-FR" altLang="fr-FR" sz="1400" b="1">
                <a:solidFill>
                  <a:schemeClr val="tx1"/>
                </a:solidFill>
              </a:rPr>
              <a:t>18</a:t>
            </a:r>
          </a:p>
        </p:txBody>
      </p:sp>
      <p:sp>
        <p:nvSpPr>
          <p:cNvPr id="16424" name="Oval 49"/>
          <p:cNvSpPr>
            <a:spLocks noChangeArrowheads="1"/>
          </p:cNvSpPr>
          <p:nvPr/>
        </p:nvSpPr>
        <p:spPr bwMode="auto">
          <a:xfrm>
            <a:off x="6702425" y="3881438"/>
            <a:ext cx="279400" cy="279400"/>
          </a:xfrm>
          <a:prstGeom prst="ellipse">
            <a:avLst/>
          </a:prstGeom>
          <a:solidFill>
            <a:schemeClr val="hlink"/>
          </a:solidFill>
          <a:ln w="9525">
            <a:solidFill>
              <a:schemeClr val="tx1"/>
            </a:solidFill>
            <a:round/>
            <a:headEnd/>
            <a:tailEnd/>
          </a:ln>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pPr>
              <a:spcBef>
                <a:spcPct val="50000"/>
              </a:spcBef>
            </a:pPr>
            <a:r>
              <a:rPr lang="fr-FR" altLang="fr-FR" sz="1400" b="1">
                <a:solidFill>
                  <a:schemeClr val="tx1"/>
                </a:solidFill>
              </a:rPr>
              <a:t>22</a:t>
            </a:r>
          </a:p>
        </p:txBody>
      </p:sp>
      <p:sp>
        <p:nvSpPr>
          <p:cNvPr id="16425" name="Oval 50"/>
          <p:cNvSpPr>
            <a:spLocks noChangeArrowheads="1"/>
          </p:cNvSpPr>
          <p:nvPr/>
        </p:nvSpPr>
        <p:spPr bwMode="auto">
          <a:xfrm>
            <a:off x="5751513" y="3892550"/>
            <a:ext cx="268287" cy="268288"/>
          </a:xfrm>
          <a:prstGeom prst="ellipse">
            <a:avLst/>
          </a:prstGeom>
          <a:solidFill>
            <a:schemeClr val="hlink"/>
          </a:solidFill>
          <a:ln w="9525">
            <a:solidFill>
              <a:schemeClr val="tx1"/>
            </a:solidFill>
            <a:round/>
            <a:headEnd/>
            <a:tailEnd/>
          </a:ln>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pPr>
              <a:spcBef>
                <a:spcPct val="50000"/>
              </a:spcBef>
            </a:pPr>
            <a:r>
              <a:rPr lang="fr-FR" altLang="fr-FR" sz="1400" b="1">
                <a:solidFill>
                  <a:schemeClr val="tx1"/>
                </a:solidFill>
              </a:rPr>
              <a:t>18</a:t>
            </a:r>
          </a:p>
        </p:txBody>
      </p:sp>
      <p:sp>
        <p:nvSpPr>
          <p:cNvPr id="16426" name="Oval 51"/>
          <p:cNvSpPr>
            <a:spLocks noChangeArrowheads="1"/>
          </p:cNvSpPr>
          <p:nvPr/>
        </p:nvSpPr>
        <p:spPr bwMode="auto">
          <a:xfrm>
            <a:off x="893763" y="3868738"/>
            <a:ext cx="261937" cy="261937"/>
          </a:xfrm>
          <a:prstGeom prst="ellipse">
            <a:avLst/>
          </a:prstGeom>
          <a:solidFill>
            <a:schemeClr val="hlink"/>
          </a:solidFill>
          <a:ln w="9525">
            <a:solidFill>
              <a:schemeClr val="tx1"/>
            </a:solidFill>
            <a:round/>
            <a:headEnd/>
            <a:tailEnd/>
          </a:ln>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pPr>
              <a:spcBef>
                <a:spcPct val="50000"/>
              </a:spcBef>
            </a:pPr>
            <a:r>
              <a:rPr lang="fr-FR" altLang="fr-FR" sz="1400" b="1">
                <a:solidFill>
                  <a:schemeClr val="tx1"/>
                </a:solidFill>
              </a:rPr>
              <a:t>0</a:t>
            </a:r>
          </a:p>
        </p:txBody>
      </p:sp>
      <p:sp>
        <p:nvSpPr>
          <p:cNvPr id="16427" name="Oval 63"/>
          <p:cNvSpPr>
            <a:spLocks noChangeArrowheads="1"/>
          </p:cNvSpPr>
          <p:nvPr/>
        </p:nvSpPr>
        <p:spPr bwMode="auto">
          <a:xfrm>
            <a:off x="7759700" y="3878263"/>
            <a:ext cx="279400" cy="279400"/>
          </a:xfrm>
          <a:prstGeom prst="ellipse">
            <a:avLst/>
          </a:prstGeom>
          <a:solidFill>
            <a:schemeClr val="hlink"/>
          </a:solidFill>
          <a:ln w="9525">
            <a:solidFill>
              <a:schemeClr val="tx1"/>
            </a:solidFill>
            <a:round/>
            <a:headEnd/>
            <a:tailEnd/>
          </a:ln>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pPr>
              <a:spcBef>
                <a:spcPct val="50000"/>
              </a:spcBef>
            </a:pPr>
            <a:r>
              <a:rPr lang="fr-FR" altLang="fr-FR" sz="1400" b="1">
                <a:solidFill>
                  <a:schemeClr val="tx1"/>
                </a:solidFill>
              </a:rPr>
              <a:t>26</a:t>
            </a:r>
          </a:p>
        </p:txBody>
      </p:sp>
      <p:sp>
        <p:nvSpPr>
          <p:cNvPr id="16428" name="Rectangle 64"/>
          <p:cNvSpPr>
            <a:spLocks noChangeArrowheads="1"/>
          </p:cNvSpPr>
          <p:nvPr/>
        </p:nvSpPr>
        <p:spPr bwMode="auto">
          <a:xfrm>
            <a:off x="3078163" y="3863975"/>
            <a:ext cx="363537" cy="333375"/>
          </a:xfrm>
          <a:prstGeom prst="rect">
            <a:avLst/>
          </a:prstGeom>
          <a:solidFill>
            <a:srgbClr val="FFFF66"/>
          </a:solidFill>
          <a:ln w="9525">
            <a:solidFill>
              <a:schemeClr val="tx1"/>
            </a:solidFill>
            <a:miter lim="800000"/>
            <a:headEnd/>
            <a:tailEnd/>
          </a:ln>
        </p:spPr>
        <p:txBody>
          <a:bodyPr lIns="18000" rIns="18000"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a:solidFill>
                  <a:schemeClr val="tx1"/>
                </a:solidFill>
              </a:rPr>
              <a:t>4a</a:t>
            </a:r>
          </a:p>
        </p:txBody>
      </p:sp>
      <p:sp>
        <p:nvSpPr>
          <p:cNvPr id="16429" name="Oval 66"/>
          <p:cNvSpPr>
            <a:spLocks noChangeArrowheads="1"/>
          </p:cNvSpPr>
          <p:nvPr/>
        </p:nvSpPr>
        <p:spPr bwMode="auto">
          <a:xfrm>
            <a:off x="3673475" y="3924300"/>
            <a:ext cx="241300" cy="241300"/>
          </a:xfrm>
          <a:prstGeom prst="ellipse">
            <a:avLst/>
          </a:prstGeom>
          <a:solidFill>
            <a:schemeClr val="hlink"/>
          </a:solidFill>
          <a:ln w="9525">
            <a:solidFill>
              <a:schemeClr val="tx1"/>
            </a:solidFill>
            <a:round/>
            <a:headEnd/>
            <a:tailEnd/>
          </a:ln>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pPr>
              <a:spcBef>
                <a:spcPct val="50000"/>
              </a:spcBef>
            </a:pPr>
            <a:r>
              <a:rPr lang="fr-FR" altLang="fr-FR" sz="1400" b="1">
                <a:solidFill>
                  <a:schemeClr val="tx1"/>
                </a:solidFill>
              </a:rPr>
              <a:t>9</a:t>
            </a:r>
          </a:p>
        </p:txBody>
      </p:sp>
      <p:sp>
        <p:nvSpPr>
          <p:cNvPr id="16430" name="Text Box 67"/>
          <p:cNvSpPr txBox="1">
            <a:spLocks noChangeArrowheads="1"/>
          </p:cNvSpPr>
          <p:nvPr/>
        </p:nvSpPr>
        <p:spPr bwMode="auto">
          <a:xfrm>
            <a:off x="2563813" y="5832475"/>
            <a:ext cx="4194175" cy="376238"/>
          </a:xfrm>
          <a:prstGeom prst="rect">
            <a:avLst/>
          </a:prstGeom>
          <a:solidFill>
            <a:srgbClr val="FFFF66"/>
          </a:solidFill>
          <a:ln w="9525">
            <a:solidFill>
              <a:schemeClr val="folHlink"/>
            </a:solidFill>
            <a:miter lim="800000"/>
            <a:headEnd/>
            <a:tailEnd/>
          </a:ln>
        </p:spPr>
        <p:txBody>
          <a:bodyPr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dirty="0">
                <a:latin typeface="Calibri" panose="020F0502020204030204" pitchFamily="34" charset="0"/>
              </a:rPr>
              <a:t>Le réseau PERT du projet Horizon</a:t>
            </a:r>
          </a:p>
        </p:txBody>
      </p:sp>
      <p:grpSp>
        <p:nvGrpSpPr>
          <p:cNvPr id="16431" name="Group 80"/>
          <p:cNvGrpSpPr>
            <a:grpSpLocks/>
          </p:cNvGrpSpPr>
          <p:nvPr/>
        </p:nvGrpSpPr>
        <p:grpSpPr bwMode="auto">
          <a:xfrm>
            <a:off x="4108450" y="1212850"/>
            <a:ext cx="1657350" cy="355600"/>
            <a:chOff x="884" y="1044"/>
            <a:chExt cx="1044" cy="224"/>
          </a:xfrm>
        </p:grpSpPr>
        <p:grpSp>
          <p:nvGrpSpPr>
            <p:cNvPr id="16573" name="Group 75"/>
            <p:cNvGrpSpPr>
              <a:grpSpLocks/>
            </p:cNvGrpSpPr>
            <p:nvPr/>
          </p:nvGrpSpPr>
          <p:grpSpPr bwMode="auto">
            <a:xfrm>
              <a:off x="884" y="1044"/>
              <a:ext cx="1044" cy="224"/>
              <a:chOff x="1912" y="804"/>
              <a:chExt cx="688" cy="224"/>
            </a:xfrm>
          </p:grpSpPr>
          <p:sp>
            <p:nvSpPr>
              <p:cNvPr id="16578" name="Rectangle 69"/>
              <p:cNvSpPr>
                <a:spLocks noChangeArrowheads="1"/>
              </p:cNvSpPr>
              <p:nvPr/>
            </p:nvSpPr>
            <p:spPr bwMode="auto">
              <a:xfrm>
                <a:off x="1912" y="804"/>
                <a:ext cx="688" cy="224"/>
              </a:xfrm>
              <a:prstGeom prst="rect">
                <a:avLst/>
              </a:prstGeom>
              <a:solidFill>
                <a:srgbClr val="FFFFFF"/>
              </a:solidFill>
              <a:ln w="9525">
                <a:solidFill>
                  <a:schemeClr val="tx2"/>
                </a:solidFill>
                <a:miter lim="800000"/>
                <a:headEnd/>
                <a:tailEnd/>
              </a:ln>
            </p:spPr>
            <p:txBody>
              <a:bodyPr wrap="none"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a:p>
            </p:txBody>
          </p:sp>
          <p:sp>
            <p:nvSpPr>
              <p:cNvPr id="16579" name="Line 70"/>
              <p:cNvSpPr>
                <a:spLocks noChangeShapeType="1"/>
              </p:cNvSpPr>
              <p:nvPr/>
            </p:nvSpPr>
            <p:spPr bwMode="auto">
              <a:xfrm>
                <a:off x="2084" y="804"/>
                <a:ext cx="0" cy="224"/>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fr-FR"/>
              </a:p>
            </p:txBody>
          </p:sp>
          <p:sp>
            <p:nvSpPr>
              <p:cNvPr id="16580" name="Line 71"/>
              <p:cNvSpPr>
                <a:spLocks noChangeShapeType="1"/>
              </p:cNvSpPr>
              <p:nvPr/>
            </p:nvSpPr>
            <p:spPr bwMode="auto">
              <a:xfrm>
                <a:off x="2256" y="804"/>
                <a:ext cx="0" cy="224"/>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fr-FR"/>
              </a:p>
            </p:txBody>
          </p:sp>
          <p:sp>
            <p:nvSpPr>
              <p:cNvPr id="16581" name="Line 72"/>
              <p:cNvSpPr>
                <a:spLocks noChangeShapeType="1"/>
              </p:cNvSpPr>
              <p:nvPr/>
            </p:nvSpPr>
            <p:spPr bwMode="auto">
              <a:xfrm>
                <a:off x="2428" y="804"/>
                <a:ext cx="0" cy="224"/>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fr-FR"/>
              </a:p>
            </p:txBody>
          </p:sp>
        </p:grpSp>
        <p:sp>
          <p:nvSpPr>
            <p:cNvPr id="16574" name="Text Box 76"/>
            <p:cNvSpPr txBox="1">
              <a:spLocks noChangeArrowheads="1"/>
            </p:cNvSpPr>
            <p:nvPr/>
          </p:nvSpPr>
          <p:spPr bwMode="auto">
            <a:xfrm>
              <a:off x="896" y="1070"/>
              <a:ext cx="26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200">
                  <a:solidFill>
                    <a:srgbClr val="009900"/>
                  </a:solidFill>
                </a:rPr>
                <a:t>DTO</a:t>
              </a:r>
              <a:endParaRPr lang="fr-FR" altLang="fr-FR" sz="1200"/>
            </a:p>
          </p:txBody>
        </p:sp>
        <p:sp>
          <p:nvSpPr>
            <p:cNvPr id="16575" name="Text Box 77"/>
            <p:cNvSpPr txBox="1">
              <a:spLocks noChangeArrowheads="1"/>
            </p:cNvSpPr>
            <p:nvPr/>
          </p:nvSpPr>
          <p:spPr bwMode="auto">
            <a:xfrm>
              <a:off x="1184" y="1069"/>
              <a:ext cx="192"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rIns="0"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200">
                  <a:solidFill>
                    <a:srgbClr val="FF3300"/>
                  </a:solidFill>
                </a:rPr>
                <a:t>DTA</a:t>
              </a:r>
              <a:endParaRPr lang="fr-FR" altLang="fr-FR" sz="1200"/>
            </a:p>
          </p:txBody>
        </p:sp>
        <p:sp>
          <p:nvSpPr>
            <p:cNvPr id="16576" name="Text Box 78"/>
            <p:cNvSpPr txBox="1">
              <a:spLocks noChangeArrowheads="1"/>
            </p:cNvSpPr>
            <p:nvPr/>
          </p:nvSpPr>
          <p:spPr bwMode="auto">
            <a:xfrm>
              <a:off x="1455" y="1074"/>
              <a:ext cx="176" cy="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rIns="0"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100" b="1" i="1">
                  <a:solidFill>
                    <a:srgbClr val="009900"/>
                  </a:solidFill>
                </a:rPr>
                <a:t>FTO</a:t>
              </a:r>
              <a:endParaRPr lang="fr-FR" altLang="fr-FR" sz="1200"/>
            </a:p>
          </p:txBody>
        </p:sp>
        <p:sp>
          <p:nvSpPr>
            <p:cNvPr id="16577" name="Text Box 79"/>
            <p:cNvSpPr txBox="1">
              <a:spLocks noChangeArrowheads="1"/>
            </p:cNvSpPr>
            <p:nvPr/>
          </p:nvSpPr>
          <p:spPr bwMode="auto">
            <a:xfrm>
              <a:off x="1721" y="1073"/>
              <a:ext cx="172" cy="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rIns="0"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100" b="1" i="1">
                  <a:solidFill>
                    <a:srgbClr val="FF3300"/>
                  </a:solidFill>
                </a:rPr>
                <a:t>FTA</a:t>
              </a:r>
              <a:endParaRPr lang="fr-FR" altLang="fr-FR" sz="1200"/>
            </a:p>
          </p:txBody>
        </p:sp>
      </p:grpSp>
      <p:grpSp>
        <p:nvGrpSpPr>
          <p:cNvPr id="16432" name="Group 92"/>
          <p:cNvGrpSpPr>
            <a:grpSpLocks/>
          </p:cNvGrpSpPr>
          <p:nvPr/>
        </p:nvGrpSpPr>
        <p:grpSpPr bwMode="auto">
          <a:xfrm>
            <a:off x="590550" y="3398838"/>
            <a:ext cx="1243013" cy="274637"/>
            <a:chOff x="3228" y="1173"/>
            <a:chExt cx="783" cy="173"/>
          </a:xfrm>
        </p:grpSpPr>
        <p:grpSp>
          <p:nvGrpSpPr>
            <p:cNvPr id="16564" name="Group 83"/>
            <p:cNvGrpSpPr>
              <a:grpSpLocks/>
            </p:cNvGrpSpPr>
            <p:nvPr/>
          </p:nvGrpSpPr>
          <p:grpSpPr bwMode="auto">
            <a:xfrm>
              <a:off x="3228" y="1175"/>
              <a:ext cx="783" cy="168"/>
              <a:chOff x="1912" y="804"/>
              <a:chExt cx="688" cy="224"/>
            </a:xfrm>
          </p:grpSpPr>
          <p:sp>
            <p:nvSpPr>
              <p:cNvPr id="16569" name="Rectangle 84"/>
              <p:cNvSpPr>
                <a:spLocks noChangeArrowheads="1"/>
              </p:cNvSpPr>
              <p:nvPr/>
            </p:nvSpPr>
            <p:spPr bwMode="auto">
              <a:xfrm>
                <a:off x="1912" y="804"/>
                <a:ext cx="688" cy="224"/>
              </a:xfrm>
              <a:prstGeom prst="rect">
                <a:avLst/>
              </a:prstGeom>
              <a:solidFill>
                <a:srgbClr val="FFFFFF"/>
              </a:solidFill>
              <a:ln w="9525">
                <a:solidFill>
                  <a:schemeClr val="tx2"/>
                </a:solidFill>
                <a:miter lim="800000"/>
                <a:headEnd/>
                <a:tailEnd/>
              </a:ln>
            </p:spPr>
            <p:txBody>
              <a:bodyPr wrap="none"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a:p>
            </p:txBody>
          </p:sp>
          <p:sp>
            <p:nvSpPr>
              <p:cNvPr id="16570" name="Line 85"/>
              <p:cNvSpPr>
                <a:spLocks noChangeShapeType="1"/>
              </p:cNvSpPr>
              <p:nvPr/>
            </p:nvSpPr>
            <p:spPr bwMode="auto">
              <a:xfrm>
                <a:off x="2084" y="804"/>
                <a:ext cx="0" cy="224"/>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fr-FR"/>
              </a:p>
            </p:txBody>
          </p:sp>
          <p:sp>
            <p:nvSpPr>
              <p:cNvPr id="16571" name="Line 86"/>
              <p:cNvSpPr>
                <a:spLocks noChangeShapeType="1"/>
              </p:cNvSpPr>
              <p:nvPr/>
            </p:nvSpPr>
            <p:spPr bwMode="auto">
              <a:xfrm>
                <a:off x="2256" y="804"/>
                <a:ext cx="0" cy="224"/>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fr-FR"/>
              </a:p>
            </p:txBody>
          </p:sp>
          <p:sp>
            <p:nvSpPr>
              <p:cNvPr id="16572" name="Line 87"/>
              <p:cNvSpPr>
                <a:spLocks noChangeShapeType="1"/>
              </p:cNvSpPr>
              <p:nvPr/>
            </p:nvSpPr>
            <p:spPr bwMode="auto">
              <a:xfrm>
                <a:off x="2428" y="804"/>
                <a:ext cx="0" cy="224"/>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fr-FR"/>
              </a:p>
            </p:txBody>
          </p:sp>
        </p:grpSp>
        <p:sp>
          <p:nvSpPr>
            <p:cNvPr id="16565" name="Text Box 88"/>
            <p:cNvSpPr txBox="1">
              <a:spLocks noChangeArrowheads="1"/>
            </p:cNvSpPr>
            <p:nvPr/>
          </p:nvSpPr>
          <p:spPr bwMode="auto">
            <a:xfrm>
              <a:off x="3260" y="1173"/>
              <a:ext cx="128"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200">
                  <a:solidFill>
                    <a:srgbClr val="009900"/>
                  </a:solidFill>
                </a:rPr>
                <a:t>0</a:t>
              </a:r>
              <a:endParaRPr lang="fr-FR" altLang="fr-FR" sz="1200"/>
            </a:p>
          </p:txBody>
        </p:sp>
        <p:sp>
          <p:nvSpPr>
            <p:cNvPr id="16566" name="Text Box 89"/>
            <p:cNvSpPr txBox="1">
              <a:spLocks noChangeArrowheads="1"/>
            </p:cNvSpPr>
            <p:nvPr/>
          </p:nvSpPr>
          <p:spPr bwMode="auto">
            <a:xfrm>
              <a:off x="3452" y="1173"/>
              <a:ext cx="142"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200">
                  <a:solidFill>
                    <a:srgbClr val="FF3300"/>
                  </a:solidFill>
                </a:rPr>
                <a:t>2</a:t>
              </a:r>
              <a:endParaRPr lang="fr-FR" altLang="fr-FR" sz="1200"/>
            </a:p>
          </p:txBody>
        </p:sp>
        <p:sp>
          <p:nvSpPr>
            <p:cNvPr id="16567" name="Text Box 90"/>
            <p:cNvSpPr txBox="1">
              <a:spLocks noChangeArrowheads="1"/>
            </p:cNvSpPr>
            <p:nvPr/>
          </p:nvSpPr>
          <p:spPr bwMode="auto">
            <a:xfrm>
              <a:off x="3660" y="1181"/>
              <a:ext cx="118" cy="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100" b="1" i="1">
                  <a:solidFill>
                    <a:srgbClr val="009900"/>
                  </a:solidFill>
                </a:rPr>
                <a:t>0</a:t>
              </a:r>
            </a:p>
          </p:txBody>
        </p:sp>
        <p:sp>
          <p:nvSpPr>
            <p:cNvPr id="16568" name="Text Box 91"/>
            <p:cNvSpPr txBox="1">
              <a:spLocks noChangeArrowheads="1"/>
            </p:cNvSpPr>
            <p:nvPr/>
          </p:nvSpPr>
          <p:spPr bwMode="auto">
            <a:xfrm>
              <a:off x="3859" y="1181"/>
              <a:ext cx="126" cy="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100" b="1" i="1">
                  <a:solidFill>
                    <a:srgbClr val="FF3300"/>
                  </a:solidFill>
                </a:rPr>
                <a:t>2</a:t>
              </a:r>
            </a:p>
          </p:txBody>
        </p:sp>
      </p:grpSp>
      <p:grpSp>
        <p:nvGrpSpPr>
          <p:cNvPr id="16433" name="Group 93"/>
          <p:cNvGrpSpPr>
            <a:grpSpLocks/>
          </p:cNvGrpSpPr>
          <p:nvPr/>
        </p:nvGrpSpPr>
        <p:grpSpPr bwMode="auto">
          <a:xfrm>
            <a:off x="1644650" y="2941638"/>
            <a:ext cx="1243013" cy="274637"/>
            <a:chOff x="3228" y="1173"/>
            <a:chExt cx="783" cy="173"/>
          </a:xfrm>
        </p:grpSpPr>
        <p:grpSp>
          <p:nvGrpSpPr>
            <p:cNvPr id="16555" name="Group 94"/>
            <p:cNvGrpSpPr>
              <a:grpSpLocks/>
            </p:cNvGrpSpPr>
            <p:nvPr/>
          </p:nvGrpSpPr>
          <p:grpSpPr bwMode="auto">
            <a:xfrm>
              <a:off x="3228" y="1175"/>
              <a:ext cx="783" cy="168"/>
              <a:chOff x="1912" y="804"/>
              <a:chExt cx="688" cy="224"/>
            </a:xfrm>
          </p:grpSpPr>
          <p:sp>
            <p:nvSpPr>
              <p:cNvPr id="16560" name="Rectangle 95"/>
              <p:cNvSpPr>
                <a:spLocks noChangeArrowheads="1"/>
              </p:cNvSpPr>
              <p:nvPr/>
            </p:nvSpPr>
            <p:spPr bwMode="auto">
              <a:xfrm>
                <a:off x="1912" y="804"/>
                <a:ext cx="688" cy="224"/>
              </a:xfrm>
              <a:prstGeom prst="rect">
                <a:avLst/>
              </a:prstGeom>
              <a:solidFill>
                <a:srgbClr val="FFFFFF"/>
              </a:solidFill>
              <a:ln w="9525">
                <a:solidFill>
                  <a:schemeClr val="tx2"/>
                </a:solidFill>
                <a:miter lim="800000"/>
                <a:headEnd/>
                <a:tailEnd/>
              </a:ln>
            </p:spPr>
            <p:txBody>
              <a:bodyPr wrap="none"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a:p>
            </p:txBody>
          </p:sp>
          <p:sp>
            <p:nvSpPr>
              <p:cNvPr id="16561" name="Line 96"/>
              <p:cNvSpPr>
                <a:spLocks noChangeShapeType="1"/>
              </p:cNvSpPr>
              <p:nvPr/>
            </p:nvSpPr>
            <p:spPr bwMode="auto">
              <a:xfrm>
                <a:off x="2084" y="804"/>
                <a:ext cx="0" cy="224"/>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fr-FR"/>
              </a:p>
            </p:txBody>
          </p:sp>
          <p:sp>
            <p:nvSpPr>
              <p:cNvPr id="16562" name="Line 97"/>
              <p:cNvSpPr>
                <a:spLocks noChangeShapeType="1"/>
              </p:cNvSpPr>
              <p:nvPr/>
            </p:nvSpPr>
            <p:spPr bwMode="auto">
              <a:xfrm>
                <a:off x="2256" y="804"/>
                <a:ext cx="0" cy="224"/>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fr-FR"/>
              </a:p>
            </p:txBody>
          </p:sp>
          <p:sp>
            <p:nvSpPr>
              <p:cNvPr id="16563" name="Line 98"/>
              <p:cNvSpPr>
                <a:spLocks noChangeShapeType="1"/>
              </p:cNvSpPr>
              <p:nvPr/>
            </p:nvSpPr>
            <p:spPr bwMode="auto">
              <a:xfrm>
                <a:off x="2428" y="804"/>
                <a:ext cx="0" cy="224"/>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fr-FR"/>
              </a:p>
            </p:txBody>
          </p:sp>
        </p:grpSp>
        <p:sp>
          <p:nvSpPr>
            <p:cNvPr id="16556" name="Text Box 99"/>
            <p:cNvSpPr txBox="1">
              <a:spLocks noChangeArrowheads="1"/>
            </p:cNvSpPr>
            <p:nvPr/>
          </p:nvSpPr>
          <p:spPr bwMode="auto">
            <a:xfrm>
              <a:off x="3260" y="1173"/>
              <a:ext cx="128"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200">
                  <a:solidFill>
                    <a:srgbClr val="009900"/>
                  </a:solidFill>
                </a:rPr>
                <a:t>2</a:t>
              </a:r>
              <a:endParaRPr lang="fr-FR" altLang="fr-FR" sz="1200"/>
            </a:p>
          </p:txBody>
        </p:sp>
        <p:sp>
          <p:nvSpPr>
            <p:cNvPr id="16557" name="Text Box 100"/>
            <p:cNvSpPr txBox="1">
              <a:spLocks noChangeArrowheads="1"/>
            </p:cNvSpPr>
            <p:nvPr/>
          </p:nvSpPr>
          <p:spPr bwMode="auto">
            <a:xfrm>
              <a:off x="3452" y="1173"/>
              <a:ext cx="142"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200">
                  <a:solidFill>
                    <a:srgbClr val="FF3300"/>
                  </a:solidFill>
                </a:rPr>
                <a:t>5</a:t>
              </a:r>
              <a:endParaRPr lang="fr-FR" altLang="fr-FR" sz="1200"/>
            </a:p>
          </p:txBody>
        </p:sp>
        <p:sp>
          <p:nvSpPr>
            <p:cNvPr id="16558" name="Text Box 101"/>
            <p:cNvSpPr txBox="1">
              <a:spLocks noChangeArrowheads="1"/>
            </p:cNvSpPr>
            <p:nvPr/>
          </p:nvSpPr>
          <p:spPr bwMode="auto">
            <a:xfrm>
              <a:off x="3660" y="1181"/>
              <a:ext cx="118" cy="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100" b="1" i="1">
                  <a:solidFill>
                    <a:srgbClr val="009900"/>
                  </a:solidFill>
                </a:rPr>
                <a:t>3</a:t>
              </a:r>
            </a:p>
          </p:txBody>
        </p:sp>
        <p:sp>
          <p:nvSpPr>
            <p:cNvPr id="16559" name="Text Box 102"/>
            <p:cNvSpPr txBox="1">
              <a:spLocks noChangeArrowheads="1"/>
            </p:cNvSpPr>
            <p:nvPr/>
          </p:nvSpPr>
          <p:spPr bwMode="auto">
            <a:xfrm>
              <a:off x="3859" y="1181"/>
              <a:ext cx="126" cy="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100" b="1" i="1">
                  <a:solidFill>
                    <a:srgbClr val="FF3300"/>
                  </a:solidFill>
                </a:rPr>
                <a:t>6</a:t>
              </a:r>
            </a:p>
          </p:txBody>
        </p:sp>
      </p:grpSp>
      <p:grpSp>
        <p:nvGrpSpPr>
          <p:cNvPr id="16434" name="Group 103"/>
          <p:cNvGrpSpPr>
            <a:grpSpLocks/>
          </p:cNvGrpSpPr>
          <p:nvPr/>
        </p:nvGrpSpPr>
        <p:grpSpPr bwMode="auto">
          <a:xfrm>
            <a:off x="1009650" y="4452938"/>
            <a:ext cx="1243013" cy="274637"/>
            <a:chOff x="3228" y="1173"/>
            <a:chExt cx="783" cy="173"/>
          </a:xfrm>
        </p:grpSpPr>
        <p:grpSp>
          <p:nvGrpSpPr>
            <p:cNvPr id="16546" name="Group 104"/>
            <p:cNvGrpSpPr>
              <a:grpSpLocks/>
            </p:cNvGrpSpPr>
            <p:nvPr/>
          </p:nvGrpSpPr>
          <p:grpSpPr bwMode="auto">
            <a:xfrm>
              <a:off x="3228" y="1175"/>
              <a:ext cx="783" cy="168"/>
              <a:chOff x="1912" y="804"/>
              <a:chExt cx="688" cy="224"/>
            </a:xfrm>
          </p:grpSpPr>
          <p:sp>
            <p:nvSpPr>
              <p:cNvPr id="16551" name="Rectangle 105"/>
              <p:cNvSpPr>
                <a:spLocks noChangeArrowheads="1"/>
              </p:cNvSpPr>
              <p:nvPr/>
            </p:nvSpPr>
            <p:spPr bwMode="auto">
              <a:xfrm>
                <a:off x="1912" y="804"/>
                <a:ext cx="688" cy="224"/>
              </a:xfrm>
              <a:prstGeom prst="rect">
                <a:avLst/>
              </a:prstGeom>
              <a:solidFill>
                <a:srgbClr val="FFFFFF"/>
              </a:solidFill>
              <a:ln w="9525">
                <a:solidFill>
                  <a:schemeClr val="tx2"/>
                </a:solidFill>
                <a:miter lim="800000"/>
                <a:headEnd/>
                <a:tailEnd/>
              </a:ln>
            </p:spPr>
            <p:txBody>
              <a:bodyPr wrap="none"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a:p>
            </p:txBody>
          </p:sp>
          <p:sp>
            <p:nvSpPr>
              <p:cNvPr id="16552" name="Line 106"/>
              <p:cNvSpPr>
                <a:spLocks noChangeShapeType="1"/>
              </p:cNvSpPr>
              <p:nvPr/>
            </p:nvSpPr>
            <p:spPr bwMode="auto">
              <a:xfrm>
                <a:off x="2084" y="804"/>
                <a:ext cx="0" cy="224"/>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fr-FR"/>
              </a:p>
            </p:txBody>
          </p:sp>
          <p:sp>
            <p:nvSpPr>
              <p:cNvPr id="16553" name="Line 107"/>
              <p:cNvSpPr>
                <a:spLocks noChangeShapeType="1"/>
              </p:cNvSpPr>
              <p:nvPr/>
            </p:nvSpPr>
            <p:spPr bwMode="auto">
              <a:xfrm>
                <a:off x="2256" y="804"/>
                <a:ext cx="0" cy="224"/>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fr-FR"/>
              </a:p>
            </p:txBody>
          </p:sp>
          <p:sp>
            <p:nvSpPr>
              <p:cNvPr id="16554" name="Line 108"/>
              <p:cNvSpPr>
                <a:spLocks noChangeShapeType="1"/>
              </p:cNvSpPr>
              <p:nvPr/>
            </p:nvSpPr>
            <p:spPr bwMode="auto">
              <a:xfrm>
                <a:off x="2428" y="804"/>
                <a:ext cx="0" cy="224"/>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fr-FR"/>
              </a:p>
            </p:txBody>
          </p:sp>
        </p:grpSp>
        <p:sp>
          <p:nvSpPr>
            <p:cNvPr id="16547" name="Text Box 109"/>
            <p:cNvSpPr txBox="1">
              <a:spLocks noChangeArrowheads="1"/>
            </p:cNvSpPr>
            <p:nvPr/>
          </p:nvSpPr>
          <p:spPr bwMode="auto">
            <a:xfrm>
              <a:off x="3260" y="1173"/>
              <a:ext cx="128"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200">
                  <a:solidFill>
                    <a:srgbClr val="009900"/>
                  </a:solidFill>
                </a:rPr>
                <a:t>2</a:t>
              </a:r>
              <a:endParaRPr lang="fr-FR" altLang="fr-FR" sz="1200"/>
            </a:p>
          </p:txBody>
        </p:sp>
        <p:sp>
          <p:nvSpPr>
            <p:cNvPr id="16548" name="Text Box 110"/>
            <p:cNvSpPr txBox="1">
              <a:spLocks noChangeArrowheads="1"/>
            </p:cNvSpPr>
            <p:nvPr/>
          </p:nvSpPr>
          <p:spPr bwMode="auto">
            <a:xfrm>
              <a:off x="3452" y="1173"/>
              <a:ext cx="142"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200">
                  <a:solidFill>
                    <a:srgbClr val="FF3300"/>
                  </a:solidFill>
                </a:rPr>
                <a:t>6</a:t>
              </a:r>
              <a:endParaRPr lang="fr-FR" altLang="fr-FR" sz="1200"/>
            </a:p>
          </p:txBody>
        </p:sp>
        <p:sp>
          <p:nvSpPr>
            <p:cNvPr id="16549" name="Text Box 111"/>
            <p:cNvSpPr txBox="1">
              <a:spLocks noChangeArrowheads="1"/>
            </p:cNvSpPr>
            <p:nvPr/>
          </p:nvSpPr>
          <p:spPr bwMode="auto">
            <a:xfrm>
              <a:off x="3660" y="1181"/>
              <a:ext cx="118" cy="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100" b="1" i="1">
                  <a:solidFill>
                    <a:srgbClr val="009900"/>
                  </a:solidFill>
                </a:rPr>
                <a:t>2</a:t>
              </a:r>
            </a:p>
          </p:txBody>
        </p:sp>
        <p:sp>
          <p:nvSpPr>
            <p:cNvPr id="16550" name="Text Box 112"/>
            <p:cNvSpPr txBox="1">
              <a:spLocks noChangeArrowheads="1"/>
            </p:cNvSpPr>
            <p:nvPr/>
          </p:nvSpPr>
          <p:spPr bwMode="auto">
            <a:xfrm>
              <a:off x="3859" y="1181"/>
              <a:ext cx="126" cy="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100" b="1" i="1">
                  <a:solidFill>
                    <a:srgbClr val="FF3300"/>
                  </a:solidFill>
                </a:rPr>
                <a:t>6</a:t>
              </a:r>
            </a:p>
          </p:txBody>
        </p:sp>
      </p:grpSp>
      <p:grpSp>
        <p:nvGrpSpPr>
          <p:cNvPr id="16435" name="Group 113"/>
          <p:cNvGrpSpPr>
            <a:grpSpLocks/>
          </p:cNvGrpSpPr>
          <p:nvPr/>
        </p:nvGrpSpPr>
        <p:grpSpPr bwMode="auto">
          <a:xfrm>
            <a:off x="2533650" y="4465638"/>
            <a:ext cx="1243013" cy="274637"/>
            <a:chOff x="3228" y="1173"/>
            <a:chExt cx="783" cy="173"/>
          </a:xfrm>
        </p:grpSpPr>
        <p:grpSp>
          <p:nvGrpSpPr>
            <p:cNvPr id="16537" name="Group 114"/>
            <p:cNvGrpSpPr>
              <a:grpSpLocks/>
            </p:cNvGrpSpPr>
            <p:nvPr/>
          </p:nvGrpSpPr>
          <p:grpSpPr bwMode="auto">
            <a:xfrm>
              <a:off x="3228" y="1175"/>
              <a:ext cx="783" cy="168"/>
              <a:chOff x="1912" y="804"/>
              <a:chExt cx="688" cy="224"/>
            </a:xfrm>
          </p:grpSpPr>
          <p:sp>
            <p:nvSpPr>
              <p:cNvPr id="16542" name="Rectangle 115"/>
              <p:cNvSpPr>
                <a:spLocks noChangeArrowheads="1"/>
              </p:cNvSpPr>
              <p:nvPr/>
            </p:nvSpPr>
            <p:spPr bwMode="auto">
              <a:xfrm>
                <a:off x="1912" y="804"/>
                <a:ext cx="688" cy="224"/>
              </a:xfrm>
              <a:prstGeom prst="rect">
                <a:avLst/>
              </a:prstGeom>
              <a:solidFill>
                <a:srgbClr val="FFFFFF"/>
              </a:solidFill>
              <a:ln w="9525">
                <a:solidFill>
                  <a:schemeClr val="tx2"/>
                </a:solidFill>
                <a:miter lim="800000"/>
                <a:headEnd/>
                <a:tailEnd/>
              </a:ln>
            </p:spPr>
            <p:txBody>
              <a:bodyPr wrap="none"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a:p>
            </p:txBody>
          </p:sp>
          <p:sp>
            <p:nvSpPr>
              <p:cNvPr id="16543" name="Line 116"/>
              <p:cNvSpPr>
                <a:spLocks noChangeShapeType="1"/>
              </p:cNvSpPr>
              <p:nvPr/>
            </p:nvSpPr>
            <p:spPr bwMode="auto">
              <a:xfrm>
                <a:off x="2084" y="804"/>
                <a:ext cx="0" cy="224"/>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fr-FR"/>
              </a:p>
            </p:txBody>
          </p:sp>
          <p:sp>
            <p:nvSpPr>
              <p:cNvPr id="16544" name="Line 117"/>
              <p:cNvSpPr>
                <a:spLocks noChangeShapeType="1"/>
              </p:cNvSpPr>
              <p:nvPr/>
            </p:nvSpPr>
            <p:spPr bwMode="auto">
              <a:xfrm>
                <a:off x="2256" y="804"/>
                <a:ext cx="0" cy="224"/>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fr-FR"/>
              </a:p>
            </p:txBody>
          </p:sp>
          <p:sp>
            <p:nvSpPr>
              <p:cNvPr id="16545" name="Line 118"/>
              <p:cNvSpPr>
                <a:spLocks noChangeShapeType="1"/>
              </p:cNvSpPr>
              <p:nvPr/>
            </p:nvSpPr>
            <p:spPr bwMode="auto">
              <a:xfrm>
                <a:off x="2428" y="804"/>
                <a:ext cx="0" cy="224"/>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fr-FR"/>
              </a:p>
            </p:txBody>
          </p:sp>
        </p:grpSp>
        <p:sp>
          <p:nvSpPr>
            <p:cNvPr id="16538" name="Text Box 119"/>
            <p:cNvSpPr txBox="1">
              <a:spLocks noChangeArrowheads="1"/>
            </p:cNvSpPr>
            <p:nvPr/>
          </p:nvSpPr>
          <p:spPr bwMode="auto">
            <a:xfrm>
              <a:off x="3260" y="1173"/>
              <a:ext cx="128"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200">
                  <a:solidFill>
                    <a:srgbClr val="009900"/>
                  </a:solidFill>
                </a:rPr>
                <a:t>6</a:t>
              </a:r>
              <a:endParaRPr lang="fr-FR" altLang="fr-FR" sz="1200"/>
            </a:p>
          </p:txBody>
        </p:sp>
        <p:sp>
          <p:nvSpPr>
            <p:cNvPr id="16539" name="Text Box 120"/>
            <p:cNvSpPr txBox="1">
              <a:spLocks noChangeArrowheads="1"/>
            </p:cNvSpPr>
            <p:nvPr/>
          </p:nvSpPr>
          <p:spPr bwMode="auto">
            <a:xfrm>
              <a:off x="3452" y="1173"/>
              <a:ext cx="142"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200">
                  <a:solidFill>
                    <a:srgbClr val="FF3300"/>
                  </a:solidFill>
                </a:rPr>
                <a:t>9</a:t>
              </a:r>
              <a:endParaRPr lang="fr-FR" altLang="fr-FR" sz="1200"/>
            </a:p>
          </p:txBody>
        </p:sp>
        <p:sp>
          <p:nvSpPr>
            <p:cNvPr id="16540" name="Text Box 121"/>
            <p:cNvSpPr txBox="1">
              <a:spLocks noChangeArrowheads="1"/>
            </p:cNvSpPr>
            <p:nvPr/>
          </p:nvSpPr>
          <p:spPr bwMode="auto">
            <a:xfrm>
              <a:off x="3660" y="1181"/>
              <a:ext cx="118" cy="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100" b="1" i="1">
                  <a:solidFill>
                    <a:srgbClr val="009900"/>
                  </a:solidFill>
                </a:rPr>
                <a:t>6</a:t>
              </a:r>
            </a:p>
          </p:txBody>
        </p:sp>
        <p:sp>
          <p:nvSpPr>
            <p:cNvPr id="16541" name="Text Box 122"/>
            <p:cNvSpPr txBox="1">
              <a:spLocks noChangeArrowheads="1"/>
            </p:cNvSpPr>
            <p:nvPr/>
          </p:nvSpPr>
          <p:spPr bwMode="auto">
            <a:xfrm>
              <a:off x="3859" y="1181"/>
              <a:ext cx="126" cy="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100" b="1" i="1">
                  <a:solidFill>
                    <a:srgbClr val="FF3300"/>
                  </a:solidFill>
                </a:rPr>
                <a:t>9</a:t>
              </a:r>
            </a:p>
          </p:txBody>
        </p:sp>
      </p:grpSp>
      <p:grpSp>
        <p:nvGrpSpPr>
          <p:cNvPr id="16436" name="Group 123"/>
          <p:cNvGrpSpPr>
            <a:grpSpLocks/>
          </p:cNvGrpSpPr>
          <p:nvPr/>
        </p:nvGrpSpPr>
        <p:grpSpPr bwMode="auto">
          <a:xfrm>
            <a:off x="3308350" y="4910138"/>
            <a:ext cx="1243013" cy="274637"/>
            <a:chOff x="3228" y="1173"/>
            <a:chExt cx="783" cy="173"/>
          </a:xfrm>
        </p:grpSpPr>
        <p:grpSp>
          <p:nvGrpSpPr>
            <p:cNvPr id="16528" name="Group 124"/>
            <p:cNvGrpSpPr>
              <a:grpSpLocks/>
            </p:cNvGrpSpPr>
            <p:nvPr/>
          </p:nvGrpSpPr>
          <p:grpSpPr bwMode="auto">
            <a:xfrm>
              <a:off x="3228" y="1175"/>
              <a:ext cx="783" cy="168"/>
              <a:chOff x="1912" y="804"/>
              <a:chExt cx="688" cy="224"/>
            </a:xfrm>
          </p:grpSpPr>
          <p:sp>
            <p:nvSpPr>
              <p:cNvPr id="16533" name="Rectangle 125"/>
              <p:cNvSpPr>
                <a:spLocks noChangeArrowheads="1"/>
              </p:cNvSpPr>
              <p:nvPr/>
            </p:nvSpPr>
            <p:spPr bwMode="auto">
              <a:xfrm>
                <a:off x="1912" y="804"/>
                <a:ext cx="688" cy="224"/>
              </a:xfrm>
              <a:prstGeom prst="rect">
                <a:avLst/>
              </a:prstGeom>
              <a:solidFill>
                <a:srgbClr val="FFFFFF"/>
              </a:solidFill>
              <a:ln w="9525">
                <a:solidFill>
                  <a:schemeClr val="tx2"/>
                </a:solidFill>
                <a:miter lim="800000"/>
                <a:headEnd/>
                <a:tailEnd/>
              </a:ln>
            </p:spPr>
            <p:txBody>
              <a:bodyPr wrap="none"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a:p>
            </p:txBody>
          </p:sp>
          <p:sp>
            <p:nvSpPr>
              <p:cNvPr id="16534" name="Line 126"/>
              <p:cNvSpPr>
                <a:spLocks noChangeShapeType="1"/>
              </p:cNvSpPr>
              <p:nvPr/>
            </p:nvSpPr>
            <p:spPr bwMode="auto">
              <a:xfrm>
                <a:off x="2084" y="804"/>
                <a:ext cx="0" cy="224"/>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fr-FR"/>
              </a:p>
            </p:txBody>
          </p:sp>
          <p:sp>
            <p:nvSpPr>
              <p:cNvPr id="16535" name="Line 127"/>
              <p:cNvSpPr>
                <a:spLocks noChangeShapeType="1"/>
              </p:cNvSpPr>
              <p:nvPr/>
            </p:nvSpPr>
            <p:spPr bwMode="auto">
              <a:xfrm>
                <a:off x="2256" y="804"/>
                <a:ext cx="0" cy="224"/>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fr-FR"/>
              </a:p>
            </p:txBody>
          </p:sp>
          <p:sp>
            <p:nvSpPr>
              <p:cNvPr id="16536" name="Line 128"/>
              <p:cNvSpPr>
                <a:spLocks noChangeShapeType="1"/>
              </p:cNvSpPr>
              <p:nvPr/>
            </p:nvSpPr>
            <p:spPr bwMode="auto">
              <a:xfrm>
                <a:off x="2428" y="804"/>
                <a:ext cx="0" cy="224"/>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fr-FR"/>
              </a:p>
            </p:txBody>
          </p:sp>
        </p:grpSp>
        <p:sp>
          <p:nvSpPr>
            <p:cNvPr id="16529" name="Text Box 129"/>
            <p:cNvSpPr txBox="1">
              <a:spLocks noChangeArrowheads="1"/>
            </p:cNvSpPr>
            <p:nvPr/>
          </p:nvSpPr>
          <p:spPr bwMode="auto">
            <a:xfrm>
              <a:off x="3260" y="1173"/>
              <a:ext cx="128"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200">
                  <a:solidFill>
                    <a:srgbClr val="009900"/>
                  </a:solidFill>
                </a:rPr>
                <a:t>9</a:t>
              </a:r>
              <a:endParaRPr lang="fr-FR" altLang="fr-FR" sz="1200"/>
            </a:p>
          </p:txBody>
        </p:sp>
        <p:sp>
          <p:nvSpPr>
            <p:cNvPr id="16530" name="Text Box 130"/>
            <p:cNvSpPr txBox="1">
              <a:spLocks noChangeArrowheads="1"/>
            </p:cNvSpPr>
            <p:nvPr/>
          </p:nvSpPr>
          <p:spPr bwMode="auto">
            <a:xfrm>
              <a:off x="3452" y="1173"/>
              <a:ext cx="142"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200">
                  <a:solidFill>
                    <a:srgbClr val="FF3300"/>
                  </a:solidFill>
                </a:rPr>
                <a:t>13</a:t>
              </a:r>
              <a:endParaRPr lang="fr-FR" altLang="fr-FR" sz="1200"/>
            </a:p>
          </p:txBody>
        </p:sp>
        <p:sp>
          <p:nvSpPr>
            <p:cNvPr id="16531" name="Text Box 131"/>
            <p:cNvSpPr txBox="1">
              <a:spLocks noChangeArrowheads="1"/>
            </p:cNvSpPr>
            <p:nvPr/>
          </p:nvSpPr>
          <p:spPr bwMode="auto">
            <a:xfrm>
              <a:off x="3660" y="1181"/>
              <a:ext cx="118" cy="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100" b="1" i="1">
                  <a:solidFill>
                    <a:srgbClr val="009900"/>
                  </a:solidFill>
                </a:rPr>
                <a:t>9</a:t>
              </a:r>
            </a:p>
          </p:txBody>
        </p:sp>
        <p:sp>
          <p:nvSpPr>
            <p:cNvPr id="16532" name="Text Box 132"/>
            <p:cNvSpPr txBox="1">
              <a:spLocks noChangeArrowheads="1"/>
            </p:cNvSpPr>
            <p:nvPr/>
          </p:nvSpPr>
          <p:spPr bwMode="auto">
            <a:xfrm>
              <a:off x="3859" y="1181"/>
              <a:ext cx="126" cy="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100" b="1" i="1">
                  <a:solidFill>
                    <a:srgbClr val="FF3300"/>
                  </a:solidFill>
                </a:rPr>
                <a:t>13</a:t>
              </a:r>
            </a:p>
          </p:txBody>
        </p:sp>
      </p:grpSp>
      <p:grpSp>
        <p:nvGrpSpPr>
          <p:cNvPr id="16437" name="Group 133"/>
          <p:cNvGrpSpPr>
            <a:grpSpLocks/>
          </p:cNvGrpSpPr>
          <p:nvPr/>
        </p:nvGrpSpPr>
        <p:grpSpPr bwMode="auto">
          <a:xfrm>
            <a:off x="4756150" y="4973638"/>
            <a:ext cx="1243013" cy="274637"/>
            <a:chOff x="3228" y="1173"/>
            <a:chExt cx="783" cy="173"/>
          </a:xfrm>
        </p:grpSpPr>
        <p:grpSp>
          <p:nvGrpSpPr>
            <p:cNvPr id="16519" name="Group 134"/>
            <p:cNvGrpSpPr>
              <a:grpSpLocks/>
            </p:cNvGrpSpPr>
            <p:nvPr/>
          </p:nvGrpSpPr>
          <p:grpSpPr bwMode="auto">
            <a:xfrm>
              <a:off x="3228" y="1175"/>
              <a:ext cx="783" cy="168"/>
              <a:chOff x="1912" y="804"/>
              <a:chExt cx="688" cy="224"/>
            </a:xfrm>
          </p:grpSpPr>
          <p:sp>
            <p:nvSpPr>
              <p:cNvPr id="16524" name="Rectangle 135"/>
              <p:cNvSpPr>
                <a:spLocks noChangeArrowheads="1"/>
              </p:cNvSpPr>
              <p:nvPr/>
            </p:nvSpPr>
            <p:spPr bwMode="auto">
              <a:xfrm>
                <a:off x="1912" y="804"/>
                <a:ext cx="688" cy="224"/>
              </a:xfrm>
              <a:prstGeom prst="rect">
                <a:avLst/>
              </a:prstGeom>
              <a:solidFill>
                <a:srgbClr val="FFFFFF"/>
              </a:solidFill>
              <a:ln w="9525">
                <a:solidFill>
                  <a:schemeClr val="tx2"/>
                </a:solidFill>
                <a:miter lim="800000"/>
                <a:headEnd/>
                <a:tailEnd/>
              </a:ln>
            </p:spPr>
            <p:txBody>
              <a:bodyPr wrap="none"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a:p>
            </p:txBody>
          </p:sp>
          <p:sp>
            <p:nvSpPr>
              <p:cNvPr id="16525" name="Line 136"/>
              <p:cNvSpPr>
                <a:spLocks noChangeShapeType="1"/>
              </p:cNvSpPr>
              <p:nvPr/>
            </p:nvSpPr>
            <p:spPr bwMode="auto">
              <a:xfrm>
                <a:off x="2084" y="804"/>
                <a:ext cx="0" cy="224"/>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fr-FR"/>
              </a:p>
            </p:txBody>
          </p:sp>
          <p:sp>
            <p:nvSpPr>
              <p:cNvPr id="16526" name="Line 137"/>
              <p:cNvSpPr>
                <a:spLocks noChangeShapeType="1"/>
              </p:cNvSpPr>
              <p:nvPr/>
            </p:nvSpPr>
            <p:spPr bwMode="auto">
              <a:xfrm>
                <a:off x="2256" y="804"/>
                <a:ext cx="0" cy="224"/>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fr-FR"/>
              </a:p>
            </p:txBody>
          </p:sp>
          <p:sp>
            <p:nvSpPr>
              <p:cNvPr id="16527" name="Line 138"/>
              <p:cNvSpPr>
                <a:spLocks noChangeShapeType="1"/>
              </p:cNvSpPr>
              <p:nvPr/>
            </p:nvSpPr>
            <p:spPr bwMode="auto">
              <a:xfrm>
                <a:off x="2428" y="804"/>
                <a:ext cx="0" cy="224"/>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fr-FR"/>
              </a:p>
            </p:txBody>
          </p:sp>
        </p:grpSp>
        <p:sp>
          <p:nvSpPr>
            <p:cNvPr id="16520" name="Text Box 139"/>
            <p:cNvSpPr txBox="1">
              <a:spLocks noChangeArrowheads="1"/>
            </p:cNvSpPr>
            <p:nvPr/>
          </p:nvSpPr>
          <p:spPr bwMode="auto">
            <a:xfrm>
              <a:off x="3260" y="1173"/>
              <a:ext cx="128"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200">
                  <a:solidFill>
                    <a:srgbClr val="009900"/>
                  </a:solidFill>
                </a:rPr>
                <a:t>9</a:t>
              </a:r>
              <a:endParaRPr lang="fr-FR" altLang="fr-FR" sz="1200"/>
            </a:p>
          </p:txBody>
        </p:sp>
        <p:sp>
          <p:nvSpPr>
            <p:cNvPr id="16521" name="Text Box 140"/>
            <p:cNvSpPr txBox="1">
              <a:spLocks noChangeArrowheads="1"/>
            </p:cNvSpPr>
            <p:nvPr/>
          </p:nvSpPr>
          <p:spPr bwMode="auto">
            <a:xfrm>
              <a:off x="3452" y="1173"/>
              <a:ext cx="142"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200">
                  <a:solidFill>
                    <a:srgbClr val="FF3300"/>
                  </a:solidFill>
                </a:rPr>
                <a:t>20</a:t>
              </a:r>
              <a:endParaRPr lang="fr-FR" altLang="fr-FR" sz="1200"/>
            </a:p>
          </p:txBody>
        </p:sp>
        <p:sp>
          <p:nvSpPr>
            <p:cNvPr id="16522" name="Text Box 141"/>
            <p:cNvSpPr txBox="1">
              <a:spLocks noChangeArrowheads="1"/>
            </p:cNvSpPr>
            <p:nvPr/>
          </p:nvSpPr>
          <p:spPr bwMode="auto">
            <a:xfrm>
              <a:off x="3660" y="1181"/>
              <a:ext cx="118" cy="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100" b="1" i="1">
                  <a:solidFill>
                    <a:srgbClr val="009900"/>
                  </a:solidFill>
                </a:rPr>
                <a:t>11</a:t>
              </a:r>
            </a:p>
          </p:txBody>
        </p:sp>
        <p:sp>
          <p:nvSpPr>
            <p:cNvPr id="16523" name="Text Box 142"/>
            <p:cNvSpPr txBox="1">
              <a:spLocks noChangeArrowheads="1"/>
            </p:cNvSpPr>
            <p:nvPr/>
          </p:nvSpPr>
          <p:spPr bwMode="auto">
            <a:xfrm>
              <a:off x="3859" y="1181"/>
              <a:ext cx="126" cy="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100" b="1" i="1">
                  <a:solidFill>
                    <a:srgbClr val="FF3300"/>
                  </a:solidFill>
                </a:rPr>
                <a:t>22</a:t>
              </a:r>
            </a:p>
          </p:txBody>
        </p:sp>
      </p:grpSp>
      <p:grpSp>
        <p:nvGrpSpPr>
          <p:cNvPr id="16438" name="Group 143"/>
          <p:cNvGrpSpPr>
            <a:grpSpLocks/>
          </p:cNvGrpSpPr>
          <p:nvPr/>
        </p:nvGrpSpPr>
        <p:grpSpPr bwMode="auto">
          <a:xfrm>
            <a:off x="6292850" y="5214938"/>
            <a:ext cx="1243013" cy="274637"/>
            <a:chOff x="3228" y="1173"/>
            <a:chExt cx="783" cy="173"/>
          </a:xfrm>
        </p:grpSpPr>
        <p:grpSp>
          <p:nvGrpSpPr>
            <p:cNvPr id="16510" name="Group 144"/>
            <p:cNvGrpSpPr>
              <a:grpSpLocks/>
            </p:cNvGrpSpPr>
            <p:nvPr/>
          </p:nvGrpSpPr>
          <p:grpSpPr bwMode="auto">
            <a:xfrm>
              <a:off x="3228" y="1175"/>
              <a:ext cx="783" cy="168"/>
              <a:chOff x="1912" y="804"/>
              <a:chExt cx="688" cy="224"/>
            </a:xfrm>
          </p:grpSpPr>
          <p:sp>
            <p:nvSpPr>
              <p:cNvPr id="16515" name="Rectangle 145"/>
              <p:cNvSpPr>
                <a:spLocks noChangeArrowheads="1"/>
              </p:cNvSpPr>
              <p:nvPr/>
            </p:nvSpPr>
            <p:spPr bwMode="auto">
              <a:xfrm>
                <a:off x="1912" y="804"/>
                <a:ext cx="688" cy="224"/>
              </a:xfrm>
              <a:prstGeom prst="rect">
                <a:avLst/>
              </a:prstGeom>
              <a:solidFill>
                <a:srgbClr val="FFFFFF"/>
              </a:solidFill>
              <a:ln w="9525">
                <a:solidFill>
                  <a:schemeClr val="tx2"/>
                </a:solidFill>
                <a:miter lim="800000"/>
                <a:headEnd/>
                <a:tailEnd/>
              </a:ln>
            </p:spPr>
            <p:txBody>
              <a:bodyPr wrap="none"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a:p>
            </p:txBody>
          </p:sp>
          <p:sp>
            <p:nvSpPr>
              <p:cNvPr id="16516" name="Line 146"/>
              <p:cNvSpPr>
                <a:spLocks noChangeShapeType="1"/>
              </p:cNvSpPr>
              <p:nvPr/>
            </p:nvSpPr>
            <p:spPr bwMode="auto">
              <a:xfrm>
                <a:off x="2084" y="804"/>
                <a:ext cx="0" cy="224"/>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fr-FR"/>
              </a:p>
            </p:txBody>
          </p:sp>
          <p:sp>
            <p:nvSpPr>
              <p:cNvPr id="16517" name="Line 147"/>
              <p:cNvSpPr>
                <a:spLocks noChangeShapeType="1"/>
              </p:cNvSpPr>
              <p:nvPr/>
            </p:nvSpPr>
            <p:spPr bwMode="auto">
              <a:xfrm>
                <a:off x="2256" y="804"/>
                <a:ext cx="0" cy="224"/>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fr-FR"/>
              </a:p>
            </p:txBody>
          </p:sp>
          <p:sp>
            <p:nvSpPr>
              <p:cNvPr id="16518" name="Line 148"/>
              <p:cNvSpPr>
                <a:spLocks noChangeShapeType="1"/>
              </p:cNvSpPr>
              <p:nvPr/>
            </p:nvSpPr>
            <p:spPr bwMode="auto">
              <a:xfrm>
                <a:off x="2428" y="804"/>
                <a:ext cx="0" cy="224"/>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fr-FR"/>
              </a:p>
            </p:txBody>
          </p:sp>
        </p:grpSp>
        <p:sp>
          <p:nvSpPr>
            <p:cNvPr id="16511" name="Text Box 149"/>
            <p:cNvSpPr txBox="1">
              <a:spLocks noChangeArrowheads="1"/>
            </p:cNvSpPr>
            <p:nvPr/>
          </p:nvSpPr>
          <p:spPr bwMode="auto">
            <a:xfrm>
              <a:off x="3260" y="1173"/>
              <a:ext cx="128"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200">
                  <a:solidFill>
                    <a:srgbClr val="009900"/>
                  </a:solidFill>
                </a:rPr>
                <a:t>13</a:t>
              </a:r>
              <a:endParaRPr lang="fr-FR" altLang="fr-FR" sz="1200"/>
            </a:p>
          </p:txBody>
        </p:sp>
        <p:sp>
          <p:nvSpPr>
            <p:cNvPr id="16512" name="Text Box 150"/>
            <p:cNvSpPr txBox="1">
              <a:spLocks noChangeArrowheads="1"/>
            </p:cNvSpPr>
            <p:nvPr/>
          </p:nvSpPr>
          <p:spPr bwMode="auto">
            <a:xfrm>
              <a:off x="3452" y="1173"/>
              <a:ext cx="142"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200">
                  <a:solidFill>
                    <a:srgbClr val="FF3300"/>
                  </a:solidFill>
                </a:rPr>
                <a:t>18</a:t>
              </a:r>
              <a:endParaRPr lang="fr-FR" altLang="fr-FR" sz="1200"/>
            </a:p>
          </p:txBody>
        </p:sp>
        <p:sp>
          <p:nvSpPr>
            <p:cNvPr id="16513" name="Text Box 151"/>
            <p:cNvSpPr txBox="1">
              <a:spLocks noChangeArrowheads="1"/>
            </p:cNvSpPr>
            <p:nvPr/>
          </p:nvSpPr>
          <p:spPr bwMode="auto">
            <a:xfrm>
              <a:off x="3660" y="1181"/>
              <a:ext cx="118" cy="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100" b="1" i="1">
                  <a:solidFill>
                    <a:srgbClr val="009900"/>
                  </a:solidFill>
                </a:rPr>
                <a:t>13</a:t>
              </a:r>
            </a:p>
          </p:txBody>
        </p:sp>
        <p:sp>
          <p:nvSpPr>
            <p:cNvPr id="16514" name="Text Box 152"/>
            <p:cNvSpPr txBox="1">
              <a:spLocks noChangeArrowheads="1"/>
            </p:cNvSpPr>
            <p:nvPr/>
          </p:nvSpPr>
          <p:spPr bwMode="auto">
            <a:xfrm>
              <a:off x="3859" y="1181"/>
              <a:ext cx="126" cy="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100" b="1" i="1">
                  <a:solidFill>
                    <a:srgbClr val="FF3300"/>
                  </a:solidFill>
                </a:rPr>
                <a:t>18</a:t>
              </a:r>
            </a:p>
          </p:txBody>
        </p:sp>
      </p:grpSp>
      <p:grpSp>
        <p:nvGrpSpPr>
          <p:cNvPr id="16439" name="Group 153"/>
          <p:cNvGrpSpPr>
            <a:grpSpLocks/>
          </p:cNvGrpSpPr>
          <p:nvPr/>
        </p:nvGrpSpPr>
        <p:grpSpPr bwMode="auto">
          <a:xfrm>
            <a:off x="7689850" y="4249738"/>
            <a:ext cx="1243013" cy="274637"/>
            <a:chOff x="3228" y="1173"/>
            <a:chExt cx="783" cy="173"/>
          </a:xfrm>
        </p:grpSpPr>
        <p:grpSp>
          <p:nvGrpSpPr>
            <p:cNvPr id="16501" name="Group 154"/>
            <p:cNvGrpSpPr>
              <a:grpSpLocks/>
            </p:cNvGrpSpPr>
            <p:nvPr/>
          </p:nvGrpSpPr>
          <p:grpSpPr bwMode="auto">
            <a:xfrm>
              <a:off x="3228" y="1175"/>
              <a:ext cx="783" cy="168"/>
              <a:chOff x="1912" y="804"/>
              <a:chExt cx="688" cy="224"/>
            </a:xfrm>
          </p:grpSpPr>
          <p:sp>
            <p:nvSpPr>
              <p:cNvPr id="16506" name="Rectangle 155"/>
              <p:cNvSpPr>
                <a:spLocks noChangeArrowheads="1"/>
              </p:cNvSpPr>
              <p:nvPr/>
            </p:nvSpPr>
            <p:spPr bwMode="auto">
              <a:xfrm>
                <a:off x="1912" y="804"/>
                <a:ext cx="688" cy="224"/>
              </a:xfrm>
              <a:prstGeom prst="rect">
                <a:avLst/>
              </a:prstGeom>
              <a:solidFill>
                <a:srgbClr val="FFFFFF"/>
              </a:solidFill>
              <a:ln w="9525">
                <a:solidFill>
                  <a:schemeClr val="tx2"/>
                </a:solidFill>
                <a:miter lim="800000"/>
                <a:headEnd/>
                <a:tailEnd/>
              </a:ln>
            </p:spPr>
            <p:txBody>
              <a:bodyPr wrap="none"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a:p>
            </p:txBody>
          </p:sp>
          <p:sp>
            <p:nvSpPr>
              <p:cNvPr id="16507" name="Line 156"/>
              <p:cNvSpPr>
                <a:spLocks noChangeShapeType="1"/>
              </p:cNvSpPr>
              <p:nvPr/>
            </p:nvSpPr>
            <p:spPr bwMode="auto">
              <a:xfrm>
                <a:off x="2084" y="804"/>
                <a:ext cx="0" cy="224"/>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fr-FR"/>
              </a:p>
            </p:txBody>
          </p:sp>
          <p:sp>
            <p:nvSpPr>
              <p:cNvPr id="16508" name="Line 157"/>
              <p:cNvSpPr>
                <a:spLocks noChangeShapeType="1"/>
              </p:cNvSpPr>
              <p:nvPr/>
            </p:nvSpPr>
            <p:spPr bwMode="auto">
              <a:xfrm>
                <a:off x="2256" y="804"/>
                <a:ext cx="0" cy="224"/>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fr-FR"/>
              </a:p>
            </p:txBody>
          </p:sp>
          <p:sp>
            <p:nvSpPr>
              <p:cNvPr id="16509" name="Line 158"/>
              <p:cNvSpPr>
                <a:spLocks noChangeShapeType="1"/>
              </p:cNvSpPr>
              <p:nvPr/>
            </p:nvSpPr>
            <p:spPr bwMode="auto">
              <a:xfrm>
                <a:off x="2428" y="804"/>
                <a:ext cx="0" cy="224"/>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fr-FR"/>
              </a:p>
            </p:txBody>
          </p:sp>
        </p:grpSp>
        <p:sp>
          <p:nvSpPr>
            <p:cNvPr id="16502" name="Text Box 159"/>
            <p:cNvSpPr txBox="1">
              <a:spLocks noChangeArrowheads="1"/>
            </p:cNvSpPr>
            <p:nvPr/>
          </p:nvSpPr>
          <p:spPr bwMode="auto">
            <a:xfrm>
              <a:off x="3260" y="1173"/>
              <a:ext cx="128"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200">
                  <a:solidFill>
                    <a:srgbClr val="009900"/>
                  </a:solidFill>
                </a:rPr>
                <a:t>22</a:t>
              </a:r>
              <a:endParaRPr lang="fr-FR" altLang="fr-FR" sz="1200"/>
            </a:p>
          </p:txBody>
        </p:sp>
        <p:sp>
          <p:nvSpPr>
            <p:cNvPr id="16503" name="Text Box 160"/>
            <p:cNvSpPr txBox="1">
              <a:spLocks noChangeArrowheads="1"/>
            </p:cNvSpPr>
            <p:nvPr/>
          </p:nvSpPr>
          <p:spPr bwMode="auto">
            <a:xfrm>
              <a:off x="3452" y="1173"/>
              <a:ext cx="142"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200">
                  <a:solidFill>
                    <a:srgbClr val="FF3300"/>
                  </a:solidFill>
                </a:rPr>
                <a:t>26</a:t>
              </a:r>
              <a:endParaRPr lang="fr-FR" altLang="fr-FR" sz="1200"/>
            </a:p>
          </p:txBody>
        </p:sp>
        <p:sp>
          <p:nvSpPr>
            <p:cNvPr id="16504" name="Text Box 161"/>
            <p:cNvSpPr txBox="1">
              <a:spLocks noChangeArrowheads="1"/>
            </p:cNvSpPr>
            <p:nvPr/>
          </p:nvSpPr>
          <p:spPr bwMode="auto">
            <a:xfrm>
              <a:off x="3660" y="1181"/>
              <a:ext cx="118" cy="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100" b="1" i="1">
                  <a:solidFill>
                    <a:srgbClr val="009900"/>
                  </a:solidFill>
                </a:rPr>
                <a:t>22</a:t>
              </a:r>
            </a:p>
          </p:txBody>
        </p:sp>
        <p:sp>
          <p:nvSpPr>
            <p:cNvPr id="16505" name="Text Box 162"/>
            <p:cNvSpPr txBox="1">
              <a:spLocks noChangeArrowheads="1"/>
            </p:cNvSpPr>
            <p:nvPr/>
          </p:nvSpPr>
          <p:spPr bwMode="auto">
            <a:xfrm>
              <a:off x="3859" y="1181"/>
              <a:ext cx="126" cy="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100" b="1" i="1">
                  <a:solidFill>
                    <a:srgbClr val="FF3300"/>
                  </a:solidFill>
                </a:rPr>
                <a:t>26</a:t>
              </a:r>
            </a:p>
          </p:txBody>
        </p:sp>
      </p:grpSp>
      <p:grpSp>
        <p:nvGrpSpPr>
          <p:cNvPr id="16440" name="Group 163"/>
          <p:cNvGrpSpPr>
            <a:grpSpLocks/>
          </p:cNvGrpSpPr>
          <p:nvPr/>
        </p:nvGrpSpPr>
        <p:grpSpPr bwMode="auto">
          <a:xfrm>
            <a:off x="7118350" y="2992438"/>
            <a:ext cx="1243013" cy="274637"/>
            <a:chOff x="3228" y="1173"/>
            <a:chExt cx="783" cy="173"/>
          </a:xfrm>
        </p:grpSpPr>
        <p:grpSp>
          <p:nvGrpSpPr>
            <p:cNvPr id="16492" name="Group 164"/>
            <p:cNvGrpSpPr>
              <a:grpSpLocks/>
            </p:cNvGrpSpPr>
            <p:nvPr/>
          </p:nvGrpSpPr>
          <p:grpSpPr bwMode="auto">
            <a:xfrm>
              <a:off x="3228" y="1175"/>
              <a:ext cx="783" cy="168"/>
              <a:chOff x="1912" y="804"/>
              <a:chExt cx="688" cy="224"/>
            </a:xfrm>
          </p:grpSpPr>
          <p:sp>
            <p:nvSpPr>
              <p:cNvPr id="16497" name="Rectangle 165"/>
              <p:cNvSpPr>
                <a:spLocks noChangeArrowheads="1"/>
              </p:cNvSpPr>
              <p:nvPr/>
            </p:nvSpPr>
            <p:spPr bwMode="auto">
              <a:xfrm>
                <a:off x="1912" y="804"/>
                <a:ext cx="688" cy="224"/>
              </a:xfrm>
              <a:prstGeom prst="rect">
                <a:avLst/>
              </a:prstGeom>
              <a:solidFill>
                <a:srgbClr val="FFFFFF"/>
              </a:solidFill>
              <a:ln w="9525">
                <a:solidFill>
                  <a:schemeClr val="tx2"/>
                </a:solidFill>
                <a:miter lim="800000"/>
                <a:headEnd/>
                <a:tailEnd/>
              </a:ln>
            </p:spPr>
            <p:txBody>
              <a:bodyPr wrap="none"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a:p>
            </p:txBody>
          </p:sp>
          <p:sp>
            <p:nvSpPr>
              <p:cNvPr id="16498" name="Line 166"/>
              <p:cNvSpPr>
                <a:spLocks noChangeShapeType="1"/>
              </p:cNvSpPr>
              <p:nvPr/>
            </p:nvSpPr>
            <p:spPr bwMode="auto">
              <a:xfrm>
                <a:off x="2084" y="804"/>
                <a:ext cx="0" cy="224"/>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fr-FR"/>
              </a:p>
            </p:txBody>
          </p:sp>
          <p:sp>
            <p:nvSpPr>
              <p:cNvPr id="16499" name="Line 167"/>
              <p:cNvSpPr>
                <a:spLocks noChangeShapeType="1"/>
              </p:cNvSpPr>
              <p:nvPr/>
            </p:nvSpPr>
            <p:spPr bwMode="auto">
              <a:xfrm>
                <a:off x="2256" y="804"/>
                <a:ext cx="0" cy="224"/>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fr-FR"/>
              </a:p>
            </p:txBody>
          </p:sp>
          <p:sp>
            <p:nvSpPr>
              <p:cNvPr id="16500" name="Line 168"/>
              <p:cNvSpPr>
                <a:spLocks noChangeShapeType="1"/>
              </p:cNvSpPr>
              <p:nvPr/>
            </p:nvSpPr>
            <p:spPr bwMode="auto">
              <a:xfrm>
                <a:off x="2428" y="804"/>
                <a:ext cx="0" cy="224"/>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fr-FR"/>
              </a:p>
            </p:txBody>
          </p:sp>
        </p:grpSp>
        <p:sp>
          <p:nvSpPr>
            <p:cNvPr id="16493" name="Text Box 169"/>
            <p:cNvSpPr txBox="1">
              <a:spLocks noChangeArrowheads="1"/>
            </p:cNvSpPr>
            <p:nvPr/>
          </p:nvSpPr>
          <p:spPr bwMode="auto">
            <a:xfrm>
              <a:off x="3260" y="1173"/>
              <a:ext cx="128"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200">
                  <a:solidFill>
                    <a:srgbClr val="009900"/>
                  </a:solidFill>
                </a:rPr>
                <a:t>18</a:t>
              </a:r>
              <a:endParaRPr lang="fr-FR" altLang="fr-FR" sz="1200"/>
            </a:p>
          </p:txBody>
        </p:sp>
        <p:sp>
          <p:nvSpPr>
            <p:cNvPr id="16494" name="Text Box 170"/>
            <p:cNvSpPr txBox="1">
              <a:spLocks noChangeArrowheads="1"/>
            </p:cNvSpPr>
            <p:nvPr/>
          </p:nvSpPr>
          <p:spPr bwMode="auto">
            <a:xfrm>
              <a:off x="3452" y="1173"/>
              <a:ext cx="142"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200">
                  <a:solidFill>
                    <a:srgbClr val="FF3300"/>
                  </a:solidFill>
                </a:rPr>
                <a:t>24</a:t>
              </a:r>
              <a:endParaRPr lang="fr-FR" altLang="fr-FR" sz="1200"/>
            </a:p>
          </p:txBody>
        </p:sp>
        <p:sp>
          <p:nvSpPr>
            <p:cNvPr id="16495" name="Text Box 171"/>
            <p:cNvSpPr txBox="1">
              <a:spLocks noChangeArrowheads="1"/>
            </p:cNvSpPr>
            <p:nvPr/>
          </p:nvSpPr>
          <p:spPr bwMode="auto">
            <a:xfrm>
              <a:off x="3660" y="1181"/>
              <a:ext cx="118" cy="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100" b="1" i="1">
                  <a:solidFill>
                    <a:srgbClr val="009900"/>
                  </a:solidFill>
                </a:rPr>
                <a:t>20</a:t>
              </a:r>
            </a:p>
          </p:txBody>
        </p:sp>
        <p:sp>
          <p:nvSpPr>
            <p:cNvPr id="16496" name="Text Box 172"/>
            <p:cNvSpPr txBox="1">
              <a:spLocks noChangeArrowheads="1"/>
            </p:cNvSpPr>
            <p:nvPr/>
          </p:nvSpPr>
          <p:spPr bwMode="auto">
            <a:xfrm>
              <a:off x="3859" y="1181"/>
              <a:ext cx="126" cy="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100" b="1" i="1">
                  <a:solidFill>
                    <a:srgbClr val="FF3300"/>
                  </a:solidFill>
                </a:rPr>
                <a:t>26</a:t>
              </a:r>
            </a:p>
          </p:txBody>
        </p:sp>
      </p:grpSp>
      <p:grpSp>
        <p:nvGrpSpPr>
          <p:cNvPr id="16441" name="Group 183"/>
          <p:cNvGrpSpPr>
            <a:grpSpLocks/>
          </p:cNvGrpSpPr>
          <p:nvPr/>
        </p:nvGrpSpPr>
        <p:grpSpPr bwMode="auto">
          <a:xfrm>
            <a:off x="4298950" y="2217738"/>
            <a:ext cx="1243013" cy="274637"/>
            <a:chOff x="3228" y="1173"/>
            <a:chExt cx="783" cy="173"/>
          </a:xfrm>
        </p:grpSpPr>
        <p:grpSp>
          <p:nvGrpSpPr>
            <p:cNvPr id="16483" name="Group 184"/>
            <p:cNvGrpSpPr>
              <a:grpSpLocks/>
            </p:cNvGrpSpPr>
            <p:nvPr/>
          </p:nvGrpSpPr>
          <p:grpSpPr bwMode="auto">
            <a:xfrm>
              <a:off x="3228" y="1175"/>
              <a:ext cx="783" cy="168"/>
              <a:chOff x="1912" y="804"/>
              <a:chExt cx="688" cy="224"/>
            </a:xfrm>
          </p:grpSpPr>
          <p:sp>
            <p:nvSpPr>
              <p:cNvPr id="16488" name="Rectangle 185"/>
              <p:cNvSpPr>
                <a:spLocks noChangeArrowheads="1"/>
              </p:cNvSpPr>
              <p:nvPr/>
            </p:nvSpPr>
            <p:spPr bwMode="auto">
              <a:xfrm>
                <a:off x="1912" y="804"/>
                <a:ext cx="688" cy="224"/>
              </a:xfrm>
              <a:prstGeom prst="rect">
                <a:avLst/>
              </a:prstGeom>
              <a:solidFill>
                <a:srgbClr val="FFFFFF"/>
              </a:solidFill>
              <a:ln w="9525">
                <a:solidFill>
                  <a:schemeClr val="tx2"/>
                </a:solidFill>
                <a:miter lim="800000"/>
                <a:headEnd/>
                <a:tailEnd/>
              </a:ln>
            </p:spPr>
            <p:txBody>
              <a:bodyPr wrap="none"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a:p>
            </p:txBody>
          </p:sp>
          <p:sp>
            <p:nvSpPr>
              <p:cNvPr id="16489" name="Line 186"/>
              <p:cNvSpPr>
                <a:spLocks noChangeShapeType="1"/>
              </p:cNvSpPr>
              <p:nvPr/>
            </p:nvSpPr>
            <p:spPr bwMode="auto">
              <a:xfrm>
                <a:off x="2084" y="804"/>
                <a:ext cx="0" cy="224"/>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fr-FR"/>
              </a:p>
            </p:txBody>
          </p:sp>
          <p:sp>
            <p:nvSpPr>
              <p:cNvPr id="16490" name="Line 187"/>
              <p:cNvSpPr>
                <a:spLocks noChangeShapeType="1"/>
              </p:cNvSpPr>
              <p:nvPr/>
            </p:nvSpPr>
            <p:spPr bwMode="auto">
              <a:xfrm>
                <a:off x="2256" y="804"/>
                <a:ext cx="0" cy="224"/>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fr-FR"/>
              </a:p>
            </p:txBody>
          </p:sp>
          <p:sp>
            <p:nvSpPr>
              <p:cNvPr id="16491" name="Line 188"/>
              <p:cNvSpPr>
                <a:spLocks noChangeShapeType="1"/>
              </p:cNvSpPr>
              <p:nvPr/>
            </p:nvSpPr>
            <p:spPr bwMode="auto">
              <a:xfrm>
                <a:off x="2428" y="804"/>
                <a:ext cx="0" cy="224"/>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fr-FR"/>
              </a:p>
            </p:txBody>
          </p:sp>
        </p:grpSp>
        <p:sp>
          <p:nvSpPr>
            <p:cNvPr id="16484" name="Text Box 189"/>
            <p:cNvSpPr txBox="1">
              <a:spLocks noChangeArrowheads="1"/>
            </p:cNvSpPr>
            <p:nvPr/>
          </p:nvSpPr>
          <p:spPr bwMode="auto">
            <a:xfrm>
              <a:off x="3260" y="1173"/>
              <a:ext cx="128"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200">
                  <a:solidFill>
                    <a:srgbClr val="009900"/>
                  </a:solidFill>
                </a:rPr>
                <a:t>6</a:t>
              </a:r>
              <a:endParaRPr lang="fr-FR" altLang="fr-FR" sz="1200"/>
            </a:p>
          </p:txBody>
        </p:sp>
        <p:sp>
          <p:nvSpPr>
            <p:cNvPr id="16485" name="Text Box 190"/>
            <p:cNvSpPr txBox="1">
              <a:spLocks noChangeArrowheads="1"/>
            </p:cNvSpPr>
            <p:nvPr/>
          </p:nvSpPr>
          <p:spPr bwMode="auto">
            <a:xfrm>
              <a:off x="3452" y="1173"/>
              <a:ext cx="142"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200">
                  <a:solidFill>
                    <a:srgbClr val="FF3300"/>
                  </a:solidFill>
                </a:rPr>
                <a:t>13</a:t>
              </a:r>
              <a:endParaRPr lang="fr-FR" altLang="fr-FR" sz="1200"/>
            </a:p>
          </p:txBody>
        </p:sp>
        <p:sp>
          <p:nvSpPr>
            <p:cNvPr id="16486" name="Text Box 191"/>
            <p:cNvSpPr txBox="1">
              <a:spLocks noChangeArrowheads="1"/>
            </p:cNvSpPr>
            <p:nvPr/>
          </p:nvSpPr>
          <p:spPr bwMode="auto">
            <a:xfrm>
              <a:off x="3660" y="1181"/>
              <a:ext cx="118" cy="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100" b="1" i="1">
                  <a:solidFill>
                    <a:srgbClr val="009900"/>
                  </a:solidFill>
                </a:rPr>
                <a:t>11</a:t>
              </a:r>
            </a:p>
          </p:txBody>
        </p:sp>
        <p:sp>
          <p:nvSpPr>
            <p:cNvPr id="16487" name="Text Box 192"/>
            <p:cNvSpPr txBox="1">
              <a:spLocks noChangeArrowheads="1"/>
            </p:cNvSpPr>
            <p:nvPr/>
          </p:nvSpPr>
          <p:spPr bwMode="auto">
            <a:xfrm>
              <a:off x="3859" y="1181"/>
              <a:ext cx="126" cy="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100" b="1" i="1">
                  <a:solidFill>
                    <a:srgbClr val="FF3300"/>
                  </a:solidFill>
                </a:rPr>
                <a:t>18</a:t>
              </a:r>
            </a:p>
          </p:txBody>
        </p:sp>
      </p:grpSp>
      <p:grpSp>
        <p:nvGrpSpPr>
          <p:cNvPr id="16442" name="Group 193"/>
          <p:cNvGrpSpPr>
            <a:grpSpLocks/>
          </p:cNvGrpSpPr>
          <p:nvPr/>
        </p:nvGrpSpPr>
        <p:grpSpPr bwMode="auto">
          <a:xfrm>
            <a:off x="2825750" y="2408238"/>
            <a:ext cx="1243013" cy="274637"/>
            <a:chOff x="3228" y="1173"/>
            <a:chExt cx="783" cy="173"/>
          </a:xfrm>
        </p:grpSpPr>
        <p:grpSp>
          <p:nvGrpSpPr>
            <p:cNvPr id="16474" name="Group 194"/>
            <p:cNvGrpSpPr>
              <a:grpSpLocks/>
            </p:cNvGrpSpPr>
            <p:nvPr/>
          </p:nvGrpSpPr>
          <p:grpSpPr bwMode="auto">
            <a:xfrm>
              <a:off x="3228" y="1175"/>
              <a:ext cx="783" cy="168"/>
              <a:chOff x="1912" y="804"/>
              <a:chExt cx="688" cy="224"/>
            </a:xfrm>
          </p:grpSpPr>
          <p:sp>
            <p:nvSpPr>
              <p:cNvPr id="16479" name="Rectangle 195"/>
              <p:cNvSpPr>
                <a:spLocks noChangeArrowheads="1"/>
              </p:cNvSpPr>
              <p:nvPr/>
            </p:nvSpPr>
            <p:spPr bwMode="auto">
              <a:xfrm>
                <a:off x="1912" y="804"/>
                <a:ext cx="688" cy="224"/>
              </a:xfrm>
              <a:prstGeom prst="rect">
                <a:avLst/>
              </a:prstGeom>
              <a:solidFill>
                <a:srgbClr val="FFFFFF"/>
              </a:solidFill>
              <a:ln w="9525">
                <a:solidFill>
                  <a:schemeClr val="tx2"/>
                </a:solidFill>
                <a:miter lim="800000"/>
                <a:headEnd/>
                <a:tailEnd/>
              </a:ln>
            </p:spPr>
            <p:txBody>
              <a:bodyPr wrap="none"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a:p>
            </p:txBody>
          </p:sp>
          <p:sp>
            <p:nvSpPr>
              <p:cNvPr id="16480" name="Line 196"/>
              <p:cNvSpPr>
                <a:spLocks noChangeShapeType="1"/>
              </p:cNvSpPr>
              <p:nvPr/>
            </p:nvSpPr>
            <p:spPr bwMode="auto">
              <a:xfrm>
                <a:off x="2084" y="804"/>
                <a:ext cx="0" cy="224"/>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fr-FR"/>
              </a:p>
            </p:txBody>
          </p:sp>
          <p:sp>
            <p:nvSpPr>
              <p:cNvPr id="16481" name="Line 197"/>
              <p:cNvSpPr>
                <a:spLocks noChangeShapeType="1"/>
              </p:cNvSpPr>
              <p:nvPr/>
            </p:nvSpPr>
            <p:spPr bwMode="auto">
              <a:xfrm>
                <a:off x="2256" y="804"/>
                <a:ext cx="0" cy="224"/>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fr-FR"/>
              </a:p>
            </p:txBody>
          </p:sp>
          <p:sp>
            <p:nvSpPr>
              <p:cNvPr id="16482" name="Line 198"/>
              <p:cNvSpPr>
                <a:spLocks noChangeShapeType="1"/>
              </p:cNvSpPr>
              <p:nvPr/>
            </p:nvSpPr>
            <p:spPr bwMode="auto">
              <a:xfrm>
                <a:off x="2428" y="804"/>
                <a:ext cx="0" cy="224"/>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fr-FR"/>
              </a:p>
            </p:txBody>
          </p:sp>
        </p:grpSp>
        <p:sp>
          <p:nvSpPr>
            <p:cNvPr id="16475" name="Text Box 199"/>
            <p:cNvSpPr txBox="1">
              <a:spLocks noChangeArrowheads="1"/>
            </p:cNvSpPr>
            <p:nvPr/>
          </p:nvSpPr>
          <p:spPr bwMode="auto">
            <a:xfrm>
              <a:off x="3260" y="1173"/>
              <a:ext cx="128"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200">
                  <a:solidFill>
                    <a:srgbClr val="009900"/>
                  </a:solidFill>
                </a:rPr>
                <a:t>6</a:t>
              </a:r>
              <a:endParaRPr lang="fr-FR" altLang="fr-FR" sz="1200"/>
            </a:p>
          </p:txBody>
        </p:sp>
        <p:sp>
          <p:nvSpPr>
            <p:cNvPr id="16476" name="Text Box 200"/>
            <p:cNvSpPr txBox="1">
              <a:spLocks noChangeArrowheads="1"/>
            </p:cNvSpPr>
            <p:nvPr/>
          </p:nvSpPr>
          <p:spPr bwMode="auto">
            <a:xfrm>
              <a:off x="3452" y="1173"/>
              <a:ext cx="142"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200">
                  <a:solidFill>
                    <a:srgbClr val="FF3300"/>
                  </a:solidFill>
                </a:rPr>
                <a:t>11</a:t>
              </a:r>
              <a:endParaRPr lang="fr-FR" altLang="fr-FR" sz="1200"/>
            </a:p>
          </p:txBody>
        </p:sp>
        <p:sp>
          <p:nvSpPr>
            <p:cNvPr id="16477" name="Text Box 201"/>
            <p:cNvSpPr txBox="1">
              <a:spLocks noChangeArrowheads="1"/>
            </p:cNvSpPr>
            <p:nvPr/>
          </p:nvSpPr>
          <p:spPr bwMode="auto">
            <a:xfrm>
              <a:off x="3660" y="1181"/>
              <a:ext cx="118" cy="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100" b="1" i="1">
                  <a:solidFill>
                    <a:srgbClr val="009900"/>
                  </a:solidFill>
                </a:rPr>
                <a:t>8</a:t>
              </a:r>
            </a:p>
          </p:txBody>
        </p:sp>
        <p:sp>
          <p:nvSpPr>
            <p:cNvPr id="16478" name="Text Box 202"/>
            <p:cNvSpPr txBox="1">
              <a:spLocks noChangeArrowheads="1"/>
            </p:cNvSpPr>
            <p:nvPr/>
          </p:nvSpPr>
          <p:spPr bwMode="auto">
            <a:xfrm>
              <a:off x="3859" y="1181"/>
              <a:ext cx="126" cy="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100" b="1" i="1">
                  <a:solidFill>
                    <a:srgbClr val="FF3300"/>
                  </a:solidFill>
                </a:rPr>
                <a:t>13</a:t>
              </a:r>
            </a:p>
          </p:txBody>
        </p:sp>
      </p:grpSp>
      <p:grpSp>
        <p:nvGrpSpPr>
          <p:cNvPr id="16443" name="Group 203"/>
          <p:cNvGrpSpPr>
            <a:grpSpLocks/>
          </p:cNvGrpSpPr>
          <p:nvPr/>
        </p:nvGrpSpPr>
        <p:grpSpPr bwMode="auto">
          <a:xfrm>
            <a:off x="5988050" y="2395538"/>
            <a:ext cx="1243013" cy="274637"/>
            <a:chOff x="3228" y="1173"/>
            <a:chExt cx="783" cy="173"/>
          </a:xfrm>
        </p:grpSpPr>
        <p:grpSp>
          <p:nvGrpSpPr>
            <p:cNvPr id="16465" name="Group 204"/>
            <p:cNvGrpSpPr>
              <a:grpSpLocks/>
            </p:cNvGrpSpPr>
            <p:nvPr/>
          </p:nvGrpSpPr>
          <p:grpSpPr bwMode="auto">
            <a:xfrm>
              <a:off x="3228" y="1175"/>
              <a:ext cx="783" cy="168"/>
              <a:chOff x="1912" y="804"/>
              <a:chExt cx="688" cy="224"/>
            </a:xfrm>
          </p:grpSpPr>
          <p:sp>
            <p:nvSpPr>
              <p:cNvPr id="16470" name="Rectangle 205"/>
              <p:cNvSpPr>
                <a:spLocks noChangeArrowheads="1"/>
              </p:cNvSpPr>
              <p:nvPr/>
            </p:nvSpPr>
            <p:spPr bwMode="auto">
              <a:xfrm>
                <a:off x="1912" y="804"/>
                <a:ext cx="688" cy="224"/>
              </a:xfrm>
              <a:prstGeom prst="rect">
                <a:avLst/>
              </a:prstGeom>
              <a:solidFill>
                <a:srgbClr val="FFFFFF"/>
              </a:solidFill>
              <a:ln w="9525">
                <a:solidFill>
                  <a:schemeClr val="tx2"/>
                </a:solidFill>
                <a:miter lim="800000"/>
                <a:headEnd/>
                <a:tailEnd/>
              </a:ln>
            </p:spPr>
            <p:txBody>
              <a:bodyPr wrap="none"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a:p>
            </p:txBody>
          </p:sp>
          <p:sp>
            <p:nvSpPr>
              <p:cNvPr id="16471" name="Line 206"/>
              <p:cNvSpPr>
                <a:spLocks noChangeShapeType="1"/>
              </p:cNvSpPr>
              <p:nvPr/>
            </p:nvSpPr>
            <p:spPr bwMode="auto">
              <a:xfrm>
                <a:off x="2084" y="804"/>
                <a:ext cx="0" cy="224"/>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fr-FR"/>
              </a:p>
            </p:txBody>
          </p:sp>
          <p:sp>
            <p:nvSpPr>
              <p:cNvPr id="16472" name="Line 207"/>
              <p:cNvSpPr>
                <a:spLocks noChangeShapeType="1"/>
              </p:cNvSpPr>
              <p:nvPr/>
            </p:nvSpPr>
            <p:spPr bwMode="auto">
              <a:xfrm>
                <a:off x="2256" y="804"/>
                <a:ext cx="0" cy="224"/>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fr-FR"/>
              </a:p>
            </p:txBody>
          </p:sp>
          <p:sp>
            <p:nvSpPr>
              <p:cNvPr id="16473" name="Line 208"/>
              <p:cNvSpPr>
                <a:spLocks noChangeShapeType="1"/>
              </p:cNvSpPr>
              <p:nvPr/>
            </p:nvSpPr>
            <p:spPr bwMode="auto">
              <a:xfrm>
                <a:off x="2428" y="804"/>
                <a:ext cx="0" cy="224"/>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fr-FR"/>
              </a:p>
            </p:txBody>
          </p:sp>
        </p:grpSp>
        <p:sp>
          <p:nvSpPr>
            <p:cNvPr id="16466" name="Text Box 209"/>
            <p:cNvSpPr txBox="1">
              <a:spLocks noChangeArrowheads="1"/>
            </p:cNvSpPr>
            <p:nvPr/>
          </p:nvSpPr>
          <p:spPr bwMode="auto">
            <a:xfrm>
              <a:off x="3260" y="1173"/>
              <a:ext cx="128"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200">
                  <a:solidFill>
                    <a:srgbClr val="009900"/>
                  </a:solidFill>
                </a:rPr>
                <a:t>13</a:t>
              </a:r>
              <a:endParaRPr lang="fr-FR" altLang="fr-FR" sz="1200"/>
            </a:p>
          </p:txBody>
        </p:sp>
        <p:sp>
          <p:nvSpPr>
            <p:cNvPr id="16467" name="Text Box 210"/>
            <p:cNvSpPr txBox="1">
              <a:spLocks noChangeArrowheads="1"/>
            </p:cNvSpPr>
            <p:nvPr/>
          </p:nvSpPr>
          <p:spPr bwMode="auto">
            <a:xfrm>
              <a:off x="3452" y="1173"/>
              <a:ext cx="142"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200">
                  <a:solidFill>
                    <a:srgbClr val="FF3300"/>
                  </a:solidFill>
                </a:rPr>
                <a:t>18</a:t>
              </a:r>
              <a:endParaRPr lang="fr-FR" altLang="fr-FR" sz="1200"/>
            </a:p>
          </p:txBody>
        </p:sp>
        <p:sp>
          <p:nvSpPr>
            <p:cNvPr id="16468" name="Text Box 211"/>
            <p:cNvSpPr txBox="1">
              <a:spLocks noChangeArrowheads="1"/>
            </p:cNvSpPr>
            <p:nvPr/>
          </p:nvSpPr>
          <p:spPr bwMode="auto">
            <a:xfrm>
              <a:off x="3660" y="1181"/>
              <a:ext cx="118" cy="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100" b="1" i="1">
                  <a:solidFill>
                    <a:srgbClr val="009900"/>
                  </a:solidFill>
                </a:rPr>
                <a:t>15</a:t>
              </a:r>
            </a:p>
          </p:txBody>
        </p:sp>
        <p:sp>
          <p:nvSpPr>
            <p:cNvPr id="16469" name="Text Box 212"/>
            <p:cNvSpPr txBox="1">
              <a:spLocks noChangeArrowheads="1"/>
            </p:cNvSpPr>
            <p:nvPr/>
          </p:nvSpPr>
          <p:spPr bwMode="auto">
            <a:xfrm>
              <a:off x="3859" y="1181"/>
              <a:ext cx="126" cy="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100" b="1" i="1">
                  <a:solidFill>
                    <a:srgbClr val="FF3300"/>
                  </a:solidFill>
                </a:rPr>
                <a:t>20</a:t>
              </a:r>
            </a:p>
          </p:txBody>
        </p:sp>
      </p:grpSp>
      <p:sp>
        <p:nvSpPr>
          <p:cNvPr id="16444" name="Line 223"/>
          <p:cNvSpPr>
            <a:spLocks noChangeShapeType="1"/>
          </p:cNvSpPr>
          <p:nvPr/>
        </p:nvSpPr>
        <p:spPr bwMode="auto">
          <a:xfrm flipV="1">
            <a:off x="3898900" y="4229100"/>
            <a:ext cx="342900" cy="635000"/>
          </a:xfrm>
          <a:prstGeom prst="line">
            <a:avLst/>
          </a:prstGeom>
          <a:noFill/>
          <a:ln w="9525">
            <a:solidFill>
              <a:schemeClr val="bg2"/>
            </a:solidFill>
            <a:prstDash val="dash"/>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fr-FR"/>
          </a:p>
        </p:txBody>
      </p:sp>
      <p:sp>
        <p:nvSpPr>
          <p:cNvPr id="16445" name="Line 224"/>
          <p:cNvSpPr>
            <a:spLocks noChangeShapeType="1"/>
          </p:cNvSpPr>
          <p:nvPr/>
        </p:nvSpPr>
        <p:spPr bwMode="auto">
          <a:xfrm>
            <a:off x="3517900" y="2717800"/>
            <a:ext cx="228600" cy="495300"/>
          </a:xfrm>
          <a:prstGeom prst="line">
            <a:avLst/>
          </a:prstGeom>
          <a:noFill/>
          <a:ln w="9525">
            <a:solidFill>
              <a:schemeClr val="bg2"/>
            </a:solidFill>
            <a:prstDash val="dash"/>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fr-FR"/>
          </a:p>
        </p:txBody>
      </p:sp>
      <p:sp>
        <p:nvSpPr>
          <p:cNvPr id="16446" name="Line 225"/>
          <p:cNvSpPr>
            <a:spLocks noChangeShapeType="1"/>
          </p:cNvSpPr>
          <p:nvPr/>
        </p:nvSpPr>
        <p:spPr bwMode="auto">
          <a:xfrm flipH="1" flipV="1">
            <a:off x="5651500" y="4254500"/>
            <a:ext cx="647700" cy="1066800"/>
          </a:xfrm>
          <a:prstGeom prst="line">
            <a:avLst/>
          </a:prstGeom>
          <a:noFill/>
          <a:ln w="9525">
            <a:solidFill>
              <a:schemeClr val="bg2"/>
            </a:solidFill>
            <a:prstDash val="dash"/>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fr-FR"/>
          </a:p>
        </p:txBody>
      </p:sp>
      <p:grpSp>
        <p:nvGrpSpPr>
          <p:cNvPr id="16447" name="Group 226"/>
          <p:cNvGrpSpPr>
            <a:grpSpLocks/>
          </p:cNvGrpSpPr>
          <p:nvPr/>
        </p:nvGrpSpPr>
        <p:grpSpPr bwMode="auto">
          <a:xfrm>
            <a:off x="6800850" y="4643438"/>
            <a:ext cx="1243013" cy="274637"/>
            <a:chOff x="3228" y="1173"/>
            <a:chExt cx="783" cy="173"/>
          </a:xfrm>
        </p:grpSpPr>
        <p:grpSp>
          <p:nvGrpSpPr>
            <p:cNvPr id="16456" name="Group 227"/>
            <p:cNvGrpSpPr>
              <a:grpSpLocks/>
            </p:cNvGrpSpPr>
            <p:nvPr/>
          </p:nvGrpSpPr>
          <p:grpSpPr bwMode="auto">
            <a:xfrm>
              <a:off x="3228" y="1175"/>
              <a:ext cx="783" cy="168"/>
              <a:chOff x="1912" y="804"/>
              <a:chExt cx="688" cy="224"/>
            </a:xfrm>
          </p:grpSpPr>
          <p:sp>
            <p:nvSpPr>
              <p:cNvPr id="16461" name="Rectangle 228"/>
              <p:cNvSpPr>
                <a:spLocks noChangeArrowheads="1"/>
              </p:cNvSpPr>
              <p:nvPr/>
            </p:nvSpPr>
            <p:spPr bwMode="auto">
              <a:xfrm>
                <a:off x="1912" y="804"/>
                <a:ext cx="688" cy="224"/>
              </a:xfrm>
              <a:prstGeom prst="rect">
                <a:avLst/>
              </a:prstGeom>
              <a:solidFill>
                <a:srgbClr val="FFFFFF"/>
              </a:solidFill>
              <a:ln w="9525">
                <a:solidFill>
                  <a:schemeClr val="tx2"/>
                </a:solidFill>
                <a:miter lim="800000"/>
                <a:headEnd/>
                <a:tailEnd/>
              </a:ln>
            </p:spPr>
            <p:txBody>
              <a:bodyPr wrap="none"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a:p>
            </p:txBody>
          </p:sp>
          <p:sp>
            <p:nvSpPr>
              <p:cNvPr id="16462" name="Line 229"/>
              <p:cNvSpPr>
                <a:spLocks noChangeShapeType="1"/>
              </p:cNvSpPr>
              <p:nvPr/>
            </p:nvSpPr>
            <p:spPr bwMode="auto">
              <a:xfrm>
                <a:off x="2084" y="804"/>
                <a:ext cx="0" cy="224"/>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fr-FR"/>
              </a:p>
            </p:txBody>
          </p:sp>
          <p:sp>
            <p:nvSpPr>
              <p:cNvPr id="16463" name="Line 230"/>
              <p:cNvSpPr>
                <a:spLocks noChangeShapeType="1"/>
              </p:cNvSpPr>
              <p:nvPr/>
            </p:nvSpPr>
            <p:spPr bwMode="auto">
              <a:xfrm>
                <a:off x="2256" y="804"/>
                <a:ext cx="0" cy="224"/>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fr-FR"/>
              </a:p>
            </p:txBody>
          </p:sp>
          <p:sp>
            <p:nvSpPr>
              <p:cNvPr id="16464" name="Line 231"/>
              <p:cNvSpPr>
                <a:spLocks noChangeShapeType="1"/>
              </p:cNvSpPr>
              <p:nvPr/>
            </p:nvSpPr>
            <p:spPr bwMode="auto">
              <a:xfrm>
                <a:off x="2428" y="804"/>
                <a:ext cx="0" cy="224"/>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fr-FR"/>
              </a:p>
            </p:txBody>
          </p:sp>
        </p:grpSp>
        <p:sp>
          <p:nvSpPr>
            <p:cNvPr id="16457" name="Text Box 232"/>
            <p:cNvSpPr txBox="1">
              <a:spLocks noChangeArrowheads="1"/>
            </p:cNvSpPr>
            <p:nvPr/>
          </p:nvSpPr>
          <p:spPr bwMode="auto">
            <a:xfrm>
              <a:off x="3260" y="1173"/>
              <a:ext cx="128"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200">
                  <a:solidFill>
                    <a:srgbClr val="009900"/>
                  </a:solidFill>
                </a:rPr>
                <a:t>18</a:t>
              </a:r>
              <a:endParaRPr lang="fr-FR" altLang="fr-FR" sz="1200"/>
            </a:p>
          </p:txBody>
        </p:sp>
        <p:sp>
          <p:nvSpPr>
            <p:cNvPr id="16458" name="Text Box 233"/>
            <p:cNvSpPr txBox="1">
              <a:spLocks noChangeArrowheads="1"/>
            </p:cNvSpPr>
            <p:nvPr/>
          </p:nvSpPr>
          <p:spPr bwMode="auto">
            <a:xfrm>
              <a:off x="3452" y="1173"/>
              <a:ext cx="142"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200">
                  <a:solidFill>
                    <a:srgbClr val="FF3300"/>
                  </a:solidFill>
                </a:rPr>
                <a:t>22</a:t>
              </a:r>
              <a:endParaRPr lang="fr-FR" altLang="fr-FR" sz="1200"/>
            </a:p>
          </p:txBody>
        </p:sp>
        <p:sp>
          <p:nvSpPr>
            <p:cNvPr id="16459" name="Text Box 234"/>
            <p:cNvSpPr txBox="1">
              <a:spLocks noChangeArrowheads="1"/>
            </p:cNvSpPr>
            <p:nvPr/>
          </p:nvSpPr>
          <p:spPr bwMode="auto">
            <a:xfrm>
              <a:off x="3660" y="1181"/>
              <a:ext cx="118" cy="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100" b="1" i="1">
                  <a:solidFill>
                    <a:srgbClr val="009900"/>
                  </a:solidFill>
                </a:rPr>
                <a:t>18</a:t>
              </a:r>
            </a:p>
          </p:txBody>
        </p:sp>
        <p:sp>
          <p:nvSpPr>
            <p:cNvPr id="16460" name="Text Box 235"/>
            <p:cNvSpPr txBox="1">
              <a:spLocks noChangeArrowheads="1"/>
            </p:cNvSpPr>
            <p:nvPr/>
          </p:nvSpPr>
          <p:spPr bwMode="auto">
            <a:xfrm>
              <a:off x="3859" y="1181"/>
              <a:ext cx="126" cy="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100" b="1" i="1">
                  <a:solidFill>
                    <a:srgbClr val="FF3300"/>
                  </a:solidFill>
                </a:rPr>
                <a:t>22</a:t>
              </a:r>
            </a:p>
          </p:txBody>
        </p:sp>
      </p:grpSp>
      <p:sp>
        <p:nvSpPr>
          <p:cNvPr id="16448" name="Line 236"/>
          <p:cNvSpPr>
            <a:spLocks noChangeShapeType="1"/>
          </p:cNvSpPr>
          <p:nvPr/>
        </p:nvSpPr>
        <p:spPr bwMode="auto">
          <a:xfrm flipH="1" flipV="1">
            <a:off x="6489700" y="4203700"/>
            <a:ext cx="330200" cy="584200"/>
          </a:xfrm>
          <a:prstGeom prst="line">
            <a:avLst/>
          </a:prstGeom>
          <a:noFill/>
          <a:ln w="9525">
            <a:solidFill>
              <a:schemeClr val="bg2"/>
            </a:solidFill>
            <a:prstDash val="dash"/>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fr-FR"/>
          </a:p>
        </p:txBody>
      </p:sp>
      <p:sp>
        <p:nvSpPr>
          <p:cNvPr id="16449" name="Line 237"/>
          <p:cNvSpPr>
            <a:spLocks noChangeShapeType="1"/>
          </p:cNvSpPr>
          <p:nvPr/>
        </p:nvSpPr>
        <p:spPr bwMode="auto">
          <a:xfrm flipH="1">
            <a:off x="5765800" y="2679700"/>
            <a:ext cx="508000" cy="558800"/>
          </a:xfrm>
          <a:prstGeom prst="line">
            <a:avLst/>
          </a:prstGeom>
          <a:noFill/>
          <a:ln w="9525">
            <a:solidFill>
              <a:schemeClr val="bg2"/>
            </a:solidFill>
            <a:prstDash val="dash"/>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fr-FR"/>
          </a:p>
        </p:txBody>
      </p:sp>
    </p:spTree>
    <p:extLst>
      <p:ext uri="{BB962C8B-B14F-4D97-AF65-F5344CB8AC3E}">
        <p14:creationId xmlns:p14="http://schemas.microsoft.com/office/powerpoint/2010/main" val="31017382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Line 7"/>
          <p:cNvSpPr>
            <a:spLocks noChangeShapeType="1"/>
          </p:cNvSpPr>
          <p:nvPr/>
        </p:nvSpPr>
        <p:spPr bwMode="auto">
          <a:xfrm>
            <a:off x="6826250" y="4352925"/>
            <a:ext cx="10763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17413" name="Line 8"/>
          <p:cNvSpPr>
            <a:spLocks noChangeShapeType="1"/>
          </p:cNvSpPr>
          <p:nvPr/>
        </p:nvSpPr>
        <p:spPr bwMode="auto">
          <a:xfrm>
            <a:off x="1920875" y="4324350"/>
            <a:ext cx="59055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17414" name="Line 9"/>
          <p:cNvSpPr>
            <a:spLocks noChangeShapeType="1"/>
          </p:cNvSpPr>
          <p:nvPr/>
        </p:nvSpPr>
        <p:spPr bwMode="auto">
          <a:xfrm>
            <a:off x="1011238" y="4324350"/>
            <a:ext cx="852487" cy="0"/>
          </a:xfrm>
          <a:prstGeom prst="line">
            <a:avLst/>
          </a:prstGeom>
          <a:noFill/>
          <a:ln w="12700">
            <a:solidFill>
              <a:srgbClr val="4D4D4D"/>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17415" name="Line 10"/>
          <p:cNvSpPr>
            <a:spLocks noChangeShapeType="1"/>
          </p:cNvSpPr>
          <p:nvPr/>
        </p:nvSpPr>
        <p:spPr bwMode="auto">
          <a:xfrm>
            <a:off x="3868738" y="4464050"/>
            <a:ext cx="358775" cy="620713"/>
          </a:xfrm>
          <a:prstGeom prst="line">
            <a:avLst/>
          </a:prstGeom>
          <a:noFill/>
          <a:ln w="12700">
            <a:solidFill>
              <a:srgbClr val="4D4D4D"/>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17416" name="Line 11"/>
          <p:cNvSpPr>
            <a:spLocks noChangeShapeType="1"/>
          </p:cNvSpPr>
          <p:nvPr/>
        </p:nvSpPr>
        <p:spPr bwMode="auto">
          <a:xfrm>
            <a:off x="4219575" y="5081588"/>
            <a:ext cx="2338388" cy="0"/>
          </a:xfrm>
          <a:prstGeom prst="line">
            <a:avLst/>
          </a:prstGeom>
          <a:noFill/>
          <a:ln w="12700">
            <a:solidFill>
              <a:srgbClr val="4D4D4D"/>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17417" name="Line 12"/>
          <p:cNvSpPr>
            <a:spLocks noChangeShapeType="1"/>
          </p:cNvSpPr>
          <p:nvPr/>
        </p:nvSpPr>
        <p:spPr bwMode="auto">
          <a:xfrm flipV="1">
            <a:off x="6557963" y="4351338"/>
            <a:ext cx="282575" cy="731837"/>
          </a:xfrm>
          <a:prstGeom prst="line">
            <a:avLst/>
          </a:prstGeom>
          <a:noFill/>
          <a:ln w="12700">
            <a:solidFill>
              <a:srgbClr val="4D4D4D"/>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17418" name="Line 13"/>
          <p:cNvSpPr>
            <a:spLocks noChangeShapeType="1"/>
          </p:cNvSpPr>
          <p:nvPr/>
        </p:nvSpPr>
        <p:spPr bwMode="auto">
          <a:xfrm flipH="1">
            <a:off x="2501900" y="3752850"/>
            <a:ext cx="552450" cy="533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17419" name="Line 14"/>
          <p:cNvSpPr>
            <a:spLocks noChangeShapeType="1"/>
          </p:cNvSpPr>
          <p:nvPr/>
        </p:nvSpPr>
        <p:spPr bwMode="auto">
          <a:xfrm>
            <a:off x="3084513" y="3759200"/>
            <a:ext cx="317500" cy="582613"/>
          </a:xfrm>
          <a:prstGeom prst="line">
            <a:avLst/>
          </a:prstGeom>
          <a:noFill/>
          <a:ln w="12700">
            <a:solidFill>
              <a:srgbClr val="4D4D4D"/>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grpSp>
        <p:nvGrpSpPr>
          <p:cNvPr id="17420" name="Group 15"/>
          <p:cNvGrpSpPr>
            <a:grpSpLocks/>
          </p:cNvGrpSpPr>
          <p:nvPr/>
        </p:nvGrpSpPr>
        <p:grpSpPr bwMode="auto">
          <a:xfrm>
            <a:off x="1120775" y="3762375"/>
            <a:ext cx="6646863" cy="588963"/>
            <a:chOff x="690" y="1452"/>
            <a:chExt cx="4187" cy="371"/>
          </a:xfrm>
        </p:grpSpPr>
        <p:sp>
          <p:nvSpPr>
            <p:cNvPr id="17597" name="Line 16"/>
            <p:cNvSpPr>
              <a:spLocks noChangeShapeType="1"/>
            </p:cNvSpPr>
            <p:nvPr/>
          </p:nvSpPr>
          <p:spPr bwMode="auto">
            <a:xfrm>
              <a:off x="2169" y="1823"/>
              <a:ext cx="2708"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grpSp>
          <p:nvGrpSpPr>
            <p:cNvPr id="17598" name="Group 17"/>
            <p:cNvGrpSpPr>
              <a:grpSpLocks/>
            </p:cNvGrpSpPr>
            <p:nvPr/>
          </p:nvGrpSpPr>
          <p:grpSpPr bwMode="auto">
            <a:xfrm>
              <a:off x="690" y="1452"/>
              <a:ext cx="1389" cy="360"/>
              <a:chOff x="690" y="1920"/>
              <a:chExt cx="1389" cy="360"/>
            </a:xfrm>
          </p:grpSpPr>
          <p:sp>
            <p:nvSpPr>
              <p:cNvPr id="17599" name="Line 18"/>
              <p:cNvSpPr>
                <a:spLocks noChangeShapeType="1"/>
              </p:cNvSpPr>
              <p:nvPr/>
            </p:nvSpPr>
            <p:spPr bwMode="auto">
              <a:xfrm>
                <a:off x="1939" y="1954"/>
                <a:ext cx="140" cy="253"/>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17600" name="Line 19"/>
              <p:cNvSpPr>
                <a:spLocks noChangeShapeType="1"/>
              </p:cNvSpPr>
              <p:nvPr/>
            </p:nvSpPr>
            <p:spPr bwMode="auto">
              <a:xfrm flipH="1">
                <a:off x="1566" y="1920"/>
                <a:ext cx="348" cy="336"/>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17601" name="Line 20"/>
              <p:cNvSpPr>
                <a:spLocks noChangeShapeType="1"/>
              </p:cNvSpPr>
              <p:nvPr/>
            </p:nvSpPr>
            <p:spPr bwMode="auto">
              <a:xfrm>
                <a:off x="690" y="2280"/>
                <a:ext cx="882"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grpSp>
      </p:grpSp>
      <p:sp>
        <p:nvSpPr>
          <p:cNvPr id="17421" name="Line 21"/>
          <p:cNvSpPr>
            <a:spLocks noChangeShapeType="1"/>
          </p:cNvSpPr>
          <p:nvPr/>
        </p:nvSpPr>
        <p:spPr bwMode="auto">
          <a:xfrm>
            <a:off x="3392488" y="4332288"/>
            <a:ext cx="1574800" cy="0"/>
          </a:xfrm>
          <a:prstGeom prst="line">
            <a:avLst/>
          </a:prstGeom>
          <a:noFill/>
          <a:ln w="12700">
            <a:solidFill>
              <a:srgbClr val="4D4D4D"/>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17422" name="Line 22"/>
          <p:cNvSpPr>
            <a:spLocks noChangeShapeType="1"/>
          </p:cNvSpPr>
          <p:nvPr/>
        </p:nvSpPr>
        <p:spPr bwMode="auto">
          <a:xfrm>
            <a:off x="4968875" y="4352925"/>
            <a:ext cx="18573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17423" name="Line 23"/>
          <p:cNvSpPr>
            <a:spLocks noChangeShapeType="1"/>
          </p:cNvSpPr>
          <p:nvPr/>
        </p:nvSpPr>
        <p:spPr bwMode="auto">
          <a:xfrm flipV="1">
            <a:off x="1866900" y="3743325"/>
            <a:ext cx="660400" cy="590550"/>
          </a:xfrm>
          <a:prstGeom prst="line">
            <a:avLst/>
          </a:prstGeom>
          <a:noFill/>
          <a:ln w="12700">
            <a:solidFill>
              <a:srgbClr val="4D4D4D"/>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17424" name="Line 24"/>
          <p:cNvSpPr>
            <a:spLocks noChangeShapeType="1"/>
          </p:cNvSpPr>
          <p:nvPr/>
        </p:nvSpPr>
        <p:spPr bwMode="auto">
          <a:xfrm>
            <a:off x="2527300" y="3751263"/>
            <a:ext cx="2038350" cy="0"/>
          </a:xfrm>
          <a:prstGeom prst="line">
            <a:avLst/>
          </a:prstGeom>
          <a:noFill/>
          <a:ln w="12700">
            <a:solidFill>
              <a:srgbClr val="4D4D4D"/>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17425" name="Line 25"/>
          <p:cNvSpPr>
            <a:spLocks noChangeShapeType="1"/>
          </p:cNvSpPr>
          <p:nvPr/>
        </p:nvSpPr>
        <p:spPr bwMode="auto">
          <a:xfrm flipV="1">
            <a:off x="3041650" y="3070225"/>
            <a:ext cx="755650" cy="708025"/>
          </a:xfrm>
          <a:prstGeom prst="line">
            <a:avLst/>
          </a:prstGeom>
          <a:noFill/>
          <a:ln w="12700">
            <a:solidFill>
              <a:srgbClr val="4D4D4D"/>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17426" name="Line 26"/>
          <p:cNvSpPr>
            <a:spLocks noChangeShapeType="1"/>
          </p:cNvSpPr>
          <p:nvPr/>
        </p:nvSpPr>
        <p:spPr bwMode="auto">
          <a:xfrm>
            <a:off x="4565650" y="3751263"/>
            <a:ext cx="352425" cy="590550"/>
          </a:xfrm>
          <a:prstGeom prst="line">
            <a:avLst/>
          </a:prstGeom>
          <a:noFill/>
          <a:ln w="12700">
            <a:solidFill>
              <a:srgbClr val="4D4D4D"/>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17427" name="Line 27"/>
          <p:cNvSpPr>
            <a:spLocks noChangeShapeType="1"/>
          </p:cNvSpPr>
          <p:nvPr/>
        </p:nvSpPr>
        <p:spPr bwMode="auto">
          <a:xfrm flipV="1">
            <a:off x="4926013" y="3743325"/>
            <a:ext cx="450850" cy="598488"/>
          </a:xfrm>
          <a:prstGeom prst="line">
            <a:avLst/>
          </a:prstGeom>
          <a:noFill/>
          <a:ln w="12700">
            <a:solidFill>
              <a:srgbClr val="4D4D4D"/>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17428" name="Line 28"/>
          <p:cNvSpPr>
            <a:spLocks noChangeShapeType="1"/>
          </p:cNvSpPr>
          <p:nvPr/>
        </p:nvSpPr>
        <p:spPr bwMode="auto">
          <a:xfrm>
            <a:off x="5376863" y="3751263"/>
            <a:ext cx="1938337" cy="0"/>
          </a:xfrm>
          <a:prstGeom prst="line">
            <a:avLst/>
          </a:prstGeom>
          <a:noFill/>
          <a:ln w="12700">
            <a:solidFill>
              <a:srgbClr val="4D4D4D"/>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17429" name="Line 29"/>
          <p:cNvSpPr>
            <a:spLocks noChangeShapeType="1"/>
          </p:cNvSpPr>
          <p:nvPr/>
        </p:nvSpPr>
        <p:spPr bwMode="auto">
          <a:xfrm>
            <a:off x="3806825" y="3081338"/>
            <a:ext cx="2054225" cy="0"/>
          </a:xfrm>
          <a:prstGeom prst="line">
            <a:avLst/>
          </a:prstGeom>
          <a:noFill/>
          <a:ln w="12700">
            <a:solidFill>
              <a:srgbClr val="4D4D4D"/>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17430" name="Line 30"/>
          <p:cNvSpPr>
            <a:spLocks noChangeShapeType="1"/>
          </p:cNvSpPr>
          <p:nvPr/>
        </p:nvSpPr>
        <p:spPr bwMode="auto">
          <a:xfrm>
            <a:off x="5851525" y="3073400"/>
            <a:ext cx="392113" cy="677863"/>
          </a:xfrm>
          <a:prstGeom prst="line">
            <a:avLst/>
          </a:prstGeom>
          <a:noFill/>
          <a:ln w="12700">
            <a:solidFill>
              <a:srgbClr val="4D4D4D"/>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17431" name="Line 31"/>
          <p:cNvSpPr>
            <a:spLocks noChangeShapeType="1"/>
          </p:cNvSpPr>
          <p:nvPr/>
        </p:nvSpPr>
        <p:spPr bwMode="auto">
          <a:xfrm>
            <a:off x="7305675" y="3743325"/>
            <a:ext cx="587375" cy="601663"/>
          </a:xfrm>
          <a:prstGeom prst="line">
            <a:avLst/>
          </a:prstGeom>
          <a:noFill/>
          <a:ln w="12700">
            <a:solidFill>
              <a:srgbClr val="4D4D4D"/>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17432" name="Rectangle 32"/>
          <p:cNvSpPr>
            <a:spLocks noChangeArrowheads="1"/>
          </p:cNvSpPr>
          <p:nvPr/>
        </p:nvSpPr>
        <p:spPr bwMode="auto">
          <a:xfrm>
            <a:off x="1266825" y="4200525"/>
            <a:ext cx="365125" cy="333375"/>
          </a:xfrm>
          <a:prstGeom prst="rect">
            <a:avLst/>
          </a:prstGeom>
          <a:solidFill>
            <a:srgbClr val="FFFF66"/>
          </a:solidFill>
          <a:ln w="9525">
            <a:solidFill>
              <a:schemeClr val="tx1"/>
            </a:solidFill>
            <a:miter lim="800000"/>
            <a:headEnd/>
            <a:tailEnd/>
          </a:ln>
        </p:spPr>
        <p:txBody>
          <a:bodyPr lIns="18000" rIns="18000"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a:solidFill>
                  <a:schemeClr val="tx1"/>
                </a:solidFill>
              </a:rPr>
              <a:t>1</a:t>
            </a:r>
          </a:p>
        </p:txBody>
      </p:sp>
      <p:sp>
        <p:nvSpPr>
          <p:cNvPr id="17433" name="Rectangle 33"/>
          <p:cNvSpPr>
            <a:spLocks noChangeArrowheads="1"/>
          </p:cNvSpPr>
          <p:nvPr/>
        </p:nvSpPr>
        <p:spPr bwMode="auto">
          <a:xfrm>
            <a:off x="2122488" y="3654425"/>
            <a:ext cx="365125" cy="331788"/>
          </a:xfrm>
          <a:prstGeom prst="rect">
            <a:avLst/>
          </a:prstGeom>
          <a:solidFill>
            <a:srgbClr val="FFFF66"/>
          </a:solidFill>
          <a:ln w="9525">
            <a:solidFill>
              <a:schemeClr val="tx1"/>
            </a:solidFill>
            <a:miter lim="800000"/>
            <a:headEnd/>
            <a:tailEnd/>
          </a:ln>
        </p:spPr>
        <p:txBody>
          <a:bodyPr lIns="18000" rIns="18000"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a:solidFill>
                  <a:schemeClr val="tx1"/>
                </a:solidFill>
              </a:rPr>
              <a:t>2</a:t>
            </a:r>
          </a:p>
        </p:txBody>
      </p:sp>
      <p:sp>
        <p:nvSpPr>
          <p:cNvPr id="17434" name="Rectangle 34"/>
          <p:cNvSpPr>
            <a:spLocks noChangeArrowheads="1"/>
          </p:cNvSpPr>
          <p:nvPr/>
        </p:nvSpPr>
        <p:spPr bwMode="auto">
          <a:xfrm>
            <a:off x="2289175" y="4200525"/>
            <a:ext cx="365125" cy="333375"/>
          </a:xfrm>
          <a:prstGeom prst="rect">
            <a:avLst/>
          </a:prstGeom>
          <a:solidFill>
            <a:srgbClr val="FFFF66"/>
          </a:solidFill>
          <a:ln w="9525">
            <a:solidFill>
              <a:schemeClr val="tx1"/>
            </a:solidFill>
            <a:miter lim="800000"/>
            <a:headEnd/>
            <a:tailEnd/>
          </a:ln>
        </p:spPr>
        <p:txBody>
          <a:bodyPr lIns="18000" rIns="18000"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a:solidFill>
                  <a:schemeClr val="tx1"/>
                </a:solidFill>
              </a:rPr>
              <a:t>3</a:t>
            </a:r>
          </a:p>
        </p:txBody>
      </p:sp>
      <p:sp>
        <p:nvSpPr>
          <p:cNvPr id="17435" name="Rectangle 35"/>
          <p:cNvSpPr>
            <a:spLocks noChangeArrowheads="1"/>
          </p:cNvSpPr>
          <p:nvPr/>
        </p:nvSpPr>
        <p:spPr bwMode="auto">
          <a:xfrm>
            <a:off x="3700463" y="3584575"/>
            <a:ext cx="365125" cy="331788"/>
          </a:xfrm>
          <a:prstGeom prst="rect">
            <a:avLst/>
          </a:prstGeom>
          <a:solidFill>
            <a:srgbClr val="FFFF66"/>
          </a:solidFill>
          <a:ln w="9525">
            <a:solidFill>
              <a:schemeClr val="tx1"/>
            </a:solidFill>
            <a:miter lim="800000"/>
            <a:headEnd/>
            <a:tailEnd/>
          </a:ln>
        </p:spPr>
        <p:txBody>
          <a:bodyPr lIns="18000" rIns="18000"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a:solidFill>
                  <a:schemeClr val="tx1"/>
                </a:solidFill>
              </a:rPr>
              <a:t>5</a:t>
            </a:r>
          </a:p>
        </p:txBody>
      </p:sp>
      <p:sp>
        <p:nvSpPr>
          <p:cNvPr id="17436" name="Rectangle 36"/>
          <p:cNvSpPr>
            <a:spLocks noChangeArrowheads="1"/>
          </p:cNvSpPr>
          <p:nvPr/>
        </p:nvSpPr>
        <p:spPr bwMode="auto">
          <a:xfrm>
            <a:off x="4106863" y="4191000"/>
            <a:ext cx="363537" cy="333375"/>
          </a:xfrm>
          <a:prstGeom prst="rect">
            <a:avLst/>
          </a:prstGeom>
          <a:solidFill>
            <a:srgbClr val="FFFF66"/>
          </a:solidFill>
          <a:ln w="9525">
            <a:solidFill>
              <a:schemeClr val="tx1"/>
            </a:solidFill>
            <a:miter lim="800000"/>
            <a:headEnd/>
            <a:tailEnd/>
          </a:ln>
        </p:spPr>
        <p:txBody>
          <a:bodyPr lIns="18000" rIns="18000"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a:solidFill>
                  <a:schemeClr val="tx1"/>
                </a:solidFill>
              </a:rPr>
              <a:t>4b</a:t>
            </a:r>
          </a:p>
        </p:txBody>
      </p:sp>
      <p:sp>
        <p:nvSpPr>
          <p:cNvPr id="17437" name="Rectangle 37"/>
          <p:cNvSpPr>
            <a:spLocks noChangeArrowheads="1"/>
          </p:cNvSpPr>
          <p:nvPr/>
        </p:nvSpPr>
        <p:spPr bwMode="auto">
          <a:xfrm>
            <a:off x="5278438" y="4191000"/>
            <a:ext cx="365125" cy="333375"/>
          </a:xfrm>
          <a:prstGeom prst="rect">
            <a:avLst/>
          </a:prstGeom>
          <a:solidFill>
            <a:srgbClr val="FFFF66"/>
          </a:solidFill>
          <a:ln w="9525">
            <a:solidFill>
              <a:schemeClr val="tx1"/>
            </a:solidFill>
            <a:miter lim="800000"/>
            <a:headEnd/>
            <a:tailEnd/>
          </a:ln>
        </p:spPr>
        <p:txBody>
          <a:bodyPr lIns="18000" rIns="18000"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a:solidFill>
                  <a:schemeClr val="tx1"/>
                </a:solidFill>
              </a:rPr>
              <a:t>7</a:t>
            </a:r>
          </a:p>
        </p:txBody>
      </p:sp>
      <p:sp>
        <p:nvSpPr>
          <p:cNvPr id="17438" name="Rectangle 38"/>
          <p:cNvSpPr>
            <a:spLocks noChangeArrowheads="1"/>
          </p:cNvSpPr>
          <p:nvPr/>
        </p:nvSpPr>
        <p:spPr bwMode="auto">
          <a:xfrm>
            <a:off x="6164263" y="4178300"/>
            <a:ext cx="363537" cy="331788"/>
          </a:xfrm>
          <a:prstGeom prst="rect">
            <a:avLst/>
          </a:prstGeom>
          <a:solidFill>
            <a:srgbClr val="FFFF66"/>
          </a:solidFill>
          <a:ln w="9525">
            <a:solidFill>
              <a:schemeClr val="tx1"/>
            </a:solidFill>
            <a:miter lim="800000"/>
            <a:headEnd/>
            <a:tailEnd/>
          </a:ln>
        </p:spPr>
        <p:txBody>
          <a:bodyPr lIns="18000" rIns="18000"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a:solidFill>
                  <a:schemeClr val="tx1"/>
                </a:solidFill>
              </a:rPr>
              <a:t>11</a:t>
            </a:r>
          </a:p>
        </p:txBody>
      </p:sp>
      <p:sp>
        <p:nvSpPr>
          <p:cNvPr id="17439" name="Rectangle 39"/>
          <p:cNvSpPr>
            <a:spLocks noChangeArrowheads="1"/>
          </p:cNvSpPr>
          <p:nvPr/>
        </p:nvSpPr>
        <p:spPr bwMode="auto">
          <a:xfrm>
            <a:off x="7165975" y="4175125"/>
            <a:ext cx="363538" cy="331788"/>
          </a:xfrm>
          <a:prstGeom prst="rect">
            <a:avLst/>
          </a:prstGeom>
          <a:solidFill>
            <a:srgbClr val="FFFF66"/>
          </a:solidFill>
          <a:ln w="9525">
            <a:solidFill>
              <a:schemeClr val="tx1"/>
            </a:solidFill>
            <a:miter lim="800000"/>
            <a:headEnd/>
            <a:tailEnd/>
          </a:ln>
        </p:spPr>
        <p:txBody>
          <a:bodyPr lIns="18000" rIns="18000"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a:solidFill>
                  <a:schemeClr val="tx1"/>
                </a:solidFill>
              </a:rPr>
              <a:t>12</a:t>
            </a:r>
          </a:p>
        </p:txBody>
      </p:sp>
      <p:sp>
        <p:nvSpPr>
          <p:cNvPr id="17440" name="Rectangle 40"/>
          <p:cNvSpPr>
            <a:spLocks noChangeArrowheads="1"/>
          </p:cNvSpPr>
          <p:nvPr/>
        </p:nvSpPr>
        <p:spPr bwMode="auto">
          <a:xfrm>
            <a:off x="5200650" y="4895850"/>
            <a:ext cx="365125" cy="331788"/>
          </a:xfrm>
          <a:prstGeom prst="rect">
            <a:avLst/>
          </a:prstGeom>
          <a:solidFill>
            <a:srgbClr val="FFFF66"/>
          </a:solidFill>
          <a:ln w="9525">
            <a:solidFill>
              <a:schemeClr val="tx1"/>
            </a:solidFill>
            <a:miter lim="800000"/>
            <a:headEnd/>
            <a:tailEnd/>
          </a:ln>
        </p:spPr>
        <p:txBody>
          <a:bodyPr lIns="18000" rIns="18000"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a:solidFill>
                  <a:schemeClr val="tx1"/>
                </a:solidFill>
              </a:rPr>
              <a:t>8</a:t>
            </a:r>
          </a:p>
        </p:txBody>
      </p:sp>
      <p:sp>
        <p:nvSpPr>
          <p:cNvPr id="17441" name="Rectangle 41"/>
          <p:cNvSpPr>
            <a:spLocks noChangeArrowheads="1"/>
          </p:cNvSpPr>
          <p:nvPr/>
        </p:nvSpPr>
        <p:spPr bwMode="auto">
          <a:xfrm>
            <a:off x="5473700" y="3575050"/>
            <a:ext cx="363538" cy="331788"/>
          </a:xfrm>
          <a:prstGeom prst="rect">
            <a:avLst/>
          </a:prstGeom>
          <a:solidFill>
            <a:srgbClr val="FFFF66"/>
          </a:solidFill>
          <a:ln w="9525">
            <a:solidFill>
              <a:schemeClr val="tx1"/>
            </a:solidFill>
            <a:miter lim="800000"/>
            <a:headEnd/>
            <a:tailEnd/>
          </a:ln>
        </p:spPr>
        <p:txBody>
          <a:bodyPr lIns="18000" rIns="18000"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a:solidFill>
                  <a:schemeClr val="tx1"/>
                </a:solidFill>
              </a:rPr>
              <a:t>6</a:t>
            </a:r>
          </a:p>
        </p:txBody>
      </p:sp>
      <p:sp>
        <p:nvSpPr>
          <p:cNvPr id="17442" name="Rectangle 42"/>
          <p:cNvSpPr>
            <a:spLocks noChangeArrowheads="1"/>
          </p:cNvSpPr>
          <p:nvPr/>
        </p:nvSpPr>
        <p:spPr bwMode="auto">
          <a:xfrm>
            <a:off x="6627813" y="3584575"/>
            <a:ext cx="365125" cy="331788"/>
          </a:xfrm>
          <a:prstGeom prst="rect">
            <a:avLst/>
          </a:prstGeom>
          <a:solidFill>
            <a:srgbClr val="FFFF66"/>
          </a:solidFill>
          <a:ln w="9525">
            <a:solidFill>
              <a:schemeClr val="tx1"/>
            </a:solidFill>
            <a:miter lim="800000"/>
            <a:headEnd/>
            <a:tailEnd/>
          </a:ln>
        </p:spPr>
        <p:txBody>
          <a:bodyPr lIns="18000" rIns="18000"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a:solidFill>
                  <a:schemeClr val="tx1"/>
                </a:solidFill>
              </a:rPr>
              <a:t>10</a:t>
            </a:r>
          </a:p>
        </p:txBody>
      </p:sp>
      <p:sp>
        <p:nvSpPr>
          <p:cNvPr id="17443" name="Rectangle 43"/>
          <p:cNvSpPr>
            <a:spLocks noChangeArrowheads="1"/>
          </p:cNvSpPr>
          <p:nvPr/>
        </p:nvSpPr>
        <p:spPr bwMode="auto">
          <a:xfrm>
            <a:off x="4732338" y="2905125"/>
            <a:ext cx="365125" cy="331788"/>
          </a:xfrm>
          <a:prstGeom prst="rect">
            <a:avLst/>
          </a:prstGeom>
          <a:solidFill>
            <a:srgbClr val="FFFF66"/>
          </a:solidFill>
          <a:ln w="9525">
            <a:solidFill>
              <a:schemeClr val="tx1"/>
            </a:solidFill>
            <a:miter lim="800000"/>
            <a:headEnd/>
            <a:tailEnd/>
          </a:ln>
        </p:spPr>
        <p:txBody>
          <a:bodyPr lIns="18000" rIns="18000"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a:solidFill>
                  <a:schemeClr val="tx1"/>
                </a:solidFill>
              </a:rPr>
              <a:t>9</a:t>
            </a:r>
          </a:p>
        </p:txBody>
      </p:sp>
      <p:sp>
        <p:nvSpPr>
          <p:cNvPr id="17444" name="Oval 44"/>
          <p:cNvSpPr>
            <a:spLocks noChangeArrowheads="1"/>
          </p:cNvSpPr>
          <p:nvPr/>
        </p:nvSpPr>
        <p:spPr bwMode="auto">
          <a:xfrm>
            <a:off x="1774825" y="4195763"/>
            <a:ext cx="252413" cy="252412"/>
          </a:xfrm>
          <a:prstGeom prst="ellipse">
            <a:avLst/>
          </a:prstGeom>
          <a:solidFill>
            <a:schemeClr val="hlink"/>
          </a:solidFill>
          <a:ln w="9525">
            <a:solidFill>
              <a:schemeClr val="tx1"/>
            </a:solidFill>
            <a:round/>
            <a:headEnd/>
            <a:tailEnd/>
          </a:ln>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pPr>
              <a:spcBef>
                <a:spcPct val="50000"/>
              </a:spcBef>
            </a:pPr>
            <a:r>
              <a:rPr lang="fr-FR" altLang="fr-FR" sz="1400" b="1">
                <a:solidFill>
                  <a:schemeClr val="tx1"/>
                </a:solidFill>
              </a:rPr>
              <a:t>2</a:t>
            </a:r>
          </a:p>
        </p:txBody>
      </p:sp>
      <p:sp>
        <p:nvSpPr>
          <p:cNvPr id="17445" name="Oval 45"/>
          <p:cNvSpPr>
            <a:spLocks noChangeArrowheads="1"/>
          </p:cNvSpPr>
          <p:nvPr/>
        </p:nvSpPr>
        <p:spPr bwMode="auto">
          <a:xfrm>
            <a:off x="2940050" y="3641725"/>
            <a:ext cx="241300" cy="241300"/>
          </a:xfrm>
          <a:prstGeom prst="ellipse">
            <a:avLst/>
          </a:prstGeom>
          <a:solidFill>
            <a:schemeClr val="hlink"/>
          </a:solidFill>
          <a:ln w="9525">
            <a:solidFill>
              <a:schemeClr val="tx1"/>
            </a:solidFill>
            <a:round/>
            <a:headEnd/>
            <a:tailEnd/>
          </a:ln>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pPr>
              <a:spcBef>
                <a:spcPct val="50000"/>
              </a:spcBef>
            </a:pPr>
            <a:r>
              <a:rPr lang="fr-FR" altLang="fr-FR" sz="1400" b="1">
                <a:solidFill>
                  <a:schemeClr val="tx1"/>
                </a:solidFill>
              </a:rPr>
              <a:t>6</a:t>
            </a:r>
          </a:p>
        </p:txBody>
      </p:sp>
      <p:sp>
        <p:nvSpPr>
          <p:cNvPr id="17446" name="Oval 46"/>
          <p:cNvSpPr>
            <a:spLocks noChangeArrowheads="1"/>
          </p:cNvSpPr>
          <p:nvPr/>
        </p:nvSpPr>
        <p:spPr bwMode="auto">
          <a:xfrm>
            <a:off x="4779963" y="4202113"/>
            <a:ext cx="285750" cy="287337"/>
          </a:xfrm>
          <a:prstGeom prst="ellipse">
            <a:avLst/>
          </a:prstGeom>
          <a:solidFill>
            <a:schemeClr val="hlink"/>
          </a:solidFill>
          <a:ln w="9525">
            <a:solidFill>
              <a:schemeClr val="tx1"/>
            </a:solidFill>
            <a:round/>
            <a:headEnd/>
            <a:tailEnd/>
          </a:ln>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pPr>
              <a:spcBef>
                <a:spcPct val="50000"/>
              </a:spcBef>
            </a:pPr>
            <a:r>
              <a:rPr lang="fr-FR" altLang="fr-FR" sz="1400" b="1">
                <a:solidFill>
                  <a:schemeClr val="tx1"/>
                </a:solidFill>
              </a:rPr>
              <a:t>13</a:t>
            </a:r>
          </a:p>
        </p:txBody>
      </p:sp>
      <p:sp>
        <p:nvSpPr>
          <p:cNvPr id="17447" name="Oval 47"/>
          <p:cNvSpPr>
            <a:spLocks noChangeArrowheads="1"/>
          </p:cNvSpPr>
          <p:nvPr/>
        </p:nvSpPr>
        <p:spPr bwMode="auto">
          <a:xfrm>
            <a:off x="6076950" y="3559175"/>
            <a:ext cx="290513" cy="290513"/>
          </a:xfrm>
          <a:prstGeom prst="ellipse">
            <a:avLst/>
          </a:prstGeom>
          <a:solidFill>
            <a:schemeClr val="hlink"/>
          </a:solidFill>
          <a:ln w="9525">
            <a:solidFill>
              <a:schemeClr val="tx1"/>
            </a:solidFill>
            <a:round/>
            <a:headEnd/>
            <a:tailEnd/>
          </a:ln>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pPr>
              <a:spcBef>
                <a:spcPct val="50000"/>
              </a:spcBef>
            </a:pPr>
            <a:r>
              <a:rPr lang="fr-FR" altLang="fr-FR" sz="1400" b="1">
                <a:solidFill>
                  <a:schemeClr val="tx1"/>
                </a:solidFill>
              </a:rPr>
              <a:t>18</a:t>
            </a:r>
          </a:p>
        </p:txBody>
      </p:sp>
      <p:sp>
        <p:nvSpPr>
          <p:cNvPr id="17448" name="Oval 48"/>
          <p:cNvSpPr>
            <a:spLocks noChangeArrowheads="1"/>
          </p:cNvSpPr>
          <p:nvPr/>
        </p:nvSpPr>
        <p:spPr bwMode="auto">
          <a:xfrm>
            <a:off x="6702425" y="4198938"/>
            <a:ext cx="279400" cy="279400"/>
          </a:xfrm>
          <a:prstGeom prst="ellipse">
            <a:avLst/>
          </a:prstGeom>
          <a:solidFill>
            <a:schemeClr val="hlink"/>
          </a:solidFill>
          <a:ln w="9525">
            <a:solidFill>
              <a:schemeClr val="tx1"/>
            </a:solidFill>
            <a:round/>
            <a:headEnd/>
            <a:tailEnd/>
          </a:ln>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pPr>
              <a:spcBef>
                <a:spcPct val="50000"/>
              </a:spcBef>
            </a:pPr>
            <a:r>
              <a:rPr lang="fr-FR" altLang="fr-FR" sz="1400" b="1">
                <a:solidFill>
                  <a:schemeClr val="tx1"/>
                </a:solidFill>
              </a:rPr>
              <a:t>22</a:t>
            </a:r>
          </a:p>
        </p:txBody>
      </p:sp>
      <p:sp>
        <p:nvSpPr>
          <p:cNvPr id="17449" name="Oval 49"/>
          <p:cNvSpPr>
            <a:spLocks noChangeArrowheads="1"/>
          </p:cNvSpPr>
          <p:nvPr/>
        </p:nvSpPr>
        <p:spPr bwMode="auto">
          <a:xfrm>
            <a:off x="5751513" y="4210050"/>
            <a:ext cx="268287" cy="268288"/>
          </a:xfrm>
          <a:prstGeom prst="ellipse">
            <a:avLst/>
          </a:prstGeom>
          <a:solidFill>
            <a:schemeClr val="hlink"/>
          </a:solidFill>
          <a:ln w="9525">
            <a:solidFill>
              <a:schemeClr val="tx1"/>
            </a:solidFill>
            <a:round/>
            <a:headEnd/>
            <a:tailEnd/>
          </a:ln>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pPr>
              <a:spcBef>
                <a:spcPct val="50000"/>
              </a:spcBef>
            </a:pPr>
            <a:r>
              <a:rPr lang="fr-FR" altLang="fr-FR" sz="1400" b="1">
                <a:solidFill>
                  <a:schemeClr val="tx1"/>
                </a:solidFill>
              </a:rPr>
              <a:t>18</a:t>
            </a:r>
          </a:p>
        </p:txBody>
      </p:sp>
      <p:sp>
        <p:nvSpPr>
          <p:cNvPr id="17450" name="Oval 50"/>
          <p:cNvSpPr>
            <a:spLocks noChangeArrowheads="1"/>
          </p:cNvSpPr>
          <p:nvPr/>
        </p:nvSpPr>
        <p:spPr bwMode="auto">
          <a:xfrm>
            <a:off x="893763" y="4186238"/>
            <a:ext cx="261937" cy="261937"/>
          </a:xfrm>
          <a:prstGeom prst="ellipse">
            <a:avLst/>
          </a:prstGeom>
          <a:solidFill>
            <a:schemeClr val="hlink"/>
          </a:solidFill>
          <a:ln w="9525">
            <a:solidFill>
              <a:schemeClr val="tx1"/>
            </a:solidFill>
            <a:round/>
            <a:headEnd/>
            <a:tailEnd/>
          </a:ln>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pPr>
              <a:spcBef>
                <a:spcPct val="50000"/>
              </a:spcBef>
            </a:pPr>
            <a:r>
              <a:rPr lang="fr-FR" altLang="fr-FR" sz="1400" b="1">
                <a:solidFill>
                  <a:schemeClr val="tx1"/>
                </a:solidFill>
              </a:rPr>
              <a:t>0</a:t>
            </a:r>
          </a:p>
        </p:txBody>
      </p:sp>
      <p:sp>
        <p:nvSpPr>
          <p:cNvPr id="17451" name="Oval 51"/>
          <p:cNvSpPr>
            <a:spLocks noChangeArrowheads="1"/>
          </p:cNvSpPr>
          <p:nvPr/>
        </p:nvSpPr>
        <p:spPr bwMode="auto">
          <a:xfrm>
            <a:off x="7759700" y="4195763"/>
            <a:ext cx="279400" cy="279400"/>
          </a:xfrm>
          <a:prstGeom prst="ellipse">
            <a:avLst/>
          </a:prstGeom>
          <a:solidFill>
            <a:schemeClr val="hlink"/>
          </a:solidFill>
          <a:ln w="9525">
            <a:solidFill>
              <a:schemeClr val="tx1"/>
            </a:solidFill>
            <a:round/>
            <a:headEnd/>
            <a:tailEnd/>
          </a:ln>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pPr>
              <a:spcBef>
                <a:spcPct val="50000"/>
              </a:spcBef>
            </a:pPr>
            <a:r>
              <a:rPr lang="fr-FR" altLang="fr-FR" sz="1400" b="1">
                <a:solidFill>
                  <a:schemeClr val="tx1"/>
                </a:solidFill>
              </a:rPr>
              <a:t>26</a:t>
            </a:r>
          </a:p>
        </p:txBody>
      </p:sp>
      <p:sp>
        <p:nvSpPr>
          <p:cNvPr id="17452" name="Rectangle 52"/>
          <p:cNvSpPr>
            <a:spLocks noChangeArrowheads="1"/>
          </p:cNvSpPr>
          <p:nvPr/>
        </p:nvSpPr>
        <p:spPr bwMode="auto">
          <a:xfrm>
            <a:off x="3078163" y="4181475"/>
            <a:ext cx="363537" cy="333375"/>
          </a:xfrm>
          <a:prstGeom prst="rect">
            <a:avLst/>
          </a:prstGeom>
          <a:solidFill>
            <a:srgbClr val="FFFF66"/>
          </a:solidFill>
          <a:ln w="9525">
            <a:solidFill>
              <a:schemeClr val="tx1"/>
            </a:solidFill>
            <a:miter lim="800000"/>
            <a:headEnd/>
            <a:tailEnd/>
          </a:ln>
        </p:spPr>
        <p:txBody>
          <a:bodyPr lIns="18000" rIns="18000"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a:solidFill>
                  <a:schemeClr val="tx1"/>
                </a:solidFill>
              </a:rPr>
              <a:t>4a</a:t>
            </a:r>
          </a:p>
        </p:txBody>
      </p:sp>
      <p:sp>
        <p:nvSpPr>
          <p:cNvPr id="17453" name="Oval 53"/>
          <p:cNvSpPr>
            <a:spLocks noChangeArrowheads="1"/>
          </p:cNvSpPr>
          <p:nvPr/>
        </p:nvSpPr>
        <p:spPr bwMode="auto">
          <a:xfrm>
            <a:off x="3673475" y="4241800"/>
            <a:ext cx="241300" cy="241300"/>
          </a:xfrm>
          <a:prstGeom prst="ellipse">
            <a:avLst/>
          </a:prstGeom>
          <a:solidFill>
            <a:schemeClr val="hlink"/>
          </a:solidFill>
          <a:ln w="9525">
            <a:solidFill>
              <a:schemeClr val="tx1"/>
            </a:solidFill>
            <a:round/>
            <a:headEnd/>
            <a:tailEnd/>
          </a:ln>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pPr>
              <a:spcBef>
                <a:spcPct val="50000"/>
              </a:spcBef>
            </a:pPr>
            <a:r>
              <a:rPr lang="fr-FR" altLang="fr-FR" sz="1400" b="1">
                <a:solidFill>
                  <a:schemeClr val="tx1"/>
                </a:solidFill>
              </a:rPr>
              <a:t>9</a:t>
            </a:r>
          </a:p>
        </p:txBody>
      </p:sp>
      <p:grpSp>
        <p:nvGrpSpPr>
          <p:cNvPr id="17454" name="Group 65"/>
          <p:cNvGrpSpPr>
            <a:grpSpLocks/>
          </p:cNvGrpSpPr>
          <p:nvPr/>
        </p:nvGrpSpPr>
        <p:grpSpPr bwMode="auto">
          <a:xfrm>
            <a:off x="590550" y="3716338"/>
            <a:ext cx="1243013" cy="274637"/>
            <a:chOff x="3228" y="1173"/>
            <a:chExt cx="783" cy="173"/>
          </a:xfrm>
        </p:grpSpPr>
        <p:grpSp>
          <p:nvGrpSpPr>
            <p:cNvPr id="17588" name="Group 66"/>
            <p:cNvGrpSpPr>
              <a:grpSpLocks/>
            </p:cNvGrpSpPr>
            <p:nvPr/>
          </p:nvGrpSpPr>
          <p:grpSpPr bwMode="auto">
            <a:xfrm>
              <a:off x="3228" y="1175"/>
              <a:ext cx="783" cy="168"/>
              <a:chOff x="1912" y="804"/>
              <a:chExt cx="688" cy="224"/>
            </a:xfrm>
          </p:grpSpPr>
          <p:sp>
            <p:nvSpPr>
              <p:cNvPr id="17593" name="Rectangle 67"/>
              <p:cNvSpPr>
                <a:spLocks noChangeArrowheads="1"/>
              </p:cNvSpPr>
              <p:nvPr/>
            </p:nvSpPr>
            <p:spPr bwMode="auto">
              <a:xfrm>
                <a:off x="1912" y="804"/>
                <a:ext cx="688" cy="224"/>
              </a:xfrm>
              <a:prstGeom prst="rect">
                <a:avLst/>
              </a:prstGeom>
              <a:solidFill>
                <a:srgbClr val="FFFFFF"/>
              </a:solidFill>
              <a:ln w="9525">
                <a:solidFill>
                  <a:schemeClr val="tx2"/>
                </a:solidFill>
                <a:miter lim="800000"/>
                <a:headEnd/>
                <a:tailEnd/>
              </a:ln>
            </p:spPr>
            <p:txBody>
              <a:bodyPr wrap="none"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a:p>
            </p:txBody>
          </p:sp>
          <p:sp>
            <p:nvSpPr>
              <p:cNvPr id="17594" name="Line 68"/>
              <p:cNvSpPr>
                <a:spLocks noChangeShapeType="1"/>
              </p:cNvSpPr>
              <p:nvPr/>
            </p:nvSpPr>
            <p:spPr bwMode="auto">
              <a:xfrm>
                <a:off x="2084" y="804"/>
                <a:ext cx="0" cy="224"/>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fr-FR"/>
              </a:p>
            </p:txBody>
          </p:sp>
          <p:sp>
            <p:nvSpPr>
              <p:cNvPr id="17595" name="Line 69"/>
              <p:cNvSpPr>
                <a:spLocks noChangeShapeType="1"/>
              </p:cNvSpPr>
              <p:nvPr/>
            </p:nvSpPr>
            <p:spPr bwMode="auto">
              <a:xfrm>
                <a:off x="2256" y="804"/>
                <a:ext cx="0" cy="224"/>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fr-FR"/>
              </a:p>
            </p:txBody>
          </p:sp>
          <p:sp>
            <p:nvSpPr>
              <p:cNvPr id="17596" name="Line 70"/>
              <p:cNvSpPr>
                <a:spLocks noChangeShapeType="1"/>
              </p:cNvSpPr>
              <p:nvPr/>
            </p:nvSpPr>
            <p:spPr bwMode="auto">
              <a:xfrm>
                <a:off x="2428" y="804"/>
                <a:ext cx="0" cy="224"/>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fr-FR"/>
              </a:p>
            </p:txBody>
          </p:sp>
        </p:grpSp>
        <p:sp>
          <p:nvSpPr>
            <p:cNvPr id="17589" name="Text Box 71"/>
            <p:cNvSpPr txBox="1">
              <a:spLocks noChangeArrowheads="1"/>
            </p:cNvSpPr>
            <p:nvPr/>
          </p:nvSpPr>
          <p:spPr bwMode="auto">
            <a:xfrm>
              <a:off x="3260" y="1173"/>
              <a:ext cx="128"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200">
                  <a:solidFill>
                    <a:srgbClr val="009900"/>
                  </a:solidFill>
                </a:rPr>
                <a:t>0</a:t>
              </a:r>
              <a:endParaRPr lang="fr-FR" altLang="fr-FR" sz="1200"/>
            </a:p>
          </p:txBody>
        </p:sp>
        <p:sp>
          <p:nvSpPr>
            <p:cNvPr id="17590" name="Text Box 72"/>
            <p:cNvSpPr txBox="1">
              <a:spLocks noChangeArrowheads="1"/>
            </p:cNvSpPr>
            <p:nvPr/>
          </p:nvSpPr>
          <p:spPr bwMode="auto">
            <a:xfrm>
              <a:off x="3452" y="1173"/>
              <a:ext cx="142"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200">
                  <a:solidFill>
                    <a:srgbClr val="FF3300"/>
                  </a:solidFill>
                </a:rPr>
                <a:t>2</a:t>
              </a:r>
              <a:endParaRPr lang="fr-FR" altLang="fr-FR" sz="1200"/>
            </a:p>
          </p:txBody>
        </p:sp>
        <p:sp>
          <p:nvSpPr>
            <p:cNvPr id="17591" name="Text Box 73"/>
            <p:cNvSpPr txBox="1">
              <a:spLocks noChangeArrowheads="1"/>
            </p:cNvSpPr>
            <p:nvPr/>
          </p:nvSpPr>
          <p:spPr bwMode="auto">
            <a:xfrm>
              <a:off x="3660" y="1181"/>
              <a:ext cx="118" cy="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100" b="1" i="1">
                  <a:solidFill>
                    <a:srgbClr val="009900"/>
                  </a:solidFill>
                </a:rPr>
                <a:t>0</a:t>
              </a:r>
            </a:p>
          </p:txBody>
        </p:sp>
        <p:sp>
          <p:nvSpPr>
            <p:cNvPr id="17592" name="Text Box 74"/>
            <p:cNvSpPr txBox="1">
              <a:spLocks noChangeArrowheads="1"/>
            </p:cNvSpPr>
            <p:nvPr/>
          </p:nvSpPr>
          <p:spPr bwMode="auto">
            <a:xfrm>
              <a:off x="3859" y="1181"/>
              <a:ext cx="126" cy="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100" b="1" i="1">
                  <a:solidFill>
                    <a:srgbClr val="FF3300"/>
                  </a:solidFill>
                </a:rPr>
                <a:t>2</a:t>
              </a:r>
            </a:p>
          </p:txBody>
        </p:sp>
      </p:grpSp>
      <p:grpSp>
        <p:nvGrpSpPr>
          <p:cNvPr id="17455" name="Group 75"/>
          <p:cNvGrpSpPr>
            <a:grpSpLocks/>
          </p:cNvGrpSpPr>
          <p:nvPr/>
        </p:nvGrpSpPr>
        <p:grpSpPr bwMode="auto">
          <a:xfrm>
            <a:off x="1644650" y="3259138"/>
            <a:ext cx="1243013" cy="274637"/>
            <a:chOff x="3228" y="1173"/>
            <a:chExt cx="783" cy="173"/>
          </a:xfrm>
        </p:grpSpPr>
        <p:grpSp>
          <p:nvGrpSpPr>
            <p:cNvPr id="17579" name="Group 76"/>
            <p:cNvGrpSpPr>
              <a:grpSpLocks/>
            </p:cNvGrpSpPr>
            <p:nvPr/>
          </p:nvGrpSpPr>
          <p:grpSpPr bwMode="auto">
            <a:xfrm>
              <a:off x="3228" y="1175"/>
              <a:ext cx="783" cy="168"/>
              <a:chOff x="1912" y="804"/>
              <a:chExt cx="688" cy="224"/>
            </a:xfrm>
          </p:grpSpPr>
          <p:sp>
            <p:nvSpPr>
              <p:cNvPr id="17584" name="Rectangle 77"/>
              <p:cNvSpPr>
                <a:spLocks noChangeArrowheads="1"/>
              </p:cNvSpPr>
              <p:nvPr/>
            </p:nvSpPr>
            <p:spPr bwMode="auto">
              <a:xfrm>
                <a:off x="1912" y="804"/>
                <a:ext cx="688" cy="224"/>
              </a:xfrm>
              <a:prstGeom prst="rect">
                <a:avLst/>
              </a:prstGeom>
              <a:solidFill>
                <a:srgbClr val="FFFFFF"/>
              </a:solidFill>
              <a:ln w="9525">
                <a:solidFill>
                  <a:schemeClr val="tx2"/>
                </a:solidFill>
                <a:miter lim="800000"/>
                <a:headEnd/>
                <a:tailEnd/>
              </a:ln>
            </p:spPr>
            <p:txBody>
              <a:bodyPr wrap="none"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a:p>
            </p:txBody>
          </p:sp>
          <p:sp>
            <p:nvSpPr>
              <p:cNvPr id="17585" name="Line 78"/>
              <p:cNvSpPr>
                <a:spLocks noChangeShapeType="1"/>
              </p:cNvSpPr>
              <p:nvPr/>
            </p:nvSpPr>
            <p:spPr bwMode="auto">
              <a:xfrm>
                <a:off x="2084" y="804"/>
                <a:ext cx="0" cy="224"/>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fr-FR"/>
              </a:p>
            </p:txBody>
          </p:sp>
          <p:sp>
            <p:nvSpPr>
              <p:cNvPr id="17586" name="Line 79"/>
              <p:cNvSpPr>
                <a:spLocks noChangeShapeType="1"/>
              </p:cNvSpPr>
              <p:nvPr/>
            </p:nvSpPr>
            <p:spPr bwMode="auto">
              <a:xfrm>
                <a:off x="2256" y="804"/>
                <a:ext cx="0" cy="224"/>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fr-FR"/>
              </a:p>
            </p:txBody>
          </p:sp>
          <p:sp>
            <p:nvSpPr>
              <p:cNvPr id="17587" name="Line 80"/>
              <p:cNvSpPr>
                <a:spLocks noChangeShapeType="1"/>
              </p:cNvSpPr>
              <p:nvPr/>
            </p:nvSpPr>
            <p:spPr bwMode="auto">
              <a:xfrm>
                <a:off x="2428" y="804"/>
                <a:ext cx="0" cy="224"/>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fr-FR"/>
              </a:p>
            </p:txBody>
          </p:sp>
        </p:grpSp>
        <p:sp>
          <p:nvSpPr>
            <p:cNvPr id="17580" name="Text Box 81"/>
            <p:cNvSpPr txBox="1">
              <a:spLocks noChangeArrowheads="1"/>
            </p:cNvSpPr>
            <p:nvPr/>
          </p:nvSpPr>
          <p:spPr bwMode="auto">
            <a:xfrm>
              <a:off x="3260" y="1173"/>
              <a:ext cx="128"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200">
                  <a:solidFill>
                    <a:srgbClr val="009900"/>
                  </a:solidFill>
                </a:rPr>
                <a:t>2</a:t>
              </a:r>
              <a:endParaRPr lang="fr-FR" altLang="fr-FR" sz="1200"/>
            </a:p>
          </p:txBody>
        </p:sp>
        <p:sp>
          <p:nvSpPr>
            <p:cNvPr id="17581" name="Text Box 82"/>
            <p:cNvSpPr txBox="1">
              <a:spLocks noChangeArrowheads="1"/>
            </p:cNvSpPr>
            <p:nvPr/>
          </p:nvSpPr>
          <p:spPr bwMode="auto">
            <a:xfrm>
              <a:off x="3452" y="1173"/>
              <a:ext cx="142"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200">
                  <a:solidFill>
                    <a:srgbClr val="FF3300"/>
                  </a:solidFill>
                </a:rPr>
                <a:t>5</a:t>
              </a:r>
              <a:endParaRPr lang="fr-FR" altLang="fr-FR" sz="1200"/>
            </a:p>
          </p:txBody>
        </p:sp>
        <p:sp>
          <p:nvSpPr>
            <p:cNvPr id="17582" name="Text Box 83"/>
            <p:cNvSpPr txBox="1">
              <a:spLocks noChangeArrowheads="1"/>
            </p:cNvSpPr>
            <p:nvPr/>
          </p:nvSpPr>
          <p:spPr bwMode="auto">
            <a:xfrm>
              <a:off x="3660" y="1181"/>
              <a:ext cx="118" cy="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100" b="1" i="1">
                  <a:solidFill>
                    <a:srgbClr val="009900"/>
                  </a:solidFill>
                </a:rPr>
                <a:t>3</a:t>
              </a:r>
            </a:p>
          </p:txBody>
        </p:sp>
        <p:sp>
          <p:nvSpPr>
            <p:cNvPr id="17583" name="Text Box 84"/>
            <p:cNvSpPr txBox="1">
              <a:spLocks noChangeArrowheads="1"/>
            </p:cNvSpPr>
            <p:nvPr/>
          </p:nvSpPr>
          <p:spPr bwMode="auto">
            <a:xfrm>
              <a:off x="3859" y="1181"/>
              <a:ext cx="126" cy="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100" b="1" i="1">
                  <a:solidFill>
                    <a:srgbClr val="FF3300"/>
                  </a:solidFill>
                </a:rPr>
                <a:t>6</a:t>
              </a:r>
            </a:p>
          </p:txBody>
        </p:sp>
      </p:grpSp>
      <p:grpSp>
        <p:nvGrpSpPr>
          <p:cNvPr id="17456" name="Group 85"/>
          <p:cNvGrpSpPr>
            <a:grpSpLocks/>
          </p:cNvGrpSpPr>
          <p:nvPr/>
        </p:nvGrpSpPr>
        <p:grpSpPr bwMode="auto">
          <a:xfrm>
            <a:off x="1009650" y="4770438"/>
            <a:ext cx="1243013" cy="274637"/>
            <a:chOff x="3228" y="1173"/>
            <a:chExt cx="783" cy="173"/>
          </a:xfrm>
        </p:grpSpPr>
        <p:grpSp>
          <p:nvGrpSpPr>
            <p:cNvPr id="17570" name="Group 86"/>
            <p:cNvGrpSpPr>
              <a:grpSpLocks/>
            </p:cNvGrpSpPr>
            <p:nvPr/>
          </p:nvGrpSpPr>
          <p:grpSpPr bwMode="auto">
            <a:xfrm>
              <a:off x="3228" y="1175"/>
              <a:ext cx="783" cy="168"/>
              <a:chOff x="1912" y="804"/>
              <a:chExt cx="688" cy="224"/>
            </a:xfrm>
          </p:grpSpPr>
          <p:sp>
            <p:nvSpPr>
              <p:cNvPr id="17575" name="Rectangle 87"/>
              <p:cNvSpPr>
                <a:spLocks noChangeArrowheads="1"/>
              </p:cNvSpPr>
              <p:nvPr/>
            </p:nvSpPr>
            <p:spPr bwMode="auto">
              <a:xfrm>
                <a:off x="1912" y="804"/>
                <a:ext cx="688" cy="224"/>
              </a:xfrm>
              <a:prstGeom prst="rect">
                <a:avLst/>
              </a:prstGeom>
              <a:solidFill>
                <a:srgbClr val="FFFFFF"/>
              </a:solidFill>
              <a:ln w="9525">
                <a:solidFill>
                  <a:schemeClr val="tx2"/>
                </a:solidFill>
                <a:miter lim="800000"/>
                <a:headEnd/>
                <a:tailEnd/>
              </a:ln>
            </p:spPr>
            <p:txBody>
              <a:bodyPr wrap="none"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a:p>
            </p:txBody>
          </p:sp>
          <p:sp>
            <p:nvSpPr>
              <p:cNvPr id="17576" name="Line 88"/>
              <p:cNvSpPr>
                <a:spLocks noChangeShapeType="1"/>
              </p:cNvSpPr>
              <p:nvPr/>
            </p:nvSpPr>
            <p:spPr bwMode="auto">
              <a:xfrm>
                <a:off x="2084" y="804"/>
                <a:ext cx="0" cy="224"/>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fr-FR"/>
              </a:p>
            </p:txBody>
          </p:sp>
          <p:sp>
            <p:nvSpPr>
              <p:cNvPr id="17577" name="Line 89"/>
              <p:cNvSpPr>
                <a:spLocks noChangeShapeType="1"/>
              </p:cNvSpPr>
              <p:nvPr/>
            </p:nvSpPr>
            <p:spPr bwMode="auto">
              <a:xfrm>
                <a:off x="2256" y="804"/>
                <a:ext cx="0" cy="224"/>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fr-FR"/>
              </a:p>
            </p:txBody>
          </p:sp>
          <p:sp>
            <p:nvSpPr>
              <p:cNvPr id="17578" name="Line 90"/>
              <p:cNvSpPr>
                <a:spLocks noChangeShapeType="1"/>
              </p:cNvSpPr>
              <p:nvPr/>
            </p:nvSpPr>
            <p:spPr bwMode="auto">
              <a:xfrm>
                <a:off x="2428" y="804"/>
                <a:ext cx="0" cy="224"/>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fr-FR"/>
              </a:p>
            </p:txBody>
          </p:sp>
        </p:grpSp>
        <p:sp>
          <p:nvSpPr>
            <p:cNvPr id="17571" name="Text Box 91"/>
            <p:cNvSpPr txBox="1">
              <a:spLocks noChangeArrowheads="1"/>
            </p:cNvSpPr>
            <p:nvPr/>
          </p:nvSpPr>
          <p:spPr bwMode="auto">
            <a:xfrm>
              <a:off x="3260" y="1173"/>
              <a:ext cx="128"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200">
                  <a:solidFill>
                    <a:srgbClr val="009900"/>
                  </a:solidFill>
                </a:rPr>
                <a:t>2</a:t>
              </a:r>
              <a:endParaRPr lang="fr-FR" altLang="fr-FR" sz="1200"/>
            </a:p>
          </p:txBody>
        </p:sp>
        <p:sp>
          <p:nvSpPr>
            <p:cNvPr id="17572" name="Text Box 92"/>
            <p:cNvSpPr txBox="1">
              <a:spLocks noChangeArrowheads="1"/>
            </p:cNvSpPr>
            <p:nvPr/>
          </p:nvSpPr>
          <p:spPr bwMode="auto">
            <a:xfrm>
              <a:off x="3452" y="1173"/>
              <a:ext cx="142"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200">
                  <a:solidFill>
                    <a:srgbClr val="FF3300"/>
                  </a:solidFill>
                </a:rPr>
                <a:t>6</a:t>
              </a:r>
              <a:endParaRPr lang="fr-FR" altLang="fr-FR" sz="1200"/>
            </a:p>
          </p:txBody>
        </p:sp>
        <p:sp>
          <p:nvSpPr>
            <p:cNvPr id="17573" name="Text Box 93"/>
            <p:cNvSpPr txBox="1">
              <a:spLocks noChangeArrowheads="1"/>
            </p:cNvSpPr>
            <p:nvPr/>
          </p:nvSpPr>
          <p:spPr bwMode="auto">
            <a:xfrm>
              <a:off x="3660" y="1181"/>
              <a:ext cx="118" cy="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100" b="1" i="1">
                  <a:solidFill>
                    <a:srgbClr val="009900"/>
                  </a:solidFill>
                </a:rPr>
                <a:t>2</a:t>
              </a:r>
            </a:p>
          </p:txBody>
        </p:sp>
        <p:sp>
          <p:nvSpPr>
            <p:cNvPr id="17574" name="Text Box 94"/>
            <p:cNvSpPr txBox="1">
              <a:spLocks noChangeArrowheads="1"/>
            </p:cNvSpPr>
            <p:nvPr/>
          </p:nvSpPr>
          <p:spPr bwMode="auto">
            <a:xfrm>
              <a:off x="3859" y="1181"/>
              <a:ext cx="126" cy="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100" b="1" i="1">
                  <a:solidFill>
                    <a:srgbClr val="FF3300"/>
                  </a:solidFill>
                </a:rPr>
                <a:t>6</a:t>
              </a:r>
            </a:p>
          </p:txBody>
        </p:sp>
      </p:grpSp>
      <p:grpSp>
        <p:nvGrpSpPr>
          <p:cNvPr id="17457" name="Group 95"/>
          <p:cNvGrpSpPr>
            <a:grpSpLocks/>
          </p:cNvGrpSpPr>
          <p:nvPr/>
        </p:nvGrpSpPr>
        <p:grpSpPr bwMode="auto">
          <a:xfrm>
            <a:off x="2533650" y="4783138"/>
            <a:ext cx="1243013" cy="274637"/>
            <a:chOff x="3228" y="1173"/>
            <a:chExt cx="783" cy="173"/>
          </a:xfrm>
        </p:grpSpPr>
        <p:grpSp>
          <p:nvGrpSpPr>
            <p:cNvPr id="17561" name="Group 96"/>
            <p:cNvGrpSpPr>
              <a:grpSpLocks/>
            </p:cNvGrpSpPr>
            <p:nvPr/>
          </p:nvGrpSpPr>
          <p:grpSpPr bwMode="auto">
            <a:xfrm>
              <a:off x="3228" y="1175"/>
              <a:ext cx="783" cy="168"/>
              <a:chOff x="1912" y="804"/>
              <a:chExt cx="688" cy="224"/>
            </a:xfrm>
          </p:grpSpPr>
          <p:sp>
            <p:nvSpPr>
              <p:cNvPr id="17566" name="Rectangle 97"/>
              <p:cNvSpPr>
                <a:spLocks noChangeArrowheads="1"/>
              </p:cNvSpPr>
              <p:nvPr/>
            </p:nvSpPr>
            <p:spPr bwMode="auto">
              <a:xfrm>
                <a:off x="1912" y="804"/>
                <a:ext cx="688" cy="224"/>
              </a:xfrm>
              <a:prstGeom prst="rect">
                <a:avLst/>
              </a:prstGeom>
              <a:solidFill>
                <a:srgbClr val="FFFFFF"/>
              </a:solidFill>
              <a:ln w="9525">
                <a:solidFill>
                  <a:schemeClr val="tx2"/>
                </a:solidFill>
                <a:miter lim="800000"/>
                <a:headEnd/>
                <a:tailEnd/>
              </a:ln>
            </p:spPr>
            <p:txBody>
              <a:bodyPr wrap="none"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a:p>
            </p:txBody>
          </p:sp>
          <p:sp>
            <p:nvSpPr>
              <p:cNvPr id="17567" name="Line 98"/>
              <p:cNvSpPr>
                <a:spLocks noChangeShapeType="1"/>
              </p:cNvSpPr>
              <p:nvPr/>
            </p:nvSpPr>
            <p:spPr bwMode="auto">
              <a:xfrm>
                <a:off x="2084" y="804"/>
                <a:ext cx="0" cy="224"/>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fr-FR"/>
              </a:p>
            </p:txBody>
          </p:sp>
          <p:sp>
            <p:nvSpPr>
              <p:cNvPr id="17568" name="Line 99"/>
              <p:cNvSpPr>
                <a:spLocks noChangeShapeType="1"/>
              </p:cNvSpPr>
              <p:nvPr/>
            </p:nvSpPr>
            <p:spPr bwMode="auto">
              <a:xfrm>
                <a:off x="2256" y="804"/>
                <a:ext cx="0" cy="224"/>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fr-FR"/>
              </a:p>
            </p:txBody>
          </p:sp>
          <p:sp>
            <p:nvSpPr>
              <p:cNvPr id="17569" name="Line 100"/>
              <p:cNvSpPr>
                <a:spLocks noChangeShapeType="1"/>
              </p:cNvSpPr>
              <p:nvPr/>
            </p:nvSpPr>
            <p:spPr bwMode="auto">
              <a:xfrm>
                <a:off x="2428" y="804"/>
                <a:ext cx="0" cy="224"/>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fr-FR"/>
              </a:p>
            </p:txBody>
          </p:sp>
        </p:grpSp>
        <p:sp>
          <p:nvSpPr>
            <p:cNvPr id="17562" name="Text Box 101"/>
            <p:cNvSpPr txBox="1">
              <a:spLocks noChangeArrowheads="1"/>
            </p:cNvSpPr>
            <p:nvPr/>
          </p:nvSpPr>
          <p:spPr bwMode="auto">
            <a:xfrm>
              <a:off x="3260" y="1173"/>
              <a:ext cx="128"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200">
                  <a:solidFill>
                    <a:srgbClr val="009900"/>
                  </a:solidFill>
                </a:rPr>
                <a:t>6</a:t>
              </a:r>
              <a:endParaRPr lang="fr-FR" altLang="fr-FR" sz="1200"/>
            </a:p>
          </p:txBody>
        </p:sp>
        <p:sp>
          <p:nvSpPr>
            <p:cNvPr id="17563" name="Text Box 102"/>
            <p:cNvSpPr txBox="1">
              <a:spLocks noChangeArrowheads="1"/>
            </p:cNvSpPr>
            <p:nvPr/>
          </p:nvSpPr>
          <p:spPr bwMode="auto">
            <a:xfrm>
              <a:off x="3452" y="1173"/>
              <a:ext cx="142"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200">
                  <a:solidFill>
                    <a:srgbClr val="FF3300"/>
                  </a:solidFill>
                </a:rPr>
                <a:t>9</a:t>
              </a:r>
              <a:endParaRPr lang="fr-FR" altLang="fr-FR" sz="1200"/>
            </a:p>
          </p:txBody>
        </p:sp>
        <p:sp>
          <p:nvSpPr>
            <p:cNvPr id="17564" name="Text Box 103"/>
            <p:cNvSpPr txBox="1">
              <a:spLocks noChangeArrowheads="1"/>
            </p:cNvSpPr>
            <p:nvPr/>
          </p:nvSpPr>
          <p:spPr bwMode="auto">
            <a:xfrm>
              <a:off x="3660" y="1181"/>
              <a:ext cx="118" cy="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100" b="1" i="1">
                  <a:solidFill>
                    <a:srgbClr val="009900"/>
                  </a:solidFill>
                </a:rPr>
                <a:t>6</a:t>
              </a:r>
            </a:p>
          </p:txBody>
        </p:sp>
        <p:sp>
          <p:nvSpPr>
            <p:cNvPr id="17565" name="Text Box 104"/>
            <p:cNvSpPr txBox="1">
              <a:spLocks noChangeArrowheads="1"/>
            </p:cNvSpPr>
            <p:nvPr/>
          </p:nvSpPr>
          <p:spPr bwMode="auto">
            <a:xfrm>
              <a:off x="3859" y="1181"/>
              <a:ext cx="126" cy="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100" b="1" i="1">
                  <a:solidFill>
                    <a:srgbClr val="FF3300"/>
                  </a:solidFill>
                </a:rPr>
                <a:t>9</a:t>
              </a:r>
            </a:p>
          </p:txBody>
        </p:sp>
      </p:grpSp>
      <p:grpSp>
        <p:nvGrpSpPr>
          <p:cNvPr id="17458" name="Group 105"/>
          <p:cNvGrpSpPr>
            <a:grpSpLocks/>
          </p:cNvGrpSpPr>
          <p:nvPr/>
        </p:nvGrpSpPr>
        <p:grpSpPr bwMode="auto">
          <a:xfrm>
            <a:off x="3308350" y="5227638"/>
            <a:ext cx="1243013" cy="274637"/>
            <a:chOff x="3228" y="1173"/>
            <a:chExt cx="783" cy="173"/>
          </a:xfrm>
        </p:grpSpPr>
        <p:grpSp>
          <p:nvGrpSpPr>
            <p:cNvPr id="17552" name="Group 106"/>
            <p:cNvGrpSpPr>
              <a:grpSpLocks/>
            </p:cNvGrpSpPr>
            <p:nvPr/>
          </p:nvGrpSpPr>
          <p:grpSpPr bwMode="auto">
            <a:xfrm>
              <a:off x="3228" y="1175"/>
              <a:ext cx="783" cy="168"/>
              <a:chOff x="1912" y="804"/>
              <a:chExt cx="688" cy="224"/>
            </a:xfrm>
          </p:grpSpPr>
          <p:sp>
            <p:nvSpPr>
              <p:cNvPr id="17557" name="Rectangle 107"/>
              <p:cNvSpPr>
                <a:spLocks noChangeArrowheads="1"/>
              </p:cNvSpPr>
              <p:nvPr/>
            </p:nvSpPr>
            <p:spPr bwMode="auto">
              <a:xfrm>
                <a:off x="1912" y="804"/>
                <a:ext cx="688" cy="224"/>
              </a:xfrm>
              <a:prstGeom prst="rect">
                <a:avLst/>
              </a:prstGeom>
              <a:solidFill>
                <a:srgbClr val="FFFFFF"/>
              </a:solidFill>
              <a:ln w="9525">
                <a:solidFill>
                  <a:schemeClr val="tx2"/>
                </a:solidFill>
                <a:miter lim="800000"/>
                <a:headEnd/>
                <a:tailEnd/>
              </a:ln>
            </p:spPr>
            <p:txBody>
              <a:bodyPr wrap="none"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a:p>
            </p:txBody>
          </p:sp>
          <p:sp>
            <p:nvSpPr>
              <p:cNvPr id="17558" name="Line 108"/>
              <p:cNvSpPr>
                <a:spLocks noChangeShapeType="1"/>
              </p:cNvSpPr>
              <p:nvPr/>
            </p:nvSpPr>
            <p:spPr bwMode="auto">
              <a:xfrm>
                <a:off x="2084" y="804"/>
                <a:ext cx="0" cy="224"/>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fr-FR"/>
              </a:p>
            </p:txBody>
          </p:sp>
          <p:sp>
            <p:nvSpPr>
              <p:cNvPr id="17559" name="Line 109"/>
              <p:cNvSpPr>
                <a:spLocks noChangeShapeType="1"/>
              </p:cNvSpPr>
              <p:nvPr/>
            </p:nvSpPr>
            <p:spPr bwMode="auto">
              <a:xfrm>
                <a:off x="2256" y="804"/>
                <a:ext cx="0" cy="224"/>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fr-FR"/>
              </a:p>
            </p:txBody>
          </p:sp>
          <p:sp>
            <p:nvSpPr>
              <p:cNvPr id="17560" name="Line 110"/>
              <p:cNvSpPr>
                <a:spLocks noChangeShapeType="1"/>
              </p:cNvSpPr>
              <p:nvPr/>
            </p:nvSpPr>
            <p:spPr bwMode="auto">
              <a:xfrm>
                <a:off x="2428" y="804"/>
                <a:ext cx="0" cy="224"/>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fr-FR"/>
              </a:p>
            </p:txBody>
          </p:sp>
        </p:grpSp>
        <p:sp>
          <p:nvSpPr>
            <p:cNvPr id="17553" name="Text Box 111"/>
            <p:cNvSpPr txBox="1">
              <a:spLocks noChangeArrowheads="1"/>
            </p:cNvSpPr>
            <p:nvPr/>
          </p:nvSpPr>
          <p:spPr bwMode="auto">
            <a:xfrm>
              <a:off x="3260" y="1173"/>
              <a:ext cx="128"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200">
                  <a:solidFill>
                    <a:srgbClr val="009900"/>
                  </a:solidFill>
                </a:rPr>
                <a:t>9</a:t>
              </a:r>
              <a:endParaRPr lang="fr-FR" altLang="fr-FR" sz="1200"/>
            </a:p>
          </p:txBody>
        </p:sp>
        <p:sp>
          <p:nvSpPr>
            <p:cNvPr id="17554" name="Text Box 112"/>
            <p:cNvSpPr txBox="1">
              <a:spLocks noChangeArrowheads="1"/>
            </p:cNvSpPr>
            <p:nvPr/>
          </p:nvSpPr>
          <p:spPr bwMode="auto">
            <a:xfrm>
              <a:off x="3452" y="1173"/>
              <a:ext cx="142"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200">
                  <a:solidFill>
                    <a:srgbClr val="FF3300"/>
                  </a:solidFill>
                </a:rPr>
                <a:t>13</a:t>
              </a:r>
              <a:endParaRPr lang="fr-FR" altLang="fr-FR" sz="1200"/>
            </a:p>
          </p:txBody>
        </p:sp>
        <p:sp>
          <p:nvSpPr>
            <p:cNvPr id="17555" name="Text Box 113"/>
            <p:cNvSpPr txBox="1">
              <a:spLocks noChangeArrowheads="1"/>
            </p:cNvSpPr>
            <p:nvPr/>
          </p:nvSpPr>
          <p:spPr bwMode="auto">
            <a:xfrm>
              <a:off x="3660" y="1181"/>
              <a:ext cx="118" cy="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100" b="1" i="1">
                  <a:solidFill>
                    <a:srgbClr val="009900"/>
                  </a:solidFill>
                </a:rPr>
                <a:t>9</a:t>
              </a:r>
            </a:p>
          </p:txBody>
        </p:sp>
        <p:sp>
          <p:nvSpPr>
            <p:cNvPr id="17556" name="Text Box 114"/>
            <p:cNvSpPr txBox="1">
              <a:spLocks noChangeArrowheads="1"/>
            </p:cNvSpPr>
            <p:nvPr/>
          </p:nvSpPr>
          <p:spPr bwMode="auto">
            <a:xfrm>
              <a:off x="3859" y="1181"/>
              <a:ext cx="126" cy="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100" b="1" i="1">
                  <a:solidFill>
                    <a:srgbClr val="FF3300"/>
                  </a:solidFill>
                </a:rPr>
                <a:t>13</a:t>
              </a:r>
            </a:p>
          </p:txBody>
        </p:sp>
      </p:grpSp>
      <p:grpSp>
        <p:nvGrpSpPr>
          <p:cNvPr id="17459" name="Group 115"/>
          <p:cNvGrpSpPr>
            <a:grpSpLocks/>
          </p:cNvGrpSpPr>
          <p:nvPr/>
        </p:nvGrpSpPr>
        <p:grpSpPr bwMode="auto">
          <a:xfrm>
            <a:off x="4756150" y="5291138"/>
            <a:ext cx="1243013" cy="274637"/>
            <a:chOff x="3228" y="1173"/>
            <a:chExt cx="783" cy="173"/>
          </a:xfrm>
        </p:grpSpPr>
        <p:grpSp>
          <p:nvGrpSpPr>
            <p:cNvPr id="17543" name="Group 116"/>
            <p:cNvGrpSpPr>
              <a:grpSpLocks/>
            </p:cNvGrpSpPr>
            <p:nvPr/>
          </p:nvGrpSpPr>
          <p:grpSpPr bwMode="auto">
            <a:xfrm>
              <a:off x="3228" y="1175"/>
              <a:ext cx="783" cy="168"/>
              <a:chOff x="1912" y="804"/>
              <a:chExt cx="688" cy="224"/>
            </a:xfrm>
          </p:grpSpPr>
          <p:sp>
            <p:nvSpPr>
              <p:cNvPr id="17548" name="Rectangle 117"/>
              <p:cNvSpPr>
                <a:spLocks noChangeArrowheads="1"/>
              </p:cNvSpPr>
              <p:nvPr/>
            </p:nvSpPr>
            <p:spPr bwMode="auto">
              <a:xfrm>
                <a:off x="1912" y="804"/>
                <a:ext cx="688" cy="224"/>
              </a:xfrm>
              <a:prstGeom prst="rect">
                <a:avLst/>
              </a:prstGeom>
              <a:solidFill>
                <a:srgbClr val="FFFFFF"/>
              </a:solidFill>
              <a:ln w="9525">
                <a:solidFill>
                  <a:schemeClr val="tx2"/>
                </a:solidFill>
                <a:miter lim="800000"/>
                <a:headEnd/>
                <a:tailEnd/>
              </a:ln>
            </p:spPr>
            <p:txBody>
              <a:bodyPr wrap="none"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a:p>
            </p:txBody>
          </p:sp>
          <p:sp>
            <p:nvSpPr>
              <p:cNvPr id="17549" name="Line 118"/>
              <p:cNvSpPr>
                <a:spLocks noChangeShapeType="1"/>
              </p:cNvSpPr>
              <p:nvPr/>
            </p:nvSpPr>
            <p:spPr bwMode="auto">
              <a:xfrm>
                <a:off x="2084" y="804"/>
                <a:ext cx="0" cy="224"/>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fr-FR"/>
              </a:p>
            </p:txBody>
          </p:sp>
          <p:sp>
            <p:nvSpPr>
              <p:cNvPr id="17550" name="Line 119"/>
              <p:cNvSpPr>
                <a:spLocks noChangeShapeType="1"/>
              </p:cNvSpPr>
              <p:nvPr/>
            </p:nvSpPr>
            <p:spPr bwMode="auto">
              <a:xfrm>
                <a:off x="2256" y="804"/>
                <a:ext cx="0" cy="224"/>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fr-FR"/>
              </a:p>
            </p:txBody>
          </p:sp>
          <p:sp>
            <p:nvSpPr>
              <p:cNvPr id="17551" name="Line 120"/>
              <p:cNvSpPr>
                <a:spLocks noChangeShapeType="1"/>
              </p:cNvSpPr>
              <p:nvPr/>
            </p:nvSpPr>
            <p:spPr bwMode="auto">
              <a:xfrm>
                <a:off x="2428" y="804"/>
                <a:ext cx="0" cy="224"/>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fr-FR"/>
              </a:p>
            </p:txBody>
          </p:sp>
        </p:grpSp>
        <p:sp>
          <p:nvSpPr>
            <p:cNvPr id="17544" name="Text Box 121"/>
            <p:cNvSpPr txBox="1">
              <a:spLocks noChangeArrowheads="1"/>
            </p:cNvSpPr>
            <p:nvPr/>
          </p:nvSpPr>
          <p:spPr bwMode="auto">
            <a:xfrm>
              <a:off x="3260" y="1173"/>
              <a:ext cx="128"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200">
                  <a:solidFill>
                    <a:srgbClr val="009900"/>
                  </a:solidFill>
                </a:rPr>
                <a:t>9</a:t>
              </a:r>
              <a:endParaRPr lang="fr-FR" altLang="fr-FR" sz="1200"/>
            </a:p>
          </p:txBody>
        </p:sp>
        <p:sp>
          <p:nvSpPr>
            <p:cNvPr id="17545" name="Text Box 122"/>
            <p:cNvSpPr txBox="1">
              <a:spLocks noChangeArrowheads="1"/>
            </p:cNvSpPr>
            <p:nvPr/>
          </p:nvSpPr>
          <p:spPr bwMode="auto">
            <a:xfrm>
              <a:off x="3452" y="1173"/>
              <a:ext cx="142"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200">
                  <a:solidFill>
                    <a:srgbClr val="FF3300"/>
                  </a:solidFill>
                </a:rPr>
                <a:t>20</a:t>
              </a:r>
              <a:endParaRPr lang="fr-FR" altLang="fr-FR" sz="1200"/>
            </a:p>
          </p:txBody>
        </p:sp>
        <p:sp>
          <p:nvSpPr>
            <p:cNvPr id="17546" name="Text Box 123"/>
            <p:cNvSpPr txBox="1">
              <a:spLocks noChangeArrowheads="1"/>
            </p:cNvSpPr>
            <p:nvPr/>
          </p:nvSpPr>
          <p:spPr bwMode="auto">
            <a:xfrm>
              <a:off x="3660" y="1181"/>
              <a:ext cx="118" cy="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100" b="1" i="1">
                  <a:solidFill>
                    <a:srgbClr val="009900"/>
                  </a:solidFill>
                </a:rPr>
                <a:t>11</a:t>
              </a:r>
            </a:p>
          </p:txBody>
        </p:sp>
        <p:sp>
          <p:nvSpPr>
            <p:cNvPr id="17547" name="Text Box 124"/>
            <p:cNvSpPr txBox="1">
              <a:spLocks noChangeArrowheads="1"/>
            </p:cNvSpPr>
            <p:nvPr/>
          </p:nvSpPr>
          <p:spPr bwMode="auto">
            <a:xfrm>
              <a:off x="3859" y="1181"/>
              <a:ext cx="126" cy="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100" b="1" i="1">
                  <a:solidFill>
                    <a:srgbClr val="FF3300"/>
                  </a:solidFill>
                </a:rPr>
                <a:t>22</a:t>
              </a:r>
            </a:p>
          </p:txBody>
        </p:sp>
      </p:grpSp>
      <p:grpSp>
        <p:nvGrpSpPr>
          <p:cNvPr id="17460" name="Group 125"/>
          <p:cNvGrpSpPr>
            <a:grpSpLocks/>
          </p:cNvGrpSpPr>
          <p:nvPr/>
        </p:nvGrpSpPr>
        <p:grpSpPr bwMode="auto">
          <a:xfrm>
            <a:off x="6292850" y="5532438"/>
            <a:ext cx="1243013" cy="274637"/>
            <a:chOff x="3228" y="1173"/>
            <a:chExt cx="783" cy="173"/>
          </a:xfrm>
        </p:grpSpPr>
        <p:grpSp>
          <p:nvGrpSpPr>
            <p:cNvPr id="17534" name="Group 126"/>
            <p:cNvGrpSpPr>
              <a:grpSpLocks/>
            </p:cNvGrpSpPr>
            <p:nvPr/>
          </p:nvGrpSpPr>
          <p:grpSpPr bwMode="auto">
            <a:xfrm>
              <a:off x="3228" y="1175"/>
              <a:ext cx="783" cy="168"/>
              <a:chOff x="1912" y="804"/>
              <a:chExt cx="688" cy="224"/>
            </a:xfrm>
          </p:grpSpPr>
          <p:sp>
            <p:nvSpPr>
              <p:cNvPr id="17539" name="Rectangle 127"/>
              <p:cNvSpPr>
                <a:spLocks noChangeArrowheads="1"/>
              </p:cNvSpPr>
              <p:nvPr/>
            </p:nvSpPr>
            <p:spPr bwMode="auto">
              <a:xfrm>
                <a:off x="1912" y="804"/>
                <a:ext cx="688" cy="224"/>
              </a:xfrm>
              <a:prstGeom prst="rect">
                <a:avLst/>
              </a:prstGeom>
              <a:solidFill>
                <a:srgbClr val="FFFFFF"/>
              </a:solidFill>
              <a:ln w="9525">
                <a:solidFill>
                  <a:schemeClr val="tx2"/>
                </a:solidFill>
                <a:miter lim="800000"/>
                <a:headEnd/>
                <a:tailEnd/>
              </a:ln>
            </p:spPr>
            <p:txBody>
              <a:bodyPr wrap="none"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a:p>
            </p:txBody>
          </p:sp>
          <p:sp>
            <p:nvSpPr>
              <p:cNvPr id="17540" name="Line 128"/>
              <p:cNvSpPr>
                <a:spLocks noChangeShapeType="1"/>
              </p:cNvSpPr>
              <p:nvPr/>
            </p:nvSpPr>
            <p:spPr bwMode="auto">
              <a:xfrm>
                <a:off x="2084" y="804"/>
                <a:ext cx="0" cy="224"/>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fr-FR"/>
              </a:p>
            </p:txBody>
          </p:sp>
          <p:sp>
            <p:nvSpPr>
              <p:cNvPr id="17541" name="Line 129"/>
              <p:cNvSpPr>
                <a:spLocks noChangeShapeType="1"/>
              </p:cNvSpPr>
              <p:nvPr/>
            </p:nvSpPr>
            <p:spPr bwMode="auto">
              <a:xfrm>
                <a:off x="2256" y="804"/>
                <a:ext cx="0" cy="224"/>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fr-FR"/>
              </a:p>
            </p:txBody>
          </p:sp>
          <p:sp>
            <p:nvSpPr>
              <p:cNvPr id="17542" name="Line 130"/>
              <p:cNvSpPr>
                <a:spLocks noChangeShapeType="1"/>
              </p:cNvSpPr>
              <p:nvPr/>
            </p:nvSpPr>
            <p:spPr bwMode="auto">
              <a:xfrm>
                <a:off x="2428" y="804"/>
                <a:ext cx="0" cy="224"/>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fr-FR"/>
              </a:p>
            </p:txBody>
          </p:sp>
        </p:grpSp>
        <p:sp>
          <p:nvSpPr>
            <p:cNvPr id="17535" name="Text Box 131"/>
            <p:cNvSpPr txBox="1">
              <a:spLocks noChangeArrowheads="1"/>
            </p:cNvSpPr>
            <p:nvPr/>
          </p:nvSpPr>
          <p:spPr bwMode="auto">
            <a:xfrm>
              <a:off x="3260" y="1173"/>
              <a:ext cx="128"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200">
                  <a:solidFill>
                    <a:srgbClr val="009900"/>
                  </a:solidFill>
                </a:rPr>
                <a:t>13</a:t>
              </a:r>
              <a:endParaRPr lang="fr-FR" altLang="fr-FR" sz="1200"/>
            </a:p>
          </p:txBody>
        </p:sp>
        <p:sp>
          <p:nvSpPr>
            <p:cNvPr id="17536" name="Text Box 132"/>
            <p:cNvSpPr txBox="1">
              <a:spLocks noChangeArrowheads="1"/>
            </p:cNvSpPr>
            <p:nvPr/>
          </p:nvSpPr>
          <p:spPr bwMode="auto">
            <a:xfrm>
              <a:off x="3452" y="1173"/>
              <a:ext cx="142"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200">
                  <a:solidFill>
                    <a:srgbClr val="FF3300"/>
                  </a:solidFill>
                </a:rPr>
                <a:t>18</a:t>
              </a:r>
              <a:endParaRPr lang="fr-FR" altLang="fr-FR" sz="1200"/>
            </a:p>
          </p:txBody>
        </p:sp>
        <p:sp>
          <p:nvSpPr>
            <p:cNvPr id="17537" name="Text Box 133"/>
            <p:cNvSpPr txBox="1">
              <a:spLocks noChangeArrowheads="1"/>
            </p:cNvSpPr>
            <p:nvPr/>
          </p:nvSpPr>
          <p:spPr bwMode="auto">
            <a:xfrm>
              <a:off x="3660" y="1181"/>
              <a:ext cx="118" cy="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100" b="1" i="1">
                  <a:solidFill>
                    <a:srgbClr val="009900"/>
                  </a:solidFill>
                </a:rPr>
                <a:t>13</a:t>
              </a:r>
            </a:p>
          </p:txBody>
        </p:sp>
        <p:sp>
          <p:nvSpPr>
            <p:cNvPr id="17538" name="Text Box 134"/>
            <p:cNvSpPr txBox="1">
              <a:spLocks noChangeArrowheads="1"/>
            </p:cNvSpPr>
            <p:nvPr/>
          </p:nvSpPr>
          <p:spPr bwMode="auto">
            <a:xfrm>
              <a:off x="3859" y="1181"/>
              <a:ext cx="126" cy="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100" b="1" i="1">
                  <a:solidFill>
                    <a:srgbClr val="FF3300"/>
                  </a:solidFill>
                </a:rPr>
                <a:t>18</a:t>
              </a:r>
            </a:p>
          </p:txBody>
        </p:sp>
      </p:grpSp>
      <p:grpSp>
        <p:nvGrpSpPr>
          <p:cNvPr id="17461" name="Group 135"/>
          <p:cNvGrpSpPr>
            <a:grpSpLocks/>
          </p:cNvGrpSpPr>
          <p:nvPr/>
        </p:nvGrpSpPr>
        <p:grpSpPr bwMode="auto">
          <a:xfrm>
            <a:off x="7689850" y="4567238"/>
            <a:ext cx="1243013" cy="274637"/>
            <a:chOff x="3228" y="1173"/>
            <a:chExt cx="783" cy="173"/>
          </a:xfrm>
        </p:grpSpPr>
        <p:grpSp>
          <p:nvGrpSpPr>
            <p:cNvPr id="17525" name="Group 136"/>
            <p:cNvGrpSpPr>
              <a:grpSpLocks/>
            </p:cNvGrpSpPr>
            <p:nvPr/>
          </p:nvGrpSpPr>
          <p:grpSpPr bwMode="auto">
            <a:xfrm>
              <a:off x="3228" y="1175"/>
              <a:ext cx="783" cy="168"/>
              <a:chOff x="1912" y="804"/>
              <a:chExt cx="688" cy="224"/>
            </a:xfrm>
          </p:grpSpPr>
          <p:sp>
            <p:nvSpPr>
              <p:cNvPr id="17530" name="Rectangle 137"/>
              <p:cNvSpPr>
                <a:spLocks noChangeArrowheads="1"/>
              </p:cNvSpPr>
              <p:nvPr/>
            </p:nvSpPr>
            <p:spPr bwMode="auto">
              <a:xfrm>
                <a:off x="1912" y="804"/>
                <a:ext cx="688" cy="224"/>
              </a:xfrm>
              <a:prstGeom prst="rect">
                <a:avLst/>
              </a:prstGeom>
              <a:solidFill>
                <a:srgbClr val="FFFFFF"/>
              </a:solidFill>
              <a:ln w="9525">
                <a:solidFill>
                  <a:schemeClr val="tx2"/>
                </a:solidFill>
                <a:miter lim="800000"/>
                <a:headEnd/>
                <a:tailEnd/>
              </a:ln>
            </p:spPr>
            <p:txBody>
              <a:bodyPr wrap="none"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a:p>
            </p:txBody>
          </p:sp>
          <p:sp>
            <p:nvSpPr>
              <p:cNvPr id="17531" name="Line 138"/>
              <p:cNvSpPr>
                <a:spLocks noChangeShapeType="1"/>
              </p:cNvSpPr>
              <p:nvPr/>
            </p:nvSpPr>
            <p:spPr bwMode="auto">
              <a:xfrm>
                <a:off x="2084" y="804"/>
                <a:ext cx="0" cy="224"/>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fr-FR"/>
              </a:p>
            </p:txBody>
          </p:sp>
          <p:sp>
            <p:nvSpPr>
              <p:cNvPr id="17532" name="Line 139"/>
              <p:cNvSpPr>
                <a:spLocks noChangeShapeType="1"/>
              </p:cNvSpPr>
              <p:nvPr/>
            </p:nvSpPr>
            <p:spPr bwMode="auto">
              <a:xfrm>
                <a:off x="2256" y="804"/>
                <a:ext cx="0" cy="224"/>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fr-FR"/>
              </a:p>
            </p:txBody>
          </p:sp>
          <p:sp>
            <p:nvSpPr>
              <p:cNvPr id="17533" name="Line 140"/>
              <p:cNvSpPr>
                <a:spLocks noChangeShapeType="1"/>
              </p:cNvSpPr>
              <p:nvPr/>
            </p:nvSpPr>
            <p:spPr bwMode="auto">
              <a:xfrm>
                <a:off x="2428" y="804"/>
                <a:ext cx="0" cy="224"/>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fr-FR"/>
              </a:p>
            </p:txBody>
          </p:sp>
        </p:grpSp>
        <p:sp>
          <p:nvSpPr>
            <p:cNvPr id="17526" name="Text Box 141"/>
            <p:cNvSpPr txBox="1">
              <a:spLocks noChangeArrowheads="1"/>
            </p:cNvSpPr>
            <p:nvPr/>
          </p:nvSpPr>
          <p:spPr bwMode="auto">
            <a:xfrm>
              <a:off x="3260" y="1173"/>
              <a:ext cx="128"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200">
                  <a:solidFill>
                    <a:srgbClr val="009900"/>
                  </a:solidFill>
                </a:rPr>
                <a:t>22</a:t>
              </a:r>
              <a:endParaRPr lang="fr-FR" altLang="fr-FR" sz="1200"/>
            </a:p>
          </p:txBody>
        </p:sp>
        <p:sp>
          <p:nvSpPr>
            <p:cNvPr id="17527" name="Text Box 142"/>
            <p:cNvSpPr txBox="1">
              <a:spLocks noChangeArrowheads="1"/>
            </p:cNvSpPr>
            <p:nvPr/>
          </p:nvSpPr>
          <p:spPr bwMode="auto">
            <a:xfrm>
              <a:off x="3452" y="1173"/>
              <a:ext cx="142"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200">
                  <a:solidFill>
                    <a:srgbClr val="FF3300"/>
                  </a:solidFill>
                </a:rPr>
                <a:t>26</a:t>
              </a:r>
              <a:endParaRPr lang="fr-FR" altLang="fr-FR" sz="1200"/>
            </a:p>
          </p:txBody>
        </p:sp>
        <p:sp>
          <p:nvSpPr>
            <p:cNvPr id="17528" name="Text Box 143"/>
            <p:cNvSpPr txBox="1">
              <a:spLocks noChangeArrowheads="1"/>
            </p:cNvSpPr>
            <p:nvPr/>
          </p:nvSpPr>
          <p:spPr bwMode="auto">
            <a:xfrm>
              <a:off x="3660" y="1181"/>
              <a:ext cx="118" cy="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100" b="1" i="1">
                  <a:solidFill>
                    <a:srgbClr val="009900"/>
                  </a:solidFill>
                </a:rPr>
                <a:t>22</a:t>
              </a:r>
            </a:p>
          </p:txBody>
        </p:sp>
        <p:sp>
          <p:nvSpPr>
            <p:cNvPr id="17529" name="Text Box 144"/>
            <p:cNvSpPr txBox="1">
              <a:spLocks noChangeArrowheads="1"/>
            </p:cNvSpPr>
            <p:nvPr/>
          </p:nvSpPr>
          <p:spPr bwMode="auto">
            <a:xfrm>
              <a:off x="3859" y="1181"/>
              <a:ext cx="126" cy="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100" b="1" i="1">
                  <a:solidFill>
                    <a:srgbClr val="FF3300"/>
                  </a:solidFill>
                </a:rPr>
                <a:t>26</a:t>
              </a:r>
            </a:p>
          </p:txBody>
        </p:sp>
      </p:grpSp>
      <p:grpSp>
        <p:nvGrpSpPr>
          <p:cNvPr id="17462" name="Group 145"/>
          <p:cNvGrpSpPr>
            <a:grpSpLocks/>
          </p:cNvGrpSpPr>
          <p:nvPr/>
        </p:nvGrpSpPr>
        <p:grpSpPr bwMode="auto">
          <a:xfrm>
            <a:off x="7118350" y="3309938"/>
            <a:ext cx="1243013" cy="274637"/>
            <a:chOff x="3228" y="1173"/>
            <a:chExt cx="783" cy="173"/>
          </a:xfrm>
        </p:grpSpPr>
        <p:grpSp>
          <p:nvGrpSpPr>
            <p:cNvPr id="17516" name="Group 146"/>
            <p:cNvGrpSpPr>
              <a:grpSpLocks/>
            </p:cNvGrpSpPr>
            <p:nvPr/>
          </p:nvGrpSpPr>
          <p:grpSpPr bwMode="auto">
            <a:xfrm>
              <a:off x="3228" y="1175"/>
              <a:ext cx="783" cy="168"/>
              <a:chOff x="1912" y="804"/>
              <a:chExt cx="688" cy="224"/>
            </a:xfrm>
          </p:grpSpPr>
          <p:sp>
            <p:nvSpPr>
              <p:cNvPr id="17521" name="Rectangle 147"/>
              <p:cNvSpPr>
                <a:spLocks noChangeArrowheads="1"/>
              </p:cNvSpPr>
              <p:nvPr/>
            </p:nvSpPr>
            <p:spPr bwMode="auto">
              <a:xfrm>
                <a:off x="1912" y="804"/>
                <a:ext cx="688" cy="224"/>
              </a:xfrm>
              <a:prstGeom prst="rect">
                <a:avLst/>
              </a:prstGeom>
              <a:solidFill>
                <a:srgbClr val="FFFFFF"/>
              </a:solidFill>
              <a:ln w="9525">
                <a:solidFill>
                  <a:schemeClr val="tx2"/>
                </a:solidFill>
                <a:miter lim="800000"/>
                <a:headEnd/>
                <a:tailEnd/>
              </a:ln>
            </p:spPr>
            <p:txBody>
              <a:bodyPr wrap="none"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a:p>
            </p:txBody>
          </p:sp>
          <p:sp>
            <p:nvSpPr>
              <p:cNvPr id="17522" name="Line 148"/>
              <p:cNvSpPr>
                <a:spLocks noChangeShapeType="1"/>
              </p:cNvSpPr>
              <p:nvPr/>
            </p:nvSpPr>
            <p:spPr bwMode="auto">
              <a:xfrm>
                <a:off x="2084" y="804"/>
                <a:ext cx="0" cy="224"/>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fr-FR"/>
              </a:p>
            </p:txBody>
          </p:sp>
          <p:sp>
            <p:nvSpPr>
              <p:cNvPr id="17523" name="Line 149"/>
              <p:cNvSpPr>
                <a:spLocks noChangeShapeType="1"/>
              </p:cNvSpPr>
              <p:nvPr/>
            </p:nvSpPr>
            <p:spPr bwMode="auto">
              <a:xfrm>
                <a:off x="2256" y="804"/>
                <a:ext cx="0" cy="224"/>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fr-FR"/>
              </a:p>
            </p:txBody>
          </p:sp>
          <p:sp>
            <p:nvSpPr>
              <p:cNvPr id="17524" name="Line 150"/>
              <p:cNvSpPr>
                <a:spLocks noChangeShapeType="1"/>
              </p:cNvSpPr>
              <p:nvPr/>
            </p:nvSpPr>
            <p:spPr bwMode="auto">
              <a:xfrm>
                <a:off x="2428" y="804"/>
                <a:ext cx="0" cy="224"/>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fr-FR"/>
              </a:p>
            </p:txBody>
          </p:sp>
        </p:grpSp>
        <p:sp>
          <p:nvSpPr>
            <p:cNvPr id="17517" name="Text Box 151"/>
            <p:cNvSpPr txBox="1">
              <a:spLocks noChangeArrowheads="1"/>
            </p:cNvSpPr>
            <p:nvPr/>
          </p:nvSpPr>
          <p:spPr bwMode="auto">
            <a:xfrm>
              <a:off x="3260" y="1173"/>
              <a:ext cx="128"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200">
                  <a:solidFill>
                    <a:srgbClr val="009900"/>
                  </a:solidFill>
                </a:rPr>
                <a:t>18</a:t>
              </a:r>
              <a:endParaRPr lang="fr-FR" altLang="fr-FR" sz="1200"/>
            </a:p>
          </p:txBody>
        </p:sp>
        <p:sp>
          <p:nvSpPr>
            <p:cNvPr id="17518" name="Text Box 152"/>
            <p:cNvSpPr txBox="1">
              <a:spLocks noChangeArrowheads="1"/>
            </p:cNvSpPr>
            <p:nvPr/>
          </p:nvSpPr>
          <p:spPr bwMode="auto">
            <a:xfrm>
              <a:off x="3452" y="1173"/>
              <a:ext cx="142"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200">
                  <a:solidFill>
                    <a:srgbClr val="FF3300"/>
                  </a:solidFill>
                </a:rPr>
                <a:t>24</a:t>
              </a:r>
              <a:endParaRPr lang="fr-FR" altLang="fr-FR" sz="1200"/>
            </a:p>
          </p:txBody>
        </p:sp>
        <p:sp>
          <p:nvSpPr>
            <p:cNvPr id="17519" name="Text Box 153"/>
            <p:cNvSpPr txBox="1">
              <a:spLocks noChangeArrowheads="1"/>
            </p:cNvSpPr>
            <p:nvPr/>
          </p:nvSpPr>
          <p:spPr bwMode="auto">
            <a:xfrm>
              <a:off x="3660" y="1181"/>
              <a:ext cx="118" cy="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100" b="1" i="1">
                  <a:solidFill>
                    <a:srgbClr val="009900"/>
                  </a:solidFill>
                </a:rPr>
                <a:t>20</a:t>
              </a:r>
            </a:p>
          </p:txBody>
        </p:sp>
        <p:sp>
          <p:nvSpPr>
            <p:cNvPr id="17520" name="Text Box 154"/>
            <p:cNvSpPr txBox="1">
              <a:spLocks noChangeArrowheads="1"/>
            </p:cNvSpPr>
            <p:nvPr/>
          </p:nvSpPr>
          <p:spPr bwMode="auto">
            <a:xfrm>
              <a:off x="3859" y="1181"/>
              <a:ext cx="126" cy="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100" b="1" i="1">
                  <a:solidFill>
                    <a:srgbClr val="FF3300"/>
                  </a:solidFill>
                </a:rPr>
                <a:t>26</a:t>
              </a:r>
            </a:p>
          </p:txBody>
        </p:sp>
      </p:grpSp>
      <p:grpSp>
        <p:nvGrpSpPr>
          <p:cNvPr id="17463" name="Group 155"/>
          <p:cNvGrpSpPr>
            <a:grpSpLocks/>
          </p:cNvGrpSpPr>
          <p:nvPr/>
        </p:nvGrpSpPr>
        <p:grpSpPr bwMode="auto">
          <a:xfrm>
            <a:off x="4298950" y="2535238"/>
            <a:ext cx="1243013" cy="274637"/>
            <a:chOff x="3228" y="1173"/>
            <a:chExt cx="783" cy="173"/>
          </a:xfrm>
        </p:grpSpPr>
        <p:grpSp>
          <p:nvGrpSpPr>
            <p:cNvPr id="17507" name="Group 156"/>
            <p:cNvGrpSpPr>
              <a:grpSpLocks/>
            </p:cNvGrpSpPr>
            <p:nvPr/>
          </p:nvGrpSpPr>
          <p:grpSpPr bwMode="auto">
            <a:xfrm>
              <a:off x="3228" y="1175"/>
              <a:ext cx="783" cy="168"/>
              <a:chOff x="1912" y="804"/>
              <a:chExt cx="688" cy="224"/>
            </a:xfrm>
          </p:grpSpPr>
          <p:sp>
            <p:nvSpPr>
              <p:cNvPr id="17512" name="Rectangle 157"/>
              <p:cNvSpPr>
                <a:spLocks noChangeArrowheads="1"/>
              </p:cNvSpPr>
              <p:nvPr/>
            </p:nvSpPr>
            <p:spPr bwMode="auto">
              <a:xfrm>
                <a:off x="1912" y="804"/>
                <a:ext cx="688" cy="224"/>
              </a:xfrm>
              <a:prstGeom prst="rect">
                <a:avLst/>
              </a:prstGeom>
              <a:solidFill>
                <a:srgbClr val="FFFFFF"/>
              </a:solidFill>
              <a:ln w="9525">
                <a:solidFill>
                  <a:schemeClr val="tx2"/>
                </a:solidFill>
                <a:miter lim="800000"/>
                <a:headEnd/>
                <a:tailEnd/>
              </a:ln>
            </p:spPr>
            <p:txBody>
              <a:bodyPr wrap="none"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a:p>
            </p:txBody>
          </p:sp>
          <p:sp>
            <p:nvSpPr>
              <p:cNvPr id="17513" name="Line 158"/>
              <p:cNvSpPr>
                <a:spLocks noChangeShapeType="1"/>
              </p:cNvSpPr>
              <p:nvPr/>
            </p:nvSpPr>
            <p:spPr bwMode="auto">
              <a:xfrm>
                <a:off x="2084" y="804"/>
                <a:ext cx="0" cy="224"/>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fr-FR"/>
              </a:p>
            </p:txBody>
          </p:sp>
          <p:sp>
            <p:nvSpPr>
              <p:cNvPr id="17514" name="Line 159"/>
              <p:cNvSpPr>
                <a:spLocks noChangeShapeType="1"/>
              </p:cNvSpPr>
              <p:nvPr/>
            </p:nvSpPr>
            <p:spPr bwMode="auto">
              <a:xfrm>
                <a:off x="2256" y="804"/>
                <a:ext cx="0" cy="224"/>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fr-FR"/>
              </a:p>
            </p:txBody>
          </p:sp>
          <p:sp>
            <p:nvSpPr>
              <p:cNvPr id="17515" name="Line 160"/>
              <p:cNvSpPr>
                <a:spLocks noChangeShapeType="1"/>
              </p:cNvSpPr>
              <p:nvPr/>
            </p:nvSpPr>
            <p:spPr bwMode="auto">
              <a:xfrm>
                <a:off x="2428" y="804"/>
                <a:ext cx="0" cy="224"/>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fr-FR"/>
              </a:p>
            </p:txBody>
          </p:sp>
        </p:grpSp>
        <p:sp>
          <p:nvSpPr>
            <p:cNvPr id="17508" name="Text Box 161"/>
            <p:cNvSpPr txBox="1">
              <a:spLocks noChangeArrowheads="1"/>
            </p:cNvSpPr>
            <p:nvPr/>
          </p:nvSpPr>
          <p:spPr bwMode="auto">
            <a:xfrm>
              <a:off x="3260" y="1173"/>
              <a:ext cx="128"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200">
                  <a:solidFill>
                    <a:srgbClr val="009900"/>
                  </a:solidFill>
                </a:rPr>
                <a:t>6</a:t>
              </a:r>
              <a:endParaRPr lang="fr-FR" altLang="fr-FR" sz="1200"/>
            </a:p>
          </p:txBody>
        </p:sp>
        <p:sp>
          <p:nvSpPr>
            <p:cNvPr id="17509" name="Text Box 162"/>
            <p:cNvSpPr txBox="1">
              <a:spLocks noChangeArrowheads="1"/>
            </p:cNvSpPr>
            <p:nvPr/>
          </p:nvSpPr>
          <p:spPr bwMode="auto">
            <a:xfrm>
              <a:off x="3452" y="1173"/>
              <a:ext cx="142"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200">
                  <a:solidFill>
                    <a:srgbClr val="FF3300"/>
                  </a:solidFill>
                </a:rPr>
                <a:t>13</a:t>
              </a:r>
              <a:endParaRPr lang="fr-FR" altLang="fr-FR" sz="1200"/>
            </a:p>
          </p:txBody>
        </p:sp>
        <p:sp>
          <p:nvSpPr>
            <p:cNvPr id="17510" name="Text Box 163"/>
            <p:cNvSpPr txBox="1">
              <a:spLocks noChangeArrowheads="1"/>
            </p:cNvSpPr>
            <p:nvPr/>
          </p:nvSpPr>
          <p:spPr bwMode="auto">
            <a:xfrm>
              <a:off x="3660" y="1181"/>
              <a:ext cx="118" cy="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100" b="1" i="1">
                  <a:solidFill>
                    <a:srgbClr val="009900"/>
                  </a:solidFill>
                </a:rPr>
                <a:t>11</a:t>
              </a:r>
            </a:p>
          </p:txBody>
        </p:sp>
        <p:sp>
          <p:nvSpPr>
            <p:cNvPr id="17511" name="Text Box 164"/>
            <p:cNvSpPr txBox="1">
              <a:spLocks noChangeArrowheads="1"/>
            </p:cNvSpPr>
            <p:nvPr/>
          </p:nvSpPr>
          <p:spPr bwMode="auto">
            <a:xfrm>
              <a:off x="3859" y="1181"/>
              <a:ext cx="126" cy="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100" b="1" i="1">
                  <a:solidFill>
                    <a:srgbClr val="FF3300"/>
                  </a:solidFill>
                </a:rPr>
                <a:t>18</a:t>
              </a:r>
            </a:p>
          </p:txBody>
        </p:sp>
      </p:grpSp>
      <p:grpSp>
        <p:nvGrpSpPr>
          <p:cNvPr id="17464" name="Group 165"/>
          <p:cNvGrpSpPr>
            <a:grpSpLocks/>
          </p:cNvGrpSpPr>
          <p:nvPr/>
        </p:nvGrpSpPr>
        <p:grpSpPr bwMode="auto">
          <a:xfrm>
            <a:off x="2825750" y="2725738"/>
            <a:ext cx="1243013" cy="274637"/>
            <a:chOff x="3228" y="1173"/>
            <a:chExt cx="783" cy="173"/>
          </a:xfrm>
        </p:grpSpPr>
        <p:grpSp>
          <p:nvGrpSpPr>
            <p:cNvPr id="17498" name="Group 166"/>
            <p:cNvGrpSpPr>
              <a:grpSpLocks/>
            </p:cNvGrpSpPr>
            <p:nvPr/>
          </p:nvGrpSpPr>
          <p:grpSpPr bwMode="auto">
            <a:xfrm>
              <a:off x="3228" y="1175"/>
              <a:ext cx="783" cy="168"/>
              <a:chOff x="1912" y="804"/>
              <a:chExt cx="688" cy="224"/>
            </a:xfrm>
          </p:grpSpPr>
          <p:sp>
            <p:nvSpPr>
              <p:cNvPr id="17503" name="Rectangle 167"/>
              <p:cNvSpPr>
                <a:spLocks noChangeArrowheads="1"/>
              </p:cNvSpPr>
              <p:nvPr/>
            </p:nvSpPr>
            <p:spPr bwMode="auto">
              <a:xfrm>
                <a:off x="1912" y="804"/>
                <a:ext cx="688" cy="224"/>
              </a:xfrm>
              <a:prstGeom prst="rect">
                <a:avLst/>
              </a:prstGeom>
              <a:solidFill>
                <a:srgbClr val="FFFFFF"/>
              </a:solidFill>
              <a:ln w="9525">
                <a:solidFill>
                  <a:schemeClr val="tx2"/>
                </a:solidFill>
                <a:miter lim="800000"/>
                <a:headEnd/>
                <a:tailEnd/>
              </a:ln>
            </p:spPr>
            <p:txBody>
              <a:bodyPr wrap="none"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a:p>
            </p:txBody>
          </p:sp>
          <p:sp>
            <p:nvSpPr>
              <p:cNvPr id="17504" name="Line 168"/>
              <p:cNvSpPr>
                <a:spLocks noChangeShapeType="1"/>
              </p:cNvSpPr>
              <p:nvPr/>
            </p:nvSpPr>
            <p:spPr bwMode="auto">
              <a:xfrm>
                <a:off x="2084" y="804"/>
                <a:ext cx="0" cy="224"/>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fr-FR"/>
              </a:p>
            </p:txBody>
          </p:sp>
          <p:sp>
            <p:nvSpPr>
              <p:cNvPr id="17505" name="Line 169"/>
              <p:cNvSpPr>
                <a:spLocks noChangeShapeType="1"/>
              </p:cNvSpPr>
              <p:nvPr/>
            </p:nvSpPr>
            <p:spPr bwMode="auto">
              <a:xfrm>
                <a:off x="2256" y="804"/>
                <a:ext cx="0" cy="224"/>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fr-FR"/>
              </a:p>
            </p:txBody>
          </p:sp>
          <p:sp>
            <p:nvSpPr>
              <p:cNvPr id="17506" name="Line 170"/>
              <p:cNvSpPr>
                <a:spLocks noChangeShapeType="1"/>
              </p:cNvSpPr>
              <p:nvPr/>
            </p:nvSpPr>
            <p:spPr bwMode="auto">
              <a:xfrm>
                <a:off x="2428" y="804"/>
                <a:ext cx="0" cy="224"/>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fr-FR"/>
              </a:p>
            </p:txBody>
          </p:sp>
        </p:grpSp>
        <p:sp>
          <p:nvSpPr>
            <p:cNvPr id="17499" name="Text Box 171"/>
            <p:cNvSpPr txBox="1">
              <a:spLocks noChangeArrowheads="1"/>
            </p:cNvSpPr>
            <p:nvPr/>
          </p:nvSpPr>
          <p:spPr bwMode="auto">
            <a:xfrm>
              <a:off x="3260" y="1173"/>
              <a:ext cx="128"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200">
                  <a:solidFill>
                    <a:srgbClr val="009900"/>
                  </a:solidFill>
                </a:rPr>
                <a:t>6</a:t>
              </a:r>
              <a:endParaRPr lang="fr-FR" altLang="fr-FR" sz="1200"/>
            </a:p>
          </p:txBody>
        </p:sp>
        <p:sp>
          <p:nvSpPr>
            <p:cNvPr id="17500" name="Text Box 172"/>
            <p:cNvSpPr txBox="1">
              <a:spLocks noChangeArrowheads="1"/>
            </p:cNvSpPr>
            <p:nvPr/>
          </p:nvSpPr>
          <p:spPr bwMode="auto">
            <a:xfrm>
              <a:off x="3452" y="1173"/>
              <a:ext cx="142"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200">
                  <a:solidFill>
                    <a:srgbClr val="FF3300"/>
                  </a:solidFill>
                </a:rPr>
                <a:t>11</a:t>
              </a:r>
              <a:endParaRPr lang="fr-FR" altLang="fr-FR" sz="1200"/>
            </a:p>
          </p:txBody>
        </p:sp>
        <p:sp>
          <p:nvSpPr>
            <p:cNvPr id="17501" name="Text Box 173"/>
            <p:cNvSpPr txBox="1">
              <a:spLocks noChangeArrowheads="1"/>
            </p:cNvSpPr>
            <p:nvPr/>
          </p:nvSpPr>
          <p:spPr bwMode="auto">
            <a:xfrm>
              <a:off x="3660" y="1181"/>
              <a:ext cx="118" cy="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100" b="1" i="1">
                  <a:solidFill>
                    <a:srgbClr val="009900"/>
                  </a:solidFill>
                </a:rPr>
                <a:t>8</a:t>
              </a:r>
            </a:p>
          </p:txBody>
        </p:sp>
        <p:sp>
          <p:nvSpPr>
            <p:cNvPr id="17502" name="Text Box 174"/>
            <p:cNvSpPr txBox="1">
              <a:spLocks noChangeArrowheads="1"/>
            </p:cNvSpPr>
            <p:nvPr/>
          </p:nvSpPr>
          <p:spPr bwMode="auto">
            <a:xfrm>
              <a:off x="3859" y="1181"/>
              <a:ext cx="126" cy="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100" b="1" i="1">
                  <a:solidFill>
                    <a:srgbClr val="FF3300"/>
                  </a:solidFill>
                </a:rPr>
                <a:t>13</a:t>
              </a:r>
            </a:p>
          </p:txBody>
        </p:sp>
      </p:grpSp>
      <p:grpSp>
        <p:nvGrpSpPr>
          <p:cNvPr id="17465" name="Group 175"/>
          <p:cNvGrpSpPr>
            <a:grpSpLocks/>
          </p:cNvGrpSpPr>
          <p:nvPr/>
        </p:nvGrpSpPr>
        <p:grpSpPr bwMode="auto">
          <a:xfrm>
            <a:off x="5988050" y="2713038"/>
            <a:ext cx="1243013" cy="274637"/>
            <a:chOff x="3228" y="1173"/>
            <a:chExt cx="783" cy="173"/>
          </a:xfrm>
        </p:grpSpPr>
        <p:grpSp>
          <p:nvGrpSpPr>
            <p:cNvPr id="17489" name="Group 176"/>
            <p:cNvGrpSpPr>
              <a:grpSpLocks/>
            </p:cNvGrpSpPr>
            <p:nvPr/>
          </p:nvGrpSpPr>
          <p:grpSpPr bwMode="auto">
            <a:xfrm>
              <a:off x="3228" y="1175"/>
              <a:ext cx="783" cy="168"/>
              <a:chOff x="1912" y="804"/>
              <a:chExt cx="688" cy="224"/>
            </a:xfrm>
          </p:grpSpPr>
          <p:sp>
            <p:nvSpPr>
              <p:cNvPr id="17494" name="Rectangle 177"/>
              <p:cNvSpPr>
                <a:spLocks noChangeArrowheads="1"/>
              </p:cNvSpPr>
              <p:nvPr/>
            </p:nvSpPr>
            <p:spPr bwMode="auto">
              <a:xfrm>
                <a:off x="1912" y="804"/>
                <a:ext cx="688" cy="224"/>
              </a:xfrm>
              <a:prstGeom prst="rect">
                <a:avLst/>
              </a:prstGeom>
              <a:solidFill>
                <a:srgbClr val="FFFFFF"/>
              </a:solidFill>
              <a:ln w="9525">
                <a:solidFill>
                  <a:schemeClr val="tx2"/>
                </a:solidFill>
                <a:miter lim="800000"/>
                <a:headEnd/>
                <a:tailEnd/>
              </a:ln>
            </p:spPr>
            <p:txBody>
              <a:bodyPr wrap="none"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a:p>
            </p:txBody>
          </p:sp>
          <p:sp>
            <p:nvSpPr>
              <p:cNvPr id="17495" name="Line 178"/>
              <p:cNvSpPr>
                <a:spLocks noChangeShapeType="1"/>
              </p:cNvSpPr>
              <p:nvPr/>
            </p:nvSpPr>
            <p:spPr bwMode="auto">
              <a:xfrm>
                <a:off x="2084" y="804"/>
                <a:ext cx="0" cy="224"/>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fr-FR"/>
              </a:p>
            </p:txBody>
          </p:sp>
          <p:sp>
            <p:nvSpPr>
              <p:cNvPr id="17496" name="Line 179"/>
              <p:cNvSpPr>
                <a:spLocks noChangeShapeType="1"/>
              </p:cNvSpPr>
              <p:nvPr/>
            </p:nvSpPr>
            <p:spPr bwMode="auto">
              <a:xfrm>
                <a:off x="2256" y="804"/>
                <a:ext cx="0" cy="224"/>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fr-FR"/>
              </a:p>
            </p:txBody>
          </p:sp>
          <p:sp>
            <p:nvSpPr>
              <p:cNvPr id="17497" name="Line 180"/>
              <p:cNvSpPr>
                <a:spLocks noChangeShapeType="1"/>
              </p:cNvSpPr>
              <p:nvPr/>
            </p:nvSpPr>
            <p:spPr bwMode="auto">
              <a:xfrm>
                <a:off x="2428" y="804"/>
                <a:ext cx="0" cy="224"/>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fr-FR"/>
              </a:p>
            </p:txBody>
          </p:sp>
        </p:grpSp>
        <p:sp>
          <p:nvSpPr>
            <p:cNvPr id="17490" name="Text Box 181"/>
            <p:cNvSpPr txBox="1">
              <a:spLocks noChangeArrowheads="1"/>
            </p:cNvSpPr>
            <p:nvPr/>
          </p:nvSpPr>
          <p:spPr bwMode="auto">
            <a:xfrm>
              <a:off x="3260" y="1173"/>
              <a:ext cx="128"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200">
                  <a:solidFill>
                    <a:srgbClr val="009900"/>
                  </a:solidFill>
                </a:rPr>
                <a:t>13</a:t>
              </a:r>
              <a:endParaRPr lang="fr-FR" altLang="fr-FR" sz="1200"/>
            </a:p>
          </p:txBody>
        </p:sp>
        <p:sp>
          <p:nvSpPr>
            <p:cNvPr id="17491" name="Text Box 182"/>
            <p:cNvSpPr txBox="1">
              <a:spLocks noChangeArrowheads="1"/>
            </p:cNvSpPr>
            <p:nvPr/>
          </p:nvSpPr>
          <p:spPr bwMode="auto">
            <a:xfrm>
              <a:off x="3452" y="1173"/>
              <a:ext cx="142"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200">
                  <a:solidFill>
                    <a:srgbClr val="FF3300"/>
                  </a:solidFill>
                </a:rPr>
                <a:t>18</a:t>
              </a:r>
              <a:endParaRPr lang="fr-FR" altLang="fr-FR" sz="1200"/>
            </a:p>
          </p:txBody>
        </p:sp>
        <p:sp>
          <p:nvSpPr>
            <p:cNvPr id="17492" name="Text Box 183"/>
            <p:cNvSpPr txBox="1">
              <a:spLocks noChangeArrowheads="1"/>
            </p:cNvSpPr>
            <p:nvPr/>
          </p:nvSpPr>
          <p:spPr bwMode="auto">
            <a:xfrm>
              <a:off x="3660" y="1181"/>
              <a:ext cx="118" cy="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100" b="1" i="1">
                  <a:solidFill>
                    <a:srgbClr val="009900"/>
                  </a:solidFill>
                </a:rPr>
                <a:t>15</a:t>
              </a:r>
            </a:p>
          </p:txBody>
        </p:sp>
        <p:sp>
          <p:nvSpPr>
            <p:cNvPr id="17493" name="Text Box 184"/>
            <p:cNvSpPr txBox="1">
              <a:spLocks noChangeArrowheads="1"/>
            </p:cNvSpPr>
            <p:nvPr/>
          </p:nvSpPr>
          <p:spPr bwMode="auto">
            <a:xfrm>
              <a:off x="3859" y="1181"/>
              <a:ext cx="126" cy="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100" b="1" i="1">
                  <a:solidFill>
                    <a:srgbClr val="FF3300"/>
                  </a:solidFill>
                </a:rPr>
                <a:t>20</a:t>
              </a:r>
            </a:p>
          </p:txBody>
        </p:sp>
      </p:grpSp>
      <p:sp>
        <p:nvSpPr>
          <p:cNvPr id="17466" name="Line 185"/>
          <p:cNvSpPr>
            <a:spLocks noChangeShapeType="1"/>
          </p:cNvSpPr>
          <p:nvPr/>
        </p:nvSpPr>
        <p:spPr bwMode="auto">
          <a:xfrm flipV="1">
            <a:off x="3898900" y="4546600"/>
            <a:ext cx="342900" cy="635000"/>
          </a:xfrm>
          <a:prstGeom prst="line">
            <a:avLst/>
          </a:prstGeom>
          <a:noFill/>
          <a:ln w="9525">
            <a:solidFill>
              <a:schemeClr val="bg2"/>
            </a:solidFill>
            <a:prstDash val="dash"/>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fr-FR"/>
          </a:p>
        </p:txBody>
      </p:sp>
      <p:sp>
        <p:nvSpPr>
          <p:cNvPr id="17467" name="Line 186"/>
          <p:cNvSpPr>
            <a:spLocks noChangeShapeType="1"/>
          </p:cNvSpPr>
          <p:nvPr/>
        </p:nvSpPr>
        <p:spPr bwMode="auto">
          <a:xfrm>
            <a:off x="3517900" y="3035300"/>
            <a:ext cx="228600" cy="495300"/>
          </a:xfrm>
          <a:prstGeom prst="line">
            <a:avLst/>
          </a:prstGeom>
          <a:noFill/>
          <a:ln w="9525">
            <a:solidFill>
              <a:schemeClr val="bg2"/>
            </a:solidFill>
            <a:prstDash val="dash"/>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fr-FR"/>
          </a:p>
        </p:txBody>
      </p:sp>
      <p:sp>
        <p:nvSpPr>
          <p:cNvPr id="17468" name="Line 187"/>
          <p:cNvSpPr>
            <a:spLocks noChangeShapeType="1"/>
          </p:cNvSpPr>
          <p:nvPr/>
        </p:nvSpPr>
        <p:spPr bwMode="auto">
          <a:xfrm flipH="1" flipV="1">
            <a:off x="5651500" y="4572000"/>
            <a:ext cx="647700" cy="1066800"/>
          </a:xfrm>
          <a:prstGeom prst="line">
            <a:avLst/>
          </a:prstGeom>
          <a:noFill/>
          <a:ln w="9525">
            <a:solidFill>
              <a:schemeClr val="bg2"/>
            </a:solidFill>
            <a:prstDash val="dash"/>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fr-FR"/>
          </a:p>
        </p:txBody>
      </p:sp>
      <p:grpSp>
        <p:nvGrpSpPr>
          <p:cNvPr id="17469" name="Group 188"/>
          <p:cNvGrpSpPr>
            <a:grpSpLocks/>
          </p:cNvGrpSpPr>
          <p:nvPr/>
        </p:nvGrpSpPr>
        <p:grpSpPr bwMode="auto">
          <a:xfrm>
            <a:off x="6800850" y="4960938"/>
            <a:ext cx="1243013" cy="274637"/>
            <a:chOff x="3228" y="1173"/>
            <a:chExt cx="783" cy="173"/>
          </a:xfrm>
        </p:grpSpPr>
        <p:grpSp>
          <p:nvGrpSpPr>
            <p:cNvPr id="17480" name="Group 189"/>
            <p:cNvGrpSpPr>
              <a:grpSpLocks/>
            </p:cNvGrpSpPr>
            <p:nvPr/>
          </p:nvGrpSpPr>
          <p:grpSpPr bwMode="auto">
            <a:xfrm>
              <a:off x="3228" y="1175"/>
              <a:ext cx="783" cy="168"/>
              <a:chOff x="1912" y="804"/>
              <a:chExt cx="688" cy="224"/>
            </a:xfrm>
          </p:grpSpPr>
          <p:sp>
            <p:nvSpPr>
              <p:cNvPr id="17485" name="Rectangle 190"/>
              <p:cNvSpPr>
                <a:spLocks noChangeArrowheads="1"/>
              </p:cNvSpPr>
              <p:nvPr/>
            </p:nvSpPr>
            <p:spPr bwMode="auto">
              <a:xfrm>
                <a:off x="1912" y="804"/>
                <a:ext cx="688" cy="224"/>
              </a:xfrm>
              <a:prstGeom prst="rect">
                <a:avLst/>
              </a:prstGeom>
              <a:solidFill>
                <a:srgbClr val="FFFFFF"/>
              </a:solidFill>
              <a:ln w="9525">
                <a:solidFill>
                  <a:schemeClr val="tx2"/>
                </a:solidFill>
                <a:miter lim="800000"/>
                <a:headEnd/>
                <a:tailEnd/>
              </a:ln>
            </p:spPr>
            <p:txBody>
              <a:bodyPr wrap="none"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a:p>
            </p:txBody>
          </p:sp>
          <p:sp>
            <p:nvSpPr>
              <p:cNvPr id="17486" name="Line 191"/>
              <p:cNvSpPr>
                <a:spLocks noChangeShapeType="1"/>
              </p:cNvSpPr>
              <p:nvPr/>
            </p:nvSpPr>
            <p:spPr bwMode="auto">
              <a:xfrm>
                <a:off x="2084" y="804"/>
                <a:ext cx="0" cy="224"/>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fr-FR"/>
              </a:p>
            </p:txBody>
          </p:sp>
          <p:sp>
            <p:nvSpPr>
              <p:cNvPr id="17487" name="Line 192"/>
              <p:cNvSpPr>
                <a:spLocks noChangeShapeType="1"/>
              </p:cNvSpPr>
              <p:nvPr/>
            </p:nvSpPr>
            <p:spPr bwMode="auto">
              <a:xfrm>
                <a:off x="2256" y="804"/>
                <a:ext cx="0" cy="224"/>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fr-FR"/>
              </a:p>
            </p:txBody>
          </p:sp>
          <p:sp>
            <p:nvSpPr>
              <p:cNvPr id="17488" name="Line 193"/>
              <p:cNvSpPr>
                <a:spLocks noChangeShapeType="1"/>
              </p:cNvSpPr>
              <p:nvPr/>
            </p:nvSpPr>
            <p:spPr bwMode="auto">
              <a:xfrm>
                <a:off x="2428" y="804"/>
                <a:ext cx="0" cy="224"/>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fr-FR"/>
              </a:p>
            </p:txBody>
          </p:sp>
        </p:grpSp>
        <p:sp>
          <p:nvSpPr>
            <p:cNvPr id="17481" name="Text Box 194"/>
            <p:cNvSpPr txBox="1">
              <a:spLocks noChangeArrowheads="1"/>
            </p:cNvSpPr>
            <p:nvPr/>
          </p:nvSpPr>
          <p:spPr bwMode="auto">
            <a:xfrm>
              <a:off x="3260" y="1173"/>
              <a:ext cx="128"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200">
                  <a:solidFill>
                    <a:srgbClr val="009900"/>
                  </a:solidFill>
                </a:rPr>
                <a:t>18</a:t>
              </a:r>
              <a:endParaRPr lang="fr-FR" altLang="fr-FR" sz="1200"/>
            </a:p>
          </p:txBody>
        </p:sp>
        <p:sp>
          <p:nvSpPr>
            <p:cNvPr id="17482" name="Text Box 195"/>
            <p:cNvSpPr txBox="1">
              <a:spLocks noChangeArrowheads="1"/>
            </p:cNvSpPr>
            <p:nvPr/>
          </p:nvSpPr>
          <p:spPr bwMode="auto">
            <a:xfrm>
              <a:off x="3452" y="1173"/>
              <a:ext cx="142"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200">
                  <a:solidFill>
                    <a:srgbClr val="FF3300"/>
                  </a:solidFill>
                </a:rPr>
                <a:t>22</a:t>
              </a:r>
              <a:endParaRPr lang="fr-FR" altLang="fr-FR" sz="1200"/>
            </a:p>
          </p:txBody>
        </p:sp>
        <p:sp>
          <p:nvSpPr>
            <p:cNvPr id="17483" name="Text Box 196"/>
            <p:cNvSpPr txBox="1">
              <a:spLocks noChangeArrowheads="1"/>
            </p:cNvSpPr>
            <p:nvPr/>
          </p:nvSpPr>
          <p:spPr bwMode="auto">
            <a:xfrm>
              <a:off x="3660" y="1181"/>
              <a:ext cx="118" cy="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100" b="1" i="1">
                  <a:solidFill>
                    <a:srgbClr val="009900"/>
                  </a:solidFill>
                </a:rPr>
                <a:t>18</a:t>
              </a:r>
            </a:p>
          </p:txBody>
        </p:sp>
        <p:sp>
          <p:nvSpPr>
            <p:cNvPr id="17484" name="Text Box 197"/>
            <p:cNvSpPr txBox="1">
              <a:spLocks noChangeArrowheads="1"/>
            </p:cNvSpPr>
            <p:nvPr/>
          </p:nvSpPr>
          <p:spPr bwMode="auto">
            <a:xfrm>
              <a:off x="3859" y="1181"/>
              <a:ext cx="126" cy="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100" b="1" i="1">
                  <a:solidFill>
                    <a:srgbClr val="FF3300"/>
                  </a:solidFill>
                </a:rPr>
                <a:t>22</a:t>
              </a:r>
            </a:p>
          </p:txBody>
        </p:sp>
      </p:grpSp>
      <p:sp>
        <p:nvSpPr>
          <p:cNvPr id="17470" name="Line 198"/>
          <p:cNvSpPr>
            <a:spLocks noChangeShapeType="1"/>
          </p:cNvSpPr>
          <p:nvPr/>
        </p:nvSpPr>
        <p:spPr bwMode="auto">
          <a:xfrm flipH="1" flipV="1">
            <a:off x="6489700" y="4521200"/>
            <a:ext cx="330200" cy="584200"/>
          </a:xfrm>
          <a:prstGeom prst="line">
            <a:avLst/>
          </a:prstGeom>
          <a:noFill/>
          <a:ln w="9525">
            <a:solidFill>
              <a:schemeClr val="bg2"/>
            </a:solidFill>
            <a:prstDash val="dash"/>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fr-FR"/>
          </a:p>
        </p:txBody>
      </p:sp>
      <p:sp>
        <p:nvSpPr>
          <p:cNvPr id="17471" name="Line 199"/>
          <p:cNvSpPr>
            <a:spLocks noChangeShapeType="1"/>
          </p:cNvSpPr>
          <p:nvPr/>
        </p:nvSpPr>
        <p:spPr bwMode="auto">
          <a:xfrm flipH="1">
            <a:off x="5765800" y="2997200"/>
            <a:ext cx="508000" cy="558800"/>
          </a:xfrm>
          <a:prstGeom prst="line">
            <a:avLst/>
          </a:prstGeom>
          <a:noFill/>
          <a:ln w="9525">
            <a:solidFill>
              <a:schemeClr val="bg2"/>
            </a:solidFill>
            <a:prstDash val="dash"/>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fr-FR"/>
          </a:p>
        </p:txBody>
      </p:sp>
      <p:sp>
        <p:nvSpPr>
          <p:cNvPr id="29896" name="Rectangle 200"/>
          <p:cNvSpPr>
            <a:spLocks noGrp="1" noChangeArrowheads="1"/>
          </p:cNvSpPr>
          <p:nvPr>
            <p:ph type="title"/>
          </p:nvPr>
        </p:nvSpPr>
        <p:spPr>
          <a:xfrm>
            <a:off x="2451100" y="190500"/>
            <a:ext cx="4940300" cy="762000"/>
          </a:xfrm>
        </p:spPr>
        <p:txBody>
          <a:bodyPr/>
          <a:lstStyle/>
          <a:p>
            <a:pPr>
              <a:defRPr/>
            </a:pPr>
            <a:r>
              <a:rPr lang="fr-FR"/>
              <a:t>Le chemin critique</a:t>
            </a:r>
          </a:p>
        </p:txBody>
      </p:sp>
      <p:sp>
        <p:nvSpPr>
          <p:cNvPr id="17473" name="Rectangle 201"/>
          <p:cNvSpPr>
            <a:spLocks noGrp="1" noChangeArrowheads="1"/>
          </p:cNvSpPr>
          <p:nvPr>
            <p:ph type="body" idx="1"/>
          </p:nvPr>
        </p:nvSpPr>
        <p:spPr>
          <a:xfrm>
            <a:off x="927100" y="1524000"/>
            <a:ext cx="7010400" cy="542925"/>
          </a:xfrm>
        </p:spPr>
        <p:txBody>
          <a:bodyPr/>
          <a:lstStyle/>
          <a:p>
            <a:pPr marL="0" indent="0">
              <a:buFontTx/>
              <a:buNone/>
            </a:pPr>
            <a:r>
              <a:rPr lang="fr-FR" altLang="fr-FR" sz="1800" dirty="0"/>
              <a:t>C'est le chemin le plus long qui relie le début d'un projet à sa fin.</a:t>
            </a:r>
          </a:p>
        </p:txBody>
      </p:sp>
    </p:spTree>
    <p:extLst>
      <p:ext uri="{BB962C8B-B14F-4D97-AF65-F5344CB8AC3E}">
        <p14:creationId xmlns:p14="http://schemas.microsoft.com/office/powerpoint/2010/main" val="33089929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3184525" y="177800"/>
            <a:ext cx="3368675" cy="571500"/>
          </a:xfrm>
        </p:spPr>
        <p:txBody>
          <a:bodyPr/>
          <a:lstStyle/>
          <a:p>
            <a:pPr>
              <a:defRPr/>
            </a:pPr>
            <a:r>
              <a:rPr lang="fr-FR" sz="3000"/>
              <a:t>La marge</a:t>
            </a:r>
          </a:p>
        </p:txBody>
      </p:sp>
      <p:sp>
        <p:nvSpPr>
          <p:cNvPr id="18437" name="Line 7"/>
          <p:cNvSpPr>
            <a:spLocks noChangeShapeType="1"/>
          </p:cNvSpPr>
          <p:nvPr/>
        </p:nvSpPr>
        <p:spPr bwMode="auto">
          <a:xfrm>
            <a:off x="6737350" y="4378325"/>
            <a:ext cx="10763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18438" name="Line 8"/>
          <p:cNvSpPr>
            <a:spLocks noChangeShapeType="1"/>
          </p:cNvSpPr>
          <p:nvPr/>
        </p:nvSpPr>
        <p:spPr bwMode="auto">
          <a:xfrm>
            <a:off x="1831975" y="4349750"/>
            <a:ext cx="59055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18439" name="Line 9"/>
          <p:cNvSpPr>
            <a:spLocks noChangeShapeType="1"/>
          </p:cNvSpPr>
          <p:nvPr/>
        </p:nvSpPr>
        <p:spPr bwMode="auto">
          <a:xfrm>
            <a:off x="922338" y="4349750"/>
            <a:ext cx="852487" cy="0"/>
          </a:xfrm>
          <a:prstGeom prst="line">
            <a:avLst/>
          </a:prstGeom>
          <a:noFill/>
          <a:ln w="12700">
            <a:solidFill>
              <a:srgbClr val="4D4D4D"/>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18440" name="Line 10"/>
          <p:cNvSpPr>
            <a:spLocks noChangeShapeType="1"/>
          </p:cNvSpPr>
          <p:nvPr/>
        </p:nvSpPr>
        <p:spPr bwMode="auto">
          <a:xfrm>
            <a:off x="3779838" y="4489450"/>
            <a:ext cx="358775" cy="620713"/>
          </a:xfrm>
          <a:prstGeom prst="line">
            <a:avLst/>
          </a:prstGeom>
          <a:noFill/>
          <a:ln w="12700">
            <a:solidFill>
              <a:srgbClr val="4D4D4D"/>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18441" name="Line 11"/>
          <p:cNvSpPr>
            <a:spLocks noChangeShapeType="1"/>
          </p:cNvSpPr>
          <p:nvPr/>
        </p:nvSpPr>
        <p:spPr bwMode="auto">
          <a:xfrm>
            <a:off x="4130675" y="5106988"/>
            <a:ext cx="2338388" cy="0"/>
          </a:xfrm>
          <a:prstGeom prst="line">
            <a:avLst/>
          </a:prstGeom>
          <a:noFill/>
          <a:ln w="12700">
            <a:solidFill>
              <a:srgbClr val="4D4D4D"/>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18442" name="Line 12"/>
          <p:cNvSpPr>
            <a:spLocks noChangeShapeType="1"/>
          </p:cNvSpPr>
          <p:nvPr/>
        </p:nvSpPr>
        <p:spPr bwMode="auto">
          <a:xfrm flipV="1">
            <a:off x="6469063" y="4376738"/>
            <a:ext cx="282575" cy="731837"/>
          </a:xfrm>
          <a:prstGeom prst="line">
            <a:avLst/>
          </a:prstGeom>
          <a:noFill/>
          <a:ln w="12700">
            <a:solidFill>
              <a:srgbClr val="4D4D4D"/>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18443" name="Line 13"/>
          <p:cNvSpPr>
            <a:spLocks noChangeShapeType="1"/>
          </p:cNvSpPr>
          <p:nvPr/>
        </p:nvSpPr>
        <p:spPr bwMode="auto">
          <a:xfrm flipH="1">
            <a:off x="2413000" y="3778250"/>
            <a:ext cx="552450" cy="533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18444" name="Line 14"/>
          <p:cNvSpPr>
            <a:spLocks noChangeShapeType="1"/>
          </p:cNvSpPr>
          <p:nvPr/>
        </p:nvSpPr>
        <p:spPr bwMode="auto">
          <a:xfrm>
            <a:off x="2995613" y="3784600"/>
            <a:ext cx="317500" cy="582613"/>
          </a:xfrm>
          <a:prstGeom prst="line">
            <a:avLst/>
          </a:prstGeom>
          <a:noFill/>
          <a:ln w="12700">
            <a:solidFill>
              <a:srgbClr val="4D4D4D"/>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grpSp>
        <p:nvGrpSpPr>
          <p:cNvPr id="18445" name="Group 15"/>
          <p:cNvGrpSpPr>
            <a:grpSpLocks/>
          </p:cNvGrpSpPr>
          <p:nvPr/>
        </p:nvGrpSpPr>
        <p:grpSpPr bwMode="auto">
          <a:xfrm>
            <a:off x="1031875" y="3787775"/>
            <a:ext cx="6646863" cy="588963"/>
            <a:chOff x="690" y="1452"/>
            <a:chExt cx="4187" cy="371"/>
          </a:xfrm>
        </p:grpSpPr>
        <p:sp>
          <p:nvSpPr>
            <p:cNvPr id="18628" name="Line 16"/>
            <p:cNvSpPr>
              <a:spLocks noChangeShapeType="1"/>
            </p:cNvSpPr>
            <p:nvPr/>
          </p:nvSpPr>
          <p:spPr bwMode="auto">
            <a:xfrm>
              <a:off x="2169" y="1823"/>
              <a:ext cx="2708"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grpSp>
          <p:nvGrpSpPr>
            <p:cNvPr id="18629" name="Group 17"/>
            <p:cNvGrpSpPr>
              <a:grpSpLocks/>
            </p:cNvGrpSpPr>
            <p:nvPr/>
          </p:nvGrpSpPr>
          <p:grpSpPr bwMode="auto">
            <a:xfrm>
              <a:off x="690" y="1452"/>
              <a:ext cx="1389" cy="360"/>
              <a:chOff x="690" y="1920"/>
              <a:chExt cx="1389" cy="360"/>
            </a:xfrm>
          </p:grpSpPr>
          <p:sp>
            <p:nvSpPr>
              <p:cNvPr id="18630" name="Line 18"/>
              <p:cNvSpPr>
                <a:spLocks noChangeShapeType="1"/>
              </p:cNvSpPr>
              <p:nvPr/>
            </p:nvSpPr>
            <p:spPr bwMode="auto">
              <a:xfrm>
                <a:off x="1939" y="1954"/>
                <a:ext cx="140" cy="253"/>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18631" name="Line 19"/>
              <p:cNvSpPr>
                <a:spLocks noChangeShapeType="1"/>
              </p:cNvSpPr>
              <p:nvPr/>
            </p:nvSpPr>
            <p:spPr bwMode="auto">
              <a:xfrm flipH="1">
                <a:off x="1566" y="1920"/>
                <a:ext cx="348" cy="336"/>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18632" name="Line 20"/>
              <p:cNvSpPr>
                <a:spLocks noChangeShapeType="1"/>
              </p:cNvSpPr>
              <p:nvPr/>
            </p:nvSpPr>
            <p:spPr bwMode="auto">
              <a:xfrm>
                <a:off x="690" y="2280"/>
                <a:ext cx="882"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grpSp>
      </p:grpSp>
      <p:sp>
        <p:nvSpPr>
          <p:cNvPr id="18446" name="Line 21"/>
          <p:cNvSpPr>
            <a:spLocks noChangeShapeType="1"/>
          </p:cNvSpPr>
          <p:nvPr/>
        </p:nvSpPr>
        <p:spPr bwMode="auto">
          <a:xfrm>
            <a:off x="3303588" y="4357688"/>
            <a:ext cx="1574800" cy="0"/>
          </a:xfrm>
          <a:prstGeom prst="line">
            <a:avLst/>
          </a:prstGeom>
          <a:noFill/>
          <a:ln w="12700">
            <a:solidFill>
              <a:srgbClr val="4D4D4D"/>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18447" name="Line 22"/>
          <p:cNvSpPr>
            <a:spLocks noChangeShapeType="1"/>
          </p:cNvSpPr>
          <p:nvPr/>
        </p:nvSpPr>
        <p:spPr bwMode="auto">
          <a:xfrm>
            <a:off x="4879975" y="4378325"/>
            <a:ext cx="18573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18448" name="Line 23"/>
          <p:cNvSpPr>
            <a:spLocks noChangeShapeType="1"/>
          </p:cNvSpPr>
          <p:nvPr/>
        </p:nvSpPr>
        <p:spPr bwMode="auto">
          <a:xfrm flipV="1">
            <a:off x="1778000" y="3768725"/>
            <a:ext cx="660400" cy="590550"/>
          </a:xfrm>
          <a:prstGeom prst="line">
            <a:avLst/>
          </a:prstGeom>
          <a:noFill/>
          <a:ln w="12700">
            <a:solidFill>
              <a:srgbClr val="4D4D4D"/>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18449" name="Line 24"/>
          <p:cNvSpPr>
            <a:spLocks noChangeShapeType="1"/>
          </p:cNvSpPr>
          <p:nvPr/>
        </p:nvSpPr>
        <p:spPr bwMode="auto">
          <a:xfrm>
            <a:off x="2438400" y="3776663"/>
            <a:ext cx="2038350" cy="0"/>
          </a:xfrm>
          <a:prstGeom prst="line">
            <a:avLst/>
          </a:prstGeom>
          <a:noFill/>
          <a:ln w="12700">
            <a:solidFill>
              <a:srgbClr val="4D4D4D"/>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18450" name="Line 25"/>
          <p:cNvSpPr>
            <a:spLocks noChangeShapeType="1"/>
          </p:cNvSpPr>
          <p:nvPr/>
        </p:nvSpPr>
        <p:spPr bwMode="auto">
          <a:xfrm flipV="1">
            <a:off x="2952750" y="3095625"/>
            <a:ext cx="755650" cy="708025"/>
          </a:xfrm>
          <a:prstGeom prst="line">
            <a:avLst/>
          </a:prstGeom>
          <a:noFill/>
          <a:ln w="12700">
            <a:solidFill>
              <a:srgbClr val="4D4D4D"/>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18451" name="Line 26"/>
          <p:cNvSpPr>
            <a:spLocks noChangeShapeType="1"/>
          </p:cNvSpPr>
          <p:nvPr/>
        </p:nvSpPr>
        <p:spPr bwMode="auto">
          <a:xfrm>
            <a:off x="4476750" y="3776663"/>
            <a:ext cx="352425" cy="590550"/>
          </a:xfrm>
          <a:prstGeom prst="line">
            <a:avLst/>
          </a:prstGeom>
          <a:noFill/>
          <a:ln w="12700">
            <a:solidFill>
              <a:srgbClr val="4D4D4D"/>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18452" name="Line 27"/>
          <p:cNvSpPr>
            <a:spLocks noChangeShapeType="1"/>
          </p:cNvSpPr>
          <p:nvPr/>
        </p:nvSpPr>
        <p:spPr bwMode="auto">
          <a:xfrm flipV="1">
            <a:off x="4837113" y="3768725"/>
            <a:ext cx="450850" cy="598488"/>
          </a:xfrm>
          <a:prstGeom prst="line">
            <a:avLst/>
          </a:prstGeom>
          <a:noFill/>
          <a:ln w="12700">
            <a:solidFill>
              <a:srgbClr val="4D4D4D"/>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18453" name="Line 28"/>
          <p:cNvSpPr>
            <a:spLocks noChangeShapeType="1"/>
          </p:cNvSpPr>
          <p:nvPr/>
        </p:nvSpPr>
        <p:spPr bwMode="auto">
          <a:xfrm>
            <a:off x="5287963" y="3776663"/>
            <a:ext cx="1938337" cy="0"/>
          </a:xfrm>
          <a:prstGeom prst="line">
            <a:avLst/>
          </a:prstGeom>
          <a:noFill/>
          <a:ln w="12700">
            <a:solidFill>
              <a:srgbClr val="4D4D4D"/>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18454" name="Line 29"/>
          <p:cNvSpPr>
            <a:spLocks noChangeShapeType="1"/>
          </p:cNvSpPr>
          <p:nvPr/>
        </p:nvSpPr>
        <p:spPr bwMode="auto">
          <a:xfrm>
            <a:off x="3717925" y="3106738"/>
            <a:ext cx="2054225" cy="0"/>
          </a:xfrm>
          <a:prstGeom prst="line">
            <a:avLst/>
          </a:prstGeom>
          <a:noFill/>
          <a:ln w="12700">
            <a:solidFill>
              <a:srgbClr val="4D4D4D"/>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18455" name="Line 30"/>
          <p:cNvSpPr>
            <a:spLocks noChangeShapeType="1"/>
          </p:cNvSpPr>
          <p:nvPr/>
        </p:nvSpPr>
        <p:spPr bwMode="auto">
          <a:xfrm>
            <a:off x="5762625" y="3098800"/>
            <a:ext cx="392113" cy="677863"/>
          </a:xfrm>
          <a:prstGeom prst="line">
            <a:avLst/>
          </a:prstGeom>
          <a:noFill/>
          <a:ln w="12700">
            <a:solidFill>
              <a:srgbClr val="4D4D4D"/>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18456" name="Line 31"/>
          <p:cNvSpPr>
            <a:spLocks noChangeShapeType="1"/>
          </p:cNvSpPr>
          <p:nvPr/>
        </p:nvSpPr>
        <p:spPr bwMode="auto">
          <a:xfrm>
            <a:off x="7216775" y="3768725"/>
            <a:ext cx="587375" cy="601663"/>
          </a:xfrm>
          <a:prstGeom prst="line">
            <a:avLst/>
          </a:prstGeom>
          <a:noFill/>
          <a:ln w="12700">
            <a:solidFill>
              <a:srgbClr val="4D4D4D"/>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18457" name="Rectangle 32"/>
          <p:cNvSpPr>
            <a:spLocks noChangeArrowheads="1"/>
          </p:cNvSpPr>
          <p:nvPr/>
        </p:nvSpPr>
        <p:spPr bwMode="auto">
          <a:xfrm>
            <a:off x="1177925" y="4225925"/>
            <a:ext cx="365125" cy="333375"/>
          </a:xfrm>
          <a:prstGeom prst="rect">
            <a:avLst/>
          </a:prstGeom>
          <a:solidFill>
            <a:srgbClr val="FFFF66"/>
          </a:solidFill>
          <a:ln w="9525">
            <a:solidFill>
              <a:schemeClr val="tx1"/>
            </a:solidFill>
            <a:miter lim="800000"/>
            <a:headEnd/>
            <a:tailEnd/>
          </a:ln>
        </p:spPr>
        <p:txBody>
          <a:bodyPr lIns="18000" rIns="18000"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a:solidFill>
                  <a:schemeClr val="tx1"/>
                </a:solidFill>
              </a:rPr>
              <a:t>1</a:t>
            </a:r>
          </a:p>
        </p:txBody>
      </p:sp>
      <p:sp>
        <p:nvSpPr>
          <p:cNvPr id="18458" name="Rectangle 33"/>
          <p:cNvSpPr>
            <a:spLocks noChangeArrowheads="1"/>
          </p:cNvSpPr>
          <p:nvPr/>
        </p:nvSpPr>
        <p:spPr bwMode="auto">
          <a:xfrm>
            <a:off x="2033588" y="3679825"/>
            <a:ext cx="365125" cy="331788"/>
          </a:xfrm>
          <a:prstGeom prst="rect">
            <a:avLst/>
          </a:prstGeom>
          <a:solidFill>
            <a:srgbClr val="FFFF66"/>
          </a:solidFill>
          <a:ln w="9525">
            <a:solidFill>
              <a:schemeClr val="tx1"/>
            </a:solidFill>
            <a:miter lim="800000"/>
            <a:headEnd/>
            <a:tailEnd/>
          </a:ln>
        </p:spPr>
        <p:txBody>
          <a:bodyPr lIns="18000" rIns="18000"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a:solidFill>
                  <a:schemeClr val="tx1"/>
                </a:solidFill>
              </a:rPr>
              <a:t>2</a:t>
            </a:r>
          </a:p>
        </p:txBody>
      </p:sp>
      <p:sp>
        <p:nvSpPr>
          <p:cNvPr id="18459" name="Rectangle 34"/>
          <p:cNvSpPr>
            <a:spLocks noChangeArrowheads="1"/>
          </p:cNvSpPr>
          <p:nvPr/>
        </p:nvSpPr>
        <p:spPr bwMode="auto">
          <a:xfrm>
            <a:off x="2200275" y="4225925"/>
            <a:ext cx="365125" cy="333375"/>
          </a:xfrm>
          <a:prstGeom prst="rect">
            <a:avLst/>
          </a:prstGeom>
          <a:solidFill>
            <a:srgbClr val="FFFF66"/>
          </a:solidFill>
          <a:ln w="9525">
            <a:solidFill>
              <a:schemeClr val="tx1"/>
            </a:solidFill>
            <a:miter lim="800000"/>
            <a:headEnd/>
            <a:tailEnd/>
          </a:ln>
        </p:spPr>
        <p:txBody>
          <a:bodyPr lIns="18000" rIns="18000"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a:solidFill>
                  <a:schemeClr val="tx1"/>
                </a:solidFill>
              </a:rPr>
              <a:t>3</a:t>
            </a:r>
          </a:p>
        </p:txBody>
      </p:sp>
      <p:sp>
        <p:nvSpPr>
          <p:cNvPr id="18460" name="Rectangle 35"/>
          <p:cNvSpPr>
            <a:spLocks noChangeArrowheads="1"/>
          </p:cNvSpPr>
          <p:nvPr/>
        </p:nvSpPr>
        <p:spPr bwMode="auto">
          <a:xfrm>
            <a:off x="3611563" y="3609975"/>
            <a:ext cx="365125" cy="331788"/>
          </a:xfrm>
          <a:prstGeom prst="rect">
            <a:avLst/>
          </a:prstGeom>
          <a:solidFill>
            <a:srgbClr val="FFFF66"/>
          </a:solidFill>
          <a:ln w="9525">
            <a:solidFill>
              <a:schemeClr val="tx1"/>
            </a:solidFill>
            <a:miter lim="800000"/>
            <a:headEnd/>
            <a:tailEnd/>
          </a:ln>
        </p:spPr>
        <p:txBody>
          <a:bodyPr lIns="18000" rIns="18000"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a:solidFill>
                  <a:schemeClr val="tx1"/>
                </a:solidFill>
              </a:rPr>
              <a:t>5</a:t>
            </a:r>
          </a:p>
        </p:txBody>
      </p:sp>
      <p:sp>
        <p:nvSpPr>
          <p:cNvPr id="18461" name="Rectangle 36"/>
          <p:cNvSpPr>
            <a:spLocks noChangeArrowheads="1"/>
          </p:cNvSpPr>
          <p:nvPr/>
        </p:nvSpPr>
        <p:spPr bwMode="auto">
          <a:xfrm>
            <a:off x="4017963" y="4216400"/>
            <a:ext cx="363537" cy="333375"/>
          </a:xfrm>
          <a:prstGeom prst="rect">
            <a:avLst/>
          </a:prstGeom>
          <a:solidFill>
            <a:srgbClr val="FFFF66"/>
          </a:solidFill>
          <a:ln w="9525">
            <a:solidFill>
              <a:schemeClr val="tx1"/>
            </a:solidFill>
            <a:miter lim="800000"/>
            <a:headEnd/>
            <a:tailEnd/>
          </a:ln>
        </p:spPr>
        <p:txBody>
          <a:bodyPr lIns="18000" rIns="18000"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a:solidFill>
                  <a:schemeClr val="tx1"/>
                </a:solidFill>
              </a:rPr>
              <a:t>4b</a:t>
            </a:r>
          </a:p>
        </p:txBody>
      </p:sp>
      <p:sp>
        <p:nvSpPr>
          <p:cNvPr id="18462" name="Rectangle 37"/>
          <p:cNvSpPr>
            <a:spLocks noChangeArrowheads="1"/>
          </p:cNvSpPr>
          <p:nvPr/>
        </p:nvSpPr>
        <p:spPr bwMode="auto">
          <a:xfrm>
            <a:off x="5189538" y="4216400"/>
            <a:ext cx="365125" cy="333375"/>
          </a:xfrm>
          <a:prstGeom prst="rect">
            <a:avLst/>
          </a:prstGeom>
          <a:solidFill>
            <a:srgbClr val="FFFF66"/>
          </a:solidFill>
          <a:ln w="9525">
            <a:solidFill>
              <a:schemeClr val="tx1"/>
            </a:solidFill>
            <a:miter lim="800000"/>
            <a:headEnd/>
            <a:tailEnd/>
          </a:ln>
        </p:spPr>
        <p:txBody>
          <a:bodyPr lIns="18000" rIns="18000"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a:solidFill>
                  <a:schemeClr val="tx1"/>
                </a:solidFill>
              </a:rPr>
              <a:t>7</a:t>
            </a:r>
          </a:p>
        </p:txBody>
      </p:sp>
      <p:sp>
        <p:nvSpPr>
          <p:cNvPr id="18463" name="Rectangle 38"/>
          <p:cNvSpPr>
            <a:spLocks noChangeArrowheads="1"/>
          </p:cNvSpPr>
          <p:nvPr/>
        </p:nvSpPr>
        <p:spPr bwMode="auto">
          <a:xfrm>
            <a:off x="6075363" y="4203700"/>
            <a:ext cx="363537" cy="331788"/>
          </a:xfrm>
          <a:prstGeom prst="rect">
            <a:avLst/>
          </a:prstGeom>
          <a:solidFill>
            <a:srgbClr val="FFFF66"/>
          </a:solidFill>
          <a:ln w="9525">
            <a:solidFill>
              <a:schemeClr val="tx1"/>
            </a:solidFill>
            <a:miter lim="800000"/>
            <a:headEnd/>
            <a:tailEnd/>
          </a:ln>
        </p:spPr>
        <p:txBody>
          <a:bodyPr lIns="18000" rIns="18000"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a:solidFill>
                  <a:schemeClr val="tx1"/>
                </a:solidFill>
              </a:rPr>
              <a:t>11</a:t>
            </a:r>
          </a:p>
        </p:txBody>
      </p:sp>
      <p:sp>
        <p:nvSpPr>
          <p:cNvPr id="18464" name="Rectangle 39"/>
          <p:cNvSpPr>
            <a:spLocks noChangeArrowheads="1"/>
          </p:cNvSpPr>
          <p:nvPr/>
        </p:nvSpPr>
        <p:spPr bwMode="auto">
          <a:xfrm>
            <a:off x="7077075" y="4200525"/>
            <a:ext cx="363538" cy="331788"/>
          </a:xfrm>
          <a:prstGeom prst="rect">
            <a:avLst/>
          </a:prstGeom>
          <a:solidFill>
            <a:srgbClr val="FFFF66"/>
          </a:solidFill>
          <a:ln w="9525">
            <a:solidFill>
              <a:schemeClr val="tx1"/>
            </a:solidFill>
            <a:miter lim="800000"/>
            <a:headEnd/>
            <a:tailEnd/>
          </a:ln>
        </p:spPr>
        <p:txBody>
          <a:bodyPr lIns="18000" rIns="18000"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a:solidFill>
                  <a:schemeClr val="tx1"/>
                </a:solidFill>
              </a:rPr>
              <a:t>12</a:t>
            </a:r>
          </a:p>
        </p:txBody>
      </p:sp>
      <p:sp>
        <p:nvSpPr>
          <p:cNvPr id="18465" name="Rectangle 40"/>
          <p:cNvSpPr>
            <a:spLocks noChangeArrowheads="1"/>
          </p:cNvSpPr>
          <p:nvPr/>
        </p:nvSpPr>
        <p:spPr bwMode="auto">
          <a:xfrm>
            <a:off x="5111750" y="4921250"/>
            <a:ext cx="365125" cy="331788"/>
          </a:xfrm>
          <a:prstGeom prst="rect">
            <a:avLst/>
          </a:prstGeom>
          <a:solidFill>
            <a:srgbClr val="FFFF66"/>
          </a:solidFill>
          <a:ln w="9525">
            <a:solidFill>
              <a:schemeClr val="tx1"/>
            </a:solidFill>
            <a:miter lim="800000"/>
            <a:headEnd/>
            <a:tailEnd/>
          </a:ln>
        </p:spPr>
        <p:txBody>
          <a:bodyPr lIns="18000" rIns="18000"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a:solidFill>
                  <a:schemeClr val="tx1"/>
                </a:solidFill>
              </a:rPr>
              <a:t>8</a:t>
            </a:r>
          </a:p>
        </p:txBody>
      </p:sp>
      <p:sp>
        <p:nvSpPr>
          <p:cNvPr id="18466" name="Rectangle 41"/>
          <p:cNvSpPr>
            <a:spLocks noChangeArrowheads="1"/>
          </p:cNvSpPr>
          <p:nvPr/>
        </p:nvSpPr>
        <p:spPr bwMode="auto">
          <a:xfrm>
            <a:off x="5384800" y="3600450"/>
            <a:ext cx="363538" cy="331788"/>
          </a:xfrm>
          <a:prstGeom prst="rect">
            <a:avLst/>
          </a:prstGeom>
          <a:solidFill>
            <a:srgbClr val="FFFF66"/>
          </a:solidFill>
          <a:ln w="9525">
            <a:solidFill>
              <a:schemeClr val="tx1"/>
            </a:solidFill>
            <a:miter lim="800000"/>
            <a:headEnd/>
            <a:tailEnd/>
          </a:ln>
        </p:spPr>
        <p:txBody>
          <a:bodyPr lIns="18000" rIns="18000"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a:solidFill>
                  <a:schemeClr val="tx1"/>
                </a:solidFill>
              </a:rPr>
              <a:t>6</a:t>
            </a:r>
          </a:p>
        </p:txBody>
      </p:sp>
      <p:sp>
        <p:nvSpPr>
          <p:cNvPr id="18467" name="Rectangle 42"/>
          <p:cNvSpPr>
            <a:spLocks noChangeArrowheads="1"/>
          </p:cNvSpPr>
          <p:nvPr/>
        </p:nvSpPr>
        <p:spPr bwMode="auto">
          <a:xfrm>
            <a:off x="6538913" y="3609975"/>
            <a:ext cx="365125" cy="331788"/>
          </a:xfrm>
          <a:prstGeom prst="rect">
            <a:avLst/>
          </a:prstGeom>
          <a:solidFill>
            <a:srgbClr val="FFFF66"/>
          </a:solidFill>
          <a:ln w="9525">
            <a:solidFill>
              <a:schemeClr val="tx1"/>
            </a:solidFill>
            <a:miter lim="800000"/>
            <a:headEnd/>
            <a:tailEnd/>
          </a:ln>
        </p:spPr>
        <p:txBody>
          <a:bodyPr lIns="18000" rIns="18000"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a:solidFill>
                  <a:schemeClr val="tx1"/>
                </a:solidFill>
              </a:rPr>
              <a:t>10</a:t>
            </a:r>
          </a:p>
        </p:txBody>
      </p:sp>
      <p:sp>
        <p:nvSpPr>
          <p:cNvPr id="18468" name="Rectangle 43"/>
          <p:cNvSpPr>
            <a:spLocks noChangeArrowheads="1"/>
          </p:cNvSpPr>
          <p:nvPr/>
        </p:nvSpPr>
        <p:spPr bwMode="auto">
          <a:xfrm>
            <a:off x="4643438" y="2930525"/>
            <a:ext cx="365125" cy="331788"/>
          </a:xfrm>
          <a:prstGeom prst="rect">
            <a:avLst/>
          </a:prstGeom>
          <a:solidFill>
            <a:srgbClr val="FFFF66"/>
          </a:solidFill>
          <a:ln w="9525">
            <a:solidFill>
              <a:schemeClr val="tx1"/>
            </a:solidFill>
            <a:miter lim="800000"/>
            <a:headEnd/>
            <a:tailEnd/>
          </a:ln>
        </p:spPr>
        <p:txBody>
          <a:bodyPr lIns="18000" rIns="18000"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a:solidFill>
                  <a:schemeClr val="tx1"/>
                </a:solidFill>
              </a:rPr>
              <a:t>9</a:t>
            </a:r>
          </a:p>
        </p:txBody>
      </p:sp>
      <p:sp>
        <p:nvSpPr>
          <p:cNvPr id="18469" name="Oval 44"/>
          <p:cNvSpPr>
            <a:spLocks noChangeArrowheads="1"/>
          </p:cNvSpPr>
          <p:nvPr/>
        </p:nvSpPr>
        <p:spPr bwMode="auto">
          <a:xfrm>
            <a:off x="1685925" y="4221163"/>
            <a:ext cx="252413" cy="252412"/>
          </a:xfrm>
          <a:prstGeom prst="ellipse">
            <a:avLst/>
          </a:prstGeom>
          <a:solidFill>
            <a:schemeClr val="hlink"/>
          </a:solidFill>
          <a:ln w="9525">
            <a:solidFill>
              <a:schemeClr val="tx1"/>
            </a:solidFill>
            <a:round/>
            <a:headEnd/>
            <a:tailEnd/>
          </a:ln>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pPr>
              <a:spcBef>
                <a:spcPct val="50000"/>
              </a:spcBef>
            </a:pPr>
            <a:r>
              <a:rPr lang="fr-FR" altLang="fr-FR" sz="1400" b="1">
                <a:solidFill>
                  <a:schemeClr val="tx1"/>
                </a:solidFill>
              </a:rPr>
              <a:t>2</a:t>
            </a:r>
          </a:p>
        </p:txBody>
      </p:sp>
      <p:sp>
        <p:nvSpPr>
          <p:cNvPr id="18470" name="Oval 45"/>
          <p:cNvSpPr>
            <a:spLocks noChangeArrowheads="1"/>
          </p:cNvSpPr>
          <p:nvPr/>
        </p:nvSpPr>
        <p:spPr bwMode="auto">
          <a:xfrm>
            <a:off x="2851150" y="3667125"/>
            <a:ext cx="241300" cy="241300"/>
          </a:xfrm>
          <a:prstGeom prst="ellipse">
            <a:avLst/>
          </a:prstGeom>
          <a:solidFill>
            <a:schemeClr val="hlink"/>
          </a:solidFill>
          <a:ln w="9525">
            <a:solidFill>
              <a:schemeClr val="tx1"/>
            </a:solidFill>
            <a:round/>
            <a:headEnd/>
            <a:tailEnd/>
          </a:ln>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pPr>
              <a:spcBef>
                <a:spcPct val="50000"/>
              </a:spcBef>
            </a:pPr>
            <a:r>
              <a:rPr lang="fr-FR" altLang="fr-FR" sz="1400" b="1">
                <a:solidFill>
                  <a:schemeClr val="tx1"/>
                </a:solidFill>
              </a:rPr>
              <a:t>6</a:t>
            </a:r>
          </a:p>
        </p:txBody>
      </p:sp>
      <p:sp>
        <p:nvSpPr>
          <p:cNvPr id="18471" name="Oval 46"/>
          <p:cNvSpPr>
            <a:spLocks noChangeArrowheads="1"/>
          </p:cNvSpPr>
          <p:nvPr/>
        </p:nvSpPr>
        <p:spPr bwMode="auto">
          <a:xfrm>
            <a:off x="4691063" y="4227513"/>
            <a:ext cx="285750" cy="287337"/>
          </a:xfrm>
          <a:prstGeom prst="ellipse">
            <a:avLst/>
          </a:prstGeom>
          <a:solidFill>
            <a:schemeClr val="hlink"/>
          </a:solidFill>
          <a:ln w="9525">
            <a:solidFill>
              <a:schemeClr val="tx1"/>
            </a:solidFill>
            <a:round/>
            <a:headEnd/>
            <a:tailEnd/>
          </a:ln>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pPr>
              <a:spcBef>
                <a:spcPct val="50000"/>
              </a:spcBef>
            </a:pPr>
            <a:r>
              <a:rPr lang="fr-FR" altLang="fr-FR" sz="1400" b="1">
                <a:solidFill>
                  <a:schemeClr val="tx1"/>
                </a:solidFill>
              </a:rPr>
              <a:t>13</a:t>
            </a:r>
          </a:p>
        </p:txBody>
      </p:sp>
      <p:sp>
        <p:nvSpPr>
          <p:cNvPr id="18472" name="Oval 47"/>
          <p:cNvSpPr>
            <a:spLocks noChangeArrowheads="1"/>
          </p:cNvSpPr>
          <p:nvPr/>
        </p:nvSpPr>
        <p:spPr bwMode="auto">
          <a:xfrm>
            <a:off x="5988050" y="3584575"/>
            <a:ext cx="290513" cy="290513"/>
          </a:xfrm>
          <a:prstGeom prst="ellipse">
            <a:avLst/>
          </a:prstGeom>
          <a:solidFill>
            <a:schemeClr val="hlink"/>
          </a:solidFill>
          <a:ln w="9525">
            <a:solidFill>
              <a:schemeClr val="tx1"/>
            </a:solidFill>
            <a:round/>
            <a:headEnd/>
            <a:tailEnd/>
          </a:ln>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pPr>
              <a:spcBef>
                <a:spcPct val="50000"/>
              </a:spcBef>
            </a:pPr>
            <a:r>
              <a:rPr lang="fr-FR" altLang="fr-FR" sz="1400" b="1">
                <a:solidFill>
                  <a:schemeClr val="tx1"/>
                </a:solidFill>
              </a:rPr>
              <a:t>18</a:t>
            </a:r>
          </a:p>
        </p:txBody>
      </p:sp>
      <p:sp>
        <p:nvSpPr>
          <p:cNvPr id="18473" name="Oval 48"/>
          <p:cNvSpPr>
            <a:spLocks noChangeArrowheads="1"/>
          </p:cNvSpPr>
          <p:nvPr/>
        </p:nvSpPr>
        <p:spPr bwMode="auto">
          <a:xfrm>
            <a:off x="6613525" y="4224338"/>
            <a:ext cx="279400" cy="279400"/>
          </a:xfrm>
          <a:prstGeom prst="ellipse">
            <a:avLst/>
          </a:prstGeom>
          <a:solidFill>
            <a:schemeClr val="hlink"/>
          </a:solidFill>
          <a:ln w="9525">
            <a:solidFill>
              <a:schemeClr val="tx1"/>
            </a:solidFill>
            <a:round/>
            <a:headEnd/>
            <a:tailEnd/>
          </a:ln>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pPr>
              <a:spcBef>
                <a:spcPct val="50000"/>
              </a:spcBef>
            </a:pPr>
            <a:r>
              <a:rPr lang="fr-FR" altLang="fr-FR" sz="1400" b="1">
                <a:solidFill>
                  <a:schemeClr val="tx1"/>
                </a:solidFill>
              </a:rPr>
              <a:t>22</a:t>
            </a:r>
          </a:p>
        </p:txBody>
      </p:sp>
      <p:sp>
        <p:nvSpPr>
          <p:cNvPr id="18474" name="Oval 49"/>
          <p:cNvSpPr>
            <a:spLocks noChangeArrowheads="1"/>
          </p:cNvSpPr>
          <p:nvPr/>
        </p:nvSpPr>
        <p:spPr bwMode="auto">
          <a:xfrm>
            <a:off x="5662613" y="4235450"/>
            <a:ext cx="268287" cy="268288"/>
          </a:xfrm>
          <a:prstGeom prst="ellipse">
            <a:avLst/>
          </a:prstGeom>
          <a:solidFill>
            <a:schemeClr val="hlink"/>
          </a:solidFill>
          <a:ln w="9525">
            <a:solidFill>
              <a:schemeClr val="tx1"/>
            </a:solidFill>
            <a:round/>
            <a:headEnd/>
            <a:tailEnd/>
          </a:ln>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pPr>
              <a:spcBef>
                <a:spcPct val="50000"/>
              </a:spcBef>
            </a:pPr>
            <a:r>
              <a:rPr lang="fr-FR" altLang="fr-FR" sz="1400" b="1">
                <a:solidFill>
                  <a:schemeClr val="tx1"/>
                </a:solidFill>
              </a:rPr>
              <a:t>18</a:t>
            </a:r>
          </a:p>
        </p:txBody>
      </p:sp>
      <p:sp>
        <p:nvSpPr>
          <p:cNvPr id="18475" name="Oval 50"/>
          <p:cNvSpPr>
            <a:spLocks noChangeArrowheads="1"/>
          </p:cNvSpPr>
          <p:nvPr/>
        </p:nvSpPr>
        <p:spPr bwMode="auto">
          <a:xfrm>
            <a:off x="804863" y="4211638"/>
            <a:ext cx="261937" cy="261937"/>
          </a:xfrm>
          <a:prstGeom prst="ellipse">
            <a:avLst/>
          </a:prstGeom>
          <a:solidFill>
            <a:schemeClr val="hlink"/>
          </a:solidFill>
          <a:ln w="9525">
            <a:solidFill>
              <a:schemeClr val="tx1"/>
            </a:solidFill>
            <a:round/>
            <a:headEnd/>
            <a:tailEnd/>
          </a:ln>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pPr>
              <a:spcBef>
                <a:spcPct val="50000"/>
              </a:spcBef>
            </a:pPr>
            <a:r>
              <a:rPr lang="fr-FR" altLang="fr-FR" sz="1400" b="1">
                <a:solidFill>
                  <a:schemeClr val="tx1"/>
                </a:solidFill>
              </a:rPr>
              <a:t>0</a:t>
            </a:r>
          </a:p>
        </p:txBody>
      </p:sp>
      <p:sp>
        <p:nvSpPr>
          <p:cNvPr id="18476" name="Oval 51"/>
          <p:cNvSpPr>
            <a:spLocks noChangeArrowheads="1"/>
          </p:cNvSpPr>
          <p:nvPr/>
        </p:nvSpPr>
        <p:spPr bwMode="auto">
          <a:xfrm>
            <a:off x="7670800" y="4221163"/>
            <a:ext cx="279400" cy="279400"/>
          </a:xfrm>
          <a:prstGeom prst="ellipse">
            <a:avLst/>
          </a:prstGeom>
          <a:solidFill>
            <a:schemeClr val="hlink"/>
          </a:solidFill>
          <a:ln w="9525">
            <a:solidFill>
              <a:schemeClr val="tx1"/>
            </a:solidFill>
            <a:round/>
            <a:headEnd/>
            <a:tailEnd/>
          </a:ln>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pPr>
              <a:spcBef>
                <a:spcPct val="50000"/>
              </a:spcBef>
            </a:pPr>
            <a:r>
              <a:rPr lang="fr-FR" altLang="fr-FR" sz="1400" b="1">
                <a:solidFill>
                  <a:schemeClr val="tx1"/>
                </a:solidFill>
              </a:rPr>
              <a:t>26</a:t>
            </a:r>
          </a:p>
        </p:txBody>
      </p:sp>
      <p:sp>
        <p:nvSpPr>
          <p:cNvPr id="18477" name="Rectangle 52"/>
          <p:cNvSpPr>
            <a:spLocks noChangeArrowheads="1"/>
          </p:cNvSpPr>
          <p:nvPr/>
        </p:nvSpPr>
        <p:spPr bwMode="auto">
          <a:xfrm>
            <a:off x="2989263" y="4206875"/>
            <a:ext cx="363537" cy="333375"/>
          </a:xfrm>
          <a:prstGeom prst="rect">
            <a:avLst/>
          </a:prstGeom>
          <a:solidFill>
            <a:srgbClr val="FFFF66"/>
          </a:solidFill>
          <a:ln w="9525">
            <a:solidFill>
              <a:schemeClr val="tx1"/>
            </a:solidFill>
            <a:miter lim="800000"/>
            <a:headEnd/>
            <a:tailEnd/>
          </a:ln>
        </p:spPr>
        <p:txBody>
          <a:bodyPr lIns="18000" rIns="18000"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a:solidFill>
                  <a:schemeClr val="tx1"/>
                </a:solidFill>
              </a:rPr>
              <a:t>4a</a:t>
            </a:r>
          </a:p>
        </p:txBody>
      </p:sp>
      <p:sp>
        <p:nvSpPr>
          <p:cNvPr id="18478" name="Oval 53"/>
          <p:cNvSpPr>
            <a:spLocks noChangeArrowheads="1"/>
          </p:cNvSpPr>
          <p:nvPr/>
        </p:nvSpPr>
        <p:spPr bwMode="auto">
          <a:xfrm>
            <a:off x="3584575" y="4267200"/>
            <a:ext cx="241300" cy="241300"/>
          </a:xfrm>
          <a:prstGeom prst="ellipse">
            <a:avLst/>
          </a:prstGeom>
          <a:solidFill>
            <a:schemeClr val="hlink"/>
          </a:solidFill>
          <a:ln w="9525">
            <a:solidFill>
              <a:schemeClr val="tx1"/>
            </a:solidFill>
            <a:round/>
            <a:headEnd/>
            <a:tailEnd/>
          </a:ln>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pPr>
              <a:spcBef>
                <a:spcPct val="50000"/>
              </a:spcBef>
            </a:pPr>
            <a:r>
              <a:rPr lang="fr-FR" altLang="fr-FR" sz="1400" b="1">
                <a:solidFill>
                  <a:schemeClr val="tx1"/>
                </a:solidFill>
              </a:rPr>
              <a:t>9</a:t>
            </a:r>
          </a:p>
        </p:txBody>
      </p:sp>
      <p:grpSp>
        <p:nvGrpSpPr>
          <p:cNvPr id="18479" name="Group 65"/>
          <p:cNvGrpSpPr>
            <a:grpSpLocks/>
          </p:cNvGrpSpPr>
          <p:nvPr/>
        </p:nvGrpSpPr>
        <p:grpSpPr bwMode="auto">
          <a:xfrm>
            <a:off x="501650" y="3741738"/>
            <a:ext cx="1243013" cy="274637"/>
            <a:chOff x="3228" y="1173"/>
            <a:chExt cx="783" cy="173"/>
          </a:xfrm>
        </p:grpSpPr>
        <p:grpSp>
          <p:nvGrpSpPr>
            <p:cNvPr id="18619" name="Group 66"/>
            <p:cNvGrpSpPr>
              <a:grpSpLocks/>
            </p:cNvGrpSpPr>
            <p:nvPr/>
          </p:nvGrpSpPr>
          <p:grpSpPr bwMode="auto">
            <a:xfrm>
              <a:off x="3228" y="1175"/>
              <a:ext cx="783" cy="168"/>
              <a:chOff x="1912" y="804"/>
              <a:chExt cx="688" cy="224"/>
            </a:xfrm>
          </p:grpSpPr>
          <p:sp>
            <p:nvSpPr>
              <p:cNvPr id="18624" name="Rectangle 67"/>
              <p:cNvSpPr>
                <a:spLocks noChangeArrowheads="1"/>
              </p:cNvSpPr>
              <p:nvPr/>
            </p:nvSpPr>
            <p:spPr bwMode="auto">
              <a:xfrm>
                <a:off x="1912" y="804"/>
                <a:ext cx="688" cy="224"/>
              </a:xfrm>
              <a:prstGeom prst="rect">
                <a:avLst/>
              </a:prstGeom>
              <a:solidFill>
                <a:srgbClr val="FFFFFF"/>
              </a:solidFill>
              <a:ln w="9525">
                <a:solidFill>
                  <a:schemeClr val="tx2"/>
                </a:solidFill>
                <a:miter lim="800000"/>
                <a:headEnd/>
                <a:tailEnd/>
              </a:ln>
            </p:spPr>
            <p:txBody>
              <a:bodyPr wrap="none"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a:p>
            </p:txBody>
          </p:sp>
          <p:sp>
            <p:nvSpPr>
              <p:cNvPr id="18625" name="Line 68"/>
              <p:cNvSpPr>
                <a:spLocks noChangeShapeType="1"/>
              </p:cNvSpPr>
              <p:nvPr/>
            </p:nvSpPr>
            <p:spPr bwMode="auto">
              <a:xfrm>
                <a:off x="2084" y="804"/>
                <a:ext cx="0" cy="224"/>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fr-FR"/>
              </a:p>
            </p:txBody>
          </p:sp>
          <p:sp>
            <p:nvSpPr>
              <p:cNvPr id="18626" name="Line 69"/>
              <p:cNvSpPr>
                <a:spLocks noChangeShapeType="1"/>
              </p:cNvSpPr>
              <p:nvPr/>
            </p:nvSpPr>
            <p:spPr bwMode="auto">
              <a:xfrm>
                <a:off x="2256" y="804"/>
                <a:ext cx="0" cy="224"/>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fr-FR"/>
              </a:p>
            </p:txBody>
          </p:sp>
          <p:sp>
            <p:nvSpPr>
              <p:cNvPr id="18627" name="Line 70"/>
              <p:cNvSpPr>
                <a:spLocks noChangeShapeType="1"/>
              </p:cNvSpPr>
              <p:nvPr/>
            </p:nvSpPr>
            <p:spPr bwMode="auto">
              <a:xfrm>
                <a:off x="2428" y="804"/>
                <a:ext cx="0" cy="224"/>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fr-FR"/>
              </a:p>
            </p:txBody>
          </p:sp>
        </p:grpSp>
        <p:sp>
          <p:nvSpPr>
            <p:cNvPr id="18620" name="Text Box 71"/>
            <p:cNvSpPr txBox="1">
              <a:spLocks noChangeArrowheads="1"/>
            </p:cNvSpPr>
            <p:nvPr/>
          </p:nvSpPr>
          <p:spPr bwMode="auto">
            <a:xfrm>
              <a:off x="3260" y="1173"/>
              <a:ext cx="128"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200">
                  <a:solidFill>
                    <a:srgbClr val="009900"/>
                  </a:solidFill>
                </a:rPr>
                <a:t>0</a:t>
              </a:r>
              <a:endParaRPr lang="fr-FR" altLang="fr-FR" sz="1200"/>
            </a:p>
          </p:txBody>
        </p:sp>
        <p:sp>
          <p:nvSpPr>
            <p:cNvPr id="18621" name="Text Box 72"/>
            <p:cNvSpPr txBox="1">
              <a:spLocks noChangeArrowheads="1"/>
            </p:cNvSpPr>
            <p:nvPr/>
          </p:nvSpPr>
          <p:spPr bwMode="auto">
            <a:xfrm>
              <a:off x="3452" y="1173"/>
              <a:ext cx="142"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200">
                  <a:solidFill>
                    <a:srgbClr val="FF3300"/>
                  </a:solidFill>
                </a:rPr>
                <a:t>2</a:t>
              </a:r>
              <a:endParaRPr lang="fr-FR" altLang="fr-FR" sz="1200"/>
            </a:p>
          </p:txBody>
        </p:sp>
        <p:sp>
          <p:nvSpPr>
            <p:cNvPr id="18622" name="Text Box 73"/>
            <p:cNvSpPr txBox="1">
              <a:spLocks noChangeArrowheads="1"/>
            </p:cNvSpPr>
            <p:nvPr/>
          </p:nvSpPr>
          <p:spPr bwMode="auto">
            <a:xfrm>
              <a:off x="3660" y="1181"/>
              <a:ext cx="118" cy="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100" b="1" i="1">
                  <a:solidFill>
                    <a:srgbClr val="009900"/>
                  </a:solidFill>
                </a:rPr>
                <a:t>0</a:t>
              </a:r>
            </a:p>
          </p:txBody>
        </p:sp>
        <p:sp>
          <p:nvSpPr>
            <p:cNvPr id="18623" name="Text Box 74"/>
            <p:cNvSpPr txBox="1">
              <a:spLocks noChangeArrowheads="1"/>
            </p:cNvSpPr>
            <p:nvPr/>
          </p:nvSpPr>
          <p:spPr bwMode="auto">
            <a:xfrm>
              <a:off x="3859" y="1181"/>
              <a:ext cx="126" cy="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100" b="1" i="1">
                  <a:solidFill>
                    <a:srgbClr val="FF3300"/>
                  </a:solidFill>
                </a:rPr>
                <a:t>2</a:t>
              </a:r>
            </a:p>
          </p:txBody>
        </p:sp>
      </p:grpSp>
      <p:grpSp>
        <p:nvGrpSpPr>
          <p:cNvPr id="18480" name="Group 75"/>
          <p:cNvGrpSpPr>
            <a:grpSpLocks/>
          </p:cNvGrpSpPr>
          <p:nvPr/>
        </p:nvGrpSpPr>
        <p:grpSpPr bwMode="auto">
          <a:xfrm>
            <a:off x="1555750" y="3284538"/>
            <a:ext cx="1243013" cy="274637"/>
            <a:chOff x="3228" y="1173"/>
            <a:chExt cx="783" cy="173"/>
          </a:xfrm>
        </p:grpSpPr>
        <p:grpSp>
          <p:nvGrpSpPr>
            <p:cNvPr id="18610" name="Group 76"/>
            <p:cNvGrpSpPr>
              <a:grpSpLocks/>
            </p:cNvGrpSpPr>
            <p:nvPr/>
          </p:nvGrpSpPr>
          <p:grpSpPr bwMode="auto">
            <a:xfrm>
              <a:off x="3228" y="1175"/>
              <a:ext cx="783" cy="168"/>
              <a:chOff x="1912" y="804"/>
              <a:chExt cx="688" cy="224"/>
            </a:xfrm>
          </p:grpSpPr>
          <p:sp>
            <p:nvSpPr>
              <p:cNvPr id="18615" name="Rectangle 77"/>
              <p:cNvSpPr>
                <a:spLocks noChangeArrowheads="1"/>
              </p:cNvSpPr>
              <p:nvPr/>
            </p:nvSpPr>
            <p:spPr bwMode="auto">
              <a:xfrm>
                <a:off x="1912" y="804"/>
                <a:ext cx="688" cy="224"/>
              </a:xfrm>
              <a:prstGeom prst="rect">
                <a:avLst/>
              </a:prstGeom>
              <a:solidFill>
                <a:srgbClr val="FFFFFF"/>
              </a:solidFill>
              <a:ln w="9525">
                <a:solidFill>
                  <a:schemeClr val="tx2"/>
                </a:solidFill>
                <a:miter lim="800000"/>
                <a:headEnd/>
                <a:tailEnd/>
              </a:ln>
            </p:spPr>
            <p:txBody>
              <a:bodyPr wrap="none"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a:p>
            </p:txBody>
          </p:sp>
          <p:sp>
            <p:nvSpPr>
              <p:cNvPr id="18616" name="Line 78"/>
              <p:cNvSpPr>
                <a:spLocks noChangeShapeType="1"/>
              </p:cNvSpPr>
              <p:nvPr/>
            </p:nvSpPr>
            <p:spPr bwMode="auto">
              <a:xfrm>
                <a:off x="2084" y="804"/>
                <a:ext cx="0" cy="224"/>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fr-FR"/>
              </a:p>
            </p:txBody>
          </p:sp>
          <p:sp>
            <p:nvSpPr>
              <p:cNvPr id="18617" name="Line 79"/>
              <p:cNvSpPr>
                <a:spLocks noChangeShapeType="1"/>
              </p:cNvSpPr>
              <p:nvPr/>
            </p:nvSpPr>
            <p:spPr bwMode="auto">
              <a:xfrm>
                <a:off x="2256" y="804"/>
                <a:ext cx="0" cy="224"/>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fr-FR"/>
              </a:p>
            </p:txBody>
          </p:sp>
          <p:sp>
            <p:nvSpPr>
              <p:cNvPr id="18618" name="Line 80"/>
              <p:cNvSpPr>
                <a:spLocks noChangeShapeType="1"/>
              </p:cNvSpPr>
              <p:nvPr/>
            </p:nvSpPr>
            <p:spPr bwMode="auto">
              <a:xfrm>
                <a:off x="2428" y="804"/>
                <a:ext cx="0" cy="224"/>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fr-FR"/>
              </a:p>
            </p:txBody>
          </p:sp>
        </p:grpSp>
        <p:sp>
          <p:nvSpPr>
            <p:cNvPr id="18611" name="Text Box 81"/>
            <p:cNvSpPr txBox="1">
              <a:spLocks noChangeArrowheads="1"/>
            </p:cNvSpPr>
            <p:nvPr/>
          </p:nvSpPr>
          <p:spPr bwMode="auto">
            <a:xfrm>
              <a:off x="3260" y="1173"/>
              <a:ext cx="128"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200">
                  <a:solidFill>
                    <a:srgbClr val="009900"/>
                  </a:solidFill>
                </a:rPr>
                <a:t>2</a:t>
              </a:r>
              <a:endParaRPr lang="fr-FR" altLang="fr-FR" sz="1200"/>
            </a:p>
          </p:txBody>
        </p:sp>
        <p:sp>
          <p:nvSpPr>
            <p:cNvPr id="18612" name="Text Box 82"/>
            <p:cNvSpPr txBox="1">
              <a:spLocks noChangeArrowheads="1"/>
            </p:cNvSpPr>
            <p:nvPr/>
          </p:nvSpPr>
          <p:spPr bwMode="auto">
            <a:xfrm>
              <a:off x="3452" y="1173"/>
              <a:ext cx="142"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200">
                  <a:solidFill>
                    <a:srgbClr val="FF3300"/>
                  </a:solidFill>
                </a:rPr>
                <a:t>5</a:t>
              </a:r>
              <a:endParaRPr lang="fr-FR" altLang="fr-FR" sz="1200"/>
            </a:p>
          </p:txBody>
        </p:sp>
        <p:sp>
          <p:nvSpPr>
            <p:cNvPr id="18613" name="Text Box 83"/>
            <p:cNvSpPr txBox="1">
              <a:spLocks noChangeArrowheads="1"/>
            </p:cNvSpPr>
            <p:nvPr/>
          </p:nvSpPr>
          <p:spPr bwMode="auto">
            <a:xfrm>
              <a:off x="3660" y="1181"/>
              <a:ext cx="118" cy="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100" b="1" i="1">
                  <a:solidFill>
                    <a:srgbClr val="009900"/>
                  </a:solidFill>
                </a:rPr>
                <a:t>3</a:t>
              </a:r>
            </a:p>
          </p:txBody>
        </p:sp>
        <p:sp>
          <p:nvSpPr>
            <p:cNvPr id="18614" name="Text Box 84"/>
            <p:cNvSpPr txBox="1">
              <a:spLocks noChangeArrowheads="1"/>
            </p:cNvSpPr>
            <p:nvPr/>
          </p:nvSpPr>
          <p:spPr bwMode="auto">
            <a:xfrm>
              <a:off x="3859" y="1181"/>
              <a:ext cx="126" cy="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100" b="1" i="1">
                  <a:solidFill>
                    <a:srgbClr val="FF3300"/>
                  </a:solidFill>
                </a:rPr>
                <a:t>6</a:t>
              </a:r>
            </a:p>
          </p:txBody>
        </p:sp>
      </p:grpSp>
      <p:grpSp>
        <p:nvGrpSpPr>
          <p:cNvPr id="18481" name="Group 85"/>
          <p:cNvGrpSpPr>
            <a:grpSpLocks/>
          </p:cNvGrpSpPr>
          <p:nvPr/>
        </p:nvGrpSpPr>
        <p:grpSpPr bwMode="auto">
          <a:xfrm>
            <a:off x="920750" y="4795838"/>
            <a:ext cx="1243013" cy="274637"/>
            <a:chOff x="3228" y="1173"/>
            <a:chExt cx="783" cy="173"/>
          </a:xfrm>
        </p:grpSpPr>
        <p:grpSp>
          <p:nvGrpSpPr>
            <p:cNvPr id="18601" name="Group 86"/>
            <p:cNvGrpSpPr>
              <a:grpSpLocks/>
            </p:cNvGrpSpPr>
            <p:nvPr/>
          </p:nvGrpSpPr>
          <p:grpSpPr bwMode="auto">
            <a:xfrm>
              <a:off x="3228" y="1175"/>
              <a:ext cx="783" cy="168"/>
              <a:chOff x="1912" y="804"/>
              <a:chExt cx="688" cy="224"/>
            </a:xfrm>
          </p:grpSpPr>
          <p:sp>
            <p:nvSpPr>
              <p:cNvPr id="18606" name="Rectangle 87"/>
              <p:cNvSpPr>
                <a:spLocks noChangeArrowheads="1"/>
              </p:cNvSpPr>
              <p:nvPr/>
            </p:nvSpPr>
            <p:spPr bwMode="auto">
              <a:xfrm>
                <a:off x="1912" y="804"/>
                <a:ext cx="688" cy="224"/>
              </a:xfrm>
              <a:prstGeom prst="rect">
                <a:avLst/>
              </a:prstGeom>
              <a:solidFill>
                <a:srgbClr val="FFFFFF"/>
              </a:solidFill>
              <a:ln w="9525">
                <a:solidFill>
                  <a:schemeClr val="tx2"/>
                </a:solidFill>
                <a:miter lim="800000"/>
                <a:headEnd/>
                <a:tailEnd/>
              </a:ln>
            </p:spPr>
            <p:txBody>
              <a:bodyPr wrap="none"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a:p>
            </p:txBody>
          </p:sp>
          <p:sp>
            <p:nvSpPr>
              <p:cNvPr id="18607" name="Line 88"/>
              <p:cNvSpPr>
                <a:spLocks noChangeShapeType="1"/>
              </p:cNvSpPr>
              <p:nvPr/>
            </p:nvSpPr>
            <p:spPr bwMode="auto">
              <a:xfrm>
                <a:off x="2084" y="804"/>
                <a:ext cx="0" cy="224"/>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fr-FR"/>
              </a:p>
            </p:txBody>
          </p:sp>
          <p:sp>
            <p:nvSpPr>
              <p:cNvPr id="18608" name="Line 89"/>
              <p:cNvSpPr>
                <a:spLocks noChangeShapeType="1"/>
              </p:cNvSpPr>
              <p:nvPr/>
            </p:nvSpPr>
            <p:spPr bwMode="auto">
              <a:xfrm>
                <a:off x="2256" y="804"/>
                <a:ext cx="0" cy="224"/>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fr-FR"/>
              </a:p>
            </p:txBody>
          </p:sp>
          <p:sp>
            <p:nvSpPr>
              <p:cNvPr id="18609" name="Line 90"/>
              <p:cNvSpPr>
                <a:spLocks noChangeShapeType="1"/>
              </p:cNvSpPr>
              <p:nvPr/>
            </p:nvSpPr>
            <p:spPr bwMode="auto">
              <a:xfrm>
                <a:off x="2428" y="804"/>
                <a:ext cx="0" cy="224"/>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fr-FR"/>
              </a:p>
            </p:txBody>
          </p:sp>
        </p:grpSp>
        <p:sp>
          <p:nvSpPr>
            <p:cNvPr id="18602" name="Text Box 91"/>
            <p:cNvSpPr txBox="1">
              <a:spLocks noChangeArrowheads="1"/>
            </p:cNvSpPr>
            <p:nvPr/>
          </p:nvSpPr>
          <p:spPr bwMode="auto">
            <a:xfrm>
              <a:off x="3260" y="1173"/>
              <a:ext cx="128"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200">
                  <a:solidFill>
                    <a:srgbClr val="009900"/>
                  </a:solidFill>
                </a:rPr>
                <a:t>2</a:t>
              </a:r>
              <a:endParaRPr lang="fr-FR" altLang="fr-FR" sz="1200"/>
            </a:p>
          </p:txBody>
        </p:sp>
        <p:sp>
          <p:nvSpPr>
            <p:cNvPr id="18603" name="Text Box 92"/>
            <p:cNvSpPr txBox="1">
              <a:spLocks noChangeArrowheads="1"/>
            </p:cNvSpPr>
            <p:nvPr/>
          </p:nvSpPr>
          <p:spPr bwMode="auto">
            <a:xfrm>
              <a:off x="3452" y="1173"/>
              <a:ext cx="142"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200">
                  <a:solidFill>
                    <a:srgbClr val="FF3300"/>
                  </a:solidFill>
                </a:rPr>
                <a:t>6</a:t>
              </a:r>
              <a:endParaRPr lang="fr-FR" altLang="fr-FR" sz="1200"/>
            </a:p>
          </p:txBody>
        </p:sp>
        <p:sp>
          <p:nvSpPr>
            <p:cNvPr id="18604" name="Text Box 93"/>
            <p:cNvSpPr txBox="1">
              <a:spLocks noChangeArrowheads="1"/>
            </p:cNvSpPr>
            <p:nvPr/>
          </p:nvSpPr>
          <p:spPr bwMode="auto">
            <a:xfrm>
              <a:off x="3660" y="1181"/>
              <a:ext cx="118" cy="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100" b="1" i="1">
                  <a:solidFill>
                    <a:srgbClr val="009900"/>
                  </a:solidFill>
                </a:rPr>
                <a:t>2</a:t>
              </a:r>
            </a:p>
          </p:txBody>
        </p:sp>
        <p:sp>
          <p:nvSpPr>
            <p:cNvPr id="18605" name="Text Box 94"/>
            <p:cNvSpPr txBox="1">
              <a:spLocks noChangeArrowheads="1"/>
            </p:cNvSpPr>
            <p:nvPr/>
          </p:nvSpPr>
          <p:spPr bwMode="auto">
            <a:xfrm>
              <a:off x="3859" y="1181"/>
              <a:ext cx="126" cy="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100" b="1" i="1">
                  <a:solidFill>
                    <a:srgbClr val="FF3300"/>
                  </a:solidFill>
                </a:rPr>
                <a:t>6</a:t>
              </a:r>
            </a:p>
          </p:txBody>
        </p:sp>
      </p:grpSp>
      <p:grpSp>
        <p:nvGrpSpPr>
          <p:cNvPr id="18482" name="Group 95"/>
          <p:cNvGrpSpPr>
            <a:grpSpLocks/>
          </p:cNvGrpSpPr>
          <p:nvPr/>
        </p:nvGrpSpPr>
        <p:grpSpPr bwMode="auto">
          <a:xfrm>
            <a:off x="2444750" y="4808538"/>
            <a:ext cx="1243013" cy="274637"/>
            <a:chOff x="3228" y="1173"/>
            <a:chExt cx="783" cy="173"/>
          </a:xfrm>
        </p:grpSpPr>
        <p:grpSp>
          <p:nvGrpSpPr>
            <p:cNvPr id="18592" name="Group 96"/>
            <p:cNvGrpSpPr>
              <a:grpSpLocks/>
            </p:cNvGrpSpPr>
            <p:nvPr/>
          </p:nvGrpSpPr>
          <p:grpSpPr bwMode="auto">
            <a:xfrm>
              <a:off x="3228" y="1175"/>
              <a:ext cx="783" cy="168"/>
              <a:chOff x="1912" y="804"/>
              <a:chExt cx="688" cy="224"/>
            </a:xfrm>
          </p:grpSpPr>
          <p:sp>
            <p:nvSpPr>
              <p:cNvPr id="18597" name="Rectangle 97"/>
              <p:cNvSpPr>
                <a:spLocks noChangeArrowheads="1"/>
              </p:cNvSpPr>
              <p:nvPr/>
            </p:nvSpPr>
            <p:spPr bwMode="auto">
              <a:xfrm>
                <a:off x="1912" y="804"/>
                <a:ext cx="688" cy="224"/>
              </a:xfrm>
              <a:prstGeom prst="rect">
                <a:avLst/>
              </a:prstGeom>
              <a:solidFill>
                <a:srgbClr val="FFFFFF"/>
              </a:solidFill>
              <a:ln w="9525">
                <a:solidFill>
                  <a:schemeClr val="tx2"/>
                </a:solidFill>
                <a:miter lim="800000"/>
                <a:headEnd/>
                <a:tailEnd/>
              </a:ln>
            </p:spPr>
            <p:txBody>
              <a:bodyPr wrap="none"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a:p>
            </p:txBody>
          </p:sp>
          <p:sp>
            <p:nvSpPr>
              <p:cNvPr id="18598" name="Line 98"/>
              <p:cNvSpPr>
                <a:spLocks noChangeShapeType="1"/>
              </p:cNvSpPr>
              <p:nvPr/>
            </p:nvSpPr>
            <p:spPr bwMode="auto">
              <a:xfrm>
                <a:off x="2084" y="804"/>
                <a:ext cx="0" cy="224"/>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fr-FR"/>
              </a:p>
            </p:txBody>
          </p:sp>
          <p:sp>
            <p:nvSpPr>
              <p:cNvPr id="18599" name="Line 99"/>
              <p:cNvSpPr>
                <a:spLocks noChangeShapeType="1"/>
              </p:cNvSpPr>
              <p:nvPr/>
            </p:nvSpPr>
            <p:spPr bwMode="auto">
              <a:xfrm>
                <a:off x="2256" y="804"/>
                <a:ext cx="0" cy="224"/>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fr-FR"/>
              </a:p>
            </p:txBody>
          </p:sp>
          <p:sp>
            <p:nvSpPr>
              <p:cNvPr id="18600" name="Line 100"/>
              <p:cNvSpPr>
                <a:spLocks noChangeShapeType="1"/>
              </p:cNvSpPr>
              <p:nvPr/>
            </p:nvSpPr>
            <p:spPr bwMode="auto">
              <a:xfrm>
                <a:off x="2428" y="804"/>
                <a:ext cx="0" cy="224"/>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fr-FR"/>
              </a:p>
            </p:txBody>
          </p:sp>
        </p:grpSp>
        <p:sp>
          <p:nvSpPr>
            <p:cNvPr id="18593" name="Text Box 101"/>
            <p:cNvSpPr txBox="1">
              <a:spLocks noChangeArrowheads="1"/>
            </p:cNvSpPr>
            <p:nvPr/>
          </p:nvSpPr>
          <p:spPr bwMode="auto">
            <a:xfrm>
              <a:off x="3260" y="1173"/>
              <a:ext cx="128"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200">
                  <a:solidFill>
                    <a:srgbClr val="009900"/>
                  </a:solidFill>
                </a:rPr>
                <a:t>6</a:t>
              </a:r>
              <a:endParaRPr lang="fr-FR" altLang="fr-FR" sz="1200"/>
            </a:p>
          </p:txBody>
        </p:sp>
        <p:sp>
          <p:nvSpPr>
            <p:cNvPr id="18594" name="Text Box 102"/>
            <p:cNvSpPr txBox="1">
              <a:spLocks noChangeArrowheads="1"/>
            </p:cNvSpPr>
            <p:nvPr/>
          </p:nvSpPr>
          <p:spPr bwMode="auto">
            <a:xfrm>
              <a:off x="3452" y="1173"/>
              <a:ext cx="142"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200">
                  <a:solidFill>
                    <a:srgbClr val="FF3300"/>
                  </a:solidFill>
                </a:rPr>
                <a:t>9</a:t>
              </a:r>
              <a:endParaRPr lang="fr-FR" altLang="fr-FR" sz="1200"/>
            </a:p>
          </p:txBody>
        </p:sp>
        <p:sp>
          <p:nvSpPr>
            <p:cNvPr id="18595" name="Text Box 103"/>
            <p:cNvSpPr txBox="1">
              <a:spLocks noChangeArrowheads="1"/>
            </p:cNvSpPr>
            <p:nvPr/>
          </p:nvSpPr>
          <p:spPr bwMode="auto">
            <a:xfrm>
              <a:off x="3660" y="1181"/>
              <a:ext cx="118" cy="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100" b="1" i="1">
                  <a:solidFill>
                    <a:srgbClr val="009900"/>
                  </a:solidFill>
                </a:rPr>
                <a:t>6</a:t>
              </a:r>
            </a:p>
          </p:txBody>
        </p:sp>
        <p:sp>
          <p:nvSpPr>
            <p:cNvPr id="18596" name="Text Box 104"/>
            <p:cNvSpPr txBox="1">
              <a:spLocks noChangeArrowheads="1"/>
            </p:cNvSpPr>
            <p:nvPr/>
          </p:nvSpPr>
          <p:spPr bwMode="auto">
            <a:xfrm>
              <a:off x="3859" y="1181"/>
              <a:ext cx="126" cy="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100" b="1" i="1">
                  <a:solidFill>
                    <a:srgbClr val="FF3300"/>
                  </a:solidFill>
                </a:rPr>
                <a:t>9</a:t>
              </a:r>
            </a:p>
          </p:txBody>
        </p:sp>
      </p:grpSp>
      <p:grpSp>
        <p:nvGrpSpPr>
          <p:cNvPr id="18483" name="Group 105"/>
          <p:cNvGrpSpPr>
            <a:grpSpLocks/>
          </p:cNvGrpSpPr>
          <p:nvPr/>
        </p:nvGrpSpPr>
        <p:grpSpPr bwMode="auto">
          <a:xfrm>
            <a:off x="3219450" y="5253038"/>
            <a:ext cx="1243013" cy="274637"/>
            <a:chOff x="3228" y="1173"/>
            <a:chExt cx="783" cy="173"/>
          </a:xfrm>
        </p:grpSpPr>
        <p:grpSp>
          <p:nvGrpSpPr>
            <p:cNvPr id="18583" name="Group 106"/>
            <p:cNvGrpSpPr>
              <a:grpSpLocks/>
            </p:cNvGrpSpPr>
            <p:nvPr/>
          </p:nvGrpSpPr>
          <p:grpSpPr bwMode="auto">
            <a:xfrm>
              <a:off x="3228" y="1175"/>
              <a:ext cx="783" cy="168"/>
              <a:chOff x="1912" y="804"/>
              <a:chExt cx="688" cy="224"/>
            </a:xfrm>
          </p:grpSpPr>
          <p:sp>
            <p:nvSpPr>
              <p:cNvPr id="18588" name="Rectangle 107"/>
              <p:cNvSpPr>
                <a:spLocks noChangeArrowheads="1"/>
              </p:cNvSpPr>
              <p:nvPr/>
            </p:nvSpPr>
            <p:spPr bwMode="auto">
              <a:xfrm>
                <a:off x="1912" y="804"/>
                <a:ext cx="688" cy="224"/>
              </a:xfrm>
              <a:prstGeom prst="rect">
                <a:avLst/>
              </a:prstGeom>
              <a:solidFill>
                <a:srgbClr val="FFFFFF"/>
              </a:solidFill>
              <a:ln w="9525">
                <a:solidFill>
                  <a:schemeClr val="tx2"/>
                </a:solidFill>
                <a:miter lim="800000"/>
                <a:headEnd/>
                <a:tailEnd/>
              </a:ln>
            </p:spPr>
            <p:txBody>
              <a:bodyPr wrap="none"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a:p>
            </p:txBody>
          </p:sp>
          <p:sp>
            <p:nvSpPr>
              <p:cNvPr id="18589" name="Line 108"/>
              <p:cNvSpPr>
                <a:spLocks noChangeShapeType="1"/>
              </p:cNvSpPr>
              <p:nvPr/>
            </p:nvSpPr>
            <p:spPr bwMode="auto">
              <a:xfrm>
                <a:off x="2084" y="804"/>
                <a:ext cx="0" cy="224"/>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fr-FR"/>
              </a:p>
            </p:txBody>
          </p:sp>
          <p:sp>
            <p:nvSpPr>
              <p:cNvPr id="18590" name="Line 109"/>
              <p:cNvSpPr>
                <a:spLocks noChangeShapeType="1"/>
              </p:cNvSpPr>
              <p:nvPr/>
            </p:nvSpPr>
            <p:spPr bwMode="auto">
              <a:xfrm>
                <a:off x="2256" y="804"/>
                <a:ext cx="0" cy="224"/>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fr-FR"/>
              </a:p>
            </p:txBody>
          </p:sp>
          <p:sp>
            <p:nvSpPr>
              <p:cNvPr id="18591" name="Line 110"/>
              <p:cNvSpPr>
                <a:spLocks noChangeShapeType="1"/>
              </p:cNvSpPr>
              <p:nvPr/>
            </p:nvSpPr>
            <p:spPr bwMode="auto">
              <a:xfrm>
                <a:off x="2428" y="804"/>
                <a:ext cx="0" cy="224"/>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fr-FR"/>
              </a:p>
            </p:txBody>
          </p:sp>
        </p:grpSp>
        <p:sp>
          <p:nvSpPr>
            <p:cNvPr id="18584" name="Text Box 111"/>
            <p:cNvSpPr txBox="1">
              <a:spLocks noChangeArrowheads="1"/>
            </p:cNvSpPr>
            <p:nvPr/>
          </p:nvSpPr>
          <p:spPr bwMode="auto">
            <a:xfrm>
              <a:off x="3260" y="1173"/>
              <a:ext cx="128"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200">
                  <a:solidFill>
                    <a:srgbClr val="009900"/>
                  </a:solidFill>
                </a:rPr>
                <a:t>9</a:t>
              </a:r>
              <a:endParaRPr lang="fr-FR" altLang="fr-FR" sz="1200"/>
            </a:p>
          </p:txBody>
        </p:sp>
        <p:sp>
          <p:nvSpPr>
            <p:cNvPr id="18585" name="Text Box 112"/>
            <p:cNvSpPr txBox="1">
              <a:spLocks noChangeArrowheads="1"/>
            </p:cNvSpPr>
            <p:nvPr/>
          </p:nvSpPr>
          <p:spPr bwMode="auto">
            <a:xfrm>
              <a:off x="3452" y="1173"/>
              <a:ext cx="142"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200">
                  <a:solidFill>
                    <a:srgbClr val="FF3300"/>
                  </a:solidFill>
                </a:rPr>
                <a:t>13</a:t>
              </a:r>
              <a:endParaRPr lang="fr-FR" altLang="fr-FR" sz="1200"/>
            </a:p>
          </p:txBody>
        </p:sp>
        <p:sp>
          <p:nvSpPr>
            <p:cNvPr id="18586" name="Text Box 113"/>
            <p:cNvSpPr txBox="1">
              <a:spLocks noChangeArrowheads="1"/>
            </p:cNvSpPr>
            <p:nvPr/>
          </p:nvSpPr>
          <p:spPr bwMode="auto">
            <a:xfrm>
              <a:off x="3660" y="1181"/>
              <a:ext cx="118" cy="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100" b="1" i="1">
                  <a:solidFill>
                    <a:srgbClr val="009900"/>
                  </a:solidFill>
                </a:rPr>
                <a:t>9</a:t>
              </a:r>
            </a:p>
          </p:txBody>
        </p:sp>
        <p:sp>
          <p:nvSpPr>
            <p:cNvPr id="18587" name="Text Box 114"/>
            <p:cNvSpPr txBox="1">
              <a:spLocks noChangeArrowheads="1"/>
            </p:cNvSpPr>
            <p:nvPr/>
          </p:nvSpPr>
          <p:spPr bwMode="auto">
            <a:xfrm>
              <a:off x="3859" y="1181"/>
              <a:ext cx="126" cy="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100" b="1" i="1">
                  <a:solidFill>
                    <a:srgbClr val="FF3300"/>
                  </a:solidFill>
                </a:rPr>
                <a:t>13</a:t>
              </a:r>
            </a:p>
          </p:txBody>
        </p:sp>
      </p:grpSp>
      <p:grpSp>
        <p:nvGrpSpPr>
          <p:cNvPr id="18484" name="Group 115"/>
          <p:cNvGrpSpPr>
            <a:grpSpLocks/>
          </p:cNvGrpSpPr>
          <p:nvPr/>
        </p:nvGrpSpPr>
        <p:grpSpPr bwMode="auto">
          <a:xfrm>
            <a:off x="4667250" y="5316538"/>
            <a:ext cx="1243013" cy="274637"/>
            <a:chOff x="3228" y="1173"/>
            <a:chExt cx="783" cy="173"/>
          </a:xfrm>
        </p:grpSpPr>
        <p:grpSp>
          <p:nvGrpSpPr>
            <p:cNvPr id="18574" name="Group 116"/>
            <p:cNvGrpSpPr>
              <a:grpSpLocks/>
            </p:cNvGrpSpPr>
            <p:nvPr/>
          </p:nvGrpSpPr>
          <p:grpSpPr bwMode="auto">
            <a:xfrm>
              <a:off x="3228" y="1175"/>
              <a:ext cx="783" cy="168"/>
              <a:chOff x="1912" y="804"/>
              <a:chExt cx="688" cy="224"/>
            </a:xfrm>
          </p:grpSpPr>
          <p:sp>
            <p:nvSpPr>
              <p:cNvPr id="18579" name="Rectangle 117"/>
              <p:cNvSpPr>
                <a:spLocks noChangeArrowheads="1"/>
              </p:cNvSpPr>
              <p:nvPr/>
            </p:nvSpPr>
            <p:spPr bwMode="auto">
              <a:xfrm>
                <a:off x="1912" y="804"/>
                <a:ext cx="688" cy="224"/>
              </a:xfrm>
              <a:prstGeom prst="rect">
                <a:avLst/>
              </a:prstGeom>
              <a:solidFill>
                <a:srgbClr val="FFFFFF"/>
              </a:solidFill>
              <a:ln w="9525">
                <a:solidFill>
                  <a:schemeClr val="tx2"/>
                </a:solidFill>
                <a:miter lim="800000"/>
                <a:headEnd/>
                <a:tailEnd/>
              </a:ln>
            </p:spPr>
            <p:txBody>
              <a:bodyPr wrap="none"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a:p>
            </p:txBody>
          </p:sp>
          <p:sp>
            <p:nvSpPr>
              <p:cNvPr id="18580" name="Line 118"/>
              <p:cNvSpPr>
                <a:spLocks noChangeShapeType="1"/>
              </p:cNvSpPr>
              <p:nvPr/>
            </p:nvSpPr>
            <p:spPr bwMode="auto">
              <a:xfrm>
                <a:off x="2084" y="804"/>
                <a:ext cx="0" cy="224"/>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fr-FR"/>
              </a:p>
            </p:txBody>
          </p:sp>
          <p:sp>
            <p:nvSpPr>
              <p:cNvPr id="18581" name="Line 119"/>
              <p:cNvSpPr>
                <a:spLocks noChangeShapeType="1"/>
              </p:cNvSpPr>
              <p:nvPr/>
            </p:nvSpPr>
            <p:spPr bwMode="auto">
              <a:xfrm>
                <a:off x="2256" y="804"/>
                <a:ext cx="0" cy="224"/>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fr-FR"/>
              </a:p>
            </p:txBody>
          </p:sp>
          <p:sp>
            <p:nvSpPr>
              <p:cNvPr id="18582" name="Line 120"/>
              <p:cNvSpPr>
                <a:spLocks noChangeShapeType="1"/>
              </p:cNvSpPr>
              <p:nvPr/>
            </p:nvSpPr>
            <p:spPr bwMode="auto">
              <a:xfrm>
                <a:off x="2428" y="804"/>
                <a:ext cx="0" cy="224"/>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fr-FR"/>
              </a:p>
            </p:txBody>
          </p:sp>
        </p:grpSp>
        <p:sp>
          <p:nvSpPr>
            <p:cNvPr id="18575" name="Text Box 121"/>
            <p:cNvSpPr txBox="1">
              <a:spLocks noChangeArrowheads="1"/>
            </p:cNvSpPr>
            <p:nvPr/>
          </p:nvSpPr>
          <p:spPr bwMode="auto">
            <a:xfrm>
              <a:off x="3260" y="1173"/>
              <a:ext cx="128"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200">
                  <a:solidFill>
                    <a:srgbClr val="009900"/>
                  </a:solidFill>
                </a:rPr>
                <a:t>9</a:t>
              </a:r>
              <a:endParaRPr lang="fr-FR" altLang="fr-FR" sz="1200"/>
            </a:p>
          </p:txBody>
        </p:sp>
        <p:sp>
          <p:nvSpPr>
            <p:cNvPr id="18576" name="Text Box 122"/>
            <p:cNvSpPr txBox="1">
              <a:spLocks noChangeArrowheads="1"/>
            </p:cNvSpPr>
            <p:nvPr/>
          </p:nvSpPr>
          <p:spPr bwMode="auto">
            <a:xfrm>
              <a:off x="3452" y="1173"/>
              <a:ext cx="142"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200">
                  <a:solidFill>
                    <a:srgbClr val="FF3300"/>
                  </a:solidFill>
                </a:rPr>
                <a:t>20</a:t>
              </a:r>
              <a:endParaRPr lang="fr-FR" altLang="fr-FR" sz="1200"/>
            </a:p>
          </p:txBody>
        </p:sp>
        <p:sp>
          <p:nvSpPr>
            <p:cNvPr id="18577" name="Text Box 123"/>
            <p:cNvSpPr txBox="1">
              <a:spLocks noChangeArrowheads="1"/>
            </p:cNvSpPr>
            <p:nvPr/>
          </p:nvSpPr>
          <p:spPr bwMode="auto">
            <a:xfrm>
              <a:off x="3660" y="1181"/>
              <a:ext cx="118" cy="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100" b="1" i="1">
                  <a:solidFill>
                    <a:srgbClr val="009900"/>
                  </a:solidFill>
                </a:rPr>
                <a:t>11</a:t>
              </a:r>
            </a:p>
          </p:txBody>
        </p:sp>
        <p:sp>
          <p:nvSpPr>
            <p:cNvPr id="18578" name="Text Box 124"/>
            <p:cNvSpPr txBox="1">
              <a:spLocks noChangeArrowheads="1"/>
            </p:cNvSpPr>
            <p:nvPr/>
          </p:nvSpPr>
          <p:spPr bwMode="auto">
            <a:xfrm>
              <a:off x="3859" y="1181"/>
              <a:ext cx="126" cy="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100" b="1" i="1">
                  <a:solidFill>
                    <a:srgbClr val="FF3300"/>
                  </a:solidFill>
                </a:rPr>
                <a:t>22</a:t>
              </a:r>
            </a:p>
          </p:txBody>
        </p:sp>
      </p:grpSp>
      <p:grpSp>
        <p:nvGrpSpPr>
          <p:cNvPr id="18485" name="Group 125"/>
          <p:cNvGrpSpPr>
            <a:grpSpLocks/>
          </p:cNvGrpSpPr>
          <p:nvPr/>
        </p:nvGrpSpPr>
        <p:grpSpPr bwMode="auto">
          <a:xfrm>
            <a:off x="6203950" y="5557838"/>
            <a:ext cx="1243013" cy="274637"/>
            <a:chOff x="3228" y="1173"/>
            <a:chExt cx="783" cy="173"/>
          </a:xfrm>
        </p:grpSpPr>
        <p:grpSp>
          <p:nvGrpSpPr>
            <p:cNvPr id="18565" name="Group 126"/>
            <p:cNvGrpSpPr>
              <a:grpSpLocks/>
            </p:cNvGrpSpPr>
            <p:nvPr/>
          </p:nvGrpSpPr>
          <p:grpSpPr bwMode="auto">
            <a:xfrm>
              <a:off x="3228" y="1175"/>
              <a:ext cx="783" cy="168"/>
              <a:chOff x="1912" y="804"/>
              <a:chExt cx="688" cy="224"/>
            </a:xfrm>
          </p:grpSpPr>
          <p:sp>
            <p:nvSpPr>
              <p:cNvPr id="18570" name="Rectangle 127"/>
              <p:cNvSpPr>
                <a:spLocks noChangeArrowheads="1"/>
              </p:cNvSpPr>
              <p:nvPr/>
            </p:nvSpPr>
            <p:spPr bwMode="auto">
              <a:xfrm>
                <a:off x="1912" y="804"/>
                <a:ext cx="688" cy="224"/>
              </a:xfrm>
              <a:prstGeom prst="rect">
                <a:avLst/>
              </a:prstGeom>
              <a:solidFill>
                <a:srgbClr val="FFFFFF"/>
              </a:solidFill>
              <a:ln w="9525">
                <a:solidFill>
                  <a:schemeClr val="tx2"/>
                </a:solidFill>
                <a:miter lim="800000"/>
                <a:headEnd/>
                <a:tailEnd/>
              </a:ln>
            </p:spPr>
            <p:txBody>
              <a:bodyPr wrap="none"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a:p>
            </p:txBody>
          </p:sp>
          <p:sp>
            <p:nvSpPr>
              <p:cNvPr id="18571" name="Line 128"/>
              <p:cNvSpPr>
                <a:spLocks noChangeShapeType="1"/>
              </p:cNvSpPr>
              <p:nvPr/>
            </p:nvSpPr>
            <p:spPr bwMode="auto">
              <a:xfrm>
                <a:off x="2084" y="804"/>
                <a:ext cx="0" cy="224"/>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fr-FR"/>
              </a:p>
            </p:txBody>
          </p:sp>
          <p:sp>
            <p:nvSpPr>
              <p:cNvPr id="18572" name="Line 129"/>
              <p:cNvSpPr>
                <a:spLocks noChangeShapeType="1"/>
              </p:cNvSpPr>
              <p:nvPr/>
            </p:nvSpPr>
            <p:spPr bwMode="auto">
              <a:xfrm>
                <a:off x="2256" y="804"/>
                <a:ext cx="0" cy="224"/>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fr-FR"/>
              </a:p>
            </p:txBody>
          </p:sp>
          <p:sp>
            <p:nvSpPr>
              <p:cNvPr id="18573" name="Line 130"/>
              <p:cNvSpPr>
                <a:spLocks noChangeShapeType="1"/>
              </p:cNvSpPr>
              <p:nvPr/>
            </p:nvSpPr>
            <p:spPr bwMode="auto">
              <a:xfrm>
                <a:off x="2428" y="804"/>
                <a:ext cx="0" cy="224"/>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fr-FR"/>
              </a:p>
            </p:txBody>
          </p:sp>
        </p:grpSp>
        <p:sp>
          <p:nvSpPr>
            <p:cNvPr id="18566" name="Text Box 131"/>
            <p:cNvSpPr txBox="1">
              <a:spLocks noChangeArrowheads="1"/>
            </p:cNvSpPr>
            <p:nvPr/>
          </p:nvSpPr>
          <p:spPr bwMode="auto">
            <a:xfrm>
              <a:off x="3260" y="1173"/>
              <a:ext cx="128"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200">
                  <a:solidFill>
                    <a:srgbClr val="009900"/>
                  </a:solidFill>
                </a:rPr>
                <a:t>13</a:t>
              </a:r>
              <a:endParaRPr lang="fr-FR" altLang="fr-FR" sz="1200"/>
            </a:p>
          </p:txBody>
        </p:sp>
        <p:sp>
          <p:nvSpPr>
            <p:cNvPr id="18567" name="Text Box 132"/>
            <p:cNvSpPr txBox="1">
              <a:spLocks noChangeArrowheads="1"/>
            </p:cNvSpPr>
            <p:nvPr/>
          </p:nvSpPr>
          <p:spPr bwMode="auto">
            <a:xfrm>
              <a:off x="3452" y="1173"/>
              <a:ext cx="142"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200">
                  <a:solidFill>
                    <a:srgbClr val="FF3300"/>
                  </a:solidFill>
                </a:rPr>
                <a:t>18</a:t>
              </a:r>
              <a:endParaRPr lang="fr-FR" altLang="fr-FR" sz="1200"/>
            </a:p>
          </p:txBody>
        </p:sp>
        <p:sp>
          <p:nvSpPr>
            <p:cNvPr id="18568" name="Text Box 133"/>
            <p:cNvSpPr txBox="1">
              <a:spLocks noChangeArrowheads="1"/>
            </p:cNvSpPr>
            <p:nvPr/>
          </p:nvSpPr>
          <p:spPr bwMode="auto">
            <a:xfrm>
              <a:off x="3660" y="1181"/>
              <a:ext cx="118" cy="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100" b="1" i="1">
                  <a:solidFill>
                    <a:srgbClr val="009900"/>
                  </a:solidFill>
                </a:rPr>
                <a:t>13</a:t>
              </a:r>
            </a:p>
          </p:txBody>
        </p:sp>
        <p:sp>
          <p:nvSpPr>
            <p:cNvPr id="18569" name="Text Box 134"/>
            <p:cNvSpPr txBox="1">
              <a:spLocks noChangeArrowheads="1"/>
            </p:cNvSpPr>
            <p:nvPr/>
          </p:nvSpPr>
          <p:spPr bwMode="auto">
            <a:xfrm>
              <a:off x="3859" y="1181"/>
              <a:ext cx="126" cy="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100" b="1" i="1">
                  <a:solidFill>
                    <a:srgbClr val="FF3300"/>
                  </a:solidFill>
                </a:rPr>
                <a:t>18</a:t>
              </a:r>
            </a:p>
          </p:txBody>
        </p:sp>
      </p:grpSp>
      <p:grpSp>
        <p:nvGrpSpPr>
          <p:cNvPr id="18486" name="Group 135"/>
          <p:cNvGrpSpPr>
            <a:grpSpLocks/>
          </p:cNvGrpSpPr>
          <p:nvPr/>
        </p:nvGrpSpPr>
        <p:grpSpPr bwMode="auto">
          <a:xfrm>
            <a:off x="7600950" y="4592638"/>
            <a:ext cx="1243013" cy="274637"/>
            <a:chOff x="3228" y="1173"/>
            <a:chExt cx="783" cy="173"/>
          </a:xfrm>
        </p:grpSpPr>
        <p:grpSp>
          <p:nvGrpSpPr>
            <p:cNvPr id="18556" name="Group 136"/>
            <p:cNvGrpSpPr>
              <a:grpSpLocks/>
            </p:cNvGrpSpPr>
            <p:nvPr/>
          </p:nvGrpSpPr>
          <p:grpSpPr bwMode="auto">
            <a:xfrm>
              <a:off x="3228" y="1175"/>
              <a:ext cx="783" cy="168"/>
              <a:chOff x="1912" y="804"/>
              <a:chExt cx="688" cy="224"/>
            </a:xfrm>
          </p:grpSpPr>
          <p:sp>
            <p:nvSpPr>
              <p:cNvPr id="18561" name="Rectangle 137"/>
              <p:cNvSpPr>
                <a:spLocks noChangeArrowheads="1"/>
              </p:cNvSpPr>
              <p:nvPr/>
            </p:nvSpPr>
            <p:spPr bwMode="auto">
              <a:xfrm>
                <a:off x="1912" y="804"/>
                <a:ext cx="688" cy="224"/>
              </a:xfrm>
              <a:prstGeom prst="rect">
                <a:avLst/>
              </a:prstGeom>
              <a:solidFill>
                <a:srgbClr val="FFFFFF"/>
              </a:solidFill>
              <a:ln w="9525">
                <a:solidFill>
                  <a:schemeClr val="tx2"/>
                </a:solidFill>
                <a:miter lim="800000"/>
                <a:headEnd/>
                <a:tailEnd/>
              </a:ln>
            </p:spPr>
            <p:txBody>
              <a:bodyPr wrap="none"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a:p>
            </p:txBody>
          </p:sp>
          <p:sp>
            <p:nvSpPr>
              <p:cNvPr id="18562" name="Line 138"/>
              <p:cNvSpPr>
                <a:spLocks noChangeShapeType="1"/>
              </p:cNvSpPr>
              <p:nvPr/>
            </p:nvSpPr>
            <p:spPr bwMode="auto">
              <a:xfrm>
                <a:off x="2084" y="804"/>
                <a:ext cx="0" cy="224"/>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fr-FR"/>
              </a:p>
            </p:txBody>
          </p:sp>
          <p:sp>
            <p:nvSpPr>
              <p:cNvPr id="18563" name="Line 139"/>
              <p:cNvSpPr>
                <a:spLocks noChangeShapeType="1"/>
              </p:cNvSpPr>
              <p:nvPr/>
            </p:nvSpPr>
            <p:spPr bwMode="auto">
              <a:xfrm>
                <a:off x="2256" y="804"/>
                <a:ext cx="0" cy="224"/>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fr-FR"/>
              </a:p>
            </p:txBody>
          </p:sp>
          <p:sp>
            <p:nvSpPr>
              <p:cNvPr id="18564" name="Line 140"/>
              <p:cNvSpPr>
                <a:spLocks noChangeShapeType="1"/>
              </p:cNvSpPr>
              <p:nvPr/>
            </p:nvSpPr>
            <p:spPr bwMode="auto">
              <a:xfrm>
                <a:off x="2428" y="804"/>
                <a:ext cx="0" cy="224"/>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fr-FR"/>
              </a:p>
            </p:txBody>
          </p:sp>
        </p:grpSp>
        <p:sp>
          <p:nvSpPr>
            <p:cNvPr id="18557" name="Text Box 141"/>
            <p:cNvSpPr txBox="1">
              <a:spLocks noChangeArrowheads="1"/>
            </p:cNvSpPr>
            <p:nvPr/>
          </p:nvSpPr>
          <p:spPr bwMode="auto">
            <a:xfrm>
              <a:off x="3260" y="1173"/>
              <a:ext cx="128"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200">
                  <a:solidFill>
                    <a:srgbClr val="009900"/>
                  </a:solidFill>
                </a:rPr>
                <a:t>22</a:t>
              </a:r>
              <a:endParaRPr lang="fr-FR" altLang="fr-FR" sz="1200"/>
            </a:p>
          </p:txBody>
        </p:sp>
        <p:sp>
          <p:nvSpPr>
            <p:cNvPr id="18558" name="Text Box 142"/>
            <p:cNvSpPr txBox="1">
              <a:spLocks noChangeArrowheads="1"/>
            </p:cNvSpPr>
            <p:nvPr/>
          </p:nvSpPr>
          <p:spPr bwMode="auto">
            <a:xfrm>
              <a:off x="3452" y="1173"/>
              <a:ext cx="142"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200">
                  <a:solidFill>
                    <a:srgbClr val="FF3300"/>
                  </a:solidFill>
                </a:rPr>
                <a:t>26</a:t>
              </a:r>
              <a:endParaRPr lang="fr-FR" altLang="fr-FR" sz="1200"/>
            </a:p>
          </p:txBody>
        </p:sp>
        <p:sp>
          <p:nvSpPr>
            <p:cNvPr id="18559" name="Text Box 143"/>
            <p:cNvSpPr txBox="1">
              <a:spLocks noChangeArrowheads="1"/>
            </p:cNvSpPr>
            <p:nvPr/>
          </p:nvSpPr>
          <p:spPr bwMode="auto">
            <a:xfrm>
              <a:off x="3660" y="1181"/>
              <a:ext cx="118" cy="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100" b="1" i="1">
                  <a:solidFill>
                    <a:srgbClr val="009900"/>
                  </a:solidFill>
                </a:rPr>
                <a:t>22</a:t>
              </a:r>
            </a:p>
          </p:txBody>
        </p:sp>
        <p:sp>
          <p:nvSpPr>
            <p:cNvPr id="18560" name="Text Box 144"/>
            <p:cNvSpPr txBox="1">
              <a:spLocks noChangeArrowheads="1"/>
            </p:cNvSpPr>
            <p:nvPr/>
          </p:nvSpPr>
          <p:spPr bwMode="auto">
            <a:xfrm>
              <a:off x="3859" y="1181"/>
              <a:ext cx="126" cy="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100" b="1" i="1">
                  <a:solidFill>
                    <a:srgbClr val="FF3300"/>
                  </a:solidFill>
                </a:rPr>
                <a:t>26</a:t>
              </a:r>
            </a:p>
          </p:txBody>
        </p:sp>
      </p:grpSp>
      <p:grpSp>
        <p:nvGrpSpPr>
          <p:cNvPr id="18487" name="Group 145"/>
          <p:cNvGrpSpPr>
            <a:grpSpLocks/>
          </p:cNvGrpSpPr>
          <p:nvPr/>
        </p:nvGrpSpPr>
        <p:grpSpPr bwMode="auto">
          <a:xfrm>
            <a:off x="7029450" y="3335338"/>
            <a:ext cx="1243013" cy="274637"/>
            <a:chOff x="3228" y="1173"/>
            <a:chExt cx="783" cy="173"/>
          </a:xfrm>
        </p:grpSpPr>
        <p:grpSp>
          <p:nvGrpSpPr>
            <p:cNvPr id="18547" name="Group 146"/>
            <p:cNvGrpSpPr>
              <a:grpSpLocks/>
            </p:cNvGrpSpPr>
            <p:nvPr/>
          </p:nvGrpSpPr>
          <p:grpSpPr bwMode="auto">
            <a:xfrm>
              <a:off x="3228" y="1175"/>
              <a:ext cx="783" cy="168"/>
              <a:chOff x="1912" y="804"/>
              <a:chExt cx="688" cy="224"/>
            </a:xfrm>
          </p:grpSpPr>
          <p:sp>
            <p:nvSpPr>
              <p:cNvPr id="18552" name="Rectangle 147"/>
              <p:cNvSpPr>
                <a:spLocks noChangeArrowheads="1"/>
              </p:cNvSpPr>
              <p:nvPr/>
            </p:nvSpPr>
            <p:spPr bwMode="auto">
              <a:xfrm>
                <a:off x="1912" y="804"/>
                <a:ext cx="688" cy="224"/>
              </a:xfrm>
              <a:prstGeom prst="rect">
                <a:avLst/>
              </a:prstGeom>
              <a:solidFill>
                <a:srgbClr val="FFFFFF"/>
              </a:solidFill>
              <a:ln w="9525">
                <a:solidFill>
                  <a:schemeClr val="tx2"/>
                </a:solidFill>
                <a:miter lim="800000"/>
                <a:headEnd/>
                <a:tailEnd/>
              </a:ln>
            </p:spPr>
            <p:txBody>
              <a:bodyPr wrap="none"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a:p>
            </p:txBody>
          </p:sp>
          <p:sp>
            <p:nvSpPr>
              <p:cNvPr id="18553" name="Line 148"/>
              <p:cNvSpPr>
                <a:spLocks noChangeShapeType="1"/>
              </p:cNvSpPr>
              <p:nvPr/>
            </p:nvSpPr>
            <p:spPr bwMode="auto">
              <a:xfrm>
                <a:off x="2084" y="804"/>
                <a:ext cx="0" cy="224"/>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fr-FR"/>
              </a:p>
            </p:txBody>
          </p:sp>
          <p:sp>
            <p:nvSpPr>
              <p:cNvPr id="18554" name="Line 149"/>
              <p:cNvSpPr>
                <a:spLocks noChangeShapeType="1"/>
              </p:cNvSpPr>
              <p:nvPr/>
            </p:nvSpPr>
            <p:spPr bwMode="auto">
              <a:xfrm>
                <a:off x="2256" y="804"/>
                <a:ext cx="0" cy="224"/>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fr-FR"/>
              </a:p>
            </p:txBody>
          </p:sp>
          <p:sp>
            <p:nvSpPr>
              <p:cNvPr id="18555" name="Line 150"/>
              <p:cNvSpPr>
                <a:spLocks noChangeShapeType="1"/>
              </p:cNvSpPr>
              <p:nvPr/>
            </p:nvSpPr>
            <p:spPr bwMode="auto">
              <a:xfrm>
                <a:off x="2428" y="804"/>
                <a:ext cx="0" cy="224"/>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fr-FR"/>
              </a:p>
            </p:txBody>
          </p:sp>
        </p:grpSp>
        <p:sp>
          <p:nvSpPr>
            <p:cNvPr id="18548" name="Text Box 151"/>
            <p:cNvSpPr txBox="1">
              <a:spLocks noChangeArrowheads="1"/>
            </p:cNvSpPr>
            <p:nvPr/>
          </p:nvSpPr>
          <p:spPr bwMode="auto">
            <a:xfrm>
              <a:off x="3260" y="1173"/>
              <a:ext cx="128"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200">
                  <a:solidFill>
                    <a:srgbClr val="009900"/>
                  </a:solidFill>
                </a:rPr>
                <a:t>18</a:t>
              </a:r>
              <a:endParaRPr lang="fr-FR" altLang="fr-FR" sz="1200"/>
            </a:p>
          </p:txBody>
        </p:sp>
        <p:sp>
          <p:nvSpPr>
            <p:cNvPr id="18549" name="Text Box 152"/>
            <p:cNvSpPr txBox="1">
              <a:spLocks noChangeArrowheads="1"/>
            </p:cNvSpPr>
            <p:nvPr/>
          </p:nvSpPr>
          <p:spPr bwMode="auto">
            <a:xfrm>
              <a:off x="3452" y="1173"/>
              <a:ext cx="142"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200">
                  <a:solidFill>
                    <a:srgbClr val="FF3300"/>
                  </a:solidFill>
                </a:rPr>
                <a:t>24</a:t>
              </a:r>
              <a:endParaRPr lang="fr-FR" altLang="fr-FR" sz="1200"/>
            </a:p>
          </p:txBody>
        </p:sp>
        <p:sp>
          <p:nvSpPr>
            <p:cNvPr id="18550" name="Text Box 153"/>
            <p:cNvSpPr txBox="1">
              <a:spLocks noChangeArrowheads="1"/>
            </p:cNvSpPr>
            <p:nvPr/>
          </p:nvSpPr>
          <p:spPr bwMode="auto">
            <a:xfrm>
              <a:off x="3660" y="1181"/>
              <a:ext cx="118" cy="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100" b="1" i="1">
                  <a:solidFill>
                    <a:srgbClr val="009900"/>
                  </a:solidFill>
                </a:rPr>
                <a:t>20</a:t>
              </a:r>
            </a:p>
          </p:txBody>
        </p:sp>
        <p:sp>
          <p:nvSpPr>
            <p:cNvPr id="18551" name="Text Box 154"/>
            <p:cNvSpPr txBox="1">
              <a:spLocks noChangeArrowheads="1"/>
            </p:cNvSpPr>
            <p:nvPr/>
          </p:nvSpPr>
          <p:spPr bwMode="auto">
            <a:xfrm>
              <a:off x="3859" y="1181"/>
              <a:ext cx="126" cy="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100" b="1" i="1">
                  <a:solidFill>
                    <a:srgbClr val="FF3300"/>
                  </a:solidFill>
                </a:rPr>
                <a:t>26</a:t>
              </a:r>
            </a:p>
          </p:txBody>
        </p:sp>
      </p:grpSp>
      <p:grpSp>
        <p:nvGrpSpPr>
          <p:cNvPr id="18488" name="Group 155"/>
          <p:cNvGrpSpPr>
            <a:grpSpLocks/>
          </p:cNvGrpSpPr>
          <p:nvPr/>
        </p:nvGrpSpPr>
        <p:grpSpPr bwMode="auto">
          <a:xfrm>
            <a:off x="4210050" y="2560638"/>
            <a:ext cx="1243013" cy="274637"/>
            <a:chOff x="3228" y="1173"/>
            <a:chExt cx="783" cy="173"/>
          </a:xfrm>
        </p:grpSpPr>
        <p:grpSp>
          <p:nvGrpSpPr>
            <p:cNvPr id="18538" name="Group 156"/>
            <p:cNvGrpSpPr>
              <a:grpSpLocks/>
            </p:cNvGrpSpPr>
            <p:nvPr/>
          </p:nvGrpSpPr>
          <p:grpSpPr bwMode="auto">
            <a:xfrm>
              <a:off x="3228" y="1175"/>
              <a:ext cx="783" cy="168"/>
              <a:chOff x="1912" y="804"/>
              <a:chExt cx="688" cy="224"/>
            </a:xfrm>
          </p:grpSpPr>
          <p:sp>
            <p:nvSpPr>
              <p:cNvPr id="18543" name="Rectangle 157"/>
              <p:cNvSpPr>
                <a:spLocks noChangeArrowheads="1"/>
              </p:cNvSpPr>
              <p:nvPr/>
            </p:nvSpPr>
            <p:spPr bwMode="auto">
              <a:xfrm>
                <a:off x="1912" y="804"/>
                <a:ext cx="688" cy="224"/>
              </a:xfrm>
              <a:prstGeom prst="rect">
                <a:avLst/>
              </a:prstGeom>
              <a:solidFill>
                <a:srgbClr val="FFFFFF"/>
              </a:solidFill>
              <a:ln w="9525">
                <a:solidFill>
                  <a:schemeClr val="tx2"/>
                </a:solidFill>
                <a:miter lim="800000"/>
                <a:headEnd/>
                <a:tailEnd/>
              </a:ln>
            </p:spPr>
            <p:txBody>
              <a:bodyPr wrap="none"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a:p>
            </p:txBody>
          </p:sp>
          <p:sp>
            <p:nvSpPr>
              <p:cNvPr id="18544" name="Line 158"/>
              <p:cNvSpPr>
                <a:spLocks noChangeShapeType="1"/>
              </p:cNvSpPr>
              <p:nvPr/>
            </p:nvSpPr>
            <p:spPr bwMode="auto">
              <a:xfrm>
                <a:off x="2084" y="804"/>
                <a:ext cx="0" cy="224"/>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fr-FR"/>
              </a:p>
            </p:txBody>
          </p:sp>
          <p:sp>
            <p:nvSpPr>
              <p:cNvPr id="18545" name="Line 159"/>
              <p:cNvSpPr>
                <a:spLocks noChangeShapeType="1"/>
              </p:cNvSpPr>
              <p:nvPr/>
            </p:nvSpPr>
            <p:spPr bwMode="auto">
              <a:xfrm>
                <a:off x="2256" y="804"/>
                <a:ext cx="0" cy="224"/>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fr-FR"/>
              </a:p>
            </p:txBody>
          </p:sp>
          <p:sp>
            <p:nvSpPr>
              <p:cNvPr id="18546" name="Line 160"/>
              <p:cNvSpPr>
                <a:spLocks noChangeShapeType="1"/>
              </p:cNvSpPr>
              <p:nvPr/>
            </p:nvSpPr>
            <p:spPr bwMode="auto">
              <a:xfrm>
                <a:off x="2428" y="804"/>
                <a:ext cx="0" cy="224"/>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fr-FR"/>
              </a:p>
            </p:txBody>
          </p:sp>
        </p:grpSp>
        <p:sp>
          <p:nvSpPr>
            <p:cNvPr id="18539" name="Text Box 161"/>
            <p:cNvSpPr txBox="1">
              <a:spLocks noChangeArrowheads="1"/>
            </p:cNvSpPr>
            <p:nvPr/>
          </p:nvSpPr>
          <p:spPr bwMode="auto">
            <a:xfrm>
              <a:off x="3260" y="1173"/>
              <a:ext cx="128"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200">
                  <a:solidFill>
                    <a:srgbClr val="009900"/>
                  </a:solidFill>
                </a:rPr>
                <a:t>6</a:t>
              </a:r>
              <a:endParaRPr lang="fr-FR" altLang="fr-FR" sz="1200"/>
            </a:p>
          </p:txBody>
        </p:sp>
        <p:sp>
          <p:nvSpPr>
            <p:cNvPr id="18540" name="Text Box 162"/>
            <p:cNvSpPr txBox="1">
              <a:spLocks noChangeArrowheads="1"/>
            </p:cNvSpPr>
            <p:nvPr/>
          </p:nvSpPr>
          <p:spPr bwMode="auto">
            <a:xfrm>
              <a:off x="3452" y="1173"/>
              <a:ext cx="142"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200">
                  <a:solidFill>
                    <a:srgbClr val="FF3300"/>
                  </a:solidFill>
                </a:rPr>
                <a:t>13</a:t>
              </a:r>
              <a:endParaRPr lang="fr-FR" altLang="fr-FR" sz="1200"/>
            </a:p>
          </p:txBody>
        </p:sp>
        <p:sp>
          <p:nvSpPr>
            <p:cNvPr id="18541" name="Text Box 163"/>
            <p:cNvSpPr txBox="1">
              <a:spLocks noChangeArrowheads="1"/>
            </p:cNvSpPr>
            <p:nvPr/>
          </p:nvSpPr>
          <p:spPr bwMode="auto">
            <a:xfrm>
              <a:off x="3660" y="1181"/>
              <a:ext cx="118" cy="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100" b="1" i="1">
                  <a:solidFill>
                    <a:srgbClr val="009900"/>
                  </a:solidFill>
                </a:rPr>
                <a:t>11</a:t>
              </a:r>
            </a:p>
          </p:txBody>
        </p:sp>
        <p:sp>
          <p:nvSpPr>
            <p:cNvPr id="18542" name="Text Box 164"/>
            <p:cNvSpPr txBox="1">
              <a:spLocks noChangeArrowheads="1"/>
            </p:cNvSpPr>
            <p:nvPr/>
          </p:nvSpPr>
          <p:spPr bwMode="auto">
            <a:xfrm>
              <a:off x="3859" y="1181"/>
              <a:ext cx="126" cy="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100" b="1" i="1">
                  <a:solidFill>
                    <a:srgbClr val="FF3300"/>
                  </a:solidFill>
                </a:rPr>
                <a:t>18</a:t>
              </a:r>
            </a:p>
          </p:txBody>
        </p:sp>
      </p:grpSp>
      <p:grpSp>
        <p:nvGrpSpPr>
          <p:cNvPr id="18489" name="Group 165"/>
          <p:cNvGrpSpPr>
            <a:grpSpLocks/>
          </p:cNvGrpSpPr>
          <p:nvPr/>
        </p:nvGrpSpPr>
        <p:grpSpPr bwMode="auto">
          <a:xfrm>
            <a:off x="2736850" y="2751138"/>
            <a:ext cx="1243013" cy="274637"/>
            <a:chOff x="3228" y="1173"/>
            <a:chExt cx="783" cy="173"/>
          </a:xfrm>
        </p:grpSpPr>
        <p:grpSp>
          <p:nvGrpSpPr>
            <p:cNvPr id="18529" name="Group 166"/>
            <p:cNvGrpSpPr>
              <a:grpSpLocks/>
            </p:cNvGrpSpPr>
            <p:nvPr/>
          </p:nvGrpSpPr>
          <p:grpSpPr bwMode="auto">
            <a:xfrm>
              <a:off x="3228" y="1175"/>
              <a:ext cx="783" cy="168"/>
              <a:chOff x="1912" y="804"/>
              <a:chExt cx="688" cy="224"/>
            </a:xfrm>
          </p:grpSpPr>
          <p:sp>
            <p:nvSpPr>
              <p:cNvPr id="18534" name="Rectangle 167"/>
              <p:cNvSpPr>
                <a:spLocks noChangeArrowheads="1"/>
              </p:cNvSpPr>
              <p:nvPr/>
            </p:nvSpPr>
            <p:spPr bwMode="auto">
              <a:xfrm>
                <a:off x="1912" y="804"/>
                <a:ext cx="688" cy="224"/>
              </a:xfrm>
              <a:prstGeom prst="rect">
                <a:avLst/>
              </a:prstGeom>
              <a:solidFill>
                <a:srgbClr val="FFFFFF"/>
              </a:solidFill>
              <a:ln w="9525">
                <a:solidFill>
                  <a:schemeClr val="tx2"/>
                </a:solidFill>
                <a:miter lim="800000"/>
                <a:headEnd/>
                <a:tailEnd/>
              </a:ln>
            </p:spPr>
            <p:txBody>
              <a:bodyPr wrap="none"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a:p>
            </p:txBody>
          </p:sp>
          <p:sp>
            <p:nvSpPr>
              <p:cNvPr id="18535" name="Line 168"/>
              <p:cNvSpPr>
                <a:spLocks noChangeShapeType="1"/>
              </p:cNvSpPr>
              <p:nvPr/>
            </p:nvSpPr>
            <p:spPr bwMode="auto">
              <a:xfrm>
                <a:off x="2084" y="804"/>
                <a:ext cx="0" cy="224"/>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fr-FR"/>
              </a:p>
            </p:txBody>
          </p:sp>
          <p:sp>
            <p:nvSpPr>
              <p:cNvPr id="18536" name="Line 169"/>
              <p:cNvSpPr>
                <a:spLocks noChangeShapeType="1"/>
              </p:cNvSpPr>
              <p:nvPr/>
            </p:nvSpPr>
            <p:spPr bwMode="auto">
              <a:xfrm>
                <a:off x="2256" y="804"/>
                <a:ext cx="0" cy="224"/>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fr-FR"/>
              </a:p>
            </p:txBody>
          </p:sp>
          <p:sp>
            <p:nvSpPr>
              <p:cNvPr id="18537" name="Line 170"/>
              <p:cNvSpPr>
                <a:spLocks noChangeShapeType="1"/>
              </p:cNvSpPr>
              <p:nvPr/>
            </p:nvSpPr>
            <p:spPr bwMode="auto">
              <a:xfrm>
                <a:off x="2428" y="804"/>
                <a:ext cx="0" cy="224"/>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fr-FR"/>
              </a:p>
            </p:txBody>
          </p:sp>
        </p:grpSp>
        <p:sp>
          <p:nvSpPr>
            <p:cNvPr id="18530" name="Text Box 171"/>
            <p:cNvSpPr txBox="1">
              <a:spLocks noChangeArrowheads="1"/>
            </p:cNvSpPr>
            <p:nvPr/>
          </p:nvSpPr>
          <p:spPr bwMode="auto">
            <a:xfrm>
              <a:off x="3260" y="1173"/>
              <a:ext cx="128"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200">
                  <a:solidFill>
                    <a:srgbClr val="009900"/>
                  </a:solidFill>
                </a:rPr>
                <a:t>6</a:t>
              </a:r>
              <a:endParaRPr lang="fr-FR" altLang="fr-FR" sz="1200"/>
            </a:p>
          </p:txBody>
        </p:sp>
        <p:sp>
          <p:nvSpPr>
            <p:cNvPr id="18531" name="Text Box 172"/>
            <p:cNvSpPr txBox="1">
              <a:spLocks noChangeArrowheads="1"/>
            </p:cNvSpPr>
            <p:nvPr/>
          </p:nvSpPr>
          <p:spPr bwMode="auto">
            <a:xfrm>
              <a:off x="3452" y="1173"/>
              <a:ext cx="142"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200">
                  <a:solidFill>
                    <a:srgbClr val="FF3300"/>
                  </a:solidFill>
                </a:rPr>
                <a:t>11</a:t>
              </a:r>
              <a:endParaRPr lang="fr-FR" altLang="fr-FR" sz="1200"/>
            </a:p>
          </p:txBody>
        </p:sp>
        <p:sp>
          <p:nvSpPr>
            <p:cNvPr id="18532" name="Text Box 173"/>
            <p:cNvSpPr txBox="1">
              <a:spLocks noChangeArrowheads="1"/>
            </p:cNvSpPr>
            <p:nvPr/>
          </p:nvSpPr>
          <p:spPr bwMode="auto">
            <a:xfrm>
              <a:off x="3660" y="1181"/>
              <a:ext cx="118" cy="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100" b="1" i="1">
                  <a:solidFill>
                    <a:srgbClr val="009900"/>
                  </a:solidFill>
                </a:rPr>
                <a:t>8</a:t>
              </a:r>
            </a:p>
          </p:txBody>
        </p:sp>
        <p:sp>
          <p:nvSpPr>
            <p:cNvPr id="18533" name="Text Box 174"/>
            <p:cNvSpPr txBox="1">
              <a:spLocks noChangeArrowheads="1"/>
            </p:cNvSpPr>
            <p:nvPr/>
          </p:nvSpPr>
          <p:spPr bwMode="auto">
            <a:xfrm>
              <a:off x="3859" y="1181"/>
              <a:ext cx="126" cy="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100" b="1" i="1">
                  <a:solidFill>
                    <a:srgbClr val="FF3300"/>
                  </a:solidFill>
                </a:rPr>
                <a:t>13</a:t>
              </a:r>
            </a:p>
          </p:txBody>
        </p:sp>
      </p:grpSp>
      <p:grpSp>
        <p:nvGrpSpPr>
          <p:cNvPr id="18490" name="Group 175"/>
          <p:cNvGrpSpPr>
            <a:grpSpLocks/>
          </p:cNvGrpSpPr>
          <p:nvPr/>
        </p:nvGrpSpPr>
        <p:grpSpPr bwMode="auto">
          <a:xfrm>
            <a:off x="5899150" y="2738438"/>
            <a:ext cx="1243013" cy="274637"/>
            <a:chOff x="3228" y="1173"/>
            <a:chExt cx="783" cy="173"/>
          </a:xfrm>
        </p:grpSpPr>
        <p:grpSp>
          <p:nvGrpSpPr>
            <p:cNvPr id="18520" name="Group 176"/>
            <p:cNvGrpSpPr>
              <a:grpSpLocks/>
            </p:cNvGrpSpPr>
            <p:nvPr/>
          </p:nvGrpSpPr>
          <p:grpSpPr bwMode="auto">
            <a:xfrm>
              <a:off x="3228" y="1175"/>
              <a:ext cx="783" cy="168"/>
              <a:chOff x="1912" y="804"/>
              <a:chExt cx="688" cy="224"/>
            </a:xfrm>
          </p:grpSpPr>
          <p:sp>
            <p:nvSpPr>
              <p:cNvPr id="18525" name="Rectangle 177"/>
              <p:cNvSpPr>
                <a:spLocks noChangeArrowheads="1"/>
              </p:cNvSpPr>
              <p:nvPr/>
            </p:nvSpPr>
            <p:spPr bwMode="auto">
              <a:xfrm>
                <a:off x="1912" y="804"/>
                <a:ext cx="688" cy="224"/>
              </a:xfrm>
              <a:prstGeom prst="rect">
                <a:avLst/>
              </a:prstGeom>
              <a:solidFill>
                <a:srgbClr val="FFFFFF"/>
              </a:solidFill>
              <a:ln w="9525">
                <a:solidFill>
                  <a:schemeClr val="tx2"/>
                </a:solidFill>
                <a:miter lim="800000"/>
                <a:headEnd/>
                <a:tailEnd/>
              </a:ln>
            </p:spPr>
            <p:txBody>
              <a:bodyPr wrap="none"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a:p>
            </p:txBody>
          </p:sp>
          <p:sp>
            <p:nvSpPr>
              <p:cNvPr id="18526" name="Line 178"/>
              <p:cNvSpPr>
                <a:spLocks noChangeShapeType="1"/>
              </p:cNvSpPr>
              <p:nvPr/>
            </p:nvSpPr>
            <p:spPr bwMode="auto">
              <a:xfrm>
                <a:off x="2084" y="804"/>
                <a:ext cx="0" cy="224"/>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fr-FR"/>
              </a:p>
            </p:txBody>
          </p:sp>
          <p:sp>
            <p:nvSpPr>
              <p:cNvPr id="18527" name="Line 179"/>
              <p:cNvSpPr>
                <a:spLocks noChangeShapeType="1"/>
              </p:cNvSpPr>
              <p:nvPr/>
            </p:nvSpPr>
            <p:spPr bwMode="auto">
              <a:xfrm>
                <a:off x="2256" y="804"/>
                <a:ext cx="0" cy="224"/>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fr-FR"/>
              </a:p>
            </p:txBody>
          </p:sp>
          <p:sp>
            <p:nvSpPr>
              <p:cNvPr id="18528" name="Line 180"/>
              <p:cNvSpPr>
                <a:spLocks noChangeShapeType="1"/>
              </p:cNvSpPr>
              <p:nvPr/>
            </p:nvSpPr>
            <p:spPr bwMode="auto">
              <a:xfrm>
                <a:off x="2428" y="804"/>
                <a:ext cx="0" cy="224"/>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fr-FR"/>
              </a:p>
            </p:txBody>
          </p:sp>
        </p:grpSp>
        <p:sp>
          <p:nvSpPr>
            <p:cNvPr id="18521" name="Text Box 181"/>
            <p:cNvSpPr txBox="1">
              <a:spLocks noChangeArrowheads="1"/>
            </p:cNvSpPr>
            <p:nvPr/>
          </p:nvSpPr>
          <p:spPr bwMode="auto">
            <a:xfrm>
              <a:off x="3260" y="1173"/>
              <a:ext cx="128"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200">
                  <a:solidFill>
                    <a:srgbClr val="009900"/>
                  </a:solidFill>
                </a:rPr>
                <a:t>13</a:t>
              </a:r>
              <a:endParaRPr lang="fr-FR" altLang="fr-FR" sz="1200"/>
            </a:p>
          </p:txBody>
        </p:sp>
        <p:sp>
          <p:nvSpPr>
            <p:cNvPr id="18522" name="Text Box 182"/>
            <p:cNvSpPr txBox="1">
              <a:spLocks noChangeArrowheads="1"/>
            </p:cNvSpPr>
            <p:nvPr/>
          </p:nvSpPr>
          <p:spPr bwMode="auto">
            <a:xfrm>
              <a:off x="3452" y="1173"/>
              <a:ext cx="142"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200">
                  <a:solidFill>
                    <a:srgbClr val="FF3300"/>
                  </a:solidFill>
                </a:rPr>
                <a:t>18</a:t>
              </a:r>
              <a:endParaRPr lang="fr-FR" altLang="fr-FR" sz="1200"/>
            </a:p>
          </p:txBody>
        </p:sp>
        <p:sp>
          <p:nvSpPr>
            <p:cNvPr id="18523" name="Text Box 183"/>
            <p:cNvSpPr txBox="1">
              <a:spLocks noChangeArrowheads="1"/>
            </p:cNvSpPr>
            <p:nvPr/>
          </p:nvSpPr>
          <p:spPr bwMode="auto">
            <a:xfrm>
              <a:off x="3660" y="1181"/>
              <a:ext cx="118" cy="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100" b="1" i="1">
                  <a:solidFill>
                    <a:srgbClr val="009900"/>
                  </a:solidFill>
                </a:rPr>
                <a:t>15</a:t>
              </a:r>
            </a:p>
          </p:txBody>
        </p:sp>
        <p:sp>
          <p:nvSpPr>
            <p:cNvPr id="18524" name="Text Box 184"/>
            <p:cNvSpPr txBox="1">
              <a:spLocks noChangeArrowheads="1"/>
            </p:cNvSpPr>
            <p:nvPr/>
          </p:nvSpPr>
          <p:spPr bwMode="auto">
            <a:xfrm>
              <a:off x="3859" y="1181"/>
              <a:ext cx="126" cy="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100" b="1" i="1">
                  <a:solidFill>
                    <a:srgbClr val="FF3300"/>
                  </a:solidFill>
                </a:rPr>
                <a:t>20</a:t>
              </a:r>
            </a:p>
          </p:txBody>
        </p:sp>
      </p:grpSp>
      <p:sp>
        <p:nvSpPr>
          <p:cNvPr id="18491" name="Line 185"/>
          <p:cNvSpPr>
            <a:spLocks noChangeShapeType="1"/>
          </p:cNvSpPr>
          <p:nvPr/>
        </p:nvSpPr>
        <p:spPr bwMode="auto">
          <a:xfrm flipV="1">
            <a:off x="3810000" y="4572000"/>
            <a:ext cx="342900" cy="635000"/>
          </a:xfrm>
          <a:prstGeom prst="line">
            <a:avLst/>
          </a:prstGeom>
          <a:noFill/>
          <a:ln w="9525">
            <a:solidFill>
              <a:schemeClr val="bg2"/>
            </a:solidFill>
            <a:prstDash val="dash"/>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fr-FR"/>
          </a:p>
        </p:txBody>
      </p:sp>
      <p:sp>
        <p:nvSpPr>
          <p:cNvPr id="18492" name="Line 186"/>
          <p:cNvSpPr>
            <a:spLocks noChangeShapeType="1"/>
          </p:cNvSpPr>
          <p:nvPr/>
        </p:nvSpPr>
        <p:spPr bwMode="auto">
          <a:xfrm>
            <a:off x="3429000" y="3060700"/>
            <a:ext cx="228600" cy="495300"/>
          </a:xfrm>
          <a:prstGeom prst="line">
            <a:avLst/>
          </a:prstGeom>
          <a:noFill/>
          <a:ln w="9525">
            <a:solidFill>
              <a:schemeClr val="bg2"/>
            </a:solidFill>
            <a:prstDash val="dash"/>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fr-FR"/>
          </a:p>
        </p:txBody>
      </p:sp>
      <p:sp>
        <p:nvSpPr>
          <p:cNvPr id="18493" name="Line 187"/>
          <p:cNvSpPr>
            <a:spLocks noChangeShapeType="1"/>
          </p:cNvSpPr>
          <p:nvPr/>
        </p:nvSpPr>
        <p:spPr bwMode="auto">
          <a:xfrm flipH="1" flipV="1">
            <a:off x="5562600" y="4597400"/>
            <a:ext cx="647700" cy="1066800"/>
          </a:xfrm>
          <a:prstGeom prst="line">
            <a:avLst/>
          </a:prstGeom>
          <a:noFill/>
          <a:ln w="9525">
            <a:solidFill>
              <a:schemeClr val="bg2"/>
            </a:solidFill>
            <a:prstDash val="dash"/>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fr-FR"/>
          </a:p>
        </p:txBody>
      </p:sp>
      <p:grpSp>
        <p:nvGrpSpPr>
          <p:cNvPr id="18494" name="Group 188"/>
          <p:cNvGrpSpPr>
            <a:grpSpLocks/>
          </p:cNvGrpSpPr>
          <p:nvPr/>
        </p:nvGrpSpPr>
        <p:grpSpPr bwMode="auto">
          <a:xfrm>
            <a:off x="6711950" y="4986338"/>
            <a:ext cx="1243013" cy="274637"/>
            <a:chOff x="3228" y="1173"/>
            <a:chExt cx="783" cy="173"/>
          </a:xfrm>
        </p:grpSpPr>
        <p:grpSp>
          <p:nvGrpSpPr>
            <p:cNvPr id="18511" name="Group 189"/>
            <p:cNvGrpSpPr>
              <a:grpSpLocks/>
            </p:cNvGrpSpPr>
            <p:nvPr/>
          </p:nvGrpSpPr>
          <p:grpSpPr bwMode="auto">
            <a:xfrm>
              <a:off x="3228" y="1175"/>
              <a:ext cx="783" cy="168"/>
              <a:chOff x="1912" y="804"/>
              <a:chExt cx="688" cy="224"/>
            </a:xfrm>
          </p:grpSpPr>
          <p:sp>
            <p:nvSpPr>
              <p:cNvPr id="18516" name="Rectangle 190"/>
              <p:cNvSpPr>
                <a:spLocks noChangeArrowheads="1"/>
              </p:cNvSpPr>
              <p:nvPr/>
            </p:nvSpPr>
            <p:spPr bwMode="auto">
              <a:xfrm>
                <a:off x="1912" y="804"/>
                <a:ext cx="688" cy="224"/>
              </a:xfrm>
              <a:prstGeom prst="rect">
                <a:avLst/>
              </a:prstGeom>
              <a:solidFill>
                <a:srgbClr val="FFFFFF"/>
              </a:solidFill>
              <a:ln w="9525">
                <a:solidFill>
                  <a:schemeClr val="tx2"/>
                </a:solidFill>
                <a:miter lim="800000"/>
                <a:headEnd/>
                <a:tailEnd/>
              </a:ln>
            </p:spPr>
            <p:txBody>
              <a:bodyPr wrap="none"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a:p>
            </p:txBody>
          </p:sp>
          <p:sp>
            <p:nvSpPr>
              <p:cNvPr id="18517" name="Line 191"/>
              <p:cNvSpPr>
                <a:spLocks noChangeShapeType="1"/>
              </p:cNvSpPr>
              <p:nvPr/>
            </p:nvSpPr>
            <p:spPr bwMode="auto">
              <a:xfrm>
                <a:off x="2084" y="804"/>
                <a:ext cx="0" cy="224"/>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fr-FR"/>
              </a:p>
            </p:txBody>
          </p:sp>
          <p:sp>
            <p:nvSpPr>
              <p:cNvPr id="18518" name="Line 192"/>
              <p:cNvSpPr>
                <a:spLocks noChangeShapeType="1"/>
              </p:cNvSpPr>
              <p:nvPr/>
            </p:nvSpPr>
            <p:spPr bwMode="auto">
              <a:xfrm>
                <a:off x="2256" y="804"/>
                <a:ext cx="0" cy="224"/>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fr-FR"/>
              </a:p>
            </p:txBody>
          </p:sp>
          <p:sp>
            <p:nvSpPr>
              <p:cNvPr id="18519" name="Line 193"/>
              <p:cNvSpPr>
                <a:spLocks noChangeShapeType="1"/>
              </p:cNvSpPr>
              <p:nvPr/>
            </p:nvSpPr>
            <p:spPr bwMode="auto">
              <a:xfrm>
                <a:off x="2428" y="804"/>
                <a:ext cx="0" cy="224"/>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fr-FR"/>
              </a:p>
            </p:txBody>
          </p:sp>
        </p:grpSp>
        <p:sp>
          <p:nvSpPr>
            <p:cNvPr id="18512" name="Text Box 194"/>
            <p:cNvSpPr txBox="1">
              <a:spLocks noChangeArrowheads="1"/>
            </p:cNvSpPr>
            <p:nvPr/>
          </p:nvSpPr>
          <p:spPr bwMode="auto">
            <a:xfrm>
              <a:off x="3260" y="1173"/>
              <a:ext cx="128"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200">
                  <a:solidFill>
                    <a:srgbClr val="009900"/>
                  </a:solidFill>
                </a:rPr>
                <a:t>18</a:t>
              </a:r>
              <a:endParaRPr lang="fr-FR" altLang="fr-FR" sz="1200"/>
            </a:p>
          </p:txBody>
        </p:sp>
        <p:sp>
          <p:nvSpPr>
            <p:cNvPr id="18513" name="Text Box 195"/>
            <p:cNvSpPr txBox="1">
              <a:spLocks noChangeArrowheads="1"/>
            </p:cNvSpPr>
            <p:nvPr/>
          </p:nvSpPr>
          <p:spPr bwMode="auto">
            <a:xfrm>
              <a:off x="3452" y="1173"/>
              <a:ext cx="142"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200">
                  <a:solidFill>
                    <a:srgbClr val="FF3300"/>
                  </a:solidFill>
                </a:rPr>
                <a:t>22</a:t>
              </a:r>
              <a:endParaRPr lang="fr-FR" altLang="fr-FR" sz="1200"/>
            </a:p>
          </p:txBody>
        </p:sp>
        <p:sp>
          <p:nvSpPr>
            <p:cNvPr id="18514" name="Text Box 196"/>
            <p:cNvSpPr txBox="1">
              <a:spLocks noChangeArrowheads="1"/>
            </p:cNvSpPr>
            <p:nvPr/>
          </p:nvSpPr>
          <p:spPr bwMode="auto">
            <a:xfrm>
              <a:off x="3660" y="1181"/>
              <a:ext cx="118" cy="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100" b="1" i="1">
                  <a:solidFill>
                    <a:srgbClr val="009900"/>
                  </a:solidFill>
                </a:rPr>
                <a:t>18</a:t>
              </a:r>
            </a:p>
          </p:txBody>
        </p:sp>
        <p:sp>
          <p:nvSpPr>
            <p:cNvPr id="18515" name="Text Box 197"/>
            <p:cNvSpPr txBox="1">
              <a:spLocks noChangeArrowheads="1"/>
            </p:cNvSpPr>
            <p:nvPr/>
          </p:nvSpPr>
          <p:spPr bwMode="auto">
            <a:xfrm>
              <a:off x="3859" y="1181"/>
              <a:ext cx="126" cy="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100" b="1" i="1">
                  <a:solidFill>
                    <a:srgbClr val="FF3300"/>
                  </a:solidFill>
                </a:rPr>
                <a:t>22</a:t>
              </a:r>
            </a:p>
          </p:txBody>
        </p:sp>
      </p:grpSp>
      <p:sp>
        <p:nvSpPr>
          <p:cNvPr id="18495" name="Line 198"/>
          <p:cNvSpPr>
            <a:spLocks noChangeShapeType="1"/>
          </p:cNvSpPr>
          <p:nvPr/>
        </p:nvSpPr>
        <p:spPr bwMode="auto">
          <a:xfrm flipH="1" flipV="1">
            <a:off x="6400800" y="4546600"/>
            <a:ext cx="330200" cy="584200"/>
          </a:xfrm>
          <a:prstGeom prst="line">
            <a:avLst/>
          </a:prstGeom>
          <a:noFill/>
          <a:ln w="9525">
            <a:solidFill>
              <a:schemeClr val="bg2"/>
            </a:solidFill>
            <a:prstDash val="dash"/>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fr-FR"/>
          </a:p>
        </p:txBody>
      </p:sp>
      <p:sp>
        <p:nvSpPr>
          <p:cNvPr id="18496" name="Line 199"/>
          <p:cNvSpPr>
            <a:spLocks noChangeShapeType="1"/>
          </p:cNvSpPr>
          <p:nvPr/>
        </p:nvSpPr>
        <p:spPr bwMode="auto">
          <a:xfrm flipH="1">
            <a:off x="5676900" y="3022600"/>
            <a:ext cx="508000" cy="558800"/>
          </a:xfrm>
          <a:prstGeom prst="line">
            <a:avLst/>
          </a:prstGeom>
          <a:noFill/>
          <a:ln w="9525">
            <a:solidFill>
              <a:schemeClr val="bg2"/>
            </a:solidFill>
            <a:prstDash val="dash"/>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fr-FR"/>
          </a:p>
        </p:txBody>
      </p:sp>
      <p:sp>
        <p:nvSpPr>
          <p:cNvPr id="18497" name="Rectangle 200"/>
          <p:cNvSpPr>
            <a:spLocks noGrp="1" noChangeArrowheads="1"/>
          </p:cNvSpPr>
          <p:nvPr>
            <p:ph type="body" idx="1"/>
          </p:nvPr>
        </p:nvSpPr>
        <p:spPr>
          <a:xfrm>
            <a:off x="1562100" y="879475"/>
            <a:ext cx="7099300" cy="771525"/>
          </a:xfrm>
          <a:noFill/>
        </p:spPr>
        <p:txBody>
          <a:bodyPr/>
          <a:lstStyle/>
          <a:p>
            <a:pPr marL="0" indent="0">
              <a:lnSpc>
                <a:spcPct val="110000"/>
              </a:lnSpc>
              <a:buFontTx/>
              <a:buNone/>
            </a:pPr>
            <a:r>
              <a:rPr lang="fr-FR" altLang="fr-FR" sz="1600"/>
              <a:t>C'est la différence entre la date de début au plus tôt d'une tâche et sa date de début au plus tard. Elle indique la marge de liberté dont on dispose pour retarder la tâche sans perturber le délai du projet.</a:t>
            </a:r>
          </a:p>
        </p:txBody>
      </p:sp>
      <p:grpSp>
        <p:nvGrpSpPr>
          <p:cNvPr id="30" name="Group 224"/>
          <p:cNvGrpSpPr>
            <a:grpSpLocks/>
          </p:cNvGrpSpPr>
          <p:nvPr/>
        </p:nvGrpSpPr>
        <p:grpSpPr bwMode="auto">
          <a:xfrm>
            <a:off x="1952625" y="2124075"/>
            <a:ext cx="5848350" cy="3944938"/>
            <a:chOff x="1230" y="1338"/>
            <a:chExt cx="3684" cy="2485"/>
          </a:xfrm>
        </p:grpSpPr>
        <p:sp>
          <p:nvSpPr>
            <p:cNvPr id="18505" name="Oval 201"/>
            <p:cNvSpPr>
              <a:spLocks noChangeArrowheads="1"/>
            </p:cNvSpPr>
            <p:nvPr/>
          </p:nvSpPr>
          <p:spPr bwMode="auto">
            <a:xfrm>
              <a:off x="1230" y="1698"/>
              <a:ext cx="236" cy="229"/>
            </a:xfrm>
            <a:prstGeom prst="ellipse">
              <a:avLst/>
            </a:prstGeom>
            <a:solidFill>
              <a:schemeClr val="accent2"/>
            </a:solidFill>
            <a:ln w="9525">
              <a:solidFill>
                <a:schemeClr val="tx2"/>
              </a:solidFill>
              <a:round/>
              <a:headEnd/>
              <a:tailEnd/>
            </a:ln>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b="1">
                  <a:solidFill>
                    <a:schemeClr val="bg1"/>
                  </a:solidFill>
                </a:rPr>
                <a:t>1</a:t>
              </a:r>
            </a:p>
          </p:txBody>
        </p:sp>
        <p:sp>
          <p:nvSpPr>
            <p:cNvPr id="18506" name="Oval 202"/>
            <p:cNvSpPr>
              <a:spLocks noChangeArrowheads="1"/>
            </p:cNvSpPr>
            <p:nvPr/>
          </p:nvSpPr>
          <p:spPr bwMode="auto">
            <a:xfrm>
              <a:off x="2038" y="1458"/>
              <a:ext cx="236" cy="229"/>
            </a:xfrm>
            <a:prstGeom prst="ellipse">
              <a:avLst/>
            </a:prstGeom>
            <a:solidFill>
              <a:schemeClr val="accent2"/>
            </a:solidFill>
            <a:ln w="9525">
              <a:solidFill>
                <a:schemeClr val="tx2"/>
              </a:solidFill>
              <a:round/>
              <a:headEnd/>
              <a:tailEnd/>
            </a:ln>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b="1">
                  <a:solidFill>
                    <a:schemeClr val="bg1"/>
                  </a:solidFill>
                </a:rPr>
                <a:t>2</a:t>
              </a:r>
            </a:p>
          </p:txBody>
        </p:sp>
        <p:sp>
          <p:nvSpPr>
            <p:cNvPr id="18507" name="Oval 203"/>
            <p:cNvSpPr>
              <a:spLocks noChangeArrowheads="1"/>
            </p:cNvSpPr>
            <p:nvPr/>
          </p:nvSpPr>
          <p:spPr bwMode="auto">
            <a:xfrm>
              <a:off x="2974" y="1338"/>
              <a:ext cx="236" cy="229"/>
            </a:xfrm>
            <a:prstGeom prst="ellipse">
              <a:avLst/>
            </a:prstGeom>
            <a:solidFill>
              <a:schemeClr val="accent2"/>
            </a:solidFill>
            <a:ln w="9525">
              <a:solidFill>
                <a:schemeClr val="tx2"/>
              </a:solidFill>
              <a:round/>
              <a:headEnd/>
              <a:tailEnd/>
            </a:ln>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b="1">
                  <a:solidFill>
                    <a:schemeClr val="bg1"/>
                  </a:solidFill>
                </a:rPr>
                <a:t>5</a:t>
              </a:r>
            </a:p>
          </p:txBody>
        </p:sp>
        <p:sp>
          <p:nvSpPr>
            <p:cNvPr id="18508" name="Oval 204"/>
            <p:cNvSpPr>
              <a:spLocks noChangeArrowheads="1"/>
            </p:cNvSpPr>
            <p:nvPr/>
          </p:nvSpPr>
          <p:spPr bwMode="auto">
            <a:xfrm>
              <a:off x="3974" y="1442"/>
              <a:ext cx="236" cy="229"/>
            </a:xfrm>
            <a:prstGeom prst="ellipse">
              <a:avLst/>
            </a:prstGeom>
            <a:solidFill>
              <a:schemeClr val="accent2"/>
            </a:solidFill>
            <a:ln w="9525">
              <a:solidFill>
                <a:schemeClr val="tx2"/>
              </a:solidFill>
              <a:round/>
              <a:headEnd/>
              <a:tailEnd/>
            </a:ln>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b="1">
                  <a:solidFill>
                    <a:schemeClr val="bg1"/>
                  </a:solidFill>
                </a:rPr>
                <a:t>2</a:t>
              </a:r>
            </a:p>
          </p:txBody>
        </p:sp>
        <p:sp>
          <p:nvSpPr>
            <p:cNvPr id="18509" name="Oval 205"/>
            <p:cNvSpPr>
              <a:spLocks noChangeArrowheads="1"/>
            </p:cNvSpPr>
            <p:nvPr/>
          </p:nvSpPr>
          <p:spPr bwMode="auto">
            <a:xfrm>
              <a:off x="4678" y="1826"/>
              <a:ext cx="236" cy="229"/>
            </a:xfrm>
            <a:prstGeom prst="ellipse">
              <a:avLst/>
            </a:prstGeom>
            <a:solidFill>
              <a:schemeClr val="accent2"/>
            </a:solidFill>
            <a:ln w="9525">
              <a:solidFill>
                <a:schemeClr val="tx2"/>
              </a:solidFill>
              <a:round/>
              <a:headEnd/>
              <a:tailEnd/>
            </a:ln>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b="1">
                  <a:solidFill>
                    <a:schemeClr val="bg1"/>
                  </a:solidFill>
                </a:rPr>
                <a:t>2</a:t>
              </a:r>
            </a:p>
          </p:txBody>
        </p:sp>
        <p:sp>
          <p:nvSpPr>
            <p:cNvPr id="18510" name="Oval 206"/>
            <p:cNvSpPr>
              <a:spLocks noChangeArrowheads="1"/>
            </p:cNvSpPr>
            <p:nvPr/>
          </p:nvSpPr>
          <p:spPr bwMode="auto">
            <a:xfrm>
              <a:off x="3238" y="3594"/>
              <a:ext cx="236" cy="229"/>
            </a:xfrm>
            <a:prstGeom prst="ellipse">
              <a:avLst/>
            </a:prstGeom>
            <a:solidFill>
              <a:schemeClr val="accent2"/>
            </a:solidFill>
            <a:ln w="9525">
              <a:solidFill>
                <a:schemeClr val="tx2"/>
              </a:solidFill>
              <a:round/>
              <a:headEnd/>
              <a:tailEnd/>
            </a:ln>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b="1">
                  <a:solidFill>
                    <a:schemeClr val="bg1"/>
                  </a:solidFill>
                </a:rPr>
                <a:t>2</a:t>
              </a:r>
            </a:p>
          </p:txBody>
        </p:sp>
      </p:grpSp>
    </p:spTree>
    <p:extLst>
      <p:ext uri="{BB962C8B-B14F-4D97-AF65-F5344CB8AC3E}">
        <p14:creationId xmlns:p14="http://schemas.microsoft.com/office/powerpoint/2010/main" val="42367268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ox(out)">
                                      <p:cBhvr>
                                        <p:cTn id="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3184525" y="177800"/>
            <a:ext cx="3368675" cy="571500"/>
          </a:xfrm>
        </p:spPr>
        <p:txBody>
          <a:bodyPr/>
          <a:lstStyle/>
          <a:p>
            <a:pPr>
              <a:defRPr/>
            </a:pPr>
            <a:r>
              <a:rPr lang="fr-FR" sz="3000"/>
              <a:t>Les jalons</a:t>
            </a:r>
          </a:p>
        </p:txBody>
      </p:sp>
      <p:grpSp>
        <p:nvGrpSpPr>
          <p:cNvPr id="19461" name="Group 197"/>
          <p:cNvGrpSpPr>
            <a:grpSpLocks/>
          </p:cNvGrpSpPr>
          <p:nvPr/>
        </p:nvGrpSpPr>
        <p:grpSpPr bwMode="auto">
          <a:xfrm>
            <a:off x="1325563" y="1352550"/>
            <a:ext cx="6332537" cy="2058988"/>
            <a:chOff x="563" y="790"/>
            <a:chExt cx="4501" cy="1463"/>
          </a:xfrm>
        </p:grpSpPr>
        <p:sp>
          <p:nvSpPr>
            <p:cNvPr id="19471" name="Line 7"/>
            <p:cNvSpPr>
              <a:spLocks noChangeShapeType="1"/>
            </p:cNvSpPr>
            <p:nvPr/>
          </p:nvSpPr>
          <p:spPr bwMode="auto">
            <a:xfrm>
              <a:off x="4300" y="1702"/>
              <a:ext cx="67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19472" name="Line 8"/>
            <p:cNvSpPr>
              <a:spLocks noChangeShapeType="1"/>
            </p:cNvSpPr>
            <p:nvPr/>
          </p:nvSpPr>
          <p:spPr bwMode="auto">
            <a:xfrm>
              <a:off x="1210" y="1684"/>
              <a:ext cx="37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19473" name="Line 9"/>
            <p:cNvSpPr>
              <a:spLocks noChangeShapeType="1"/>
            </p:cNvSpPr>
            <p:nvPr/>
          </p:nvSpPr>
          <p:spPr bwMode="auto">
            <a:xfrm>
              <a:off x="637" y="1684"/>
              <a:ext cx="537" cy="0"/>
            </a:xfrm>
            <a:prstGeom prst="line">
              <a:avLst/>
            </a:prstGeom>
            <a:noFill/>
            <a:ln w="12700">
              <a:solidFill>
                <a:srgbClr val="4D4D4D"/>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19474" name="Line 10"/>
            <p:cNvSpPr>
              <a:spLocks noChangeShapeType="1"/>
            </p:cNvSpPr>
            <p:nvPr/>
          </p:nvSpPr>
          <p:spPr bwMode="auto">
            <a:xfrm>
              <a:off x="2437" y="1772"/>
              <a:ext cx="226" cy="391"/>
            </a:xfrm>
            <a:prstGeom prst="line">
              <a:avLst/>
            </a:prstGeom>
            <a:noFill/>
            <a:ln w="12700">
              <a:solidFill>
                <a:srgbClr val="4D4D4D"/>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19475" name="Line 11"/>
            <p:cNvSpPr>
              <a:spLocks noChangeShapeType="1"/>
            </p:cNvSpPr>
            <p:nvPr/>
          </p:nvSpPr>
          <p:spPr bwMode="auto">
            <a:xfrm>
              <a:off x="2658" y="2161"/>
              <a:ext cx="1473" cy="0"/>
            </a:xfrm>
            <a:prstGeom prst="line">
              <a:avLst/>
            </a:prstGeom>
            <a:noFill/>
            <a:ln w="12700">
              <a:solidFill>
                <a:srgbClr val="4D4D4D"/>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19476" name="Line 12"/>
            <p:cNvSpPr>
              <a:spLocks noChangeShapeType="1"/>
            </p:cNvSpPr>
            <p:nvPr/>
          </p:nvSpPr>
          <p:spPr bwMode="auto">
            <a:xfrm flipV="1">
              <a:off x="4131" y="1701"/>
              <a:ext cx="178" cy="461"/>
            </a:xfrm>
            <a:prstGeom prst="line">
              <a:avLst/>
            </a:prstGeom>
            <a:noFill/>
            <a:ln w="12700">
              <a:solidFill>
                <a:srgbClr val="4D4D4D"/>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19477" name="Line 13"/>
            <p:cNvSpPr>
              <a:spLocks noChangeShapeType="1"/>
            </p:cNvSpPr>
            <p:nvPr/>
          </p:nvSpPr>
          <p:spPr bwMode="auto">
            <a:xfrm flipH="1">
              <a:off x="1576" y="1324"/>
              <a:ext cx="348" cy="33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19478" name="Line 14"/>
            <p:cNvSpPr>
              <a:spLocks noChangeShapeType="1"/>
            </p:cNvSpPr>
            <p:nvPr/>
          </p:nvSpPr>
          <p:spPr bwMode="auto">
            <a:xfrm>
              <a:off x="1943" y="1328"/>
              <a:ext cx="200" cy="367"/>
            </a:xfrm>
            <a:prstGeom prst="line">
              <a:avLst/>
            </a:prstGeom>
            <a:noFill/>
            <a:ln w="12700">
              <a:solidFill>
                <a:srgbClr val="4D4D4D"/>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19479" name="Line 21"/>
            <p:cNvSpPr>
              <a:spLocks noChangeShapeType="1"/>
            </p:cNvSpPr>
            <p:nvPr/>
          </p:nvSpPr>
          <p:spPr bwMode="auto">
            <a:xfrm>
              <a:off x="2137" y="1689"/>
              <a:ext cx="992" cy="0"/>
            </a:xfrm>
            <a:prstGeom prst="line">
              <a:avLst/>
            </a:prstGeom>
            <a:noFill/>
            <a:ln w="12700">
              <a:solidFill>
                <a:srgbClr val="4D4D4D"/>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19480" name="Line 22"/>
            <p:cNvSpPr>
              <a:spLocks noChangeShapeType="1"/>
            </p:cNvSpPr>
            <p:nvPr/>
          </p:nvSpPr>
          <p:spPr bwMode="auto">
            <a:xfrm>
              <a:off x="3130" y="1702"/>
              <a:ext cx="117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19481" name="Line 23"/>
            <p:cNvSpPr>
              <a:spLocks noChangeShapeType="1"/>
            </p:cNvSpPr>
            <p:nvPr/>
          </p:nvSpPr>
          <p:spPr bwMode="auto">
            <a:xfrm flipV="1">
              <a:off x="1176" y="1318"/>
              <a:ext cx="416" cy="372"/>
            </a:xfrm>
            <a:prstGeom prst="line">
              <a:avLst/>
            </a:prstGeom>
            <a:noFill/>
            <a:ln w="12700">
              <a:solidFill>
                <a:srgbClr val="4D4D4D"/>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19482" name="Line 24"/>
            <p:cNvSpPr>
              <a:spLocks noChangeShapeType="1"/>
            </p:cNvSpPr>
            <p:nvPr/>
          </p:nvSpPr>
          <p:spPr bwMode="auto">
            <a:xfrm>
              <a:off x="1592" y="1323"/>
              <a:ext cx="1284" cy="0"/>
            </a:xfrm>
            <a:prstGeom prst="line">
              <a:avLst/>
            </a:prstGeom>
            <a:noFill/>
            <a:ln w="12700">
              <a:solidFill>
                <a:srgbClr val="4D4D4D"/>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19483" name="Line 25"/>
            <p:cNvSpPr>
              <a:spLocks noChangeShapeType="1"/>
            </p:cNvSpPr>
            <p:nvPr/>
          </p:nvSpPr>
          <p:spPr bwMode="auto">
            <a:xfrm flipV="1">
              <a:off x="1916" y="894"/>
              <a:ext cx="476" cy="446"/>
            </a:xfrm>
            <a:prstGeom prst="line">
              <a:avLst/>
            </a:prstGeom>
            <a:noFill/>
            <a:ln w="12700">
              <a:solidFill>
                <a:srgbClr val="4D4D4D"/>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19484" name="Line 26"/>
            <p:cNvSpPr>
              <a:spLocks noChangeShapeType="1"/>
            </p:cNvSpPr>
            <p:nvPr/>
          </p:nvSpPr>
          <p:spPr bwMode="auto">
            <a:xfrm>
              <a:off x="2876" y="1323"/>
              <a:ext cx="222" cy="372"/>
            </a:xfrm>
            <a:prstGeom prst="line">
              <a:avLst/>
            </a:prstGeom>
            <a:noFill/>
            <a:ln w="12700">
              <a:solidFill>
                <a:srgbClr val="4D4D4D"/>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19485" name="Line 27"/>
            <p:cNvSpPr>
              <a:spLocks noChangeShapeType="1"/>
            </p:cNvSpPr>
            <p:nvPr/>
          </p:nvSpPr>
          <p:spPr bwMode="auto">
            <a:xfrm flipV="1">
              <a:off x="3103" y="1318"/>
              <a:ext cx="284" cy="377"/>
            </a:xfrm>
            <a:prstGeom prst="line">
              <a:avLst/>
            </a:prstGeom>
            <a:noFill/>
            <a:ln w="12700">
              <a:solidFill>
                <a:srgbClr val="4D4D4D"/>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19486" name="Line 28"/>
            <p:cNvSpPr>
              <a:spLocks noChangeShapeType="1"/>
            </p:cNvSpPr>
            <p:nvPr/>
          </p:nvSpPr>
          <p:spPr bwMode="auto">
            <a:xfrm>
              <a:off x="3387" y="1323"/>
              <a:ext cx="1221" cy="0"/>
            </a:xfrm>
            <a:prstGeom prst="line">
              <a:avLst/>
            </a:prstGeom>
            <a:noFill/>
            <a:ln w="12700">
              <a:solidFill>
                <a:srgbClr val="4D4D4D"/>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19487" name="Line 29"/>
            <p:cNvSpPr>
              <a:spLocks noChangeShapeType="1"/>
            </p:cNvSpPr>
            <p:nvPr/>
          </p:nvSpPr>
          <p:spPr bwMode="auto">
            <a:xfrm>
              <a:off x="2398" y="901"/>
              <a:ext cx="1294" cy="0"/>
            </a:xfrm>
            <a:prstGeom prst="line">
              <a:avLst/>
            </a:prstGeom>
            <a:noFill/>
            <a:ln w="12700">
              <a:solidFill>
                <a:srgbClr val="4D4D4D"/>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19488" name="Line 30"/>
            <p:cNvSpPr>
              <a:spLocks noChangeShapeType="1"/>
            </p:cNvSpPr>
            <p:nvPr/>
          </p:nvSpPr>
          <p:spPr bwMode="auto">
            <a:xfrm>
              <a:off x="3686" y="896"/>
              <a:ext cx="247" cy="427"/>
            </a:xfrm>
            <a:prstGeom prst="line">
              <a:avLst/>
            </a:prstGeom>
            <a:noFill/>
            <a:ln w="12700">
              <a:solidFill>
                <a:srgbClr val="4D4D4D"/>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19489" name="Line 31"/>
            <p:cNvSpPr>
              <a:spLocks noChangeShapeType="1"/>
            </p:cNvSpPr>
            <p:nvPr/>
          </p:nvSpPr>
          <p:spPr bwMode="auto">
            <a:xfrm>
              <a:off x="4602" y="1318"/>
              <a:ext cx="370" cy="379"/>
            </a:xfrm>
            <a:prstGeom prst="line">
              <a:avLst/>
            </a:prstGeom>
            <a:noFill/>
            <a:ln w="12700">
              <a:solidFill>
                <a:srgbClr val="4D4D4D"/>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19490" name="Rectangle 32"/>
            <p:cNvSpPr>
              <a:spLocks noChangeArrowheads="1"/>
            </p:cNvSpPr>
            <p:nvPr/>
          </p:nvSpPr>
          <p:spPr bwMode="auto">
            <a:xfrm>
              <a:off x="798" y="1606"/>
              <a:ext cx="230" cy="210"/>
            </a:xfrm>
            <a:prstGeom prst="rect">
              <a:avLst/>
            </a:prstGeom>
            <a:solidFill>
              <a:srgbClr val="FFFF66"/>
            </a:solidFill>
            <a:ln w="9525">
              <a:solidFill>
                <a:schemeClr val="tx1"/>
              </a:solidFill>
              <a:miter lim="800000"/>
              <a:headEnd/>
              <a:tailEnd/>
            </a:ln>
          </p:spPr>
          <p:txBody>
            <a:bodyPr lIns="18000" rIns="18000"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a:solidFill>
                    <a:schemeClr val="tx1"/>
                  </a:solidFill>
                </a:rPr>
                <a:t>1</a:t>
              </a:r>
            </a:p>
          </p:txBody>
        </p:sp>
        <p:sp>
          <p:nvSpPr>
            <p:cNvPr id="19491" name="Rectangle 33"/>
            <p:cNvSpPr>
              <a:spLocks noChangeArrowheads="1"/>
            </p:cNvSpPr>
            <p:nvPr/>
          </p:nvSpPr>
          <p:spPr bwMode="auto">
            <a:xfrm>
              <a:off x="1337" y="1262"/>
              <a:ext cx="230" cy="209"/>
            </a:xfrm>
            <a:prstGeom prst="rect">
              <a:avLst/>
            </a:prstGeom>
            <a:solidFill>
              <a:srgbClr val="FFFF66"/>
            </a:solidFill>
            <a:ln w="9525">
              <a:solidFill>
                <a:schemeClr val="tx1"/>
              </a:solidFill>
              <a:miter lim="800000"/>
              <a:headEnd/>
              <a:tailEnd/>
            </a:ln>
          </p:spPr>
          <p:txBody>
            <a:bodyPr lIns="18000" rIns="18000"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a:solidFill>
                    <a:schemeClr val="tx1"/>
                  </a:solidFill>
                </a:rPr>
                <a:t>2</a:t>
              </a:r>
            </a:p>
          </p:txBody>
        </p:sp>
        <p:sp>
          <p:nvSpPr>
            <p:cNvPr id="19492" name="Rectangle 34"/>
            <p:cNvSpPr>
              <a:spLocks noChangeArrowheads="1"/>
            </p:cNvSpPr>
            <p:nvPr/>
          </p:nvSpPr>
          <p:spPr bwMode="auto">
            <a:xfrm>
              <a:off x="1442" y="1606"/>
              <a:ext cx="230" cy="210"/>
            </a:xfrm>
            <a:prstGeom prst="rect">
              <a:avLst/>
            </a:prstGeom>
            <a:solidFill>
              <a:srgbClr val="FFFF66"/>
            </a:solidFill>
            <a:ln w="9525">
              <a:solidFill>
                <a:schemeClr val="tx1"/>
              </a:solidFill>
              <a:miter lim="800000"/>
              <a:headEnd/>
              <a:tailEnd/>
            </a:ln>
          </p:spPr>
          <p:txBody>
            <a:bodyPr lIns="18000" rIns="18000"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a:solidFill>
                    <a:schemeClr val="tx1"/>
                  </a:solidFill>
                </a:rPr>
                <a:t>3</a:t>
              </a:r>
            </a:p>
          </p:txBody>
        </p:sp>
        <p:sp>
          <p:nvSpPr>
            <p:cNvPr id="19493" name="Rectangle 35"/>
            <p:cNvSpPr>
              <a:spLocks noChangeArrowheads="1"/>
            </p:cNvSpPr>
            <p:nvPr/>
          </p:nvSpPr>
          <p:spPr bwMode="auto">
            <a:xfrm>
              <a:off x="2331" y="1218"/>
              <a:ext cx="230" cy="209"/>
            </a:xfrm>
            <a:prstGeom prst="rect">
              <a:avLst/>
            </a:prstGeom>
            <a:solidFill>
              <a:srgbClr val="FFFF66"/>
            </a:solidFill>
            <a:ln w="9525">
              <a:solidFill>
                <a:schemeClr val="tx1"/>
              </a:solidFill>
              <a:miter lim="800000"/>
              <a:headEnd/>
              <a:tailEnd/>
            </a:ln>
          </p:spPr>
          <p:txBody>
            <a:bodyPr lIns="18000" rIns="18000"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a:solidFill>
                    <a:schemeClr val="tx1"/>
                  </a:solidFill>
                </a:rPr>
                <a:t>5</a:t>
              </a:r>
            </a:p>
          </p:txBody>
        </p:sp>
        <p:sp>
          <p:nvSpPr>
            <p:cNvPr id="19494" name="Rectangle 36"/>
            <p:cNvSpPr>
              <a:spLocks noChangeArrowheads="1"/>
            </p:cNvSpPr>
            <p:nvPr/>
          </p:nvSpPr>
          <p:spPr bwMode="auto">
            <a:xfrm>
              <a:off x="2587" y="1600"/>
              <a:ext cx="229" cy="210"/>
            </a:xfrm>
            <a:prstGeom prst="rect">
              <a:avLst/>
            </a:prstGeom>
            <a:solidFill>
              <a:srgbClr val="FFFF66"/>
            </a:solidFill>
            <a:ln w="9525">
              <a:solidFill>
                <a:schemeClr val="tx1"/>
              </a:solidFill>
              <a:miter lim="800000"/>
              <a:headEnd/>
              <a:tailEnd/>
            </a:ln>
          </p:spPr>
          <p:txBody>
            <a:bodyPr lIns="18000" rIns="18000"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a:solidFill>
                    <a:schemeClr val="tx1"/>
                  </a:solidFill>
                </a:rPr>
                <a:t>4b</a:t>
              </a:r>
            </a:p>
          </p:txBody>
        </p:sp>
        <p:sp>
          <p:nvSpPr>
            <p:cNvPr id="19495" name="Rectangle 37"/>
            <p:cNvSpPr>
              <a:spLocks noChangeArrowheads="1"/>
            </p:cNvSpPr>
            <p:nvPr/>
          </p:nvSpPr>
          <p:spPr bwMode="auto">
            <a:xfrm>
              <a:off x="3325" y="1600"/>
              <a:ext cx="230" cy="210"/>
            </a:xfrm>
            <a:prstGeom prst="rect">
              <a:avLst/>
            </a:prstGeom>
            <a:solidFill>
              <a:srgbClr val="FFFF66"/>
            </a:solidFill>
            <a:ln w="9525">
              <a:solidFill>
                <a:schemeClr val="tx1"/>
              </a:solidFill>
              <a:miter lim="800000"/>
              <a:headEnd/>
              <a:tailEnd/>
            </a:ln>
          </p:spPr>
          <p:txBody>
            <a:bodyPr lIns="18000" rIns="18000"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a:solidFill>
                    <a:schemeClr val="tx1"/>
                  </a:solidFill>
                </a:rPr>
                <a:t>7</a:t>
              </a:r>
            </a:p>
          </p:txBody>
        </p:sp>
        <p:sp>
          <p:nvSpPr>
            <p:cNvPr id="19496" name="Rectangle 38"/>
            <p:cNvSpPr>
              <a:spLocks noChangeArrowheads="1"/>
            </p:cNvSpPr>
            <p:nvPr/>
          </p:nvSpPr>
          <p:spPr bwMode="auto">
            <a:xfrm>
              <a:off x="3883" y="1592"/>
              <a:ext cx="229" cy="209"/>
            </a:xfrm>
            <a:prstGeom prst="rect">
              <a:avLst/>
            </a:prstGeom>
            <a:solidFill>
              <a:srgbClr val="FFFF66"/>
            </a:solidFill>
            <a:ln w="9525">
              <a:solidFill>
                <a:schemeClr val="tx1"/>
              </a:solidFill>
              <a:miter lim="800000"/>
              <a:headEnd/>
              <a:tailEnd/>
            </a:ln>
          </p:spPr>
          <p:txBody>
            <a:bodyPr lIns="18000" rIns="18000"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a:solidFill>
                    <a:schemeClr val="tx1"/>
                  </a:solidFill>
                </a:rPr>
                <a:t>11</a:t>
              </a:r>
            </a:p>
          </p:txBody>
        </p:sp>
        <p:sp>
          <p:nvSpPr>
            <p:cNvPr id="19497" name="Rectangle 39"/>
            <p:cNvSpPr>
              <a:spLocks noChangeArrowheads="1"/>
            </p:cNvSpPr>
            <p:nvPr/>
          </p:nvSpPr>
          <p:spPr bwMode="auto">
            <a:xfrm>
              <a:off x="4514" y="1590"/>
              <a:ext cx="229" cy="209"/>
            </a:xfrm>
            <a:prstGeom prst="rect">
              <a:avLst/>
            </a:prstGeom>
            <a:solidFill>
              <a:srgbClr val="FFFF66"/>
            </a:solidFill>
            <a:ln w="9525">
              <a:solidFill>
                <a:schemeClr val="tx1"/>
              </a:solidFill>
              <a:miter lim="800000"/>
              <a:headEnd/>
              <a:tailEnd/>
            </a:ln>
          </p:spPr>
          <p:txBody>
            <a:bodyPr lIns="18000" rIns="18000"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a:solidFill>
                    <a:schemeClr val="tx1"/>
                  </a:solidFill>
                </a:rPr>
                <a:t>12</a:t>
              </a:r>
            </a:p>
          </p:txBody>
        </p:sp>
        <p:sp>
          <p:nvSpPr>
            <p:cNvPr id="19498" name="Rectangle 40"/>
            <p:cNvSpPr>
              <a:spLocks noChangeArrowheads="1"/>
            </p:cNvSpPr>
            <p:nvPr/>
          </p:nvSpPr>
          <p:spPr bwMode="auto">
            <a:xfrm>
              <a:off x="3276" y="2044"/>
              <a:ext cx="230" cy="209"/>
            </a:xfrm>
            <a:prstGeom prst="rect">
              <a:avLst/>
            </a:prstGeom>
            <a:solidFill>
              <a:srgbClr val="FFFF66"/>
            </a:solidFill>
            <a:ln w="9525">
              <a:solidFill>
                <a:schemeClr val="tx1"/>
              </a:solidFill>
              <a:miter lim="800000"/>
              <a:headEnd/>
              <a:tailEnd/>
            </a:ln>
          </p:spPr>
          <p:txBody>
            <a:bodyPr lIns="18000" rIns="18000"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a:solidFill>
                    <a:schemeClr val="tx1"/>
                  </a:solidFill>
                </a:rPr>
                <a:t>8</a:t>
              </a:r>
            </a:p>
          </p:txBody>
        </p:sp>
        <p:sp>
          <p:nvSpPr>
            <p:cNvPr id="19499" name="Rectangle 41"/>
            <p:cNvSpPr>
              <a:spLocks noChangeArrowheads="1"/>
            </p:cNvSpPr>
            <p:nvPr/>
          </p:nvSpPr>
          <p:spPr bwMode="auto">
            <a:xfrm>
              <a:off x="3448" y="1212"/>
              <a:ext cx="229" cy="209"/>
            </a:xfrm>
            <a:prstGeom prst="rect">
              <a:avLst/>
            </a:prstGeom>
            <a:solidFill>
              <a:srgbClr val="FFFF66"/>
            </a:solidFill>
            <a:ln w="9525">
              <a:solidFill>
                <a:schemeClr val="tx1"/>
              </a:solidFill>
              <a:miter lim="800000"/>
              <a:headEnd/>
              <a:tailEnd/>
            </a:ln>
          </p:spPr>
          <p:txBody>
            <a:bodyPr lIns="18000" rIns="18000"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a:solidFill>
                    <a:schemeClr val="tx1"/>
                  </a:solidFill>
                </a:rPr>
                <a:t>6</a:t>
              </a:r>
            </a:p>
          </p:txBody>
        </p:sp>
        <p:sp>
          <p:nvSpPr>
            <p:cNvPr id="19500" name="Rectangle 42"/>
            <p:cNvSpPr>
              <a:spLocks noChangeArrowheads="1"/>
            </p:cNvSpPr>
            <p:nvPr/>
          </p:nvSpPr>
          <p:spPr bwMode="auto">
            <a:xfrm>
              <a:off x="4175" y="1218"/>
              <a:ext cx="230" cy="209"/>
            </a:xfrm>
            <a:prstGeom prst="rect">
              <a:avLst/>
            </a:prstGeom>
            <a:solidFill>
              <a:srgbClr val="FFFF66"/>
            </a:solidFill>
            <a:ln w="9525">
              <a:solidFill>
                <a:schemeClr val="tx1"/>
              </a:solidFill>
              <a:miter lim="800000"/>
              <a:headEnd/>
              <a:tailEnd/>
            </a:ln>
          </p:spPr>
          <p:txBody>
            <a:bodyPr lIns="18000" rIns="18000"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a:solidFill>
                    <a:schemeClr val="tx1"/>
                  </a:solidFill>
                </a:rPr>
                <a:t>10</a:t>
              </a:r>
            </a:p>
          </p:txBody>
        </p:sp>
        <p:sp>
          <p:nvSpPr>
            <p:cNvPr id="19501" name="Rectangle 43"/>
            <p:cNvSpPr>
              <a:spLocks noChangeArrowheads="1"/>
            </p:cNvSpPr>
            <p:nvPr/>
          </p:nvSpPr>
          <p:spPr bwMode="auto">
            <a:xfrm>
              <a:off x="2981" y="790"/>
              <a:ext cx="230" cy="209"/>
            </a:xfrm>
            <a:prstGeom prst="rect">
              <a:avLst/>
            </a:prstGeom>
            <a:solidFill>
              <a:srgbClr val="FFFF66"/>
            </a:solidFill>
            <a:ln w="9525">
              <a:solidFill>
                <a:schemeClr val="tx1"/>
              </a:solidFill>
              <a:miter lim="800000"/>
              <a:headEnd/>
              <a:tailEnd/>
            </a:ln>
          </p:spPr>
          <p:txBody>
            <a:bodyPr lIns="18000" rIns="18000"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a:solidFill>
                    <a:schemeClr val="tx1"/>
                  </a:solidFill>
                </a:rPr>
                <a:t>9</a:t>
              </a:r>
            </a:p>
          </p:txBody>
        </p:sp>
        <p:sp>
          <p:nvSpPr>
            <p:cNvPr id="19502" name="Oval 44"/>
            <p:cNvSpPr>
              <a:spLocks noChangeArrowheads="1"/>
            </p:cNvSpPr>
            <p:nvPr/>
          </p:nvSpPr>
          <p:spPr bwMode="auto">
            <a:xfrm>
              <a:off x="1118" y="1603"/>
              <a:ext cx="159" cy="159"/>
            </a:xfrm>
            <a:prstGeom prst="ellipse">
              <a:avLst/>
            </a:prstGeom>
            <a:solidFill>
              <a:schemeClr val="hlink"/>
            </a:solidFill>
            <a:ln w="9525">
              <a:solidFill>
                <a:schemeClr val="tx1"/>
              </a:solidFill>
              <a:round/>
              <a:headEnd/>
              <a:tailEnd/>
            </a:ln>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pPr>
                <a:spcBef>
                  <a:spcPct val="50000"/>
                </a:spcBef>
              </a:pPr>
              <a:endParaRPr lang="sk-SK" altLang="fr-FR" sz="1400" b="1">
                <a:solidFill>
                  <a:schemeClr val="tx1"/>
                </a:solidFill>
              </a:endParaRPr>
            </a:p>
          </p:txBody>
        </p:sp>
        <p:sp>
          <p:nvSpPr>
            <p:cNvPr id="19503" name="Oval 45"/>
            <p:cNvSpPr>
              <a:spLocks noChangeArrowheads="1"/>
            </p:cNvSpPr>
            <p:nvPr/>
          </p:nvSpPr>
          <p:spPr bwMode="auto">
            <a:xfrm>
              <a:off x="1852" y="1254"/>
              <a:ext cx="152" cy="152"/>
            </a:xfrm>
            <a:prstGeom prst="ellipse">
              <a:avLst/>
            </a:prstGeom>
            <a:solidFill>
              <a:schemeClr val="hlink"/>
            </a:solidFill>
            <a:ln w="9525">
              <a:solidFill>
                <a:schemeClr val="tx1"/>
              </a:solidFill>
              <a:round/>
              <a:headEnd/>
              <a:tailEnd/>
            </a:ln>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pPr>
                <a:spcBef>
                  <a:spcPct val="50000"/>
                </a:spcBef>
              </a:pPr>
              <a:endParaRPr lang="sk-SK" altLang="fr-FR" sz="1400" b="1">
                <a:solidFill>
                  <a:schemeClr val="tx1"/>
                </a:solidFill>
              </a:endParaRPr>
            </a:p>
          </p:txBody>
        </p:sp>
        <p:sp>
          <p:nvSpPr>
            <p:cNvPr id="19504" name="Oval 46"/>
            <p:cNvSpPr>
              <a:spLocks noChangeArrowheads="1"/>
            </p:cNvSpPr>
            <p:nvPr/>
          </p:nvSpPr>
          <p:spPr bwMode="auto">
            <a:xfrm>
              <a:off x="3011" y="1607"/>
              <a:ext cx="180" cy="181"/>
            </a:xfrm>
            <a:prstGeom prst="ellipse">
              <a:avLst/>
            </a:prstGeom>
            <a:solidFill>
              <a:srgbClr val="FF3300"/>
            </a:solidFill>
            <a:ln w="9525">
              <a:solidFill>
                <a:schemeClr val="tx1"/>
              </a:solidFill>
              <a:round/>
              <a:headEnd/>
              <a:tailEnd/>
            </a:ln>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pPr>
                <a:spcBef>
                  <a:spcPct val="50000"/>
                </a:spcBef>
              </a:pPr>
              <a:r>
                <a:rPr lang="fr-FR" altLang="fr-FR" sz="1400" b="1">
                  <a:solidFill>
                    <a:schemeClr val="bg1"/>
                  </a:solidFill>
                </a:rPr>
                <a:t>J2</a:t>
              </a:r>
            </a:p>
          </p:txBody>
        </p:sp>
        <p:sp>
          <p:nvSpPr>
            <p:cNvPr id="19505" name="Oval 47"/>
            <p:cNvSpPr>
              <a:spLocks noChangeArrowheads="1"/>
            </p:cNvSpPr>
            <p:nvPr/>
          </p:nvSpPr>
          <p:spPr bwMode="auto">
            <a:xfrm>
              <a:off x="3828" y="1202"/>
              <a:ext cx="183" cy="183"/>
            </a:xfrm>
            <a:prstGeom prst="ellipse">
              <a:avLst/>
            </a:prstGeom>
            <a:solidFill>
              <a:schemeClr val="hlink"/>
            </a:solidFill>
            <a:ln w="9525">
              <a:solidFill>
                <a:schemeClr val="tx1"/>
              </a:solidFill>
              <a:round/>
              <a:headEnd/>
              <a:tailEnd/>
            </a:ln>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pPr>
                <a:spcBef>
                  <a:spcPct val="50000"/>
                </a:spcBef>
              </a:pPr>
              <a:endParaRPr lang="sk-SK" altLang="fr-FR" sz="1400" b="1">
                <a:solidFill>
                  <a:schemeClr val="tx1"/>
                </a:solidFill>
              </a:endParaRPr>
            </a:p>
          </p:txBody>
        </p:sp>
        <p:sp>
          <p:nvSpPr>
            <p:cNvPr id="19506" name="Oval 48"/>
            <p:cNvSpPr>
              <a:spLocks noChangeArrowheads="1"/>
            </p:cNvSpPr>
            <p:nvPr/>
          </p:nvSpPr>
          <p:spPr bwMode="auto">
            <a:xfrm>
              <a:off x="4222" y="1605"/>
              <a:ext cx="176" cy="176"/>
            </a:xfrm>
            <a:prstGeom prst="ellipse">
              <a:avLst/>
            </a:prstGeom>
            <a:solidFill>
              <a:schemeClr val="hlink"/>
            </a:solidFill>
            <a:ln w="9525">
              <a:solidFill>
                <a:schemeClr val="tx1"/>
              </a:solidFill>
              <a:round/>
              <a:headEnd/>
              <a:tailEnd/>
            </a:ln>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pPr>
                <a:spcBef>
                  <a:spcPct val="50000"/>
                </a:spcBef>
              </a:pPr>
              <a:endParaRPr lang="sk-SK" altLang="fr-FR" sz="1400" b="1">
                <a:solidFill>
                  <a:schemeClr val="tx1"/>
                </a:solidFill>
              </a:endParaRPr>
            </a:p>
          </p:txBody>
        </p:sp>
        <p:sp>
          <p:nvSpPr>
            <p:cNvPr id="19507" name="Oval 49"/>
            <p:cNvSpPr>
              <a:spLocks noChangeArrowheads="1"/>
            </p:cNvSpPr>
            <p:nvPr/>
          </p:nvSpPr>
          <p:spPr bwMode="auto">
            <a:xfrm>
              <a:off x="3623" y="1612"/>
              <a:ext cx="169" cy="169"/>
            </a:xfrm>
            <a:prstGeom prst="ellipse">
              <a:avLst/>
            </a:prstGeom>
            <a:solidFill>
              <a:schemeClr val="hlink"/>
            </a:solidFill>
            <a:ln w="9525">
              <a:solidFill>
                <a:schemeClr val="tx1"/>
              </a:solidFill>
              <a:round/>
              <a:headEnd/>
              <a:tailEnd/>
            </a:ln>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pPr>
                <a:spcBef>
                  <a:spcPct val="50000"/>
                </a:spcBef>
              </a:pPr>
              <a:endParaRPr lang="sk-SK" altLang="fr-FR" sz="1400" b="1">
                <a:solidFill>
                  <a:schemeClr val="tx1"/>
                </a:solidFill>
              </a:endParaRPr>
            </a:p>
          </p:txBody>
        </p:sp>
        <p:sp>
          <p:nvSpPr>
            <p:cNvPr id="19508" name="Oval 50"/>
            <p:cNvSpPr>
              <a:spLocks noChangeArrowheads="1"/>
            </p:cNvSpPr>
            <p:nvPr/>
          </p:nvSpPr>
          <p:spPr bwMode="auto">
            <a:xfrm>
              <a:off x="563" y="1597"/>
              <a:ext cx="165" cy="165"/>
            </a:xfrm>
            <a:prstGeom prst="ellipse">
              <a:avLst/>
            </a:prstGeom>
            <a:solidFill>
              <a:schemeClr val="hlink"/>
            </a:solidFill>
            <a:ln w="9525">
              <a:solidFill>
                <a:schemeClr val="tx1"/>
              </a:solidFill>
              <a:round/>
              <a:headEnd/>
              <a:tailEnd/>
            </a:ln>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pPr>
                <a:spcBef>
                  <a:spcPct val="50000"/>
                </a:spcBef>
              </a:pPr>
              <a:endParaRPr lang="sk-SK" altLang="fr-FR" sz="1400" b="1">
                <a:solidFill>
                  <a:schemeClr val="tx1"/>
                </a:solidFill>
              </a:endParaRPr>
            </a:p>
          </p:txBody>
        </p:sp>
        <p:sp>
          <p:nvSpPr>
            <p:cNvPr id="19509" name="Oval 51"/>
            <p:cNvSpPr>
              <a:spLocks noChangeArrowheads="1"/>
            </p:cNvSpPr>
            <p:nvPr/>
          </p:nvSpPr>
          <p:spPr bwMode="auto">
            <a:xfrm>
              <a:off x="4888" y="1603"/>
              <a:ext cx="176" cy="176"/>
            </a:xfrm>
            <a:prstGeom prst="ellipse">
              <a:avLst/>
            </a:prstGeom>
            <a:solidFill>
              <a:schemeClr val="hlink"/>
            </a:solidFill>
            <a:ln w="9525">
              <a:solidFill>
                <a:schemeClr val="tx1"/>
              </a:solidFill>
              <a:round/>
              <a:headEnd/>
              <a:tailEnd/>
            </a:ln>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pPr>
                <a:spcBef>
                  <a:spcPct val="50000"/>
                </a:spcBef>
              </a:pPr>
              <a:endParaRPr lang="sk-SK" altLang="fr-FR" sz="1400" b="1">
                <a:solidFill>
                  <a:schemeClr val="tx1"/>
                </a:solidFill>
              </a:endParaRPr>
            </a:p>
          </p:txBody>
        </p:sp>
        <p:sp>
          <p:nvSpPr>
            <p:cNvPr id="19510" name="Rectangle 52"/>
            <p:cNvSpPr>
              <a:spLocks noChangeArrowheads="1"/>
            </p:cNvSpPr>
            <p:nvPr/>
          </p:nvSpPr>
          <p:spPr bwMode="auto">
            <a:xfrm>
              <a:off x="1939" y="1594"/>
              <a:ext cx="229" cy="210"/>
            </a:xfrm>
            <a:prstGeom prst="rect">
              <a:avLst/>
            </a:prstGeom>
            <a:solidFill>
              <a:srgbClr val="FFFF66"/>
            </a:solidFill>
            <a:ln w="9525">
              <a:solidFill>
                <a:schemeClr val="tx1"/>
              </a:solidFill>
              <a:miter lim="800000"/>
              <a:headEnd/>
              <a:tailEnd/>
            </a:ln>
          </p:spPr>
          <p:txBody>
            <a:bodyPr lIns="18000" rIns="18000"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a:solidFill>
                    <a:schemeClr val="tx1"/>
                  </a:solidFill>
                </a:rPr>
                <a:t>4a</a:t>
              </a:r>
            </a:p>
          </p:txBody>
        </p:sp>
        <p:sp>
          <p:nvSpPr>
            <p:cNvPr id="19511" name="Oval 53"/>
            <p:cNvSpPr>
              <a:spLocks noChangeArrowheads="1"/>
            </p:cNvSpPr>
            <p:nvPr/>
          </p:nvSpPr>
          <p:spPr bwMode="auto">
            <a:xfrm>
              <a:off x="2314" y="1632"/>
              <a:ext cx="152" cy="152"/>
            </a:xfrm>
            <a:prstGeom prst="ellipse">
              <a:avLst/>
            </a:prstGeom>
            <a:solidFill>
              <a:schemeClr val="hlink"/>
            </a:solidFill>
            <a:ln w="9525">
              <a:solidFill>
                <a:schemeClr val="tx1"/>
              </a:solidFill>
              <a:round/>
              <a:headEnd/>
              <a:tailEnd/>
            </a:ln>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pPr>
                <a:spcBef>
                  <a:spcPct val="50000"/>
                </a:spcBef>
              </a:pPr>
              <a:endParaRPr lang="sk-SK" altLang="fr-FR" sz="1400" b="1">
                <a:solidFill>
                  <a:schemeClr val="tx1"/>
                </a:solidFill>
              </a:endParaRPr>
            </a:p>
          </p:txBody>
        </p:sp>
      </p:grpSp>
      <p:grpSp>
        <p:nvGrpSpPr>
          <p:cNvPr id="3" name="Group 215"/>
          <p:cNvGrpSpPr>
            <a:grpSpLocks/>
          </p:cNvGrpSpPr>
          <p:nvPr/>
        </p:nvGrpSpPr>
        <p:grpSpPr bwMode="auto">
          <a:xfrm>
            <a:off x="782638" y="2755900"/>
            <a:ext cx="7767637" cy="3389313"/>
            <a:chOff x="493" y="1736"/>
            <a:chExt cx="4893" cy="2135"/>
          </a:xfrm>
        </p:grpSpPr>
        <p:sp>
          <p:nvSpPr>
            <p:cNvPr id="19469" name="Line 198"/>
            <p:cNvSpPr>
              <a:spLocks noChangeShapeType="1"/>
            </p:cNvSpPr>
            <p:nvPr/>
          </p:nvSpPr>
          <p:spPr bwMode="auto">
            <a:xfrm flipV="1">
              <a:off x="2112" y="1736"/>
              <a:ext cx="920" cy="768"/>
            </a:xfrm>
            <a:prstGeom prst="line">
              <a:avLst/>
            </a:prstGeom>
            <a:noFill/>
            <a:ln w="9525">
              <a:solidFill>
                <a:schemeClr val="tx2"/>
              </a:solidFill>
              <a:prstDash val="lgDash"/>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fr-FR"/>
            </a:p>
          </p:txBody>
        </p:sp>
        <p:sp>
          <p:nvSpPr>
            <p:cNvPr id="19470" name="Text Box 199"/>
            <p:cNvSpPr txBox="1">
              <a:spLocks noChangeArrowheads="1"/>
            </p:cNvSpPr>
            <p:nvPr/>
          </p:nvSpPr>
          <p:spPr bwMode="auto">
            <a:xfrm>
              <a:off x="493" y="2503"/>
              <a:ext cx="4893" cy="1368"/>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indent="190500">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pPr algn="l">
                <a:lnSpc>
                  <a:spcPct val="120000"/>
                </a:lnSpc>
              </a:pPr>
              <a:r>
                <a:rPr lang="fr-FR" altLang="fr-FR" dirty="0">
                  <a:latin typeface="Calibri" panose="020F0502020204030204" pitchFamily="34" charset="0"/>
                </a:rPr>
                <a:t>Le jalon est une étape du projet définie à l'avance au cours de laquelle :</a:t>
              </a:r>
            </a:p>
            <a:p>
              <a:pPr algn="l">
                <a:lnSpc>
                  <a:spcPct val="120000"/>
                </a:lnSpc>
                <a:buFontTx/>
                <a:buChar char="•"/>
              </a:pPr>
              <a:r>
                <a:rPr lang="fr-FR" altLang="fr-FR" dirty="0">
                  <a:solidFill>
                    <a:srgbClr val="009999"/>
                  </a:solidFill>
                  <a:latin typeface="Calibri" panose="020F0502020204030204" pitchFamily="34" charset="0"/>
                </a:rPr>
                <a:t>Une revue de projet a lieu.</a:t>
              </a:r>
            </a:p>
            <a:p>
              <a:pPr algn="l">
                <a:lnSpc>
                  <a:spcPct val="120000"/>
                </a:lnSpc>
                <a:buFontTx/>
                <a:buChar char="•"/>
              </a:pPr>
              <a:r>
                <a:rPr lang="fr-FR" altLang="fr-FR" dirty="0">
                  <a:solidFill>
                    <a:srgbClr val="009999"/>
                  </a:solidFill>
                  <a:latin typeface="Calibri" panose="020F0502020204030204" pitchFamily="34" charset="0"/>
                </a:rPr>
                <a:t>Les livrables sont présentés.</a:t>
              </a:r>
            </a:p>
            <a:p>
              <a:pPr algn="l">
                <a:lnSpc>
                  <a:spcPct val="120000"/>
                </a:lnSpc>
                <a:buFontTx/>
                <a:buChar char="•"/>
              </a:pPr>
              <a:r>
                <a:rPr lang="fr-FR" altLang="fr-FR" dirty="0">
                  <a:solidFill>
                    <a:srgbClr val="009999"/>
                  </a:solidFill>
                  <a:latin typeface="Calibri" panose="020F0502020204030204" pitchFamily="34" charset="0"/>
                </a:rPr>
                <a:t>Le délai du jalon est comparé au délai prévu.</a:t>
              </a:r>
            </a:p>
            <a:p>
              <a:pPr algn="l">
                <a:lnSpc>
                  <a:spcPct val="120000"/>
                </a:lnSpc>
                <a:buFontTx/>
                <a:buChar char="•"/>
              </a:pPr>
              <a:r>
                <a:rPr lang="fr-FR" altLang="fr-FR" dirty="0">
                  <a:solidFill>
                    <a:srgbClr val="009999"/>
                  </a:solidFill>
                  <a:latin typeface="Calibri" panose="020F0502020204030204" pitchFamily="34" charset="0"/>
                </a:rPr>
                <a:t>Le budget réel au jalon est comparé au budget prévu.</a:t>
              </a:r>
            </a:p>
            <a:p>
              <a:pPr algn="l">
                <a:lnSpc>
                  <a:spcPct val="120000"/>
                </a:lnSpc>
                <a:buFontTx/>
                <a:buChar char="•"/>
              </a:pPr>
              <a:r>
                <a:rPr lang="fr-FR" altLang="fr-FR" dirty="0">
                  <a:solidFill>
                    <a:srgbClr val="009999"/>
                  </a:solidFill>
                  <a:latin typeface="Calibri" panose="020F0502020204030204" pitchFamily="34" charset="0"/>
                </a:rPr>
                <a:t>D'éventuelles décisions correctives sont prises.</a:t>
              </a:r>
            </a:p>
          </p:txBody>
        </p:sp>
      </p:grpSp>
    </p:spTree>
    <p:extLst>
      <p:ext uri="{BB962C8B-B14F-4D97-AF65-F5344CB8AC3E}">
        <p14:creationId xmlns:p14="http://schemas.microsoft.com/office/powerpoint/2010/main" val="37063026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ou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1647825" y="139700"/>
            <a:ext cx="6175375" cy="546100"/>
          </a:xfrm>
        </p:spPr>
        <p:txBody>
          <a:bodyPr/>
          <a:lstStyle/>
          <a:p>
            <a:pPr>
              <a:defRPr/>
            </a:pPr>
            <a:r>
              <a:rPr lang="fr-FR" sz="2800"/>
              <a:t>Comment réduire les délais ?</a:t>
            </a:r>
          </a:p>
        </p:txBody>
      </p:sp>
      <p:grpSp>
        <p:nvGrpSpPr>
          <p:cNvPr id="2" name="Group 77"/>
          <p:cNvGrpSpPr>
            <a:grpSpLocks/>
          </p:cNvGrpSpPr>
          <p:nvPr/>
        </p:nvGrpSpPr>
        <p:grpSpPr bwMode="auto">
          <a:xfrm>
            <a:off x="952500" y="3200400"/>
            <a:ext cx="7708900" cy="1193800"/>
            <a:chOff x="600" y="2016"/>
            <a:chExt cx="4856" cy="752"/>
          </a:xfrm>
        </p:grpSpPr>
        <p:sp>
          <p:nvSpPr>
            <p:cNvPr id="20521" name="Rectangle 8"/>
            <p:cNvSpPr>
              <a:spLocks noChangeArrowheads="1"/>
            </p:cNvSpPr>
            <p:nvPr/>
          </p:nvSpPr>
          <p:spPr bwMode="auto">
            <a:xfrm>
              <a:off x="600" y="2369"/>
              <a:ext cx="2968" cy="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lvl1pPr marL="342900" indent="-342900">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pPr algn="l">
                <a:spcBef>
                  <a:spcPct val="20000"/>
                </a:spcBef>
              </a:pPr>
              <a:r>
                <a:rPr lang="fr-FR" altLang="fr-FR" sz="2200">
                  <a:latin typeface="Calibri" panose="020F0502020204030204" pitchFamily="34" charset="0"/>
                </a:rPr>
                <a:t>2. Fractionner une tâche</a:t>
              </a:r>
            </a:p>
          </p:txBody>
        </p:sp>
        <p:grpSp>
          <p:nvGrpSpPr>
            <p:cNvPr id="20522" name="Group 48"/>
            <p:cNvGrpSpPr>
              <a:grpSpLocks/>
            </p:cNvGrpSpPr>
            <p:nvPr/>
          </p:nvGrpSpPr>
          <p:grpSpPr bwMode="auto">
            <a:xfrm>
              <a:off x="3704" y="2099"/>
              <a:ext cx="1632" cy="96"/>
              <a:chOff x="3704" y="2012"/>
              <a:chExt cx="1632" cy="96"/>
            </a:xfrm>
          </p:grpSpPr>
          <p:sp>
            <p:nvSpPr>
              <p:cNvPr id="20534" name="Line 22"/>
              <p:cNvSpPr>
                <a:spLocks noChangeShapeType="1"/>
              </p:cNvSpPr>
              <p:nvPr/>
            </p:nvSpPr>
            <p:spPr bwMode="auto">
              <a:xfrm>
                <a:off x="3856" y="2060"/>
                <a:ext cx="520" cy="0"/>
              </a:xfrm>
              <a:prstGeom prst="line">
                <a:avLst/>
              </a:prstGeom>
              <a:noFill/>
              <a:ln w="9525">
                <a:solidFill>
                  <a:schemeClr val="tx2"/>
                </a:solidFill>
                <a:round/>
                <a:headEnd/>
                <a:tailEnd type="triangle" w="med" len="med"/>
              </a:ln>
              <a:extLst>
                <a:ext uri="{909E8E84-426E-40DD-AFC4-6F175D3DCCD1}">
                  <a14:hiddenFill xmlns:a14="http://schemas.microsoft.com/office/drawing/2010/main">
                    <a:noFill/>
                  </a14:hiddenFill>
                </a:ext>
              </a:extLst>
            </p:spPr>
            <p:txBody>
              <a:bodyPr wrap="none" anchor="ctr">
                <a:noAutofit/>
              </a:bodyPr>
              <a:lstStyle/>
              <a:p>
                <a:endParaRPr lang="fr-FR">
                  <a:latin typeface="Calibri" panose="020F0502020204030204" pitchFamily="34" charset="0"/>
                </a:endParaRPr>
              </a:p>
            </p:txBody>
          </p:sp>
          <p:sp>
            <p:nvSpPr>
              <p:cNvPr id="20535" name="Oval 23"/>
              <p:cNvSpPr>
                <a:spLocks noChangeArrowheads="1"/>
              </p:cNvSpPr>
              <p:nvPr/>
            </p:nvSpPr>
            <p:spPr bwMode="auto">
              <a:xfrm>
                <a:off x="4448" y="2012"/>
                <a:ext cx="96" cy="96"/>
              </a:xfrm>
              <a:prstGeom prst="ellipse">
                <a:avLst/>
              </a:prstGeom>
              <a:solidFill>
                <a:schemeClr val="bg2"/>
              </a:solidFill>
              <a:ln w="9525">
                <a:solidFill>
                  <a:schemeClr val="tx2"/>
                </a:solidFill>
                <a:round/>
                <a:headEnd/>
                <a:tailEnd/>
              </a:ln>
            </p:spPr>
            <p:txBody>
              <a:bodyPr wrap="none" anchor="ctr">
                <a:no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a:latin typeface="Calibri" panose="020F0502020204030204" pitchFamily="34" charset="0"/>
                </a:endParaRPr>
              </a:p>
            </p:txBody>
          </p:sp>
          <p:sp>
            <p:nvSpPr>
              <p:cNvPr id="20536" name="Oval 24"/>
              <p:cNvSpPr>
                <a:spLocks noChangeArrowheads="1"/>
              </p:cNvSpPr>
              <p:nvPr/>
            </p:nvSpPr>
            <p:spPr bwMode="auto">
              <a:xfrm>
                <a:off x="3704" y="2012"/>
                <a:ext cx="96" cy="96"/>
              </a:xfrm>
              <a:prstGeom prst="ellipse">
                <a:avLst/>
              </a:prstGeom>
              <a:solidFill>
                <a:schemeClr val="bg2"/>
              </a:solidFill>
              <a:ln w="9525">
                <a:solidFill>
                  <a:schemeClr val="tx2"/>
                </a:solidFill>
                <a:round/>
                <a:headEnd/>
                <a:tailEnd/>
              </a:ln>
            </p:spPr>
            <p:txBody>
              <a:bodyPr wrap="none" anchor="ctr">
                <a:no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a:latin typeface="Calibri" panose="020F0502020204030204" pitchFamily="34" charset="0"/>
                </a:endParaRPr>
              </a:p>
            </p:txBody>
          </p:sp>
          <p:sp>
            <p:nvSpPr>
              <p:cNvPr id="20537" name="Line 25"/>
              <p:cNvSpPr>
                <a:spLocks noChangeShapeType="1"/>
              </p:cNvSpPr>
              <p:nvPr/>
            </p:nvSpPr>
            <p:spPr bwMode="auto">
              <a:xfrm>
                <a:off x="4648" y="2060"/>
                <a:ext cx="520" cy="0"/>
              </a:xfrm>
              <a:prstGeom prst="line">
                <a:avLst/>
              </a:prstGeom>
              <a:noFill/>
              <a:ln w="9525">
                <a:solidFill>
                  <a:schemeClr val="tx2"/>
                </a:solidFill>
                <a:round/>
                <a:headEnd/>
                <a:tailEnd type="triangle" w="med" len="med"/>
              </a:ln>
              <a:extLst>
                <a:ext uri="{909E8E84-426E-40DD-AFC4-6F175D3DCCD1}">
                  <a14:hiddenFill xmlns:a14="http://schemas.microsoft.com/office/drawing/2010/main">
                    <a:noFill/>
                  </a14:hiddenFill>
                </a:ext>
              </a:extLst>
            </p:spPr>
            <p:txBody>
              <a:bodyPr wrap="none" anchor="ctr">
                <a:noAutofit/>
              </a:bodyPr>
              <a:lstStyle/>
              <a:p>
                <a:endParaRPr lang="fr-FR">
                  <a:latin typeface="Calibri" panose="020F0502020204030204" pitchFamily="34" charset="0"/>
                </a:endParaRPr>
              </a:p>
            </p:txBody>
          </p:sp>
          <p:sp>
            <p:nvSpPr>
              <p:cNvPr id="20538" name="Oval 26"/>
              <p:cNvSpPr>
                <a:spLocks noChangeArrowheads="1"/>
              </p:cNvSpPr>
              <p:nvPr/>
            </p:nvSpPr>
            <p:spPr bwMode="auto">
              <a:xfrm>
                <a:off x="5240" y="2012"/>
                <a:ext cx="96" cy="96"/>
              </a:xfrm>
              <a:prstGeom prst="ellipse">
                <a:avLst/>
              </a:prstGeom>
              <a:solidFill>
                <a:schemeClr val="bg2"/>
              </a:solidFill>
              <a:ln w="9525">
                <a:solidFill>
                  <a:schemeClr val="tx2"/>
                </a:solidFill>
                <a:round/>
                <a:headEnd/>
                <a:tailEnd/>
              </a:ln>
            </p:spPr>
            <p:txBody>
              <a:bodyPr wrap="none" anchor="ctr">
                <a:no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a:latin typeface="Calibri" panose="020F0502020204030204" pitchFamily="34" charset="0"/>
                </a:endParaRPr>
              </a:p>
            </p:txBody>
          </p:sp>
        </p:grpSp>
        <p:grpSp>
          <p:nvGrpSpPr>
            <p:cNvPr id="20523" name="Group 49"/>
            <p:cNvGrpSpPr>
              <a:grpSpLocks/>
            </p:cNvGrpSpPr>
            <p:nvPr/>
          </p:nvGrpSpPr>
          <p:grpSpPr bwMode="auto">
            <a:xfrm>
              <a:off x="3720" y="2459"/>
              <a:ext cx="1160" cy="280"/>
              <a:chOff x="3720" y="2284"/>
              <a:chExt cx="1160" cy="280"/>
            </a:xfrm>
          </p:grpSpPr>
          <p:sp>
            <p:nvSpPr>
              <p:cNvPr id="20526" name="Line 27"/>
              <p:cNvSpPr>
                <a:spLocks noChangeShapeType="1"/>
              </p:cNvSpPr>
              <p:nvPr/>
            </p:nvSpPr>
            <p:spPr bwMode="auto">
              <a:xfrm>
                <a:off x="3872" y="2340"/>
                <a:ext cx="200" cy="0"/>
              </a:xfrm>
              <a:prstGeom prst="line">
                <a:avLst/>
              </a:prstGeom>
              <a:noFill/>
              <a:ln w="9525">
                <a:solidFill>
                  <a:schemeClr val="tx2"/>
                </a:solidFill>
                <a:round/>
                <a:headEnd/>
                <a:tailEnd type="triangle" w="med" len="med"/>
              </a:ln>
              <a:extLst>
                <a:ext uri="{909E8E84-426E-40DD-AFC4-6F175D3DCCD1}">
                  <a14:hiddenFill xmlns:a14="http://schemas.microsoft.com/office/drawing/2010/main">
                    <a:noFill/>
                  </a14:hiddenFill>
                </a:ext>
              </a:extLst>
            </p:spPr>
            <p:txBody>
              <a:bodyPr anchor="ctr">
                <a:noAutofit/>
              </a:bodyPr>
              <a:lstStyle/>
              <a:p>
                <a:endParaRPr lang="fr-FR">
                  <a:latin typeface="Calibri" panose="020F0502020204030204" pitchFamily="34" charset="0"/>
                </a:endParaRPr>
              </a:p>
            </p:txBody>
          </p:sp>
          <p:sp>
            <p:nvSpPr>
              <p:cNvPr id="20527" name="Oval 28"/>
              <p:cNvSpPr>
                <a:spLocks noChangeArrowheads="1"/>
              </p:cNvSpPr>
              <p:nvPr/>
            </p:nvSpPr>
            <p:spPr bwMode="auto">
              <a:xfrm>
                <a:off x="4464" y="2292"/>
                <a:ext cx="96" cy="96"/>
              </a:xfrm>
              <a:prstGeom prst="ellipse">
                <a:avLst/>
              </a:prstGeom>
              <a:solidFill>
                <a:schemeClr val="bg2"/>
              </a:solidFill>
              <a:ln w="9525">
                <a:solidFill>
                  <a:schemeClr val="tx2"/>
                </a:solidFill>
                <a:round/>
                <a:headEnd/>
                <a:tailEnd/>
              </a:ln>
            </p:spPr>
            <p:txBody>
              <a:bodyPr wrap="none" anchor="ctr">
                <a:no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a:latin typeface="Calibri" panose="020F0502020204030204" pitchFamily="34" charset="0"/>
                </a:endParaRPr>
              </a:p>
            </p:txBody>
          </p:sp>
          <p:sp>
            <p:nvSpPr>
              <p:cNvPr id="20528" name="Oval 29"/>
              <p:cNvSpPr>
                <a:spLocks noChangeArrowheads="1"/>
              </p:cNvSpPr>
              <p:nvPr/>
            </p:nvSpPr>
            <p:spPr bwMode="auto">
              <a:xfrm>
                <a:off x="3720" y="2292"/>
                <a:ext cx="96" cy="96"/>
              </a:xfrm>
              <a:prstGeom prst="ellipse">
                <a:avLst/>
              </a:prstGeom>
              <a:solidFill>
                <a:schemeClr val="bg2"/>
              </a:solidFill>
              <a:ln w="9525">
                <a:solidFill>
                  <a:schemeClr val="tx2"/>
                </a:solidFill>
                <a:round/>
                <a:headEnd/>
                <a:tailEnd/>
              </a:ln>
            </p:spPr>
            <p:txBody>
              <a:bodyPr wrap="none" anchor="ctr">
                <a:no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a:latin typeface="Calibri" panose="020F0502020204030204" pitchFamily="34" charset="0"/>
                </a:endParaRPr>
              </a:p>
            </p:txBody>
          </p:sp>
          <p:sp>
            <p:nvSpPr>
              <p:cNvPr id="20529" name="Oval 32"/>
              <p:cNvSpPr>
                <a:spLocks noChangeArrowheads="1"/>
              </p:cNvSpPr>
              <p:nvPr/>
            </p:nvSpPr>
            <p:spPr bwMode="auto">
              <a:xfrm>
                <a:off x="4112" y="2284"/>
                <a:ext cx="96" cy="96"/>
              </a:xfrm>
              <a:prstGeom prst="ellipse">
                <a:avLst/>
              </a:prstGeom>
              <a:solidFill>
                <a:schemeClr val="bg1"/>
              </a:solidFill>
              <a:ln w="9525">
                <a:solidFill>
                  <a:schemeClr val="tx2"/>
                </a:solidFill>
                <a:round/>
                <a:headEnd/>
                <a:tailEnd/>
              </a:ln>
            </p:spPr>
            <p:txBody>
              <a:bodyPr wrap="none" anchor="ctr">
                <a:no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a:latin typeface="Calibri" panose="020F0502020204030204" pitchFamily="34" charset="0"/>
                </a:endParaRPr>
              </a:p>
            </p:txBody>
          </p:sp>
          <p:sp>
            <p:nvSpPr>
              <p:cNvPr id="20530" name="Line 33"/>
              <p:cNvSpPr>
                <a:spLocks noChangeShapeType="1"/>
              </p:cNvSpPr>
              <p:nvPr/>
            </p:nvSpPr>
            <p:spPr bwMode="auto">
              <a:xfrm>
                <a:off x="4240" y="2332"/>
                <a:ext cx="200" cy="0"/>
              </a:xfrm>
              <a:prstGeom prst="line">
                <a:avLst/>
              </a:prstGeom>
              <a:noFill/>
              <a:ln w="9525">
                <a:solidFill>
                  <a:schemeClr val="tx2"/>
                </a:solidFill>
                <a:round/>
                <a:headEnd/>
                <a:tailEnd type="triangle" w="med" len="med"/>
              </a:ln>
              <a:extLst>
                <a:ext uri="{909E8E84-426E-40DD-AFC4-6F175D3DCCD1}">
                  <a14:hiddenFill xmlns:a14="http://schemas.microsoft.com/office/drawing/2010/main">
                    <a:noFill/>
                  </a14:hiddenFill>
                </a:ext>
              </a:extLst>
            </p:spPr>
            <p:txBody>
              <a:bodyPr anchor="ctr">
                <a:noAutofit/>
              </a:bodyPr>
              <a:lstStyle/>
              <a:p>
                <a:endParaRPr lang="fr-FR">
                  <a:latin typeface="Calibri" panose="020F0502020204030204" pitchFamily="34" charset="0"/>
                </a:endParaRPr>
              </a:p>
            </p:txBody>
          </p:sp>
          <p:sp>
            <p:nvSpPr>
              <p:cNvPr id="20531" name="Line 34"/>
              <p:cNvSpPr>
                <a:spLocks noChangeShapeType="1"/>
              </p:cNvSpPr>
              <p:nvPr/>
            </p:nvSpPr>
            <p:spPr bwMode="auto">
              <a:xfrm>
                <a:off x="4240" y="2516"/>
                <a:ext cx="52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noAutofit/>
              </a:bodyPr>
              <a:lstStyle/>
              <a:p>
                <a:endParaRPr lang="fr-FR">
                  <a:latin typeface="Calibri" panose="020F0502020204030204" pitchFamily="34" charset="0"/>
                </a:endParaRPr>
              </a:p>
            </p:txBody>
          </p:sp>
          <p:sp>
            <p:nvSpPr>
              <p:cNvPr id="20532" name="Line 35"/>
              <p:cNvSpPr>
                <a:spLocks noChangeShapeType="1"/>
              </p:cNvSpPr>
              <p:nvPr/>
            </p:nvSpPr>
            <p:spPr bwMode="auto">
              <a:xfrm flipH="1" flipV="1">
                <a:off x="4176" y="2424"/>
                <a:ext cx="64" cy="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noAutofit/>
              </a:bodyPr>
              <a:lstStyle/>
              <a:p>
                <a:endParaRPr lang="fr-FR">
                  <a:latin typeface="Calibri" panose="020F0502020204030204" pitchFamily="34" charset="0"/>
                </a:endParaRPr>
              </a:p>
            </p:txBody>
          </p:sp>
          <p:sp>
            <p:nvSpPr>
              <p:cNvPr id="20533" name="Oval 44"/>
              <p:cNvSpPr>
                <a:spLocks noChangeArrowheads="1"/>
              </p:cNvSpPr>
              <p:nvPr/>
            </p:nvSpPr>
            <p:spPr bwMode="auto">
              <a:xfrm>
                <a:off x="4784" y="2468"/>
                <a:ext cx="96" cy="96"/>
              </a:xfrm>
              <a:prstGeom prst="ellipse">
                <a:avLst/>
              </a:prstGeom>
              <a:solidFill>
                <a:schemeClr val="bg2"/>
              </a:solidFill>
              <a:ln w="9525">
                <a:solidFill>
                  <a:schemeClr val="tx2"/>
                </a:solidFill>
                <a:round/>
                <a:headEnd/>
                <a:tailEnd/>
              </a:ln>
            </p:spPr>
            <p:txBody>
              <a:bodyPr wrap="none" anchor="ctr">
                <a:no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a:latin typeface="Calibri" panose="020F0502020204030204" pitchFamily="34" charset="0"/>
                </a:endParaRPr>
              </a:p>
            </p:txBody>
          </p:sp>
        </p:grpSp>
        <p:sp>
          <p:nvSpPr>
            <p:cNvPr id="20524" name="Rectangle 55"/>
            <p:cNvSpPr>
              <a:spLocks noChangeArrowheads="1"/>
            </p:cNvSpPr>
            <p:nvPr/>
          </p:nvSpPr>
          <p:spPr bwMode="auto">
            <a:xfrm>
              <a:off x="3656" y="2360"/>
              <a:ext cx="1304" cy="408"/>
            </a:xfrm>
            <a:prstGeom prst="rect">
              <a:avLst/>
            </a:prstGeom>
            <a:noFill/>
            <a:ln w="9525">
              <a:solidFill>
                <a:srgbClr val="FFCC00"/>
              </a:solidFill>
              <a:prstDash val="dash"/>
              <a:miter lim="800000"/>
              <a:headEnd/>
              <a:tailEnd/>
            </a:ln>
            <a:extLst>
              <a:ext uri="{909E8E84-426E-40DD-AFC4-6F175D3DCCD1}">
                <a14:hiddenFill xmlns:a14="http://schemas.microsoft.com/office/drawing/2010/main">
                  <a:solidFill>
                    <a:srgbClr val="FFFFFF"/>
                  </a:solidFill>
                </a14:hiddenFill>
              </a:ext>
            </a:extLst>
          </p:spPr>
          <p:txBody>
            <a:bodyPr anchor="ctr">
              <a:no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a:latin typeface="Calibri" panose="020F0502020204030204" pitchFamily="34" charset="0"/>
              </a:endParaRPr>
            </a:p>
          </p:txBody>
        </p:sp>
        <p:sp>
          <p:nvSpPr>
            <p:cNvPr id="20525" name="Rectangle 58"/>
            <p:cNvSpPr>
              <a:spLocks noChangeArrowheads="1"/>
            </p:cNvSpPr>
            <p:nvPr/>
          </p:nvSpPr>
          <p:spPr bwMode="auto">
            <a:xfrm>
              <a:off x="3648" y="2016"/>
              <a:ext cx="1808" cy="256"/>
            </a:xfrm>
            <a:prstGeom prst="rect">
              <a:avLst/>
            </a:prstGeom>
            <a:noFill/>
            <a:ln w="9525">
              <a:solidFill>
                <a:schemeClr val="bg2"/>
              </a:solidFill>
              <a:prstDash val="dash"/>
              <a:miter lim="800000"/>
              <a:headEnd/>
              <a:tailEnd/>
            </a:ln>
            <a:extLst>
              <a:ext uri="{909E8E84-426E-40DD-AFC4-6F175D3DCCD1}">
                <a14:hiddenFill xmlns:a14="http://schemas.microsoft.com/office/drawing/2010/main">
                  <a:solidFill>
                    <a:srgbClr val="FFFFFF"/>
                  </a:solidFill>
                </a14:hiddenFill>
              </a:ext>
            </a:extLst>
          </p:spPr>
          <p:txBody>
            <a:bodyPr anchor="ctr">
              <a:no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a:latin typeface="Calibri" panose="020F0502020204030204" pitchFamily="34" charset="0"/>
              </a:endParaRPr>
            </a:p>
          </p:txBody>
        </p:sp>
      </p:grpSp>
      <p:grpSp>
        <p:nvGrpSpPr>
          <p:cNvPr id="5" name="Group 79"/>
          <p:cNvGrpSpPr>
            <a:grpSpLocks/>
          </p:cNvGrpSpPr>
          <p:nvPr/>
        </p:nvGrpSpPr>
        <p:grpSpPr bwMode="auto">
          <a:xfrm>
            <a:off x="990600" y="4902200"/>
            <a:ext cx="7023100" cy="1054100"/>
            <a:chOff x="624" y="3088"/>
            <a:chExt cx="4424" cy="664"/>
          </a:xfrm>
        </p:grpSpPr>
        <p:sp>
          <p:nvSpPr>
            <p:cNvPr id="20510" name="Rectangle 9"/>
            <p:cNvSpPr>
              <a:spLocks noChangeArrowheads="1"/>
            </p:cNvSpPr>
            <p:nvPr/>
          </p:nvSpPr>
          <p:spPr bwMode="auto">
            <a:xfrm>
              <a:off x="624" y="3217"/>
              <a:ext cx="2968" cy="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lvl1pPr marL="342900" indent="-342900">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pPr algn="l">
                <a:spcBef>
                  <a:spcPct val="20000"/>
                </a:spcBef>
              </a:pPr>
              <a:r>
                <a:rPr lang="fr-FR" altLang="fr-FR" sz="2200">
                  <a:latin typeface="Calibri" panose="020F0502020204030204" pitchFamily="34" charset="0"/>
                </a:rPr>
                <a:t>3. Accélérer une tâche</a:t>
              </a:r>
            </a:p>
          </p:txBody>
        </p:sp>
        <p:grpSp>
          <p:nvGrpSpPr>
            <p:cNvPr id="20511" name="Group 60"/>
            <p:cNvGrpSpPr>
              <a:grpSpLocks/>
            </p:cNvGrpSpPr>
            <p:nvPr/>
          </p:nvGrpSpPr>
          <p:grpSpPr bwMode="auto">
            <a:xfrm>
              <a:off x="3752" y="3179"/>
              <a:ext cx="1168" cy="96"/>
              <a:chOff x="3752" y="3123"/>
              <a:chExt cx="1168" cy="96"/>
            </a:xfrm>
          </p:grpSpPr>
          <p:sp>
            <p:nvSpPr>
              <p:cNvPr id="20518" name="Line 36"/>
              <p:cNvSpPr>
                <a:spLocks noChangeShapeType="1"/>
              </p:cNvSpPr>
              <p:nvPr/>
            </p:nvSpPr>
            <p:spPr bwMode="auto">
              <a:xfrm>
                <a:off x="3904" y="3171"/>
                <a:ext cx="888" cy="0"/>
              </a:xfrm>
              <a:prstGeom prst="line">
                <a:avLst/>
              </a:prstGeom>
              <a:noFill/>
              <a:ln w="9525">
                <a:solidFill>
                  <a:schemeClr val="tx2"/>
                </a:solidFill>
                <a:round/>
                <a:headEnd/>
                <a:tailEnd type="triangle" w="med" len="med"/>
              </a:ln>
              <a:extLst>
                <a:ext uri="{909E8E84-426E-40DD-AFC4-6F175D3DCCD1}">
                  <a14:hiddenFill xmlns:a14="http://schemas.microsoft.com/office/drawing/2010/main">
                    <a:noFill/>
                  </a14:hiddenFill>
                </a:ext>
              </a:extLst>
            </p:spPr>
            <p:txBody>
              <a:bodyPr anchor="ctr">
                <a:noAutofit/>
              </a:bodyPr>
              <a:lstStyle/>
              <a:p>
                <a:endParaRPr lang="fr-FR">
                  <a:latin typeface="Calibri" panose="020F0502020204030204" pitchFamily="34" charset="0"/>
                </a:endParaRPr>
              </a:p>
            </p:txBody>
          </p:sp>
          <p:sp>
            <p:nvSpPr>
              <p:cNvPr id="20519" name="Oval 37"/>
              <p:cNvSpPr>
                <a:spLocks noChangeArrowheads="1"/>
              </p:cNvSpPr>
              <p:nvPr/>
            </p:nvSpPr>
            <p:spPr bwMode="auto">
              <a:xfrm>
                <a:off x="4824" y="3123"/>
                <a:ext cx="96" cy="96"/>
              </a:xfrm>
              <a:prstGeom prst="ellipse">
                <a:avLst/>
              </a:prstGeom>
              <a:solidFill>
                <a:schemeClr val="bg2"/>
              </a:solidFill>
              <a:ln w="9525">
                <a:solidFill>
                  <a:schemeClr val="tx2"/>
                </a:solidFill>
                <a:round/>
                <a:headEnd/>
                <a:tailEnd/>
              </a:ln>
            </p:spPr>
            <p:txBody>
              <a:bodyPr wrap="none" anchor="ctr">
                <a:no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a:latin typeface="Calibri" panose="020F0502020204030204" pitchFamily="34" charset="0"/>
                </a:endParaRPr>
              </a:p>
            </p:txBody>
          </p:sp>
          <p:sp>
            <p:nvSpPr>
              <p:cNvPr id="20520" name="Oval 38"/>
              <p:cNvSpPr>
                <a:spLocks noChangeArrowheads="1"/>
              </p:cNvSpPr>
              <p:nvPr/>
            </p:nvSpPr>
            <p:spPr bwMode="auto">
              <a:xfrm>
                <a:off x="3752" y="3123"/>
                <a:ext cx="96" cy="96"/>
              </a:xfrm>
              <a:prstGeom prst="ellipse">
                <a:avLst/>
              </a:prstGeom>
              <a:solidFill>
                <a:schemeClr val="bg2"/>
              </a:solidFill>
              <a:ln w="9525">
                <a:solidFill>
                  <a:schemeClr val="tx2"/>
                </a:solidFill>
                <a:round/>
                <a:headEnd/>
                <a:tailEnd/>
              </a:ln>
            </p:spPr>
            <p:txBody>
              <a:bodyPr wrap="none" anchor="ctr">
                <a:no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a:latin typeface="Calibri" panose="020F0502020204030204" pitchFamily="34" charset="0"/>
                </a:endParaRPr>
              </a:p>
            </p:txBody>
          </p:sp>
        </p:grpSp>
        <p:grpSp>
          <p:nvGrpSpPr>
            <p:cNvPr id="20512" name="Group 53"/>
            <p:cNvGrpSpPr>
              <a:grpSpLocks/>
            </p:cNvGrpSpPr>
            <p:nvPr/>
          </p:nvGrpSpPr>
          <p:grpSpPr bwMode="auto">
            <a:xfrm>
              <a:off x="3744" y="3587"/>
              <a:ext cx="720" cy="96"/>
              <a:chOff x="3744" y="3364"/>
              <a:chExt cx="720" cy="96"/>
            </a:xfrm>
          </p:grpSpPr>
          <p:sp>
            <p:nvSpPr>
              <p:cNvPr id="20515" name="Line 39"/>
              <p:cNvSpPr>
                <a:spLocks noChangeShapeType="1"/>
              </p:cNvSpPr>
              <p:nvPr/>
            </p:nvSpPr>
            <p:spPr bwMode="auto">
              <a:xfrm>
                <a:off x="3896" y="3412"/>
                <a:ext cx="432" cy="0"/>
              </a:xfrm>
              <a:prstGeom prst="line">
                <a:avLst/>
              </a:prstGeom>
              <a:noFill/>
              <a:ln w="9525">
                <a:solidFill>
                  <a:schemeClr val="tx2"/>
                </a:solidFill>
                <a:round/>
                <a:headEnd/>
                <a:tailEnd type="triangle" w="med" len="med"/>
              </a:ln>
              <a:extLst>
                <a:ext uri="{909E8E84-426E-40DD-AFC4-6F175D3DCCD1}">
                  <a14:hiddenFill xmlns:a14="http://schemas.microsoft.com/office/drawing/2010/main">
                    <a:noFill/>
                  </a14:hiddenFill>
                </a:ext>
              </a:extLst>
            </p:spPr>
            <p:txBody>
              <a:bodyPr anchor="ctr">
                <a:noAutofit/>
              </a:bodyPr>
              <a:lstStyle/>
              <a:p>
                <a:endParaRPr lang="fr-FR">
                  <a:latin typeface="Calibri" panose="020F0502020204030204" pitchFamily="34" charset="0"/>
                </a:endParaRPr>
              </a:p>
            </p:txBody>
          </p:sp>
          <p:sp>
            <p:nvSpPr>
              <p:cNvPr id="20516" name="Oval 40"/>
              <p:cNvSpPr>
                <a:spLocks noChangeArrowheads="1"/>
              </p:cNvSpPr>
              <p:nvPr/>
            </p:nvSpPr>
            <p:spPr bwMode="auto">
              <a:xfrm>
                <a:off x="4368" y="3364"/>
                <a:ext cx="96" cy="96"/>
              </a:xfrm>
              <a:prstGeom prst="ellipse">
                <a:avLst/>
              </a:prstGeom>
              <a:solidFill>
                <a:schemeClr val="bg2"/>
              </a:solidFill>
              <a:ln w="9525">
                <a:solidFill>
                  <a:schemeClr val="tx2"/>
                </a:solidFill>
                <a:round/>
                <a:headEnd/>
                <a:tailEnd/>
              </a:ln>
            </p:spPr>
            <p:txBody>
              <a:bodyPr wrap="none" anchor="ctr">
                <a:no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a:latin typeface="Calibri" panose="020F0502020204030204" pitchFamily="34" charset="0"/>
                </a:endParaRPr>
              </a:p>
            </p:txBody>
          </p:sp>
          <p:sp>
            <p:nvSpPr>
              <p:cNvPr id="20517" name="Oval 41"/>
              <p:cNvSpPr>
                <a:spLocks noChangeArrowheads="1"/>
              </p:cNvSpPr>
              <p:nvPr/>
            </p:nvSpPr>
            <p:spPr bwMode="auto">
              <a:xfrm>
                <a:off x="3744" y="3364"/>
                <a:ext cx="96" cy="96"/>
              </a:xfrm>
              <a:prstGeom prst="ellipse">
                <a:avLst/>
              </a:prstGeom>
              <a:solidFill>
                <a:schemeClr val="bg2"/>
              </a:solidFill>
              <a:ln w="9525">
                <a:solidFill>
                  <a:schemeClr val="tx2"/>
                </a:solidFill>
                <a:round/>
                <a:headEnd/>
                <a:tailEnd/>
              </a:ln>
            </p:spPr>
            <p:txBody>
              <a:bodyPr wrap="none" anchor="ctr">
                <a:no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a:latin typeface="Calibri" panose="020F0502020204030204" pitchFamily="34" charset="0"/>
                </a:endParaRPr>
              </a:p>
            </p:txBody>
          </p:sp>
        </p:grpSp>
        <p:sp>
          <p:nvSpPr>
            <p:cNvPr id="20513" name="Rectangle 56"/>
            <p:cNvSpPr>
              <a:spLocks noChangeArrowheads="1"/>
            </p:cNvSpPr>
            <p:nvPr/>
          </p:nvSpPr>
          <p:spPr bwMode="auto">
            <a:xfrm>
              <a:off x="3672" y="3472"/>
              <a:ext cx="896" cy="280"/>
            </a:xfrm>
            <a:prstGeom prst="rect">
              <a:avLst/>
            </a:prstGeom>
            <a:noFill/>
            <a:ln w="9525">
              <a:solidFill>
                <a:srgbClr val="FFCC00"/>
              </a:solidFill>
              <a:prstDash val="dash"/>
              <a:miter lim="800000"/>
              <a:headEnd/>
              <a:tailEnd/>
            </a:ln>
            <a:extLst>
              <a:ext uri="{909E8E84-426E-40DD-AFC4-6F175D3DCCD1}">
                <a14:hiddenFill xmlns:a14="http://schemas.microsoft.com/office/drawing/2010/main">
                  <a:solidFill>
                    <a:srgbClr val="FFFFFF"/>
                  </a:solidFill>
                </a14:hiddenFill>
              </a:ext>
            </a:extLst>
          </p:spPr>
          <p:txBody>
            <a:bodyPr anchor="ctr">
              <a:no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a:latin typeface="Calibri" panose="020F0502020204030204" pitchFamily="34" charset="0"/>
              </a:endParaRPr>
            </a:p>
          </p:txBody>
        </p:sp>
        <p:sp>
          <p:nvSpPr>
            <p:cNvPr id="20514" name="Rectangle 59"/>
            <p:cNvSpPr>
              <a:spLocks noChangeArrowheads="1"/>
            </p:cNvSpPr>
            <p:nvPr/>
          </p:nvSpPr>
          <p:spPr bwMode="auto">
            <a:xfrm>
              <a:off x="3664" y="3088"/>
              <a:ext cx="1384" cy="256"/>
            </a:xfrm>
            <a:prstGeom prst="rect">
              <a:avLst/>
            </a:prstGeom>
            <a:noFill/>
            <a:ln w="9525">
              <a:solidFill>
                <a:schemeClr val="bg2"/>
              </a:solidFill>
              <a:prstDash val="dash"/>
              <a:miter lim="800000"/>
              <a:headEnd/>
              <a:tailEnd/>
            </a:ln>
            <a:extLst>
              <a:ext uri="{909E8E84-426E-40DD-AFC4-6F175D3DCCD1}">
                <a14:hiddenFill xmlns:a14="http://schemas.microsoft.com/office/drawing/2010/main">
                  <a:solidFill>
                    <a:srgbClr val="FFFFFF"/>
                  </a:solidFill>
                </a14:hiddenFill>
              </a:ext>
            </a:extLst>
          </p:spPr>
          <p:txBody>
            <a:bodyPr anchor="ctr">
              <a:no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a:latin typeface="Calibri" panose="020F0502020204030204" pitchFamily="34" charset="0"/>
              </a:endParaRPr>
            </a:p>
          </p:txBody>
        </p:sp>
      </p:grpSp>
      <p:grpSp>
        <p:nvGrpSpPr>
          <p:cNvPr id="8" name="Group 78"/>
          <p:cNvGrpSpPr>
            <a:grpSpLocks/>
          </p:cNvGrpSpPr>
          <p:nvPr/>
        </p:nvGrpSpPr>
        <p:grpSpPr bwMode="auto">
          <a:xfrm>
            <a:off x="912814" y="1485901"/>
            <a:ext cx="7685088" cy="1244601"/>
            <a:chOff x="575" y="936"/>
            <a:chExt cx="4841" cy="784"/>
          </a:xfrm>
        </p:grpSpPr>
        <p:grpSp>
          <p:nvGrpSpPr>
            <p:cNvPr id="20494" name="Group 50"/>
            <p:cNvGrpSpPr>
              <a:grpSpLocks/>
            </p:cNvGrpSpPr>
            <p:nvPr/>
          </p:nvGrpSpPr>
          <p:grpSpPr bwMode="auto">
            <a:xfrm>
              <a:off x="3672" y="1059"/>
              <a:ext cx="1632" cy="96"/>
              <a:chOff x="3672" y="1044"/>
              <a:chExt cx="1632" cy="96"/>
            </a:xfrm>
          </p:grpSpPr>
          <p:sp>
            <p:nvSpPr>
              <p:cNvPr id="20505" name="Line 10"/>
              <p:cNvSpPr>
                <a:spLocks noChangeShapeType="1"/>
              </p:cNvSpPr>
              <p:nvPr/>
            </p:nvSpPr>
            <p:spPr bwMode="auto">
              <a:xfrm>
                <a:off x="3824" y="1092"/>
                <a:ext cx="520" cy="0"/>
              </a:xfrm>
              <a:prstGeom prst="line">
                <a:avLst/>
              </a:prstGeom>
              <a:noFill/>
              <a:ln w="9525">
                <a:solidFill>
                  <a:schemeClr val="tx2"/>
                </a:solidFill>
                <a:round/>
                <a:headEnd/>
                <a:tailEnd type="triangle" w="med" len="med"/>
              </a:ln>
              <a:extLst>
                <a:ext uri="{909E8E84-426E-40DD-AFC4-6F175D3DCCD1}">
                  <a14:hiddenFill xmlns:a14="http://schemas.microsoft.com/office/drawing/2010/main">
                    <a:noFill/>
                  </a14:hiddenFill>
                </a:ext>
              </a:extLst>
            </p:spPr>
            <p:txBody>
              <a:bodyPr wrap="none" anchor="ctr">
                <a:noAutofit/>
              </a:bodyPr>
              <a:lstStyle/>
              <a:p>
                <a:endParaRPr lang="fr-FR">
                  <a:latin typeface="Calibri" panose="020F0502020204030204" pitchFamily="34" charset="0"/>
                </a:endParaRPr>
              </a:p>
            </p:txBody>
          </p:sp>
          <p:sp>
            <p:nvSpPr>
              <p:cNvPr id="20506" name="Oval 11"/>
              <p:cNvSpPr>
                <a:spLocks noChangeArrowheads="1"/>
              </p:cNvSpPr>
              <p:nvPr/>
            </p:nvSpPr>
            <p:spPr bwMode="auto">
              <a:xfrm>
                <a:off x="4416" y="1044"/>
                <a:ext cx="96" cy="96"/>
              </a:xfrm>
              <a:prstGeom prst="ellipse">
                <a:avLst/>
              </a:prstGeom>
              <a:solidFill>
                <a:schemeClr val="bg2"/>
              </a:solidFill>
              <a:ln w="9525">
                <a:solidFill>
                  <a:schemeClr val="tx2"/>
                </a:solidFill>
                <a:round/>
                <a:headEnd/>
                <a:tailEnd/>
              </a:ln>
            </p:spPr>
            <p:txBody>
              <a:bodyPr wrap="none" anchor="ctr">
                <a:no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a:latin typeface="Calibri" panose="020F0502020204030204" pitchFamily="34" charset="0"/>
                </a:endParaRPr>
              </a:p>
            </p:txBody>
          </p:sp>
          <p:sp>
            <p:nvSpPr>
              <p:cNvPr id="20507" name="Oval 12"/>
              <p:cNvSpPr>
                <a:spLocks noChangeArrowheads="1"/>
              </p:cNvSpPr>
              <p:nvPr/>
            </p:nvSpPr>
            <p:spPr bwMode="auto">
              <a:xfrm>
                <a:off x="3672" y="1044"/>
                <a:ext cx="96" cy="96"/>
              </a:xfrm>
              <a:prstGeom prst="ellipse">
                <a:avLst/>
              </a:prstGeom>
              <a:solidFill>
                <a:schemeClr val="bg2"/>
              </a:solidFill>
              <a:ln w="9525">
                <a:solidFill>
                  <a:schemeClr val="tx2"/>
                </a:solidFill>
                <a:round/>
                <a:headEnd/>
                <a:tailEnd/>
              </a:ln>
            </p:spPr>
            <p:txBody>
              <a:bodyPr wrap="none" anchor="ctr">
                <a:no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a:latin typeface="Calibri" panose="020F0502020204030204" pitchFamily="34" charset="0"/>
                </a:endParaRPr>
              </a:p>
            </p:txBody>
          </p:sp>
          <p:sp>
            <p:nvSpPr>
              <p:cNvPr id="20508" name="Line 13"/>
              <p:cNvSpPr>
                <a:spLocks noChangeShapeType="1"/>
              </p:cNvSpPr>
              <p:nvPr/>
            </p:nvSpPr>
            <p:spPr bwMode="auto">
              <a:xfrm>
                <a:off x="4616" y="1092"/>
                <a:ext cx="520" cy="0"/>
              </a:xfrm>
              <a:prstGeom prst="line">
                <a:avLst/>
              </a:prstGeom>
              <a:noFill/>
              <a:ln w="9525">
                <a:solidFill>
                  <a:schemeClr val="tx2"/>
                </a:solidFill>
                <a:round/>
                <a:headEnd/>
                <a:tailEnd type="triangle" w="med" len="med"/>
              </a:ln>
              <a:extLst>
                <a:ext uri="{909E8E84-426E-40DD-AFC4-6F175D3DCCD1}">
                  <a14:hiddenFill xmlns:a14="http://schemas.microsoft.com/office/drawing/2010/main">
                    <a:noFill/>
                  </a14:hiddenFill>
                </a:ext>
              </a:extLst>
            </p:spPr>
            <p:txBody>
              <a:bodyPr wrap="none" anchor="ctr">
                <a:noAutofit/>
              </a:bodyPr>
              <a:lstStyle/>
              <a:p>
                <a:endParaRPr lang="fr-FR">
                  <a:latin typeface="Calibri" panose="020F0502020204030204" pitchFamily="34" charset="0"/>
                </a:endParaRPr>
              </a:p>
            </p:txBody>
          </p:sp>
          <p:sp>
            <p:nvSpPr>
              <p:cNvPr id="20509" name="Oval 14"/>
              <p:cNvSpPr>
                <a:spLocks noChangeArrowheads="1"/>
              </p:cNvSpPr>
              <p:nvPr/>
            </p:nvSpPr>
            <p:spPr bwMode="auto">
              <a:xfrm>
                <a:off x="5208" y="1044"/>
                <a:ext cx="96" cy="96"/>
              </a:xfrm>
              <a:prstGeom prst="ellipse">
                <a:avLst/>
              </a:prstGeom>
              <a:solidFill>
                <a:schemeClr val="bg2"/>
              </a:solidFill>
              <a:ln w="9525">
                <a:solidFill>
                  <a:schemeClr val="tx2"/>
                </a:solidFill>
                <a:round/>
                <a:headEnd/>
                <a:tailEnd/>
              </a:ln>
            </p:spPr>
            <p:txBody>
              <a:bodyPr wrap="none" anchor="ctr">
                <a:no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a:latin typeface="Calibri" panose="020F0502020204030204" pitchFamily="34" charset="0"/>
                </a:endParaRPr>
              </a:p>
            </p:txBody>
          </p:sp>
        </p:grpSp>
        <p:grpSp>
          <p:nvGrpSpPr>
            <p:cNvPr id="20495" name="Group 51"/>
            <p:cNvGrpSpPr>
              <a:grpSpLocks/>
            </p:cNvGrpSpPr>
            <p:nvPr/>
          </p:nvGrpSpPr>
          <p:grpSpPr bwMode="auto">
            <a:xfrm>
              <a:off x="3704" y="1387"/>
              <a:ext cx="908" cy="280"/>
              <a:chOff x="3704" y="1284"/>
              <a:chExt cx="908" cy="280"/>
            </a:xfrm>
          </p:grpSpPr>
          <p:sp>
            <p:nvSpPr>
              <p:cNvPr id="20499" name="Line 15"/>
              <p:cNvSpPr>
                <a:spLocks noChangeShapeType="1"/>
              </p:cNvSpPr>
              <p:nvPr/>
            </p:nvSpPr>
            <p:spPr bwMode="auto">
              <a:xfrm>
                <a:off x="3856" y="1340"/>
                <a:ext cx="52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noAutofit/>
              </a:bodyPr>
              <a:lstStyle/>
              <a:p>
                <a:endParaRPr lang="fr-FR">
                  <a:latin typeface="Calibri" panose="020F0502020204030204" pitchFamily="34" charset="0"/>
                </a:endParaRPr>
              </a:p>
            </p:txBody>
          </p:sp>
          <p:sp>
            <p:nvSpPr>
              <p:cNvPr id="20500" name="Oval 17"/>
              <p:cNvSpPr>
                <a:spLocks noChangeArrowheads="1"/>
              </p:cNvSpPr>
              <p:nvPr/>
            </p:nvSpPr>
            <p:spPr bwMode="auto">
              <a:xfrm>
                <a:off x="3704" y="1292"/>
                <a:ext cx="96" cy="96"/>
              </a:xfrm>
              <a:prstGeom prst="ellipse">
                <a:avLst/>
              </a:prstGeom>
              <a:solidFill>
                <a:schemeClr val="bg2"/>
              </a:solidFill>
              <a:ln w="9525">
                <a:solidFill>
                  <a:schemeClr val="tx2"/>
                </a:solidFill>
                <a:round/>
                <a:headEnd/>
                <a:tailEnd/>
              </a:ln>
            </p:spPr>
            <p:txBody>
              <a:bodyPr wrap="none" anchor="ctr">
                <a:no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a:latin typeface="Calibri" panose="020F0502020204030204" pitchFamily="34" charset="0"/>
                </a:endParaRPr>
              </a:p>
            </p:txBody>
          </p:sp>
          <p:sp>
            <p:nvSpPr>
              <p:cNvPr id="20501" name="Line 20"/>
              <p:cNvSpPr>
                <a:spLocks noChangeShapeType="1"/>
              </p:cNvSpPr>
              <p:nvPr/>
            </p:nvSpPr>
            <p:spPr bwMode="auto">
              <a:xfrm>
                <a:off x="3896" y="1524"/>
                <a:ext cx="584"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nchor="ctr">
                <a:noAutofit/>
              </a:bodyPr>
              <a:lstStyle/>
              <a:p>
                <a:endParaRPr lang="fr-FR">
                  <a:latin typeface="Calibri" panose="020F0502020204030204" pitchFamily="34" charset="0"/>
                </a:endParaRPr>
              </a:p>
            </p:txBody>
          </p:sp>
          <p:sp>
            <p:nvSpPr>
              <p:cNvPr id="20502" name="Line 21"/>
              <p:cNvSpPr>
                <a:spLocks noChangeShapeType="1"/>
              </p:cNvSpPr>
              <p:nvPr/>
            </p:nvSpPr>
            <p:spPr bwMode="auto">
              <a:xfrm flipH="1" flipV="1">
                <a:off x="3832" y="1432"/>
                <a:ext cx="64" cy="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noAutofit/>
              </a:bodyPr>
              <a:lstStyle/>
              <a:p>
                <a:endParaRPr lang="fr-FR">
                  <a:latin typeface="Calibri" panose="020F0502020204030204" pitchFamily="34" charset="0"/>
                </a:endParaRPr>
              </a:p>
            </p:txBody>
          </p:sp>
          <p:sp>
            <p:nvSpPr>
              <p:cNvPr id="20503" name="Oval 42"/>
              <p:cNvSpPr>
                <a:spLocks noChangeArrowheads="1"/>
              </p:cNvSpPr>
              <p:nvPr/>
            </p:nvSpPr>
            <p:spPr bwMode="auto">
              <a:xfrm>
                <a:off x="4424" y="1284"/>
                <a:ext cx="96" cy="96"/>
              </a:xfrm>
              <a:prstGeom prst="ellipse">
                <a:avLst/>
              </a:prstGeom>
              <a:solidFill>
                <a:schemeClr val="bg2"/>
              </a:solidFill>
              <a:ln w="9525">
                <a:solidFill>
                  <a:schemeClr val="tx2"/>
                </a:solidFill>
                <a:round/>
                <a:headEnd/>
                <a:tailEnd/>
              </a:ln>
            </p:spPr>
            <p:txBody>
              <a:bodyPr wrap="none" anchor="ctr">
                <a:no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a:latin typeface="Calibri" panose="020F0502020204030204" pitchFamily="34" charset="0"/>
                </a:endParaRPr>
              </a:p>
            </p:txBody>
          </p:sp>
          <p:sp>
            <p:nvSpPr>
              <p:cNvPr id="20504" name="Oval 43"/>
              <p:cNvSpPr>
                <a:spLocks noChangeArrowheads="1"/>
              </p:cNvSpPr>
              <p:nvPr/>
            </p:nvSpPr>
            <p:spPr bwMode="auto">
              <a:xfrm>
                <a:off x="4516" y="1468"/>
                <a:ext cx="96" cy="96"/>
              </a:xfrm>
              <a:prstGeom prst="ellipse">
                <a:avLst/>
              </a:prstGeom>
              <a:solidFill>
                <a:schemeClr val="bg2"/>
              </a:solidFill>
              <a:ln w="9525">
                <a:solidFill>
                  <a:schemeClr val="tx2"/>
                </a:solidFill>
                <a:round/>
                <a:headEnd/>
                <a:tailEnd/>
              </a:ln>
            </p:spPr>
            <p:txBody>
              <a:bodyPr wrap="none" anchor="ctr">
                <a:no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a:latin typeface="Calibri" panose="020F0502020204030204" pitchFamily="34" charset="0"/>
                </a:endParaRPr>
              </a:p>
            </p:txBody>
          </p:sp>
        </p:grpSp>
        <p:sp>
          <p:nvSpPr>
            <p:cNvPr id="20496" name="Rectangle 54"/>
            <p:cNvSpPr>
              <a:spLocks noChangeArrowheads="1"/>
            </p:cNvSpPr>
            <p:nvPr/>
          </p:nvSpPr>
          <p:spPr bwMode="auto">
            <a:xfrm>
              <a:off x="3608" y="1312"/>
              <a:ext cx="1128" cy="408"/>
            </a:xfrm>
            <a:prstGeom prst="rect">
              <a:avLst/>
            </a:prstGeom>
            <a:noFill/>
            <a:ln w="9525">
              <a:solidFill>
                <a:srgbClr val="FFCC00"/>
              </a:solidFill>
              <a:prstDash val="dash"/>
              <a:miter lim="800000"/>
              <a:headEnd/>
              <a:tailEnd/>
            </a:ln>
            <a:extLst>
              <a:ext uri="{909E8E84-426E-40DD-AFC4-6F175D3DCCD1}">
                <a14:hiddenFill xmlns:a14="http://schemas.microsoft.com/office/drawing/2010/main">
                  <a:solidFill>
                    <a:srgbClr val="FFFFFF"/>
                  </a:solidFill>
                </a14:hiddenFill>
              </a:ext>
            </a:extLst>
          </p:spPr>
          <p:txBody>
            <a:bodyPr wrap="none" anchor="ctr">
              <a:no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a:latin typeface="Calibri" panose="020F0502020204030204" pitchFamily="34" charset="0"/>
              </a:endParaRPr>
            </a:p>
          </p:txBody>
        </p:sp>
        <p:sp>
          <p:nvSpPr>
            <p:cNvPr id="20497" name="Rectangle 57"/>
            <p:cNvSpPr>
              <a:spLocks noChangeArrowheads="1"/>
            </p:cNvSpPr>
            <p:nvPr/>
          </p:nvSpPr>
          <p:spPr bwMode="auto">
            <a:xfrm>
              <a:off x="3600" y="936"/>
              <a:ext cx="1816" cy="296"/>
            </a:xfrm>
            <a:prstGeom prst="rect">
              <a:avLst/>
            </a:prstGeom>
            <a:noFill/>
            <a:ln w="9525">
              <a:solidFill>
                <a:schemeClr val="bg2"/>
              </a:solidFill>
              <a:prstDash val="dash"/>
              <a:miter lim="800000"/>
              <a:headEnd/>
              <a:tailEnd/>
            </a:ln>
            <a:extLst>
              <a:ext uri="{909E8E84-426E-40DD-AFC4-6F175D3DCCD1}">
                <a14:hiddenFill xmlns:a14="http://schemas.microsoft.com/office/drawing/2010/main">
                  <a:solidFill>
                    <a:srgbClr val="FFFFFF"/>
                  </a:solidFill>
                </a14:hiddenFill>
              </a:ext>
            </a:extLst>
          </p:spPr>
          <p:txBody>
            <a:bodyPr anchor="ctr">
              <a:no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a:latin typeface="Calibri" panose="020F0502020204030204" pitchFamily="34" charset="0"/>
              </a:endParaRPr>
            </a:p>
          </p:txBody>
        </p:sp>
        <p:sp>
          <p:nvSpPr>
            <p:cNvPr id="20498" name="Text Box 76"/>
            <p:cNvSpPr txBox="1">
              <a:spLocks noChangeArrowheads="1"/>
            </p:cNvSpPr>
            <p:nvPr/>
          </p:nvSpPr>
          <p:spPr bwMode="auto">
            <a:xfrm>
              <a:off x="575" y="1258"/>
              <a:ext cx="2771"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o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2200" dirty="0">
                  <a:latin typeface="Calibri" panose="020F0502020204030204" pitchFamily="34" charset="0"/>
                </a:rPr>
                <a:t>1. Mettre en parallèle deux tâches</a:t>
              </a:r>
              <a:endParaRPr lang="fr-FR" altLang="fr-FR" sz="2400" dirty="0">
                <a:solidFill>
                  <a:schemeClr val="tx1"/>
                </a:solidFill>
                <a:latin typeface="Calibri" panose="020F0502020204030204" pitchFamily="34" charset="0"/>
              </a:endParaRPr>
            </a:p>
          </p:txBody>
        </p:sp>
      </p:grpSp>
    </p:spTree>
    <p:extLst>
      <p:ext uri="{BB962C8B-B14F-4D97-AF65-F5344CB8AC3E}">
        <p14:creationId xmlns:p14="http://schemas.microsoft.com/office/powerpoint/2010/main" val="41063703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ox(out)">
                                      <p:cBhvr>
                                        <p:cTn id="7" dur="500"/>
                                        <p:tgtEl>
                                          <p:spTgt spid="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ox(out)">
                                      <p:cBhvr>
                                        <p:cTn id="12" dur="500"/>
                                        <p:tgtEl>
                                          <p:spTgt spid="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ox(out)">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1647825" y="139700"/>
            <a:ext cx="7318375" cy="546100"/>
          </a:xfrm>
        </p:spPr>
        <p:txBody>
          <a:bodyPr/>
          <a:lstStyle/>
          <a:p>
            <a:pPr>
              <a:defRPr/>
            </a:pPr>
            <a:r>
              <a:rPr lang="fr-FR" sz="2800"/>
              <a:t>Les analyses probabilistes</a:t>
            </a:r>
          </a:p>
        </p:txBody>
      </p:sp>
      <p:sp>
        <p:nvSpPr>
          <p:cNvPr id="21509" name="Rectangle 3"/>
          <p:cNvSpPr>
            <a:spLocks noGrp="1" noChangeArrowheads="1"/>
          </p:cNvSpPr>
          <p:nvPr>
            <p:ph type="body" idx="1"/>
          </p:nvPr>
        </p:nvSpPr>
        <p:spPr>
          <a:xfrm>
            <a:off x="546100" y="1489075"/>
            <a:ext cx="8267700" cy="1330325"/>
          </a:xfrm>
        </p:spPr>
        <p:txBody>
          <a:bodyPr/>
          <a:lstStyle/>
          <a:p>
            <a:pPr>
              <a:lnSpc>
                <a:spcPct val="120000"/>
              </a:lnSpc>
            </a:pPr>
            <a:r>
              <a:rPr lang="fr-FR" altLang="fr-FR" sz="2100"/>
              <a:t>Plusieurs valeurs de durées sont attribuées à chaque tâche.</a:t>
            </a:r>
          </a:p>
          <a:p>
            <a:pPr>
              <a:lnSpc>
                <a:spcPct val="120000"/>
              </a:lnSpc>
            </a:pPr>
            <a:r>
              <a:rPr lang="fr-FR" altLang="fr-FR" sz="2100" dirty="0"/>
              <a:t>La distribution de probabilité du délai final peut être calculée par simulation.</a:t>
            </a:r>
          </a:p>
        </p:txBody>
      </p:sp>
      <p:sp>
        <p:nvSpPr>
          <p:cNvPr id="21510" name="Text Box 26"/>
          <p:cNvSpPr txBox="1">
            <a:spLocks noChangeArrowheads="1"/>
          </p:cNvSpPr>
          <p:nvPr/>
        </p:nvSpPr>
        <p:spPr bwMode="auto">
          <a:xfrm>
            <a:off x="6346924" y="5267668"/>
            <a:ext cx="931665"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500">
                <a:solidFill>
                  <a:schemeClr val="tx1"/>
                </a:solidFill>
                <a:latin typeface="Calibri" panose="020F0502020204030204" pitchFamily="34" charset="0"/>
              </a:rPr>
              <a:t>Semaines</a:t>
            </a:r>
          </a:p>
        </p:txBody>
      </p:sp>
      <p:grpSp>
        <p:nvGrpSpPr>
          <p:cNvPr id="21511" name="Group 36"/>
          <p:cNvGrpSpPr>
            <a:grpSpLocks/>
          </p:cNvGrpSpPr>
          <p:nvPr/>
        </p:nvGrpSpPr>
        <p:grpSpPr bwMode="auto">
          <a:xfrm>
            <a:off x="3086100" y="3246438"/>
            <a:ext cx="2984500" cy="2444750"/>
            <a:chOff x="1816" y="2000"/>
            <a:chExt cx="1624" cy="1330"/>
          </a:xfrm>
        </p:grpSpPr>
        <p:sp>
          <p:nvSpPr>
            <p:cNvPr id="21519" name="Line 8"/>
            <p:cNvSpPr>
              <a:spLocks noChangeShapeType="1"/>
            </p:cNvSpPr>
            <p:nvPr/>
          </p:nvSpPr>
          <p:spPr bwMode="auto">
            <a:xfrm flipV="1">
              <a:off x="1816" y="2000"/>
              <a:ext cx="0" cy="1168"/>
            </a:xfrm>
            <a:prstGeom prst="line">
              <a:avLst/>
            </a:prstGeom>
            <a:noFill/>
            <a:ln w="9525">
              <a:solidFill>
                <a:schemeClr val="tx2"/>
              </a:solidFill>
              <a:round/>
              <a:headEnd/>
              <a:tailEnd type="triangle" w="med" len="med"/>
            </a:ln>
            <a:extLst>
              <a:ext uri="{909E8E84-426E-40DD-AFC4-6F175D3DCCD1}">
                <a14:hiddenFill xmlns:a14="http://schemas.microsoft.com/office/drawing/2010/main">
                  <a:noFill/>
                </a14:hiddenFill>
              </a:ext>
            </a:extLst>
          </p:spPr>
          <p:txBody>
            <a:bodyPr wrap="none" anchor="ctr">
              <a:noAutofit/>
            </a:bodyPr>
            <a:lstStyle/>
            <a:p>
              <a:endParaRPr lang="fr-FR"/>
            </a:p>
          </p:txBody>
        </p:sp>
        <p:sp>
          <p:nvSpPr>
            <p:cNvPr id="21520" name="Line 9"/>
            <p:cNvSpPr>
              <a:spLocks noChangeShapeType="1"/>
            </p:cNvSpPr>
            <p:nvPr/>
          </p:nvSpPr>
          <p:spPr bwMode="auto">
            <a:xfrm>
              <a:off x="1816" y="3176"/>
              <a:ext cx="1624" cy="0"/>
            </a:xfrm>
            <a:prstGeom prst="line">
              <a:avLst/>
            </a:prstGeom>
            <a:noFill/>
            <a:ln w="9525">
              <a:solidFill>
                <a:schemeClr val="tx2"/>
              </a:solidFill>
              <a:round/>
              <a:headEnd/>
              <a:tailEnd type="triangle" w="med" len="med"/>
            </a:ln>
            <a:extLst>
              <a:ext uri="{909E8E84-426E-40DD-AFC4-6F175D3DCCD1}">
                <a14:hiddenFill xmlns:a14="http://schemas.microsoft.com/office/drawing/2010/main">
                  <a:noFill/>
                </a14:hiddenFill>
              </a:ext>
            </a:extLst>
          </p:spPr>
          <p:txBody>
            <a:bodyPr wrap="none" anchor="ctr">
              <a:noAutofit/>
            </a:bodyPr>
            <a:lstStyle/>
            <a:p>
              <a:endParaRPr lang="fr-FR"/>
            </a:p>
          </p:txBody>
        </p:sp>
        <p:grpSp>
          <p:nvGrpSpPr>
            <p:cNvPr id="21521" name="Group 12"/>
            <p:cNvGrpSpPr>
              <a:grpSpLocks/>
            </p:cNvGrpSpPr>
            <p:nvPr/>
          </p:nvGrpSpPr>
          <p:grpSpPr bwMode="auto">
            <a:xfrm>
              <a:off x="2046" y="2254"/>
              <a:ext cx="1082" cy="924"/>
              <a:chOff x="2294" y="1918"/>
              <a:chExt cx="1378" cy="500"/>
            </a:xfrm>
          </p:grpSpPr>
          <p:sp>
            <p:nvSpPr>
              <p:cNvPr id="21540" name="Freeform 10"/>
              <p:cNvSpPr>
                <a:spLocks/>
              </p:cNvSpPr>
              <p:nvPr/>
            </p:nvSpPr>
            <p:spPr bwMode="auto">
              <a:xfrm>
                <a:off x="2294" y="1918"/>
                <a:ext cx="690" cy="500"/>
              </a:xfrm>
              <a:custGeom>
                <a:avLst/>
                <a:gdLst>
                  <a:gd name="T0" fmla="*/ 0 w 690"/>
                  <a:gd name="T1" fmla="*/ 500 h 500"/>
                  <a:gd name="T2" fmla="*/ 96 w 690"/>
                  <a:gd name="T3" fmla="*/ 497 h 500"/>
                  <a:gd name="T4" fmla="*/ 186 w 690"/>
                  <a:gd name="T5" fmla="*/ 482 h 500"/>
                  <a:gd name="T6" fmla="*/ 261 w 690"/>
                  <a:gd name="T7" fmla="*/ 437 h 500"/>
                  <a:gd name="T8" fmla="*/ 312 w 690"/>
                  <a:gd name="T9" fmla="*/ 374 h 500"/>
                  <a:gd name="T10" fmla="*/ 348 w 690"/>
                  <a:gd name="T11" fmla="*/ 302 h 500"/>
                  <a:gd name="T12" fmla="*/ 369 w 690"/>
                  <a:gd name="T13" fmla="*/ 239 h 500"/>
                  <a:gd name="T14" fmla="*/ 396 w 690"/>
                  <a:gd name="T15" fmla="*/ 176 h 500"/>
                  <a:gd name="T16" fmla="*/ 447 w 690"/>
                  <a:gd name="T17" fmla="*/ 95 h 500"/>
                  <a:gd name="T18" fmla="*/ 501 w 690"/>
                  <a:gd name="T19" fmla="*/ 50 h 500"/>
                  <a:gd name="T20" fmla="*/ 576 w 690"/>
                  <a:gd name="T21" fmla="*/ 17 h 500"/>
                  <a:gd name="T22" fmla="*/ 645 w 690"/>
                  <a:gd name="T23" fmla="*/ 5 h 500"/>
                  <a:gd name="T24" fmla="*/ 690 w 690"/>
                  <a:gd name="T25" fmla="*/ 0 h 5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90"/>
                  <a:gd name="T40" fmla="*/ 0 h 500"/>
                  <a:gd name="T41" fmla="*/ 690 w 690"/>
                  <a:gd name="T42" fmla="*/ 500 h 5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90" h="500">
                    <a:moveTo>
                      <a:pt x="0" y="500"/>
                    </a:moveTo>
                    <a:cubicBezTo>
                      <a:pt x="32" y="500"/>
                      <a:pt x="65" y="500"/>
                      <a:pt x="96" y="497"/>
                    </a:cubicBezTo>
                    <a:cubicBezTo>
                      <a:pt x="127" y="494"/>
                      <a:pt x="159" y="492"/>
                      <a:pt x="186" y="482"/>
                    </a:cubicBezTo>
                    <a:cubicBezTo>
                      <a:pt x="213" y="472"/>
                      <a:pt x="240" y="455"/>
                      <a:pt x="261" y="437"/>
                    </a:cubicBezTo>
                    <a:cubicBezTo>
                      <a:pt x="282" y="419"/>
                      <a:pt x="298" y="396"/>
                      <a:pt x="312" y="374"/>
                    </a:cubicBezTo>
                    <a:cubicBezTo>
                      <a:pt x="326" y="352"/>
                      <a:pt x="339" y="324"/>
                      <a:pt x="348" y="302"/>
                    </a:cubicBezTo>
                    <a:cubicBezTo>
                      <a:pt x="357" y="280"/>
                      <a:pt x="361" y="260"/>
                      <a:pt x="369" y="239"/>
                    </a:cubicBezTo>
                    <a:cubicBezTo>
                      <a:pt x="377" y="218"/>
                      <a:pt x="383" y="200"/>
                      <a:pt x="396" y="176"/>
                    </a:cubicBezTo>
                    <a:cubicBezTo>
                      <a:pt x="409" y="152"/>
                      <a:pt x="430" y="116"/>
                      <a:pt x="447" y="95"/>
                    </a:cubicBezTo>
                    <a:cubicBezTo>
                      <a:pt x="464" y="74"/>
                      <a:pt x="480" y="63"/>
                      <a:pt x="501" y="50"/>
                    </a:cubicBezTo>
                    <a:cubicBezTo>
                      <a:pt x="522" y="37"/>
                      <a:pt x="552" y="24"/>
                      <a:pt x="576" y="17"/>
                    </a:cubicBezTo>
                    <a:cubicBezTo>
                      <a:pt x="600" y="10"/>
                      <a:pt x="626" y="8"/>
                      <a:pt x="645" y="5"/>
                    </a:cubicBezTo>
                    <a:cubicBezTo>
                      <a:pt x="664" y="2"/>
                      <a:pt x="681" y="1"/>
                      <a:pt x="690" y="0"/>
                    </a:cubicBezTo>
                  </a:path>
                </a:pathLst>
              </a:custGeom>
              <a:noFill/>
              <a:ln w="19050"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noAutofit/>
              </a:bodyPr>
              <a:lstStyle/>
              <a:p>
                <a:endParaRPr lang="fr-FR"/>
              </a:p>
            </p:txBody>
          </p:sp>
          <p:sp>
            <p:nvSpPr>
              <p:cNvPr id="21541" name="Freeform 11"/>
              <p:cNvSpPr>
                <a:spLocks/>
              </p:cNvSpPr>
              <p:nvPr/>
            </p:nvSpPr>
            <p:spPr bwMode="auto">
              <a:xfrm>
                <a:off x="2982" y="1918"/>
                <a:ext cx="690" cy="498"/>
              </a:xfrm>
              <a:custGeom>
                <a:avLst/>
                <a:gdLst>
                  <a:gd name="T0" fmla="*/ 690 w 690"/>
                  <a:gd name="T1" fmla="*/ 498 h 498"/>
                  <a:gd name="T2" fmla="*/ 594 w 690"/>
                  <a:gd name="T3" fmla="*/ 495 h 498"/>
                  <a:gd name="T4" fmla="*/ 504 w 690"/>
                  <a:gd name="T5" fmla="*/ 480 h 498"/>
                  <a:gd name="T6" fmla="*/ 429 w 690"/>
                  <a:gd name="T7" fmla="*/ 435 h 498"/>
                  <a:gd name="T8" fmla="*/ 378 w 690"/>
                  <a:gd name="T9" fmla="*/ 372 h 498"/>
                  <a:gd name="T10" fmla="*/ 342 w 690"/>
                  <a:gd name="T11" fmla="*/ 300 h 498"/>
                  <a:gd name="T12" fmla="*/ 321 w 690"/>
                  <a:gd name="T13" fmla="*/ 237 h 498"/>
                  <a:gd name="T14" fmla="*/ 294 w 690"/>
                  <a:gd name="T15" fmla="*/ 174 h 498"/>
                  <a:gd name="T16" fmla="*/ 243 w 690"/>
                  <a:gd name="T17" fmla="*/ 93 h 498"/>
                  <a:gd name="T18" fmla="*/ 189 w 690"/>
                  <a:gd name="T19" fmla="*/ 48 h 498"/>
                  <a:gd name="T20" fmla="*/ 114 w 690"/>
                  <a:gd name="T21" fmla="*/ 15 h 498"/>
                  <a:gd name="T22" fmla="*/ 45 w 690"/>
                  <a:gd name="T23" fmla="*/ 3 h 498"/>
                  <a:gd name="T24" fmla="*/ 0 w 690"/>
                  <a:gd name="T25" fmla="*/ 0 h 49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90"/>
                  <a:gd name="T40" fmla="*/ 0 h 498"/>
                  <a:gd name="T41" fmla="*/ 690 w 690"/>
                  <a:gd name="T42" fmla="*/ 498 h 49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90" h="498">
                    <a:moveTo>
                      <a:pt x="690" y="498"/>
                    </a:moveTo>
                    <a:cubicBezTo>
                      <a:pt x="658" y="498"/>
                      <a:pt x="625" y="498"/>
                      <a:pt x="594" y="495"/>
                    </a:cubicBezTo>
                    <a:cubicBezTo>
                      <a:pt x="563" y="492"/>
                      <a:pt x="531" y="490"/>
                      <a:pt x="504" y="480"/>
                    </a:cubicBezTo>
                    <a:cubicBezTo>
                      <a:pt x="477" y="470"/>
                      <a:pt x="450" y="453"/>
                      <a:pt x="429" y="435"/>
                    </a:cubicBezTo>
                    <a:cubicBezTo>
                      <a:pt x="408" y="417"/>
                      <a:pt x="392" y="394"/>
                      <a:pt x="378" y="372"/>
                    </a:cubicBezTo>
                    <a:cubicBezTo>
                      <a:pt x="364" y="350"/>
                      <a:pt x="351" y="322"/>
                      <a:pt x="342" y="300"/>
                    </a:cubicBezTo>
                    <a:cubicBezTo>
                      <a:pt x="333" y="278"/>
                      <a:pt x="329" y="258"/>
                      <a:pt x="321" y="237"/>
                    </a:cubicBezTo>
                    <a:cubicBezTo>
                      <a:pt x="313" y="216"/>
                      <a:pt x="307" y="198"/>
                      <a:pt x="294" y="174"/>
                    </a:cubicBezTo>
                    <a:cubicBezTo>
                      <a:pt x="281" y="150"/>
                      <a:pt x="260" y="114"/>
                      <a:pt x="243" y="93"/>
                    </a:cubicBezTo>
                    <a:cubicBezTo>
                      <a:pt x="226" y="72"/>
                      <a:pt x="210" y="61"/>
                      <a:pt x="189" y="48"/>
                    </a:cubicBezTo>
                    <a:cubicBezTo>
                      <a:pt x="168" y="35"/>
                      <a:pt x="138" y="22"/>
                      <a:pt x="114" y="15"/>
                    </a:cubicBezTo>
                    <a:cubicBezTo>
                      <a:pt x="90" y="8"/>
                      <a:pt x="64" y="5"/>
                      <a:pt x="45" y="3"/>
                    </a:cubicBezTo>
                    <a:cubicBezTo>
                      <a:pt x="26" y="1"/>
                      <a:pt x="9" y="1"/>
                      <a:pt x="0" y="0"/>
                    </a:cubicBezTo>
                  </a:path>
                </a:pathLst>
              </a:custGeom>
              <a:noFill/>
              <a:ln w="19050"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noAutofit/>
              </a:bodyPr>
              <a:lstStyle/>
              <a:p>
                <a:endParaRPr lang="fr-FR"/>
              </a:p>
            </p:txBody>
          </p:sp>
        </p:grpSp>
        <p:sp>
          <p:nvSpPr>
            <p:cNvPr id="21522" name="Line 13"/>
            <p:cNvSpPr>
              <a:spLocks noChangeShapeType="1"/>
            </p:cNvSpPr>
            <p:nvPr/>
          </p:nvSpPr>
          <p:spPr bwMode="auto">
            <a:xfrm>
              <a:off x="1976" y="3152"/>
              <a:ext cx="0" cy="52"/>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wrap="none" anchor="ctr">
              <a:noAutofit/>
            </a:bodyPr>
            <a:lstStyle/>
            <a:p>
              <a:endParaRPr lang="fr-FR"/>
            </a:p>
          </p:txBody>
        </p:sp>
        <p:sp>
          <p:nvSpPr>
            <p:cNvPr id="21523" name="Line 15"/>
            <p:cNvSpPr>
              <a:spLocks noChangeShapeType="1"/>
            </p:cNvSpPr>
            <p:nvPr/>
          </p:nvSpPr>
          <p:spPr bwMode="auto">
            <a:xfrm>
              <a:off x="2110" y="3152"/>
              <a:ext cx="0" cy="52"/>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wrap="none" anchor="ctr">
              <a:noAutofit/>
            </a:bodyPr>
            <a:lstStyle/>
            <a:p>
              <a:endParaRPr lang="fr-FR"/>
            </a:p>
          </p:txBody>
        </p:sp>
        <p:sp>
          <p:nvSpPr>
            <p:cNvPr id="21524" name="Line 16"/>
            <p:cNvSpPr>
              <a:spLocks noChangeShapeType="1"/>
            </p:cNvSpPr>
            <p:nvPr/>
          </p:nvSpPr>
          <p:spPr bwMode="auto">
            <a:xfrm>
              <a:off x="2245" y="3152"/>
              <a:ext cx="0" cy="52"/>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wrap="none" anchor="ctr">
              <a:noAutofit/>
            </a:bodyPr>
            <a:lstStyle/>
            <a:p>
              <a:endParaRPr lang="fr-FR"/>
            </a:p>
          </p:txBody>
        </p:sp>
        <p:sp>
          <p:nvSpPr>
            <p:cNvPr id="21525" name="Line 17"/>
            <p:cNvSpPr>
              <a:spLocks noChangeShapeType="1"/>
            </p:cNvSpPr>
            <p:nvPr/>
          </p:nvSpPr>
          <p:spPr bwMode="auto">
            <a:xfrm>
              <a:off x="2380" y="3152"/>
              <a:ext cx="0" cy="52"/>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wrap="none" anchor="ctr">
              <a:noAutofit/>
            </a:bodyPr>
            <a:lstStyle/>
            <a:p>
              <a:endParaRPr lang="fr-FR"/>
            </a:p>
          </p:txBody>
        </p:sp>
        <p:sp>
          <p:nvSpPr>
            <p:cNvPr id="21526" name="Line 18"/>
            <p:cNvSpPr>
              <a:spLocks noChangeShapeType="1"/>
            </p:cNvSpPr>
            <p:nvPr/>
          </p:nvSpPr>
          <p:spPr bwMode="auto">
            <a:xfrm>
              <a:off x="2514" y="3152"/>
              <a:ext cx="0" cy="52"/>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wrap="none" anchor="ctr">
              <a:noAutofit/>
            </a:bodyPr>
            <a:lstStyle/>
            <a:p>
              <a:endParaRPr lang="fr-FR"/>
            </a:p>
          </p:txBody>
        </p:sp>
        <p:sp>
          <p:nvSpPr>
            <p:cNvPr id="21527" name="Line 19"/>
            <p:cNvSpPr>
              <a:spLocks noChangeShapeType="1"/>
            </p:cNvSpPr>
            <p:nvPr/>
          </p:nvSpPr>
          <p:spPr bwMode="auto">
            <a:xfrm>
              <a:off x="2649" y="3152"/>
              <a:ext cx="0" cy="52"/>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wrap="none" anchor="ctr">
              <a:noAutofit/>
            </a:bodyPr>
            <a:lstStyle/>
            <a:p>
              <a:endParaRPr lang="fr-FR"/>
            </a:p>
          </p:txBody>
        </p:sp>
        <p:sp>
          <p:nvSpPr>
            <p:cNvPr id="21528" name="Line 20"/>
            <p:cNvSpPr>
              <a:spLocks noChangeShapeType="1"/>
            </p:cNvSpPr>
            <p:nvPr/>
          </p:nvSpPr>
          <p:spPr bwMode="auto">
            <a:xfrm>
              <a:off x="2784" y="3152"/>
              <a:ext cx="0" cy="52"/>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wrap="none" anchor="ctr">
              <a:noAutofit/>
            </a:bodyPr>
            <a:lstStyle/>
            <a:p>
              <a:endParaRPr lang="fr-FR"/>
            </a:p>
          </p:txBody>
        </p:sp>
        <p:sp>
          <p:nvSpPr>
            <p:cNvPr id="21529" name="Line 21"/>
            <p:cNvSpPr>
              <a:spLocks noChangeShapeType="1"/>
            </p:cNvSpPr>
            <p:nvPr/>
          </p:nvSpPr>
          <p:spPr bwMode="auto">
            <a:xfrm>
              <a:off x="2918" y="3152"/>
              <a:ext cx="0" cy="52"/>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wrap="none" anchor="ctr">
              <a:noAutofit/>
            </a:bodyPr>
            <a:lstStyle/>
            <a:p>
              <a:endParaRPr lang="fr-FR"/>
            </a:p>
          </p:txBody>
        </p:sp>
        <p:sp>
          <p:nvSpPr>
            <p:cNvPr id="21530" name="Line 22"/>
            <p:cNvSpPr>
              <a:spLocks noChangeShapeType="1"/>
            </p:cNvSpPr>
            <p:nvPr/>
          </p:nvSpPr>
          <p:spPr bwMode="auto">
            <a:xfrm>
              <a:off x="3053" y="3152"/>
              <a:ext cx="0" cy="52"/>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wrap="none" anchor="ctr">
              <a:noAutofit/>
            </a:bodyPr>
            <a:lstStyle/>
            <a:p>
              <a:endParaRPr lang="fr-FR"/>
            </a:p>
          </p:txBody>
        </p:sp>
        <p:sp>
          <p:nvSpPr>
            <p:cNvPr id="21531" name="Line 23"/>
            <p:cNvSpPr>
              <a:spLocks noChangeShapeType="1"/>
            </p:cNvSpPr>
            <p:nvPr/>
          </p:nvSpPr>
          <p:spPr bwMode="auto">
            <a:xfrm>
              <a:off x="3188" y="3152"/>
              <a:ext cx="0" cy="52"/>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wrap="none" anchor="ctr">
              <a:noAutofit/>
            </a:bodyPr>
            <a:lstStyle/>
            <a:p>
              <a:endParaRPr lang="fr-FR"/>
            </a:p>
          </p:txBody>
        </p:sp>
        <p:sp>
          <p:nvSpPr>
            <p:cNvPr id="21532" name="Text Box 27"/>
            <p:cNvSpPr txBox="1">
              <a:spLocks noChangeArrowheads="1"/>
            </p:cNvSpPr>
            <p:nvPr/>
          </p:nvSpPr>
          <p:spPr bwMode="auto">
            <a:xfrm>
              <a:off x="2010" y="3181"/>
              <a:ext cx="192" cy="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o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200">
                  <a:solidFill>
                    <a:schemeClr val="tx1"/>
                  </a:solidFill>
                </a:rPr>
                <a:t>11</a:t>
              </a:r>
            </a:p>
          </p:txBody>
        </p:sp>
        <p:sp>
          <p:nvSpPr>
            <p:cNvPr id="21533" name="Text Box 28"/>
            <p:cNvSpPr txBox="1">
              <a:spLocks noChangeArrowheads="1"/>
            </p:cNvSpPr>
            <p:nvPr/>
          </p:nvSpPr>
          <p:spPr bwMode="auto">
            <a:xfrm>
              <a:off x="2148" y="3181"/>
              <a:ext cx="191" cy="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o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200">
                  <a:solidFill>
                    <a:schemeClr val="tx1"/>
                  </a:solidFill>
                </a:rPr>
                <a:t>12</a:t>
              </a:r>
            </a:p>
          </p:txBody>
        </p:sp>
        <p:sp>
          <p:nvSpPr>
            <p:cNvPr id="21534" name="Text Box 29"/>
            <p:cNvSpPr txBox="1">
              <a:spLocks noChangeArrowheads="1"/>
            </p:cNvSpPr>
            <p:nvPr/>
          </p:nvSpPr>
          <p:spPr bwMode="auto">
            <a:xfrm>
              <a:off x="2282" y="3181"/>
              <a:ext cx="191" cy="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o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200">
                  <a:solidFill>
                    <a:schemeClr val="tx1"/>
                  </a:solidFill>
                </a:rPr>
                <a:t>13</a:t>
              </a:r>
            </a:p>
          </p:txBody>
        </p:sp>
        <p:sp>
          <p:nvSpPr>
            <p:cNvPr id="21535" name="Text Box 30"/>
            <p:cNvSpPr txBox="1">
              <a:spLocks noChangeArrowheads="1"/>
            </p:cNvSpPr>
            <p:nvPr/>
          </p:nvSpPr>
          <p:spPr bwMode="auto">
            <a:xfrm>
              <a:off x="2419" y="3181"/>
              <a:ext cx="192" cy="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o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200">
                  <a:solidFill>
                    <a:schemeClr val="tx1"/>
                  </a:solidFill>
                </a:rPr>
                <a:t>14</a:t>
              </a:r>
            </a:p>
          </p:txBody>
        </p:sp>
        <p:sp>
          <p:nvSpPr>
            <p:cNvPr id="21536" name="Text Box 31"/>
            <p:cNvSpPr txBox="1">
              <a:spLocks noChangeArrowheads="1"/>
            </p:cNvSpPr>
            <p:nvPr/>
          </p:nvSpPr>
          <p:spPr bwMode="auto">
            <a:xfrm>
              <a:off x="2555" y="3181"/>
              <a:ext cx="191" cy="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o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200">
                  <a:solidFill>
                    <a:schemeClr val="tx1"/>
                  </a:solidFill>
                </a:rPr>
                <a:t>15</a:t>
              </a:r>
            </a:p>
          </p:txBody>
        </p:sp>
        <p:sp>
          <p:nvSpPr>
            <p:cNvPr id="21537" name="Text Box 32"/>
            <p:cNvSpPr txBox="1">
              <a:spLocks noChangeArrowheads="1"/>
            </p:cNvSpPr>
            <p:nvPr/>
          </p:nvSpPr>
          <p:spPr bwMode="auto">
            <a:xfrm>
              <a:off x="2690" y="3181"/>
              <a:ext cx="192" cy="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o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200">
                  <a:solidFill>
                    <a:schemeClr val="tx1"/>
                  </a:solidFill>
                </a:rPr>
                <a:t>16</a:t>
              </a:r>
            </a:p>
          </p:txBody>
        </p:sp>
        <p:sp>
          <p:nvSpPr>
            <p:cNvPr id="21538" name="Text Box 33"/>
            <p:cNvSpPr txBox="1">
              <a:spLocks noChangeArrowheads="1"/>
            </p:cNvSpPr>
            <p:nvPr/>
          </p:nvSpPr>
          <p:spPr bwMode="auto">
            <a:xfrm>
              <a:off x="2827" y="3181"/>
              <a:ext cx="191" cy="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o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200">
                  <a:solidFill>
                    <a:schemeClr val="tx1"/>
                  </a:solidFill>
                </a:rPr>
                <a:t>17</a:t>
              </a:r>
            </a:p>
          </p:txBody>
        </p:sp>
        <p:sp>
          <p:nvSpPr>
            <p:cNvPr id="21539" name="Text Box 34"/>
            <p:cNvSpPr txBox="1">
              <a:spLocks noChangeArrowheads="1"/>
            </p:cNvSpPr>
            <p:nvPr/>
          </p:nvSpPr>
          <p:spPr bwMode="auto">
            <a:xfrm>
              <a:off x="2962" y="3181"/>
              <a:ext cx="192" cy="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o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200">
                  <a:solidFill>
                    <a:schemeClr val="tx1"/>
                  </a:solidFill>
                </a:rPr>
                <a:t>18</a:t>
              </a:r>
            </a:p>
          </p:txBody>
        </p:sp>
      </p:grpSp>
      <p:sp>
        <p:nvSpPr>
          <p:cNvPr id="21512" name="Text Box 35"/>
          <p:cNvSpPr txBox="1">
            <a:spLocks noChangeArrowheads="1"/>
          </p:cNvSpPr>
          <p:nvPr/>
        </p:nvSpPr>
        <p:spPr bwMode="auto">
          <a:xfrm>
            <a:off x="1907136" y="3235668"/>
            <a:ext cx="103554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500" dirty="0">
                <a:solidFill>
                  <a:schemeClr val="tx1"/>
                </a:solidFill>
                <a:latin typeface="Calibri" panose="020F0502020204030204" pitchFamily="34" charset="0"/>
              </a:rPr>
              <a:t>Probabilité</a:t>
            </a:r>
          </a:p>
        </p:txBody>
      </p:sp>
    </p:spTree>
    <p:extLst>
      <p:ext uri="{BB962C8B-B14F-4D97-AF65-F5344CB8AC3E}">
        <p14:creationId xmlns:p14="http://schemas.microsoft.com/office/powerpoint/2010/main" val="5901718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532" name="Group 186"/>
          <p:cNvGrpSpPr>
            <a:grpSpLocks/>
          </p:cNvGrpSpPr>
          <p:nvPr/>
        </p:nvGrpSpPr>
        <p:grpSpPr bwMode="auto">
          <a:xfrm>
            <a:off x="1196975" y="3567113"/>
            <a:ext cx="7086600" cy="3216275"/>
            <a:chOff x="754" y="2143"/>
            <a:chExt cx="4464" cy="2026"/>
          </a:xfrm>
        </p:grpSpPr>
        <p:sp>
          <p:nvSpPr>
            <p:cNvPr id="22748" name="Text Box 133"/>
            <p:cNvSpPr txBox="1">
              <a:spLocks noChangeArrowheads="1"/>
            </p:cNvSpPr>
            <p:nvPr/>
          </p:nvSpPr>
          <p:spPr bwMode="auto">
            <a:xfrm>
              <a:off x="1222" y="3986"/>
              <a:ext cx="188"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300">
                  <a:solidFill>
                    <a:schemeClr val="tx2"/>
                  </a:solidFill>
                  <a:latin typeface="Calibri" panose="020F0502020204030204" pitchFamily="34" charset="0"/>
                </a:rPr>
                <a:t>2</a:t>
              </a:r>
            </a:p>
          </p:txBody>
        </p:sp>
        <p:sp>
          <p:nvSpPr>
            <p:cNvPr id="22749" name="Text Box 134"/>
            <p:cNvSpPr txBox="1">
              <a:spLocks noChangeArrowheads="1"/>
            </p:cNvSpPr>
            <p:nvPr/>
          </p:nvSpPr>
          <p:spPr bwMode="auto">
            <a:xfrm>
              <a:off x="1526" y="3986"/>
              <a:ext cx="188"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300">
                  <a:solidFill>
                    <a:schemeClr val="tx2"/>
                  </a:solidFill>
                  <a:latin typeface="Calibri" panose="020F0502020204030204" pitchFamily="34" charset="0"/>
                </a:rPr>
                <a:t>4</a:t>
              </a:r>
            </a:p>
          </p:txBody>
        </p:sp>
        <p:sp>
          <p:nvSpPr>
            <p:cNvPr id="22750" name="Text Box 135"/>
            <p:cNvSpPr txBox="1">
              <a:spLocks noChangeArrowheads="1"/>
            </p:cNvSpPr>
            <p:nvPr/>
          </p:nvSpPr>
          <p:spPr bwMode="auto">
            <a:xfrm>
              <a:off x="1862" y="3986"/>
              <a:ext cx="188"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300">
                  <a:solidFill>
                    <a:schemeClr val="tx2"/>
                  </a:solidFill>
                  <a:latin typeface="Calibri" panose="020F0502020204030204" pitchFamily="34" charset="0"/>
                </a:rPr>
                <a:t>6</a:t>
              </a:r>
            </a:p>
          </p:txBody>
        </p:sp>
        <p:sp>
          <p:nvSpPr>
            <p:cNvPr id="22751" name="Text Box 136"/>
            <p:cNvSpPr txBox="1">
              <a:spLocks noChangeArrowheads="1"/>
            </p:cNvSpPr>
            <p:nvPr/>
          </p:nvSpPr>
          <p:spPr bwMode="auto">
            <a:xfrm>
              <a:off x="2166" y="3986"/>
              <a:ext cx="188"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300">
                  <a:solidFill>
                    <a:schemeClr val="tx2"/>
                  </a:solidFill>
                  <a:latin typeface="Calibri" panose="020F0502020204030204" pitchFamily="34" charset="0"/>
                </a:rPr>
                <a:t>8</a:t>
              </a:r>
            </a:p>
          </p:txBody>
        </p:sp>
        <p:sp>
          <p:nvSpPr>
            <p:cNvPr id="22752" name="Text Box 137"/>
            <p:cNvSpPr txBox="1">
              <a:spLocks noChangeArrowheads="1"/>
            </p:cNvSpPr>
            <p:nvPr/>
          </p:nvSpPr>
          <p:spPr bwMode="auto">
            <a:xfrm>
              <a:off x="2462" y="3986"/>
              <a:ext cx="268"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300">
                  <a:solidFill>
                    <a:schemeClr val="tx2"/>
                  </a:solidFill>
                  <a:latin typeface="Calibri" panose="020F0502020204030204" pitchFamily="34" charset="0"/>
                </a:rPr>
                <a:t>10</a:t>
              </a:r>
            </a:p>
          </p:txBody>
        </p:sp>
        <p:sp>
          <p:nvSpPr>
            <p:cNvPr id="22753" name="Text Box 138"/>
            <p:cNvSpPr txBox="1">
              <a:spLocks noChangeArrowheads="1"/>
            </p:cNvSpPr>
            <p:nvPr/>
          </p:nvSpPr>
          <p:spPr bwMode="auto">
            <a:xfrm>
              <a:off x="2758" y="3986"/>
              <a:ext cx="284"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300">
                  <a:solidFill>
                    <a:schemeClr val="tx2"/>
                  </a:solidFill>
                  <a:latin typeface="Calibri" panose="020F0502020204030204" pitchFamily="34" charset="0"/>
                </a:rPr>
                <a:t>12</a:t>
              </a:r>
            </a:p>
          </p:txBody>
        </p:sp>
        <p:sp>
          <p:nvSpPr>
            <p:cNvPr id="22754" name="Text Box 139"/>
            <p:cNvSpPr txBox="1">
              <a:spLocks noChangeArrowheads="1"/>
            </p:cNvSpPr>
            <p:nvPr/>
          </p:nvSpPr>
          <p:spPr bwMode="auto">
            <a:xfrm>
              <a:off x="3110" y="3986"/>
              <a:ext cx="252"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300">
                  <a:solidFill>
                    <a:schemeClr val="tx2"/>
                  </a:solidFill>
                  <a:latin typeface="Calibri" panose="020F0502020204030204" pitchFamily="34" charset="0"/>
                </a:rPr>
                <a:t>14</a:t>
              </a:r>
            </a:p>
          </p:txBody>
        </p:sp>
        <p:sp>
          <p:nvSpPr>
            <p:cNvPr id="22755" name="Text Box 140"/>
            <p:cNvSpPr txBox="1">
              <a:spLocks noChangeArrowheads="1"/>
            </p:cNvSpPr>
            <p:nvPr/>
          </p:nvSpPr>
          <p:spPr bwMode="auto">
            <a:xfrm>
              <a:off x="3414" y="3986"/>
              <a:ext cx="252"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300">
                  <a:solidFill>
                    <a:schemeClr val="tx2"/>
                  </a:solidFill>
                  <a:latin typeface="Calibri" panose="020F0502020204030204" pitchFamily="34" charset="0"/>
                </a:rPr>
                <a:t>16</a:t>
              </a:r>
            </a:p>
          </p:txBody>
        </p:sp>
        <p:sp>
          <p:nvSpPr>
            <p:cNvPr id="22756" name="Text Box 141"/>
            <p:cNvSpPr txBox="1">
              <a:spLocks noChangeArrowheads="1"/>
            </p:cNvSpPr>
            <p:nvPr/>
          </p:nvSpPr>
          <p:spPr bwMode="auto">
            <a:xfrm>
              <a:off x="3718" y="3986"/>
              <a:ext cx="252"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300">
                  <a:solidFill>
                    <a:schemeClr val="tx2"/>
                  </a:solidFill>
                  <a:latin typeface="Calibri" panose="020F0502020204030204" pitchFamily="34" charset="0"/>
                </a:rPr>
                <a:t>18</a:t>
              </a:r>
            </a:p>
          </p:txBody>
        </p:sp>
        <p:sp>
          <p:nvSpPr>
            <p:cNvPr id="22757" name="Text Box 142"/>
            <p:cNvSpPr txBox="1">
              <a:spLocks noChangeArrowheads="1"/>
            </p:cNvSpPr>
            <p:nvPr/>
          </p:nvSpPr>
          <p:spPr bwMode="auto">
            <a:xfrm>
              <a:off x="4022" y="3986"/>
              <a:ext cx="252"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300">
                  <a:solidFill>
                    <a:schemeClr val="tx2"/>
                  </a:solidFill>
                  <a:latin typeface="Calibri" panose="020F0502020204030204" pitchFamily="34" charset="0"/>
                </a:rPr>
                <a:t>20</a:t>
              </a:r>
            </a:p>
          </p:txBody>
        </p:sp>
        <p:sp>
          <p:nvSpPr>
            <p:cNvPr id="22758" name="Text Box 143"/>
            <p:cNvSpPr txBox="1">
              <a:spLocks noChangeArrowheads="1"/>
            </p:cNvSpPr>
            <p:nvPr/>
          </p:nvSpPr>
          <p:spPr bwMode="auto">
            <a:xfrm>
              <a:off x="4358" y="3986"/>
              <a:ext cx="252"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300">
                  <a:solidFill>
                    <a:schemeClr val="tx2"/>
                  </a:solidFill>
                  <a:latin typeface="Calibri" panose="020F0502020204030204" pitchFamily="34" charset="0"/>
                </a:rPr>
                <a:t>22</a:t>
              </a:r>
            </a:p>
          </p:txBody>
        </p:sp>
        <p:sp>
          <p:nvSpPr>
            <p:cNvPr id="22759" name="Text Box 144"/>
            <p:cNvSpPr txBox="1">
              <a:spLocks noChangeArrowheads="1"/>
            </p:cNvSpPr>
            <p:nvPr/>
          </p:nvSpPr>
          <p:spPr bwMode="auto">
            <a:xfrm>
              <a:off x="4662" y="3986"/>
              <a:ext cx="252"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300">
                  <a:solidFill>
                    <a:schemeClr val="tx2"/>
                  </a:solidFill>
                  <a:latin typeface="Calibri" panose="020F0502020204030204" pitchFamily="34" charset="0"/>
                </a:rPr>
                <a:t>24</a:t>
              </a:r>
            </a:p>
          </p:txBody>
        </p:sp>
        <p:sp>
          <p:nvSpPr>
            <p:cNvPr id="22760" name="Text Box 145"/>
            <p:cNvSpPr txBox="1">
              <a:spLocks noChangeArrowheads="1"/>
            </p:cNvSpPr>
            <p:nvPr/>
          </p:nvSpPr>
          <p:spPr bwMode="auto">
            <a:xfrm>
              <a:off x="4966" y="3986"/>
              <a:ext cx="252"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300">
                  <a:solidFill>
                    <a:schemeClr val="tx2"/>
                  </a:solidFill>
                  <a:latin typeface="Calibri" panose="020F0502020204030204" pitchFamily="34" charset="0"/>
                </a:rPr>
                <a:t>26</a:t>
              </a:r>
            </a:p>
          </p:txBody>
        </p:sp>
        <p:sp>
          <p:nvSpPr>
            <p:cNvPr id="22761" name="Text Box 107"/>
            <p:cNvSpPr txBox="1">
              <a:spLocks noChangeArrowheads="1"/>
            </p:cNvSpPr>
            <p:nvPr/>
          </p:nvSpPr>
          <p:spPr bwMode="auto">
            <a:xfrm>
              <a:off x="782" y="2143"/>
              <a:ext cx="228"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o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pPr algn="r"/>
              <a:r>
                <a:rPr lang="fr-FR" altLang="fr-FR" sz="1200">
                  <a:solidFill>
                    <a:schemeClr val="tx2"/>
                  </a:solidFill>
                  <a:latin typeface="Calibri" panose="020F0502020204030204" pitchFamily="34" charset="0"/>
                </a:rPr>
                <a:t>T1</a:t>
              </a:r>
            </a:p>
          </p:txBody>
        </p:sp>
        <p:sp>
          <p:nvSpPr>
            <p:cNvPr id="22762" name="Text Box 108"/>
            <p:cNvSpPr txBox="1">
              <a:spLocks noChangeArrowheads="1"/>
            </p:cNvSpPr>
            <p:nvPr/>
          </p:nvSpPr>
          <p:spPr bwMode="auto">
            <a:xfrm>
              <a:off x="782" y="2285"/>
              <a:ext cx="228"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o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pPr algn="r"/>
              <a:r>
                <a:rPr lang="fr-FR" altLang="fr-FR" sz="1200">
                  <a:solidFill>
                    <a:schemeClr val="tx2"/>
                  </a:solidFill>
                  <a:latin typeface="Calibri" panose="020F0502020204030204" pitchFamily="34" charset="0"/>
                </a:rPr>
                <a:t>T2</a:t>
              </a:r>
            </a:p>
          </p:txBody>
        </p:sp>
        <p:sp>
          <p:nvSpPr>
            <p:cNvPr id="22763" name="Text Box 109"/>
            <p:cNvSpPr txBox="1">
              <a:spLocks noChangeArrowheads="1"/>
            </p:cNvSpPr>
            <p:nvPr/>
          </p:nvSpPr>
          <p:spPr bwMode="auto">
            <a:xfrm>
              <a:off x="782" y="2427"/>
              <a:ext cx="228"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o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pPr algn="r"/>
              <a:r>
                <a:rPr lang="fr-FR" altLang="fr-FR" sz="1200">
                  <a:solidFill>
                    <a:schemeClr val="tx2"/>
                  </a:solidFill>
                  <a:latin typeface="Calibri" panose="020F0502020204030204" pitchFamily="34" charset="0"/>
                </a:rPr>
                <a:t>T3</a:t>
              </a:r>
            </a:p>
          </p:txBody>
        </p:sp>
        <p:sp>
          <p:nvSpPr>
            <p:cNvPr id="22764" name="Text Box 110"/>
            <p:cNvSpPr txBox="1">
              <a:spLocks noChangeArrowheads="1"/>
            </p:cNvSpPr>
            <p:nvPr/>
          </p:nvSpPr>
          <p:spPr bwMode="auto">
            <a:xfrm>
              <a:off x="755" y="2568"/>
              <a:ext cx="281"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o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pPr algn="r"/>
              <a:r>
                <a:rPr lang="fr-FR" altLang="fr-FR" sz="1200">
                  <a:solidFill>
                    <a:schemeClr val="tx2"/>
                  </a:solidFill>
                  <a:latin typeface="Calibri" panose="020F0502020204030204" pitchFamily="34" charset="0"/>
                </a:rPr>
                <a:t>T4a</a:t>
              </a:r>
            </a:p>
          </p:txBody>
        </p:sp>
        <p:sp>
          <p:nvSpPr>
            <p:cNvPr id="22765" name="Text Box 111"/>
            <p:cNvSpPr txBox="1">
              <a:spLocks noChangeArrowheads="1"/>
            </p:cNvSpPr>
            <p:nvPr/>
          </p:nvSpPr>
          <p:spPr bwMode="auto">
            <a:xfrm>
              <a:off x="758" y="2710"/>
              <a:ext cx="281"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o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pPr algn="r"/>
              <a:r>
                <a:rPr lang="fr-FR" altLang="fr-FR" sz="1200">
                  <a:solidFill>
                    <a:schemeClr val="tx2"/>
                  </a:solidFill>
                  <a:latin typeface="Calibri" panose="020F0502020204030204" pitchFamily="34" charset="0"/>
                </a:rPr>
                <a:t>T4b</a:t>
              </a:r>
            </a:p>
          </p:txBody>
        </p:sp>
        <p:sp>
          <p:nvSpPr>
            <p:cNvPr id="22766" name="Text Box 112"/>
            <p:cNvSpPr txBox="1">
              <a:spLocks noChangeArrowheads="1"/>
            </p:cNvSpPr>
            <p:nvPr/>
          </p:nvSpPr>
          <p:spPr bwMode="auto">
            <a:xfrm>
              <a:off x="773" y="2852"/>
              <a:ext cx="246"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pPr algn="r"/>
              <a:r>
                <a:rPr lang="fr-FR" altLang="fr-FR" sz="1200">
                  <a:solidFill>
                    <a:schemeClr val="tx2"/>
                  </a:solidFill>
                  <a:latin typeface="Calibri" panose="020F0502020204030204" pitchFamily="34" charset="0"/>
                </a:rPr>
                <a:t>T5</a:t>
              </a:r>
            </a:p>
          </p:txBody>
        </p:sp>
        <p:sp>
          <p:nvSpPr>
            <p:cNvPr id="22767" name="Text Box 113"/>
            <p:cNvSpPr txBox="1">
              <a:spLocks noChangeArrowheads="1"/>
            </p:cNvSpPr>
            <p:nvPr/>
          </p:nvSpPr>
          <p:spPr bwMode="auto">
            <a:xfrm>
              <a:off x="782" y="2993"/>
              <a:ext cx="228"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o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pPr algn="r"/>
              <a:r>
                <a:rPr lang="fr-FR" altLang="fr-FR" sz="1200">
                  <a:solidFill>
                    <a:schemeClr val="tx2"/>
                  </a:solidFill>
                  <a:latin typeface="Calibri" panose="020F0502020204030204" pitchFamily="34" charset="0"/>
                </a:rPr>
                <a:t>T6</a:t>
              </a:r>
            </a:p>
          </p:txBody>
        </p:sp>
        <p:sp>
          <p:nvSpPr>
            <p:cNvPr id="22768" name="Text Box 114"/>
            <p:cNvSpPr txBox="1">
              <a:spLocks noChangeArrowheads="1"/>
            </p:cNvSpPr>
            <p:nvPr/>
          </p:nvSpPr>
          <p:spPr bwMode="auto">
            <a:xfrm>
              <a:off x="782" y="3135"/>
              <a:ext cx="228"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o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pPr algn="r"/>
              <a:r>
                <a:rPr lang="fr-FR" altLang="fr-FR" sz="1200">
                  <a:solidFill>
                    <a:schemeClr val="tx2"/>
                  </a:solidFill>
                  <a:latin typeface="Calibri" panose="020F0502020204030204" pitchFamily="34" charset="0"/>
                </a:rPr>
                <a:t>T7</a:t>
              </a:r>
            </a:p>
          </p:txBody>
        </p:sp>
        <p:sp>
          <p:nvSpPr>
            <p:cNvPr id="22769" name="Text Box 115"/>
            <p:cNvSpPr txBox="1">
              <a:spLocks noChangeArrowheads="1"/>
            </p:cNvSpPr>
            <p:nvPr/>
          </p:nvSpPr>
          <p:spPr bwMode="auto">
            <a:xfrm>
              <a:off x="773" y="3277"/>
              <a:ext cx="246"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pPr algn="r"/>
              <a:r>
                <a:rPr lang="fr-FR" altLang="fr-FR" sz="1200">
                  <a:solidFill>
                    <a:schemeClr val="tx2"/>
                  </a:solidFill>
                  <a:latin typeface="Calibri" panose="020F0502020204030204" pitchFamily="34" charset="0"/>
                </a:rPr>
                <a:t>T8</a:t>
              </a:r>
            </a:p>
          </p:txBody>
        </p:sp>
        <p:sp>
          <p:nvSpPr>
            <p:cNvPr id="22770" name="Text Box 116"/>
            <p:cNvSpPr txBox="1">
              <a:spLocks noChangeArrowheads="1"/>
            </p:cNvSpPr>
            <p:nvPr/>
          </p:nvSpPr>
          <p:spPr bwMode="auto">
            <a:xfrm>
              <a:off x="782" y="3418"/>
              <a:ext cx="228"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o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pPr algn="r"/>
              <a:r>
                <a:rPr lang="fr-FR" altLang="fr-FR" sz="1200">
                  <a:solidFill>
                    <a:schemeClr val="tx2"/>
                  </a:solidFill>
                  <a:latin typeface="Calibri" panose="020F0502020204030204" pitchFamily="34" charset="0"/>
                </a:rPr>
                <a:t>T9</a:t>
              </a:r>
            </a:p>
          </p:txBody>
        </p:sp>
        <p:sp>
          <p:nvSpPr>
            <p:cNvPr id="22771" name="Text Box 117"/>
            <p:cNvSpPr txBox="1">
              <a:spLocks noChangeArrowheads="1"/>
            </p:cNvSpPr>
            <p:nvPr/>
          </p:nvSpPr>
          <p:spPr bwMode="auto">
            <a:xfrm>
              <a:off x="755" y="3560"/>
              <a:ext cx="281"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o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pPr algn="r"/>
              <a:r>
                <a:rPr lang="fr-FR" altLang="fr-FR" sz="1200">
                  <a:solidFill>
                    <a:schemeClr val="tx2"/>
                  </a:solidFill>
                  <a:latin typeface="Calibri" panose="020F0502020204030204" pitchFamily="34" charset="0"/>
                </a:rPr>
                <a:t>T10</a:t>
              </a:r>
            </a:p>
          </p:txBody>
        </p:sp>
        <p:sp>
          <p:nvSpPr>
            <p:cNvPr id="22772" name="Text Box 118"/>
            <p:cNvSpPr txBox="1">
              <a:spLocks noChangeArrowheads="1"/>
            </p:cNvSpPr>
            <p:nvPr/>
          </p:nvSpPr>
          <p:spPr bwMode="auto">
            <a:xfrm>
              <a:off x="755" y="3702"/>
              <a:ext cx="281"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o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pPr algn="r"/>
              <a:r>
                <a:rPr lang="fr-FR" altLang="fr-FR" sz="1200">
                  <a:solidFill>
                    <a:schemeClr val="tx2"/>
                  </a:solidFill>
                  <a:latin typeface="Calibri" panose="020F0502020204030204" pitchFamily="34" charset="0"/>
                </a:rPr>
                <a:t>T11</a:t>
              </a:r>
            </a:p>
          </p:txBody>
        </p:sp>
        <p:sp>
          <p:nvSpPr>
            <p:cNvPr id="22773" name="Text Box 119"/>
            <p:cNvSpPr txBox="1">
              <a:spLocks noChangeArrowheads="1"/>
            </p:cNvSpPr>
            <p:nvPr/>
          </p:nvSpPr>
          <p:spPr bwMode="auto">
            <a:xfrm>
              <a:off x="755" y="3843"/>
              <a:ext cx="281"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o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pPr algn="r"/>
              <a:r>
                <a:rPr lang="fr-FR" altLang="fr-FR" sz="1200">
                  <a:solidFill>
                    <a:schemeClr val="tx2"/>
                  </a:solidFill>
                  <a:latin typeface="Calibri" panose="020F0502020204030204" pitchFamily="34" charset="0"/>
                </a:rPr>
                <a:t>T12</a:t>
              </a:r>
            </a:p>
          </p:txBody>
        </p:sp>
        <p:grpSp>
          <p:nvGrpSpPr>
            <p:cNvPr id="22774" name="Group 92"/>
            <p:cNvGrpSpPr>
              <a:grpSpLocks/>
            </p:cNvGrpSpPr>
            <p:nvPr/>
          </p:nvGrpSpPr>
          <p:grpSpPr bwMode="auto">
            <a:xfrm>
              <a:off x="1015" y="2148"/>
              <a:ext cx="4081" cy="1848"/>
              <a:chOff x="224" y="3132"/>
              <a:chExt cx="5304" cy="360"/>
            </a:xfrm>
          </p:grpSpPr>
          <p:sp>
            <p:nvSpPr>
              <p:cNvPr id="22790" name="Line 65"/>
              <p:cNvSpPr>
                <a:spLocks noChangeShapeType="1"/>
              </p:cNvSpPr>
              <p:nvPr/>
            </p:nvSpPr>
            <p:spPr bwMode="auto">
              <a:xfrm flipV="1">
                <a:off x="224" y="3132"/>
                <a:ext cx="0" cy="360"/>
              </a:xfrm>
              <a:prstGeom prst="line">
                <a:avLst/>
              </a:prstGeom>
              <a:noFill/>
              <a:ln w="9525">
                <a:solidFill>
                  <a:srgbClr val="777777"/>
                </a:solidFill>
                <a:round/>
                <a:headEnd/>
                <a:tailEnd/>
              </a:ln>
              <a:extLst>
                <a:ext uri="{909E8E84-426E-40DD-AFC4-6F175D3DCCD1}">
                  <a14:hiddenFill xmlns:a14="http://schemas.microsoft.com/office/drawing/2010/main">
                    <a:noFill/>
                  </a14:hiddenFill>
                </a:ext>
              </a:extLst>
            </p:spPr>
            <p:txBody>
              <a:bodyPr wrap="none" anchor="ctr">
                <a:noAutofit/>
              </a:bodyPr>
              <a:lstStyle/>
              <a:p>
                <a:endParaRPr lang="fr-FR">
                  <a:latin typeface="Calibri" panose="020F0502020204030204" pitchFamily="34" charset="0"/>
                </a:endParaRPr>
              </a:p>
            </p:txBody>
          </p:sp>
          <p:sp>
            <p:nvSpPr>
              <p:cNvPr id="22791" name="Line 66"/>
              <p:cNvSpPr>
                <a:spLocks noChangeShapeType="1"/>
              </p:cNvSpPr>
              <p:nvPr/>
            </p:nvSpPr>
            <p:spPr bwMode="auto">
              <a:xfrm flipV="1">
                <a:off x="428" y="3132"/>
                <a:ext cx="0" cy="360"/>
              </a:xfrm>
              <a:prstGeom prst="line">
                <a:avLst/>
              </a:prstGeom>
              <a:noFill/>
              <a:ln w="9525">
                <a:solidFill>
                  <a:srgbClr val="777777"/>
                </a:solidFill>
                <a:round/>
                <a:headEnd/>
                <a:tailEnd/>
              </a:ln>
              <a:extLst>
                <a:ext uri="{909E8E84-426E-40DD-AFC4-6F175D3DCCD1}">
                  <a14:hiddenFill xmlns:a14="http://schemas.microsoft.com/office/drawing/2010/main">
                    <a:noFill/>
                  </a14:hiddenFill>
                </a:ext>
              </a:extLst>
            </p:spPr>
            <p:txBody>
              <a:bodyPr wrap="none" anchor="ctr">
                <a:noAutofit/>
              </a:bodyPr>
              <a:lstStyle/>
              <a:p>
                <a:endParaRPr lang="fr-FR">
                  <a:latin typeface="Calibri" panose="020F0502020204030204" pitchFamily="34" charset="0"/>
                </a:endParaRPr>
              </a:p>
            </p:txBody>
          </p:sp>
          <p:sp>
            <p:nvSpPr>
              <p:cNvPr id="22792" name="Line 67"/>
              <p:cNvSpPr>
                <a:spLocks noChangeShapeType="1"/>
              </p:cNvSpPr>
              <p:nvPr/>
            </p:nvSpPr>
            <p:spPr bwMode="auto">
              <a:xfrm flipV="1">
                <a:off x="632" y="3132"/>
                <a:ext cx="0" cy="360"/>
              </a:xfrm>
              <a:prstGeom prst="line">
                <a:avLst/>
              </a:prstGeom>
              <a:noFill/>
              <a:ln w="9525">
                <a:solidFill>
                  <a:srgbClr val="777777"/>
                </a:solidFill>
                <a:round/>
                <a:headEnd/>
                <a:tailEnd/>
              </a:ln>
              <a:extLst>
                <a:ext uri="{909E8E84-426E-40DD-AFC4-6F175D3DCCD1}">
                  <a14:hiddenFill xmlns:a14="http://schemas.microsoft.com/office/drawing/2010/main">
                    <a:noFill/>
                  </a14:hiddenFill>
                </a:ext>
              </a:extLst>
            </p:spPr>
            <p:txBody>
              <a:bodyPr wrap="none" anchor="ctr">
                <a:noAutofit/>
              </a:bodyPr>
              <a:lstStyle/>
              <a:p>
                <a:endParaRPr lang="fr-FR">
                  <a:latin typeface="Calibri" panose="020F0502020204030204" pitchFamily="34" charset="0"/>
                </a:endParaRPr>
              </a:p>
            </p:txBody>
          </p:sp>
          <p:sp>
            <p:nvSpPr>
              <p:cNvPr id="22793" name="Line 68"/>
              <p:cNvSpPr>
                <a:spLocks noChangeShapeType="1"/>
              </p:cNvSpPr>
              <p:nvPr/>
            </p:nvSpPr>
            <p:spPr bwMode="auto">
              <a:xfrm flipV="1">
                <a:off x="836" y="3132"/>
                <a:ext cx="0" cy="360"/>
              </a:xfrm>
              <a:prstGeom prst="line">
                <a:avLst/>
              </a:prstGeom>
              <a:noFill/>
              <a:ln w="9525">
                <a:solidFill>
                  <a:srgbClr val="777777"/>
                </a:solidFill>
                <a:round/>
                <a:headEnd/>
                <a:tailEnd/>
              </a:ln>
              <a:extLst>
                <a:ext uri="{909E8E84-426E-40DD-AFC4-6F175D3DCCD1}">
                  <a14:hiddenFill xmlns:a14="http://schemas.microsoft.com/office/drawing/2010/main">
                    <a:noFill/>
                  </a14:hiddenFill>
                </a:ext>
              </a:extLst>
            </p:spPr>
            <p:txBody>
              <a:bodyPr wrap="none" anchor="ctr">
                <a:noAutofit/>
              </a:bodyPr>
              <a:lstStyle/>
              <a:p>
                <a:endParaRPr lang="fr-FR">
                  <a:latin typeface="Calibri" panose="020F0502020204030204" pitchFamily="34" charset="0"/>
                </a:endParaRPr>
              </a:p>
            </p:txBody>
          </p:sp>
          <p:sp>
            <p:nvSpPr>
              <p:cNvPr id="22794" name="Line 69"/>
              <p:cNvSpPr>
                <a:spLocks noChangeShapeType="1"/>
              </p:cNvSpPr>
              <p:nvPr/>
            </p:nvSpPr>
            <p:spPr bwMode="auto">
              <a:xfrm flipV="1">
                <a:off x="1040" y="3132"/>
                <a:ext cx="0" cy="360"/>
              </a:xfrm>
              <a:prstGeom prst="line">
                <a:avLst/>
              </a:prstGeom>
              <a:noFill/>
              <a:ln w="9525">
                <a:solidFill>
                  <a:srgbClr val="777777"/>
                </a:solidFill>
                <a:round/>
                <a:headEnd/>
                <a:tailEnd/>
              </a:ln>
              <a:extLst>
                <a:ext uri="{909E8E84-426E-40DD-AFC4-6F175D3DCCD1}">
                  <a14:hiddenFill xmlns:a14="http://schemas.microsoft.com/office/drawing/2010/main">
                    <a:noFill/>
                  </a14:hiddenFill>
                </a:ext>
              </a:extLst>
            </p:spPr>
            <p:txBody>
              <a:bodyPr wrap="none" anchor="ctr">
                <a:noAutofit/>
              </a:bodyPr>
              <a:lstStyle/>
              <a:p>
                <a:endParaRPr lang="fr-FR">
                  <a:latin typeface="Calibri" panose="020F0502020204030204" pitchFamily="34" charset="0"/>
                </a:endParaRPr>
              </a:p>
            </p:txBody>
          </p:sp>
          <p:sp>
            <p:nvSpPr>
              <p:cNvPr id="22795" name="Line 70"/>
              <p:cNvSpPr>
                <a:spLocks noChangeShapeType="1"/>
              </p:cNvSpPr>
              <p:nvPr/>
            </p:nvSpPr>
            <p:spPr bwMode="auto">
              <a:xfrm flipV="1">
                <a:off x="1244" y="3132"/>
                <a:ext cx="0" cy="360"/>
              </a:xfrm>
              <a:prstGeom prst="line">
                <a:avLst/>
              </a:prstGeom>
              <a:noFill/>
              <a:ln w="9525">
                <a:solidFill>
                  <a:srgbClr val="777777"/>
                </a:solidFill>
                <a:round/>
                <a:headEnd/>
                <a:tailEnd/>
              </a:ln>
              <a:extLst>
                <a:ext uri="{909E8E84-426E-40DD-AFC4-6F175D3DCCD1}">
                  <a14:hiddenFill xmlns:a14="http://schemas.microsoft.com/office/drawing/2010/main">
                    <a:noFill/>
                  </a14:hiddenFill>
                </a:ext>
              </a:extLst>
            </p:spPr>
            <p:txBody>
              <a:bodyPr wrap="none" anchor="ctr">
                <a:noAutofit/>
              </a:bodyPr>
              <a:lstStyle/>
              <a:p>
                <a:endParaRPr lang="fr-FR">
                  <a:latin typeface="Calibri" panose="020F0502020204030204" pitchFamily="34" charset="0"/>
                </a:endParaRPr>
              </a:p>
            </p:txBody>
          </p:sp>
          <p:sp>
            <p:nvSpPr>
              <p:cNvPr id="22796" name="Line 71"/>
              <p:cNvSpPr>
                <a:spLocks noChangeShapeType="1"/>
              </p:cNvSpPr>
              <p:nvPr/>
            </p:nvSpPr>
            <p:spPr bwMode="auto">
              <a:xfrm flipV="1">
                <a:off x="1448" y="3132"/>
                <a:ext cx="0" cy="360"/>
              </a:xfrm>
              <a:prstGeom prst="line">
                <a:avLst/>
              </a:prstGeom>
              <a:noFill/>
              <a:ln w="9525">
                <a:solidFill>
                  <a:srgbClr val="777777"/>
                </a:solidFill>
                <a:round/>
                <a:headEnd/>
                <a:tailEnd/>
              </a:ln>
              <a:extLst>
                <a:ext uri="{909E8E84-426E-40DD-AFC4-6F175D3DCCD1}">
                  <a14:hiddenFill xmlns:a14="http://schemas.microsoft.com/office/drawing/2010/main">
                    <a:noFill/>
                  </a14:hiddenFill>
                </a:ext>
              </a:extLst>
            </p:spPr>
            <p:txBody>
              <a:bodyPr wrap="none" anchor="ctr">
                <a:noAutofit/>
              </a:bodyPr>
              <a:lstStyle/>
              <a:p>
                <a:endParaRPr lang="fr-FR">
                  <a:latin typeface="Calibri" panose="020F0502020204030204" pitchFamily="34" charset="0"/>
                </a:endParaRPr>
              </a:p>
            </p:txBody>
          </p:sp>
          <p:sp>
            <p:nvSpPr>
              <p:cNvPr id="22797" name="Line 72"/>
              <p:cNvSpPr>
                <a:spLocks noChangeShapeType="1"/>
              </p:cNvSpPr>
              <p:nvPr/>
            </p:nvSpPr>
            <p:spPr bwMode="auto">
              <a:xfrm flipV="1">
                <a:off x="1652" y="3132"/>
                <a:ext cx="0" cy="360"/>
              </a:xfrm>
              <a:prstGeom prst="line">
                <a:avLst/>
              </a:prstGeom>
              <a:noFill/>
              <a:ln w="9525">
                <a:solidFill>
                  <a:srgbClr val="777777"/>
                </a:solidFill>
                <a:round/>
                <a:headEnd/>
                <a:tailEnd/>
              </a:ln>
              <a:extLst>
                <a:ext uri="{909E8E84-426E-40DD-AFC4-6F175D3DCCD1}">
                  <a14:hiddenFill xmlns:a14="http://schemas.microsoft.com/office/drawing/2010/main">
                    <a:noFill/>
                  </a14:hiddenFill>
                </a:ext>
              </a:extLst>
            </p:spPr>
            <p:txBody>
              <a:bodyPr wrap="none" anchor="ctr">
                <a:noAutofit/>
              </a:bodyPr>
              <a:lstStyle/>
              <a:p>
                <a:endParaRPr lang="fr-FR">
                  <a:latin typeface="Calibri" panose="020F0502020204030204" pitchFamily="34" charset="0"/>
                </a:endParaRPr>
              </a:p>
            </p:txBody>
          </p:sp>
          <p:sp>
            <p:nvSpPr>
              <p:cNvPr id="22798" name="Line 73"/>
              <p:cNvSpPr>
                <a:spLocks noChangeShapeType="1"/>
              </p:cNvSpPr>
              <p:nvPr/>
            </p:nvSpPr>
            <p:spPr bwMode="auto">
              <a:xfrm flipV="1">
                <a:off x="1856" y="3132"/>
                <a:ext cx="0" cy="360"/>
              </a:xfrm>
              <a:prstGeom prst="line">
                <a:avLst/>
              </a:prstGeom>
              <a:noFill/>
              <a:ln w="9525">
                <a:solidFill>
                  <a:srgbClr val="777777"/>
                </a:solidFill>
                <a:round/>
                <a:headEnd/>
                <a:tailEnd/>
              </a:ln>
              <a:extLst>
                <a:ext uri="{909E8E84-426E-40DD-AFC4-6F175D3DCCD1}">
                  <a14:hiddenFill xmlns:a14="http://schemas.microsoft.com/office/drawing/2010/main">
                    <a:noFill/>
                  </a14:hiddenFill>
                </a:ext>
              </a:extLst>
            </p:spPr>
            <p:txBody>
              <a:bodyPr wrap="none" anchor="ctr">
                <a:noAutofit/>
              </a:bodyPr>
              <a:lstStyle/>
              <a:p>
                <a:endParaRPr lang="fr-FR">
                  <a:latin typeface="Calibri" panose="020F0502020204030204" pitchFamily="34" charset="0"/>
                </a:endParaRPr>
              </a:p>
            </p:txBody>
          </p:sp>
          <p:sp>
            <p:nvSpPr>
              <p:cNvPr id="22799" name="Line 74"/>
              <p:cNvSpPr>
                <a:spLocks noChangeShapeType="1"/>
              </p:cNvSpPr>
              <p:nvPr/>
            </p:nvSpPr>
            <p:spPr bwMode="auto">
              <a:xfrm flipV="1">
                <a:off x="2060" y="3132"/>
                <a:ext cx="0" cy="360"/>
              </a:xfrm>
              <a:prstGeom prst="line">
                <a:avLst/>
              </a:prstGeom>
              <a:noFill/>
              <a:ln w="9525">
                <a:solidFill>
                  <a:srgbClr val="777777"/>
                </a:solidFill>
                <a:round/>
                <a:headEnd/>
                <a:tailEnd/>
              </a:ln>
              <a:extLst>
                <a:ext uri="{909E8E84-426E-40DD-AFC4-6F175D3DCCD1}">
                  <a14:hiddenFill xmlns:a14="http://schemas.microsoft.com/office/drawing/2010/main">
                    <a:noFill/>
                  </a14:hiddenFill>
                </a:ext>
              </a:extLst>
            </p:spPr>
            <p:txBody>
              <a:bodyPr wrap="none" anchor="ctr">
                <a:noAutofit/>
              </a:bodyPr>
              <a:lstStyle/>
              <a:p>
                <a:endParaRPr lang="fr-FR">
                  <a:latin typeface="Calibri" panose="020F0502020204030204" pitchFamily="34" charset="0"/>
                </a:endParaRPr>
              </a:p>
            </p:txBody>
          </p:sp>
          <p:sp>
            <p:nvSpPr>
              <p:cNvPr id="22800" name="Line 75"/>
              <p:cNvSpPr>
                <a:spLocks noChangeShapeType="1"/>
              </p:cNvSpPr>
              <p:nvPr/>
            </p:nvSpPr>
            <p:spPr bwMode="auto">
              <a:xfrm flipV="1">
                <a:off x="2264" y="3132"/>
                <a:ext cx="0" cy="360"/>
              </a:xfrm>
              <a:prstGeom prst="line">
                <a:avLst/>
              </a:prstGeom>
              <a:noFill/>
              <a:ln w="9525">
                <a:solidFill>
                  <a:srgbClr val="777777"/>
                </a:solidFill>
                <a:round/>
                <a:headEnd/>
                <a:tailEnd/>
              </a:ln>
              <a:extLst>
                <a:ext uri="{909E8E84-426E-40DD-AFC4-6F175D3DCCD1}">
                  <a14:hiddenFill xmlns:a14="http://schemas.microsoft.com/office/drawing/2010/main">
                    <a:noFill/>
                  </a14:hiddenFill>
                </a:ext>
              </a:extLst>
            </p:spPr>
            <p:txBody>
              <a:bodyPr wrap="none" anchor="ctr">
                <a:noAutofit/>
              </a:bodyPr>
              <a:lstStyle/>
              <a:p>
                <a:endParaRPr lang="fr-FR">
                  <a:latin typeface="Calibri" panose="020F0502020204030204" pitchFamily="34" charset="0"/>
                </a:endParaRPr>
              </a:p>
            </p:txBody>
          </p:sp>
          <p:sp>
            <p:nvSpPr>
              <p:cNvPr id="22801" name="Line 76"/>
              <p:cNvSpPr>
                <a:spLocks noChangeShapeType="1"/>
              </p:cNvSpPr>
              <p:nvPr/>
            </p:nvSpPr>
            <p:spPr bwMode="auto">
              <a:xfrm flipV="1">
                <a:off x="2468" y="3132"/>
                <a:ext cx="0" cy="360"/>
              </a:xfrm>
              <a:prstGeom prst="line">
                <a:avLst/>
              </a:prstGeom>
              <a:noFill/>
              <a:ln w="9525">
                <a:solidFill>
                  <a:srgbClr val="777777"/>
                </a:solidFill>
                <a:round/>
                <a:headEnd/>
                <a:tailEnd/>
              </a:ln>
              <a:extLst>
                <a:ext uri="{909E8E84-426E-40DD-AFC4-6F175D3DCCD1}">
                  <a14:hiddenFill xmlns:a14="http://schemas.microsoft.com/office/drawing/2010/main">
                    <a:noFill/>
                  </a14:hiddenFill>
                </a:ext>
              </a:extLst>
            </p:spPr>
            <p:txBody>
              <a:bodyPr wrap="none" anchor="ctr">
                <a:noAutofit/>
              </a:bodyPr>
              <a:lstStyle/>
              <a:p>
                <a:endParaRPr lang="fr-FR">
                  <a:latin typeface="Calibri" panose="020F0502020204030204" pitchFamily="34" charset="0"/>
                </a:endParaRPr>
              </a:p>
            </p:txBody>
          </p:sp>
          <p:sp>
            <p:nvSpPr>
              <p:cNvPr id="22802" name="Line 77"/>
              <p:cNvSpPr>
                <a:spLocks noChangeShapeType="1"/>
              </p:cNvSpPr>
              <p:nvPr/>
            </p:nvSpPr>
            <p:spPr bwMode="auto">
              <a:xfrm flipV="1">
                <a:off x="2672" y="3132"/>
                <a:ext cx="0" cy="360"/>
              </a:xfrm>
              <a:prstGeom prst="line">
                <a:avLst/>
              </a:prstGeom>
              <a:noFill/>
              <a:ln w="9525">
                <a:solidFill>
                  <a:srgbClr val="777777"/>
                </a:solidFill>
                <a:round/>
                <a:headEnd/>
                <a:tailEnd/>
              </a:ln>
              <a:extLst>
                <a:ext uri="{909E8E84-426E-40DD-AFC4-6F175D3DCCD1}">
                  <a14:hiddenFill xmlns:a14="http://schemas.microsoft.com/office/drawing/2010/main">
                    <a:noFill/>
                  </a14:hiddenFill>
                </a:ext>
              </a:extLst>
            </p:spPr>
            <p:txBody>
              <a:bodyPr wrap="none" anchor="ctr">
                <a:noAutofit/>
              </a:bodyPr>
              <a:lstStyle/>
              <a:p>
                <a:endParaRPr lang="fr-FR">
                  <a:latin typeface="Calibri" panose="020F0502020204030204" pitchFamily="34" charset="0"/>
                </a:endParaRPr>
              </a:p>
            </p:txBody>
          </p:sp>
          <p:sp>
            <p:nvSpPr>
              <p:cNvPr id="22803" name="Line 78"/>
              <p:cNvSpPr>
                <a:spLocks noChangeShapeType="1"/>
              </p:cNvSpPr>
              <p:nvPr/>
            </p:nvSpPr>
            <p:spPr bwMode="auto">
              <a:xfrm flipV="1">
                <a:off x="2876" y="3132"/>
                <a:ext cx="0" cy="360"/>
              </a:xfrm>
              <a:prstGeom prst="line">
                <a:avLst/>
              </a:prstGeom>
              <a:noFill/>
              <a:ln w="9525">
                <a:solidFill>
                  <a:srgbClr val="777777"/>
                </a:solidFill>
                <a:round/>
                <a:headEnd/>
                <a:tailEnd/>
              </a:ln>
              <a:extLst>
                <a:ext uri="{909E8E84-426E-40DD-AFC4-6F175D3DCCD1}">
                  <a14:hiddenFill xmlns:a14="http://schemas.microsoft.com/office/drawing/2010/main">
                    <a:noFill/>
                  </a14:hiddenFill>
                </a:ext>
              </a:extLst>
            </p:spPr>
            <p:txBody>
              <a:bodyPr wrap="none" anchor="ctr">
                <a:noAutofit/>
              </a:bodyPr>
              <a:lstStyle/>
              <a:p>
                <a:endParaRPr lang="fr-FR">
                  <a:latin typeface="Calibri" panose="020F0502020204030204" pitchFamily="34" charset="0"/>
                </a:endParaRPr>
              </a:p>
            </p:txBody>
          </p:sp>
          <p:sp>
            <p:nvSpPr>
              <p:cNvPr id="22804" name="Line 79"/>
              <p:cNvSpPr>
                <a:spLocks noChangeShapeType="1"/>
              </p:cNvSpPr>
              <p:nvPr/>
            </p:nvSpPr>
            <p:spPr bwMode="auto">
              <a:xfrm flipV="1">
                <a:off x="3080" y="3132"/>
                <a:ext cx="0" cy="360"/>
              </a:xfrm>
              <a:prstGeom prst="line">
                <a:avLst/>
              </a:prstGeom>
              <a:noFill/>
              <a:ln w="9525">
                <a:solidFill>
                  <a:srgbClr val="777777"/>
                </a:solidFill>
                <a:round/>
                <a:headEnd/>
                <a:tailEnd/>
              </a:ln>
              <a:extLst>
                <a:ext uri="{909E8E84-426E-40DD-AFC4-6F175D3DCCD1}">
                  <a14:hiddenFill xmlns:a14="http://schemas.microsoft.com/office/drawing/2010/main">
                    <a:noFill/>
                  </a14:hiddenFill>
                </a:ext>
              </a:extLst>
            </p:spPr>
            <p:txBody>
              <a:bodyPr wrap="none" anchor="ctr">
                <a:noAutofit/>
              </a:bodyPr>
              <a:lstStyle/>
              <a:p>
                <a:endParaRPr lang="fr-FR">
                  <a:latin typeface="Calibri" panose="020F0502020204030204" pitchFamily="34" charset="0"/>
                </a:endParaRPr>
              </a:p>
            </p:txBody>
          </p:sp>
          <p:sp>
            <p:nvSpPr>
              <p:cNvPr id="22805" name="Line 80"/>
              <p:cNvSpPr>
                <a:spLocks noChangeShapeType="1"/>
              </p:cNvSpPr>
              <p:nvPr/>
            </p:nvSpPr>
            <p:spPr bwMode="auto">
              <a:xfrm flipV="1">
                <a:off x="3284" y="3132"/>
                <a:ext cx="0" cy="360"/>
              </a:xfrm>
              <a:prstGeom prst="line">
                <a:avLst/>
              </a:prstGeom>
              <a:noFill/>
              <a:ln w="9525">
                <a:solidFill>
                  <a:srgbClr val="777777"/>
                </a:solidFill>
                <a:round/>
                <a:headEnd/>
                <a:tailEnd/>
              </a:ln>
              <a:extLst>
                <a:ext uri="{909E8E84-426E-40DD-AFC4-6F175D3DCCD1}">
                  <a14:hiddenFill xmlns:a14="http://schemas.microsoft.com/office/drawing/2010/main">
                    <a:noFill/>
                  </a14:hiddenFill>
                </a:ext>
              </a:extLst>
            </p:spPr>
            <p:txBody>
              <a:bodyPr wrap="none" anchor="ctr">
                <a:noAutofit/>
              </a:bodyPr>
              <a:lstStyle/>
              <a:p>
                <a:endParaRPr lang="fr-FR">
                  <a:latin typeface="Calibri" panose="020F0502020204030204" pitchFamily="34" charset="0"/>
                </a:endParaRPr>
              </a:p>
            </p:txBody>
          </p:sp>
          <p:sp>
            <p:nvSpPr>
              <p:cNvPr id="22806" name="Line 81"/>
              <p:cNvSpPr>
                <a:spLocks noChangeShapeType="1"/>
              </p:cNvSpPr>
              <p:nvPr/>
            </p:nvSpPr>
            <p:spPr bwMode="auto">
              <a:xfrm flipV="1">
                <a:off x="3488" y="3132"/>
                <a:ext cx="0" cy="360"/>
              </a:xfrm>
              <a:prstGeom prst="line">
                <a:avLst/>
              </a:prstGeom>
              <a:noFill/>
              <a:ln w="9525">
                <a:solidFill>
                  <a:srgbClr val="777777"/>
                </a:solidFill>
                <a:round/>
                <a:headEnd/>
                <a:tailEnd/>
              </a:ln>
              <a:extLst>
                <a:ext uri="{909E8E84-426E-40DD-AFC4-6F175D3DCCD1}">
                  <a14:hiddenFill xmlns:a14="http://schemas.microsoft.com/office/drawing/2010/main">
                    <a:noFill/>
                  </a14:hiddenFill>
                </a:ext>
              </a:extLst>
            </p:spPr>
            <p:txBody>
              <a:bodyPr wrap="none" anchor="ctr">
                <a:noAutofit/>
              </a:bodyPr>
              <a:lstStyle/>
              <a:p>
                <a:endParaRPr lang="fr-FR">
                  <a:latin typeface="Calibri" panose="020F0502020204030204" pitchFamily="34" charset="0"/>
                </a:endParaRPr>
              </a:p>
            </p:txBody>
          </p:sp>
          <p:sp>
            <p:nvSpPr>
              <p:cNvPr id="22807" name="Line 82"/>
              <p:cNvSpPr>
                <a:spLocks noChangeShapeType="1"/>
              </p:cNvSpPr>
              <p:nvPr/>
            </p:nvSpPr>
            <p:spPr bwMode="auto">
              <a:xfrm flipV="1">
                <a:off x="3692" y="3132"/>
                <a:ext cx="0" cy="360"/>
              </a:xfrm>
              <a:prstGeom prst="line">
                <a:avLst/>
              </a:prstGeom>
              <a:noFill/>
              <a:ln w="9525">
                <a:solidFill>
                  <a:srgbClr val="777777"/>
                </a:solidFill>
                <a:round/>
                <a:headEnd/>
                <a:tailEnd/>
              </a:ln>
              <a:extLst>
                <a:ext uri="{909E8E84-426E-40DD-AFC4-6F175D3DCCD1}">
                  <a14:hiddenFill xmlns:a14="http://schemas.microsoft.com/office/drawing/2010/main">
                    <a:noFill/>
                  </a14:hiddenFill>
                </a:ext>
              </a:extLst>
            </p:spPr>
            <p:txBody>
              <a:bodyPr wrap="none" anchor="ctr">
                <a:noAutofit/>
              </a:bodyPr>
              <a:lstStyle/>
              <a:p>
                <a:endParaRPr lang="fr-FR">
                  <a:latin typeface="Calibri" panose="020F0502020204030204" pitchFamily="34" charset="0"/>
                </a:endParaRPr>
              </a:p>
            </p:txBody>
          </p:sp>
          <p:sp>
            <p:nvSpPr>
              <p:cNvPr id="22808" name="Line 83"/>
              <p:cNvSpPr>
                <a:spLocks noChangeShapeType="1"/>
              </p:cNvSpPr>
              <p:nvPr/>
            </p:nvSpPr>
            <p:spPr bwMode="auto">
              <a:xfrm flipV="1">
                <a:off x="3896" y="3132"/>
                <a:ext cx="0" cy="360"/>
              </a:xfrm>
              <a:prstGeom prst="line">
                <a:avLst/>
              </a:prstGeom>
              <a:noFill/>
              <a:ln w="9525">
                <a:solidFill>
                  <a:srgbClr val="777777"/>
                </a:solidFill>
                <a:round/>
                <a:headEnd/>
                <a:tailEnd/>
              </a:ln>
              <a:extLst>
                <a:ext uri="{909E8E84-426E-40DD-AFC4-6F175D3DCCD1}">
                  <a14:hiddenFill xmlns:a14="http://schemas.microsoft.com/office/drawing/2010/main">
                    <a:noFill/>
                  </a14:hiddenFill>
                </a:ext>
              </a:extLst>
            </p:spPr>
            <p:txBody>
              <a:bodyPr wrap="none" anchor="ctr">
                <a:noAutofit/>
              </a:bodyPr>
              <a:lstStyle/>
              <a:p>
                <a:endParaRPr lang="fr-FR">
                  <a:latin typeface="Calibri" panose="020F0502020204030204" pitchFamily="34" charset="0"/>
                </a:endParaRPr>
              </a:p>
            </p:txBody>
          </p:sp>
          <p:sp>
            <p:nvSpPr>
              <p:cNvPr id="22809" name="Line 84"/>
              <p:cNvSpPr>
                <a:spLocks noChangeShapeType="1"/>
              </p:cNvSpPr>
              <p:nvPr/>
            </p:nvSpPr>
            <p:spPr bwMode="auto">
              <a:xfrm flipV="1">
                <a:off x="4100" y="3132"/>
                <a:ext cx="0" cy="360"/>
              </a:xfrm>
              <a:prstGeom prst="line">
                <a:avLst/>
              </a:prstGeom>
              <a:noFill/>
              <a:ln w="9525">
                <a:solidFill>
                  <a:srgbClr val="777777"/>
                </a:solidFill>
                <a:round/>
                <a:headEnd/>
                <a:tailEnd/>
              </a:ln>
              <a:extLst>
                <a:ext uri="{909E8E84-426E-40DD-AFC4-6F175D3DCCD1}">
                  <a14:hiddenFill xmlns:a14="http://schemas.microsoft.com/office/drawing/2010/main">
                    <a:noFill/>
                  </a14:hiddenFill>
                </a:ext>
              </a:extLst>
            </p:spPr>
            <p:txBody>
              <a:bodyPr wrap="none" anchor="ctr">
                <a:noAutofit/>
              </a:bodyPr>
              <a:lstStyle/>
              <a:p>
                <a:endParaRPr lang="fr-FR">
                  <a:latin typeface="Calibri" panose="020F0502020204030204" pitchFamily="34" charset="0"/>
                </a:endParaRPr>
              </a:p>
            </p:txBody>
          </p:sp>
          <p:sp>
            <p:nvSpPr>
              <p:cNvPr id="22810" name="Line 85"/>
              <p:cNvSpPr>
                <a:spLocks noChangeShapeType="1"/>
              </p:cNvSpPr>
              <p:nvPr/>
            </p:nvSpPr>
            <p:spPr bwMode="auto">
              <a:xfrm flipV="1">
                <a:off x="4304" y="3132"/>
                <a:ext cx="0" cy="360"/>
              </a:xfrm>
              <a:prstGeom prst="line">
                <a:avLst/>
              </a:prstGeom>
              <a:noFill/>
              <a:ln w="9525">
                <a:solidFill>
                  <a:srgbClr val="777777"/>
                </a:solidFill>
                <a:round/>
                <a:headEnd/>
                <a:tailEnd/>
              </a:ln>
              <a:extLst>
                <a:ext uri="{909E8E84-426E-40DD-AFC4-6F175D3DCCD1}">
                  <a14:hiddenFill xmlns:a14="http://schemas.microsoft.com/office/drawing/2010/main">
                    <a:noFill/>
                  </a14:hiddenFill>
                </a:ext>
              </a:extLst>
            </p:spPr>
            <p:txBody>
              <a:bodyPr wrap="none" anchor="ctr">
                <a:noAutofit/>
              </a:bodyPr>
              <a:lstStyle/>
              <a:p>
                <a:endParaRPr lang="fr-FR">
                  <a:latin typeface="Calibri" panose="020F0502020204030204" pitchFamily="34" charset="0"/>
                </a:endParaRPr>
              </a:p>
            </p:txBody>
          </p:sp>
          <p:sp>
            <p:nvSpPr>
              <p:cNvPr id="22811" name="Line 86"/>
              <p:cNvSpPr>
                <a:spLocks noChangeShapeType="1"/>
              </p:cNvSpPr>
              <p:nvPr/>
            </p:nvSpPr>
            <p:spPr bwMode="auto">
              <a:xfrm flipV="1">
                <a:off x="4508" y="3132"/>
                <a:ext cx="0" cy="360"/>
              </a:xfrm>
              <a:prstGeom prst="line">
                <a:avLst/>
              </a:prstGeom>
              <a:noFill/>
              <a:ln w="9525">
                <a:solidFill>
                  <a:srgbClr val="777777"/>
                </a:solidFill>
                <a:round/>
                <a:headEnd/>
                <a:tailEnd/>
              </a:ln>
              <a:extLst>
                <a:ext uri="{909E8E84-426E-40DD-AFC4-6F175D3DCCD1}">
                  <a14:hiddenFill xmlns:a14="http://schemas.microsoft.com/office/drawing/2010/main">
                    <a:noFill/>
                  </a14:hiddenFill>
                </a:ext>
              </a:extLst>
            </p:spPr>
            <p:txBody>
              <a:bodyPr wrap="none" anchor="ctr">
                <a:noAutofit/>
              </a:bodyPr>
              <a:lstStyle/>
              <a:p>
                <a:endParaRPr lang="fr-FR">
                  <a:latin typeface="Calibri" panose="020F0502020204030204" pitchFamily="34" charset="0"/>
                </a:endParaRPr>
              </a:p>
            </p:txBody>
          </p:sp>
          <p:sp>
            <p:nvSpPr>
              <p:cNvPr id="22812" name="Line 87"/>
              <p:cNvSpPr>
                <a:spLocks noChangeShapeType="1"/>
              </p:cNvSpPr>
              <p:nvPr/>
            </p:nvSpPr>
            <p:spPr bwMode="auto">
              <a:xfrm flipV="1">
                <a:off x="4712" y="3132"/>
                <a:ext cx="0" cy="360"/>
              </a:xfrm>
              <a:prstGeom prst="line">
                <a:avLst/>
              </a:prstGeom>
              <a:noFill/>
              <a:ln w="9525">
                <a:solidFill>
                  <a:srgbClr val="777777"/>
                </a:solidFill>
                <a:round/>
                <a:headEnd/>
                <a:tailEnd/>
              </a:ln>
              <a:extLst>
                <a:ext uri="{909E8E84-426E-40DD-AFC4-6F175D3DCCD1}">
                  <a14:hiddenFill xmlns:a14="http://schemas.microsoft.com/office/drawing/2010/main">
                    <a:noFill/>
                  </a14:hiddenFill>
                </a:ext>
              </a:extLst>
            </p:spPr>
            <p:txBody>
              <a:bodyPr wrap="none" anchor="ctr">
                <a:noAutofit/>
              </a:bodyPr>
              <a:lstStyle/>
              <a:p>
                <a:endParaRPr lang="fr-FR">
                  <a:latin typeface="Calibri" panose="020F0502020204030204" pitchFamily="34" charset="0"/>
                </a:endParaRPr>
              </a:p>
            </p:txBody>
          </p:sp>
          <p:sp>
            <p:nvSpPr>
              <p:cNvPr id="22813" name="Line 88"/>
              <p:cNvSpPr>
                <a:spLocks noChangeShapeType="1"/>
              </p:cNvSpPr>
              <p:nvPr/>
            </p:nvSpPr>
            <p:spPr bwMode="auto">
              <a:xfrm flipV="1">
                <a:off x="4916" y="3132"/>
                <a:ext cx="0" cy="360"/>
              </a:xfrm>
              <a:prstGeom prst="line">
                <a:avLst/>
              </a:prstGeom>
              <a:noFill/>
              <a:ln w="9525">
                <a:solidFill>
                  <a:srgbClr val="777777"/>
                </a:solidFill>
                <a:round/>
                <a:headEnd/>
                <a:tailEnd/>
              </a:ln>
              <a:extLst>
                <a:ext uri="{909E8E84-426E-40DD-AFC4-6F175D3DCCD1}">
                  <a14:hiddenFill xmlns:a14="http://schemas.microsoft.com/office/drawing/2010/main">
                    <a:noFill/>
                  </a14:hiddenFill>
                </a:ext>
              </a:extLst>
            </p:spPr>
            <p:txBody>
              <a:bodyPr wrap="none" anchor="ctr">
                <a:noAutofit/>
              </a:bodyPr>
              <a:lstStyle/>
              <a:p>
                <a:endParaRPr lang="fr-FR">
                  <a:latin typeface="Calibri" panose="020F0502020204030204" pitchFamily="34" charset="0"/>
                </a:endParaRPr>
              </a:p>
            </p:txBody>
          </p:sp>
          <p:sp>
            <p:nvSpPr>
              <p:cNvPr id="22814" name="Line 89"/>
              <p:cNvSpPr>
                <a:spLocks noChangeShapeType="1"/>
              </p:cNvSpPr>
              <p:nvPr/>
            </p:nvSpPr>
            <p:spPr bwMode="auto">
              <a:xfrm flipV="1">
                <a:off x="5120" y="3132"/>
                <a:ext cx="0" cy="360"/>
              </a:xfrm>
              <a:prstGeom prst="line">
                <a:avLst/>
              </a:prstGeom>
              <a:noFill/>
              <a:ln w="9525">
                <a:solidFill>
                  <a:srgbClr val="777777"/>
                </a:solidFill>
                <a:round/>
                <a:headEnd/>
                <a:tailEnd/>
              </a:ln>
              <a:extLst>
                <a:ext uri="{909E8E84-426E-40DD-AFC4-6F175D3DCCD1}">
                  <a14:hiddenFill xmlns:a14="http://schemas.microsoft.com/office/drawing/2010/main">
                    <a:noFill/>
                  </a14:hiddenFill>
                </a:ext>
              </a:extLst>
            </p:spPr>
            <p:txBody>
              <a:bodyPr wrap="none" anchor="ctr">
                <a:noAutofit/>
              </a:bodyPr>
              <a:lstStyle/>
              <a:p>
                <a:endParaRPr lang="fr-FR">
                  <a:latin typeface="Calibri" panose="020F0502020204030204" pitchFamily="34" charset="0"/>
                </a:endParaRPr>
              </a:p>
            </p:txBody>
          </p:sp>
          <p:sp>
            <p:nvSpPr>
              <p:cNvPr id="22815" name="Line 90"/>
              <p:cNvSpPr>
                <a:spLocks noChangeShapeType="1"/>
              </p:cNvSpPr>
              <p:nvPr/>
            </p:nvSpPr>
            <p:spPr bwMode="auto">
              <a:xfrm flipV="1">
                <a:off x="5324" y="3132"/>
                <a:ext cx="0" cy="360"/>
              </a:xfrm>
              <a:prstGeom prst="line">
                <a:avLst/>
              </a:prstGeom>
              <a:noFill/>
              <a:ln w="9525">
                <a:solidFill>
                  <a:srgbClr val="777777"/>
                </a:solidFill>
                <a:round/>
                <a:headEnd/>
                <a:tailEnd/>
              </a:ln>
              <a:extLst>
                <a:ext uri="{909E8E84-426E-40DD-AFC4-6F175D3DCCD1}">
                  <a14:hiddenFill xmlns:a14="http://schemas.microsoft.com/office/drawing/2010/main">
                    <a:noFill/>
                  </a14:hiddenFill>
                </a:ext>
              </a:extLst>
            </p:spPr>
            <p:txBody>
              <a:bodyPr wrap="none" anchor="ctr">
                <a:noAutofit/>
              </a:bodyPr>
              <a:lstStyle/>
              <a:p>
                <a:endParaRPr lang="fr-FR">
                  <a:latin typeface="Calibri" panose="020F0502020204030204" pitchFamily="34" charset="0"/>
                </a:endParaRPr>
              </a:p>
            </p:txBody>
          </p:sp>
          <p:sp>
            <p:nvSpPr>
              <p:cNvPr id="22816" name="Line 91"/>
              <p:cNvSpPr>
                <a:spLocks noChangeShapeType="1"/>
              </p:cNvSpPr>
              <p:nvPr/>
            </p:nvSpPr>
            <p:spPr bwMode="auto">
              <a:xfrm flipV="1">
                <a:off x="5528" y="3132"/>
                <a:ext cx="0" cy="360"/>
              </a:xfrm>
              <a:prstGeom prst="line">
                <a:avLst/>
              </a:prstGeom>
              <a:noFill/>
              <a:ln w="9525">
                <a:solidFill>
                  <a:srgbClr val="777777"/>
                </a:solidFill>
                <a:round/>
                <a:headEnd/>
                <a:tailEnd/>
              </a:ln>
              <a:extLst>
                <a:ext uri="{909E8E84-426E-40DD-AFC4-6F175D3DCCD1}">
                  <a14:hiddenFill xmlns:a14="http://schemas.microsoft.com/office/drawing/2010/main">
                    <a:noFill/>
                  </a14:hiddenFill>
                </a:ext>
              </a:extLst>
            </p:spPr>
            <p:txBody>
              <a:bodyPr wrap="none" anchor="ctr">
                <a:noAutofit/>
              </a:bodyPr>
              <a:lstStyle/>
              <a:p>
                <a:endParaRPr lang="fr-FR">
                  <a:latin typeface="Calibri" panose="020F0502020204030204" pitchFamily="34" charset="0"/>
                </a:endParaRPr>
              </a:p>
            </p:txBody>
          </p:sp>
        </p:grpSp>
        <p:sp>
          <p:nvSpPr>
            <p:cNvPr id="22775" name="Line 146"/>
            <p:cNvSpPr>
              <a:spLocks noChangeShapeType="1"/>
            </p:cNvSpPr>
            <p:nvPr/>
          </p:nvSpPr>
          <p:spPr bwMode="auto">
            <a:xfrm>
              <a:off x="766" y="2150"/>
              <a:ext cx="4338" cy="0"/>
            </a:xfrm>
            <a:prstGeom prst="line">
              <a:avLst/>
            </a:prstGeom>
            <a:noFill/>
            <a:ln w="9525">
              <a:solidFill>
                <a:srgbClr val="777777"/>
              </a:solidFill>
              <a:round/>
              <a:headEnd/>
              <a:tailEnd/>
            </a:ln>
            <a:extLst>
              <a:ext uri="{909E8E84-426E-40DD-AFC4-6F175D3DCCD1}">
                <a14:hiddenFill xmlns:a14="http://schemas.microsoft.com/office/drawing/2010/main">
                  <a:noFill/>
                </a14:hiddenFill>
              </a:ext>
            </a:extLst>
          </p:spPr>
          <p:txBody>
            <a:bodyPr wrap="none" anchor="ctr">
              <a:noAutofit/>
            </a:bodyPr>
            <a:lstStyle/>
            <a:p>
              <a:endParaRPr lang="fr-FR">
                <a:latin typeface="Calibri" panose="020F0502020204030204" pitchFamily="34" charset="0"/>
              </a:endParaRPr>
            </a:p>
          </p:txBody>
        </p:sp>
        <p:sp>
          <p:nvSpPr>
            <p:cNvPr id="22776" name="Line 147"/>
            <p:cNvSpPr>
              <a:spLocks noChangeShapeType="1"/>
            </p:cNvSpPr>
            <p:nvPr/>
          </p:nvSpPr>
          <p:spPr bwMode="auto">
            <a:xfrm>
              <a:off x="760" y="2318"/>
              <a:ext cx="4338" cy="0"/>
            </a:xfrm>
            <a:prstGeom prst="line">
              <a:avLst/>
            </a:prstGeom>
            <a:noFill/>
            <a:ln w="9525">
              <a:solidFill>
                <a:srgbClr val="777777"/>
              </a:solidFill>
              <a:round/>
              <a:headEnd/>
              <a:tailEnd/>
            </a:ln>
            <a:extLst>
              <a:ext uri="{909E8E84-426E-40DD-AFC4-6F175D3DCCD1}">
                <a14:hiddenFill xmlns:a14="http://schemas.microsoft.com/office/drawing/2010/main">
                  <a:noFill/>
                </a14:hiddenFill>
              </a:ext>
            </a:extLst>
          </p:spPr>
          <p:txBody>
            <a:bodyPr wrap="none" anchor="ctr">
              <a:noAutofit/>
            </a:bodyPr>
            <a:lstStyle/>
            <a:p>
              <a:endParaRPr lang="fr-FR">
                <a:latin typeface="Calibri" panose="020F0502020204030204" pitchFamily="34" charset="0"/>
              </a:endParaRPr>
            </a:p>
          </p:txBody>
        </p:sp>
        <p:sp>
          <p:nvSpPr>
            <p:cNvPr id="22777" name="Line 148"/>
            <p:cNvSpPr>
              <a:spLocks noChangeShapeType="1"/>
            </p:cNvSpPr>
            <p:nvPr/>
          </p:nvSpPr>
          <p:spPr bwMode="auto">
            <a:xfrm>
              <a:off x="754" y="2444"/>
              <a:ext cx="4338" cy="0"/>
            </a:xfrm>
            <a:prstGeom prst="line">
              <a:avLst/>
            </a:prstGeom>
            <a:noFill/>
            <a:ln w="9525">
              <a:solidFill>
                <a:srgbClr val="777777"/>
              </a:solidFill>
              <a:round/>
              <a:headEnd/>
              <a:tailEnd/>
            </a:ln>
            <a:extLst>
              <a:ext uri="{909E8E84-426E-40DD-AFC4-6F175D3DCCD1}">
                <a14:hiddenFill xmlns:a14="http://schemas.microsoft.com/office/drawing/2010/main">
                  <a:noFill/>
                </a14:hiddenFill>
              </a:ext>
            </a:extLst>
          </p:spPr>
          <p:txBody>
            <a:bodyPr wrap="none" anchor="ctr">
              <a:noAutofit/>
            </a:bodyPr>
            <a:lstStyle/>
            <a:p>
              <a:endParaRPr lang="fr-FR">
                <a:latin typeface="Calibri" panose="020F0502020204030204" pitchFamily="34" charset="0"/>
              </a:endParaRPr>
            </a:p>
          </p:txBody>
        </p:sp>
        <p:sp>
          <p:nvSpPr>
            <p:cNvPr id="22778" name="Line 149"/>
            <p:cNvSpPr>
              <a:spLocks noChangeShapeType="1"/>
            </p:cNvSpPr>
            <p:nvPr/>
          </p:nvSpPr>
          <p:spPr bwMode="auto">
            <a:xfrm>
              <a:off x="754" y="2582"/>
              <a:ext cx="4338" cy="0"/>
            </a:xfrm>
            <a:prstGeom prst="line">
              <a:avLst/>
            </a:prstGeom>
            <a:noFill/>
            <a:ln w="9525">
              <a:solidFill>
                <a:srgbClr val="777777"/>
              </a:solidFill>
              <a:round/>
              <a:headEnd/>
              <a:tailEnd/>
            </a:ln>
            <a:extLst>
              <a:ext uri="{909E8E84-426E-40DD-AFC4-6F175D3DCCD1}">
                <a14:hiddenFill xmlns:a14="http://schemas.microsoft.com/office/drawing/2010/main">
                  <a:noFill/>
                </a14:hiddenFill>
              </a:ext>
            </a:extLst>
          </p:spPr>
          <p:txBody>
            <a:bodyPr wrap="none" anchor="ctr">
              <a:noAutofit/>
            </a:bodyPr>
            <a:lstStyle/>
            <a:p>
              <a:endParaRPr lang="fr-FR">
                <a:latin typeface="Calibri" panose="020F0502020204030204" pitchFamily="34" charset="0"/>
              </a:endParaRPr>
            </a:p>
          </p:txBody>
        </p:sp>
        <p:sp>
          <p:nvSpPr>
            <p:cNvPr id="22779" name="Line 150"/>
            <p:cNvSpPr>
              <a:spLocks noChangeShapeType="1"/>
            </p:cNvSpPr>
            <p:nvPr/>
          </p:nvSpPr>
          <p:spPr bwMode="auto">
            <a:xfrm>
              <a:off x="766" y="2726"/>
              <a:ext cx="4338" cy="0"/>
            </a:xfrm>
            <a:prstGeom prst="line">
              <a:avLst/>
            </a:prstGeom>
            <a:noFill/>
            <a:ln w="9525">
              <a:solidFill>
                <a:srgbClr val="777777"/>
              </a:solidFill>
              <a:round/>
              <a:headEnd/>
              <a:tailEnd/>
            </a:ln>
            <a:extLst>
              <a:ext uri="{909E8E84-426E-40DD-AFC4-6F175D3DCCD1}">
                <a14:hiddenFill xmlns:a14="http://schemas.microsoft.com/office/drawing/2010/main">
                  <a:noFill/>
                </a14:hiddenFill>
              </a:ext>
            </a:extLst>
          </p:spPr>
          <p:txBody>
            <a:bodyPr wrap="none" anchor="ctr">
              <a:noAutofit/>
            </a:bodyPr>
            <a:lstStyle/>
            <a:p>
              <a:endParaRPr lang="fr-FR">
                <a:latin typeface="Calibri" panose="020F0502020204030204" pitchFamily="34" charset="0"/>
              </a:endParaRPr>
            </a:p>
          </p:txBody>
        </p:sp>
        <p:sp>
          <p:nvSpPr>
            <p:cNvPr id="22780" name="Line 151"/>
            <p:cNvSpPr>
              <a:spLocks noChangeShapeType="1"/>
            </p:cNvSpPr>
            <p:nvPr/>
          </p:nvSpPr>
          <p:spPr bwMode="auto">
            <a:xfrm>
              <a:off x="760" y="2870"/>
              <a:ext cx="4338" cy="0"/>
            </a:xfrm>
            <a:prstGeom prst="line">
              <a:avLst/>
            </a:prstGeom>
            <a:noFill/>
            <a:ln w="9525">
              <a:solidFill>
                <a:srgbClr val="777777"/>
              </a:solidFill>
              <a:round/>
              <a:headEnd/>
              <a:tailEnd/>
            </a:ln>
            <a:extLst>
              <a:ext uri="{909E8E84-426E-40DD-AFC4-6F175D3DCCD1}">
                <a14:hiddenFill xmlns:a14="http://schemas.microsoft.com/office/drawing/2010/main">
                  <a:noFill/>
                </a14:hiddenFill>
              </a:ext>
            </a:extLst>
          </p:spPr>
          <p:txBody>
            <a:bodyPr wrap="none" anchor="ctr">
              <a:noAutofit/>
            </a:bodyPr>
            <a:lstStyle/>
            <a:p>
              <a:endParaRPr lang="fr-FR">
                <a:latin typeface="Calibri" panose="020F0502020204030204" pitchFamily="34" charset="0"/>
              </a:endParaRPr>
            </a:p>
          </p:txBody>
        </p:sp>
        <p:sp>
          <p:nvSpPr>
            <p:cNvPr id="22781" name="Line 152"/>
            <p:cNvSpPr>
              <a:spLocks noChangeShapeType="1"/>
            </p:cNvSpPr>
            <p:nvPr/>
          </p:nvSpPr>
          <p:spPr bwMode="auto">
            <a:xfrm>
              <a:off x="754" y="3008"/>
              <a:ext cx="4338" cy="0"/>
            </a:xfrm>
            <a:prstGeom prst="line">
              <a:avLst/>
            </a:prstGeom>
            <a:noFill/>
            <a:ln w="9525">
              <a:solidFill>
                <a:srgbClr val="777777"/>
              </a:solidFill>
              <a:round/>
              <a:headEnd/>
              <a:tailEnd/>
            </a:ln>
            <a:extLst>
              <a:ext uri="{909E8E84-426E-40DD-AFC4-6F175D3DCCD1}">
                <a14:hiddenFill xmlns:a14="http://schemas.microsoft.com/office/drawing/2010/main">
                  <a:noFill/>
                </a14:hiddenFill>
              </a:ext>
            </a:extLst>
          </p:spPr>
          <p:txBody>
            <a:bodyPr wrap="none" anchor="ctr">
              <a:noAutofit/>
            </a:bodyPr>
            <a:lstStyle/>
            <a:p>
              <a:endParaRPr lang="fr-FR">
                <a:latin typeface="Calibri" panose="020F0502020204030204" pitchFamily="34" charset="0"/>
              </a:endParaRPr>
            </a:p>
          </p:txBody>
        </p:sp>
        <p:sp>
          <p:nvSpPr>
            <p:cNvPr id="22782" name="Line 153"/>
            <p:cNvSpPr>
              <a:spLocks noChangeShapeType="1"/>
            </p:cNvSpPr>
            <p:nvPr/>
          </p:nvSpPr>
          <p:spPr bwMode="auto">
            <a:xfrm>
              <a:off x="754" y="3152"/>
              <a:ext cx="4338" cy="0"/>
            </a:xfrm>
            <a:prstGeom prst="line">
              <a:avLst/>
            </a:prstGeom>
            <a:noFill/>
            <a:ln w="9525">
              <a:solidFill>
                <a:srgbClr val="777777"/>
              </a:solidFill>
              <a:round/>
              <a:headEnd/>
              <a:tailEnd/>
            </a:ln>
            <a:extLst>
              <a:ext uri="{909E8E84-426E-40DD-AFC4-6F175D3DCCD1}">
                <a14:hiddenFill xmlns:a14="http://schemas.microsoft.com/office/drawing/2010/main">
                  <a:noFill/>
                </a14:hiddenFill>
              </a:ext>
            </a:extLst>
          </p:spPr>
          <p:txBody>
            <a:bodyPr wrap="none" anchor="ctr">
              <a:noAutofit/>
            </a:bodyPr>
            <a:lstStyle/>
            <a:p>
              <a:endParaRPr lang="fr-FR">
                <a:latin typeface="Calibri" panose="020F0502020204030204" pitchFamily="34" charset="0"/>
              </a:endParaRPr>
            </a:p>
          </p:txBody>
        </p:sp>
        <p:sp>
          <p:nvSpPr>
            <p:cNvPr id="22783" name="Line 154"/>
            <p:cNvSpPr>
              <a:spLocks noChangeShapeType="1"/>
            </p:cNvSpPr>
            <p:nvPr/>
          </p:nvSpPr>
          <p:spPr bwMode="auto">
            <a:xfrm>
              <a:off x="760" y="3428"/>
              <a:ext cx="4338" cy="0"/>
            </a:xfrm>
            <a:prstGeom prst="line">
              <a:avLst/>
            </a:prstGeom>
            <a:noFill/>
            <a:ln w="9525">
              <a:solidFill>
                <a:srgbClr val="777777"/>
              </a:solidFill>
              <a:round/>
              <a:headEnd/>
              <a:tailEnd/>
            </a:ln>
            <a:extLst>
              <a:ext uri="{909E8E84-426E-40DD-AFC4-6F175D3DCCD1}">
                <a14:hiddenFill xmlns:a14="http://schemas.microsoft.com/office/drawing/2010/main">
                  <a:noFill/>
                </a14:hiddenFill>
              </a:ext>
            </a:extLst>
          </p:spPr>
          <p:txBody>
            <a:bodyPr wrap="none" anchor="ctr">
              <a:noAutofit/>
            </a:bodyPr>
            <a:lstStyle/>
            <a:p>
              <a:endParaRPr lang="fr-FR">
                <a:latin typeface="Calibri" panose="020F0502020204030204" pitchFamily="34" charset="0"/>
              </a:endParaRPr>
            </a:p>
          </p:txBody>
        </p:sp>
        <p:sp>
          <p:nvSpPr>
            <p:cNvPr id="22784" name="Line 155"/>
            <p:cNvSpPr>
              <a:spLocks noChangeShapeType="1"/>
            </p:cNvSpPr>
            <p:nvPr/>
          </p:nvSpPr>
          <p:spPr bwMode="auto">
            <a:xfrm>
              <a:off x="754" y="3578"/>
              <a:ext cx="4338" cy="0"/>
            </a:xfrm>
            <a:prstGeom prst="line">
              <a:avLst/>
            </a:prstGeom>
            <a:noFill/>
            <a:ln w="9525">
              <a:solidFill>
                <a:srgbClr val="777777"/>
              </a:solidFill>
              <a:round/>
              <a:headEnd/>
              <a:tailEnd/>
            </a:ln>
            <a:extLst>
              <a:ext uri="{909E8E84-426E-40DD-AFC4-6F175D3DCCD1}">
                <a14:hiddenFill xmlns:a14="http://schemas.microsoft.com/office/drawing/2010/main">
                  <a:noFill/>
                </a14:hiddenFill>
              </a:ext>
            </a:extLst>
          </p:spPr>
          <p:txBody>
            <a:bodyPr wrap="none" anchor="ctr">
              <a:noAutofit/>
            </a:bodyPr>
            <a:lstStyle/>
            <a:p>
              <a:endParaRPr lang="fr-FR">
                <a:latin typeface="Calibri" panose="020F0502020204030204" pitchFamily="34" charset="0"/>
              </a:endParaRPr>
            </a:p>
          </p:txBody>
        </p:sp>
        <p:sp>
          <p:nvSpPr>
            <p:cNvPr id="22785" name="Line 156"/>
            <p:cNvSpPr>
              <a:spLocks noChangeShapeType="1"/>
            </p:cNvSpPr>
            <p:nvPr/>
          </p:nvSpPr>
          <p:spPr bwMode="auto">
            <a:xfrm>
              <a:off x="760" y="3716"/>
              <a:ext cx="4338" cy="0"/>
            </a:xfrm>
            <a:prstGeom prst="line">
              <a:avLst/>
            </a:prstGeom>
            <a:noFill/>
            <a:ln w="9525">
              <a:solidFill>
                <a:srgbClr val="777777"/>
              </a:solidFill>
              <a:round/>
              <a:headEnd/>
              <a:tailEnd/>
            </a:ln>
            <a:extLst>
              <a:ext uri="{909E8E84-426E-40DD-AFC4-6F175D3DCCD1}">
                <a14:hiddenFill xmlns:a14="http://schemas.microsoft.com/office/drawing/2010/main">
                  <a:noFill/>
                </a14:hiddenFill>
              </a:ext>
            </a:extLst>
          </p:spPr>
          <p:txBody>
            <a:bodyPr wrap="none" anchor="ctr">
              <a:noAutofit/>
            </a:bodyPr>
            <a:lstStyle/>
            <a:p>
              <a:endParaRPr lang="fr-FR">
                <a:latin typeface="Calibri" panose="020F0502020204030204" pitchFamily="34" charset="0"/>
              </a:endParaRPr>
            </a:p>
          </p:txBody>
        </p:sp>
        <p:sp>
          <p:nvSpPr>
            <p:cNvPr id="22786" name="Line 157"/>
            <p:cNvSpPr>
              <a:spLocks noChangeShapeType="1"/>
            </p:cNvSpPr>
            <p:nvPr/>
          </p:nvSpPr>
          <p:spPr bwMode="auto">
            <a:xfrm>
              <a:off x="754" y="3860"/>
              <a:ext cx="4338" cy="0"/>
            </a:xfrm>
            <a:prstGeom prst="line">
              <a:avLst/>
            </a:prstGeom>
            <a:noFill/>
            <a:ln w="9525">
              <a:solidFill>
                <a:srgbClr val="777777"/>
              </a:solidFill>
              <a:round/>
              <a:headEnd/>
              <a:tailEnd/>
            </a:ln>
            <a:extLst>
              <a:ext uri="{909E8E84-426E-40DD-AFC4-6F175D3DCCD1}">
                <a14:hiddenFill xmlns:a14="http://schemas.microsoft.com/office/drawing/2010/main">
                  <a:noFill/>
                </a14:hiddenFill>
              </a:ext>
            </a:extLst>
          </p:spPr>
          <p:txBody>
            <a:bodyPr wrap="none" anchor="ctr">
              <a:noAutofit/>
            </a:bodyPr>
            <a:lstStyle/>
            <a:p>
              <a:endParaRPr lang="fr-FR">
                <a:latin typeface="Calibri" panose="020F0502020204030204" pitchFamily="34" charset="0"/>
              </a:endParaRPr>
            </a:p>
          </p:txBody>
        </p:sp>
        <p:sp>
          <p:nvSpPr>
            <p:cNvPr id="22787" name="Line 158"/>
            <p:cNvSpPr>
              <a:spLocks noChangeShapeType="1"/>
            </p:cNvSpPr>
            <p:nvPr/>
          </p:nvSpPr>
          <p:spPr bwMode="auto">
            <a:xfrm>
              <a:off x="766" y="3998"/>
              <a:ext cx="4338" cy="0"/>
            </a:xfrm>
            <a:prstGeom prst="line">
              <a:avLst/>
            </a:prstGeom>
            <a:noFill/>
            <a:ln w="9525">
              <a:solidFill>
                <a:srgbClr val="777777"/>
              </a:solidFill>
              <a:round/>
              <a:headEnd/>
              <a:tailEnd/>
            </a:ln>
            <a:extLst>
              <a:ext uri="{909E8E84-426E-40DD-AFC4-6F175D3DCCD1}">
                <a14:hiddenFill xmlns:a14="http://schemas.microsoft.com/office/drawing/2010/main">
                  <a:noFill/>
                </a14:hiddenFill>
              </a:ext>
            </a:extLst>
          </p:spPr>
          <p:txBody>
            <a:bodyPr wrap="none" anchor="ctr">
              <a:noAutofit/>
            </a:bodyPr>
            <a:lstStyle/>
            <a:p>
              <a:endParaRPr lang="fr-FR">
                <a:latin typeface="Calibri" panose="020F0502020204030204" pitchFamily="34" charset="0"/>
              </a:endParaRPr>
            </a:p>
          </p:txBody>
        </p:sp>
        <p:sp>
          <p:nvSpPr>
            <p:cNvPr id="22788" name="Line 159"/>
            <p:cNvSpPr>
              <a:spLocks noChangeShapeType="1"/>
            </p:cNvSpPr>
            <p:nvPr/>
          </p:nvSpPr>
          <p:spPr bwMode="auto">
            <a:xfrm>
              <a:off x="760" y="2150"/>
              <a:ext cx="0" cy="1848"/>
            </a:xfrm>
            <a:prstGeom prst="line">
              <a:avLst/>
            </a:prstGeom>
            <a:noFill/>
            <a:ln w="9525">
              <a:solidFill>
                <a:srgbClr val="777777"/>
              </a:solidFill>
              <a:round/>
              <a:headEnd/>
              <a:tailEnd/>
            </a:ln>
            <a:extLst>
              <a:ext uri="{909E8E84-426E-40DD-AFC4-6F175D3DCCD1}">
                <a14:hiddenFill xmlns:a14="http://schemas.microsoft.com/office/drawing/2010/main">
                  <a:noFill/>
                </a14:hiddenFill>
              </a:ext>
            </a:extLst>
          </p:spPr>
          <p:txBody>
            <a:bodyPr wrap="none" anchor="ctr">
              <a:noAutofit/>
            </a:bodyPr>
            <a:lstStyle/>
            <a:p>
              <a:endParaRPr lang="fr-FR">
                <a:latin typeface="Calibri" panose="020F0502020204030204" pitchFamily="34" charset="0"/>
              </a:endParaRPr>
            </a:p>
          </p:txBody>
        </p:sp>
        <p:sp>
          <p:nvSpPr>
            <p:cNvPr id="22789" name="Line 162"/>
            <p:cNvSpPr>
              <a:spLocks noChangeShapeType="1"/>
            </p:cNvSpPr>
            <p:nvPr/>
          </p:nvSpPr>
          <p:spPr bwMode="auto">
            <a:xfrm>
              <a:off x="754" y="3290"/>
              <a:ext cx="4338" cy="0"/>
            </a:xfrm>
            <a:prstGeom prst="line">
              <a:avLst/>
            </a:prstGeom>
            <a:noFill/>
            <a:ln w="9525">
              <a:solidFill>
                <a:srgbClr val="777777"/>
              </a:solidFill>
              <a:round/>
              <a:headEnd/>
              <a:tailEnd/>
            </a:ln>
            <a:extLst>
              <a:ext uri="{909E8E84-426E-40DD-AFC4-6F175D3DCCD1}">
                <a14:hiddenFill xmlns:a14="http://schemas.microsoft.com/office/drawing/2010/main">
                  <a:noFill/>
                </a14:hiddenFill>
              </a:ext>
            </a:extLst>
          </p:spPr>
          <p:txBody>
            <a:bodyPr wrap="none" anchor="ctr">
              <a:noAutofit/>
            </a:bodyPr>
            <a:lstStyle/>
            <a:p>
              <a:endParaRPr lang="fr-FR">
                <a:latin typeface="Calibri" panose="020F0502020204030204" pitchFamily="34" charset="0"/>
              </a:endParaRPr>
            </a:p>
          </p:txBody>
        </p:sp>
      </p:grpSp>
      <p:sp>
        <p:nvSpPr>
          <p:cNvPr id="41986" name="Rectangle 2"/>
          <p:cNvSpPr>
            <a:spLocks noGrp="1" noChangeArrowheads="1"/>
          </p:cNvSpPr>
          <p:nvPr>
            <p:ph type="title"/>
          </p:nvPr>
        </p:nvSpPr>
        <p:spPr>
          <a:xfrm>
            <a:off x="1736725" y="38100"/>
            <a:ext cx="6683375" cy="546100"/>
          </a:xfrm>
        </p:spPr>
        <p:txBody>
          <a:bodyPr/>
          <a:lstStyle/>
          <a:p>
            <a:pPr>
              <a:defRPr/>
            </a:pPr>
            <a:r>
              <a:rPr lang="fr-FR"/>
              <a:t>Le planning de Gantt</a:t>
            </a:r>
          </a:p>
        </p:txBody>
      </p:sp>
      <p:sp>
        <p:nvSpPr>
          <p:cNvPr id="42088" name="Rectangle 104"/>
          <p:cNvSpPr>
            <a:spLocks noChangeArrowheads="1"/>
          </p:cNvSpPr>
          <p:nvPr/>
        </p:nvSpPr>
        <p:spPr bwMode="auto">
          <a:xfrm>
            <a:off x="1616075" y="3671888"/>
            <a:ext cx="493713" cy="109537"/>
          </a:xfrm>
          <a:prstGeom prst="rect">
            <a:avLst/>
          </a:prstGeom>
          <a:solidFill>
            <a:srgbClr val="FFFF00"/>
          </a:solidFill>
          <a:ln w="9525">
            <a:solidFill>
              <a:schemeClr val="tx2"/>
            </a:solidFill>
            <a:miter lim="800000"/>
            <a:headEnd/>
            <a:tailEnd/>
          </a:ln>
        </p:spPr>
        <p:txBody>
          <a:bodyPr anchor="ctr">
            <a:no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a:latin typeface="Calibri" panose="020F0502020204030204" pitchFamily="34" charset="0"/>
            </a:endParaRPr>
          </a:p>
        </p:txBody>
      </p:sp>
      <p:sp>
        <p:nvSpPr>
          <p:cNvPr id="42089" name="Rectangle 105"/>
          <p:cNvSpPr>
            <a:spLocks noChangeArrowheads="1"/>
          </p:cNvSpPr>
          <p:nvPr/>
        </p:nvSpPr>
        <p:spPr bwMode="auto">
          <a:xfrm>
            <a:off x="2111375" y="3894138"/>
            <a:ext cx="747713" cy="107950"/>
          </a:xfrm>
          <a:prstGeom prst="rect">
            <a:avLst/>
          </a:prstGeom>
          <a:solidFill>
            <a:srgbClr val="FFCC00"/>
          </a:solidFill>
          <a:ln w="9525">
            <a:solidFill>
              <a:schemeClr val="tx2"/>
            </a:solidFill>
            <a:miter lim="800000"/>
            <a:headEnd/>
            <a:tailEnd/>
          </a:ln>
        </p:spPr>
        <p:txBody>
          <a:bodyPr anchor="ctr">
            <a:no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a:latin typeface="Calibri" panose="020F0502020204030204" pitchFamily="34" charset="0"/>
            </a:endParaRPr>
          </a:p>
        </p:txBody>
      </p:sp>
      <p:sp>
        <p:nvSpPr>
          <p:cNvPr id="42090" name="Rectangle 106"/>
          <p:cNvSpPr>
            <a:spLocks noChangeArrowheads="1"/>
          </p:cNvSpPr>
          <p:nvPr/>
        </p:nvSpPr>
        <p:spPr bwMode="auto">
          <a:xfrm>
            <a:off x="2111375" y="4086225"/>
            <a:ext cx="1001713" cy="109538"/>
          </a:xfrm>
          <a:prstGeom prst="rect">
            <a:avLst/>
          </a:prstGeom>
          <a:solidFill>
            <a:schemeClr val="accent1"/>
          </a:solidFill>
          <a:ln w="9525">
            <a:solidFill>
              <a:schemeClr val="tx2"/>
            </a:solidFill>
            <a:miter lim="800000"/>
            <a:headEnd/>
            <a:tailEnd/>
          </a:ln>
        </p:spPr>
        <p:txBody>
          <a:bodyPr anchor="ctr">
            <a:no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a:latin typeface="Calibri" panose="020F0502020204030204" pitchFamily="34" charset="0"/>
            </a:endParaRPr>
          </a:p>
        </p:txBody>
      </p:sp>
      <p:sp>
        <p:nvSpPr>
          <p:cNvPr id="42105" name="Rectangle 121"/>
          <p:cNvSpPr>
            <a:spLocks noChangeArrowheads="1"/>
          </p:cNvSpPr>
          <p:nvPr/>
        </p:nvSpPr>
        <p:spPr bwMode="auto">
          <a:xfrm>
            <a:off x="3113088" y="4329113"/>
            <a:ext cx="749300" cy="109537"/>
          </a:xfrm>
          <a:prstGeom prst="rect">
            <a:avLst/>
          </a:prstGeom>
          <a:solidFill>
            <a:srgbClr val="FFFF66"/>
          </a:solidFill>
          <a:ln w="9525">
            <a:solidFill>
              <a:schemeClr val="tx2"/>
            </a:solidFill>
            <a:miter lim="800000"/>
            <a:headEnd/>
            <a:tailEnd/>
          </a:ln>
        </p:spPr>
        <p:txBody>
          <a:bodyPr anchor="ctr">
            <a:no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a:latin typeface="Calibri" panose="020F0502020204030204" pitchFamily="34" charset="0"/>
            </a:endParaRPr>
          </a:p>
        </p:txBody>
      </p:sp>
      <p:sp>
        <p:nvSpPr>
          <p:cNvPr id="42106" name="Rectangle 122"/>
          <p:cNvSpPr>
            <a:spLocks noChangeArrowheads="1"/>
          </p:cNvSpPr>
          <p:nvPr/>
        </p:nvSpPr>
        <p:spPr bwMode="auto">
          <a:xfrm>
            <a:off x="3862388" y="4548188"/>
            <a:ext cx="1001712" cy="109537"/>
          </a:xfrm>
          <a:prstGeom prst="rect">
            <a:avLst/>
          </a:prstGeom>
          <a:solidFill>
            <a:schemeClr val="accent2"/>
          </a:solidFill>
          <a:ln w="9525">
            <a:solidFill>
              <a:schemeClr val="tx2"/>
            </a:solidFill>
            <a:miter lim="800000"/>
            <a:headEnd/>
            <a:tailEnd/>
          </a:ln>
        </p:spPr>
        <p:txBody>
          <a:bodyPr anchor="ctr">
            <a:no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a:latin typeface="Calibri" panose="020F0502020204030204" pitchFamily="34" charset="0"/>
            </a:endParaRPr>
          </a:p>
        </p:txBody>
      </p:sp>
      <p:sp>
        <p:nvSpPr>
          <p:cNvPr id="42107" name="Rectangle 123"/>
          <p:cNvSpPr>
            <a:spLocks noChangeArrowheads="1"/>
          </p:cNvSpPr>
          <p:nvPr/>
        </p:nvSpPr>
        <p:spPr bwMode="auto">
          <a:xfrm>
            <a:off x="3105150" y="4760913"/>
            <a:ext cx="1250950" cy="109537"/>
          </a:xfrm>
          <a:prstGeom prst="rect">
            <a:avLst/>
          </a:prstGeom>
          <a:solidFill>
            <a:srgbClr val="FF0000"/>
          </a:solidFill>
          <a:ln w="9525">
            <a:solidFill>
              <a:schemeClr val="tx2"/>
            </a:solidFill>
            <a:miter lim="800000"/>
            <a:headEnd/>
            <a:tailEnd/>
          </a:ln>
        </p:spPr>
        <p:txBody>
          <a:bodyPr anchor="ctr">
            <a:no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a:latin typeface="Calibri" panose="020F0502020204030204" pitchFamily="34" charset="0"/>
            </a:endParaRPr>
          </a:p>
        </p:txBody>
      </p:sp>
      <p:sp>
        <p:nvSpPr>
          <p:cNvPr id="42108" name="Rectangle 124"/>
          <p:cNvSpPr>
            <a:spLocks noChangeArrowheads="1"/>
          </p:cNvSpPr>
          <p:nvPr/>
        </p:nvSpPr>
        <p:spPr bwMode="auto">
          <a:xfrm>
            <a:off x="3113088" y="5656263"/>
            <a:ext cx="1735137" cy="109537"/>
          </a:xfrm>
          <a:prstGeom prst="rect">
            <a:avLst/>
          </a:prstGeom>
          <a:solidFill>
            <a:srgbClr val="FFCCFF"/>
          </a:solidFill>
          <a:ln w="9525">
            <a:solidFill>
              <a:schemeClr val="tx2"/>
            </a:solidFill>
            <a:miter lim="800000"/>
            <a:headEnd/>
            <a:tailEnd/>
          </a:ln>
        </p:spPr>
        <p:txBody>
          <a:bodyPr anchor="ctr">
            <a:no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a:latin typeface="Calibri" panose="020F0502020204030204" pitchFamily="34" charset="0"/>
            </a:endParaRPr>
          </a:p>
        </p:txBody>
      </p:sp>
      <p:sp>
        <p:nvSpPr>
          <p:cNvPr id="42109" name="Rectangle 125"/>
          <p:cNvSpPr>
            <a:spLocks noChangeArrowheads="1"/>
          </p:cNvSpPr>
          <p:nvPr/>
        </p:nvSpPr>
        <p:spPr bwMode="auto">
          <a:xfrm>
            <a:off x="4848225" y="4989513"/>
            <a:ext cx="1250950" cy="109537"/>
          </a:xfrm>
          <a:prstGeom prst="rect">
            <a:avLst/>
          </a:prstGeom>
          <a:solidFill>
            <a:schemeClr val="hlink"/>
          </a:solidFill>
          <a:ln w="9525">
            <a:solidFill>
              <a:schemeClr val="tx2"/>
            </a:solidFill>
            <a:miter lim="800000"/>
            <a:headEnd/>
            <a:tailEnd/>
          </a:ln>
        </p:spPr>
        <p:txBody>
          <a:bodyPr anchor="ctr">
            <a:no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a:latin typeface="Calibri" panose="020F0502020204030204" pitchFamily="34" charset="0"/>
            </a:endParaRPr>
          </a:p>
        </p:txBody>
      </p:sp>
      <p:sp>
        <p:nvSpPr>
          <p:cNvPr id="42110" name="Rectangle 126"/>
          <p:cNvSpPr>
            <a:spLocks noChangeArrowheads="1"/>
          </p:cNvSpPr>
          <p:nvPr/>
        </p:nvSpPr>
        <p:spPr bwMode="auto">
          <a:xfrm>
            <a:off x="4848225" y="5219700"/>
            <a:ext cx="1250950" cy="109538"/>
          </a:xfrm>
          <a:prstGeom prst="rect">
            <a:avLst/>
          </a:prstGeom>
          <a:solidFill>
            <a:srgbClr val="777777"/>
          </a:solidFill>
          <a:ln w="9525">
            <a:solidFill>
              <a:schemeClr val="tx2"/>
            </a:solidFill>
            <a:miter lim="800000"/>
            <a:headEnd/>
            <a:tailEnd/>
          </a:ln>
        </p:spPr>
        <p:txBody>
          <a:bodyPr anchor="ctr">
            <a:no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a:latin typeface="Calibri" panose="020F0502020204030204" pitchFamily="34" charset="0"/>
            </a:endParaRPr>
          </a:p>
        </p:txBody>
      </p:sp>
      <p:sp>
        <p:nvSpPr>
          <p:cNvPr id="42111" name="Rectangle 127"/>
          <p:cNvSpPr>
            <a:spLocks noChangeArrowheads="1"/>
          </p:cNvSpPr>
          <p:nvPr/>
        </p:nvSpPr>
        <p:spPr bwMode="auto">
          <a:xfrm>
            <a:off x="4848225" y="5438775"/>
            <a:ext cx="2736850" cy="109538"/>
          </a:xfrm>
          <a:prstGeom prst="rect">
            <a:avLst/>
          </a:prstGeom>
          <a:solidFill>
            <a:srgbClr val="66FF33"/>
          </a:solidFill>
          <a:ln w="9525">
            <a:solidFill>
              <a:schemeClr val="tx2"/>
            </a:solidFill>
            <a:miter lim="800000"/>
            <a:headEnd/>
            <a:tailEnd/>
          </a:ln>
        </p:spPr>
        <p:txBody>
          <a:bodyPr anchor="ctr">
            <a:no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a:latin typeface="Calibri" panose="020F0502020204030204" pitchFamily="34" charset="0"/>
            </a:endParaRPr>
          </a:p>
        </p:txBody>
      </p:sp>
      <p:sp>
        <p:nvSpPr>
          <p:cNvPr id="42112" name="Rectangle 128"/>
          <p:cNvSpPr>
            <a:spLocks noChangeArrowheads="1"/>
          </p:cNvSpPr>
          <p:nvPr/>
        </p:nvSpPr>
        <p:spPr bwMode="auto">
          <a:xfrm>
            <a:off x="6097588" y="5895975"/>
            <a:ext cx="1495425" cy="109538"/>
          </a:xfrm>
          <a:prstGeom prst="rect">
            <a:avLst/>
          </a:prstGeom>
          <a:solidFill>
            <a:srgbClr val="FF33CC"/>
          </a:solidFill>
          <a:ln w="9525">
            <a:solidFill>
              <a:schemeClr val="tx2"/>
            </a:solidFill>
            <a:miter lim="800000"/>
            <a:headEnd/>
            <a:tailEnd/>
          </a:ln>
        </p:spPr>
        <p:txBody>
          <a:bodyPr anchor="ctr">
            <a:no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a:latin typeface="Calibri" panose="020F0502020204030204" pitchFamily="34" charset="0"/>
            </a:endParaRPr>
          </a:p>
        </p:txBody>
      </p:sp>
      <p:sp>
        <p:nvSpPr>
          <p:cNvPr id="42113" name="Rectangle 129"/>
          <p:cNvSpPr>
            <a:spLocks noChangeArrowheads="1"/>
          </p:cNvSpPr>
          <p:nvPr/>
        </p:nvSpPr>
        <p:spPr bwMode="auto">
          <a:xfrm>
            <a:off x="6097588" y="6124575"/>
            <a:ext cx="1001712" cy="109538"/>
          </a:xfrm>
          <a:prstGeom prst="rect">
            <a:avLst/>
          </a:prstGeom>
          <a:solidFill>
            <a:srgbClr val="9966FF"/>
          </a:solidFill>
          <a:ln w="9525">
            <a:solidFill>
              <a:schemeClr val="tx2"/>
            </a:solidFill>
            <a:miter lim="800000"/>
            <a:headEnd/>
            <a:tailEnd/>
          </a:ln>
        </p:spPr>
        <p:txBody>
          <a:bodyPr anchor="ctr">
            <a:no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a:latin typeface="Calibri" panose="020F0502020204030204" pitchFamily="34" charset="0"/>
            </a:endParaRPr>
          </a:p>
        </p:txBody>
      </p:sp>
      <p:sp>
        <p:nvSpPr>
          <p:cNvPr id="42114" name="Rectangle 130"/>
          <p:cNvSpPr>
            <a:spLocks noChangeArrowheads="1"/>
          </p:cNvSpPr>
          <p:nvPr/>
        </p:nvSpPr>
        <p:spPr bwMode="auto">
          <a:xfrm>
            <a:off x="7092950" y="6346825"/>
            <a:ext cx="1001713" cy="109538"/>
          </a:xfrm>
          <a:prstGeom prst="rect">
            <a:avLst/>
          </a:prstGeom>
          <a:solidFill>
            <a:srgbClr val="FFFF99"/>
          </a:solidFill>
          <a:ln w="9525">
            <a:solidFill>
              <a:schemeClr val="tx2"/>
            </a:solidFill>
            <a:miter lim="800000"/>
            <a:headEnd/>
            <a:tailEnd/>
          </a:ln>
        </p:spPr>
        <p:txBody>
          <a:bodyPr anchor="ctr">
            <a:no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a:latin typeface="Calibri" panose="020F0502020204030204" pitchFamily="34" charset="0"/>
            </a:endParaRPr>
          </a:p>
        </p:txBody>
      </p:sp>
      <p:sp>
        <p:nvSpPr>
          <p:cNvPr id="22547" name="Text Box 165"/>
          <p:cNvSpPr txBox="1">
            <a:spLocks noChangeArrowheads="1"/>
          </p:cNvSpPr>
          <p:nvPr/>
        </p:nvSpPr>
        <p:spPr bwMode="auto">
          <a:xfrm>
            <a:off x="1211263" y="3165475"/>
            <a:ext cx="1920875" cy="376238"/>
          </a:xfrm>
          <a:prstGeom prst="rect">
            <a:avLst/>
          </a:prstGeom>
          <a:solidFill>
            <a:srgbClr val="FFFF99"/>
          </a:solidFill>
          <a:ln w="9525">
            <a:solidFill>
              <a:srgbClr val="777777"/>
            </a:solidFill>
            <a:miter lim="800000"/>
            <a:headEnd/>
            <a:tailEnd/>
          </a:ln>
        </p:spPr>
        <p:txBody>
          <a:bodyPr wrap="none" anchor="ctr">
            <a:no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a:latin typeface="Calibri" panose="020F0502020204030204" pitchFamily="34" charset="0"/>
              </a:rPr>
              <a:t>Planning GANTT</a:t>
            </a:r>
          </a:p>
        </p:txBody>
      </p:sp>
      <p:grpSp>
        <p:nvGrpSpPr>
          <p:cNvPr id="4" name="Group 380"/>
          <p:cNvGrpSpPr>
            <a:grpSpLocks/>
          </p:cNvGrpSpPr>
          <p:nvPr/>
        </p:nvGrpSpPr>
        <p:grpSpPr bwMode="auto">
          <a:xfrm>
            <a:off x="2870200" y="3225800"/>
            <a:ext cx="6008688" cy="2781300"/>
            <a:chOff x="1808" y="2032"/>
            <a:chExt cx="3785" cy="1752"/>
          </a:xfrm>
        </p:grpSpPr>
        <p:grpSp>
          <p:nvGrpSpPr>
            <p:cNvPr id="22738" name="Group 178"/>
            <p:cNvGrpSpPr>
              <a:grpSpLocks/>
            </p:cNvGrpSpPr>
            <p:nvPr/>
          </p:nvGrpSpPr>
          <p:grpSpPr bwMode="auto">
            <a:xfrm>
              <a:off x="1808" y="2452"/>
              <a:ext cx="3284" cy="1332"/>
              <a:chOff x="1808" y="2348"/>
              <a:chExt cx="3284" cy="1332"/>
            </a:xfrm>
          </p:grpSpPr>
          <p:sp>
            <p:nvSpPr>
              <p:cNvPr id="22742" name="Rectangle 179" descr="20%"/>
              <p:cNvSpPr>
                <a:spLocks noChangeArrowheads="1"/>
              </p:cNvSpPr>
              <p:nvPr/>
            </p:nvSpPr>
            <p:spPr bwMode="auto">
              <a:xfrm>
                <a:off x="1808" y="2348"/>
                <a:ext cx="152" cy="68"/>
              </a:xfrm>
              <a:prstGeom prst="rect">
                <a:avLst/>
              </a:prstGeom>
              <a:pattFill prst="pct20">
                <a:fgClr>
                  <a:schemeClr val="bg2"/>
                </a:fgClr>
                <a:bgClr>
                  <a:srgbClr val="FFFFFF"/>
                </a:bgClr>
              </a:pattFill>
              <a:ln w="9525">
                <a:solidFill>
                  <a:schemeClr val="tx2"/>
                </a:solidFill>
                <a:miter lim="800000"/>
                <a:headEnd/>
                <a:tailEnd/>
              </a:ln>
            </p:spPr>
            <p:txBody>
              <a:bodyPr wrap="none" anchor="ctr">
                <a:no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a:latin typeface="Calibri" panose="020F0502020204030204" pitchFamily="34" charset="0"/>
                </a:endParaRPr>
              </a:p>
            </p:txBody>
          </p:sp>
          <p:sp>
            <p:nvSpPr>
              <p:cNvPr id="22743" name="Rectangle 180" descr="20%"/>
              <p:cNvSpPr>
                <a:spLocks noChangeArrowheads="1"/>
              </p:cNvSpPr>
              <p:nvPr/>
            </p:nvSpPr>
            <p:spPr bwMode="auto">
              <a:xfrm>
                <a:off x="2752" y="2896"/>
                <a:ext cx="300" cy="68"/>
              </a:xfrm>
              <a:prstGeom prst="rect">
                <a:avLst/>
              </a:prstGeom>
              <a:pattFill prst="pct20">
                <a:fgClr>
                  <a:schemeClr val="bg2"/>
                </a:fgClr>
                <a:bgClr>
                  <a:srgbClr val="FFFFFF"/>
                </a:bgClr>
              </a:pattFill>
              <a:ln w="9525">
                <a:solidFill>
                  <a:schemeClr val="tx2"/>
                </a:solidFill>
                <a:miter lim="800000"/>
                <a:headEnd/>
                <a:tailEnd/>
              </a:ln>
            </p:spPr>
            <p:txBody>
              <a:bodyPr wrap="none" anchor="ctr">
                <a:no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a:latin typeface="Calibri" panose="020F0502020204030204" pitchFamily="34" charset="0"/>
                </a:endParaRPr>
              </a:p>
            </p:txBody>
          </p:sp>
          <p:sp>
            <p:nvSpPr>
              <p:cNvPr id="22744" name="Rectangle 181" descr="20%"/>
              <p:cNvSpPr>
                <a:spLocks noChangeArrowheads="1"/>
              </p:cNvSpPr>
              <p:nvPr/>
            </p:nvSpPr>
            <p:spPr bwMode="auto">
              <a:xfrm>
                <a:off x="3852" y="3040"/>
                <a:ext cx="300" cy="68"/>
              </a:xfrm>
              <a:prstGeom prst="rect">
                <a:avLst/>
              </a:prstGeom>
              <a:pattFill prst="pct20">
                <a:fgClr>
                  <a:schemeClr val="bg2"/>
                </a:fgClr>
                <a:bgClr>
                  <a:srgbClr val="FFFFFF"/>
                </a:bgClr>
              </a:pattFill>
              <a:ln w="9525">
                <a:solidFill>
                  <a:schemeClr val="tx2"/>
                </a:solidFill>
                <a:miter lim="800000"/>
                <a:headEnd/>
                <a:tailEnd/>
              </a:ln>
            </p:spPr>
            <p:txBody>
              <a:bodyPr wrap="none" anchor="ctr">
                <a:no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a:latin typeface="Calibri" panose="020F0502020204030204" pitchFamily="34" charset="0"/>
                </a:endParaRPr>
              </a:p>
            </p:txBody>
          </p:sp>
          <p:sp>
            <p:nvSpPr>
              <p:cNvPr id="22745" name="Rectangle 182" descr="20%"/>
              <p:cNvSpPr>
                <a:spLocks noChangeArrowheads="1"/>
              </p:cNvSpPr>
              <p:nvPr/>
            </p:nvSpPr>
            <p:spPr bwMode="auto">
              <a:xfrm>
                <a:off x="4792" y="3324"/>
                <a:ext cx="300" cy="68"/>
              </a:xfrm>
              <a:prstGeom prst="rect">
                <a:avLst/>
              </a:prstGeom>
              <a:pattFill prst="pct20">
                <a:fgClr>
                  <a:schemeClr val="bg2"/>
                </a:fgClr>
                <a:bgClr>
                  <a:srgbClr val="FFFFFF"/>
                </a:bgClr>
              </a:pattFill>
              <a:ln w="9525">
                <a:solidFill>
                  <a:schemeClr val="tx2"/>
                </a:solidFill>
                <a:miter lim="800000"/>
                <a:headEnd/>
                <a:tailEnd/>
              </a:ln>
            </p:spPr>
            <p:txBody>
              <a:bodyPr wrap="none" anchor="ctr">
                <a:no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a:latin typeface="Calibri" panose="020F0502020204030204" pitchFamily="34" charset="0"/>
                </a:endParaRPr>
              </a:p>
            </p:txBody>
          </p:sp>
          <p:sp>
            <p:nvSpPr>
              <p:cNvPr id="22746" name="Rectangle 183" descr="20%"/>
              <p:cNvSpPr>
                <a:spLocks noChangeArrowheads="1"/>
              </p:cNvSpPr>
              <p:nvPr/>
            </p:nvSpPr>
            <p:spPr bwMode="auto">
              <a:xfrm>
                <a:off x="4792" y="3612"/>
                <a:ext cx="300" cy="68"/>
              </a:xfrm>
              <a:prstGeom prst="rect">
                <a:avLst/>
              </a:prstGeom>
              <a:pattFill prst="pct20">
                <a:fgClr>
                  <a:schemeClr val="bg2"/>
                </a:fgClr>
                <a:bgClr>
                  <a:srgbClr val="FFFFFF"/>
                </a:bgClr>
              </a:pattFill>
              <a:ln w="9525">
                <a:solidFill>
                  <a:schemeClr val="tx2"/>
                </a:solidFill>
                <a:miter lim="800000"/>
                <a:headEnd/>
                <a:tailEnd/>
              </a:ln>
            </p:spPr>
            <p:txBody>
              <a:bodyPr wrap="none" anchor="ctr">
                <a:no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a:latin typeface="Calibri" panose="020F0502020204030204" pitchFamily="34" charset="0"/>
                </a:endParaRPr>
              </a:p>
            </p:txBody>
          </p:sp>
          <p:sp>
            <p:nvSpPr>
              <p:cNvPr id="22747" name="Rectangle 184" descr="20%"/>
              <p:cNvSpPr>
                <a:spLocks noChangeArrowheads="1"/>
              </p:cNvSpPr>
              <p:nvPr/>
            </p:nvSpPr>
            <p:spPr bwMode="auto">
              <a:xfrm>
                <a:off x="3068" y="3464"/>
                <a:ext cx="772" cy="68"/>
              </a:xfrm>
              <a:prstGeom prst="rect">
                <a:avLst/>
              </a:prstGeom>
              <a:pattFill prst="pct20">
                <a:fgClr>
                  <a:schemeClr val="bg2"/>
                </a:fgClr>
                <a:bgClr>
                  <a:srgbClr val="FFFFFF"/>
                </a:bgClr>
              </a:pattFill>
              <a:ln w="9525">
                <a:solidFill>
                  <a:schemeClr val="tx2"/>
                </a:solidFill>
                <a:miter lim="800000"/>
                <a:headEnd/>
                <a:tailEnd/>
              </a:ln>
            </p:spPr>
            <p:txBody>
              <a:bodyPr wrap="none" anchor="ctr">
                <a:no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a:latin typeface="Calibri" panose="020F0502020204030204" pitchFamily="34" charset="0"/>
                </a:endParaRPr>
              </a:p>
            </p:txBody>
          </p:sp>
        </p:grpSp>
        <p:sp>
          <p:nvSpPr>
            <p:cNvPr id="22739" name="Line 187"/>
            <p:cNvSpPr>
              <a:spLocks noChangeShapeType="1"/>
            </p:cNvSpPr>
            <p:nvPr/>
          </p:nvSpPr>
          <p:spPr bwMode="auto">
            <a:xfrm flipV="1">
              <a:off x="4072" y="2176"/>
              <a:ext cx="672" cy="936"/>
            </a:xfrm>
            <a:prstGeom prst="line">
              <a:avLst/>
            </a:prstGeom>
            <a:noFill/>
            <a:ln w="9525">
              <a:solidFill>
                <a:schemeClr val="tx2"/>
              </a:solidFill>
              <a:prstDash val="dash"/>
              <a:round/>
              <a:headEnd type="triangle" w="med" len="med"/>
              <a:tailEnd/>
            </a:ln>
            <a:extLst>
              <a:ext uri="{909E8E84-426E-40DD-AFC4-6F175D3DCCD1}">
                <a14:hiddenFill xmlns:a14="http://schemas.microsoft.com/office/drawing/2010/main">
                  <a:noFill/>
                </a14:hiddenFill>
              </a:ext>
            </a:extLst>
          </p:spPr>
          <p:txBody>
            <a:bodyPr wrap="none" anchor="ctr">
              <a:noAutofit/>
            </a:bodyPr>
            <a:lstStyle/>
            <a:p>
              <a:endParaRPr lang="fr-FR">
                <a:latin typeface="Calibri" panose="020F0502020204030204" pitchFamily="34" charset="0"/>
              </a:endParaRPr>
            </a:p>
          </p:txBody>
        </p:sp>
        <p:sp>
          <p:nvSpPr>
            <p:cNvPr id="22740" name="Rectangle 188" descr="20%"/>
            <p:cNvSpPr>
              <a:spLocks noChangeArrowheads="1"/>
            </p:cNvSpPr>
            <p:nvPr/>
          </p:nvSpPr>
          <p:spPr bwMode="auto">
            <a:xfrm>
              <a:off x="4704" y="2096"/>
              <a:ext cx="208" cy="56"/>
            </a:xfrm>
            <a:prstGeom prst="rect">
              <a:avLst/>
            </a:prstGeom>
            <a:pattFill prst="pct20">
              <a:fgClr>
                <a:schemeClr val="folHlink"/>
              </a:fgClr>
              <a:bgClr>
                <a:srgbClr val="FFFFFF"/>
              </a:bgClr>
            </a:pattFill>
            <a:ln w="9525">
              <a:solidFill>
                <a:schemeClr val="tx2"/>
              </a:solidFill>
              <a:miter lim="800000"/>
              <a:headEnd/>
              <a:tailEnd/>
            </a:ln>
          </p:spPr>
          <p:txBody>
            <a:bodyPr wrap="none" anchor="ctr">
              <a:no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a:latin typeface="Calibri" panose="020F0502020204030204" pitchFamily="34" charset="0"/>
              </a:endParaRPr>
            </a:p>
          </p:txBody>
        </p:sp>
        <p:sp>
          <p:nvSpPr>
            <p:cNvPr id="22741" name="Text Box 189"/>
            <p:cNvSpPr txBox="1">
              <a:spLocks noChangeArrowheads="1"/>
            </p:cNvSpPr>
            <p:nvPr/>
          </p:nvSpPr>
          <p:spPr bwMode="auto">
            <a:xfrm>
              <a:off x="4919" y="2032"/>
              <a:ext cx="67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o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400">
                  <a:solidFill>
                    <a:schemeClr val="tx1"/>
                  </a:solidFill>
                  <a:latin typeface="Calibri" panose="020F0502020204030204" pitchFamily="34" charset="0"/>
                </a:rPr>
                <a:t>Marge libre</a:t>
              </a:r>
            </a:p>
          </p:txBody>
        </p:sp>
      </p:grpSp>
      <p:grpSp>
        <p:nvGrpSpPr>
          <p:cNvPr id="22549" name="Group 191"/>
          <p:cNvGrpSpPr>
            <a:grpSpLocks/>
          </p:cNvGrpSpPr>
          <p:nvPr/>
        </p:nvGrpSpPr>
        <p:grpSpPr bwMode="auto">
          <a:xfrm>
            <a:off x="1517650" y="687388"/>
            <a:ext cx="6958013" cy="2349500"/>
            <a:chOff x="372" y="1581"/>
            <a:chExt cx="5255" cy="2096"/>
          </a:xfrm>
        </p:grpSpPr>
        <p:sp>
          <p:nvSpPr>
            <p:cNvPr id="22556" name="Line 192"/>
            <p:cNvSpPr>
              <a:spLocks noChangeShapeType="1"/>
            </p:cNvSpPr>
            <p:nvPr/>
          </p:nvSpPr>
          <p:spPr bwMode="auto">
            <a:xfrm>
              <a:off x="4300" y="2742"/>
              <a:ext cx="67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22557" name="Line 193"/>
            <p:cNvSpPr>
              <a:spLocks noChangeShapeType="1"/>
            </p:cNvSpPr>
            <p:nvPr/>
          </p:nvSpPr>
          <p:spPr bwMode="auto">
            <a:xfrm>
              <a:off x="1210" y="2724"/>
              <a:ext cx="37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22558" name="Line 194"/>
            <p:cNvSpPr>
              <a:spLocks noChangeShapeType="1"/>
            </p:cNvSpPr>
            <p:nvPr/>
          </p:nvSpPr>
          <p:spPr bwMode="auto">
            <a:xfrm>
              <a:off x="637" y="2724"/>
              <a:ext cx="537" cy="0"/>
            </a:xfrm>
            <a:prstGeom prst="line">
              <a:avLst/>
            </a:prstGeom>
            <a:noFill/>
            <a:ln w="12700">
              <a:solidFill>
                <a:srgbClr val="4D4D4D"/>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22559" name="Line 195"/>
            <p:cNvSpPr>
              <a:spLocks noChangeShapeType="1"/>
            </p:cNvSpPr>
            <p:nvPr/>
          </p:nvSpPr>
          <p:spPr bwMode="auto">
            <a:xfrm>
              <a:off x="2437" y="2812"/>
              <a:ext cx="226" cy="391"/>
            </a:xfrm>
            <a:prstGeom prst="line">
              <a:avLst/>
            </a:prstGeom>
            <a:noFill/>
            <a:ln w="12700">
              <a:solidFill>
                <a:srgbClr val="4D4D4D"/>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22560" name="Line 196"/>
            <p:cNvSpPr>
              <a:spLocks noChangeShapeType="1"/>
            </p:cNvSpPr>
            <p:nvPr/>
          </p:nvSpPr>
          <p:spPr bwMode="auto">
            <a:xfrm>
              <a:off x="2658" y="3201"/>
              <a:ext cx="1473" cy="0"/>
            </a:xfrm>
            <a:prstGeom prst="line">
              <a:avLst/>
            </a:prstGeom>
            <a:noFill/>
            <a:ln w="12700">
              <a:solidFill>
                <a:srgbClr val="4D4D4D"/>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22561" name="Line 197"/>
            <p:cNvSpPr>
              <a:spLocks noChangeShapeType="1"/>
            </p:cNvSpPr>
            <p:nvPr/>
          </p:nvSpPr>
          <p:spPr bwMode="auto">
            <a:xfrm flipV="1">
              <a:off x="4131" y="2741"/>
              <a:ext cx="178" cy="461"/>
            </a:xfrm>
            <a:prstGeom prst="line">
              <a:avLst/>
            </a:prstGeom>
            <a:noFill/>
            <a:ln w="12700">
              <a:solidFill>
                <a:srgbClr val="4D4D4D"/>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22562" name="Line 198"/>
            <p:cNvSpPr>
              <a:spLocks noChangeShapeType="1"/>
            </p:cNvSpPr>
            <p:nvPr/>
          </p:nvSpPr>
          <p:spPr bwMode="auto">
            <a:xfrm flipH="1">
              <a:off x="1576" y="2364"/>
              <a:ext cx="348" cy="33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22563" name="Line 199"/>
            <p:cNvSpPr>
              <a:spLocks noChangeShapeType="1"/>
            </p:cNvSpPr>
            <p:nvPr/>
          </p:nvSpPr>
          <p:spPr bwMode="auto">
            <a:xfrm>
              <a:off x="1943" y="2368"/>
              <a:ext cx="200" cy="367"/>
            </a:xfrm>
            <a:prstGeom prst="line">
              <a:avLst/>
            </a:prstGeom>
            <a:noFill/>
            <a:ln w="12700">
              <a:solidFill>
                <a:srgbClr val="4D4D4D"/>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grpSp>
          <p:nvGrpSpPr>
            <p:cNvPr id="22564" name="Group 200"/>
            <p:cNvGrpSpPr>
              <a:grpSpLocks/>
            </p:cNvGrpSpPr>
            <p:nvPr/>
          </p:nvGrpSpPr>
          <p:grpSpPr bwMode="auto">
            <a:xfrm>
              <a:off x="706" y="2370"/>
              <a:ext cx="4187" cy="371"/>
              <a:chOff x="690" y="1452"/>
              <a:chExt cx="4187" cy="371"/>
            </a:xfrm>
          </p:grpSpPr>
          <p:sp>
            <p:nvSpPr>
              <p:cNvPr id="22733" name="Line 201"/>
              <p:cNvSpPr>
                <a:spLocks noChangeShapeType="1"/>
              </p:cNvSpPr>
              <p:nvPr/>
            </p:nvSpPr>
            <p:spPr bwMode="auto">
              <a:xfrm>
                <a:off x="2169" y="1823"/>
                <a:ext cx="2708"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grpSp>
            <p:nvGrpSpPr>
              <p:cNvPr id="22734" name="Group 202"/>
              <p:cNvGrpSpPr>
                <a:grpSpLocks/>
              </p:cNvGrpSpPr>
              <p:nvPr/>
            </p:nvGrpSpPr>
            <p:grpSpPr bwMode="auto">
              <a:xfrm>
                <a:off x="690" y="1452"/>
                <a:ext cx="1389" cy="360"/>
                <a:chOff x="690" y="1920"/>
                <a:chExt cx="1389" cy="360"/>
              </a:xfrm>
            </p:grpSpPr>
            <p:sp>
              <p:nvSpPr>
                <p:cNvPr id="22735" name="Line 203"/>
                <p:cNvSpPr>
                  <a:spLocks noChangeShapeType="1"/>
                </p:cNvSpPr>
                <p:nvPr/>
              </p:nvSpPr>
              <p:spPr bwMode="auto">
                <a:xfrm>
                  <a:off x="1939" y="1954"/>
                  <a:ext cx="140" cy="253"/>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22736" name="Line 204"/>
                <p:cNvSpPr>
                  <a:spLocks noChangeShapeType="1"/>
                </p:cNvSpPr>
                <p:nvPr/>
              </p:nvSpPr>
              <p:spPr bwMode="auto">
                <a:xfrm flipH="1">
                  <a:off x="1566" y="1920"/>
                  <a:ext cx="348" cy="336"/>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22737" name="Line 205"/>
                <p:cNvSpPr>
                  <a:spLocks noChangeShapeType="1"/>
                </p:cNvSpPr>
                <p:nvPr/>
              </p:nvSpPr>
              <p:spPr bwMode="auto">
                <a:xfrm>
                  <a:off x="690" y="2280"/>
                  <a:ext cx="882"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grpSp>
        </p:grpSp>
        <p:sp>
          <p:nvSpPr>
            <p:cNvPr id="22565" name="Line 206"/>
            <p:cNvSpPr>
              <a:spLocks noChangeShapeType="1"/>
            </p:cNvSpPr>
            <p:nvPr/>
          </p:nvSpPr>
          <p:spPr bwMode="auto">
            <a:xfrm>
              <a:off x="2137" y="2729"/>
              <a:ext cx="992" cy="0"/>
            </a:xfrm>
            <a:prstGeom prst="line">
              <a:avLst/>
            </a:prstGeom>
            <a:noFill/>
            <a:ln w="12700">
              <a:solidFill>
                <a:srgbClr val="4D4D4D"/>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22566" name="Line 207"/>
            <p:cNvSpPr>
              <a:spLocks noChangeShapeType="1"/>
            </p:cNvSpPr>
            <p:nvPr/>
          </p:nvSpPr>
          <p:spPr bwMode="auto">
            <a:xfrm>
              <a:off x="3130" y="2742"/>
              <a:ext cx="117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22567" name="Line 208"/>
            <p:cNvSpPr>
              <a:spLocks noChangeShapeType="1"/>
            </p:cNvSpPr>
            <p:nvPr/>
          </p:nvSpPr>
          <p:spPr bwMode="auto">
            <a:xfrm flipV="1">
              <a:off x="1176" y="2358"/>
              <a:ext cx="416" cy="372"/>
            </a:xfrm>
            <a:prstGeom prst="line">
              <a:avLst/>
            </a:prstGeom>
            <a:noFill/>
            <a:ln w="12700">
              <a:solidFill>
                <a:srgbClr val="4D4D4D"/>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22568" name="Line 209"/>
            <p:cNvSpPr>
              <a:spLocks noChangeShapeType="1"/>
            </p:cNvSpPr>
            <p:nvPr/>
          </p:nvSpPr>
          <p:spPr bwMode="auto">
            <a:xfrm>
              <a:off x="1592" y="2363"/>
              <a:ext cx="1284" cy="0"/>
            </a:xfrm>
            <a:prstGeom prst="line">
              <a:avLst/>
            </a:prstGeom>
            <a:noFill/>
            <a:ln w="12700">
              <a:solidFill>
                <a:srgbClr val="4D4D4D"/>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22569" name="Line 210"/>
            <p:cNvSpPr>
              <a:spLocks noChangeShapeType="1"/>
            </p:cNvSpPr>
            <p:nvPr/>
          </p:nvSpPr>
          <p:spPr bwMode="auto">
            <a:xfrm flipV="1">
              <a:off x="1916" y="1934"/>
              <a:ext cx="476" cy="446"/>
            </a:xfrm>
            <a:prstGeom prst="line">
              <a:avLst/>
            </a:prstGeom>
            <a:noFill/>
            <a:ln w="12700">
              <a:solidFill>
                <a:srgbClr val="4D4D4D"/>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22570" name="Line 211"/>
            <p:cNvSpPr>
              <a:spLocks noChangeShapeType="1"/>
            </p:cNvSpPr>
            <p:nvPr/>
          </p:nvSpPr>
          <p:spPr bwMode="auto">
            <a:xfrm>
              <a:off x="2876" y="2363"/>
              <a:ext cx="222" cy="372"/>
            </a:xfrm>
            <a:prstGeom prst="line">
              <a:avLst/>
            </a:prstGeom>
            <a:noFill/>
            <a:ln w="12700">
              <a:solidFill>
                <a:srgbClr val="4D4D4D"/>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22571" name="Line 212"/>
            <p:cNvSpPr>
              <a:spLocks noChangeShapeType="1"/>
            </p:cNvSpPr>
            <p:nvPr/>
          </p:nvSpPr>
          <p:spPr bwMode="auto">
            <a:xfrm flipV="1">
              <a:off x="3103" y="2358"/>
              <a:ext cx="284" cy="377"/>
            </a:xfrm>
            <a:prstGeom prst="line">
              <a:avLst/>
            </a:prstGeom>
            <a:noFill/>
            <a:ln w="12700">
              <a:solidFill>
                <a:srgbClr val="4D4D4D"/>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22572" name="Line 213"/>
            <p:cNvSpPr>
              <a:spLocks noChangeShapeType="1"/>
            </p:cNvSpPr>
            <p:nvPr/>
          </p:nvSpPr>
          <p:spPr bwMode="auto">
            <a:xfrm>
              <a:off x="3387" y="2363"/>
              <a:ext cx="1221" cy="0"/>
            </a:xfrm>
            <a:prstGeom prst="line">
              <a:avLst/>
            </a:prstGeom>
            <a:noFill/>
            <a:ln w="12700">
              <a:solidFill>
                <a:srgbClr val="4D4D4D"/>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22573" name="Line 214"/>
            <p:cNvSpPr>
              <a:spLocks noChangeShapeType="1"/>
            </p:cNvSpPr>
            <p:nvPr/>
          </p:nvSpPr>
          <p:spPr bwMode="auto">
            <a:xfrm>
              <a:off x="2398" y="1941"/>
              <a:ext cx="1294" cy="0"/>
            </a:xfrm>
            <a:prstGeom prst="line">
              <a:avLst/>
            </a:prstGeom>
            <a:noFill/>
            <a:ln w="12700">
              <a:solidFill>
                <a:srgbClr val="4D4D4D"/>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22574" name="Line 215"/>
            <p:cNvSpPr>
              <a:spLocks noChangeShapeType="1"/>
            </p:cNvSpPr>
            <p:nvPr/>
          </p:nvSpPr>
          <p:spPr bwMode="auto">
            <a:xfrm>
              <a:off x="3686" y="1936"/>
              <a:ext cx="247" cy="427"/>
            </a:xfrm>
            <a:prstGeom prst="line">
              <a:avLst/>
            </a:prstGeom>
            <a:noFill/>
            <a:ln w="12700">
              <a:solidFill>
                <a:srgbClr val="4D4D4D"/>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22575" name="Line 216"/>
            <p:cNvSpPr>
              <a:spLocks noChangeShapeType="1"/>
            </p:cNvSpPr>
            <p:nvPr/>
          </p:nvSpPr>
          <p:spPr bwMode="auto">
            <a:xfrm>
              <a:off x="4602" y="2358"/>
              <a:ext cx="370" cy="379"/>
            </a:xfrm>
            <a:prstGeom prst="line">
              <a:avLst/>
            </a:prstGeom>
            <a:noFill/>
            <a:ln w="12700">
              <a:solidFill>
                <a:srgbClr val="4D4D4D"/>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22576" name="Rectangle 217"/>
            <p:cNvSpPr>
              <a:spLocks noChangeArrowheads="1"/>
            </p:cNvSpPr>
            <p:nvPr/>
          </p:nvSpPr>
          <p:spPr bwMode="auto">
            <a:xfrm>
              <a:off x="798" y="2646"/>
              <a:ext cx="230" cy="210"/>
            </a:xfrm>
            <a:prstGeom prst="rect">
              <a:avLst/>
            </a:prstGeom>
            <a:solidFill>
              <a:srgbClr val="FFFF66"/>
            </a:solidFill>
            <a:ln w="9525">
              <a:solidFill>
                <a:schemeClr val="tx1"/>
              </a:solidFill>
              <a:miter lim="800000"/>
              <a:headEnd/>
              <a:tailEnd/>
            </a:ln>
          </p:spPr>
          <p:txBody>
            <a:bodyPr lIns="18000" rIns="18000"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900">
                  <a:solidFill>
                    <a:schemeClr val="tx1"/>
                  </a:solidFill>
                </a:rPr>
                <a:t>1</a:t>
              </a:r>
            </a:p>
          </p:txBody>
        </p:sp>
        <p:sp>
          <p:nvSpPr>
            <p:cNvPr id="22577" name="Rectangle 218"/>
            <p:cNvSpPr>
              <a:spLocks noChangeArrowheads="1"/>
            </p:cNvSpPr>
            <p:nvPr/>
          </p:nvSpPr>
          <p:spPr bwMode="auto">
            <a:xfrm>
              <a:off x="1337" y="2302"/>
              <a:ext cx="230" cy="209"/>
            </a:xfrm>
            <a:prstGeom prst="rect">
              <a:avLst/>
            </a:prstGeom>
            <a:solidFill>
              <a:srgbClr val="FFFF66"/>
            </a:solidFill>
            <a:ln w="9525">
              <a:solidFill>
                <a:schemeClr val="tx1"/>
              </a:solidFill>
              <a:miter lim="800000"/>
              <a:headEnd/>
              <a:tailEnd/>
            </a:ln>
          </p:spPr>
          <p:txBody>
            <a:bodyPr lIns="18000" rIns="18000"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900">
                  <a:solidFill>
                    <a:schemeClr val="tx1"/>
                  </a:solidFill>
                </a:rPr>
                <a:t>2</a:t>
              </a:r>
            </a:p>
          </p:txBody>
        </p:sp>
        <p:sp>
          <p:nvSpPr>
            <p:cNvPr id="22578" name="Rectangle 219"/>
            <p:cNvSpPr>
              <a:spLocks noChangeArrowheads="1"/>
            </p:cNvSpPr>
            <p:nvPr/>
          </p:nvSpPr>
          <p:spPr bwMode="auto">
            <a:xfrm>
              <a:off x="1442" y="2646"/>
              <a:ext cx="230" cy="210"/>
            </a:xfrm>
            <a:prstGeom prst="rect">
              <a:avLst/>
            </a:prstGeom>
            <a:solidFill>
              <a:srgbClr val="FFFF66"/>
            </a:solidFill>
            <a:ln w="9525">
              <a:solidFill>
                <a:schemeClr val="tx1"/>
              </a:solidFill>
              <a:miter lim="800000"/>
              <a:headEnd/>
              <a:tailEnd/>
            </a:ln>
          </p:spPr>
          <p:txBody>
            <a:bodyPr lIns="18000" rIns="18000"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900">
                  <a:solidFill>
                    <a:schemeClr val="tx1"/>
                  </a:solidFill>
                </a:rPr>
                <a:t>3</a:t>
              </a:r>
            </a:p>
          </p:txBody>
        </p:sp>
        <p:sp>
          <p:nvSpPr>
            <p:cNvPr id="22579" name="Rectangle 220"/>
            <p:cNvSpPr>
              <a:spLocks noChangeArrowheads="1"/>
            </p:cNvSpPr>
            <p:nvPr/>
          </p:nvSpPr>
          <p:spPr bwMode="auto">
            <a:xfrm>
              <a:off x="2331" y="2258"/>
              <a:ext cx="230" cy="209"/>
            </a:xfrm>
            <a:prstGeom prst="rect">
              <a:avLst/>
            </a:prstGeom>
            <a:solidFill>
              <a:srgbClr val="FFFF66"/>
            </a:solidFill>
            <a:ln w="9525">
              <a:solidFill>
                <a:schemeClr val="tx1"/>
              </a:solidFill>
              <a:miter lim="800000"/>
              <a:headEnd/>
              <a:tailEnd/>
            </a:ln>
          </p:spPr>
          <p:txBody>
            <a:bodyPr lIns="18000" rIns="18000"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900">
                  <a:solidFill>
                    <a:schemeClr val="tx1"/>
                  </a:solidFill>
                </a:rPr>
                <a:t>5</a:t>
              </a:r>
            </a:p>
          </p:txBody>
        </p:sp>
        <p:sp>
          <p:nvSpPr>
            <p:cNvPr id="22580" name="Rectangle 221"/>
            <p:cNvSpPr>
              <a:spLocks noChangeArrowheads="1"/>
            </p:cNvSpPr>
            <p:nvPr/>
          </p:nvSpPr>
          <p:spPr bwMode="auto">
            <a:xfrm>
              <a:off x="2587" y="2640"/>
              <a:ext cx="229" cy="210"/>
            </a:xfrm>
            <a:prstGeom prst="rect">
              <a:avLst/>
            </a:prstGeom>
            <a:solidFill>
              <a:srgbClr val="FFFF66"/>
            </a:solidFill>
            <a:ln w="9525">
              <a:solidFill>
                <a:schemeClr val="tx1"/>
              </a:solidFill>
              <a:miter lim="800000"/>
              <a:headEnd/>
              <a:tailEnd/>
            </a:ln>
          </p:spPr>
          <p:txBody>
            <a:bodyPr lIns="18000" rIns="18000"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900">
                  <a:solidFill>
                    <a:schemeClr val="tx1"/>
                  </a:solidFill>
                </a:rPr>
                <a:t>4b</a:t>
              </a:r>
            </a:p>
          </p:txBody>
        </p:sp>
        <p:sp>
          <p:nvSpPr>
            <p:cNvPr id="22581" name="Rectangle 222"/>
            <p:cNvSpPr>
              <a:spLocks noChangeArrowheads="1"/>
            </p:cNvSpPr>
            <p:nvPr/>
          </p:nvSpPr>
          <p:spPr bwMode="auto">
            <a:xfrm>
              <a:off x="3325" y="2640"/>
              <a:ext cx="230" cy="210"/>
            </a:xfrm>
            <a:prstGeom prst="rect">
              <a:avLst/>
            </a:prstGeom>
            <a:solidFill>
              <a:srgbClr val="FFFF66"/>
            </a:solidFill>
            <a:ln w="9525">
              <a:solidFill>
                <a:schemeClr val="tx1"/>
              </a:solidFill>
              <a:miter lim="800000"/>
              <a:headEnd/>
              <a:tailEnd/>
            </a:ln>
          </p:spPr>
          <p:txBody>
            <a:bodyPr lIns="18000" rIns="18000"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900">
                  <a:solidFill>
                    <a:schemeClr val="tx1"/>
                  </a:solidFill>
                </a:rPr>
                <a:t>7</a:t>
              </a:r>
            </a:p>
          </p:txBody>
        </p:sp>
        <p:sp>
          <p:nvSpPr>
            <p:cNvPr id="22582" name="Rectangle 223"/>
            <p:cNvSpPr>
              <a:spLocks noChangeArrowheads="1"/>
            </p:cNvSpPr>
            <p:nvPr/>
          </p:nvSpPr>
          <p:spPr bwMode="auto">
            <a:xfrm>
              <a:off x="3883" y="2632"/>
              <a:ext cx="229" cy="209"/>
            </a:xfrm>
            <a:prstGeom prst="rect">
              <a:avLst/>
            </a:prstGeom>
            <a:solidFill>
              <a:srgbClr val="FFFF66"/>
            </a:solidFill>
            <a:ln w="9525">
              <a:solidFill>
                <a:schemeClr val="tx1"/>
              </a:solidFill>
              <a:miter lim="800000"/>
              <a:headEnd/>
              <a:tailEnd/>
            </a:ln>
          </p:spPr>
          <p:txBody>
            <a:bodyPr lIns="18000" rIns="18000"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900">
                  <a:solidFill>
                    <a:schemeClr val="tx1"/>
                  </a:solidFill>
                </a:rPr>
                <a:t>11</a:t>
              </a:r>
            </a:p>
          </p:txBody>
        </p:sp>
        <p:sp>
          <p:nvSpPr>
            <p:cNvPr id="22583" name="Rectangle 224"/>
            <p:cNvSpPr>
              <a:spLocks noChangeArrowheads="1"/>
            </p:cNvSpPr>
            <p:nvPr/>
          </p:nvSpPr>
          <p:spPr bwMode="auto">
            <a:xfrm>
              <a:off x="4514" y="2630"/>
              <a:ext cx="229" cy="209"/>
            </a:xfrm>
            <a:prstGeom prst="rect">
              <a:avLst/>
            </a:prstGeom>
            <a:solidFill>
              <a:srgbClr val="FFFF66"/>
            </a:solidFill>
            <a:ln w="9525">
              <a:solidFill>
                <a:schemeClr val="tx1"/>
              </a:solidFill>
              <a:miter lim="800000"/>
              <a:headEnd/>
              <a:tailEnd/>
            </a:ln>
          </p:spPr>
          <p:txBody>
            <a:bodyPr lIns="18000" rIns="18000"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900">
                  <a:solidFill>
                    <a:schemeClr val="tx1"/>
                  </a:solidFill>
                </a:rPr>
                <a:t>12</a:t>
              </a:r>
            </a:p>
          </p:txBody>
        </p:sp>
        <p:sp>
          <p:nvSpPr>
            <p:cNvPr id="22584" name="Rectangle 225"/>
            <p:cNvSpPr>
              <a:spLocks noChangeArrowheads="1"/>
            </p:cNvSpPr>
            <p:nvPr/>
          </p:nvSpPr>
          <p:spPr bwMode="auto">
            <a:xfrm>
              <a:off x="3276" y="3084"/>
              <a:ext cx="230" cy="209"/>
            </a:xfrm>
            <a:prstGeom prst="rect">
              <a:avLst/>
            </a:prstGeom>
            <a:solidFill>
              <a:srgbClr val="FFFF66"/>
            </a:solidFill>
            <a:ln w="9525">
              <a:solidFill>
                <a:schemeClr val="tx1"/>
              </a:solidFill>
              <a:miter lim="800000"/>
              <a:headEnd/>
              <a:tailEnd/>
            </a:ln>
          </p:spPr>
          <p:txBody>
            <a:bodyPr lIns="18000" rIns="18000"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900">
                  <a:solidFill>
                    <a:schemeClr val="tx1"/>
                  </a:solidFill>
                </a:rPr>
                <a:t>8</a:t>
              </a:r>
            </a:p>
          </p:txBody>
        </p:sp>
        <p:sp>
          <p:nvSpPr>
            <p:cNvPr id="22585" name="Rectangle 226"/>
            <p:cNvSpPr>
              <a:spLocks noChangeArrowheads="1"/>
            </p:cNvSpPr>
            <p:nvPr/>
          </p:nvSpPr>
          <p:spPr bwMode="auto">
            <a:xfrm>
              <a:off x="3448" y="2252"/>
              <a:ext cx="229" cy="209"/>
            </a:xfrm>
            <a:prstGeom prst="rect">
              <a:avLst/>
            </a:prstGeom>
            <a:solidFill>
              <a:srgbClr val="FFFF66"/>
            </a:solidFill>
            <a:ln w="9525">
              <a:solidFill>
                <a:schemeClr val="tx1"/>
              </a:solidFill>
              <a:miter lim="800000"/>
              <a:headEnd/>
              <a:tailEnd/>
            </a:ln>
          </p:spPr>
          <p:txBody>
            <a:bodyPr lIns="18000" rIns="18000"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900">
                  <a:solidFill>
                    <a:schemeClr val="tx1"/>
                  </a:solidFill>
                </a:rPr>
                <a:t>6</a:t>
              </a:r>
            </a:p>
          </p:txBody>
        </p:sp>
        <p:sp>
          <p:nvSpPr>
            <p:cNvPr id="22586" name="Rectangle 227"/>
            <p:cNvSpPr>
              <a:spLocks noChangeArrowheads="1"/>
            </p:cNvSpPr>
            <p:nvPr/>
          </p:nvSpPr>
          <p:spPr bwMode="auto">
            <a:xfrm>
              <a:off x="4175" y="2258"/>
              <a:ext cx="230" cy="209"/>
            </a:xfrm>
            <a:prstGeom prst="rect">
              <a:avLst/>
            </a:prstGeom>
            <a:solidFill>
              <a:srgbClr val="FFFF66"/>
            </a:solidFill>
            <a:ln w="9525">
              <a:solidFill>
                <a:schemeClr val="tx1"/>
              </a:solidFill>
              <a:miter lim="800000"/>
              <a:headEnd/>
              <a:tailEnd/>
            </a:ln>
          </p:spPr>
          <p:txBody>
            <a:bodyPr lIns="18000" rIns="18000"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900">
                  <a:solidFill>
                    <a:schemeClr val="tx1"/>
                  </a:solidFill>
                </a:rPr>
                <a:t>10</a:t>
              </a:r>
            </a:p>
          </p:txBody>
        </p:sp>
        <p:sp>
          <p:nvSpPr>
            <p:cNvPr id="22587" name="Rectangle 228"/>
            <p:cNvSpPr>
              <a:spLocks noChangeArrowheads="1"/>
            </p:cNvSpPr>
            <p:nvPr/>
          </p:nvSpPr>
          <p:spPr bwMode="auto">
            <a:xfrm>
              <a:off x="2981" y="1830"/>
              <a:ext cx="230" cy="209"/>
            </a:xfrm>
            <a:prstGeom prst="rect">
              <a:avLst/>
            </a:prstGeom>
            <a:solidFill>
              <a:srgbClr val="FFFF66"/>
            </a:solidFill>
            <a:ln w="9525">
              <a:solidFill>
                <a:schemeClr val="tx1"/>
              </a:solidFill>
              <a:miter lim="800000"/>
              <a:headEnd/>
              <a:tailEnd/>
            </a:ln>
          </p:spPr>
          <p:txBody>
            <a:bodyPr lIns="18000" rIns="18000"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900">
                  <a:solidFill>
                    <a:schemeClr val="tx1"/>
                  </a:solidFill>
                </a:rPr>
                <a:t>9</a:t>
              </a:r>
            </a:p>
          </p:txBody>
        </p:sp>
        <p:sp>
          <p:nvSpPr>
            <p:cNvPr id="22588" name="Oval 229"/>
            <p:cNvSpPr>
              <a:spLocks noChangeArrowheads="1"/>
            </p:cNvSpPr>
            <p:nvPr/>
          </p:nvSpPr>
          <p:spPr bwMode="auto">
            <a:xfrm>
              <a:off x="1118" y="2643"/>
              <a:ext cx="159" cy="159"/>
            </a:xfrm>
            <a:prstGeom prst="ellipse">
              <a:avLst/>
            </a:prstGeom>
            <a:solidFill>
              <a:schemeClr val="hlink"/>
            </a:solidFill>
            <a:ln w="9525">
              <a:solidFill>
                <a:schemeClr val="tx1"/>
              </a:solidFill>
              <a:round/>
              <a:headEnd/>
              <a:tailEnd/>
            </a:ln>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pPr>
                <a:spcBef>
                  <a:spcPct val="50000"/>
                </a:spcBef>
              </a:pPr>
              <a:r>
                <a:rPr lang="fr-FR" altLang="fr-FR" sz="900" b="1">
                  <a:solidFill>
                    <a:schemeClr val="tx1"/>
                  </a:solidFill>
                </a:rPr>
                <a:t>2</a:t>
              </a:r>
            </a:p>
          </p:txBody>
        </p:sp>
        <p:sp>
          <p:nvSpPr>
            <p:cNvPr id="22589" name="Oval 230"/>
            <p:cNvSpPr>
              <a:spLocks noChangeArrowheads="1"/>
            </p:cNvSpPr>
            <p:nvPr/>
          </p:nvSpPr>
          <p:spPr bwMode="auto">
            <a:xfrm>
              <a:off x="1852" y="2294"/>
              <a:ext cx="152" cy="152"/>
            </a:xfrm>
            <a:prstGeom prst="ellipse">
              <a:avLst/>
            </a:prstGeom>
            <a:solidFill>
              <a:schemeClr val="hlink"/>
            </a:solidFill>
            <a:ln w="9525">
              <a:solidFill>
                <a:schemeClr val="tx1"/>
              </a:solidFill>
              <a:round/>
              <a:headEnd/>
              <a:tailEnd/>
            </a:ln>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pPr>
                <a:spcBef>
                  <a:spcPct val="50000"/>
                </a:spcBef>
              </a:pPr>
              <a:r>
                <a:rPr lang="fr-FR" altLang="fr-FR" sz="900" b="1">
                  <a:solidFill>
                    <a:schemeClr val="tx1"/>
                  </a:solidFill>
                </a:rPr>
                <a:t>6</a:t>
              </a:r>
            </a:p>
          </p:txBody>
        </p:sp>
        <p:sp>
          <p:nvSpPr>
            <p:cNvPr id="22590" name="Oval 231"/>
            <p:cNvSpPr>
              <a:spLocks noChangeArrowheads="1"/>
            </p:cNvSpPr>
            <p:nvPr/>
          </p:nvSpPr>
          <p:spPr bwMode="auto">
            <a:xfrm>
              <a:off x="3011" y="2647"/>
              <a:ext cx="180" cy="181"/>
            </a:xfrm>
            <a:prstGeom prst="ellipse">
              <a:avLst/>
            </a:prstGeom>
            <a:solidFill>
              <a:schemeClr val="hlink"/>
            </a:solidFill>
            <a:ln w="9525">
              <a:solidFill>
                <a:schemeClr val="tx1"/>
              </a:solidFill>
              <a:round/>
              <a:headEnd/>
              <a:tailEnd/>
            </a:ln>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pPr>
                <a:spcBef>
                  <a:spcPct val="50000"/>
                </a:spcBef>
              </a:pPr>
              <a:r>
                <a:rPr lang="fr-FR" altLang="fr-FR" sz="900" b="1">
                  <a:solidFill>
                    <a:schemeClr val="tx1"/>
                  </a:solidFill>
                </a:rPr>
                <a:t>13</a:t>
              </a:r>
            </a:p>
          </p:txBody>
        </p:sp>
        <p:sp>
          <p:nvSpPr>
            <p:cNvPr id="22591" name="Oval 232"/>
            <p:cNvSpPr>
              <a:spLocks noChangeArrowheads="1"/>
            </p:cNvSpPr>
            <p:nvPr/>
          </p:nvSpPr>
          <p:spPr bwMode="auto">
            <a:xfrm>
              <a:off x="3828" y="2242"/>
              <a:ext cx="183" cy="183"/>
            </a:xfrm>
            <a:prstGeom prst="ellipse">
              <a:avLst/>
            </a:prstGeom>
            <a:solidFill>
              <a:schemeClr val="hlink"/>
            </a:solidFill>
            <a:ln w="9525">
              <a:solidFill>
                <a:schemeClr val="tx1"/>
              </a:solidFill>
              <a:round/>
              <a:headEnd/>
              <a:tailEnd/>
            </a:ln>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pPr>
                <a:spcBef>
                  <a:spcPct val="50000"/>
                </a:spcBef>
              </a:pPr>
              <a:r>
                <a:rPr lang="fr-FR" altLang="fr-FR" sz="900" b="1">
                  <a:solidFill>
                    <a:schemeClr val="tx1"/>
                  </a:solidFill>
                </a:rPr>
                <a:t>18</a:t>
              </a:r>
            </a:p>
          </p:txBody>
        </p:sp>
        <p:sp>
          <p:nvSpPr>
            <p:cNvPr id="22592" name="Oval 233"/>
            <p:cNvSpPr>
              <a:spLocks noChangeArrowheads="1"/>
            </p:cNvSpPr>
            <p:nvPr/>
          </p:nvSpPr>
          <p:spPr bwMode="auto">
            <a:xfrm>
              <a:off x="4222" y="2645"/>
              <a:ext cx="176" cy="176"/>
            </a:xfrm>
            <a:prstGeom prst="ellipse">
              <a:avLst/>
            </a:prstGeom>
            <a:solidFill>
              <a:schemeClr val="hlink"/>
            </a:solidFill>
            <a:ln w="9525">
              <a:solidFill>
                <a:schemeClr val="tx1"/>
              </a:solidFill>
              <a:round/>
              <a:headEnd/>
              <a:tailEnd/>
            </a:ln>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pPr>
                <a:spcBef>
                  <a:spcPct val="50000"/>
                </a:spcBef>
              </a:pPr>
              <a:r>
                <a:rPr lang="fr-FR" altLang="fr-FR" sz="900" b="1">
                  <a:solidFill>
                    <a:schemeClr val="tx1"/>
                  </a:solidFill>
                </a:rPr>
                <a:t>22</a:t>
              </a:r>
            </a:p>
          </p:txBody>
        </p:sp>
        <p:sp>
          <p:nvSpPr>
            <p:cNvPr id="22593" name="Oval 234"/>
            <p:cNvSpPr>
              <a:spLocks noChangeArrowheads="1"/>
            </p:cNvSpPr>
            <p:nvPr/>
          </p:nvSpPr>
          <p:spPr bwMode="auto">
            <a:xfrm>
              <a:off x="3623" y="2652"/>
              <a:ext cx="169" cy="169"/>
            </a:xfrm>
            <a:prstGeom prst="ellipse">
              <a:avLst/>
            </a:prstGeom>
            <a:solidFill>
              <a:schemeClr val="hlink"/>
            </a:solidFill>
            <a:ln w="9525">
              <a:solidFill>
                <a:schemeClr val="tx1"/>
              </a:solidFill>
              <a:round/>
              <a:headEnd/>
              <a:tailEnd/>
            </a:ln>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pPr>
                <a:spcBef>
                  <a:spcPct val="50000"/>
                </a:spcBef>
              </a:pPr>
              <a:r>
                <a:rPr lang="fr-FR" altLang="fr-FR" sz="900" b="1">
                  <a:solidFill>
                    <a:schemeClr val="tx1"/>
                  </a:solidFill>
                </a:rPr>
                <a:t>18</a:t>
              </a:r>
            </a:p>
          </p:txBody>
        </p:sp>
        <p:sp>
          <p:nvSpPr>
            <p:cNvPr id="22594" name="Oval 235"/>
            <p:cNvSpPr>
              <a:spLocks noChangeArrowheads="1"/>
            </p:cNvSpPr>
            <p:nvPr/>
          </p:nvSpPr>
          <p:spPr bwMode="auto">
            <a:xfrm>
              <a:off x="563" y="2637"/>
              <a:ext cx="165" cy="165"/>
            </a:xfrm>
            <a:prstGeom prst="ellipse">
              <a:avLst/>
            </a:prstGeom>
            <a:solidFill>
              <a:schemeClr val="hlink"/>
            </a:solidFill>
            <a:ln w="9525">
              <a:solidFill>
                <a:schemeClr val="tx1"/>
              </a:solidFill>
              <a:round/>
              <a:headEnd/>
              <a:tailEnd/>
            </a:ln>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pPr>
                <a:spcBef>
                  <a:spcPct val="50000"/>
                </a:spcBef>
              </a:pPr>
              <a:r>
                <a:rPr lang="fr-FR" altLang="fr-FR" sz="900" b="1">
                  <a:solidFill>
                    <a:schemeClr val="tx1"/>
                  </a:solidFill>
                </a:rPr>
                <a:t>0</a:t>
              </a:r>
            </a:p>
          </p:txBody>
        </p:sp>
        <p:sp>
          <p:nvSpPr>
            <p:cNvPr id="22595" name="Oval 236"/>
            <p:cNvSpPr>
              <a:spLocks noChangeArrowheads="1"/>
            </p:cNvSpPr>
            <p:nvPr/>
          </p:nvSpPr>
          <p:spPr bwMode="auto">
            <a:xfrm>
              <a:off x="4888" y="2643"/>
              <a:ext cx="176" cy="176"/>
            </a:xfrm>
            <a:prstGeom prst="ellipse">
              <a:avLst/>
            </a:prstGeom>
            <a:solidFill>
              <a:schemeClr val="hlink"/>
            </a:solidFill>
            <a:ln w="9525">
              <a:solidFill>
                <a:schemeClr val="tx1"/>
              </a:solidFill>
              <a:round/>
              <a:headEnd/>
              <a:tailEnd/>
            </a:ln>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pPr>
                <a:spcBef>
                  <a:spcPct val="50000"/>
                </a:spcBef>
              </a:pPr>
              <a:r>
                <a:rPr lang="fr-FR" altLang="fr-FR" sz="900" b="1">
                  <a:solidFill>
                    <a:schemeClr val="tx1"/>
                  </a:solidFill>
                </a:rPr>
                <a:t>26</a:t>
              </a:r>
            </a:p>
          </p:txBody>
        </p:sp>
        <p:sp>
          <p:nvSpPr>
            <p:cNvPr id="22596" name="Rectangle 237"/>
            <p:cNvSpPr>
              <a:spLocks noChangeArrowheads="1"/>
            </p:cNvSpPr>
            <p:nvPr/>
          </p:nvSpPr>
          <p:spPr bwMode="auto">
            <a:xfrm>
              <a:off x="1939" y="2634"/>
              <a:ext cx="229" cy="210"/>
            </a:xfrm>
            <a:prstGeom prst="rect">
              <a:avLst/>
            </a:prstGeom>
            <a:solidFill>
              <a:srgbClr val="FFFF66"/>
            </a:solidFill>
            <a:ln w="9525">
              <a:solidFill>
                <a:schemeClr val="tx1"/>
              </a:solidFill>
              <a:miter lim="800000"/>
              <a:headEnd/>
              <a:tailEnd/>
            </a:ln>
          </p:spPr>
          <p:txBody>
            <a:bodyPr lIns="18000" rIns="18000"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900">
                  <a:solidFill>
                    <a:schemeClr val="tx1"/>
                  </a:solidFill>
                </a:rPr>
                <a:t>4a</a:t>
              </a:r>
            </a:p>
          </p:txBody>
        </p:sp>
        <p:sp>
          <p:nvSpPr>
            <p:cNvPr id="22597" name="Oval 238"/>
            <p:cNvSpPr>
              <a:spLocks noChangeArrowheads="1"/>
            </p:cNvSpPr>
            <p:nvPr/>
          </p:nvSpPr>
          <p:spPr bwMode="auto">
            <a:xfrm>
              <a:off x="2314" y="2672"/>
              <a:ext cx="152" cy="152"/>
            </a:xfrm>
            <a:prstGeom prst="ellipse">
              <a:avLst/>
            </a:prstGeom>
            <a:solidFill>
              <a:schemeClr val="hlink"/>
            </a:solidFill>
            <a:ln w="9525">
              <a:solidFill>
                <a:schemeClr val="tx1"/>
              </a:solidFill>
              <a:round/>
              <a:headEnd/>
              <a:tailEnd/>
            </a:ln>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pPr>
                <a:spcBef>
                  <a:spcPct val="50000"/>
                </a:spcBef>
              </a:pPr>
              <a:r>
                <a:rPr lang="fr-FR" altLang="fr-FR" sz="900" b="1">
                  <a:solidFill>
                    <a:schemeClr val="tx1"/>
                  </a:solidFill>
                </a:rPr>
                <a:t>9</a:t>
              </a:r>
            </a:p>
          </p:txBody>
        </p:sp>
        <p:grpSp>
          <p:nvGrpSpPr>
            <p:cNvPr id="22598" name="Group 239"/>
            <p:cNvGrpSpPr>
              <a:grpSpLocks/>
            </p:cNvGrpSpPr>
            <p:nvPr/>
          </p:nvGrpSpPr>
          <p:grpSpPr bwMode="auto">
            <a:xfrm>
              <a:off x="372" y="2323"/>
              <a:ext cx="783" cy="210"/>
              <a:chOff x="3228" y="1155"/>
              <a:chExt cx="783" cy="210"/>
            </a:xfrm>
          </p:grpSpPr>
          <p:grpSp>
            <p:nvGrpSpPr>
              <p:cNvPr id="22724" name="Group 240"/>
              <p:cNvGrpSpPr>
                <a:grpSpLocks/>
              </p:cNvGrpSpPr>
              <p:nvPr/>
            </p:nvGrpSpPr>
            <p:grpSpPr bwMode="auto">
              <a:xfrm>
                <a:off x="3228" y="1175"/>
                <a:ext cx="783" cy="168"/>
                <a:chOff x="1912" y="804"/>
                <a:chExt cx="688" cy="224"/>
              </a:xfrm>
            </p:grpSpPr>
            <p:sp>
              <p:nvSpPr>
                <p:cNvPr id="22729" name="Rectangle 241"/>
                <p:cNvSpPr>
                  <a:spLocks noChangeArrowheads="1"/>
                </p:cNvSpPr>
                <p:nvPr/>
              </p:nvSpPr>
              <p:spPr bwMode="auto">
                <a:xfrm>
                  <a:off x="1912" y="804"/>
                  <a:ext cx="688" cy="224"/>
                </a:xfrm>
                <a:prstGeom prst="rect">
                  <a:avLst/>
                </a:prstGeom>
                <a:solidFill>
                  <a:srgbClr val="FFFFFF"/>
                </a:solidFill>
                <a:ln w="9525">
                  <a:solidFill>
                    <a:schemeClr val="tx2"/>
                  </a:solidFill>
                  <a:miter lim="800000"/>
                  <a:headEnd/>
                  <a:tailEnd/>
                </a:ln>
              </p:spPr>
              <p:txBody>
                <a:bodyPr wrap="none"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a:p>
              </p:txBody>
            </p:sp>
            <p:sp>
              <p:nvSpPr>
                <p:cNvPr id="22730" name="Line 242"/>
                <p:cNvSpPr>
                  <a:spLocks noChangeShapeType="1"/>
                </p:cNvSpPr>
                <p:nvPr/>
              </p:nvSpPr>
              <p:spPr bwMode="auto">
                <a:xfrm>
                  <a:off x="2084" y="804"/>
                  <a:ext cx="0" cy="224"/>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fr-FR"/>
                </a:p>
              </p:txBody>
            </p:sp>
            <p:sp>
              <p:nvSpPr>
                <p:cNvPr id="22731" name="Line 243"/>
                <p:cNvSpPr>
                  <a:spLocks noChangeShapeType="1"/>
                </p:cNvSpPr>
                <p:nvPr/>
              </p:nvSpPr>
              <p:spPr bwMode="auto">
                <a:xfrm>
                  <a:off x="2256" y="804"/>
                  <a:ext cx="0" cy="224"/>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fr-FR"/>
                </a:p>
              </p:txBody>
            </p:sp>
            <p:sp>
              <p:nvSpPr>
                <p:cNvPr id="22732" name="Line 244"/>
                <p:cNvSpPr>
                  <a:spLocks noChangeShapeType="1"/>
                </p:cNvSpPr>
                <p:nvPr/>
              </p:nvSpPr>
              <p:spPr bwMode="auto">
                <a:xfrm>
                  <a:off x="2428" y="804"/>
                  <a:ext cx="0" cy="224"/>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fr-FR"/>
                </a:p>
              </p:txBody>
            </p:sp>
          </p:grpSp>
          <p:sp>
            <p:nvSpPr>
              <p:cNvPr id="22725" name="Text Box 245"/>
              <p:cNvSpPr txBox="1">
                <a:spLocks noChangeArrowheads="1"/>
              </p:cNvSpPr>
              <p:nvPr/>
            </p:nvSpPr>
            <p:spPr bwMode="auto">
              <a:xfrm>
                <a:off x="3260" y="1155"/>
                <a:ext cx="129"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900">
                    <a:solidFill>
                      <a:srgbClr val="009900"/>
                    </a:solidFill>
                  </a:rPr>
                  <a:t>0</a:t>
                </a:r>
                <a:endParaRPr lang="fr-FR" altLang="fr-FR" sz="900"/>
              </a:p>
            </p:txBody>
          </p:sp>
          <p:sp>
            <p:nvSpPr>
              <p:cNvPr id="22726" name="Text Box 246"/>
              <p:cNvSpPr txBox="1">
                <a:spLocks noChangeArrowheads="1"/>
              </p:cNvSpPr>
              <p:nvPr/>
            </p:nvSpPr>
            <p:spPr bwMode="auto">
              <a:xfrm>
                <a:off x="3452" y="1155"/>
                <a:ext cx="140"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900">
                    <a:solidFill>
                      <a:srgbClr val="FF3300"/>
                    </a:solidFill>
                  </a:rPr>
                  <a:t>2</a:t>
                </a:r>
                <a:endParaRPr lang="fr-FR" altLang="fr-FR" sz="900"/>
              </a:p>
            </p:txBody>
          </p:sp>
          <p:sp>
            <p:nvSpPr>
              <p:cNvPr id="22727" name="Text Box 247"/>
              <p:cNvSpPr txBox="1">
                <a:spLocks noChangeArrowheads="1"/>
              </p:cNvSpPr>
              <p:nvPr/>
            </p:nvSpPr>
            <p:spPr bwMode="auto">
              <a:xfrm>
                <a:off x="3660" y="1161"/>
                <a:ext cx="118"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900" b="1" i="1">
                    <a:solidFill>
                      <a:srgbClr val="009900"/>
                    </a:solidFill>
                  </a:rPr>
                  <a:t>0</a:t>
                </a:r>
              </a:p>
            </p:txBody>
          </p:sp>
          <p:sp>
            <p:nvSpPr>
              <p:cNvPr id="22728" name="Text Box 248"/>
              <p:cNvSpPr txBox="1">
                <a:spLocks noChangeArrowheads="1"/>
              </p:cNvSpPr>
              <p:nvPr/>
            </p:nvSpPr>
            <p:spPr bwMode="auto">
              <a:xfrm>
                <a:off x="3859" y="1161"/>
                <a:ext cx="124"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900" b="1" i="1">
                    <a:solidFill>
                      <a:srgbClr val="FF3300"/>
                    </a:solidFill>
                  </a:rPr>
                  <a:t>2</a:t>
                </a:r>
              </a:p>
            </p:txBody>
          </p:sp>
        </p:grpSp>
        <p:grpSp>
          <p:nvGrpSpPr>
            <p:cNvPr id="22599" name="Group 249"/>
            <p:cNvGrpSpPr>
              <a:grpSpLocks/>
            </p:cNvGrpSpPr>
            <p:nvPr/>
          </p:nvGrpSpPr>
          <p:grpSpPr bwMode="auto">
            <a:xfrm>
              <a:off x="1036" y="2036"/>
              <a:ext cx="783" cy="209"/>
              <a:chOff x="3228" y="1156"/>
              <a:chExt cx="783" cy="209"/>
            </a:xfrm>
          </p:grpSpPr>
          <p:grpSp>
            <p:nvGrpSpPr>
              <p:cNvPr id="22715" name="Group 250"/>
              <p:cNvGrpSpPr>
                <a:grpSpLocks/>
              </p:cNvGrpSpPr>
              <p:nvPr/>
            </p:nvGrpSpPr>
            <p:grpSpPr bwMode="auto">
              <a:xfrm>
                <a:off x="3228" y="1175"/>
                <a:ext cx="783" cy="168"/>
                <a:chOff x="1912" y="804"/>
                <a:chExt cx="688" cy="224"/>
              </a:xfrm>
            </p:grpSpPr>
            <p:sp>
              <p:nvSpPr>
                <p:cNvPr id="22720" name="Rectangle 251"/>
                <p:cNvSpPr>
                  <a:spLocks noChangeArrowheads="1"/>
                </p:cNvSpPr>
                <p:nvPr/>
              </p:nvSpPr>
              <p:spPr bwMode="auto">
                <a:xfrm>
                  <a:off x="1912" y="804"/>
                  <a:ext cx="688" cy="224"/>
                </a:xfrm>
                <a:prstGeom prst="rect">
                  <a:avLst/>
                </a:prstGeom>
                <a:solidFill>
                  <a:srgbClr val="FFFFFF"/>
                </a:solidFill>
                <a:ln w="9525">
                  <a:solidFill>
                    <a:schemeClr val="tx2"/>
                  </a:solidFill>
                  <a:miter lim="800000"/>
                  <a:headEnd/>
                  <a:tailEnd/>
                </a:ln>
              </p:spPr>
              <p:txBody>
                <a:bodyPr wrap="none"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a:p>
              </p:txBody>
            </p:sp>
            <p:sp>
              <p:nvSpPr>
                <p:cNvPr id="22721" name="Line 252"/>
                <p:cNvSpPr>
                  <a:spLocks noChangeShapeType="1"/>
                </p:cNvSpPr>
                <p:nvPr/>
              </p:nvSpPr>
              <p:spPr bwMode="auto">
                <a:xfrm>
                  <a:off x="2084" y="804"/>
                  <a:ext cx="0" cy="224"/>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fr-FR"/>
                </a:p>
              </p:txBody>
            </p:sp>
            <p:sp>
              <p:nvSpPr>
                <p:cNvPr id="22722" name="Line 253"/>
                <p:cNvSpPr>
                  <a:spLocks noChangeShapeType="1"/>
                </p:cNvSpPr>
                <p:nvPr/>
              </p:nvSpPr>
              <p:spPr bwMode="auto">
                <a:xfrm>
                  <a:off x="2256" y="804"/>
                  <a:ext cx="0" cy="224"/>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fr-FR"/>
                </a:p>
              </p:txBody>
            </p:sp>
            <p:sp>
              <p:nvSpPr>
                <p:cNvPr id="22723" name="Line 254"/>
                <p:cNvSpPr>
                  <a:spLocks noChangeShapeType="1"/>
                </p:cNvSpPr>
                <p:nvPr/>
              </p:nvSpPr>
              <p:spPr bwMode="auto">
                <a:xfrm>
                  <a:off x="2428" y="804"/>
                  <a:ext cx="0" cy="224"/>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fr-FR"/>
                </a:p>
              </p:txBody>
            </p:sp>
          </p:grpSp>
          <p:sp>
            <p:nvSpPr>
              <p:cNvPr id="22716" name="Text Box 255"/>
              <p:cNvSpPr txBox="1">
                <a:spLocks noChangeArrowheads="1"/>
              </p:cNvSpPr>
              <p:nvPr/>
            </p:nvSpPr>
            <p:spPr bwMode="auto">
              <a:xfrm>
                <a:off x="3262" y="1156"/>
                <a:ext cx="127"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900">
                    <a:solidFill>
                      <a:srgbClr val="009900"/>
                    </a:solidFill>
                  </a:rPr>
                  <a:t>2</a:t>
                </a:r>
                <a:endParaRPr lang="fr-FR" altLang="fr-FR" sz="900"/>
              </a:p>
            </p:txBody>
          </p:sp>
          <p:sp>
            <p:nvSpPr>
              <p:cNvPr id="22717" name="Text Box 256"/>
              <p:cNvSpPr txBox="1">
                <a:spLocks noChangeArrowheads="1"/>
              </p:cNvSpPr>
              <p:nvPr/>
            </p:nvSpPr>
            <p:spPr bwMode="auto">
              <a:xfrm>
                <a:off x="3452" y="1156"/>
                <a:ext cx="142"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900">
                    <a:solidFill>
                      <a:srgbClr val="FF3300"/>
                    </a:solidFill>
                  </a:rPr>
                  <a:t>5</a:t>
                </a:r>
                <a:endParaRPr lang="fr-FR" altLang="fr-FR" sz="900"/>
              </a:p>
            </p:txBody>
          </p:sp>
          <p:sp>
            <p:nvSpPr>
              <p:cNvPr id="22718" name="Text Box 257"/>
              <p:cNvSpPr txBox="1">
                <a:spLocks noChangeArrowheads="1"/>
              </p:cNvSpPr>
              <p:nvPr/>
            </p:nvSpPr>
            <p:spPr bwMode="auto">
              <a:xfrm>
                <a:off x="3660" y="1161"/>
                <a:ext cx="119"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900" b="1" i="1">
                    <a:solidFill>
                      <a:srgbClr val="009900"/>
                    </a:solidFill>
                  </a:rPr>
                  <a:t>3</a:t>
                </a:r>
              </a:p>
            </p:txBody>
          </p:sp>
          <p:sp>
            <p:nvSpPr>
              <p:cNvPr id="22719" name="Text Box 258"/>
              <p:cNvSpPr txBox="1">
                <a:spLocks noChangeArrowheads="1"/>
              </p:cNvSpPr>
              <p:nvPr/>
            </p:nvSpPr>
            <p:spPr bwMode="auto">
              <a:xfrm>
                <a:off x="3859" y="1161"/>
                <a:ext cx="125"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900" b="1" i="1">
                    <a:solidFill>
                      <a:srgbClr val="FF3300"/>
                    </a:solidFill>
                  </a:rPr>
                  <a:t>6</a:t>
                </a:r>
              </a:p>
            </p:txBody>
          </p:sp>
        </p:grpSp>
        <p:grpSp>
          <p:nvGrpSpPr>
            <p:cNvPr id="22600" name="Group 259"/>
            <p:cNvGrpSpPr>
              <a:grpSpLocks/>
            </p:cNvGrpSpPr>
            <p:nvPr/>
          </p:nvGrpSpPr>
          <p:grpSpPr bwMode="auto">
            <a:xfrm>
              <a:off x="636" y="2987"/>
              <a:ext cx="783" cy="210"/>
              <a:chOff x="3228" y="1155"/>
              <a:chExt cx="783" cy="210"/>
            </a:xfrm>
          </p:grpSpPr>
          <p:grpSp>
            <p:nvGrpSpPr>
              <p:cNvPr id="22706" name="Group 260"/>
              <p:cNvGrpSpPr>
                <a:grpSpLocks/>
              </p:cNvGrpSpPr>
              <p:nvPr/>
            </p:nvGrpSpPr>
            <p:grpSpPr bwMode="auto">
              <a:xfrm>
                <a:off x="3228" y="1175"/>
                <a:ext cx="783" cy="168"/>
                <a:chOff x="1912" y="804"/>
                <a:chExt cx="688" cy="224"/>
              </a:xfrm>
            </p:grpSpPr>
            <p:sp>
              <p:nvSpPr>
                <p:cNvPr id="22711" name="Rectangle 261"/>
                <p:cNvSpPr>
                  <a:spLocks noChangeArrowheads="1"/>
                </p:cNvSpPr>
                <p:nvPr/>
              </p:nvSpPr>
              <p:spPr bwMode="auto">
                <a:xfrm>
                  <a:off x="1912" y="804"/>
                  <a:ext cx="688" cy="224"/>
                </a:xfrm>
                <a:prstGeom prst="rect">
                  <a:avLst/>
                </a:prstGeom>
                <a:solidFill>
                  <a:srgbClr val="FFFFFF"/>
                </a:solidFill>
                <a:ln w="9525">
                  <a:solidFill>
                    <a:schemeClr val="tx2"/>
                  </a:solidFill>
                  <a:miter lim="800000"/>
                  <a:headEnd/>
                  <a:tailEnd/>
                </a:ln>
              </p:spPr>
              <p:txBody>
                <a:bodyPr wrap="none"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a:p>
              </p:txBody>
            </p:sp>
            <p:sp>
              <p:nvSpPr>
                <p:cNvPr id="22712" name="Line 262"/>
                <p:cNvSpPr>
                  <a:spLocks noChangeShapeType="1"/>
                </p:cNvSpPr>
                <p:nvPr/>
              </p:nvSpPr>
              <p:spPr bwMode="auto">
                <a:xfrm>
                  <a:off x="2084" y="804"/>
                  <a:ext cx="0" cy="224"/>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fr-FR"/>
                </a:p>
              </p:txBody>
            </p:sp>
            <p:sp>
              <p:nvSpPr>
                <p:cNvPr id="22713" name="Line 263"/>
                <p:cNvSpPr>
                  <a:spLocks noChangeShapeType="1"/>
                </p:cNvSpPr>
                <p:nvPr/>
              </p:nvSpPr>
              <p:spPr bwMode="auto">
                <a:xfrm>
                  <a:off x="2256" y="804"/>
                  <a:ext cx="0" cy="224"/>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fr-FR"/>
                </a:p>
              </p:txBody>
            </p:sp>
            <p:sp>
              <p:nvSpPr>
                <p:cNvPr id="22714" name="Line 264"/>
                <p:cNvSpPr>
                  <a:spLocks noChangeShapeType="1"/>
                </p:cNvSpPr>
                <p:nvPr/>
              </p:nvSpPr>
              <p:spPr bwMode="auto">
                <a:xfrm>
                  <a:off x="2428" y="804"/>
                  <a:ext cx="0" cy="224"/>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fr-FR"/>
                </a:p>
              </p:txBody>
            </p:sp>
          </p:grpSp>
          <p:sp>
            <p:nvSpPr>
              <p:cNvPr id="22707" name="Text Box 265"/>
              <p:cNvSpPr txBox="1">
                <a:spLocks noChangeArrowheads="1"/>
              </p:cNvSpPr>
              <p:nvPr/>
            </p:nvSpPr>
            <p:spPr bwMode="auto">
              <a:xfrm>
                <a:off x="3260" y="1155"/>
                <a:ext cx="127"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900">
                    <a:solidFill>
                      <a:srgbClr val="009900"/>
                    </a:solidFill>
                  </a:rPr>
                  <a:t>2</a:t>
                </a:r>
                <a:endParaRPr lang="fr-FR" altLang="fr-FR" sz="900"/>
              </a:p>
            </p:txBody>
          </p:sp>
          <p:sp>
            <p:nvSpPr>
              <p:cNvPr id="22708" name="Text Box 266"/>
              <p:cNvSpPr txBox="1">
                <a:spLocks noChangeArrowheads="1"/>
              </p:cNvSpPr>
              <p:nvPr/>
            </p:nvSpPr>
            <p:spPr bwMode="auto">
              <a:xfrm>
                <a:off x="3452" y="1155"/>
                <a:ext cx="143"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900">
                    <a:solidFill>
                      <a:srgbClr val="FF3300"/>
                    </a:solidFill>
                  </a:rPr>
                  <a:t>6</a:t>
                </a:r>
                <a:endParaRPr lang="fr-FR" altLang="fr-FR" sz="900"/>
              </a:p>
            </p:txBody>
          </p:sp>
          <p:sp>
            <p:nvSpPr>
              <p:cNvPr id="22709" name="Text Box 267"/>
              <p:cNvSpPr txBox="1">
                <a:spLocks noChangeArrowheads="1"/>
              </p:cNvSpPr>
              <p:nvPr/>
            </p:nvSpPr>
            <p:spPr bwMode="auto">
              <a:xfrm>
                <a:off x="3661" y="1161"/>
                <a:ext cx="118"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900" b="1" i="1">
                    <a:solidFill>
                      <a:srgbClr val="009900"/>
                    </a:solidFill>
                  </a:rPr>
                  <a:t>2</a:t>
                </a:r>
              </a:p>
            </p:txBody>
          </p:sp>
          <p:sp>
            <p:nvSpPr>
              <p:cNvPr id="22710" name="Text Box 268"/>
              <p:cNvSpPr txBox="1">
                <a:spLocks noChangeArrowheads="1"/>
              </p:cNvSpPr>
              <p:nvPr/>
            </p:nvSpPr>
            <p:spPr bwMode="auto">
              <a:xfrm>
                <a:off x="3860" y="1161"/>
                <a:ext cx="124"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900" b="1" i="1">
                    <a:solidFill>
                      <a:srgbClr val="FF3300"/>
                    </a:solidFill>
                  </a:rPr>
                  <a:t>6</a:t>
                </a:r>
              </a:p>
            </p:txBody>
          </p:sp>
        </p:grpSp>
        <p:grpSp>
          <p:nvGrpSpPr>
            <p:cNvPr id="22601" name="Group 269"/>
            <p:cNvGrpSpPr>
              <a:grpSpLocks/>
            </p:cNvGrpSpPr>
            <p:nvPr/>
          </p:nvGrpSpPr>
          <p:grpSpPr bwMode="auto">
            <a:xfrm>
              <a:off x="1596" y="2997"/>
              <a:ext cx="783" cy="207"/>
              <a:chOff x="3228" y="1157"/>
              <a:chExt cx="783" cy="207"/>
            </a:xfrm>
          </p:grpSpPr>
          <p:grpSp>
            <p:nvGrpSpPr>
              <p:cNvPr id="22697" name="Group 270"/>
              <p:cNvGrpSpPr>
                <a:grpSpLocks/>
              </p:cNvGrpSpPr>
              <p:nvPr/>
            </p:nvGrpSpPr>
            <p:grpSpPr bwMode="auto">
              <a:xfrm>
                <a:off x="3228" y="1175"/>
                <a:ext cx="783" cy="168"/>
                <a:chOff x="1912" y="804"/>
                <a:chExt cx="688" cy="224"/>
              </a:xfrm>
            </p:grpSpPr>
            <p:sp>
              <p:nvSpPr>
                <p:cNvPr id="22702" name="Rectangle 271"/>
                <p:cNvSpPr>
                  <a:spLocks noChangeArrowheads="1"/>
                </p:cNvSpPr>
                <p:nvPr/>
              </p:nvSpPr>
              <p:spPr bwMode="auto">
                <a:xfrm>
                  <a:off x="1912" y="804"/>
                  <a:ext cx="688" cy="224"/>
                </a:xfrm>
                <a:prstGeom prst="rect">
                  <a:avLst/>
                </a:prstGeom>
                <a:solidFill>
                  <a:srgbClr val="FFFFFF"/>
                </a:solidFill>
                <a:ln w="9525">
                  <a:solidFill>
                    <a:schemeClr val="tx2"/>
                  </a:solidFill>
                  <a:miter lim="800000"/>
                  <a:headEnd/>
                  <a:tailEnd/>
                </a:ln>
              </p:spPr>
              <p:txBody>
                <a:bodyPr wrap="none"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a:p>
              </p:txBody>
            </p:sp>
            <p:sp>
              <p:nvSpPr>
                <p:cNvPr id="22703" name="Line 272"/>
                <p:cNvSpPr>
                  <a:spLocks noChangeShapeType="1"/>
                </p:cNvSpPr>
                <p:nvPr/>
              </p:nvSpPr>
              <p:spPr bwMode="auto">
                <a:xfrm>
                  <a:off x="2084" y="804"/>
                  <a:ext cx="0" cy="224"/>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fr-FR"/>
                </a:p>
              </p:txBody>
            </p:sp>
            <p:sp>
              <p:nvSpPr>
                <p:cNvPr id="22704" name="Line 273"/>
                <p:cNvSpPr>
                  <a:spLocks noChangeShapeType="1"/>
                </p:cNvSpPr>
                <p:nvPr/>
              </p:nvSpPr>
              <p:spPr bwMode="auto">
                <a:xfrm>
                  <a:off x="2256" y="804"/>
                  <a:ext cx="0" cy="224"/>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fr-FR"/>
                </a:p>
              </p:txBody>
            </p:sp>
            <p:sp>
              <p:nvSpPr>
                <p:cNvPr id="22705" name="Line 274"/>
                <p:cNvSpPr>
                  <a:spLocks noChangeShapeType="1"/>
                </p:cNvSpPr>
                <p:nvPr/>
              </p:nvSpPr>
              <p:spPr bwMode="auto">
                <a:xfrm>
                  <a:off x="2428" y="804"/>
                  <a:ext cx="0" cy="224"/>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fr-FR"/>
                </a:p>
              </p:txBody>
            </p:sp>
          </p:grpSp>
          <p:sp>
            <p:nvSpPr>
              <p:cNvPr id="22698" name="Text Box 275"/>
              <p:cNvSpPr txBox="1">
                <a:spLocks noChangeArrowheads="1"/>
              </p:cNvSpPr>
              <p:nvPr/>
            </p:nvSpPr>
            <p:spPr bwMode="auto">
              <a:xfrm>
                <a:off x="3262" y="1157"/>
                <a:ext cx="127"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900">
                    <a:solidFill>
                      <a:srgbClr val="009900"/>
                    </a:solidFill>
                  </a:rPr>
                  <a:t>6</a:t>
                </a:r>
                <a:endParaRPr lang="fr-FR" altLang="fr-FR" sz="900"/>
              </a:p>
            </p:txBody>
          </p:sp>
          <p:sp>
            <p:nvSpPr>
              <p:cNvPr id="22699" name="Text Box 276"/>
              <p:cNvSpPr txBox="1">
                <a:spLocks noChangeArrowheads="1"/>
              </p:cNvSpPr>
              <p:nvPr/>
            </p:nvSpPr>
            <p:spPr bwMode="auto">
              <a:xfrm>
                <a:off x="3452" y="1157"/>
                <a:ext cx="142"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900">
                    <a:solidFill>
                      <a:srgbClr val="FF3300"/>
                    </a:solidFill>
                  </a:rPr>
                  <a:t>9</a:t>
                </a:r>
                <a:endParaRPr lang="fr-FR" altLang="fr-FR" sz="900"/>
              </a:p>
            </p:txBody>
          </p:sp>
          <p:sp>
            <p:nvSpPr>
              <p:cNvPr id="22700" name="Text Box 277"/>
              <p:cNvSpPr txBox="1">
                <a:spLocks noChangeArrowheads="1"/>
              </p:cNvSpPr>
              <p:nvPr/>
            </p:nvSpPr>
            <p:spPr bwMode="auto">
              <a:xfrm>
                <a:off x="3660" y="1160"/>
                <a:ext cx="118"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900" b="1" i="1">
                    <a:solidFill>
                      <a:srgbClr val="009900"/>
                    </a:solidFill>
                  </a:rPr>
                  <a:t>6</a:t>
                </a:r>
              </a:p>
            </p:txBody>
          </p:sp>
          <p:sp>
            <p:nvSpPr>
              <p:cNvPr id="22701" name="Text Box 278"/>
              <p:cNvSpPr txBox="1">
                <a:spLocks noChangeArrowheads="1"/>
              </p:cNvSpPr>
              <p:nvPr/>
            </p:nvSpPr>
            <p:spPr bwMode="auto">
              <a:xfrm>
                <a:off x="3859" y="1160"/>
                <a:ext cx="124"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900" b="1" i="1">
                    <a:solidFill>
                      <a:srgbClr val="FF3300"/>
                    </a:solidFill>
                  </a:rPr>
                  <a:t>9</a:t>
                </a:r>
              </a:p>
            </p:txBody>
          </p:sp>
        </p:grpSp>
        <p:grpSp>
          <p:nvGrpSpPr>
            <p:cNvPr id="22602" name="Group 279"/>
            <p:cNvGrpSpPr>
              <a:grpSpLocks/>
            </p:cNvGrpSpPr>
            <p:nvPr/>
          </p:nvGrpSpPr>
          <p:grpSpPr bwMode="auto">
            <a:xfrm>
              <a:off x="2084" y="3278"/>
              <a:ext cx="783" cy="205"/>
              <a:chOff x="3228" y="1158"/>
              <a:chExt cx="783" cy="205"/>
            </a:xfrm>
          </p:grpSpPr>
          <p:grpSp>
            <p:nvGrpSpPr>
              <p:cNvPr id="22688" name="Group 280"/>
              <p:cNvGrpSpPr>
                <a:grpSpLocks/>
              </p:cNvGrpSpPr>
              <p:nvPr/>
            </p:nvGrpSpPr>
            <p:grpSpPr bwMode="auto">
              <a:xfrm>
                <a:off x="3228" y="1175"/>
                <a:ext cx="783" cy="168"/>
                <a:chOff x="1912" y="804"/>
                <a:chExt cx="688" cy="224"/>
              </a:xfrm>
            </p:grpSpPr>
            <p:sp>
              <p:nvSpPr>
                <p:cNvPr id="22693" name="Rectangle 281"/>
                <p:cNvSpPr>
                  <a:spLocks noChangeArrowheads="1"/>
                </p:cNvSpPr>
                <p:nvPr/>
              </p:nvSpPr>
              <p:spPr bwMode="auto">
                <a:xfrm>
                  <a:off x="1912" y="804"/>
                  <a:ext cx="688" cy="224"/>
                </a:xfrm>
                <a:prstGeom prst="rect">
                  <a:avLst/>
                </a:prstGeom>
                <a:solidFill>
                  <a:srgbClr val="FFFFFF"/>
                </a:solidFill>
                <a:ln w="9525">
                  <a:solidFill>
                    <a:schemeClr val="tx2"/>
                  </a:solidFill>
                  <a:miter lim="800000"/>
                  <a:headEnd/>
                  <a:tailEnd/>
                </a:ln>
              </p:spPr>
              <p:txBody>
                <a:bodyPr wrap="none"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a:p>
              </p:txBody>
            </p:sp>
            <p:sp>
              <p:nvSpPr>
                <p:cNvPr id="22694" name="Line 282"/>
                <p:cNvSpPr>
                  <a:spLocks noChangeShapeType="1"/>
                </p:cNvSpPr>
                <p:nvPr/>
              </p:nvSpPr>
              <p:spPr bwMode="auto">
                <a:xfrm>
                  <a:off x="2084" y="804"/>
                  <a:ext cx="0" cy="224"/>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fr-FR"/>
                </a:p>
              </p:txBody>
            </p:sp>
            <p:sp>
              <p:nvSpPr>
                <p:cNvPr id="22695" name="Line 283"/>
                <p:cNvSpPr>
                  <a:spLocks noChangeShapeType="1"/>
                </p:cNvSpPr>
                <p:nvPr/>
              </p:nvSpPr>
              <p:spPr bwMode="auto">
                <a:xfrm>
                  <a:off x="2256" y="804"/>
                  <a:ext cx="0" cy="224"/>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fr-FR"/>
                </a:p>
              </p:txBody>
            </p:sp>
            <p:sp>
              <p:nvSpPr>
                <p:cNvPr id="22696" name="Line 284"/>
                <p:cNvSpPr>
                  <a:spLocks noChangeShapeType="1"/>
                </p:cNvSpPr>
                <p:nvPr/>
              </p:nvSpPr>
              <p:spPr bwMode="auto">
                <a:xfrm>
                  <a:off x="2428" y="804"/>
                  <a:ext cx="0" cy="224"/>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fr-FR"/>
                </a:p>
              </p:txBody>
            </p:sp>
          </p:grpSp>
          <p:sp>
            <p:nvSpPr>
              <p:cNvPr id="22689" name="Text Box 285"/>
              <p:cNvSpPr txBox="1">
                <a:spLocks noChangeArrowheads="1"/>
              </p:cNvSpPr>
              <p:nvPr/>
            </p:nvSpPr>
            <p:spPr bwMode="auto">
              <a:xfrm>
                <a:off x="3260" y="1158"/>
                <a:ext cx="128"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900">
                    <a:solidFill>
                      <a:srgbClr val="009900"/>
                    </a:solidFill>
                  </a:rPr>
                  <a:t>9</a:t>
                </a:r>
                <a:endParaRPr lang="fr-FR" altLang="fr-FR" sz="900"/>
              </a:p>
            </p:txBody>
          </p:sp>
          <p:sp>
            <p:nvSpPr>
              <p:cNvPr id="22690" name="Text Box 286"/>
              <p:cNvSpPr txBox="1">
                <a:spLocks noChangeArrowheads="1"/>
              </p:cNvSpPr>
              <p:nvPr/>
            </p:nvSpPr>
            <p:spPr bwMode="auto">
              <a:xfrm>
                <a:off x="3452" y="1158"/>
                <a:ext cx="143"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900">
                    <a:solidFill>
                      <a:srgbClr val="FF3300"/>
                    </a:solidFill>
                  </a:rPr>
                  <a:t>13</a:t>
                </a:r>
                <a:endParaRPr lang="fr-FR" altLang="fr-FR" sz="900"/>
              </a:p>
            </p:txBody>
          </p:sp>
          <p:sp>
            <p:nvSpPr>
              <p:cNvPr id="22691" name="Text Box 287"/>
              <p:cNvSpPr txBox="1">
                <a:spLocks noChangeArrowheads="1"/>
              </p:cNvSpPr>
              <p:nvPr/>
            </p:nvSpPr>
            <p:spPr bwMode="auto">
              <a:xfrm>
                <a:off x="3661" y="1159"/>
                <a:ext cx="119"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900" b="1" i="1">
                    <a:solidFill>
                      <a:srgbClr val="009900"/>
                    </a:solidFill>
                  </a:rPr>
                  <a:t>9</a:t>
                </a:r>
              </a:p>
            </p:txBody>
          </p:sp>
          <p:sp>
            <p:nvSpPr>
              <p:cNvPr id="22692" name="Text Box 288"/>
              <p:cNvSpPr txBox="1">
                <a:spLocks noChangeArrowheads="1"/>
              </p:cNvSpPr>
              <p:nvPr/>
            </p:nvSpPr>
            <p:spPr bwMode="auto">
              <a:xfrm>
                <a:off x="3860" y="1159"/>
                <a:ext cx="125"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900" b="1" i="1">
                    <a:solidFill>
                      <a:srgbClr val="FF3300"/>
                    </a:solidFill>
                  </a:rPr>
                  <a:t>13</a:t>
                </a:r>
              </a:p>
            </p:txBody>
          </p:sp>
        </p:grpSp>
        <p:grpSp>
          <p:nvGrpSpPr>
            <p:cNvPr id="22603" name="Group 289"/>
            <p:cNvGrpSpPr>
              <a:grpSpLocks/>
            </p:cNvGrpSpPr>
            <p:nvPr/>
          </p:nvGrpSpPr>
          <p:grpSpPr bwMode="auto">
            <a:xfrm>
              <a:off x="2996" y="3317"/>
              <a:ext cx="783" cy="207"/>
              <a:chOff x="3228" y="1157"/>
              <a:chExt cx="783" cy="207"/>
            </a:xfrm>
          </p:grpSpPr>
          <p:grpSp>
            <p:nvGrpSpPr>
              <p:cNvPr id="22679" name="Group 290"/>
              <p:cNvGrpSpPr>
                <a:grpSpLocks/>
              </p:cNvGrpSpPr>
              <p:nvPr/>
            </p:nvGrpSpPr>
            <p:grpSpPr bwMode="auto">
              <a:xfrm>
                <a:off x="3228" y="1175"/>
                <a:ext cx="783" cy="168"/>
                <a:chOff x="1912" y="804"/>
                <a:chExt cx="688" cy="224"/>
              </a:xfrm>
            </p:grpSpPr>
            <p:sp>
              <p:nvSpPr>
                <p:cNvPr id="22684" name="Rectangle 291"/>
                <p:cNvSpPr>
                  <a:spLocks noChangeArrowheads="1"/>
                </p:cNvSpPr>
                <p:nvPr/>
              </p:nvSpPr>
              <p:spPr bwMode="auto">
                <a:xfrm>
                  <a:off x="1912" y="804"/>
                  <a:ext cx="688" cy="224"/>
                </a:xfrm>
                <a:prstGeom prst="rect">
                  <a:avLst/>
                </a:prstGeom>
                <a:solidFill>
                  <a:srgbClr val="FFFFFF"/>
                </a:solidFill>
                <a:ln w="9525">
                  <a:solidFill>
                    <a:schemeClr val="tx2"/>
                  </a:solidFill>
                  <a:miter lim="800000"/>
                  <a:headEnd/>
                  <a:tailEnd/>
                </a:ln>
              </p:spPr>
              <p:txBody>
                <a:bodyPr wrap="none"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a:p>
              </p:txBody>
            </p:sp>
            <p:sp>
              <p:nvSpPr>
                <p:cNvPr id="22685" name="Line 292"/>
                <p:cNvSpPr>
                  <a:spLocks noChangeShapeType="1"/>
                </p:cNvSpPr>
                <p:nvPr/>
              </p:nvSpPr>
              <p:spPr bwMode="auto">
                <a:xfrm>
                  <a:off x="2084" y="804"/>
                  <a:ext cx="0" cy="224"/>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fr-FR"/>
                </a:p>
              </p:txBody>
            </p:sp>
            <p:sp>
              <p:nvSpPr>
                <p:cNvPr id="22686" name="Line 293"/>
                <p:cNvSpPr>
                  <a:spLocks noChangeShapeType="1"/>
                </p:cNvSpPr>
                <p:nvPr/>
              </p:nvSpPr>
              <p:spPr bwMode="auto">
                <a:xfrm>
                  <a:off x="2256" y="804"/>
                  <a:ext cx="0" cy="224"/>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fr-FR"/>
                </a:p>
              </p:txBody>
            </p:sp>
            <p:sp>
              <p:nvSpPr>
                <p:cNvPr id="22687" name="Line 294"/>
                <p:cNvSpPr>
                  <a:spLocks noChangeShapeType="1"/>
                </p:cNvSpPr>
                <p:nvPr/>
              </p:nvSpPr>
              <p:spPr bwMode="auto">
                <a:xfrm>
                  <a:off x="2428" y="804"/>
                  <a:ext cx="0" cy="224"/>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fr-FR"/>
                </a:p>
              </p:txBody>
            </p:sp>
          </p:grpSp>
          <p:sp>
            <p:nvSpPr>
              <p:cNvPr id="22680" name="Text Box 295"/>
              <p:cNvSpPr txBox="1">
                <a:spLocks noChangeArrowheads="1"/>
              </p:cNvSpPr>
              <p:nvPr/>
            </p:nvSpPr>
            <p:spPr bwMode="auto">
              <a:xfrm>
                <a:off x="3261" y="1157"/>
                <a:ext cx="127"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900">
                    <a:solidFill>
                      <a:srgbClr val="009900"/>
                    </a:solidFill>
                  </a:rPr>
                  <a:t>9</a:t>
                </a:r>
                <a:endParaRPr lang="fr-FR" altLang="fr-FR" sz="900"/>
              </a:p>
            </p:txBody>
          </p:sp>
          <p:sp>
            <p:nvSpPr>
              <p:cNvPr id="22681" name="Text Box 296"/>
              <p:cNvSpPr txBox="1">
                <a:spLocks noChangeArrowheads="1"/>
              </p:cNvSpPr>
              <p:nvPr/>
            </p:nvSpPr>
            <p:spPr bwMode="auto">
              <a:xfrm>
                <a:off x="3453" y="1157"/>
                <a:ext cx="142"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900">
                    <a:solidFill>
                      <a:srgbClr val="FF3300"/>
                    </a:solidFill>
                  </a:rPr>
                  <a:t>20</a:t>
                </a:r>
                <a:endParaRPr lang="fr-FR" altLang="fr-FR" sz="900"/>
              </a:p>
            </p:txBody>
          </p:sp>
          <p:sp>
            <p:nvSpPr>
              <p:cNvPr id="22682" name="Text Box 297"/>
              <p:cNvSpPr txBox="1">
                <a:spLocks noChangeArrowheads="1"/>
              </p:cNvSpPr>
              <p:nvPr/>
            </p:nvSpPr>
            <p:spPr bwMode="auto">
              <a:xfrm>
                <a:off x="3661" y="1160"/>
                <a:ext cx="119"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900" b="1" i="1">
                    <a:solidFill>
                      <a:srgbClr val="009900"/>
                    </a:solidFill>
                  </a:rPr>
                  <a:t>11</a:t>
                </a:r>
              </a:p>
            </p:txBody>
          </p:sp>
          <p:sp>
            <p:nvSpPr>
              <p:cNvPr id="22683" name="Text Box 298"/>
              <p:cNvSpPr txBox="1">
                <a:spLocks noChangeArrowheads="1"/>
              </p:cNvSpPr>
              <p:nvPr/>
            </p:nvSpPr>
            <p:spPr bwMode="auto">
              <a:xfrm>
                <a:off x="3860" y="1160"/>
                <a:ext cx="125"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900" b="1" i="1">
                    <a:solidFill>
                      <a:srgbClr val="FF3300"/>
                    </a:solidFill>
                  </a:rPr>
                  <a:t>22</a:t>
                </a:r>
              </a:p>
            </p:txBody>
          </p:sp>
        </p:grpSp>
        <p:grpSp>
          <p:nvGrpSpPr>
            <p:cNvPr id="22604" name="Group 299"/>
            <p:cNvGrpSpPr>
              <a:grpSpLocks/>
            </p:cNvGrpSpPr>
            <p:nvPr/>
          </p:nvGrpSpPr>
          <p:grpSpPr bwMode="auto">
            <a:xfrm>
              <a:off x="3964" y="3470"/>
              <a:ext cx="783" cy="207"/>
              <a:chOff x="3228" y="1158"/>
              <a:chExt cx="783" cy="207"/>
            </a:xfrm>
          </p:grpSpPr>
          <p:grpSp>
            <p:nvGrpSpPr>
              <p:cNvPr id="22670" name="Group 300"/>
              <p:cNvGrpSpPr>
                <a:grpSpLocks/>
              </p:cNvGrpSpPr>
              <p:nvPr/>
            </p:nvGrpSpPr>
            <p:grpSpPr bwMode="auto">
              <a:xfrm>
                <a:off x="3228" y="1175"/>
                <a:ext cx="783" cy="168"/>
                <a:chOff x="1912" y="804"/>
                <a:chExt cx="688" cy="224"/>
              </a:xfrm>
            </p:grpSpPr>
            <p:sp>
              <p:nvSpPr>
                <p:cNvPr id="22675" name="Rectangle 301"/>
                <p:cNvSpPr>
                  <a:spLocks noChangeArrowheads="1"/>
                </p:cNvSpPr>
                <p:nvPr/>
              </p:nvSpPr>
              <p:spPr bwMode="auto">
                <a:xfrm>
                  <a:off x="1912" y="804"/>
                  <a:ext cx="688" cy="224"/>
                </a:xfrm>
                <a:prstGeom prst="rect">
                  <a:avLst/>
                </a:prstGeom>
                <a:solidFill>
                  <a:srgbClr val="FFFFFF"/>
                </a:solidFill>
                <a:ln w="9525">
                  <a:solidFill>
                    <a:schemeClr val="tx2"/>
                  </a:solidFill>
                  <a:miter lim="800000"/>
                  <a:headEnd/>
                  <a:tailEnd/>
                </a:ln>
              </p:spPr>
              <p:txBody>
                <a:bodyPr wrap="none"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a:p>
              </p:txBody>
            </p:sp>
            <p:sp>
              <p:nvSpPr>
                <p:cNvPr id="22676" name="Line 302"/>
                <p:cNvSpPr>
                  <a:spLocks noChangeShapeType="1"/>
                </p:cNvSpPr>
                <p:nvPr/>
              </p:nvSpPr>
              <p:spPr bwMode="auto">
                <a:xfrm>
                  <a:off x="2084" y="804"/>
                  <a:ext cx="0" cy="224"/>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fr-FR"/>
                </a:p>
              </p:txBody>
            </p:sp>
            <p:sp>
              <p:nvSpPr>
                <p:cNvPr id="22677" name="Line 303"/>
                <p:cNvSpPr>
                  <a:spLocks noChangeShapeType="1"/>
                </p:cNvSpPr>
                <p:nvPr/>
              </p:nvSpPr>
              <p:spPr bwMode="auto">
                <a:xfrm>
                  <a:off x="2256" y="804"/>
                  <a:ext cx="0" cy="224"/>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fr-FR"/>
                </a:p>
              </p:txBody>
            </p:sp>
            <p:sp>
              <p:nvSpPr>
                <p:cNvPr id="22678" name="Line 304"/>
                <p:cNvSpPr>
                  <a:spLocks noChangeShapeType="1"/>
                </p:cNvSpPr>
                <p:nvPr/>
              </p:nvSpPr>
              <p:spPr bwMode="auto">
                <a:xfrm>
                  <a:off x="2428" y="804"/>
                  <a:ext cx="0" cy="224"/>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fr-FR"/>
                </a:p>
              </p:txBody>
            </p:sp>
          </p:grpSp>
          <p:sp>
            <p:nvSpPr>
              <p:cNvPr id="22671" name="Text Box 305"/>
              <p:cNvSpPr txBox="1">
                <a:spLocks noChangeArrowheads="1"/>
              </p:cNvSpPr>
              <p:nvPr/>
            </p:nvSpPr>
            <p:spPr bwMode="auto">
              <a:xfrm>
                <a:off x="3260" y="1158"/>
                <a:ext cx="128"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900">
                    <a:solidFill>
                      <a:srgbClr val="009900"/>
                    </a:solidFill>
                  </a:rPr>
                  <a:t>13</a:t>
                </a:r>
                <a:endParaRPr lang="fr-FR" altLang="fr-FR" sz="900"/>
              </a:p>
            </p:txBody>
          </p:sp>
          <p:sp>
            <p:nvSpPr>
              <p:cNvPr id="22672" name="Text Box 306"/>
              <p:cNvSpPr txBox="1">
                <a:spLocks noChangeArrowheads="1"/>
              </p:cNvSpPr>
              <p:nvPr/>
            </p:nvSpPr>
            <p:spPr bwMode="auto">
              <a:xfrm>
                <a:off x="3452" y="1158"/>
                <a:ext cx="143"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900">
                    <a:solidFill>
                      <a:srgbClr val="FF3300"/>
                    </a:solidFill>
                  </a:rPr>
                  <a:t>18</a:t>
                </a:r>
                <a:endParaRPr lang="fr-FR" altLang="fr-FR" sz="900"/>
              </a:p>
            </p:txBody>
          </p:sp>
          <p:sp>
            <p:nvSpPr>
              <p:cNvPr id="22673" name="Text Box 307"/>
              <p:cNvSpPr txBox="1">
                <a:spLocks noChangeArrowheads="1"/>
              </p:cNvSpPr>
              <p:nvPr/>
            </p:nvSpPr>
            <p:spPr bwMode="auto">
              <a:xfrm>
                <a:off x="3661" y="1161"/>
                <a:ext cx="119"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900" b="1" i="1">
                    <a:solidFill>
                      <a:srgbClr val="009900"/>
                    </a:solidFill>
                  </a:rPr>
                  <a:t>13</a:t>
                </a:r>
              </a:p>
            </p:txBody>
          </p:sp>
          <p:sp>
            <p:nvSpPr>
              <p:cNvPr id="22674" name="Text Box 308"/>
              <p:cNvSpPr txBox="1">
                <a:spLocks noChangeArrowheads="1"/>
              </p:cNvSpPr>
              <p:nvPr/>
            </p:nvSpPr>
            <p:spPr bwMode="auto">
              <a:xfrm>
                <a:off x="3860" y="1161"/>
                <a:ext cx="125"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900" b="1" i="1">
                    <a:solidFill>
                      <a:srgbClr val="FF3300"/>
                    </a:solidFill>
                  </a:rPr>
                  <a:t>18</a:t>
                </a:r>
              </a:p>
            </p:txBody>
          </p:sp>
        </p:grpSp>
        <p:grpSp>
          <p:nvGrpSpPr>
            <p:cNvPr id="22605" name="Group 309"/>
            <p:cNvGrpSpPr>
              <a:grpSpLocks/>
            </p:cNvGrpSpPr>
            <p:nvPr/>
          </p:nvGrpSpPr>
          <p:grpSpPr bwMode="auto">
            <a:xfrm>
              <a:off x="4844" y="2863"/>
              <a:ext cx="783" cy="205"/>
              <a:chOff x="3228" y="1159"/>
              <a:chExt cx="783" cy="205"/>
            </a:xfrm>
          </p:grpSpPr>
          <p:grpSp>
            <p:nvGrpSpPr>
              <p:cNvPr id="22661" name="Group 310"/>
              <p:cNvGrpSpPr>
                <a:grpSpLocks/>
              </p:cNvGrpSpPr>
              <p:nvPr/>
            </p:nvGrpSpPr>
            <p:grpSpPr bwMode="auto">
              <a:xfrm>
                <a:off x="3228" y="1175"/>
                <a:ext cx="783" cy="168"/>
                <a:chOff x="1912" y="804"/>
                <a:chExt cx="688" cy="224"/>
              </a:xfrm>
            </p:grpSpPr>
            <p:sp>
              <p:nvSpPr>
                <p:cNvPr id="22666" name="Rectangle 311"/>
                <p:cNvSpPr>
                  <a:spLocks noChangeArrowheads="1"/>
                </p:cNvSpPr>
                <p:nvPr/>
              </p:nvSpPr>
              <p:spPr bwMode="auto">
                <a:xfrm>
                  <a:off x="1912" y="804"/>
                  <a:ext cx="688" cy="224"/>
                </a:xfrm>
                <a:prstGeom prst="rect">
                  <a:avLst/>
                </a:prstGeom>
                <a:solidFill>
                  <a:srgbClr val="FFFFFF"/>
                </a:solidFill>
                <a:ln w="9525">
                  <a:solidFill>
                    <a:schemeClr val="tx2"/>
                  </a:solidFill>
                  <a:miter lim="800000"/>
                  <a:headEnd/>
                  <a:tailEnd/>
                </a:ln>
              </p:spPr>
              <p:txBody>
                <a:bodyPr wrap="none"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a:p>
              </p:txBody>
            </p:sp>
            <p:sp>
              <p:nvSpPr>
                <p:cNvPr id="22667" name="Line 312"/>
                <p:cNvSpPr>
                  <a:spLocks noChangeShapeType="1"/>
                </p:cNvSpPr>
                <p:nvPr/>
              </p:nvSpPr>
              <p:spPr bwMode="auto">
                <a:xfrm>
                  <a:off x="2084" y="804"/>
                  <a:ext cx="0" cy="224"/>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fr-FR"/>
                </a:p>
              </p:txBody>
            </p:sp>
            <p:sp>
              <p:nvSpPr>
                <p:cNvPr id="22668" name="Line 313"/>
                <p:cNvSpPr>
                  <a:spLocks noChangeShapeType="1"/>
                </p:cNvSpPr>
                <p:nvPr/>
              </p:nvSpPr>
              <p:spPr bwMode="auto">
                <a:xfrm>
                  <a:off x="2256" y="804"/>
                  <a:ext cx="0" cy="224"/>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fr-FR"/>
                </a:p>
              </p:txBody>
            </p:sp>
            <p:sp>
              <p:nvSpPr>
                <p:cNvPr id="22669" name="Line 314"/>
                <p:cNvSpPr>
                  <a:spLocks noChangeShapeType="1"/>
                </p:cNvSpPr>
                <p:nvPr/>
              </p:nvSpPr>
              <p:spPr bwMode="auto">
                <a:xfrm>
                  <a:off x="2428" y="804"/>
                  <a:ext cx="0" cy="224"/>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fr-FR"/>
                </a:p>
              </p:txBody>
            </p:sp>
          </p:grpSp>
          <p:sp>
            <p:nvSpPr>
              <p:cNvPr id="22662" name="Text Box 315"/>
              <p:cNvSpPr txBox="1">
                <a:spLocks noChangeArrowheads="1"/>
              </p:cNvSpPr>
              <p:nvPr/>
            </p:nvSpPr>
            <p:spPr bwMode="auto">
              <a:xfrm>
                <a:off x="3262" y="1159"/>
                <a:ext cx="127"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900">
                    <a:solidFill>
                      <a:srgbClr val="009900"/>
                    </a:solidFill>
                  </a:rPr>
                  <a:t>22</a:t>
                </a:r>
                <a:endParaRPr lang="fr-FR" altLang="fr-FR" sz="900"/>
              </a:p>
            </p:txBody>
          </p:sp>
          <p:sp>
            <p:nvSpPr>
              <p:cNvPr id="22663" name="Text Box 316"/>
              <p:cNvSpPr txBox="1">
                <a:spLocks noChangeArrowheads="1"/>
              </p:cNvSpPr>
              <p:nvPr/>
            </p:nvSpPr>
            <p:spPr bwMode="auto">
              <a:xfrm>
                <a:off x="3453" y="1159"/>
                <a:ext cx="141"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900">
                    <a:solidFill>
                      <a:srgbClr val="FF3300"/>
                    </a:solidFill>
                  </a:rPr>
                  <a:t>26</a:t>
                </a:r>
                <a:endParaRPr lang="fr-FR" altLang="fr-FR" sz="900"/>
              </a:p>
            </p:txBody>
          </p:sp>
          <p:sp>
            <p:nvSpPr>
              <p:cNvPr id="22664" name="Text Box 317"/>
              <p:cNvSpPr txBox="1">
                <a:spLocks noChangeArrowheads="1"/>
              </p:cNvSpPr>
              <p:nvPr/>
            </p:nvSpPr>
            <p:spPr bwMode="auto">
              <a:xfrm>
                <a:off x="3660" y="1160"/>
                <a:ext cx="118"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900" b="1" i="1">
                    <a:solidFill>
                      <a:srgbClr val="009900"/>
                    </a:solidFill>
                  </a:rPr>
                  <a:t>22</a:t>
                </a:r>
              </a:p>
            </p:txBody>
          </p:sp>
          <p:sp>
            <p:nvSpPr>
              <p:cNvPr id="22665" name="Text Box 318"/>
              <p:cNvSpPr txBox="1">
                <a:spLocks noChangeArrowheads="1"/>
              </p:cNvSpPr>
              <p:nvPr/>
            </p:nvSpPr>
            <p:spPr bwMode="auto">
              <a:xfrm>
                <a:off x="3859" y="1160"/>
                <a:ext cx="124"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900" b="1" i="1">
                    <a:solidFill>
                      <a:srgbClr val="FF3300"/>
                    </a:solidFill>
                  </a:rPr>
                  <a:t>26</a:t>
                </a:r>
              </a:p>
            </p:txBody>
          </p:sp>
        </p:grpSp>
        <p:grpSp>
          <p:nvGrpSpPr>
            <p:cNvPr id="22606" name="Group 319"/>
            <p:cNvGrpSpPr>
              <a:grpSpLocks/>
            </p:cNvGrpSpPr>
            <p:nvPr/>
          </p:nvGrpSpPr>
          <p:grpSpPr bwMode="auto">
            <a:xfrm>
              <a:off x="4484" y="2067"/>
              <a:ext cx="783" cy="209"/>
              <a:chOff x="3228" y="1155"/>
              <a:chExt cx="783" cy="209"/>
            </a:xfrm>
          </p:grpSpPr>
          <p:grpSp>
            <p:nvGrpSpPr>
              <p:cNvPr id="22652" name="Group 320"/>
              <p:cNvGrpSpPr>
                <a:grpSpLocks/>
              </p:cNvGrpSpPr>
              <p:nvPr/>
            </p:nvGrpSpPr>
            <p:grpSpPr bwMode="auto">
              <a:xfrm>
                <a:off x="3228" y="1175"/>
                <a:ext cx="783" cy="168"/>
                <a:chOff x="1912" y="804"/>
                <a:chExt cx="688" cy="224"/>
              </a:xfrm>
            </p:grpSpPr>
            <p:sp>
              <p:nvSpPr>
                <p:cNvPr id="22657" name="Rectangle 321"/>
                <p:cNvSpPr>
                  <a:spLocks noChangeArrowheads="1"/>
                </p:cNvSpPr>
                <p:nvPr/>
              </p:nvSpPr>
              <p:spPr bwMode="auto">
                <a:xfrm>
                  <a:off x="1912" y="804"/>
                  <a:ext cx="688" cy="224"/>
                </a:xfrm>
                <a:prstGeom prst="rect">
                  <a:avLst/>
                </a:prstGeom>
                <a:solidFill>
                  <a:srgbClr val="FFFFFF"/>
                </a:solidFill>
                <a:ln w="9525">
                  <a:solidFill>
                    <a:schemeClr val="tx2"/>
                  </a:solidFill>
                  <a:miter lim="800000"/>
                  <a:headEnd/>
                  <a:tailEnd/>
                </a:ln>
              </p:spPr>
              <p:txBody>
                <a:bodyPr wrap="none"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a:p>
              </p:txBody>
            </p:sp>
            <p:sp>
              <p:nvSpPr>
                <p:cNvPr id="22658" name="Line 322"/>
                <p:cNvSpPr>
                  <a:spLocks noChangeShapeType="1"/>
                </p:cNvSpPr>
                <p:nvPr/>
              </p:nvSpPr>
              <p:spPr bwMode="auto">
                <a:xfrm>
                  <a:off x="2084" y="804"/>
                  <a:ext cx="0" cy="224"/>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fr-FR"/>
                </a:p>
              </p:txBody>
            </p:sp>
            <p:sp>
              <p:nvSpPr>
                <p:cNvPr id="22659" name="Line 323"/>
                <p:cNvSpPr>
                  <a:spLocks noChangeShapeType="1"/>
                </p:cNvSpPr>
                <p:nvPr/>
              </p:nvSpPr>
              <p:spPr bwMode="auto">
                <a:xfrm>
                  <a:off x="2256" y="804"/>
                  <a:ext cx="0" cy="224"/>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fr-FR"/>
                </a:p>
              </p:txBody>
            </p:sp>
            <p:sp>
              <p:nvSpPr>
                <p:cNvPr id="22660" name="Line 324"/>
                <p:cNvSpPr>
                  <a:spLocks noChangeShapeType="1"/>
                </p:cNvSpPr>
                <p:nvPr/>
              </p:nvSpPr>
              <p:spPr bwMode="auto">
                <a:xfrm>
                  <a:off x="2428" y="804"/>
                  <a:ext cx="0" cy="224"/>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fr-FR"/>
                </a:p>
              </p:txBody>
            </p:sp>
          </p:grpSp>
          <p:sp>
            <p:nvSpPr>
              <p:cNvPr id="22653" name="Text Box 325"/>
              <p:cNvSpPr txBox="1">
                <a:spLocks noChangeArrowheads="1"/>
              </p:cNvSpPr>
              <p:nvPr/>
            </p:nvSpPr>
            <p:spPr bwMode="auto">
              <a:xfrm>
                <a:off x="3261" y="1155"/>
                <a:ext cx="127"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900">
                    <a:solidFill>
                      <a:srgbClr val="009900"/>
                    </a:solidFill>
                  </a:rPr>
                  <a:t>18</a:t>
                </a:r>
                <a:endParaRPr lang="fr-FR" altLang="fr-FR" sz="900"/>
              </a:p>
            </p:txBody>
          </p:sp>
          <p:sp>
            <p:nvSpPr>
              <p:cNvPr id="22654" name="Text Box 326"/>
              <p:cNvSpPr txBox="1">
                <a:spLocks noChangeArrowheads="1"/>
              </p:cNvSpPr>
              <p:nvPr/>
            </p:nvSpPr>
            <p:spPr bwMode="auto">
              <a:xfrm>
                <a:off x="3453" y="1155"/>
                <a:ext cx="142"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900">
                    <a:solidFill>
                      <a:srgbClr val="FF3300"/>
                    </a:solidFill>
                  </a:rPr>
                  <a:t>24</a:t>
                </a:r>
                <a:endParaRPr lang="fr-FR" altLang="fr-FR" sz="900"/>
              </a:p>
            </p:txBody>
          </p:sp>
          <p:sp>
            <p:nvSpPr>
              <p:cNvPr id="22655" name="Text Box 327"/>
              <p:cNvSpPr txBox="1">
                <a:spLocks noChangeArrowheads="1"/>
              </p:cNvSpPr>
              <p:nvPr/>
            </p:nvSpPr>
            <p:spPr bwMode="auto">
              <a:xfrm>
                <a:off x="3661" y="1160"/>
                <a:ext cx="119"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900" b="1" i="1">
                    <a:solidFill>
                      <a:srgbClr val="009900"/>
                    </a:solidFill>
                  </a:rPr>
                  <a:t>20</a:t>
                </a:r>
              </a:p>
            </p:txBody>
          </p:sp>
          <p:sp>
            <p:nvSpPr>
              <p:cNvPr id="22656" name="Text Box 328"/>
              <p:cNvSpPr txBox="1">
                <a:spLocks noChangeArrowheads="1"/>
              </p:cNvSpPr>
              <p:nvPr/>
            </p:nvSpPr>
            <p:spPr bwMode="auto">
              <a:xfrm>
                <a:off x="3860" y="1160"/>
                <a:ext cx="125"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900" b="1" i="1">
                    <a:solidFill>
                      <a:srgbClr val="FF3300"/>
                    </a:solidFill>
                  </a:rPr>
                  <a:t>26</a:t>
                </a:r>
              </a:p>
            </p:txBody>
          </p:sp>
        </p:grpSp>
        <p:grpSp>
          <p:nvGrpSpPr>
            <p:cNvPr id="22607" name="Group 329"/>
            <p:cNvGrpSpPr>
              <a:grpSpLocks/>
            </p:cNvGrpSpPr>
            <p:nvPr/>
          </p:nvGrpSpPr>
          <p:grpSpPr bwMode="auto">
            <a:xfrm>
              <a:off x="2708" y="1581"/>
              <a:ext cx="783" cy="208"/>
              <a:chOff x="3228" y="1157"/>
              <a:chExt cx="783" cy="208"/>
            </a:xfrm>
          </p:grpSpPr>
          <p:grpSp>
            <p:nvGrpSpPr>
              <p:cNvPr id="22643" name="Group 330"/>
              <p:cNvGrpSpPr>
                <a:grpSpLocks/>
              </p:cNvGrpSpPr>
              <p:nvPr/>
            </p:nvGrpSpPr>
            <p:grpSpPr bwMode="auto">
              <a:xfrm>
                <a:off x="3228" y="1175"/>
                <a:ext cx="783" cy="168"/>
                <a:chOff x="1912" y="804"/>
                <a:chExt cx="688" cy="224"/>
              </a:xfrm>
            </p:grpSpPr>
            <p:sp>
              <p:nvSpPr>
                <p:cNvPr id="22648" name="Rectangle 331"/>
                <p:cNvSpPr>
                  <a:spLocks noChangeArrowheads="1"/>
                </p:cNvSpPr>
                <p:nvPr/>
              </p:nvSpPr>
              <p:spPr bwMode="auto">
                <a:xfrm>
                  <a:off x="1912" y="804"/>
                  <a:ext cx="688" cy="224"/>
                </a:xfrm>
                <a:prstGeom prst="rect">
                  <a:avLst/>
                </a:prstGeom>
                <a:solidFill>
                  <a:srgbClr val="FFFFFF"/>
                </a:solidFill>
                <a:ln w="9525">
                  <a:solidFill>
                    <a:schemeClr val="tx2"/>
                  </a:solidFill>
                  <a:miter lim="800000"/>
                  <a:headEnd/>
                  <a:tailEnd/>
                </a:ln>
              </p:spPr>
              <p:txBody>
                <a:bodyPr wrap="none"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a:p>
              </p:txBody>
            </p:sp>
            <p:sp>
              <p:nvSpPr>
                <p:cNvPr id="22649" name="Line 332"/>
                <p:cNvSpPr>
                  <a:spLocks noChangeShapeType="1"/>
                </p:cNvSpPr>
                <p:nvPr/>
              </p:nvSpPr>
              <p:spPr bwMode="auto">
                <a:xfrm>
                  <a:off x="2084" y="804"/>
                  <a:ext cx="0" cy="224"/>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fr-FR"/>
                </a:p>
              </p:txBody>
            </p:sp>
            <p:sp>
              <p:nvSpPr>
                <p:cNvPr id="22650" name="Line 333"/>
                <p:cNvSpPr>
                  <a:spLocks noChangeShapeType="1"/>
                </p:cNvSpPr>
                <p:nvPr/>
              </p:nvSpPr>
              <p:spPr bwMode="auto">
                <a:xfrm>
                  <a:off x="2256" y="804"/>
                  <a:ext cx="0" cy="224"/>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fr-FR"/>
                </a:p>
              </p:txBody>
            </p:sp>
            <p:sp>
              <p:nvSpPr>
                <p:cNvPr id="22651" name="Line 334"/>
                <p:cNvSpPr>
                  <a:spLocks noChangeShapeType="1"/>
                </p:cNvSpPr>
                <p:nvPr/>
              </p:nvSpPr>
              <p:spPr bwMode="auto">
                <a:xfrm>
                  <a:off x="2428" y="804"/>
                  <a:ext cx="0" cy="224"/>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fr-FR"/>
                </a:p>
              </p:txBody>
            </p:sp>
          </p:grpSp>
          <p:sp>
            <p:nvSpPr>
              <p:cNvPr id="22644" name="Text Box 335"/>
              <p:cNvSpPr txBox="1">
                <a:spLocks noChangeArrowheads="1"/>
              </p:cNvSpPr>
              <p:nvPr/>
            </p:nvSpPr>
            <p:spPr bwMode="auto">
              <a:xfrm>
                <a:off x="3261" y="1157"/>
                <a:ext cx="127"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900">
                    <a:solidFill>
                      <a:srgbClr val="009900"/>
                    </a:solidFill>
                  </a:rPr>
                  <a:t>6</a:t>
                </a:r>
                <a:endParaRPr lang="fr-FR" altLang="fr-FR" sz="900"/>
              </a:p>
            </p:txBody>
          </p:sp>
          <p:sp>
            <p:nvSpPr>
              <p:cNvPr id="22645" name="Text Box 336"/>
              <p:cNvSpPr txBox="1">
                <a:spLocks noChangeArrowheads="1"/>
              </p:cNvSpPr>
              <p:nvPr/>
            </p:nvSpPr>
            <p:spPr bwMode="auto">
              <a:xfrm>
                <a:off x="3452" y="1158"/>
                <a:ext cx="140"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900">
                    <a:solidFill>
                      <a:srgbClr val="FF3300"/>
                    </a:solidFill>
                  </a:rPr>
                  <a:t>13</a:t>
                </a:r>
                <a:endParaRPr lang="fr-FR" altLang="fr-FR" sz="900"/>
              </a:p>
            </p:txBody>
          </p:sp>
          <p:sp>
            <p:nvSpPr>
              <p:cNvPr id="22646" name="Text Box 337"/>
              <p:cNvSpPr txBox="1">
                <a:spLocks noChangeArrowheads="1"/>
              </p:cNvSpPr>
              <p:nvPr/>
            </p:nvSpPr>
            <p:spPr bwMode="auto">
              <a:xfrm>
                <a:off x="3659" y="1161"/>
                <a:ext cx="119"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900" b="1" i="1">
                    <a:solidFill>
                      <a:srgbClr val="009900"/>
                    </a:solidFill>
                  </a:rPr>
                  <a:t>11</a:t>
                </a:r>
              </a:p>
            </p:txBody>
          </p:sp>
          <p:sp>
            <p:nvSpPr>
              <p:cNvPr id="22647" name="Text Box 338"/>
              <p:cNvSpPr txBox="1">
                <a:spLocks noChangeArrowheads="1"/>
              </p:cNvSpPr>
              <p:nvPr/>
            </p:nvSpPr>
            <p:spPr bwMode="auto">
              <a:xfrm>
                <a:off x="3858" y="1161"/>
                <a:ext cx="125"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900" b="1" i="1">
                    <a:solidFill>
                      <a:srgbClr val="FF3300"/>
                    </a:solidFill>
                  </a:rPr>
                  <a:t>18</a:t>
                </a:r>
              </a:p>
            </p:txBody>
          </p:sp>
        </p:grpSp>
        <p:grpSp>
          <p:nvGrpSpPr>
            <p:cNvPr id="22608" name="Group 339"/>
            <p:cNvGrpSpPr>
              <a:grpSpLocks/>
            </p:cNvGrpSpPr>
            <p:nvPr/>
          </p:nvGrpSpPr>
          <p:grpSpPr bwMode="auto">
            <a:xfrm>
              <a:off x="1780" y="1702"/>
              <a:ext cx="783" cy="205"/>
              <a:chOff x="3228" y="1158"/>
              <a:chExt cx="783" cy="205"/>
            </a:xfrm>
          </p:grpSpPr>
          <p:grpSp>
            <p:nvGrpSpPr>
              <p:cNvPr id="22634" name="Group 340"/>
              <p:cNvGrpSpPr>
                <a:grpSpLocks/>
              </p:cNvGrpSpPr>
              <p:nvPr/>
            </p:nvGrpSpPr>
            <p:grpSpPr bwMode="auto">
              <a:xfrm>
                <a:off x="3228" y="1175"/>
                <a:ext cx="783" cy="168"/>
                <a:chOff x="1912" y="804"/>
                <a:chExt cx="688" cy="224"/>
              </a:xfrm>
            </p:grpSpPr>
            <p:sp>
              <p:nvSpPr>
                <p:cNvPr id="22639" name="Rectangle 341"/>
                <p:cNvSpPr>
                  <a:spLocks noChangeArrowheads="1"/>
                </p:cNvSpPr>
                <p:nvPr/>
              </p:nvSpPr>
              <p:spPr bwMode="auto">
                <a:xfrm>
                  <a:off x="1912" y="804"/>
                  <a:ext cx="688" cy="224"/>
                </a:xfrm>
                <a:prstGeom prst="rect">
                  <a:avLst/>
                </a:prstGeom>
                <a:solidFill>
                  <a:srgbClr val="FFFFFF"/>
                </a:solidFill>
                <a:ln w="9525">
                  <a:solidFill>
                    <a:schemeClr val="tx2"/>
                  </a:solidFill>
                  <a:miter lim="800000"/>
                  <a:headEnd/>
                  <a:tailEnd/>
                </a:ln>
              </p:spPr>
              <p:txBody>
                <a:bodyPr wrap="none"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a:p>
              </p:txBody>
            </p:sp>
            <p:sp>
              <p:nvSpPr>
                <p:cNvPr id="22640" name="Line 342"/>
                <p:cNvSpPr>
                  <a:spLocks noChangeShapeType="1"/>
                </p:cNvSpPr>
                <p:nvPr/>
              </p:nvSpPr>
              <p:spPr bwMode="auto">
                <a:xfrm>
                  <a:off x="2084" y="804"/>
                  <a:ext cx="0" cy="224"/>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fr-FR"/>
                </a:p>
              </p:txBody>
            </p:sp>
            <p:sp>
              <p:nvSpPr>
                <p:cNvPr id="22641" name="Line 343"/>
                <p:cNvSpPr>
                  <a:spLocks noChangeShapeType="1"/>
                </p:cNvSpPr>
                <p:nvPr/>
              </p:nvSpPr>
              <p:spPr bwMode="auto">
                <a:xfrm>
                  <a:off x="2256" y="804"/>
                  <a:ext cx="0" cy="224"/>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fr-FR"/>
                </a:p>
              </p:txBody>
            </p:sp>
            <p:sp>
              <p:nvSpPr>
                <p:cNvPr id="22642" name="Line 344"/>
                <p:cNvSpPr>
                  <a:spLocks noChangeShapeType="1"/>
                </p:cNvSpPr>
                <p:nvPr/>
              </p:nvSpPr>
              <p:spPr bwMode="auto">
                <a:xfrm>
                  <a:off x="2428" y="804"/>
                  <a:ext cx="0" cy="224"/>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fr-FR"/>
                </a:p>
              </p:txBody>
            </p:sp>
          </p:grpSp>
          <p:sp>
            <p:nvSpPr>
              <p:cNvPr id="22635" name="Text Box 345"/>
              <p:cNvSpPr txBox="1">
                <a:spLocks noChangeArrowheads="1"/>
              </p:cNvSpPr>
              <p:nvPr/>
            </p:nvSpPr>
            <p:spPr bwMode="auto">
              <a:xfrm>
                <a:off x="3261" y="1158"/>
                <a:ext cx="127"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900">
                    <a:solidFill>
                      <a:srgbClr val="009900"/>
                    </a:solidFill>
                  </a:rPr>
                  <a:t>6</a:t>
                </a:r>
                <a:endParaRPr lang="fr-FR" altLang="fr-FR" sz="900"/>
              </a:p>
            </p:txBody>
          </p:sp>
          <p:sp>
            <p:nvSpPr>
              <p:cNvPr id="22636" name="Text Box 346"/>
              <p:cNvSpPr txBox="1">
                <a:spLocks noChangeArrowheads="1"/>
              </p:cNvSpPr>
              <p:nvPr/>
            </p:nvSpPr>
            <p:spPr bwMode="auto">
              <a:xfrm>
                <a:off x="3452" y="1158"/>
                <a:ext cx="141"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900">
                    <a:solidFill>
                      <a:srgbClr val="FF3300"/>
                    </a:solidFill>
                  </a:rPr>
                  <a:t>11</a:t>
                </a:r>
                <a:endParaRPr lang="fr-FR" altLang="fr-FR" sz="900"/>
              </a:p>
            </p:txBody>
          </p:sp>
          <p:sp>
            <p:nvSpPr>
              <p:cNvPr id="22637" name="Text Box 347"/>
              <p:cNvSpPr txBox="1">
                <a:spLocks noChangeArrowheads="1"/>
              </p:cNvSpPr>
              <p:nvPr/>
            </p:nvSpPr>
            <p:spPr bwMode="auto">
              <a:xfrm>
                <a:off x="3658" y="1159"/>
                <a:ext cx="120"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900" b="1" i="1">
                    <a:solidFill>
                      <a:srgbClr val="009900"/>
                    </a:solidFill>
                  </a:rPr>
                  <a:t>8</a:t>
                </a:r>
              </a:p>
            </p:txBody>
          </p:sp>
          <p:sp>
            <p:nvSpPr>
              <p:cNvPr id="22638" name="Text Box 348"/>
              <p:cNvSpPr txBox="1">
                <a:spLocks noChangeArrowheads="1"/>
              </p:cNvSpPr>
              <p:nvPr/>
            </p:nvSpPr>
            <p:spPr bwMode="auto">
              <a:xfrm>
                <a:off x="3857" y="1159"/>
                <a:ext cx="126"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900" b="1" i="1">
                    <a:solidFill>
                      <a:srgbClr val="FF3300"/>
                    </a:solidFill>
                  </a:rPr>
                  <a:t>13</a:t>
                </a:r>
              </a:p>
            </p:txBody>
          </p:sp>
        </p:grpSp>
        <p:grpSp>
          <p:nvGrpSpPr>
            <p:cNvPr id="22609" name="Group 349"/>
            <p:cNvGrpSpPr>
              <a:grpSpLocks/>
            </p:cNvGrpSpPr>
            <p:nvPr/>
          </p:nvGrpSpPr>
          <p:grpSpPr bwMode="auto">
            <a:xfrm>
              <a:off x="3772" y="1695"/>
              <a:ext cx="783" cy="205"/>
              <a:chOff x="3228" y="1159"/>
              <a:chExt cx="783" cy="205"/>
            </a:xfrm>
          </p:grpSpPr>
          <p:grpSp>
            <p:nvGrpSpPr>
              <p:cNvPr id="22625" name="Group 350"/>
              <p:cNvGrpSpPr>
                <a:grpSpLocks/>
              </p:cNvGrpSpPr>
              <p:nvPr/>
            </p:nvGrpSpPr>
            <p:grpSpPr bwMode="auto">
              <a:xfrm>
                <a:off x="3228" y="1175"/>
                <a:ext cx="783" cy="168"/>
                <a:chOff x="1912" y="804"/>
                <a:chExt cx="688" cy="224"/>
              </a:xfrm>
            </p:grpSpPr>
            <p:sp>
              <p:nvSpPr>
                <p:cNvPr id="22630" name="Rectangle 351"/>
                <p:cNvSpPr>
                  <a:spLocks noChangeArrowheads="1"/>
                </p:cNvSpPr>
                <p:nvPr/>
              </p:nvSpPr>
              <p:spPr bwMode="auto">
                <a:xfrm>
                  <a:off x="1912" y="804"/>
                  <a:ext cx="688" cy="224"/>
                </a:xfrm>
                <a:prstGeom prst="rect">
                  <a:avLst/>
                </a:prstGeom>
                <a:solidFill>
                  <a:srgbClr val="FFFFFF"/>
                </a:solidFill>
                <a:ln w="9525">
                  <a:solidFill>
                    <a:schemeClr val="tx2"/>
                  </a:solidFill>
                  <a:miter lim="800000"/>
                  <a:headEnd/>
                  <a:tailEnd/>
                </a:ln>
              </p:spPr>
              <p:txBody>
                <a:bodyPr wrap="none"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a:p>
              </p:txBody>
            </p:sp>
            <p:sp>
              <p:nvSpPr>
                <p:cNvPr id="22631" name="Line 352"/>
                <p:cNvSpPr>
                  <a:spLocks noChangeShapeType="1"/>
                </p:cNvSpPr>
                <p:nvPr/>
              </p:nvSpPr>
              <p:spPr bwMode="auto">
                <a:xfrm>
                  <a:off x="2084" y="804"/>
                  <a:ext cx="0" cy="224"/>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fr-FR"/>
                </a:p>
              </p:txBody>
            </p:sp>
            <p:sp>
              <p:nvSpPr>
                <p:cNvPr id="22632" name="Line 353"/>
                <p:cNvSpPr>
                  <a:spLocks noChangeShapeType="1"/>
                </p:cNvSpPr>
                <p:nvPr/>
              </p:nvSpPr>
              <p:spPr bwMode="auto">
                <a:xfrm>
                  <a:off x="2256" y="804"/>
                  <a:ext cx="0" cy="224"/>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fr-FR"/>
                </a:p>
              </p:txBody>
            </p:sp>
            <p:sp>
              <p:nvSpPr>
                <p:cNvPr id="22633" name="Line 354"/>
                <p:cNvSpPr>
                  <a:spLocks noChangeShapeType="1"/>
                </p:cNvSpPr>
                <p:nvPr/>
              </p:nvSpPr>
              <p:spPr bwMode="auto">
                <a:xfrm>
                  <a:off x="2428" y="804"/>
                  <a:ext cx="0" cy="224"/>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fr-FR"/>
                </a:p>
              </p:txBody>
            </p:sp>
          </p:grpSp>
          <p:sp>
            <p:nvSpPr>
              <p:cNvPr id="22626" name="Text Box 355"/>
              <p:cNvSpPr txBox="1">
                <a:spLocks noChangeArrowheads="1"/>
              </p:cNvSpPr>
              <p:nvPr/>
            </p:nvSpPr>
            <p:spPr bwMode="auto">
              <a:xfrm>
                <a:off x="3262" y="1159"/>
                <a:ext cx="127"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900">
                    <a:solidFill>
                      <a:srgbClr val="009900"/>
                    </a:solidFill>
                  </a:rPr>
                  <a:t>13</a:t>
                </a:r>
                <a:endParaRPr lang="fr-FR" altLang="fr-FR" sz="900"/>
              </a:p>
            </p:txBody>
          </p:sp>
          <p:sp>
            <p:nvSpPr>
              <p:cNvPr id="22627" name="Text Box 356"/>
              <p:cNvSpPr txBox="1">
                <a:spLocks noChangeArrowheads="1"/>
              </p:cNvSpPr>
              <p:nvPr/>
            </p:nvSpPr>
            <p:spPr bwMode="auto">
              <a:xfrm>
                <a:off x="3452" y="1159"/>
                <a:ext cx="142"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900">
                    <a:solidFill>
                      <a:srgbClr val="FF3300"/>
                    </a:solidFill>
                  </a:rPr>
                  <a:t>18</a:t>
                </a:r>
                <a:endParaRPr lang="fr-FR" altLang="fr-FR" sz="900"/>
              </a:p>
            </p:txBody>
          </p:sp>
          <p:sp>
            <p:nvSpPr>
              <p:cNvPr id="22628" name="Text Box 357"/>
              <p:cNvSpPr txBox="1">
                <a:spLocks noChangeArrowheads="1"/>
              </p:cNvSpPr>
              <p:nvPr/>
            </p:nvSpPr>
            <p:spPr bwMode="auto">
              <a:xfrm>
                <a:off x="3660" y="1160"/>
                <a:ext cx="120"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900" b="1" i="1">
                    <a:solidFill>
                      <a:srgbClr val="009900"/>
                    </a:solidFill>
                  </a:rPr>
                  <a:t>15</a:t>
                </a:r>
              </a:p>
            </p:txBody>
          </p:sp>
          <p:sp>
            <p:nvSpPr>
              <p:cNvPr id="22629" name="Text Box 358"/>
              <p:cNvSpPr txBox="1">
                <a:spLocks noChangeArrowheads="1"/>
              </p:cNvSpPr>
              <p:nvPr/>
            </p:nvSpPr>
            <p:spPr bwMode="auto">
              <a:xfrm>
                <a:off x="3859" y="1160"/>
                <a:ext cx="125"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900" b="1" i="1">
                    <a:solidFill>
                      <a:srgbClr val="FF3300"/>
                    </a:solidFill>
                  </a:rPr>
                  <a:t>20</a:t>
                </a:r>
              </a:p>
            </p:txBody>
          </p:sp>
        </p:grpSp>
        <p:sp>
          <p:nvSpPr>
            <p:cNvPr id="22610" name="Line 359"/>
            <p:cNvSpPr>
              <a:spLocks noChangeShapeType="1"/>
            </p:cNvSpPr>
            <p:nvPr/>
          </p:nvSpPr>
          <p:spPr bwMode="auto">
            <a:xfrm flipV="1">
              <a:off x="2456" y="2864"/>
              <a:ext cx="216" cy="400"/>
            </a:xfrm>
            <a:prstGeom prst="line">
              <a:avLst/>
            </a:prstGeom>
            <a:noFill/>
            <a:ln w="9525">
              <a:solidFill>
                <a:schemeClr val="bg2"/>
              </a:solidFill>
              <a:prstDash val="dash"/>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fr-FR"/>
            </a:p>
          </p:txBody>
        </p:sp>
        <p:sp>
          <p:nvSpPr>
            <p:cNvPr id="22611" name="Line 360"/>
            <p:cNvSpPr>
              <a:spLocks noChangeShapeType="1"/>
            </p:cNvSpPr>
            <p:nvPr/>
          </p:nvSpPr>
          <p:spPr bwMode="auto">
            <a:xfrm>
              <a:off x="2216" y="1912"/>
              <a:ext cx="144" cy="312"/>
            </a:xfrm>
            <a:prstGeom prst="line">
              <a:avLst/>
            </a:prstGeom>
            <a:noFill/>
            <a:ln w="9525">
              <a:solidFill>
                <a:schemeClr val="bg2"/>
              </a:solidFill>
              <a:prstDash val="dash"/>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fr-FR"/>
            </a:p>
          </p:txBody>
        </p:sp>
        <p:sp>
          <p:nvSpPr>
            <p:cNvPr id="22612" name="Line 361"/>
            <p:cNvSpPr>
              <a:spLocks noChangeShapeType="1"/>
            </p:cNvSpPr>
            <p:nvPr/>
          </p:nvSpPr>
          <p:spPr bwMode="auto">
            <a:xfrm flipH="1" flipV="1">
              <a:off x="3560" y="2880"/>
              <a:ext cx="408" cy="672"/>
            </a:xfrm>
            <a:prstGeom prst="line">
              <a:avLst/>
            </a:prstGeom>
            <a:noFill/>
            <a:ln w="9525">
              <a:solidFill>
                <a:schemeClr val="bg2"/>
              </a:solidFill>
              <a:prstDash val="dash"/>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fr-FR"/>
            </a:p>
          </p:txBody>
        </p:sp>
        <p:grpSp>
          <p:nvGrpSpPr>
            <p:cNvPr id="22613" name="Group 362"/>
            <p:cNvGrpSpPr>
              <a:grpSpLocks/>
            </p:cNvGrpSpPr>
            <p:nvPr/>
          </p:nvGrpSpPr>
          <p:grpSpPr bwMode="auto">
            <a:xfrm>
              <a:off x="4284" y="3109"/>
              <a:ext cx="783" cy="207"/>
              <a:chOff x="3228" y="1157"/>
              <a:chExt cx="783" cy="207"/>
            </a:xfrm>
          </p:grpSpPr>
          <p:grpSp>
            <p:nvGrpSpPr>
              <p:cNvPr id="22616" name="Group 363"/>
              <p:cNvGrpSpPr>
                <a:grpSpLocks/>
              </p:cNvGrpSpPr>
              <p:nvPr/>
            </p:nvGrpSpPr>
            <p:grpSpPr bwMode="auto">
              <a:xfrm>
                <a:off x="3228" y="1175"/>
                <a:ext cx="783" cy="168"/>
                <a:chOff x="1912" y="804"/>
                <a:chExt cx="688" cy="224"/>
              </a:xfrm>
            </p:grpSpPr>
            <p:sp>
              <p:nvSpPr>
                <p:cNvPr id="22621" name="Rectangle 364"/>
                <p:cNvSpPr>
                  <a:spLocks noChangeArrowheads="1"/>
                </p:cNvSpPr>
                <p:nvPr/>
              </p:nvSpPr>
              <p:spPr bwMode="auto">
                <a:xfrm>
                  <a:off x="1912" y="804"/>
                  <a:ext cx="688" cy="224"/>
                </a:xfrm>
                <a:prstGeom prst="rect">
                  <a:avLst/>
                </a:prstGeom>
                <a:solidFill>
                  <a:srgbClr val="FFFFFF"/>
                </a:solidFill>
                <a:ln w="9525">
                  <a:solidFill>
                    <a:schemeClr val="tx2"/>
                  </a:solidFill>
                  <a:miter lim="800000"/>
                  <a:headEnd/>
                  <a:tailEnd/>
                </a:ln>
              </p:spPr>
              <p:txBody>
                <a:bodyPr wrap="none"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a:p>
              </p:txBody>
            </p:sp>
            <p:sp>
              <p:nvSpPr>
                <p:cNvPr id="22622" name="Line 365"/>
                <p:cNvSpPr>
                  <a:spLocks noChangeShapeType="1"/>
                </p:cNvSpPr>
                <p:nvPr/>
              </p:nvSpPr>
              <p:spPr bwMode="auto">
                <a:xfrm>
                  <a:off x="2084" y="804"/>
                  <a:ext cx="0" cy="224"/>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fr-FR"/>
                </a:p>
              </p:txBody>
            </p:sp>
            <p:sp>
              <p:nvSpPr>
                <p:cNvPr id="22623" name="Line 366"/>
                <p:cNvSpPr>
                  <a:spLocks noChangeShapeType="1"/>
                </p:cNvSpPr>
                <p:nvPr/>
              </p:nvSpPr>
              <p:spPr bwMode="auto">
                <a:xfrm>
                  <a:off x="2256" y="804"/>
                  <a:ext cx="0" cy="224"/>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fr-FR"/>
                </a:p>
              </p:txBody>
            </p:sp>
            <p:sp>
              <p:nvSpPr>
                <p:cNvPr id="22624" name="Line 367"/>
                <p:cNvSpPr>
                  <a:spLocks noChangeShapeType="1"/>
                </p:cNvSpPr>
                <p:nvPr/>
              </p:nvSpPr>
              <p:spPr bwMode="auto">
                <a:xfrm>
                  <a:off x="2428" y="804"/>
                  <a:ext cx="0" cy="224"/>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fr-FR"/>
                </a:p>
              </p:txBody>
            </p:sp>
          </p:grpSp>
          <p:sp>
            <p:nvSpPr>
              <p:cNvPr id="22617" name="Text Box 368"/>
              <p:cNvSpPr txBox="1">
                <a:spLocks noChangeArrowheads="1"/>
              </p:cNvSpPr>
              <p:nvPr/>
            </p:nvSpPr>
            <p:spPr bwMode="auto">
              <a:xfrm>
                <a:off x="3261" y="1157"/>
                <a:ext cx="127"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900">
                    <a:solidFill>
                      <a:srgbClr val="009900"/>
                    </a:solidFill>
                  </a:rPr>
                  <a:t>18</a:t>
                </a:r>
                <a:endParaRPr lang="fr-FR" altLang="fr-FR" sz="900"/>
              </a:p>
            </p:txBody>
          </p:sp>
          <p:sp>
            <p:nvSpPr>
              <p:cNvPr id="22618" name="Text Box 369"/>
              <p:cNvSpPr txBox="1">
                <a:spLocks noChangeArrowheads="1"/>
              </p:cNvSpPr>
              <p:nvPr/>
            </p:nvSpPr>
            <p:spPr bwMode="auto">
              <a:xfrm>
                <a:off x="3451" y="1157"/>
                <a:ext cx="143"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900">
                    <a:solidFill>
                      <a:srgbClr val="FF3300"/>
                    </a:solidFill>
                  </a:rPr>
                  <a:t>22</a:t>
                </a:r>
                <a:endParaRPr lang="fr-FR" altLang="fr-FR" sz="900"/>
              </a:p>
            </p:txBody>
          </p:sp>
          <p:sp>
            <p:nvSpPr>
              <p:cNvPr id="22619" name="Text Box 370"/>
              <p:cNvSpPr txBox="1">
                <a:spLocks noChangeArrowheads="1"/>
              </p:cNvSpPr>
              <p:nvPr/>
            </p:nvSpPr>
            <p:spPr bwMode="auto">
              <a:xfrm>
                <a:off x="3661" y="1160"/>
                <a:ext cx="117"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900" b="1" i="1">
                    <a:solidFill>
                      <a:srgbClr val="009900"/>
                    </a:solidFill>
                  </a:rPr>
                  <a:t>18</a:t>
                </a:r>
              </a:p>
            </p:txBody>
          </p:sp>
          <p:sp>
            <p:nvSpPr>
              <p:cNvPr id="22620" name="Text Box 371"/>
              <p:cNvSpPr txBox="1">
                <a:spLocks noChangeArrowheads="1"/>
              </p:cNvSpPr>
              <p:nvPr/>
            </p:nvSpPr>
            <p:spPr bwMode="auto">
              <a:xfrm>
                <a:off x="3859" y="1160"/>
                <a:ext cx="126"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900" b="1" i="1">
                    <a:solidFill>
                      <a:srgbClr val="FF3300"/>
                    </a:solidFill>
                  </a:rPr>
                  <a:t>22</a:t>
                </a:r>
              </a:p>
            </p:txBody>
          </p:sp>
        </p:grpSp>
        <p:sp>
          <p:nvSpPr>
            <p:cNvPr id="22614" name="Line 372"/>
            <p:cNvSpPr>
              <a:spLocks noChangeShapeType="1"/>
            </p:cNvSpPr>
            <p:nvPr/>
          </p:nvSpPr>
          <p:spPr bwMode="auto">
            <a:xfrm flipH="1" flipV="1">
              <a:off x="4088" y="2848"/>
              <a:ext cx="208" cy="368"/>
            </a:xfrm>
            <a:prstGeom prst="line">
              <a:avLst/>
            </a:prstGeom>
            <a:noFill/>
            <a:ln w="9525">
              <a:solidFill>
                <a:schemeClr val="bg2"/>
              </a:solidFill>
              <a:prstDash val="dash"/>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fr-FR"/>
            </a:p>
          </p:txBody>
        </p:sp>
        <p:sp>
          <p:nvSpPr>
            <p:cNvPr id="22615" name="Line 373"/>
            <p:cNvSpPr>
              <a:spLocks noChangeShapeType="1"/>
            </p:cNvSpPr>
            <p:nvPr/>
          </p:nvSpPr>
          <p:spPr bwMode="auto">
            <a:xfrm flipH="1">
              <a:off x="3632" y="1888"/>
              <a:ext cx="320" cy="352"/>
            </a:xfrm>
            <a:prstGeom prst="line">
              <a:avLst/>
            </a:prstGeom>
            <a:noFill/>
            <a:ln w="9525">
              <a:solidFill>
                <a:schemeClr val="bg2"/>
              </a:solidFill>
              <a:prstDash val="dash"/>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fr-FR"/>
            </a:p>
          </p:txBody>
        </p:sp>
      </p:grpSp>
    </p:spTree>
    <p:extLst>
      <p:ext uri="{BB962C8B-B14F-4D97-AF65-F5344CB8AC3E}">
        <p14:creationId xmlns:p14="http://schemas.microsoft.com/office/powerpoint/2010/main" val="33572022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grpId="0" nodeType="afterEffect">
                                  <p:stCondLst>
                                    <p:cond delay="100"/>
                                  </p:stCondLst>
                                  <p:childTnLst>
                                    <p:set>
                                      <p:cBhvr>
                                        <p:cTn id="6" dur="1" fill="hold">
                                          <p:stCondLst>
                                            <p:cond delay="0"/>
                                          </p:stCondLst>
                                        </p:cTn>
                                        <p:tgtEl>
                                          <p:spTgt spid="42088"/>
                                        </p:tgtEl>
                                        <p:attrNameLst>
                                          <p:attrName>style.visibility</p:attrName>
                                        </p:attrNameLst>
                                      </p:cBhvr>
                                      <p:to>
                                        <p:strVal val="visible"/>
                                      </p:to>
                                    </p:set>
                                    <p:animEffect transition="in" filter="box(out)">
                                      <p:cBhvr>
                                        <p:cTn id="7" dur="500"/>
                                        <p:tgtEl>
                                          <p:spTgt spid="42088"/>
                                        </p:tgtEl>
                                      </p:cBhvr>
                                    </p:animEffect>
                                  </p:childTnLst>
                                </p:cTn>
                              </p:par>
                            </p:childTnLst>
                          </p:cTn>
                        </p:par>
                        <p:par>
                          <p:cTn id="8" fill="hold" nodeType="afterGroup">
                            <p:stCondLst>
                              <p:cond delay="600"/>
                            </p:stCondLst>
                            <p:childTnLst>
                              <p:par>
                                <p:cTn id="9" presetID="4" presetClass="entr" presetSubtype="32" fill="hold" grpId="0" nodeType="afterEffect">
                                  <p:stCondLst>
                                    <p:cond delay="100"/>
                                  </p:stCondLst>
                                  <p:childTnLst>
                                    <p:set>
                                      <p:cBhvr>
                                        <p:cTn id="10" dur="1" fill="hold">
                                          <p:stCondLst>
                                            <p:cond delay="0"/>
                                          </p:stCondLst>
                                        </p:cTn>
                                        <p:tgtEl>
                                          <p:spTgt spid="42089"/>
                                        </p:tgtEl>
                                        <p:attrNameLst>
                                          <p:attrName>style.visibility</p:attrName>
                                        </p:attrNameLst>
                                      </p:cBhvr>
                                      <p:to>
                                        <p:strVal val="visible"/>
                                      </p:to>
                                    </p:set>
                                    <p:animEffect transition="in" filter="box(out)">
                                      <p:cBhvr>
                                        <p:cTn id="11" dur="500"/>
                                        <p:tgtEl>
                                          <p:spTgt spid="42089"/>
                                        </p:tgtEl>
                                      </p:cBhvr>
                                    </p:animEffect>
                                  </p:childTnLst>
                                </p:cTn>
                              </p:par>
                            </p:childTnLst>
                          </p:cTn>
                        </p:par>
                        <p:par>
                          <p:cTn id="12" fill="hold" nodeType="afterGroup">
                            <p:stCondLst>
                              <p:cond delay="1200"/>
                            </p:stCondLst>
                            <p:childTnLst>
                              <p:par>
                                <p:cTn id="13" presetID="4" presetClass="entr" presetSubtype="32" fill="hold" grpId="0" nodeType="afterEffect">
                                  <p:stCondLst>
                                    <p:cond delay="100"/>
                                  </p:stCondLst>
                                  <p:childTnLst>
                                    <p:set>
                                      <p:cBhvr>
                                        <p:cTn id="14" dur="1" fill="hold">
                                          <p:stCondLst>
                                            <p:cond delay="0"/>
                                          </p:stCondLst>
                                        </p:cTn>
                                        <p:tgtEl>
                                          <p:spTgt spid="42090"/>
                                        </p:tgtEl>
                                        <p:attrNameLst>
                                          <p:attrName>style.visibility</p:attrName>
                                        </p:attrNameLst>
                                      </p:cBhvr>
                                      <p:to>
                                        <p:strVal val="visible"/>
                                      </p:to>
                                    </p:set>
                                    <p:animEffect transition="in" filter="box(out)">
                                      <p:cBhvr>
                                        <p:cTn id="15" dur="500"/>
                                        <p:tgtEl>
                                          <p:spTgt spid="42090"/>
                                        </p:tgtEl>
                                      </p:cBhvr>
                                    </p:animEffect>
                                  </p:childTnLst>
                                </p:cTn>
                              </p:par>
                            </p:childTnLst>
                          </p:cTn>
                        </p:par>
                        <p:par>
                          <p:cTn id="16" fill="hold" nodeType="afterGroup">
                            <p:stCondLst>
                              <p:cond delay="1800"/>
                            </p:stCondLst>
                            <p:childTnLst>
                              <p:par>
                                <p:cTn id="17" presetID="4" presetClass="entr" presetSubtype="32" fill="hold" grpId="0" nodeType="afterEffect">
                                  <p:stCondLst>
                                    <p:cond delay="100"/>
                                  </p:stCondLst>
                                  <p:childTnLst>
                                    <p:set>
                                      <p:cBhvr>
                                        <p:cTn id="18" dur="1" fill="hold">
                                          <p:stCondLst>
                                            <p:cond delay="0"/>
                                          </p:stCondLst>
                                        </p:cTn>
                                        <p:tgtEl>
                                          <p:spTgt spid="42105"/>
                                        </p:tgtEl>
                                        <p:attrNameLst>
                                          <p:attrName>style.visibility</p:attrName>
                                        </p:attrNameLst>
                                      </p:cBhvr>
                                      <p:to>
                                        <p:strVal val="visible"/>
                                      </p:to>
                                    </p:set>
                                    <p:animEffect transition="in" filter="box(out)">
                                      <p:cBhvr>
                                        <p:cTn id="19" dur="500"/>
                                        <p:tgtEl>
                                          <p:spTgt spid="42105"/>
                                        </p:tgtEl>
                                      </p:cBhvr>
                                    </p:animEffect>
                                  </p:childTnLst>
                                </p:cTn>
                              </p:par>
                            </p:childTnLst>
                          </p:cTn>
                        </p:par>
                        <p:par>
                          <p:cTn id="20" fill="hold" nodeType="afterGroup">
                            <p:stCondLst>
                              <p:cond delay="2400"/>
                            </p:stCondLst>
                            <p:childTnLst>
                              <p:par>
                                <p:cTn id="21" presetID="4" presetClass="entr" presetSubtype="32" fill="hold" grpId="0" nodeType="afterEffect">
                                  <p:stCondLst>
                                    <p:cond delay="100"/>
                                  </p:stCondLst>
                                  <p:childTnLst>
                                    <p:set>
                                      <p:cBhvr>
                                        <p:cTn id="22" dur="1" fill="hold">
                                          <p:stCondLst>
                                            <p:cond delay="0"/>
                                          </p:stCondLst>
                                        </p:cTn>
                                        <p:tgtEl>
                                          <p:spTgt spid="42107"/>
                                        </p:tgtEl>
                                        <p:attrNameLst>
                                          <p:attrName>style.visibility</p:attrName>
                                        </p:attrNameLst>
                                      </p:cBhvr>
                                      <p:to>
                                        <p:strVal val="visible"/>
                                      </p:to>
                                    </p:set>
                                    <p:animEffect transition="in" filter="box(out)">
                                      <p:cBhvr>
                                        <p:cTn id="23" dur="500"/>
                                        <p:tgtEl>
                                          <p:spTgt spid="42107"/>
                                        </p:tgtEl>
                                      </p:cBhvr>
                                    </p:animEffect>
                                  </p:childTnLst>
                                </p:cTn>
                              </p:par>
                            </p:childTnLst>
                          </p:cTn>
                        </p:par>
                        <p:par>
                          <p:cTn id="24" fill="hold" nodeType="afterGroup">
                            <p:stCondLst>
                              <p:cond delay="3000"/>
                            </p:stCondLst>
                            <p:childTnLst>
                              <p:par>
                                <p:cTn id="25" presetID="4" presetClass="entr" presetSubtype="32" fill="hold" grpId="0" nodeType="afterEffect">
                                  <p:stCondLst>
                                    <p:cond delay="100"/>
                                  </p:stCondLst>
                                  <p:childTnLst>
                                    <p:set>
                                      <p:cBhvr>
                                        <p:cTn id="26" dur="1" fill="hold">
                                          <p:stCondLst>
                                            <p:cond delay="0"/>
                                          </p:stCondLst>
                                        </p:cTn>
                                        <p:tgtEl>
                                          <p:spTgt spid="42108"/>
                                        </p:tgtEl>
                                        <p:attrNameLst>
                                          <p:attrName>style.visibility</p:attrName>
                                        </p:attrNameLst>
                                      </p:cBhvr>
                                      <p:to>
                                        <p:strVal val="visible"/>
                                      </p:to>
                                    </p:set>
                                    <p:animEffect transition="in" filter="box(out)">
                                      <p:cBhvr>
                                        <p:cTn id="27" dur="500"/>
                                        <p:tgtEl>
                                          <p:spTgt spid="42108"/>
                                        </p:tgtEl>
                                      </p:cBhvr>
                                    </p:animEffect>
                                  </p:childTnLst>
                                </p:cTn>
                              </p:par>
                            </p:childTnLst>
                          </p:cTn>
                        </p:par>
                        <p:par>
                          <p:cTn id="28" fill="hold" nodeType="afterGroup">
                            <p:stCondLst>
                              <p:cond delay="3600"/>
                            </p:stCondLst>
                            <p:childTnLst>
                              <p:par>
                                <p:cTn id="29" presetID="4" presetClass="entr" presetSubtype="32" fill="hold" grpId="0" nodeType="afterEffect">
                                  <p:stCondLst>
                                    <p:cond delay="100"/>
                                  </p:stCondLst>
                                  <p:childTnLst>
                                    <p:set>
                                      <p:cBhvr>
                                        <p:cTn id="30" dur="1" fill="hold">
                                          <p:stCondLst>
                                            <p:cond delay="0"/>
                                          </p:stCondLst>
                                        </p:cTn>
                                        <p:tgtEl>
                                          <p:spTgt spid="42106"/>
                                        </p:tgtEl>
                                        <p:attrNameLst>
                                          <p:attrName>style.visibility</p:attrName>
                                        </p:attrNameLst>
                                      </p:cBhvr>
                                      <p:to>
                                        <p:strVal val="visible"/>
                                      </p:to>
                                    </p:set>
                                    <p:animEffect transition="in" filter="box(out)">
                                      <p:cBhvr>
                                        <p:cTn id="31" dur="500"/>
                                        <p:tgtEl>
                                          <p:spTgt spid="42106"/>
                                        </p:tgtEl>
                                      </p:cBhvr>
                                    </p:animEffect>
                                  </p:childTnLst>
                                </p:cTn>
                              </p:par>
                            </p:childTnLst>
                          </p:cTn>
                        </p:par>
                        <p:par>
                          <p:cTn id="32" fill="hold" nodeType="afterGroup">
                            <p:stCondLst>
                              <p:cond delay="4200"/>
                            </p:stCondLst>
                            <p:childTnLst>
                              <p:par>
                                <p:cTn id="33" presetID="4" presetClass="entr" presetSubtype="32" fill="hold" grpId="0" nodeType="afterEffect">
                                  <p:stCondLst>
                                    <p:cond delay="100"/>
                                  </p:stCondLst>
                                  <p:childTnLst>
                                    <p:set>
                                      <p:cBhvr>
                                        <p:cTn id="34" dur="1" fill="hold">
                                          <p:stCondLst>
                                            <p:cond delay="0"/>
                                          </p:stCondLst>
                                        </p:cTn>
                                        <p:tgtEl>
                                          <p:spTgt spid="42109"/>
                                        </p:tgtEl>
                                        <p:attrNameLst>
                                          <p:attrName>style.visibility</p:attrName>
                                        </p:attrNameLst>
                                      </p:cBhvr>
                                      <p:to>
                                        <p:strVal val="visible"/>
                                      </p:to>
                                    </p:set>
                                    <p:animEffect transition="in" filter="box(out)">
                                      <p:cBhvr>
                                        <p:cTn id="35" dur="500"/>
                                        <p:tgtEl>
                                          <p:spTgt spid="42109"/>
                                        </p:tgtEl>
                                      </p:cBhvr>
                                    </p:animEffect>
                                  </p:childTnLst>
                                </p:cTn>
                              </p:par>
                            </p:childTnLst>
                          </p:cTn>
                        </p:par>
                        <p:par>
                          <p:cTn id="36" fill="hold" nodeType="afterGroup">
                            <p:stCondLst>
                              <p:cond delay="4800"/>
                            </p:stCondLst>
                            <p:childTnLst>
                              <p:par>
                                <p:cTn id="37" presetID="4" presetClass="entr" presetSubtype="32" fill="hold" grpId="0" nodeType="afterEffect">
                                  <p:stCondLst>
                                    <p:cond delay="100"/>
                                  </p:stCondLst>
                                  <p:childTnLst>
                                    <p:set>
                                      <p:cBhvr>
                                        <p:cTn id="38" dur="1" fill="hold">
                                          <p:stCondLst>
                                            <p:cond delay="0"/>
                                          </p:stCondLst>
                                        </p:cTn>
                                        <p:tgtEl>
                                          <p:spTgt spid="42110"/>
                                        </p:tgtEl>
                                        <p:attrNameLst>
                                          <p:attrName>style.visibility</p:attrName>
                                        </p:attrNameLst>
                                      </p:cBhvr>
                                      <p:to>
                                        <p:strVal val="visible"/>
                                      </p:to>
                                    </p:set>
                                    <p:animEffect transition="in" filter="box(out)">
                                      <p:cBhvr>
                                        <p:cTn id="39" dur="500"/>
                                        <p:tgtEl>
                                          <p:spTgt spid="42110"/>
                                        </p:tgtEl>
                                      </p:cBhvr>
                                    </p:animEffect>
                                  </p:childTnLst>
                                </p:cTn>
                              </p:par>
                            </p:childTnLst>
                          </p:cTn>
                        </p:par>
                        <p:par>
                          <p:cTn id="40" fill="hold" nodeType="afterGroup">
                            <p:stCondLst>
                              <p:cond delay="5400"/>
                            </p:stCondLst>
                            <p:childTnLst>
                              <p:par>
                                <p:cTn id="41" presetID="4" presetClass="entr" presetSubtype="32" fill="hold" grpId="0" nodeType="afterEffect">
                                  <p:stCondLst>
                                    <p:cond delay="100"/>
                                  </p:stCondLst>
                                  <p:childTnLst>
                                    <p:set>
                                      <p:cBhvr>
                                        <p:cTn id="42" dur="1" fill="hold">
                                          <p:stCondLst>
                                            <p:cond delay="0"/>
                                          </p:stCondLst>
                                        </p:cTn>
                                        <p:tgtEl>
                                          <p:spTgt spid="42111"/>
                                        </p:tgtEl>
                                        <p:attrNameLst>
                                          <p:attrName>style.visibility</p:attrName>
                                        </p:attrNameLst>
                                      </p:cBhvr>
                                      <p:to>
                                        <p:strVal val="visible"/>
                                      </p:to>
                                    </p:set>
                                    <p:animEffect transition="in" filter="box(out)">
                                      <p:cBhvr>
                                        <p:cTn id="43" dur="500"/>
                                        <p:tgtEl>
                                          <p:spTgt spid="42111"/>
                                        </p:tgtEl>
                                      </p:cBhvr>
                                    </p:animEffect>
                                  </p:childTnLst>
                                </p:cTn>
                              </p:par>
                            </p:childTnLst>
                          </p:cTn>
                        </p:par>
                        <p:par>
                          <p:cTn id="44" fill="hold" nodeType="afterGroup">
                            <p:stCondLst>
                              <p:cond delay="6000"/>
                            </p:stCondLst>
                            <p:childTnLst>
                              <p:par>
                                <p:cTn id="45" presetID="4" presetClass="entr" presetSubtype="32" fill="hold" grpId="0" nodeType="afterEffect">
                                  <p:stCondLst>
                                    <p:cond delay="100"/>
                                  </p:stCondLst>
                                  <p:childTnLst>
                                    <p:set>
                                      <p:cBhvr>
                                        <p:cTn id="46" dur="1" fill="hold">
                                          <p:stCondLst>
                                            <p:cond delay="0"/>
                                          </p:stCondLst>
                                        </p:cTn>
                                        <p:tgtEl>
                                          <p:spTgt spid="42112"/>
                                        </p:tgtEl>
                                        <p:attrNameLst>
                                          <p:attrName>style.visibility</p:attrName>
                                        </p:attrNameLst>
                                      </p:cBhvr>
                                      <p:to>
                                        <p:strVal val="visible"/>
                                      </p:to>
                                    </p:set>
                                    <p:animEffect transition="in" filter="box(out)">
                                      <p:cBhvr>
                                        <p:cTn id="47" dur="500"/>
                                        <p:tgtEl>
                                          <p:spTgt spid="42112"/>
                                        </p:tgtEl>
                                      </p:cBhvr>
                                    </p:animEffect>
                                  </p:childTnLst>
                                </p:cTn>
                              </p:par>
                            </p:childTnLst>
                          </p:cTn>
                        </p:par>
                        <p:par>
                          <p:cTn id="48" fill="hold" nodeType="afterGroup">
                            <p:stCondLst>
                              <p:cond delay="6600"/>
                            </p:stCondLst>
                            <p:childTnLst>
                              <p:par>
                                <p:cTn id="49" presetID="4" presetClass="entr" presetSubtype="32" fill="hold" grpId="0" nodeType="afterEffect">
                                  <p:stCondLst>
                                    <p:cond delay="100"/>
                                  </p:stCondLst>
                                  <p:childTnLst>
                                    <p:set>
                                      <p:cBhvr>
                                        <p:cTn id="50" dur="1" fill="hold">
                                          <p:stCondLst>
                                            <p:cond delay="0"/>
                                          </p:stCondLst>
                                        </p:cTn>
                                        <p:tgtEl>
                                          <p:spTgt spid="42113"/>
                                        </p:tgtEl>
                                        <p:attrNameLst>
                                          <p:attrName>style.visibility</p:attrName>
                                        </p:attrNameLst>
                                      </p:cBhvr>
                                      <p:to>
                                        <p:strVal val="visible"/>
                                      </p:to>
                                    </p:set>
                                    <p:animEffect transition="in" filter="box(out)">
                                      <p:cBhvr>
                                        <p:cTn id="51" dur="500"/>
                                        <p:tgtEl>
                                          <p:spTgt spid="42113"/>
                                        </p:tgtEl>
                                      </p:cBhvr>
                                    </p:animEffect>
                                  </p:childTnLst>
                                </p:cTn>
                              </p:par>
                            </p:childTnLst>
                          </p:cTn>
                        </p:par>
                        <p:par>
                          <p:cTn id="52" fill="hold" nodeType="afterGroup">
                            <p:stCondLst>
                              <p:cond delay="7200"/>
                            </p:stCondLst>
                            <p:childTnLst>
                              <p:par>
                                <p:cTn id="53" presetID="4" presetClass="entr" presetSubtype="32" fill="hold" grpId="0" nodeType="afterEffect">
                                  <p:stCondLst>
                                    <p:cond delay="100"/>
                                  </p:stCondLst>
                                  <p:childTnLst>
                                    <p:set>
                                      <p:cBhvr>
                                        <p:cTn id="54" dur="1" fill="hold">
                                          <p:stCondLst>
                                            <p:cond delay="0"/>
                                          </p:stCondLst>
                                        </p:cTn>
                                        <p:tgtEl>
                                          <p:spTgt spid="42114"/>
                                        </p:tgtEl>
                                        <p:attrNameLst>
                                          <p:attrName>style.visibility</p:attrName>
                                        </p:attrNameLst>
                                      </p:cBhvr>
                                      <p:to>
                                        <p:strVal val="visible"/>
                                      </p:to>
                                    </p:set>
                                    <p:animEffect transition="in" filter="box(out)">
                                      <p:cBhvr>
                                        <p:cTn id="55" dur="500"/>
                                        <p:tgtEl>
                                          <p:spTgt spid="42114"/>
                                        </p:tgtEl>
                                      </p:cBhvr>
                                    </p:animEffect>
                                  </p:childTnLst>
                                </p:cTn>
                              </p:par>
                            </p:childTnLst>
                          </p:cTn>
                        </p:par>
                        <p:par>
                          <p:cTn id="56" fill="hold" nodeType="afterGroup">
                            <p:stCondLst>
                              <p:cond delay="7800"/>
                            </p:stCondLst>
                            <p:childTnLst>
                              <p:par>
                                <p:cTn id="57" presetID="4" presetClass="entr" presetSubtype="32" fill="hold" nodeType="afterEffect">
                                  <p:stCondLst>
                                    <p:cond delay="1000"/>
                                  </p:stCondLst>
                                  <p:childTnLst>
                                    <p:set>
                                      <p:cBhvr>
                                        <p:cTn id="58" dur="1" fill="hold">
                                          <p:stCondLst>
                                            <p:cond delay="0"/>
                                          </p:stCondLst>
                                        </p:cTn>
                                        <p:tgtEl>
                                          <p:spTgt spid="4"/>
                                        </p:tgtEl>
                                        <p:attrNameLst>
                                          <p:attrName>style.visibility</p:attrName>
                                        </p:attrNameLst>
                                      </p:cBhvr>
                                      <p:to>
                                        <p:strVal val="visible"/>
                                      </p:to>
                                    </p:set>
                                    <p:animEffect transition="in" filter="box(out)">
                                      <p:cBhvr>
                                        <p:cTn id="5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088" grpId="0" animBg="1"/>
      <p:bldP spid="42089" grpId="0" animBg="1"/>
      <p:bldP spid="42090" grpId="0" animBg="1"/>
      <p:bldP spid="42105" grpId="0" animBg="1"/>
      <p:bldP spid="42106" grpId="0" animBg="1"/>
      <p:bldP spid="42107" grpId="0" animBg="1"/>
      <p:bldP spid="42108" grpId="0" animBg="1"/>
      <p:bldP spid="42109" grpId="0" animBg="1"/>
      <p:bldP spid="42110" grpId="0" animBg="1"/>
      <p:bldP spid="42111" grpId="0" animBg="1"/>
      <p:bldP spid="42112" grpId="0" animBg="1"/>
      <p:bldP spid="42113" grpId="0" animBg="1"/>
      <p:bldP spid="4211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 name="Text Box 326"/>
          <p:cNvSpPr txBox="1">
            <a:spLocks noChangeArrowheads="1"/>
          </p:cNvSpPr>
          <p:nvPr/>
        </p:nvSpPr>
        <p:spPr bwMode="auto">
          <a:xfrm>
            <a:off x="5105400" y="3097213"/>
            <a:ext cx="1541463" cy="284162"/>
          </a:xfrm>
          <a:prstGeom prst="rect">
            <a:avLst/>
          </a:prstGeom>
          <a:solidFill>
            <a:srgbClr val="FFFF66"/>
          </a:solidFill>
          <a:ln w="9525">
            <a:solidFill>
              <a:schemeClr val="bg2"/>
            </a:solidFill>
            <a:miter lim="800000"/>
            <a:headEnd/>
            <a:tailEnd/>
          </a:ln>
        </p:spPr>
        <p:txBody>
          <a:bodyPr wrap="none">
            <a:no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pPr algn="l"/>
            <a:r>
              <a:rPr lang="fr-FR" altLang="fr-FR" sz="1200" b="1">
                <a:latin typeface="Calibri" panose="020F0502020204030204" pitchFamily="34" charset="0"/>
              </a:rPr>
              <a:t>1. PLANIFICATION</a:t>
            </a:r>
          </a:p>
        </p:txBody>
      </p:sp>
      <p:sp>
        <p:nvSpPr>
          <p:cNvPr id="182" name="Text Box 327"/>
          <p:cNvSpPr txBox="1">
            <a:spLocks noChangeArrowheads="1"/>
          </p:cNvSpPr>
          <p:nvPr/>
        </p:nvSpPr>
        <p:spPr bwMode="auto">
          <a:xfrm>
            <a:off x="3819525" y="4310063"/>
            <a:ext cx="1549400" cy="284162"/>
          </a:xfrm>
          <a:prstGeom prst="rect">
            <a:avLst/>
          </a:prstGeom>
          <a:solidFill>
            <a:srgbClr val="FFFF66"/>
          </a:solidFill>
          <a:ln w="9525">
            <a:solidFill>
              <a:schemeClr val="bg2"/>
            </a:solidFill>
            <a:miter lim="800000"/>
            <a:headEnd/>
            <a:tailEnd/>
          </a:ln>
        </p:spPr>
        <p:txBody>
          <a:bodyPr wrap="none">
            <a:no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pPr algn="l"/>
            <a:r>
              <a:rPr lang="fr-FR" altLang="fr-FR" sz="1200" b="1">
                <a:latin typeface="Calibri" panose="020F0502020204030204" pitchFamily="34" charset="0"/>
              </a:rPr>
              <a:t>2. ORGANISATION</a:t>
            </a:r>
          </a:p>
        </p:txBody>
      </p:sp>
      <p:sp>
        <p:nvSpPr>
          <p:cNvPr id="183" name="Line 328"/>
          <p:cNvSpPr>
            <a:spLocks noChangeShapeType="1"/>
          </p:cNvSpPr>
          <p:nvPr/>
        </p:nvSpPr>
        <p:spPr bwMode="auto">
          <a:xfrm>
            <a:off x="4586288" y="3798888"/>
            <a:ext cx="3251200" cy="1112837"/>
          </a:xfrm>
          <a:prstGeom prst="line">
            <a:avLst/>
          </a:prstGeom>
          <a:noFill/>
          <a:ln w="19050">
            <a:solidFill>
              <a:srgbClr val="4D4D4D"/>
            </a:solidFill>
            <a:prstDash val="lgDash"/>
            <a:round/>
            <a:headEnd/>
            <a:tailEnd/>
          </a:ln>
          <a:extLst>
            <a:ext uri="{909E8E84-426E-40DD-AFC4-6F175D3DCCD1}">
              <a14:hiddenFill xmlns:a14="http://schemas.microsoft.com/office/drawing/2010/main">
                <a:noFill/>
              </a14:hiddenFill>
            </a:ext>
          </a:extLst>
        </p:spPr>
        <p:txBody>
          <a:bodyPr wrap="none" anchor="ctr">
            <a:noAutofit/>
          </a:bodyPr>
          <a:lstStyle/>
          <a:p>
            <a:endParaRPr lang="fr-FR">
              <a:latin typeface="Calibri" panose="020F0502020204030204" pitchFamily="34" charset="0"/>
            </a:endParaRPr>
          </a:p>
        </p:txBody>
      </p:sp>
      <p:sp>
        <p:nvSpPr>
          <p:cNvPr id="184" name="Line 329"/>
          <p:cNvSpPr>
            <a:spLocks noChangeShapeType="1"/>
          </p:cNvSpPr>
          <p:nvPr/>
        </p:nvSpPr>
        <p:spPr bwMode="auto">
          <a:xfrm flipV="1">
            <a:off x="4579938" y="533400"/>
            <a:ext cx="0" cy="3252788"/>
          </a:xfrm>
          <a:prstGeom prst="line">
            <a:avLst/>
          </a:prstGeom>
          <a:noFill/>
          <a:ln w="19050">
            <a:solidFill>
              <a:srgbClr val="4D4D4D"/>
            </a:solidFill>
            <a:prstDash val="lgDash"/>
            <a:round/>
            <a:headEnd/>
            <a:tailEnd/>
          </a:ln>
          <a:extLst>
            <a:ext uri="{909E8E84-426E-40DD-AFC4-6F175D3DCCD1}">
              <a14:hiddenFill xmlns:a14="http://schemas.microsoft.com/office/drawing/2010/main">
                <a:noFill/>
              </a14:hiddenFill>
            </a:ext>
          </a:extLst>
        </p:spPr>
        <p:txBody>
          <a:bodyPr wrap="none" anchor="ctr">
            <a:noAutofit/>
          </a:bodyPr>
          <a:lstStyle/>
          <a:p>
            <a:endParaRPr lang="fr-FR">
              <a:latin typeface="Calibri" panose="020F0502020204030204" pitchFamily="34" charset="0"/>
            </a:endParaRPr>
          </a:p>
        </p:txBody>
      </p:sp>
      <p:sp>
        <p:nvSpPr>
          <p:cNvPr id="185" name="Line 330"/>
          <p:cNvSpPr>
            <a:spLocks noChangeShapeType="1"/>
          </p:cNvSpPr>
          <p:nvPr/>
        </p:nvSpPr>
        <p:spPr bwMode="auto">
          <a:xfrm flipH="1">
            <a:off x="1339850" y="3794125"/>
            <a:ext cx="3230563" cy="1100138"/>
          </a:xfrm>
          <a:prstGeom prst="line">
            <a:avLst/>
          </a:prstGeom>
          <a:noFill/>
          <a:ln w="19050">
            <a:solidFill>
              <a:srgbClr val="4D4D4D"/>
            </a:solidFill>
            <a:prstDash val="lgDash"/>
            <a:round/>
            <a:headEnd/>
            <a:tailEnd/>
          </a:ln>
          <a:extLst>
            <a:ext uri="{909E8E84-426E-40DD-AFC4-6F175D3DCCD1}">
              <a14:hiddenFill xmlns:a14="http://schemas.microsoft.com/office/drawing/2010/main">
                <a:noFill/>
              </a14:hiddenFill>
            </a:ext>
          </a:extLst>
        </p:spPr>
        <p:txBody>
          <a:bodyPr wrap="none" anchor="ctr">
            <a:noAutofit/>
          </a:bodyPr>
          <a:lstStyle/>
          <a:p>
            <a:endParaRPr lang="fr-FR">
              <a:latin typeface="Calibri" panose="020F0502020204030204" pitchFamily="34" charset="0"/>
            </a:endParaRPr>
          </a:p>
        </p:txBody>
      </p:sp>
      <p:sp>
        <p:nvSpPr>
          <p:cNvPr id="186" name="Text Box 331"/>
          <p:cNvSpPr txBox="1">
            <a:spLocks noChangeArrowheads="1"/>
          </p:cNvSpPr>
          <p:nvPr/>
        </p:nvSpPr>
        <p:spPr bwMode="auto">
          <a:xfrm>
            <a:off x="2684463" y="3097213"/>
            <a:ext cx="1397000" cy="284162"/>
          </a:xfrm>
          <a:prstGeom prst="rect">
            <a:avLst/>
          </a:prstGeom>
          <a:solidFill>
            <a:srgbClr val="FFFF66"/>
          </a:solidFill>
          <a:ln w="9525">
            <a:solidFill>
              <a:schemeClr val="bg2"/>
            </a:solidFill>
            <a:miter lim="800000"/>
            <a:headEnd/>
            <a:tailEnd/>
          </a:ln>
        </p:spPr>
        <p:txBody>
          <a:bodyPr wrap="none">
            <a:no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pPr algn="l"/>
            <a:r>
              <a:rPr lang="fr-FR" altLang="fr-FR" sz="1200" b="1">
                <a:latin typeface="Calibri" panose="020F0502020204030204" pitchFamily="34" charset="0"/>
              </a:rPr>
              <a:t>3. REALISATION</a:t>
            </a:r>
          </a:p>
        </p:txBody>
      </p:sp>
      <p:graphicFrame>
        <p:nvGraphicFramePr>
          <p:cNvPr id="190" name="Object 334"/>
          <p:cNvGraphicFramePr>
            <a:graphicFrameLocks noChangeAspect="1"/>
          </p:cNvGraphicFramePr>
          <p:nvPr/>
        </p:nvGraphicFramePr>
        <p:xfrm>
          <a:off x="952500" y="1649413"/>
          <a:ext cx="1089025" cy="217137"/>
        </p:xfrm>
        <a:graphic>
          <a:graphicData uri="http://schemas.openxmlformats.org/presentationml/2006/ole">
            <mc:AlternateContent xmlns:mc="http://schemas.openxmlformats.org/markup-compatibility/2006">
              <mc:Choice xmlns:v="urn:schemas-microsoft-com:vml" Requires="v">
                <p:oleObj name="Photo Editor Photo" r:id="rId3" imgW="3371429" imgH="495369" progId="MSPhotoEd.3">
                  <p:embed/>
                </p:oleObj>
              </mc:Choice>
              <mc:Fallback>
                <p:oleObj name="Photo Editor Photo" r:id="rId3" imgW="3371429" imgH="495369" progId="MSPhotoEd.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t="3206"/>
                      <a:stretch>
                        <a:fillRect/>
                      </a:stretch>
                    </p:blipFill>
                    <p:spPr bwMode="auto">
                      <a:xfrm>
                        <a:off x="952500" y="1649413"/>
                        <a:ext cx="1089025" cy="217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91" name="Object 335"/>
          <p:cNvGraphicFramePr>
            <a:graphicFrameLocks noChangeAspect="1"/>
          </p:cNvGraphicFramePr>
          <p:nvPr/>
        </p:nvGraphicFramePr>
        <p:xfrm>
          <a:off x="952500" y="2752853"/>
          <a:ext cx="1089025" cy="215772"/>
        </p:xfrm>
        <a:graphic>
          <a:graphicData uri="http://schemas.openxmlformats.org/presentationml/2006/ole">
            <mc:AlternateContent xmlns:mc="http://schemas.openxmlformats.org/markup-compatibility/2006">
              <mc:Choice xmlns:v="urn:schemas-microsoft-com:vml" Requires="v">
                <p:oleObj name="Photo Editor Photo" r:id="rId5" imgW="3371429" imgH="495369" progId="MSPhotoEd.3">
                  <p:embed/>
                </p:oleObj>
              </mc:Choice>
              <mc:Fallback>
                <p:oleObj name="Photo Editor Photo" r:id="rId5" imgW="3371429" imgH="495369" progId="MSPhotoEd.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b="4808"/>
                      <a:stretch>
                        <a:fillRect/>
                      </a:stretch>
                    </p:blipFill>
                    <p:spPr bwMode="auto">
                      <a:xfrm>
                        <a:off x="952500" y="2752853"/>
                        <a:ext cx="1089025" cy="2157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92" name="Text Box 336"/>
          <p:cNvSpPr txBox="1">
            <a:spLocks noChangeArrowheads="1"/>
          </p:cNvSpPr>
          <p:nvPr/>
        </p:nvSpPr>
        <p:spPr bwMode="auto">
          <a:xfrm>
            <a:off x="963418" y="1826947"/>
            <a:ext cx="1078107" cy="348239"/>
          </a:xfrm>
          <a:prstGeom prst="rect">
            <a:avLst/>
          </a:prstGeom>
          <a:noFill/>
          <a:ln w="6350">
            <a:noFill/>
            <a:miter lim="800000"/>
            <a:headEnd/>
            <a:tailEnd/>
          </a:ln>
          <a:effectLst/>
        </p:spPr>
        <p:txBody>
          <a:bodyPr lIns="0" tIns="0" rIns="0" anchor="ctr" anchorCtr="1">
            <a:noAutofit/>
          </a:bodyPr>
          <a:lstStyle/>
          <a:p>
            <a:pPr>
              <a:lnSpc>
                <a:spcPct val="90000"/>
              </a:lnSpc>
              <a:defRPr/>
            </a:pPr>
            <a:r>
              <a:rPr lang="fr-FR" sz="1100" b="1">
                <a:latin typeface="Calibri" panose="020F0502020204030204" pitchFamily="34" charset="0"/>
              </a:rPr>
              <a:t>Disponibilité</a:t>
            </a:r>
            <a:br>
              <a:rPr lang="fr-FR" sz="1100" b="1">
                <a:latin typeface="Calibri" panose="020F0502020204030204" pitchFamily="34" charset="0"/>
              </a:rPr>
            </a:br>
            <a:r>
              <a:rPr lang="fr-FR" sz="1100" b="1">
                <a:latin typeface="Calibri" panose="020F0502020204030204" pitchFamily="34" charset="0"/>
              </a:rPr>
              <a:t>des ressources</a:t>
            </a:r>
          </a:p>
        </p:txBody>
      </p:sp>
      <p:sp>
        <p:nvSpPr>
          <p:cNvPr id="194" name="WordArt 338"/>
          <p:cNvSpPr>
            <a:spLocks noChangeArrowheads="1" noChangeShapeType="1" noTextEdit="1"/>
          </p:cNvSpPr>
          <p:nvPr/>
        </p:nvSpPr>
        <p:spPr bwMode="auto">
          <a:xfrm>
            <a:off x="1823174" y="2769241"/>
            <a:ext cx="171951" cy="181631"/>
          </a:xfrm>
          <a:prstGeom prst="rect">
            <a:avLst/>
          </a:prstGeom>
        </p:spPr>
        <p:txBody>
          <a:bodyPr wrap="none" fromWordArt="1">
            <a:prstTxWarp prst="textPlain">
              <a:avLst>
                <a:gd name="adj" fmla="val 50000"/>
              </a:avLst>
            </a:prstTxWarp>
            <a:noAutofit/>
          </a:bodyPr>
          <a:lstStyle/>
          <a:p>
            <a:r>
              <a:rPr lang="fr-FR" sz="3600" i="1" kern="10">
                <a:ln w="9525">
                  <a:solidFill>
                    <a:schemeClr val="tx1"/>
                  </a:solidFill>
                  <a:round/>
                  <a:headEnd/>
                  <a:tailEnd/>
                </a:ln>
                <a:solidFill>
                  <a:srgbClr val="FF9900"/>
                </a:solidFill>
                <a:latin typeface="Calibri" panose="020F0502020204030204" pitchFamily="34" charset="0"/>
              </a:rPr>
              <a:t>J</a:t>
            </a:r>
          </a:p>
        </p:txBody>
      </p:sp>
      <p:sp>
        <p:nvSpPr>
          <p:cNvPr id="189" name="Rectangle 339"/>
          <p:cNvSpPr>
            <a:spLocks noChangeArrowheads="1"/>
          </p:cNvSpPr>
          <p:nvPr/>
        </p:nvSpPr>
        <p:spPr bwMode="auto">
          <a:xfrm>
            <a:off x="957263" y="1652588"/>
            <a:ext cx="1079500" cy="1319212"/>
          </a:xfrm>
          <a:prstGeom prst="rect">
            <a:avLst/>
          </a:prstGeom>
          <a:noFill/>
          <a:ln w="19050">
            <a:solidFill>
              <a:srgbClr val="66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no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a:latin typeface="Calibri" panose="020F0502020204030204" pitchFamily="34" charset="0"/>
            </a:endParaRPr>
          </a:p>
        </p:txBody>
      </p:sp>
      <p:graphicFrame>
        <p:nvGraphicFramePr>
          <p:cNvPr id="198" name="Object 342"/>
          <p:cNvGraphicFramePr>
            <a:graphicFrameLocks noChangeAspect="1"/>
          </p:cNvGraphicFramePr>
          <p:nvPr>
            <p:extLst>
              <p:ext uri="{D42A27DB-BD31-4B8C-83A1-F6EECF244321}">
                <p14:modId xmlns:p14="http://schemas.microsoft.com/office/powerpoint/2010/main" val="978931915"/>
              </p:ext>
            </p:extLst>
          </p:nvPr>
        </p:nvGraphicFramePr>
        <p:xfrm>
          <a:off x="1139825" y="3178175"/>
          <a:ext cx="1089380" cy="216991"/>
        </p:xfrm>
        <a:graphic>
          <a:graphicData uri="http://schemas.openxmlformats.org/presentationml/2006/ole">
            <mc:AlternateContent xmlns:mc="http://schemas.openxmlformats.org/markup-compatibility/2006">
              <mc:Choice xmlns:v="urn:schemas-microsoft-com:vml" Requires="v">
                <p:oleObj name="Photo Editor Photo" r:id="rId3" imgW="3371429" imgH="495369" progId="MSPhotoEd.3">
                  <p:embed/>
                </p:oleObj>
              </mc:Choice>
              <mc:Fallback>
                <p:oleObj name="Photo Editor Photo" r:id="rId3" imgW="3371429" imgH="495369" progId="MSPhotoEd.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t="3206"/>
                      <a:stretch>
                        <a:fillRect/>
                      </a:stretch>
                    </p:blipFill>
                    <p:spPr bwMode="auto">
                      <a:xfrm>
                        <a:off x="1139825" y="3178175"/>
                        <a:ext cx="1089380" cy="2169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99" name="Object 343"/>
          <p:cNvGraphicFramePr>
            <a:graphicFrameLocks noChangeAspect="1"/>
          </p:cNvGraphicFramePr>
          <p:nvPr/>
        </p:nvGraphicFramePr>
        <p:xfrm>
          <a:off x="1139825" y="4275411"/>
          <a:ext cx="1089380" cy="215626"/>
        </p:xfrm>
        <a:graphic>
          <a:graphicData uri="http://schemas.openxmlformats.org/presentationml/2006/ole">
            <mc:AlternateContent xmlns:mc="http://schemas.openxmlformats.org/markup-compatibility/2006">
              <mc:Choice xmlns:v="urn:schemas-microsoft-com:vml" Requires="v">
                <p:oleObj name="Photo Editor Photo" r:id="rId5" imgW="3371429" imgH="495369" progId="MSPhotoEd.3">
                  <p:embed/>
                </p:oleObj>
              </mc:Choice>
              <mc:Fallback>
                <p:oleObj name="Photo Editor Photo" r:id="rId5" imgW="3371429" imgH="495369" progId="MSPhotoEd.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b="4808"/>
                      <a:stretch>
                        <a:fillRect/>
                      </a:stretch>
                    </p:blipFill>
                    <p:spPr bwMode="auto">
                      <a:xfrm>
                        <a:off x="1139825" y="4275411"/>
                        <a:ext cx="1089380" cy="2156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0" name="Text Box 344"/>
          <p:cNvSpPr txBox="1">
            <a:spLocks noChangeArrowheads="1"/>
          </p:cNvSpPr>
          <p:nvPr/>
        </p:nvSpPr>
        <p:spPr bwMode="auto">
          <a:xfrm>
            <a:off x="1149393" y="3442931"/>
            <a:ext cx="1101682" cy="196520"/>
          </a:xfrm>
          <a:prstGeom prst="rect">
            <a:avLst/>
          </a:prstGeom>
          <a:noFill/>
          <a:ln w="6350">
            <a:noFill/>
            <a:miter lim="800000"/>
            <a:headEnd/>
            <a:tailEnd/>
          </a:ln>
          <a:effectLst/>
        </p:spPr>
        <p:txBody>
          <a:bodyPr lIns="0" tIns="0" rIns="0" anchor="ctr" anchorCtr="1">
            <a:noAutofit/>
          </a:bodyPr>
          <a:lstStyle/>
          <a:p>
            <a:pPr>
              <a:lnSpc>
                <a:spcPct val="90000"/>
              </a:lnSpc>
              <a:defRPr/>
            </a:pPr>
            <a:r>
              <a:rPr lang="fr-FR" sz="1100" b="1">
                <a:latin typeface="Calibri" panose="020F0502020204030204" pitchFamily="34" charset="0"/>
              </a:rPr>
              <a:t>Suivi du projet</a:t>
            </a:r>
          </a:p>
        </p:txBody>
      </p:sp>
      <p:sp>
        <p:nvSpPr>
          <p:cNvPr id="197" name="Rectangle 347"/>
          <p:cNvSpPr>
            <a:spLocks noChangeArrowheads="1"/>
          </p:cNvSpPr>
          <p:nvPr/>
        </p:nvSpPr>
        <p:spPr bwMode="auto">
          <a:xfrm>
            <a:off x="1144588" y="3176588"/>
            <a:ext cx="1079500" cy="1319212"/>
          </a:xfrm>
          <a:prstGeom prst="rect">
            <a:avLst/>
          </a:prstGeom>
          <a:noFill/>
          <a:ln w="19050">
            <a:solidFill>
              <a:srgbClr val="66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no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a:latin typeface="Calibri" panose="020F0502020204030204" pitchFamily="34" charset="0"/>
            </a:endParaRPr>
          </a:p>
        </p:txBody>
      </p:sp>
      <p:graphicFrame>
        <p:nvGraphicFramePr>
          <p:cNvPr id="206" name="Object 350"/>
          <p:cNvGraphicFramePr>
            <a:graphicFrameLocks noChangeAspect="1"/>
          </p:cNvGraphicFramePr>
          <p:nvPr/>
        </p:nvGraphicFramePr>
        <p:xfrm>
          <a:off x="2198688" y="1036638"/>
          <a:ext cx="1085850" cy="217137"/>
        </p:xfrm>
        <a:graphic>
          <a:graphicData uri="http://schemas.openxmlformats.org/presentationml/2006/ole">
            <mc:AlternateContent xmlns:mc="http://schemas.openxmlformats.org/markup-compatibility/2006">
              <mc:Choice xmlns:v="urn:schemas-microsoft-com:vml" Requires="v">
                <p:oleObj name="Photo Editor Photo" r:id="rId3" imgW="3371429" imgH="495369" progId="MSPhotoEd.3">
                  <p:embed/>
                </p:oleObj>
              </mc:Choice>
              <mc:Fallback>
                <p:oleObj name="Photo Editor Photo" r:id="rId3" imgW="3371429" imgH="495369" progId="MSPhotoEd.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t="3206"/>
                      <a:stretch>
                        <a:fillRect/>
                      </a:stretch>
                    </p:blipFill>
                    <p:spPr bwMode="auto">
                      <a:xfrm>
                        <a:off x="2198688" y="1036638"/>
                        <a:ext cx="1085850" cy="217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7" name="Object 351"/>
          <p:cNvGraphicFramePr>
            <a:graphicFrameLocks noChangeAspect="1"/>
          </p:cNvGraphicFramePr>
          <p:nvPr/>
        </p:nvGraphicFramePr>
        <p:xfrm>
          <a:off x="2198688" y="2140078"/>
          <a:ext cx="1085850" cy="215772"/>
        </p:xfrm>
        <a:graphic>
          <a:graphicData uri="http://schemas.openxmlformats.org/presentationml/2006/ole">
            <mc:AlternateContent xmlns:mc="http://schemas.openxmlformats.org/markup-compatibility/2006">
              <mc:Choice xmlns:v="urn:schemas-microsoft-com:vml" Requires="v">
                <p:oleObj name="Photo Editor Photo" r:id="rId5" imgW="3371429" imgH="495369" progId="MSPhotoEd.3">
                  <p:embed/>
                </p:oleObj>
              </mc:Choice>
              <mc:Fallback>
                <p:oleObj name="Photo Editor Photo" r:id="rId5" imgW="3371429" imgH="495369" progId="MSPhotoEd.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b="4808"/>
                      <a:stretch>
                        <a:fillRect/>
                      </a:stretch>
                    </p:blipFill>
                    <p:spPr bwMode="auto">
                      <a:xfrm>
                        <a:off x="2198688" y="2140078"/>
                        <a:ext cx="1085850" cy="2157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8" name="Text Box 352"/>
          <p:cNvSpPr txBox="1">
            <a:spLocks noChangeArrowheads="1"/>
          </p:cNvSpPr>
          <p:nvPr/>
        </p:nvSpPr>
        <p:spPr bwMode="auto">
          <a:xfrm>
            <a:off x="2198688" y="1212806"/>
            <a:ext cx="1084486" cy="348239"/>
          </a:xfrm>
          <a:prstGeom prst="rect">
            <a:avLst/>
          </a:prstGeom>
          <a:noFill/>
          <a:ln w="6350">
            <a:noFill/>
            <a:miter lim="800000"/>
            <a:headEnd/>
            <a:tailEnd/>
          </a:ln>
          <a:effectLst/>
        </p:spPr>
        <p:txBody>
          <a:bodyPr lIns="0" tIns="0" rIns="0" anchor="ctr" anchorCtr="1">
            <a:noAutofit/>
          </a:bodyPr>
          <a:lstStyle/>
          <a:p>
            <a:pPr>
              <a:lnSpc>
                <a:spcPct val="90000"/>
              </a:lnSpc>
              <a:defRPr/>
            </a:pPr>
            <a:r>
              <a:rPr lang="fr-FR" sz="1100" b="1">
                <a:latin typeface="Calibri" panose="020F0502020204030204" pitchFamily="34" charset="0"/>
              </a:rPr>
              <a:t>Résolution de problèmes</a:t>
            </a:r>
          </a:p>
        </p:txBody>
      </p:sp>
      <p:grpSp>
        <p:nvGrpSpPr>
          <p:cNvPr id="209" name="Group 353"/>
          <p:cNvGrpSpPr>
            <a:grpSpLocks/>
          </p:cNvGrpSpPr>
          <p:nvPr/>
        </p:nvGrpSpPr>
        <p:grpSpPr bwMode="auto">
          <a:xfrm>
            <a:off x="2348742" y="1686209"/>
            <a:ext cx="691616" cy="424715"/>
            <a:chOff x="721" y="2501"/>
            <a:chExt cx="507" cy="311"/>
          </a:xfrm>
        </p:grpSpPr>
        <p:sp>
          <p:nvSpPr>
            <p:cNvPr id="211" name="Line 354"/>
            <p:cNvSpPr>
              <a:spLocks noChangeShapeType="1"/>
            </p:cNvSpPr>
            <p:nvPr/>
          </p:nvSpPr>
          <p:spPr bwMode="auto">
            <a:xfrm flipH="1">
              <a:off x="769" y="2652"/>
              <a:ext cx="405" cy="0"/>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wrap="none" anchor="ctr">
              <a:noAutofit/>
            </a:bodyPr>
            <a:lstStyle/>
            <a:p>
              <a:endParaRPr lang="fr-FR">
                <a:latin typeface="Calibri" panose="020F0502020204030204" pitchFamily="34" charset="0"/>
              </a:endParaRPr>
            </a:p>
          </p:txBody>
        </p:sp>
        <p:sp>
          <p:nvSpPr>
            <p:cNvPr id="212" name="Line 355"/>
            <p:cNvSpPr>
              <a:spLocks noChangeShapeType="1"/>
            </p:cNvSpPr>
            <p:nvPr/>
          </p:nvSpPr>
          <p:spPr bwMode="auto">
            <a:xfrm flipH="1" flipV="1">
              <a:off x="997" y="2540"/>
              <a:ext cx="107" cy="110"/>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wrap="none" anchor="ctr">
              <a:noAutofit/>
            </a:bodyPr>
            <a:lstStyle/>
            <a:p>
              <a:endParaRPr lang="fr-FR">
                <a:latin typeface="Calibri" panose="020F0502020204030204" pitchFamily="34" charset="0"/>
              </a:endParaRPr>
            </a:p>
          </p:txBody>
        </p:sp>
        <p:sp>
          <p:nvSpPr>
            <p:cNvPr id="213" name="Line 356"/>
            <p:cNvSpPr>
              <a:spLocks noChangeShapeType="1"/>
            </p:cNvSpPr>
            <p:nvPr/>
          </p:nvSpPr>
          <p:spPr bwMode="auto">
            <a:xfrm flipH="1" flipV="1">
              <a:off x="807" y="2540"/>
              <a:ext cx="107" cy="110"/>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wrap="none" anchor="ctr">
              <a:noAutofit/>
            </a:bodyPr>
            <a:lstStyle/>
            <a:p>
              <a:endParaRPr lang="fr-FR">
                <a:latin typeface="Calibri" panose="020F0502020204030204" pitchFamily="34" charset="0"/>
              </a:endParaRPr>
            </a:p>
          </p:txBody>
        </p:sp>
        <p:sp>
          <p:nvSpPr>
            <p:cNvPr id="214" name="Line 357"/>
            <p:cNvSpPr>
              <a:spLocks noChangeShapeType="1"/>
            </p:cNvSpPr>
            <p:nvPr/>
          </p:nvSpPr>
          <p:spPr bwMode="auto">
            <a:xfrm flipH="1">
              <a:off x="995" y="2654"/>
              <a:ext cx="107" cy="110"/>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wrap="none" anchor="ctr">
              <a:noAutofit/>
            </a:bodyPr>
            <a:lstStyle/>
            <a:p>
              <a:endParaRPr lang="fr-FR">
                <a:latin typeface="Calibri" panose="020F0502020204030204" pitchFamily="34" charset="0"/>
              </a:endParaRPr>
            </a:p>
          </p:txBody>
        </p:sp>
        <p:sp>
          <p:nvSpPr>
            <p:cNvPr id="215" name="Line 358"/>
            <p:cNvSpPr>
              <a:spLocks noChangeShapeType="1"/>
            </p:cNvSpPr>
            <p:nvPr/>
          </p:nvSpPr>
          <p:spPr bwMode="auto">
            <a:xfrm flipH="1">
              <a:off x="806" y="2654"/>
              <a:ext cx="106" cy="110"/>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wrap="none" anchor="ctr">
              <a:noAutofit/>
            </a:bodyPr>
            <a:lstStyle/>
            <a:p>
              <a:endParaRPr lang="fr-FR">
                <a:latin typeface="Calibri" panose="020F0502020204030204" pitchFamily="34" charset="0"/>
              </a:endParaRPr>
            </a:p>
          </p:txBody>
        </p:sp>
        <p:sp>
          <p:nvSpPr>
            <p:cNvPr id="216" name="Rectangle 359"/>
            <p:cNvSpPr>
              <a:spLocks noChangeArrowheads="1"/>
            </p:cNvSpPr>
            <p:nvPr/>
          </p:nvSpPr>
          <p:spPr bwMode="auto">
            <a:xfrm>
              <a:off x="978" y="2501"/>
              <a:ext cx="67" cy="57"/>
            </a:xfrm>
            <a:prstGeom prst="rect">
              <a:avLst/>
            </a:prstGeom>
            <a:solidFill>
              <a:schemeClr val="folHlink"/>
            </a:solidFill>
            <a:ln w="9525">
              <a:solidFill>
                <a:srgbClr val="969696"/>
              </a:solidFill>
              <a:miter lim="800000"/>
              <a:headEnd/>
              <a:tailEnd/>
            </a:ln>
          </p:spPr>
          <p:txBody>
            <a:bodyPr wrap="none" anchor="ctr">
              <a:no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a:latin typeface="Calibri" panose="020F0502020204030204" pitchFamily="34" charset="0"/>
              </a:endParaRPr>
            </a:p>
          </p:txBody>
        </p:sp>
        <p:sp>
          <p:nvSpPr>
            <p:cNvPr id="217" name="Rectangle 360"/>
            <p:cNvSpPr>
              <a:spLocks noChangeArrowheads="1"/>
            </p:cNvSpPr>
            <p:nvPr/>
          </p:nvSpPr>
          <p:spPr bwMode="auto">
            <a:xfrm>
              <a:off x="790" y="2503"/>
              <a:ext cx="67" cy="56"/>
            </a:xfrm>
            <a:prstGeom prst="rect">
              <a:avLst/>
            </a:prstGeom>
            <a:solidFill>
              <a:schemeClr val="folHlink"/>
            </a:solidFill>
            <a:ln w="9525">
              <a:solidFill>
                <a:srgbClr val="969696"/>
              </a:solidFill>
              <a:miter lim="800000"/>
              <a:headEnd/>
              <a:tailEnd/>
            </a:ln>
          </p:spPr>
          <p:txBody>
            <a:bodyPr wrap="none" anchor="ctr">
              <a:no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a:latin typeface="Calibri" panose="020F0502020204030204" pitchFamily="34" charset="0"/>
              </a:endParaRPr>
            </a:p>
          </p:txBody>
        </p:sp>
        <p:sp>
          <p:nvSpPr>
            <p:cNvPr id="218" name="Rectangle 361"/>
            <p:cNvSpPr>
              <a:spLocks noChangeArrowheads="1"/>
            </p:cNvSpPr>
            <p:nvPr/>
          </p:nvSpPr>
          <p:spPr bwMode="auto">
            <a:xfrm>
              <a:off x="968" y="2754"/>
              <a:ext cx="69" cy="56"/>
            </a:xfrm>
            <a:prstGeom prst="rect">
              <a:avLst/>
            </a:prstGeom>
            <a:solidFill>
              <a:schemeClr val="folHlink"/>
            </a:solidFill>
            <a:ln w="9525">
              <a:solidFill>
                <a:srgbClr val="969696"/>
              </a:solidFill>
              <a:miter lim="800000"/>
              <a:headEnd/>
              <a:tailEnd/>
            </a:ln>
          </p:spPr>
          <p:txBody>
            <a:bodyPr wrap="none" anchor="ctr">
              <a:no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a:latin typeface="Calibri" panose="020F0502020204030204" pitchFamily="34" charset="0"/>
              </a:endParaRPr>
            </a:p>
          </p:txBody>
        </p:sp>
        <p:sp>
          <p:nvSpPr>
            <p:cNvPr id="219" name="Rectangle 362"/>
            <p:cNvSpPr>
              <a:spLocks noChangeArrowheads="1"/>
            </p:cNvSpPr>
            <p:nvPr/>
          </p:nvSpPr>
          <p:spPr bwMode="auto">
            <a:xfrm>
              <a:off x="784" y="2755"/>
              <a:ext cx="67" cy="57"/>
            </a:xfrm>
            <a:prstGeom prst="rect">
              <a:avLst/>
            </a:prstGeom>
            <a:solidFill>
              <a:schemeClr val="folHlink"/>
            </a:solidFill>
            <a:ln w="9525">
              <a:solidFill>
                <a:srgbClr val="969696"/>
              </a:solidFill>
              <a:miter lim="800000"/>
              <a:headEnd/>
              <a:tailEnd/>
            </a:ln>
          </p:spPr>
          <p:txBody>
            <a:bodyPr wrap="none" anchor="ctr">
              <a:no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a:latin typeface="Calibri" panose="020F0502020204030204" pitchFamily="34" charset="0"/>
              </a:endParaRPr>
            </a:p>
          </p:txBody>
        </p:sp>
        <p:sp>
          <p:nvSpPr>
            <p:cNvPr id="220" name="Rectangle 363"/>
            <p:cNvSpPr>
              <a:spLocks noChangeArrowheads="1"/>
            </p:cNvSpPr>
            <p:nvPr/>
          </p:nvSpPr>
          <p:spPr bwMode="auto">
            <a:xfrm>
              <a:off x="721" y="2622"/>
              <a:ext cx="67" cy="57"/>
            </a:xfrm>
            <a:prstGeom prst="rect">
              <a:avLst/>
            </a:prstGeom>
            <a:solidFill>
              <a:schemeClr val="folHlink"/>
            </a:solidFill>
            <a:ln w="9525">
              <a:solidFill>
                <a:srgbClr val="969696"/>
              </a:solidFill>
              <a:miter lim="800000"/>
              <a:headEnd/>
              <a:tailEnd/>
            </a:ln>
          </p:spPr>
          <p:txBody>
            <a:bodyPr wrap="none" anchor="ctr">
              <a:no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a:latin typeface="Calibri" panose="020F0502020204030204" pitchFamily="34" charset="0"/>
              </a:endParaRPr>
            </a:p>
          </p:txBody>
        </p:sp>
        <p:sp>
          <p:nvSpPr>
            <p:cNvPr id="221" name="Rectangle 364"/>
            <p:cNvSpPr>
              <a:spLocks noChangeArrowheads="1"/>
            </p:cNvSpPr>
            <p:nvPr/>
          </p:nvSpPr>
          <p:spPr bwMode="auto">
            <a:xfrm>
              <a:off x="1146" y="2614"/>
              <a:ext cx="82" cy="77"/>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o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a:latin typeface="Calibri" panose="020F0502020204030204" pitchFamily="34" charset="0"/>
              </a:endParaRPr>
            </a:p>
          </p:txBody>
        </p:sp>
      </p:grpSp>
      <p:sp>
        <p:nvSpPr>
          <p:cNvPr id="210" name="WordArt 365"/>
          <p:cNvSpPr>
            <a:spLocks noChangeArrowheads="1" noChangeShapeType="1" noTextEdit="1"/>
          </p:cNvSpPr>
          <p:nvPr/>
        </p:nvSpPr>
        <p:spPr bwMode="auto">
          <a:xfrm>
            <a:off x="3040358" y="2156466"/>
            <a:ext cx="171881" cy="181631"/>
          </a:xfrm>
          <a:prstGeom prst="rect">
            <a:avLst/>
          </a:prstGeom>
        </p:spPr>
        <p:txBody>
          <a:bodyPr wrap="none" fromWordArt="1">
            <a:prstTxWarp prst="textPlain">
              <a:avLst>
                <a:gd name="adj" fmla="val 50000"/>
              </a:avLst>
            </a:prstTxWarp>
            <a:noAutofit/>
          </a:bodyPr>
          <a:lstStyle/>
          <a:p>
            <a:r>
              <a:rPr lang="fr-FR" sz="3600" i="1" kern="10">
                <a:ln w="9525">
                  <a:solidFill>
                    <a:schemeClr val="tx1"/>
                  </a:solidFill>
                  <a:round/>
                  <a:headEnd/>
                  <a:tailEnd/>
                </a:ln>
                <a:solidFill>
                  <a:srgbClr val="FF9900"/>
                </a:solidFill>
                <a:latin typeface="Calibri" panose="020F0502020204030204" pitchFamily="34" charset="0"/>
              </a:rPr>
              <a:t>K</a:t>
            </a:r>
          </a:p>
        </p:txBody>
      </p:sp>
      <p:sp>
        <p:nvSpPr>
          <p:cNvPr id="205" name="Rectangle 366"/>
          <p:cNvSpPr>
            <a:spLocks noChangeArrowheads="1"/>
          </p:cNvSpPr>
          <p:nvPr/>
        </p:nvSpPr>
        <p:spPr bwMode="auto">
          <a:xfrm>
            <a:off x="2197100" y="1042988"/>
            <a:ext cx="1079500" cy="1319212"/>
          </a:xfrm>
          <a:prstGeom prst="rect">
            <a:avLst/>
          </a:prstGeom>
          <a:noFill/>
          <a:ln w="19050">
            <a:solidFill>
              <a:srgbClr val="66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no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a:latin typeface="Calibri" panose="020F0502020204030204" pitchFamily="34" charset="0"/>
            </a:endParaRPr>
          </a:p>
        </p:txBody>
      </p:sp>
      <p:graphicFrame>
        <p:nvGraphicFramePr>
          <p:cNvPr id="225" name="Object 369"/>
          <p:cNvGraphicFramePr>
            <a:graphicFrameLocks noChangeAspect="1"/>
          </p:cNvGraphicFramePr>
          <p:nvPr/>
        </p:nvGraphicFramePr>
        <p:xfrm>
          <a:off x="3444655" y="661988"/>
          <a:ext cx="1089246" cy="217138"/>
        </p:xfrm>
        <a:graphic>
          <a:graphicData uri="http://schemas.openxmlformats.org/presentationml/2006/ole">
            <mc:AlternateContent xmlns:mc="http://schemas.openxmlformats.org/markup-compatibility/2006">
              <mc:Choice xmlns:v="urn:schemas-microsoft-com:vml" Requires="v">
                <p:oleObj name="Photo Editor Photo" r:id="rId3" imgW="3371429" imgH="495369" progId="MSPhotoEd.3">
                  <p:embed/>
                </p:oleObj>
              </mc:Choice>
              <mc:Fallback>
                <p:oleObj name="Photo Editor Photo" r:id="rId3" imgW="3371429" imgH="495369" progId="MSPhotoEd.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t="3206"/>
                      <a:stretch>
                        <a:fillRect/>
                      </a:stretch>
                    </p:blipFill>
                    <p:spPr bwMode="auto">
                      <a:xfrm>
                        <a:off x="3444655" y="661988"/>
                        <a:ext cx="1089246" cy="217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26" name="Object 370"/>
          <p:cNvGraphicFramePr>
            <a:graphicFrameLocks noChangeAspect="1"/>
          </p:cNvGraphicFramePr>
          <p:nvPr/>
        </p:nvGraphicFramePr>
        <p:xfrm>
          <a:off x="3444655" y="1765429"/>
          <a:ext cx="1089246" cy="215772"/>
        </p:xfrm>
        <a:graphic>
          <a:graphicData uri="http://schemas.openxmlformats.org/presentationml/2006/ole">
            <mc:AlternateContent xmlns:mc="http://schemas.openxmlformats.org/markup-compatibility/2006">
              <mc:Choice xmlns:v="urn:schemas-microsoft-com:vml" Requires="v">
                <p:oleObj name="Photo Editor Photo" r:id="rId5" imgW="3371429" imgH="495369" progId="MSPhotoEd.3">
                  <p:embed/>
                </p:oleObj>
              </mc:Choice>
              <mc:Fallback>
                <p:oleObj name="Photo Editor Photo" r:id="rId5" imgW="3371429" imgH="495369" progId="MSPhotoEd.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b="4808"/>
                      <a:stretch>
                        <a:fillRect/>
                      </a:stretch>
                    </p:blipFill>
                    <p:spPr bwMode="auto">
                      <a:xfrm>
                        <a:off x="3444655" y="1765429"/>
                        <a:ext cx="1089246" cy="2157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27" name="Text Box 371"/>
          <p:cNvSpPr txBox="1">
            <a:spLocks noChangeArrowheads="1"/>
          </p:cNvSpPr>
          <p:nvPr/>
        </p:nvSpPr>
        <p:spPr bwMode="auto">
          <a:xfrm>
            <a:off x="3443288" y="763046"/>
            <a:ext cx="1060546" cy="499826"/>
          </a:xfrm>
          <a:prstGeom prst="rect">
            <a:avLst/>
          </a:prstGeom>
          <a:noFill/>
          <a:ln w="6350">
            <a:noFill/>
            <a:miter lim="800000"/>
            <a:headEnd/>
            <a:tailEnd/>
          </a:ln>
          <a:effectLst/>
        </p:spPr>
        <p:txBody>
          <a:bodyPr lIns="0" tIns="0" rIns="0" anchor="ctr" anchorCtr="1">
            <a:noAutofit/>
          </a:bodyPr>
          <a:lstStyle/>
          <a:p>
            <a:pPr>
              <a:lnSpc>
                <a:spcPct val="90000"/>
              </a:lnSpc>
              <a:defRPr/>
            </a:pPr>
            <a:r>
              <a:rPr lang="fr-FR" sz="1100" b="1">
                <a:latin typeface="Calibri" panose="020F0502020204030204" pitchFamily="34" charset="0"/>
              </a:rPr>
              <a:t>Capitalisation des</a:t>
            </a:r>
          </a:p>
          <a:p>
            <a:pPr>
              <a:lnSpc>
                <a:spcPct val="90000"/>
              </a:lnSpc>
              <a:defRPr/>
            </a:pPr>
            <a:r>
              <a:rPr lang="fr-FR" sz="1100" b="1">
                <a:latin typeface="Calibri" panose="020F0502020204030204" pitchFamily="34" charset="0"/>
              </a:rPr>
              <a:t>connaissances</a:t>
            </a:r>
          </a:p>
        </p:txBody>
      </p:sp>
      <p:sp>
        <p:nvSpPr>
          <p:cNvPr id="229" name="WordArt 373"/>
          <p:cNvSpPr>
            <a:spLocks noChangeArrowheads="1" noChangeShapeType="1" noTextEdit="1"/>
          </p:cNvSpPr>
          <p:nvPr/>
        </p:nvSpPr>
        <p:spPr bwMode="auto">
          <a:xfrm>
            <a:off x="4315232" y="1781817"/>
            <a:ext cx="154435" cy="181631"/>
          </a:xfrm>
          <a:prstGeom prst="rect">
            <a:avLst/>
          </a:prstGeom>
        </p:spPr>
        <p:txBody>
          <a:bodyPr wrap="none" fromWordArt="1">
            <a:prstTxWarp prst="textPlain">
              <a:avLst>
                <a:gd name="adj" fmla="val 50000"/>
              </a:avLst>
            </a:prstTxWarp>
            <a:noAutofit/>
          </a:bodyPr>
          <a:lstStyle/>
          <a:p>
            <a:r>
              <a:rPr lang="fr-FR" sz="3600" i="1" kern="10">
                <a:ln w="9525">
                  <a:solidFill>
                    <a:schemeClr val="tx1"/>
                  </a:solidFill>
                  <a:round/>
                  <a:headEnd/>
                  <a:tailEnd/>
                </a:ln>
                <a:solidFill>
                  <a:srgbClr val="FF9900"/>
                </a:solidFill>
                <a:latin typeface="Calibri" panose="020F0502020204030204" pitchFamily="34" charset="0"/>
              </a:rPr>
              <a:t>L</a:t>
            </a:r>
          </a:p>
        </p:txBody>
      </p:sp>
      <p:sp>
        <p:nvSpPr>
          <p:cNvPr id="224" name="Rectangle 374"/>
          <p:cNvSpPr>
            <a:spLocks noChangeArrowheads="1"/>
          </p:cNvSpPr>
          <p:nvPr/>
        </p:nvSpPr>
        <p:spPr bwMode="auto">
          <a:xfrm>
            <a:off x="3441700" y="657225"/>
            <a:ext cx="1079500" cy="1319213"/>
          </a:xfrm>
          <a:prstGeom prst="rect">
            <a:avLst/>
          </a:prstGeom>
          <a:noFill/>
          <a:ln w="19050">
            <a:solidFill>
              <a:srgbClr val="66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no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a:latin typeface="Calibri" panose="020F0502020204030204" pitchFamily="34" charset="0"/>
            </a:endParaRPr>
          </a:p>
        </p:txBody>
      </p:sp>
      <p:graphicFrame>
        <p:nvGraphicFramePr>
          <p:cNvPr id="233" name="Object 377"/>
          <p:cNvGraphicFramePr>
            <a:graphicFrameLocks noChangeAspect="1"/>
          </p:cNvGraphicFramePr>
          <p:nvPr/>
        </p:nvGraphicFramePr>
        <p:xfrm>
          <a:off x="4689475" y="661988"/>
          <a:ext cx="1089025" cy="215741"/>
        </p:xfrm>
        <a:graphic>
          <a:graphicData uri="http://schemas.openxmlformats.org/presentationml/2006/ole">
            <mc:AlternateContent xmlns:mc="http://schemas.openxmlformats.org/markup-compatibility/2006">
              <mc:Choice xmlns:v="urn:schemas-microsoft-com:vml" Requires="v">
                <p:oleObj name="Photo Editor Photo" r:id="rId7" imgW="3371429" imgH="495369" progId="MSPhotoEd.3">
                  <p:embed/>
                </p:oleObj>
              </mc:Choice>
              <mc:Fallback>
                <p:oleObj name="Photo Editor Photo" r:id="rId7" imgW="3371429" imgH="495369" progId="MSPhotoEd.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t="3206"/>
                      <a:stretch>
                        <a:fillRect/>
                      </a:stretch>
                    </p:blipFill>
                    <p:spPr bwMode="auto">
                      <a:xfrm>
                        <a:off x="4689475" y="661988"/>
                        <a:ext cx="1089025" cy="2157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4" name="Object 378"/>
          <p:cNvGraphicFramePr>
            <a:graphicFrameLocks noChangeAspect="1"/>
          </p:cNvGraphicFramePr>
          <p:nvPr/>
        </p:nvGraphicFramePr>
        <p:xfrm>
          <a:off x="4689475" y="1755713"/>
          <a:ext cx="1089025" cy="214375"/>
        </p:xfrm>
        <a:graphic>
          <a:graphicData uri="http://schemas.openxmlformats.org/presentationml/2006/ole">
            <mc:AlternateContent xmlns:mc="http://schemas.openxmlformats.org/markup-compatibility/2006">
              <mc:Choice xmlns:v="urn:schemas-microsoft-com:vml" Requires="v">
                <p:oleObj name="Photo Editor Photo" r:id="rId8" imgW="3371429" imgH="495369" progId="MSPhotoEd.3">
                  <p:embed/>
                </p:oleObj>
              </mc:Choice>
              <mc:Fallback>
                <p:oleObj name="Photo Editor Photo" r:id="rId8" imgW="3371429" imgH="495369" progId="MSPhotoEd.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b="4808"/>
                      <a:stretch>
                        <a:fillRect/>
                      </a:stretch>
                    </p:blipFill>
                    <p:spPr bwMode="auto">
                      <a:xfrm>
                        <a:off x="4689475" y="1755713"/>
                        <a:ext cx="1089025" cy="21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32" name="Rectangle 382"/>
          <p:cNvSpPr>
            <a:spLocks noChangeArrowheads="1"/>
          </p:cNvSpPr>
          <p:nvPr/>
        </p:nvSpPr>
        <p:spPr bwMode="auto">
          <a:xfrm>
            <a:off x="4694238" y="657225"/>
            <a:ext cx="1079500" cy="1319213"/>
          </a:xfrm>
          <a:prstGeom prst="rect">
            <a:avLst/>
          </a:prstGeom>
          <a:noFill/>
          <a:ln w="19050">
            <a:solidFill>
              <a:srgbClr val="66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no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a:latin typeface="Calibri" panose="020F0502020204030204" pitchFamily="34" charset="0"/>
            </a:endParaRPr>
          </a:p>
        </p:txBody>
      </p:sp>
      <p:graphicFrame>
        <p:nvGraphicFramePr>
          <p:cNvPr id="241" name="Object 385"/>
          <p:cNvGraphicFramePr>
            <a:graphicFrameLocks noChangeAspect="1"/>
          </p:cNvGraphicFramePr>
          <p:nvPr/>
        </p:nvGraphicFramePr>
        <p:xfrm>
          <a:off x="5935663" y="1036638"/>
          <a:ext cx="1085850" cy="215741"/>
        </p:xfrm>
        <a:graphic>
          <a:graphicData uri="http://schemas.openxmlformats.org/presentationml/2006/ole">
            <mc:AlternateContent xmlns:mc="http://schemas.openxmlformats.org/markup-compatibility/2006">
              <mc:Choice xmlns:v="urn:schemas-microsoft-com:vml" Requires="v">
                <p:oleObj name="Photo Editor Photo" r:id="rId7" imgW="3371429" imgH="495369" progId="MSPhotoEd.3">
                  <p:embed/>
                </p:oleObj>
              </mc:Choice>
              <mc:Fallback>
                <p:oleObj name="Photo Editor Photo" r:id="rId7" imgW="3371429" imgH="495369" progId="MSPhotoEd.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t="3206"/>
                      <a:stretch>
                        <a:fillRect/>
                      </a:stretch>
                    </p:blipFill>
                    <p:spPr bwMode="auto">
                      <a:xfrm>
                        <a:off x="5935663" y="1036638"/>
                        <a:ext cx="1085850" cy="2157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42" name="Object 386"/>
          <p:cNvGraphicFramePr>
            <a:graphicFrameLocks noChangeAspect="1"/>
          </p:cNvGraphicFramePr>
          <p:nvPr/>
        </p:nvGraphicFramePr>
        <p:xfrm>
          <a:off x="5935663" y="2130363"/>
          <a:ext cx="1085850" cy="214375"/>
        </p:xfrm>
        <a:graphic>
          <a:graphicData uri="http://schemas.openxmlformats.org/presentationml/2006/ole">
            <mc:AlternateContent xmlns:mc="http://schemas.openxmlformats.org/markup-compatibility/2006">
              <mc:Choice xmlns:v="urn:schemas-microsoft-com:vml" Requires="v">
                <p:oleObj name="Photo Editor Photo" r:id="rId8" imgW="3371429" imgH="495369" progId="MSPhotoEd.3">
                  <p:embed/>
                </p:oleObj>
              </mc:Choice>
              <mc:Fallback>
                <p:oleObj name="Photo Editor Photo" r:id="rId8" imgW="3371429" imgH="495369" progId="MSPhotoEd.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b="4808"/>
                      <a:stretch>
                        <a:fillRect/>
                      </a:stretch>
                    </p:blipFill>
                    <p:spPr bwMode="auto">
                      <a:xfrm>
                        <a:off x="5935663" y="2130363"/>
                        <a:ext cx="1085850" cy="21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43" name="Text Box 387"/>
          <p:cNvSpPr txBox="1">
            <a:spLocks noChangeArrowheads="1"/>
          </p:cNvSpPr>
          <p:nvPr/>
        </p:nvSpPr>
        <p:spPr bwMode="auto">
          <a:xfrm>
            <a:off x="5935663" y="1124744"/>
            <a:ext cx="1084486" cy="349555"/>
          </a:xfrm>
          <a:prstGeom prst="rect">
            <a:avLst/>
          </a:prstGeom>
          <a:noFill/>
          <a:ln w="6350">
            <a:noFill/>
            <a:miter lim="800000"/>
            <a:headEnd/>
            <a:tailEnd/>
          </a:ln>
          <a:effectLst/>
        </p:spPr>
        <p:txBody>
          <a:bodyPr lIns="0" tIns="0" rIns="0" anchor="ctr" anchorCtr="1">
            <a:noAutofit/>
          </a:bodyPr>
          <a:lstStyle/>
          <a:p>
            <a:pPr>
              <a:lnSpc>
                <a:spcPct val="90000"/>
              </a:lnSpc>
              <a:defRPr/>
            </a:pPr>
            <a:r>
              <a:rPr lang="fr-FR" sz="1100" b="1" dirty="0">
                <a:latin typeface="Calibri" panose="020F0502020204030204" pitchFamily="34" charset="0"/>
              </a:rPr>
              <a:t>Contenu du projet</a:t>
            </a:r>
          </a:p>
        </p:txBody>
      </p:sp>
      <p:grpSp>
        <p:nvGrpSpPr>
          <p:cNvPr id="244" name="Group 388"/>
          <p:cNvGrpSpPr>
            <a:grpSpLocks/>
          </p:cNvGrpSpPr>
          <p:nvPr/>
        </p:nvGrpSpPr>
        <p:grpSpPr bwMode="auto">
          <a:xfrm>
            <a:off x="6031152" y="1523786"/>
            <a:ext cx="919426" cy="480638"/>
            <a:chOff x="3837" y="1175"/>
            <a:chExt cx="555" cy="290"/>
          </a:xfrm>
        </p:grpSpPr>
        <p:sp>
          <p:nvSpPr>
            <p:cNvPr id="246" name="Line 389"/>
            <p:cNvSpPr>
              <a:spLocks noChangeShapeType="1"/>
            </p:cNvSpPr>
            <p:nvPr/>
          </p:nvSpPr>
          <p:spPr bwMode="auto">
            <a:xfrm>
              <a:off x="3959" y="1274"/>
              <a:ext cx="316"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nchor="ctr">
              <a:noAutofit/>
            </a:bodyPr>
            <a:lstStyle/>
            <a:p>
              <a:endParaRPr lang="fr-FR">
                <a:latin typeface="Calibri" panose="020F0502020204030204" pitchFamily="34" charset="0"/>
              </a:endParaRPr>
            </a:p>
          </p:txBody>
        </p:sp>
        <p:sp>
          <p:nvSpPr>
            <p:cNvPr id="247" name="Rectangle 390"/>
            <p:cNvSpPr>
              <a:spLocks noChangeArrowheads="1"/>
            </p:cNvSpPr>
            <p:nvPr/>
          </p:nvSpPr>
          <p:spPr bwMode="auto">
            <a:xfrm>
              <a:off x="4071" y="1175"/>
              <a:ext cx="67" cy="67"/>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o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a:latin typeface="Calibri" panose="020F0502020204030204" pitchFamily="34" charset="0"/>
              </a:endParaRPr>
            </a:p>
          </p:txBody>
        </p:sp>
        <p:sp>
          <p:nvSpPr>
            <p:cNvPr id="248" name="Line 391"/>
            <p:cNvSpPr>
              <a:spLocks noChangeShapeType="1"/>
            </p:cNvSpPr>
            <p:nvPr/>
          </p:nvSpPr>
          <p:spPr bwMode="auto">
            <a:xfrm>
              <a:off x="3864" y="1385"/>
              <a:ext cx="504"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nchor="ctr">
              <a:noAutofit/>
            </a:bodyPr>
            <a:lstStyle/>
            <a:p>
              <a:endParaRPr lang="fr-FR">
                <a:latin typeface="Calibri" panose="020F0502020204030204" pitchFamily="34" charset="0"/>
              </a:endParaRPr>
            </a:p>
          </p:txBody>
        </p:sp>
        <p:sp>
          <p:nvSpPr>
            <p:cNvPr id="249" name="Line 392"/>
            <p:cNvSpPr>
              <a:spLocks noChangeShapeType="1"/>
            </p:cNvSpPr>
            <p:nvPr/>
          </p:nvSpPr>
          <p:spPr bwMode="auto">
            <a:xfrm>
              <a:off x="4103" y="1242"/>
              <a:ext cx="0" cy="31"/>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noAutofit/>
            </a:bodyPr>
            <a:lstStyle/>
            <a:p>
              <a:endParaRPr lang="fr-FR">
                <a:latin typeface="Calibri" panose="020F0502020204030204" pitchFamily="34" charset="0"/>
              </a:endParaRPr>
            </a:p>
          </p:txBody>
        </p:sp>
        <p:sp>
          <p:nvSpPr>
            <p:cNvPr id="250" name="Line 393"/>
            <p:cNvSpPr>
              <a:spLocks noChangeShapeType="1"/>
            </p:cNvSpPr>
            <p:nvPr/>
          </p:nvSpPr>
          <p:spPr bwMode="auto">
            <a:xfrm>
              <a:off x="3958" y="1276"/>
              <a:ext cx="0" cy="105"/>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nchor="ctr">
              <a:noAutofit/>
            </a:bodyPr>
            <a:lstStyle/>
            <a:p>
              <a:endParaRPr lang="fr-FR">
                <a:latin typeface="Calibri" panose="020F0502020204030204" pitchFamily="34" charset="0"/>
              </a:endParaRPr>
            </a:p>
          </p:txBody>
        </p:sp>
        <p:sp>
          <p:nvSpPr>
            <p:cNvPr id="251" name="Line 394"/>
            <p:cNvSpPr>
              <a:spLocks noChangeShapeType="1"/>
            </p:cNvSpPr>
            <p:nvPr/>
          </p:nvSpPr>
          <p:spPr bwMode="auto">
            <a:xfrm>
              <a:off x="4063" y="1274"/>
              <a:ext cx="0" cy="111"/>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nchor="ctr">
              <a:noAutofit/>
            </a:bodyPr>
            <a:lstStyle/>
            <a:p>
              <a:endParaRPr lang="fr-FR">
                <a:latin typeface="Calibri" panose="020F0502020204030204" pitchFamily="34" charset="0"/>
              </a:endParaRPr>
            </a:p>
          </p:txBody>
        </p:sp>
        <p:sp>
          <p:nvSpPr>
            <p:cNvPr id="252" name="Line 395"/>
            <p:cNvSpPr>
              <a:spLocks noChangeShapeType="1"/>
            </p:cNvSpPr>
            <p:nvPr/>
          </p:nvSpPr>
          <p:spPr bwMode="auto">
            <a:xfrm>
              <a:off x="4171" y="1274"/>
              <a:ext cx="0" cy="107"/>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nchor="ctr">
              <a:noAutofit/>
            </a:bodyPr>
            <a:lstStyle/>
            <a:p>
              <a:endParaRPr lang="fr-FR">
                <a:latin typeface="Calibri" panose="020F0502020204030204" pitchFamily="34" charset="0"/>
              </a:endParaRPr>
            </a:p>
          </p:txBody>
        </p:sp>
        <p:sp>
          <p:nvSpPr>
            <p:cNvPr id="253" name="Line 396"/>
            <p:cNvSpPr>
              <a:spLocks noChangeShapeType="1"/>
            </p:cNvSpPr>
            <p:nvPr/>
          </p:nvSpPr>
          <p:spPr bwMode="auto">
            <a:xfrm>
              <a:off x="4278" y="1274"/>
              <a:ext cx="0" cy="109"/>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nchor="ctr">
              <a:noAutofit/>
            </a:bodyPr>
            <a:lstStyle/>
            <a:p>
              <a:endParaRPr lang="fr-FR">
                <a:latin typeface="Calibri" panose="020F0502020204030204" pitchFamily="34" charset="0"/>
              </a:endParaRPr>
            </a:p>
          </p:txBody>
        </p:sp>
        <p:sp>
          <p:nvSpPr>
            <p:cNvPr id="254" name="Line 397"/>
            <p:cNvSpPr>
              <a:spLocks noChangeShapeType="1"/>
            </p:cNvSpPr>
            <p:nvPr/>
          </p:nvSpPr>
          <p:spPr bwMode="auto">
            <a:xfrm>
              <a:off x="3862" y="1386"/>
              <a:ext cx="0" cy="31"/>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noAutofit/>
            </a:bodyPr>
            <a:lstStyle/>
            <a:p>
              <a:endParaRPr lang="fr-FR">
                <a:latin typeface="Calibri" panose="020F0502020204030204" pitchFamily="34" charset="0"/>
              </a:endParaRPr>
            </a:p>
          </p:txBody>
        </p:sp>
        <p:sp>
          <p:nvSpPr>
            <p:cNvPr id="255" name="Line 398"/>
            <p:cNvSpPr>
              <a:spLocks noChangeShapeType="1"/>
            </p:cNvSpPr>
            <p:nvPr/>
          </p:nvSpPr>
          <p:spPr bwMode="auto">
            <a:xfrm>
              <a:off x="3935" y="1385"/>
              <a:ext cx="0" cy="3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noAutofit/>
            </a:bodyPr>
            <a:lstStyle/>
            <a:p>
              <a:endParaRPr lang="fr-FR">
                <a:latin typeface="Calibri" panose="020F0502020204030204" pitchFamily="34" charset="0"/>
              </a:endParaRPr>
            </a:p>
          </p:txBody>
        </p:sp>
        <p:sp>
          <p:nvSpPr>
            <p:cNvPr id="256" name="Line 399"/>
            <p:cNvSpPr>
              <a:spLocks noChangeShapeType="1"/>
            </p:cNvSpPr>
            <p:nvPr/>
          </p:nvSpPr>
          <p:spPr bwMode="auto">
            <a:xfrm>
              <a:off x="4005" y="1385"/>
              <a:ext cx="0" cy="3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noAutofit/>
            </a:bodyPr>
            <a:lstStyle/>
            <a:p>
              <a:endParaRPr lang="fr-FR">
                <a:latin typeface="Calibri" panose="020F0502020204030204" pitchFamily="34" charset="0"/>
              </a:endParaRPr>
            </a:p>
          </p:txBody>
        </p:sp>
        <p:sp>
          <p:nvSpPr>
            <p:cNvPr id="257" name="Line 400"/>
            <p:cNvSpPr>
              <a:spLocks noChangeShapeType="1"/>
            </p:cNvSpPr>
            <p:nvPr/>
          </p:nvSpPr>
          <p:spPr bwMode="auto">
            <a:xfrm>
              <a:off x="4078" y="1385"/>
              <a:ext cx="0" cy="3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noAutofit/>
            </a:bodyPr>
            <a:lstStyle/>
            <a:p>
              <a:endParaRPr lang="fr-FR">
                <a:latin typeface="Calibri" panose="020F0502020204030204" pitchFamily="34" charset="0"/>
              </a:endParaRPr>
            </a:p>
          </p:txBody>
        </p:sp>
        <p:sp>
          <p:nvSpPr>
            <p:cNvPr id="258" name="Line 401"/>
            <p:cNvSpPr>
              <a:spLocks noChangeShapeType="1"/>
            </p:cNvSpPr>
            <p:nvPr/>
          </p:nvSpPr>
          <p:spPr bwMode="auto">
            <a:xfrm>
              <a:off x="4154" y="1386"/>
              <a:ext cx="0" cy="31"/>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noAutofit/>
            </a:bodyPr>
            <a:lstStyle/>
            <a:p>
              <a:endParaRPr lang="fr-FR">
                <a:latin typeface="Calibri" panose="020F0502020204030204" pitchFamily="34" charset="0"/>
              </a:endParaRPr>
            </a:p>
          </p:txBody>
        </p:sp>
        <p:sp>
          <p:nvSpPr>
            <p:cNvPr id="259" name="Line 402"/>
            <p:cNvSpPr>
              <a:spLocks noChangeShapeType="1"/>
            </p:cNvSpPr>
            <p:nvPr/>
          </p:nvSpPr>
          <p:spPr bwMode="auto">
            <a:xfrm>
              <a:off x="4227" y="1385"/>
              <a:ext cx="0" cy="3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noAutofit/>
            </a:bodyPr>
            <a:lstStyle/>
            <a:p>
              <a:endParaRPr lang="fr-FR">
                <a:latin typeface="Calibri" panose="020F0502020204030204" pitchFamily="34" charset="0"/>
              </a:endParaRPr>
            </a:p>
          </p:txBody>
        </p:sp>
        <p:sp>
          <p:nvSpPr>
            <p:cNvPr id="260" name="Line 403"/>
            <p:cNvSpPr>
              <a:spLocks noChangeShapeType="1"/>
            </p:cNvSpPr>
            <p:nvPr/>
          </p:nvSpPr>
          <p:spPr bwMode="auto">
            <a:xfrm>
              <a:off x="4297" y="1385"/>
              <a:ext cx="0" cy="3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noAutofit/>
            </a:bodyPr>
            <a:lstStyle/>
            <a:p>
              <a:endParaRPr lang="fr-FR">
                <a:latin typeface="Calibri" panose="020F0502020204030204" pitchFamily="34" charset="0"/>
              </a:endParaRPr>
            </a:p>
          </p:txBody>
        </p:sp>
        <p:sp>
          <p:nvSpPr>
            <p:cNvPr id="261" name="Line 404"/>
            <p:cNvSpPr>
              <a:spLocks noChangeShapeType="1"/>
            </p:cNvSpPr>
            <p:nvPr/>
          </p:nvSpPr>
          <p:spPr bwMode="auto">
            <a:xfrm>
              <a:off x="4370" y="1385"/>
              <a:ext cx="0" cy="3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noAutofit/>
            </a:bodyPr>
            <a:lstStyle/>
            <a:p>
              <a:endParaRPr lang="fr-FR">
                <a:latin typeface="Calibri" panose="020F0502020204030204" pitchFamily="34" charset="0"/>
              </a:endParaRPr>
            </a:p>
          </p:txBody>
        </p:sp>
        <p:sp>
          <p:nvSpPr>
            <p:cNvPr id="262" name="Rectangle 405"/>
            <p:cNvSpPr>
              <a:spLocks noChangeArrowheads="1"/>
            </p:cNvSpPr>
            <p:nvPr/>
          </p:nvSpPr>
          <p:spPr bwMode="auto">
            <a:xfrm>
              <a:off x="3837" y="1416"/>
              <a:ext cx="49" cy="49"/>
            </a:xfrm>
            <a:prstGeom prst="rect">
              <a:avLst/>
            </a:prstGeom>
            <a:solidFill>
              <a:schemeClr val="folHlink"/>
            </a:solidFill>
            <a:ln w="9525">
              <a:solidFill>
                <a:schemeClr val="folHlink"/>
              </a:solidFill>
              <a:miter lim="800000"/>
              <a:headEnd/>
              <a:tailEnd/>
            </a:ln>
          </p:spPr>
          <p:txBody>
            <a:bodyPr wrap="none" anchor="ctr">
              <a:no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a:latin typeface="Calibri" panose="020F0502020204030204" pitchFamily="34" charset="0"/>
              </a:endParaRPr>
            </a:p>
          </p:txBody>
        </p:sp>
        <p:sp>
          <p:nvSpPr>
            <p:cNvPr id="263" name="Rectangle 406"/>
            <p:cNvSpPr>
              <a:spLocks noChangeArrowheads="1"/>
            </p:cNvSpPr>
            <p:nvPr/>
          </p:nvSpPr>
          <p:spPr bwMode="auto">
            <a:xfrm>
              <a:off x="3909" y="1415"/>
              <a:ext cx="49" cy="49"/>
            </a:xfrm>
            <a:prstGeom prst="rect">
              <a:avLst/>
            </a:prstGeom>
            <a:solidFill>
              <a:schemeClr val="folHlink"/>
            </a:solidFill>
            <a:ln w="9525">
              <a:solidFill>
                <a:schemeClr val="folHlink"/>
              </a:solidFill>
              <a:miter lim="800000"/>
              <a:headEnd/>
              <a:tailEnd/>
            </a:ln>
          </p:spPr>
          <p:txBody>
            <a:bodyPr wrap="none" anchor="ctr">
              <a:no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a:latin typeface="Calibri" panose="020F0502020204030204" pitchFamily="34" charset="0"/>
              </a:endParaRPr>
            </a:p>
          </p:txBody>
        </p:sp>
        <p:sp>
          <p:nvSpPr>
            <p:cNvPr id="264" name="Rectangle 407"/>
            <p:cNvSpPr>
              <a:spLocks noChangeArrowheads="1"/>
            </p:cNvSpPr>
            <p:nvPr/>
          </p:nvSpPr>
          <p:spPr bwMode="auto">
            <a:xfrm>
              <a:off x="4054" y="1415"/>
              <a:ext cx="49" cy="49"/>
            </a:xfrm>
            <a:prstGeom prst="rect">
              <a:avLst/>
            </a:prstGeom>
            <a:solidFill>
              <a:schemeClr val="folHlink"/>
            </a:solidFill>
            <a:ln w="9525">
              <a:solidFill>
                <a:schemeClr val="folHlink"/>
              </a:solidFill>
              <a:miter lim="800000"/>
              <a:headEnd/>
              <a:tailEnd/>
            </a:ln>
          </p:spPr>
          <p:txBody>
            <a:bodyPr wrap="none" anchor="ctr">
              <a:no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a:latin typeface="Calibri" panose="020F0502020204030204" pitchFamily="34" charset="0"/>
              </a:endParaRPr>
            </a:p>
          </p:txBody>
        </p:sp>
        <p:sp>
          <p:nvSpPr>
            <p:cNvPr id="265" name="Rectangle 408"/>
            <p:cNvSpPr>
              <a:spLocks noChangeArrowheads="1"/>
            </p:cNvSpPr>
            <p:nvPr/>
          </p:nvSpPr>
          <p:spPr bwMode="auto">
            <a:xfrm>
              <a:off x="4198" y="1414"/>
              <a:ext cx="49" cy="49"/>
            </a:xfrm>
            <a:prstGeom prst="rect">
              <a:avLst/>
            </a:prstGeom>
            <a:solidFill>
              <a:schemeClr val="folHlink"/>
            </a:solidFill>
            <a:ln w="9525">
              <a:solidFill>
                <a:schemeClr val="folHlink"/>
              </a:solidFill>
              <a:miter lim="800000"/>
              <a:headEnd/>
              <a:tailEnd/>
            </a:ln>
          </p:spPr>
          <p:txBody>
            <a:bodyPr wrap="none" anchor="ctr">
              <a:no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a:latin typeface="Calibri" panose="020F0502020204030204" pitchFamily="34" charset="0"/>
              </a:endParaRPr>
            </a:p>
          </p:txBody>
        </p:sp>
        <p:sp>
          <p:nvSpPr>
            <p:cNvPr id="266" name="Rectangle 409"/>
            <p:cNvSpPr>
              <a:spLocks noChangeArrowheads="1"/>
            </p:cNvSpPr>
            <p:nvPr/>
          </p:nvSpPr>
          <p:spPr bwMode="auto">
            <a:xfrm>
              <a:off x="3981" y="1415"/>
              <a:ext cx="49" cy="49"/>
            </a:xfrm>
            <a:prstGeom prst="rect">
              <a:avLst/>
            </a:prstGeom>
            <a:solidFill>
              <a:schemeClr val="folHlink"/>
            </a:solidFill>
            <a:ln w="9525">
              <a:solidFill>
                <a:schemeClr val="folHlink"/>
              </a:solidFill>
              <a:miter lim="800000"/>
              <a:headEnd/>
              <a:tailEnd/>
            </a:ln>
          </p:spPr>
          <p:txBody>
            <a:bodyPr wrap="none" anchor="ctr">
              <a:no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a:latin typeface="Calibri" panose="020F0502020204030204" pitchFamily="34" charset="0"/>
              </a:endParaRPr>
            </a:p>
          </p:txBody>
        </p:sp>
        <p:sp>
          <p:nvSpPr>
            <p:cNvPr id="267" name="Rectangle 410"/>
            <p:cNvSpPr>
              <a:spLocks noChangeArrowheads="1"/>
            </p:cNvSpPr>
            <p:nvPr/>
          </p:nvSpPr>
          <p:spPr bwMode="auto">
            <a:xfrm>
              <a:off x="4126" y="1415"/>
              <a:ext cx="49" cy="49"/>
            </a:xfrm>
            <a:prstGeom prst="rect">
              <a:avLst/>
            </a:prstGeom>
            <a:solidFill>
              <a:schemeClr val="folHlink"/>
            </a:solidFill>
            <a:ln w="9525">
              <a:solidFill>
                <a:schemeClr val="folHlink"/>
              </a:solidFill>
              <a:miter lim="800000"/>
              <a:headEnd/>
              <a:tailEnd/>
            </a:ln>
          </p:spPr>
          <p:txBody>
            <a:bodyPr wrap="none" anchor="ctr">
              <a:no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a:latin typeface="Calibri" panose="020F0502020204030204" pitchFamily="34" charset="0"/>
              </a:endParaRPr>
            </a:p>
          </p:txBody>
        </p:sp>
        <p:sp>
          <p:nvSpPr>
            <p:cNvPr id="268" name="Rectangle 411"/>
            <p:cNvSpPr>
              <a:spLocks noChangeArrowheads="1"/>
            </p:cNvSpPr>
            <p:nvPr/>
          </p:nvSpPr>
          <p:spPr bwMode="auto">
            <a:xfrm>
              <a:off x="4270" y="1415"/>
              <a:ext cx="50" cy="49"/>
            </a:xfrm>
            <a:prstGeom prst="rect">
              <a:avLst/>
            </a:prstGeom>
            <a:solidFill>
              <a:schemeClr val="folHlink"/>
            </a:solidFill>
            <a:ln w="9525">
              <a:solidFill>
                <a:schemeClr val="folHlink"/>
              </a:solidFill>
              <a:miter lim="800000"/>
              <a:headEnd/>
              <a:tailEnd/>
            </a:ln>
          </p:spPr>
          <p:txBody>
            <a:bodyPr wrap="none" anchor="ctr">
              <a:no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a:latin typeface="Calibri" panose="020F0502020204030204" pitchFamily="34" charset="0"/>
              </a:endParaRPr>
            </a:p>
          </p:txBody>
        </p:sp>
        <p:sp>
          <p:nvSpPr>
            <p:cNvPr id="269" name="Rectangle 412"/>
            <p:cNvSpPr>
              <a:spLocks noChangeArrowheads="1"/>
            </p:cNvSpPr>
            <p:nvPr/>
          </p:nvSpPr>
          <p:spPr bwMode="auto">
            <a:xfrm>
              <a:off x="4343" y="1414"/>
              <a:ext cx="49" cy="49"/>
            </a:xfrm>
            <a:prstGeom prst="rect">
              <a:avLst/>
            </a:prstGeom>
            <a:solidFill>
              <a:schemeClr val="folHlink"/>
            </a:solidFill>
            <a:ln w="9525">
              <a:solidFill>
                <a:schemeClr val="folHlink"/>
              </a:solidFill>
              <a:miter lim="800000"/>
              <a:headEnd/>
              <a:tailEnd/>
            </a:ln>
          </p:spPr>
          <p:txBody>
            <a:bodyPr wrap="none" anchor="ctr">
              <a:no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a:latin typeface="Calibri" panose="020F0502020204030204" pitchFamily="34" charset="0"/>
              </a:endParaRPr>
            </a:p>
          </p:txBody>
        </p:sp>
        <p:sp>
          <p:nvSpPr>
            <p:cNvPr id="270" name="Rectangle 413"/>
            <p:cNvSpPr>
              <a:spLocks noChangeArrowheads="1"/>
            </p:cNvSpPr>
            <p:nvPr/>
          </p:nvSpPr>
          <p:spPr bwMode="auto">
            <a:xfrm>
              <a:off x="3934" y="1307"/>
              <a:ext cx="49" cy="49"/>
            </a:xfrm>
            <a:prstGeom prst="rect">
              <a:avLst/>
            </a:prstGeom>
            <a:solidFill>
              <a:srgbClr val="FFCC00"/>
            </a:solidFill>
            <a:ln w="9525">
              <a:solidFill>
                <a:schemeClr val="bg2"/>
              </a:solidFill>
              <a:miter lim="800000"/>
              <a:headEnd/>
              <a:tailEnd/>
            </a:ln>
          </p:spPr>
          <p:txBody>
            <a:bodyPr wrap="none" anchor="ctr">
              <a:no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a:latin typeface="Calibri" panose="020F0502020204030204" pitchFamily="34" charset="0"/>
              </a:endParaRPr>
            </a:p>
          </p:txBody>
        </p:sp>
        <p:sp>
          <p:nvSpPr>
            <p:cNvPr id="271" name="Rectangle 414"/>
            <p:cNvSpPr>
              <a:spLocks noChangeArrowheads="1"/>
            </p:cNvSpPr>
            <p:nvPr/>
          </p:nvSpPr>
          <p:spPr bwMode="auto">
            <a:xfrm>
              <a:off x="4041" y="1307"/>
              <a:ext cx="49" cy="49"/>
            </a:xfrm>
            <a:prstGeom prst="rect">
              <a:avLst/>
            </a:prstGeom>
            <a:solidFill>
              <a:srgbClr val="FFCC00"/>
            </a:solidFill>
            <a:ln w="9525">
              <a:solidFill>
                <a:schemeClr val="bg2"/>
              </a:solidFill>
              <a:miter lim="800000"/>
              <a:headEnd/>
              <a:tailEnd/>
            </a:ln>
          </p:spPr>
          <p:txBody>
            <a:bodyPr wrap="none" anchor="ctr">
              <a:no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a:latin typeface="Calibri" panose="020F0502020204030204" pitchFamily="34" charset="0"/>
              </a:endParaRPr>
            </a:p>
          </p:txBody>
        </p:sp>
        <p:sp>
          <p:nvSpPr>
            <p:cNvPr id="272" name="Rectangle 415"/>
            <p:cNvSpPr>
              <a:spLocks noChangeArrowheads="1"/>
            </p:cNvSpPr>
            <p:nvPr/>
          </p:nvSpPr>
          <p:spPr bwMode="auto">
            <a:xfrm>
              <a:off x="4149" y="1307"/>
              <a:ext cx="49" cy="49"/>
            </a:xfrm>
            <a:prstGeom prst="rect">
              <a:avLst/>
            </a:prstGeom>
            <a:solidFill>
              <a:srgbClr val="FFCC00"/>
            </a:solidFill>
            <a:ln w="9525">
              <a:solidFill>
                <a:schemeClr val="bg2"/>
              </a:solidFill>
              <a:miter lim="800000"/>
              <a:headEnd/>
              <a:tailEnd/>
            </a:ln>
          </p:spPr>
          <p:txBody>
            <a:bodyPr wrap="none" anchor="ctr">
              <a:no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a:latin typeface="Calibri" panose="020F0502020204030204" pitchFamily="34" charset="0"/>
              </a:endParaRPr>
            </a:p>
          </p:txBody>
        </p:sp>
        <p:sp>
          <p:nvSpPr>
            <p:cNvPr id="273" name="Rectangle 416"/>
            <p:cNvSpPr>
              <a:spLocks noChangeArrowheads="1"/>
            </p:cNvSpPr>
            <p:nvPr/>
          </p:nvSpPr>
          <p:spPr bwMode="auto">
            <a:xfrm>
              <a:off x="4256" y="1307"/>
              <a:ext cx="49" cy="49"/>
            </a:xfrm>
            <a:prstGeom prst="rect">
              <a:avLst/>
            </a:prstGeom>
            <a:solidFill>
              <a:srgbClr val="FFCC00"/>
            </a:solidFill>
            <a:ln w="9525">
              <a:solidFill>
                <a:schemeClr val="bg2"/>
              </a:solidFill>
              <a:miter lim="800000"/>
              <a:headEnd/>
              <a:tailEnd/>
            </a:ln>
          </p:spPr>
          <p:txBody>
            <a:bodyPr wrap="none" anchor="ctr">
              <a:no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a:latin typeface="Calibri" panose="020F0502020204030204" pitchFamily="34" charset="0"/>
              </a:endParaRPr>
            </a:p>
          </p:txBody>
        </p:sp>
      </p:grpSp>
      <p:sp>
        <p:nvSpPr>
          <p:cNvPr id="245" name="WordArt 417"/>
          <p:cNvSpPr>
            <a:spLocks noChangeArrowheads="1" noChangeShapeType="1" noTextEdit="1"/>
          </p:cNvSpPr>
          <p:nvPr/>
        </p:nvSpPr>
        <p:spPr bwMode="auto">
          <a:xfrm>
            <a:off x="6833263" y="2148113"/>
            <a:ext cx="166424" cy="174777"/>
          </a:xfrm>
          <a:prstGeom prst="rect">
            <a:avLst/>
          </a:prstGeom>
        </p:spPr>
        <p:txBody>
          <a:bodyPr wrap="none" fromWordArt="1">
            <a:prstTxWarp prst="textPlain">
              <a:avLst>
                <a:gd name="adj" fmla="val 50000"/>
              </a:avLst>
            </a:prstTxWarp>
            <a:noAutofit/>
          </a:bodyPr>
          <a:lstStyle/>
          <a:p>
            <a:r>
              <a:rPr lang="fr-FR" sz="3600" i="1" kern="10">
                <a:ln w="9525">
                  <a:solidFill>
                    <a:schemeClr val="tx1"/>
                  </a:solidFill>
                  <a:round/>
                  <a:headEnd/>
                  <a:tailEnd/>
                </a:ln>
                <a:solidFill>
                  <a:srgbClr val="FF9900"/>
                </a:solidFill>
                <a:latin typeface="Calibri" panose="020F0502020204030204" pitchFamily="34" charset="0"/>
              </a:rPr>
              <a:t>B</a:t>
            </a:r>
          </a:p>
        </p:txBody>
      </p:sp>
      <p:sp>
        <p:nvSpPr>
          <p:cNvPr id="240" name="Rectangle 418"/>
          <p:cNvSpPr>
            <a:spLocks noChangeArrowheads="1"/>
          </p:cNvSpPr>
          <p:nvPr/>
        </p:nvSpPr>
        <p:spPr bwMode="auto">
          <a:xfrm>
            <a:off x="5938838" y="1030288"/>
            <a:ext cx="1079500" cy="1319212"/>
          </a:xfrm>
          <a:prstGeom prst="rect">
            <a:avLst/>
          </a:prstGeom>
          <a:noFill/>
          <a:ln w="19050">
            <a:solidFill>
              <a:srgbClr val="66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no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a:latin typeface="Calibri" panose="020F0502020204030204" pitchFamily="34" charset="0"/>
            </a:endParaRPr>
          </a:p>
        </p:txBody>
      </p:sp>
      <p:graphicFrame>
        <p:nvGraphicFramePr>
          <p:cNvPr id="277" name="Object 421"/>
          <p:cNvGraphicFramePr>
            <a:graphicFrameLocks noChangeAspect="1"/>
          </p:cNvGraphicFramePr>
          <p:nvPr/>
        </p:nvGraphicFramePr>
        <p:xfrm>
          <a:off x="7178675" y="1658938"/>
          <a:ext cx="1089025" cy="215741"/>
        </p:xfrm>
        <a:graphic>
          <a:graphicData uri="http://schemas.openxmlformats.org/presentationml/2006/ole">
            <mc:AlternateContent xmlns:mc="http://schemas.openxmlformats.org/markup-compatibility/2006">
              <mc:Choice xmlns:v="urn:schemas-microsoft-com:vml" Requires="v">
                <p:oleObj name="Photo Editor Photo" r:id="rId7" imgW="3371429" imgH="495369" progId="MSPhotoEd.3">
                  <p:embed/>
                </p:oleObj>
              </mc:Choice>
              <mc:Fallback>
                <p:oleObj name="Photo Editor Photo" r:id="rId7" imgW="3371429" imgH="495369" progId="MSPhotoEd.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t="3206"/>
                      <a:stretch>
                        <a:fillRect/>
                      </a:stretch>
                    </p:blipFill>
                    <p:spPr bwMode="auto">
                      <a:xfrm>
                        <a:off x="7178675" y="1658938"/>
                        <a:ext cx="1089025" cy="2157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78" name="Object 422"/>
          <p:cNvGraphicFramePr>
            <a:graphicFrameLocks noChangeAspect="1"/>
          </p:cNvGraphicFramePr>
          <p:nvPr/>
        </p:nvGraphicFramePr>
        <p:xfrm>
          <a:off x="7178675" y="2752663"/>
          <a:ext cx="1089025" cy="214375"/>
        </p:xfrm>
        <a:graphic>
          <a:graphicData uri="http://schemas.openxmlformats.org/presentationml/2006/ole">
            <mc:AlternateContent xmlns:mc="http://schemas.openxmlformats.org/markup-compatibility/2006">
              <mc:Choice xmlns:v="urn:schemas-microsoft-com:vml" Requires="v">
                <p:oleObj name="Photo Editor Photo" r:id="rId8" imgW="3371429" imgH="495369" progId="MSPhotoEd.3">
                  <p:embed/>
                </p:oleObj>
              </mc:Choice>
              <mc:Fallback>
                <p:oleObj name="Photo Editor Photo" r:id="rId8" imgW="3371429" imgH="495369" progId="MSPhotoEd.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b="4808"/>
                      <a:stretch>
                        <a:fillRect/>
                      </a:stretch>
                    </p:blipFill>
                    <p:spPr bwMode="auto">
                      <a:xfrm>
                        <a:off x="7178675" y="2752663"/>
                        <a:ext cx="1089025" cy="21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79" name="Text Box 423"/>
          <p:cNvSpPr txBox="1">
            <a:spLocks noChangeArrowheads="1"/>
          </p:cNvSpPr>
          <p:nvPr/>
        </p:nvSpPr>
        <p:spPr bwMode="auto">
          <a:xfrm>
            <a:off x="7188240" y="1700808"/>
            <a:ext cx="1079460" cy="497023"/>
          </a:xfrm>
          <a:prstGeom prst="rect">
            <a:avLst/>
          </a:prstGeom>
          <a:noFill/>
          <a:ln w="6350">
            <a:noFill/>
            <a:miter lim="800000"/>
            <a:headEnd/>
            <a:tailEnd/>
          </a:ln>
          <a:effectLst/>
        </p:spPr>
        <p:txBody>
          <a:bodyPr lIns="0" tIns="0" rIns="0" anchor="ctr">
            <a:noAutofit/>
          </a:bodyPr>
          <a:lstStyle/>
          <a:p>
            <a:pPr>
              <a:lnSpc>
                <a:spcPct val="90000"/>
              </a:lnSpc>
              <a:defRPr/>
            </a:pPr>
            <a:r>
              <a:rPr lang="fr-FR" sz="1100" b="1" dirty="0">
                <a:latin typeface="Calibri" panose="020F0502020204030204" pitchFamily="34" charset="0"/>
              </a:rPr>
              <a:t>Gestion des délais et des coûts </a:t>
            </a:r>
          </a:p>
        </p:txBody>
      </p:sp>
      <p:sp>
        <p:nvSpPr>
          <p:cNvPr id="276" name="Rectangle 426"/>
          <p:cNvSpPr>
            <a:spLocks noChangeArrowheads="1"/>
          </p:cNvSpPr>
          <p:nvPr/>
        </p:nvSpPr>
        <p:spPr bwMode="auto">
          <a:xfrm>
            <a:off x="7185025" y="1652588"/>
            <a:ext cx="1079500" cy="1319212"/>
          </a:xfrm>
          <a:prstGeom prst="rect">
            <a:avLst/>
          </a:prstGeom>
          <a:noFill/>
          <a:ln w="19050">
            <a:solidFill>
              <a:srgbClr val="66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no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a:latin typeface="Calibri" panose="020F0502020204030204" pitchFamily="34" charset="0"/>
            </a:endParaRPr>
          </a:p>
        </p:txBody>
      </p:sp>
      <p:graphicFrame>
        <p:nvGraphicFramePr>
          <p:cNvPr id="285" name="Object 429"/>
          <p:cNvGraphicFramePr>
            <a:graphicFrameLocks noChangeAspect="1"/>
          </p:cNvGraphicFramePr>
          <p:nvPr/>
        </p:nvGraphicFramePr>
        <p:xfrm>
          <a:off x="6913563" y="3178175"/>
          <a:ext cx="1089025" cy="215589"/>
        </p:xfrm>
        <a:graphic>
          <a:graphicData uri="http://schemas.openxmlformats.org/presentationml/2006/ole">
            <mc:AlternateContent xmlns:mc="http://schemas.openxmlformats.org/markup-compatibility/2006">
              <mc:Choice xmlns:v="urn:schemas-microsoft-com:vml" Requires="v">
                <p:oleObj name="Photo Editor Photo" r:id="rId7" imgW="3371429" imgH="495369" progId="MSPhotoEd.3">
                  <p:embed/>
                </p:oleObj>
              </mc:Choice>
              <mc:Fallback>
                <p:oleObj name="Photo Editor Photo" r:id="rId7" imgW="3371429" imgH="495369" progId="MSPhotoEd.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t="3206"/>
                      <a:stretch>
                        <a:fillRect/>
                      </a:stretch>
                    </p:blipFill>
                    <p:spPr bwMode="auto">
                      <a:xfrm>
                        <a:off x="6913563" y="3178175"/>
                        <a:ext cx="1089025" cy="215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86" name="Object 430"/>
          <p:cNvGraphicFramePr>
            <a:graphicFrameLocks noChangeAspect="1"/>
          </p:cNvGraphicFramePr>
          <p:nvPr/>
        </p:nvGraphicFramePr>
        <p:xfrm>
          <a:off x="6913563" y="4275225"/>
          <a:ext cx="1089025" cy="214225"/>
        </p:xfrm>
        <a:graphic>
          <a:graphicData uri="http://schemas.openxmlformats.org/presentationml/2006/ole">
            <mc:AlternateContent xmlns:mc="http://schemas.openxmlformats.org/markup-compatibility/2006">
              <mc:Choice xmlns:v="urn:schemas-microsoft-com:vml" Requires="v">
                <p:oleObj name="Photo Editor Photo" r:id="rId8" imgW="3371429" imgH="495369" progId="MSPhotoEd.3">
                  <p:embed/>
                </p:oleObj>
              </mc:Choice>
              <mc:Fallback>
                <p:oleObj name="Photo Editor Photo" r:id="rId8" imgW="3371429" imgH="495369" progId="MSPhotoEd.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b="4808"/>
                      <a:stretch>
                        <a:fillRect/>
                      </a:stretch>
                    </p:blipFill>
                    <p:spPr bwMode="auto">
                      <a:xfrm>
                        <a:off x="6913563" y="4275225"/>
                        <a:ext cx="1089025" cy="214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87" name="Text Box 431"/>
          <p:cNvSpPr txBox="1">
            <a:spLocks noChangeArrowheads="1"/>
          </p:cNvSpPr>
          <p:nvPr/>
        </p:nvSpPr>
        <p:spPr bwMode="auto">
          <a:xfrm>
            <a:off x="6913563" y="3393764"/>
            <a:ext cx="1089025" cy="347945"/>
          </a:xfrm>
          <a:prstGeom prst="rect">
            <a:avLst/>
          </a:prstGeom>
          <a:noFill/>
          <a:ln w="6350">
            <a:noFill/>
            <a:miter lim="800000"/>
            <a:headEnd/>
            <a:tailEnd/>
          </a:ln>
          <a:effectLst/>
        </p:spPr>
        <p:txBody>
          <a:bodyPr lIns="0" tIns="0" rIns="0" anchor="ctr" anchorCtr="1">
            <a:noAutofit/>
          </a:bodyPr>
          <a:lstStyle/>
          <a:p>
            <a:pPr>
              <a:lnSpc>
                <a:spcPct val="90000"/>
              </a:lnSpc>
              <a:defRPr/>
            </a:pPr>
            <a:r>
              <a:rPr lang="fr-FR" sz="1100" b="1">
                <a:latin typeface="Calibri" panose="020F0502020204030204" pitchFamily="34" charset="0"/>
              </a:rPr>
              <a:t>Management </a:t>
            </a:r>
            <a:br>
              <a:rPr lang="fr-FR" sz="1100" b="1">
                <a:latin typeface="Calibri" panose="020F0502020204030204" pitchFamily="34" charset="0"/>
              </a:rPr>
            </a:br>
            <a:r>
              <a:rPr lang="fr-FR" sz="1100" b="1">
                <a:latin typeface="Calibri" panose="020F0502020204030204" pitchFamily="34" charset="0"/>
              </a:rPr>
              <a:t>des risques</a:t>
            </a:r>
          </a:p>
        </p:txBody>
      </p:sp>
      <p:sp>
        <p:nvSpPr>
          <p:cNvPr id="289" name="WordArt 433"/>
          <p:cNvSpPr>
            <a:spLocks noChangeArrowheads="1" noChangeShapeType="1" noTextEdit="1"/>
          </p:cNvSpPr>
          <p:nvPr/>
        </p:nvSpPr>
        <p:spPr bwMode="auto">
          <a:xfrm>
            <a:off x="7784237" y="4275225"/>
            <a:ext cx="171951" cy="181477"/>
          </a:xfrm>
          <a:prstGeom prst="rect">
            <a:avLst/>
          </a:prstGeom>
        </p:spPr>
        <p:txBody>
          <a:bodyPr wrap="none" fromWordArt="1">
            <a:prstTxWarp prst="textPlain">
              <a:avLst>
                <a:gd name="adj" fmla="val 50000"/>
              </a:avLst>
            </a:prstTxWarp>
            <a:noAutofit/>
          </a:bodyPr>
          <a:lstStyle/>
          <a:p>
            <a:r>
              <a:rPr lang="fr-FR" sz="3600" i="1" kern="10">
                <a:ln w="9525">
                  <a:solidFill>
                    <a:schemeClr val="tx1"/>
                  </a:solidFill>
                  <a:round/>
                  <a:headEnd/>
                  <a:tailEnd/>
                </a:ln>
                <a:solidFill>
                  <a:srgbClr val="FF9900"/>
                </a:solidFill>
                <a:latin typeface="Calibri" panose="020F0502020204030204" pitchFamily="34" charset="0"/>
              </a:rPr>
              <a:t>D</a:t>
            </a:r>
          </a:p>
        </p:txBody>
      </p:sp>
      <p:sp>
        <p:nvSpPr>
          <p:cNvPr id="284" name="Rectangle 434"/>
          <p:cNvSpPr>
            <a:spLocks noChangeArrowheads="1"/>
          </p:cNvSpPr>
          <p:nvPr/>
        </p:nvSpPr>
        <p:spPr bwMode="auto">
          <a:xfrm>
            <a:off x="6918326" y="3176588"/>
            <a:ext cx="1079500" cy="1319212"/>
          </a:xfrm>
          <a:prstGeom prst="rect">
            <a:avLst/>
          </a:prstGeom>
          <a:noFill/>
          <a:ln w="19050">
            <a:solidFill>
              <a:srgbClr val="66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no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a:latin typeface="Calibri" panose="020F0502020204030204" pitchFamily="34" charset="0"/>
            </a:endParaRPr>
          </a:p>
        </p:txBody>
      </p:sp>
      <p:graphicFrame>
        <p:nvGraphicFramePr>
          <p:cNvPr id="293" name="Object 437"/>
          <p:cNvGraphicFramePr>
            <a:graphicFrameLocks noChangeAspect="1"/>
          </p:cNvGraphicFramePr>
          <p:nvPr/>
        </p:nvGraphicFramePr>
        <p:xfrm>
          <a:off x="2171700" y="4775200"/>
          <a:ext cx="1087619" cy="216991"/>
        </p:xfrm>
        <a:graphic>
          <a:graphicData uri="http://schemas.openxmlformats.org/presentationml/2006/ole">
            <mc:AlternateContent xmlns:mc="http://schemas.openxmlformats.org/markup-compatibility/2006">
              <mc:Choice xmlns:v="urn:schemas-microsoft-com:vml" Requires="v">
                <p:oleObj name="Photo Editor Photo" r:id="rId9" imgW="3371429" imgH="495369" progId="MSPhotoEd.3">
                  <p:embed/>
                </p:oleObj>
              </mc:Choice>
              <mc:Fallback>
                <p:oleObj name="Photo Editor Photo" r:id="rId9" imgW="3371429" imgH="495369" progId="MSPhotoEd.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t="3206"/>
                      <a:stretch>
                        <a:fillRect/>
                      </a:stretch>
                    </p:blipFill>
                    <p:spPr bwMode="auto">
                      <a:xfrm>
                        <a:off x="2171700" y="4775200"/>
                        <a:ext cx="1087619" cy="2169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94" name="Object 438"/>
          <p:cNvGraphicFramePr>
            <a:graphicFrameLocks noChangeAspect="1"/>
          </p:cNvGraphicFramePr>
          <p:nvPr/>
        </p:nvGraphicFramePr>
        <p:xfrm>
          <a:off x="2171700" y="5872437"/>
          <a:ext cx="1087619" cy="215626"/>
        </p:xfrm>
        <a:graphic>
          <a:graphicData uri="http://schemas.openxmlformats.org/presentationml/2006/ole">
            <mc:AlternateContent xmlns:mc="http://schemas.openxmlformats.org/markup-compatibility/2006">
              <mc:Choice xmlns:v="urn:schemas-microsoft-com:vml" Requires="v">
                <p:oleObj name="Photo Editor Photo" r:id="rId8" imgW="3371429" imgH="495369" progId="MSPhotoEd.3">
                  <p:embed/>
                </p:oleObj>
              </mc:Choice>
              <mc:Fallback>
                <p:oleObj name="Photo Editor Photo" r:id="rId8" imgW="3371429" imgH="495369" progId="MSPhotoEd.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b="4808"/>
                      <a:stretch>
                        <a:fillRect/>
                      </a:stretch>
                    </p:blipFill>
                    <p:spPr bwMode="auto">
                      <a:xfrm>
                        <a:off x="2171700" y="5872437"/>
                        <a:ext cx="1087619" cy="2156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95" name="Text Box 439"/>
          <p:cNvSpPr txBox="1">
            <a:spLocks noChangeArrowheads="1"/>
          </p:cNvSpPr>
          <p:nvPr/>
        </p:nvSpPr>
        <p:spPr bwMode="auto">
          <a:xfrm>
            <a:off x="2171700" y="4881352"/>
            <a:ext cx="1098550" cy="348004"/>
          </a:xfrm>
          <a:prstGeom prst="rect">
            <a:avLst/>
          </a:prstGeom>
          <a:noFill/>
          <a:ln w="6350">
            <a:noFill/>
            <a:miter lim="800000"/>
            <a:headEnd/>
            <a:tailEnd/>
          </a:ln>
          <a:effectLst/>
        </p:spPr>
        <p:txBody>
          <a:bodyPr lIns="0" tIns="0" rIns="0" anchor="ctr" anchorCtr="1">
            <a:noAutofit/>
          </a:bodyPr>
          <a:lstStyle/>
          <a:p>
            <a:pPr>
              <a:lnSpc>
                <a:spcPct val="90000"/>
              </a:lnSpc>
              <a:defRPr/>
            </a:pPr>
            <a:r>
              <a:rPr lang="fr-FR" sz="1100" b="1">
                <a:latin typeface="Calibri" panose="020F0502020204030204" pitchFamily="34" charset="0"/>
              </a:rPr>
              <a:t>Équipe projet efficace</a:t>
            </a:r>
          </a:p>
        </p:txBody>
      </p:sp>
      <p:sp>
        <p:nvSpPr>
          <p:cNvPr id="292" name="Rectangle 442"/>
          <p:cNvSpPr>
            <a:spLocks noChangeArrowheads="1"/>
          </p:cNvSpPr>
          <p:nvPr/>
        </p:nvSpPr>
        <p:spPr bwMode="auto">
          <a:xfrm>
            <a:off x="2181225" y="4776788"/>
            <a:ext cx="1079500" cy="1319213"/>
          </a:xfrm>
          <a:prstGeom prst="rect">
            <a:avLst/>
          </a:prstGeom>
          <a:noFill/>
          <a:ln w="19050">
            <a:solidFill>
              <a:srgbClr val="66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no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a:latin typeface="Calibri" panose="020F0502020204030204" pitchFamily="34" charset="0"/>
            </a:endParaRPr>
          </a:p>
        </p:txBody>
      </p:sp>
      <p:graphicFrame>
        <p:nvGraphicFramePr>
          <p:cNvPr id="301" name="Object 445"/>
          <p:cNvGraphicFramePr>
            <a:graphicFrameLocks noChangeAspect="1"/>
          </p:cNvGraphicFramePr>
          <p:nvPr/>
        </p:nvGraphicFramePr>
        <p:xfrm>
          <a:off x="3414713" y="4930775"/>
          <a:ext cx="1089025" cy="216991"/>
        </p:xfrm>
        <a:graphic>
          <a:graphicData uri="http://schemas.openxmlformats.org/presentationml/2006/ole">
            <mc:AlternateContent xmlns:mc="http://schemas.openxmlformats.org/markup-compatibility/2006">
              <mc:Choice xmlns:v="urn:schemas-microsoft-com:vml" Requires="v">
                <p:oleObj name="Photo Editor Photo" r:id="rId9" imgW="3371429" imgH="495369" progId="MSPhotoEd.3">
                  <p:embed/>
                </p:oleObj>
              </mc:Choice>
              <mc:Fallback>
                <p:oleObj name="Photo Editor Photo" r:id="rId9" imgW="3371429" imgH="495369" progId="MSPhotoEd.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t="3206"/>
                      <a:stretch>
                        <a:fillRect/>
                      </a:stretch>
                    </p:blipFill>
                    <p:spPr bwMode="auto">
                      <a:xfrm>
                        <a:off x="3414713" y="4930775"/>
                        <a:ext cx="1089025" cy="2169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02" name="Object 446"/>
          <p:cNvGraphicFramePr>
            <a:graphicFrameLocks noChangeAspect="1"/>
          </p:cNvGraphicFramePr>
          <p:nvPr/>
        </p:nvGraphicFramePr>
        <p:xfrm>
          <a:off x="3414713" y="6028011"/>
          <a:ext cx="1089025" cy="215626"/>
        </p:xfrm>
        <a:graphic>
          <a:graphicData uri="http://schemas.openxmlformats.org/presentationml/2006/ole">
            <mc:AlternateContent xmlns:mc="http://schemas.openxmlformats.org/markup-compatibility/2006">
              <mc:Choice xmlns:v="urn:schemas-microsoft-com:vml" Requires="v">
                <p:oleObj name="Photo Editor Photo" r:id="rId10" imgW="3371429" imgH="495369" progId="MSPhotoEd.3">
                  <p:embed/>
                </p:oleObj>
              </mc:Choice>
              <mc:Fallback>
                <p:oleObj name="Photo Editor Photo" r:id="rId10" imgW="3371429" imgH="495369" progId="MSPhotoEd.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b="4808"/>
                      <a:stretch>
                        <a:fillRect/>
                      </a:stretch>
                    </p:blipFill>
                    <p:spPr bwMode="auto">
                      <a:xfrm>
                        <a:off x="3414713" y="6028011"/>
                        <a:ext cx="1089025" cy="2156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03" name="Text Box 447"/>
          <p:cNvSpPr txBox="1">
            <a:spLocks noChangeArrowheads="1"/>
          </p:cNvSpPr>
          <p:nvPr/>
        </p:nvSpPr>
        <p:spPr bwMode="auto">
          <a:xfrm>
            <a:off x="3414713" y="5036010"/>
            <a:ext cx="1089025" cy="348004"/>
          </a:xfrm>
          <a:prstGeom prst="rect">
            <a:avLst/>
          </a:prstGeom>
          <a:noFill/>
          <a:ln w="6350">
            <a:noFill/>
            <a:miter lim="800000"/>
            <a:headEnd/>
            <a:tailEnd/>
          </a:ln>
          <a:effectLst/>
        </p:spPr>
        <p:txBody>
          <a:bodyPr lIns="0" tIns="0" rIns="0" anchor="ctr" anchorCtr="1">
            <a:noAutofit/>
          </a:bodyPr>
          <a:lstStyle/>
          <a:p>
            <a:pPr>
              <a:lnSpc>
                <a:spcPct val="90000"/>
              </a:lnSpc>
              <a:defRPr/>
            </a:pPr>
            <a:r>
              <a:rPr lang="fr-FR" sz="1100" b="1">
                <a:latin typeface="Calibri" panose="020F0502020204030204" pitchFamily="34" charset="0"/>
              </a:rPr>
              <a:t>Chef de projet compétent</a:t>
            </a:r>
          </a:p>
        </p:txBody>
      </p:sp>
      <p:sp>
        <p:nvSpPr>
          <p:cNvPr id="305" name="WordArt 449"/>
          <p:cNvSpPr>
            <a:spLocks noChangeArrowheads="1" noChangeShapeType="1" noTextEdit="1"/>
          </p:cNvSpPr>
          <p:nvPr/>
        </p:nvSpPr>
        <p:spPr bwMode="auto">
          <a:xfrm>
            <a:off x="4273105" y="6048482"/>
            <a:ext cx="171951" cy="181508"/>
          </a:xfrm>
          <a:prstGeom prst="rect">
            <a:avLst/>
          </a:prstGeom>
        </p:spPr>
        <p:txBody>
          <a:bodyPr wrap="none" fromWordArt="1">
            <a:prstTxWarp prst="textPlain">
              <a:avLst>
                <a:gd name="adj" fmla="val 50000"/>
              </a:avLst>
            </a:prstTxWarp>
            <a:noAutofit/>
          </a:bodyPr>
          <a:lstStyle/>
          <a:p>
            <a:r>
              <a:rPr lang="fr-FR" sz="3600" i="1" kern="10">
                <a:ln w="9525">
                  <a:solidFill>
                    <a:schemeClr val="tx1"/>
                  </a:solidFill>
                  <a:round/>
                  <a:headEnd/>
                  <a:tailEnd/>
                </a:ln>
                <a:solidFill>
                  <a:srgbClr val="FF9900"/>
                </a:solidFill>
                <a:latin typeface="Calibri" panose="020F0502020204030204" pitchFamily="34" charset="0"/>
              </a:rPr>
              <a:t>G</a:t>
            </a:r>
          </a:p>
        </p:txBody>
      </p:sp>
      <p:sp>
        <p:nvSpPr>
          <p:cNvPr id="300" name="Rectangle 450"/>
          <p:cNvSpPr>
            <a:spLocks noChangeArrowheads="1"/>
          </p:cNvSpPr>
          <p:nvPr/>
        </p:nvSpPr>
        <p:spPr bwMode="auto">
          <a:xfrm>
            <a:off x="3419475" y="4929188"/>
            <a:ext cx="1079500" cy="1319212"/>
          </a:xfrm>
          <a:prstGeom prst="rect">
            <a:avLst/>
          </a:prstGeom>
          <a:noFill/>
          <a:ln w="19050">
            <a:solidFill>
              <a:srgbClr val="66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no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a:latin typeface="Calibri" panose="020F0502020204030204" pitchFamily="34" charset="0"/>
            </a:endParaRPr>
          </a:p>
        </p:txBody>
      </p:sp>
      <p:graphicFrame>
        <p:nvGraphicFramePr>
          <p:cNvPr id="309" name="Object 453"/>
          <p:cNvGraphicFramePr>
            <a:graphicFrameLocks noChangeAspect="1"/>
          </p:cNvGraphicFramePr>
          <p:nvPr/>
        </p:nvGraphicFramePr>
        <p:xfrm>
          <a:off x="4651155" y="4930775"/>
          <a:ext cx="1089245" cy="215589"/>
        </p:xfrm>
        <a:graphic>
          <a:graphicData uri="http://schemas.openxmlformats.org/presentationml/2006/ole">
            <mc:AlternateContent xmlns:mc="http://schemas.openxmlformats.org/markup-compatibility/2006">
              <mc:Choice xmlns:v="urn:schemas-microsoft-com:vml" Requires="v">
                <p:oleObj name="Photo Editor Photo" r:id="rId9" imgW="3371429" imgH="495369" progId="MSPhotoEd.3">
                  <p:embed/>
                </p:oleObj>
              </mc:Choice>
              <mc:Fallback>
                <p:oleObj name="Photo Editor Photo" r:id="rId9" imgW="3371429" imgH="495369" progId="MSPhotoEd.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t="3206"/>
                      <a:stretch>
                        <a:fillRect/>
                      </a:stretch>
                    </p:blipFill>
                    <p:spPr bwMode="auto">
                      <a:xfrm>
                        <a:off x="4651155" y="4930775"/>
                        <a:ext cx="1089245" cy="215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10" name="Object 454"/>
          <p:cNvGraphicFramePr>
            <a:graphicFrameLocks noChangeAspect="1"/>
          </p:cNvGraphicFramePr>
          <p:nvPr/>
        </p:nvGraphicFramePr>
        <p:xfrm>
          <a:off x="4651155" y="6027825"/>
          <a:ext cx="1089245" cy="214225"/>
        </p:xfrm>
        <a:graphic>
          <a:graphicData uri="http://schemas.openxmlformats.org/presentationml/2006/ole">
            <mc:AlternateContent xmlns:mc="http://schemas.openxmlformats.org/markup-compatibility/2006">
              <mc:Choice xmlns:v="urn:schemas-microsoft-com:vml" Requires="v">
                <p:oleObj name="Photo Editor Photo" r:id="rId10" imgW="3371429" imgH="495369" progId="MSPhotoEd.3">
                  <p:embed/>
                </p:oleObj>
              </mc:Choice>
              <mc:Fallback>
                <p:oleObj name="Photo Editor Photo" r:id="rId10" imgW="3371429" imgH="495369" progId="MSPhotoEd.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b="4808"/>
                      <a:stretch>
                        <a:fillRect/>
                      </a:stretch>
                    </p:blipFill>
                    <p:spPr bwMode="auto">
                      <a:xfrm>
                        <a:off x="4651155" y="6027825"/>
                        <a:ext cx="1089245" cy="214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11" name="Text Box 455"/>
          <p:cNvSpPr txBox="1">
            <a:spLocks noChangeArrowheads="1"/>
          </p:cNvSpPr>
          <p:nvPr/>
        </p:nvSpPr>
        <p:spPr bwMode="auto">
          <a:xfrm>
            <a:off x="4649788" y="5072682"/>
            <a:ext cx="1090612" cy="498039"/>
          </a:xfrm>
          <a:prstGeom prst="rect">
            <a:avLst/>
          </a:prstGeom>
          <a:noFill/>
          <a:ln w="6350">
            <a:noFill/>
            <a:miter lim="800000"/>
            <a:headEnd/>
            <a:tailEnd/>
          </a:ln>
          <a:effectLst/>
        </p:spPr>
        <p:txBody>
          <a:bodyPr lIns="0" tIns="0" rIns="0" anchor="ctr" anchorCtr="1">
            <a:noAutofit/>
          </a:bodyPr>
          <a:lstStyle/>
          <a:p>
            <a:pPr>
              <a:lnSpc>
                <a:spcPct val="90000"/>
              </a:lnSpc>
              <a:defRPr/>
            </a:pPr>
            <a:r>
              <a:rPr lang="fr-FR" sz="1100" b="1">
                <a:latin typeface="Calibri" panose="020F0502020204030204" pitchFamily="34" charset="0"/>
              </a:rPr>
              <a:t>Partenaires </a:t>
            </a:r>
            <a:br>
              <a:rPr lang="fr-FR" sz="1100" b="1">
                <a:latin typeface="Calibri" panose="020F0502020204030204" pitchFamily="34" charset="0"/>
              </a:rPr>
            </a:br>
            <a:r>
              <a:rPr lang="fr-FR" sz="1100" b="1">
                <a:latin typeface="Calibri" panose="020F0502020204030204" pitchFamily="34" charset="0"/>
              </a:rPr>
              <a:t>associés au projet</a:t>
            </a:r>
          </a:p>
        </p:txBody>
      </p:sp>
      <p:sp>
        <p:nvSpPr>
          <p:cNvPr id="313" name="WordArt 457"/>
          <p:cNvSpPr>
            <a:spLocks noChangeArrowheads="1" noChangeShapeType="1" noTextEdit="1"/>
          </p:cNvSpPr>
          <p:nvPr/>
        </p:nvSpPr>
        <p:spPr bwMode="auto">
          <a:xfrm>
            <a:off x="5553165" y="6027825"/>
            <a:ext cx="172202" cy="181477"/>
          </a:xfrm>
          <a:prstGeom prst="rect">
            <a:avLst/>
          </a:prstGeom>
        </p:spPr>
        <p:txBody>
          <a:bodyPr wrap="none" fromWordArt="1">
            <a:prstTxWarp prst="textPlain">
              <a:avLst>
                <a:gd name="adj" fmla="val 50000"/>
              </a:avLst>
            </a:prstTxWarp>
            <a:noAutofit/>
          </a:bodyPr>
          <a:lstStyle/>
          <a:p>
            <a:r>
              <a:rPr lang="fr-FR" sz="3600" i="1" kern="10">
                <a:ln w="9525">
                  <a:solidFill>
                    <a:schemeClr val="tx1"/>
                  </a:solidFill>
                  <a:round/>
                  <a:headEnd/>
                  <a:tailEnd/>
                </a:ln>
                <a:solidFill>
                  <a:srgbClr val="FF9900"/>
                </a:solidFill>
                <a:latin typeface="Calibri" panose="020F0502020204030204" pitchFamily="34" charset="0"/>
              </a:rPr>
              <a:t>F</a:t>
            </a:r>
          </a:p>
        </p:txBody>
      </p:sp>
      <p:sp>
        <p:nvSpPr>
          <p:cNvPr id="308" name="Rectangle 458"/>
          <p:cNvSpPr>
            <a:spLocks noChangeArrowheads="1"/>
          </p:cNvSpPr>
          <p:nvPr/>
        </p:nvSpPr>
        <p:spPr bwMode="auto">
          <a:xfrm>
            <a:off x="4659313" y="4929188"/>
            <a:ext cx="1079500" cy="1319212"/>
          </a:xfrm>
          <a:prstGeom prst="rect">
            <a:avLst/>
          </a:prstGeom>
          <a:noFill/>
          <a:ln w="19050">
            <a:solidFill>
              <a:srgbClr val="66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no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a:latin typeface="Calibri" panose="020F0502020204030204" pitchFamily="34" charset="0"/>
            </a:endParaRPr>
          </a:p>
        </p:txBody>
      </p:sp>
      <p:graphicFrame>
        <p:nvGraphicFramePr>
          <p:cNvPr id="317" name="Object 461"/>
          <p:cNvGraphicFramePr>
            <a:graphicFrameLocks noChangeAspect="1"/>
          </p:cNvGraphicFramePr>
          <p:nvPr>
            <p:extLst>
              <p:ext uri="{D42A27DB-BD31-4B8C-83A1-F6EECF244321}">
                <p14:modId xmlns:p14="http://schemas.microsoft.com/office/powerpoint/2010/main" val="2921261928"/>
              </p:ext>
            </p:extLst>
          </p:nvPr>
        </p:nvGraphicFramePr>
        <p:xfrm>
          <a:off x="5886450" y="4778375"/>
          <a:ext cx="1085850" cy="215589"/>
        </p:xfrm>
        <a:graphic>
          <a:graphicData uri="http://schemas.openxmlformats.org/presentationml/2006/ole">
            <mc:AlternateContent xmlns:mc="http://schemas.openxmlformats.org/markup-compatibility/2006">
              <mc:Choice xmlns:v="urn:schemas-microsoft-com:vml" Requires="v">
                <p:oleObj name="Photo Editor Photo" r:id="rId9" imgW="3371429" imgH="495369" progId="MSPhotoEd.3">
                  <p:embed/>
                </p:oleObj>
              </mc:Choice>
              <mc:Fallback>
                <p:oleObj name="Photo Editor Photo" r:id="rId9" imgW="3371429" imgH="495369" progId="MSPhotoEd.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t="3206"/>
                      <a:stretch>
                        <a:fillRect/>
                      </a:stretch>
                    </p:blipFill>
                    <p:spPr bwMode="auto">
                      <a:xfrm>
                        <a:off x="5886450" y="4778375"/>
                        <a:ext cx="1085850" cy="215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18" name="Object 462"/>
          <p:cNvGraphicFramePr>
            <a:graphicFrameLocks noChangeAspect="1"/>
          </p:cNvGraphicFramePr>
          <p:nvPr/>
        </p:nvGraphicFramePr>
        <p:xfrm>
          <a:off x="5886450" y="5875425"/>
          <a:ext cx="1085850" cy="214225"/>
        </p:xfrm>
        <a:graphic>
          <a:graphicData uri="http://schemas.openxmlformats.org/presentationml/2006/ole">
            <mc:AlternateContent xmlns:mc="http://schemas.openxmlformats.org/markup-compatibility/2006">
              <mc:Choice xmlns:v="urn:schemas-microsoft-com:vml" Requires="v">
                <p:oleObj name="Photo Editor Photo" r:id="rId10" imgW="3371429" imgH="495369" progId="MSPhotoEd.3">
                  <p:embed/>
                </p:oleObj>
              </mc:Choice>
              <mc:Fallback>
                <p:oleObj name="Photo Editor Photo" r:id="rId10" imgW="3371429" imgH="495369" progId="MSPhotoEd.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b="4808"/>
                      <a:stretch>
                        <a:fillRect/>
                      </a:stretch>
                    </p:blipFill>
                    <p:spPr bwMode="auto">
                      <a:xfrm>
                        <a:off x="5886450" y="5875425"/>
                        <a:ext cx="1085850" cy="214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19" name="Text Box 463"/>
          <p:cNvSpPr txBox="1">
            <a:spLocks noChangeArrowheads="1"/>
          </p:cNvSpPr>
          <p:nvPr/>
        </p:nvSpPr>
        <p:spPr bwMode="auto">
          <a:xfrm>
            <a:off x="5887132" y="4869160"/>
            <a:ext cx="1084486" cy="498039"/>
          </a:xfrm>
          <a:prstGeom prst="rect">
            <a:avLst/>
          </a:prstGeom>
          <a:noFill/>
          <a:ln w="6350">
            <a:noFill/>
            <a:miter lim="800000"/>
            <a:headEnd/>
            <a:tailEnd/>
          </a:ln>
          <a:effectLst/>
        </p:spPr>
        <p:txBody>
          <a:bodyPr lIns="0" tIns="0" rIns="0" anchor="ctr" anchorCtr="1">
            <a:noAutofit/>
          </a:bodyPr>
          <a:lstStyle/>
          <a:p>
            <a:pPr>
              <a:lnSpc>
                <a:spcPct val="90000"/>
              </a:lnSpc>
              <a:defRPr/>
            </a:pPr>
            <a:r>
              <a:rPr lang="fr-FR" sz="1100" b="1" dirty="0">
                <a:latin typeface="Calibri" panose="020F0502020204030204" pitchFamily="34" charset="0"/>
              </a:rPr>
              <a:t>Soutien</a:t>
            </a:r>
            <a:br>
              <a:rPr lang="fr-FR" sz="1100" b="1" dirty="0">
                <a:latin typeface="Calibri" panose="020F0502020204030204" pitchFamily="34" charset="0"/>
              </a:rPr>
            </a:br>
            <a:r>
              <a:rPr lang="fr-FR" sz="1100" b="1" dirty="0">
                <a:latin typeface="Calibri" panose="020F0502020204030204" pitchFamily="34" charset="0"/>
              </a:rPr>
              <a:t>de l'ensemble</a:t>
            </a:r>
            <a:br>
              <a:rPr lang="fr-FR" sz="1100" b="1" dirty="0">
                <a:latin typeface="Calibri" panose="020F0502020204030204" pitchFamily="34" charset="0"/>
              </a:rPr>
            </a:br>
            <a:r>
              <a:rPr lang="fr-FR" sz="1100" b="1" dirty="0">
                <a:latin typeface="Calibri" panose="020F0502020204030204" pitchFamily="34" charset="0"/>
              </a:rPr>
              <a:t>de l'entreprise</a:t>
            </a:r>
          </a:p>
        </p:txBody>
      </p:sp>
      <p:sp>
        <p:nvSpPr>
          <p:cNvPr id="316" name="Rectangle 504"/>
          <p:cNvSpPr>
            <a:spLocks noChangeArrowheads="1"/>
          </p:cNvSpPr>
          <p:nvPr/>
        </p:nvSpPr>
        <p:spPr bwMode="auto">
          <a:xfrm>
            <a:off x="5891213" y="4776788"/>
            <a:ext cx="1079500" cy="1319212"/>
          </a:xfrm>
          <a:prstGeom prst="rect">
            <a:avLst/>
          </a:prstGeom>
          <a:noFill/>
          <a:ln w="19050">
            <a:solidFill>
              <a:srgbClr val="66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no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a:latin typeface="Calibri" panose="020F0502020204030204" pitchFamily="34" charset="0"/>
            </a:endParaRPr>
          </a:p>
        </p:txBody>
      </p:sp>
      <p:pic>
        <p:nvPicPr>
          <p:cNvPr id="360" name="Picture 29" descr="C:\Users\BertrandS\Dropbox\Jeux\00. CONCEPTION DES JEUX\photos\Bureau Une Femme 29\iStock_000044309118_Medium.jpg"/>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t="7011"/>
          <a:stretch/>
        </p:blipFill>
        <p:spPr bwMode="auto">
          <a:xfrm>
            <a:off x="5054571" y="1072194"/>
            <a:ext cx="602471" cy="840859"/>
          </a:xfrm>
          <a:prstGeom prst="rect">
            <a:avLst/>
          </a:prstGeom>
          <a:noFill/>
          <a:extLst>
            <a:ext uri="{909E8E84-426E-40DD-AFC4-6F175D3DCCD1}">
              <a14:hiddenFill xmlns:a14="http://schemas.microsoft.com/office/drawing/2010/main">
                <a:solidFill>
                  <a:srgbClr val="FFFFFF"/>
                </a:solidFill>
              </a14:hiddenFill>
            </a:ext>
          </a:extLst>
        </p:spPr>
      </p:pic>
      <p:sp>
        <p:nvSpPr>
          <p:cNvPr id="235" name="Text Box 379"/>
          <p:cNvSpPr txBox="1">
            <a:spLocks noChangeArrowheads="1"/>
          </p:cNvSpPr>
          <p:nvPr/>
        </p:nvSpPr>
        <p:spPr bwMode="auto">
          <a:xfrm>
            <a:off x="4689475" y="764704"/>
            <a:ext cx="1089025" cy="451964"/>
          </a:xfrm>
          <a:prstGeom prst="rect">
            <a:avLst/>
          </a:prstGeom>
          <a:noFill/>
          <a:ln w="6350">
            <a:noFill/>
            <a:miter lim="800000"/>
            <a:headEnd/>
            <a:tailEnd/>
          </a:ln>
          <a:effectLst/>
        </p:spPr>
        <p:txBody>
          <a:bodyPr lIns="0" tIns="0" rIns="0" bIns="0" anchor="ctr" anchorCtr="1">
            <a:noAutofit/>
          </a:bodyPr>
          <a:lstStyle/>
          <a:p>
            <a:pPr algn="l">
              <a:lnSpc>
                <a:spcPct val="90000"/>
              </a:lnSpc>
              <a:defRPr/>
            </a:pPr>
            <a:r>
              <a:rPr lang="fr-FR" sz="1100" b="1" dirty="0">
                <a:latin typeface="Calibri" panose="020F0502020204030204" pitchFamily="34" charset="0"/>
              </a:rPr>
              <a:t>Connaissance </a:t>
            </a:r>
            <a:br>
              <a:rPr lang="fr-FR" sz="1100" b="1" dirty="0">
                <a:latin typeface="Calibri" panose="020F0502020204030204" pitchFamily="34" charset="0"/>
              </a:rPr>
            </a:br>
            <a:r>
              <a:rPr lang="fr-FR" sz="1100" b="1" dirty="0">
                <a:latin typeface="Calibri" panose="020F0502020204030204" pitchFamily="34" charset="0"/>
              </a:rPr>
              <a:t>des besoins du </a:t>
            </a:r>
            <a:br>
              <a:rPr lang="fr-FR" sz="1100" b="1" dirty="0">
                <a:latin typeface="Calibri" panose="020F0502020204030204" pitchFamily="34" charset="0"/>
              </a:rPr>
            </a:br>
            <a:r>
              <a:rPr lang="fr-FR" sz="1100" b="1" dirty="0">
                <a:latin typeface="Calibri" panose="020F0502020204030204" pitchFamily="34" charset="0"/>
              </a:rPr>
              <a:t>client</a:t>
            </a:r>
          </a:p>
        </p:txBody>
      </p:sp>
      <p:sp>
        <p:nvSpPr>
          <p:cNvPr id="237" name="WordArt 381"/>
          <p:cNvSpPr>
            <a:spLocks noChangeArrowheads="1" noChangeShapeType="1" noTextEdit="1"/>
          </p:cNvSpPr>
          <p:nvPr/>
        </p:nvSpPr>
        <p:spPr bwMode="auto">
          <a:xfrm>
            <a:off x="5573796" y="1773463"/>
            <a:ext cx="166493" cy="174777"/>
          </a:xfrm>
          <a:prstGeom prst="rect">
            <a:avLst/>
          </a:prstGeom>
        </p:spPr>
        <p:txBody>
          <a:bodyPr wrap="none" fromWordArt="1">
            <a:prstTxWarp prst="textPlain">
              <a:avLst>
                <a:gd name="adj" fmla="val 50000"/>
              </a:avLst>
            </a:prstTxWarp>
            <a:noAutofit/>
          </a:bodyPr>
          <a:lstStyle/>
          <a:p>
            <a:r>
              <a:rPr lang="fr-FR" sz="3600" i="1" kern="10" dirty="0">
                <a:ln w="9525">
                  <a:solidFill>
                    <a:schemeClr val="tx1"/>
                  </a:solidFill>
                  <a:round/>
                  <a:headEnd/>
                  <a:tailEnd/>
                </a:ln>
                <a:solidFill>
                  <a:srgbClr val="FF9900"/>
                </a:solidFill>
                <a:latin typeface="Calibri" panose="020F0502020204030204" pitchFamily="34" charset="0"/>
              </a:rPr>
              <a:t>A</a:t>
            </a:r>
          </a:p>
        </p:txBody>
      </p:sp>
      <p:pic>
        <p:nvPicPr>
          <p:cNvPr id="2030" name="Picture 1006"/>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r="35063"/>
          <a:stretch/>
        </p:blipFill>
        <p:spPr bwMode="auto">
          <a:xfrm>
            <a:off x="7207623" y="2083708"/>
            <a:ext cx="1034303" cy="6716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1" name="WordArt 425"/>
          <p:cNvSpPr>
            <a:spLocks noChangeArrowheads="1" noChangeShapeType="1" noTextEdit="1"/>
          </p:cNvSpPr>
          <p:nvPr/>
        </p:nvSpPr>
        <p:spPr bwMode="auto">
          <a:xfrm>
            <a:off x="8084602" y="2770413"/>
            <a:ext cx="166701" cy="174777"/>
          </a:xfrm>
          <a:prstGeom prst="rect">
            <a:avLst/>
          </a:prstGeom>
        </p:spPr>
        <p:txBody>
          <a:bodyPr wrap="none" fromWordArt="1">
            <a:prstTxWarp prst="textPlain">
              <a:avLst>
                <a:gd name="adj" fmla="val 50000"/>
              </a:avLst>
            </a:prstTxWarp>
            <a:noAutofit/>
          </a:bodyPr>
          <a:lstStyle/>
          <a:p>
            <a:r>
              <a:rPr lang="fr-FR" sz="3600" i="1" kern="10" dirty="0">
                <a:ln w="9525">
                  <a:solidFill>
                    <a:schemeClr val="tx1"/>
                  </a:solidFill>
                  <a:round/>
                  <a:headEnd/>
                  <a:tailEnd/>
                </a:ln>
                <a:solidFill>
                  <a:srgbClr val="FF9900"/>
                </a:solidFill>
                <a:latin typeface="Calibri" panose="020F0502020204030204" pitchFamily="34" charset="0"/>
              </a:rPr>
              <a:t>C</a:t>
            </a:r>
          </a:p>
        </p:txBody>
      </p:sp>
      <p:pic>
        <p:nvPicPr>
          <p:cNvPr id="361" name="Picture 2" descr="C:\Users\BertrandS\Desktop\rba-image-1103733.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122313" y="3741709"/>
            <a:ext cx="671526" cy="608892"/>
          </a:xfrm>
          <a:prstGeom prst="rect">
            <a:avLst/>
          </a:prstGeom>
          <a:noFill/>
          <a:extLst>
            <a:ext uri="{909E8E84-426E-40DD-AFC4-6F175D3DCCD1}">
              <a14:hiddenFill xmlns:a14="http://schemas.microsoft.com/office/drawing/2010/main">
                <a:solidFill>
                  <a:srgbClr val="FFFFFF"/>
                </a:solidFill>
              </a14:hiddenFill>
            </a:ext>
          </a:extLst>
        </p:spPr>
      </p:pic>
      <p:pic>
        <p:nvPicPr>
          <p:cNvPr id="75784" name="Picture 1032" descr="C:\Users\BertrandS\Desktop\eyeka-francois-petavy_4540984.jp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944633" y="5396948"/>
            <a:ext cx="969485" cy="542306"/>
          </a:xfrm>
          <a:prstGeom prst="rect">
            <a:avLst/>
          </a:prstGeom>
          <a:noFill/>
          <a:extLst>
            <a:ext uri="{909E8E84-426E-40DD-AFC4-6F175D3DCCD1}">
              <a14:hiddenFill xmlns:a14="http://schemas.microsoft.com/office/drawing/2010/main">
                <a:solidFill>
                  <a:srgbClr val="FFFFFF"/>
                </a:solidFill>
              </a14:hiddenFill>
            </a:ext>
          </a:extLst>
        </p:spPr>
      </p:pic>
      <p:sp>
        <p:nvSpPr>
          <p:cNvPr id="321" name="WordArt 503"/>
          <p:cNvSpPr>
            <a:spLocks noChangeArrowheads="1" noChangeShapeType="1" noTextEdit="1"/>
          </p:cNvSpPr>
          <p:nvPr/>
        </p:nvSpPr>
        <p:spPr bwMode="auto">
          <a:xfrm>
            <a:off x="6788142" y="5875425"/>
            <a:ext cx="171881" cy="181477"/>
          </a:xfrm>
          <a:prstGeom prst="rect">
            <a:avLst/>
          </a:prstGeom>
        </p:spPr>
        <p:txBody>
          <a:bodyPr wrap="none" fromWordArt="1">
            <a:prstTxWarp prst="textPlain">
              <a:avLst>
                <a:gd name="adj" fmla="val 50000"/>
              </a:avLst>
            </a:prstTxWarp>
            <a:noAutofit/>
          </a:bodyPr>
          <a:lstStyle/>
          <a:p>
            <a:r>
              <a:rPr lang="fr-FR" sz="3600" i="1" kern="10" dirty="0">
                <a:ln w="9525">
                  <a:solidFill>
                    <a:schemeClr val="tx1"/>
                  </a:solidFill>
                  <a:round/>
                  <a:headEnd/>
                  <a:tailEnd/>
                </a:ln>
                <a:solidFill>
                  <a:srgbClr val="FF9900"/>
                </a:solidFill>
                <a:latin typeface="Calibri" panose="020F0502020204030204" pitchFamily="34" charset="0"/>
              </a:rPr>
              <a:t>E</a:t>
            </a:r>
          </a:p>
        </p:txBody>
      </p:sp>
      <p:pic>
        <p:nvPicPr>
          <p:cNvPr id="75810" name="Picture 1058" descr="C:\Users\BertrandS\Dropbox\Jeux\00. CONCEPTION DES JEUX\photos\Partenariat\iStock_000002904902_Medium.jp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811330" y="5573944"/>
            <a:ext cx="767528" cy="511371"/>
          </a:xfrm>
          <a:prstGeom prst="rect">
            <a:avLst/>
          </a:prstGeom>
          <a:noFill/>
          <a:extLst>
            <a:ext uri="{909E8E84-426E-40DD-AFC4-6F175D3DCCD1}">
              <a14:hiddenFill xmlns:a14="http://schemas.microsoft.com/office/drawing/2010/main">
                <a:solidFill>
                  <a:srgbClr val="FFFFFF"/>
                </a:solidFill>
              </a14:hiddenFill>
            </a:ext>
          </a:extLst>
        </p:spPr>
      </p:pic>
      <p:pic>
        <p:nvPicPr>
          <p:cNvPr id="362" name="Picture 54" descr="C:\Users\BertrandS\Dropbox\Jeux\00. CONCEPTION DES JEUX\photos\Bureau Une Femme 29\iStock_000040323106_Medium.jpg"/>
          <p:cNvPicPr>
            <a:picLocks noChangeAspect="1" noChangeArrowheads="1"/>
          </p:cNvPicPr>
          <p:nvPr/>
        </p:nvPicPr>
        <p:blipFill rotWithShape="1">
          <a:blip r:embed="rId16" cstate="print">
            <a:extLst>
              <a:ext uri="{28A0092B-C50C-407E-A947-70E740481C1C}">
                <a14:useLocalDpi xmlns:a14="http://schemas.microsoft.com/office/drawing/2010/main" val="0"/>
              </a:ext>
            </a:extLst>
          </a:blip>
          <a:srcRect b="8706"/>
          <a:stretch/>
        </p:blipFill>
        <p:spPr bwMode="auto">
          <a:xfrm>
            <a:off x="3625244" y="5277593"/>
            <a:ext cx="667963" cy="91365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5811" name="Picture 1059" descr="C:\Users\BertrandS\Dropbox\Jeux\00. CONCEPTION DES JEUX\photos\Bureau Plusieurs personnes\iStock_000035007568_Medium.jp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2234292" y="5265967"/>
            <a:ext cx="973367" cy="743197"/>
          </a:xfrm>
          <a:prstGeom prst="rect">
            <a:avLst/>
          </a:prstGeom>
          <a:noFill/>
          <a:extLst>
            <a:ext uri="{909E8E84-426E-40DD-AFC4-6F175D3DCCD1}">
              <a14:hiddenFill xmlns:a14="http://schemas.microsoft.com/office/drawing/2010/main">
                <a:solidFill>
                  <a:srgbClr val="FFFFFF"/>
                </a:solidFill>
              </a14:hiddenFill>
            </a:ext>
          </a:extLst>
        </p:spPr>
      </p:pic>
      <p:sp>
        <p:nvSpPr>
          <p:cNvPr id="297" name="WordArt 441"/>
          <p:cNvSpPr>
            <a:spLocks noChangeArrowheads="1" noChangeShapeType="1" noTextEdit="1"/>
          </p:cNvSpPr>
          <p:nvPr/>
        </p:nvSpPr>
        <p:spPr bwMode="auto">
          <a:xfrm>
            <a:off x="3039336" y="5892908"/>
            <a:ext cx="172161" cy="181508"/>
          </a:xfrm>
          <a:prstGeom prst="rect">
            <a:avLst/>
          </a:prstGeom>
        </p:spPr>
        <p:txBody>
          <a:bodyPr wrap="none" fromWordArt="1">
            <a:prstTxWarp prst="textPlain">
              <a:avLst>
                <a:gd name="adj" fmla="val 50000"/>
              </a:avLst>
            </a:prstTxWarp>
            <a:noAutofit/>
          </a:bodyPr>
          <a:lstStyle/>
          <a:p>
            <a:r>
              <a:rPr lang="fr-FR" sz="3600" i="1" kern="10" dirty="0">
                <a:ln w="9525">
                  <a:solidFill>
                    <a:schemeClr val="tx1"/>
                  </a:solidFill>
                  <a:round/>
                  <a:headEnd/>
                  <a:tailEnd/>
                </a:ln>
                <a:solidFill>
                  <a:srgbClr val="FF9900"/>
                </a:solidFill>
                <a:latin typeface="Calibri" panose="020F0502020204030204" pitchFamily="34" charset="0"/>
              </a:rPr>
              <a:t>H</a:t>
            </a:r>
          </a:p>
        </p:txBody>
      </p:sp>
      <p:pic>
        <p:nvPicPr>
          <p:cNvPr id="75837" name="Picture 1085" descr="C:\Users\BertrandS\Dropbox\Jeux\00. CONCEPTION DES JEUX\photos\Rentabilité\iStock_000026143512_Medium.jp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218895" y="3650638"/>
            <a:ext cx="930886" cy="659425"/>
          </a:xfrm>
          <a:prstGeom prst="rect">
            <a:avLst/>
          </a:prstGeom>
          <a:noFill/>
          <a:extLst>
            <a:ext uri="{909E8E84-426E-40DD-AFC4-6F175D3DCCD1}">
              <a14:hiddenFill xmlns:a14="http://schemas.microsoft.com/office/drawing/2010/main">
                <a:solidFill>
                  <a:srgbClr val="FFFFFF"/>
                </a:solidFill>
              </a14:hiddenFill>
            </a:ext>
          </a:extLst>
        </p:spPr>
      </p:pic>
      <p:sp>
        <p:nvSpPr>
          <p:cNvPr id="202" name="WordArt 346"/>
          <p:cNvSpPr>
            <a:spLocks noChangeArrowheads="1" noChangeShapeType="1" noTextEdit="1"/>
          </p:cNvSpPr>
          <p:nvPr/>
        </p:nvSpPr>
        <p:spPr bwMode="auto">
          <a:xfrm>
            <a:off x="2062450" y="4294517"/>
            <a:ext cx="94313" cy="182873"/>
          </a:xfrm>
          <a:prstGeom prst="rect">
            <a:avLst/>
          </a:prstGeom>
        </p:spPr>
        <p:txBody>
          <a:bodyPr wrap="none" fromWordArt="1">
            <a:prstTxWarp prst="textPlain">
              <a:avLst>
                <a:gd name="adj" fmla="val 50000"/>
              </a:avLst>
            </a:prstTxWarp>
            <a:noAutofit/>
          </a:bodyPr>
          <a:lstStyle/>
          <a:p>
            <a:r>
              <a:rPr lang="fr-FR" sz="3600" i="1" kern="10" dirty="0">
                <a:ln w="9525">
                  <a:solidFill>
                    <a:schemeClr val="tx1"/>
                  </a:solidFill>
                  <a:round/>
                  <a:headEnd/>
                  <a:tailEnd/>
                </a:ln>
                <a:solidFill>
                  <a:srgbClr val="FF9900"/>
                </a:solidFill>
                <a:latin typeface="Calibri" panose="020F0502020204030204" pitchFamily="34" charset="0"/>
              </a:rPr>
              <a:t>I</a:t>
            </a:r>
          </a:p>
        </p:txBody>
      </p:sp>
      <p:pic>
        <p:nvPicPr>
          <p:cNvPr id="75863" name="Picture 1111" descr="C:\Users\BertrandS\Desktop\Fotolia_12042299_XS.jp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027023" y="2212361"/>
            <a:ext cx="950897" cy="535137"/>
          </a:xfrm>
          <a:prstGeom prst="rect">
            <a:avLst/>
          </a:prstGeom>
          <a:noFill/>
          <a:extLst>
            <a:ext uri="{909E8E84-426E-40DD-AFC4-6F175D3DCCD1}">
              <a14:hiddenFill xmlns:a14="http://schemas.microsoft.com/office/drawing/2010/main">
                <a:solidFill>
                  <a:srgbClr val="FFFFFF"/>
                </a:solidFill>
              </a14:hiddenFill>
            </a:ext>
          </a:extLst>
        </p:spPr>
      </p:pic>
      <p:pic>
        <p:nvPicPr>
          <p:cNvPr id="75988" name="Picture 1236" descr="C:\Users\BertrandS\Dropbox\Jeux\00. CONCEPTION DES JEUX\photos\Bureautique\fc0cafe1e2c07b1c6ef92edccd94734a.jpg"/>
          <p:cNvPicPr>
            <a:picLocks noChangeAspect="1" noChangeArrowheads="1"/>
          </p:cNvPicPr>
          <p:nvPr/>
        </p:nvPicPr>
        <p:blipFill rotWithShape="1">
          <a:blip r:embed="rId20" cstate="print">
            <a:clrChange>
              <a:clrFrom>
                <a:srgbClr val="FEFEFE"/>
              </a:clrFrom>
              <a:clrTo>
                <a:srgbClr val="FEFEFE">
                  <a:alpha val="0"/>
                </a:srgbClr>
              </a:clrTo>
            </a:clrChange>
            <a:extLst>
              <a:ext uri="{28A0092B-C50C-407E-A947-70E740481C1C}">
                <a14:useLocalDpi xmlns:a14="http://schemas.microsoft.com/office/drawing/2010/main" val="0"/>
              </a:ext>
            </a:extLst>
          </a:blip>
          <a:srcRect l="17220" t="12000" r="12700" b="13254"/>
          <a:stretch/>
        </p:blipFill>
        <p:spPr bwMode="auto">
          <a:xfrm>
            <a:off x="3686325" y="1221034"/>
            <a:ext cx="590251" cy="6295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62665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1863725" y="254000"/>
            <a:ext cx="6683375" cy="596900"/>
          </a:xfrm>
        </p:spPr>
        <p:txBody>
          <a:bodyPr/>
          <a:lstStyle/>
          <a:p>
            <a:pPr>
              <a:defRPr/>
            </a:pPr>
            <a:r>
              <a:rPr lang="fr-FR"/>
              <a:t>La planification des ressources</a:t>
            </a:r>
          </a:p>
        </p:txBody>
      </p:sp>
      <p:grpSp>
        <p:nvGrpSpPr>
          <p:cNvPr id="23557" name="Group 49"/>
          <p:cNvGrpSpPr>
            <a:grpSpLocks/>
          </p:cNvGrpSpPr>
          <p:nvPr/>
        </p:nvGrpSpPr>
        <p:grpSpPr bwMode="auto">
          <a:xfrm>
            <a:off x="1222375" y="1243013"/>
            <a:ext cx="7086600" cy="3216275"/>
            <a:chOff x="906" y="2039"/>
            <a:chExt cx="4464" cy="2026"/>
          </a:xfrm>
        </p:grpSpPr>
        <p:sp>
          <p:nvSpPr>
            <p:cNvPr id="23615" name="Text Box 50"/>
            <p:cNvSpPr txBox="1">
              <a:spLocks noChangeArrowheads="1"/>
            </p:cNvSpPr>
            <p:nvPr/>
          </p:nvSpPr>
          <p:spPr bwMode="auto">
            <a:xfrm>
              <a:off x="1374" y="3882"/>
              <a:ext cx="188"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300">
                  <a:solidFill>
                    <a:schemeClr val="tx2"/>
                  </a:solidFill>
                </a:rPr>
                <a:t>2</a:t>
              </a:r>
            </a:p>
          </p:txBody>
        </p:sp>
        <p:sp>
          <p:nvSpPr>
            <p:cNvPr id="23616" name="Text Box 51"/>
            <p:cNvSpPr txBox="1">
              <a:spLocks noChangeArrowheads="1"/>
            </p:cNvSpPr>
            <p:nvPr/>
          </p:nvSpPr>
          <p:spPr bwMode="auto">
            <a:xfrm>
              <a:off x="1678" y="3882"/>
              <a:ext cx="188"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300">
                  <a:solidFill>
                    <a:schemeClr val="tx2"/>
                  </a:solidFill>
                </a:rPr>
                <a:t>4</a:t>
              </a:r>
            </a:p>
          </p:txBody>
        </p:sp>
        <p:sp>
          <p:nvSpPr>
            <p:cNvPr id="23617" name="Text Box 52"/>
            <p:cNvSpPr txBox="1">
              <a:spLocks noChangeArrowheads="1"/>
            </p:cNvSpPr>
            <p:nvPr/>
          </p:nvSpPr>
          <p:spPr bwMode="auto">
            <a:xfrm>
              <a:off x="2014" y="3882"/>
              <a:ext cx="188"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300">
                  <a:solidFill>
                    <a:schemeClr val="tx2"/>
                  </a:solidFill>
                </a:rPr>
                <a:t>6</a:t>
              </a:r>
            </a:p>
          </p:txBody>
        </p:sp>
        <p:sp>
          <p:nvSpPr>
            <p:cNvPr id="23618" name="Text Box 53"/>
            <p:cNvSpPr txBox="1">
              <a:spLocks noChangeArrowheads="1"/>
            </p:cNvSpPr>
            <p:nvPr/>
          </p:nvSpPr>
          <p:spPr bwMode="auto">
            <a:xfrm>
              <a:off x="2318" y="3882"/>
              <a:ext cx="188"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300">
                  <a:solidFill>
                    <a:schemeClr val="tx2"/>
                  </a:solidFill>
                </a:rPr>
                <a:t>8</a:t>
              </a:r>
            </a:p>
          </p:txBody>
        </p:sp>
        <p:sp>
          <p:nvSpPr>
            <p:cNvPr id="23619" name="Text Box 54"/>
            <p:cNvSpPr txBox="1">
              <a:spLocks noChangeArrowheads="1"/>
            </p:cNvSpPr>
            <p:nvPr/>
          </p:nvSpPr>
          <p:spPr bwMode="auto">
            <a:xfrm>
              <a:off x="2614" y="3882"/>
              <a:ext cx="268"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300">
                  <a:solidFill>
                    <a:schemeClr val="tx2"/>
                  </a:solidFill>
                </a:rPr>
                <a:t>10</a:t>
              </a:r>
            </a:p>
          </p:txBody>
        </p:sp>
        <p:sp>
          <p:nvSpPr>
            <p:cNvPr id="23620" name="Text Box 55"/>
            <p:cNvSpPr txBox="1">
              <a:spLocks noChangeArrowheads="1"/>
            </p:cNvSpPr>
            <p:nvPr/>
          </p:nvSpPr>
          <p:spPr bwMode="auto">
            <a:xfrm>
              <a:off x="2910" y="3882"/>
              <a:ext cx="284"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300">
                  <a:solidFill>
                    <a:schemeClr val="tx2"/>
                  </a:solidFill>
                </a:rPr>
                <a:t>12</a:t>
              </a:r>
            </a:p>
          </p:txBody>
        </p:sp>
        <p:sp>
          <p:nvSpPr>
            <p:cNvPr id="23621" name="Text Box 56"/>
            <p:cNvSpPr txBox="1">
              <a:spLocks noChangeArrowheads="1"/>
            </p:cNvSpPr>
            <p:nvPr/>
          </p:nvSpPr>
          <p:spPr bwMode="auto">
            <a:xfrm>
              <a:off x="3262" y="3882"/>
              <a:ext cx="252"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300">
                  <a:solidFill>
                    <a:schemeClr val="tx2"/>
                  </a:solidFill>
                </a:rPr>
                <a:t>14</a:t>
              </a:r>
            </a:p>
          </p:txBody>
        </p:sp>
        <p:sp>
          <p:nvSpPr>
            <p:cNvPr id="23622" name="Text Box 57"/>
            <p:cNvSpPr txBox="1">
              <a:spLocks noChangeArrowheads="1"/>
            </p:cNvSpPr>
            <p:nvPr/>
          </p:nvSpPr>
          <p:spPr bwMode="auto">
            <a:xfrm>
              <a:off x="3566" y="3882"/>
              <a:ext cx="252"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300">
                  <a:solidFill>
                    <a:schemeClr val="tx2"/>
                  </a:solidFill>
                </a:rPr>
                <a:t>16</a:t>
              </a:r>
            </a:p>
          </p:txBody>
        </p:sp>
        <p:sp>
          <p:nvSpPr>
            <p:cNvPr id="23623" name="Text Box 58"/>
            <p:cNvSpPr txBox="1">
              <a:spLocks noChangeArrowheads="1"/>
            </p:cNvSpPr>
            <p:nvPr/>
          </p:nvSpPr>
          <p:spPr bwMode="auto">
            <a:xfrm>
              <a:off x="3870" y="3882"/>
              <a:ext cx="252"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300">
                  <a:solidFill>
                    <a:schemeClr val="tx2"/>
                  </a:solidFill>
                </a:rPr>
                <a:t>18</a:t>
              </a:r>
            </a:p>
          </p:txBody>
        </p:sp>
        <p:sp>
          <p:nvSpPr>
            <p:cNvPr id="23624" name="Text Box 59"/>
            <p:cNvSpPr txBox="1">
              <a:spLocks noChangeArrowheads="1"/>
            </p:cNvSpPr>
            <p:nvPr/>
          </p:nvSpPr>
          <p:spPr bwMode="auto">
            <a:xfrm>
              <a:off x="4174" y="3882"/>
              <a:ext cx="252"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300">
                  <a:solidFill>
                    <a:schemeClr val="tx2"/>
                  </a:solidFill>
                </a:rPr>
                <a:t>20</a:t>
              </a:r>
            </a:p>
          </p:txBody>
        </p:sp>
        <p:sp>
          <p:nvSpPr>
            <p:cNvPr id="23625" name="Text Box 60"/>
            <p:cNvSpPr txBox="1">
              <a:spLocks noChangeArrowheads="1"/>
            </p:cNvSpPr>
            <p:nvPr/>
          </p:nvSpPr>
          <p:spPr bwMode="auto">
            <a:xfrm>
              <a:off x="4510" y="3882"/>
              <a:ext cx="252"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300">
                  <a:solidFill>
                    <a:schemeClr val="tx2"/>
                  </a:solidFill>
                </a:rPr>
                <a:t>22</a:t>
              </a:r>
            </a:p>
          </p:txBody>
        </p:sp>
        <p:sp>
          <p:nvSpPr>
            <p:cNvPr id="23626" name="Text Box 61"/>
            <p:cNvSpPr txBox="1">
              <a:spLocks noChangeArrowheads="1"/>
            </p:cNvSpPr>
            <p:nvPr/>
          </p:nvSpPr>
          <p:spPr bwMode="auto">
            <a:xfrm>
              <a:off x="4814" y="3882"/>
              <a:ext cx="252"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300">
                  <a:solidFill>
                    <a:schemeClr val="tx2"/>
                  </a:solidFill>
                </a:rPr>
                <a:t>24</a:t>
              </a:r>
            </a:p>
          </p:txBody>
        </p:sp>
        <p:sp>
          <p:nvSpPr>
            <p:cNvPr id="23627" name="Text Box 62"/>
            <p:cNvSpPr txBox="1">
              <a:spLocks noChangeArrowheads="1"/>
            </p:cNvSpPr>
            <p:nvPr/>
          </p:nvSpPr>
          <p:spPr bwMode="auto">
            <a:xfrm>
              <a:off x="5118" y="3882"/>
              <a:ext cx="252"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300">
                  <a:solidFill>
                    <a:schemeClr val="tx2"/>
                  </a:solidFill>
                </a:rPr>
                <a:t>26</a:t>
              </a:r>
            </a:p>
          </p:txBody>
        </p:sp>
        <p:grpSp>
          <p:nvGrpSpPr>
            <p:cNvPr id="23628" name="Group 63"/>
            <p:cNvGrpSpPr>
              <a:grpSpLocks/>
            </p:cNvGrpSpPr>
            <p:nvPr/>
          </p:nvGrpSpPr>
          <p:grpSpPr bwMode="auto">
            <a:xfrm>
              <a:off x="906" y="2039"/>
              <a:ext cx="4350" cy="1873"/>
              <a:chOff x="906" y="2039"/>
              <a:chExt cx="4350" cy="1873"/>
            </a:xfrm>
          </p:grpSpPr>
          <p:sp>
            <p:nvSpPr>
              <p:cNvPr id="23629" name="Text Box 64"/>
              <p:cNvSpPr txBox="1">
                <a:spLocks noChangeArrowheads="1"/>
              </p:cNvSpPr>
              <p:nvPr/>
            </p:nvSpPr>
            <p:spPr bwMode="auto">
              <a:xfrm>
                <a:off x="934" y="2039"/>
                <a:ext cx="228"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o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pPr algn="r"/>
                <a:r>
                  <a:rPr lang="fr-FR" altLang="fr-FR" sz="1200">
                    <a:solidFill>
                      <a:schemeClr val="tx2"/>
                    </a:solidFill>
                  </a:rPr>
                  <a:t>T1</a:t>
                </a:r>
              </a:p>
            </p:txBody>
          </p:sp>
          <p:sp>
            <p:nvSpPr>
              <p:cNvPr id="23630" name="Text Box 65"/>
              <p:cNvSpPr txBox="1">
                <a:spLocks noChangeArrowheads="1"/>
              </p:cNvSpPr>
              <p:nvPr/>
            </p:nvSpPr>
            <p:spPr bwMode="auto">
              <a:xfrm>
                <a:off x="934" y="2181"/>
                <a:ext cx="228"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o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pPr algn="r"/>
                <a:r>
                  <a:rPr lang="fr-FR" altLang="fr-FR" sz="1200">
                    <a:solidFill>
                      <a:schemeClr val="tx2"/>
                    </a:solidFill>
                  </a:rPr>
                  <a:t>T2</a:t>
                </a:r>
              </a:p>
            </p:txBody>
          </p:sp>
          <p:sp>
            <p:nvSpPr>
              <p:cNvPr id="23631" name="Text Box 66"/>
              <p:cNvSpPr txBox="1">
                <a:spLocks noChangeArrowheads="1"/>
              </p:cNvSpPr>
              <p:nvPr/>
            </p:nvSpPr>
            <p:spPr bwMode="auto">
              <a:xfrm>
                <a:off x="934" y="2323"/>
                <a:ext cx="228"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o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pPr algn="r"/>
                <a:r>
                  <a:rPr lang="fr-FR" altLang="fr-FR" sz="1200">
                    <a:solidFill>
                      <a:schemeClr val="tx2"/>
                    </a:solidFill>
                  </a:rPr>
                  <a:t>T3</a:t>
                </a:r>
              </a:p>
            </p:txBody>
          </p:sp>
          <p:sp>
            <p:nvSpPr>
              <p:cNvPr id="23632" name="Text Box 67"/>
              <p:cNvSpPr txBox="1">
                <a:spLocks noChangeArrowheads="1"/>
              </p:cNvSpPr>
              <p:nvPr/>
            </p:nvSpPr>
            <p:spPr bwMode="auto">
              <a:xfrm>
                <a:off x="907" y="2464"/>
                <a:ext cx="281"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o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pPr algn="r"/>
                <a:r>
                  <a:rPr lang="fr-FR" altLang="fr-FR" sz="1200">
                    <a:solidFill>
                      <a:schemeClr val="tx2"/>
                    </a:solidFill>
                  </a:rPr>
                  <a:t>T4a</a:t>
                </a:r>
              </a:p>
            </p:txBody>
          </p:sp>
          <p:sp>
            <p:nvSpPr>
              <p:cNvPr id="23633" name="Text Box 68"/>
              <p:cNvSpPr txBox="1">
                <a:spLocks noChangeArrowheads="1"/>
              </p:cNvSpPr>
              <p:nvPr/>
            </p:nvSpPr>
            <p:spPr bwMode="auto">
              <a:xfrm>
                <a:off x="910" y="2606"/>
                <a:ext cx="281"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o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pPr algn="r"/>
                <a:r>
                  <a:rPr lang="fr-FR" altLang="fr-FR" sz="1200">
                    <a:solidFill>
                      <a:schemeClr val="tx2"/>
                    </a:solidFill>
                  </a:rPr>
                  <a:t>T4b</a:t>
                </a:r>
              </a:p>
            </p:txBody>
          </p:sp>
          <p:sp>
            <p:nvSpPr>
              <p:cNvPr id="23634" name="Text Box 69"/>
              <p:cNvSpPr txBox="1">
                <a:spLocks noChangeArrowheads="1"/>
              </p:cNvSpPr>
              <p:nvPr/>
            </p:nvSpPr>
            <p:spPr bwMode="auto">
              <a:xfrm>
                <a:off x="925" y="2748"/>
                <a:ext cx="246"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pPr algn="r"/>
                <a:r>
                  <a:rPr lang="fr-FR" altLang="fr-FR" sz="1200">
                    <a:solidFill>
                      <a:schemeClr val="tx2"/>
                    </a:solidFill>
                  </a:rPr>
                  <a:t>T5</a:t>
                </a:r>
              </a:p>
            </p:txBody>
          </p:sp>
          <p:sp>
            <p:nvSpPr>
              <p:cNvPr id="23635" name="Text Box 70"/>
              <p:cNvSpPr txBox="1">
                <a:spLocks noChangeArrowheads="1"/>
              </p:cNvSpPr>
              <p:nvPr/>
            </p:nvSpPr>
            <p:spPr bwMode="auto">
              <a:xfrm>
                <a:off x="934" y="2889"/>
                <a:ext cx="228"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o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pPr algn="r"/>
                <a:r>
                  <a:rPr lang="fr-FR" altLang="fr-FR" sz="1200">
                    <a:solidFill>
                      <a:schemeClr val="tx2"/>
                    </a:solidFill>
                  </a:rPr>
                  <a:t>T6</a:t>
                </a:r>
              </a:p>
            </p:txBody>
          </p:sp>
          <p:sp>
            <p:nvSpPr>
              <p:cNvPr id="23636" name="Text Box 71"/>
              <p:cNvSpPr txBox="1">
                <a:spLocks noChangeArrowheads="1"/>
              </p:cNvSpPr>
              <p:nvPr/>
            </p:nvSpPr>
            <p:spPr bwMode="auto">
              <a:xfrm>
                <a:off x="934" y="3031"/>
                <a:ext cx="228"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o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pPr algn="r"/>
                <a:r>
                  <a:rPr lang="fr-FR" altLang="fr-FR" sz="1200">
                    <a:solidFill>
                      <a:schemeClr val="tx2"/>
                    </a:solidFill>
                  </a:rPr>
                  <a:t>T7</a:t>
                </a:r>
              </a:p>
            </p:txBody>
          </p:sp>
          <p:sp>
            <p:nvSpPr>
              <p:cNvPr id="23637" name="Text Box 72"/>
              <p:cNvSpPr txBox="1">
                <a:spLocks noChangeArrowheads="1"/>
              </p:cNvSpPr>
              <p:nvPr/>
            </p:nvSpPr>
            <p:spPr bwMode="auto">
              <a:xfrm>
                <a:off x="925" y="3173"/>
                <a:ext cx="246"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pPr algn="r"/>
                <a:r>
                  <a:rPr lang="fr-FR" altLang="fr-FR" sz="1200">
                    <a:solidFill>
                      <a:schemeClr val="tx2"/>
                    </a:solidFill>
                  </a:rPr>
                  <a:t>T8</a:t>
                </a:r>
              </a:p>
            </p:txBody>
          </p:sp>
          <p:sp>
            <p:nvSpPr>
              <p:cNvPr id="23638" name="Text Box 73"/>
              <p:cNvSpPr txBox="1">
                <a:spLocks noChangeArrowheads="1"/>
              </p:cNvSpPr>
              <p:nvPr/>
            </p:nvSpPr>
            <p:spPr bwMode="auto">
              <a:xfrm>
                <a:off x="934" y="3314"/>
                <a:ext cx="228"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o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pPr algn="r"/>
                <a:r>
                  <a:rPr lang="fr-FR" altLang="fr-FR" sz="1200">
                    <a:solidFill>
                      <a:schemeClr val="tx2"/>
                    </a:solidFill>
                  </a:rPr>
                  <a:t>T9</a:t>
                </a:r>
              </a:p>
            </p:txBody>
          </p:sp>
          <p:sp>
            <p:nvSpPr>
              <p:cNvPr id="23639" name="Text Box 74"/>
              <p:cNvSpPr txBox="1">
                <a:spLocks noChangeArrowheads="1"/>
              </p:cNvSpPr>
              <p:nvPr/>
            </p:nvSpPr>
            <p:spPr bwMode="auto">
              <a:xfrm>
                <a:off x="907" y="3456"/>
                <a:ext cx="281"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o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pPr algn="r"/>
                <a:r>
                  <a:rPr lang="fr-FR" altLang="fr-FR" sz="1200">
                    <a:solidFill>
                      <a:schemeClr val="tx2"/>
                    </a:solidFill>
                  </a:rPr>
                  <a:t>T10</a:t>
                </a:r>
              </a:p>
            </p:txBody>
          </p:sp>
          <p:sp>
            <p:nvSpPr>
              <p:cNvPr id="23640" name="Text Box 75"/>
              <p:cNvSpPr txBox="1">
                <a:spLocks noChangeArrowheads="1"/>
              </p:cNvSpPr>
              <p:nvPr/>
            </p:nvSpPr>
            <p:spPr bwMode="auto">
              <a:xfrm>
                <a:off x="907" y="3598"/>
                <a:ext cx="281"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o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pPr algn="r"/>
                <a:r>
                  <a:rPr lang="fr-FR" altLang="fr-FR" sz="1200">
                    <a:solidFill>
                      <a:schemeClr val="tx2"/>
                    </a:solidFill>
                  </a:rPr>
                  <a:t>T11</a:t>
                </a:r>
              </a:p>
            </p:txBody>
          </p:sp>
          <p:sp>
            <p:nvSpPr>
              <p:cNvPr id="23641" name="Text Box 76"/>
              <p:cNvSpPr txBox="1">
                <a:spLocks noChangeArrowheads="1"/>
              </p:cNvSpPr>
              <p:nvPr/>
            </p:nvSpPr>
            <p:spPr bwMode="auto">
              <a:xfrm>
                <a:off x="907" y="3739"/>
                <a:ext cx="281"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o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pPr algn="r"/>
                <a:r>
                  <a:rPr lang="fr-FR" altLang="fr-FR" sz="1200">
                    <a:solidFill>
                      <a:schemeClr val="tx2"/>
                    </a:solidFill>
                  </a:rPr>
                  <a:t>T12</a:t>
                </a:r>
              </a:p>
            </p:txBody>
          </p:sp>
          <p:grpSp>
            <p:nvGrpSpPr>
              <p:cNvPr id="23642" name="Group 77"/>
              <p:cNvGrpSpPr>
                <a:grpSpLocks/>
              </p:cNvGrpSpPr>
              <p:nvPr/>
            </p:nvGrpSpPr>
            <p:grpSpPr bwMode="auto">
              <a:xfrm>
                <a:off x="1167" y="2044"/>
                <a:ext cx="4081" cy="1848"/>
                <a:chOff x="224" y="3132"/>
                <a:chExt cx="5304" cy="360"/>
              </a:xfrm>
            </p:grpSpPr>
            <p:sp>
              <p:nvSpPr>
                <p:cNvPr id="23671" name="Line 78"/>
                <p:cNvSpPr>
                  <a:spLocks noChangeShapeType="1"/>
                </p:cNvSpPr>
                <p:nvPr/>
              </p:nvSpPr>
              <p:spPr bwMode="auto">
                <a:xfrm flipV="1">
                  <a:off x="224" y="3132"/>
                  <a:ext cx="0" cy="360"/>
                </a:xfrm>
                <a:prstGeom prst="line">
                  <a:avLst/>
                </a:prstGeom>
                <a:noFill/>
                <a:ln w="9525">
                  <a:solidFill>
                    <a:srgbClr val="777777"/>
                  </a:solidFill>
                  <a:round/>
                  <a:headEnd/>
                  <a:tailEnd/>
                </a:ln>
                <a:extLst>
                  <a:ext uri="{909E8E84-426E-40DD-AFC4-6F175D3DCCD1}">
                    <a14:hiddenFill xmlns:a14="http://schemas.microsoft.com/office/drawing/2010/main">
                      <a:noFill/>
                    </a14:hiddenFill>
                  </a:ext>
                </a:extLst>
              </p:spPr>
              <p:txBody>
                <a:bodyPr wrap="none" anchor="ctr">
                  <a:noAutofit/>
                </a:bodyPr>
                <a:lstStyle/>
                <a:p>
                  <a:endParaRPr lang="fr-FR"/>
                </a:p>
              </p:txBody>
            </p:sp>
            <p:sp>
              <p:nvSpPr>
                <p:cNvPr id="23672" name="Line 79"/>
                <p:cNvSpPr>
                  <a:spLocks noChangeShapeType="1"/>
                </p:cNvSpPr>
                <p:nvPr/>
              </p:nvSpPr>
              <p:spPr bwMode="auto">
                <a:xfrm flipV="1">
                  <a:off x="428" y="3132"/>
                  <a:ext cx="0" cy="360"/>
                </a:xfrm>
                <a:prstGeom prst="line">
                  <a:avLst/>
                </a:prstGeom>
                <a:noFill/>
                <a:ln w="9525">
                  <a:solidFill>
                    <a:srgbClr val="777777"/>
                  </a:solidFill>
                  <a:round/>
                  <a:headEnd/>
                  <a:tailEnd/>
                </a:ln>
                <a:extLst>
                  <a:ext uri="{909E8E84-426E-40DD-AFC4-6F175D3DCCD1}">
                    <a14:hiddenFill xmlns:a14="http://schemas.microsoft.com/office/drawing/2010/main">
                      <a:noFill/>
                    </a14:hiddenFill>
                  </a:ext>
                </a:extLst>
              </p:spPr>
              <p:txBody>
                <a:bodyPr wrap="none" anchor="ctr">
                  <a:noAutofit/>
                </a:bodyPr>
                <a:lstStyle/>
                <a:p>
                  <a:endParaRPr lang="fr-FR"/>
                </a:p>
              </p:txBody>
            </p:sp>
            <p:sp>
              <p:nvSpPr>
                <p:cNvPr id="23673" name="Line 80"/>
                <p:cNvSpPr>
                  <a:spLocks noChangeShapeType="1"/>
                </p:cNvSpPr>
                <p:nvPr/>
              </p:nvSpPr>
              <p:spPr bwMode="auto">
                <a:xfrm flipV="1">
                  <a:off x="632" y="3132"/>
                  <a:ext cx="0" cy="360"/>
                </a:xfrm>
                <a:prstGeom prst="line">
                  <a:avLst/>
                </a:prstGeom>
                <a:noFill/>
                <a:ln w="9525">
                  <a:solidFill>
                    <a:srgbClr val="777777"/>
                  </a:solidFill>
                  <a:round/>
                  <a:headEnd/>
                  <a:tailEnd/>
                </a:ln>
                <a:extLst>
                  <a:ext uri="{909E8E84-426E-40DD-AFC4-6F175D3DCCD1}">
                    <a14:hiddenFill xmlns:a14="http://schemas.microsoft.com/office/drawing/2010/main">
                      <a:noFill/>
                    </a14:hiddenFill>
                  </a:ext>
                </a:extLst>
              </p:spPr>
              <p:txBody>
                <a:bodyPr wrap="none" anchor="ctr">
                  <a:noAutofit/>
                </a:bodyPr>
                <a:lstStyle/>
                <a:p>
                  <a:endParaRPr lang="fr-FR"/>
                </a:p>
              </p:txBody>
            </p:sp>
            <p:sp>
              <p:nvSpPr>
                <p:cNvPr id="23674" name="Line 81"/>
                <p:cNvSpPr>
                  <a:spLocks noChangeShapeType="1"/>
                </p:cNvSpPr>
                <p:nvPr/>
              </p:nvSpPr>
              <p:spPr bwMode="auto">
                <a:xfrm flipV="1">
                  <a:off x="836" y="3132"/>
                  <a:ext cx="0" cy="360"/>
                </a:xfrm>
                <a:prstGeom prst="line">
                  <a:avLst/>
                </a:prstGeom>
                <a:noFill/>
                <a:ln w="9525">
                  <a:solidFill>
                    <a:srgbClr val="777777"/>
                  </a:solidFill>
                  <a:round/>
                  <a:headEnd/>
                  <a:tailEnd/>
                </a:ln>
                <a:extLst>
                  <a:ext uri="{909E8E84-426E-40DD-AFC4-6F175D3DCCD1}">
                    <a14:hiddenFill xmlns:a14="http://schemas.microsoft.com/office/drawing/2010/main">
                      <a:noFill/>
                    </a14:hiddenFill>
                  </a:ext>
                </a:extLst>
              </p:spPr>
              <p:txBody>
                <a:bodyPr wrap="none" anchor="ctr">
                  <a:noAutofit/>
                </a:bodyPr>
                <a:lstStyle/>
                <a:p>
                  <a:endParaRPr lang="fr-FR"/>
                </a:p>
              </p:txBody>
            </p:sp>
            <p:sp>
              <p:nvSpPr>
                <p:cNvPr id="23675" name="Line 82"/>
                <p:cNvSpPr>
                  <a:spLocks noChangeShapeType="1"/>
                </p:cNvSpPr>
                <p:nvPr/>
              </p:nvSpPr>
              <p:spPr bwMode="auto">
                <a:xfrm flipV="1">
                  <a:off x="1040" y="3132"/>
                  <a:ext cx="0" cy="360"/>
                </a:xfrm>
                <a:prstGeom prst="line">
                  <a:avLst/>
                </a:prstGeom>
                <a:noFill/>
                <a:ln w="9525">
                  <a:solidFill>
                    <a:srgbClr val="777777"/>
                  </a:solidFill>
                  <a:round/>
                  <a:headEnd/>
                  <a:tailEnd/>
                </a:ln>
                <a:extLst>
                  <a:ext uri="{909E8E84-426E-40DD-AFC4-6F175D3DCCD1}">
                    <a14:hiddenFill xmlns:a14="http://schemas.microsoft.com/office/drawing/2010/main">
                      <a:noFill/>
                    </a14:hiddenFill>
                  </a:ext>
                </a:extLst>
              </p:spPr>
              <p:txBody>
                <a:bodyPr wrap="none" anchor="ctr">
                  <a:noAutofit/>
                </a:bodyPr>
                <a:lstStyle/>
                <a:p>
                  <a:endParaRPr lang="fr-FR"/>
                </a:p>
              </p:txBody>
            </p:sp>
            <p:sp>
              <p:nvSpPr>
                <p:cNvPr id="23676" name="Line 83"/>
                <p:cNvSpPr>
                  <a:spLocks noChangeShapeType="1"/>
                </p:cNvSpPr>
                <p:nvPr/>
              </p:nvSpPr>
              <p:spPr bwMode="auto">
                <a:xfrm flipV="1">
                  <a:off x="1244" y="3132"/>
                  <a:ext cx="0" cy="360"/>
                </a:xfrm>
                <a:prstGeom prst="line">
                  <a:avLst/>
                </a:prstGeom>
                <a:noFill/>
                <a:ln w="9525">
                  <a:solidFill>
                    <a:srgbClr val="777777"/>
                  </a:solidFill>
                  <a:round/>
                  <a:headEnd/>
                  <a:tailEnd/>
                </a:ln>
                <a:extLst>
                  <a:ext uri="{909E8E84-426E-40DD-AFC4-6F175D3DCCD1}">
                    <a14:hiddenFill xmlns:a14="http://schemas.microsoft.com/office/drawing/2010/main">
                      <a:noFill/>
                    </a14:hiddenFill>
                  </a:ext>
                </a:extLst>
              </p:spPr>
              <p:txBody>
                <a:bodyPr wrap="none" anchor="ctr">
                  <a:noAutofit/>
                </a:bodyPr>
                <a:lstStyle/>
                <a:p>
                  <a:endParaRPr lang="fr-FR"/>
                </a:p>
              </p:txBody>
            </p:sp>
            <p:sp>
              <p:nvSpPr>
                <p:cNvPr id="23677" name="Line 84"/>
                <p:cNvSpPr>
                  <a:spLocks noChangeShapeType="1"/>
                </p:cNvSpPr>
                <p:nvPr/>
              </p:nvSpPr>
              <p:spPr bwMode="auto">
                <a:xfrm flipV="1">
                  <a:off x="1448" y="3132"/>
                  <a:ext cx="0" cy="360"/>
                </a:xfrm>
                <a:prstGeom prst="line">
                  <a:avLst/>
                </a:prstGeom>
                <a:noFill/>
                <a:ln w="9525">
                  <a:solidFill>
                    <a:srgbClr val="777777"/>
                  </a:solidFill>
                  <a:round/>
                  <a:headEnd/>
                  <a:tailEnd/>
                </a:ln>
                <a:extLst>
                  <a:ext uri="{909E8E84-426E-40DD-AFC4-6F175D3DCCD1}">
                    <a14:hiddenFill xmlns:a14="http://schemas.microsoft.com/office/drawing/2010/main">
                      <a:noFill/>
                    </a14:hiddenFill>
                  </a:ext>
                </a:extLst>
              </p:spPr>
              <p:txBody>
                <a:bodyPr wrap="none" anchor="ctr">
                  <a:noAutofit/>
                </a:bodyPr>
                <a:lstStyle/>
                <a:p>
                  <a:endParaRPr lang="fr-FR"/>
                </a:p>
              </p:txBody>
            </p:sp>
            <p:sp>
              <p:nvSpPr>
                <p:cNvPr id="23678" name="Line 85"/>
                <p:cNvSpPr>
                  <a:spLocks noChangeShapeType="1"/>
                </p:cNvSpPr>
                <p:nvPr/>
              </p:nvSpPr>
              <p:spPr bwMode="auto">
                <a:xfrm flipV="1">
                  <a:off x="1652" y="3132"/>
                  <a:ext cx="0" cy="360"/>
                </a:xfrm>
                <a:prstGeom prst="line">
                  <a:avLst/>
                </a:prstGeom>
                <a:noFill/>
                <a:ln w="9525">
                  <a:solidFill>
                    <a:srgbClr val="777777"/>
                  </a:solidFill>
                  <a:round/>
                  <a:headEnd/>
                  <a:tailEnd/>
                </a:ln>
                <a:extLst>
                  <a:ext uri="{909E8E84-426E-40DD-AFC4-6F175D3DCCD1}">
                    <a14:hiddenFill xmlns:a14="http://schemas.microsoft.com/office/drawing/2010/main">
                      <a:noFill/>
                    </a14:hiddenFill>
                  </a:ext>
                </a:extLst>
              </p:spPr>
              <p:txBody>
                <a:bodyPr wrap="none" anchor="ctr">
                  <a:noAutofit/>
                </a:bodyPr>
                <a:lstStyle/>
                <a:p>
                  <a:endParaRPr lang="fr-FR"/>
                </a:p>
              </p:txBody>
            </p:sp>
            <p:sp>
              <p:nvSpPr>
                <p:cNvPr id="23679" name="Line 86"/>
                <p:cNvSpPr>
                  <a:spLocks noChangeShapeType="1"/>
                </p:cNvSpPr>
                <p:nvPr/>
              </p:nvSpPr>
              <p:spPr bwMode="auto">
                <a:xfrm flipV="1">
                  <a:off x="1856" y="3132"/>
                  <a:ext cx="0" cy="360"/>
                </a:xfrm>
                <a:prstGeom prst="line">
                  <a:avLst/>
                </a:prstGeom>
                <a:noFill/>
                <a:ln w="9525">
                  <a:solidFill>
                    <a:srgbClr val="777777"/>
                  </a:solidFill>
                  <a:round/>
                  <a:headEnd/>
                  <a:tailEnd/>
                </a:ln>
                <a:extLst>
                  <a:ext uri="{909E8E84-426E-40DD-AFC4-6F175D3DCCD1}">
                    <a14:hiddenFill xmlns:a14="http://schemas.microsoft.com/office/drawing/2010/main">
                      <a:noFill/>
                    </a14:hiddenFill>
                  </a:ext>
                </a:extLst>
              </p:spPr>
              <p:txBody>
                <a:bodyPr wrap="none" anchor="ctr">
                  <a:noAutofit/>
                </a:bodyPr>
                <a:lstStyle/>
                <a:p>
                  <a:endParaRPr lang="fr-FR"/>
                </a:p>
              </p:txBody>
            </p:sp>
            <p:sp>
              <p:nvSpPr>
                <p:cNvPr id="23680" name="Line 87"/>
                <p:cNvSpPr>
                  <a:spLocks noChangeShapeType="1"/>
                </p:cNvSpPr>
                <p:nvPr/>
              </p:nvSpPr>
              <p:spPr bwMode="auto">
                <a:xfrm flipV="1">
                  <a:off x="2060" y="3132"/>
                  <a:ext cx="0" cy="360"/>
                </a:xfrm>
                <a:prstGeom prst="line">
                  <a:avLst/>
                </a:prstGeom>
                <a:noFill/>
                <a:ln w="9525">
                  <a:solidFill>
                    <a:srgbClr val="777777"/>
                  </a:solidFill>
                  <a:round/>
                  <a:headEnd/>
                  <a:tailEnd/>
                </a:ln>
                <a:extLst>
                  <a:ext uri="{909E8E84-426E-40DD-AFC4-6F175D3DCCD1}">
                    <a14:hiddenFill xmlns:a14="http://schemas.microsoft.com/office/drawing/2010/main">
                      <a:noFill/>
                    </a14:hiddenFill>
                  </a:ext>
                </a:extLst>
              </p:spPr>
              <p:txBody>
                <a:bodyPr wrap="none" anchor="ctr">
                  <a:noAutofit/>
                </a:bodyPr>
                <a:lstStyle/>
                <a:p>
                  <a:endParaRPr lang="fr-FR"/>
                </a:p>
              </p:txBody>
            </p:sp>
            <p:sp>
              <p:nvSpPr>
                <p:cNvPr id="23681" name="Line 88"/>
                <p:cNvSpPr>
                  <a:spLocks noChangeShapeType="1"/>
                </p:cNvSpPr>
                <p:nvPr/>
              </p:nvSpPr>
              <p:spPr bwMode="auto">
                <a:xfrm flipV="1">
                  <a:off x="2264" y="3132"/>
                  <a:ext cx="0" cy="360"/>
                </a:xfrm>
                <a:prstGeom prst="line">
                  <a:avLst/>
                </a:prstGeom>
                <a:noFill/>
                <a:ln w="9525">
                  <a:solidFill>
                    <a:srgbClr val="777777"/>
                  </a:solidFill>
                  <a:round/>
                  <a:headEnd/>
                  <a:tailEnd/>
                </a:ln>
                <a:extLst>
                  <a:ext uri="{909E8E84-426E-40DD-AFC4-6F175D3DCCD1}">
                    <a14:hiddenFill xmlns:a14="http://schemas.microsoft.com/office/drawing/2010/main">
                      <a:noFill/>
                    </a14:hiddenFill>
                  </a:ext>
                </a:extLst>
              </p:spPr>
              <p:txBody>
                <a:bodyPr wrap="none" anchor="ctr">
                  <a:noAutofit/>
                </a:bodyPr>
                <a:lstStyle/>
                <a:p>
                  <a:endParaRPr lang="fr-FR"/>
                </a:p>
              </p:txBody>
            </p:sp>
            <p:sp>
              <p:nvSpPr>
                <p:cNvPr id="23682" name="Line 89"/>
                <p:cNvSpPr>
                  <a:spLocks noChangeShapeType="1"/>
                </p:cNvSpPr>
                <p:nvPr/>
              </p:nvSpPr>
              <p:spPr bwMode="auto">
                <a:xfrm flipV="1">
                  <a:off x="2468" y="3132"/>
                  <a:ext cx="0" cy="360"/>
                </a:xfrm>
                <a:prstGeom prst="line">
                  <a:avLst/>
                </a:prstGeom>
                <a:noFill/>
                <a:ln w="9525">
                  <a:solidFill>
                    <a:srgbClr val="777777"/>
                  </a:solidFill>
                  <a:round/>
                  <a:headEnd/>
                  <a:tailEnd/>
                </a:ln>
                <a:extLst>
                  <a:ext uri="{909E8E84-426E-40DD-AFC4-6F175D3DCCD1}">
                    <a14:hiddenFill xmlns:a14="http://schemas.microsoft.com/office/drawing/2010/main">
                      <a:noFill/>
                    </a14:hiddenFill>
                  </a:ext>
                </a:extLst>
              </p:spPr>
              <p:txBody>
                <a:bodyPr wrap="none" anchor="ctr">
                  <a:noAutofit/>
                </a:bodyPr>
                <a:lstStyle/>
                <a:p>
                  <a:endParaRPr lang="fr-FR"/>
                </a:p>
              </p:txBody>
            </p:sp>
            <p:sp>
              <p:nvSpPr>
                <p:cNvPr id="23683" name="Line 90"/>
                <p:cNvSpPr>
                  <a:spLocks noChangeShapeType="1"/>
                </p:cNvSpPr>
                <p:nvPr/>
              </p:nvSpPr>
              <p:spPr bwMode="auto">
                <a:xfrm flipV="1">
                  <a:off x="2672" y="3132"/>
                  <a:ext cx="0" cy="360"/>
                </a:xfrm>
                <a:prstGeom prst="line">
                  <a:avLst/>
                </a:prstGeom>
                <a:noFill/>
                <a:ln w="9525">
                  <a:solidFill>
                    <a:srgbClr val="777777"/>
                  </a:solidFill>
                  <a:round/>
                  <a:headEnd/>
                  <a:tailEnd/>
                </a:ln>
                <a:extLst>
                  <a:ext uri="{909E8E84-426E-40DD-AFC4-6F175D3DCCD1}">
                    <a14:hiddenFill xmlns:a14="http://schemas.microsoft.com/office/drawing/2010/main">
                      <a:noFill/>
                    </a14:hiddenFill>
                  </a:ext>
                </a:extLst>
              </p:spPr>
              <p:txBody>
                <a:bodyPr wrap="none" anchor="ctr">
                  <a:noAutofit/>
                </a:bodyPr>
                <a:lstStyle/>
                <a:p>
                  <a:endParaRPr lang="fr-FR"/>
                </a:p>
              </p:txBody>
            </p:sp>
            <p:sp>
              <p:nvSpPr>
                <p:cNvPr id="23684" name="Line 91"/>
                <p:cNvSpPr>
                  <a:spLocks noChangeShapeType="1"/>
                </p:cNvSpPr>
                <p:nvPr/>
              </p:nvSpPr>
              <p:spPr bwMode="auto">
                <a:xfrm flipV="1">
                  <a:off x="2876" y="3132"/>
                  <a:ext cx="0" cy="360"/>
                </a:xfrm>
                <a:prstGeom prst="line">
                  <a:avLst/>
                </a:prstGeom>
                <a:noFill/>
                <a:ln w="9525">
                  <a:solidFill>
                    <a:srgbClr val="777777"/>
                  </a:solidFill>
                  <a:round/>
                  <a:headEnd/>
                  <a:tailEnd/>
                </a:ln>
                <a:extLst>
                  <a:ext uri="{909E8E84-426E-40DD-AFC4-6F175D3DCCD1}">
                    <a14:hiddenFill xmlns:a14="http://schemas.microsoft.com/office/drawing/2010/main">
                      <a:noFill/>
                    </a14:hiddenFill>
                  </a:ext>
                </a:extLst>
              </p:spPr>
              <p:txBody>
                <a:bodyPr wrap="none" anchor="ctr">
                  <a:noAutofit/>
                </a:bodyPr>
                <a:lstStyle/>
                <a:p>
                  <a:endParaRPr lang="fr-FR"/>
                </a:p>
              </p:txBody>
            </p:sp>
            <p:sp>
              <p:nvSpPr>
                <p:cNvPr id="23685" name="Line 92"/>
                <p:cNvSpPr>
                  <a:spLocks noChangeShapeType="1"/>
                </p:cNvSpPr>
                <p:nvPr/>
              </p:nvSpPr>
              <p:spPr bwMode="auto">
                <a:xfrm flipV="1">
                  <a:off x="3080" y="3132"/>
                  <a:ext cx="0" cy="360"/>
                </a:xfrm>
                <a:prstGeom prst="line">
                  <a:avLst/>
                </a:prstGeom>
                <a:noFill/>
                <a:ln w="9525">
                  <a:solidFill>
                    <a:srgbClr val="777777"/>
                  </a:solidFill>
                  <a:round/>
                  <a:headEnd/>
                  <a:tailEnd/>
                </a:ln>
                <a:extLst>
                  <a:ext uri="{909E8E84-426E-40DD-AFC4-6F175D3DCCD1}">
                    <a14:hiddenFill xmlns:a14="http://schemas.microsoft.com/office/drawing/2010/main">
                      <a:noFill/>
                    </a14:hiddenFill>
                  </a:ext>
                </a:extLst>
              </p:spPr>
              <p:txBody>
                <a:bodyPr wrap="none" anchor="ctr">
                  <a:noAutofit/>
                </a:bodyPr>
                <a:lstStyle/>
                <a:p>
                  <a:endParaRPr lang="fr-FR"/>
                </a:p>
              </p:txBody>
            </p:sp>
            <p:sp>
              <p:nvSpPr>
                <p:cNvPr id="23686" name="Line 93"/>
                <p:cNvSpPr>
                  <a:spLocks noChangeShapeType="1"/>
                </p:cNvSpPr>
                <p:nvPr/>
              </p:nvSpPr>
              <p:spPr bwMode="auto">
                <a:xfrm flipV="1">
                  <a:off x="3284" y="3132"/>
                  <a:ext cx="0" cy="360"/>
                </a:xfrm>
                <a:prstGeom prst="line">
                  <a:avLst/>
                </a:prstGeom>
                <a:noFill/>
                <a:ln w="9525">
                  <a:solidFill>
                    <a:srgbClr val="777777"/>
                  </a:solidFill>
                  <a:round/>
                  <a:headEnd/>
                  <a:tailEnd/>
                </a:ln>
                <a:extLst>
                  <a:ext uri="{909E8E84-426E-40DD-AFC4-6F175D3DCCD1}">
                    <a14:hiddenFill xmlns:a14="http://schemas.microsoft.com/office/drawing/2010/main">
                      <a:noFill/>
                    </a14:hiddenFill>
                  </a:ext>
                </a:extLst>
              </p:spPr>
              <p:txBody>
                <a:bodyPr wrap="none" anchor="ctr">
                  <a:noAutofit/>
                </a:bodyPr>
                <a:lstStyle/>
                <a:p>
                  <a:endParaRPr lang="fr-FR"/>
                </a:p>
              </p:txBody>
            </p:sp>
            <p:sp>
              <p:nvSpPr>
                <p:cNvPr id="23687" name="Line 94"/>
                <p:cNvSpPr>
                  <a:spLocks noChangeShapeType="1"/>
                </p:cNvSpPr>
                <p:nvPr/>
              </p:nvSpPr>
              <p:spPr bwMode="auto">
                <a:xfrm flipV="1">
                  <a:off x="3488" y="3132"/>
                  <a:ext cx="0" cy="360"/>
                </a:xfrm>
                <a:prstGeom prst="line">
                  <a:avLst/>
                </a:prstGeom>
                <a:noFill/>
                <a:ln w="9525">
                  <a:solidFill>
                    <a:srgbClr val="777777"/>
                  </a:solidFill>
                  <a:round/>
                  <a:headEnd/>
                  <a:tailEnd/>
                </a:ln>
                <a:extLst>
                  <a:ext uri="{909E8E84-426E-40DD-AFC4-6F175D3DCCD1}">
                    <a14:hiddenFill xmlns:a14="http://schemas.microsoft.com/office/drawing/2010/main">
                      <a:noFill/>
                    </a14:hiddenFill>
                  </a:ext>
                </a:extLst>
              </p:spPr>
              <p:txBody>
                <a:bodyPr wrap="none" anchor="ctr">
                  <a:noAutofit/>
                </a:bodyPr>
                <a:lstStyle/>
                <a:p>
                  <a:endParaRPr lang="fr-FR"/>
                </a:p>
              </p:txBody>
            </p:sp>
            <p:sp>
              <p:nvSpPr>
                <p:cNvPr id="23688" name="Line 95"/>
                <p:cNvSpPr>
                  <a:spLocks noChangeShapeType="1"/>
                </p:cNvSpPr>
                <p:nvPr/>
              </p:nvSpPr>
              <p:spPr bwMode="auto">
                <a:xfrm flipV="1">
                  <a:off x="3692" y="3132"/>
                  <a:ext cx="0" cy="360"/>
                </a:xfrm>
                <a:prstGeom prst="line">
                  <a:avLst/>
                </a:prstGeom>
                <a:noFill/>
                <a:ln w="9525">
                  <a:solidFill>
                    <a:srgbClr val="777777"/>
                  </a:solidFill>
                  <a:round/>
                  <a:headEnd/>
                  <a:tailEnd/>
                </a:ln>
                <a:extLst>
                  <a:ext uri="{909E8E84-426E-40DD-AFC4-6F175D3DCCD1}">
                    <a14:hiddenFill xmlns:a14="http://schemas.microsoft.com/office/drawing/2010/main">
                      <a:noFill/>
                    </a14:hiddenFill>
                  </a:ext>
                </a:extLst>
              </p:spPr>
              <p:txBody>
                <a:bodyPr wrap="none" anchor="ctr">
                  <a:noAutofit/>
                </a:bodyPr>
                <a:lstStyle/>
                <a:p>
                  <a:endParaRPr lang="fr-FR"/>
                </a:p>
              </p:txBody>
            </p:sp>
            <p:sp>
              <p:nvSpPr>
                <p:cNvPr id="23689" name="Line 96"/>
                <p:cNvSpPr>
                  <a:spLocks noChangeShapeType="1"/>
                </p:cNvSpPr>
                <p:nvPr/>
              </p:nvSpPr>
              <p:spPr bwMode="auto">
                <a:xfrm flipV="1">
                  <a:off x="3896" y="3132"/>
                  <a:ext cx="0" cy="360"/>
                </a:xfrm>
                <a:prstGeom prst="line">
                  <a:avLst/>
                </a:prstGeom>
                <a:noFill/>
                <a:ln w="9525">
                  <a:solidFill>
                    <a:srgbClr val="777777"/>
                  </a:solidFill>
                  <a:round/>
                  <a:headEnd/>
                  <a:tailEnd/>
                </a:ln>
                <a:extLst>
                  <a:ext uri="{909E8E84-426E-40DD-AFC4-6F175D3DCCD1}">
                    <a14:hiddenFill xmlns:a14="http://schemas.microsoft.com/office/drawing/2010/main">
                      <a:noFill/>
                    </a14:hiddenFill>
                  </a:ext>
                </a:extLst>
              </p:spPr>
              <p:txBody>
                <a:bodyPr wrap="none" anchor="ctr">
                  <a:noAutofit/>
                </a:bodyPr>
                <a:lstStyle/>
                <a:p>
                  <a:endParaRPr lang="fr-FR"/>
                </a:p>
              </p:txBody>
            </p:sp>
            <p:sp>
              <p:nvSpPr>
                <p:cNvPr id="23690" name="Line 97"/>
                <p:cNvSpPr>
                  <a:spLocks noChangeShapeType="1"/>
                </p:cNvSpPr>
                <p:nvPr/>
              </p:nvSpPr>
              <p:spPr bwMode="auto">
                <a:xfrm flipV="1">
                  <a:off x="4100" y="3132"/>
                  <a:ext cx="0" cy="360"/>
                </a:xfrm>
                <a:prstGeom prst="line">
                  <a:avLst/>
                </a:prstGeom>
                <a:noFill/>
                <a:ln w="9525">
                  <a:solidFill>
                    <a:srgbClr val="777777"/>
                  </a:solidFill>
                  <a:round/>
                  <a:headEnd/>
                  <a:tailEnd/>
                </a:ln>
                <a:extLst>
                  <a:ext uri="{909E8E84-426E-40DD-AFC4-6F175D3DCCD1}">
                    <a14:hiddenFill xmlns:a14="http://schemas.microsoft.com/office/drawing/2010/main">
                      <a:noFill/>
                    </a14:hiddenFill>
                  </a:ext>
                </a:extLst>
              </p:spPr>
              <p:txBody>
                <a:bodyPr wrap="none" anchor="ctr">
                  <a:noAutofit/>
                </a:bodyPr>
                <a:lstStyle/>
                <a:p>
                  <a:endParaRPr lang="fr-FR"/>
                </a:p>
              </p:txBody>
            </p:sp>
            <p:sp>
              <p:nvSpPr>
                <p:cNvPr id="23691" name="Line 98"/>
                <p:cNvSpPr>
                  <a:spLocks noChangeShapeType="1"/>
                </p:cNvSpPr>
                <p:nvPr/>
              </p:nvSpPr>
              <p:spPr bwMode="auto">
                <a:xfrm flipV="1">
                  <a:off x="4304" y="3132"/>
                  <a:ext cx="0" cy="360"/>
                </a:xfrm>
                <a:prstGeom prst="line">
                  <a:avLst/>
                </a:prstGeom>
                <a:noFill/>
                <a:ln w="9525">
                  <a:solidFill>
                    <a:srgbClr val="777777"/>
                  </a:solidFill>
                  <a:round/>
                  <a:headEnd/>
                  <a:tailEnd/>
                </a:ln>
                <a:extLst>
                  <a:ext uri="{909E8E84-426E-40DD-AFC4-6F175D3DCCD1}">
                    <a14:hiddenFill xmlns:a14="http://schemas.microsoft.com/office/drawing/2010/main">
                      <a:noFill/>
                    </a14:hiddenFill>
                  </a:ext>
                </a:extLst>
              </p:spPr>
              <p:txBody>
                <a:bodyPr wrap="none" anchor="ctr">
                  <a:noAutofit/>
                </a:bodyPr>
                <a:lstStyle/>
                <a:p>
                  <a:endParaRPr lang="fr-FR"/>
                </a:p>
              </p:txBody>
            </p:sp>
            <p:sp>
              <p:nvSpPr>
                <p:cNvPr id="23692" name="Line 99"/>
                <p:cNvSpPr>
                  <a:spLocks noChangeShapeType="1"/>
                </p:cNvSpPr>
                <p:nvPr/>
              </p:nvSpPr>
              <p:spPr bwMode="auto">
                <a:xfrm flipV="1">
                  <a:off x="4508" y="3132"/>
                  <a:ext cx="0" cy="360"/>
                </a:xfrm>
                <a:prstGeom prst="line">
                  <a:avLst/>
                </a:prstGeom>
                <a:noFill/>
                <a:ln w="9525">
                  <a:solidFill>
                    <a:srgbClr val="777777"/>
                  </a:solidFill>
                  <a:round/>
                  <a:headEnd/>
                  <a:tailEnd/>
                </a:ln>
                <a:extLst>
                  <a:ext uri="{909E8E84-426E-40DD-AFC4-6F175D3DCCD1}">
                    <a14:hiddenFill xmlns:a14="http://schemas.microsoft.com/office/drawing/2010/main">
                      <a:noFill/>
                    </a14:hiddenFill>
                  </a:ext>
                </a:extLst>
              </p:spPr>
              <p:txBody>
                <a:bodyPr wrap="none" anchor="ctr">
                  <a:noAutofit/>
                </a:bodyPr>
                <a:lstStyle/>
                <a:p>
                  <a:endParaRPr lang="fr-FR"/>
                </a:p>
              </p:txBody>
            </p:sp>
            <p:sp>
              <p:nvSpPr>
                <p:cNvPr id="23693" name="Line 100"/>
                <p:cNvSpPr>
                  <a:spLocks noChangeShapeType="1"/>
                </p:cNvSpPr>
                <p:nvPr/>
              </p:nvSpPr>
              <p:spPr bwMode="auto">
                <a:xfrm flipV="1">
                  <a:off x="4712" y="3132"/>
                  <a:ext cx="0" cy="360"/>
                </a:xfrm>
                <a:prstGeom prst="line">
                  <a:avLst/>
                </a:prstGeom>
                <a:noFill/>
                <a:ln w="9525">
                  <a:solidFill>
                    <a:srgbClr val="777777"/>
                  </a:solidFill>
                  <a:round/>
                  <a:headEnd/>
                  <a:tailEnd/>
                </a:ln>
                <a:extLst>
                  <a:ext uri="{909E8E84-426E-40DD-AFC4-6F175D3DCCD1}">
                    <a14:hiddenFill xmlns:a14="http://schemas.microsoft.com/office/drawing/2010/main">
                      <a:noFill/>
                    </a14:hiddenFill>
                  </a:ext>
                </a:extLst>
              </p:spPr>
              <p:txBody>
                <a:bodyPr wrap="none" anchor="ctr">
                  <a:noAutofit/>
                </a:bodyPr>
                <a:lstStyle/>
                <a:p>
                  <a:endParaRPr lang="fr-FR"/>
                </a:p>
              </p:txBody>
            </p:sp>
            <p:sp>
              <p:nvSpPr>
                <p:cNvPr id="23694" name="Line 101"/>
                <p:cNvSpPr>
                  <a:spLocks noChangeShapeType="1"/>
                </p:cNvSpPr>
                <p:nvPr/>
              </p:nvSpPr>
              <p:spPr bwMode="auto">
                <a:xfrm flipV="1">
                  <a:off x="4916" y="3132"/>
                  <a:ext cx="0" cy="360"/>
                </a:xfrm>
                <a:prstGeom prst="line">
                  <a:avLst/>
                </a:prstGeom>
                <a:noFill/>
                <a:ln w="9525">
                  <a:solidFill>
                    <a:srgbClr val="777777"/>
                  </a:solidFill>
                  <a:round/>
                  <a:headEnd/>
                  <a:tailEnd/>
                </a:ln>
                <a:extLst>
                  <a:ext uri="{909E8E84-426E-40DD-AFC4-6F175D3DCCD1}">
                    <a14:hiddenFill xmlns:a14="http://schemas.microsoft.com/office/drawing/2010/main">
                      <a:noFill/>
                    </a14:hiddenFill>
                  </a:ext>
                </a:extLst>
              </p:spPr>
              <p:txBody>
                <a:bodyPr wrap="none" anchor="ctr">
                  <a:noAutofit/>
                </a:bodyPr>
                <a:lstStyle/>
                <a:p>
                  <a:endParaRPr lang="fr-FR"/>
                </a:p>
              </p:txBody>
            </p:sp>
            <p:sp>
              <p:nvSpPr>
                <p:cNvPr id="23695" name="Line 102"/>
                <p:cNvSpPr>
                  <a:spLocks noChangeShapeType="1"/>
                </p:cNvSpPr>
                <p:nvPr/>
              </p:nvSpPr>
              <p:spPr bwMode="auto">
                <a:xfrm flipV="1">
                  <a:off x="5120" y="3132"/>
                  <a:ext cx="0" cy="360"/>
                </a:xfrm>
                <a:prstGeom prst="line">
                  <a:avLst/>
                </a:prstGeom>
                <a:noFill/>
                <a:ln w="9525">
                  <a:solidFill>
                    <a:srgbClr val="777777"/>
                  </a:solidFill>
                  <a:round/>
                  <a:headEnd/>
                  <a:tailEnd/>
                </a:ln>
                <a:extLst>
                  <a:ext uri="{909E8E84-426E-40DD-AFC4-6F175D3DCCD1}">
                    <a14:hiddenFill xmlns:a14="http://schemas.microsoft.com/office/drawing/2010/main">
                      <a:noFill/>
                    </a14:hiddenFill>
                  </a:ext>
                </a:extLst>
              </p:spPr>
              <p:txBody>
                <a:bodyPr wrap="none" anchor="ctr">
                  <a:noAutofit/>
                </a:bodyPr>
                <a:lstStyle/>
                <a:p>
                  <a:endParaRPr lang="fr-FR"/>
                </a:p>
              </p:txBody>
            </p:sp>
            <p:sp>
              <p:nvSpPr>
                <p:cNvPr id="23696" name="Line 103"/>
                <p:cNvSpPr>
                  <a:spLocks noChangeShapeType="1"/>
                </p:cNvSpPr>
                <p:nvPr/>
              </p:nvSpPr>
              <p:spPr bwMode="auto">
                <a:xfrm flipV="1">
                  <a:off x="5324" y="3132"/>
                  <a:ext cx="0" cy="360"/>
                </a:xfrm>
                <a:prstGeom prst="line">
                  <a:avLst/>
                </a:prstGeom>
                <a:noFill/>
                <a:ln w="9525">
                  <a:solidFill>
                    <a:srgbClr val="777777"/>
                  </a:solidFill>
                  <a:round/>
                  <a:headEnd/>
                  <a:tailEnd/>
                </a:ln>
                <a:extLst>
                  <a:ext uri="{909E8E84-426E-40DD-AFC4-6F175D3DCCD1}">
                    <a14:hiddenFill xmlns:a14="http://schemas.microsoft.com/office/drawing/2010/main">
                      <a:noFill/>
                    </a14:hiddenFill>
                  </a:ext>
                </a:extLst>
              </p:spPr>
              <p:txBody>
                <a:bodyPr wrap="none" anchor="ctr">
                  <a:noAutofit/>
                </a:bodyPr>
                <a:lstStyle/>
                <a:p>
                  <a:endParaRPr lang="fr-FR"/>
                </a:p>
              </p:txBody>
            </p:sp>
            <p:sp>
              <p:nvSpPr>
                <p:cNvPr id="23697" name="Line 104"/>
                <p:cNvSpPr>
                  <a:spLocks noChangeShapeType="1"/>
                </p:cNvSpPr>
                <p:nvPr/>
              </p:nvSpPr>
              <p:spPr bwMode="auto">
                <a:xfrm flipV="1">
                  <a:off x="5528" y="3132"/>
                  <a:ext cx="0" cy="360"/>
                </a:xfrm>
                <a:prstGeom prst="line">
                  <a:avLst/>
                </a:prstGeom>
                <a:noFill/>
                <a:ln w="9525">
                  <a:solidFill>
                    <a:srgbClr val="777777"/>
                  </a:solidFill>
                  <a:round/>
                  <a:headEnd/>
                  <a:tailEnd/>
                </a:ln>
                <a:extLst>
                  <a:ext uri="{909E8E84-426E-40DD-AFC4-6F175D3DCCD1}">
                    <a14:hiddenFill xmlns:a14="http://schemas.microsoft.com/office/drawing/2010/main">
                      <a:noFill/>
                    </a14:hiddenFill>
                  </a:ext>
                </a:extLst>
              </p:spPr>
              <p:txBody>
                <a:bodyPr wrap="none" anchor="ctr">
                  <a:noAutofit/>
                </a:bodyPr>
                <a:lstStyle/>
                <a:p>
                  <a:endParaRPr lang="fr-FR"/>
                </a:p>
              </p:txBody>
            </p:sp>
          </p:grpSp>
          <p:sp>
            <p:nvSpPr>
              <p:cNvPr id="23643" name="Rectangle 105"/>
              <p:cNvSpPr>
                <a:spLocks noChangeArrowheads="1"/>
              </p:cNvSpPr>
              <p:nvPr/>
            </p:nvSpPr>
            <p:spPr bwMode="auto">
              <a:xfrm>
                <a:off x="1170" y="2105"/>
                <a:ext cx="311" cy="69"/>
              </a:xfrm>
              <a:prstGeom prst="rect">
                <a:avLst/>
              </a:prstGeom>
              <a:solidFill>
                <a:srgbClr val="FFFF00"/>
              </a:solidFill>
              <a:ln w="9525">
                <a:solidFill>
                  <a:schemeClr val="tx2"/>
                </a:solidFill>
                <a:miter lim="800000"/>
                <a:headEnd/>
                <a:tailEnd/>
              </a:ln>
            </p:spPr>
            <p:txBody>
              <a:bodyPr anchor="ctr">
                <a:no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a:p>
            </p:txBody>
          </p:sp>
          <p:sp>
            <p:nvSpPr>
              <p:cNvPr id="23644" name="Rectangle 106"/>
              <p:cNvSpPr>
                <a:spLocks noChangeArrowheads="1"/>
              </p:cNvSpPr>
              <p:nvPr/>
            </p:nvSpPr>
            <p:spPr bwMode="auto">
              <a:xfrm>
                <a:off x="1482" y="2245"/>
                <a:ext cx="471" cy="68"/>
              </a:xfrm>
              <a:prstGeom prst="rect">
                <a:avLst/>
              </a:prstGeom>
              <a:solidFill>
                <a:srgbClr val="FFCC00"/>
              </a:solidFill>
              <a:ln w="9525">
                <a:solidFill>
                  <a:schemeClr val="tx2"/>
                </a:solidFill>
                <a:miter lim="800000"/>
                <a:headEnd/>
                <a:tailEnd/>
              </a:ln>
            </p:spPr>
            <p:txBody>
              <a:bodyPr anchor="ctr">
                <a:no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a:p>
            </p:txBody>
          </p:sp>
          <p:sp>
            <p:nvSpPr>
              <p:cNvPr id="23645" name="Rectangle 107"/>
              <p:cNvSpPr>
                <a:spLocks noChangeArrowheads="1"/>
              </p:cNvSpPr>
              <p:nvPr/>
            </p:nvSpPr>
            <p:spPr bwMode="auto">
              <a:xfrm>
                <a:off x="1482" y="2366"/>
                <a:ext cx="631" cy="69"/>
              </a:xfrm>
              <a:prstGeom prst="rect">
                <a:avLst/>
              </a:prstGeom>
              <a:solidFill>
                <a:schemeClr val="accent1"/>
              </a:solidFill>
              <a:ln w="9525">
                <a:solidFill>
                  <a:schemeClr val="tx2"/>
                </a:solidFill>
                <a:miter lim="800000"/>
                <a:headEnd/>
                <a:tailEnd/>
              </a:ln>
            </p:spPr>
            <p:txBody>
              <a:bodyPr anchor="ctr">
                <a:no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a:p>
            </p:txBody>
          </p:sp>
          <p:sp>
            <p:nvSpPr>
              <p:cNvPr id="23646" name="Rectangle 108"/>
              <p:cNvSpPr>
                <a:spLocks noChangeArrowheads="1"/>
              </p:cNvSpPr>
              <p:nvPr/>
            </p:nvSpPr>
            <p:spPr bwMode="auto">
              <a:xfrm>
                <a:off x="2113" y="2519"/>
                <a:ext cx="472" cy="69"/>
              </a:xfrm>
              <a:prstGeom prst="rect">
                <a:avLst/>
              </a:prstGeom>
              <a:solidFill>
                <a:srgbClr val="FFFF66"/>
              </a:solidFill>
              <a:ln w="9525">
                <a:solidFill>
                  <a:schemeClr val="tx2"/>
                </a:solidFill>
                <a:miter lim="800000"/>
                <a:headEnd/>
                <a:tailEnd/>
              </a:ln>
            </p:spPr>
            <p:txBody>
              <a:bodyPr anchor="ctr">
                <a:no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a:p>
            </p:txBody>
          </p:sp>
          <p:sp>
            <p:nvSpPr>
              <p:cNvPr id="23647" name="Rectangle 109"/>
              <p:cNvSpPr>
                <a:spLocks noChangeArrowheads="1"/>
              </p:cNvSpPr>
              <p:nvPr/>
            </p:nvSpPr>
            <p:spPr bwMode="auto">
              <a:xfrm>
                <a:off x="2585" y="2657"/>
                <a:ext cx="631" cy="69"/>
              </a:xfrm>
              <a:prstGeom prst="rect">
                <a:avLst/>
              </a:prstGeom>
              <a:solidFill>
                <a:schemeClr val="accent2"/>
              </a:solidFill>
              <a:ln w="9525">
                <a:solidFill>
                  <a:schemeClr val="tx2"/>
                </a:solidFill>
                <a:miter lim="800000"/>
                <a:headEnd/>
                <a:tailEnd/>
              </a:ln>
            </p:spPr>
            <p:txBody>
              <a:bodyPr anchor="ctr">
                <a:no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a:p>
            </p:txBody>
          </p:sp>
          <p:sp>
            <p:nvSpPr>
              <p:cNvPr id="23648" name="Rectangle 110"/>
              <p:cNvSpPr>
                <a:spLocks noChangeArrowheads="1"/>
              </p:cNvSpPr>
              <p:nvPr/>
            </p:nvSpPr>
            <p:spPr bwMode="auto">
              <a:xfrm>
                <a:off x="2108" y="2791"/>
                <a:ext cx="788" cy="69"/>
              </a:xfrm>
              <a:prstGeom prst="rect">
                <a:avLst/>
              </a:prstGeom>
              <a:solidFill>
                <a:srgbClr val="FF0000"/>
              </a:solidFill>
              <a:ln w="9525">
                <a:solidFill>
                  <a:schemeClr val="tx2"/>
                </a:solidFill>
                <a:miter lim="800000"/>
                <a:headEnd/>
                <a:tailEnd/>
              </a:ln>
            </p:spPr>
            <p:txBody>
              <a:bodyPr anchor="ctr">
                <a:no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a:p>
            </p:txBody>
          </p:sp>
          <p:sp>
            <p:nvSpPr>
              <p:cNvPr id="23649" name="Rectangle 111"/>
              <p:cNvSpPr>
                <a:spLocks noChangeArrowheads="1"/>
              </p:cNvSpPr>
              <p:nvPr/>
            </p:nvSpPr>
            <p:spPr bwMode="auto">
              <a:xfrm>
                <a:off x="2113" y="3355"/>
                <a:ext cx="1093" cy="69"/>
              </a:xfrm>
              <a:prstGeom prst="rect">
                <a:avLst/>
              </a:prstGeom>
              <a:solidFill>
                <a:srgbClr val="FFCCFF"/>
              </a:solidFill>
              <a:ln w="9525">
                <a:solidFill>
                  <a:schemeClr val="tx2"/>
                </a:solidFill>
                <a:miter lim="800000"/>
                <a:headEnd/>
                <a:tailEnd/>
              </a:ln>
            </p:spPr>
            <p:txBody>
              <a:bodyPr anchor="ctr">
                <a:no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a:p>
            </p:txBody>
          </p:sp>
          <p:sp>
            <p:nvSpPr>
              <p:cNvPr id="23650" name="Rectangle 112"/>
              <p:cNvSpPr>
                <a:spLocks noChangeArrowheads="1"/>
              </p:cNvSpPr>
              <p:nvPr/>
            </p:nvSpPr>
            <p:spPr bwMode="auto">
              <a:xfrm>
                <a:off x="3206" y="2935"/>
                <a:ext cx="788" cy="69"/>
              </a:xfrm>
              <a:prstGeom prst="rect">
                <a:avLst/>
              </a:prstGeom>
              <a:solidFill>
                <a:schemeClr val="hlink"/>
              </a:solidFill>
              <a:ln w="9525">
                <a:solidFill>
                  <a:schemeClr val="tx2"/>
                </a:solidFill>
                <a:miter lim="800000"/>
                <a:headEnd/>
                <a:tailEnd/>
              </a:ln>
            </p:spPr>
            <p:txBody>
              <a:bodyPr anchor="ctr">
                <a:no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a:p>
            </p:txBody>
          </p:sp>
          <p:sp>
            <p:nvSpPr>
              <p:cNvPr id="23651" name="Rectangle 113"/>
              <p:cNvSpPr>
                <a:spLocks noChangeArrowheads="1"/>
              </p:cNvSpPr>
              <p:nvPr/>
            </p:nvSpPr>
            <p:spPr bwMode="auto">
              <a:xfrm>
                <a:off x="3206" y="3080"/>
                <a:ext cx="788" cy="69"/>
              </a:xfrm>
              <a:prstGeom prst="rect">
                <a:avLst/>
              </a:prstGeom>
              <a:solidFill>
                <a:srgbClr val="777777"/>
              </a:solidFill>
              <a:ln w="9525">
                <a:solidFill>
                  <a:schemeClr val="tx2"/>
                </a:solidFill>
                <a:miter lim="800000"/>
                <a:headEnd/>
                <a:tailEnd/>
              </a:ln>
            </p:spPr>
            <p:txBody>
              <a:bodyPr anchor="ctr">
                <a:no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a:p>
            </p:txBody>
          </p:sp>
          <p:sp>
            <p:nvSpPr>
              <p:cNvPr id="23652" name="Rectangle 114"/>
              <p:cNvSpPr>
                <a:spLocks noChangeArrowheads="1"/>
              </p:cNvSpPr>
              <p:nvPr/>
            </p:nvSpPr>
            <p:spPr bwMode="auto">
              <a:xfrm>
                <a:off x="3206" y="3218"/>
                <a:ext cx="1724" cy="69"/>
              </a:xfrm>
              <a:prstGeom prst="rect">
                <a:avLst/>
              </a:prstGeom>
              <a:solidFill>
                <a:srgbClr val="66FF33"/>
              </a:solidFill>
              <a:ln w="9525">
                <a:solidFill>
                  <a:schemeClr val="tx2"/>
                </a:solidFill>
                <a:miter lim="800000"/>
                <a:headEnd/>
                <a:tailEnd/>
              </a:ln>
            </p:spPr>
            <p:txBody>
              <a:bodyPr anchor="ctr">
                <a:no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a:p>
            </p:txBody>
          </p:sp>
          <p:sp>
            <p:nvSpPr>
              <p:cNvPr id="23653" name="Rectangle 115"/>
              <p:cNvSpPr>
                <a:spLocks noChangeArrowheads="1"/>
              </p:cNvSpPr>
              <p:nvPr/>
            </p:nvSpPr>
            <p:spPr bwMode="auto">
              <a:xfrm>
                <a:off x="3993" y="3506"/>
                <a:ext cx="942" cy="69"/>
              </a:xfrm>
              <a:prstGeom prst="rect">
                <a:avLst/>
              </a:prstGeom>
              <a:solidFill>
                <a:srgbClr val="FF33CC"/>
              </a:solidFill>
              <a:ln w="9525">
                <a:solidFill>
                  <a:schemeClr val="tx2"/>
                </a:solidFill>
                <a:miter lim="800000"/>
                <a:headEnd/>
                <a:tailEnd/>
              </a:ln>
            </p:spPr>
            <p:txBody>
              <a:bodyPr anchor="ctr">
                <a:no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a:p>
            </p:txBody>
          </p:sp>
          <p:sp>
            <p:nvSpPr>
              <p:cNvPr id="23654" name="Rectangle 116"/>
              <p:cNvSpPr>
                <a:spLocks noChangeArrowheads="1"/>
              </p:cNvSpPr>
              <p:nvPr/>
            </p:nvSpPr>
            <p:spPr bwMode="auto">
              <a:xfrm>
                <a:off x="3993" y="3650"/>
                <a:ext cx="631" cy="69"/>
              </a:xfrm>
              <a:prstGeom prst="rect">
                <a:avLst/>
              </a:prstGeom>
              <a:solidFill>
                <a:srgbClr val="9966FF"/>
              </a:solidFill>
              <a:ln w="9525">
                <a:solidFill>
                  <a:schemeClr val="tx2"/>
                </a:solidFill>
                <a:miter lim="800000"/>
                <a:headEnd/>
                <a:tailEnd/>
              </a:ln>
            </p:spPr>
            <p:txBody>
              <a:bodyPr anchor="ctr">
                <a:no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a:p>
            </p:txBody>
          </p:sp>
          <p:sp>
            <p:nvSpPr>
              <p:cNvPr id="23655" name="Rectangle 117"/>
              <p:cNvSpPr>
                <a:spLocks noChangeArrowheads="1"/>
              </p:cNvSpPr>
              <p:nvPr/>
            </p:nvSpPr>
            <p:spPr bwMode="auto">
              <a:xfrm>
                <a:off x="4620" y="3790"/>
                <a:ext cx="631" cy="69"/>
              </a:xfrm>
              <a:prstGeom prst="rect">
                <a:avLst/>
              </a:prstGeom>
              <a:solidFill>
                <a:srgbClr val="FFFF99"/>
              </a:solidFill>
              <a:ln w="9525">
                <a:solidFill>
                  <a:schemeClr val="tx2"/>
                </a:solidFill>
                <a:miter lim="800000"/>
                <a:headEnd/>
                <a:tailEnd/>
              </a:ln>
            </p:spPr>
            <p:txBody>
              <a:bodyPr anchor="ctr">
                <a:no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a:p>
            </p:txBody>
          </p:sp>
          <p:sp>
            <p:nvSpPr>
              <p:cNvPr id="23656" name="Line 118"/>
              <p:cNvSpPr>
                <a:spLocks noChangeShapeType="1"/>
              </p:cNvSpPr>
              <p:nvPr/>
            </p:nvSpPr>
            <p:spPr bwMode="auto">
              <a:xfrm>
                <a:off x="918" y="2046"/>
                <a:ext cx="4338" cy="0"/>
              </a:xfrm>
              <a:prstGeom prst="line">
                <a:avLst/>
              </a:prstGeom>
              <a:noFill/>
              <a:ln w="9525">
                <a:solidFill>
                  <a:srgbClr val="777777"/>
                </a:solidFill>
                <a:round/>
                <a:headEnd/>
                <a:tailEnd/>
              </a:ln>
              <a:extLst>
                <a:ext uri="{909E8E84-426E-40DD-AFC4-6F175D3DCCD1}">
                  <a14:hiddenFill xmlns:a14="http://schemas.microsoft.com/office/drawing/2010/main">
                    <a:noFill/>
                  </a14:hiddenFill>
                </a:ext>
              </a:extLst>
            </p:spPr>
            <p:txBody>
              <a:bodyPr wrap="none" anchor="ctr">
                <a:noAutofit/>
              </a:bodyPr>
              <a:lstStyle/>
              <a:p>
                <a:endParaRPr lang="fr-FR"/>
              </a:p>
            </p:txBody>
          </p:sp>
          <p:sp>
            <p:nvSpPr>
              <p:cNvPr id="23657" name="Line 119"/>
              <p:cNvSpPr>
                <a:spLocks noChangeShapeType="1"/>
              </p:cNvSpPr>
              <p:nvPr/>
            </p:nvSpPr>
            <p:spPr bwMode="auto">
              <a:xfrm>
                <a:off x="912" y="2214"/>
                <a:ext cx="4338" cy="0"/>
              </a:xfrm>
              <a:prstGeom prst="line">
                <a:avLst/>
              </a:prstGeom>
              <a:noFill/>
              <a:ln w="9525">
                <a:solidFill>
                  <a:srgbClr val="777777"/>
                </a:solidFill>
                <a:round/>
                <a:headEnd/>
                <a:tailEnd/>
              </a:ln>
              <a:extLst>
                <a:ext uri="{909E8E84-426E-40DD-AFC4-6F175D3DCCD1}">
                  <a14:hiddenFill xmlns:a14="http://schemas.microsoft.com/office/drawing/2010/main">
                    <a:noFill/>
                  </a14:hiddenFill>
                </a:ext>
              </a:extLst>
            </p:spPr>
            <p:txBody>
              <a:bodyPr wrap="none" anchor="ctr">
                <a:noAutofit/>
              </a:bodyPr>
              <a:lstStyle/>
              <a:p>
                <a:endParaRPr lang="fr-FR"/>
              </a:p>
            </p:txBody>
          </p:sp>
          <p:sp>
            <p:nvSpPr>
              <p:cNvPr id="23658" name="Line 120"/>
              <p:cNvSpPr>
                <a:spLocks noChangeShapeType="1"/>
              </p:cNvSpPr>
              <p:nvPr/>
            </p:nvSpPr>
            <p:spPr bwMode="auto">
              <a:xfrm>
                <a:off x="906" y="2340"/>
                <a:ext cx="4338" cy="0"/>
              </a:xfrm>
              <a:prstGeom prst="line">
                <a:avLst/>
              </a:prstGeom>
              <a:noFill/>
              <a:ln w="9525">
                <a:solidFill>
                  <a:srgbClr val="777777"/>
                </a:solidFill>
                <a:round/>
                <a:headEnd/>
                <a:tailEnd/>
              </a:ln>
              <a:extLst>
                <a:ext uri="{909E8E84-426E-40DD-AFC4-6F175D3DCCD1}">
                  <a14:hiddenFill xmlns:a14="http://schemas.microsoft.com/office/drawing/2010/main">
                    <a:noFill/>
                  </a14:hiddenFill>
                </a:ext>
              </a:extLst>
            </p:spPr>
            <p:txBody>
              <a:bodyPr wrap="none" anchor="ctr">
                <a:noAutofit/>
              </a:bodyPr>
              <a:lstStyle/>
              <a:p>
                <a:endParaRPr lang="fr-FR"/>
              </a:p>
            </p:txBody>
          </p:sp>
          <p:sp>
            <p:nvSpPr>
              <p:cNvPr id="23659" name="Line 121"/>
              <p:cNvSpPr>
                <a:spLocks noChangeShapeType="1"/>
              </p:cNvSpPr>
              <p:nvPr/>
            </p:nvSpPr>
            <p:spPr bwMode="auto">
              <a:xfrm>
                <a:off x="906" y="2478"/>
                <a:ext cx="4338" cy="0"/>
              </a:xfrm>
              <a:prstGeom prst="line">
                <a:avLst/>
              </a:prstGeom>
              <a:noFill/>
              <a:ln w="9525">
                <a:solidFill>
                  <a:srgbClr val="777777"/>
                </a:solidFill>
                <a:round/>
                <a:headEnd/>
                <a:tailEnd/>
              </a:ln>
              <a:extLst>
                <a:ext uri="{909E8E84-426E-40DD-AFC4-6F175D3DCCD1}">
                  <a14:hiddenFill xmlns:a14="http://schemas.microsoft.com/office/drawing/2010/main">
                    <a:noFill/>
                  </a14:hiddenFill>
                </a:ext>
              </a:extLst>
            </p:spPr>
            <p:txBody>
              <a:bodyPr wrap="none" anchor="ctr">
                <a:noAutofit/>
              </a:bodyPr>
              <a:lstStyle/>
              <a:p>
                <a:endParaRPr lang="fr-FR"/>
              </a:p>
            </p:txBody>
          </p:sp>
          <p:sp>
            <p:nvSpPr>
              <p:cNvPr id="23660" name="Line 122"/>
              <p:cNvSpPr>
                <a:spLocks noChangeShapeType="1"/>
              </p:cNvSpPr>
              <p:nvPr/>
            </p:nvSpPr>
            <p:spPr bwMode="auto">
              <a:xfrm>
                <a:off x="918" y="2622"/>
                <a:ext cx="4338" cy="0"/>
              </a:xfrm>
              <a:prstGeom prst="line">
                <a:avLst/>
              </a:prstGeom>
              <a:noFill/>
              <a:ln w="9525">
                <a:solidFill>
                  <a:srgbClr val="777777"/>
                </a:solidFill>
                <a:round/>
                <a:headEnd/>
                <a:tailEnd/>
              </a:ln>
              <a:extLst>
                <a:ext uri="{909E8E84-426E-40DD-AFC4-6F175D3DCCD1}">
                  <a14:hiddenFill xmlns:a14="http://schemas.microsoft.com/office/drawing/2010/main">
                    <a:noFill/>
                  </a14:hiddenFill>
                </a:ext>
              </a:extLst>
            </p:spPr>
            <p:txBody>
              <a:bodyPr wrap="none" anchor="ctr">
                <a:noAutofit/>
              </a:bodyPr>
              <a:lstStyle/>
              <a:p>
                <a:endParaRPr lang="fr-FR"/>
              </a:p>
            </p:txBody>
          </p:sp>
          <p:sp>
            <p:nvSpPr>
              <p:cNvPr id="23661" name="Line 123"/>
              <p:cNvSpPr>
                <a:spLocks noChangeShapeType="1"/>
              </p:cNvSpPr>
              <p:nvPr/>
            </p:nvSpPr>
            <p:spPr bwMode="auto">
              <a:xfrm>
                <a:off x="912" y="2766"/>
                <a:ext cx="4338" cy="0"/>
              </a:xfrm>
              <a:prstGeom prst="line">
                <a:avLst/>
              </a:prstGeom>
              <a:noFill/>
              <a:ln w="9525">
                <a:solidFill>
                  <a:srgbClr val="777777"/>
                </a:solidFill>
                <a:round/>
                <a:headEnd/>
                <a:tailEnd/>
              </a:ln>
              <a:extLst>
                <a:ext uri="{909E8E84-426E-40DD-AFC4-6F175D3DCCD1}">
                  <a14:hiddenFill xmlns:a14="http://schemas.microsoft.com/office/drawing/2010/main">
                    <a:noFill/>
                  </a14:hiddenFill>
                </a:ext>
              </a:extLst>
            </p:spPr>
            <p:txBody>
              <a:bodyPr wrap="none" anchor="ctr">
                <a:noAutofit/>
              </a:bodyPr>
              <a:lstStyle/>
              <a:p>
                <a:endParaRPr lang="fr-FR"/>
              </a:p>
            </p:txBody>
          </p:sp>
          <p:sp>
            <p:nvSpPr>
              <p:cNvPr id="23662" name="Line 124"/>
              <p:cNvSpPr>
                <a:spLocks noChangeShapeType="1"/>
              </p:cNvSpPr>
              <p:nvPr/>
            </p:nvSpPr>
            <p:spPr bwMode="auto">
              <a:xfrm>
                <a:off x="906" y="2904"/>
                <a:ext cx="4338" cy="0"/>
              </a:xfrm>
              <a:prstGeom prst="line">
                <a:avLst/>
              </a:prstGeom>
              <a:noFill/>
              <a:ln w="9525">
                <a:solidFill>
                  <a:srgbClr val="777777"/>
                </a:solidFill>
                <a:round/>
                <a:headEnd/>
                <a:tailEnd/>
              </a:ln>
              <a:extLst>
                <a:ext uri="{909E8E84-426E-40DD-AFC4-6F175D3DCCD1}">
                  <a14:hiddenFill xmlns:a14="http://schemas.microsoft.com/office/drawing/2010/main">
                    <a:noFill/>
                  </a14:hiddenFill>
                </a:ext>
              </a:extLst>
            </p:spPr>
            <p:txBody>
              <a:bodyPr wrap="none" anchor="ctr">
                <a:noAutofit/>
              </a:bodyPr>
              <a:lstStyle/>
              <a:p>
                <a:endParaRPr lang="fr-FR"/>
              </a:p>
            </p:txBody>
          </p:sp>
          <p:sp>
            <p:nvSpPr>
              <p:cNvPr id="23663" name="Line 125"/>
              <p:cNvSpPr>
                <a:spLocks noChangeShapeType="1"/>
              </p:cNvSpPr>
              <p:nvPr/>
            </p:nvSpPr>
            <p:spPr bwMode="auto">
              <a:xfrm>
                <a:off x="906" y="3048"/>
                <a:ext cx="4338" cy="0"/>
              </a:xfrm>
              <a:prstGeom prst="line">
                <a:avLst/>
              </a:prstGeom>
              <a:noFill/>
              <a:ln w="9525">
                <a:solidFill>
                  <a:srgbClr val="777777"/>
                </a:solidFill>
                <a:round/>
                <a:headEnd/>
                <a:tailEnd/>
              </a:ln>
              <a:extLst>
                <a:ext uri="{909E8E84-426E-40DD-AFC4-6F175D3DCCD1}">
                  <a14:hiddenFill xmlns:a14="http://schemas.microsoft.com/office/drawing/2010/main">
                    <a:noFill/>
                  </a14:hiddenFill>
                </a:ext>
              </a:extLst>
            </p:spPr>
            <p:txBody>
              <a:bodyPr wrap="none" anchor="ctr">
                <a:noAutofit/>
              </a:bodyPr>
              <a:lstStyle/>
              <a:p>
                <a:endParaRPr lang="fr-FR"/>
              </a:p>
            </p:txBody>
          </p:sp>
          <p:sp>
            <p:nvSpPr>
              <p:cNvPr id="23664" name="Line 126"/>
              <p:cNvSpPr>
                <a:spLocks noChangeShapeType="1"/>
              </p:cNvSpPr>
              <p:nvPr/>
            </p:nvSpPr>
            <p:spPr bwMode="auto">
              <a:xfrm>
                <a:off x="912" y="3324"/>
                <a:ext cx="4338" cy="0"/>
              </a:xfrm>
              <a:prstGeom prst="line">
                <a:avLst/>
              </a:prstGeom>
              <a:noFill/>
              <a:ln w="9525">
                <a:solidFill>
                  <a:srgbClr val="777777"/>
                </a:solidFill>
                <a:round/>
                <a:headEnd/>
                <a:tailEnd/>
              </a:ln>
              <a:extLst>
                <a:ext uri="{909E8E84-426E-40DD-AFC4-6F175D3DCCD1}">
                  <a14:hiddenFill xmlns:a14="http://schemas.microsoft.com/office/drawing/2010/main">
                    <a:noFill/>
                  </a14:hiddenFill>
                </a:ext>
              </a:extLst>
            </p:spPr>
            <p:txBody>
              <a:bodyPr wrap="none" anchor="ctr">
                <a:noAutofit/>
              </a:bodyPr>
              <a:lstStyle/>
              <a:p>
                <a:endParaRPr lang="fr-FR"/>
              </a:p>
            </p:txBody>
          </p:sp>
          <p:sp>
            <p:nvSpPr>
              <p:cNvPr id="23665" name="Line 127"/>
              <p:cNvSpPr>
                <a:spLocks noChangeShapeType="1"/>
              </p:cNvSpPr>
              <p:nvPr/>
            </p:nvSpPr>
            <p:spPr bwMode="auto">
              <a:xfrm>
                <a:off x="906" y="3474"/>
                <a:ext cx="4338" cy="0"/>
              </a:xfrm>
              <a:prstGeom prst="line">
                <a:avLst/>
              </a:prstGeom>
              <a:noFill/>
              <a:ln w="9525">
                <a:solidFill>
                  <a:srgbClr val="777777"/>
                </a:solidFill>
                <a:round/>
                <a:headEnd/>
                <a:tailEnd/>
              </a:ln>
              <a:extLst>
                <a:ext uri="{909E8E84-426E-40DD-AFC4-6F175D3DCCD1}">
                  <a14:hiddenFill xmlns:a14="http://schemas.microsoft.com/office/drawing/2010/main">
                    <a:noFill/>
                  </a14:hiddenFill>
                </a:ext>
              </a:extLst>
            </p:spPr>
            <p:txBody>
              <a:bodyPr wrap="none" anchor="ctr">
                <a:noAutofit/>
              </a:bodyPr>
              <a:lstStyle/>
              <a:p>
                <a:endParaRPr lang="fr-FR"/>
              </a:p>
            </p:txBody>
          </p:sp>
          <p:sp>
            <p:nvSpPr>
              <p:cNvPr id="23666" name="Line 128"/>
              <p:cNvSpPr>
                <a:spLocks noChangeShapeType="1"/>
              </p:cNvSpPr>
              <p:nvPr/>
            </p:nvSpPr>
            <p:spPr bwMode="auto">
              <a:xfrm>
                <a:off x="912" y="3612"/>
                <a:ext cx="4338" cy="0"/>
              </a:xfrm>
              <a:prstGeom prst="line">
                <a:avLst/>
              </a:prstGeom>
              <a:noFill/>
              <a:ln w="9525">
                <a:solidFill>
                  <a:srgbClr val="777777"/>
                </a:solidFill>
                <a:round/>
                <a:headEnd/>
                <a:tailEnd/>
              </a:ln>
              <a:extLst>
                <a:ext uri="{909E8E84-426E-40DD-AFC4-6F175D3DCCD1}">
                  <a14:hiddenFill xmlns:a14="http://schemas.microsoft.com/office/drawing/2010/main">
                    <a:noFill/>
                  </a14:hiddenFill>
                </a:ext>
              </a:extLst>
            </p:spPr>
            <p:txBody>
              <a:bodyPr wrap="none" anchor="ctr">
                <a:noAutofit/>
              </a:bodyPr>
              <a:lstStyle/>
              <a:p>
                <a:endParaRPr lang="fr-FR"/>
              </a:p>
            </p:txBody>
          </p:sp>
          <p:sp>
            <p:nvSpPr>
              <p:cNvPr id="23667" name="Line 129"/>
              <p:cNvSpPr>
                <a:spLocks noChangeShapeType="1"/>
              </p:cNvSpPr>
              <p:nvPr/>
            </p:nvSpPr>
            <p:spPr bwMode="auto">
              <a:xfrm>
                <a:off x="906" y="3756"/>
                <a:ext cx="4338" cy="0"/>
              </a:xfrm>
              <a:prstGeom prst="line">
                <a:avLst/>
              </a:prstGeom>
              <a:noFill/>
              <a:ln w="9525">
                <a:solidFill>
                  <a:srgbClr val="777777"/>
                </a:solidFill>
                <a:round/>
                <a:headEnd/>
                <a:tailEnd/>
              </a:ln>
              <a:extLst>
                <a:ext uri="{909E8E84-426E-40DD-AFC4-6F175D3DCCD1}">
                  <a14:hiddenFill xmlns:a14="http://schemas.microsoft.com/office/drawing/2010/main">
                    <a:noFill/>
                  </a14:hiddenFill>
                </a:ext>
              </a:extLst>
            </p:spPr>
            <p:txBody>
              <a:bodyPr wrap="none" anchor="ctr">
                <a:noAutofit/>
              </a:bodyPr>
              <a:lstStyle/>
              <a:p>
                <a:endParaRPr lang="fr-FR"/>
              </a:p>
            </p:txBody>
          </p:sp>
          <p:sp>
            <p:nvSpPr>
              <p:cNvPr id="23668" name="Line 130"/>
              <p:cNvSpPr>
                <a:spLocks noChangeShapeType="1"/>
              </p:cNvSpPr>
              <p:nvPr/>
            </p:nvSpPr>
            <p:spPr bwMode="auto">
              <a:xfrm>
                <a:off x="918" y="3894"/>
                <a:ext cx="4338" cy="0"/>
              </a:xfrm>
              <a:prstGeom prst="line">
                <a:avLst/>
              </a:prstGeom>
              <a:noFill/>
              <a:ln w="9525">
                <a:solidFill>
                  <a:srgbClr val="777777"/>
                </a:solidFill>
                <a:round/>
                <a:headEnd/>
                <a:tailEnd/>
              </a:ln>
              <a:extLst>
                <a:ext uri="{909E8E84-426E-40DD-AFC4-6F175D3DCCD1}">
                  <a14:hiddenFill xmlns:a14="http://schemas.microsoft.com/office/drawing/2010/main">
                    <a:noFill/>
                  </a14:hiddenFill>
                </a:ext>
              </a:extLst>
            </p:spPr>
            <p:txBody>
              <a:bodyPr wrap="none" anchor="ctr">
                <a:noAutofit/>
              </a:bodyPr>
              <a:lstStyle/>
              <a:p>
                <a:endParaRPr lang="fr-FR"/>
              </a:p>
            </p:txBody>
          </p:sp>
          <p:sp>
            <p:nvSpPr>
              <p:cNvPr id="23669" name="Line 131"/>
              <p:cNvSpPr>
                <a:spLocks noChangeShapeType="1"/>
              </p:cNvSpPr>
              <p:nvPr/>
            </p:nvSpPr>
            <p:spPr bwMode="auto">
              <a:xfrm>
                <a:off x="912" y="2046"/>
                <a:ext cx="0" cy="1848"/>
              </a:xfrm>
              <a:prstGeom prst="line">
                <a:avLst/>
              </a:prstGeom>
              <a:noFill/>
              <a:ln w="9525">
                <a:solidFill>
                  <a:srgbClr val="777777"/>
                </a:solidFill>
                <a:round/>
                <a:headEnd/>
                <a:tailEnd/>
              </a:ln>
              <a:extLst>
                <a:ext uri="{909E8E84-426E-40DD-AFC4-6F175D3DCCD1}">
                  <a14:hiddenFill xmlns:a14="http://schemas.microsoft.com/office/drawing/2010/main">
                    <a:noFill/>
                  </a14:hiddenFill>
                </a:ext>
              </a:extLst>
            </p:spPr>
            <p:txBody>
              <a:bodyPr wrap="none" anchor="ctr">
                <a:noAutofit/>
              </a:bodyPr>
              <a:lstStyle/>
              <a:p>
                <a:endParaRPr lang="fr-FR"/>
              </a:p>
            </p:txBody>
          </p:sp>
          <p:sp>
            <p:nvSpPr>
              <p:cNvPr id="23670" name="Line 132"/>
              <p:cNvSpPr>
                <a:spLocks noChangeShapeType="1"/>
              </p:cNvSpPr>
              <p:nvPr/>
            </p:nvSpPr>
            <p:spPr bwMode="auto">
              <a:xfrm>
                <a:off x="906" y="3186"/>
                <a:ext cx="4338" cy="0"/>
              </a:xfrm>
              <a:prstGeom prst="line">
                <a:avLst/>
              </a:prstGeom>
              <a:noFill/>
              <a:ln w="9525">
                <a:solidFill>
                  <a:srgbClr val="777777"/>
                </a:solidFill>
                <a:round/>
                <a:headEnd/>
                <a:tailEnd/>
              </a:ln>
              <a:extLst>
                <a:ext uri="{909E8E84-426E-40DD-AFC4-6F175D3DCCD1}">
                  <a14:hiddenFill xmlns:a14="http://schemas.microsoft.com/office/drawing/2010/main">
                    <a:noFill/>
                  </a14:hiddenFill>
                </a:ext>
              </a:extLst>
            </p:spPr>
            <p:txBody>
              <a:bodyPr wrap="none" anchor="ctr">
                <a:noAutofit/>
              </a:bodyPr>
              <a:lstStyle/>
              <a:p>
                <a:endParaRPr lang="fr-FR"/>
              </a:p>
            </p:txBody>
          </p:sp>
        </p:grpSp>
      </p:grpSp>
      <p:sp>
        <p:nvSpPr>
          <p:cNvPr id="23558" name="Text Box 231"/>
          <p:cNvSpPr txBox="1">
            <a:spLocks noChangeArrowheads="1"/>
          </p:cNvSpPr>
          <p:nvPr/>
        </p:nvSpPr>
        <p:spPr bwMode="auto">
          <a:xfrm>
            <a:off x="671513" y="6040438"/>
            <a:ext cx="8159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o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400">
                <a:solidFill>
                  <a:schemeClr val="tx2"/>
                </a:solidFill>
              </a:rPr>
              <a:t>Effectifs</a:t>
            </a:r>
          </a:p>
        </p:txBody>
      </p:sp>
      <p:grpSp>
        <p:nvGrpSpPr>
          <p:cNvPr id="23559" name="Group 264"/>
          <p:cNvGrpSpPr>
            <a:grpSpLocks/>
          </p:cNvGrpSpPr>
          <p:nvPr/>
        </p:nvGrpSpPr>
        <p:grpSpPr bwMode="auto">
          <a:xfrm>
            <a:off x="1585913" y="4652963"/>
            <a:ext cx="6491287" cy="1703387"/>
            <a:chOff x="999" y="2931"/>
            <a:chExt cx="4089" cy="1073"/>
          </a:xfrm>
        </p:grpSpPr>
        <p:grpSp>
          <p:nvGrpSpPr>
            <p:cNvPr id="23581" name="Group 263"/>
            <p:cNvGrpSpPr>
              <a:grpSpLocks/>
            </p:cNvGrpSpPr>
            <p:nvPr/>
          </p:nvGrpSpPr>
          <p:grpSpPr bwMode="auto">
            <a:xfrm>
              <a:off x="999" y="2931"/>
              <a:ext cx="4083" cy="1071"/>
              <a:chOff x="999" y="2931"/>
              <a:chExt cx="4083" cy="1071"/>
            </a:xfrm>
          </p:grpSpPr>
          <p:grpSp>
            <p:nvGrpSpPr>
              <p:cNvPr id="23583" name="Group 162"/>
              <p:cNvGrpSpPr>
                <a:grpSpLocks/>
              </p:cNvGrpSpPr>
              <p:nvPr/>
            </p:nvGrpSpPr>
            <p:grpSpPr bwMode="auto">
              <a:xfrm>
                <a:off x="999" y="2931"/>
                <a:ext cx="4081" cy="1071"/>
                <a:chOff x="224" y="3132"/>
                <a:chExt cx="5304" cy="360"/>
              </a:xfrm>
            </p:grpSpPr>
            <p:sp>
              <p:nvSpPr>
                <p:cNvPr id="23588" name="Line 163"/>
                <p:cNvSpPr>
                  <a:spLocks noChangeShapeType="1"/>
                </p:cNvSpPr>
                <p:nvPr/>
              </p:nvSpPr>
              <p:spPr bwMode="auto">
                <a:xfrm flipV="1">
                  <a:off x="224" y="3132"/>
                  <a:ext cx="0" cy="360"/>
                </a:xfrm>
                <a:prstGeom prst="line">
                  <a:avLst/>
                </a:prstGeom>
                <a:noFill/>
                <a:ln w="9525">
                  <a:solidFill>
                    <a:srgbClr val="777777"/>
                  </a:solidFill>
                  <a:round/>
                  <a:headEnd/>
                  <a:tailEnd/>
                </a:ln>
                <a:extLst>
                  <a:ext uri="{909E8E84-426E-40DD-AFC4-6F175D3DCCD1}">
                    <a14:hiddenFill xmlns:a14="http://schemas.microsoft.com/office/drawing/2010/main">
                      <a:noFill/>
                    </a14:hiddenFill>
                  </a:ext>
                </a:extLst>
              </p:spPr>
              <p:txBody>
                <a:bodyPr wrap="none" anchor="ctr">
                  <a:noAutofit/>
                </a:bodyPr>
                <a:lstStyle/>
                <a:p>
                  <a:endParaRPr lang="fr-FR"/>
                </a:p>
              </p:txBody>
            </p:sp>
            <p:sp>
              <p:nvSpPr>
                <p:cNvPr id="23589" name="Line 164"/>
                <p:cNvSpPr>
                  <a:spLocks noChangeShapeType="1"/>
                </p:cNvSpPr>
                <p:nvPr/>
              </p:nvSpPr>
              <p:spPr bwMode="auto">
                <a:xfrm flipV="1">
                  <a:off x="428" y="3132"/>
                  <a:ext cx="0" cy="360"/>
                </a:xfrm>
                <a:prstGeom prst="line">
                  <a:avLst/>
                </a:prstGeom>
                <a:noFill/>
                <a:ln w="9525">
                  <a:solidFill>
                    <a:srgbClr val="777777"/>
                  </a:solidFill>
                  <a:round/>
                  <a:headEnd/>
                  <a:tailEnd/>
                </a:ln>
                <a:extLst>
                  <a:ext uri="{909E8E84-426E-40DD-AFC4-6F175D3DCCD1}">
                    <a14:hiddenFill xmlns:a14="http://schemas.microsoft.com/office/drawing/2010/main">
                      <a:noFill/>
                    </a14:hiddenFill>
                  </a:ext>
                </a:extLst>
              </p:spPr>
              <p:txBody>
                <a:bodyPr wrap="none" anchor="ctr">
                  <a:noAutofit/>
                </a:bodyPr>
                <a:lstStyle/>
                <a:p>
                  <a:endParaRPr lang="fr-FR"/>
                </a:p>
              </p:txBody>
            </p:sp>
            <p:sp>
              <p:nvSpPr>
                <p:cNvPr id="23590" name="Line 165"/>
                <p:cNvSpPr>
                  <a:spLocks noChangeShapeType="1"/>
                </p:cNvSpPr>
                <p:nvPr/>
              </p:nvSpPr>
              <p:spPr bwMode="auto">
                <a:xfrm flipV="1">
                  <a:off x="632" y="3132"/>
                  <a:ext cx="0" cy="360"/>
                </a:xfrm>
                <a:prstGeom prst="line">
                  <a:avLst/>
                </a:prstGeom>
                <a:noFill/>
                <a:ln w="9525">
                  <a:solidFill>
                    <a:srgbClr val="777777"/>
                  </a:solidFill>
                  <a:round/>
                  <a:headEnd/>
                  <a:tailEnd/>
                </a:ln>
                <a:extLst>
                  <a:ext uri="{909E8E84-426E-40DD-AFC4-6F175D3DCCD1}">
                    <a14:hiddenFill xmlns:a14="http://schemas.microsoft.com/office/drawing/2010/main">
                      <a:noFill/>
                    </a14:hiddenFill>
                  </a:ext>
                </a:extLst>
              </p:spPr>
              <p:txBody>
                <a:bodyPr wrap="none" anchor="ctr">
                  <a:noAutofit/>
                </a:bodyPr>
                <a:lstStyle/>
                <a:p>
                  <a:endParaRPr lang="fr-FR"/>
                </a:p>
              </p:txBody>
            </p:sp>
            <p:sp>
              <p:nvSpPr>
                <p:cNvPr id="23591" name="Line 166"/>
                <p:cNvSpPr>
                  <a:spLocks noChangeShapeType="1"/>
                </p:cNvSpPr>
                <p:nvPr/>
              </p:nvSpPr>
              <p:spPr bwMode="auto">
                <a:xfrm flipV="1">
                  <a:off x="836" y="3132"/>
                  <a:ext cx="0" cy="360"/>
                </a:xfrm>
                <a:prstGeom prst="line">
                  <a:avLst/>
                </a:prstGeom>
                <a:noFill/>
                <a:ln w="9525">
                  <a:solidFill>
                    <a:srgbClr val="777777"/>
                  </a:solidFill>
                  <a:round/>
                  <a:headEnd/>
                  <a:tailEnd/>
                </a:ln>
                <a:extLst>
                  <a:ext uri="{909E8E84-426E-40DD-AFC4-6F175D3DCCD1}">
                    <a14:hiddenFill xmlns:a14="http://schemas.microsoft.com/office/drawing/2010/main">
                      <a:noFill/>
                    </a14:hiddenFill>
                  </a:ext>
                </a:extLst>
              </p:spPr>
              <p:txBody>
                <a:bodyPr wrap="none" anchor="ctr">
                  <a:noAutofit/>
                </a:bodyPr>
                <a:lstStyle/>
                <a:p>
                  <a:endParaRPr lang="fr-FR"/>
                </a:p>
              </p:txBody>
            </p:sp>
            <p:sp>
              <p:nvSpPr>
                <p:cNvPr id="23592" name="Line 167"/>
                <p:cNvSpPr>
                  <a:spLocks noChangeShapeType="1"/>
                </p:cNvSpPr>
                <p:nvPr/>
              </p:nvSpPr>
              <p:spPr bwMode="auto">
                <a:xfrm flipV="1">
                  <a:off x="1040" y="3132"/>
                  <a:ext cx="0" cy="360"/>
                </a:xfrm>
                <a:prstGeom prst="line">
                  <a:avLst/>
                </a:prstGeom>
                <a:noFill/>
                <a:ln w="9525">
                  <a:solidFill>
                    <a:srgbClr val="777777"/>
                  </a:solidFill>
                  <a:round/>
                  <a:headEnd/>
                  <a:tailEnd/>
                </a:ln>
                <a:extLst>
                  <a:ext uri="{909E8E84-426E-40DD-AFC4-6F175D3DCCD1}">
                    <a14:hiddenFill xmlns:a14="http://schemas.microsoft.com/office/drawing/2010/main">
                      <a:noFill/>
                    </a14:hiddenFill>
                  </a:ext>
                </a:extLst>
              </p:spPr>
              <p:txBody>
                <a:bodyPr wrap="none" anchor="ctr">
                  <a:noAutofit/>
                </a:bodyPr>
                <a:lstStyle/>
                <a:p>
                  <a:endParaRPr lang="fr-FR"/>
                </a:p>
              </p:txBody>
            </p:sp>
            <p:sp>
              <p:nvSpPr>
                <p:cNvPr id="23593" name="Line 168"/>
                <p:cNvSpPr>
                  <a:spLocks noChangeShapeType="1"/>
                </p:cNvSpPr>
                <p:nvPr/>
              </p:nvSpPr>
              <p:spPr bwMode="auto">
                <a:xfrm flipV="1">
                  <a:off x="1244" y="3132"/>
                  <a:ext cx="0" cy="360"/>
                </a:xfrm>
                <a:prstGeom prst="line">
                  <a:avLst/>
                </a:prstGeom>
                <a:noFill/>
                <a:ln w="9525">
                  <a:solidFill>
                    <a:srgbClr val="777777"/>
                  </a:solidFill>
                  <a:round/>
                  <a:headEnd/>
                  <a:tailEnd/>
                </a:ln>
                <a:extLst>
                  <a:ext uri="{909E8E84-426E-40DD-AFC4-6F175D3DCCD1}">
                    <a14:hiddenFill xmlns:a14="http://schemas.microsoft.com/office/drawing/2010/main">
                      <a:noFill/>
                    </a14:hiddenFill>
                  </a:ext>
                </a:extLst>
              </p:spPr>
              <p:txBody>
                <a:bodyPr wrap="none" anchor="ctr">
                  <a:noAutofit/>
                </a:bodyPr>
                <a:lstStyle/>
                <a:p>
                  <a:endParaRPr lang="fr-FR"/>
                </a:p>
              </p:txBody>
            </p:sp>
            <p:sp>
              <p:nvSpPr>
                <p:cNvPr id="23594" name="Line 169"/>
                <p:cNvSpPr>
                  <a:spLocks noChangeShapeType="1"/>
                </p:cNvSpPr>
                <p:nvPr/>
              </p:nvSpPr>
              <p:spPr bwMode="auto">
                <a:xfrm flipV="1">
                  <a:off x="1448" y="3132"/>
                  <a:ext cx="0" cy="360"/>
                </a:xfrm>
                <a:prstGeom prst="line">
                  <a:avLst/>
                </a:prstGeom>
                <a:noFill/>
                <a:ln w="9525">
                  <a:solidFill>
                    <a:srgbClr val="777777"/>
                  </a:solidFill>
                  <a:round/>
                  <a:headEnd/>
                  <a:tailEnd/>
                </a:ln>
                <a:extLst>
                  <a:ext uri="{909E8E84-426E-40DD-AFC4-6F175D3DCCD1}">
                    <a14:hiddenFill xmlns:a14="http://schemas.microsoft.com/office/drawing/2010/main">
                      <a:noFill/>
                    </a14:hiddenFill>
                  </a:ext>
                </a:extLst>
              </p:spPr>
              <p:txBody>
                <a:bodyPr wrap="none" anchor="ctr">
                  <a:noAutofit/>
                </a:bodyPr>
                <a:lstStyle/>
                <a:p>
                  <a:endParaRPr lang="fr-FR"/>
                </a:p>
              </p:txBody>
            </p:sp>
            <p:sp>
              <p:nvSpPr>
                <p:cNvPr id="23595" name="Line 170"/>
                <p:cNvSpPr>
                  <a:spLocks noChangeShapeType="1"/>
                </p:cNvSpPr>
                <p:nvPr/>
              </p:nvSpPr>
              <p:spPr bwMode="auto">
                <a:xfrm flipV="1">
                  <a:off x="1652" y="3132"/>
                  <a:ext cx="0" cy="360"/>
                </a:xfrm>
                <a:prstGeom prst="line">
                  <a:avLst/>
                </a:prstGeom>
                <a:noFill/>
                <a:ln w="9525">
                  <a:solidFill>
                    <a:srgbClr val="777777"/>
                  </a:solidFill>
                  <a:round/>
                  <a:headEnd/>
                  <a:tailEnd/>
                </a:ln>
                <a:extLst>
                  <a:ext uri="{909E8E84-426E-40DD-AFC4-6F175D3DCCD1}">
                    <a14:hiddenFill xmlns:a14="http://schemas.microsoft.com/office/drawing/2010/main">
                      <a:noFill/>
                    </a14:hiddenFill>
                  </a:ext>
                </a:extLst>
              </p:spPr>
              <p:txBody>
                <a:bodyPr wrap="none" anchor="ctr">
                  <a:noAutofit/>
                </a:bodyPr>
                <a:lstStyle/>
                <a:p>
                  <a:endParaRPr lang="fr-FR"/>
                </a:p>
              </p:txBody>
            </p:sp>
            <p:sp>
              <p:nvSpPr>
                <p:cNvPr id="23596" name="Line 171"/>
                <p:cNvSpPr>
                  <a:spLocks noChangeShapeType="1"/>
                </p:cNvSpPr>
                <p:nvPr/>
              </p:nvSpPr>
              <p:spPr bwMode="auto">
                <a:xfrm flipV="1">
                  <a:off x="1856" y="3132"/>
                  <a:ext cx="0" cy="360"/>
                </a:xfrm>
                <a:prstGeom prst="line">
                  <a:avLst/>
                </a:prstGeom>
                <a:noFill/>
                <a:ln w="9525">
                  <a:solidFill>
                    <a:srgbClr val="777777"/>
                  </a:solidFill>
                  <a:round/>
                  <a:headEnd/>
                  <a:tailEnd/>
                </a:ln>
                <a:extLst>
                  <a:ext uri="{909E8E84-426E-40DD-AFC4-6F175D3DCCD1}">
                    <a14:hiddenFill xmlns:a14="http://schemas.microsoft.com/office/drawing/2010/main">
                      <a:noFill/>
                    </a14:hiddenFill>
                  </a:ext>
                </a:extLst>
              </p:spPr>
              <p:txBody>
                <a:bodyPr wrap="none" anchor="ctr">
                  <a:noAutofit/>
                </a:bodyPr>
                <a:lstStyle/>
                <a:p>
                  <a:endParaRPr lang="fr-FR"/>
                </a:p>
              </p:txBody>
            </p:sp>
            <p:sp>
              <p:nvSpPr>
                <p:cNvPr id="23597" name="Line 172"/>
                <p:cNvSpPr>
                  <a:spLocks noChangeShapeType="1"/>
                </p:cNvSpPr>
                <p:nvPr/>
              </p:nvSpPr>
              <p:spPr bwMode="auto">
                <a:xfrm flipV="1">
                  <a:off x="2060" y="3132"/>
                  <a:ext cx="0" cy="360"/>
                </a:xfrm>
                <a:prstGeom prst="line">
                  <a:avLst/>
                </a:prstGeom>
                <a:noFill/>
                <a:ln w="9525">
                  <a:solidFill>
                    <a:srgbClr val="777777"/>
                  </a:solidFill>
                  <a:round/>
                  <a:headEnd/>
                  <a:tailEnd/>
                </a:ln>
                <a:extLst>
                  <a:ext uri="{909E8E84-426E-40DD-AFC4-6F175D3DCCD1}">
                    <a14:hiddenFill xmlns:a14="http://schemas.microsoft.com/office/drawing/2010/main">
                      <a:noFill/>
                    </a14:hiddenFill>
                  </a:ext>
                </a:extLst>
              </p:spPr>
              <p:txBody>
                <a:bodyPr wrap="none" anchor="ctr">
                  <a:noAutofit/>
                </a:bodyPr>
                <a:lstStyle/>
                <a:p>
                  <a:endParaRPr lang="fr-FR"/>
                </a:p>
              </p:txBody>
            </p:sp>
            <p:sp>
              <p:nvSpPr>
                <p:cNvPr id="23598" name="Line 173"/>
                <p:cNvSpPr>
                  <a:spLocks noChangeShapeType="1"/>
                </p:cNvSpPr>
                <p:nvPr/>
              </p:nvSpPr>
              <p:spPr bwMode="auto">
                <a:xfrm flipV="1">
                  <a:off x="2264" y="3132"/>
                  <a:ext cx="0" cy="360"/>
                </a:xfrm>
                <a:prstGeom prst="line">
                  <a:avLst/>
                </a:prstGeom>
                <a:noFill/>
                <a:ln w="9525">
                  <a:solidFill>
                    <a:srgbClr val="777777"/>
                  </a:solidFill>
                  <a:round/>
                  <a:headEnd/>
                  <a:tailEnd/>
                </a:ln>
                <a:extLst>
                  <a:ext uri="{909E8E84-426E-40DD-AFC4-6F175D3DCCD1}">
                    <a14:hiddenFill xmlns:a14="http://schemas.microsoft.com/office/drawing/2010/main">
                      <a:noFill/>
                    </a14:hiddenFill>
                  </a:ext>
                </a:extLst>
              </p:spPr>
              <p:txBody>
                <a:bodyPr wrap="none" anchor="ctr">
                  <a:noAutofit/>
                </a:bodyPr>
                <a:lstStyle/>
                <a:p>
                  <a:endParaRPr lang="fr-FR"/>
                </a:p>
              </p:txBody>
            </p:sp>
            <p:sp>
              <p:nvSpPr>
                <p:cNvPr id="23599" name="Line 174"/>
                <p:cNvSpPr>
                  <a:spLocks noChangeShapeType="1"/>
                </p:cNvSpPr>
                <p:nvPr/>
              </p:nvSpPr>
              <p:spPr bwMode="auto">
                <a:xfrm flipV="1">
                  <a:off x="2468" y="3132"/>
                  <a:ext cx="0" cy="360"/>
                </a:xfrm>
                <a:prstGeom prst="line">
                  <a:avLst/>
                </a:prstGeom>
                <a:noFill/>
                <a:ln w="9525">
                  <a:solidFill>
                    <a:srgbClr val="777777"/>
                  </a:solidFill>
                  <a:round/>
                  <a:headEnd/>
                  <a:tailEnd/>
                </a:ln>
                <a:extLst>
                  <a:ext uri="{909E8E84-426E-40DD-AFC4-6F175D3DCCD1}">
                    <a14:hiddenFill xmlns:a14="http://schemas.microsoft.com/office/drawing/2010/main">
                      <a:noFill/>
                    </a14:hiddenFill>
                  </a:ext>
                </a:extLst>
              </p:spPr>
              <p:txBody>
                <a:bodyPr wrap="none" anchor="ctr">
                  <a:noAutofit/>
                </a:bodyPr>
                <a:lstStyle/>
                <a:p>
                  <a:endParaRPr lang="fr-FR"/>
                </a:p>
              </p:txBody>
            </p:sp>
            <p:sp>
              <p:nvSpPr>
                <p:cNvPr id="23600" name="Line 175"/>
                <p:cNvSpPr>
                  <a:spLocks noChangeShapeType="1"/>
                </p:cNvSpPr>
                <p:nvPr/>
              </p:nvSpPr>
              <p:spPr bwMode="auto">
                <a:xfrm flipV="1">
                  <a:off x="2672" y="3132"/>
                  <a:ext cx="0" cy="360"/>
                </a:xfrm>
                <a:prstGeom prst="line">
                  <a:avLst/>
                </a:prstGeom>
                <a:noFill/>
                <a:ln w="9525">
                  <a:solidFill>
                    <a:srgbClr val="777777"/>
                  </a:solidFill>
                  <a:round/>
                  <a:headEnd/>
                  <a:tailEnd/>
                </a:ln>
                <a:extLst>
                  <a:ext uri="{909E8E84-426E-40DD-AFC4-6F175D3DCCD1}">
                    <a14:hiddenFill xmlns:a14="http://schemas.microsoft.com/office/drawing/2010/main">
                      <a:noFill/>
                    </a14:hiddenFill>
                  </a:ext>
                </a:extLst>
              </p:spPr>
              <p:txBody>
                <a:bodyPr wrap="none" anchor="ctr">
                  <a:noAutofit/>
                </a:bodyPr>
                <a:lstStyle/>
                <a:p>
                  <a:endParaRPr lang="fr-FR"/>
                </a:p>
              </p:txBody>
            </p:sp>
            <p:sp>
              <p:nvSpPr>
                <p:cNvPr id="23601" name="Line 176"/>
                <p:cNvSpPr>
                  <a:spLocks noChangeShapeType="1"/>
                </p:cNvSpPr>
                <p:nvPr/>
              </p:nvSpPr>
              <p:spPr bwMode="auto">
                <a:xfrm flipV="1">
                  <a:off x="2876" y="3132"/>
                  <a:ext cx="0" cy="360"/>
                </a:xfrm>
                <a:prstGeom prst="line">
                  <a:avLst/>
                </a:prstGeom>
                <a:noFill/>
                <a:ln w="9525">
                  <a:solidFill>
                    <a:srgbClr val="777777"/>
                  </a:solidFill>
                  <a:round/>
                  <a:headEnd/>
                  <a:tailEnd/>
                </a:ln>
                <a:extLst>
                  <a:ext uri="{909E8E84-426E-40DD-AFC4-6F175D3DCCD1}">
                    <a14:hiddenFill xmlns:a14="http://schemas.microsoft.com/office/drawing/2010/main">
                      <a:noFill/>
                    </a14:hiddenFill>
                  </a:ext>
                </a:extLst>
              </p:spPr>
              <p:txBody>
                <a:bodyPr wrap="none" anchor="ctr">
                  <a:noAutofit/>
                </a:bodyPr>
                <a:lstStyle/>
                <a:p>
                  <a:endParaRPr lang="fr-FR"/>
                </a:p>
              </p:txBody>
            </p:sp>
            <p:sp>
              <p:nvSpPr>
                <p:cNvPr id="23602" name="Line 177"/>
                <p:cNvSpPr>
                  <a:spLocks noChangeShapeType="1"/>
                </p:cNvSpPr>
                <p:nvPr/>
              </p:nvSpPr>
              <p:spPr bwMode="auto">
                <a:xfrm flipV="1">
                  <a:off x="3080" y="3132"/>
                  <a:ext cx="0" cy="360"/>
                </a:xfrm>
                <a:prstGeom prst="line">
                  <a:avLst/>
                </a:prstGeom>
                <a:noFill/>
                <a:ln w="9525">
                  <a:solidFill>
                    <a:srgbClr val="777777"/>
                  </a:solidFill>
                  <a:round/>
                  <a:headEnd/>
                  <a:tailEnd/>
                </a:ln>
                <a:extLst>
                  <a:ext uri="{909E8E84-426E-40DD-AFC4-6F175D3DCCD1}">
                    <a14:hiddenFill xmlns:a14="http://schemas.microsoft.com/office/drawing/2010/main">
                      <a:noFill/>
                    </a14:hiddenFill>
                  </a:ext>
                </a:extLst>
              </p:spPr>
              <p:txBody>
                <a:bodyPr wrap="none" anchor="ctr">
                  <a:noAutofit/>
                </a:bodyPr>
                <a:lstStyle/>
                <a:p>
                  <a:endParaRPr lang="fr-FR"/>
                </a:p>
              </p:txBody>
            </p:sp>
            <p:sp>
              <p:nvSpPr>
                <p:cNvPr id="23603" name="Line 178"/>
                <p:cNvSpPr>
                  <a:spLocks noChangeShapeType="1"/>
                </p:cNvSpPr>
                <p:nvPr/>
              </p:nvSpPr>
              <p:spPr bwMode="auto">
                <a:xfrm flipV="1">
                  <a:off x="3284" y="3132"/>
                  <a:ext cx="0" cy="360"/>
                </a:xfrm>
                <a:prstGeom prst="line">
                  <a:avLst/>
                </a:prstGeom>
                <a:noFill/>
                <a:ln w="9525">
                  <a:solidFill>
                    <a:srgbClr val="777777"/>
                  </a:solidFill>
                  <a:round/>
                  <a:headEnd/>
                  <a:tailEnd/>
                </a:ln>
                <a:extLst>
                  <a:ext uri="{909E8E84-426E-40DD-AFC4-6F175D3DCCD1}">
                    <a14:hiddenFill xmlns:a14="http://schemas.microsoft.com/office/drawing/2010/main">
                      <a:noFill/>
                    </a14:hiddenFill>
                  </a:ext>
                </a:extLst>
              </p:spPr>
              <p:txBody>
                <a:bodyPr wrap="none" anchor="ctr">
                  <a:noAutofit/>
                </a:bodyPr>
                <a:lstStyle/>
                <a:p>
                  <a:endParaRPr lang="fr-FR"/>
                </a:p>
              </p:txBody>
            </p:sp>
            <p:sp>
              <p:nvSpPr>
                <p:cNvPr id="23604" name="Line 179"/>
                <p:cNvSpPr>
                  <a:spLocks noChangeShapeType="1"/>
                </p:cNvSpPr>
                <p:nvPr/>
              </p:nvSpPr>
              <p:spPr bwMode="auto">
                <a:xfrm flipV="1">
                  <a:off x="3488" y="3132"/>
                  <a:ext cx="0" cy="360"/>
                </a:xfrm>
                <a:prstGeom prst="line">
                  <a:avLst/>
                </a:prstGeom>
                <a:noFill/>
                <a:ln w="9525">
                  <a:solidFill>
                    <a:srgbClr val="777777"/>
                  </a:solidFill>
                  <a:round/>
                  <a:headEnd/>
                  <a:tailEnd/>
                </a:ln>
                <a:extLst>
                  <a:ext uri="{909E8E84-426E-40DD-AFC4-6F175D3DCCD1}">
                    <a14:hiddenFill xmlns:a14="http://schemas.microsoft.com/office/drawing/2010/main">
                      <a:noFill/>
                    </a14:hiddenFill>
                  </a:ext>
                </a:extLst>
              </p:spPr>
              <p:txBody>
                <a:bodyPr wrap="none" anchor="ctr">
                  <a:noAutofit/>
                </a:bodyPr>
                <a:lstStyle/>
                <a:p>
                  <a:endParaRPr lang="fr-FR"/>
                </a:p>
              </p:txBody>
            </p:sp>
            <p:sp>
              <p:nvSpPr>
                <p:cNvPr id="23605" name="Line 180"/>
                <p:cNvSpPr>
                  <a:spLocks noChangeShapeType="1"/>
                </p:cNvSpPr>
                <p:nvPr/>
              </p:nvSpPr>
              <p:spPr bwMode="auto">
                <a:xfrm flipV="1">
                  <a:off x="3692" y="3132"/>
                  <a:ext cx="0" cy="360"/>
                </a:xfrm>
                <a:prstGeom prst="line">
                  <a:avLst/>
                </a:prstGeom>
                <a:noFill/>
                <a:ln w="9525">
                  <a:solidFill>
                    <a:srgbClr val="777777"/>
                  </a:solidFill>
                  <a:round/>
                  <a:headEnd/>
                  <a:tailEnd/>
                </a:ln>
                <a:extLst>
                  <a:ext uri="{909E8E84-426E-40DD-AFC4-6F175D3DCCD1}">
                    <a14:hiddenFill xmlns:a14="http://schemas.microsoft.com/office/drawing/2010/main">
                      <a:noFill/>
                    </a14:hiddenFill>
                  </a:ext>
                </a:extLst>
              </p:spPr>
              <p:txBody>
                <a:bodyPr wrap="none" anchor="ctr">
                  <a:noAutofit/>
                </a:bodyPr>
                <a:lstStyle/>
                <a:p>
                  <a:endParaRPr lang="fr-FR"/>
                </a:p>
              </p:txBody>
            </p:sp>
            <p:sp>
              <p:nvSpPr>
                <p:cNvPr id="23606" name="Line 181"/>
                <p:cNvSpPr>
                  <a:spLocks noChangeShapeType="1"/>
                </p:cNvSpPr>
                <p:nvPr/>
              </p:nvSpPr>
              <p:spPr bwMode="auto">
                <a:xfrm flipV="1">
                  <a:off x="3896" y="3132"/>
                  <a:ext cx="0" cy="360"/>
                </a:xfrm>
                <a:prstGeom prst="line">
                  <a:avLst/>
                </a:prstGeom>
                <a:noFill/>
                <a:ln w="9525">
                  <a:solidFill>
                    <a:srgbClr val="777777"/>
                  </a:solidFill>
                  <a:round/>
                  <a:headEnd/>
                  <a:tailEnd/>
                </a:ln>
                <a:extLst>
                  <a:ext uri="{909E8E84-426E-40DD-AFC4-6F175D3DCCD1}">
                    <a14:hiddenFill xmlns:a14="http://schemas.microsoft.com/office/drawing/2010/main">
                      <a:noFill/>
                    </a14:hiddenFill>
                  </a:ext>
                </a:extLst>
              </p:spPr>
              <p:txBody>
                <a:bodyPr wrap="none" anchor="ctr">
                  <a:noAutofit/>
                </a:bodyPr>
                <a:lstStyle/>
                <a:p>
                  <a:endParaRPr lang="fr-FR"/>
                </a:p>
              </p:txBody>
            </p:sp>
            <p:sp>
              <p:nvSpPr>
                <p:cNvPr id="23607" name="Line 182"/>
                <p:cNvSpPr>
                  <a:spLocks noChangeShapeType="1"/>
                </p:cNvSpPr>
                <p:nvPr/>
              </p:nvSpPr>
              <p:spPr bwMode="auto">
                <a:xfrm flipV="1">
                  <a:off x="4100" y="3132"/>
                  <a:ext cx="0" cy="360"/>
                </a:xfrm>
                <a:prstGeom prst="line">
                  <a:avLst/>
                </a:prstGeom>
                <a:noFill/>
                <a:ln w="9525">
                  <a:solidFill>
                    <a:srgbClr val="777777"/>
                  </a:solidFill>
                  <a:round/>
                  <a:headEnd/>
                  <a:tailEnd/>
                </a:ln>
                <a:extLst>
                  <a:ext uri="{909E8E84-426E-40DD-AFC4-6F175D3DCCD1}">
                    <a14:hiddenFill xmlns:a14="http://schemas.microsoft.com/office/drawing/2010/main">
                      <a:noFill/>
                    </a14:hiddenFill>
                  </a:ext>
                </a:extLst>
              </p:spPr>
              <p:txBody>
                <a:bodyPr wrap="none" anchor="ctr">
                  <a:noAutofit/>
                </a:bodyPr>
                <a:lstStyle/>
                <a:p>
                  <a:endParaRPr lang="fr-FR"/>
                </a:p>
              </p:txBody>
            </p:sp>
            <p:sp>
              <p:nvSpPr>
                <p:cNvPr id="23608" name="Line 183"/>
                <p:cNvSpPr>
                  <a:spLocks noChangeShapeType="1"/>
                </p:cNvSpPr>
                <p:nvPr/>
              </p:nvSpPr>
              <p:spPr bwMode="auto">
                <a:xfrm flipV="1">
                  <a:off x="4304" y="3132"/>
                  <a:ext cx="0" cy="360"/>
                </a:xfrm>
                <a:prstGeom prst="line">
                  <a:avLst/>
                </a:prstGeom>
                <a:noFill/>
                <a:ln w="9525">
                  <a:solidFill>
                    <a:srgbClr val="777777"/>
                  </a:solidFill>
                  <a:round/>
                  <a:headEnd/>
                  <a:tailEnd/>
                </a:ln>
                <a:extLst>
                  <a:ext uri="{909E8E84-426E-40DD-AFC4-6F175D3DCCD1}">
                    <a14:hiddenFill xmlns:a14="http://schemas.microsoft.com/office/drawing/2010/main">
                      <a:noFill/>
                    </a14:hiddenFill>
                  </a:ext>
                </a:extLst>
              </p:spPr>
              <p:txBody>
                <a:bodyPr wrap="none" anchor="ctr">
                  <a:noAutofit/>
                </a:bodyPr>
                <a:lstStyle/>
                <a:p>
                  <a:endParaRPr lang="fr-FR"/>
                </a:p>
              </p:txBody>
            </p:sp>
            <p:sp>
              <p:nvSpPr>
                <p:cNvPr id="23609" name="Line 184"/>
                <p:cNvSpPr>
                  <a:spLocks noChangeShapeType="1"/>
                </p:cNvSpPr>
                <p:nvPr/>
              </p:nvSpPr>
              <p:spPr bwMode="auto">
                <a:xfrm flipV="1">
                  <a:off x="4508" y="3132"/>
                  <a:ext cx="0" cy="360"/>
                </a:xfrm>
                <a:prstGeom prst="line">
                  <a:avLst/>
                </a:prstGeom>
                <a:noFill/>
                <a:ln w="9525">
                  <a:solidFill>
                    <a:srgbClr val="777777"/>
                  </a:solidFill>
                  <a:round/>
                  <a:headEnd/>
                  <a:tailEnd/>
                </a:ln>
                <a:extLst>
                  <a:ext uri="{909E8E84-426E-40DD-AFC4-6F175D3DCCD1}">
                    <a14:hiddenFill xmlns:a14="http://schemas.microsoft.com/office/drawing/2010/main">
                      <a:noFill/>
                    </a14:hiddenFill>
                  </a:ext>
                </a:extLst>
              </p:spPr>
              <p:txBody>
                <a:bodyPr wrap="none" anchor="ctr">
                  <a:noAutofit/>
                </a:bodyPr>
                <a:lstStyle/>
                <a:p>
                  <a:endParaRPr lang="fr-FR"/>
                </a:p>
              </p:txBody>
            </p:sp>
            <p:sp>
              <p:nvSpPr>
                <p:cNvPr id="23610" name="Line 185"/>
                <p:cNvSpPr>
                  <a:spLocks noChangeShapeType="1"/>
                </p:cNvSpPr>
                <p:nvPr/>
              </p:nvSpPr>
              <p:spPr bwMode="auto">
                <a:xfrm flipV="1">
                  <a:off x="4712" y="3132"/>
                  <a:ext cx="0" cy="360"/>
                </a:xfrm>
                <a:prstGeom prst="line">
                  <a:avLst/>
                </a:prstGeom>
                <a:noFill/>
                <a:ln w="9525">
                  <a:solidFill>
                    <a:srgbClr val="777777"/>
                  </a:solidFill>
                  <a:round/>
                  <a:headEnd/>
                  <a:tailEnd/>
                </a:ln>
                <a:extLst>
                  <a:ext uri="{909E8E84-426E-40DD-AFC4-6F175D3DCCD1}">
                    <a14:hiddenFill xmlns:a14="http://schemas.microsoft.com/office/drawing/2010/main">
                      <a:noFill/>
                    </a14:hiddenFill>
                  </a:ext>
                </a:extLst>
              </p:spPr>
              <p:txBody>
                <a:bodyPr wrap="none" anchor="ctr">
                  <a:noAutofit/>
                </a:bodyPr>
                <a:lstStyle/>
                <a:p>
                  <a:endParaRPr lang="fr-FR"/>
                </a:p>
              </p:txBody>
            </p:sp>
            <p:sp>
              <p:nvSpPr>
                <p:cNvPr id="23611" name="Line 186"/>
                <p:cNvSpPr>
                  <a:spLocks noChangeShapeType="1"/>
                </p:cNvSpPr>
                <p:nvPr/>
              </p:nvSpPr>
              <p:spPr bwMode="auto">
                <a:xfrm flipV="1">
                  <a:off x="4916" y="3132"/>
                  <a:ext cx="0" cy="360"/>
                </a:xfrm>
                <a:prstGeom prst="line">
                  <a:avLst/>
                </a:prstGeom>
                <a:noFill/>
                <a:ln w="9525">
                  <a:solidFill>
                    <a:srgbClr val="777777"/>
                  </a:solidFill>
                  <a:round/>
                  <a:headEnd/>
                  <a:tailEnd/>
                </a:ln>
                <a:extLst>
                  <a:ext uri="{909E8E84-426E-40DD-AFC4-6F175D3DCCD1}">
                    <a14:hiddenFill xmlns:a14="http://schemas.microsoft.com/office/drawing/2010/main">
                      <a:noFill/>
                    </a14:hiddenFill>
                  </a:ext>
                </a:extLst>
              </p:spPr>
              <p:txBody>
                <a:bodyPr wrap="none" anchor="ctr">
                  <a:noAutofit/>
                </a:bodyPr>
                <a:lstStyle/>
                <a:p>
                  <a:endParaRPr lang="fr-FR"/>
                </a:p>
              </p:txBody>
            </p:sp>
            <p:sp>
              <p:nvSpPr>
                <p:cNvPr id="23612" name="Line 187"/>
                <p:cNvSpPr>
                  <a:spLocks noChangeShapeType="1"/>
                </p:cNvSpPr>
                <p:nvPr/>
              </p:nvSpPr>
              <p:spPr bwMode="auto">
                <a:xfrm flipV="1">
                  <a:off x="5120" y="3132"/>
                  <a:ext cx="0" cy="360"/>
                </a:xfrm>
                <a:prstGeom prst="line">
                  <a:avLst/>
                </a:prstGeom>
                <a:noFill/>
                <a:ln w="9525">
                  <a:solidFill>
                    <a:srgbClr val="777777"/>
                  </a:solidFill>
                  <a:round/>
                  <a:headEnd/>
                  <a:tailEnd/>
                </a:ln>
                <a:extLst>
                  <a:ext uri="{909E8E84-426E-40DD-AFC4-6F175D3DCCD1}">
                    <a14:hiddenFill xmlns:a14="http://schemas.microsoft.com/office/drawing/2010/main">
                      <a:noFill/>
                    </a14:hiddenFill>
                  </a:ext>
                </a:extLst>
              </p:spPr>
              <p:txBody>
                <a:bodyPr wrap="none" anchor="ctr">
                  <a:noAutofit/>
                </a:bodyPr>
                <a:lstStyle/>
                <a:p>
                  <a:endParaRPr lang="fr-FR"/>
                </a:p>
              </p:txBody>
            </p:sp>
            <p:sp>
              <p:nvSpPr>
                <p:cNvPr id="23613" name="Line 188"/>
                <p:cNvSpPr>
                  <a:spLocks noChangeShapeType="1"/>
                </p:cNvSpPr>
                <p:nvPr/>
              </p:nvSpPr>
              <p:spPr bwMode="auto">
                <a:xfrm flipV="1">
                  <a:off x="5324" y="3132"/>
                  <a:ext cx="0" cy="360"/>
                </a:xfrm>
                <a:prstGeom prst="line">
                  <a:avLst/>
                </a:prstGeom>
                <a:noFill/>
                <a:ln w="9525">
                  <a:solidFill>
                    <a:srgbClr val="777777"/>
                  </a:solidFill>
                  <a:round/>
                  <a:headEnd/>
                  <a:tailEnd/>
                </a:ln>
                <a:extLst>
                  <a:ext uri="{909E8E84-426E-40DD-AFC4-6F175D3DCCD1}">
                    <a14:hiddenFill xmlns:a14="http://schemas.microsoft.com/office/drawing/2010/main">
                      <a:noFill/>
                    </a14:hiddenFill>
                  </a:ext>
                </a:extLst>
              </p:spPr>
              <p:txBody>
                <a:bodyPr wrap="none" anchor="ctr">
                  <a:noAutofit/>
                </a:bodyPr>
                <a:lstStyle/>
                <a:p>
                  <a:endParaRPr lang="fr-FR"/>
                </a:p>
              </p:txBody>
            </p:sp>
            <p:sp>
              <p:nvSpPr>
                <p:cNvPr id="23614" name="Line 189"/>
                <p:cNvSpPr>
                  <a:spLocks noChangeShapeType="1"/>
                </p:cNvSpPr>
                <p:nvPr/>
              </p:nvSpPr>
              <p:spPr bwMode="auto">
                <a:xfrm flipV="1">
                  <a:off x="5528" y="3132"/>
                  <a:ext cx="0" cy="360"/>
                </a:xfrm>
                <a:prstGeom prst="line">
                  <a:avLst/>
                </a:prstGeom>
                <a:noFill/>
                <a:ln w="9525">
                  <a:solidFill>
                    <a:srgbClr val="777777"/>
                  </a:solidFill>
                  <a:round/>
                  <a:headEnd/>
                  <a:tailEnd/>
                </a:ln>
                <a:extLst>
                  <a:ext uri="{909E8E84-426E-40DD-AFC4-6F175D3DCCD1}">
                    <a14:hiddenFill xmlns:a14="http://schemas.microsoft.com/office/drawing/2010/main">
                      <a:noFill/>
                    </a14:hiddenFill>
                  </a:ext>
                </a:extLst>
              </p:spPr>
              <p:txBody>
                <a:bodyPr wrap="none" anchor="ctr">
                  <a:noAutofit/>
                </a:bodyPr>
                <a:lstStyle/>
                <a:p>
                  <a:endParaRPr lang="fr-FR"/>
                </a:p>
              </p:txBody>
            </p:sp>
          </p:grpSp>
          <p:grpSp>
            <p:nvGrpSpPr>
              <p:cNvPr id="23584" name="Group 251"/>
              <p:cNvGrpSpPr>
                <a:grpSpLocks/>
              </p:cNvGrpSpPr>
              <p:nvPr/>
            </p:nvGrpSpPr>
            <p:grpSpPr bwMode="auto">
              <a:xfrm>
                <a:off x="1010" y="2936"/>
                <a:ext cx="4072" cy="712"/>
                <a:chOff x="1010" y="3159"/>
                <a:chExt cx="4072" cy="564"/>
              </a:xfrm>
            </p:grpSpPr>
            <p:sp>
              <p:nvSpPr>
                <p:cNvPr id="23585" name="Line 210"/>
                <p:cNvSpPr>
                  <a:spLocks noChangeShapeType="1"/>
                </p:cNvSpPr>
                <p:nvPr/>
              </p:nvSpPr>
              <p:spPr bwMode="auto">
                <a:xfrm>
                  <a:off x="1010" y="3159"/>
                  <a:ext cx="4067" cy="0"/>
                </a:xfrm>
                <a:prstGeom prst="line">
                  <a:avLst/>
                </a:prstGeom>
                <a:noFill/>
                <a:ln w="9525">
                  <a:solidFill>
                    <a:srgbClr val="777777"/>
                  </a:solidFill>
                  <a:round/>
                  <a:headEnd/>
                  <a:tailEnd/>
                </a:ln>
                <a:extLst>
                  <a:ext uri="{909E8E84-426E-40DD-AFC4-6F175D3DCCD1}">
                    <a14:hiddenFill xmlns:a14="http://schemas.microsoft.com/office/drawing/2010/main">
                      <a:noFill/>
                    </a14:hiddenFill>
                  </a:ext>
                </a:extLst>
              </p:spPr>
              <p:txBody>
                <a:bodyPr wrap="none" anchor="ctr">
                  <a:noAutofit/>
                </a:bodyPr>
                <a:lstStyle/>
                <a:p>
                  <a:endParaRPr lang="fr-FR"/>
                </a:p>
              </p:txBody>
            </p:sp>
            <p:sp>
              <p:nvSpPr>
                <p:cNvPr id="23586" name="Line 211"/>
                <p:cNvSpPr>
                  <a:spLocks noChangeShapeType="1"/>
                </p:cNvSpPr>
                <p:nvPr/>
              </p:nvSpPr>
              <p:spPr bwMode="auto">
                <a:xfrm>
                  <a:off x="1016" y="3435"/>
                  <a:ext cx="4066" cy="0"/>
                </a:xfrm>
                <a:prstGeom prst="line">
                  <a:avLst/>
                </a:prstGeom>
                <a:noFill/>
                <a:ln w="9525">
                  <a:solidFill>
                    <a:srgbClr val="777777"/>
                  </a:solidFill>
                  <a:round/>
                  <a:headEnd/>
                  <a:tailEnd/>
                </a:ln>
                <a:extLst>
                  <a:ext uri="{909E8E84-426E-40DD-AFC4-6F175D3DCCD1}">
                    <a14:hiddenFill xmlns:a14="http://schemas.microsoft.com/office/drawing/2010/main">
                      <a:noFill/>
                    </a14:hiddenFill>
                  </a:ext>
                </a:extLst>
              </p:spPr>
              <p:txBody>
                <a:bodyPr wrap="none" anchor="ctr">
                  <a:noAutofit/>
                </a:bodyPr>
                <a:lstStyle/>
                <a:p>
                  <a:endParaRPr lang="fr-FR"/>
                </a:p>
              </p:txBody>
            </p:sp>
            <p:sp>
              <p:nvSpPr>
                <p:cNvPr id="23587" name="Line 213"/>
                <p:cNvSpPr>
                  <a:spLocks noChangeShapeType="1"/>
                </p:cNvSpPr>
                <p:nvPr/>
              </p:nvSpPr>
              <p:spPr bwMode="auto">
                <a:xfrm>
                  <a:off x="1016" y="3723"/>
                  <a:ext cx="4066" cy="0"/>
                </a:xfrm>
                <a:prstGeom prst="line">
                  <a:avLst/>
                </a:prstGeom>
                <a:noFill/>
                <a:ln w="9525">
                  <a:solidFill>
                    <a:srgbClr val="777777"/>
                  </a:solidFill>
                  <a:round/>
                  <a:headEnd/>
                  <a:tailEnd/>
                </a:ln>
                <a:extLst>
                  <a:ext uri="{909E8E84-426E-40DD-AFC4-6F175D3DCCD1}">
                    <a14:hiddenFill xmlns:a14="http://schemas.microsoft.com/office/drawing/2010/main">
                      <a:noFill/>
                    </a14:hiddenFill>
                  </a:ext>
                </a:extLst>
              </p:spPr>
              <p:txBody>
                <a:bodyPr wrap="none" anchor="ctr">
                  <a:noAutofit/>
                </a:bodyPr>
                <a:lstStyle/>
                <a:p>
                  <a:endParaRPr lang="fr-FR"/>
                </a:p>
              </p:txBody>
            </p:sp>
          </p:grpSp>
        </p:grpSp>
        <p:sp>
          <p:nvSpPr>
            <p:cNvPr id="23582" name="Line 215"/>
            <p:cNvSpPr>
              <a:spLocks noChangeShapeType="1"/>
            </p:cNvSpPr>
            <p:nvPr/>
          </p:nvSpPr>
          <p:spPr bwMode="auto">
            <a:xfrm>
              <a:off x="1021" y="4004"/>
              <a:ext cx="4067" cy="0"/>
            </a:xfrm>
            <a:prstGeom prst="line">
              <a:avLst/>
            </a:prstGeom>
            <a:noFill/>
            <a:ln w="9525">
              <a:solidFill>
                <a:srgbClr val="777777"/>
              </a:solidFill>
              <a:round/>
              <a:headEnd/>
              <a:tailEnd/>
            </a:ln>
            <a:extLst>
              <a:ext uri="{909E8E84-426E-40DD-AFC4-6F175D3DCCD1}">
                <a14:hiddenFill xmlns:a14="http://schemas.microsoft.com/office/drawing/2010/main">
                  <a:noFill/>
                </a14:hiddenFill>
              </a:ext>
            </a:extLst>
          </p:spPr>
          <p:txBody>
            <a:bodyPr wrap="none" anchor="ctr">
              <a:noAutofit/>
            </a:bodyPr>
            <a:lstStyle/>
            <a:p>
              <a:endParaRPr lang="fr-FR"/>
            </a:p>
          </p:txBody>
        </p:sp>
      </p:grpSp>
      <p:grpSp>
        <p:nvGrpSpPr>
          <p:cNvPr id="23560" name="Group 265"/>
          <p:cNvGrpSpPr>
            <a:grpSpLocks/>
          </p:cNvGrpSpPr>
          <p:nvPr/>
        </p:nvGrpSpPr>
        <p:grpSpPr bwMode="auto">
          <a:xfrm>
            <a:off x="1590675" y="4660900"/>
            <a:ext cx="6486525" cy="1695450"/>
            <a:chOff x="1002" y="2932"/>
            <a:chExt cx="4086" cy="1076"/>
          </a:xfrm>
        </p:grpSpPr>
        <p:sp>
          <p:nvSpPr>
            <p:cNvPr id="23573" name="Rectangle 220"/>
            <p:cNvSpPr>
              <a:spLocks noChangeArrowheads="1"/>
            </p:cNvSpPr>
            <p:nvPr/>
          </p:nvSpPr>
          <p:spPr bwMode="auto">
            <a:xfrm>
              <a:off x="1002" y="3642"/>
              <a:ext cx="318" cy="366"/>
            </a:xfrm>
            <a:prstGeom prst="rect">
              <a:avLst/>
            </a:prstGeom>
            <a:solidFill>
              <a:srgbClr val="9999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o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a:p>
          </p:txBody>
        </p:sp>
        <p:sp>
          <p:nvSpPr>
            <p:cNvPr id="23574" name="Rectangle 221"/>
            <p:cNvSpPr>
              <a:spLocks noChangeArrowheads="1"/>
            </p:cNvSpPr>
            <p:nvPr/>
          </p:nvSpPr>
          <p:spPr bwMode="auto">
            <a:xfrm>
              <a:off x="1312" y="3288"/>
              <a:ext cx="472" cy="720"/>
            </a:xfrm>
            <a:prstGeom prst="rect">
              <a:avLst/>
            </a:prstGeom>
            <a:solidFill>
              <a:srgbClr val="9999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o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a:p>
          </p:txBody>
        </p:sp>
        <p:sp>
          <p:nvSpPr>
            <p:cNvPr id="23575" name="Rectangle 222"/>
            <p:cNvSpPr>
              <a:spLocks noChangeArrowheads="1"/>
            </p:cNvSpPr>
            <p:nvPr/>
          </p:nvSpPr>
          <p:spPr bwMode="auto">
            <a:xfrm>
              <a:off x="1776" y="3642"/>
              <a:ext cx="168" cy="366"/>
            </a:xfrm>
            <a:prstGeom prst="rect">
              <a:avLst/>
            </a:prstGeom>
            <a:solidFill>
              <a:srgbClr val="9999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o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a:p>
          </p:txBody>
        </p:sp>
        <p:sp>
          <p:nvSpPr>
            <p:cNvPr id="23576" name="Rectangle 223"/>
            <p:cNvSpPr>
              <a:spLocks noChangeArrowheads="1"/>
            </p:cNvSpPr>
            <p:nvPr/>
          </p:nvSpPr>
          <p:spPr bwMode="auto">
            <a:xfrm>
              <a:off x="1944" y="2932"/>
              <a:ext cx="788" cy="1076"/>
            </a:xfrm>
            <a:prstGeom prst="rect">
              <a:avLst/>
            </a:prstGeom>
            <a:solidFill>
              <a:srgbClr val="9999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o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a:p>
          </p:txBody>
        </p:sp>
        <p:sp>
          <p:nvSpPr>
            <p:cNvPr id="23577" name="Rectangle 225"/>
            <p:cNvSpPr>
              <a:spLocks noChangeArrowheads="1"/>
            </p:cNvSpPr>
            <p:nvPr/>
          </p:nvSpPr>
          <p:spPr bwMode="auto">
            <a:xfrm>
              <a:off x="2730" y="3288"/>
              <a:ext cx="322" cy="720"/>
            </a:xfrm>
            <a:prstGeom prst="rect">
              <a:avLst/>
            </a:prstGeom>
            <a:solidFill>
              <a:srgbClr val="9999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o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a:p>
          </p:txBody>
        </p:sp>
        <p:sp>
          <p:nvSpPr>
            <p:cNvPr id="23578" name="Rectangle 226"/>
            <p:cNvSpPr>
              <a:spLocks noChangeArrowheads="1"/>
            </p:cNvSpPr>
            <p:nvPr/>
          </p:nvSpPr>
          <p:spPr bwMode="auto">
            <a:xfrm>
              <a:off x="3042" y="3644"/>
              <a:ext cx="780" cy="364"/>
            </a:xfrm>
            <a:prstGeom prst="rect">
              <a:avLst/>
            </a:prstGeom>
            <a:solidFill>
              <a:srgbClr val="9999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o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a:p>
          </p:txBody>
        </p:sp>
        <p:sp>
          <p:nvSpPr>
            <p:cNvPr id="23579" name="Rectangle 227"/>
            <p:cNvSpPr>
              <a:spLocks noChangeArrowheads="1"/>
            </p:cNvSpPr>
            <p:nvPr/>
          </p:nvSpPr>
          <p:spPr bwMode="auto">
            <a:xfrm>
              <a:off x="3816" y="3288"/>
              <a:ext cx="952" cy="720"/>
            </a:xfrm>
            <a:prstGeom prst="rect">
              <a:avLst/>
            </a:prstGeom>
            <a:solidFill>
              <a:srgbClr val="9999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o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a:p>
          </p:txBody>
        </p:sp>
        <p:sp>
          <p:nvSpPr>
            <p:cNvPr id="23580" name="Rectangle 229"/>
            <p:cNvSpPr>
              <a:spLocks noChangeArrowheads="1"/>
            </p:cNvSpPr>
            <p:nvPr/>
          </p:nvSpPr>
          <p:spPr bwMode="auto">
            <a:xfrm>
              <a:off x="4764" y="3647"/>
              <a:ext cx="324" cy="361"/>
            </a:xfrm>
            <a:prstGeom prst="rect">
              <a:avLst/>
            </a:prstGeom>
            <a:solidFill>
              <a:srgbClr val="9999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o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a:p>
          </p:txBody>
        </p:sp>
      </p:grpSp>
      <p:sp>
        <p:nvSpPr>
          <p:cNvPr id="23561" name="Freeform 255"/>
          <p:cNvSpPr>
            <a:spLocks noEditPoints="1"/>
          </p:cNvSpPr>
          <p:nvPr/>
        </p:nvSpPr>
        <p:spPr bwMode="auto">
          <a:xfrm>
            <a:off x="1330325" y="4470400"/>
            <a:ext cx="196850" cy="417513"/>
          </a:xfrm>
          <a:custGeom>
            <a:avLst/>
            <a:gdLst>
              <a:gd name="T0" fmla="*/ 169147112 w 2292"/>
              <a:gd name="T1" fmla="*/ 761401940 h 4852"/>
              <a:gd name="T2" fmla="*/ 114665377 w 2292"/>
              <a:gd name="T3" fmla="*/ 785614242 h 4852"/>
              <a:gd name="T4" fmla="*/ 66519920 w 2292"/>
              <a:gd name="T5" fmla="*/ 825117909 h 4852"/>
              <a:gd name="T6" fmla="*/ 28509581 w 2292"/>
              <a:gd name="T7" fmla="*/ 876090271 h 4852"/>
              <a:gd name="T8" fmla="*/ 5067513 w 2292"/>
              <a:gd name="T9" fmla="*/ 932801800 h 4852"/>
              <a:gd name="T10" fmla="*/ 0 w 2292"/>
              <a:gd name="T11" fmla="*/ 1870061659 h 4852"/>
              <a:gd name="T12" fmla="*/ 13306957 w 2292"/>
              <a:gd name="T13" fmla="*/ 1929949452 h 4852"/>
              <a:gd name="T14" fmla="*/ 49414160 w 2292"/>
              <a:gd name="T15" fmla="*/ 1986024901 h 4852"/>
              <a:gd name="T16" fmla="*/ 99462671 w 2292"/>
              <a:gd name="T17" fmla="*/ 2033813427 h 4852"/>
              <a:gd name="T18" fmla="*/ 157750602 w 2292"/>
              <a:gd name="T19" fmla="*/ 2068215383 h 4852"/>
              <a:gd name="T20" fmla="*/ 217299891 w 2292"/>
              <a:gd name="T21" fmla="*/ 2085422556 h 4852"/>
              <a:gd name="T22" fmla="*/ 361109147 w 2292"/>
              <a:gd name="T23" fmla="*/ 1120122219 h 4852"/>
              <a:gd name="T24" fmla="*/ 677871581 w 2292"/>
              <a:gd name="T25" fmla="*/ 1796149841 h 4852"/>
              <a:gd name="T26" fmla="*/ 793171524 w 2292"/>
              <a:gd name="T27" fmla="*/ 1806982457 h 4852"/>
              <a:gd name="T28" fmla="*/ 793171524 w 2292"/>
              <a:gd name="T29" fmla="*/ 1861776111 h 4852"/>
              <a:gd name="T30" fmla="*/ 793805704 w 2292"/>
              <a:gd name="T31" fmla="*/ 1952889596 h 4852"/>
              <a:gd name="T32" fmla="*/ 795074750 w 2292"/>
              <a:gd name="T33" fmla="*/ 2075227396 h 4852"/>
              <a:gd name="T34" fmla="*/ 795074750 w 2292"/>
              <a:gd name="T35" fmla="*/ 2147483647 h 4852"/>
              <a:gd name="T36" fmla="*/ 795701372 w 2292"/>
              <a:gd name="T37" fmla="*/ 2147483647 h 4852"/>
              <a:gd name="T38" fmla="*/ 796335551 w 2292"/>
              <a:gd name="T39" fmla="*/ 2147483647 h 4852"/>
              <a:gd name="T40" fmla="*/ 796970418 w 2292"/>
              <a:gd name="T41" fmla="*/ 2147483647 h 4852"/>
              <a:gd name="T42" fmla="*/ 796970418 w 2292"/>
              <a:gd name="T43" fmla="*/ 2147483647 h 4852"/>
              <a:gd name="T44" fmla="*/ 797604598 w 2292"/>
              <a:gd name="T45" fmla="*/ 2147483647 h 4852"/>
              <a:gd name="T46" fmla="*/ 797604598 w 2292"/>
              <a:gd name="T47" fmla="*/ 2147483647 h 4852"/>
              <a:gd name="T48" fmla="*/ 1216359680 w 2292"/>
              <a:gd name="T49" fmla="*/ 1119485451 h 4852"/>
              <a:gd name="T50" fmla="*/ 1253743300 w 2292"/>
              <a:gd name="T51" fmla="*/ 2057381389 h 4852"/>
              <a:gd name="T52" fmla="*/ 1313926468 w 2292"/>
              <a:gd name="T53" fmla="*/ 2035086961 h 4852"/>
              <a:gd name="T54" fmla="*/ 1370311430 w 2292"/>
              <a:gd name="T55" fmla="*/ 1998131052 h 4852"/>
              <a:gd name="T56" fmla="*/ 1416553640 w 2292"/>
              <a:gd name="T57" fmla="*/ 1949068992 h 4852"/>
              <a:gd name="T58" fmla="*/ 1445698077 w 2292"/>
              <a:gd name="T59" fmla="*/ 1893637882 h 4852"/>
              <a:gd name="T60" fmla="*/ 1452034377 w 2292"/>
              <a:gd name="T61" fmla="*/ 955733683 h 4852"/>
              <a:gd name="T62" fmla="*/ 1441898496 w 2292"/>
              <a:gd name="T63" fmla="*/ 898392960 h 4852"/>
              <a:gd name="T64" fmla="*/ 1415292838 w 2292"/>
              <a:gd name="T65" fmla="*/ 846783142 h 4852"/>
              <a:gd name="T66" fmla="*/ 1375379371 w 2292"/>
              <a:gd name="T67" fmla="*/ 804096327 h 4852"/>
              <a:gd name="T68" fmla="*/ 1325964889 w 2292"/>
              <a:gd name="T69" fmla="*/ 772234556 h 4852"/>
              <a:gd name="T70" fmla="*/ 1272744641 w 2292"/>
              <a:gd name="T71" fmla="*/ 756943880 h 4852"/>
              <a:gd name="T72" fmla="*/ 700679375 w 2292"/>
              <a:gd name="T73" fmla="*/ 0 h 4852"/>
              <a:gd name="T74" fmla="*/ 788103583 w 2292"/>
              <a:gd name="T75" fmla="*/ 14653570 h 4852"/>
              <a:gd name="T76" fmla="*/ 864124066 w 2292"/>
              <a:gd name="T77" fmla="*/ 54793590 h 4852"/>
              <a:gd name="T78" fmla="*/ 926211148 w 2292"/>
              <a:gd name="T79" fmla="*/ 116599364 h 4852"/>
              <a:gd name="T80" fmla="*/ 969923510 w 2292"/>
              <a:gd name="T81" fmla="*/ 194969113 h 4852"/>
              <a:gd name="T82" fmla="*/ 990828078 w 2292"/>
              <a:gd name="T83" fmla="*/ 287355616 h 4852"/>
              <a:gd name="T84" fmla="*/ 986395004 w 2292"/>
              <a:gd name="T85" fmla="*/ 384206976 h 4852"/>
              <a:gd name="T86" fmla="*/ 957250910 w 2292"/>
              <a:gd name="T87" fmla="*/ 471499169 h 4852"/>
              <a:gd name="T88" fmla="*/ 907202249 w 2292"/>
              <a:gd name="T89" fmla="*/ 546048098 h 4852"/>
              <a:gd name="T90" fmla="*/ 840047913 w 2292"/>
              <a:gd name="T91" fmla="*/ 601478520 h 4852"/>
              <a:gd name="T92" fmla="*/ 759594356 w 2292"/>
              <a:gd name="T93" fmla="*/ 633332718 h 4852"/>
              <a:gd name="T94" fmla="*/ 670901101 w 2292"/>
              <a:gd name="T95" fmla="*/ 639071196 h 4852"/>
              <a:gd name="T96" fmla="*/ 587909795 w 2292"/>
              <a:gd name="T97" fmla="*/ 614858550 h 4852"/>
              <a:gd name="T98" fmla="*/ 515687863 w 2292"/>
              <a:gd name="T99" fmla="*/ 566432913 h 4852"/>
              <a:gd name="T100" fmla="*/ 459302901 w 2292"/>
              <a:gd name="T101" fmla="*/ 498259228 h 4852"/>
              <a:gd name="T102" fmla="*/ 421927183 w 2292"/>
              <a:gd name="T103" fmla="*/ 414787640 h 4852"/>
              <a:gd name="T104" fmla="*/ 408620060 w 2292"/>
              <a:gd name="T105" fmla="*/ 319217215 h 4852"/>
              <a:gd name="T106" fmla="*/ 421927183 w 2292"/>
              <a:gd name="T107" fmla="*/ 224920410 h 4852"/>
              <a:gd name="T108" fmla="*/ 459302901 w 2292"/>
              <a:gd name="T109" fmla="*/ 141449036 h 4852"/>
              <a:gd name="T110" fmla="*/ 515687863 w 2292"/>
              <a:gd name="T111" fmla="*/ 73275417 h 4852"/>
              <a:gd name="T112" fmla="*/ 587909795 w 2292"/>
              <a:gd name="T113" fmla="*/ 25486450 h 4852"/>
              <a:gd name="T114" fmla="*/ 670901101 w 2292"/>
              <a:gd name="T115" fmla="*/ 1910389 h 485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292"/>
              <a:gd name="T175" fmla="*/ 0 h 4852"/>
              <a:gd name="T176" fmla="*/ 2292 w 2292"/>
              <a:gd name="T177" fmla="*/ 4852 h 485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292" h="4852">
                <a:moveTo>
                  <a:pt x="323" y="1187"/>
                </a:moveTo>
                <a:lnTo>
                  <a:pt x="294" y="1189"/>
                </a:lnTo>
                <a:lnTo>
                  <a:pt x="267" y="1195"/>
                </a:lnTo>
                <a:lnTo>
                  <a:pt x="238" y="1205"/>
                </a:lnTo>
                <a:lnTo>
                  <a:pt x="209" y="1217"/>
                </a:lnTo>
                <a:lnTo>
                  <a:pt x="181" y="1233"/>
                </a:lnTo>
                <a:lnTo>
                  <a:pt x="155" y="1252"/>
                </a:lnTo>
                <a:lnTo>
                  <a:pt x="129" y="1272"/>
                </a:lnTo>
                <a:lnTo>
                  <a:pt x="105" y="1295"/>
                </a:lnTo>
                <a:lnTo>
                  <a:pt x="84" y="1319"/>
                </a:lnTo>
                <a:lnTo>
                  <a:pt x="63" y="1346"/>
                </a:lnTo>
                <a:lnTo>
                  <a:pt x="45" y="1375"/>
                </a:lnTo>
                <a:lnTo>
                  <a:pt x="29" y="1404"/>
                </a:lnTo>
                <a:lnTo>
                  <a:pt x="17" y="1433"/>
                </a:lnTo>
                <a:lnTo>
                  <a:pt x="8" y="1464"/>
                </a:lnTo>
                <a:lnTo>
                  <a:pt x="3" y="1494"/>
                </a:lnTo>
                <a:lnTo>
                  <a:pt x="0" y="1525"/>
                </a:lnTo>
                <a:lnTo>
                  <a:pt x="0" y="2935"/>
                </a:lnTo>
                <a:lnTo>
                  <a:pt x="3" y="2966"/>
                </a:lnTo>
                <a:lnTo>
                  <a:pt x="10" y="2998"/>
                </a:lnTo>
                <a:lnTo>
                  <a:pt x="21" y="3029"/>
                </a:lnTo>
                <a:lnTo>
                  <a:pt x="37" y="3059"/>
                </a:lnTo>
                <a:lnTo>
                  <a:pt x="56" y="3089"/>
                </a:lnTo>
                <a:lnTo>
                  <a:pt x="78" y="3117"/>
                </a:lnTo>
                <a:lnTo>
                  <a:pt x="102" y="3143"/>
                </a:lnTo>
                <a:lnTo>
                  <a:pt x="128" y="3169"/>
                </a:lnTo>
                <a:lnTo>
                  <a:pt x="157" y="3192"/>
                </a:lnTo>
                <a:lnTo>
                  <a:pt x="187" y="3212"/>
                </a:lnTo>
                <a:lnTo>
                  <a:pt x="217" y="3231"/>
                </a:lnTo>
                <a:lnTo>
                  <a:pt x="249" y="3246"/>
                </a:lnTo>
                <a:lnTo>
                  <a:pt x="281" y="3259"/>
                </a:lnTo>
                <a:lnTo>
                  <a:pt x="313" y="3269"/>
                </a:lnTo>
                <a:lnTo>
                  <a:pt x="343" y="3273"/>
                </a:lnTo>
                <a:lnTo>
                  <a:pt x="373" y="3276"/>
                </a:lnTo>
                <a:lnTo>
                  <a:pt x="373" y="1757"/>
                </a:lnTo>
                <a:lnTo>
                  <a:pt x="570" y="1758"/>
                </a:lnTo>
                <a:lnTo>
                  <a:pt x="574" y="4850"/>
                </a:lnTo>
                <a:lnTo>
                  <a:pt x="1072" y="4852"/>
                </a:lnTo>
                <a:lnTo>
                  <a:pt x="1070" y="2819"/>
                </a:lnTo>
                <a:lnTo>
                  <a:pt x="1252" y="2819"/>
                </a:lnTo>
                <a:lnTo>
                  <a:pt x="1252" y="2824"/>
                </a:lnTo>
                <a:lnTo>
                  <a:pt x="1252" y="2836"/>
                </a:lnTo>
                <a:lnTo>
                  <a:pt x="1252" y="2858"/>
                </a:lnTo>
                <a:lnTo>
                  <a:pt x="1252" y="2886"/>
                </a:lnTo>
                <a:lnTo>
                  <a:pt x="1252" y="2922"/>
                </a:lnTo>
                <a:lnTo>
                  <a:pt x="1253" y="2964"/>
                </a:lnTo>
                <a:lnTo>
                  <a:pt x="1253" y="3012"/>
                </a:lnTo>
                <a:lnTo>
                  <a:pt x="1253" y="3065"/>
                </a:lnTo>
                <a:lnTo>
                  <a:pt x="1253" y="3124"/>
                </a:lnTo>
                <a:lnTo>
                  <a:pt x="1253" y="3188"/>
                </a:lnTo>
                <a:lnTo>
                  <a:pt x="1255" y="3257"/>
                </a:lnTo>
                <a:lnTo>
                  <a:pt x="1255" y="3329"/>
                </a:lnTo>
                <a:lnTo>
                  <a:pt x="1255" y="3404"/>
                </a:lnTo>
                <a:lnTo>
                  <a:pt x="1255" y="3482"/>
                </a:lnTo>
                <a:lnTo>
                  <a:pt x="1256" y="3563"/>
                </a:lnTo>
                <a:lnTo>
                  <a:pt x="1256" y="3645"/>
                </a:lnTo>
                <a:lnTo>
                  <a:pt x="1256" y="3729"/>
                </a:lnTo>
                <a:lnTo>
                  <a:pt x="1257" y="3814"/>
                </a:lnTo>
                <a:lnTo>
                  <a:pt x="1257" y="3900"/>
                </a:lnTo>
                <a:lnTo>
                  <a:pt x="1257" y="3985"/>
                </a:lnTo>
                <a:lnTo>
                  <a:pt x="1257" y="4071"/>
                </a:lnTo>
                <a:lnTo>
                  <a:pt x="1258" y="4155"/>
                </a:lnTo>
                <a:lnTo>
                  <a:pt x="1258" y="4238"/>
                </a:lnTo>
                <a:lnTo>
                  <a:pt x="1258" y="4319"/>
                </a:lnTo>
                <a:lnTo>
                  <a:pt x="1258" y="4399"/>
                </a:lnTo>
                <a:lnTo>
                  <a:pt x="1258" y="4475"/>
                </a:lnTo>
                <a:lnTo>
                  <a:pt x="1259" y="4548"/>
                </a:lnTo>
                <a:lnTo>
                  <a:pt x="1259" y="4618"/>
                </a:lnTo>
                <a:lnTo>
                  <a:pt x="1259" y="4683"/>
                </a:lnTo>
                <a:lnTo>
                  <a:pt x="1259" y="4744"/>
                </a:lnTo>
                <a:lnTo>
                  <a:pt x="1259" y="4800"/>
                </a:lnTo>
                <a:lnTo>
                  <a:pt x="1259" y="4850"/>
                </a:lnTo>
                <a:lnTo>
                  <a:pt x="1721" y="4852"/>
                </a:lnTo>
                <a:lnTo>
                  <a:pt x="1724" y="1757"/>
                </a:lnTo>
                <a:lnTo>
                  <a:pt x="1920" y="1757"/>
                </a:lnTo>
                <a:lnTo>
                  <a:pt x="1920" y="3236"/>
                </a:lnTo>
                <a:lnTo>
                  <a:pt x="1949" y="3234"/>
                </a:lnTo>
                <a:lnTo>
                  <a:pt x="1979" y="3229"/>
                </a:lnTo>
                <a:lnTo>
                  <a:pt x="2010" y="3220"/>
                </a:lnTo>
                <a:lnTo>
                  <a:pt x="2041" y="3208"/>
                </a:lnTo>
                <a:lnTo>
                  <a:pt x="2074" y="3194"/>
                </a:lnTo>
                <a:lnTo>
                  <a:pt x="2104" y="3177"/>
                </a:lnTo>
                <a:lnTo>
                  <a:pt x="2134" y="3158"/>
                </a:lnTo>
                <a:lnTo>
                  <a:pt x="2163" y="3136"/>
                </a:lnTo>
                <a:lnTo>
                  <a:pt x="2190" y="3112"/>
                </a:lnTo>
                <a:lnTo>
                  <a:pt x="2214" y="3087"/>
                </a:lnTo>
                <a:lnTo>
                  <a:pt x="2236" y="3059"/>
                </a:lnTo>
                <a:lnTo>
                  <a:pt x="2255" y="3031"/>
                </a:lnTo>
                <a:lnTo>
                  <a:pt x="2270" y="3002"/>
                </a:lnTo>
                <a:lnTo>
                  <a:pt x="2282" y="2972"/>
                </a:lnTo>
                <a:lnTo>
                  <a:pt x="2290" y="2941"/>
                </a:lnTo>
                <a:lnTo>
                  <a:pt x="2292" y="2910"/>
                </a:lnTo>
                <a:lnTo>
                  <a:pt x="2292" y="1500"/>
                </a:lnTo>
                <a:lnTo>
                  <a:pt x="2290" y="1470"/>
                </a:lnTo>
                <a:lnTo>
                  <a:pt x="2285" y="1439"/>
                </a:lnTo>
                <a:lnTo>
                  <a:pt x="2276" y="1410"/>
                </a:lnTo>
                <a:lnTo>
                  <a:pt x="2265" y="1382"/>
                </a:lnTo>
                <a:lnTo>
                  <a:pt x="2251" y="1354"/>
                </a:lnTo>
                <a:lnTo>
                  <a:pt x="2234" y="1329"/>
                </a:lnTo>
                <a:lnTo>
                  <a:pt x="2215" y="1304"/>
                </a:lnTo>
                <a:lnTo>
                  <a:pt x="2194" y="1282"/>
                </a:lnTo>
                <a:lnTo>
                  <a:pt x="2171" y="1262"/>
                </a:lnTo>
                <a:lnTo>
                  <a:pt x="2146" y="1242"/>
                </a:lnTo>
                <a:lnTo>
                  <a:pt x="2121" y="1227"/>
                </a:lnTo>
                <a:lnTo>
                  <a:pt x="2093" y="1212"/>
                </a:lnTo>
                <a:lnTo>
                  <a:pt x="2065" y="1201"/>
                </a:lnTo>
                <a:lnTo>
                  <a:pt x="2038" y="1194"/>
                </a:lnTo>
                <a:lnTo>
                  <a:pt x="2009" y="1188"/>
                </a:lnTo>
                <a:lnTo>
                  <a:pt x="1980" y="1187"/>
                </a:lnTo>
                <a:lnTo>
                  <a:pt x="323" y="1187"/>
                </a:lnTo>
                <a:close/>
                <a:moveTo>
                  <a:pt x="1106" y="0"/>
                </a:moveTo>
                <a:lnTo>
                  <a:pt x="1153" y="3"/>
                </a:lnTo>
                <a:lnTo>
                  <a:pt x="1199" y="10"/>
                </a:lnTo>
                <a:lnTo>
                  <a:pt x="1244" y="23"/>
                </a:lnTo>
                <a:lnTo>
                  <a:pt x="1286" y="40"/>
                </a:lnTo>
                <a:lnTo>
                  <a:pt x="1326" y="60"/>
                </a:lnTo>
                <a:lnTo>
                  <a:pt x="1364" y="86"/>
                </a:lnTo>
                <a:lnTo>
                  <a:pt x="1399" y="115"/>
                </a:lnTo>
                <a:lnTo>
                  <a:pt x="1432" y="147"/>
                </a:lnTo>
                <a:lnTo>
                  <a:pt x="1462" y="183"/>
                </a:lnTo>
                <a:lnTo>
                  <a:pt x="1488" y="222"/>
                </a:lnTo>
                <a:lnTo>
                  <a:pt x="1511" y="263"/>
                </a:lnTo>
                <a:lnTo>
                  <a:pt x="1531" y="306"/>
                </a:lnTo>
                <a:lnTo>
                  <a:pt x="1546" y="353"/>
                </a:lnTo>
                <a:lnTo>
                  <a:pt x="1557" y="400"/>
                </a:lnTo>
                <a:lnTo>
                  <a:pt x="1564" y="451"/>
                </a:lnTo>
                <a:lnTo>
                  <a:pt x="1567" y="501"/>
                </a:lnTo>
                <a:lnTo>
                  <a:pt x="1564" y="552"/>
                </a:lnTo>
                <a:lnTo>
                  <a:pt x="1557" y="603"/>
                </a:lnTo>
                <a:lnTo>
                  <a:pt x="1546" y="651"/>
                </a:lnTo>
                <a:lnTo>
                  <a:pt x="1531" y="697"/>
                </a:lnTo>
                <a:lnTo>
                  <a:pt x="1511" y="740"/>
                </a:lnTo>
                <a:lnTo>
                  <a:pt x="1488" y="782"/>
                </a:lnTo>
                <a:lnTo>
                  <a:pt x="1462" y="821"/>
                </a:lnTo>
                <a:lnTo>
                  <a:pt x="1432" y="857"/>
                </a:lnTo>
                <a:lnTo>
                  <a:pt x="1399" y="889"/>
                </a:lnTo>
                <a:lnTo>
                  <a:pt x="1364" y="918"/>
                </a:lnTo>
                <a:lnTo>
                  <a:pt x="1326" y="944"/>
                </a:lnTo>
                <a:lnTo>
                  <a:pt x="1286" y="965"/>
                </a:lnTo>
                <a:lnTo>
                  <a:pt x="1244" y="982"/>
                </a:lnTo>
                <a:lnTo>
                  <a:pt x="1199" y="994"/>
                </a:lnTo>
                <a:lnTo>
                  <a:pt x="1153" y="1003"/>
                </a:lnTo>
                <a:lnTo>
                  <a:pt x="1106" y="1005"/>
                </a:lnTo>
                <a:lnTo>
                  <a:pt x="1059" y="1003"/>
                </a:lnTo>
                <a:lnTo>
                  <a:pt x="1014" y="994"/>
                </a:lnTo>
                <a:lnTo>
                  <a:pt x="970" y="982"/>
                </a:lnTo>
                <a:lnTo>
                  <a:pt x="928" y="965"/>
                </a:lnTo>
                <a:lnTo>
                  <a:pt x="887" y="944"/>
                </a:lnTo>
                <a:lnTo>
                  <a:pt x="850" y="918"/>
                </a:lnTo>
                <a:lnTo>
                  <a:pt x="814" y="889"/>
                </a:lnTo>
                <a:lnTo>
                  <a:pt x="781" y="857"/>
                </a:lnTo>
                <a:lnTo>
                  <a:pt x="751" y="821"/>
                </a:lnTo>
                <a:lnTo>
                  <a:pt x="725" y="782"/>
                </a:lnTo>
                <a:lnTo>
                  <a:pt x="702" y="740"/>
                </a:lnTo>
                <a:lnTo>
                  <a:pt x="681" y="697"/>
                </a:lnTo>
                <a:lnTo>
                  <a:pt x="666" y="651"/>
                </a:lnTo>
                <a:lnTo>
                  <a:pt x="655" y="603"/>
                </a:lnTo>
                <a:lnTo>
                  <a:pt x="647" y="552"/>
                </a:lnTo>
                <a:lnTo>
                  <a:pt x="645" y="501"/>
                </a:lnTo>
                <a:lnTo>
                  <a:pt x="647" y="451"/>
                </a:lnTo>
                <a:lnTo>
                  <a:pt x="655" y="400"/>
                </a:lnTo>
                <a:lnTo>
                  <a:pt x="666" y="353"/>
                </a:lnTo>
                <a:lnTo>
                  <a:pt x="681" y="306"/>
                </a:lnTo>
                <a:lnTo>
                  <a:pt x="702" y="263"/>
                </a:lnTo>
                <a:lnTo>
                  <a:pt x="725" y="222"/>
                </a:lnTo>
                <a:lnTo>
                  <a:pt x="751" y="183"/>
                </a:lnTo>
                <a:lnTo>
                  <a:pt x="781" y="147"/>
                </a:lnTo>
                <a:lnTo>
                  <a:pt x="814" y="115"/>
                </a:lnTo>
                <a:lnTo>
                  <a:pt x="850" y="86"/>
                </a:lnTo>
                <a:lnTo>
                  <a:pt x="887" y="60"/>
                </a:lnTo>
                <a:lnTo>
                  <a:pt x="928" y="40"/>
                </a:lnTo>
                <a:lnTo>
                  <a:pt x="970" y="23"/>
                </a:lnTo>
                <a:lnTo>
                  <a:pt x="1014" y="10"/>
                </a:lnTo>
                <a:lnTo>
                  <a:pt x="1059" y="3"/>
                </a:lnTo>
                <a:lnTo>
                  <a:pt x="1106" y="0"/>
                </a:lnTo>
                <a:close/>
              </a:path>
            </a:pathLst>
          </a:custGeom>
          <a:solidFill>
            <a:schemeClr val="bg2"/>
          </a:solidFill>
          <a:ln w="9525">
            <a:solidFill>
              <a:srgbClr val="777777"/>
            </a:solidFill>
            <a:round/>
            <a:headEnd/>
            <a:tailEnd/>
          </a:ln>
        </p:spPr>
        <p:txBody>
          <a:bodyPr>
            <a:noAutofit/>
          </a:bodyPr>
          <a:lstStyle/>
          <a:p>
            <a:endParaRPr lang="fr-FR"/>
          </a:p>
        </p:txBody>
      </p:sp>
      <p:sp>
        <p:nvSpPr>
          <p:cNvPr id="23562" name="Freeform 258"/>
          <p:cNvSpPr>
            <a:spLocks noEditPoints="1"/>
          </p:cNvSpPr>
          <p:nvPr/>
        </p:nvSpPr>
        <p:spPr bwMode="auto">
          <a:xfrm>
            <a:off x="1330325" y="4953000"/>
            <a:ext cx="196850" cy="417513"/>
          </a:xfrm>
          <a:custGeom>
            <a:avLst/>
            <a:gdLst>
              <a:gd name="T0" fmla="*/ 169147112 w 2292"/>
              <a:gd name="T1" fmla="*/ 761401940 h 4852"/>
              <a:gd name="T2" fmla="*/ 114665377 w 2292"/>
              <a:gd name="T3" fmla="*/ 785614242 h 4852"/>
              <a:gd name="T4" fmla="*/ 66519920 w 2292"/>
              <a:gd name="T5" fmla="*/ 825117909 h 4852"/>
              <a:gd name="T6" fmla="*/ 28509581 w 2292"/>
              <a:gd name="T7" fmla="*/ 876090271 h 4852"/>
              <a:gd name="T8" fmla="*/ 5067513 w 2292"/>
              <a:gd name="T9" fmla="*/ 932801800 h 4852"/>
              <a:gd name="T10" fmla="*/ 0 w 2292"/>
              <a:gd name="T11" fmla="*/ 1870061659 h 4852"/>
              <a:gd name="T12" fmla="*/ 13306957 w 2292"/>
              <a:gd name="T13" fmla="*/ 1929949452 h 4852"/>
              <a:gd name="T14" fmla="*/ 49414160 w 2292"/>
              <a:gd name="T15" fmla="*/ 1986024901 h 4852"/>
              <a:gd name="T16" fmla="*/ 99462671 w 2292"/>
              <a:gd name="T17" fmla="*/ 2033813427 h 4852"/>
              <a:gd name="T18" fmla="*/ 157750602 w 2292"/>
              <a:gd name="T19" fmla="*/ 2068215383 h 4852"/>
              <a:gd name="T20" fmla="*/ 217299891 w 2292"/>
              <a:gd name="T21" fmla="*/ 2085422556 h 4852"/>
              <a:gd name="T22" fmla="*/ 361109147 w 2292"/>
              <a:gd name="T23" fmla="*/ 1120122219 h 4852"/>
              <a:gd name="T24" fmla="*/ 677871581 w 2292"/>
              <a:gd name="T25" fmla="*/ 1796149841 h 4852"/>
              <a:gd name="T26" fmla="*/ 793171524 w 2292"/>
              <a:gd name="T27" fmla="*/ 1806982457 h 4852"/>
              <a:gd name="T28" fmla="*/ 793171524 w 2292"/>
              <a:gd name="T29" fmla="*/ 1861776111 h 4852"/>
              <a:gd name="T30" fmla="*/ 793805704 w 2292"/>
              <a:gd name="T31" fmla="*/ 1952889596 h 4852"/>
              <a:gd name="T32" fmla="*/ 795074750 w 2292"/>
              <a:gd name="T33" fmla="*/ 2075227396 h 4852"/>
              <a:gd name="T34" fmla="*/ 795074750 w 2292"/>
              <a:gd name="T35" fmla="*/ 2147483647 h 4852"/>
              <a:gd name="T36" fmla="*/ 795701372 w 2292"/>
              <a:gd name="T37" fmla="*/ 2147483647 h 4852"/>
              <a:gd name="T38" fmla="*/ 796335551 w 2292"/>
              <a:gd name="T39" fmla="*/ 2147483647 h 4852"/>
              <a:gd name="T40" fmla="*/ 796970418 w 2292"/>
              <a:gd name="T41" fmla="*/ 2147483647 h 4852"/>
              <a:gd name="T42" fmla="*/ 796970418 w 2292"/>
              <a:gd name="T43" fmla="*/ 2147483647 h 4852"/>
              <a:gd name="T44" fmla="*/ 797604598 w 2292"/>
              <a:gd name="T45" fmla="*/ 2147483647 h 4852"/>
              <a:gd name="T46" fmla="*/ 797604598 w 2292"/>
              <a:gd name="T47" fmla="*/ 2147483647 h 4852"/>
              <a:gd name="T48" fmla="*/ 1216359680 w 2292"/>
              <a:gd name="T49" fmla="*/ 1119485451 h 4852"/>
              <a:gd name="T50" fmla="*/ 1253743300 w 2292"/>
              <a:gd name="T51" fmla="*/ 2057381389 h 4852"/>
              <a:gd name="T52" fmla="*/ 1313926468 w 2292"/>
              <a:gd name="T53" fmla="*/ 2035086961 h 4852"/>
              <a:gd name="T54" fmla="*/ 1370311430 w 2292"/>
              <a:gd name="T55" fmla="*/ 1998131052 h 4852"/>
              <a:gd name="T56" fmla="*/ 1416553640 w 2292"/>
              <a:gd name="T57" fmla="*/ 1949068992 h 4852"/>
              <a:gd name="T58" fmla="*/ 1445698077 w 2292"/>
              <a:gd name="T59" fmla="*/ 1893637882 h 4852"/>
              <a:gd name="T60" fmla="*/ 1452034377 w 2292"/>
              <a:gd name="T61" fmla="*/ 955733683 h 4852"/>
              <a:gd name="T62" fmla="*/ 1441898496 w 2292"/>
              <a:gd name="T63" fmla="*/ 898392960 h 4852"/>
              <a:gd name="T64" fmla="*/ 1415292838 w 2292"/>
              <a:gd name="T65" fmla="*/ 846783142 h 4852"/>
              <a:gd name="T66" fmla="*/ 1375379371 w 2292"/>
              <a:gd name="T67" fmla="*/ 804096327 h 4852"/>
              <a:gd name="T68" fmla="*/ 1325964889 w 2292"/>
              <a:gd name="T69" fmla="*/ 772234556 h 4852"/>
              <a:gd name="T70" fmla="*/ 1272744641 w 2292"/>
              <a:gd name="T71" fmla="*/ 756943880 h 4852"/>
              <a:gd name="T72" fmla="*/ 700679375 w 2292"/>
              <a:gd name="T73" fmla="*/ 0 h 4852"/>
              <a:gd name="T74" fmla="*/ 788103583 w 2292"/>
              <a:gd name="T75" fmla="*/ 14653570 h 4852"/>
              <a:gd name="T76" fmla="*/ 864124066 w 2292"/>
              <a:gd name="T77" fmla="*/ 54793590 h 4852"/>
              <a:gd name="T78" fmla="*/ 926211148 w 2292"/>
              <a:gd name="T79" fmla="*/ 116599364 h 4852"/>
              <a:gd name="T80" fmla="*/ 969923510 w 2292"/>
              <a:gd name="T81" fmla="*/ 194969113 h 4852"/>
              <a:gd name="T82" fmla="*/ 990828078 w 2292"/>
              <a:gd name="T83" fmla="*/ 287355616 h 4852"/>
              <a:gd name="T84" fmla="*/ 986395004 w 2292"/>
              <a:gd name="T85" fmla="*/ 384206976 h 4852"/>
              <a:gd name="T86" fmla="*/ 957250910 w 2292"/>
              <a:gd name="T87" fmla="*/ 471499169 h 4852"/>
              <a:gd name="T88" fmla="*/ 907202249 w 2292"/>
              <a:gd name="T89" fmla="*/ 546048098 h 4852"/>
              <a:gd name="T90" fmla="*/ 840047913 w 2292"/>
              <a:gd name="T91" fmla="*/ 601478520 h 4852"/>
              <a:gd name="T92" fmla="*/ 759594356 w 2292"/>
              <a:gd name="T93" fmla="*/ 633332718 h 4852"/>
              <a:gd name="T94" fmla="*/ 670901101 w 2292"/>
              <a:gd name="T95" fmla="*/ 639071196 h 4852"/>
              <a:gd name="T96" fmla="*/ 587909795 w 2292"/>
              <a:gd name="T97" fmla="*/ 614858550 h 4852"/>
              <a:gd name="T98" fmla="*/ 515687863 w 2292"/>
              <a:gd name="T99" fmla="*/ 566432913 h 4852"/>
              <a:gd name="T100" fmla="*/ 459302901 w 2292"/>
              <a:gd name="T101" fmla="*/ 498259228 h 4852"/>
              <a:gd name="T102" fmla="*/ 421927183 w 2292"/>
              <a:gd name="T103" fmla="*/ 414787640 h 4852"/>
              <a:gd name="T104" fmla="*/ 408620060 w 2292"/>
              <a:gd name="T105" fmla="*/ 319217215 h 4852"/>
              <a:gd name="T106" fmla="*/ 421927183 w 2292"/>
              <a:gd name="T107" fmla="*/ 224920410 h 4852"/>
              <a:gd name="T108" fmla="*/ 459302901 w 2292"/>
              <a:gd name="T109" fmla="*/ 141449036 h 4852"/>
              <a:gd name="T110" fmla="*/ 515687863 w 2292"/>
              <a:gd name="T111" fmla="*/ 73275417 h 4852"/>
              <a:gd name="T112" fmla="*/ 587909795 w 2292"/>
              <a:gd name="T113" fmla="*/ 25486450 h 4852"/>
              <a:gd name="T114" fmla="*/ 670901101 w 2292"/>
              <a:gd name="T115" fmla="*/ 1910389 h 485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292"/>
              <a:gd name="T175" fmla="*/ 0 h 4852"/>
              <a:gd name="T176" fmla="*/ 2292 w 2292"/>
              <a:gd name="T177" fmla="*/ 4852 h 485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292" h="4852">
                <a:moveTo>
                  <a:pt x="323" y="1187"/>
                </a:moveTo>
                <a:lnTo>
                  <a:pt x="294" y="1189"/>
                </a:lnTo>
                <a:lnTo>
                  <a:pt x="267" y="1195"/>
                </a:lnTo>
                <a:lnTo>
                  <a:pt x="238" y="1205"/>
                </a:lnTo>
                <a:lnTo>
                  <a:pt x="209" y="1217"/>
                </a:lnTo>
                <a:lnTo>
                  <a:pt x="181" y="1233"/>
                </a:lnTo>
                <a:lnTo>
                  <a:pt x="155" y="1252"/>
                </a:lnTo>
                <a:lnTo>
                  <a:pt x="129" y="1272"/>
                </a:lnTo>
                <a:lnTo>
                  <a:pt x="105" y="1295"/>
                </a:lnTo>
                <a:lnTo>
                  <a:pt x="84" y="1319"/>
                </a:lnTo>
                <a:lnTo>
                  <a:pt x="63" y="1346"/>
                </a:lnTo>
                <a:lnTo>
                  <a:pt x="45" y="1375"/>
                </a:lnTo>
                <a:lnTo>
                  <a:pt x="29" y="1404"/>
                </a:lnTo>
                <a:lnTo>
                  <a:pt x="17" y="1433"/>
                </a:lnTo>
                <a:lnTo>
                  <a:pt x="8" y="1464"/>
                </a:lnTo>
                <a:lnTo>
                  <a:pt x="3" y="1494"/>
                </a:lnTo>
                <a:lnTo>
                  <a:pt x="0" y="1525"/>
                </a:lnTo>
                <a:lnTo>
                  <a:pt x="0" y="2935"/>
                </a:lnTo>
                <a:lnTo>
                  <a:pt x="3" y="2966"/>
                </a:lnTo>
                <a:lnTo>
                  <a:pt x="10" y="2998"/>
                </a:lnTo>
                <a:lnTo>
                  <a:pt x="21" y="3029"/>
                </a:lnTo>
                <a:lnTo>
                  <a:pt x="37" y="3059"/>
                </a:lnTo>
                <a:lnTo>
                  <a:pt x="56" y="3089"/>
                </a:lnTo>
                <a:lnTo>
                  <a:pt x="78" y="3117"/>
                </a:lnTo>
                <a:lnTo>
                  <a:pt x="102" y="3143"/>
                </a:lnTo>
                <a:lnTo>
                  <a:pt x="128" y="3169"/>
                </a:lnTo>
                <a:lnTo>
                  <a:pt x="157" y="3192"/>
                </a:lnTo>
                <a:lnTo>
                  <a:pt x="187" y="3212"/>
                </a:lnTo>
                <a:lnTo>
                  <a:pt x="217" y="3231"/>
                </a:lnTo>
                <a:lnTo>
                  <a:pt x="249" y="3246"/>
                </a:lnTo>
                <a:lnTo>
                  <a:pt x="281" y="3259"/>
                </a:lnTo>
                <a:lnTo>
                  <a:pt x="313" y="3269"/>
                </a:lnTo>
                <a:lnTo>
                  <a:pt x="343" y="3273"/>
                </a:lnTo>
                <a:lnTo>
                  <a:pt x="373" y="3276"/>
                </a:lnTo>
                <a:lnTo>
                  <a:pt x="373" y="1757"/>
                </a:lnTo>
                <a:lnTo>
                  <a:pt x="570" y="1758"/>
                </a:lnTo>
                <a:lnTo>
                  <a:pt x="574" y="4850"/>
                </a:lnTo>
                <a:lnTo>
                  <a:pt x="1072" y="4852"/>
                </a:lnTo>
                <a:lnTo>
                  <a:pt x="1070" y="2819"/>
                </a:lnTo>
                <a:lnTo>
                  <a:pt x="1252" y="2819"/>
                </a:lnTo>
                <a:lnTo>
                  <a:pt x="1252" y="2824"/>
                </a:lnTo>
                <a:lnTo>
                  <a:pt x="1252" y="2836"/>
                </a:lnTo>
                <a:lnTo>
                  <a:pt x="1252" y="2858"/>
                </a:lnTo>
                <a:lnTo>
                  <a:pt x="1252" y="2886"/>
                </a:lnTo>
                <a:lnTo>
                  <a:pt x="1252" y="2922"/>
                </a:lnTo>
                <a:lnTo>
                  <a:pt x="1253" y="2964"/>
                </a:lnTo>
                <a:lnTo>
                  <a:pt x="1253" y="3012"/>
                </a:lnTo>
                <a:lnTo>
                  <a:pt x="1253" y="3065"/>
                </a:lnTo>
                <a:lnTo>
                  <a:pt x="1253" y="3124"/>
                </a:lnTo>
                <a:lnTo>
                  <a:pt x="1253" y="3188"/>
                </a:lnTo>
                <a:lnTo>
                  <a:pt x="1255" y="3257"/>
                </a:lnTo>
                <a:lnTo>
                  <a:pt x="1255" y="3329"/>
                </a:lnTo>
                <a:lnTo>
                  <a:pt x="1255" y="3404"/>
                </a:lnTo>
                <a:lnTo>
                  <a:pt x="1255" y="3482"/>
                </a:lnTo>
                <a:lnTo>
                  <a:pt x="1256" y="3563"/>
                </a:lnTo>
                <a:lnTo>
                  <a:pt x="1256" y="3645"/>
                </a:lnTo>
                <a:lnTo>
                  <a:pt x="1256" y="3729"/>
                </a:lnTo>
                <a:lnTo>
                  <a:pt x="1257" y="3814"/>
                </a:lnTo>
                <a:lnTo>
                  <a:pt x="1257" y="3900"/>
                </a:lnTo>
                <a:lnTo>
                  <a:pt x="1257" y="3985"/>
                </a:lnTo>
                <a:lnTo>
                  <a:pt x="1257" y="4071"/>
                </a:lnTo>
                <a:lnTo>
                  <a:pt x="1258" y="4155"/>
                </a:lnTo>
                <a:lnTo>
                  <a:pt x="1258" y="4238"/>
                </a:lnTo>
                <a:lnTo>
                  <a:pt x="1258" y="4319"/>
                </a:lnTo>
                <a:lnTo>
                  <a:pt x="1258" y="4399"/>
                </a:lnTo>
                <a:lnTo>
                  <a:pt x="1258" y="4475"/>
                </a:lnTo>
                <a:lnTo>
                  <a:pt x="1259" y="4548"/>
                </a:lnTo>
                <a:lnTo>
                  <a:pt x="1259" y="4618"/>
                </a:lnTo>
                <a:lnTo>
                  <a:pt x="1259" y="4683"/>
                </a:lnTo>
                <a:lnTo>
                  <a:pt x="1259" y="4744"/>
                </a:lnTo>
                <a:lnTo>
                  <a:pt x="1259" y="4800"/>
                </a:lnTo>
                <a:lnTo>
                  <a:pt x="1259" y="4850"/>
                </a:lnTo>
                <a:lnTo>
                  <a:pt x="1721" y="4852"/>
                </a:lnTo>
                <a:lnTo>
                  <a:pt x="1724" y="1757"/>
                </a:lnTo>
                <a:lnTo>
                  <a:pt x="1920" y="1757"/>
                </a:lnTo>
                <a:lnTo>
                  <a:pt x="1920" y="3236"/>
                </a:lnTo>
                <a:lnTo>
                  <a:pt x="1949" y="3234"/>
                </a:lnTo>
                <a:lnTo>
                  <a:pt x="1979" y="3229"/>
                </a:lnTo>
                <a:lnTo>
                  <a:pt x="2010" y="3220"/>
                </a:lnTo>
                <a:lnTo>
                  <a:pt x="2041" y="3208"/>
                </a:lnTo>
                <a:lnTo>
                  <a:pt x="2074" y="3194"/>
                </a:lnTo>
                <a:lnTo>
                  <a:pt x="2104" y="3177"/>
                </a:lnTo>
                <a:lnTo>
                  <a:pt x="2134" y="3158"/>
                </a:lnTo>
                <a:lnTo>
                  <a:pt x="2163" y="3136"/>
                </a:lnTo>
                <a:lnTo>
                  <a:pt x="2190" y="3112"/>
                </a:lnTo>
                <a:lnTo>
                  <a:pt x="2214" y="3087"/>
                </a:lnTo>
                <a:lnTo>
                  <a:pt x="2236" y="3059"/>
                </a:lnTo>
                <a:lnTo>
                  <a:pt x="2255" y="3031"/>
                </a:lnTo>
                <a:lnTo>
                  <a:pt x="2270" y="3002"/>
                </a:lnTo>
                <a:lnTo>
                  <a:pt x="2282" y="2972"/>
                </a:lnTo>
                <a:lnTo>
                  <a:pt x="2290" y="2941"/>
                </a:lnTo>
                <a:lnTo>
                  <a:pt x="2292" y="2910"/>
                </a:lnTo>
                <a:lnTo>
                  <a:pt x="2292" y="1500"/>
                </a:lnTo>
                <a:lnTo>
                  <a:pt x="2290" y="1470"/>
                </a:lnTo>
                <a:lnTo>
                  <a:pt x="2285" y="1439"/>
                </a:lnTo>
                <a:lnTo>
                  <a:pt x="2276" y="1410"/>
                </a:lnTo>
                <a:lnTo>
                  <a:pt x="2265" y="1382"/>
                </a:lnTo>
                <a:lnTo>
                  <a:pt x="2251" y="1354"/>
                </a:lnTo>
                <a:lnTo>
                  <a:pt x="2234" y="1329"/>
                </a:lnTo>
                <a:lnTo>
                  <a:pt x="2215" y="1304"/>
                </a:lnTo>
                <a:lnTo>
                  <a:pt x="2194" y="1282"/>
                </a:lnTo>
                <a:lnTo>
                  <a:pt x="2171" y="1262"/>
                </a:lnTo>
                <a:lnTo>
                  <a:pt x="2146" y="1242"/>
                </a:lnTo>
                <a:lnTo>
                  <a:pt x="2121" y="1227"/>
                </a:lnTo>
                <a:lnTo>
                  <a:pt x="2093" y="1212"/>
                </a:lnTo>
                <a:lnTo>
                  <a:pt x="2065" y="1201"/>
                </a:lnTo>
                <a:lnTo>
                  <a:pt x="2038" y="1194"/>
                </a:lnTo>
                <a:lnTo>
                  <a:pt x="2009" y="1188"/>
                </a:lnTo>
                <a:lnTo>
                  <a:pt x="1980" y="1187"/>
                </a:lnTo>
                <a:lnTo>
                  <a:pt x="323" y="1187"/>
                </a:lnTo>
                <a:close/>
                <a:moveTo>
                  <a:pt x="1106" y="0"/>
                </a:moveTo>
                <a:lnTo>
                  <a:pt x="1153" y="3"/>
                </a:lnTo>
                <a:lnTo>
                  <a:pt x="1199" y="10"/>
                </a:lnTo>
                <a:lnTo>
                  <a:pt x="1244" y="23"/>
                </a:lnTo>
                <a:lnTo>
                  <a:pt x="1286" y="40"/>
                </a:lnTo>
                <a:lnTo>
                  <a:pt x="1326" y="60"/>
                </a:lnTo>
                <a:lnTo>
                  <a:pt x="1364" y="86"/>
                </a:lnTo>
                <a:lnTo>
                  <a:pt x="1399" y="115"/>
                </a:lnTo>
                <a:lnTo>
                  <a:pt x="1432" y="147"/>
                </a:lnTo>
                <a:lnTo>
                  <a:pt x="1462" y="183"/>
                </a:lnTo>
                <a:lnTo>
                  <a:pt x="1488" y="222"/>
                </a:lnTo>
                <a:lnTo>
                  <a:pt x="1511" y="263"/>
                </a:lnTo>
                <a:lnTo>
                  <a:pt x="1531" y="306"/>
                </a:lnTo>
                <a:lnTo>
                  <a:pt x="1546" y="353"/>
                </a:lnTo>
                <a:lnTo>
                  <a:pt x="1557" y="400"/>
                </a:lnTo>
                <a:lnTo>
                  <a:pt x="1564" y="451"/>
                </a:lnTo>
                <a:lnTo>
                  <a:pt x="1567" y="501"/>
                </a:lnTo>
                <a:lnTo>
                  <a:pt x="1564" y="552"/>
                </a:lnTo>
                <a:lnTo>
                  <a:pt x="1557" y="603"/>
                </a:lnTo>
                <a:lnTo>
                  <a:pt x="1546" y="651"/>
                </a:lnTo>
                <a:lnTo>
                  <a:pt x="1531" y="697"/>
                </a:lnTo>
                <a:lnTo>
                  <a:pt x="1511" y="740"/>
                </a:lnTo>
                <a:lnTo>
                  <a:pt x="1488" y="782"/>
                </a:lnTo>
                <a:lnTo>
                  <a:pt x="1462" y="821"/>
                </a:lnTo>
                <a:lnTo>
                  <a:pt x="1432" y="857"/>
                </a:lnTo>
                <a:lnTo>
                  <a:pt x="1399" y="889"/>
                </a:lnTo>
                <a:lnTo>
                  <a:pt x="1364" y="918"/>
                </a:lnTo>
                <a:lnTo>
                  <a:pt x="1326" y="944"/>
                </a:lnTo>
                <a:lnTo>
                  <a:pt x="1286" y="965"/>
                </a:lnTo>
                <a:lnTo>
                  <a:pt x="1244" y="982"/>
                </a:lnTo>
                <a:lnTo>
                  <a:pt x="1199" y="994"/>
                </a:lnTo>
                <a:lnTo>
                  <a:pt x="1153" y="1003"/>
                </a:lnTo>
                <a:lnTo>
                  <a:pt x="1106" y="1005"/>
                </a:lnTo>
                <a:lnTo>
                  <a:pt x="1059" y="1003"/>
                </a:lnTo>
                <a:lnTo>
                  <a:pt x="1014" y="994"/>
                </a:lnTo>
                <a:lnTo>
                  <a:pt x="970" y="982"/>
                </a:lnTo>
                <a:lnTo>
                  <a:pt x="928" y="965"/>
                </a:lnTo>
                <a:lnTo>
                  <a:pt x="887" y="944"/>
                </a:lnTo>
                <a:lnTo>
                  <a:pt x="850" y="918"/>
                </a:lnTo>
                <a:lnTo>
                  <a:pt x="814" y="889"/>
                </a:lnTo>
                <a:lnTo>
                  <a:pt x="781" y="857"/>
                </a:lnTo>
                <a:lnTo>
                  <a:pt x="751" y="821"/>
                </a:lnTo>
                <a:lnTo>
                  <a:pt x="725" y="782"/>
                </a:lnTo>
                <a:lnTo>
                  <a:pt x="702" y="740"/>
                </a:lnTo>
                <a:lnTo>
                  <a:pt x="681" y="697"/>
                </a:lnTo>
                <a:lnTo>
                  <a:pt x="666" y="651"/>
                </a:lnTo>
                <a:lnTo>
                  <a:pt x="655" y="603"/>
                </a:lnTo>
                <a:lnTo>
                  <a:pt x="647" y="552"/>
                </a:lnTo>
                <a:lnTo>
                  <a:pt x="645" y="501"/>
                </a:lnTo>
                <a:lnTo>
                  <a:pt x="647" y="451"/>
                </a:lnTo>
                <a:lnTo>
                  <a:pt x="655" y="400"/>
                </a:lnTo>
                <a:lnTo>
                  <a:pt x="666" y="353"/>
                </a:lnTo>
                <a:lnTo>
                  <a:pt x="681" y="306"/>
                </a:lnTo>
                <a:lnTo>
                  <a:pt x="702" y="263"/>
                </a:lnTo>
                <a:lnTo>
                  <a:pt x="725" y="222"/>
                </a:lnTo>
                <a:lnTo>
                  <a:pt x="751" y="183"/>
                </a:lnTo>
                <a:lnTo>
                  <a:pt x="781" y="147"/>
                </a:lnTo>
                <a:lnTo>
                  <a:pt x="814" y="115"/>
                </a:lnTo>
                <a:lnTo>
                  <a:pt x="850" y="86"/>
                </a:lnTo>
                <a:lnTo>
                  <a:pt x="887" y="60"/>
                </a:lnTo>
                <a:lnTo>
                  <a:pt x="928" y="40"/>
                </a:lnTo>
                <a:lnTo>
                  <a:pt x="970" y="23"/>
                </a:lnTo>
                <a:lnTo>
                  <a:pt x="1014" y="10"/>
                </a:lnTo>
                <a:lnTo>
                  <a:pt x="1059" y="3"/>
                </a:lnTo>
                <a:lnTo>
                  <a:pt x="1106" y="0"/>
                </a:lnTo>
                <a:close/>
              </a:path>
            </a:pathLst>
          </a:custGeom>
          <a:solidFill>
            <a:schemeClr val="bg2"/>
          </a:solidFill>
          <a:ln w="9525">
            <a:solidFill>
              <a:srgbClr val="777777"/>
            </a:solidFill>
            <a:round/>
            <a:headEnd/>
            <a:tailEnd/>
          </a:ln>
        </p:spPr>
        <p:txBody>
          <a:bodyPr>
            <a:noAutofit/>
          </a:bodyPr>
          <a:lstStyle/>
          <a:p>
            <a:endParaRPr lang="fr-FR"/>
          </a:p>
        </p:txBody>
      </p:sp>
      <p:sp>
        <p:nvSpPr>
          <p:cNvPr id="23563" name="Freeform 259"/>
          <p:cNvSpPr>
            <a:spLocks noEditPoints="1"/>
          </p:cNvSpPr>
          <p:nvPr/>
        </p:nvSpPr>
        <p:spPr bwMode="auto">
          <a:xfrm>
            <a:off x="1355725" y="5511800"/>
            <a:ext cx="196850" cy="417513"/>
          </a:xfrm>
          <a:custGeom>
            <a:avLst/>
            <a:gdLst>
              <a:gd name="T0" fmla="*/ 169147112 w 2292"/>
              <a:gd name="T1" fmla="*/ 761401940 h 4852"/>
              <a:gd name="T2" fmla="*/ 114665377 w 2292"/>
              <a:gd name="T3" fmla="*/ 785614242 h 4852"/>
              <a:gd name="T4" fmla="*/ 66519920 w 2292"/>
              <a:gd name="T5" fmla="*/ 825117909 h 4852"/>
              <a:gd name="T6" fmla="*/ 28509581 w 2292"/>
              <a:gd name="T7" fmla="*/ 876090271 h 4852"/>
              <a:gd name="T8" fmla="*/ 5067513 w 2292"/>
              <a:gd name="T9" fmla="*/ 932801800 h 4852"/>
              <a:gd name="T10" fmla="*/ 0 w 2292"/>
              <a:gd name="T11" fmla="*/ 1870061659 h 4852"/>
              <a:gd name="T12" fmla="*/ 13306957 w 2292"/>
              <a:gd name="T13" fmla="*/ 1929949452 h 4852"/>
              <a:gd name="T14" fmla="*/ 49414160 w 2292"/>
              <a:gd name="T15" fmla="*/ 1986024901 h 4852"/>
              <a:gd name="T16" fmla="*/ 99462671 w 2292"/>
              <a:gd name="T17" fmla="*/ 2033813427 h 4852"/>
              <a:gd name="T18" fmla="*/ 157750602 w 2292"/>
              <a:gd name="T19" fmla="*/ 2068215383 h 4852"/>
              <a:gd name="T20" fmla="*/ 217299891 w 2292"/>
              <a:gd name="T21" fmla="*/ 2085422556 h 4852"/>
              <a:gd name="T22" fmla="*/ 361109147 w 2292"/>
              <a:gd name="T23" fmla="*/ 1120122219 h 4852"/>
              <a:gd name="T24" fmla="*/ 677871581 w 2292"/>
              <a:gd name="T25" fmla="*/ 1796149841 h 4852"/>
              <a:gd name="T26" fmla="*/ 793171524 w 2292"/>
              <a:gd name="T27" fmla="*/ 1806982457 h 4852"/>
              <a:gd name="T28" fmla="*/ 793171524 w 2292"/>
              <a:gd name="T29" fmla="*/ 1861776111 h 4852"/>
              <a:gd name="T30" fmla="*/ 793805704 w 2292"/>
              <a:gd name="T31" fmla="*/ 1952889596 h 4852"/>
              <a:gd name="T32" fmla="*/ 795074750 w 2292"/>
              <a:gd name="T33" fmla="*/ 2075227396 h 4852"/>
              <a:gd name="T34" fmla="*/ 795074750 w 2292"/>
              <a:gd name="T35" fmla="*/ 2147483647 h 4852"/>
              <a:gd name="T36" fmla="*/ 795701372 w 2292"/>
              <a:gd name="T37" fmla="*/ 2147483647 h 4852"/>
              <a:gd name="T38" fmla="*/ 796335551 w 2292"/>
              <a:gd name="T39" fmla="*/ 2147483647 h 4852"/>
              <a:gd name="T40" fmla="*/ 796970418 w 2292"/>
              <a:gd name="T41" fmla="*/ 2147483647 h 4852"/>
              <a:gd name="T42" fmla="*/ 796970418 w 2292"/>
              <a:gd name="T43" fmla="*/ 2147483647 h 4852"/>
              <a:gd name="T44" fmla="*/ 797604598 w 2292"/>
              <a:gd name="T45" fmla="*/ 2147483647 h 4852"/>
              <a:gd name="T46" fmla="*/ 797604598 w 2292"/>
              <a:gd name="T47" fmla="*/ 2147483647 h 4852"/>
              <a:gd name="T48" fmla="*/ 1216359680 w 2292"/>
              <a:gd name="T49" fmla="*/ 1119485451 h 4852"/>
              <a:gd name="T50" fmla="*/ 1253743300 w 2292"/>
              <a:gd name="T51" fmla="*/ 2057381389 h 4852"/>
              <a:gd name="T52" fmla="*/ 1313926468 w 2292"/>
              <a:gd name="T53" fmla="*/ 2035086961 h 4852"/>
              <a:gd name="T54" fmla="*/ 1370311430 w 2292"/>
              <a:gd name="T55" fmla="*/ 1998131052 h 4852"/>
              <a:gd name="T56" fmla="*/ 1416553640 w 2292"/>
              <a:gd name="T57" fmla="*/ 1949068992 h 4852"/>
              <a:gd name="T58" fmla="*/ 1445698077 w 2292"/>
              <a:gd name="T59" fmla="*/ 1893637882 h 4852"/>
              <a:gd name="T60" fmla="*/ 1452034377 w 2292"/>
              <a:gd name="T61" fmla="*/ 955733683 h 4852"/>
              <a:gd name="T62" fmla="*/ 1441898496 w 2292"/>
              <a:gd name="T63" fmla="*/ 898392960 h 4852"/>
              <a:gd name="T64" fmla="*/ 1415292838 w 2292"/>
              <a:gd name="T65" fmla="*/ 846783142 h 4852"/>
              <a:gd name="T66" fmla="*/ 1375379371 w 2292"/>
              <a:gd name="T67" fmla="*/ 804096327 h 4852"/>
              <a:gd name="T68" fmla="*/ 1325964889 w 2292"/>
              <a:gd name="T69" fmla="*/ 772234556 h 4852"/>
              <a:gd name="T70" fmla="*/ 1272744641 w 2292"/>
              <a:gd name="T71" fmla="*/ 756943880 h 4852"/>
              <a:gd name="T72" fmla="*/ 700679375 w 2292"/>
              <a:gd name="T73" fmla="*/ 0 h 4852"/>
              <a:gd name="T74" fmla="*/ 788103583 w 2292"/>
              <a:gd name="T75" fmla="*/ 14653570 h 4852"/>
              <a:gd name="T76" fmla="*/ 864124066 w 2292"/>
              <a:gd name="T77" fmla="*/ 54793590 h 4852"/>
              <a:gd name="T78" fmla="*/ 926211148 w 2292"/>
              <a:gd name="T79" fmla="*/ 116599364 h 4852"/>
              <a:gd name="T80" fmla="*/ 969923510 w 2292"/>
              <a:gd name="T81" fmla="*/ 194969113 h 4852"/>
              <a:gd name="T82" fmla="*/ 990828078 w 2292"/>
              <a:gd name="T83" fmla="*/ 287355616 h 4852"/>
              <a:gd name="T84" fmla="*/ 986395004 w 2292"/>
              <a:gd name="T85" fmla="*/ 384206976 h 4852"/>
              <a:gd name="T86" fmla="*/ 957250910 w 2292"/>
              <a:gd name="T87" fmla="*/ 471499169 h 4852"/>
              <a:gd name="T88" fmla="*/ 907202249 w 2292"/>
              <a:gd name="T89" fmla="*/ 546048098 h 4852"/>
              <a:gd name="T90" fmla="*/ 840047913 w 2292"/>
              <a:gd name="T91" fmla="*/ 601478520 h 4852"/>
              <a:gd name="T92" fmla="*/ 759594356 w 2292"/>
              <a:gd name="T93" fmla="*/ 633332718 h 4852"/>
              <a:gd name="T94" fmla="*/ 670901101 w 2292"/>
              <a:gd name="T95" fmla="*/ 639071196 h 4852"/>
              <a:gd name="T96" fmla="*/ 587909795 w 2292"/>
              <a:gd name="T97" fmla="*/ 614858550 h 4852"/>
              <a:gd name="T98" fmla="*/ 515687863 w 2292"/>
              <a:gd name="T99" fmla="*/ 566432913 h 4852"/>
              <a:gd name="T100" fmla="*/ 459302901 w 2292"/>
              <a:gd name="T101" fmla="*/ 498259228 h 4852"/>
              <a:gd name="T102" fmla="*/ 421927183 w 2292"/>
              <a:gd name="T103" fmla="*/ 414787640 h 4852"/>
              <a:gd name="T104" fmla="*/ 408620060 w 2292"/>
              <a:gd name="T105" fmla="*/ 319217215 h 4852"/>
              <a:gd name="T106" fmla="*/ 421927183 w 2292"/>
              <a:gd name="T107" fmla="*/ 224920410 h 4852"/>
              <a:gd name="T108" fmla="*/ 459302901 w 2292"/>
              <a:gd name="T109" fmla="*/ 141449036 h 4852"/>
              <a:gd name="T110" fmla="*/ 515687863 w 2292"/>
              <a:gd name="T111" fmla="*/ 73275417 h 4852"/>
              <a:gd name="T112" fmla="*/ 587909795 w 2292"/>
              <a:gd name="T113" fmla="*/ 25486450 h 4852"/>
              <a:gd name="T114" fmla="*/ 670901101 w 2292"/>
              <a:gd name="T115" fmla="*/ 1910389 h 485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292"/>
              <a:gd name="T175" fmla="*/ 0 h 4852"/>
              <a:gd name="T176" fmla="*/ 2292 w 2292"/>
              <a:gd name="T177" fmla="*/ 4852 h 485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292" h="4852">
                <a:moveTo>
                  <a:pt x="323" y="1187"/>
                </a:moveTo>
                <a:lnTo>
                  <a:pt x="294" y="1189"/>
                </a:lnTo>
                <a:lnTo>
                  <a:pt x="267" y="1195"/>
                </a:lnTo>
                <a:lnTo>
                  <a:pt x="238" y="1205"/>
                </a:lnTo>
                <a:lnTo>
                  <a:pt x="209" y="1217"/>
                </a:lnTo>
                <a:lnTo>
                  <a:pt x="181" y="1233"/>
                </a:lnTo>
                <a:lnTo>
                  <a:pt x="155" y="1252"/>
                </a:lnTo>
                <a:lnTo>
                  <a:pt x="129" y="1272"/>
                </a:lnTo>
                <a:lnTo>
                  <a:pt x="105" y="1295"/>
                </a:lnTo>
                <a:lnTo>
                  <a:pt x="84" y="1319"/>
                </a:lnTo>
                <a:lnTo>
                  <a:pt x="63" y="1346"/>
                </a:lnTo>
                <a:lnTo>
                  <a:pt x="45" y="1375"/>
                </a:lnTo>
                <a:lnTo>
                  <a:pt x="29" y="1404"/>
                </a:lnTo>
                <a:lnTo>
                  <a:pt x="17" y="1433"/>
                </a:lnTo>
                <a:lnTo>
                  <a:pt x="8" y="1464"/>
                </a:lnTo>
                <a:lnTo>
                  <a:pt x="3" y="1494"/>
                </a:lnTo>
                <a:lnTo>
                  <a:pt x="0" y="1525"/>
                </a:lnTo>
                <a:lnTo>
                  <a:pt x="0" y="2935"/>
                </a:lnTo>
                <a:lnTo>
                  <a:pt x="3" y="2966"/>
                </a:lnTo>
                <a:lnTo>
                  <a:pt x="10" y="2998"/>
                </a:lnTo>
                <a:lnTo>
                  <a:pt x="21" y="3029"/>
                </a:lnTo>
                <a:lnTo>
                  <a:pt x="37" y="3059"/>
                </a:lnTo>
                <a:lnTo>
                  <a:pt x="56" y="3089"/>
                </a:lnTo>
                <a:lnTo>
                  <a:pt x="78" y="3117"/>
                </a:lnTo>
                <a:lnTo>
                  <a:pt x="102" y="3143"/>
                </a:lnTo>
                <a:lnTo>
                  <a:pt x="128" y="3169"/>
                </a:lnTo>
                <a:lnTo>
                  <a:pt x="157" y="3192"/>
                </a:lnTo>
                <a:lnTo>
                  <a:pt x="187" y="3212"/>
                </a:lnTo>
                <a:lnTo>
                  <a:pt x="217" y="3231"/>
                </a:lnTo>
                <a:lnTo>
                  <a:pt x="249" y="3246"/>
                </a:lnTo>
                <a:lnTo>
                  <a:pt x="281" y="3259"/>
                </a:lnTo>
                <a:lnTo>
                  <a:pt x="313" y="3269"/>
                </a:lnTo>
                <a:lnTo>
                  <a:pt x="343" y="3273"/>
                </a:lnTo>
                <a:lnTo>
                  <a:pt x="373" y="3276"/>
                </a:lnTo>
                <a:lnTo>
                  <a:pt x="373" y="1757"/>
                </a:lnTo>
                <a:lnTo>
                  <a:pt x="570" y="1758"/>
                </a:lnTo>
                <a:lnTo>
                  <a:pt x="574" y="4850"/>
                </a:lnTo>
                <a:lnTo>
                  <a:pt x="1072" y="4852"/>
                </a:lnTo>
                <a:lnTo>
                  <a:pt x="1070" y="2819"/>
                </a:lnTo>
                <a:lnTo>
                  <a:pt x="1252" y="2819"/>
                </a:lnTo>
                <a:lnTo>
                  <a:pt x="1252" y="2824"/>
                </a:lnTo>
                <a:lnTo>
                  <a:pt x="1252" y="2836"/>
                </a:lnTo>
                <a:lnTo>
                  <a:pt x="1252" y="2858"/>
                </a:lnTo>
                <a:lnTo>
                  <a:pt x="1252" y="2886"/>
                </a:lnTo>
                <a:lnTo>
                  <a:pt x="1252" y="2922"/>
                </a:lnTo>
                <a:lnTo>
                  <a:pt x="1253" y="2964"/>
                </a:lnTo>
                <a:lnTo>
                  <a:pt x="1253" y="3012"/>
                </a:lnTo>
                <a:lnTo>
                  <a:pt x="1253" y="3065"/>
                </a:lnTo>
                <a:lnTo>
                  <a:pt x="1253" y="3124"/>
                </a:lnTo>
                <a:lnTo>
                  <a:pt x="1253" y="3188"/>
                </a:lnTo>
                <a:lnTo>
                  <a:pt x="1255" y="3257"/>
                </a:lnTo>
                <a:lnTo>
                  <a:pt x="1255" y="3329"/>
                </a:lnTo>
                <a:lnTo>
                  <a:pt x="1255" y="3404"/>
                </a:lnTo>
                <a:lnTo>
                  <a:pt x="1255" y="3482"/>
                </a:lnTo>
                <a:lnTo>
                  <a:pt x="1256" y="3563"/>
                </a:lnTo>
                <a:lnTo>
                  <a:pt x="1256" y="3645"/>
                </a:lnTo>
                <a:lnTo>
                  <a:pt x="1256" y="3729"/>
                </a:lnTo>
                <a:lnTo>
                  <a:pt x="1257" y="3814"/>
                </a:lnTo>
                <a:lnTo>
                  <a:pt x="1257" y="3900"/>
                </a:lnTo>
                <a:lnTo>
                  <a:pt x="1257" y="3985"/>
                </a:lnTo>
                <a:lnTo>
                  <a:pt x="1257" y="4071"/>
                </a:lnTo>
                <a:lnTo>
                  <a:pt x="1258" y="4155"/>
                </a:lnTo>
                <a:lnTo>
                  <a:pt x="1258" y="4238"/>
                </a:lnTo>
                <a:lnTo>
                  <a:pt x="1258" y="4319"/>
                </a:lnTo>
                <a:lnTo>
                  <a:pt x="1258" y="4399"/>
                </a:lnTo>
                <a:lnTo>
                  <a:pt x="1258" y="4475"/>
                </a:lnTo>
                <a:lnTo>
                  <a:pt x="1259" y="4548"/>
                </a:lnTo>
                <a:lnTo>
                  <a:pt x="1259" y="4618"/>
                </a:lnTo>
                <a:lnTo>
                  <a:pt x="1259" y="4683"/>
                </a:lnTo>
                <a:lnTo>
                  <a:pt x="1259" y="4744"/>
                </a:lnTo>
                <a:lnTo>
                  <a:pt x="1259" y="4800"/>
                </a:lnTo>
                <a:lnTo>
                  <a:pt x="1259" y="4850"/>
                </a:lnTo>
                <a:lnTo>
                  <a:pt x="1721" y="4852"/>
                </a:lnTo>
                <a:lnTo>
                  <a:pt x="1724" y="1757"/>
                </a:lnTo>
                <a:lnTo>
                  <a:pt x="1920" y="1757"/>
                </a:lnTo>
                <a:lnTo>
                  <a:pt x="1920" y="3236"/>
                </a:lnTo>
                <a:lnTo>
                  <a:pt x="1949" y="3234"/>
                </a:lnTo>
                <a:lnTo>
                  <a:pt x="1979" y="3229"/>
                </a:lnTo>
                <a:lnTo>
                  <a:pt x="2010" y="3220"/>
                </a:lnTo>
                <a:lnTo>
                  <a:pt x="2041" y="3208"/>
                </a:lnTo>
                <a:lnTo>
                  <a:pt x="2074" y="3194"/>
                </a:lnTo>
                <a:lnTo>
                  <a:pt x="2104" y="3177"/>
                </a:lnTo>
                <a:lnTo>
                  <a:pt x="2134" y="3158"/>
                </a:lnTo>
                <a:lnTo>
                  <a:pt x="2163" y="3136"/>
                </a:lnTo>
                <a:lnTo>
                  <a:pt x="2190" y="3112"/>
                </a:lnTo>
                <a:lnTo>
                  <a:pt x="2214" y="3087"/>
                </a:lnTo>
                <a:lnTo>
                  <a:pt x="2236" y="3059"/>
                </a:lnTo>
                <a:lnTo>
                  <a:pt x="2255" y="3031"/>
                </a:lnTo>
                <a:lnTo>
                  <a:pt x="2270" y="3002"/>
                </a:lnTo>
                <a:lnTo>
                  <a:pt x="2282" y="2972"/>
                </a:lnTo>
                <a:lnTo>
                  <a:pt x="2290" y="2941"/>
                </a:lnTo>
                <a:lnTo>
                  <a:pt x="2292" y="2910"/>
                </a:lnTo>
                <a:lnTo>
                  <a:pt x="2292" y="1500"/>
                </a:lnTo>
                <a:lnTo>
                  <a:pt x="2290" y="1470"/>
                </a:lnTo>
                <a:lnTo>
                  <a:pt x="2285" y="1439"/>
                </a:lnTo>
                <a:lnTo>
                  <a:pt x="2276" y="1410"/>
                </a:lnTo>
                <a:lnTo>
                  <a:pt x="2265" y="1382"/>
                </a:lnTo>
                <a:lnTo>
                  <a:pt x="2251" y="1354"/>
                </a:lnTo>
                <a:lnTo>
                  <a:pt x="2234" y="1329"/>
                </a:lnTo>
                <a:lnTo>
                  <a:pt x="2215" y="1304"/>
                </a:lnTo>
                <a:lnTo>
                  <a:pt x="2194" y="1282"/>
                </a:lnTo>
                <a:lnTo>
                  <a:pt x="2171" y="1262"/>
                </a:lnTo>
                <a:lnTo>
                  <a:pt x="2146" y="1242"/>
                </a:lnTo>
                <a:lnTo>
                  <a:pt x="2121" y="1227"/>
                </a:lnTo>
                <a:lnTo>
                  <a:pt x="2093" y="1212"/>
                </a:lnTo>
                <a:lnTo>
                  <a:pt x="2065" y="1201"/>
                </a:lnTo>
                <a:lnTo>
                  <a:pt x="2038" y="1194"/>
                </a:lnTo>
                <a:lnTo>
                  <a:pt x="2009" y="1188"/>
                </a:lnTo>
                <a:lnTo>
                  <a:pt x="1980" y="1187"/>
                </a:lnTo>
                <a:lnTo>
                  <a:pt x="323" y="1187"/>
                </a:lnTo>
                <a:close/>
                <a:moveTo>
                  <a:pt x="1106" y="0"/>
                </a:moveTo>
                <a:lnTo>
                  <a:pt x="1153" y="3"/>
                </a:lnTo>
                <a:lnTo>
                  <a:pt x="1199" y="10"/>
                </a:lnTo>
                <a:lnTo>
                  <a:pt x="1244" y="23"/>
                </a:lnTo>
                <a:lnTo>
                  <a:pt x="1286" y="40"/>
                </a:lnTo>
                <a:lnTo>
                  <a:pt x="1326" y="60"/>
                </a:lnTo>
                <a:lnTo>
                  <a:pt x="1364" y="86"/>
                </a:lnTo>
                <a:lnTo>
                  <a:pt x="1399" y="115"/>
                </a:lnTo>
                <a:lnTo>
                  <a:pt x="1432" y="147"/>
                </a:lnTo>
                <a:lnTo>
                  <a:pt x="1462" y="183"/>
                </a:lnTo>
                <a:lnTo>
                  <a:pt x="1488" y="222"/>
                </a:lnTo>
                <a:lnTo>
                  <a:pt x="1511" y="263"/>
                </a:lnTo>
                <a:lnTo>
                  <a:pt x="1531" y="306"/>
                </a:lnTo>
                <a:lnTo>
                  <a:pt x="1546" y="353"/>
                </a:lnTo>
                <a:lnTo>
                  <a:pt x="1557" y="400"/>
                </a:lnTo>
                <a:lnTo>
                  <a:pt x="1564" y="451"/>
                </a:lnTo>
                <a:lnTo>
                  <a:pt x="1567" y="501"/>
                </a:lnTo>
                <a:lnTo>
                  <a:pt x="1564" y="552"/>
                </a:lnTo>
                <a:lnTo>
                  <a:pt x="1557" y="603"/>
                </a:lnTo>
                <a:lnTo>
                  <a:pt x="1546" y="651"/>
                </a:lnTo>
                <a:lnTo>
                  <a:pt x="1531" y="697"/>
                </a:lnTo>
                <a:lnTo>
                  <a:pt x="1511" y="740"/>
                </a:lnTo>
                <a:lnTo>
                  <a:pt x="1488" y="782"/>
                </a:lnTo>
                <a:lnTo>
                  <a:pt x="1462" y="821"/>
                </a:lnTo>
                <a:lnTo>
                  <a:pt x="1432" y="857"/>
                </a:lnTo>
                <a:lnTo>
                  <a:pt x="1399" y="889"/>
                </a:lnTo>
                <a:lnTo>
                  <a:pt x="1364" y="918"/>
                </a:lnTo>
                <a:lnTo>
                  <a:pt x="1326" y="944"/>
                </a:lnTo>
                <a:lnTo>
                  <a:pt x="1286" y="965"/>
                </a:lnTo>
                <a:lnTo>
                  <a:pt x="1244" y="982"/>
                </a:lnTo>
                <a:lnTo>
                  <a:pt x="1199" y="994"/>
                </a:lnTo>
                <a:lnTo>
                  <a:pt x="1153" y="1003"/>
                </a:lnTo>
                <a:lnTo>
                  <a:pt x="1106" y="1005"/>
                </a:lnTo>
                <a:lnTo>
                  <a:pt x="1059" y="1003"/>
                </a:lnTo>
                <a:lnTo>
                  <a:pt x="1014" y="994"/>
                </a:lnTo>
                <a:lnTo>
                  <a:pt x="970" y="982"/>
                </a:lnTo>
                <a:lnTo>
                  <a:pt x="928" y="965"/>
                </a:lnTo>
                <a:lnTo>
                  <a:pt x="887" y="944"/>
                </a:lnTo>
                <a:lnTo>
                  <a:pt x="850" y="918"/>
                </a:lnTo>
                <a:lnTo>
                  <a:pt x="814" y="889"/>
                </a:lnTo>
                <a:lnTo>
                  <a:pt x="781" y="857"/>
                </a:lnTo>
                <a:lnTo>
                  <a:pt x="751" y="821"/>
                </a:lnTo>
                <a:lnTo>
                  <a:pt x="725" y="782"/>
                </a:lnTo>
                <a:lnTo>
                  <a:pt x="702" y="740"/>
                </a:lnTo>
                <a:lnTo>
                  <a:pt x="681" y="697"/>
                </a:lnTo>
                <a:lnTo>
                  <a:pt x="666" y="651"/>
                </a:lnTo>
                <a:lnTo>
                  <a:pt x="655" y="603"/>
                </a:lnTo>
                <a:lnTo>
                  <a:pt x="647" y="552"/>
                </a:lnTo>
                <a:lnTo>
                  <a:pt x="645" y="501"/>
                </a:lnTo>
                <a:lnTo>
                  <a:pt x="647" y="451"/>
                </a:lnTo>
                <a:lnTo>
                  <a:pt x="655" y="400"/>
                </a:lnTo>
                <a:lnTo>
                  <a:pt x="666" y="353"/>
                </a:lnTo>
                <a:lnTo>
                  <a:pt x="681" y="306"/>
                </a:lnTo>
                <a:lnTo>
                  <a:pt x="702" y="263"/>
                </a:lnTo>
                <a:lnTo>
                  <a:pt x="725" y="222"/>
                </a:lnTo>
                <a:lnTo>
                  <a:pt x="751" y="183"/>
                </a:lnTo>
                <a:lnTo>
                  <a:pt x="781" y="147"/>
                </a:lnTo>
                <a:lnTo>
                  <a:pt x="814" y="115"/>
                </a:lnTo>
                <a:lnTo>
                  <a:pt x="850" y="86"/>
                </a:lnTo>
                <a:lnTo>
                  <a:pt x="887" y="60"/>
                </a:lnTo>
                <a:lnTo>
                  <a:pt x="928" y="40"/>
                </a:lnTo>
                <a:lnTo>
                  <a:pt x="970" y="23"/>
                </a:lnTo>
                <a:lnTo>
                  <a:pt x="1014" y="10"/>
                </a:lnTo>
                <a:lnTo>
                  <a:pt x="1059" y="3"/>
                </a:lnTo>
                <a:lnTo>
                  <a:pt x="1106" y="0"/>
                </a:lnTo>
                <a:close/>
              </a:path>
            </a:pathLst>
          </a:custGeom>
          <a:solidFill>
            <a:schemeClr val="bg2"/>
          </a:solidFill>
          <a:ln w="9525">
            <a:solidFill>
              <a:srgbClr val="777777"/>
            </a:solidFill>
            <a:round/>
            <a:headEnd/>
            <a:tailEnd/>
          </a:ln>
        </p:spPr>
        <p:txBody>
          <a:bodyPr>
            <a:noAutofit/>
          </a:bodyPr>
          <a:lstStyle/>
          <a:p>
            <a:endParaRPr lang="fr-FR"/>
          </a:p>
        </p:txBody>
      </p:sp>
      <p:sp>
        <p:nvSpPr>
          <p:cNvPr id="23564" name="Freeform 260"/>
          <p:cNvSpPr>
            <a:spLocks noEditPoints="1"/>
          </p:cNvSpPr>
          <p:nvPr/>
        </p:nvSpPr>
        <p:spPr bwMode="auto">
          <a:xfrm>
            <a:off x="1089025" y="4470400"/>
            <a:ext cx="196850" cy="417513"/>
          </a:xfrm>
          <a:custGeom>
            <a:avLst/>
            <a:gdLst>
              <a:gd name="T0" fmla="*/ 169147112 w 2292"/>
              <a:gd name="T1" fmla="*/ 761401940 h 4852"/>
              <a:gd name="T2" fmla="*/ 114665377 w 2292"/>
              <a:gd name="T3" fmla="*/ 785614242 h 4852"/>
              <a:gd name="T4" fmla="*/ 66519920 w 2292"/>
              <a:gd name="T5" fmla="*/ 825117909 h 4852"/>
              <a:gd name="T6" fmla="*/ 28509581 w 2292"/>
              <a:gd name="T7" fmla="*/ 876090271 h 4852"/>
              <a:gd name="T8" fmla="*/ 5067513 w 2292"/>
              <a:gd name="T9" fmla="*/ 932801800 h 4852"/>
              <a:gd name="T10" fmla="*/ 0 w 2292"/>
              <a:gd name="T11" fmla="*/ 1870061659 h 4852"/>
              <a:gd name="T12" fmla="*/ 13306957 w 2292"/>
              <a:gd name="T13" fmla="*/ 1929949452 h 4852"/>
              <a:gd name="T14" fmla="*/ 49414160 w 2292"/>
              <a:gd name="T15" fmla="*/ 1986024901 h 4852"/>
              <a:gd name="T16" fmla="*/ 99462671 w 2292"/>
              <a:gd name="T17" fmla="*/ 2033813427 h 4852"/>
              <a:gd name="T18" fmla="*/ 157750602 w 2292"/>
              <a:gd name="T19" fmla="*/ 2068215383 h 4852"/>
              <a:gd name="T20" fmla="*/ 217299891 w 2292"/>
              <a:gd name="T21" fmla="*/ 2085422556 h 4852"/>
              <a:gd name="T22" fmla="*/ 361109147 w 2292"/>
              <a:gd name="T23" fmla="*/ 1120122219 h 4852"/>
              <a:gd name="T24" fmla="*/ 677871581 w 2292"/>
              <a:gd name="T25" fmla="*/ 1796149841 h 4852"/>
              <a:gd name="T26" fmla="*/ 793171524 w 2292"/>
              <a:gd name="T27" fmla="*/ 1806982457 h 4852"/>
              <a:gd name="T28" fmla="*/ 793171524 w 2292"/>
              <a:gd name="T29" fmla="*/ 1861776111 h 4852"/>
              <a:gd name="T30" fmla="*/ 793805704 w 2292"/>
              <a:gd name="T31" fmla="*/ 1952889596 h 4852"/>
              <a:gd name="T32" fmla="*/ 795074750 w 2292"/>
              <a:gd name="T33" fmla="*/ 2075227396 h 4852"/>
              <a:gd name="T34" fmla="*/ 795074750 w 2292"/>
              <a:gd name="T35" fmla="*/ 2147483647 h 4852"/>
              <a:gd name="T36" fmla="*/ 795701372 w 2292"/>
              <a:gd name="T37" fmla="*/ 2147483647 h 4852"/>
              <a:gd name="T38" fmla="*/ 796335551 w 2292"/>
              <a:gd name="T39" fmla="*/ 2147483647 h 4852"/>
              <a:gd name="T40" fmla="*/ 796970418 w 2292"/>
              <a:gd name="T41" fmla="*/ 2147483647 h 4852"/>
              <a:gd name="T42" fmla="*/ 796970418 w 2292"/>
              <a:gd name="T43" fmla="*/ 2147483647 h 4852"/>
              <a:gd name="T44" fmla="*/ 797604598 w 2292"/>
              <a:gd name="T45" fmla="*/ 2147483647 h 4852"/>
              <a:gd name="T46" fmla="*/ 797604598 w 2292"/>
              <a:gd name="T47" fmla="*/ 2147483647 h 4852"/>
              <a:gd name="T48" fmla="*/ 1216359680 w 2292"/>
              <a:gd name="T49" fmla="*/ 1119485451 h 4852"/>
              <a:gd name="T50" fmla="*/ 1253743300 w 2292"/>
              <a:gd name="T51" fmla="*/ 2057381389 h 4852"/>
              <a:gd name="T52" fmla="*/ 1313926468 w 2292"/>
              <a:gd name="T53" fmla="*/ 2035086961 h 4852"/>
              <a:gd name="T54" fmla="*/ 1370311430 w 2292"/>
              <a:gd name="T55" fmla="*/ 1998131052 h 4852"/>
              <a:gd name="T56" fmla="*/ 1416553640 w 2292"/>
              <a:gd name="T57" fmla="*/ 1949068992 h 4852"/>
              <a:gd name="T58" fmla="*/ 1445698077 w 2292"/>
              <a:gd name="T59" fmla="*/ 1893637882 h 4852"/>
              <a:gd name="T60" fmla="*/ 1452034377 w 2292"/>
              <a:gd name="T61" fmla="*/ 955733683 h 4852"/>
              <a:gd name="T62" fmla="*/ 1441898496 w 2292"/>
              <a:gd name="T63" fmla="*/ 898392960 h 4852"/>
              <a:gd name="T64" fmla="*/ 1415292838 w 2292"/>
              <a:gd name="T65" fmla="*/ 846783142 h 4852"/>
              <a:gd name="T66" fmla="*/ 1375379371 w 2292"/>
              <a:gd name="T67" fmla="*/ 804096327 h 4852"/>
              <a:gd name="T68" fmla="*/ 1325964889 w 2292"/>
              <a:gd name="T69" fmla="*/ 772234556 h 4852"/>
              <a:gd name="T70" fmla="*/ 1272744641 w 2292"/>
              <a:gd name="T71" fmla="*/ 756943880 h 4852"/>
              <a:gd name="T72" fmla="*/ 700679375 w 2292"/>
              <a:gd name="T73" fmla="*/ 0 h 4852"/>
              <a:gd name="T74" fmla="*/ 788103583 w 2292"/>
              <a:gd name="T75" fmla="*/ 14653570 h 4852"/>
              <a:gd name="T76" fmla="*/ 864124066 w 2292"/>
              <a:gd name="T77" fmla="*/ 54793590 h 4852"/>
              <a:gd name="T78" fmla="*/ 926211148 w 2292"/>
              <a:gd name="T79" fmla="*/ 116599364 h 4852"/>
              <a:gd name="T80" fmla="*/ 969923510 w 2292"/>
              <a:gd name="T81" fmla="*/ 194969113 h 4852"/>
              <a:gd name="T82" fmla="*/ 990828078 w 2292"/>
              <a:gd name="T83" fmla="*/ 287355616 h 4852"/>
              <a:gd name="T84" fmla="*/ 986395004 w 2292"/>
              <a:gd name="T85" fmla="*/ 384206976 h 4852"/>
              <a:gd name="T86" fmla="*/ 957250910 w 2292"/>
              <a:gd name="T87" fmla="*/ 471499169 h 4852"/>
              <a:gd name="T88" fmla="*/ 907202249 w 2292"/>
              <a:gd name="T89" fmla="*/ 546048098 h 4852"/>
              <a:gd name="T90" fmla="*/ 840047913 w 2292"/>
              <a:gd name="T91" fmla="*/ 601478520 h 4852"/>
              <a:gd name="T92" fmla="*/ 759594356 w 2292"/>
              <a:gd name="T93" fmla="*/ 633332718 h 4852"/>
              <a:gd name="T94" fmla="*/ 670901101 w 2292"/>
              <a:gd name="T95" fmla="*/ 639071196 h 4852"/>
              <a:gd name="T96" fmla="*/ 587909795 w 2292"/>
              <a:gd name="T97" fmla="*/ 614858550 h 4852"/>
              <a:gd name="T98" fmla="*/ 515687863 w 2292"/>
              <a:gd name="T99" fmla="*/ 566432913 h 4852"/>
              <a:gd name="T100" fmla="*/ 459302901 w 2292"/>
              <a:gd name="T101" fmla="*/ 498259228 h 4852"/>
              <a:gd name="T102" fmla="*/ 421927183 w 2292"/>
              <a:gd name="T103" fmla="*/ 414787640 h 4852"/>
              <a:gd name="T104" fmla="*/ 408620060 w 2292"/>
              <a:gd name="T105" fmla="*/ 319217215 h 4852"/>
              <a:gd name="T106" fmla="*/ 421927183 w 2292"/>
              <a:gd name="T107" fmla="*/ 224920410 h 4852"/>
              <a:gd name="T108" fmla="*/ 459302901 w 2292"/>
              <a:gd name="T109" fmla="*/ 141449036 h 4852"/>
              <a:gd name="T110" fmla="*/ 515687863 w 2292"/>
              <a:gd name="T111" fmla="*/ 73275417 h 4852"/>
              <a:gd name="T112" fmla="*/ 587909795 w 2292"/>
              <a:gd name="T113" fmla="*/ 25486450 h 4852"/>
              <a:gd name="T114" fmla="*/ 670901101 w 2292"/>
              <a:gd name="T115" fmla="*/ 1910389 h 485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292"/>
              <a:gd name="T175" fmla="*/ 0 h 4852"/>
              <a:gd name="T176" fmla="*/ 2292 w 2292"/>
              <a:gd name="T177" fmla="*/ 4852 h 485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292" h="4852">
                <a:moveTo>
                  <a:pt x="323" y="1187"/>
                </a:moveTo>
                <a:lnTo>
                  <a:pt x="294" y="1189"/>
                </a:lnTo>
                <a:lnTo>
                  <a:pt x="267" y="1195"/>
                </a:lnTo>
                <a:lnTo>
                  <a:pt x="238" y="1205"/>
                </a:lnTo>
                <a:lnTo>
                  <a:pt x="209" y="1217"/>
                </a:lnTo>
                <a:lnTo>
                  <a:pt x="181" y="1233"/>
                </a:lnTo>
                <a:lnTo>
                  <a:pt x="155" y="1252"/>
                </a:lnTo>
                <a:lnTo>
                  <a:pt x="129" y="1272"/>
                </a:lnTo>
                <a:lnTo>
                  <a:pt x="105" y="1295"/>
                </a:lnTo>
                <a:lnTo>
                  <a:pt x="84" y="1319"/>
                </a:lnTo>
                <a:lnTo>
                  <a:pt x="63" y="1346"/>
                </a:lnTo>
                <a:lnTo>
                  <a:pt x="45" y="1375"/>
                </a:lnTo>
                <a:lnTo>
                  <a:pt x="29" y="1404"/>
                </a:lnTo>
                <a:lnTo>
                  <a:pt x="17" y="1433"/>
                </a:lnTo>
                <a:lnTo>
                  <a:pt x="8" y="1464"/>
                </a:lnTo>
                <a:lnTo>
                  <a:pt x="3" y="1494"/>
                </a:lnTo>
                <a:lnTo>
                  <a:pt x="0" y="1525"/>
                </a:lnTo>
                <a:lnTo>
                  <a:pt x="0" y="2935"/>
                </a:lnTo>
                <a:lnTo>
                  <a:pt x="3" y="2966"/>
                </a:lnTo>
                <a:lnTo>
                  <a:pt x="10" y="2998"/>
                </a:lnTo>
                <a:lnTo>
                  <a:pt x="21" y="3029"/>
                </a:lnTo>
                <a:lnTo>
                  <a:pt x="37" y="3059"/>
                </a:lnTo>
                <a:lnTo>
                  <a:pt x="56" y="3089"/>
                </a:lnTo>
                <a:lnTo>
                  <a:pt x="78" y="3117"/>
                </a:lnTo>
                <a:lnTo>
                  <a:pt x="102" y="3143"/>
                </a:lnTo>
                <a:lnTo>
                  <a:pt x="128" y="3169"/>
                </a:lnTo>
                <a:lnTo>
                  <a:pt x="157" y="3192"/>
                </a:lnTo>
                <a:lnTo>
                  <a:pt x="187" y="3212"/>
                </a:lnTo>
                <a:lnTo>
                  <a:pt x="217" y="3231"/>
                </a:lnTo>
                <a:lnTo>
                  <a:pt x="249" y="3246"/>
                </a:lnTo>
                <a:lnTo>
                  <a:pt x="281" y="3259"/>
                </a:lnTo>
                <a:lnTo>
                  <a:pt x="313" y="3269"/>
                </a:lnTo>
                <a:lnTo>
                  <a:pt x="343" y="3273"/>
                </a:lnTo>
                <a:lnTo>
                  <a:pt x="373" y="3276"/>
                </a:lnTo>
                <a:lnTo>
                  <a:pt x="373" y="1757"/>
                </a:lnTo>
                <a:lnTo>
                  <a:pt x="570" y="1758"/>
                </a:lnTo>
                <a:lnTo>
                  <a:pt x="574" y="4850"/>
                </a:lnTo>
                <a:lnTo>
                  <a:pt x="1072" y="4852"/>
                </a:lnTo>
                <a:lnTo>
                  <a:pt x="1070" y="2819"/>
                </a:lnTo>
                <a:lnTo>
                  <a:pt x="1252" y="2819"/>
                </a:lnTo>
                <a:lnTo>
                  <a:pt x="1252" y="2824"/>
                </a:lnTo>
                <a:lnTo>
                  <a:pt x="1252" y="2836"/>
                </a:lnTo>
                <a:lnTo>
                  <a:pt x="1252" y="2858"/>
                </a:lnTo>
                <a:lnTo>
                  <a:pt x="1252" y="2886"/>
                </a:lnTo>
                <a:lnTo>
                  <a:pt x="1252" y="2922"/>
                </a:lnTo>
                <a:lnTo>
                  <a:pt x="1253" y="2964"/>
                </a:lnTo>
                <a:lnTo>
                  <a:pt x="1253" y="3012"/>
                </a:lnTo>
                <a:lnTo>
                  <a:pt x="1253" y="3065"/>
                </a:lnTo>
                <a:lnTo>
                  <a:pt x="1253" y="3124"/>
                </a:lnTo>
                <a:lnTo>
                  <a:pt x="1253" y="3188"/>
                </a:lnTo>
                <a:lnTo>
                  <a:pt x="1255" y="3257"/>
                </a:lnTo>
                <a:lnTo>
                  <a:pt x="1255" y="3329"/>
                </a:lnTo>
                <a:lnTo>
                  <a:pt x="1255" y="3404"/>
                </a:lnTo>
                <a:lnTo>
                  <a:pt x="1255" y="3482"/>
                </a:lnTo>
                <a:lnTo>
                  <a:pt x="1256" y="3563"/>
                </a:lnTo>
                <a:lnTo>
                  <a:pt x="1256" y="3645"/>
                </a:lnTo>
                <a:lnTo>
                  <a:pt x="1256" y="3729"/>
                </a:lnTo>
                <a:lnTo>
                  <a:pt x="1257" y="3814"/>
                </a:lnTo>
                <a:lnTo>
                  <a:pt x="1257" y="3900"/>
                </a:lnTo>
                <a:lnTo>
                  <a:pt x="1257" y="3985"/>
                </a:lnTo>
                <a:lnTo>
                  <a:pt x="1257" y="4071"/>
                </a:lnTo>
                <a:lnTo>
                  <a:pt x="1258" y="4155"/>
                </a:lnTo>
                <a:lnTo>
                  <a:pt x="1258" y="4238"/>
                </a:lnTo>
                <a:lnTo>
                  <a:pt x="1258" y="4319"/>
                </a:lnTo>
                <a:lnTo>
                  <a:pt x="1258" y="4399"/>
                </a:lnTo>
                <a:lnTo>
                  <a:pt x="1258" y="4475"/>
                </a:lnTo>
                <a:lnTo>
                  <a:pt x="1259" y="4548"/>
                </a:lnTo>
                <a:lnTo>
                  <a:pt x="1259" y="4618"/>
                </a:lnTo>
                <a:lnTo>
                  <a:pt x="1259" y="4683"/>
                </a:lnTo>
                <a:lnTo>
                  <a:pt x="1259" y="4744"/>
                </a:lnTo>
                <a:lnTo>
                  <a:pt x="1259" y="4800"/>
                </a:lnTo>
                <a:lnTo>
                  <a:pt x="1259" y="4850"/>
                </a:lnTo>
                <a:lnTo>
                  <a:pt x="1721" y="4852"/>
                </a:lnTo>
                <a:lnTo>
                  <a:pt x="1724" y="1757"/>
                </a:lnTo>
                <a:lnTo>
                  <a:pt x="1920" y="1757"/>
                </a:lnTo>
                <a:lnTo>
                  <a:pt x="1920" y="3236"/>
                </a:lnTo>
                <a:lnTo>
                  <a:pt x="1949" y="3234"/>
                </a:lnTo>
                <a:lnTo>
                  <a:pt x="1979" y="3229"/>
                </a:lnTo>
                <a:lnTo>
                  <a:pt x="2010" y="3220"/>
                </a:lnTo>
                <a:lnTo>
                  <a:pt x="2041" y="3208"/>
                </a:lnTo>
                <a:lnTo>
                  <a:pt x="2074" y="3194"/>
                </a:lnTo>
                <a:lnTo>
                  <a:pt x="2104" y="3177"/>
                </a:lnTo>
                <a:lnTo>
                  <a:pt x="2134" y="3158"/>
                </a:lnTo>
                <a:lnTo>
                  <a:pt x="2163" y="3136"/>
                </a:lnTo>
                <a:lnTo>
                  <a:pt x="2190" y="3112"/>
                </a:lnTo>
                <a:lnTo>
                  <a:pt x="2214" y="3087"/>
                </a:lnTo>
                <a:lnTo>
                  <a:pt x="2236" y="3059"/>
                </a:lnTo>
                <a:lnTo>
                  <a:pt x="2255" y="3031"/>
                </a:lnTo>
                <a:lnTo>
                  <a:pt x="2270" y="3002"/>
                </a:lnTo>
                <a:lnTo>
                  <a:pt x="2282" y="2972"/>
                </a:lnTo>
                <a:lnTo>
                  <a:pt x="2290" y="2941"/>
                </a:lnTo>
                <a:lnTo>
                  <a:pt x="2292" y="2910"/>
                </a:lnTo>
                <a:lnTo>
                  <a:pt x="2292" y="1500"/>
                </a:lnTo>
                <a:lnTo>
                  <a:pt x="2290" y="1470"/>
                </a:lnTo>
                <a:lnTo>
                  <a:pt x="2285" y="1439"/>
                </a:lnTo>
                <a:lnTo>
                  <a:pt x="2276" y="1410"/>
                </a:lnTo>
                <a:lnTo>
                  <a:pt x="2265" y="1382"/>
                </a:lnTo>
                <a:lnTo>
                  <a:pt x="2251" y="1354"/>
                </a:lnTo>
                <a:lnTo>
                  <a:pt x="2234" y="1329"/>
                </a:lnTo>
                <a:lnTo>
                  <a:pt x="2215" y="1304"/>
                </a:lnTo>
                <a:lnTo>
                  <a:pt x="2194" y="1282"/>
                </a:lnTo>
                <a:lnTo>
                  <a:pt x="2171" y="1262"/>
                </a:lnTo>
                <a:lnTo>
                  <a:pt x="2146" y="1242"/>
                </a:lnTo>
                <a:lnTo>
                  <a:pt x="2121" y="1227"/>
                </a:lnTo>
                <a:lnTo>
                  <a:pt x="2093" y="1212"/>
                </a:lnTo>
                <a:lnTo>
                  <a:pt x="2065" y="1201"/>
                </a:lnTo>
                <a:lnTo>
                  <a:pt x="2038" y="1194"/>
                </a:lnTo>
                <a:lnTo>
                  <a:pt x="2009" y="1188"/>
                </a:lnTo>
                <a:lnTo>
                  <a:pt x="1980" y="1187"/>
                </a:lnTo>
                <a:lnTo>
                  <a:pt x="323" y="1187"/>
                </a:lnTo>
                <a:close/>
                <a:moveTo>
                  <a:pt x="1106" y="0"/>
                </a:moveTo>
                <a:lnTo>
                  <a:pt x="1153" y="3"/>
                </a:lnTo>
                <a:lnTo>
                  <a:pt x="1199" y="10"/>
                </a:lnTo>
                <a:lnTo>
                  <a:pt x="1244" y="23"/>
                </a:lnTo>
                <a:lnTo>
                  <a:pt x="1286" y="40"/>
                </a:lnTo>
                <a:lnTo>
                  <a:pt x="1326" y="60"/>
                </a:lnTo>
                <a:lnTo>
                  <a:pt x="1364" y="86"/>
                </a:lnTo>
                <a:lnTo>
                  <a:pt x="1399" y="115"/>
                </a:lnTo>
                <a:lnTo>
                  <a:pt x="1432" y="147"/>
                </a:lnTo>
                <a:lnTo>
                  <a:pt x="1462" y="183"/>
                </a:lnTo>
                <a:lnTo>
                  <a:pt x="1488" y="222"/>
                </a:lnTo>
                <a:lnTo>
                  <a:pt x="1511" y="263"/>
                </a:lnTo>
                <a:lnTo>
                  <a:pt x="1531" y="306"/>
                </a:lnTo>
                <a:lnTo>
                  <a:pt x="1546" y="353"/>
                </a:lnTo>
                <a:lnTo>
                  <a:pt x="1557" y="400"/>
                </a:lnTo>
                <a:lnTo>
                  <a:pt x="1564" y="451"/>
                </a:lnTo>
                <a:lnTo>
                  <a:pt x="1567" y="501"/>
                </a:lnTo>
                <a:lnTo>
                  <a:pt x="1564" y="552"/>
                </a:lnTo>
                <a:lnTo>
                  <a:pt x="1557" y="603"/>
                </a:lnTo>
                <a:lnTo>
                  <a:pt x="1546" y="651"/>
                </a:lnTo>
                <a:lnTo>
                  <a:pt x="1531" y="697"/>
                </a:lnTo>
                <a:lnTo>
                  <a:pt x="1511" y="740"/>
                </a:lnTo>
                <a:lnTo>
                  <a:pt x="1488" y="782"/>
                </a:lnTo>
                <a:lnTo>
                  <a:pt x="1462" y="821"/>
                </a:lnTo>
                <a:lnTo>
                  <a:pt x="1432" y="857"/>
                </a:lnTo>
                <a:lnTo>
                  <a:pt x="1399" y="889"/>
                </a:lnTo>
                <a:lnTo>
                  <a:pt x="1364" y="918"/>
                </a:lnTo>
                <a:lnTo>
                  <a:pt x="1326" y="944"/>
                </a:lnTo>
                <a:lnTo>
                  <a:pt x="1286" y="965"/>
                </a:lnTo>
                <a:lnTo>
                  <a:pt x="1244" y="982"/>
                </a:lnTo>
                <a:lnTo>
                  <a:pt x="1199" y="994"/>
                </a:lnTo>
                <a:lnTo>
                  <a:pt x="1153" y="1003"/>
                </a:lnTo>
                <a:lnTo>
                  <a:pt x="1106" y="1005"/>
                </a:lnTo>
                <a:lnTo>
                  <a:pt x="1059" y="1003"/>
                </a:lnTo>
                <a:lnTo>
                  <a:pt x="1014" y="994"/>
                </a:lnTo>
                <a:lnTo>
                  <a:pt x="970" y="982"/>
                </a:lnTo>
                <a:lnTo>
                  <a:pt x="928" y="965"/>
                </a:lnTo>
                <a:lnTo>
                  <a:pt x="887" y="944"/>
                </a:lnTo>
                <a:lnTo>
                  <a:pt x="850" y="918"/>
                </a:lnTo>
                <a:lnTo>
                  <a:pt x="814" y="889"/>
                </a:lnTo>
                <a:lnTo>
                  <a:pt x="781" y="857"/>
                </a:lnTo>
                <a:lnTo>
                  <a:pt x="751" y="821"/>
                </a:lnTo>
                <a:lnTo>
                  <a:pt x="725" y="782"/>
                </a:lnTo>
                <a:lnTo>
                  <a:pt x="702" y="740"/>
                </a:lnTo>
                <a:lnTo>
                  <a:pt x="681" y="697"/>
                </a:lnTo>
                <a:lnTo>
                  <a:pt x="666" y="651"/>
                </a:lnTo>
                <a:lnTo>
                  <a:pt x="655" y="603"/>
                </a:lnTo>
                <a:lnTo>
                  <a:pt x="647" y="552"/>
                </a:lnTo>
                <a:lnTo>
                  <a:pt x="645" y="501"/>
                </a:lnTo>
                <a:lnTo>
                  <a:pt x="647" y="451"/>
                </a:lnTo>
                <a:lnTo>
                  <a:pt x="655" y="400"/>
                </a:lnTo>
                <a:lnTo>
                  <a:pt x="666" y="353"/>
                </a:lnTo>
                <a:lnTo>
                  <a:pt x="681" y="306"/>
                </a:lnTo>
                <a:lnTo>
                  <a:pt x="702" y="263"/>
                </a:lnTo>
                <a:lnTo>
                  <a:pt x="725" y="222"/>
                </a:lnTo>
                <a:lnTo>
                  <a:pt x="751" y="183"/>
                </a:lnTo>
                <a:lnTo>
                  <a:pt x="781" y="147"/>
                </a:lnTo>
                <a:lnTo>
                  <a:pt x="814" y="115"/>
                </a:lnTo>
                <a:lnTo>
                  <a:pt x="850" y="86"/>
                </a:lnTo>
                <a:lnTo>
                  <a:pt x="887" y="60"/>
                </a:lnTo>
                <a:lnTo>
                  <a:pt x="928" y="40"/>
                </a:lnTo>
                <a:lnTo>
                  <a:pt x="970" y="23"/>
                </a:lnTo>
                <a:lnTo>
                  <a:pt x="1014" y="10"/>
                </a:lnTo>
                <a:lnTo>
                  <a:pt x="1059" y="3"/>
                </a:lnTo>
                <a:lnTo>
                  <a:pt x="1106" y="0"/>
                </a:lnTo>
                <a:close/>
              </a:path>
            </a:pathLst>
          </a:custGeom>
          <a:solidFill>
            <a:schemeClr val="bg2"/>
          </a:solidFill>
          <a:ln w="9525">
            <a:solidFill>
              <a:srgbClr val="777777"/>
            </a:solidFill>
            <a:round/>
            <a:headEnd/>
            <a:tailEnd/>
          </a:ln>
        </p:spPr>
        <p:txBody>
          <a:bodyPr>
            <a:noAutofit/>
          </a:bodyPr>
          <a:lstStyle/>
          <a:p>
            <a:endParaRPr lang="fr-FR"/>
          </a:p>
        </p:txBody>
      </p:sp>
      <p:sp>
        <p:nvSpPr>
          <p:cNvPr id="23565" name="Freeform 261"/>
          <p:cNvSpPr>
            <a:spLocks noEditPoints="1"/>
          </p:cNvSpPr>
          <p:nvPr/>
        </p:nvSpPr>
        <p:spPr bwMode="auto">
          <a:xfrm>
            <a:off x="847725" y="4470400"/>
            <a:ext cx="196850" cy="417513"/>
          </a:xfrm>
          <a:custGeom>
            <a:avLst/>
            <a:gdLst>
              <a:gd name="T0" fmla="*/ 169147112 w 2292"/>
              <a:gd name="T1" fmla="*/ 761401940 h 4852"/>
              <a:gd name="T2" fmla="*/ 114665377 w 2292"/>
              <a:gd name="T3" fmla="*/ 785614242 h 4852"/>
              <a:gd name="T4" fmla="*/ 66519920 w 2292"/>
              <a:gd name="T5" fmla="*/ 825117909 h 4852"/>
              <a:gd name="T6" fmla="*/ 28509581 w 2292"/>
              <a:gd name="T7" fmla="*/ 876090271 h 4852"/>
              <a:gd name="T8" fmla="*/ 5067513 w 2292"/>
              <a:gd name="T9" fmla="*/ 932801800 h 4852"/>
              <a:gd name="T10" fmla="*/ 0 w 2292"/>
              <a:gd name="T11" fmla="*/ 1870061659 h 4852"/>
              <a:gd name="T12" fmla="*/ 13306957 w 2292"/>
              <a:gd name="T13" fmla="*/ 1929949452 h 4852"/>
              <a:gd name="T14" fmla="*/ 49414160 w 2292"/>
              <a:gd name="T15" fmla="*/ 1986024901 h 4852"/>
              <a:gd name="T16" fmla="*/ 99462671 w 2292"/>
              <a:gd name="T17" fmla="*/ 2033813427 h 4852"/>
              <a:gd name="T18" fmla="*/ 157750602 w 2292"/>
              <a:gd name="T19" fmla="*/ 2068215383 h 4852"/>
              <a:gd name="T20" fmla="*/ 217299891 w 2292"/>
              <a:gd name="T21" fmla="*/ 2085422556 h 4852"/>
              <a:gd name="T22" fmla="*/ 361109147 w 2292"/>
              <a:gd name="T23" fmla="*/ 1120122219 h 4852"/>
              <a:gd name="T24" fmla="*/ 677871581 w 2292"/>
              <a:gd name="T25" fmla="*/ 1796149841 h 4852"/>
              <a:gd name="T26" fmla="*/ 793171524 w 2292"/>
              <a:gd name="T27" fmla="*/ 1806982457 h 4852"/>
              <a:gd name="T28" fmla="*/ 793171524 w 2292"/>
              <a:gd name="T29" fmla="*/ 1861776111 h 4852"/>
              <a:gd name="T30" fmla="*/ 793805704 w 2292"/>
              <a:gd name="T31" fmla="*/ 1952889596 h 4852"/>
              <a:gd name="T32" fmla="*/ 795074750 w 2292"/>
              <a:gd name="T33" fmla="*/ 2075227396 h 4852"/>
              <a:gd name="T34" fmla="*/ 795074750 w 2292"/>
              <a:gd name="T35" fmla="*/ 2147483647 h 4852"/>
              <a:gd name="T36" fmla="*/ 795701372 w 2292"/>
              <a:gd name="T37" fmla="*/ 2147483647 h 4852"/>
              <a:gd name="T38" fmla="*/ 796335551 w 2292"/>
              <a:gd name="T39" fmla="*/ 2147483647 h 4852"/>
              <a:gd name="T40" fmla="*/ 796970418 w 2292"/>
              <a:gd name="T41" fmla="*/ 2147483647 h 4852"/>
              <a:gd name="T42" fmla="*/ 796970418 w 2292"/>
              <a:gd name="T43" fmla="*/ 2147483647 h 4852"/>
              <a:gd name="T44" fmla="*/ 797604598 w 2292"/>
              <a:gd name="T45" fmla="*/ 2147483647 h 4852"/>
              <a:gd name="T46" fmla="*/ 797604598 w 2292"/>
              <a:gd name="T47" fmla="*/ 2147483647 h 4852"/>
              <a:gd name="T48" fmla="*/ 1216359680 w 2292"/>
              <a:gd name="T49" fmla="*/ 1119485451 h 4852"/>
              <a:gd name="T50" fmla="*/ 1253743300 w 2292"/>
              <a:gd name="T51" fmla="*/ 2057381389 h 4852"/>
              <a:gd name="T52" fmla="*/ 1313926468 w 2292"/>
              <a:gd name="T53" fmla="*/ 2035086961 h 4852"/>
              <a:gd name="T54" fmla="*/ 1370311430 w 2292"/>
              <a:gd name="T55" fmla="*/ 1998131052 h 4852"/>
              <a:gd name="T56" fmla="*/ 1416553640 w 2292"/>
              <a:gd name="T57" fmla="*/ 1949068992 h 4852"/>
              <a:gd name="T58" fmla="*/ 1445698077 w 2292"/>
              <a:gd name="T59" fmla="*/ 1893637882 h 4852"/>
              <a:gd name="T60" fmla="*/ 1452034377 w 2292"/>
              <a:gd name="T61" fmla="*/ 955733683 h 4852"/>
              <a:gd name="T62" fmla="*/ 1441898496 w 2292"/>
              <a:gd name="T63" fmla="*/ 898392960 h 4852"/>
              <a:gd name="T64" fmla="*/ 1415292838 w 2292"/>
              <a:gd name="T65" fmla="*/ 846783142 h 4852"/>
              <a:gd name="T66" fmla="*/ 1375379371 w 2292"/>
              <a:gd name="T67" fmla="*/ 804096327 h 4852"/>
              <a:gd name="T68" fmla="*/ 1325964889 w 2292"/>
              <a:gd name="T69" fmla="*/ 772234556 h 4852"/>
              <a:gd name="T70" fmla="*/ 1272744641 w 2292"/>
              <a:gd name="T71" fmla="*/ 756943880 h 4852"/>
              <a:gd name="T72" fmla="*/ 700679375 w 2292"/>
              <a:gd name="T73" fmla="*/ 0 h 4852"/>
              <a:gd name="T74" fmla="*/ 788103583 w 2292"/>
              <a:gd name="T75" fmla="*/ 14653570 h 4852"/>
              <a:gd name="T76" fmla="*/ 864124066 w 2292"/>
              <a:gd name="T77" fmla="*/ 54793590 h 4852"/>
              <a:gd name="T78" fmla="*/ 926211148 w 2292"/>
              <a:gd name="T79" fmla="*/ 116599364 h 4852"/>
              <a:gd name="T80" fmla="*/ 969923510 w 2292"/>
              <a:gd name="T81" fmla="*/ 194969113 h 4852"/>
              <a:gd name="T82" fmla="*/ 990828078 w 2292"/>
              <a:gd name="T83" fmla="*/ 287355616 h 4852"/>
              <a:gd name="T84" fmla="*/ 986395004 w 2292"/>
              <a:gd name="T85" fmla="*/ 384206976 h 4852"/>
              <a:gd name="T86" fmla="*/ 957250910 w 2292"/>
              <a:gd name="T87" fmla="*/ 471499169 h 4852"/>
              <a:gd name="T88" fmla="*/ 907202249 w 2292"/>
              <a:gd name="T89" fmla="*/ 546048098 h 4852"/>
              <a:gd name="T90" fmla="*/ 840047913 w 2292"/>
              <a:gd name="T91" fmla="*/ 601478520 h 4852"/>
              <a:gd name="T92" fmla="*/ 759594356 w 2292"/>
              <a:gd name="T93" fmla="*/ 633332718 h 4852"/>
              <a:gd name="T94" fmla="*/ 670901101 w 2292"/>
              <a:gd name="T95" fmla="*/ 639071196 h 4852"/>
              <a:gd name="T96" fmla="*/ 587909795 w 2292"/>
              <a:gd name="T97" fmla="*/ 614858550 h 4852"/>
              <a:gd name="T98" fmla="*/ 515687863 w 2292"/>
              <a:gd name="T99" fmla="*/ 566432913 h 4852"/>
              <a:gd name="T100" fmla="*/ 459302901 w 2292"/>
              <a:gd name="T101" fmla="*/ 498259228 h 4852"/>
              <a:gd name="T102" fmla="*/ 421927183 w 2292"/>
              <a:gd name="T103" fmla="*/ 414787640 h 4852"/>
              <a:gd name="T104" fmla="*/ 408620060 w 2292"/>
              <a:gd name="T105" fmla="*/ 319217215 h 4852"/>
              <a:gd name="T106" fmla="*/ 421927183 w 2292"/>
              <a:gd name="T107" fmla="*/ 224920410 h 4852"/>
              <a:gd name="T108" fmla="*/ 459302901 w 2292"/>
              <a:gd name="T109" fmla="*/ 141449036 h 4852"/>
              <a:gd name="T110" fmla="*/ 515687863 w 2292"/>
              <a:gd name="T111" fmla="*/ 73275417 h 4852"/>
              <a:gd name="T112" fmla="*/ 587909795 w 2292"/>
              <a:gd name="T113" fmla="*/ 25486450 h 4852"/>
              <a:gd name="T114" fmla="*/ 670901101 w 2292"/>
              <a:gd name="T115" fmla="*/ 1910389 h 485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292"/>
              <a:gd name="T175" fmla="*/ 0 h 4852"/>
              <a:gd name="T176" fmla="*/ 2292 w 2292"/>
              <a:gd name="T177" fmla="*/ 4852 h 485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292" h="4852">
                <a:moveTo>
                  <a:pt x="323" y="1187"/>
                </a:moveTo>
                <a:lnTo>
                  <a:pt x="294" y="1189"/>
                </a:lnTo>
                <a:lnTo>
                  <a:pt x="267" y="1195"/>
                </a:lnTo>
                <a:lnTo>
                  <a:pt x="238" y="1205"/>
                </a:lnTo>
                <a:lnTo>
                  <a:pt x="209" y="1217"/>
                </a:lnTo>
                <a:lnTo>
                  <a:pt x="181" y="1233"/>
                </a:lnTo>
                <a:lnTo>
                  <a:pt x="155" y="1252"/>
                </a:lnTo>
                <a:lnTo>
                  <a:pt x="129" y="1272"/>
                </a:lnTo>
                <a:lnTo>
                  <a:pt x="105" y="1295"/>
                </a:lnTo>
                <a:lnTo>
                  <a:pt x="84" y="1319"/>
                </a:lnTo>
                <a:lnTo>
                  <a:pt x="63" y="1346"/>
                </a:lnTo>
                <a:lnTo>
                  <a:pt x="45" y="1375"/>
                </a:lnTo>
                <a:lnTo>
                  <a:pt x="29" y="1404"/>
                </a:lnTo>
                <a:lnTo>
                  <a:pt x="17" y="1433"/>
                </a:lnTo>
                <a:lnTo>
                  <a:pt x="8" y="1464"/>
                </a:lnTo>
                <a:lnTo>
                  <a:pt x="3" y="1494"/>
                </a:lnTo>
                <a:lnTo>
                  <a:pt x="0" y="1525"/>
                </a:lnTo>
                <a:lnTo>
                  <a:pt x="0" y="2935"/>
                </a:lnTo>
                <a:lnTo>
                  <a:pt x="3" y="2966"/>
                </a:lnTo>
                <a:lnTo>
                  <a:pt x="10" y="2998"/>
                </a:lnTo>
                <a:lnTo>
                  <a:pt x="21" y="3029"/>
                </a:lnTo>
                <a:lnTo>
                  <a:pt x="37" y="3059"/>
                </a:lnTo>
                <a:lnTo>
                  <a:pt x="56" y="3089"/>
                </a:lnTo>
                <a:lnTo>
                  <a:pt x="78" y="3117"/>
                </a:lnTo>
                <a:lnTo>
                  <a:pt x="102" y="3143"/>
                </a:lnTo>
                <a:lnTo>
                  <a:pt x="128" y="3169"/>
                </a:lnTo>
                <a:lnTo>
                  <a:pt x="157" y="3192"/>
                </a:lnTo>
                <a:lnTo>
                  <a:pt x="187" y="3212"/>
                </a:lnTo>
                <a:lnTo>
                  <a:pt x="217" y="3231"/>
                </a:lnTo>
                <a:lnTo>
                  <a:pt x="249" y="3246"/>
                </a:lnTo>
                <a:lnTo>
                  <a:pt x="281" y="3259"/>
                </a:lnTo>
                <a:lnTo>
                  <a:pt x="313" y="3269"/>
                </a:lnTo>
                <a:lnTo>
                  <a:pt x="343" y="3273"/>
                </a:lnTo>
                <a:lnTo>
                  <a:pt x="373" y="3276"/>
                </a:lnTo>
                <a:lnTo>
                  <a:pt x="373" y="1757"/>
                </a:lnTo>
                <a:lnTo>
                  <a:pt x="570" y="1758"/>
                </a:lnTo>
                <a:lnTo>
                  <a:pt x="574" y="4850"/>
                </a:lnTo>
                <a:lnTo>
                  <a:pt x="1072" y="4852"/>
                </a:lnTo>
                <a:lnTo>
                  <a:pt x="1070" y="2819"/>
                </a:lnTo>
                <a:lnTo>
                  <a:pt x="1252" y="2819"/>
                </a:lnTo>
                <a:lnTo>
                  <a:pt x="1252" y="2824"/>
                </a:lnTo>
                <a:lnTo>
                  <a:pt x="1252" y="2836"/>
                </a:lnTo>
                <a:lnTo>
                  <a:pt x="1252" y="2858"/>
                </a:lnTo>
                <a:lnTo>
                  <a:pt x="1252" y="2886"/>
                </a:lnTo>
                <a:lnTo>
                  <a:pt x="1252" y="2922"/>
                </a:lnTo>
                <a:lnTo>
                  <a:pt x="1253" y="2964"/>
                </a:lnTo>
                <a:lnTo>
                  <a:pt x="1253" y="3012"/>
                </a:lnTo>
                <a:lnTo>
                  <a:pt x="1253" y="3065"/>
                </a:lnTo>
                <a:lnTo>
                  <a:pt x="1253" y="3124"/>
                </a:lnTo>
                <a:lnTo>
                  <a:pt x="1253" y="3188"/>
                </a:lnTo>
                <a:lnTo>
                  <a:pt x="1255" y="3257"/>
                </a:lnTo>
                <a:lnTo>
                  <a:pt x="1255" y="3329"/>
                </a:lnTo>
                <a:lnTo>
                  <a:pt x="1255" y="3404"/>
                </a:lnTo>
                <a:lnTo>
                  <a:pt x="1255" y="3482"/>
                </a:lnTo>
                <a:lnTo>
                  <a:pt x="1256" y="3563"/>
                </a:lnTo>
                <a:lnTo>
                  <a:pt x="1256" y="3645"/>
                </a:lnTo>
                <a:lnTo>
                  <a:pt x="1256" y="3729"/>
                </a:lnTo>
                <a:lnTo>
                  <a:pt x="1257" y="3814"/>
                </a:lnTo>
                <a:lnTo>
                  <a:pt x="1257" y="3900"/>
                </a:lnTo>
                <a:lnTo>
                  <a:pt x="1257" y="3985"/>
                </a:lnTo>
                <a:lnTo>
                  <a:pt x="1257" y="4071"/>
                </a:lnTo>
                <a:lnTo>
                  <a:pt x="1258" y="4155"/>
                </a:lnTo>
                <a:lnTo>
                  <a:pt x="1258" y="4238"/>
                </a:lnTo>
                <a:lnTo>
                  <a:pt x="1258" y="4319"/>
                </a:lnTo>
                <a:lnTo>
                  <a:pt x="1258" y="4399"/>
                </a:lnTo>
                <a:lnTo>
                  <a:pt x="1258" y="4475"/>
                </a:lnTo>
                <a:lnTo>
                  <a:pt x="1259" y="4548"/>
                </a:lnTo>
                <a:lnTo>
                  <a:pt x="1259" y="4618"/>
                </a:lnTo>
                <a:lnTo>
                  <a:pt x="1259" y="4683"/>
                </a:lnTo>
                <a:lnTo>
                  <a:pt x="1259" y="4744"/>
                </a:lnTo>
                <a:lnTo>
                  <a:pt x="1259" y="4800"/>
                </a:lnTo>
                <a:lnTo>
                  <a:pt x="1259" y="4850"/>
                </a:lnTo>
                <a:lnTo>
                  <a:pt x="1721" y="4852"/>
                </a:lnTo>
                <a:lnTo>
                  <a:pt x="1724" y="1757"/>
                </a:lnTo>
                <a:lnTo>
                  <a:pt x="1920" y="1757"/>
                </a:lnTo>
                <a:lnTo>
                  <a:pt x="1920" y="3236"/>
                </a:lnTo>
                <a:lnTo>
                  <a:pt x="1949" y="3234"/>
                </a:lnTo>
                <a:lnTo>
                  <a:pt x="1979" y="3229"/>
                </a:lnTo>
                <a:lnTo>
                  <a:pt x="2010" y="3220"/>
                </a:lnTo>
                <a:lnTo>
                  <a:pt x="2041" y="3208"/>
                </a:lnTo>
                <a:lnTo>
                  <a:pt x="2074" y="3194"/>
                </a:lnTo>
                <a:lnTo>
                  <a:pt x="2104" y="3177"/>
                </a:lnTo>
                <a:lnTo>
                  <a:pt x="2134" y="3158"/>
                </a:lnTo>
                <a:lnTo>
                  <a:pt x="2163" y="3136"/>
                </a:lnTo>
                <a:lnTo>
                  <a:pt x="2190" y="3112"/>
                </a:lnTo>
                <a:lnTo>
                  <a:pt x="2214" y="3087"/>
                </a:lnTo>
                <a:lnTo>
                  <a:pt x="2236" y="3059"/>
                </a:lnTo>
                <a:lnTo>
                  <a:pt x="2255" y="3031"/>
                </a:lnTo>
                <a:lnTo>
                  <a:pt x="2270" y="3002"/>
                </a:lnTo>
                <a:lnTo>
                  <a:pt x="2282" y="2972"/>
                </a:lnTo>
                <a:lnTo>
                  <a:pt x="2290" y="2941"/>
                </a:lnTo>
                <a:lnTo>
                  <a:pt x="2292" y="2910"/>
                </a:lnTo>
                <a:lnTo>
                  <a:pt x="2292" y="1500"/>
                </a:lnTo>
                <a:lnTo>
                  <a:pt x="2290" y="1470"/>
                </a:lnTo>
                <a:lnTo>
                  <a:pt x="2285" y="1439"/>
                </a:lnTo>
                <a:lnTo>
                  <a:pt x="2276" y="1410"/>
                </a:lnTo>
                <a:lnTo>
                  <a:pt x="2265" y="1382"/>
                </a:lnTo>
                <a:lnTo>
                  <a:pt x="2251" y="1354"/>
                </a:lnTo>
                <a:lnTo>
                  <a:pt x="2234" y="1329"/>
                </a:lnTo>
                <a:lnTo>
                  <a:pt x="2215" y="1304"/>
                </a:lnTo>
                <a:lnTo>
                  <a:pt x="2194" y="1282"/>
                </a:lnTo>
                <a:lnTo>
                  <a:pt x="2171" y="1262"/>
                </a:lnTo>
                <a:lnTo>
                  <a:pt x="2146" y="1242"/>
                </a:lnTo>
                <a:lnTo>
                  <a:pt x="2121" y="1227"/>
                </a:lnTo>
                <a:lnTo>
                  <a:pt x="2093" y="1212"/>
                </a:lnTo>
                <a:lnTo>
                  <a:pt x="2065" y="1201"/>
                </a:lnTo>
                <a:lnTo>
                  <a:pt x="2038" y="1194"/>
                </a:lnTo>
                <a:lnTo>
                  <a:pt x="2009" y="1188"/>
                </a:lnTo>
                <a:lnTo>
                  <a:pt x="1980" y="1187"/>
                </a:lnTo>
                <a:lnTo>
                  <a:pt x="323" y="1187"/>
                </a:lnTo>
                <a:close/>
                <a:moveTo>
                  <a:pt x="1106" y="0"/>
                </a:moveTo>
                <a:lnTo>
                  <a:pt x="1153" y="3"/>
                </a:lnTo>
                <a:lnTo>
                  <a:pt x="1199" y="10"/>
                </a:lnTo>
                <a:lnTo>
                  <a:pt x="1244" y="23"/>
                </a:lnTo>
                <a:lnTo>
                  <a:pt x="1286" y="40"/>
                </a:lnTo>
                <a:lnTo>
                  <a:pt x="1326" y="60"/>
                </a:lnTo>
                <a:lnTo>
                  <a:pt x="1364" y="86"/>
                </a:lnTo>
                <a:lnTo>
                  <a:pt x="1399" y="115"/>
                </a:lnTo>
                <a:lnTo>
                  <a:pt x="1432" y="147"/>
                </a:lnTo>
                <a:lnTo>
                  <a:pt x="1462" y="183"/>
                </a:lnTo>
                <a:lnTo>
                  <a:pt x="1488" y="222"/>
                </a:lnTo>
                <a:lnTo>
                  <a:pt x="1511" y="263"/>
                </a:lnTo>
                <a:lnTo>
                  <a:pt x="1531" y="306"/>
                </a:lnTo>
                <a:lnTo>
                  <a:pt x="1546" y="353"/>
                </a:lnTo>
                <a:lnTo>
                  <a:pt x="1557" y="400"/>
                </a:lnTo>
                <a:lnTo>
                  <a:pt x="1564" y="451"/>
                </a:lnTo>
                <a:lnTo>
                  <a:pt x="1567" y="501"/>
                </a:lnTo>
                <a:lnTo>
                  <a:pt x="1564" y="552"/>
                </a:lnTo>
                <a:lnTo>
                  <a:pt x="1557" y="603"/>
                </a:lnTo>
                <a:lnTo>
                  <a:pt x="1546" y="651"/>
                </a:lnTo>
                <a:lnTo>
                  <a:pt x="1531" y="697"/>
                </a:lnTo>
                <a:lnTo>
                  <a:pt x="1511" y="740"/>
                </a:lnTo>
                <a:lnTo>
                  <a:pt x="1488" y="782"/>
                </a:lnTo>
                <a:lnTo>
                  <a:pt x="1462" y="821"/>
                </a:lnTo>
                <a:lnTo>
                  <a:pt x="1432" y="857"/>
                </a:lnTo>
                <a:lnTo>
                  <a:pt x="1399" y="889"/>
                </a:lnTo>
                <a:lnTo>
                  <a:pt x="1364" y="918"/>
                </a:lnTo>
                <a:lnTo>
                  <a:pt x="1326" y="944"/>
                </a:lnTo>
                <a:lnTo>
                  <a:pt x="1286" y="965"/>
                </a:lnTo>
                <a:lnTo>
                  <a:pt x="1244" y="982"/>
                </a:lnTo>
                <a:lnTo>
                  <a:pt x="1199" y="994"/>
                </a:lnTo>
                <a:lnTo>
                  <a:pt x="1153" y="1003"/>
                </a:lnTo>
                <a:lnTo>
                  <a:pt x="1106" y="1005"/>
                </a:lnTo>
                <a:lnTo>
                  <a:pt x="1059" y="1003"/>
                </a:lnTo>
                <a:lnTo>
                  <a:pt x="1014" y="994"/>
                </a:lnTo>
                <a:lnTo>
                  <a:pt x="970" y="982"/>
                </a:lnTo>
                <a:lnTo>
                  <a:pt x="928" y="965"/>
                </a:lnTo>
                <a:lnTo>
                  <a:pt x="887" y="944"/>
                </a:lnTo>
                <a:lnTo>
                  <a:pt x="850" y="918"/>
                </a:lnTo>
                <a:lnTo>
                  <a:pt x="814" y="889"/>
                </a:lnTo>
                <a:lnTo>
                  <a:pt x="781" y="857"/>
                </a:lnTo>
                <a:lnTo>
                  <a:pt x="751" y="821"/>
                </a:lnTo>
                <a:lnTo>
                  <a:pt x="725" y="782"/>
                </a:lnTo>
                <a:lnTo>
                  <a:pt x="702" y="740"/>
                </a:lnTo>
                <a:lnTo>
                  <a:pt x="681" y="697"/>
                </a:lnTo>
                <a:lnTo>
                  <a:pt x="666" y="651"/>
                </a:lnTo>
                <a:lnTo>
                  <a:pt x="655" y="603"/>
                </a:lnTo>
                <a:lnTo>
                  <a:pt x="647" y="552"/>
                </a:lnTo>
                <a:lnTo>
                  <a:pt x="645" y="501"/>
                </a:lnTo>
                <a:lnTo>
                  <a:pt x="647" y="451"/>
                </a:lnTo>
                <a:lnTo>
                  <a:pt x="655" y="400"/>
                </a:lnTo>
                <a:lnTo>
                  <a:pt x="666" y="353"/>
                </a:lnTo>
                <a:lnTo>
                  <a:pt x="681" y="306"/>
                </a:lnTo>
                <a:lnTo>
                  <a:pt x="702" y="263"/>
                </a:lnTo>
                <a:lnTo>
                  <a:pt x="725" y="222"/>
                </a:lnTo>
                <a:lnTo>
                  <a:pt x="751" y="183"/>
                </a:lnTo>
                <a:lnTo>
                  <a:pt x="781" y="147"/>
                </a:lnTo>
                <a:lnTo>
                  <a:pt x="814" y="115"/>
                </a:lnTo>
                <a:lnTo>
                  <a:pt x="850" y="86"/>
                </a:lnTo>
                <a:lnTo>
                  <a:pt x="887" y="60"/>
                </a:lnTo>
                <a:lnTo>
                  <a:pt x="928" y="40"/>
                </a:lnTo>
                <a:lnTo>
                  <a:pt x="970" y="23"/>
                </a:lnTo>
                <a:lnTo>
                  <a:pt x="1014" y="10"/>
                </a:lnTo>
                <a:lnTo>
                  <a:pt x="1059" y="3"/>
                </a:lnTo>
                <a:lnTo>
                  <a:pt x="1106" y="0"/>
                </a:lnTo>
                <a:close/>
              </a:path>
            </a:pathLst>
          </a:custGeom>
          <a:solidFill>
            <a:schemeClr val="bg2"/>
          </a:solidFill>
          <a:ln w="9525">
            <a:solidFill>
              <a:srgbClr val="777777"/>
            </a:solidFill>
            <a:round/>
            <a:headEnd/>
            <a:tailEnd/>
          </a:ln>
        </p:spPr>
        <p:txBody>
          <a:bodyPr>
            <a:noAutofit/>
          </a:bodyPr>
          <a:lstStyle/>
          <a:p>
            <a:endParaRPr lang="fr-FR"/>
          </a:p>
        </p:txBody>
      </p:sp>
      <p:sp>
        <p:nvSpPr>
          <p:cNvPr id="23566" name="Freeform 262"/>
          <p:cNvSpPr>
            <a:spLocks noEditPoints="1"/>
          </p:cNvSpPr>
          <p:nvPr/>
        </p:nvSpPr>
        <p:spPr bwMode="auto">
          <a:xfrm>
            <a:off x="1101725" y="4953000"/>
            <a:ext cx="196850" cy="417513"/>
          </a:xfrm>
          <a:custGeom>
            <a:avLst/>
            <a:gdLst>
              <a:gd name="T0" fmla="*/ 169147112 w 2292"/>
              <a:gd name="T1" fmla="*/ 761401940 h 4852"/>
              <a:gd name="T2" fmla="*/ 114665377 w 2292"/>
              <a:gd name="T3" fmla="*/ 785614242 h 4852"/>
              <a:gd name="T4" fmla="*/ 66519920 w 2292"/>
              <a:gd name="T5" fmla="*/ 825117909 h 4852"/>
              <a:gd name="T6" fmla="*/ 28509581 w 2292"/>
              <a:gd name="T7" fmla="*/ 876090271 h 4852"/>
              <a:gd name="T8" fmla="*/ 5067513 w 2292"/>
              <a:gd name="T9" fmla="*/ 932801800 h 4852"/>
              <a:gd name="T10" fmla="*/ 0 w 2292"/>
              <a:gd name="T11" fmla="*/ 1870061659 h 4852"/>
              <a:gd name="T12" fmla="*/ 13306957 w 2292"/>
              <a:gd name="T13" fmla="*/ 1929949452 h 4852"/>
              <a:gd name="T14" fmla="*/ 49414160 w 2292"/>
              <a:gd name="T15" fmla="*/ 1986024901 h 4852"/>
              <a:gd name="T16" fmla="*/ 99462671 w 2292"/>
              <a:gd name="T17" fmla="*/ 2033813427 h 4852"/>
              <a:gd name="T18" fmla="*/ 157750602 w 2292"/>
              <a:gd name="T19" fmla="*/ 2068215383 h 4852"/>
              <a:gd name="T20" fmla="*/ 217299891 w 2292"/>
              <a:gd name="T21" fmla="*/ 2085422556 h 4852"/>
              <a:gd name="T22" fmla="*/ 361109147 w 2292"/>
              <a:gd name="T23" fmla="*/ 1120122219 h 4852"/>
              <a:gd name="T24" fmla="*/ 677871581 w 2292"/>
              <a:gd name="T25" fmla="*/ 1796149841 h 4852"/>
              <a:gd name="T26" fmla="*/ 793171524 w 2292"/>
              <a:gd name="T27" fmla="*/ 1806982457 h 4852"/>
              <a:gd name="T28" fmla="*/ 793171524 w 2292"/>
              <a:gd name="T29" fmla="*/ 1861776111 h 4852"/>
              <a:gd name="T30" fmla="*/ 793805704 w 2292"/>
              <a:gd name="T31" fmla="*/ 1952889596 h 4852"/>
              <a:gd name="T32" fmla="*/ 795074750 w 2292"/>
              <a:gd name="T33" fmla="*/ 2075227396 h 4852"/>
              <a:gd name="T34" fmla="*/ 795074750 w 2292"/>
              <a:gd name="T35" fmla="*/ 2147483647 h 4852"/>
              <a:gd name="T36" fmla="*/ 795701372 w 2292"/>
              <a:gd name="T37" fmla="*/ 2147483647 h 4852"/>
              <a:gd name="T38" fmla="*/ 796335551 w 2292"/>
              <a:gd name="T39" fmla="*/ 2147483647 h 4852"/>
              <a:gd name="T40" fmla="*/ 796970418 w 2292"/>
              <a:gd name="T41" fmla="*/ 2147483647 h 4852"/>
              <a:gd name="T42" fmla="*/ 796970418 w 2292"/>
              <a:gd name="T43" fmla="*/ 2147483647 h 4852"/>
              <a:gd name="T44" fmla="*/ 797604598 w 2292"/>
              <a:gd name="T45" fmla="*/ 2147483647 h 4852"/>
              <a:gd name="T46" fmla="*/ 797604598 w 2292"/>
              <a:gd name="T47" fmla="*/ 2147483647 h 4852"/>
              <a:gd name="T48" fmla="*/ 1216359680 w 2292"/>
              <a:gd name="T49" fmla="*/ 1119485451 h 4852"/>
              <a:gd name="T50" fmla="*/ 1253743300 w 2292"/>
              <a:gd name="T51" fmla="*/ 2057381389 h 4852"/>
              <a:gd name="T52" fmla="*/ 1313926468 w 2292"/>
              <a:gd name="T53" fmla="*/ 2035086961 h 4852"/>
              <a:gd name="T54" fmla="*/ 1370311430 w 2292"/>
              <a:gd name="T55" fmla="*/ 1998131052 h 4852"/>
              <a:gd name="T56" fmla="*/ 1416553640 w 2292"/>
              <a:gd name="T57" fmla="*/ 1949068992 h 4852"/>
              <a:gd name="T58" fmla="*/ 1445698077 w 2292"/>
              <a:gd name="T59" fmla="*/ 1893637882 h 4852"/>
              <a:gd name="T60" fmla="*/ 1452034377 w 2292"/>
              <a:gd name="T61" fmla="*/ 955733683 h 4852"/>
              <a:gd name="T62" fmla="*/ 1441898496 w 2292"/>
              <a:gd name="T63" fmla="*/ 898392960 h 4852"/>
              <a:gd name="T64" fmla="*/ 1415292838 w 2292"/>
              <a:gd name="T65" fmla="*/ 846783142 h 4852"/>
              <a:gd name="T66" fmla="*/ 1375379371 w 2292"/>
              <a:gd name="T67" fmla="*/ 804096327 h 4852"/>
              <a:gd name="T68" fmla="*/ 1325964889 w 2292"/>
              <a:gd name="T69" fmla="*/ 772234556 h 4852"/>
              <a:gd name="T70" fmla="*/ 1272744641 w 2292"/>
              <a:gd name="T71" fmla="*/ 756943880 h 4852"/>
              <a:gd name="T72" fmla="*/ 700679375 w 2292"/>
              <a:gd name="T73" fmla="*/ 0 h 4852"/>
              <a:gd name="T74" fmla="*/ 788103583 w 2292"/>
              <a:gd name="T75" fmla="*/ 14653570 h 4852"/>
              <a:gd name="T76" fmla="*/ 864124066 w 2292"/>
              <a:gd name="T77" fmla="*/ 54793590 h 4852"/>
              <a:gd name="T78" fmla="*/ 926211148 w 2292"/>
              <a:gd name="T79" fmla="*/ 116599364 h 4852"/>
              <a:gd name="T80" fmla="*/ 969923510 w 2292"/>
              <a:gd name="T81" fmla="*/ 194969113 h 4852"/>
              <a:gd name="T82" fmla="*/ 990828078 w 2292"/>
              <a:gd name="T83" fmla="*/ 287355616 h 4852"/>
              <a:gd name="T84" fmla="*/ 986395004 w 2292"/>
              <a:gd name="T85" fmla="*/ 384206976 h 4852"/>
              <a:gd name="T86" fmla="*/ 957250910 w 2292"/>
              <a:gd name="T87" fmla="*/ 471499169 h 4852"/>
              <a:gd name="T88" fmla="*/ 907202249 w 2292"/>
              <a:gd name="T89" fmla="*/ 546048098 h 4852"/>
              <a:gd name="T90" fmla="*/ 840047913 w 2292"/>
              <a:gd name="T91" fmla="*/ 601478520 h 4852"/>
              <a:gd name="T92" fmla="*/ 759594356 w 2292"/>
              <a:gd name="T93" fmla="*/ 633332718 h 4852"/>
              <a:gd name="T94" fmla="*/ 670901101 w 2292"/>
              <a:gd name="T95" fmla="*/ 639071196 h 4852"/>
              <a:gd name="T96" fmla="*/ 587909795 w 2292"/>
              <a:gd name="T97" fmla="*/ 614858550 h 4852"/>
              <a:gd name="T98" fmla="*/ 515687863 w 2292"/>
              <a:gd name="T99" fmla="*/ 566432913 h 4852"/>
              <a:gd name="T100" fmla="*/ 459302901 w 2292"/>
              <a:gd name="T101" fmla="*/ 498259228 h 4852"/>
              <a:gd name="T102" fmla="*/ 421927183 w 2292"/>
              <a:gd name="T103" fmla="*/ 414787640 h 4852"/>
              <a:gd name="T104" fmla="*/ 408620060 w 2292"/>
              <a:gd name="T105" fmla="*/ 319217215 h 4852"/>
              <a:gd name="T106" fmla="*/ 421927183 w 2292"/>
              <a:gd name="T107" fmla="*/ 224920410 h 4852"/>
              <a:gd name="T108" fmla="*/ 459302901 w 2292"/>
              <a:gd name="T109" fmla="*/ 141449036 h 4852"/>
              <a:gd name="T110" fmla="*/ 515687863 w 2292"/>
              <a:gd name="T111" fmla="*/ 73275417 h 4852"/>
              <a:gd name="T112" fmla="*/ 587909795 w 2292"/>
              <a:gd name="T113" fmla="*/ 25486450 h 4852"/>
              <a:gd name="T114" fmla="*/ 670901101 w 2292"/>
              <a:gd name="T115" fmla="*/ 1910389 h 485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292"/>
              <a:gd name="T175" fmla="*/ 0 h 4852"/>
              <a:gd name="T176" fmla="*/ 2292 w 2292"/>
              <a:gd name="T177" fmla="*/ 4852 h 485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292" h="4852">
                <a:moveTo>
                  <a:pt x="323" y="1187"/>
                </a:moveTo>
                <a:lnTo>
                  <a:pt x="294" y="1189"/>
                </a:lnTo>
                <a:lnTo>
                  <a:pt x="267" y="1195"/>
                </a:lnTo>
                <a:lnTo>
                  <a:pt x="238" y="1205"/>
                </a:lnTo>
                <a:lnTo>
                  <a:pt x="209" y="1217"/>
                </a:lnTo>
                <a:lnTo>
                  <a:pt x="181" y="1233"/>
                </a:lnTo>
                <a:lnTo>
                  <a:pt x="155" y="1252"/>
                </a:lnTo>
                <a:lnTo>
                  <a:pt x="129" y="1272"/>
                </a:lnTo>
                <a:lnTo>
                  <a:pt x="105" y="1295"/>
                </a:lnTo>
                <a:lnTo>
                  <a:pt x="84" y="1319"/>
                </a:lnTo>
                <a:lnTo>
                  <a:pt x="63" y="1346"/>
                </a:lnTo>
                <a:lnTo>
                  <a:pt x="45" y="1375"/>
                </a:lnTo>
                <a:lnTo>
                  <a:pt x="29" y="1404"/>
                </a:lnTo>
                <a:lnTo>
                  <a:pt x="17" y="1433"/>
                </a:lnTo>
                <a:lnTo>
                  <a:pt x="8" y="1464"/>
                </a:lnTo>
                <a:lnTo>
                  <a:pt x="3" y="1494"/>
                </a:lnTo>
                <a:lnTo>
                  <a:pt x="0" y="1525"/>
                </a:lnTo>
                <a:lnTo>
                  <a:pt x="0" y="2935"/>
                </a:lnTo>
                <a:lnTo>
                  <a:pt x="3" y="2966"/>
                </a:lnTo>
                <a:lnTo>
                  <a:pt x="10" y="2998"/>
                </a:lnTo>
                <a:lnTo>
                  <a:pt x="21" y="3029"/>
                </a:lnTo>
                <a:lnTo>
                  <a:pt x="37" y="3059"/>
                </a:lnTo>
                <a:lnTo>
                  <a:pt x="56" y="3089"/>
                </a:lnTo>
                <a:lnTo>
                  <a:pt x="78" y="3117"/>
                </a:lnTo>
                <a:lnTo>
                  <a:pt x="102" y="3143"/>
                </a:lnTo>
                <a:lnTo>
                  <a:pt x="128" y="3169"/>
                </a:lnTo>
                <a:lnTo>
                  <a:pt x="157" y="3192"/>
                </a:lnTo>
                <a:lnTo>
                  <a:pt x="187" y="3212"/>
                </a:lnTo>
                <a:lnTo>
                  <a:pt x="217" y="3231"/>
                </a:lnTo>
                <a:lnTo>
                  <a:pt x="249" y="3246"/>
                </a:lnTo>
                <a:lnTo>
                  <a:pt x="281" y="3259"/>
                </a:lnTo>
                <a:lnTo>
                  <a:pt x="313" y="3269"/>
                </a:lnTo>
                <a:lnTo>
                  <a:pt x="343" y="3273"/>
                </a:lnTo>
                <a:lnTo>
                  <a:pt x="373" y="3276"/>
                </a:lnTo>
                <a:lnTo>
                  <a:pt x="373" y="1757"/>
                </a:lnTo>
                <a:lnTo>
                  <a:pt x="570" y="1758"/>
                </a:lnTo>
                <a:lnTo>
                  <a:pt x="574" y="4850"/>
                </a:lnTo>
                <a:lnTo>
                  <a:pt x="1072" y="4852"/>
                </a:lnTo>
                <a:lnTo>
                  <a:pt x="1070" y="2819"/>
                </a:lnTo>
                <a:lnTo>
                  <a:pt x="1252" y="2819"/>
                </a:lnTo>
                <a:lnTo>
                  <a:pt x="1252" y="2824"/>
                </a:lnTo>
                <a:lnTo>
                  <a:pt x="1252" y="2836"/>
                </a:lnTo>
                <a:lnTo>
                  <a:pt x="1252" y="2858"/>
                </a:lnTo>
                <a:lnTo>
                  <a:pt x="1252" y="2886"/>
                </a:lnTo>
                <a:lnTo>
                  <a:pt x="1252" y="2922"/>
                </a:lnTo>
                <a:lnTo>
                  <a:pt x="1253" y="2964"/>
                </a:lnTo>
                <a:lnTo>
                  <a:pt x="1253" y="3012"/>
                </a:lnTo>
                <a:lnTo>
                  <a:pt x="1253" y="3065"/>
                </a:lnTo>
                <a:lnTo>
                  <a:pt x="1253" y="3124"/>
                </a:lnTo>
                <a:lnTo>
                  <a:pt x="1253" y="3188"/>
                </a:lnTo>
                <a:lnTo>
                  <a:pt x="1255" y="3257"/>
                </a:lnTo>
                <a:lnTo>
                  <a:pt x="1255" y="3329"/>
                </a:lnTo>
                <a:lnTo>
                  <a:pt x="1255" y="3404"/>
                </a:lnTo>
                <a:lnTo>
                  <a:pt x="1255" y="3482"/>
                </a:lnTo>
                <a:lnTo>
                  <a:pt x="1256" y="3563"/>
                </a:lnTo>
                <a:lnTo>
                  <a:pt x="1256" y="3645"/>
                </a:lnTo>
                <a:lnTo>
                  <a:pt x="1256" y="3729"/>
                </a:lnTo>
                <a:lnTo>
                  <a:pt x="1257" y="3814"/>
                </a:lnTo>
                <a:lnTo>
                  <a:pt x="1257" y="3900"/>
                </a:lnTo>
                <a:lnTo>
                  <a:pt x="1257" y="3985"/>
                </a:lnTo>
                <a:lnTo>
                  <a:pt x="1257" y="4071"/>
                </a:lnTo>
                <a:lnTo>
                  <a:pt x="1258" y="4155"/>
                </a:lnTo>
                <a:lnTo>
                  <a:pt x="1258" y="4238"/>
                </a:lnTo>
                <a:lnTo>
                  <a:pt x="1258" y="4319"/>
                </a:lnTo>
                <a:lnTo>
                  <a:pt x="1258" y="4399"/>
                </a:lnTo>
                <a:lnTo>
                  <a:pt x="1258" y="4475"/>
                </a:lnTo>
                <a:lnTo>
                  <a:pt x="1259" y="4548"/>
                </a:lnTo>
                <a:lnTo>
                  <a:pt x="1259" y="4618"/>
                </a:lnTo>
                <a:lnTo>
                  <a:pt x="1259" y="4683"/>
                </a:lnTo>
                <a:lnTo>
                  <a:pt x="1259" y="4744"/>
                </a:lnTo>
                <a:lnTo>
                  <a:pt x="1259" y="4800"/>
                </a:lnTo>
                <a:lnTo>
                  <a:pt x="1259" y="4850"/>
                </a:lnTo>
                <a:lnTo>
                  <a:pt x="1721" y="4852"/>
                </a:lnTo>
                <a:lnTo>
                  <a:pt x="1724" y="1757"/>
                </a:lnTo>
                <a:lnTo>
                  <a:pt x="1920" y="1757"/>
                </a:lnTo>
                <a:lnTo>
                  <a:pt x="1920" y="3236"/>
                </a:lnTo>
                <a:lnTo>
                  <a:pt x="1949" y="3234"/>
                </a:lnTo>
                <a:lnTo>
                  <a:pt x="1979" y="3229"/>
                </a:lnTo>
                <a:lnTo>
                  <a:pt x="2010" y="3220"/>
                </a:lnTo>
                <a:lnTo>
                  <a:pt x="2041" y="3208"/>
                </a:lnTo>
                <a:lnTo>
                  <a:pt x="2074" y="3194"/>
                </a:lnTo>
                <a:lnTo>
                  <a:pt x="2104" y="3177"/>
                </a:lnTo>
                <a:lnTo>
                  <a:pt x="2134" y="3158"/>
                </a:lnTo>
                <a:lnTo>
                  <a:pt x="2163" y="3136"/>
                </a:lnTo>
                <a:lnTo>
                  <a:pt x="2190" y="3112"/>
                </a:lnTo>
                <a:lnTo>
                  <a:pt x="2214" y="3087"/>
                </a:lnTo>
                <a:lnTo>
                  <a:pt x="2236" y="3059"/>
                </a:lnTo>
                <a:lnTo>
                  <a:pt x="2255" y="3031"/>
                </a:lnTo>
                <a:lnTo>
                  <a:pt x="2270" y="3002"/>
                </a:lnTo>
                <a:lnTo>
                  <a:pt x="2282" y="2972"/>
                </a:lnTo>
                <a:lnTo>
                  <a:pt x="2290" y="2941"/>
                </a:lnTo>
                <a:lnTo>
                  <a:pt x="2292" y="2910"/>
                </a:lnTo>
                <a:lnTo>
                  <a:pt x="2292" y="1500"/>
                </a:lnTo>
                <a:lnTo>
                  <a:pt x="2290" y="1470"/>
                </a:lnTo>
                <a:lnTo>
                  <a:pt x="2285" y="1439"/>
                </a:lnTo>
                <a:lnTo>
                  <a:pt x="2276" y="1410"/>
                </a:lnTo>
                <a:lnTo>
                  <a:pt x="2265" y="1382"/>
                </a:lnTo>
                <a:lnTo>
                  <a:pt x="2251" y="1354"/>
                </a:lnTo>
                <a:lnTo>
                  <a:pt x="2234" y="1329"/>
                </a:lnTo>
                <a:lnTo>
                  <a:pt x="2215" y="1304"/>
                </a:lnTo>
                <a:lnTo>
                  <a:pt x="2194" y="1282"/>
                </a:lnTo>
                <a:lnTo>
                  <a:pt x="2171" y="1262"/>
                </a:lnTo>
                <a:lnTo>
                  <a:pt x="2146" y="1242"/>
                </a:lnTo>
                <a:lnTo>
                  <a:pt x="2121" y="1227"/>
                </a:lnTo>
                <a:lnTo>
                  <a:pt x="2093" y="1212"/>
                </a:lnTo>
                <a:lnTo>
                  <a:pt x="2065" y="1201"/>
                </a:lnTo>
                <a:lnTo>
                  <a:pt x="2038" y="1194"/>
                </a:lnTo>
                <a:lnTo>
                  <a:pt x="2009" y="1188"/>
                </a:lnTo>
                <a:lnTo>
                  <a:pt x="1980" y="1187"/>
                </a:lnTo>
                <a:lnTo>
                  <a:pt x="323" y="1187"/>
                </a:lnTo>
                <a:close/>
                <a:moveTo>
                  <a:pt x="1106" y="0"/>
                </a:moveTo>
                <a:lnTo>
                  <a:pt x="1153" y="3"/>
                </a:lnTo>
                <a:lnTo>
                  <a:pt x="1199" y="10"/>
                </a:lnTo>
                <a:lnTo>
                  <a:pt x="1244" y="23"/>
                </a:lnTo>
                <a:lnTo>
                  <a:pt x="1286" y="40"/>
                </a:lnTo>
                <a:lnTo>
                  <a:pt x="1326" y="60"/>
                </a:lnTo>
                <a:lnTo>
                  <a:pt x="1364" y="86"/>
                </a:lnTo>
                <a:lnTo>
                  <a:pt x="1399" y="115"/>
                </a:lnTo>
                <a:lnTo>
                  <a:pt x="1432" y="147"/>
                </a:lnTo>
                <a:lnTo>
                  <a:pt x="1462" y="183"/>
                </a:lnTo>
                <a:lnTo>
                  <a:pt x="1488" y="222"/>
                </a:lnTo>
                <a:lnTo>
                  <a:pt x="1511" y="263"/>
                </a:lnTo>
                <a:lnTo>
                  <a:pt x="1531" y="306"/>
                </a:lnTo>
                <a:lnTo>
                  <a:pt x="1546" y="353"/>
                </a:lnTo>
                <a:lnTo>
                  <a:pt x="1557" y="400"/>
                </a:lnTo>
                <a:lnTo>
                  <a:pt x="1564" y="451"/>
                </a:lnTo>
                <a:lnTo>
                  <a:pt x="1567" y="501"/>
                </a:lnTo>
                <a:lnTo>
                  <a:pt x="1564" y="552"/>
                </a:lnTo>
                <a:lnTo>
                  <a:pt x="1557" y="603"/>
                </a:lnTo>
                <a:lnTo>
                  <a:pt x="1546" y="651"/>
                </a:lnTo>
                <a:lnTo>
                  <a:pt x="1531" y="697"/>
                </a:lnTo>
                <a:lnTo>
                  <a:pt x="1511" y="740"/>
                </a:lnTo>
                <a:lnTo>
                  <a:pt x="1488" y="782"/>
                </a:lnTo>
                <a:lnTo>
                  <a:pt x="1462" y="821"/>
                </a:lnTo>
                <a:lnTo>
                  <a:pt x="1432" y="857"/>
                </a:lnTo>
                <a:lnTo>
                  <a:pt x="1399" y="889"/>
                </a:lnTo>
                <a:lnTo>
                  <a:pt x="1364" y="918"/>
                </a:lnTo>
                <a:lnTo>
                  <a:pt x="1326" y="944"/>
                </a:lnTo>
                <a:lnTo>
                  <a:pt x="1286" y="965"/>
                </a:lnTo>
                <a:lnTo>
                  <a:pt x="1244" y="982"/>
                </a:lnTo>
                <a:lnTo>
                  <a:pt x="1199" y="994"/>
                </a:lnTo>
                <a:lnTo>
                  <a:pt x="1153" y="1003"/>
                </a:lnTo>
                <a:lnTo>
                  <a:pt x="1106" y="1005"/>
                </a:lnTo>
                <a:lnTo>
                  <a:pt x="1059" y="1003"/>
                </a:lnTo>
                <a:lnTo>
                  <a:pt x="1014" y="994"/>
                </a:lnTo>
                <a:lnTo>
                  <a:pt x="970" y="982"/>
                </a:lnTo>
                <a:lnTo>
                  <a:pt x="928" y="965"/>
                </a:lnTo>
                <a:lnTo>
                  <a:pt x="887" y="944"/>
                </a:lnTo>
                <a:lnTo>
                  <a:pt x="850" y="918"/>
                </a:lnTo>
                <a:lnTo>
                  <a:pt x="814" y="889"/>
                </a:lnTo>
                <a:lnTo>
                  <a:pt x="781" y="857"/>
                </a:lnTo>
                <a:lnTo>
                  <a:pt x="751" y="821"/>
                </a:lnTo>
                <a:lnTo>
                  <a:pt x="725" y="782"/>
                </a:lnTo>
                <a:lnTo>
                  <a:pt x="702" y="740"/>
                </a:lnTo>
                <a:lnTo>
                  <a:pt x="681" y="697"/>
                </a:lnTo>
                <a:lnTo>
                  <a:pt x="666" y="651"/>
                </a:lnTo>
                <a:lnTo>
                  <a:pt x="655" y="603"/>
                </a:lnTo>
                <a:lnTo>
                  <a:pt x="647" y="552"/>
                </a:lnTo>
                <a:lnTo>
                  <a:pt x="645" y="501"/>
                </a:lnTo>
                <a:lnTo>
                  <a:pt x="647" y="451"/>
                </a:lnTo>
                <a:lnTo>
                  <a:pt x="655" y="400"/>
                </a:lnTo>
                <a:lnTo>
                  <a:pt x="666" y="353"/>
                </a:lnTo>
                <a:lnTo>
                  <a:pt x="681" y="306"/>
                </a:lnTo>
                <a:lnTo>
                  <a:pt x="702" y="263"/>
                </a:lnTo>
                <a:lnTo>
                  <a:pt x="725" y="222"/>
                </a:lnTo>
                <a:lnTo>
                  <a:pt x="751" y="183"/>
                </a:lnTo>
                <a:lnTo>
                  <a:pt x="781" y="147"/>
                </a:lnTo>
                <a:lnTo>
                  <a:pt x="814" y="115"/>
                </a:lnTo>
                <a:lnTo>
                  <a:pt x="850" y="86"/>
                </a:lnTo>
                <a:lnTo>
                  <a:pt x="887" y="60"/>
                </a:lnTo>
                <a:lnTo>
                  <a:pt x="928" y="40"/>
                </a:lnTo>
                <a:lnTo>
                  <a:pt x="970" y="23"/>
                </a:lnTo>
                <a:lnTo>
                  <a:pt x="1014" y="10"/>
                </a:lnTo>
                <a:lnTo>
                  <a:pt x="1059" y="3"/>
                </a:lnTo>
                <a:lnTo>
                  <a:pt x="1106" y="0"/>
                </a:lnTo>
                <a:close/>
              </a:path>
            </a:pathLst>
          </a:custGeom>
          <a:solidFill>
            <a:schemeClr val="bg2"/>
          </a:solidFill>
          <a:ln w="9525">
            <a:solidFill>
              <a:srgbClr val="777777"/>
            </a:solidFill>
            <a:round/>
            <a:headEnd/>
            <a:tailEnd/>
          </a:ln>
        </p:spPr>
        <p:txBody>
          <a:bodyPr>
            <a:noAutofit/>
          </a:bodyPr>
          <a:lstStyle/>
          <a:p>
            <a:endParaRPr lang="fr-FR"/>
          </a:p>
        </p:txBody>
      </p:sp>
    </p:spTree>
    <p:extLst>
      <p:ext uri="{BB962C8B-B14F-4D97-AF65-F5344CB8AC3E}">
        <p14:creationId xmlns:p14="http://schemas.microsoft.com/office/powerpoint/2010/main" val="301941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a:xfrm>
            <a:off x="1371600" y="177800"/>
            <a:ext cx="7277100" cy="368300"/>
          </a:xfrm>
        </p:spPr>
        <p:txBody>
          <a:bodyPr/>
          <a:lstStyle/>
          <a:p>
            <a:pPr>
              <a:defRPr/>
            </a:pPr>
            <a:r>
              <a:rPr lang="fr-FR" sz="2800"/>
              <a:t>Exercice sur le planning de Gantt</a:t>
            </a:r>
          </a:p>
        </p:txBody>
      </p:sp>
      <p:grpSp>
        <p:nvGrpSpPr>
          <p:cNvPr id="24581" name="Group 301"/>
          <p:cNvGrpSpPr>
            <a:grpSpLocks/>
          </p:cNvGrpSpPr>
          <p:nvPr/>
        </p:nvGrpSpPr>
        <p:grpSpPr bwMode="auto">
          <a:xfrm>
            <a:off x="1171575" y="3201988"/>
            <a:ext cx="7112000" cy="2613025"/>
            <a:chOff x="738" y="2017"/>
            <a:chExt cx="4480" cy="1646"/>
          </a:xfrm>
        </p:grpSpPr>
        <p:sp>
          <p:nvSpPr>
            <p:cNvPr id="24812" name="Text Box 8"/>
            <p:cNvSpPr txBox="1">
              <a:spLocks noChangeArrowheads="1"/>
            </p:cNvSpPr>
            <p:nvPr/>
          </p:nvSpPr>
          <p:spPr bwMode="auto">
            <a:xfrm>
              <a:off x="1222" y="3499"/>
              <a:ext cx="188" cy="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100">
                  <a:solidFill>
                    <a:schemeClr val="tx2"/>
                  </a:solidFill>
                </a:rPr>
                <a:t>2</a:t>
              </a:r>
            </a:p>
          </p:txBody>
        </p:sp>
        <p:sp>
          <p:nvSpPr>
            <p:cNvPr id="24813" name="Text Box 9"/>
            <p:cNvSpPr txBox="1">
              <a:spLocks noChangeArrowheads="1"/>
            </p:cNvSpPr>
            <p:nvPr/>
          </p:nvSpPr>
          <p:spPr bwMode="auto">
            <a:xfrm>
              <a:off x="1526" y="3499"/>
              <a:ext cx="188" cy="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100">
                  <a:solidFill>
                    <a:schemeClr val="tx2"/>
                  </a:solidFill>
                </a:rPr>
                <a:t>4</a:t>
              </a:r>
            </a:p>
          </p:txBody>
        </p:sp>
        <p:sp>
          <p:nvSpPr>
            <p:cNvPr id="24814" name="Text Box 10"/>
            <p:cNvSpPr txBox="1">
              <a:spLocks noChangeArrowheads="1"/>
            </p:cNvSpPr>
            <p:nvPr/>
          </p:nvSpPr>
          <p:spPr bwMode="auto">
            <a:xfrm>
              <a:off x="1862" y="3499"/>
              <a:ext cx="188" cy="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100">
                  <a:solidFill>
                    <a:schemeClr val="tx2"/>
                  </a:solidFill>
                </a:rPr>
                <a:t>6</a:t>
              </a:r>
            </a:p>
          </p:txBody>
        </p:sp>
        <p:sp>
          <p:nvSpPr>
            <p:cNvPr id="24815" name="Text Box 11"/>
            <p:cNvSpPr txBox="1">
              <a:spLocks noChangeArrowheads="1"/>
            </p:cNvSpPr>
            <p:nvPr/>
          </p:nvSpPr>
          <p:spPr bwMode="auto">
            <a:xfrm>
              <a:off x="2166" y="3499"/>
              <a:ext cx="188" cy="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100">
                  <a:solidFill>
                    <a:schemeClr val="tx2"/>
                  </a:solidFill>
                </a:rPr>
                <a:t>8</a:t>
              </a:r>
            </a:p>
          </p:txBody>
        </p:sp>
        <p:sp>
          <p:nvSpPr>
            <p:cNvPr id="24816" name="Text Box 12"/>
            <p:cNvSpPr txBox="1">
              <a:spLocks noChangeArrowheads="1"/>
            </p:cNvSpPr>
            <p:nvPr/>
          </p:nvSpPr>
          <p:spPr bwMode="auto">
            <a:xfrm>
              <a:off x="2462" y="3499"/>
              <a:ext cx="268" cy="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100">
                  <a:solidFill>
                    <a:schemeClr val="tx2"/>
                  </a:solidFill>
                </a:rPr>
                <a:t>10</a:t>
              </a:r>
            </a:p>
          </p:txBody>
        </p:sp>
        <p:sp>
          <p:nvSpPr>
            <p:cNvPr id="24817" name="Text Box 13"/>
            <p:cNvSpPr txBox="1">
              <a:spLocks noChangeArrowheads="1"/>
            </p:cNvSpPr>
            <p:nvPr/>
          </p:nvSpPr>
          <p:spPr bwMode="auto">
            <a:xfrm>
              <a:off x="2758" y="3499"/>
              <a:ext cx="284" cy="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100">
                  <a:solidFill>
                    <a:schemeClr val="tx2"/>
                  </a:solidFill>
                </a:rPr>
                <a:t>12</a:t>
              </a:r>
            </a:p>
          </p:txBody>
        </p:sp>
        <p:sp>
          <p:nvSpPr>
            <p:cNvPr id="24818" name="Text Box 14"/>
            <p:cNvSpPr txBox="1">
              <a:spLocks noChangeArrowheads="1"/>
            </p:cNvSpPr>
            <p:nvPr/>
          </p:nvSpPr>
          <p:spPr bwMode="auto">
            <a:xfrm>
              <a:off x="3110" y="3499"/>
              <a:ext cx="252" cy="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100">
                  <a:solidFill>
                    <a:schemeClr val="tx2"/>
                  </a:solidFill>
                </a:rPr>
                <a:t>14</a:t>
              </a:r>
            </a:p>
          </p:txBody>
        </p:sp>
        <p:sp>
          <p:nvSpPr>
            <p:cNvPr id="24819" name="Text Box 15"/>
            <p:cNvSpPr txBox="1">
              <a:spLocks noChangeArrowheads="1"/>
            </p:cNvSpPr>
            <p:nvPr/>
          </p:nvSpPr>
          <p:spPr bwMode="auto">
            <a:xfrm>
              <a:off x="3414" y="3499"/>
              <a:ext cx="252" cy="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100">
                  <a:solidFill>
                    <a:schemeClr val="tx2"/>
                  </a:solidFill>
                </a:rPr>
                <a:t>16</a:t>
              </a:r>
            </a:p>
          </p:txBody>
        </p:sp>
        <p:sp>
          <p:nvSpPr>
            <p:cNvPr id="24820" name="Text Box 16"/>
            <p:cNvSpPr txBox="1">
              <a:spLocks noChangeArrowheads="1"/>
            </p:cNvSpPr>
            <p:nvPr/>
          </p:nvSpPr>
          <p:spPr bwMode="auto">
            <a:xfrm>
              <a:off x="3718" y="3499"/>
              <a:ext cx="252" cy="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100">
                  <a:solidFill>
                    <a:schemeClr val="tx2"/>
                  </a:solidFill>
                </a:rPr>
                <a:t>18</a:t>
              </a:r>
            </a:p>
          </p:txBody>
        </p:sp>
        <p:sp>
          <p:nvSpPr>
            <p:cNvPr id="24821" name="Text Box 17"/>
            <p:cNvSpPr txBox="1">
              <a:spLocks noChangeArrowheads="1"/>
            </p:cNvSpPr>
            <p:nvPr/>
          </p:nvSpPr>
          <p:spPr bwMode="auto">
            <a:xfrm>
              <a:off x="4022" y="3499"/>
              <a:ext cx="252" cy="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100">
                  <a:solidFill>
                    <a:schemeClr val="tx2"/>
                  </a:solidFill>
                </a:rPr>
                <a:t>20</a:t>
              </a:r>
            </a:p>
          </p:txBody>
        </p:sp>
        <p:sp>
          <p:nvSpPr>
            <p:cNvPr id="24822" name="Text Box 18"/>
            <p:cNvSpPr txBox="1">
              <a:spLocks noChangeArrowheads="1"/>
            </p:cNvSpPr>
            <p:nvPr/>
          </p:nvSpPr>
          <p:spPr bwMode="auto">
            <a:xfrm>
              <a:off x="4358" y="3499"/>
              <a:ext cx="252" cy="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100">
                  <a:solidFill>
                    <a:schemeClr val="tx2"/>
                  </a:solidFill>
                </a:rPr>
                <a:t>22</a:t>
              </a:r>
            </a:p>
          </p:txBody>
        </p:sp>
        <p:sp>
          <p:nvSpPr>
            <p:cNvPr id="24823" name="Text Box 19"/>
            <p:cNvSpPr txBox="1">
              <a:spLocks noChangeArrowheads="1"/>
            </p:cNvSpPr>
            <p:nvPr/>
          </p:nvSpPr>
          <p:spPr bwMode="auto">
            <a:xfrm>
              <a:off x="4662" y="3499"/>
              <a:ext cx="252" cy="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100">
                  <a:solidFill>
                    <a:schemeClr val="tx2"/>
                  </a:solidFill>
                </a:rPr>
                <a:t>24</a:t>
              </a:r>
            </a:p>
          </p:txBody>
        </p:sp>
        <p:sp>
          <p:nvSpPr>
            <p:cNvPr id="24824" name="Text Box 20"/>
            <p:cNvSpPr txBox="1">
              <a:spLocks noChangeArrowheads="1"/>
            </p:cNvSpPr>
            <p:nvPr/>
          </p:nvSpPr>
          <p:spPr bwMode="auto">
            <a:xfrm>
              <a:off x="4966" y="3499"/>
              <a:ext cx="252" cy="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100">
                  <a:solidFill>
                    <a:schemeClr val="tx2"/>
                  </a:solidFill>
                </a:rPr>
                <a:t>26</a:t>
              </a:r>
            </a:p>
          </p:txBody>
        </p:sp>
        <p:sp>
          <p:nvSpPr>
            <p:cNvPr id="24825" name="Text Box 21"/>
            <p:cNvSpPr txBox="1">
              <a:spLocks noChangeArrowheads="1"/>
            </p:cNvSpPr>
            <p:nvPr/>
          </p:nvSpPr>
          <p:spPr bwMode="auto">
            <a:xfrm>
              <a:off x="775" y="2017"/>
              <a:ext cx="219" cy="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o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pPr algn="r"/>
              <a:r>
                <a:rPr lang="fr-FR" altLang="fr-FR" sz="1100">
                  <a:solidFill>
                    <a:schemeClr val="tx2"/>
                  </a:solidFill>
                </a:rPr>
                <a:t>T1</a:t>
              </a:r>
            </a:p>
          </p:txBody>
        </p:sp>
        <p:sp>
          <p:nvSpPr>
            <p:cNvPr id="24826" name="Text Box 22"/>
            <p:cNvSpPr txBox="1">
              <a:spLocks noChangeArrowheads="1"/>
            </p:cNvSpPr>
            <p:nvPr/>
          </p:nvSpPr>
          <p:spPr bwMode="auto">
            <a:xfrm>
              <a:off x="775" y="2131"/>
              <a:ext cx="219" cy="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o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pPr algn="r"/>
              <a:r>
                <a:rPr lang="fr-FR" altLang="fr-FR" sz="1100">
                  <a:solidFill>
                    <a:schemeClr val="tx2"/>
                  </a:solidFill>
                </a:rPr>
                <a:t>T2</a:t>
              </a:r>
            </a:p>
          </p:txBody>
        </p:sp>
        <p:sp>
          <p:nvSpPr>
            <p:cNvPr id="24827" name="Text Box 23"/>
            <p:cNvSpPr txBox="1">
              <a:spLocks noChangeArrowheads="1"/>
            </p:cNvSpPr>
            <p:nvPr/>
          </p:nvSpPr>
          <p:spPr bwMode="auto">
            <a:xfrm>
              <a:off x="775" y="2245"/>
              <a:ext cx="219" cy="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o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pPr algn="r"/>
              <a:r>
                <a:rPr lang="fr-FR" altLang="fr-FR" sz="1100">
                  <a:solidFill>
                    <a:schemeClr val="tx2"/>
                  </a:solidFill>
                </a:rPr>
                <a:t>T3</a:t>
              </a:r>
            </a:p>
          </p:txBody>
        </p:sp>
        <p:sp>
          <p:nvSpPr>
            <p:cNvPr id="24828" name="Text Box 24"/>
            <p:cNvSpPr txBox="1">
              <a:spLocks noChangeArrowheads="1"/>
            </p:cNvSpPr>
            <p:nvPr/>
          </p:nvSpPr>
          <p:spPr bwMode="auto">
            <a:xfrm>
              <a:off x="752" y="2358"/>
              <a:ext cx="268" cy="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o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pPr algn="r"/>
              <a:r>
                <a:rPr lang="fr-FR" altLang="fr-FR" sz="1100" dirty="0">
                  <a:solidFill>
                    <a:schemeClr val="tx2"/>
                  </a:solidFill>
                </a:rPr>
                <a:t>T4a</a:t>
              </a:r>
            </a:p>
          </p:txBody>
        </p:sp>
        <p:sp>
          <p:nvSpPr>
            <p:cNvPr id="24829" name="Text Box 25"/>
            <p:cNvSpPr txBox="1">
              <a:spLocks noChangeArrowheads="1"/>
            </p:cNvSpPr>
            <p:nvPr/>
          </p:nvSpPr>
          <p:spPr bwMode="auto">
            <a:xfrm>
              <a:off x="755" y="2472"/>
              <a:ext cx="268" cy="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o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pPr algn="r"/>
              <a:r>
                <a:rPr lang="fr-FR" altLang="fr-FR" sz="1100">
                  <a:solidFill>
                    <a:schemeClr val="tx2"/>
                  </a:solidFill>
                </a:rPr>
                <a:t>T4b</a:t>
              </a:r>
            </a:p>
          </p:txBody>
        </p:sp>
        <p:sp>
          <p:nvSpPr>
            <p:cNvPr id="24830" name="Text Box 26"/>
            <p:cNvSpPr txBox="1">
              <a:spLocks noChangeArrowheads="1"/>
            </p:cNvSpPr>
            <p:nvPr/>
          </p:nvSpPr>
          <p:spPr bwMode="auto">
            <a:xfrm>
              <a:off x="757" y="2586"/>
              <a:ext cx="246" cy="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pPr algn="r"/>
              <a:r>
                <a:rPr lang="fr-FR" altLang="fr-FR" sz="1100">
                  <a:solidFill>
                    <a:schemeClr val="tx2"/>
                  </a:solidFill>
                </a:rPr>
                <a:t>T5</a:t>
              </a:r>
            </a:p>
          </p:txBody>
        </p:sp>
        <p:sp>
          <p:nvSpPr>
            <p:cNvPr id="24831" name="Text Box 27"/>
            <p:cNvSpPr txBox="1">
              <a:spLocks noChangeArrowheads="1"/>
            </p:cNvSpPr>
            <p:nvPr/>
          </p:nvSpPr>
          <p:spPr bwMode="auto">
            <a:xfrm>
              <a:off x="775" y="2699"/>
              <a:ext cx="219" cy="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o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pPr algn="r"/>
              <a:r>
                <a:rPr lang="fr-FR" altLang="fr-FR" sz="1100">
                  <a:solidFill>
                    <a:schemeClr val="tx2"/>
                  </a:solidFill>
                </a:rPr>
                <a:t>T6</a:t>
              </a:r>
            </a:p>
          </p:txBody>
        </p:sp>
        <p:sp>
          <p:nvSpPr>
            <p:cNvPr id="24832" name="Text Box 28"/>
            <p:cNvSpPr txBox="1">
              <a:spLocks noChangeArrowheads="1"/>
            </p:cNvSpPr>
            <p:nvPr/>
          </p:nvSpPr>
          <p:spPr bwMode="auto">
            <a:xfrm>
              <a:off x="775" y="2813"/>
              <a:ext cx="219" cy="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o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pPr algn="r"/>
              <a:r>
                <a:rPr lang="fr-FR" altLang="fr-FR" sz="1100">
                  <a:solidFill>
                    <a:schemeClr val="tx2"/>
                  </a:solidFill>
                </a:rPr>
                <a:t>T7</a:t>
              </a:r>
            </a:p>
          </p:txBody>
        </p:sp>
        <p:sp>
          <p:nvSpPr>
            <p:cNvPr id="24833" name="Text Box 29"/>
            <p:cNvSpPr txBox="1">
              <a:spLocks noChangeArrowheads="1"/>
            </p:cNvSpPr>
            <p:nvPr/>
          </p:nvSpPr>
          <p:spPr bwMode="auto">
            <a:xfrm>
              <a:off x="757" y="2927"/>
              <a:ext cx="246" cy="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pPr algn="r"/>
              <a:r>
                <a:rPr lang="fr-FR" altLang="fr-FR" sz="1100">
                  <a:solidFill>
                    <a:schemeClr val="tx2"/>
                  </a:solidFill>
                </a:rPr>
                <a:t>T8</a:t>
              </a:r>
            </a:p>
          </p:txBody>
        </p:sp>
        <p:sp>
          <p:nvSpPr>
            <p:cNvPr id="24834" name="Text Box 30"/>
            <p:cNvSpPr txBox="1">
              <a:spLocks noChangeArrowheads="1"/>
            </p:cNvSpPr>
            <p:nvPr/>
          </p:nvSpPr>
          <p:spPr bwMode="auto">
            <a:xfrm>
              <a:off x="775" y="3040"/>
              <a:ext cx="219" cy="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o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pPr algn="r"/>
              <a:r>
                <a:rPr lang="fr-FR" altLang="fr-FR" sz="1100">
                  <a:solidFill>
                    <a:schemeClr val="tx2"/>
                  </a:solidFill>
                </a:rPr>
                <a:t>T9</a:t>
              </a:r>
            </a:p>
          </p:txBody>
        </p:sp>
        <p:sp>
          <p:nvSpPr>
            <p:cNvPr id="24835" name="Text Box 31"/>
            <p:cNvSpPr txBox="1">
              <a:spLocks noChangeArrowheads="1"/>
            </p:cNvSpPr>
            <p:nvPr/>
          </p:nvSpPr>
          <p:spPr bwMode="auto">
            <a:xfrm>
              <a:off x="752" y="3154"/>
              <a:ext cx="268" cy="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o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pPr algn="r"/>
              <a:r>
                <a:rPr lang="fr-FR" altLang="fr-FR" sz="1100">
                  <a:solidFill>
                    <a:schemeClr val="tx2"/>
                  </a:solidFill>
                </a:rPr>
                <a:t>T10</a:t>
              </a:r>
            </a:p>
          </p:txBody>
        </p:sp>
        <p:sp>
          <p:nvSpPr>
            <p:cNvPr id="24836" name="Text Box 32"/>
            <p:cNvSpPr txBox="1">
              <a:spLocks noChangeArrowheads="1"/>
            </p:cNvSpPr>
            <p:nvPr/>
          </p:nvSpPr>
          <p:spPr bwMode="auto">
            <a:xfrm>
              <a:off x="752" y="3268"/>
              <a:ext cx="268" cy="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o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pPr algn="r"/>
              <a:r>
                <a:rPr lang="fr-FR" altLang="fr-FR" sz="1100">
                  <a:solidFill>
                    <a:schemeClr val="tx2"/>
                  </a:solidFill>
                </a:rPr>
                <a:t>T11</a:t>
              </a:r>
            </a:p>
          </p:txBody>
        </p:sp>
        <p:sp>
          <p:nvSpPr>
            <p:cNvPr id="24837" name="Text Box 33"/>
            <p:cNvSpPr txBox="1">
              <a:spLocks noChangeArrowheads="1"/>
            </p:cNvSpPr>
            <p:nvPr/>
          </p:nvSpPr>
          <p:spPr bwMode="auto">
            <a:xfrm>
              <a:off x="752" y="3381"/>
              <a:ext cx="268" cy="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o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pPr algn="r"/>
              <a:r>
                <a:rPr lang="fr-FR" altLang="fr-FR" sz="1100">
                  <a:solidFill>
                    <a:schemeClr val="tx2"/>
                  </a:solidFill>
                </a:rPr>
                <a:t>T12</a:t>
              </a:r>
            </a:p>
          </p:txBody>
        </p:sp>
        <p:grpSp>
          <p:nvGrpSpPr>
            <p:cNvPr id="24838" name="Group 34"/>
            <p:cNvGrpSpPr>
              <a:grpSpLocks/>
            </p:cNvGrpSpPr>
            <p:nvPr/>
          </p:nvGrpSpPr>
          <p:grpSpPr bwMode="auto">
            <a:xfrm>
              <a:off x="999" y="2034"/>
              <a:ext cx="4081" cy="1483"/>
              <a:chOff x="224" y="3132"/>
              <a:chExt cx="5304" cy="360"/>
            </a:xfrm>
          </p:grpSpPr>
          <p:sp>
            <p:nvSpPr>
              <p:cNvPr id="24854" name="Line 35"/>
              <p:cNvSpPr>
                <a:spLocks noChangeShapeType="1"/>
              </p:cNvSpPr>
              <p:nvPr/>
            </p:nvSpPr>
            <p:spPr bwMode="auto">
              <a:xfrm flipV="1">
                <a:off x="224" y="3132"/>
                <a:ext cx="0" cy="360"/>
              </a:xfrm>
              <a:prstGeom prst="line">
                <a:avLst/>
              </a:prstGeom>
              <a:noFill/>
              <a:ln w="9525">
                <a:solidFill>
                  <a:srgbClr val="777777"/>
                </a:solidFill>
                <a:round/>
                <a:headEnd/>
                <a:tailEnd/>
              </a:ln>
              <a:extLst>
                <a:ext uri="{909E8E84-426E-40DD-AFC4-6F175D3DCCD1}">
                  <a14:hiddenFill xmlns:a14="http://schemas.microsoft.com/office/drawing/2010/main">
                    <a:noFill/>
                  </a14:hiddenFill>
                </a:ext>
              </a:extLst>
            </p:spPr>
            <p:txBody>
              <a:bodyPr wrap="none" anchor="ctr">
                <a:noAutofit/>
              </a:bodyPr>
              <a:lstStyle/>
              <a:p>
                <a:endParaRPr lang="fr-FR"/>
              </a:p>
            </p:txBody>
          </p:sp>
          <p:sp>
            <p:nvSpPr>
              <p:cNvPr id="24855" name="Line 36"/>
              <p:cNvSpPr>
                <a:spLocks noChangeShapeType="1"/>
              </p:cNvSpPr>
              <p:nvPr/>
            </p:nvSpPr>
            <p:spPr bwMode="auto">
              <a:xfrm flipV="1">
                <a:off x="428" y="3132"/>
                <a:ext cx="0" cy="360"/>
              </a:xfrm>
              <a:prstGeom prst="line">
                <a:avLst/>
              </a:prstGeom>
              <a:noFill/>
              <a:ln w="9525">
                <a:solidFill>
                  <a:srgbClr val="777777"/>
                </a:solidFill>
                <a:round/>
                <a:headEnd/>
                <a:tailEnd/>
              </a:ln>
              <a:extLst>
                <a:ext uri="{909E8E84-426E-40DD-AFC4-6F175D3DCCD1}">
                  <a14:hiddenFill xmlns:a14="http://schemas.microsoft.com/office/drawing/2010/main">
                    <a:noFill/>
                  </a14:hiddenFill>
                </a:ext>
              </a:extLst>
            </p:spPr>
            <p:txBody>
              <a:bodyPr wrap="none" anchor="ctr">
                <a:noAutofit/>
              </a:bodyPr>
              <a:lstStyle/>
              <a:p>
                <a:endParaRPr lang="fr-FR"/>
              </a:p>
            </p:txBody>
          </p:sp>
          <p:sp>
            <p:nvSpPr>
              <p:cNvPr id="24856" name="Line 37"/>
              <p:cNvSpPr>
                <a:spLocks noChangeShapeType="1"/>
              </p:cNvSpPr>
              <p:nvPr/>
            </p:nvSpPr>
            <p:spPr bwMode="auto">
              <a:xfrm flipV="1">
                <a:off x="632" y="3132"/>
                <a:ext cx="0" cy="360"/>
              </a:xfrm>
              <a:prstGeom prst="line">
                <a:avLst/>
              </a:prstGeom>
              <a:noFill/>
              <a:ln w="9525">
                <a:solidFill>
                  <a:srgbClr val="777777"/>
                </a:solidFill>
                <a:round/>
                <a:headEnd/>
                <a:tailEnd/>
              </a:ln>
              <a:extLst>
                <a:ext uri="{909E8E84-426E-40DD-AFC4-6F175D3DCCD1}">
                  <a14:hiddenFill xmlns:a14="http://schemas.microsoft.com/office/drawing/2010/main">
                    <a:noFill/>
                  </a14:hiddenFill>
                </a:ext>
              </a:extLst>
            </p:spPr>
            <p:txBody>
              <a:bodyPr wrap="none" anchor="ctr">
                <a:noAutofit/>
              </a:bodyPr>
              <a:lstStyle/>
              <a:p>
                <a:endParaRPr lang="fr-FR"/>
              </a:p>
            </p:txBody>
          </p:sp>
          <p:sp>
            <p:nvSpPr>
              <p:cNvPr id="24857" name="Line 38"/>
              <p:cNvSpPr>
                <a:spLocks noChangeShapeType="1"/>
              </p:cNvSpPr>
              <p:nvPr/>
            </p:nvSpPr>
            <p:spPr bwMode="auto">
              <a:xfrm flipV="1">
                <a:off x="836" y="3132"/>
                <a:ext cx="0" cy="360"/>
              </a:xfrm>
              <a:prstGeom prst="line">
                <a:avLst/>
              </a:prstGeom>
              <a:noFill/>
              <a:ln w="9525">
                <a:solidFill>
                  <a:srgbClr val="777777"/>
                </a:solidFill>
                <a:round/>
                <a:headEnd/>
                <a:tailEnd/>
              </a:ln>
              <a:extLst>
                <a:ext uri="{909E8E84-426E-40DD-AFC4-6F175D3DCCD1}">
                  <a14:hiddenFill xmlns:a14="http://schemas.microsoft.com/office/drawing/2010/main">
                    <a:noFill/>
                  </a14:hiddenFill>
                </a:ext>
              </a:extLst>
            </p:spPr>
            <p:txBody>
              <a:bodyPr wrap="none" anchor="ctr">
                <a:noAutofit/>
              </a:bodyPr>
              <a:lstStyle/>
              <a:p>
                <a:endParaRPr lang="fr-FR"/>
              </a:p>
            </p:txBody>
          </p:sp>
          <p:sp>
            <p:nvSpPr>
              <p:cNvPr id="24858" name="Line 39"/>
              <p:cNvSpPr>
                <a:spLocks noChangeShapeType="1"/>
              </p:cNvSpPr>
              <p:nvPr/>
            </p:nvSpPr>
            <p:spPr bwMode="auto">
              <a:xfrm flipV="1">
                <a:off x="1040" y="3132"/>
                <a:ext cx="0" cy="360"/>
              </a:xfrm>
              <a:prstGeom prst="line">
                <a:avLst/>
              </a:prstGeom>
              <a:noFill/>
              <a:ln w="9525">
                <a:solidFill>
                  <a:srgbClr val="777777"/>
                </a:solidFill>
                <a:round/>
                <a:headEnd/>
                <a:tailEnd/>
              </a:ln>
              <a:extLst>
                <a:ext uri="{909E8E84-426E-40DD-AFC4-6F175D3DCCD1}">
                  <a14:hiddenFill xmlns:a14="http://schemas.microsoft.com/office/drawing/2010/main">
                    <a:noFill/>
                  </a14:hiddenFill>
                </a:ext>
              </a:extLst>
            </p:spPr>
            <p:txBody>
              <a:bodyPr wrap="none" anchor="ctr">
                <a:noAutofit/>
              </a:bodyPr>
              <a:lstStyle/>
              <a:p>
                <a:endParaRPr lang="fr-FR"/>
              </a:p>
            </p:txBody>
          </p:sp>
          <p:sp>
            <p:nvSpPr>
              <p:cNvPr id="24859" name="Line 40"/>
              <p:cNvSpPr>
                <a:spLocks noChangeShapeType="1"/>
              </p:cNvSpPr>
              <p:nvPr/>
            </p:nvSpPr>
            <p:spPr bwMode="auto">
              <a:xfrm flipV="1">
                <a:off x="1244" y="3132"/>
                <a:ext cx="0" cy="360"/>
              </a:xfrm>
              <a:prstGeom prst="line">
                <a:avLst/>
              </a:prstGeom>
              <a:noFill/>
              <a:ln w="9525">
                <a:solidFill>
                  <a:srgbClr val="777777"/>
                </a:solidFill>
                <a:round/>
                <a:headEnd/>
                <a:tailEnd/>
              </a:ln>
              <a:extLst>
                <a:ext uri="{909E8E84-426E-40DD-AFC4-6F175D3DCCD1}">
                  <a14:hiddenFill xmlns:a14="http://schemas.microsoft.com/office/drawing/2010/main">
                    <a:noFill/>
                  </a14:hiddenFill>
                </a:ext>
              </a:extLst>
            </p:spPr>
            <p:txBody>
              <a:bodyPr wrap="none" anchor="ctr">
                <a:noAutofit/>
              </a:bodyPr>
              <a:lstStyle/>
              <a:p>
                <a:endParaRPr lang="fr-FR"/>
              </a:p>
            </p:txBody>
          </p:sp>
          <p:sp>
            <p:nvSpPr>
              <p:cNvPr id="24860" name="Line 41"/>
              <p:cNvSpPr>
                <a:spLocks noChangeShapeType="1"/>
              </p:cNvSpPr>
              <p:nvPr/>
            </p:nvSpPr>
            <p:spPr bwMode="auto">
              <a:xfrm flipV="1">
                <a:off x="1448" y="3132"/>
                <a:ext cx="0" cy="360"/>
              </a:xfrm>
              <a:prstGeom prst="line">
                <a:avLst/>
              </a:prstGeom>
              <a:noFill/>
              <a:ln w="9525">
                <a:solidFill>
                  <a:srgbClr val="777777"/>
                </a:solidFill>
                <a:round/>
                <a:headEnd/>
                <a:tailEnd/>
              </a:ln>
              <a:extLst>
                <a:ext uri="{909E8E84-426E-40DD-AFC4-6F175D3DCCD1}">
                  <a14:hiddenFill xmlns:a14="http://schemas.microsoft.com/office/drawing/2010/main">
                    <a:noFill/>
                  </a14:hiddenFill>
                </a:ext>
              </a:extLst>
            </p:spPr>
            <p:txBody>
              <a:bodyPr wrap="none" anchor="ctr">
                <a:noAutofit/>
              </a:bodyPr>
              <a:lstStyle/>
              <a:p>
                <a:endParaRPr lang="fr-FR"/>
              </a:p>
            </p:txBody>
          </p:sp>
          <p:sp>
            <p:nvSpPr>
              <p:cNvPr id="24861" name="Line 42"/>
              <p:cNvSpPr>
                <a:spLocks noChangeShapeType="1"/>
              </p:cNvSpPr>
              <p:nvPr/>
            </p:nvSpPr>
            <p:spPr bwMode="auto">
              <a:xfrm flipV="1">
                <a:off x="1652" y="3132"/>
                <a:ext cx="0" cy="360"/>
              </a:xfrm>
              <a:prstGeom prst="line">
                <a:avLst/>
              </a:prstGeom>
              <a:noFill/>
              <a:ln w="9525">
                <a:solidFill>
                  <a:srgbClr val="777777"/>
                </a:solidFill>
                <a:round/>
                <a:headEnd/>
                <a:tailEnd/>
              </a:ln>
              <a:extLst>
                <a:ext uri="{909E8E84-426E-40DD-AFC4-6F175D3DCCD1}">
                  <a14:hiddenFill xmlns:a14="http://schemas.microsoft.com/office/drawing/2010/main">
                    <a:noFill/>
                  </a14:hiddenFill>
                </a:ext>
              </a:extLst>
            </p:spPr>
            <p:txBody>
              <a:bodyPr wrap="none" anchor="ctr">
                <a:noAutofit/>
              </a:bodyPr>
              <a:lstStyle/>
              <a:p>
                <a:endParaRPr lang="fr-FR"/>
              </a:p>
            </p:txBody>
          </p:sp>
          <p:sp>
            <p:nvSpPr>
              <p:cNvPr id="24862" name="Line 43"/>
              <p:cNvSpPr>
                <a:spLocks noChangeShapeType="1"/>
              </p:cNvSpPr>
              <p:nvPr/>
            </p:nvSpPr>
            <p:spPr bwMode="auto">
              <a:xfrm flipV="1">
                <a:off x="1856" y="3132"/>
                <a:ext cx="0" cy="360"/>
              </a:xfrm>
              <a:prstGeom prst="line">
                <a:avLst/>
              </a:prstGeom>
              <a:noFill/>
              <a:ln w="9525">
                <a:solidFill>
                  <a:srgbClr val="777777"/>
                </a:solidFill>
                <a:round/>
                <a:headEnd/>
                <a:tailEnd/>
              </a:ln>
              <a:extLst>
                <a:ext uri="{909E8E84-426E-40DD-AFC4-6F175D3DCCD1}">
                  <a14:hiddenFill xmlns:a14="http://schemas.microsoft.com/office/drawing/2010/main">
                    <a:noFill/>
                  </a14:hiddenFill>
                </a:ext>
              </a:extLst>
            </p:spPr>
            <p:txBody>
              <a:bodyPr wrap="none" anchor="ctr">
                <a:noAutofit/>
              </a:bodyPr>
              <a:lstStyle/>
              <a:p>
                <a:endParaRPr lang="fr-FR"/>
              </a:p>
            </p:txBody>
          </p:sp>
          <p:sp>
            <p:nvSpPr>
              <p:cNvPr id="24863" name="Line 44"/>
              <p:cNvSpPr>
                <a:spLocks noChangeShapeType="1"/>
              </p:cNvSpPr>
              <p:nvPr/>
            </p:nvSpPr>
            <p:spPr bwMode="auto">
              <a:xfrm flipV="1">
                <a:off x="2060" y="3132"/>
                <a:ext cx="0" cy="360"/>
              </a:xfrm>
              <a:prstGeom prst="line">
                <a:avLst/>
              </a:prstGeom>
              <a:noFill/>
              <a:ln w="9525">
                <a:solidFill>
                  <a:srgbClr val="777777"/>
                </a:solidFill>
                <a:round/>
                <a:headEnd/>
                <a:tailEnd/>
              </a:ln>
              <a:extLst>
                <a:ext uri="{909E8E84-426E-40DD-AFC4-6F175D3DCCD1}">
                  <a14:hiddenFill xmlns:a14="http://schemas.microsoft.com/office/drawing/2010/main">
                    <a:noFill/>
                  </a14:hiddenFill>
                </a:ext>
              </a:extLst>
            </p:spPr>
            <p:txBody>
              <a:bodyPr wrap="none" anchor="ctr">
                <a:noAutofit/>
              </a:bodyPr>
              <a:lstStyle/>
              <a:p>
                <a:endParaRPr lang="fr-FR"/>
              </a:p>
            </p:txBody>
          </p:sp>
          <p:sp>
            <p:nvSpPr>
              <p:cNvPr id="24864" name="Line 45"/>
              <p:cNvSpPr>
                <a:spLocks noChangeShapeType="1"/>
              </p:cNvSpPr>
              <p:nvPr/>
            </p:nvSpPr>
            <p:spPr bwMode="auto">
              <a:xfrm flipV="1">
                <a:off x="2264" y="3132"/>
                <a:ext cx="0" cy="360"/>
              </a:xfrm>
              <a:prstGeom prst="line">
                <a:avLst/>
              </a:prstGeom>
              <a:noFill/>
              <a:ln w="9525">
                <a:solidFill>
                  <a:srgbClr val="777777"/>
                </a:solidFill>
                <a:round/>
                <a:headEnd/>
                <a:tailEnd/>
              </a:ln>
              <a:extLst>
                <a:ext uri="{909E8E84-426E-40DD-AFC4-6F175D3DCCD1}">
                  <a14:hiddenFill xmlns:a14="http://schemas.microsoft.com/office/drawing/2010/main">
                    <a:noFill/>
                  </a14:hiddenFill>
                </a:ext>
              </a:extLst>
            </p:spPr>
            <p:txBody>
              <a:bodyPr wrap="none" anchor="ctr">
                <a:noAutofit/>
              </a:bodyPr>
              <a:lstStyle/>
              <a:p>
                <a:endParaRPr lang="fr-FR"/>
              </a:p>
            </p:txBody>
          </p:sp>
          <p:sp>
            <p:nvSpPr>
              <p:cNvPr id="24865" name="Line 46"/>
              <p:cNvSpPr>
                <a:spLocks noChangeShapeType="1"/>
              </p:cNvSpPr>
              <p:nvPr/>
            </p:nvSpPr>
            <p:spPr bwMode="auto">
              <a:xfrm flipV="1">
                <a:off x="2468" y="3132"/>
                <a:ext cx="0" cy="360"/>
              </a:xfrm>
              <a:prstGeom prst="line">
                <a:avLst/>
              </a:prstGeom>
              <a:noFill/>
              <a:ln w="9525">
                <a:solidFill>
                  <a:srgbClr val="777777"/>
                </a:solidFill>
                <a:round/>
                <a:headEnd/>
                <a:tailEnd/>
              </a:ln>
              <a:extLst>
                <a:ext uri="{909E8E84-426E-40DD-AFC4-6F175D3DCCD1}">
                  <a14:hiddenFill xmlns:a14="http://schemas.microsoft.com/office/drawing/2010/main">
                    <a:noFill/>
                  </a14:hiddenFill>
                </a:ext>
              </a:extLst>
            </p:spPr>
            <p:txBody>
              <a:bodyPr wrap="none" anchor="ctr">
                <a:noAutofit/>
              </a:bodyPr>
              <a:lstStyle/>
              <a:p>
                <a:endParaRPr lang="fr-FR"/>
              </a:p>
            </p:txBody>
          </p:sp>
          <p:sp>
            <p:nvSpPr>
              <p:cNvPr id="24866" name="Line 47"/>
              <p:cNvSpPr>
                <a:spLocks noChangeShapeType="1"/>
              </p:cNvSpPr>
              <p:nvPr/>
            </p:nvSpPr>
            <p:spPr bwMode="auto">
              <a:xfrm flipV="1">
                <a:off x="2672" y="3132"/>
                <a:ext cx="0" cy="360"/>
              </a:xfrm>
              <a:prstGeom prst="line">
                <a:avLst/>
              </a:prstGeom>
              <a:noFill/>
              <a:ln w="9525">
                <a:solidFill>
                  <a:srgbClr val="777777"/>
                </a:solidFill>
                <a:round/>
                <a:headEnd/>
                <a:tailEnd/>
              </a:ln>
              <a:extLst>
                <a:ext uri="{909E8E84-426E-40DD-AFC4-6F175D3DCCD1}">
                  <a14:hiddenFill xmlns:a14="http://schemas.microsoft.com/office/drawing/2010/main">
                    <a:noFill/>
                  </a14:hiddenFill>
                </a:ext>
              </a:extLst>
            </p:spPr>
            <p:txBody>
              <a:bodyPr wrap="none" anchor="ctr">
                <a:noAutofit/>
              </a:bodyPr>
              <a:lstStyle/>
              <a:p>
                <a:endParaRPr lang="fr-FR"/>
              </a:p>
            </p:txBody>
          </p:sp>
          <p:sp>
            <p:nvSpPr>
              <p:cNvPr id="24867" name="Line 48"/>
              <p:cNvSpPr>
                <a:spLocks noChangeShapeType="1"/>
              </p:cNvSpPr>
              <p:nvPr/>
            </p:nvSpPr>
            <p:spPr bwMode="auto">
              <a:xfrm flipV="1">
                <a:off x="2876" y="3132"/>
                <a:ext cx="0" cy="360"/>
              </a:xfrm>
              <a:prstGeom prst="line">
                <a:avLst/>
              </a:prstGeom>
              <a:noFill/>
              <a:ln w="9525">
                <a:solidFill>
                  <a:srgbClr val="777777"/>
                </a:solidFill>
                <a:round/>
                <a:headEnd/>
                <a:tailEnd/>
              </a:ln>
              <a:extLst>
                <a:ext uri="{909E8E84-426E-40DD-AFC4-6F175D3DCCD1}">
                  <a14:hiddenFill xmlns:a14="http://schemas.microsoft.com/office/drawing/2010/main">
                    <a:noFill/>
                  </a14:hiddenFill>
                </a:ext>
              </a:extLst>
            </p:spPr>
            <p:txBody>
              <a:bodyPr wrap="none" anchor="ctr">
                <a:noAutofit/>
              </a:bodyPr>
              <a:lstStyle/>
              <a:p>
                <a:endParaRPr lang="fr-FR"/>
              </a:p>
            </p:txBody>
          </p:sp>
          <p:sp>
            <p:nvSpPr>
              <p:cNvPr id="24868" name="Line 49"/>
              <p:cNvSpPr>
                <a:spLocks noChangeShapeType="1"/>
              </p:cNvSpPr>
              <p:nvPr/>
            </p:nvSpPr>
            <p:spPr bwMode="auto">
              <a:xfrm flipV="1">
                <a:off x="3080" y="3132"/>
                <a:ext cx="0" cy="360"/>
              </a:xfrm>
              <a:prstGeom prst="line">
                <a:avLst/>
              </a:prstGeom>
              <a:noFill/>
              <a:ln w="9525">
                <a:solidFill>
                  <a:srgbClr val="777777"/>
                </a:solidFill>
                <a:round/>
                <a:headEnd/>
                <a:tailEnd/>
              </a:ln>
              <a:extLst>
                <a:ext uri="{909E8E84-426E-40DD-AFC4-6F175D3DCCD1}">
                  <a14:hiddenFill xmlns:a14="http://schemas.microsoft.com/office/drawing/2010/main">
                    <a:noFill/>
                  </a14:hiddenFill>
                </a:ext>
              </a:extLst>
            </p:spPr>
            <p:txBody>
              <a:bodyPr wrap="none" anchor="ctr">
                <a:noAutofit/>
              </a:bodyPr>
              <a:lstStyle/>
              <a:p>
                <a:endParaRPr lang="fr-FR"/>
              </a:p>
            </p:txBody>
          </p:sp>
          <p:sp>
            <p:nvSpPr>
              <p:cNvPr id="24869" name="Line 50"/>
              <p:cNvSpPr>
                <a:spLocks noChangeShapeType="1"/>
              </p:cNvSpPr>
              <p:nvPr/>
            </p:nvSpPr>
            <p:spPr bwMode="auto">
              <a:xfrm flipV="1">
                <a:off x="3284" y="3132"/>
                <a:ext cx="0" cy="360"/>
              </a:xfrm>
              <a:prstGeom prst="line">
                <a:avLst/>
              </a:prstGeom>
              <a:noFill/>
              <a:ln w="9525">
                <a:solidFill>
                  <a:srgbClr val="777777"/>
                </a:solidFill>
                <a:round/>
                <a:headEnd/>
                <a:tailEnd/>
              </a:ln>
              <a:extLst>
                <a:ext uri="{909E8E84-426E-40DD-AFC4-6F175D3DCCD1}">
                  <a14:hiddenFill xmlns:a14="http://schemas.microsoft.com/office/drawing/2010/main">
                    <a:noFill/>
                  </a14:hiddenFill>
                </a:ext>
              </a:extLst>
            </p:spPr>
            <p:txBody>
              <a:bodyPr wrap="none" anchor="ctr">
                <a:noAutofit/>
              </a:bodyPr>
              <a:lstStyle/>
              <a:p>
                <a:endParaRPr lang="fr-FR"/>
              </a:p>
            </p:txBody>
          </p:sp>
          <p:sp>
            <p:nvSpPr>
              <p:cNvPr id="24870" name="Line 51"/>
              <p:cNvSpPr>
                <a:spLocks noChangeShapeType="1"/>
              </p:cNvSpPr>
              <p:nvPr/>
            </p:nvSpPr>
            <p:spPr bwMode="auto">
              <a:xfrm flipV="1">
                <a:off x="3488" y="3132"/>
                <a:ext cx="0" cy="360"/>
              </a:xfrm>
              <a:prstGeom prst="line">
                <a:avLst/>
              </a:prstGeom>
              <a:noFill/>
              <a:ln w="9525">
                <a:solidFill>
                  <a:srgbClr val="777777"/>
                </a:solidFill>
                <a:round/>
                <a:headEnd/>
                <a:tailEnd/>
              </a:ln>
              <a:extLst>
                <a:ext uri="{909E8E84-426E-40DD-AFC4-6F175D3DCCD1}">
                  <a14:hiddenFill xmlns:a14="http://schemas.microsoft.com/office/drawing/2010/main">
                    <a:noFill/>
                  </a14:hiddenFill>
                </a:ext>
              </a:extLst>
            </p:spPr>
            <p:txBody>
              <a:bodyPr wrap="none" anchor="ctr">
                <a:noAutofit/>
              </a:bodyPr>
              <a:lstStyle/>
              <a:p>
                <a:endParaRPr lang="fr-FR"/>
              </a:p>
            </p:txBody>
          </p:sp>
          <p:sp>
            <p:nvSpPr>
              <p:cNvPr id="24871" name="Line 52"/>
              <p:cNvSpPr>
                <a:spLocks noChangeShapeType="1"/>
              </p:cNvSpPr>
              <p:nvPr/>
            </p:nvSpPr>
            <p:spPr bwMode="auto">
              <a:xfrm flipV="1">
                <a:off x="3692" y="3132"/>
                <a:ext cx="0" cy="360"/>
              </a:xfrm>
              <a:prstGeom prst="line">
                <a:avLst/>
              </a:prstGeom>
              <a:noFill/>
              <a:ln w="9525">
                <a:solidFill>
                  <a:srgbClr val="777777"/>
                </a:solidFill>
                <a:round/>
                <a:headEnd/>
                <a:tailEnd/>
              </a:ln>
              <a:extLst>
                <a:ext uri="{909E8E84-426E-40DD-AFC4-6F175D3DCCD1}">
                  <a14:hiddenFill xmlns:a14="http://schemas.microsoft.com/office/drawing/2010/main">
                    <a:noFill/>
                  </a14:hiddenFill>
                </a:ext>
              </a:extLst>
            </p:spPr>
            <p:txBody>
              <a:bodyPr wrap="none" anchor="ctr">
                <a:noAutofit/>
              </a:bodyPr>
              <a:lstStyle/>
              <a:p>
                <a:endParaRPr lang="fr-FR"/>
              </a:p>
            </p:txBody>
          </p:sp>
          <p:sp>
            <p:nvSpPr>
              <p:cNvPr id="24872" name="Line 53"/>
              <p:cNvSpPr>
                <a:spLocks noChangeShapeType="1"/>
              </p:cNvSpPr>
              <p:nvPr/>
            </p:nvSpPr>
            <p:spPr bwMode="auto">
              <a:xfrm flipV="1">
                <a:off x="3896" y="3132"/>
                <a:ext cx="0" cy="360"/>
              </a:xfrm>
              <a:prstGeom prst="line">
                <a:avLst/>
              </a:prstGeom>
              <a:noFill/>
              <a:ln w="9525">
                <a:solidFill>
                  <a:srgbClr val="777777"/>
                </a:solidFill>
                <a:round/>
                <a:headEnd/>
                <a:tailEnd/>
              </a:ln>
              <a:extLst>
                <a:ext uri="{909E8E84-426E-40DD-AFC4-6F175D3DCCD1}">
                  <a14:hiddenFill xmlns:a14="http://schemas.microsoft.com/office/drawing/2010/main">
                    <a:noFill/>
                  </a14:hiddenFill>
                </a:ext>
              </a:extLst>
            </p:spPr>
            <p:txBody>
              <a:bodyPr wrap="none" anchor="ctr">
                <a:noAutofit/>
              </a:bodyPr>
              <a:lstStyle/>
              <a:p>
                <a:endParaRPr lang="fr-FR"/>
              </a:p>
            </p:txBody>
          </p:sp>
          <p:sp>
            <p:nvSpPr>
              <p:cNvPr id="24873" name="Line 54"/>
              <p:cNvSpPr>
                <a:spLocks noChangeShapeType="1"/>
              </p:cNvSpPr>
              <p:nvPr/>
            </p:nvSpPr>
            <p:spPr bwMode="auto">
              <a:xfrm flipV="1">
                <a:off x="4100" y="3132"/>
                <a:ext cx="0" cy="360"/>
              </a:xfrm>
              <a:prstGeom prst="line">
                <a:avLst/>
              </a:prstGeom>
              <a:noFill/>
              <a:ln w="9525">
                <a:solidFill>
                  <a:srgbClr val="777777"/>
                </a:solidFill>
                <a:round/>
                <a:headEnd/>
                <a:tailEnd/>
              </a:ln>
              <a:extLst>
                <a:ext uri="{909E8E84-426E-40DD-AFC4-6F175D3DCCD1}">
                  <a14:hiddenFill xmlns:a14="http://schemas.microsoft.com/office/drawing/2010/main">
                    <a:noFill/>
                  </a14:hiddenFill>
                </a:ext>
              </a:extLst>
            </p:spPr>
            <p:txBody>
              <a:bodyPr wrap="none" anchor="ctr">
                <a:noAutofit/>
              </a:bodyPr>
              <a:lstStyle/>
              <a:p>
                <a:endParaRPr lang="fr-FR"/>
              </a:p>
            </p:txBody>
          </p:sp>
          <p:sp>
            <p:nvSpPr>
              <p:cNvPr id="24874" name="Line 55"/>
              <p:cNvSpPr>
                <a:spLocks noChangeShapeType="1"/>
              </p:cNvSpPr>
              <p:nvPr/>
            </p:nvSpPr>
            <p:spPr bwMode="auto">
              <a:xfrm flipV="1">
                <a:off x="4304" y="3132"/>
                <a:ext cx="0" cy="360"/>
              </a:xfrm>
              <a:prstGeom prst="line">
                <a:avLst/>
              </a:prstGeom>
              <a:noFill/>
              <a:ln w="9525">
                <a:solidFill>
                  <a:srgbClr val="777777"/>
                </a:solidFill>
                <a:round/>
                <a:headEnd/>
                <a:tailEnd/>
              </a:ln>
              <a:extLst>
                <a:ext uri="{909E8E84-426E-40DD-AFC4-6F175D3DCCD1}">
                  <a14:hiddenFill xmlns:a14="http://schemas.microsoft.com/office/drawing/2010/main">
                    <a:noFill/>
                  </a14:hiddenFill>
                </a:ext>
              </a:extLst>
            </p:spPr>
            <p:txBody>
              <a:bodyPr wrap="none" anchor="ctr">
                <a:noAutofit/>
              </a:bodyPr>
              <a:lstStyle/>
              <a:p>
                <a:endParaRPr lang="fr-FR"/>
              </a:p>
            </p:txBody>
          </p:sp>
          <p:sp>
            <p:nvSpPr>
              <p:cNvPr id="24875" name="Line 56"/>
              <p:cNvSpPr>
                <a:spLocks noChangeShapeType="1"/>
              </p:cNvSpPr>
              <p:nvPr/>
            </p:nvSpPr>
            <p:spPr bwMode="auto">
              <a:xfrm flipV="1">
                <a:off x="4508" y="3132"/>
                <a:ext cx="0" cy="360"/>
              </a:xfrm>
              <a:prstGeom prst="line">
                <a:avLst/>
              </a:prstGeom>
              <a:noFill/>
              <a:ln w="9525">
                <a:solidFill>
                  <a:srgbClr val="777777"/>
                </a:solidFill>
                <a:round/>
                <a:headEnd/>
                <a:tailEnd/>
              </a:ln>
              <a:extLst>
                <a:ext uri="{909E8E84-426E-40DD-AFC4-6F175D3DCCD1}">
                  <a14:hiddenFill xmlns:a14="http://schemas.microsoft.com/office/drawing/2010/main">
                    <a:noFill/>
                  </a14:hiddenFill>
                </a:ext>
              </a:extLst>
            </p:spPr>
            <p:txBody>
              <a:bodyPr wrap="none" anchor="ctr">
                <a:noAutofit/>
              </a:bodyPr>
              <a:lstStyle/>
              <a:p>
                <a:endParaRPr lang="fr-FR"/>
              </a:p>
            </p:txBody>
          </p:sp>
          <p:sp>
            <p:nvSpPr>
              <p:cNvPr id="24876" name="Line 57"/>
              <p:cNvSpPr>
                <a:spLocks noChangeShapeType="1"/>
              </p:cNvSpPr>
              <p:nvPr/>
            </p:nvSpPr>
            <p:spPr bwMode="auto">
              <a:xfrm flipV="1">
                <a:off x="4712" y="3132"/>
                <a:ext cx="0" cy="360"/>
              </a:xfrm>
              <a:prstGeom prst="line">
                <a:avLst/>
              </a:prstGeom>
              <a:noFill/>
              <a:ln w="9525">
                <a:solidFill>
                  <a:srgbClr val="777777"/>
                </a:solidFill>
                <a:round/>
                <a:headEnd/>
                <a:tailEnd/>
              </a:ln>
              <a:extLst>
                <a:ext uri="{909E8E84-426E-40DD-AFC4-6F175D3DCCD1}">
                  <a14:hiddenFill xmlns:a14="http://schemas.microsoft.com/office/drawing/2010/main">
                    <a:noFill/>
                  </a14:hiddenFill>
                </a:ext>
              </a:extLst>
            </p:spPr>
            <p:txBody>
              <a:bodyPr wrap="none" anchor="ctr">
                <a:noAutofit/>
              </a:bodyPr>
              <a:lstStyle/>
              <a:p>
                <a:endParaRPr lang="fr-FR"/>
              </a:p>
            </p:txBody>
          </p:sp>
          <p:sp>
            <p:nvSpPr>
              <p:cNvPr id="24877" name="Line 58"/>
              <p:cNvSpPr>
                <a:spLocks noChangeShapeType="1"/>
              </p:cNvSpPr>
              <p:nvPr/>
            </p:nvSpPr>
            <p:spPr bwMode="auto">
              <a:xfrm flipV="1">
                <a:off x="4916" y="3132"/>
                <a:ext cx="0" cy="360"/>
              </a:xfrm>
              <a:prstGeom prst="line">
                <a:avLst/>
              </a:prstGeom>
              <a:noFill/>
              <a:ln w="9525">
                <a:solidFill>
                  <a:srgbClr val="777777"/>
                </a:solidFill>
                <a:round/>
                <a:headEnd/>
                <a:tailEnd/>
              </a:ln>
              <a:extLst>
                <a:ext uri="{909E8E84-426E-40DD-AFC4-6F175D3DCCD1}">
                  <a14:hiddenFill xmlns:a14="http://schemas.microsoft.com/office/drawing/2010/main">
                    <a:noFill/>
                  </a14:hiddenFill>
                </a:ext>
              </a:extLst>
            </p:spPr>
            <p:txBody>
              <a:bodyPr wrap="none" anchor="ctr">
                <a:noAutofit/>
              </a:bodyPr>
              <a:lstStyle/>
              <a:p>
                <a:endParaRPr lang="fr-FR"/>
              </a:p>
            </p:txBody>
          </p:sp>
          <p:sp>
            <p:nvSpPr>
              <p:cNvPr id="24878" name="Line 59"/>
              <p:cNvSpPr>
                <a:spLocks noChangeShapeType="1"/>
              </p:cNvSpPr>
              <p:nvPr/>
            </p:nvSpPr>
            <p:spPr bwMode="auto">
              <a:xfrm flipV="1">
                <a:off x="5120" y="3132"/>
                <a:ext cx="0" cy="360"/>
              </a:xfrm>
              <a:prstGeom prst="line">
                <a:avLst/>
              </a:prstGeom>
              <a:noFill/>
              <a:ln w="9525">
                <a:solidFill>
                  <a:srgbClr val="777777"/>
                </a:solidFill>
                <a:round/>
                <a:headEnd/>
                <a:tailEnd/>
              </a:ln>
              <a:extLst>
                <a:ext uri="{909E8E84-426E-40DD-AFC4-6F175D3DCCD1}">
                  <a14:hiddenFill xmlns:a14="http://schemas.microsoft.com/office/drawing/2010/main">
                    <a:noFill/>
                  </a14:hiddenFill>
                </a:ext>
              </a:extLst>
            </p:spPr>
            <p:txBody>
              <a:bodyPr wrap="none" anchor="ctr">
                <a:noAutofit/>
              </a:bodyPr>
              <a:lstStyle/>
              <a:p>
                <a:endParaRPr lang="fr-FR"/>
              </a:p>
            </p:txBody>
          </p:sp>
          <p:sp>
            <p:nvSpPr>
              <p:cNvPr id="24879" name="Line 60"/>
              <p:cNvSpPr>
                <a:spLocks noChangeShapeType="1"/>
              </p:cNvSpPr>
              <p:nvPr/>
            </p:nvSpPr>
            <p:spPr bwMode="auto">
              <a:xfrm flipV="1">
                <a:off x="5324" y="3132"/>
                <a:ext cx="0" cy="360"/>
              </a:xfrm>
              <a:prstGeom prst="line">
                <a:avLst/>
              </a:prstGeom>
              <a:noFill/>
              <a:ln w="9525">
                <a:solidFill>
                  <a:srgbClr val="777777"/>
                </a:solidFill>
                <a:round/>
                <a:headEnd/>
                <a:tailEnd/>
              </a:ln>
              <a:extLst>
                <a:ext uri="{909E8E84-426E-40DD-AFC4-6F175D3DCCD1}">
                  <a14:hiddenFill xmlns:a14="http://schemas.microsoft.com/office/drawing/2010/main">
                    <a:noFill/>
                  </a14:hiddenFill>
                </a:ext>
              </a:extLst>
            </p:spPr>
            <p:txBody>
              <a:bodyPr wrap="none" anchor="ctr">
                <a:noAutofit/>
              </a:bodyPr>
              <a:lstStyle/>
              <a:p>
                <a:endParaRPr lang="fr-FR"/>
              </a:p>
            </p:txBody>
          </p:sp>
          <p:sp>
            <p:nvSpPr>
              <p:cNvPr id="24880" name="Line 61"/>
              <p:cNvSpPr>
                <a:spLocks noChangeShapeType="1"/>
              </p:cNvSpPr>
              <p:nvPr/>
            </p:nvSpPr>
            <p:spPr bwMode="auto">
              <a:xfrm flipV="1">
                <a:off x="5528" y="3132"/>
                <a:ext cx="0" cy="360"/>
              </a:xfrm>
              <a:prstGeom prst="line">
                <a:avLst/>
              </a:prstGeom>
              <a:noFill/>
              <a:ln w="9525">
                <a:solidFill>
                  <a:srgbClr val="777777"/>
                </a:solidFill>
                <a:round/>
                <a:headEnd/>
                <a:tailEnd/>
              </a:ln>
              <a:extLst>
                <a:ext uri="{909E8E84-426E-40DD-AFC4-6F175D3DCCD1}">
                  <a14:hiddenFill xmlns:a14="http://schemas.microsoft.com/office/drawing/2010/main">
                    <a:noFill/>
                  </a14:hiddenFill>
                </a:ext>
              </a:extLst>
            </p:spPr>
            <p:txBody>
              <a:bodyPr wrap="none" anchor="ctr">
                <a:noAutofit/>
              </a:bodyPr>
              <a:lstStyle/>
              <a:p>
                <a:endParaRPr lang="fr-FR"/>
              </a:p>
            </p:txBody>
          </p:sp>
        </p:grpSp>
        <p:sp>
          <p:nvSpPr>
            <p:cNvPr id="24839" name="Line 62"/>
            <p:cNvSpPr>
              <a:spLocks noChangeShapeType="1"/>
            </p:cNvSpPr>
            <p:nvPr/>
          </p:nvSpPr>
          <p:spPr bwMode="auto">
            <a:xfrm>
              <a:off x="750" y="2035"/>
              <a:ext cx="4338" cy="0"/>
            </a:xfrm>
            <a:prstGeom prst="line">
              <a:avLst/>
            </a:prstGeom>
            <a:noFill/>
            <a:ln w="9525">
              <a:solidFill>
                <a:srgbClr val="777777"/>
              </a:solidFill>
              <a:round/>
              <a:headEnd/>
              <a:tailEnd/>
            </a:ln>
            <a:extLst>
              <a:ext uri="{909E8E84-426E-40DD-AFC4-6F175D3DCCD1}">
                <a14:hiddenFill xmlns:a14="http://schemas.microsoft.com/office/drawing/2010/main">
                  <a:noFill/>
                </a14:hiddenFill>
              </a:ext>
            </a:extLst>
          </p:spPr>
          <p:txBody>
            <a:bodyPr wrap="none" anchor="ctr">
              <a:noAutofit/>
            </a:bodyPr>
            <a:lstStyle/>
            <a:p>
              <a:endParaRPr lang="fr-FR"/>
            </a:p>
          </p:txBody>
        </p:sp>
        <p:sp>
          <p:nvSpPr>
            <p:cNvPr id="24840" name="Line 63"/>
            <p:cNvSpPr>
              <a:spLocks noChangeShapeType="1"/>
            </p:cNvSpPr>
            <p:nvPr/>
          </p:nvSpPr>
          <p:spPr bwMode="auto">
            <a:xfrm>
              <a:off x="744" y="2170"/>
              <a:ext cx="4338" cy="0"/>
            </a:xfrm>
            <a:prstGeom prst="line">
              <a:avLst/>
            </a:prstGeom>
            <a:noFill/>
            <a:ln w="9525">
              <a:solidFill>
                <a:srgbClr val="777777"/>
              </a:solidFill>
              <a:round/>
              <a:headEnd/>
              <a:tailEnd/>
            </a:ln>
            <a:extLst>
              <a:ext uri="{909E8E84-426E-40DD-AFC4-6F175D3DCCD1}">
                <a14:hiddenFill xmlns:a14="http://schemas.microsoft.com/office/drawing/2010/main">
                  <a:noFill/>
                </a14:hiddenFill>
              </a:ext>
            </a:extLst>
          </p:spPr>
          <p:txBody>
            <a:bodyPr wrap="none" anchor="ctr">
              <a:noAutofit/>
            </a:bodyPr>
            <a:lstStyle/>
            <a:p>
              <a:endParaRPr lang="fr-FR"/>
            </a:p>
          </p:txBody>
        </p:sp>
        <p:sp>
          <p:nvSpPr>
            <p:cNvPr id="24841" name="Line 64"/>
            <p:cNvSpPr>
              <a:spLocks noChangeShapeType="1"/>
            </p:cNvSpPr>
            <p:nvPr/>
          </p:nvSpPr>
          <p:spPr bwMode="auto">
            <a:xfrm>
              <a:off x="738" y="2271"/>
              <a:ext cx="4338" cy="0"/>
            </a:xfrm>
            <a:prstGeom prst="line">
              <a:avLst/>
            </a:prstGeom>
            <a:noFill/>
            <a:ln w="9525">
              <a:solidFill>
                <a:srgbClr val="777777"/>
              </a:solidFill>
              <a:round/>
              <a:headEnd/>
              <a:tailEnd/>
            </a:ln>
            <a:extLst>
              <a:ext uri="{909E8E84-426E-40DD-AFC4-6F175D3DCCD1}">
                <a14:hiddenFill xmlns:a14="http://schemas.microsoft.com/office/drawing/2010/main">
                  <a:noFill/>
                </a14:hiddenFill>
              </a:ext>
            </a:extLst>
          </p:spPr>
          <p:txBody>
            <a:bodyPr wrap="none" anchor="ctr">
              <a:noAutofit/>
            </a:bodyPr>
            <a:lstStyle/>
            <a:p>
              <a:endParaRPr lang="fr-FR"/>
            </a:p>
          </p:txBody>
        </p:sp>
        <p:sp>
          <p:nvSpPr>
            <p:cNvPr id="24842" name="Line 65"/>
            <p:cNvSpPr>
              <a:spLocks noChangeShapeType="1"/>
            </p:cNvSpPr>
            <p:nvPr/>
          </p:nvSpPr>
          <p:spPr bwMode="auto">
            <a:xfrm>
              <a:off x="738" y="2382"/>
              <a:ext cx="4338" cy="0"/>
            </a:xfrm>
            <a:prstGeom prst="line">
              <a:avLst/>
            </a:prstGeom>
            <a:noFill/>
            <a:ln w="9525">
              <a:solidFill>
                <a:srgbClr val="777777"/>
              </a:solidFill>
              <a:round/>
              <a:headEnd/>
              <a:tailEnd/>
            </a:ln>
            <a:extLst>
              <a:ext uri="{909E8E84-426E-40DD-AFC4-6F175D3DCCD1}">
                <a14:hiddenFill xmlns:a14="http://schemas.microsoft.com/office/drawing/2010/main">
                  <a:noFill/>
                </a14:hiddenFill>
              </a:ext>
            </a:extLst>
          </p:spPr>
          <p:txBody>
            <a:bodyPr wrap="none" anchor="ctr">
              <a:noAutofit/>
            </a:bodyPr>
            <a:lstStyle/>
            <a:p>
              <a:endParaRPr lang="fr-FR"/>
            </a:p>
          </p:txBody>
        </p:sp>
        <p:sp>
          <p:nvSpPr>
            <p:cNvPr id="24843" name="Line 66"/>
            <p:cNvSpPr>
              <a:spLocks noChangeShapeType="1"/>
            </p:cNvSpPr>
            <p:nvPr/>
          </p:nvSpPr>
          <p:spPr bwMode="auto">
            <a:xfrm>
              <a:off x="750" y="2498"/>
              <a:ext cx="4338" cy="0"/>
            </a:xfrm>
            <a:prstGeom prst="line">
              <a:avLst/>
            </a:prstGeom>
            <a:noFill/>
            <a:ln w="9525">
              <a:solidFill>
                <a:srgbClr val="777777"/>
              </a:solidFill>
              <a:round/>
              <a:headEnd/>
              <a:tailEnd/>
            </a:ln>
            <a:extLst>
              <a:ext uri="{909E8E84-426E-40DD-AFC4-6F175D3DCCD1}">
                <a14:hiddenFill xmlns:a14="http://schemas.microsoft.com/office/drawing/2010/main">
                  <a:noFill/>
                </a14:hiddenFill>
              </a:ext>
            </a:extLst>
          </p:spPr>
          <p:txBody>
            <a:bodyPr wrap="none" anchor="ctr">
              <a:noAutofit/>
            </a:bodyPr>
            <a:lstStyle/>
            <a:p>
              <a:endParaRPr lang="fr-FR"/>
            </a:p>
          </p:txBody>
        </p:sp>
        <p:sp>
          <p:nvSpPr>
            <p:cNvPr id="24844" name="Line 67"/>
            <p:cNvSpPr>
              <a:spLocks noChangeShapeType="1"/>
            </p:cNvSpPr>
            <p:nvPr/>
          </p:nvSpPr>
          <p:spPr bwMode="auto">
            <a:xfrm>
              <a:off x="744" y="2613"/>
              <a:ext cx="4338" cy="0"/>
            </a:xfrm>
            <a:prstGeom prst="line">
              <a:avLst/>
            </a:prstGeom>
            <a:noFill/>
            <a:ln w="9525">
              <a:solidFill>
                <a:srgbClr val="777777"/>
              </a:solidFill>
              <a:round/>
              <a:headEnd/>
              <a:tailEnd/>
            </a:ln>
            <a:extLst>
              <a:ext uri="{909E8E84-426E-40DD-AFC4-6F175D3DCCD1}">
                <a14:hiddenFill xmlns:a14="http://schemas.microsoft.com/office/drawing/2010/main">
                  <a:noFill/>
                </a14:hiddenFill>
              </a:ext>
            </a:extLst>
          </p:spPr>
          <p:txBody>
            <a:bodyPr wrap="none" anchor="ctr">
              <a:noAutofit/>
            </a:bodyPr>
            <a:lstStyle/>
            <a:p>
              <a:endParaRPr lang="fr-FR"/>
            </a:p>
          </p:txBody>
        </p:sp>
        <p:sp>
          <p:nvSpPr>
            <p:cNvPr id="24845" name="Line 68"/>
            <p:cNvSpPr>
              <a:spLocks noChangeShapeType="1"/>
            </p:cNvSpPr>
            <p:nvPr/>
          </p:nvSpPr>
          <p:spPr bwMode="auto">
            <a:xfrm>
              <a:off x="738" y="2724"/>
              <a:ext cx="4338" cy="0"/>
            </a:xfrm>
            <a:prstGeom prst="line">
              <a:avLst/>
            </a:prstGeom>
            <a:noFill/>
            <a:ln w="9525">
              <a:solidFill>
                <a:srgbClr val="777777"/>
              </a:solidFill>
              <a:round/>
              <a:headEnd/>
              <a:tailEnd/>
            </a:ln>
            <a:extLst>
              <a:ext uri="{909E8E84-426E-40DD-AFC4-6F175D3DCCD1}">
                <a14:hiddenFill xmlns:a14="http://schemas.microsoft.com/office/drawing/2010/main">
                  <a:noFill/>
                </a14:hiddenFill>
              </a:ext>
            </a:extLst>
          </p:spPr>
          <p:txBody>
            <a:bodyPr wrap="none" anchor="ctr">
              <a:noAutofit/>
            </a:bodyPr>
            <a:lstStyle/>
            <a:p>
              <a:endParaRPr lang="fr-FR"/>
            </a:p>
          </p:txBody>
        </p:sp>
        <p:sp>
          <p:nvSpPr>
            <p:cNvPr id="24846" name="Line 69"/>
            <p:cNvSpPr>
              <a:spLocks noChangeShapeType="1"/>
            </p:cNvSpPr>
            <p:nvPr/>
          </p:nvSpPr>
          <p:spPr bwMode="auto">
            <a:xfrm>
              <a:off x="738" y="2840"/>
              <a:ext cx="4338" cy="0"/>
            </a:xfrm>
            <a:prstGeom prst="line">
              <a:avLst/>
            </a:prstGeom>
            <a:noFill/>
            <a:ln w="9525">
              <a:solidFill>
                <a:srgbClr val="777777"/>
              </a:solidFill>
              <a:round/>
              <a:headEnd/>
              <a:tailEnd/>
            </a:ln>
            <a:extLst>
              <a:ext uri="{909E8E84-426E-40DD-AFC4-6F175D3DCCD1}">
                <a14:hiddenFill xmlns:a14="http://schemas.microsoft.com/office/drawing/2010/main">
                  <a:noFill/>
                </a14:hiddenFill>
              </a:ext>
            </a:extLst>
          </p:spPr>
          <p:txBody>
            <a:bodyPr wrap="none" anchor="ctr">
              <a:noAutofit/>
            </a:bodyPr>
            <a:lstStyle/>
            <a:p>
              <a:endParaRPr lang="fr-FR"/>
            </a:p>
          </p:txBody>
        </p:sp>
        <p:sp>
          <p:nvSpPr>
            <p:cNvPr id="24847" name="Line 70"/>
            <p:cNvSpPr>
              <a:spLocks noChangeShapeType="1"/>
            </p:cNvSpPr>
            <p:nvPr/>
          </p:nvSpPr>
          <p:spPr bwMode="auto">
            <a:xfrm>
              <a:off x="744" y="3061"/>
              <a:ext cx="4338" cy="0"/>
            </a:xfrm>
            <a:prstGeom prst="line">
              <a:avLst/>
            </a:prstGeom>
            <a:noFill/>
            <a:ln w="9525">
              <a:solidFill>
                <a:srgbClr val="777777"/>
              </a:solidFill>
              <a:round/>
              <a:headEnd/>
              <a:tailEnd/>
            </a:ln>
            <a:extLst>
              <a:ext uri="{909E8E84-426E-40DD-AFC4-6F175D3DCCD1}">
                <a14:hiddenFill xmlns:a14="http://schemas.microsoft.com/office/drawing/2010/main">
                  <a:noFill/>
                </a14:hiddenFill>
              </a:ext>
            </a:extLst>
          </p:spPr>
          <p:txBody>
            <a:bodyPr wrap="none" anchor="ctr">
              <a:noAutofit/>
            </a:bodyPr>
            <a:lstStyle/>
            <a:p>
              <a:endParaRPr lang="fr-FR"/>
            </a:p>
          </p:txBody>
        </p:sp>
        <p:sp>
          <p:nvSpPr>
            <p:cNvPr id="24848" name="Line 71"/>
            <p:cNvSpPr>
              <a:spLocks noChangeShapeType="1"/>
            </p:cNvSpPr>
            <p:nvPr/>
          </p:nvSpPr>
          <p:spPr bwMode="auto">
            <a:xfrm>
              <a:off x="738" y="3182"/>
              <a:ext cx="4338" cy="0"/>
            </a:xfrm>
            <a:prstGeom prst="line">
              <a:avLst/>
            </a:prstGeom>
            <a:noFill/>
            <a:ln w="9525">
              <a:solidFill>
                <a:srgbClr val="777777"/>
              </a:solidFill>
              <a:round/>
              <a:headEnd/>
              <a:tailEnd/>
            </a:ln>
            <a:extLst>
              <a:ext uri="{909E8E84-426E-40DD-AFC4-6F175D3DCCD1}">
                <a14:hiddenFill xmlns:a14="http://schemas.microsoft.com/office/drawing/2010/main">
                  <a:noFill/>
                </a14:hiddenFill>
              </a:ext>
            </a:extLst>
          </p:spPr>
          <p:txBody>
            <a:bodyPr wrap="none" anchor="ctr">
              <a:noAutofit/>
            </a:bodyPr>
            <a:lstStyle/>
            <a:p>
              <a:endParaRPr lang="fr-FR"/>
            </a:p>
          </p:txBody>
        </p:sp>
        <p:sp>
          <p:nvSpPr>
            <p:cNvPr id="24849" name="Line 72"/>
            <p:cNvSpPr>
              <a:spLocks noChangeShapeType="1"/>
            </p:cNvSpPr>
            <p:nvPr/>
          </p:nvSpPr>
          <p:spPr bwMode="auto">
            <a:xfrm>
              <a:off x="744" y="3292"/>
              <a:ext cx="4338" cy="0"/>
            </a:xfrm>
            <a:prstGeom prst="line">
              <a:avLst/>
            </a:prstGeom>
            <a:noFill/>
            <a:ln w="9525">
              <a:solidFill>
                <a:srgbClr val="777777"/>
              </a:solidFill>
              <a:round/>
              <a:headEnd/>
              <a:tailEnd/>
            </a:ln>
            <a:extLst>
              <a:ext uri="{909E8E84-426E-40DD-AFC4-6F175D3DCCD1}">
                <a14:hiddenFill xmlns:a14="http://schemas.microsoft.com/office/drawing/2010/main">
                  <a:noFill/>
                </a14:hiddenFill>
              </a:ext>
            </a:extLst>
          </p:spPr>
          <p:txBody>
            <a:bodyPr wrap="none" anchor="ctr">
              <a:noAutofit/>
            </a:bodyPr>
            <a:lstStyle/>
            <a:p>
              <a:endParaRPr lang="fr-FR"/>
            </a:p>
          </p:txBody>
        </p:sp>
        <p:sp>
          <p:nvSpPr>
            <p:cNvPr id="24850" name="Line 73"/>
            <p:cNvSpPr>
              <a:spLocks noChangeShapeType="1"/>
            </p:cNvSpPr>
            <p:nvPr/>
          </p:nvSpPr>
          <p:spPr bwMode="auto">
            <a:xfrm>
              <a:off x="738" y="3408"/>
              <a:ext cx="4338" cy="0"/>
            </a:xfrm>
            <a:prstGeom prst="line">
              <a:avLst/>
            </a:prstGeom>
            <a:noFill/>
            <a:ln w="9525">
              <a:solidFill>
                <a:srgbClr val="777777"/>
              </a:solidFill>
              <a:round/>
              <a:headEnd/>
              <a:tailEnd/>
            </a:ln>
            <a:extLst>
              <a:ext uri="{909E8E84-426E-40DD-AFC4-6F175D3DCCD1}">
                <a14:hiddenFill xmlns:a14="http://schemas.microsoft.com/office/drawing/2010/main">
                  <a:noFill/>
                </a14:hiddenFill>
              </a:ext>
            </a:extLst>
          </p:spPr>
          <p:txBody>
            <a:bodyPr wrap="none" anchor="ctr">
              <a:noAutofit/>
            </a:bodyPr>
            <a:lstStyle/>
            <a:p>
              <a:endParaRPr lang="fr-FR"/>
            </a:p>
          </p:txBody>
        </p:sp>
        <p:sp>
          <p:nvSpPr>
            <p:cNvPr id="24851" name="Line 74"/>
            <p:cNvSpPr>
              <a:spLocks noChangeShapeType="1"/>
            </p:cNvSpPr>
            <p:nvPr/>
          </p:nvSpPr>
          <p:spPr bwMode="auto">
            <a:xfrm>
              <a:off x="750" y="3519"/>
              <a:ext cx="4338" cy="0"/>
            </a:xfrm>
            <a:prstGeom prst="line">
              <a:avLst/>
            </a:prstGeom>
            <a:noFill/>
            <a:ln w="9525">
              <a:solidFill>
                <a:srgbClr val="777777"/>
              </a:solidFill>
              <a:round/>
              <a:headEnd/>
              <a:tailEnd/>
            </a:ln>
            <a:extLst>
              <a:ext uri="{909E8E84-426E-40DD-AFC4-6F175D3DCCD1}">
                <a14:hiddenFill xmlns:a14="http://schemas.microsoft.com/office/drawing/2010/main">
                  <a:noFill/>
                </a14:hiddenFill>
              </a:ext>
            </a:extLst>
          </p:spPr>
          <p:txBody>
            <a:bodyPr wrap="none" anchor="ctr">
              <a:noAutofit/>
            </a:bodyPr>
            <a:lstStyle/>
            <a:p>
              <a:endParaRPr lang="fr-FR"/>
            </a:p>
          </p:txBody>
        </p:sp>
        <p:sp>
          <p:nvSpPr>
            <p:cNvPr id="24852" name="Line 75"/>
            <p:cNvSpPr>
              <a:spLocks noChangeShapeType="1"/>
            </p:cNvSpPr>
            <p:nvPr/>
          </p:nvSpPr>
          <p:spPr bwMode="auto">
            <a:xfrm>
              <a:off x="744" y="2035"/>
              <a:ext cx="0" cy="1484"/>
            </a:xfrm>
            <a:prstGeom prst="line">
              <a:avLst/>
            </a:prstGeom>
            <a:noFill/>
            <a:ln w="9525">
              <a:solidFill>
                <a:srgbClr val="777777"/>
              </a:solidFill>
              <a:round/>
              <a:headEnd/>
              <a:tailEnd/>
            </a:ln>
            <a:extLst>
              <a:ext uri="{909E8E84-426E-40DD-AFC4-6F175D3DCCD1}">
                <a14:hiddenFill xmlns:a14="http://schemas.microsoft.com/office/drawing/2010/main">
                  <a:noFill/>
                </a14:hiddenFill>
              </a:ext>
            </a:extLst>
          </p:spPr>
          <p:txBody>
            <a:bodyPr wrap="none" anchor="ctr">
              <a:noAutofit/>
            </a:bodyPr>
            <a:lstStyle/>
            <a:p>
              <a:endParaRPr lang="fr-FR"/>
            </a:p>
          </p:txBody>
        </p:sp>
        <p:sp>
          <p:nvSpPr>
            <p:cNvPr id="24853" name="Line 76"/>
            <p:cNvSpPr>
              <a:spLocks noChangeShapeType="1"/>
            </p:cNvSpPr>
            <p:nvPr/>
          </p:nvSpPr>
          <p:spPr bwMode="auto">
            <a:xfrm>
              <a:off x="738" y="2950"/>
              <a:ext cx="4338" cy="0"/>
            </a:xfrm>
            <a:prstGeom prst="line">
              <a:avLst/>
            </a:prstGeom>
            <a:noFill/>
            <a:ln w="9525">
              <a:solidFill>
                <a:srgbClr val="777777"/>
              </a:solidFill>
              <a:round/>
              <a:headEnd/>
              <a:tailEnd/>
            </a:ln>
            <a:extLst>
              <a:ext uri="{909E8E84-426E-40DD-AFC4-6F175D3DCCD1}">
                <a14:hiddenFill xmlns:a14="http://schemas.microsoft.com/office/drawing/2010/main">
                  <a:noFill/>
                </a14:hiddenFill>
              </a:ext>
            </a:extLst>
          </p:spPr>
          <p:txBody>
            <a:bodyPr wrap="none" anchor="ctr">
              <a:noAutofit/>
            </a:bodyPr>
            <a:lstStyle/>
            <a:p>
              <a:endParaRPr lang="fr-FR"/>
            </a:p>
          </p:txBody>
        </p:sp>
      </p:grpSp>
      <p:grpSp>
        <p:nvGrpSpPr>
          <p:cNvPr id="24582" name="Group 259"/>
          <p:cNvGrpSpPr>
            <a:grpSpLocks/>
          </p:cNvGrpSpPr>
          <p:nvPr/>
        </p:nvGrpSpPr>
        <p:grpSpPr bwMode="auto">
          <a:xfrm>
            <a:off x="1962150" y="887413"/>
            <a:ext cx="5662613" cy="2268537"/>
            <a:chOff x="372" y="1577"/>
            <a:chExt cx="5255" cy="2104"/>
          </a:xfrm>
        </p:grpSpPr>
        <p:sp>
          <p:nvSpPr>
            <p:cNvPr id="24630" name="Line 77"/>
            <p:cNvSpPr>
              <a:spLocks noChangeShapeType="1"/>
            </p:cNvSpPr>
            <p:nvPr/>
          </p:nvSpPr>
          <p:spPr bwMode="auto">
            <a:xfrm>
              <a:off x="4300" y="2742"/>
              <a:ext cx="67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24631" name="Line 78"/>
            <p:cNvSpPr>
              <a:spLocks noChangeShapeType="1"/>
            </p:cNvSpPr>
            <p:nvPr/>
          </p:nvSpPr>
          <p:spPr bwMode="auto">
            <a:xfrm>
              <a:off x="1210" y="2724"/>
              <a:ext cx="37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24632" name="Line 79"/>
            <p:cNvSpPr>
              <a:spLocks noChangeShapeType="1"/>
            </p:cNvSpPr>
            <p:nvPr/>
          </p:nvSpPr>
          <p:spPr bwMode="auto">
            <a:xfrm>
              <a:off x="637" y="2724"/>
              <a:ext cx="537" cy="0"/>
            </a:xfrm>
            <a:prstGeom prst="line">
              <a:avLst/>
            </a:prstGeom>
            <a:noFill/>
            <a:ln w="12700">
              <a:solidFill>
                <a:srgbClr val="4D4D4D"/>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24633" name="Line 80"/>
            <p:cNvSpPr>
              <a:spLocks noChangeShapeType="1"/>
            </p:cNvSpPr>
            <p:nvPr/>
          </p:nvSpPr>
          <p:spPr bwMode="auto">
            <a:xfrm>
              <a:off x="2437" y="2812"/>
              <a:ext cx="226" cy="391"/>
            </a:xfrm>
            <a:prstGeom prst="line">
              <a:avLst/>
            </a:prstGeom>
            <a:noFill/>
            <a:ln w="12700">
              <a:solidFill>
                <a:srgbClr val="4D4D4D"/>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24634" name="Line 81"/>
            <p:cNvSpPr>
              <a:spLocks noChangeShapeType="1"/>
            </p:cNvSpPr>
            <p:nvPr/>
          </p:nvSpPr>
          <p:spPr bwMode="auto">
            <a:xfrm>
              <a:off x="2658" y="3201"/>
              <a:ext cx="1473" cy="0"/>
            </a:xfrm>
            <a:prstGeom prst="line">
              <a:avLst/>
            </a:prstGeom>
            <a:noFill/>
            <a:ln w="12700">
              <a:solidFill>
                <a:srgbClr val="4D4D4D"/>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24635" name="Line 82"/>
            <p:cNvSpPr>
              <a:spLocks noChangeShapeType="1"/>
            </p:cNvSpPr>
            <p:nvPr/>
          </p:nvSpPr>
          <p:spPr bwMode="auto">
            <a:xfrm flipV="1">
              <a:off x="4131" y="2741"/>
              <a:ext cx="178" cy="461"/>
            </a:xfrm>
            <a:prstGeom prst="line">
              <a:avLst/>
            </a:prstGeom>
            <a:noFill/>
            <a:ln w="12700">
              <a:solidFill>
                <a:srgbClr val="4D4D4D"/>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24636" name="Line 83"/>
            <p:cNvSpPr>
              <a:spLocks noChangeShapeType="1"/>
            </p:cNvSpPr>
            <p:nvPr/>
          </p:nvSpPr>
          <p:spPr bwMode="auto">
            <a:xfrm flipH="1">
              <a:off x="1576" y="2364"/>
              <a:ext cx="348" cy="33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24637" name="Line 84"/>
            <p:cNvSpPr>
              <a:spLocks noChangeShapeType="1"/>
            </p:cNvSpPr>
            <p:nvPr/>
          </p:nvSpPr>
          <p:spPr bwMode="auto">
            <a:xfrm>
              <a:off x="1943" y="2368"/>
              <a:ext cx="200" cy="367"/>
            </a:xfrm>
            <a:prstGeom prst="line">
              <a:avLst/>
            </a:prstGeom>
            <a:noFill/>
            <a:ln w="12700">
              <a:solidFill>
                <a:srgbClr val="4D4D4D"/>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grpSp>
          <p:nvGrpSpPr>
            <p:cNvPr id="24638" name="Group 85"/>
            <p:cNvGrpSpPr>
              <a:grpSpLocks/>
            </p:cNvGrpSpPr>
            <p:nvPr/>
          </p:nvGrpSpPr>
          <p:grpSpPr bwMode="auto">
            <a:xfrm>
              <a:off x="706" y="2370"/>
              <a:ext cx="4187" cy="371"/>
              <a:chOff x="690" y="1452"/>
              <a:chExt cx="4187" cy="371"/>
            </a:xfrm>
          </p:grpSpPr>
          <p:sp>
            <p:nvSpPr>
              <p:cNvPr id="24807" name="Line 86"/>
              <p:cNvSpPr>
                <a:spLocks noChangeShapeType="1"/>
              </p:cNvSpPr>
              <p:nvPr/>
            </p:nvSpPr>
            <p:spPr bwMode="auto">
              <a:xfrm>
                <a:off x="2169" y="1823"/>
                <a:ext cx="2708"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grpSp>
            <p:nvGrpSpPr>
              <p:cNvPr id="24808" name="Group 87"/>
              <p:cNvGrpSpPr>
                <a:grpSpLocks/>
              </p:cNvGrpSpPr>
              <p:nvPr/>
            </p:nvGrpSpPr>
            <p:grpSpPr bwMode="auto">
              <a:xfrm>
                <a:off x="690" y="1452"/>
                <a:ext cx="1389" cy="360"/>
                <a:chOff x="690" y="1920"/>
                <a:chExt cx="1389" cy="360"/>
              </a:xfrm>
            </p:grpSpPr>
            <p:sp>
              <p:nvSpPr>
                <p:cNvPr id="24809" name="Line 88"/>
                <p:cNvSpPr>
                  <a:spLocks noChangeShapeType="1"/>
                </p:cNvSpPr>
                <p:nvPr/>
              </p:nvSpPr>
              <p:spPr bwMode="auto">
                <a:xfrm>
                  <a:off x="1939" y="1954"/>
                  <a:ext cx="140" cy="253"/>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24810" name="Line 89"/>
                <p:cNvSpPr>
                  <a:spLocks noChangeShapeType="1"/>
                </p:cNvSpPr>
                <p:nvPr/>
              </p:nvSpPr>
              <p:spPr bwMode="auto">
                <a:xfrm flipH="1">
                  <a:off x="1566" y="1920"/>
                  <a:ext cx="348" cy="336"/>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24811" name="Line 90"/>
                <p:cNvSpPr>
                  <a:spLocks noChangeShapeType="1"/>
                </p:cNvSpPr>
                <p:nvPr/>
              </p:nvSpPr>
              <p:spPr bwMode="auto">
                <a:xfrm>
                  <a:off x="690" y="2280"/>
                  <a:ext cx="882"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grpSp>
        </p:grpSp>
        <p:sp>
          <p:nvSpPr>
            <p:cNvPr id="24639" name="Line 91"/>
            <p:cNvSpPr>
              <a:spLocks noChangeShapeType="1"/>
            </p:cNvSpPr>
            <p:nvPr/>
          </p:nvSpPr>
          <p:spPr bwMode="auto">
            <a:xfrm>
              <a:off x="2137" y="2729"/>
              <a:ext cx="992" cy="0"/>
            </a:xfrm>
            <a:prstGeom prst="line">
              <a:avLst/>
            </a:prstGeom>
            <a:noFill/>
            <a:ln w="12700">
              <a:solidFill>
                <a:srgbClr val="4D4D4D"/>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24640" name="Line 92"/>
            <p:cNvSpPr>
              <a:spLocks noChangeShapeType="1"/>
            </p:cNvSpPr>
            <p:nvPr/>
          </p:nvSpPr>
          <p:spPr bwMode="auto">
            <a:xfrm>
              <a:off x="3130" y="2742"/>
              <a:ext cx="117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24641" name="Line 93"/>
            <p:cNvSpPr>
              <a:spLocks noChangeShapeType="1"/>
            </p:cNvSpPr>
            <p:nvPr/>
          </p:nvSpPr>
          <p:spPr bwMode="auto">
            <a:xfrm flipV="1">
              <a:off x="1176" y="2358"/>
              <a:ext cx="416" cy="372"/>
            </a:xfrm>
            <a:prstGeom prst="line">
              <a:avLst/>
            </a:prstGeom>
            <a:noFill/>
            <a:ln w="12700">
              <a:solidFill>
                <a:srgbClr val="4D4D4D"/>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24642" name="Line 94"/>
            <p:cNvSpPr>
              <a:spLocks noChangeShapeType="1"/>
            </p:cNvSpPr>
            <p:nvPr/>
          </p:nvSpPr>
          <p:spPr bwMode="auto">
            <a:xfrm>
              <a:off x="1592" y="2363"/>
              <a:ext cx="1284" cy="0"/>
            </a:xfrm>
            <a:prstGeom prst="line">
              <a:avLst/>
            </a:prstGeom>
            <a:noFill/>
            <a:ln w="12700">
              <a:solidFill>
                <a:srgbClr val="4D4D4D"/>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24643" name="Line 95"/>
            <p:cNvSpPr>
              <a:spLocks noChangeShapeType="1"/>
            </p:cNvSpPr>
            <p:nvPr/>
          </p:nvSpPr>
          <p:spPr bwMode="auto">
            <a:xfrm flipV="1">
              <a:off x="1916" y="1934"/>
              <a:ext cx="476" cy="446"/>
            </a:xfrm>
            <a:prstGeom prst="line">
              <a:avLst/>
            </a:prstGeom>
            <a:noFill/>
            <a:ln w="12700">
              <a:solidFill>
                <a:srgbClr val="4D4D4D"/>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24644" name="Line 96"/>
            <p:cNvSpPr>
              <a:spLocks noChangeShapeType="1"/>
            </p:cNvSpPr>
            <p:nvPr/>
          </p:nvSpPr>
          <p:spPr bwMode="auto">
            <a:xfrm>
              <a:off x="2876" y="2363"/>
              <a:ext cx="222" cy="372"/>
            </a:xfrm>
            <a:prstGeom prst="line">
              <a:avLst/>
            </a:prstGeom>
            <a:noFill/>
            <a:ln w="12700">
              <a:solidFill>
                <a:srgbClr val="4D4D4D"/>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24645" name="Line 97"/>
            <p:cNvSpPr>
              <a:spLocks noChangeShapeType="1"/>
            </p:cNvSpPr>
            <p:nvPr/>
          </p:nvSpPr>
          <p:spPr bwMode="auto">
            <a:xfrm flipV="1">
              <a:off x="3103" y="2358"/>
              <a:ext cx="284" cy="377"/>
            </a:xfrm>
            <a:prstGeom prst="line">
              <a:avLst/>
            </a:prstGeom>
            <a:noFill/>
            <a:ln w="12700">
              <a:solidFill>
                <a:srgbClr val="4D4D4D"/>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24646" name="Line 98"/>
            <p:cNvSpPr>
              <a:spLocks noChangeShapeType="1"/>
            </p:cNvSpPr>
            <p:nvPr/>
          </p:nvSpPr>
          <p:spPr bwMode="auto">
            <a:xfrm>
              <a:off x="3387" y="2363"/>
              <a:ext cx="1221" cy="0"/>
            </a:xfrm>
            <a:prstGeom prst="line">
              <a:avLst/>
            </a:prstGeom>
            <a:noFill/>
            <a:ln w="12700">
              <a:solidFill>
                <a:srgbClr val="4D4D4D"/>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24647" name="Line 99"/>
            <p:cNvSpPr>
              <a:spLocks noChangeShapeType="1"/>
            </p:cNvSpPr>
            <p:nvPr/>
          </p:nvSpPr>
          <p:spPr bwMode="auto">
            <a:xfrm>
              <a:off x="2398" y="1941"/>
              <a:ext cx="1294" cy="0"/>
            </a:xfrm>
            <a:prstGeom prst="line">
              <a:avLst/>
            </a:prstGeom>
            <a:noFill/>
            <a:ln w="12700">
              <a:solidFill>
                <a:srgbClr val="4D4D4D"/>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24648" name="Line 100"/>
            <p:cNvSpPr>
              <a:spLocks noChangeShapeType="1"/>
            </p:cNvSpPr>
            <p:nvPr/>
          </p:nvSpPr>
          <p:spPr bwMode="auto">
            <a:xfrm>
              <a:off x="3686" y="1936"/>
              <a:ext cx="247" cy="427"/>
            </a:xfrm>
            <a:prstGeom prst="line">
              <a:avLst/>
            </a:prstGeom>
            <a:noFill/>
            <a:ln w="12700">
              <a:solidFill>
                <a:srgbClr val="4D4D4D"/>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24649" name="Line 101"/>
            <p:cNvSpPr>
              <a:spLocks noChangeShapeType="1"/>
            </p:cNvSpPr>
            <p:nvPr/>
          </p:nvSpPr>
          <p:spPr bwMode="auto">
            <a:xfrm>
              <a:off x="4602" y="2358"/>
              <a:ext cx="370" cy="379"/>
            </a:xfrm>
            <a:prstGeom prst="line">
              <a:avLst/>
            </a:prstGeom>
            <a:noFill/>
            <a:ln w="12700">
              <a:solidFill>
                <a:srgbClr val="4D4D4D"/>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24650" name="Rectangle 102"/>
            <p:cNvSpPr>
              <a:spLocks noChangeArrowheads="1"/>
            </p:cNvSpPr>
            <p:nvPr/>
          </p:nvSpPr>
          <p:spPr bwMode="auto">
            <a:xfrm>
              <a:off x="798" y="2646"/>
              <a:ext cx="230" cy="210"/>
            </a:xfrm>
            <a:prstGeom prst="rect">
              <a:avLst/>
            </a:prstGeom>
            <a:solidFill>
              <a:srgbClr val="FFFF66"/>
            </a:solidFill>
            <a:ln w="9525">
              <a:solidFill>
                <a:schemeClr val="tx1"/>
              </a:solidFill>
              <a:miter lim="800000"/>
              <a:headEnd/>
              <a:tailEnd/>
            </a:ln>
          </p:spPr>
          <p:txBody>
            <a:bodyPr lIns="18000" rIns="18000"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900">
                  <a:solidFill>
                    <a:schemeClr val="tx1"/>
                  </a:solidFill>
                </a:rPr>
                <a:t>1</a:t>
              </a:r>
            </a:p>
          </p:txBody>
        </p:sp>
        <p:sp>
          <p:nvSpPr>
            <p:cNvPr id="24651" name="Rectangle 103"/>
            <p:cNvSpPr>
              <a:spLocks noChangeArrowheads="1"/>
            </p:cNvSpPr>
            <p:nvPr/>
          </p:nvSpPr>
          <p:spPr bwMode="auto">
            <a:xfrm>
              <a:off x="1337" y="2302"/>
              <a:ext cx="230" cy="209"/>
            </a:xfrm>
            <a:prstGeom prst="rect">
              <a:avLst/>
            </a:prstGeom>
            <a:solidFill>
              <a:srgbClr val="FFFF66"/>
            </a:solidFill>
            <a:ln w="9525">
              <a:solidFill>
                <a:schemeClr val="tx1"/>
              </a:solidFill>
              <a:miter lim="800000"/>
              <a:headEnd/>
              <a:tailEnd/>
            </a:ln>
          </p:spPr>
          <p:txBody>
            <a:bodyPr lIns="18000" rIns="18000"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900">
                  <a:solidFill>
                    <a:schemeClr val="tx1"/>
                  </a:solidFill>
                </a:rPr>
                <a:t>2</a:t>
              </a:r>
            </a:p>
          </p:txBody>
        </p:sp>
        <p:sp>
          <p:nvSpPr>
            <p:cNvPr id="24652" name="Rectangle 104"/>
            <p:cNvSpPr>
              <a:spLocks noChangeArrowheads="1"/>
            </p:cNvSpPr>
            <p:nvPr/>
          </p:nvSpPr>
          <p:spPr bwMode="auto">
            <a:xfrm>
              <a:off x="1442" y="2646"/>
              <a:ext cx="230" cy="210"/>
            </a:xfrm>
            <a:prstGeom prst="rect">
              <a:avLst/>
            </a:prstGeom>
            <a:solidFill>
              <a:srgbClr val="FFFF66"/>
            </a:solidFill>
            <a:ln w="9525">
              <a:solidFill>
                <a:schemeClr val="tx1"/>
              </a:solidFill>
              <a:miter lim="800000"/>
              <a:headEnd/>
              <a:tailEnd/>
            </a:ln>
          </p:spPr>
          <p:txBody>
            <a:bodyPr lIns="18000" rIns="18000"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900">
                  <a:solidFill>
                    <a:schemeClr val="tx1"/>
                  </a:solidFill>
                </a:rPr>
                <a:t>3</a:t>
              </a:r>
            </a:p>
          </p:txBody>
        </p:sp>
        <p:sp>
          <p:nvSpPr>
            <p:cNvPr id="24653" name="Rectangle 105"/>
            <p:cNvSpPr>
              <a:spLocks noChangeArrowheads="1"/>
            </p:cNvSpPr>
            <p:nvPr/>
          </p:nvSpPr>
          <p:spPr bwMode="auto">
            <a:xfrm>
              <a:off x="2331" y="2258"/>
              <a:ext cx="230" cy="209"/>
            </a:xfrm>
            <a:prstGeom prst="rect">
              <a:avLst/>
            </a:prstGeom>
            <a:solidFill>
              <a:srgbClr val="FFFF66"/>
            </a:solidFill>
            <a:ln w="9525">
              <a:solidFill>
                <a:schemeClr val="tx1"/>
              </a:solidFill>
              <a:miter lim="800000"/>
              <a:headEnd/>
              <a:tailEnd/>
            </a:ln>
          </p:spPr>
          <p:txBody>
            <a:bodyPr lIns="18000" rIns="18000"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900">
                  <a:solidFill>
                    <a:schemeClr val="tx1"/>
                  </a:solidFill>
                </a:rPr>
                <a:t>5</a:t>
              </a:r>
            </a:p>
          </p:txBody>
        </p:sp>
        <p:sp>
          <p:nvSpPr>
            <p:cNvPr id="24654" name="Rectangle 106"/>
            <p:cNvSpPr>
              <a:spLocks noChangeArrowheads="1"/>
            </p:cNvSpPr>
            <p:nvPr/>
          </p:nvSpPr>
          <p:spPr bwMode="auto">
            <a:xfrm>
              <a:off x="2587" y="2640"/>
              <a:ext cx="229" cy="210"/>
            </a:xfrm>
            <a:prstGeom prst="rect">
              <a:avLst/>
            </a:prstGeom>
            <a:solidFill>
              <a:srgbClr val="FFFF66"/>
            </a:solidFill>
            <a:ln w="9525">
              <a:solidFill>
                <a:schemeClr val="tx1"/>
              </a:solidFill>
              <a:miter lim="800000"/>
              <a:headEnd/>
              <a:tailEnd/>
            </a:ln>
          </p:spPr>
          <p:txBody>
            <a:bodyPr lIns="18000" rIns="18000"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900">
                  <a:solidFill>
                    <a:schemeClr val="tx1"/>
                  </a:solidFill>
                </a:rPr>
                <a:t>4b</a:t>
              </a:r>
            </a:p>
          </p:txBody>
        </p:sp>
        <p:sp>
          <p:nvSpPr>
            <p:cNvPr id="24655" name="Rectangle 107"/>
            <p:cNvSpPr>
              <a:spLocks noChangeArrowheads="1"/>
            </p:cNvSpPr>
            <p:nvPr/>
          </p:nvSpPr>
          <p:spPr bwMode="auto">
            <a:xfrm>
              <a:off x="3325" y="2640"/>
              <a:ext cx="230" cy="210"/>
            </a:xfrm>
            <a:prstGeom prst="rect">
              <a:avLst/>
            </a:prstGeom>
            <a:solidFill>
              <a:srgbClr val="FFFF66"/>
            </a:solidFill>
            <a:ln w="9525">
              <a:solidFill>
                <a:schemeClr val="tx1"/>
              </a:solidFill>
              <a:miter lim="800000"/>
              <a:headEnd/>
              <a:tailEnd/>
            </a:ln>
          </p:spPr>
          <p:txBody>
            <a:bodyPr lIns="18000" rIns="18000"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900">
                  <a:solidFill>
                    <a:schemeClr val="tx1"/>
                  </a:solidFill>
                </a:rPr>
                <a:t>7</a:t>
              </a:r>
            </a:p>
          </p:txBody>
        </p:sp>
        <p:sp>
          <p:nvSpPr>
            <p:cNvPr id="24656" name="Rectangle 108"/>
            <p:cNvSpPr>
              <a:spLocks noChangeArrowheads="1"/>
            </p:cNvSpPr>
            <p:nvPr/>
          </p:nvSpPr>
          <p:spPr bwMode="auto">
            <a:xfrm>
              <a:off x="3883" y="2632"/>
              <a:ext cx="229" cy="209"/>
            </a:xfrm>
            <a:prstGeom prst="rect">
              <a:avLst/>
            </a:prstGeom>
            <a:solidFill>
              <a:srgbClr val="FFFF66"/>
            </a:solidFill>
            <a:ln w="9525">
              <a:solidFill>
                <a:schemeClr val="tx1"/>
              </a:solidFill>
              <a:miter lim="800000"/>
              <a:headEnd/>
              <a:tailEnd/>
            </a:ln>
          </p:spPr>
          <p:txBody>
            <a:bodyPr lIns="18000" rIns="18000"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900">
                  <a:solidFill>
                    <a:schemeClr val="tx1"/>
                  </a:solidFill>
                </a:rPr>
                <a:t>11</a:t>
              </a:r>
            </a:p>
          </p:txBody>
        </p:sp>
        <p:sp>
          <p:nvSpPr>
            <p:cNvPr id="24657" name="Rectangle 109"/>
            <p:cNvSpPr>
              <a:spLocks noChangeArrowheads="1"/>
            </p:cNvSpPr>
            <p:nvPr/>
          </p:nvSpPr>
          <p:spPr bwMode="auto">
            <a:xfrm>
              <a:off x="4514" y="2630"/>
              <a:ext cx="229" cy="209"/>
            </a:xfrm>
            <a:prstGeom prst="rect">
              <a:avLst/>
            </a:prstGeom>
            <a:solidFill>
              <a:srgbClr val="FFFF66"/>
            </a:solidFill>
            <a:ln w="9525">
              <a:solidFill>
                <a:schemeClr val="tx1"/>
              </a:solidFill>
              <a:miter lim="800000"/>
              <a:headEnd/>
              <a:tailEnd/>
            </a:ln>
          </p:spPr>
          <p:txBody>
            <a:bodyPr lIns="18000" rIns="18000"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900">
                  <a:solidFill>
                    <a:schemeClr val="tx1"/>
                  </a:solidFill>
                </a:rPr>
                <a:t>12</a:t>
              </a:r>
            </a:p>
          </p:txBody>
        </p:sp>
        <p:sp>
          <p:nvSpPr>
            <p:cNvPr id="24658" name="Rectangle 110"/>
            <p:cNvSpPr>
              <a:spLocks noChangeArrowheads="1"/>
            </p:cNvSpPr>
            <p:nvPr/>
          </p:nvSpPr>
          <p:spPr bwMode="auto">
            <a:xfrm>
              <a:off x="3276" y="3084"/>
              <a:ext cx="230" cy="209"/>
            </a:xfrm>
            <a:prstGeom prst="rect">
              <a:avLst/>
            </a:prstGeom>
            <a:solidFill>
              <a:srgbClr val="FFFF66"/>
            </a:solidFill>
            <a:ln w="9525">
              <a:solidFill>
                <a:schemeClr val="tx1"/>
              </a:solidFill>
              <a:miter lim="800000"/>
              <a:headEnd/>
              <a:tailEnd/>
            </a:ln>
          </p:spPr>
          <p:txBody>
            <a:bodyPr lIns="18000" rIns="18000"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900">
                  <a:solidFill>
                    <a:schemeClr val="tx1"/>
                  </a:solidFill>
                </a:rPr>
                <a:t>8</a:t>
              </a:r>
            </a:p>
          </p:txBody>
        </p:sp>
        <p:sp>
          <p:nvSpPr>
            <p:cNvPr id="24659" name="Rectangle 111"/>
            <p:cNvSpPr>
              <a:spLocks noChangeArrowheads="1"/>
            </p:cNvSpPr>
            <p:nvPr/>
          </p:nvSpPr>
          <p:spPr bwMode="auto">
            <a:xfrm>
              <a:off x="3448" y="2252"/>
              <a:ext cx="229" cy="209"/>
            </a:xfrm>
            <a:prstGeom prst="rect">
              <a:avLst/>
            </a:prstGeom>
            <a:solidFill>
              <a:srgbClr val="FFFF66"/>
            </a:solidFill>
            <a:ln w="9525">
              <a:solidFill>
                <a:schemeClr val="tx1"/>
              </a:solidFill>
              <a:miter lim="800000"/>
              <a:headEnd/>
              <a:tailEnd/>
            </a:ln>
          </p:spPr>
          <p:txBody>
            <a:bodyPr lIns="18000" rIns="18000"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900">
                  <a:solidFill>
                    <a:schemeClr val="tx1"/>
                  </a:solidFill>
                </a:rPr>
                <a:t>6</a:t>
              </a:r>
            </a:p>
          </p:txBody>
        </p:sp>
        <p:sp>
          <p:nvSpPr>
            <p:cNvPr id="24660" name="Rectangle 112"/>
            <p:cNvSpPr>
              <a:spLocks noChangeArrowheads="1"/>
            </p:cNvSpPr>
            <p:nvPr/>
          </p:nvSpPr>
          <p:spPr bwMode="auto">
            <a:xfrm>
              <a:off x="4175" y="2258"/>
              <a:ext cx="230" cy="209"/>
            </a:xfrm>
            <a:prstGeom prst="rect">
              <a:avLst/>
            </a:prstGeom>
            <a:solidFill>
              <a:srgbClr val="FFFF66"/>
            </a:solidFill>
            <a:ln w="9525">
              <a:solidFill>
                <a:schemeClr val="tx1"/>
              </a:solidFill>
              <a:miter lim="800000"/>
              <a:headEnd/>
              <a:tailEnd/>
            </a:ln>
          </p:spPr>
          <p:txBody>
            <a:bodyPr lIns="18000" rIns="18000"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900">
                  <a:solidFill>
                    <a:schemeClr val="tx1"/>
                  </a:solidFill>
                </a:rPr>
                <a:t>10</a:t>
              </a:r>
            </a:p>
          </p:txBody>
        </p:sp>
        <p:sp>
          <p:nvSpPr>
            <p:cNvPr id="24661" name="Rectangle 113"/>
            <p:cNvSpPr>
              <a:spLocks noChangeArrowheads="1"/>
            </p:cNvSpPr>
            <p:nvPr/>
          </p:nvSpPr>
          <p:spPr bwMode="auto">
            <a:xfrm>
              <a:off x="2981" y="1830"/>
              <a:ext cx="230" cy="209"/>
            </a:xfrm>
            <a:prstGeom prst="rect">
              <a:avLst/>
            </a:prstGeom>
            <a:solidFill>
              <a:srgbClr val="FFFF66"/>
            </a:solidFill>
            <a:ln w="9525">
              <a:solidFill>
                <a:schemeClr val="tx1"/>
              </a:solidFill>
              <a:miter lim="800000"/>
              <a:headEnd/>
              <a:tailEnd/>
            </a:ln>
          </p:spPr>
          <p:txBody>
            <a:bodyPr lIns="18000" rIns="18000"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900">
                  <a:solidFill>
                    <a:schemeClr val="tx1"/>
                  </a:solidFill>
                </a:rPr>
                <a:t>9</a:t>
              </a:r>
            </a:p>
          </p:txBody>
        </p:sp>
        <p:sp>
          <p:nvSpPr>
            <p:cNvPr id="24662" name="Oval 114"/>
            <p:cNvSpPr>
              <a:spLocks noChangeArrowheads="1"/>
            </p:cNvSpPr>
            <p:nvPr/>
          </p:nvSpPr>
          <p:spPr bwMode="auto">
            <a:xfrm>
              <a:off x="1118" y="2643"/>
              <a:ext cx="159" cy="159"/>
            </a:xfrm>
            <a:prstGeom prst="ellipse">
              <a:avLst/>
            </a:prstGeom>
            <a:solidFill>
              <a:schemeClr val="hlink"/>
            </a:solidFill>
            <a:ln w="9525">
              <a:solidFill>
                <a:schemeClr val="tx1"/>
              </a:solidFill>
              <a:round/>
              <a:headEnd/>
              <a:tailEnd/>
            </a:ln>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pPr>
                <a:spcBef>
                  <a:spcPct val="50000"/>
                </a:spcBef>
              </a:pPr>
              <a:r>
                <a:rPr lang="fr-FR" altLang="fr-FR" sz="900" b="1">
                  <a:solidFill>
                    <a:schemeClr val="tx1"/>
                  </a:solidFill>
                </a:rPr>
                <a:t>2</a:t>
              </a:r>
            </a:p>
          </p:txBody>
        </p:sp>
        <p:sp>
          <p:nvSpPr>
            <p:cNvPr id="24663" name="Oval 115"/>
            <p:cNvSpPr>
              <a:spLocks noChangeArrowheads="1"/>
            </p:cNvSpPr>
            <p:nvPr/>
          </p:nvSpPr>
          <p:spPr bwMode="auto">
            <a:xfrm>
              <a:off x="1852" y="2294"/>
              <a:ext cx="152" cy="152"/>
            </a:xfrm>
            <a:prstGeom prst="ellipse">
              <a:avLst/>
            </a:prstGeom>
            <a:solidFill>
              <a:schemeClr val="hlink"/>
            </a:solidFill>
            <a:ln w="9525">
              <a:solidFill>
                <a:schemeClr val="tx1"/>
              </a:solidFill>
              <a:round/>
              <a:headEnd/>
              <a:tailEnd/>
            </a:ln>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pPr>
                <a:spcBef>
                  <a:spcPct val="50000"/>
                </a:spcBef>
              </a:pPr>
              <a:r>
                <a:rPr lang="fr-FR" altLang="fr-FR" sz="900" b="1">
                  <a:solidFill>
                    <a:schemeClr val="tx1"/>
                  </a:solidFill>
                </a:rPr>
                <a:t>6</a:t>
              </a:r>
            </a:p>
          </p:txBody>
        </p:sp>
        <p:sp>
          <p:nvSpPr>
            <p:cNvPr id="24664" name="Oval 116"/>
            <p:cNvSpPr>
              <a:spLocks noChangeArrowheads="1"/>
            </p:cNvSpPr>
            <p:nvPr/>
          </p:nvSpPr>
          <p:spPr bwMode="auto">
            <a:xfrm>
              <a:off x="3011" y="2647"/>
              <a:ext cx="180" cy="181"/>
            </a:xfrm>
            <a:prstGeom prst="ellipse">
              <a:avLst/>
            </a:prstGeom>
            <a:solidFill>
              <a:schemeClr val="hlink"/>
            </a:solidFill>
            <a:ln w="9525">
              <a:solidFill>
                <a:schemeClr val="tx1"/>
              </a:solidFill>
              <a:round/>
              <a:headEnd/>
              <a:tailEnd/>
            </a:ln>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pPr>
                <a:spcBef>
                  <a:spcPct val="50000"/>
                </a:spcBef>
              </a:pPr>
              <a:r>
                <a:rPr lang="fr-FR" altLang="fr-FR" sz="900" b="1">
                  <a:solidFill>
                    <a:schemeClr val="tx1"/>
                  </a:solidFill>
                </a:rPr>
                <a:t>13</a:t>
              </a:r>
            </a:p>
          </p:txBody>
        </p:sp>
        <p:sp>
          <p:nvSpPr>
            <p:cNvPr id="24665" name="Oval 117"/>
            <p:cNvSpPr>
              <a:spLocks noChangeArrowheads="1"/>
            </p:cNvSpPr>
            <p:nvPr/>
          </p:nvSpPr>
          <p:spPr bwMode="auto">
            <a:xfrm>
              <a:off x="3828" y="2242"/>
              <a:ext cx="183" cy="183"/>
            </a:xfrm>
            <a:prstGeom prst="ellipse">
              <a:avLst/>
            </a:prstGeom>
            <a:solidFill>
              <a:schemeClr val="hlink"/>
            </a:solidFill>
            <a:ln w="9525">
              <a:solidFill>
                <a:schemeClr val="tx1"/>
              </a:solidFill>
              <a:round/>
              <a:headEnd/>
              <a:tailEnd/>
            </a:ln>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pPr>
                <a:spcBef>
                  <a:spcPct val="50000"/>
                </a:spcBef>
              </a:pPr>
              <a:r>
                <a:rPr lang="fr-FR" altLang="fr-FR" sz="900" b="1">
                  <a:solidFill>
                    <a:schemeClr val="tx1"/>
                  </a:solidFill>
                </a:rPr>
                <a:t>18</a:t>
              </a:r>
            </a:p>
          </p:txBody>
        </p:sp>
        <p:sp>
          <p:nvSpPr>
            <p:cNvPr id="24666" name="Oval 118"/>
            <p:cNvSpPr>
              <a:spLocks noChangeArrowheads="1"/>
            </p:cNvSpPr>
            <p:nvPr/>
          </p:nvSpPr>
          <p:spPr bwMode="auto">
            <a:xfrm>
              <a:off x="4222" y="2645"/>
              <a:ext cx="176" cy="176"/>
            </a:xfrm>
            <a:prstGeom prst="ellipse">
              <a:avLst/>
            </a:prstGeom>
            <a:solidFill>
              <a:schemeClr val="hlink"/>
            </a:solidFill>
            <a:ln w="9525">
              <a:solidFill>
                <a:schemeClr val="tx1"/>
              </a:solidFill>
              <a:round/>
              <a:headEnd/>
              <a:tailEnd/>
            </a:ln>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pPr>
                <a:spcBef>
                  <a:spcPct val="50000"/>
                </a:spcBef>
              </a:pPr>
              <a:r>
                <a:rPr lang="fr-FR" altLang="fr-FR" sz="900" b="1">
                  <a:solidFill>
                    <a:schemeClr val="tx1"/>
                  </a:solidFill>
                </a:rPr>
                <a:t>22</a:t>
              </a:r>
            </a:p>
          </p:txBody>
        </p:sp>
        <p:sp>
          <p:nvSpPr>
            <p:cNvPr id="24667" name="Oval 119"/>
            <p:cNvSpPr>
              <a:spLocks noChangeArrowheads="1"/>
            </p:cNvSpPr>
            <p:nvPr/>
          </p:nvSpPr>
          <p:spPr bwMode="auto">
            <a:xfrm>
              <a:off x="3623" y="2652"/>
              <a:ext cx="169" cy="169"/>
            </a:xfrm>
            <a:prstGeom prst="ellipse">
              <a:avLst/>
            </a:prstGeom>
            <a:solidFill>
              <a:schemeClr val="hlink"/>
            </a:solidFill>
            <a:ln w="9525">
              <a:solidFill>
                <a:schemeClr val="tx1"/>
              </a:solidFill>
              <a:round/>
              <a:headEnd/>
              <a:tailEnd/>
            </a:ln>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pPr>
                <a:spcBef>
                  <a:spcPct val="50000"/>
                </a:spcBef>
              </a:pPr>
              <a:r>
                <a:rPr lang="fr-FR" altLang="fr-FR" sz="900" b="1">
                  <a:solidFill>
                    <a:schemeClr val="tx1"/>
                  </a:solidFill>
                </a:rPr>
                <a:t>18</a:t>
              </a:r>
            </a:p>
          </p:txBody>
        </p:sp>
        <p:sp>
          <p:nvSpPr>
            <p:cNvPr id="24668" name="Oval 120"/>
            <p:cNvSpPr>
              <a:spLocks noChangeArrowheads="1"/>
            </p:cNvSpPr>
            <p:nvPr/>
          </p:nvSpPr>
          <p:spPr bwMode="auto">
            <a:xfrm>
              <a:off x="563" y="2637"/>
              <a:ext cx="165" cy="165"/>
            </a:xfrm>
            <a:prstGeom prst="ellipse">
              <a:avLst/>
            </a:prstGeom>
            <a:solidFill>
              <a:schemeClr val="hlink"/>
            </a:solidFill>
            <a:ln w="9525">
              <a:solidFill>
                <a:schemeClr val="tx1"/>
              </a:solidFill>
              <a:round/>
              <a:headEnd/>
              <a:tailEnd/>
            </a:ln>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pPr>
                <a:spcBef>
                  <a:spcPct val="50000"/>
                </a:spcBef>
              </a:pPr>
              <a:r>
                <a:rPr lang="fr-FR" altLang="fr-FR" sz="900" b="1">
                  <a:solidFill>
                    <a:schemeClr val="tx1"/>
                  </a:solidFill>
                </a:rPr>
                <a:t>0</a:t>
              </a:r>
            </a:p>
          </p:txBody>
        </p:sp>
        <p:sp>
          <p:nvSpPr>
            <p:cNvPr id="24669" name="Oval 121"/>
            <p:cNvSpPr>
              <a:spLocks noChangeArrowheads="1"/>
            </p:cNvSpPr>
            <p:nvPr/>
          </p:nvSpPr>
          <p:spPr bwMode="auto">
            <a:xfrm>
              <a:off x="4888" y="2643"/>
              <a:ext cx="176" cy="176"/>
            </a:xfrm>
            <a:prstGeom prst="ellipse">
              <a:avLst/>
            </a:prstGeom>
            <a:solidFill>
              <a:schemeClr val="hlink"/>
            </a:solidFill>
            <a:ln w="9525">
              <a:solidFill>
                <a:schemeClr val="tx1"/>
              </a:solidFill>
              <a:round/>
              <a:headEnd/>
              <a:tailEnd/>
            </a:ln>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pPr>
                <a:spcBef>
                  <a:spcPct val="50000"/>
                </a:spcBef>
              </a:pPr>
              <a:r>
                <a:rPr lang="fr-FR" altLang="fr-FR" sz="900" b="1">
                  <a:solidFill>
                    <a:schemeClr val="tx1"/>
                  </a:solidFill>
                </a:rPr>
                <a:t>26</a:t>
              </a:r>
            </a:p>
          </p:txBody>
        </p:sp>
        <p:sp>
          <p:nvSpPr>
            <p:cNvPr id="24670" name="Rectangle 122"/>
            <p:cNvSpPr>
              <a:spLocks noChangeArrowheads="1"/>
            </p:cNvSpPr>
            <p:nvPr/>
          </p:nvSpPr>
          <p:spPr bwMode="auto">
            <a:xfrm>
              <a:off x="1939" y="2634"/>
              <a:ext cx="229" cy="210"/>
            </a:xfrm>
            <a:prstGeom prst="rect">
              <a:avLst/>
            </a:prstGeom>
            <a:solidFill>
              <a:srgbClr val="FFFF66"/>
            </a:solidFill>
            <a:ln w="9525">
              <a:solidFill>
                <a:schemeClr val="tx1"/>
              </a:solidFill>
              <a:miter lim="800000"/>
              <a:headEnd/>
              <a:tailEnd/>
            </a:ln>
          </p:spPr>
          <p:txBody>
            <a:bodyPr lIns="18000" rIns="18000"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900">
                  <a:solidFill>
                    <a:schemeClr val="tx1"/>
                  </a:solidFill>
                </a:rPr>
                <a:t>4a</a:t>
              </a:r>
            </a:p>
          </p:txBody>
        </p:sp>
        <p:sp>
          <p:nvSpPr>
            <p:cNvPr id="24671" name="Oval 123"/>
            <p:cNvSpPr>
              <a:spLocks noChangeArrowheads="1"/>
            </p:cNvSpPr>
            <p:nvPr/>
          </p:nvSpPr>
          <p:spPr bwMode="auto">
            <a:xfrm>
              <a:off x="2314" y="2672"/>
              <a:ext cx="152" cy="152"/>
            </a:xfrm>
            <a:prstGeom prst="ellipse">
              <a:avLst/>
            </a:prstGeom>
            <a:solidFill>
              <a:schemeClr val="hlink"/>
            </a:solidFill>
            <a:ln w="9525">
              <a:solidFill>
                <a:schemeClr val="tx1"/>
              </a:solidFill>
              <a:round/>
              <a:headEnd/>
              <a:tailEnd/>
            </a:ln>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pPr>
                <a:spcBef>
                  <a:spcPct val="50000"/>
                </a:spcBef>
              </a:pPr>
              <a:r>
                <a:rPr lang="fr-FR" altLang="fr-FR" sz="900" b="1">
                  <a:solidFill>
                    <a:schemeClr val="tx1"/>
                  </a:solidFill>
                </a:rPr>
                <a:t>9</a:t>
              </a:r>
            </a:p>
          </p:txBody>
        </p:sp>
        <p:grpSp>
          <p:nvGrpSpPr>
            <p:cNvPr id="24672" name="Group 124"/>
            <p:cNvGrpSpPr>
              <a:grpSpLocks/>
            </p:cNvGrpSpPr>
            <p:nvPr/>
          </p:nvGrpSpPr>
          <p:grpSpPr bwMode="auto">
            <a:xfrm>
              <a:off x="372" y="2320"/>
              <a:ext cx="783" cy="217"/>
              <a:chOff x="3228" y="1152"/>
              <a:chExt cx="783" cy="217"/>
            </a:xfrm>
          </p:grpSpPr>
          <p:grpSp>
            <p:nvGrpSpPr>
              <p:cNvPr id="24798" name="Group 125"/>
              <p:cNvGrpSpPr>
                <a:grpSpLocks/>
              </p:cNvGrpSpPr>
              <p:nvPr/>
            </p:nvGrpSpPr>
            <p:grpSpPr bwMode="auto">
              <a:xfrm>
                <a:off x="3228" y="1175"/>
                <a:ext cx="783" cy="168"/>
                <a:chOff x="1912" y="804"/>
                <a:chExt cx="688" cy="224"/>
              </a:xfrm>
            </p:grpSpPr>
            <p:sp>
              <p:nvSpPr>
                <p:cNvPr id="24803" name="Rectangle 126"/>
                <p:cNvSpPr>
                  <a:spLocks noChangeArrowheads="1"/>
                </p:cNvSpPr>
                <p:nvPr/>
              </p:nvSpPr>
              <p:spPr bwMode="auto">
                <a:xfrm>
                  <a:off x="1912" y="804"/>
                  <a:ext cx="688" cy="224"/>
                </a:xfrm>
                <a:prstGeom prst="rect">
                  <a:avLst/>
                </a:prstGeom>
                <a:solidFill>
                  <a:srgbClr val="FFFFFF"/>
                </a:solidFill>
                <a:ln w="9525">
                  <a:solidFill>
                    <a:schemeClr val="tx2"/>
                  </a:solidFill>
                  <a:miter lim="800000"/>
                  <a:headEnd/>
                  <a:tailEnd/>
                </a:ln>
              </p:spPr>
              <p:txBody>
                <a:bodyPr wrap="none"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a:p>
              </p:txBody>
            </p:sp>
            <p:sp>
              <p:nvSpPr>
                <p:cNvPr id="24804" name="Line 127"/>
                <p:cNvSpPr>
                  <a:spLocks noChangeShapeType="1"/>
                </p:cNvSpPr>
                <p:nvPr/>
              </p:nvSpPr>
              <p:spPr bwMode="auto">
                <a:xfrm>
                  <a:off x="2084" y="804"/>
                  <a:ext cx="0" cy="224"/>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fr-FR"/>
                </a:p>
              </p:txBody>
            </p:sp>
            <p:sp>
              <p:nvSpPr>
                <p:cNvPr id="24805" name="Line 128"/>
                <p:cNvSpPr>
                  <a:spLocks noChangeShapeType="1"/>
                </p:cNvSpPr>
                <p:nvPr/>
              </p:nvSpPr>
              <p:spPr bwMode="auto">
                <a:xfrm>
                  <a:off x="2256" y="804"/>
                  <a:ext cx="0" cy="224"/>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fr-FR"/>
                </a:p>
              </p:txBody>
            </p:sp>
            <p:sp>
              <p:nvSpPr>
                <p:cNvPr id="24806" name="Line 129"/>
                <p:cNvSpPr>
                  <a:spLocks noChangeShapeType="1"/>
                </p:cNvSpPr>
                <p:nvPr/>
              </p:nvSpPr>
              <p:spPr bwMode="auto">
                <a:xfrm>
                  <a:off x="2428" y="804"/>
                  <a:ext cx="0" cy="224"/>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fr-FR"/>
                </a:p>
              </p:txBody>
            </p:sp>
          </p:grpSp>
          <p:sp>
            <p:nvSpPr>
              <p:cNvPr id="24799" name="Text Box 130"/>
              <p:cNvSpPr txBox="1">
                <a:spLocks noChangeArrowheads="1"/>
              </p:cNvSpPr>
              <p:nvPr/>
            </p:nvSpPr>
            <p:spPr bwMode="auto">
              <a:xfrm>
                <a:off x="3260" y="1152"/>
                <a:ext cx="129"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900">
                    <a:solidFill>
                      <a:srgbClr val="009900"/>
                    </a:solidFill>
                  </a:rPr>
                  <a:t>0</a:t>
                </a:r>
                <a:endParaRPr lang="fr-FR" altLang="fr-FR" sz="900"/>
              </a:p>
            </p:txBody>
          </p:sp>
          <p:sp>
            <p:nvSpPr>
              <p:cNvPr id="24800" name="Text Box 131"/>
              <p:cNvSpPr txBox="1">
                <a:spLocks noChangeArrowheads="1"/>
              </p:cNvSpPr>
              <p:nvPr/>
            </p:nvSpPr>
            <p:spPr bwMode="auto">
              <a:xfrm>
                <a:off x="3452" y="1152"/>
                <a:ext cx="141"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900">
                    <a:solidFill>
                      <a:srgbClr val="FF3300"/>
                    </a:solidFill>
                  </a:rPr>
                  <a:t>2</a:t>
                </a:r>
                <a:endParaRPr lang="fr-FR" altLang="fr-FR" sz="900"/>
              </a:p>
            </p:txBody>
          </p:sp>
          <p:sp>
            <p:nvSpPr>
              <p:cNvPr id="24801" name="Text Box 132"/>
              <p:cNvSpPr txBox="1">
                <a:spLocks noChangeArrowheads="1"/>
              </p:cNvSpPr>
              <p:nvPr/>
            </p:nvSpPr>
            <p:spPr bwMode="auto">
              <a:xfrm>
                <a:off x="3660" y="1157"/>
                <a:ext cx="118"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900" b="1" i="1">
                    <a:solidFill>
                      <a:srgbClr val="009900"/>
                    </a:solidFill>
                  </a:rPr>
                  <a:t>0</a:t>
                </a:r>
              </a:p>
            </p:txBody>
          </p:sp>
          <p:sp>
            <p:nvSpPr>
              <p:cNvPr id="24802" name="Text Box 133"/>
              <p:cNvSpPr txBox="1">
                <a:spLocks noChangeArrowheads="1"/>
              </p:cNvSpPr>
              <p:nvPr/>
            </p:nvSpPr>
            <p:spPr bwMode="auto">
              <a:xfrm>
                <a:off x="3859" y="1157"/>
                <a:ext cx="125"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900" b="1" i="1">
                    <a:solidFill>
                      <a:srgbClr val="FF3300"/>
                    </a:solidFill>
                  </a:rPr>
                  <a:t>2</a:t>
                </a:r>
              </a:p>
            </p:txBody>
          </p:sp>
        </p:grpSp>
        <p:grpSp>
          <p:nvGrpSpPr>
            <p:cNvPr id="24673" name="Group 134"/>
            <p:cNvGrpSpPr>
              <a:grpSpLocks/>
            </p:cNvGrpSpPr>
            <p:nvPr/>
          </p:nvGrpSpPr>
          <p:grpSpPr bwMode="auto">
            <a:xfrm>
              <a:off x="1036" y="2033"/>
              <a:ext cx="783" cy="217"/>
              <a:chOff x="3228" y="1153"/>
              <a:chExt cx="783" cy="217"/>
            </a:xfrm>
          </p:grpSpPr>
          <p:grpSp>
            <p:nvGrpSpPr>
              <p:cNvPr id="24789" name="Group 135"/>
              <p:cNvGrpSpPr>
                <a:grpSpLocks/>
              </p:cNvGrpSpPr>
              <p:nvPr/>
            </p:nvGrpSpPr>
            <p:grpSpPr bwMode="auto">
              <a:xfrm>
                <a:off x="3228" y="1175"/>
                <a:ext cx="783" cy="168"/>
                <a:chOff x="1912" y="804"/>
                <a:chExt cx="688" cy="224"/>
              </a:xfrm>
            </p:grpSpPr>
            <p:sp>
              <p:nvSpPr>
                <p:cNvPr id="24794" name="Rectangle 136"/>
                <p:cNvSpPr>
                  <a:spLocks noChangeArrowheads="1"/>
                </p:cNvSpPr>
                <p:nvPr/>
              </p:nvSpPr>
              <p:spPr bwMode="auto">
                <a:xfrm>
                  <a:off x="1912" y="804"/>
                  <a:ext cx="688" cy="224"/>
                </a:xfrm>
                <a:prstGeom prst="rect">
                  <a:avLst/>
                </a:prstGeom>
                <a:solidFill>
                  <a:srgbClr val="FFFFFF"/>
                </a:solidFill>
                <a:ln w="9525">
                  <a:solidFill>
                    <a:schemeClr val="tx2"/>
                  </a:solidFill>
                  <a:miter lim="800000"/>
                  <a:headEnd/>
                  <a:tailEnd/>
                </a:ln>
              </p:spPr>
              <p:txBody>
                <a:bodyPr wrap="none"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a:p>
              </p:txBody>
            </p:sp>
            <p:sp>
              <p:nvSpPr>
                <p:cNvPr id="24795" name="Line 137"/>
                <p:cNvSpPr>
                  <a:spLocks noChangeShapeType="1"/>
                </p:cNvSpPr>
                <p:nvPr/>
              </p:nvSpPr>
              <p:spPr bwMode="auto">
                <a:xfrm>
                  <a:off x="2084" y="804"/>
                  <a:ext cx="0" cy="224"/>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fr-FR"/>
                </a:p>
              </p:txBody>
            </p:sp>
            <p:sp>
              <p:nvSpPr>
                <p:cNvPr id="24796" name="Line 138"/>
                <p:cNvSpPr>
                  <a:spLocks noChangeShapeType="1"/>
                </p:cNvSpPr>
                <p:nvPr/>
              </p:nvSpPr>
              <p:spPr bwMode="auto">
                <a:xfrm>
                  <a:off x="2256" y="804"/>
                  <a:ext cx="0" cy="224"/>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fr-FR"/>
                </a:p>
              </p:txBody>
            </p:sp>
            <p:sp>
              <p:nvSpPr>
                <p:cNvPr id="24797" name="Line 139"/>
                <p:cNvSpPr>
                  <a:spLocks noChangeShapeType="1"/>
                </p:cNvSpPr>
                <p:nvPr/>
              </p:nvSpPr>
              <p:spPr bwMode="auto">
                <a:xfrm>
                  <a:off x="2428" y="804"/>
                  <a:ext cx="0" cy="224"/>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fr-FR"/>
                </a:p>
              </p:txBody>
            </p:sp>
          </p:grpSp>
          <p:sp>
            <p:nvSpPr>
              <p:cNvPr id="24790" name="Text Box 140"/>
              <p:cNvSpPr txBox="1">
                <a:spLocks noChangeArrowheads="1"/>
              </p:cNvSpPr>
              <p:nvPr/>
            </p:nvSpPr>
            <p:spPr bwMode="auto">
              <a:xfrm>
                <a:off x="3261" y="1153"/>
                <a:ext cx="128"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900">
                    <a:solidFill>
                      <a:srgbClr val="009900"/>
                    </a:solidFill>
                  </a:rPr>
                  <a:t>2</a:t>
                </a:r>
                <a:endParaRPr lang="fr-FR" altLang="fr-FR" sz="900"/>
              </a:p>
            </p:txBody>
          </p:sp>
          <p:sp>
            <p:nvSpPr>
              <p:cNvPr id="24791" name="Text Box 141"/>
              <p:cNvSpPr txBox="1">
                <a:spLocks noChangeArrowheads="1"/>
              </p:cNvSpPr>
              <p:nvPr/>
            </p:nvSpPr>
            <p:spPr bwMode="auto">
              <a:xfrm>
                <a:off x="3452" y="1153"/>
                <a:ext cx="142"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900">
                    <a:solidFill>
                      <a:srgbClr val="FF3300"/>
                    </a:solidFill>
                  </a:rPr>
                  <a:t>5</a:t>
                </a:r>
                <a:endParaRPr lang="fr-FR" altLang="fr-FR" sz="900"/>
              </a:p>
            </p:txBody>
          </p:sp>
          <p:sp>
            <p:nvSpPr>
              <p:cNvPr id="24792" name="Text Box 142"/>
              <p:cNvSpPr txBox="1">
                <a:spLocks noChangeArrowheads="1"/>
              </p:cNvSpPr>
              <p:nvPr/>
            </p:nvSpPr>
            <p:spPr bwMode="auto">
              <a:xfrm>
                <a:off x="3660" y="1157"/>
                <a:ext cx="118"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900" b="1" i="1">
                    <a:solidFill>
                      <a:srgbClr val="009900"/>
                    </a:solidFill>
                  </a:rPr>
                  <a:t>3</a:t>
                </a:r>
              </a:p>
            </p:txBody>
          </p:sp>
          <p:sp>
            <p:nvSpPr>
              <p:cNvPr id="24793" name="Text Box 143"/>
              <p:cNvSpPr txBox="1">
                <a:spLocks noChangeArrowheads="1"/>
              </p:cNvSpPr>
              <p:nvPr/>
            </p:nvSpPr>
            <p:spPr bwMode="auto">
              <a:xfrm>
                <a:off x="3859" y="1157"/>
                <a:ext cx="125"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900" b="1" i="1">
                    <a:solidFill>
                      <a:srgbClr val="FF3300"/>
                    </a:solidFill>
                  </a:rPr>
                  <a:t>6</a:t>
                </a:r>
              </a:p>
            </p:txBody>
          </p:sp>
        </p:grpSp>
        <p:grpSp>
          <p:nvGrpSpPr>
            <p:cNvPr id="24674" name="Group 144"/>
            <p:cNvGrpSpPr>
              <a:grpSpLocks/>
            </p:cNvGrpSpPr>
            <p:nvPr/>
          </p:nvGrpSpPr>
          <p:grpSpPr bwMode="auto">
            <a:xfrm>
              <a:off x="636" y="2984"/>
              <a:ext cx="783" cy="217"/>
              <a:chOff x="3228" y="1152"/>
              <a:chExt cx="783" cy="217"/>
            </a:xfrm>
          </p:grpSpPr>
          <p:grpSp>
            <p:nvGrpSpPr>
              <p:cNvPr id="24780" name="Group 145"/>
              <p:cNvGrpSpPr>
                <a:grpSpLocks/>
              </p:cNvGrpSpPr>
              <p:nvPr/>
            </p:nvGrpSpPr>
            <p:grpSpPr bwMode="auto">
              <a:xfrm>
                <a:off x="3228" y="1175"/>
                <a:ext cx="783" cy="168"/>
                <a:chOff x="1912" y="804"/>
                <a:chExt cx="688" cy="224"/>
              </a:xfrm>
            </p:grpSpPr>
            <p:sp>
              <p:nvSpPr>
                <p:cNvPr id="24785" name="Rectangle 146"/>
                <p:cNvSpPr>
                  <a:spLocks noChangeArrowheads="1"/>
                </p:cNvSpPr>
                <p:nvPr/>
              </p:nvSpPr>
              <p:spPr bwMode="auto">
                <a:xfrm>
                  <a:off x="1912" y="804"/>
                  <a:ext cx="688" cy="224"/>
                </a:xfrm>
                <a:prstGeom prst="rect">
                  <a:avLst/>
                </a:prstGeom>
                <a:solidFill>
                  <a:srgbClr val="FFFFFF"/>
                </a:solidFill>
                <a:ln w="9525">
                  <a:solidFill>
                    <a:schemeClr val="tx2"/>
                  </a:solidFill>
                  <a:miter lim="800000"/>
                  <a:headEnd/>
                  <a:tailEnd/>
                </a:ln>
              </p:spPr>
              <p:txBody>
                <a:bodyPr wrap="none"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a:p>
              </p:txBody>
            </p:sp>
            <p:sp>
              <p:nvSpPr>
                <p:cNvPr id="24786" name="Line 147"/>
                <p:cNvSpPr>
                  <a:spLocks noChangeShapeType="1"/>
                </p:cNvSpPr>
                <p:nvPr/>
              </p:nvSpPr>
              <p:spPr bwMode="auto">
                <a:xfrm>
                  <a:off x="2084" y="804"/>
                  <a:ext cx="0" cy="224"/>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fr-FR"/>
                </a:p>
              </p:txBody>
            </p:sp>
            <p:sp>
              <p:nvSpPr>
                <p:cNvPr id="24787" name="Line 148"/>
                <p:cNvSpPr>
                  <a:spLocks noChangeShapeType="1"/>
                </p:cNvSpPr>
                <p:nvPr/>
              </p:nvSpPr>
              <p:spPr bwMode="auto">
                <a:xfrm>
                  <a:off x="2256" y="804"/>
                  <a:ext cx="0" cy="224"/>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fr-FR"/>
                </a:p>
              </p:txBody>
            </p:sp>
            <p:sp>
              <p:nvSpPr>
                <p:cNvPr id="24788" name="Line 149"/>
                <p:cNvSpPr>
                  <a:spLocks noChangeShapeType="1"/>
                </p:cNvSpPr>
                <p:nvPr/>
              </p:nvSpPr>
              <p:spPr bwMode="auto">
                <a:xfrm>
                  <a:off x="2428" y="804"/>
                  <a:ext cx="0" cy="224"/>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fr-FR"/>
                </a:p>
              </p:txBody>
            </p:sp>
          </p:grpSp>
          <p:sp>
            <p:nvSpPr>
              <p:cNvPr id="24781" name="Text Box 150"/>
              <p:cNvSpPr txBox="1">
                <a:spLocks noChangeArrowheads="1"/>
              </p:cNvSpPr>
              <p:nvPr/>
            </p:nvSpPr>
            <p:spPr bwMode="auto">
              <a:xfrm>
                <a:off x="3260" y="1152"/>
                <a:ext cx="128"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900">
                    <a:solidFill>
                      <a:srgbClr val="009900"/>
                    </a:solidFill>
                  </a:rPr>
                  <a:t>2</a:t>
                </a:r>
                <a:endParaRPr lang="fr-FR" altLang="fr-FR" sz="900"/>
              </a:p>
            </p:txBody>
          </p:sp>
          <p:sp>
            <p:nvSpPr>
              <p:cNvPr id="24782" name="Text Box 151"/>
              <p:cNvSpPr txBox="1">
                <a:spLocks noChangeArrowheads="1"/>
              </p:cNvSpPr>
              <p:nvPr/>
            </p:nvSpPr>
            <p:spPr bwMode="auto">
              <a:xfrm>
                <a:off x="3452" y="1152"/>
                <a:ext cx="143"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900">
                    <a:solidFill>
                      <a:srgbClr val="FF3300"/>
                    </a:solidFill>
                  </a:rPr>
                  <a:t>6</a:t>
                </a:r>
                <a:endParaRPr lang="fr-FR" altLang="fr-FR" sz="900"/>
              </a:p>
            </p:txBody>
          </p:sp>
          <p:sp>
            <p:nvSpPr>
              <p:cNvPr id="24783" name="Text Box 152"/>
              <p:cNvSpPr txBox="1">
                <a:spLocks noChangeArrowheads="1"/>
              </p:cNvSpPr>
              <p:nvPr/>
            </p:nvSpPr>
            <p:spPr bwMode="auto">
              <a:xfrm>
                <a:off x="3661" y="1157"/>
                <a:ext cx="118"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900" b="1" i="1">
                    <a:solidFill>
                      <a:srgbClr val="009900"/>
                    </a:solidFill>
                  </a:rPr>
                  <a:t>2</a:t>
                </a:r>
              </a:p>
            </p:txBody>
          </p:sp>
          <p:sp>
            <p:nvSpPr>
              <p:cNvPr id="24784" name="Text Box 153"/>
              <p:cNvSpPr txBox="1">
                <a:spLocks noChangeArrowheads="1"/>
              </p:cNvSpPr>
              <p:nvPr/>
            </p:nvSpPr>
            <p:spPr bwMode="auto">
              <a:xfrm>
                <a:off x="3860" y="1157"/>
                <a:ext cx="125"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900" b="1" i="1">
                    <a:solidFill>
                      <a:srgbClr val="FF3300"/>
                    </a:solidFill>
                  </a:rPr>
                  <a:t>6</a:t>
                </a:r>
              </a:p>
            </p:txBody>
          </p:sp>
        </p:grpSp>
        <p:grpSp>
          <p:nvGrpSpPr>
            <p:cNvPr id="24675" name="Group 154"/>
            <p:cNvGrpSpPr>
              <a:grpSpLocks/>
            </p:cNvGrpSpPr>
            <p:nvPr/>
          </p:nvGrpSpPr>
          <p:grpSpPr bwMode="auto">
            <a:xfrm>
              <a:off x="1596" y="2993"/>
              <a:ext cx="783" cy="215"/>
              <a:chOff x="3228" y="1153"/>
              <a:chExt cx="783" cy="215"/>
            </a:xfrm>
          </p:grpSpPr>
          <p:grpSp>
            <p:nvGrpSpPr>
              <p:cNvPr id="24771" name="Group 155"/>
              <p:cNvGrpSpPr>
                <a:grpSpLocks/>
              </p:cNvGrpSpPr>
              <p:nvPr/>
            </p:nvGrpSpPr>
            <p:grpSpPr bwMode="auto">
              <a:xfrm>
                <a:off x="3228" y="1175"/>
                <a:ext cx="783" cy="168"/>
                <a:chOff x="1912" y="804"/>
                <a:chExt cx="688" cy="224"/>
              </a:xfrm>
            </p:grpSpPr>
            <p:sp>
              <p:nvSpPr>
                <p:cNvPr id="24776" name="Rectangle 156"/>
                <p:cNvSpPr>
                  <a:spLocks noChangeArrowheads="1"/>
                </p:cNvSpPr>
                <p:nvPr/>
              </p:nvSpPr>
              <p:spPr bwMode="auto">
                <a:xfrm>
                  <a:off x="1912" y="804"/>
                  <a:ext cx="688" cy="224"/>
                </a:xfrm>
                <a:prstGeom prst="rect">
                  <a:avLst/>
                </a:prstGeom>
                <a:solidFill>
                  <a:srgbClr val="FFFFFF"/>
                </a:solidFill>
                <a:ln w="9525">
                  <a:solidFill>
                    <a:schemeClr val="tx2"/>
                  </a:solidFill>
                  <a:miter lim="800000"/>
                  <a:headEnd/>
                  <a:tailEnd/>
                </a:ln>
              </p:spPr>
              <p:txBody>
                <a:bodyPr wrap="none"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a:p>
              </p:txBody>
            </p:sp>
            <p:sp>
              <p:nvSpPr>
                <p:cNvPr id="24777" name="Line 157"/>
                <p:cNvSpPr>
                  <a:spLocks noChangeShapeType="1"/>
                </p:cNvSpPr>
                <p:nvPr/>
              </p:nvSpPr>
              <p:spPr bwMode="auto">
                <a:xfrm>
                  <a:off x="2084" y="804"/>
                  <a:ext cx="0" cy="224"/>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fr-FR"/>
                </a:p>
              </p:txBody>
            </p:sp>
            <p:sp>
              <p:nvSpPr>
                <p:cNvPr id="24778" name="Line 158"/>
                <p:cNvSpPr>
                  <a:spLocks noChangeShapeType="1"/>
                </p:cNvSpPr>
                <p:nvPr/>
              </p:nvSpPr>
              <p:spPr bwMode="auto">
                <a:xfrm>
                  <a:off x="2256" y="804"/>
                  <a:ext cx="0" cy="224"/>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fr-FR"/>
                </a:p>
              </p:txBody>
            </p:sp>
            <p:sp>
              <p:nvSpPr>
                <p:cNvPr id="24779" name="Line 159"/>
                <p:cNvSpPr>
                  <a:spLocks noChangeShapeType="1"/>
                </p:cNvSpPr>
                <p:nvPr/>
              </p:nvSpPr>
              <p:spPr bwMode="auto">
                <a:xfrm>
                  <a:off x="2428" y="804"/>
                  <a:ext cx="0" cy="224"/>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fr-FR"/>
                </a:p>
              </p:txBody>
            </p:sp>
          </p:grpSp>
          <p:sp>
            <p:nvSpPr>
              <p:cNvPr id="24772" name="Text Box 160"/>
              <p:cNvSpPr txBox="1">
                <a:spLocks noChangeArrowheads="1"/>
              </p:cNvSpPr>
              <p:nvPr/>
            </p:nvSpPr>
            <p:spPr bwMode="auto">
              <a:xfrm>
                <a:off x="3261" y="1153"/>
                <a:ext cx="128"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900">
                    <a:solidFill>
                      <a:srgbClr val="009900"/>
                    </a:solidFill>
                  </a:rPr>
                  <a:t>6</a:t>
                </a:r>
                <a:endParaRPr lang="fr-FR" altLang="fr-FR" sz="900"/>
              </a:p>
            </p:txBody>
          </p:sp>
          <p:sp>
            <p:nvSpPr>
              <p:cNvPr id="24773" name="Text Box 161"/>
              <p:cNvSpPr txBox="1">
                <a:spLocks noChangeArrowheads="1"/>
              </p:cNvSpPr>
              <p:nvPr/>
            </p:nvSpPr>
            <p:spPr bwMode="auto">
              <a:xfrm>
                <a:off x="3452" y="1153"/>
                <a:ext cx="142"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900">
                    <a:solidFill>
                      <a:srgbClr val="FF3300"/>
                    </a:solidFill>
                  </a:rPr>
                  <a:t>9</a:t>
                </a:r>
                <a:endParaRPr lang="fr-FR" altLang="fr-FR" sz="900"/>
              </a:p>
            </p:txBody>
          </p:sp>
          <p:sp>
            <p:nvSpPr>
              <p:cNvPr id="24774" name="Text Box 162"/>
              <p:cNvSpPr txBox="1">
                <a:spLocks noChangeArrowheads="1"/>
              </p:cNvSpPr>
              <p:nvPr/>
            </p:nvSpPr>
            <p:spPr bwMode="auto">
              <a:xfrm>
                <a:off x="3660" y="1156"/>
                <a:ext cx="118"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900" b="1" i="1">
                    <a:solidFill>
                      <a:srgbClr val="009900"/>
                    </a:solidFill>
                  </a:rPr>
                  <a:t>6</a:t>
                </a:r>
              </a:p>
            </p:txBody>
          </p:sp>
          <p:sp>
            <p:nvSpPr>
              <p:cNvPr id="24775" name="Text Box 163"/>
              <p:cNvSpPr txBox="1">
                <a:spLocks noChangeArrowheads="1"/>
              </p:cNvSpPr>
              <p:nvPr/>
            </p:nvSpPr>
            <p:spPr bwMode="auto">
              <a:xfrm>
                <a:off x="3859" y="1156"/>
                <a:ext cx="125"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900" b="1" i="1">
                    <a:solidFill>
                      <a:srgbClr val="FF3300"/>
                    </a:solidFill>
                  </a:rPr>
                  <a:t>9</a:t>
                </a:r>
              </a:p>
            </p:txBody>
          </p:sp>
        </p:grpSp>
        <p:grpSp>
          <p:nvGrpSpPr>
            <p:cNvPr id="24676" name="Group 164"/>
            <p:cNvGrpSpPr>
              <a:grpSpLocks/>
            </p:cNvGrpSpPr>
            <p:nvPr/>
          </p:nvGrpSpPr>
          <p:grpSpPr bwMode="auto">
            <a:xfrm>
              <a:off x="2084" y="3273"/>
              <a:ext cx="783" cy="215"/>
              <a:chOff x="3228" y="1153"/>
              <a:chExt cx="783" cy="215"/>
            </a:xfrm>
          </p:grpSpPr>
          <p:grpSp>
            <p:nvGrpSpPr>
              <p:cNvPr id="24762" name="Group 165"/>
              <p:cNvGrpSpPr>
                <a:grpSpLocks/>
              </p:cNvGrpSpPr>
              <p:nvPr/>
            </p:nvGrpSpPr>
            <p:grpSpPr bwMode="auto">
              <a:xfrm>
                <a:off x="3228" y="1175"/>
                <a:ext cx="783" cy="168"/>
                <a:chOff x="1912" y="804"/>
                <a:chExt cx="688" cy="224"/>
              </a:xfrm>
            </p:grpSpPr>
            <p:sp>
              <p:nvSpPr>
                <p:cNvPr id="24767" name="Rectangle 166"/>
                <p:cNvSpPr>
                  <a:spLocks noChangeArrowheads="1"/>
                </p:cNvSpPr>
                <p:nvPr/>
              </p:nvSpPr>
              <p:spPr bwMode="auto">
                <a:xfrm>
                  <a:off x="1912" y="804"/>
                  <a:ext cx="688" cy="224"/>
                </a:xfrm>
                <a:prstGeom prst="rect">
                  <a:avLst/>
                </a:prstGeom>
                <a:solidFill>
                  <a:srgbClr val="FFFFFF"/>
                </a:solidFill>
                <a:ln w="9525">
                  <a:solidFill>
                    <a:schemeClr val="tx2"/>
                  </a:solidFill>
                  <a:miter lim="800000"/>
                  <a:headEnd/>
                  <a:tailEnd/>
                </a:ln>
              </p:spPr>
              <p:txBody>
                <a:bodyPr wrap="none"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a:p>
              </p:txBody>
            </p:sp>
            <p:sp>
              <p:nvSpPr>
                <p:cNvPr id="24768" name="Line 167"/>
                <p:cNvSpPr>
                  <a:spLocks noChangeShapeType="1"/>
                </p:cNvSpPr>
                <p:nvPr/>
              </p:nvSpPr>
              <p:spPr bwMode="auto">
                <a:xfrm>
                  <a:off x="2084" y="804"/>
                  <a:ext cx="0" cy="224"/>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fr-FR"/>
                </a:p>
              </p:txBody>
            </p:sp>
            <p:sp>
              <p:nvSpPr>
                <p:cNvPr id="24769" name="Line 168"/>
                <p:cNvSpPr>
                  <a:spLocks noChangeShapeType="1"/>
                </p:cNvSpPr>
                <p:nvPr/>
              </p:nvSpPr>
              <p:spPr bwMode="auto">
                <a:xfrm>
                  <a:off x="2256" y="804"/>
                  <a:ext cx="0" cy="224"/>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fr-FR"/>
                </a:p>
              </p:txBody>
            </p:sp>
            <p:sp>
              <p:nvSpPr>
                <p:cNvPr id="24770" name="Line 169"/>
                <p:cNvSpPr>
                  <a:spLocks noChangeShapeType="1"/>
                </p:cNvSpPr>
                <p:nvPr/>
              </p:nvSpPr>
              <p:spPr bwMode="auto">
                <a:xfrm>
                  <a:off x="2428" y="804"/>
                  <a:ext cx="0" cy="224"/>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fr-FR"/>
                </a:p>
              </p:txBody>
            </p:sp>
          </p:grpSp>
          <p:sp>
            <p:nvSpPr>
              <p:cNvPr id="24763" name="Text Box 170"/>
              <p:cNvSpPr txBox="1">
                <a:spLocks noChangeArrowheads="1"/>
              </p:cNvSpPr>
              <p:nvPr/>
            </p:nvSpPr>
            <p:spPr bwMode="auto">
              <a:xfrm>
                <a:off x="3260" y="1153"/>
                <a:ext cx="128"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900">
                    <a:solidFill>
                      <a:srgbClr val="009900"/>
                    </a:solidFill>
                  </a:rPr>
                  <a:t>9</a:t>
                </a:r>
                <a:endParaRPr lang="fr-FR" altLang="fr-FR" sz="900"/>
              </a:p>
            </p:txBody>
          </p:sp>
          <p:sp>
            <p:nvSpPr>
              <p:cNvPr id="24764" name="Text Box 171"/>
              <p:cNvSpPr txBox="1">
                <a:spLocks noChangeArrowheads="1"/>
              </p:cNvSpPr>
              <p:nvPr/>
            </p:nvSpPr>
            <p:spPr bwMode="auto">
              <a:xfrm>
                <a:off x="3452" y="1153"/>
                <a:ext cx="143"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900">
                    <a:solidFill>
                      <a:srgbClr val="FF3300"/>
                    </a:solidFill>
                  </a:rPr>
                  <a:t>13</a:t>
                </a:r>
                <a:endParaRPr lang="fr-FR" altLang="fr-FR" sz="900"/>
              </a:p>
            </p:txBody>
          </p:sp>
          <p:sp>
            <p:nvSpPr>
              <p:cNvPr id="24765" name="Text Box 172"/>
              <p:cNvSpPr txBox="1">
                <a:spLocks noChangeArrowheads="1"/>
              </p:cNvSpPr>
              <p:nvPr/>
            </p:nvSpPr>
            <p:spPr bwMode="auto">
              <a:xfrm>
                <a:off x="3661" y="1156"/>
                <a:ext cx="118"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900" b="1" i="1">
                    <a:solidFill>
                      <a:srgbClr val="009900"/>
                    </a:solidFill>
                  </a:rPr>
                  <a:t>9</a:t>
                </a:r>
              </a:p>
            </p:txBody>
          </p:sp>
          <p:sp>
            <p:nvSpPr>
              <p:cNvPr id="24766" name="Text Box 173"/>
              <p:cNvSpPr txBox="1">
                <a:spLocks noChangeArrowheads="1"/>
              </p:cNvSpPr>
              <p:nvPr/>
            </p:nvSpPr>
            <p:spPr bwMode="auto">
              <a:xfrm>
                <a:off x="3860" y="1156"/>
                <a:ext cx="125"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900" b="1" i="1">
                    <a:solidFill>
                      <a:srgbClr val="FF3300"/>
                    </a:solidFill>
                  </a:rPr>
                  <a:t>13</a:t>
                </a:r>
              </a:p>
            </p:txBody>
          </p:sp>
        </p:grpSp>
        <p:grpSp>
          <p:nvGrpSpPr>
            <p:cNvPr id="24677" name="Group 174"/>
            <p:cNvGrpSpPr>
              <a:grpSpLocks/>
            </p:cNvGrpSpPr>
            <p:nvPr/>
          </p:nvGrpSpPr>
          <p:grpSpPr bwMode="auto">
            <a:xfrm>
              <a:off x="2996" y="3313"/>
              <a:ext cx="783" cy="215"/>
              <a:chOff x="3228" y="1153"/>
              <a:chExt cx="783" cy="215"/>
            </a:xfrm>
          </p:grpSpPr>
          <p:grpSp>
            <p:nvGrpSpPr>
              <p:cNvPr id="24753" name="Group 175"/>
              <p:cNvGrpSpPr>
                <a:grpSpLocks/>
              </p:cNvGrpSpPr>
              <p:nvPr/>
            </p:nvGrpSpPr>
            <p:grpSpPr bwMode="auto">
              <a:xfrm>
                <a:off x="3228" y="1175"/>
                <a:ext cx="783" cy="168"/>
                <a:chOff x="1912" y="804"/>
                <a:chExt cx="688" cy="224"/>
              </a:xfrm>
            </p:grpSpPr>
            <p:sp>
              <p:nvSpPr>
                <p:cNvPr id="24758" name="Rectangle 176"/>
                <p:cNvSpPr>
                  <a:spLocks noChangeArrowheads="1"/>
                </p:cNvSpPr>
                <p:nvPr/>
              </p:nvSpPr>
              <p:spPr bwMode="auto">
                <a:xfrm>
                  <a:off x="1912" y="804"/>
                  <a:ext cx="688" cy="224"/>
                </a:xfrm>
                <a:prstGeom prst="rect">
                  <a:avLst/>
                </a:prstGeom>
                <a:solidFill>
                  <a:srgbClr val="FFFFFF"/>
                </a:solidFill>
                <a:ln w="9525">
                  <a:solidFill>
                    <a:schemeClr val="tx2"/>
                  </a:solidFill>
                  <a:miter lim="800000"/>
                  <a:headEnd/>
                  <a:tailEnd/>
                </a:ln>
              </p:spPr>
              <p:txBody>
                <a:bodyPr wrap="none"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a:p>
              </p:txBody>
            </p:sp>
            <p:sp>
              <p:nvSpPr>
                <p:cNvPr id="24759" name="Line 177"/>
                <p:cNvSpPr>
                  <a:spLocks noChangeShapeType="1"/>
                </p:cNvSpPr>
                <p:nvPr/>
              </p:nvSpPr>
              <p:spPr bwMode="auto">
                <a:xfrm>
                  <a:off x="2084" y="804"/>
                  <a:ext cx="0" cy="224"/>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fr-FR"/>
                </a:p>
              </p:txBody>
            </p:sp>
            <p:sp>
              <p:nvSpPr>
                <p:cNvPr id="24760" name="Line 178"/>
                <p:cNvSpPr>
                  <a:spLocks noChangeShapeType="1"/>
                </p:cNvSpPr>
                <p:nvPr/>
              </p:nvSpPr>
              <p:spPr bwMode="auto">
                <a:xfrm>
                  <a:off x="2256" y="804"/>
                  <a:ext cx="0" cy="224"/>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fr-FR"/>
                </a:p>
              </p:txBody>
            </p:sp>
            <p:sp>
              <p:nvSpPr>
                <p:cNvPr id="24761" name="Line 179"/>
                <p:cNvSpPr>
                  <a:spLocks noChangeShapeType="1"/>
                </p:cNvSpPr>
                <p:nvPr/>
              </p:nvSpPr>
              <p:spPr bwMode="auto">
                <a:xfrm>
                  <a:off x="2428" y="804"/>
                  <a:ext cx="0" cy="224"/>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fr-FR"/>
                </a:p>
              </p:txBody>
            </p:sp>
          </p:grpSp>
          <p:sp>
            <p:nvSpPr>
              <p:cNvPr id="24754" name="Text Box 180"/>
              <p:cNvSpPr txBox="1">
                <a:spLocks noChangeArrowheads="1"/>
              </p:cNvSpPr>
              <p:nvPr/>
            </p:nvSpPr>
            <p:spPr bwMode="auto">
              <a:xfrm>
                <a:off x="3260" y="1153"/>
                <a:ext cx="128"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900">
                    <a:solidFill>
                      <a:srgbClr val="009900"/>
                    </a:solidFill>
                  </a:rPr>
                  <a:t>9</a:t>
                </a:r>
                <a:endParaRPr lang="fr-FR" altLang="fr-FR" sz="900"/>
              </a:p>
            </p:txBody>
          </p:sp>
          <p:sp>
            <p:nvSpPr>
              <p:cNvPr id="24755" name="Text Box 181"/>
              <p:cNvSpPr txBox="1">
                <a:spLocks noChangeArrowheads="1"/>
              </p:cNvSpPr>
              <p:nvPr/>
            </p:nvSpPr>
            <p:spPr bwMode="auto">
              <a:xfrm>
                <a:off x="3452" y="1153"/>
                <a:ext cx="143"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900">
                    <a:solidFill>
                      <a:srgbClr val="FF3300"/>
                    </a:solidFill>
                  </a:rPr>
                  <a:t>20</a:t>
                </a:r>
                <a:endParaRPr lang="fr-FR" altLang="fr-FR" sz="900"/>
              </a:p>
            </p:txBody>
          </p:sp>
          <p:sp>
            <p:nvSpPr>
              <p:cNvPr id="24756" name="Text Box 182"/>
              <p:cNvSpPr txBox="1">
                <a:spLocks noChangeArrowheads="1"/>
              </p:cNvSpPr>
              <p:nvPr/>
            </p:nvSpPr>
            <p:spPr bwMode="auto">
              <a:xfrm>
                <a:off x="3661" y="1156"/>
                <a:ext cx="118"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900" b="1" i="1">
                    <a:solidFill>
                      <a:srgbClr val="009900"/>
                    </a:solidFill>
                  </a:rPr>
                  <a:t>11</a:t>
                </a:r>
              </a:p>
            </p:txBody>
          </p:sp>
          <p:sp>
            <p:nvSpPr>
              <p:cNvPr id="24757" name="Text Box 183"/>
              <p:cNvSpPr txBox="1">
                <a:spLocks noChangeArrowheads="1"/>
              </p:cNvSpPr>
              <p:nvPr/>
            </p:nvSpPr>
            <p:spPr bwMode="auto">
              <a:xfrm>
                <a:off x="3860" y="1156"/>
                <a:ext cx="125"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900" b="1" i="1">
                    <a:solidFill>
                      <a:srgbClr val="FF3300"/>
                    </a:solidFill>
                  </a:rPr>
                  <a:t>22</a:t>
                </a:r>
              </a:p>
            </p:txBody>
          </p:sp>
        </p:grpSp>
        <p:grpSp>
          <p:nvGrpSpPr>
            <p:cNvPr id="24678" name="Group 184"/>
            <p:cNvGrpSpPr>
              <a:grpSpLocks/>
            </p:cNvGrpSpPr>
            <p:nvPr/>
          </p:nvGrpSpPr>
          <p:grpSpPr bwMode="auto">
            <a:xfrm>
              <a:off x="3964" y="3466"/>
              <a:ext cx="783" cy="215"/>
              <a:chOff x="3228" y="1154"/>
              <a:chExt cx="783" cy="215"/>
            </a:xfrm>
          </p:grpSpPr>
          <p:grpSp>
            <p:nvGrpSpPr>
              <p:cNvPr id="24744" name="Group 185"/>
              <p:cNvGrpSpPr>
                <a:grpSpLocks/>
              </p:cNvGrpSpPr>
              <p:nvPr/>
            </p:nvGrpSpPr>
            <p:grpSpPr bwMode="auto">
              <a:xfrm>
                <a:off x="3228" y="1175"/>
                <a:ext cx="783" cy="168"/>
                <a:chOff x="1912" y="804"/>
                <a:chExt cx="688" cy="224"/>
              </a:xfrm>
            </p:grpSpPr>
            <p:sp>
              <p:nvSpPr>
                <p:cNvPr id="24749" name="Rectangle 186"/>
                <p:cNvSpPr>
                  <a:spLocks noChangeArrowheads="1"/>
                </p:cNvSpPr>
                <p:nvPr/>
              </p:nvSpPr>
              <p:spPr bwMode="auto">
                <a:xfrm>
                  <a:off x="1912" y="804"/>
                  <a:ext cx="688" cy="224"/>
                </a:xfrm>
                <a:prstGeom prst="rect">
                  <a:avLst/>
                </a:prstGeom>
                <a:solidFill>
                  <a:srgbClr val="FFFFFF"/>
                </a:solidFill>
                <a:ln w="9525">
                  <a:solidFill>
                    <a:schemeClr val="tx2"/>
                  </a:solidFill>
                  <a:miter lim="800000"/>
                  <a:headEnd/>
                  <a:tailEnd/>
                </a:ln>
              </p:spPr>
              <p:txBody>
                <a:bodyPr wrap="none"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a:p>
              </p:txBody>
            </p:sp>
            <p:sp>
              <p:nvSpPr>
                <p:cNvPr id="24750" name="Line 187"/>
                <p:cNvSpPr>
                  <a:spLocks noChangeShapeType="1"/>
                </p:cNvSpPr>
                <p:nvPr/>
              </p:nvSpPr>
              <p:spPr bwMode="auto">
                <a:xfrm>
                  <a:off x="2084" y="804"/>
                  <a:ext cx="0" cy="224"/>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fr-FR"/>
                </a:p>
              </p:txBody>
            </p:sp>
            <p:sp>
              <p:nvSpPr>
                <p:cNvPr id="24751" name="Line 188"/>
                <p:cNvSpPr>
                  <a:spLocks noChangeShapeType="1"/>
                </p:cNvSpPr>
                <p:nvPr/>
              </p:nvSpPr>
              <p:spPr bwMode="auto">
                <a:xfrm>
                  <a:off x="2256" y="804"/>
                  <a:ext cx="0" cy="224"/>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fr-FR"/>
                </a:p>
              </p:txBody>
            </p:sp>
            <p:sp>
              <p:nvSpPr>
                <p:cNvPr id="24752" name="Line 189"/>
                <p:cNvSpPr>
                  <a:spLocks noChangeShapeType="1"/>
                </p:cNvSpPr>
                <p:nvPr/>
              </p:nvSpPr>
              <p:spPr bwMode="auto">
                <a:xfrm>
                  <a:off x="2428" y="804"/>
                  <a:ext cx="0" cy="224"/>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fr-FR"/>
                </a:p>
              </p:txBody>
            </p:sp>
          </p:grpSp>
          <p:sp>
            <p:nvSpPr>
              <p:cNvPr id="24745" name="Text Box 190"/>
              <p:cNvSpPr txBox="1">
                <a:spLocks noChangeArrowheads="1"/>
              </p:cNvSpPr>
              <p:nvPr/>
            </p:nvSpPr>
            <p:spPr bwMode="auto">
              <a:xfrm>
                <a:off x="3260" y="1154"/>
                <a:ext cx="128"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900">
                    <a:solidFill>
                      <a:srgbClr val="009900"/>
                    </a:solidFill>
                  </a:rPr>
                  <a:t>13</a:t>
                </a:r>
                <a:endParaRPr lang="fr-FR" altLang="fr-FR" sz="900"/>
              </a:p>
            </p:txBody>
          </p:sp>
          <p:sp>
            <p:nvSpPr>
              <p:cNvPr id="24746" name="Text Box 191"/>
              <p:cNvSpPr txBox="1">
                <a:spLocks noChangeArrowheads="1"/>
              </p:cNvSpPr>
              <p:nvPr/>
            </p:nvSpPr>
            <p:spPr bwMode="auto">
              <a:xfrm>
                <a:off x="3452" y="1154"/>
                <a:ext cx="143"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900">
                    <a:solidFill>
                      <a:srgbClr val="FF3300"/>
                    </a:solidFill>
                  </a:rPr>
                  <a:t>18</a:t>
                </a:r>
                <a:endParaRPr lang="fr-FR" altLang="fr-FR" sz="900"/>
              </a:p>
            </p:txBody>
          </p:sp>
          <p:sp>
            <p:nvSpPr>
              <p:cNvPr id="24747" name="Text Box 192"/>
              <p:cNvSpPr txBox="1">
                <a:spLocks noChangeArrowheads="1"/>
              </p:cNvSpPr>
              <p:nvPr/>
            </p:nvSpPr>
            <p:spPr bwMode="auto">
              <a:xfrm>
                <a:off x="3661" y="1157"/>
                <a:ext cx="118"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900" b="1" i="1">
                    <a:solidFill>
                      <a:srgbClr val="009900"/>
                    </a:solidFill>
                  </a:rPr>
                  <a:t>13</a:t>
                </a:r>
              </a:p>
            </p:txBody>
          </p:sp>
          <p:sp>
            <p:nvSpPr>
              <p:cNvPr id="24748" name="Text Box 193"/>
              <p:cNvSpPr txBox="1">
                <a:spLocks noChangeArrowheads="1"/>
              </p:cNvSpPr>
              <p:nvPr/>
            </p:nvSpPr>
            <p:spPr bwMode="auto">
              <a:xfrm>
                <a:off x="3860" y="1157"/>
                <a:ext cx="125"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900" b="1" i="1">
                    <a:solidFill>
                      <a:srgbClr val="FF3300"/>
                    </a:solidFill>
                  </a:rPr>
                  <a:t>18</a:t>
                </a:r>
              </a:p>
            </p:txBody>
          </p:sp>
        </p:grpSp>
        <p:grpSp>
          <p:nvGrpSpPr>
            <p:cNvPr id="24679" name="Group 194"/>
            <p:cNvGrpSpPr>
              <a:grpSpLocks/>
            </p:cNvGrpSpPr>
            <p:nvPr/>
          </p:nvGrpSpPr>
          <p:grpSpPr bwMode="auto">
            <a:xfrm>
              <a:off x="4844" y="2858"/>
              <a:ext cx="783" cy="215"/>
              <a:chOff x="3228" y="1154"/>
              <a:chExt cx="783" cy="215"/>
            </a:xfrm>
          </p:grpSpPr>
          <p:grpSp>
            <p:nvGrpSpPr>
              <p:cNvPr id="24735" name="Group 195"/>
              <p:cNvGrpSpPr>
                <a:grpSpLocks/>
              </p:cNvGrpSpPr>
              <p:nvPr/>
            </p:nvGrpSpPr>
            <p:grpSpPr bwMode="auto">
              <a:xfrm>
                <a:off x="3228" y="1175"/>
                <a:ext cx="783" cy="168"/>
                <a:chOff x="1912" y="804"/>
                <a:chExt cx="688" cy="224"/>
              </a:xfrm>
            </p:grpSpPr>
            <p:sp>
              <p:nvSpPr>
                <p:cNvPr id="24740" name="Rectangle 196"/>
                <p:cNvSpPr>
                  <a:spLocks noChangeArrowheads="1"/>
                </p:cNvSpPr>
                <p:nvPr/>
              </p:nvSpPr>
              <p:spPr bwMode="auto">
                <a:xfrm>
                  <a:off x="1912" y="804"/>
                  <a:ext cx="688" cy="224"/>
                </a:xfrm>
                <a:prstGeom prst="rect">
                  <a:avLst/>
                </a:prstGeom>
                <a:solidFill>
                  <a:srgbClr val="FFFFFF"/>
                </a:solidFill>
                <a:ln w="9525">
                  <a:solidFill>
                    <a:schemeClr val="tx2"/>
                  </a:solidFill>
                  <a:miter lim="800000"/>
                  <a:headEnd/>
                  <a:tailEnd/>
                </a:ln>
              </p:spPr>
              <p:txBody>
                <a:bodyPr wrap="none"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a:p>
              </p:txBody>
            </p:sp>
            <p:sp>
              <p:nvSpPr>
                <p:cNvPr id="24741" name="Line 197"/>
                <p:cNvSpPr>
                  <a:spLocks noChangeShapeType="1"/>
                </p:cNvSpPr>
                <p:nvPr/>
              </p:nvSpPr>
              <p:spPr bwMode="auto">
                <a:xfrm>
                  <a:off x="2084" y="804"/>
                  <a:ext cx="0" cy="224"/>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fr-FR"/>
                </a:p>
              </p:txBody>
            </p:sp>
            <p:sp>
              <p:nvSpPr>
                <p:cNvPr id="24742" name="Line 198"/>
                <p:cNvSpPr>
                  <a:spLocks noChangeShapeType="1"/>
                </p:cNvSpPr>
                <p:nvPr/>
              </p:nvSpPr>
              <p:spPr bwMode="auto">
                <a:xfrm>
                  <a:off x="2256" y="804"/>
                  <a:ext cx="0" cy="224"/>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fr-FR"/>
                </a:p>
              </p:txBody>
            </p:sp>
            <p:sp>
              <p:nvSpPr>
                <p:cNvPr id="24743" name="Line 199"/>
                <p:cNvSpPr>
                  <a:spLocks noChangeShapeType="1"/>
                </p:cNvSpPr>
                <p:nvPr/>
              </p:nvSpPr>
              <p:spPr bwMode="auto">
                <a:xfrm>
                  <a:off x="2428" y="804"/>
                  <a:ext cx="0" cy="224"/>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fr-FR"/>
                </a:p>
              </p:txBody>
            </p:sp>
          </p:grpSp>
          <p:sp>
            <p:nvSpPr>
              <p:cNvPr id="24736" name="Text Box 200"/>
              <p:cNvSpPr txBox="1">
                <a:spLocks noChangeArrowheads="1"/>
              </p:cNvSpPr>
              <p:nvPr/>
            </p:nvSpPr>
            <p:spPr bwMode="auto">
              <a:xfrm>
                <a:off x="3261" y="1154"/>
                <a:ext cx="128"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900">
                    <a:solidFill>
                      <a:srgbClr val="009900"/>
                    </a:solidFill>
                  </a:rPr>
                  <a:t>22</a:t>
                </a:r>
                <a:endParaRPr lang="fr-FR" altLang="fr-FR" sz="900"/>
              </a:p>
            </p:txBody>
          </p:sp>
          <p:sp>
            <p:nvSpPr>
              <p:cNvPr id="24737" name="Text Box 201"/>
              <p:cNvSpPr txBox="1">
                <a:spLocks noChangeArrowheads="1"/>
              </p:cNvSpPr>
              <p:nvPr/>
            </p:nvSpPr>
            <p:spPr bwMode="auto">
              <a:xfrm>
                <a:off x="3453" y="1154"/>
                <a:ext cx="141"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900">
                    <a:solidFill>
                      <a:srgbClr val="FF3300"/>
                    </a:solidFill>
                  </a:rPr>
                  <a:t>26</a:t>
                </a:r>
                <a:endParaRPr lang="fr-FR" altLang="fr-FR" sz="900"/>
              </a:p>
            </p:txBody>
          </p:sp>
          <p:sp>
            <p:nvSpPr>
              <p:cNvPr id="24738" name="Text Box 202"/>
              <p:cNvSpPr txBox="1">
                <a:spLocks noChangeArrowheads="1"/>
              </p:cNvSpPr>
              <p:nvPr/>
            </p:nvSpPr>
            <p:spPr bwMode="auto">
              <a:xfrm>
                <a:off x="3660" y="1157"/>
                <a:ext cx="118"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900" b="1" i="1">
                    <a:solidFill>
                      <a:srgbClr val="009900"/>
                    </a:solidFill>
                  </a:rPr>
                  <a:t>22</a:t>
                </a:r>
              </a:p>
            </p:txBody>
          </p:sp>
          <p:sp>
            <p:nvSpPr>
              <p:cNvPr id="24739" name="Text Box 203"/>
              <p:cNvSpPr txBox="1">
                <a:spLocks noChangeArrowheads="1"/>
              </p:cNvSpPr>
              <p:nvPr/>
            </p:nvSpPr>
            <p:spPr bwMode="auto">
              <a:xfrm>
                <a:off x="3859" y="1157"/>
                <a:ext cx="125"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900" b="1" i="1">
                    <a:solidFill>
                      <a:srgbClr val="FF3300"/>
                    </a:solidFill>
                  </a:rPr>
                  <a:t>26</a:t>
                </a:r>
              </a:p>
            </p:txBody>
          </p:sp>
        </p:grpSp>
        <p:grpSp>
          <p:nvGrpSpPr>
            <p:cNvPr id="24680" name="Group 204"/>
            <p:cNvGrpSpPr>
              <a:grpSpLocks/>
            </p:cNvGrpSpPr>
            <p:nvPr/>
          </p:nvGrpSpPr>
          <p:grpSpPr bwMode="auto">
            <a:xfrm>
              <a:off x="4484" y="2064"/>
              <a:ext cx="783" cy="216"/>
              <a:chOff x="3228" y="1152"/>
              <a:chExt cx="783" cy="216"/>
            </a:xfrm>
          </p:grpSpPr>
          <p:grpSp>
            <p:nvGrpSpPr>
              <p:cNvPr id="24726" name="Group 205"/>
              <p:cNvGrpSpPr>
                <a:grpSpLocks/>
              </p:cNvGrpSpPr>
              <p:nvPr/>
            </p:nvGrpSpPr>
            <p:grpSpPr bwMode="auto">
              <a:xfrm>
                <a:off x="3228" y="1175"/>
                <a:ext cx="783" cy="168"/>
                <a:chOff x="1912" y="804"/>
                <a:chExt cx="688" cy="224"/>
              </a:xfrm>
            </p:grpSpPr>
            <p:sp>
              <p:nvSpPr>
                <p:cNvPr id="24731" name="Rectangle 206"/>
                <p:cNvSpPr>
                  <a:spLocks noChangeArrowheads="1"/>
                </p:cNvSpPr>
                <p:nvPr/>
              </p:nvSpPr>
              <p:spPr bwMode="auto">
                <a:xfrm>
                  <a:off x="1912" y="804"/>
                  <a:ext cx="688" cy="224"/>
                </a:xfrm>
                <a:prstGeom prst="rect">
                  <a:avLst/>
                </a:prstGeom>
                <a:solidFill>
                  <a:srgbClr val="FFFFFF"/>
                </a:solidFill>
                <a:ln w="9525">
                  <a:solidFill>
                    <a:schemeClr val="tx2"/>
                  </a:solidFill>
                  <a:miter lim="800000"/>
                  <a:headEnd/>
                  <a:tailEnd/>
                </a:ln>
              </p:spPr>
              <p:txBody>
                <a:bodyPr wrap="none"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a:p>
              </p:txBody>
            </p:sp>
            <p:sp>
              <p:nvSpPr>
                <p:cNvPr id="24732" name="Line 207"/>
                <p:cNvSpPr>
                  <a:spLocks noChangeShapeType="1"/>
                </p:cNvSpPr>
                <p:nvPr/>
              </p:nvSpPr>
              <p:spPr bwMode="auto">
                <a:xfrm>
                  <a:off x="2084" y="804"/>
                  <a:ext cx="0" cy="224"/>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fr-FR"/>
                </a:p>
              </p:txBody>
            </p:sp>
            <p:sp>
              <p:nvSpPr>
                <p:cNvPr id="24733" name="Line 208"/>
                <p:cNvSpPr>
                  <a:spLocks noChangeShapeType="1"/>
                </p:cNvSpPr>
                <p:nvPr/>
              </p:nvSpPr>
              <p:spPr bwMode="auto">
                <a:xfrm>
                  <a:off x="2256" y="804"/>
                  <a:ext cx="0" cy="224"/>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fr-FR"/>
                </a:p>
              </p:txBody>
            </p:sp>
            <p:sp>
              <p:nvSpPr>
                <p:cNvPr id="24734" name="Line 209"/>
                <p:cNvSpPr>
                  <a:spLocks noChangeShapeType="1"/>
                </p:cNvSpPr>
                <p:nvPr/>
              </p:nvSpPr>
              <p:spPr bwMode="auto">
                <a:xfrm>
                  <a:off x="2428" y="804"/>
                  <a:ext cx="0" cy="224"/>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fr-FR"/>
                </a:p>
              </p:txBody>
            </p:sp>
          </p:grpSp>
          <p:sp>
            <p:nvSpPr>
              <p:cNvPr id="24727" name="Text Box 210"/>
              <p:cNvSpPr txBox="1">
                <a:spLocks noChangeArrowheads="1"/>
              </p:cNvSpPr>
              <p:nvPr/>
            </p:nvSpPr>
            <p:spPr bwMode="auto">
              <a:xfrm>
                <a:off x="3260" y="1152"/>
                <a:ext cx="128"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900">
                    <a:solidFill>
                      <a:srgbClr val="009900"/>
                    </a:solidFill>
                  </a:rPr>
                  <a:t>18</a:t>
                </a:r>
                <a:endParaRPr lang="fr-FR" altLang="fr-FR" sz="900"/>
              </a:p>
            </p:txBody>
          </p:sp>
          <p:sp>
            <p:nvSpPr>
              <p:cNvPr id="24728" name="Text Box 211"/>
              <p:cNvSpPr txBox="1">
                <a:spLocks noChangeArrowheads="1"/>
              </p:cNvSpPr>
              <p:nvPr/>
            </p:nvSpPr>
            <p:spPr bwMode="auto">
              <a:xfrm>
                <a:off x="3452" y="1152"/>
                <a:ext cx="143"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900">
                    <a:solidFill>
                      <a:srgbClr val="FF3300"/>
                    </a:solidFill>
                  </a:rPr>
                  <a:t>24</a:t>
                </a:r>
                <a:endParaRPr lang="fr-FR" altLang="fr-FR" sz="900"/>
              </a:p>
            </p:txBody>
          </p:sp>
          <p:sp>
            <p:nvSpPr>
              <p:cNvPr id="24729" name="Text Box 212"/>
              <p:cNvSpPr txBox="1">
                <a:spLocks noChangeArrowheads="1"/>
              </p:cNvSpPr>
              <p:nvPr/>
            </p:nvSpPr>
            <p:spPr bwMode="auto">
              <a:xfrm>
                <a:off x="3661" y="1156"/>
                <a:ext cx="118"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900" b="1" i="1">
                    <a:solidFill>
                      <a:srgbClr val="009900"/>
                    </a:solidFill>
                  </a:rPr>
                  <a:t>20</a:t>
                </a:r>
              </a:p>
            </p:txBody>
          </p:sp>
          <p:sp>
            <p:nvSpPr>
              <p:cNvPr id="24730" name="Text Box 213"/>
              <p:cNvSpPr txBox="1">
                <a:spLocks noChangeArrowheads="1"/>
              </p:cNvSpPr>
              <p:nvPr/>
            </p:nvSpPr>
            <p:spPr bwMode="auto">
              <a:xfrm>
                <a:off x="3860" y="1156"/>
                <a:ext cx="125"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900" b="1" i="1">
                    <a:solidFill>
                      <a:srgbClr val="FF3300"/>
                    </a:solidFill>
                  </a:rPr>
                  <a:t>26</a:t>
                </a:r>
              </a:p>
            </p:txBody>
          </p:sp>
        </p:grpSp>
        <p:grpSp>
          <p:nvGrpSpPr>
            <p:cNvPr id="24681" name="Group 214"/>
            <p:cNvGrpSpPr>
              <a:grpSpLocks/>
            </p:cNvGrpSpPr>
            <p:nvPr/>
          </p:nvGrpSpPr>
          <p:grpSpPr bwMode="auto">
            <a:xfrm>
              <a:off x="2708" y="1577"/>
              <a:ext cx="783" cy="216"/>
              <a:chOff x="3228" y="1153"/>
              <a:chExt cx="783" cy="216"/>
            </a:xfrm>
          </p:grpSpPr>
          <p:grpSp>
            <p:nvGrpSpPr>
              <p:cNvPr id="24717" name="Group 215"/>
              <p:cNvGrpSpPr>
                <a:grpSpLocks/>
              </p:cNvGrpSpPr>
              <p:nvPr/>
            </p:nvGrpSpPr>
            <p:grpSpPr bwMode="auto">
              <a:xfrm>
                <a:off x="3228" y="1175"/>
                <a:ext cx="783" cy="168"/>
                <a:chOff x="1912" y="804"/>
                <a:chExt cx="688" cy="224"/>
              </a:xfrm>
            </p:grpSpPr>
            <p:sp>
              <p:nvSpPr>
                <p:cNvPr id="24722" name="Rectangle 216"/>
                <p:cNvSpPr>
                  <a:spLocks noChangeArrowheads="1"/>
                </p:cNvSpPr>
                <p:nvPr/>
              </p:nvSpPr>
              <p:spPr bwMode="auto">
                <a:xfrm>
                  <a:off x="1912" y="804"/>
                  <a:ext cx="688" cy="224"/>
                </a:xfrm>
                <a:prstGeom prst="rect">
                  <a:avLst/>
                </a:prstGeom>
                <a:solidFill>
                  <a:srgbClr val="FFFFFF"/>
                </a:solidFill>
                <a:ln w="9525">
                  <a:solidFill>
                    <a:schemeClr val="tx2"/>
                  </a:solidFill>
                  <a:miter lim="800000"/>
                  <a:headEnd/>
                  <a:tailEnd/>
                </a:ln>
              </p:spPr>
              <p:txBody>
                <a:bodyPr wrap="none"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a:p>
              </p:txBody>
            </p:sp>
            <p:sp>
              <p:nvSpPr>
                <p:cNvPr id="24723" name="Line 217"/>
                <p:cNvSpPr>
                  <a:spLocks noChangeShapeType="1"/>
                </p:cNvSpPr>
                <p:nvPr/>
              </p:nvSpPr>
              <p:spPr bwMode="auto">
                <a:xfrm>
                  <a:off x="2084" y="804"/>
                  <a:ext cx="0" cy="224"/>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fr-FR"/>
                </a:p>
              </p:txBody>
            </p:sp>
            <p:sp>
              <p:nvSpPr>
                <p:cNvPr id="24724" name="Line 218"/>
                <p:cNvSpPr>
                  <a:spLocks noChangeShapeType="1"/>
                </p:cNvSpPr>
                <p:nvPr/>
              </p:nvSpPr>
              <p:spPr bwMode="auto">
                <a:xfrm>
                  <a:off x="2256" y="804"/>
                  <a:ext cx="0" cy="224"/>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fr-FR"/>
                </a:p>
              </p:txBody>
            </p:sp>
            <p:sp>
              <p:nvSpPr>
                <p:cNvPr id="24725" name="Line 219"/>
                <p:cNvSpPr>
                  <a:spLocks noChangeShapeType="1"/>
                </p:cNvSpPr>
                <p:nvPr/>
              </p:nvSpPr>
              <p:spPr bwMode="auto">
                <a:xfrm>
                  <a:off x="2428" y="804"/>
                  <a:ext cx="0" cy="224"/>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fr-FR"/>
                </a:p>
              </p:txBody>
            </p:sp>
          </p:grpSp>
          <p:sp>
            <p:nvSpPr>
              <p:cNvPr id="24718" name="Text Box 220"/>
              <p:cNvSpPr txBox="1">
                <a:spLocks noChangeArrowheads="1"/>
              </p:cNvSpPr>
              <p:nvPr/>
            </p:nvSpPr>
            <p:spPr bwMode="auto">
              <a:xfrm>
                <a:off x="3261" y="1153"/>
                <a:ext cx="128"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900">
                    <a:solidFill>
                      <a:srgbClr val="009900"/>
                    </a:solidFill>
                  </a:rPr>
                  <a:t>6</a:t>
                </a:r>
                <a:endParaRPr lang="fr-FR" altLang="fr-FR" sz="900"/>
              </a:p>
            </p:txBody>
          </p:sp>
          <p:sp>
            <p:nvSpPr>
              <p:cNvPr id="24719" name="Text Box 221"/>
              <p:cNvSpPr txBox="1">
                <a:spLocks noChangeArrowheads="1"/>
              </p:cNvSpPr>
              <p:nvPr/>
            </p:nvSpPr>
            <p:spPr bwMode="auto">
              <a:xfrm>
                <a:off x="3452" y="1154"/>
                <a:ext cx="142"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900">
                    <a:solidFill>
                      <a:srgbClr val="FF3300"/>
                    </a:solidFill>
                  </a:rPr>
                  <a:t>13</a:t>
                </a:r>
                <a:endParaRPr lang="fr-FR" altLang="fr-FR" sz="900"/>
              </a:p>
            </p:txBody>
          </p:sp>
          <p:sp>
            <p:nvSpPr>
              <p:cNvPr id="24720" name="Text Box 222"/>
              <p:cNvSpPr txBox="1">
                <a:spLocks noChangeArrowheads="1"/>
              </p:cNvSpPr>
              <p:nvPr/>
            </p:nvSpPr>
            <p:spPr bwMode="auto">
              <a:xfrm>
                <a:off x="3660" y="1157"/>
                <a:ext cx="118"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900" b="1" i="1">
                    <a:solidFill>
                      <a:srgbClr val="009900"/>
                    </a:solidFill>
                  </a:rPr>
                  <a:t>11</a:t>
                </a:r>
              </a:p>
            </p:txBody>
          </p:sp>
          <p:sp>
            <p:nvSpPr>
              <p:cNvPr id="24721" name="Text Box 223"/>
              <p:cNvSpPr txBox="1">
                <a:spLocks noChangeArrowheads="1"/>
              </p:cNvSpPr>
              <p:nvPr/>
            </p:nvSpPr>
            <p:spPr bwMode="auto">
              <a:xfrm>
                <a:off x="3859" y="1157"/>
                <a:ext cx="125"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900" b="1" i="1">
                    <a:solidFill>
                      <a:srgbClr val="FF3300"/>
                    </a:solidFill>
                  </a:rPr>
                  <a:t>18</a:t>
                </a:r>
              </a:p>
            </p:txBody>
          </p:sp>
        </p:grpSp>
        <p:grpSp>
          <p:nvGrpSpPr>
            <p:cNvPr id="24682" name="Group 224"/>
            <p:cNvGrpSpPr>
              <a:grpSpLocks/>
            </p:cNvGrpSpPr>
            <p:nvPr/>
          </p:nvGrpSpPr>
          <p:grpSpPr bwMode="auto">
            <a:xfrm>
              <a:off x="1780" y="1698"/>
              <a:ext cx="783" cy="215"/>
              <a:chOff x="3228" y="1154"/>
              <a:chExt cx="783" cy="215"/>
            </a:xfrm>
          </p:grpSpPr>
          <p:grpSp>
            <p:nvGrpSpPr>
              <p:cNvPr id="24708" name="Group 225"/>
              <p:cNvGrpSpPr>
                <a:grpSpLocks/>
              </p:cNvGrpSpPr>
              <p:nvPr/>
            </p:nvGrpSpPr>
            <p:grpSpPr bwMode="auto">
              <a:xfrm>
                <a:off x="3228" y="1175"/>
                <a:ext cx="783" cy="168"/>
                <a:chOff x="1912" y="804"/>
                <a:chExt cx="688" cy="224"/>
              </a:xfrm>
            </p:grpSpPr>
            <p:sp>
              <p:nvSpPr>
                <p:cNvPr id="24713" name="Rectangle 226"/>
                <p:cNvSpPr>
                  <a:spLocks noChangeArrowheads="1"/>
                </p:cNvSpPr>
                <p:nvPr/>
              </p:nvSpPr>
              <p:spPr bwMode="auto">
                <a:xfrm>
                  <a:off x="1912" y="804"/>
                  <a:ext cx="688" cy="224"/>
                </a:xfrm>
                <a:prstGeom prst="rect">
                  <a:avLst/>
                </a:prstGeom>
                <a:solidFill>
                  <a:srgbClr val="FFFFFF"/>
                </a:solidFill>
                <a:ln w="9525">
                  <a:solidFill>
                    <a:schemeClr val="tx2"/>
                  </a:solidFill>
                  <a:miter lim="800000"/>
                  <a:headEnd/>
                  <a:tailEnd/>
                </a:ln>
              </p:spPr>
              <p:txBody>
                <a:bodyPr wrap="none"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a:p>
              </p:txBody>
            </p:sp>
            <p:sp>
              <p:nvSpPr>
                <p:cNvPr id="24714" name="Line 227"/>
                <p:cNvSpPr>
                  <a:spLocks noChangeShapeType="1"/>
                </p:cNvSpPr>
                <p:nvPr/>
              </p:nvSpPr>
              <p:spPr bwMode="auto">
                <a:xfrm>
                  <a:off x="2084" y="804"/>
                  <a:ext cx="0" cy="224"/>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fr-FR"/>
                </a:p>
              </p:txBody>
            </p:sp>
            <p:sp>
              <p:nvSpPr>
                <p:cNvPr id="24715" name="Line 228"/>
                <p:cNvSpPr>
                  <a:spLocks noChangeShapeType="1"/>
                </p:cNvSpPr>
                <p:nvPr/>
              </p:nvSpPr>
              <p:spPr bwMode="auto">
                <a:xfrm>
                  <a:off x="2256" y="804"/>
                  <a:ext cx="0" cy="224"/>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fr-FR"/>
                </a:p>
              </p:txBody>
            </p:sp>
            <p:sp>
              <p:nvSpPr>
                <p:cNvPr id="24716" name="Line 229"/>
                <p:cNvSpPr>
                  <a:spLocks noChangeShapeType="1"/>
                </p:cNvSpPr>
                <p:nvPr/>
              </p:nvSpPr>
              <p:spPr bwMode="auto">
                <a:xfrm>
                  <a:off x="2428" y="804"/>
                  <a:ext cx="0" cy="224"/>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fr-FR"/>
                </a:p>
              </p:txBody>
            </p:sp>
          </p:grpSp>
          <p:sp>
            <p:nvSpPr>
              <p:cNvPr id="24709" name="Text Box 230"/>
              <p:cNvSpPr txBox="1">
                <a:spLocks noChangeArrowheads="1"/>
              </p:cNvSpPr>
              <p:nvPr/>
            </p:nvSpPr>
            <p:spPr bwMode="auto">
              <a:xfrm>
                <a:off x="3261" y="1154"/>
                <a:ext cx="128"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900">
                    <a:solidFill>
                      <a:srgbClr val="009900"/>
                    </a:solidFill>
                  </a:rPr>
                  <a:t>6</a:t>
                </a:r>
                <a:endParaRPr lang="fr-FR" altLang="fr-FR" sz="900"/>
              </a:p>
            </p:txBody>
          </p:sp>
          <p:sp>
            <p:nvSpPr>
              <p:cNvPr id="24710" name="Text Box 231"/>
              <p:cNvSpPr txBox="1">
                <a:spLocks noChangeArrowheads="1"/>
              </p:cNvSpPr>
              <p:nvPr/>
            </p:nvSpPr>
            <p:spPr bwMode="auto">
              <a:xfrm>
                <a:off x="3452" y="1154"/>
                <a:ext cx="142"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900">
                    <a:solidFill>
                      <a:srgbClr val="FF3300"/>
                    </a:solidFill>
                  </a:rPr>
                  <a:t>11</a:t>
                </a:r>
                <a:endParaRPr lang="fr-FR" altLang="fr-FR" sz="900"/>
              </a:p>
            </p:txBody>
          </p:sp>
          <p:sp>
            <p:nvSpPr>
              <p:cNvPr id="24711" name="Text Box 232"/>
              <p:cNvSpPr txBox="1">
                <a:spLocks noChangeArrowheads="1"/>
              </p:cNvSpPr>
              <p:nvPr/>
            </p:nvSpPr>
            <p:spPr bwMode="auto">
              <a:xfrm>
                <a:off x="3660" y="1157"/>
                <a:ext cx="118"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900" b="1" i="1">
                    <a:solidFill>
                      <a:srgbClr val="009900"/>
                    </a:solidFill>
                  </a:rPr>
                  <a:t>8</a:t>
                </a:r>
              </a:p>
            </p:txBody>
          </p:sp>
          <p:sp>
            <p:nvSpPr>
              <p:cNvPr id="24712" name="Text Box 233"/>
              <p:cNvSpPr txBox="1">
                <a:spLocks noChangeArrowheads="1"/>
              </p:cNvSpPr>
              <p:nvPr/>
            </p:nvSpPr>
            <p:spPr bwMode="auto">
              <a:xfrm>
                <a:off x="3859" y="1157"/>
                <a:ext cx="125"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900" b="1" i="1">
                    <a:solidFill>
                      <a:srgbClr val="FF3300"/>
                    </a:solidFill>
                  </a:rPr>
                  <a:t>13</a:t>
                </a:r>
              </a:p>
            </p:txBody>
          </p:sp>
        </p:grpSp>
        <p:grpSp>
          <p:nvGrpSpPr>
            <p:cNvPr id="24683" name="Group 234"/>
            <p:cNvGrpSpPr>
              <a:grpSpLocks/>
            </p:cNvGrpSpPr>
            <p:nvPr/>
          </p:nvGrpSpPr>
          <p:grpSpPr bwMode="auto">
            <a:xfrm>
              <a:off x="3772" y="1690"/>
              <a:ext cx="783" cy="215"/>
              <a:chOff x="3228" y="1154"/>
              <a:chExt cx="783" cy="215"/>
            </a:xfrm>
          </p:grpSpPr>
          <p:grpSp>
            <p:nvGrpSpPr>
              <p:cNvPr id="24699" name="Group 235"/>
              <p:cNvGrpSpPr>
                <a:grpSpLocks/>
              </p:cNvGrpSpPr>
              <p:nvPr/>
            </p:nvGrpSpPr>
            <p:grpSpPr bwMode="auto">
              <a:xfrm>
                <a:off x="3228" y="1175"/>
                <a:ext cx="783" cy="168"/>
                <a:chOff x="1912" y="804"/>
                <a:chExt cx="688" cy="224"/>
              </a:xfrm>
            </p:grpSpPr>
            <p:sp>
              <p:nvSpPr>
                <p:cNvPr id="24704" name="Rectangle 236"/>
                <p:cNvSpPr>
                  <a:spLocks noChangeArrowheads="1"/>
                </p:cNvSpPr>
                <p:nvPr/>
              </p:nvSpPr>
              <p:spPr bwMode="auto">
                <a:xfrm>
                  <a:off x="1912" y="804"/>
                  <a:ext cx="688" cy="224"/>
                </a:xfrm>
                <a:prstGeom prst="rect">
                  <a:avLst/>
                </a:prstGeom>
                <a:solidFill>
                  <a:srgbClr val="FFFFFF"/>
                </a:solidFill>
                <a:ln w="9525">
                  <a:solidFill>
                    <a:schemeClr val="tx2"/>
                  </a:solidFill>
                  <a:miter lim="800000"/>
                  <a:headEnd/>
                  <a:tailEnd/>
                </a:ln>
              </p:spPr>
              <p:txBody>
                <a:bodyPr wrap="none"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a:p>
              </p:txBody>
            </p:sp>
            <p:sp>
              <p:nvSpPr>
                <p:cNvPr id="24705" name="Line 237"/>
                <p:cNvSpPr>
                  <a:spLocks noChangeShapeType="1"/>
                </p:cNvSpPr>
                <p:nvPr/>
              </p:nvSpPr>
              <p:spPr bwMode="auto">
                <a:xfrm>
                  <a:off x="2084" y="804"/>
                  <a:ext cx="0" cy="224"/>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fr-FR"/>
                </a:p>
              </p:txBody>
            </p:sp>
            <p:sp>
              <p:nvSpPr>
                <p:cNvPr id="24706" name="Line 238"/>
                <p:cNvSpPr>
                  <a:spLocks noChangeShapeType="1"/>
                </p:cNvSpPr>
                <p:nvPr/>
              </p:nvSpPr>
              <p:spPr bwMode="auto">
                <a:xfrm>
                  <a:off x="2256" y="804"/>
                  <a:ext cx="0" cy="224"/>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fr-FR"/>
                </a:p>
              </p:txBody>
            </p:sp>
            <p:sp>
              <p:nvSpPr>
                <p:cNvPr id="24707" name="Line 239"/>
                <p:cNvSpPr>
                  <a:spLocks noChangeShapeType="1"/>
                </p:cNvSpPr>
                <p:nvPr/>
              </p:nvSpPr>
              <p:spPr bwMode="auto">
                <a:xfrm>
                  <a:off x="2428" y="804"/>
                  <a:ext cx="0" cy="224"/>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fr-FR"/>
                </a:p>
              </p:txBody>
            </p:sp>
          </p:grpSp>
          <p:sp>
            <p:nvSpPr>
              <p:cNvPr id="24700" name="Text Box 240"/>
              <p:cNvSpPr txBox="1">
                <a:spLocks noChangeArrowheads="1"/>
              </p:cNvSpPr>
              <p:nvPr/>
            </p:nvSpPr>
            <p:spPr bwMode="auto">
              <a:xfrm>
                <a:off x="3261" y="1154"/>
                <a:ext cx="128"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900">
                    <a:solidFill>
                      <a:srgbClr val="009900"/>
                    </a:solidFill>
                  </a:rPr>
                  <a:t>13</a:t>
                </a:r>
                <a:endParaRPr lang="fr-FR" altLang="fr-FR" sz="900"/>
              </a:p>
            </p:txBody>
          </p:sp>
          <p:sp>
            <p:nvSpPr>
              <p:cNvPr id="24701" name="Text Box 241"/>
              <p:cNvSpPr txBox="1">
                <a:spLocks noChangeArrowheads="1"/>
              </p:cNvSpPr>
              <p:nvPr/>
            </p:nvSpPr>
            <p:spPr bwMode="auto">
              <a:xfrm>
                <a:off x="3452" y="1154"/>
                <a:ext cx="142"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900">
                    <a:solidFill>
                      <a:srgbClr val="FF3300"/>
                    </a:solidFill>
                  </a:rPr>
                  <a:t>18</a:t>
                </a:r>
                <a:endParaRPr lang="fr-FR" altLang="fr-FR" sz="900"/>
              </a:p>
            </p:txBody>
          </p:sp>
          <p:sp>
            <p:nvSpPr>
              <p:cNvPr id="24702" name="Text Box 242"/>
              <p:cNvSpPr txBox="1">
                <a:spLocks noChangeArrowheads="1"/>
              </p:cNvSpPr>
              <p:nvPr/>
            </p:nvSpPr>
            <p:spPr bwMode="auto">
              <a:xfrm>
                <a:off x="3660" y="1157"/>
                <a:ext cx="118"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900" b="1" i="1">
                    <a:solidFill>
                      <a:srgbClr val="009900"/>
                    </a:solidFill>
                  </a:rPr>
                  <a:t>15</a:t>
                </a:r>
              </a:p>
            </p:txBody>
          </p:sp>
          <p:sp>
            <p:nvSpPr>
              <p:cNvPr id="24703" name="Text Box 243"/>
              <p:cNvSpPr txBox="1">
                <a:spLocks noChangeArrowheads="1"/>
              </p:cNvSpPr>
              <p:nvPr/>
            </p:nvSpPr>
            <p:spPr bwMode="auto">
              <a:xfrm>
                <a:off x="3859" y="1157"/>
                <a:ext cx="125"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900" b="1" i="1">
                    <a:solidFill>
                      <a:srgbClr val="FF3300"/>
                    </a:solidFill>
                  </a:rPr>
                  <a:t>20</a:t>
                </a:r>
              </a:p>
            </p:txBody>
          </p:sp>
        </p:grpSp>
        <p:sp>
          <p:nvSpPr>
            <p:cNvPr id="24684" name="Line 244"/>
            <p:cNvSpPr>
              <a:spLocks noChangeShapeType="1"/>
            </p:cNvSpPr>
            <p:nvPr/>
          </p:nvSpPr>
          <p:spPr bwMode="auto">
            <a:xfrm flipV="1">
              <a:off x="2456" y="2864"/>
              <a:ext cx="216" cy="400"/>
            </a:xfrm>
            <a:prstGeom prst="line">
              <a:avLst/>
            </a:prstGeom>
            <a:noFill/>
            <a:ln w="9525">
              <a:solidFill>
                <a:schemeClr val="bg2"/>
              </a:solidFill>
              <a:prstDash val="dash"/>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fr-FR"/>
            </a:p>
          </p:txBody>
        </p:sp>
        <p:sp>
          <p:nvSpPr>
            <p:cNvPr id="24685" name="Line 245"/>
            <p:cNvSpPr>
              <a:spLocks noChangeShapeType="1"/>
            </p:cNvSpPr>
            <p:nvPr/>
          </p:nvSpPr>
          <p:spPr bwMode="auto">
            <a:xfrm>
              <a:off x="2216" y="1912"/>
              <a:ext cx="144" cy="312"/>
            </a:xfrm>
            <a:prstGeom prst="line">
              <a:avLst/>
            </a:prstGeom>
            <a:noFill/>
            <a:ln w="9525">
              <a:solidFill>
                <a:schemeClr val="bg2"/>
              </a:solidFill>
              <a:prstDash val="dash"/>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fr-FR"/>
            </a:p>
          </p:txBody>
        </p:sp>
        <p:sp>
          <p:nvSpPr>
            <p:cNvPr id="24686" name="Line 246"/>
            <p:cNvSpPr>
              <a:spLocks noChangeShapeType="1"/>
            </p:cNvSpPr>
            <p:nvPr/>
          </p:nvSpPr>
          <p:spPr bwMode="auto">
            <a:xfrm flipH="1" flipV="1">
              <a:off x="3560" y="2880"/>
              <a:ext cx="408" cy="672"/>
            </a:xfrm>
            <a:prstGeom prst="line">
              <a:avLst/>
            </a:prstGeom>
            <a:noFill/>
            <a:ln w="9525">
              <a:solidFill>
                <a:schemeClr val="bg2"/>
              </a:solidFill>
              <a:prstDash val="dash"/>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fr-FR"/>
            </a:p>
          </p:txBody>
        </p:sp>
        <p:grpSp>
          <p:nvGrpSpPr>
            <p:cNvPr id="24687" name="Group 247"/>
            <p:cNvGrpSpPr>
              <a:grpSpLocks/>
            </p:cNvGrpSpPr>
            <p:nvPr/>
          </p:nvGrpSpPr>
          <p:grpSpPr bwMode="auto">
            <a:xfrm>
              <a:off x="4284" y="3105"/>
              <a:ext cx="783" cy="215"/>
              <a:chOff x="3228" y="1153"/>
              <a:chExt cx="783" cy="215"/>
            </a:xfrm>
          </p:grpSpPr>
          <p:grpSp>
            <p:nvGrpSpPr>
              <p:cNvPr id="24690" name="Group 248"/>
              <p:cNvGrpSpPr>
                <a:grpSpLocks/>
              </p:cNvGrpSpPr>
              <p:nvPr/>
            </p:nvGrpSpPr>
            <p:grpSpPr bwMode="auto">
              <a:xfrm>
                <a:off x="3228" y="1175"/>
                <a:ext cx="783" cy="168"/>
                <a:chOff x="1912" y="804"/>
                <a:chExt cx="688" cy="224"/>
              </a:xfrm>
            </p:grpSpPr>
            <p:sp>
              <p:nvSpPr>
                <p:cNvPr id="24695" name="Rectangle 249"/>
                <p:cNvSpPr>
                  <a:spLocks noChangeArrowheads="1"/>
                </p:cNvSpPr>
                <p:nvPr/>
              </p:nvSpPr>
              <p:spPr bwMode="auto">
                <a:xfrm>
                  <a:off x="1912" y="804"/>
                  <a:ext cx="688" cy="224"/>
                </a:xfrm>
                <a:prstGeom prst="rect">
                  <a:avLst/>
                </a:prstGeom>
                <a:solidFill>
                  <a:srgbClr val="FFFFFF"/>
                </a:solidFill>
                <a:ln w="9525">
                  <a:solidFill>
                    <a:schemeClr val="tx2"/>
                  </a:solidFill>
                  <a:miter lim="800000"/>
                  <a:headEnd/>
                  <a:tailEnd/>
                </a:ln>
              </p:spPr>
              <p:txBody>
                <a:bodyPr wrap="none"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a:p>
              </p:txBody>
            </p:sp>
            <p:sp>
              <p:nvSpPr>
                <p:cNvPr id="24696" name="Line 250"/>
                <p:cNvSpPr>
                  <a:spLocks noChangeShapeType="1"/>
                </p:cNvSpPr>
                <p:nvPr/>
              </p:nvSpPr>
              <p:spPr bwMode="auto">
                <a:xfrm>
                  <a:off x="2084" y="804"/>
                  <a:ext cx="0" cy="224"/>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fr-FR"/>
                </a:p>
              </p:txBody>
            </p:sp>
            <p:sp>
              <p:nvSpPr>
                <p:cNvPr id="24697" name="Line 251"/>
                <p:cNvSpPr>
                  <a:spLocks noChangeShapeType="1"/>
                </p:cNvSpPr>
                <p:nvPr/>
              </p:nvSpPr>
              <p:spPr bwMode="auto">
                <a:xfrm>
                  <a:off x="2256" y="804"/>
                  <a:ext cx="0" cy="224"/>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fr-FR"/>
                </a:p>
              </p:txBody>
            </p:sp>
            <p:sp>
              <p:nvSpPr>
                <p:cNvPr id="24698" name="Line 252"/>
                <p:cNvSpPr>
                  <a:spLocks noChangeShapeType="1"/>
                </p:cNvSpPr>
                <p:nvPr/>
              </p:nvSpPr>
              <p:spPr bwMode="auto">
                <a:xfrm>
                  <a:off x="2428" y="804"/>
                  <a:ext cx="0" cy="224"/>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fr-FR"/>
                </a:p>
              </p:txBody>
            </p:sp>
          </p:grpSp>
          <p:sp>
            <p:nvSpPr>
              <p:cNvPr id="24691" name="Text Box 253"/>
              <p:cNvSpPr txBox="1">
                <a:spLocks noChangeArrowheads="1"/>
              </p:cNvSpPr>
              <p:nvPr/>
            </p:nvSpPr>
            <p:spPr bwMode="auto">
              <a:xfrm>
                <a:off x="3260" y="1153"/>
                <a:ext cx="128"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900">
                    <a:solidFill>
                      <a:srgbClr val="009900"/>
                    </a:solidFill>
                  </a:rPr>
                  <a:t>18</a:t>
                </a:r>
                <a:endParaRPr lang="fr-FR" altLang="fr-FR" sz="900"/>
              </a:p>
            </p:txBody>
          </p:sp>
          <p:sp>
            <p:nvSpPr>
              <p:cNvPr id="24692" name="Text Box 254"/>
              <p:cNvSpPr txBox="1">
                <a:spLocks noChangeArrowheads="1"/>
              </p:cNvSpPr>
              <p:nvPr/>
            </p:nvSpPr>
            <p:spPr bwMode="auto">
              <a:xfrm>
                <a:off x="3451" y="1153"/>
                <a:ext cx="143"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900">
                    <a:solidFill>
                      <a:srgbClr val="FF3300"/>
                    </a:solidFill>
                  </a:rPr>
                  <a:t>22</a:t>
                </a:r>
                <a:endParaRPr lang="fr-FR" altLang="fr-FR" sz="900"/>
              </a:p>
            </p:txBody>
          </p:sp>
          <p:sp>
            <p:nvSpPr>
              <p:cNvPr id="24693" name="Text Box 255"/>
              <p:cNvSpPr txBox="1">
                <a:spLocks noChangeArrowheads="1"/>
              </p:cNvSpPr>
              <p:nvPr/>
            </p:nvSpPr>
            <p:spPr bwMode="auto">
              <a:xfrm>
                <a:off x="3661" y="1156"/>
                <a:ext cx="117"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900" b="1" i="1">
                    <a:solidFill>
                      <a:srgbClr val="009900"/>
                    </a:solidFill>
                  </a:rPr>
                  <a:t>18</a:t>
                </a:r>
              </a:p>
            </p:txBody>
          </p:sp>
          <p:sp>
            <p:nvSpPr>
              <p:cNvPr id="24694" name="Text Box 256"/>
              <p:cNvSpPr txBox="1">
                <a:spLocks noChangeArrowheads="1"/>
              </p:cNvSpPr>
              <p:nvPr/>
            </p:nvSpPr>
            <p:spPr bwMode="auto">
              <a:xfrm>
                <a:off x="3859" y="1156"/>
                <a:ext cx="126"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900" b="1" i="1">
                    <a:solidFill>
                      <a:srgbClr val="FF3300"/>
                    </a:solidFill>
                  </a:rPr>
                  <a:t>22</a:t>
                </a:r>
              </a:p>
            </p:txBody>
          </p:sp>
        </p:grpSp>
        <p:sp>
          <p:nvSpPr>
            <p:cNvPr id="24688" name="Line 257"/>
            <p:cNvSpPr>
              <a:spLocks noChangeShapeType="1"/>
            </p:cNvSpPr>
            <p:nvPr/>
          </p:nvSpPr>
          <p:spPr bwMode="auto">
            <a:xfrm flipH="1" flipV="1">
              <a:off x="4088" y="2848"/>
              <a:ext cx="208" cy="368"/>
            </a:xfrm>
            <a:prstGeom prst="line">
              <a:avLst/>
            </a:prstGeom>
            <a:noFill/>
            <a:ln w="9525">
              <a:solidFill>
                <a:schemeClr val="bg2"/>
              </a:solidFill>
              <a:prstDash val="dash"/>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fr-FR"/>
            </a:p>
          </p:txBody>
        </p:sp>
        <p:sp>
          <p:nvSpPr>
            <p:cNvPr id="24689" name="Line 258"/>
            <p:cNvSpPr>
              <a:spLocks noChangeShapeType="1"/>
            </p:cNvSpPr>
            <p:nvPr/>
          </p:nvSpPr>
          <p:spPr bwMode="auto">
            <a:xfrm flipH="1">
              <a:off x="3632" y="1888"/>
              <a:ext cx="320" cy="352"/>
            </a:xfrm>
            <a:prstGeom prst="line">
              <a:avLst/>
            </a:prstGeom>
            <a:noFill/>
            <a:ln w="9525">
              <a:solidFill>
                <a:schemeClr val="bg2"/>
              </a:solidFill>
              <a:prstDash val="dash"/>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fr-FR"/>
            </a:p>
          </p:txBody>
        </p:sp>
      </p:grpSp>
      <p:grpSp>
        <p:nvGrpSpPr>
          <p:cNvPr id="24583" name="Group 260"/>
          <p:cNvGrpSpPr>
            <a:grpSpLocks/>
          </p:cNvGrpSpPr>
          <p:nvPr/>
        </p:nvGrpSpPr>
        <p:grpSpPr bwMode="auto">
          <a:xfrm>
            <a:off x="1573213" y="5770563"/>
            <a:ext cx="6491287" cy="788987"/>
            <a:chOff x="999" y="2931"/>
            <a:chExt cx="4089" cy="1073"/>
          </a:xfrm>
        </p:grpSpPr>
        <p:grpSp>
          <p:nvGrpSpPr>
            <p:cNvPr id="24596" name="Group 261"/>
            <p:cNvGrpSpPr>
              <a:grpSpLocks/>
            </p:cNvGrpSpPr>
            <p:nvPr/>
          </p:nvGrpSpPr>
          <p:grpSpPr bwMode="auto">
            <a:xfrm>
              <a:off x="999" y="2931"/>
              <a:ext cx="4083" cy="1071"/>
              <a:chOff x="999" y="2931"/>
              <a:chExt cx="4083" cy="1071"/>
            </a:xfrm>
          </p:grpSpPr>
          <p:grpSp>
            <p:nvGrpSpPr>
              <p:cNvPr id="24598" name="Group 262"/>
              <p:cNvGrpSpPr>
                <a:grpSpLocks/>
              </p:cNvGrpSpPr>
              <p:nvPr/>
            </p:nvGrpSpPr>
            <p:grpSpPr bwMode="auto">
              <a:xfrm>
                <a:off x="999" y="2931"/>
                <a:ext cx="4081" cy="1071"/>
                <a:chOff x="224" y="3132"/>
                <a:chExt cx="5304" cy="360"/>
              </a:xfrm>
            </p:grpSpPr>
            <p:sp>
              <p:nvSpPr>
                <p:cNvPr id="24603" name="Line 263"/>
                <p:cNvSpPr>
                  <a:spLocks noChangeShapeType="1"/>
                </p:cNvSpPr>
                <p:nvPr/>
              </p:nvSpPr>
              <p:spPr bwMode="auto">
                <a:xfrm flipV="1">
                  <a:off x="224" y="3132"/>
                  <a:ext cx="0" cy="360"/>
                </a:xfrm>
                <a:prstGeom prst="line">
                  <a:avLst/>
                </a:prstGeom>
                <a:noFill/>
                <a:ln w="9525">
                  <a:solidFill>
                    <a:srgbClr val="777777"/>
                  </a:solidFill>
                  <a:round/>
                  <a:headEnd/>
                  <a:tailEnd/>
                </a:ln>
                <a:extLst>
                  <a:ext uri="{909E8E84-426E-40DD-AFC4-6F175D3DCCD1}">
                    <a14:hiddenFill xmlns:a14="http://schemas.microsoft.com/office/drawing/2010/main">
                      <a:noFill/>
                    </a14:hiddenFill>
                  </a:ext>
                </a:extLst>
              </p:spPr>
              <p:txBody>
                <a:bodyPr wrap="none" anchor="ctr">
                  <a:noAutofit/>
                </a:bodyPr>
                <a:lstStyle/>
                <a:p>
                  <a:endParaRPr lang="fr-FR"/>
                </a:p>
              </p:txBody>
            </p:sp>
            <p:sp>
              <p:nvSpPr>
                <p:cNvPr id="24604" name="Line 264"/>
                <p:cNvSpPr>
                  <a:spLocks noChangeShapeType="1"/>
                </p:cNvSpPr>
                <p:nvPr/>
              </p:nvSpPr>
              <p:spPr bwMode="auto">
                <a:xfrm flipV="1">
                  <a:off x="428" y="3132"/>
                  <a:ext cx="0" cy="360"/>
                </a:xfrm>
                <a:prstGeom prst="line">
                  <a:avLst/>
                </a:prstGeom>
                <a:noFill/>
                <a:ln w="9525">
                  <a:solidFill>
                    <a:srgbClr val="777777"/>
                  </a:solidFill>
                  <a:round/>
                  <a:headEnd/>
                  <a:tailEnd/>
                </a:ln>
                <a:extLst>
                  <a:ext uri="{909E8E84-426E-40DD-AFC4-6F175D3DCCD1}">
                    <a14:hiddenFill xmlns:a14="http://schemas.microsoft.com/office/drawing/2010/main">
                      <a:noFill/>
                    </a14:hiddenFill>
                  </a:ext>
                </a:extLst>
              </p:spPr>
              <p:txBody>
                <a:bodyPr wrap="none" anchor="ctr">
                  <a:noAutofit/>
                </a:bodyPr>
                <a:lstStyle/>
                <a:p>
                  <a:endParaRPr lang="fr-FR"/>
                </a:p>
              </p:txBody>
            </p:sp>
            <p:sp>
              <p:nvSpPr>
                <p:cNvPr id="24605" name="Line 265"/>
                <p:cNvSpPr>
                  <a:spLocks noChangeShapeType="1"/>
                </p:cNvSpPr>
                <p:nvPr/>
              </p:nvSpPr>
              <p:spPr bwMode="auto">
                <a:xfrm flipV="1">
                  <a:off x="632" y="3132"/>
                  <a:ext cx="0" cy="360"/>
                </a:xfrm>
                <a:prstGeom prst="line">
                  <a:avLst/>
                </a:prstGeom>
                <a:noFill/>
                <a:ln w="9525">
                  <a:solidFill>
                    <a:srgbClr val="777777"/>
                  </a:solidFill>
                  <a:round/>
                  <a:headEnd/>
                  <a:tailEnd/>
                </a:ln>
                <a:extLst>
                  <a:ext uri="{909E8E84-426E-40DD-AFC4-6F175D3DCCD1}">
                    <a14:hiddenFill xmlns:a14="http://schemas.microsoft.com/office/drawing/2010/main">
                      <a:noFill/>
                    </a14:hiddenFill>
                  </a:ext>
                </a:extLst>
              </p:spPr>
              <p:txBody>
                <a:bodyPr wrap="none" anchor="ctr">
                  <a:noAutofit/>
                </a:bodyPr>
                <a:lstStyle/>
                <a:p>
                  <a:endParaRPr lang="fr-FR"/>
                </a:p>
              </p:txBody>
            </p:sp>
            <p:sp>
              <p:nvSpPr>
                <p:cNvPr id="24606" name="Line 266"/>
                <p:cNvSpPr>
                  <a:spLocks noChangeShapeType="1"/>
                </p:cNvSpPr>
                <p:nvPr/>
              </p:nvSpPr>
              <p:spPr bwMode="auto">
                <a:xfrm flipV="1">
                  <a:off x="836" y="3132"/>
                  <a:ext cx="0" cy="360"/>
                </a:xfrm>
                <a:prstGeom prst="line">
                  <a:avLst/>
                </a:prstGeom>
                <a:noFill/>
                <a:ln w="9525">
                  <a:solidFill>
                    <a:srgbClr val="777777"/>
                  </a:solidFill>
                  <a:round/>
                  <a:headEnd/>
                  <a:tailEnd/>
                </a:ln>
                <a:extLst>
                  <a:ext uri="{909E8E84-426E-40DD-AFC4-6F175D3DCCD1}">
                    <a14:hiddenFill xmlns:a14="http://schemas.microsoft.com/office/drawing/2010/main">
                      <a:noFill/>
                    </a14:hiddenFill>
                  </a:ext>
                </a:extLst>
              </p:spPr>
              <p:txBody>
                <a:bodyPr wrap="none" anchor="ctr">
                  <a:noAutofit/>
                </a:bodyPr>
                <a:lstStyle/>
                <a:p>
                  <a:endParaRPr lang="fr-FR"/>
                </a:p>
              </p:txBody>
            </p:sp>
            <p:sp>
              <p:nvSpPr>
                <p:cNvPr id="24607" name="Line 267"/>
                <p:cNvSpPr>
                  <a:spLocks noChangeShapeType="1"/>
                </p:cNvSpPr>
                <p:nvPr/>
              </p:nvSpPr>
              <p:spPr bwMode="auto">
                <a:xfrm flipV="1">
                  <a:off x="1040" y="3132"/>
                  <a:ext cx="0" cy="360"/>
                </a:xfrm>
                <a:prstGeom prst="line">
                  <a:avLst/>
                </a:prstGeom>
                <a:noFill/>
                <a:ln w="9525">
                  <a:solidFill>
                    <a:srgbClr val="777777"/>
                  </a:solidFill>
                  <a:round/>
                  <a:headEnd/>
                  <a:tailEnd/>
                </a:ln>
                <a:extLst>
                  <a:ext uri="{909E8E84-426E-40DD-AFC4-6F175D3DCCD1}">
                    <a14:hiddenFill xmlns:a14="http://schemas.microsoft.com/office/drawing/2010/main">
                      <a:noFill/>
                    </a14:hiddenFill>
                  </a:ext>
                </a:extLst>
              </p:spPr>
              <p:txBody>
                <a:bodyPr wrap="none" anchor="ctr">
                  <a:noAutofit/>
                </a:bodyPr>
                <a:lstStyle/>
                <a:p>
                  <a:endParaRPr lang="fr-FR"/>
                </a:p>
              </p:txBody>
            </p:sp>
            <p:sp>
              <p:nvSpPr>
                <p:cNvPr id="24608" name="Line 268"/>
                <p:cNvSpPr>
                  <a:spLocks noChangeShapeType="1"/>
                </p:cNvSpPr>
                <p:nvPr/>
              </p:nvSpPr>
              <p:spPr bwMode="auto">
                <a:xfrm flipV="1">
                  <a:off x="1244" y="3132"/>
                  <a:ext cx="0" cy="360"/>
                </a:xfrm>
                <a:prstGeom prst="line">
                  <a:avLst/>
                </a:prstGeom>
                <a:noFill/>
                <a:ln w="9525">
                  <a:solidFill>
                    <a:srgbClr val="777777"/>
                  </a:solidFill>
                  <a:round/>
                  <a:headEnd/>
                  <a:tailEnd/>
                </a:ln>
                <a:extLst>
                  <a:ext uri="{909E8E84-426E-40DD-AFC4-6F175D3DCCD1}">
                    <a14:hiddenFill xmlns:a14="http://schemas.microsoft.com/office/drawing/2010/main">
                      <a:noFill/>
                    </a14:hiddenFill>
                  </a:ext>
                </a:extLst>
              </p:spPr>
              <p:txBody>
                <a:bodyPr wrap="none" anchor="ctr">
                  <a:noAutofit/>
                </a:bodyPr>
                <a:lstStyle/>
                <a:p>
                  <a:endParaRPr lang="fr-FR"/>
                </a:p>
              </p:txBody>
            </p:sp>
            <p:sp>
              <p:nvSpPr>
                <p:cNvPr id="24609" name="Line 269"/>
                <p:cNvSpPr>
                  <a:spLocks noChangeShapeType="1"/>
                </p:cNvSpPr>
                <p:nvPr/>
              </p:nvSpPr>
              <p:spPr bwMode="auto">
                <a:xfrm flipV="1">
                  <a:off x="1448" y="3132"/>
                  <a:ext cx="0" cy="360"/>
                </a:xfrm>
                <a:prstGeom prst="line">
                  <a:avLst/>
                </a:prstGeom>
                <a:noFill/>
                <a:ln w="9525">
                  <a:solidFill>
                    <a:srgbClr val="777777"/>
                  </a:solidFill>
                  <a:round/>
                  <a:headEnd/>
                  <a:tailEnd/>
                </a:ln>
                <a:extLst>
                  <a:ext uri="{909E8E84-426E-40DD-AFC4-6F175D3DCCD1}">
                    <a14:hiddenFill xmlns:a14="http://schemas.microsoft.com/office/drawing/2010/main">
                      <a:noFill/>
                    </a14:hiddenFill>
                  </a:ext>
                </a:extLst>
              </p:spPr>
              <p:txBody>
                <a:bodyPr wrap="none" anchor="ctr">
                  <a:noAutofit/>
                </a:bodyPr>
                <a:lstStyle/>
                <a:p>
                  <a:endParaRPr lang="fr-FR"/>
                </a:p>
              </p:txBody>
            </p:sp>
            <p:sp>
              <p:nvSpPr>
                <p:cNvPr id="24610" name="Line 270"/>
                <p:cNvSpPr>
                  <a:spLocks noChangeShapeType="1"/>
                </p:cNvSpPr>
                <p:nvPr/>
              </p:nvSpPr>
              <p:spPr bwMode="auto">
                <a:xfrm flipV="1">
                  <a:off x="1652" y="3132"/>
                  <a:ext cx="0" cy="360"/>
                </a:xfrm>
                <a:prstGeom prst="line">
                  <a:avLst/>
                </a:prstGeom>
                <a:noFill/>
                <a:ln w="9525">
                  <a:solidFill>
                    <a:srgbClr val="777777"/>
                  </a:solidFill>
                  <a:round/>
                  <a:headEnd/>
                  <a:tailEnd/>
                </a:ln>
                <a:extLst>
                  <a:ext uri="{909E8E84-426E-40DD-AFC4-6F175D3DCCD1}">
                    <a14:hiddenFill xmlns:a14="http://schemas.microsoft.com/office/drawing/2010/main">
                      <a:noFill/>
                    </a14:hiddenFill>
                  </a:ext>
                </a:extLst>
              </p:spPr>
              <p:txBody>
                <a:bodyPr wrap="none" anchor="ctr">
                  <a:noAutofit/>
                </a:bodyPr>
                <a:lstStyle/>
                <a:p>
                  <a:endParaRPr lang="fr-FR"/>
                </a:p>
              </p:txBody>
            </p:sp>
            <p:sp>
              <p:nvSpPr>
                <p:cNvPr id="24611" name="Line 271"/>
                <p:cNvSpPr>
                  <a:spLocks noChangeShapeType="1"/>
                </p:cNvSpPr>
                <p:nvPr/>
              </p:nvSpPr>
              <p:spPr bwMode="auto">
                <a:xfrm flipV="1">
                  <a:off x="1856" y="3132"/>
                  <a:ext cx="0" cy="360"/>
                </a:xfrm>
                <a:prstGeom prst="line">
                  <a:avLst/>
                </a:prstGeom>
                <a:noFill/>
                <a:ln w="9525">
                  <a:solidFill>
                    <a:srgbClr val="777777"/>
                  </a:solidFill>
                  <a:round/>
                  <a:headEnd/>
                  <a:tailEnd/>
                </a:ln>
                <a:extLst>
                  <a:ext uri="{909E8E84-426E-40DD-AFC4-6F175D3DCCD1}">
                    <a14:hiddenFill xmlns:a14="http://schemas.microsoft.com/office/drawing/2010/main">
                      <a:noFill/>
                    </a14:hiddenFill>
                  </a:ext>
                </a:extLst>
              </p:spPr>
              <p:txBody>
                <a:bodyPr wrap="none" anchor="ctr">
                  <a:noAutofit/>
                </a:bodyPr>
                <a:lstStyle/>
                <a:p>
                  <a:endParaRPr lang="fr-FR"/>
                </a:p>
              </p:txBody>
            </p:sp>
            <p:sp>
              <p:nvSpPr>
                <p:cNvPr id="24612" name="Line 272"/>
                <p:cNvSpPr>
                  <a:spLocks noChangeShapeType="1"/>
                </p:cNvSpPr>
                <p:nvPr/>
              </p:nvSpPr>
              <p:spPr bwMode="auto">
                <a:xfrm flipV="1">
                  <a:off x="2060" y="3132"/>
                  <a:ext cx="0" cy="360"/>
                </a:xfrm>
                <a:prstGeom prst="line">
                  <a:avLst/>
                </a:prstGeom>
                <a:noFill/>
                <a:ln w="9525">
                  <a:solidFill>
                    <a:srgbClr val="777777"/>
                  </a:solidFill>
                  <a:round/>
                  <a:headEnd/>
                  <a:tailEnd/>
                </a:ln>
                <a:extLst>
                  <a:ext uri="{909E8E84-426E-40DD-AFC4-6F175D3DCCD1}">
                    <a14:hiddenFill xmlns:a14="http://schemas.microsoft.com/office/drawing/2010/main">
                      <a:noFill/>
                    </a14:hiddenFill>
                  </a:ext>
                </a:extLst>
              </p:spPr>
              <p:txBody>
                <a:bodyPr wrap="none" anchor="ctr">
                  <a:noAutofit/>
                </a:bodyPr>
                <a:lstStyle/>
                <a:p>
                  <a:endParaRPr lang="fr-FR"/>
                </a:p>
              </p:txBody>
            </p:sp>
            <p:sp>
              <p:nvSpPr>
                <p:cNvPr id="24613" name="Line 273"/>
                <p:cNvSpPr>
                  <a:spLocks noChangeShapeType="1"/>
                </p:cNvSpPr>
                <p:nvPr/>
              </p:nvSpPr>
              <p:spPr bwMode="auto">
                <a:xfrm flipV="1">
                  <a:off x="2264" y="3132"/>
                  <a:ext cx="0" cy="360"/>
                </a:xfrm>
                <a:prstGeom prst="line">
                  <a:avLst/>
                </a:prstGeom>
                <a:noFill/>
                <a:ln w="9525">
                  <a:solidFill>
                    <a:srgbClr val="777777"/>
                  </a:solidFill>
                  <a:round/>
                  <a:headEnd/>
                  <a:tailEnd/>
                </a:ln>
                <a:extLst>
                  <a:ext uri="{909E8E84-426E-40DD-AFC4-6F175D3DCCD1}">
                    <a14:hiddenFill xmlns:a14="http://schemas.microsoft.com/office/drawing/2010/main">
                      <a:noFill/>
                    </a14:hiddenFill>
                  </a:ext>
                </a:extLst>
              </p:spPr>
              <p:txBody>
                <a:bodyPr wrap="none" anchor="ctr">
                  <a:noAutofit/>
                </a:bodyPr>
                <a:lstStyle/>
                <a:p>
                  <a:endParaRPr lang="fr-FR"/>
                </a:p>
              </p:txBody>
            </p:sp>
            <p:sp>
              <p:nvSpPr>
                <p:cNvPr id="24614" name="Line 274"/>
                <p:cNvSpPr>
                  <a:spLocks noChangeShapeType="1"/>
                </p:cNvSpPr>
                <p:nvPr/>
              </p:nvSpPr>
              <p:spPr bwMode="auto">
                <a:xfrm flipV="1">
                  <a:off x="2468" y="3132"/>
                  <a:ext cx="0" cy="360"/>
                </a:xfrm>
                <a:prstGeom prst="line">
                  <a:avLst/>
                </a:prstGeom>
                <a:noFill/>
                <a:ln w="9525">
                  <a:solidFill>
                    <a:srgbClr val="777777"/>
                  </a:solidFill>
                  <a:round/>
                  <a:headEnd/>
                  <a:tailEnd/>
                </a:ln>
                <a:extLst>
                  <a:ext uri="{909E8E84-426E-40DD-AFC4-6F175D3DCCD1}">
                    <a14:hiddenFill xmlns:a14="http://schemas.microsoft.com/office/drawing/2010/main">
                      <a:noFill/>
                    </a14:hiddenFill>
                  </a:ext>
                </a:extLst>
              </p:spPr>
              <p:txBody>
                <a:bodyPr wrap="none" anchor="ctr">
                  <a:noAutofit/>
                </a:bodyPr>
                <a:lstStyle/>
                <a:p>
                  <a:endParaRPr lang="fr-FR"/>
                </a:p>
              </p:txBody>
            </p:sp>
            <p:sp>
              <p:nvSpPr>
                <p:cNvPr id="24615" name="Line 275"/>
                <p:cNvSpPr>
                  <a:spLocks noChangeShapeType="1"/>
                </p:cNvSpPr>
                <p:nvPr/>
              </p:nvSpPr>
              <p:spPr bwMode="auto">
                <a:xfrm flipV="1">
                  <a:off x="2672" y="3132"/>
                  <a:ext cx="0" cy="360"/>
                </a:xfrm>
                <a:prstGeom prst="line">
                  <a:avLst/>
                </a:prstGeom>
                <a:noFill/>
                <a:ln w="9525">
                  <a:solidFill>
                    <a:srgbClr val="777777"/>
                  </a:solidFill>
                  <a:round/>
                  <a:headEnd/>
                  <a:tailEnd/>
                </a:ln>
                <a:extLst>
                  <a:ext uri="{909E8E84-426E-40DD-AFC4-6F175D3DCCD1}">
                    <a14:hiddenFill xmlns:a14="http://schemas.microsoft.com/office/drawing/2010/main">
                      <a:noFill/>
                    </a14:hiddenFill>
                  </a:ext>
                </a:extLst>
              </p:spPr>
              <p:txBody>
                <a:bodyPr wrap="none" anchor="ctr">
                  <a:noAutofit/>
                </a:bodyPr>
                <a:lstStyle/>
                <a:p>
                  <a:endParaRPr lang="fr-FR"/>
                </a:p>
              </p:txBody>
            </p:sp>
            <p:sp>
              <p:nvSpPr>
                <p:cNvPr id="24616" name="Line 276"/>
                <p:cNvSpPr>
                  <a:spLocks noChangeShapeType="1"/>
                </p:cNvSpPr>
                <p:nvPr/>
              </p:nvSpPr>
              <p:spPr bwMode="auto">
                <a:xfrm flipV="1">
                  <a:off x="2876" y="3132"/>
                  <a:ext cx="0" cy="360"/>
                </a:xfrm>
                <a:prstGeom prst="line">
                  <a:avLst/>
                </a:prstGeom>
                <a:noFill/>
                <a:ln w="9525">
                  <a:solidFill>
                    <a:srgbClr val="777777"/>
                  </a:solidFill>
                  <a:round/>
                  <a:headEnd/>
                  <a:tailEnd/>
                </a:ln>
                <a:extLst>
                  <a:ext uri="{909E8E84-426E-40DD-AFC4-6F175D3DCCD1}">
                    <a14:hiddenFill xmlns:a14="http://schemas.microsoft.com/office/drawing/2010/main">
                      <a:noFill/>
                    </a14:hiddenFill>
                  </a:ext>
                </a:extLst>
              </p:spPr>
              <p:txBody>
                <a:bodyPr wrap="none" anchor="ctr">
                  <a:noAutofit/>
                </a:bodyPr>
                <a:lstStyle/>
                <a:p>
                  <a:endParaRPr lang="fr-FR"/>
                </a:p>
              </p:txBody>
            </p:sp>
            <p:sp>
              <p:nvSpPr>
                <p:cNvPr id="24617" name="Line 277"/>
                <p:cNvSpPr>
                  <a:spLocks noChangeShapeType="1"/>
                </p:cNvSpPr>
                <p:nvPr/>
              </p:nvSpPr>
              <p:spPr bwMode="auto">
                <a:xfrm flipV="1">
                  <a:off x="3080" y="3132"/>
                  <a:ext cx="0" cy="360"/>
                </a:xfrm>
                <a:prstGeom prst="line">
                  <a:avLst/>
                </a:prstGeom>
                <a:noFill/>
                <a:ln w="9525">
                  <a:solidFill>
                    <a:srgbClr val="777777"/>
                  </a:solidFill>
                  <a:round/>
                  <a:headEnd/>
                  <a:tailEnd/>
                </a:ln>
                <a:extLst>
                  <a:ext uri="{909E8E84-426E-40DD-AFC4-6F175D3DCCD1}">
                    <a14:hiddenFill xmlns:a14="http://schemas.microsoft.com/office/drawing/2010/main">
                      <a:noFill/>
                    </a14:hiddenFill>
                  </a:ext>
                </a:extLst>
              </p:spPr>
              <p:txBody>
                <a:bodyPr wrap="none" anchor="ctr">
                  <a:noAutofit/>
                </a:bodyPr>
                <a:lstStyle/>
                <a:p>
                  <a:endParaRPr lang="fr-FR"/>
                </a:p>
              </p:txBody>
            </p:sp>
            <p:sp>
              <p:nvSpPr>
                <p:cNvPr id="24618" name="Line 278"/>
                <p:cNvSpPr>
                  <a:spLocks noChangeShapeType="1"/>
                </p:cNvSpPr>
                <p:nvPr/>
              </p:nvSpPr>
              <p:spPr bwMode="auto">
                <a:xfrm flipV="1">
                  <a:off x="3284" y="3132"/>
                  <a:ext cx="0" cy="360"/>
                </a:xfrm>
                <a:prstGeom prst="line">
                  <a:avLst/>
                </a:prstGeom>
                <a:noFill/>
                <a:ln w="9525">
                  <a:solidFill>
                    <a:srgbClr val="777777"/>
                  </a:solidFill>
                  <a:round/>
                  <a:headEnd/>
                  <a:tailEnd/>
                </a:ln>
                <a:extLst>
                  <a:ext uri="{909E8E84-426E-40DD-AFC4-6F175D3DCCD1}">
                    <a14:hiddenFill xmlns:a14="http://schemas.microsoft.com/office/drawing/2010/main">
                      <a:noFill/>
                    </a14:hiddenFill>
                  </a:ext>
                </a:extLst>
              </p:spPr>
              <p:txBody>
                <a:bodyPr wrap="none" anchor="ctr">
                  <a:noAutofit/>
                </a:bodyPr>
                <a:lstStyle/>
                <a:p>
                  <a:endParaRPr lang="fr-FR"/>
                </a:p>
              </p:txBody>
            </p:sp>
            <p:sp>
              <p:nvSpPr>
                <p:cNvPr id="24619" name="Line 279"/>
                <p:cNvSpPr>
                  <a:spLocks noChangeShapeType="1"/>
                </p:cNvSpPr>
                <p:nvPr/>
              </p:nvSpPr>
              <p:spPr bwMode="auto">
                <a:xfrm flipV="1">
                  <a:off x="3488" y="3132"/>
                  <a:ext cx="0" cy="360"/>
                </a:xfrm>
                <a:prstGeom prst="line">
                  <a:avLst/>
                </a:prstGeom>
                <a:noFill/>
                <a:ln w="9525">
                  <a:solidFill>
                    <a:srgbClr val="777777"/>
                  </a:solidFill>
                  <a:round/>
                  <a:headEnd/>
                  <a:tailEnd/>
                </a:ln>
                <a:extLst>
                  <a:ext uri="{909E8E84-426E-40DD-AFC4-6F175D3DCCD1}">
                    <a14:hiddenFill xmlns:a14="http://schemas.microsoft.com/office/drawing/2010/main">
                      <a:noFill/>
                    </a14:hiddenFill>
                  </a:ext>
                </a:extLst>
              </p:spPr>
              <p:txBody>
                <a:bodyPr wrap="none" anchor="ctr">
                  <a:noAutofit/>
                </a:bodyPr>
                <a:lstStyle/>
                <a:p>
                  <a:endParaRPr lang="fr-FR"/>
                </a:p>
              </p:txBody>
            </p:sp>
            <p:sp>
              <p:nvSpPr>
                <p:cNvPr id="24620" name="Line 280"/>
                <p:cNvSpPr>
                  <a:spLocks noChangeShapeType="1"/>
                </p:cNvSpPr>
                <p:nvPr/>
              </p:nvSpPr>
              <p:spPr bwMode="auto">
                <a:xfrm flipV="1">
                  <a:off x="3692" y="3132"/>
                  <a:ext cx="0" cy="360"/>
                </a:xfrm>
                <a:prstGeom prst="line">
                  <a:avLst/>
                </a:prstGeom>
                <a:noFill/>
                <a:ln w="9525">
                  <a:solidFill>
                    <a:srgbClr val="777777"/>
                  </a:solidFill>
                  <a:round/>
                  <a:headEnd/>
                  <a:tailEnd/>
                </a:ln>
                <a:extLst>
                  <a:ext uri="{909E8E84-426E-40DD-AFC4-6F175D3DCCD1}">
                    <a14:hiddenFill xmlns:a14="http://schemas.microsoft.com/office/drawing/2010/main">
                      <a:noFill/>
                    </a14:hiddenFill>
                  </a:ext>
                </a:extLst>
              </p:spPr>
              <p:txBody>
                <a:bodyPr wrap="none" anchor="ctr">
                  <a:noAutofit/>
                </a:bodyPr>
                <a:lstStyle/>
                <a:p>
                  <a:endParaRPr lang="fr-FR"/>
                </a:p>
              </p:txBody>
            </p:sp>
            <p:sp>
              <p:nvSpPr>
                <p:cNvPr id="24621" name="Line 281"/>
                <p:cNvSpPr>
                  <a:spLocks noChangeShapeType="1"/>
                </p:cNvSpPr>
                <p:nvPr/>
              </p:nvSpPr>
              <p:spPr bwMode="auto">
                <a:xfrm flipV="1">
                  <a:off x="3896" y="3132"/>
                  <a:ext cx="0" cy="360"/>
                </a:xfrm>
                <a:prstGeom prst="line">
                  <a:avLst/>
                </a:prstGeom>
                <a:noFill/>
                <a:ln w="9525">
                  <a:solidFill>
                    <a:srgbClr val="777777"/>
                  </a:solidFill>
                  <a:round/>
                  <a:headEnd/>
                  <a:tailEnd/>
                </a:ln>
                <a:extLst>
                  <a:ext uri="{909E8E84-426E-40DD-AFC4-6F175D3DCCD1}">
                    <a14:hiddenFill xmlns:a14="http://schemas.microsoft.com/office/drawing/2010/main">
                      <a:noFill/>
                    </a14:hiddenFill>
                  </a:ext>
                </a:extLst>
              </p:spPr>
              <p:txBody>
                <a:bodyPr wrap="none" anchor="ctr">
                  <a:noAutofit/>
                </a:bodyPr>
                <a:lstStyle/>
                <a:p>
                  <a:endParaRPr lang="fr-FR"/>
                </a:p>
              </p:txBody>
            </p:sp>
            <p:sp>
              <p:nvSpPr>
                <p:cNvPr id="24622" name="Line 282"/>
                <p:cNvSpPr>
                  <a:spLocks noChangeShapeType="1"/>
                </p:cNvSpPr>
                <p:nvPr/>
              </p:nvSpPr>
              <p:spPr bwMode="auto">
                <a:xfrm flipV="1">
                  <a:off x="4100" y="3132"/>
                  <a:ext cx="0" cy="360"/>
                </a:xfrm>
                <a:prstGeom prst="line">
                  <a:avLst/>
                </a:prstGeom>
                <a:noFill/>
                <a:ln w="9525">
                  <a:solidFill>
                    <a:srgbClr val="777777"/>
                  </a:solidFill>
                  <a:round/>
                  <a:headEnd/>
                  <a:tailEnd/>
                </a:ln>
                <a:extLst>
                  <a:ext uri="{909E8E84-426E-40DD-AFC4-6F175D3DCCD1}">
                    <a14:hiddenFill xmlns:a14="http://schemas.microsoft.com/office/drawing/2010/main">
                      <a:noFill/>
                    </a14:hiddenFill>
                  </a:ext>
                </a:extLst>
              </p:spPr>
              <p:txBody>
                <a:bodyPr wrap="none" anchor="ctr">
                  <a:noAutofit/>
                </a:bodyPr>
                <a:lstStyle/>
                <a:p>
                  <a:endParaRPr lang="fr-FR"/>
                </a:p>
              </p:txBody>
            </p:sp>
            <p:sp>
              <p:nvSpPr>
                <p:cNvPr id="24623" name="Line 283"/>
                <p:cNvSpPr>
                  <a:spLocks noChangeShapeType="1"/>
                </p:cNvSpPr>
                <p:nvPr/>
              </p:nvSpPr>
              <p:spPr bwMode="auto">
                <a:xfrm flipV="1">
                  <a:off x="4304" y="3132"/>
                  <a:ext cx="0" cy="360"/>
                </a:xfrm>
                <a:prstGeom prst="line">
                  <a:avLst/>
                </a:prstGeom>
                <a:noFill/>
                <a:ln w="9525">
                  <a:solidFill>
                    <a:srgbClr val="777777"/>
                  </a:solidFill>
                  <a:round/>
                  <a:headEnd/>
                  <a:tailEnd/>
                </a:ln>
                <a:extLst>
                  <a:ext uri="{909E8E84-426E-40DD-AFC4-6F175D3DCCD1}">
                    <a14:hiddenFill xmlns:a14="http://schemas.microsoft.com/office/drawing/2010/main">
                      <a:noFill/>
                    </a14:hiddenFill>
                  </a:ext>
                </a:extLst>
              </p:spPr>
              <p:txBody>
                <a:bodyPr wrap="none" anchor="ctr">
                  <a:noAutofit/>
                </a:bodyPr>
                <a:lstStyle/>
                <a:p>
                  <a:endParaRPr lang="fr-FR"/>
                </a:p>
              </p:txBody>
            </p:sp>
            <p:sp>
              <p:nvSpPr>
                <p:cNvPr id="24624" name="Line 284"/>
                <p:cNvSpPr>
                  <a:spLocks noChangeShapeType="1"/>
                </p:cNvSpPr>
                <p:nvPr/>
              </p:nvSpPr>
              <p:spPr bwMode="auto">
                <a:xfrm flipV="1">
                  <a:off x="4508" y="3132"/>
                  <a:ext cx="0" cy="360"/>
                </a:xfrm>
                <a:prstGeom prst="line">
                  <a:avLst/>
                </a:prstGeom>
                <a:noFill/>
                <a:ln w="9525">
                  <a:solidFill>
                    <a:srgbClr val="777777"/>
                  </a:solidFill>
                  <a:round/>
                  <a:headEnd/>
                  <a:tailEnd/>
                </a:ln>
                <a:extLst>
                  <a:ext uri="{909E8E84-426E-40DD-AFC4-6F175D3DCCD1}">
                    <a14:hiddenFill xmlns:a14="http://schemas.microsoft.com/office/drawing/2010/main">
                      <a:noFill/>
                    </a14:hiddenFill>
                  </a:ext>
                </a:extLst>
              </p:spPr>
              <p:txBody>
                <a:bodyPr wrap="none" anchor="ctr">
                  <a:noAutofit/>
                </a:bodyPr>
                <a:lstStyle/>
                <a:p>
                  <a:endParaRPr lang="fr-FR"/>
                </a:p>
              </p:txBody>
            </p:sp>
            <p:sp>
              <p:nvSpPr>
                <p:cNvPr id="24625" name="Line 285"/>
                <p:cNvSpPr>
                  <a:spLocks noChangeShapeType="1"/>
                </p:cNvSpPr>
                <p:nvPr/>
              </p:nvSpPr>
              <p:spPr bwMode="auto">
                <a:xfrm flipV="1">
                  <a:off x="4712" y="3132"/>
                  <a:ext cx="0" cy="360"/>
                </a:xfrm>
                <a:prstGeom prst="line">
                  <a:avLst/>
                </a:prstGeom>
                <a:noFill/>
                <a:ln w="9525">
                  <a:solidFill>
                    <a:srgbClr val="777777"/>
                  </a:solidFill>
                  <a:round/>
                  <a:headEnd/>
                  <a:tailEnd/>
                </a:ln>
                <a:extLst>
                  <a:ext uri="{909E8E84-426E-40DD-AFC4-6F175D3DCCD1}">
                    <a14:hiddenFill xmlns:a14="http://schemas.microsoft.com/office/drawing/2010/main">
                      <a:noFill/>
                    </a14:hiddenFill>
                  </a:ext>
                </a:extLst>
              </p:spPr>
              <p:txBody>
                <a:bodyPr wrap="none" anchor="ctr">
                  <a:noAutofit/>
                </a:bodyPr>
                <a:lstStyle/>
                <a:p>
                  <a:endParaRPr lang="fr-FR"/>
                </a:p>
              </p:txBody>
            </p:sp>
            <p:sp>
              <p:nvSpPr>
                <p:cNvPr id="24626" name="Line 286"/>
                <p:cNvSpPr>
                  <a:spLocks noChangeShapeType="1"/>
                </p:cNvSpPr>
                <p:nvPr/>
              </p:nvSpPr>
              <p:spPr bwMode="auto">
                <a:xfrm flipV="1">
                  <a:off x="4916" y="3132"/>
                  <a:ext cx="0" cy="360"/>
                </a:xfrm>
                <a:prstGeom prst="line">
                  <a:avLst/>
                </a:prstGeom>
                <a:noFill/>
                <a:ln w="9525">
                  <a:solidFill>
                    <a:srgbClr val="777777"/>
                  </a:solidFill>
                  <a:round/>
                  <a:headEnd/>
                  <a:tailEnd/>
                </a:ln>
                <a:extLst>
                  <a:ext uri="{909E8E84-426E-40DD-AFC4-6F175D3DCCD1}">
                    <a14:hiddenFill xmlns:a14="http://schemas.microsoft.com/office/drawing/2010/main">
                      <a:noFill/>
                    </a14:hiddenFill>
                  </a:ext>
                </a:extLst>
              </p:spPr>
              <p:txBody>
                <a:bodyPr wrap="none" anchor="ctr">
                  <a:noAutofit/>
                </a:bodyPr>
                <a:lstStyle/>
                <a:p>
                  <a:endParaRPr lang="fr-FR"/>
                </a:p>
              </p:txBody>
            </p:sp>
            <p:sp>
              <p:nvSpPr>
                <p:cNvPr id="24627" name="Line 287"/>
                <p:cNvSpPr>
                  <a:spLocks noChangeShapeType="1"/>
                </p:cNvSpPr>
                <p:nvPr/>
              </p:nvSpPr>
              <p:spPr bwMode="auto">
                <a:xfrm flipV="1">
                  <a:off x="5120" y="3132"/>
                  <a:ext cx="0" cy="360"/>
                </a:xfrm>
                <a:prstGeom prst="line">
                  <a:avLst/>
                </a:prstGeom>
                <a:noFill/>
                <a:ln w="9525">
                  <a:solidFill>
                    <a:srgbClr val="777777"/>
                  </a:solidFill>
                  <a:round/>
                  <a:headEnd/>
                  <a:tailEnd/>
                </a:ln>
                <a:extLst>
                  <a:ext uri="{909E8E84-426E-40DD-AFC4-6F175D3DCCD1}">
                    <a14:hiddenFill xmlns:a14="http://schemas.microsoft.com/office/drawing/2010/main">
                      <a:noFill/>
                    </a14:hiddenFill>
                  </a:ext>
                </a:extLst>
              </p:spPr>
              <p:txBody>
                <a:bodyPr wrap="none" anchor="ctr">
                  <a:noAutofit/>
                </a:bodyPr>
                <a:lstStyle/>
                <a:p>
                  <a:endParaRPr lang="fr-FR"/>
                </a:p>
              </p:txBody>
            </p:sp>
            <p:sp>
              <p:nvSpPr>
                <p:cNvPr id="24628" name="Line 288"/>
                <p:cNvSpPr>
                  <a:spLocks noChangeShapeType="1"/>
                </p:cNvSpPr>
                <p:nvPr/>
              </p:nvSpPr>
              <p:spPr bwMode="auto">
                <a:xfrm flipV="1">
                  <a:off x="5324" y="3132"/>
                  <a:ext cx="0" cy="360"/>
                </a:xfrm>
                <a:prstGeom prst="line">
                  <a:avLst/>
                </a:prstGeom>
                <a:noFill/>
                <a:ln w="9525">
                  <a:solidFill>
                    <a:srgbClr val="777777"/>
                  </a:solidFill>
                  <a:round/>
                  <a:headEnd/>
                  <a:tailEnd/>
                </a:ln>
                <a:extLst>
                  <a:ext uri="{909E8E84-426E-40DD-AFC4-6F175D3DCCD1}">
                    <a14:hiddenFill xmlns:a14="http://schemas.microsoft.com/office/drawing/2010/main">
                      <a:noFill/>
                    </a14:hiddenFill>
                  </a:ext>
                </a:extLst>
              </p:spPr>
              <p:txBody>
                <a:bodyPr wrap="none" anchor="ctr">
                  <a:noAutofit/>
                </a:bodyPr>
                <a:lstStyle/>
                <a:p>
                  <a:endParaRPr lang="fr-FR"/>
                </a:p>
              </p:txBody>
            </p:sp>
            <p:sp>
              <p:nvSpPr>
                <p:cNvPr id="24629" name="Line 289"/>
                <p:cNvSpPr>
                  <a:spLocks noChangeShapeType="1"/>
                </p:cNvSpPr>
                <p:nvPr/>
              </p:nvSpPr>
              <p:spPr bwMode="auto">
                <a:xfrm flipV="1">
                  <a:off x="5528" y="3132"/>
                  <a:ext cx="0" cy="360"/>
                </a:xfrm>
                <a:prstGeom prst="line">
                  <a:avLst/>
                </a:prstGeom>
                <a:noFill/>
                <a:ln w="9525">
                  <a:solidFill>
                    <a:srgbClr val="777777"/>
                  </a:solidFill>
                  <a:round/>
                  <a:headEnd/>
                  <a:tailEnd/>
                </a:ln>
                <a:extLst>
                  <a:ext uri="{909E8E84-426E-40DD-AFC4-6F175D3DCCD1}">
                    <a14:hiddenFill xmlns:a14="http://schemas.microsoft.com/office/drawing/2010/main">
                      <a:noFill/>
                    </a14:hiddenFill>
                  </a:ext>
                </a:extLst>
              </p:spPr>
              <p:txBody>
                <a:bodyPr wrap="none" anchor="ctr">
                  <a:noAutofit/>
                </a:bodyPr>
                <a:lstStyle/>
                <a:p>
                  <a:endParaRPr lang="fr-FR"/>
                </a:p>
              </p:txBody>
            </p:sp>
          </p:grpSp>
          <p:grpSp>
            <p:nvGrpSpPr>
              <p:cNvPr id="24599" name="Group 290"/>
              <p:cNvGrpSpPr>
                <a:grpSpLocks/>
              </p:cNvGrpSpPr>
              <p:nvPr/>
            </p:nvGrpSpPr>
            <p:grpSpPr bwMode="auto">
              <a:xfrm>
                <a:off x="1010" y="2936"/>
                <a:ext cx="4072" cy="712"/>
                <a:chOff x="1010" y="3159"/>
                <a:chExt cx="4072" cy="564"/>
              </a:xfrm>
            </p:grpSpPr>
            <p:sp>
              <p:nvSpPr>
                <p:cNvPr id="24600" name="Line 291"/>
                <p:cNvSpPr>
                  <a:spLocks noChangeShapeType="1"/>
                </p:cNvSpPr>
                <p:nvPr/>
              </p:nvSpPr>
              <p:spPr bwMode="auto">
                <a:xfrm>
                  <a:off x="1010" y="3159"/>
                  <a:ext cx="4067" cy="0"/>
                </a:xfrm>
                <a:prstGeom prst="line">
                  <a:avLst/>
                </a:prstGeom>
                <a:noFill/>
                <a:ln w="9525">
                  <a:solidFill>
                    <a:srgbClr val="777777"/>
                  </a:solidFill>
                  <a:round/>
                  <a:headEnd/>
                  <a:tailEnd/>
                </a:ln>
                <a:extLst>
                  <a:ext uri="{909E8E84-426E-40DD-AFC4-6F175D3DCCD1}">
                    <a14:hiddenFill xmlns:a14="http://schemas.microsoft.com/office/drawing/2010/main">
                      <a:noFill/>
                    </a14:hiddenFill>
                  </a:ext>
                </a:extLst>
              </p:spPr>
              <p:txBody>
                <a:bodyPr wrap="none" anchor="ctr">
                  <a:noAutofit/>
                </a:bodyPr>
                <a:lstStyle/>
                <a:p>
                  <a:endParaRPr lang="fr-FR"/>
                </a:p>
              </p:txBody>
            </p:sp>
            <p:sp>
              <p:nvSpPr>
                <p:cNvPr id="24601" name="Line 292"/>
                <p:cNvSpPr>
                  <a:spLocks noChangeShapeType="1"/>
                </p:cNvSpPr>
                <p:nvPr/>
              </p:nvSpPr>
              <p:spPr bwMode="auto">
                <a:xfrm>
                  <a:off x="1016" y="3435"/>
                  <a:ext cx="4066" cy="0"/>
                </a:xfrm>
                <a:prstGeom prst="line">
                  <a:avLst/>
                </a:prstGeom>
                <a:noFill/>
                <a:ln w="9525">
                  <a:solidFill>
                    <a:srgbClr val="777777"/>
                  </a:solidFill>
                  <a:round/>
                  <a:headEnd/>
                  <a:tailEnd/>
                </a:ln>
                <a:extLst>
                  <a:ext uri="{909E8E84-426E-40DD-AFC4-6F175D3DCCD1}">
                    <a14:hiddenFill xmlns:a14="http://schemas.microsoft.com/office/drawing/2010/main">
                      <a:noFill/>
                    </a14:hiddenFill>
                  </a:ext>
                </a:extLst>
              </p:spPr>
              <p:txBody>
                <a:bodyPr wrap="none" anchor="ctr">
                  <a:noAutofit/>
                </a:bodyPr>
                <a:lstStyle/>
                <a:p>
                  <a:endParaRPr lang="fr-FR"/>
                </a:p>
              </p:txBody>
            </p:sp>
            <p:sp>
              <p:nvSpPr>
                <p:cNvPr id="24602" name="Line 293"/>
                <p:cNvSpPr>
                  <a:spLocks noChangeShapeType="1"/>
                </p:cNvSpPr>
                <p:nvPr/>
              </p:nvSpPr>
              <p:spPr bwMode="auto">
                <a:xfrm>
                  <a:off x="1016" y="3723"/>
                  <a:ext cx="4066" cy="0"/>
                </a:xfrm>
                <a:prstGeom prst="line">
                  <a:avLst/>
                </a:prstGeom>
                <a:noFill/>
                <a:ln w="9525">
                  <a:solidFill>
                    <a:srgbClr val="777777"/>
                  </a:solidFill>
                  <a:round/>
                  <a:headEnd/>
                  <a:tailEnd/>
                </a:ln>
                <a:extLst>
                  <a:ext uri="{909E8E84-426E-40DD-AFC4-6F175D3DCCD1}">
                    <a14:hiddenFill xmlns:a14="http://schemas.microsoft.com/office/drawing/2010/main">
                      <a:noFill/>
                    </a14:hiddenFill>
                  </a:ext>
                </a:extLst>
              </p:spPr>
              <p:txBody>
                <a:bodyPr wrap="none" anchor="ctr">
                  <a:noAutofit/>
                </a:bodyPr>
                <a:lstStyle/>
                <a:p>
                  <a:endParaRPr lang="fr-FR"/>
                </a:p>
              </p:txBody>
            </p:sp>
          </p:grpSp>
        </p:grpSp>
        <p:sp>
          <p:nvSpPr>
            <p:cNvPr id="24597" name="Line 294"/>
            <p:cNvSpPr>
              <a:spLocks noChangeShapeType="1"/>
            </p:cNvSpPr>
            <p:nvPr/>
          </p:nvSpPr>
          <p:spPr bwMode="auto">
            <a:xfrm>
              <a:off x="1021" y="4004"/>
              <a:ext cx="4067" cy="0"/>
            </a:xfrm>
            <a:prstGeom prst="line">
              <a:avLst/>
            </a:prstGeom>
            <a:noFill/>
            <a:ln w="9525">
              <a:solidFill>
                <a:srgbClr val="777777"/>
              </a:solidFill>
              <a:round/>
              <a:headEnd/>
              <a:tailEnd/>
            </a:ln>
            <a:extLst>
              <a:ext uri="{909E8E84-426E-40DD-AFC4-6F175D3DCCD1}">
                <a14:hiddenFill xmlns:a14="http://schemas.microsoft.com/office/drawing/2010/main">
                  <a:noFill/>
                </a14:hiddenFill>
              </a:ext>
            </a:extLst>
          </p:spPr>
          <p:txBody>
            <a:bodyPr wrap="none" anchor="ctr">
              <a:noAutofit/>
            </a:bodyPr>
            <a:lstStyle/>
            <a:p>
              <a:endParaRPr lang="fr-FR"/>
            </a:p>
          </p:txBody>
        </p:sp>
      </p:grpSp>
      <p:sp>
        <p:nvSpPr>
          <p:cNvPr id="24584" name="Freeform 295"/>
          <p:cNvSpPr>
            <a:spLocks noEditPoints="1"/>
          </p:cNvSpPr>
          <p:nvPr/>
        </p:nvSpPr>
        <p:spPr bwMode="auto">
          <a:xfrm>
            <a:off x="1406525" y="6316663"/>
            <a:ext cx="101600" cy="215900"/>
          </a:xfrm>
          <a:custGeom>
            <a:avLst/>
            <a:gdLst>
              <a:gd name="T0" fmla="*/ 23257491 w 2292"/>
              <a:gd name="T1" fmla="*/ 105284091 h 4852"/>
              <a:gd name="T2" fmla="*/ 15765021 w 2292"/>
              <a:gd name="T3" fmla="*/ 108632320 h 4852"/>
              <a:gd name="T4" fmla="*/ 9145018 w 2292"/>
              <a:gd name="T5" fmla="*/ 114095050 h 4852"/>
              <a:gd name="T6" fmla="*/ 3920155 w 2292"/>
              <a:gd name="T7" fmla="*/ 121143835 h 4852"/>
              <a:gd name="T8" fmla="*/ 697547 w 2292"/>
              <a:gd name="T9" fmla="*/ 128984669 h 4852"/>
              <a:gd name="T10" fmla="*/ 0 w 2292"/>
              <a:gd name="T11" fmla="*/ 258584999 h 4852"/>
              <a:gd name="T12" fmla="*/ 1829376 w 2292"/>
              <a:gd name="T13" fmla="*/ 266867333 h 4852"/>
              <a:gd name="T14" fmla="*/ 6794921 w 2292"/>
              <a:gd name="T15" fmla="*/ 274619083 h 4852"/>
              <a:gd name="T16" fmla="*/ 13676282 w 2292"/>
              <a:gd name="T17" fmla="*/ 281228326 h 4852"/>
              <a:gd name="T18" fmla="*/ 21689469 w 2292"/>
              <a:gd name="T19" fmla="*/ 285986133 h 4852"/>
              <a:gd name="T20" fmla="*/ 29877535 w 2292"/>
              <a:gd name="T21" fmla="*/ 288364058 h 4852"/>
              <a:gd name="T22" fmla="*/ 49649155 w 2292"/>
              <a:gd name="T23" fmla="*/ 154886874 h 4852"/>
              <a:gd name="T24" fmla="*/ 93200983 w 2292"/>
              <a:gd name="T25" fmla="*/ 248364372 h 4852"/>
              <a:gd name="T26" fmla="*/ 109054388 w 2292"/>
              <a:gd name="T27" fmla="*/ 249863212 h 4852"/>
              <a:gd name="T28" fmla="*/ 109054388 w 2292"/>
              <a:gd name="T29" fmla="*/ 257440534 h 4852"/>
              <a:gd name="T30" fmla="*/ 109140828 w 2292"/>
              <a:gd name="T31" fmla="*/ 270039264 h 4852"/>
              <a:gd name="T32" fmla="*/ 109315746 w 2292"/>
              <a:gd name="T33" fmla="*/ 286954390 h 4852"/>
              <a:gd name="T34" fmla="*/ 109315746 w 2292"/>
              <a:gd name="T35" fmla="*/ 306778025 h 4852"/>
              <a:gd name="T36" fmla="*/ 109402186 w 2292"/>
              <a:gd name="T37" fmla="*/ 328540131 h 4852"/>
              <a:gd name="T38" fmla="*/ 109488626 w 2292"/>
              <a:gd name="T39" fmla="*/ 351094285 h 4852"/>
              <a:gd name="T40" fmla="*/ 109577105 w 2292"/>
              <a:gd name="T41" fmla="*/ 373384928 h 4852"/>
              <a:gd name="T42" fmla="*/ 109577105 w 2292"/>
              <a:gd name="T43" fmla="*/ 394265813 h 4852"/>
              <a:gd name="T44" fmla="*/ 109663545 w 2292"/>
              <a:gd name="T45" fmla="*/ 412590786 h 4852"/>
              <a:gd name="T46" fmla="*/ 109663545 w 2292"/>
              <a:gd name="T47" fmla="*/ 427304018 h 4852"/>
              <a:gd name="T48" fmla="*/ 167239424 w 2292"/>
              <a:gd name="T49" fmla="*/ 154797790 h 4852"/>
              <a:gd name="T50" fmla="*/ 172377847 w 2292"/>
              <a:gd name="T51" fmla="*/ 284487293 h 4852"/>
              <a:gd name="T52" fmla="*/ 180652392 w 2292"/>
              <a:gd name="T53" fmla="*/ 281404534 h 4852"/>
              <a:gd name="T54" fmla="*/ 188406126 w 2292"/>
              <a:gd name="T55" fmla="*/ 276294132 h 4852"/>
              <a:gd name="T56" fmla="*/ 194764901 w 2292"/>
              <a:gd name="T57" fmla="*/ 269510638 h 4852"/>
              <a:gd name="T58" fmla="*/ 198771450 w 2292"/>
              <a:gd name="T59" fmla="*/ 261844144 h 4852"/>
              <a:gd name="T60" fmla="*/ 199641876 w 2292"/>
              <a:gd name="T61" fmla="*/ 132156600 h 4852"/>
              <a:gd name="T62" fmla="*/ 198248733 w 2292"/>
              <a:gd name="T63" fmla="*/ 124226683 h 4852"/>
              <a:gd name="T64" fmla="*/ 194589893 w 2292"/>
              <a:gd name="T65" fmla="*/ 117090862 h 4852"/>
              <a:gd name="T66" fmla="*/ 189101723 w 2292"/>
              <a:gd name="T67" fmla="*/ 111186453 h 4852"/>
              <a:gd name="T68" fmla="*/ 182308843 w 2292"/>
              <a:gd name="T69" fmla="*/ 106783020 h 4852"/>
              <a:gd name="T70" fmla="*/ 174991253 w 2292"/>
              <a:gd name="T71" fmla="*/ 104668340 h 4852"/>
              <a:gd name="T72" fmla="*/ 96337017 w 2292"/>
              <a:gd name="T73" fmla="*/ 0 h 4852"/>
              <a:gd name="T74" fmla="*/ 108356841 w 2292"/>
              <a:gd name="T75" fmla="*/ 2025553 h 4852"/>
              <a:gd name="T76" fmla="*/ 118810555 w 2292"/>
              <a:gd name="T77" fmla="*/ 7577413 h 4852"/>
              <a:gd name="T78" fmla="*/ 127346370 w 2292"/>
              <a:gd name="T79" fmla="*/ 16123084 h 4852"/>
              <a:gd name="T80" fmla="*/ 133355307 w 2292"/>
              <a:gd name="T81" fmla="*/ 26959601 h 4852"/>
              <a:gd name="T82" fmla="*/ 136230071 w 2292"/>
              <a:gd name="T83" fmla="*/ 39734495 h 4852"/>
              <a:gd name="T84" fmla="*/ 135620915 w 2292"/>
              <a:gd name="T85" fmla="*/ 53127153 h 4852"/>
              <a:gd name="T86" fmla="*/ 131614366 w 2292"/>
              <a:gd name="T87" fmla="*/ 65197213 h 4852"/>
              <a:gd name="T88" fmla="*/ 124732964 w 2292"/>
              <a:gd name="T89" fmla="*/ 75505054 h 4852"/>
              <a:gd name="T90" fmla="*/ 115499513 w 2292"/>
              <a:gd name="T91" fmla="*/ 83169590 h 4852"/>
              <a:gd name="T92" fmla="*/ 104436732 w 2292"/>
              <a:gd name="T93" fmla="*/ 87575070 h 4852"/>
              <a:gd name="T94" fmla="*/ 92242055 w 2292"/>
              <a:gd name="T95" fmla="*/ 88369076 h 4852"/>
              <a:gd name="T96" fmla="*/ 80831432 w 2292"/>
              <a:gd name="T97" fmla="*/ 85020892 h 4852"/>
              <a:gd name="T98" fmla="*/ 70902385 w 2292"/>
              <a:gd name="T99" fmla="*/ 78324568 h 4852"/>
              <a:gd name="T100" fmla="*/ 63150513 w 2292"/>
              <a:gd name="T101" fmla="*/ 68897814 h 4852"/>
              <a:gd name="T102" fmla="*/ 58012090 w 2292"/>
              <a:gd name="T103" fmla="*/ 57356424 h 4852"/>
              <a:gd name="T104" fmla="*/ 56182715 w 2292"/>
              <a:gd name="T105" fmla="*/ 44139974 h 4852"/>
              <a:gd name="T106" fmla="*/ 58012090 w 2292"/>
              <a:gd name="T107" fmla="*/ 31099744 h 4852"/>
              <a:gd name="T108" fmla="*/ 63150513 w 2292"/>
              <a:gd name="T109" fmla="*/ 19558348 h 4852"/>
              <a:gd name="T110" fmla="*/ 70902385 w 2292"/>
              <a:gd name="T111" fmla="*/ 10131636 h 4852"/>
              <a:gd name="T112" fmla="*/ 80831432 w 2292"/>
              <a:gd name="T113" fmla="*/ 3524394 h 4852"/>
              <a:gd name="T114" fmla="*/ 92242055 w 2292"/>
              <a:gd name="T115" fmla="*/ 263334 h 485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292"/>
              <a:gd name="T175" fmla="*/ 0 h 4852"/>
              <a:gd name="T176" fmla="*/ 2292 w 2292"/>
              <a:gd name="T177" fmla="*/ 4852 h 485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292" h="4852">
                <a:moveTo>
                  <a:pt x="323" y="1187"/>
                </a:moveTo>
                <a:lnTo>
                  <a:pt x="294" y="1189"/>
                </a:lnTo>
                <a:lnTo>
                  <a:pt x="267" y="1195"/>
                </a:lnTo>
                <a:lnTo>
                  <a:pt x="238" y="1205"/>
                </a:lnTo>
                <a:lnTo>
                  <a:pt x="209" y="1217"/>
                </a:lnTo>
                <a:lnTo>
                  <a:pt x="181" y="1233"/>
                </a:lnTo>
                <a:lnTo>
                  <a:pt x="155" y="1252"/>
                </a:lnTo>
                <a:lnTo>
                  <a:pt x="129" y="1272"/>
                </a:lnTo>
                <a:lnTo>
                  <a:pt x="105" y="1295"/>
                </a:lnTo>
                <a:lnTo>
                  <a:pt x="84" y="1319"/>
                </a:lnTo>
                <a:lnTo>
                  <a:pt x="63" y="1346"/>
                </a:lnTo>
                <a:lnTo>
                  <a:pt x="45" y="1375"/>
                </a:lnTo>
                <a:lnTo>
                  <a:pt x="29" y="1404"/>
                </a:lnTo>
                <a:lnTo>
                  <a:pt x="17" y="1433"/>
                </a:lnTo>
                <a:lnTo>
                  <a:pt x="8" y="1464"/>
                </a:lnTo>
                <a:lnTo>
                  <a:pt x="3" y="1494"/>
                </a:lnTo>
                <a:lnTo>
                  <a:pt x="0" y="1525"/>
                </a:lnTo>
                <a:lnTo>
                  <a:pt x="0" y="2935"/>
                </a:lnTo>
                <a:lnTo>
                  <a:pt x="3" y="2966"/>
                </a:lnTo>
                <a:lnTo>
                  <a:pt x="10" y="2998"/>
                </a:lnTo>
                <a:lnTo>
                  <a:pt x="21" y="3029"/>
                </a:lnTo>
                <a:lnTo>
                  <a:pt x="37" y="3059"/>
                </a:lnTo>
                <a:lnTo>
                  <a:pt x="56" y="3089"/>
                </a:lnTo>
                <a:lnTo>
                  <a:pt x="78" y="3117"/>
                </a:lnTo>
                <a:lnTo>
                  <a:pt x="102" y="3143"/>
                </a:lnTo>
                <a:lnTo>
                  <a:pt x="128" y="3169"/>
                </a:lnTo>
                <a:lnTo>
                  <a:pt x="157" y="3192"/>
                </a:lnTo>
                <a:lnTo>
                  <a:pt x="187" y="3212"/>
                </a:lnTo>
                <a:lnTo>
                  <a:pt x="217" y="3231"/>
                </a:lnTo>
                <a:lnTo>
                  <a:pt x="249" y="3246"/>
                </a:lnTo>
                <a:lnTo>
                  <a:pt x="281" y="3259"/>
                </a:lnTo>
                <a:lnTo>
                  <a:pt x="313" y="3269"/>
                </a:lnTo>
                <a:lnTo>
                  <a:pt x="343" y="3273"/>
                </a:lnTo>
                <a:lnTo>
                  <a:pt x="373" y="3276"/>
                </a:lnTo>
                <a:lnTo>
                  <a:pt x="373" y="1757"/>
                </a:lnTo>
                <a:lnTo>
                  <a:pt x="570" y="1758"/>
                </a:lnTo>
                <a:lnTo>
                  <a:pt x="574" y="4850"/>
                </a:lnTo>
                <a:lnTo>
                  <a:pt x="1072" y="4852"/>
                </a:lnTo>
                <a:lnTo>
                  <a:pt x="1070" y="2819"/>
                </a:lnTo>
                <a:lnTo>
                  <a:pt x="1252" y="2819"/>
                </a:lnTo>
                <a:lnTo>
                  <a:pt x="1252" y="2824"/>
                </a:lnTo>
                <a:lnTo>
                  <a:pt x="1252" y="2836"/>
                </a:lnTo>
                <a:lnTo>
                  <a:pt x="1252" y="2858"/>
                </a:lnTo>
                <a:lnTo>
                  <a:pt x="1252" y="2886"/>
                </a:lnTo>
                <a:lnTo>
                  <a:pt x="1252" y="2922"/>
                </a:lnTo>
                <a:lnTo>
                  <a:pt x="1253" y="2964"/>
                </a:lnTo>
                <a:lnTo>
                  <a:pt x="1253" y="3012"/>
                </a:lnTo>
                <a:lnTo>
                  <a:pt x="1253" y="3065"/>
                </a:lnTo>
                <a:lnTo>
                  <a:pt x="1253" y="3124"/>
                </a:lnTo>
                <a:lnTo>
                  <a:pt x="1253" y="3188"/>
                </a:lnTo>
                <a:lnTo>
                  <a:pt x="1255" y="3257"/>
                </a:lnTo>
                <a:lnTo>
                  <a:pt x="1255" y="3329"/>
                </a:lnTo>
                <a:lnTo>
                  <a:pt x="1255" y="3404"/>
                </a:lnTo>
                <a:lnTo>
                  <a:pt x="1255" y="3482"/>
                </a:lnTo>
                <a:lnTo>
                  <a:pt x="1256" y="3563"/>
                </a:lnTo>
                <a:lnTo>
                  <a:pt x="1256" y="3645"/>
                </a:lnTo>
                <a:lnTo>
                  <a:pt x="1256" y="3729"/>
                </a:lnTo>
                <a:lnTo>
                  <a:pt x="1257" y="3814"/>
                </a:lnTo>
                <a:lnTo>
                  <a:pt x="1257" y="3900"/>
                </a:lnTo>
                <a:lnTo>
                  <a:pt x="1257" y="3985"/>
                </a:lnTo>
                <a:lnTo>
                  <a:pt x="1257" y="4071"/>
                </a:lnTo>
                <a:lnTo>
                  <a:pt x="1258" y="4155"/>
                </a:lnTo>
                <a:lnTo>
                  <a:pt x="1258" y="4238"/>
                </a:lnTo>
                <a:lnTo>
                  <a:pt x="1258" y="4319"/>
                </a:lnTo>
                <a:lnTo>
                  <a:pt x="1258" y="4399"/>
                </a:lnTo>
                <a:lnTo>
                  <a:pt x="1258" y="4475"/>
                </a:lnTo>
                <a:lnTo>
                  <a:pt x="1259" y="4548"/>
                </a:lnTo>
                <a:lnTo>
                  <a:pt x="1259" y="4618"/>
                </a:lnTo>
                <a:lnTo>
                  <a:pt x="1259" y="4683"/>
                </a:lnTo>
                <a:lnTo>
                  <a:pt x="1259" y="4744"/>
                </a:lnTo>
                <a:lnTo>
                  <a:pt x="1259" y="4800"/>
                </a:lnTo>
                <a:lnTo>
                  <a:pt x="1259" y="4850"/>
                </a:lnTo>
                <a:lnTo>
                  <a:pt x="1721" y="4852"/>
                </a:lnTo>
                <a:lnTo>
                  <a:pt x="1724" y="1757"/>
                </a:lnTo>
                <a:lnTo>
                  <a:pt x="1920" y="1757"/>
                </a:lnTo>
                <a:lnTo>
                  <a:pt x="1920" y="3236"/>
                </a:lnTo>
                <a:lnTo>
                  <a:pt x="1949" y="3234"/>
                </a:lnTo>
                <a:lnTo>
                  <a:pt x="1979" y="3229"/>
                </a:lnTo>
                <a:lnTo>
                  <a:pt x="2010" y="3220"/>
                </a:lnTo>
                <a:lnTo>
                  <a:pt x="2041" y="3208"/>
                </a:lnTo>
                <a:lnTo>
                  <a:pt x="2074" y="3194"/>
                </a:lnTo>
                <a:lnTo>
                  <a:pt x="2104" y="3177"/>
                </a:lnTo>
                <a:lnTo>
                  <a:pt x="2134" y="3158"/>
                </a:lnTo>
                <a:lnTo>
                  <a:pt x="2163" y="3136"/>
                </a:lnTo>
                <a:lnTo>
                  <a:pt x="2190" y="3112"/>
                </a:lnTo>
                <a:lnTo>
                  <a:pt x="2214" y="3087"/>
                </a:lnTo>
                <a:lnTo>
                  <a:pt x="2236" y="3059"/>
                </a:lnTo>
                <a:lnTo>
                  <a:pt x="2255" y="3031"/>
                </a:lnTo>
                <a:lnTo>
                  <a:pt x="2270" y="3002"/>
                </a:lnTo>
                <a:lnTo>
                  <a:pt x="2282" y="2972"/>
                </a:lnTo>
                <a:lnTo>
                  <a:pt x="2290" y="2941"/>
                </a:lnTo>
                <a:lnTo>
                  <a:pt x="2292" y="2910"/>
                </a:lnTo>
                <a:lnTo>
                  <a:pt x="2292" y="1500"/>
                </a:lnTo>
                <a:lnTo>
                  <a:pt x="2290" y="1470"/>
                </a:lnTo>
                <a:lnTo>
                  <a:pt x="2285" y="1439"/>
                </a:lnTo>
                <a:lnTo>
                  <a:pt x="2276" y="1410"/>
                </a:lnTo>
                <a:lnTo>
                  <a:pt x="2265" y="1382"/>
                </a:lnTo>
                <a:lnTo>
                  <a:pt x="2251" y="1354"/>
                </a:lnTo>
                <a:lnTo>
                  <a:pt x="2234" y="1329"/>
                </a:lnTo>
                <a:lnTo>
                  <a:pt x="2215" y="1304"/>
                </a:lnTo>
                <a:lnTo>
                  <a:pt x="2194" y="1282"/>
                </a:lnTo>
                <a:lnTo>
                  <a:pt x="2171" y="1262"/>
                </a:lnTo>
                <a:lnTo>
                  <a:pt x="2146" y="1242"/>
                </a:lnTo>
                <a:lnTo>
                  <a:pt x="2121" y="1227"/>
                </a:lnTo>
                <a:lnTo>
                  <a:pt x="2093" y="1212"/>
                </a:lnTo>
                <a:lnTo>
                  <a:pt x="2065" y="1201"/>
                </a:lnTo>
                <a:lnTo>
                  <a:pt x="2038" y="1194"/>
                </a:lnTo>
                <a:lnTo>
                  <a:pt x="2009" y="1188"/>
                </a:lnTo>
                <a:lnTo>
                  <a:pt x="1980" y="1187"/>
                </a:lnTo>
                <a:lnTo>
                  <a:pt x="323" y="1187"/>
                </a:lnTo>
                <a:close/>
                <a:moveTo>
                  <a:pt x="1106" y="0"/>
                </a:moveTo>
                <a:lnTo>
                  <a:pt x="1153" y="3"/>
                </a:lnTo>
                <a:lnTo>
                  <a:pt x="1199" y="10"/>
                </a:lnTo>
                <a:lnTo>
                  <a:pt x="1244" y="23"/>
                </a:lnTo>
                <a:lnTo>
                  <a:pt x="1286" y="40"/>
                </a:lnTo>
                <a:lnTo>
                  <a:pt x="1326" y="60"/>
                </a:lnTo>
                <a:lnTo>
                  <a:pt x="1364" y="86"/>
                </a:lnTo>
                <a:lnTo>
                  <a:pt x="1399" y="115"/>
                </a:lnTo>
                <a:lnTo>
                  <a:pt x="1432" y="147"/>
                </a:lnTo>
                <a:lnTo>
                  <a:pt x="1462" y="183"/>
                </a:lnTo>
                <a:lnTo>
                  <a:pt x="1488" y="222"/>
                </a:lnTo>
                <a:lnTo>
                  <a:pt x="1511" y="263"/>
                </a:lnTo>
                <a:lnTo>
                  <a:pt x="1531" y="306"/>
                </a:lnTo>
                <a:lnTo>
                  <a:pt x="1546" y="353"/>
                </a:lnTo>
                <a:lnTo>
                  <a:pt x="1557" y="400"/>
                </a:lnTo>
                <a:lnTo>
                  <a:pt x="1564" y="451"/>
                </a:lnTo>
                <a:lnTo>
                  <a:pt x="1567" y="501"/>
                </a:lnTo>
                <a:lnTo>
                  <a:pt x="1564" y="552"/>
                </a:lnTo>
                <a:lnTo>
                  <a:pt x="1557" y="603"/>
                </a:lnTo>
                <a:lnTo>
                  <a:pt x="1546" y="651"/>
                </a:lnTo>
                <a:lnTo>
                  <a:pt x="1531" y="697"/>
                </a:lnTo>
                <a:lnTo>
                  <a:pt x="1511" y="740"/>
                </a:lnTo>
                <a:lnTo>
                  <a:pt x="1488" y="782"/>
                </a:lnTo>
                <a:lnTo>
                  <a:pt x="1462" y="821"/>
                </a:lnTo>
                <a:lnTo>
                  <a:pt x="1432" y="857"/>
                </a:lnTo>
                <a:lnTo>
                  <a:pt x="1399" y="889"/>
                </a:lnTo>
                <a:lnTo>
                  <a:pt x="1364" y="918"/>
                </a:lnTo>
                <a:lnTo>
                  <a:pt x="1326" y="944"/>
                </a:lnTo>
                <a:lnTo>
                  <a:pt x="1286" y="965"/>
                </a:lnTo>
                <a:lnTo>
                  <a:pt x="1244" y="982"/>
                </a:lnTo>
                <a:lnTo>
                  <a:pt x="1199" y="994"/>
                </a:lnTo>
                <a:lnTo>
                  <a:pt x="1153" y="1003"/>
                </a:lnTo>
                <a:lnTo>
                  <a:pt x="1106" y="1005"/>
                </a:lnTo>
                <a:lnTo>
                  <a:pt x="1059" y="1003"/>
                </a:lnTo>
                <a:lnTo>
                  <a:pt x="1014" y="994"/>
                </a:lnTo>
                <a:lnTo>
                  <a:pt x="970" y="982"/>
                </a:lnTo>
                <a:lnTo>
                  <a:pt x="928" y="965"/>
                </a:lnTo>
                <a:lnTo>
                  <a:pt x="887" y="944"/>
                </a:lnTo>
                <a:lnTo>
                  <a:pt x="850" y="918"/>
                </a:lnTo>
                <a:lnTo>
                  <a:pt x="814" y="889"/>
                </a:lnTo>
                <a:lnTo>
                  <a:pt x="781" y="857"/>
                </a:lnTo>
                <a:lnTo>
                  <a:pt x="751" y="821"/>
                </a:lnTo>
                <a:lnTo>
                  <a:pt x="725" y="782"/>
                </a:lnTo>
                <a:lnTo>
                  <a:pt x="702" y="740"/>
                </a:lnTo>
                <a:lnTo>
                  <a:pt x="681" y="697"/>
                </a:lnTo>
                <a:lnTo>
                  <a:pt x="666" y="651"/>
                </a:lnTo>
                <a:lnTo>
                  <a:pt x="655" y="603"/>
                </a:lnTo>
                <a:lnTo>
                  <a:pt x="647" y="552"/>
                </a:lnTo>
                <a:lnTo>
                  <a:pt x="645" y="501"/>
                </a:lnTo>
                <a:lnTo>
                  <a:pt x="647" y="451"/>
                </a:lnTo>
                <a:lnTo>
                  <a:pt x="655" y="400"/>
                </a:lnTo>
                <a:lnTo>
                  <a:pt x="666" y="353"/>
                </a:lnTo>
                <a:lnTo>
                  <a:pt x="681" y="306"/>
                </a:lnTo>
                <a:lnTo>
                  <a:pt x="702" y="263"/>
                </a:lnTo>
                <a:lnTo>
                  <a:pt x="725" y="222"/>
                </a:lnTo>
                <a:lnTo>
                  <a:pt x="751" y="183"/>
                </a:lnTo>
                <a:lnTo>
                  <a:pt x="781" y="147"/>
                </a:lnTo>
                <a:lnTo>
                  <a:pt x="814" y="115"/>
                </a:lnTo>
                <a:lnTo>
                  <a:pt x="850" y="86"/>
                </a:lnTo>
                <a:lnTo>
                  <a:pt x="887" y="60"/>
                </a:lnTo>
                <a:lnTo>
                  <a:pt x="928" y="40"/>
                </a:lnTo>
                <a:lnTo>
                  <a:pt x="970" y="23"/>
                </a:lnTo>
                <a:lnTo>
                  <a:pt x="1014" y="10"/>
                </a:lnTo>
                <a:lnTo>
                  <a:pt x="1059" y="3"/>
                </a:lnTo>
                <a:lnTo>
                  <a:pt x="1106" y="0"/>
                </a:lnTo>
                <a:close/>
              </a:path>
            </a:pathLst>
          </a:custGeom>
          <a:solidFill>
            <a:schemeClr val="bg2"/>
          </a:solidFill>
          <a:ln w="9525">
            <a:solidFill>
              <a:srgbClr val="777777"/>
            </a:solidFill>
            <a:round/>
            <a:headEnd/>
            <a:tailEnd/>
          </a:ln>
        </p:spPr>
        <p:txBody>
          <a:bodyPr>
            <a:noAutofit/>
          </a:bodyPr>
          <a:lstStyle/>
          <a:p>
            <a:endParaRPr lang="fr-FR"/>
          </a:p>
        </p:txBody>
      </p:sp>
      <p:sp>
        <p:nvSpPr>
          <p:cNvPr id="24585" name="Freeform 296"/>
          <p:cNvSpPr>
            <a:spLocks noEditPoints="1"/>
          </p:cNvSpPr>
          <p:nvPr/>
        </p:nvSpPr>
        <p:spPr bwMode="auto">
          <a:xfrm>
            <a:off x="1285875" y="6062663"/>
            <a:ext cx="101600" cy="215900"/>
          </a:xfrm>
          <a:custGeom>
            <a:avLst/>
            <a:gdLst>
              <a:gd name="T0" fmla="*/ 23257491 w 2292"/>
              <a:gd name="T1" fmla="*/ 105284091 h 4852"/>
              <a:gd name="T2" fmla="*/ 15765021 w 2292"/>
              <a:gd name="T3" fmla="*/ 108632320 h 4852"/>
              <a:gd name="T4" fmla="*/ 9145018 w 2292"/>
              <a:gd name="T5" fmla="*/ 114095050 h 4852"/>
              <a:gd name="T6" fmla="*/ 3920155 w 2292"/>
              <a:gd name="T7" fmla="*/ 121143835 h 4852"/>
              <a:gd name="T8" fmla="*/ 697547 w 2292"/>
              <a:gd name="T9" fmla="*/ 128984669 h 4852"/>
              <a:gd name="T10" fmla="*/ 0 w 2292"/>
              <a:gd name="T11" fmla="*/ 258584999 h 4852"/>
              <a:gd name="T12" fmla="*/ 1829376 w 2292"/>
              <a:gd name="T13" fmla="*/ 266867333 h 4852"/>
              <a:gd name="T14" fmla="*/ 6794921 w 2292"/>
              <a:gd name="T15" fmla="*/ 274619083 h 4852"/>
              <a:gd name="T16" fmla="*/ 13676282 w 2292"/>
              <a:gd name="T17" fmla="*/ 281228326 h 4852"/>
              <a:gd name="T18" fmla="*/ 21689469 w 2292"/>
              <a:gd name="T19" fmla="*/ 285986133 h 4852"/>
              <a:gd name="T20" fmla="*/ 29877535 w 2292"/>
              <a:gd name="T21" fmla="*/ 288364058 h 4852"/>
              <a:gd name="T22" fmla="*/ 49649155 w 2292"/>
              <a:gd name="T23" fmla="*/ 154886874 h 4852"/>
              <a:gd name="T24" fmla="*/ 93200983 w 2292"/>
              <a:gd name="T25" fmla="*/ 248364372 h 4852"/>
              <a:gd name="T26" fmla="*/ 109054388 w 2292"/>
              <a:gd name="T27" fmla="*/ 249863212 h 4852"/>
              <a:gd name="T28" fmla="*/ 109054388 w 2292"/>
              <a:gd name="T29" fmla="*/ 257440534 h 4852"/>
              <a:gd name="T30" fmla="*/ 109140828 w 2292"/>
              <a:gd name="T31" fmla="*/ 270039264 h 4852"/>
              <a:gd name="T32" fmla="*/ 109315746 w 2292"/>
              <a:gd name="T33" fmla="*/ 286954390 h 4852"/>
              <a:gd name="T34" fmla="*/ 109315746 w 2292"/>
              <a:gd name="T35" fmla="*/ 306778025 h 4852"/>
              <a:gd name="T36" fmla="*/ 109402186 w 2292"/>
              <a:gd name="T37" fmla="*/ 328540131 h 4852"/>
              <a:gd name="T38" fmla="*/ 109488626 w 2292"/>
              <a:gd name="T39" fmla="*/ 351094285 h 4852"/>
              <a:gd name="T40" fmla="*/ 109577105 w 2292"/>
              <a:gd name="T41" fmla="*/ 373384928 h 4852"/>
              <a:gd name="T42" fmla="*/ 109577105 w 2292"/>
              <a:gd name="T43" fmla="*/ 394265813 h 4852"/>
              <a:gd name="T44" fmla="*/ 109663545 w 2292"/>
              <a:gd name="T45" fmla="*/ 412590786 h 4852"/>
              <a:gd name="T46" fmla="*/ 109663545 w 2292"/>
              <a:gd name="T47" fmla="*/ 427304018 h 4852"/>
              <a:gd name="T48" fmla="*/ 167239424 w 2292"/>
              <a:gd name="T49" fmla="*/ 154797790 h 4852"/>
              <a:gd name="T50" fmla="*/ 172377847 w 2292"/>
              <a:gd name="T51" fmla="*/ 284487293 h 4852"/>
              <a:gd name="T52" fmla="*/ 180652392 w 2292"/>
              <a:gd name="T53" fmla="*/ 281404534 h 4852"/>
              <a:gd name="T54" fmla="*/ 188406126 w 2292"/>
              <a:gd name="T55" fmla="*/ 276294132 h 4852"/>
              <a:gd name="T56" fmla="*/ 194764901 w 2292"/>
              <a:gd name="T57" fmla="*/ 269510638 h 4852"/>
              <a:gd name="T58" fmla="*/ 198771450 w 2292"/>
              <a:gd name="T59" fmla="*/ 261844144 h 4852"/>
              <a:gd name="T60" fmla="*/ 199641876 w 2292"/>
              <a:gd name="T61" fmla="*/ 132156600 h 4852"/>
              <a:gd name="T62" fmla="*/ 198248733 w 2292"/>
              <a:gd name="T63" fmla="*/ 124226683 h 4852"/>
              <a:gd name="T64" fmla="*/ 194589893 w 2292"/>
              <a:gd name="T65" fmla="*/ 117090862 h 4852"/>
              <a:gd name="T66" fmla="*/ 189101723 w 2292"/>
              <a:gd name="T67" fmla="*/ 111186453 h 4852"/>
              <a:gd name="T68" fmla="*/ 182308843 w 2292"/>
              <a:gd name="T69" fmla="*/ 106783020 h 4852"/>
              <a:gd name="T70" fmla="*/ 174991253 w 2292"/>
              <a:gd name="T71" fmla="*/ 104668340 h 4852"/>
              <a:gd name="T72" fmla="*/ 96337017 w 2292"/>
              <a:gd name="T73" fmla="*/ 0 h 4852"/>
              <a:gd name="T74" fmla="*/ 108356841 w 2292"/>
              <a:gd name="T75" fmla="*/ 2025553 h 4852"/>
              <a:gd name="T76" fmla="*/ 118810555 w 2292"/>
              <a:gd name="T77" fmla="*/ 7577413 h 4852"/>
              <a:gd name="T78" fmla="*/ 127346370 w 2292"/>
              <a:gd name="T79" fmla="*/ 16123084 h 4852"/>
              <a:gd name="T80" fmla="*/ 133355307 w 2292"/>
              <a:gd name="T81" fmla="*/ 26959601 h 4852"/>
              <a:gd name="T82" fmla="*/ 136230071 w 2292"/>
              <a:gd name="T83" fmla="*/ 39734495 h 4852"/>
              <a:gd name="T84" fmla="*/ 135620915 w 2292"/>
              <a:gd name="T85" fmla="*/ 53127153 h 4852"/>
              <a:gd name="T86" fmla="*/ 131614366 w 2292"/>
              <a:gd name="T87" fmla="*/ 65197213 h 4852"/>
              <a:gd name="T88" fmla="*/ 124732964 w 2292"/>
              <a:gd name="T89" fmla="*/ 75505054 h 4852"/>
              <a:gd name="T90" fmla="*/ 115499513 w 2292"/>
              <a:gd name="T91" fmla="*/ 83169590 h 4852"/>
              <a:gd name="T92" fmla="*/ 104436732 w 2292"/>
              <a:gd name="T93" fmla="*/ 87575070 h 4852"/>
              <a:gd name="T94" fmla="*/ 92242055 w 2292"/>
              <a:gd name="T95" fmla="*/ 88369076 h 4852"/>
              <a:gd name="T96" fmla="*/ 80831432 w 2292"/>
              <a:gd name="T97" fmla="*/ 85020892 h 4852"/>
              <a:gd name="T98" fmla="*/ 70902385 w 2292"/>
              <a:gd name="T99" fmla="*/ 78324568 h 4852"/>
              <a:gd name="T100" fmla="*/ 63150513 w 2292"/>
              <a:gd name="T101" fmla="*/ 68897814 h 4852"/>
              <a:gd name="T102" fmla="*/ 58012090 w 2292"/>
              <a:gd name="T103" fmla="*/ 57356424 h 4852"/>
              <a:gd name="T104" fmla="*/ 56182715 w 2292"/>
              <a:gd name="T105" fmla="*/ 44139974 h 4852"/>
              <a:gd name="T106" fmla="*/ 58012090 w 2292"/>
              <a:gd name="T107" fmla="*/ 31099744 h 4852"/>
              <a:gd name="T108" fmla="*/ 63150513 w 2292"/>
              <a:gd name="T109" fmla="*/ 19558348 h 4852"/>
              <a:gd name="T110" fmla="*/ 70902385 w 2292"/>
              <a:gd name="T111" fmla="*/ 10131636 h 4852"/>
              <a:gd name="T112" fmla="*/ 80831432 w 2292"/>
              <a:gd name="T113" fmla="*/ 3524394 h 4852"/>
              <a:gd name="T114" fmla="*/ 92242055 w 2292"/>
              <a:gd name="T115" fmla="*/ 263334 h 485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292"/>
              <a:gd name="T175" fmla="*/ 0 h 4852"/>
              <a:gd name="T176" fmla="*/ 2292 w 2292"/>
              <a:gd name="T177" fmla="*/ 4852 h 485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292" h="4852">
                <a:moveTo>
                  <a:pt x="323" y="1187"/>
                </a:moveTo>
                <a:lnTo>
                  <a:pt x="294" y="1189"/>
                </a:lnTo>
                <a:lnTo>
                  <a:pt x="267" y="1195"/>
                </a:lnTo>
                <a:lnTo>
                  <a:pt x="238" y="1205"/>
                </a:lnTo>
                <a:lnTo>
                  <a:pt x="209" y="1217"/>
                </a:lnTo>
                <a:lnTo>
                  <a:pt x="181" y="1233"/>
                </a:lnTo>
                <a:lnTo>
                  <a:pt x="155" y="1252"/>
                </a:lnTo>
                <a:lnTo>
                  <a:pt x="129" y="1272"/>
                </a:lnTo>
                <a:lnTo>
                  <a:pt x="105" y="1295"/>
                </a:lnTo>
                <a:lnTo>
                  <a:pt x="84" y="1319"/>
                </a:lnTo>
                <a:lnTo>
                  <a:pt x="63" y="1346"/>
                </a:lnTo>
                <a:lnTo>
                  <a:pt x="45" y="1375"/>
                </a:lnTo>
                <a:lnTo>
                  <a:pt x="29" y="1404"/>
                </a:lnTo>
                <a:lnTo>
                  <a:pt x="17" y="1433"/>
                </a:lnTo>
                <a:lnTo>
                  <a:pt x="8" y="1464"/>
                </a:lnTo>
                <a:lnTo>
                  <a:pt x="3" y="1494"/>
                </a:lnTo>
                <a:lnTo>
                  <a:pt x="0" y="1525"/>
                </a:lnTo>
                <a:lnTo>
                  <a:pt x="0" y="2935"/>
                </a:lnTo>
                <a:lnTo>
                  <a:pt x="3" y="2966"/>
                </a:lnTo>
                <a:lnTo>
                  <a:pt x="10" y="2998"/>
                </a:lnTo>
                <a:lnTo>
                  <a:pt x="21" y="3029"/>
                </a:lnTo>
                <a:lnTo>
                  <a:pt x="37" y="3059"/>
                </a:lnTo>
                <a:lnTo>
                  <a:pt x="56" y="3089"/>
                </a:lnTo>
                <a:lnTo>
                  <a:pt x="78" y="3117"/>
                </a:lnTo>
                <a:lnTo>
                  <a:pt x="102" y="3143"/>
                </a:lnTo>
                <a:lnTo>
                  <a:pt x="128" y="3169"/>
                </a:lnTo>
                <a:lnTo>
                  <a:pt x="157" y="3192"/>
                </a:lnTo>
                <a:lnTo>
                  <a:pt x="187" y="3212"/>
                </a:lnTo>
                <a:lnTo>
                  <a:pt x="217" y="3231"/>
                </a:lnTo>
                <a:lnTo>
                  <a:pt x="249" y="3246"/>
                </a:lnTo>
                <a:lnTo>
                  <a:pt x="281" y="3259"/>
                </a:lnTo>
                <a:lnTo>
                  <a:pt x="313" y="3269"/>
                </a:lnTo>
                <a:lnTo>
                  <a:pt x="343" y="3273"/>
                </a:lnTo>
                <a:lnTo>
                  <a:pt x="373" y="3276"/>
                </a:lnTo>
                <a:lnTo>
                  <a:pt x="373" y="1757"/>
                </a:lnTo>
                <a:lnTo>
                  <a:pt x="570" y="1758"/>
                </a:lnTo>
                <a:lnTo>
                  <a:pt x="574" y="4850"/>
                </a:lnTo>
                <a:lnTo>
                  <a:pt x="1072" y="4852"/>
                </a:lnTo>
                <a:lnTo>
                  <a:pt x="1070" y="2819"/>
                </a:lnTo>
                <a:lnTo>
                  <a:pt x="1252" y="2819"/>
                </a:lnTo>
                <a:lnTo>
                  <a:pt x="1252" y="2824"/>
                </a:lnTo>
                <a:lnTo>
                  <a:pt x="1252" y="2836"/>
                </a:lnTo>
                <a:lnTo>
                  <a:pt x="1252" y="2858"/>
                </a:lnTo>
                <a:lnTo>
                  <a:pt x="1252" y="2886"/>
                </a:lnTo>
                <a:lnTo>
                  <a:pt x="1252" y="2922"/>
                </a:lnTo>
                <a:lnTo>
                  <a:pt x="1253" y="2964"/>
                </a:lnTo>
                <a:lnTo>
                  <a:pt x="1253" y="3012"/>
                </a:lnTo>
                <a:lnTo>
                  <a:pt x="1253" y="3065"/>
                </a:lnTo>
                <a:lnTo>
                  <a:pt x="1253" y="3124"/>
                </a:lnTo>
                <a:lnTo>
                  <a:pt x="1253" y="3188"/>
                </a:lnTo>
                <a:lnTo>
                  <a:pt x="1255" y="3257"/>
                </a:lnTo>
                <a:lnTo>
                  <a:pt x="1255" y="3329"/>
                </a:lnTo>
                <a:lnTo>
                  <a:pt x="1255" y="3404"/>
                </a:lnTo>
                <a:lnTo>
                  <a:pt x="1255" y="3482"/>
                </a:lnTo>
                <a:lnTo>
                  <a:pt x="1256" y="3563"/>
                </a:lnTo>
                <a:lnTo>
                  <a:pt x="1256" y="3645"/>
                </a:lnTo>
                <a:lnTo>
                  <a:pt x="1256" y="3729"/>
                </a:lnTo>
                <a:lnTo>
                  <a:pt x="1257" y="3814"/>
                </a:lnTo>
                <a:lnTo>
                  <a:pt x="1257" y="3900"/>
                </a:lnTo>
                <a:lnTo>
                  <a:pt x="1257" y="3985"/>
                </a:lnTo>
                <a:lnTo>
                  <a:pt x="1257" y="4071"/>
                </a:lnTo>
                <a:lnTo>
                  <a:pt x="1258" y="4155"/>
                </a:lnTo>
                <a:lnTo>
                  <a:pt x="1258" y="4238"/>
                </a:lnTo>
                <a:lnTo>
                  <a:pt x="1258" y="4319"/>
                </a:lnTo>
                <a:lnTo>
                  <a:pt x="1258" y="4399"/>
                </a:lnTo>
                <a:lnTo>
                  <a:pt x="1258" y="4475"/>
                </a:lnTo>
                <a:lnTo>
                  <a:pt x="1259" y="4548"/>
                </a:lnTo>
                <a:lnTo>
                  <a:pt x="1259" y="4618"/>
                </a:lnTo>
                <a:lnTo>
                  <a:pt x="1259" y="4683"/>
                </a:lnTo>
                <a:lnTo>
                  <a:pt x="1259" y="4744"/>
                </a:lnTo>
                <a:lnTo>
                  <a:pt x="1259" y="4800"/>
                </a:lnTo>
                <a:lnTo>
                  <a:pt x="1259" y="4850"/>
                </a:lnTo>
                <a:lnTo>
                  <a:pt x="1721" y="4852"/>
                </a:lnTo>
                <a:lnTo>
                  <a:pt x="1724" y="1757"/>
                </a:lnTo>
                <a:lnTo>
                  <a:pt x="1920" y="1757"/>
                </a:lnTo>
                <a:lnTo>
                  <a:pt x="1920" y="3236"/>
                </a:lnTo>
                <a:lnTo>
                  <a:pt x="1949" y="3234"/>
                </a:lnTo>
                <a:lnTo>
                  <a:pt x="1979" y="3229"/>
                </a:lnTo>
                <a:lnTo>
                  <a:pt x="2010" y="3220"/>
                </a:lnTo>
                <a:lnTo>
                  <a:pt x="2041" y="3208"/>
                </a:lnTo>
                <a:lnTo>
                  <a:pt x="2074" y="3194"/>
                </a:lnTo>
                <a:lnTo>
                  <a:pt x="2104" y="3177"/>
                </a:lnTo>
                <a:lnTo>
                  <a:pt x="2134" y="3158"/>
                </a:lnTo>
                <a:lnTo>
                  <a:pt x="2163" y="3136"/>
                </a:lnTo>
                <a:lnTo>
                  <a:pt x="2190" y="3112"/>
                </a:lnTo>
                <a:lnTo>
                  <a:pt x="2214" y="3087"/>
                </a:lnTo>
                <a:lnTo>
                  <a:pt x="2236" y="3059"/>
                </a:lnTo>
                <a:lnTo>
                  <a:pt x="2255" y="3031"/>
                </a:lnTo>
                <a:lnTo>
                  <a:pt x="2270" y="3002"/>
                </a:lnTo>
                <a:lnTo>
                  <a:pt x="2282" y="2972"/>
                </a:lnTo>
                <a:lnTo>
                  <a:pt x="2290" y="2941"/>
                </a:lnTo>
                <a:lnTo>
                  <a:pt x="2292" y="2910"/>
                </a:lnTo>
                <a:lnTo>
                  <a:pt x="2292" y="1500"/>
                </a:lnTo>
                <a:lnTo>
                  <a:pt x="2290" y="1470"/>
                </a:lnTo>
                <a:lnTo>
                  <a:pt x="2285" y="1439"/>
                </a:lnTo>
                <a:lnTo>
                  <a:pt x="2276" y="1410"/>
                </a:lnTo>
                <a:lnTo>
                  <a:pt x="2265" y="1382"/>
                </a:lnTo>
                <a:lnTo>
                  <a:pt x="2251" y="1354"/>
                </a:lnTo>
                <a:lnTo>
                  <a:pt x="2234" y="1329"/>
                </a:lnTo>
                <a:lnTo>
                  <a:pt x="2215" y="1304"/>
                </a:lnTo>
                <a:lnTo>
                  <a:pt x="2194" y="1282"/>
                </a:lnTo>
                <a:lnTo>
                  <a:pt x="2171" y="1262"/>
                </a:lnTo>
                <a:lnTo>
                  <a:pt x="2146" y="1242"/>
                </a:lnTo>
                <a:lnTo>
                  <a:pt x="2121" y="1227"/>
                </a:lnTo>
                <a:lnTo>
                  <a:pt x="2093" y="1212"/>
                </a:lnTo>
                <a:lnTo>
                  <a:pt x="2065" y="1201"/>
                </a:lnTo>
                <a:lnTo>
                  <a:pt x="2038" y="1194"/>
                </a:lnTo>
                <a:lnTo>
                  <a:pt x="2009" y="1188"/>
                </a:lnTo>
                <a:lnTo>
                  <a:pt x="1980" y="1187"/>
                </a:lnTo>
                <a:lnTo>
                  <a:pt x="323" y="1187"/>
                </a:lnTo>
                <a:close/>
                <a:moveTo>
                  <a:pt x="1106" y="0"/>
                </a:moveTo>
                <a:lnTo>
                  <a:pt x="1153" y="3"/>
                </a:lnTo>
                <a:lnTo>
                  <a:pt x="1199" y="10"/>
                </a:lnTo>
                <a:lnTo>
                  <a:pt x="1244" y="23"/>
                </a:lnTo>
                <a:lnTo>
                  <a:pt x="1286" y="40"/>
                </a:lnTo>
                <a:lnTo>
                  <a:pt x="1326" y="60"/>
                </a:lnTo>
                <a:lnTo>
                  <a:pt x="1364" y="86"/>
                </a:lnTo>
                <a:lnTo>
                  <a:pt x="1399" y="115"/>
                </a:lnTo>
                <a:lnTo>
                  <a:pt x="1432" y="147"/>
                </a:lnTo>
                <a:lnTo>
                  <a:pt x="1462" y="183"/>
                </a:lnTo>
                <a:lnTo>
                  <a:pt x="1488" y="222"/>
                </a:lnTo>
                <a:lnTo>
                  <a:pt x="1511" y="263"/>
                </a:lnTo>
                <a:lnTo>
                  <a:pt x="1531" y="306"/>
                </a:lnTo>
                <a:lnTo>
                  <a:pt x="1546" y="353"/>
                </a:lnTo>
                <a:lnTo>
                  <a:pt x="1557" y="400"/>
                </a:lnTo>
                <a:lnTo>
                  <a:pt x="1564" y="451"/>
                </a:lnTo>
                <a:lnTo>
                  <a:pt x="1567" y="501"/>
                </a:lnTo>
                <a:lnTo>
                  <a:pt x="1564" y="552"/>
                </a:lnTo>
                <a:lnTo>
                  <a:pt x="1557" y="603"/>
                </a:lnTo>
                <a:lnTo>
                  <a:pt x="1546" y="651"/>
                </a:lnTo>
                <a:lnTo>
                  <a:pt x="1531" y="697"/>
                </a:lnTo>
                <a:lnTo>
                  <a:pt x="1511" y="740"/>
                </a:lnTo>
                <a:lnTo>
                  <a:pt x="1488" y="782"/>
                </a:lnTo>
                <a:lnTo>
                  <a:pt x="1462" y="821"/>
                </a:lnTo>
                <a:lnTo>
                  <a:pt x="1432" y="857"/>
                </a:lnTo>
                <a:lnTo>
                  <a:pt x="1399" y="889"/>
                </a:lnTo>
                <a:lnTo>
                  <a:pt x="1364" y="918"/>
                </a:lnTo>
                <a:lnTo>
                  <a:pt x="1326" y="944"/>
                </a:lnTo>
                <a:lnTo>
                  <a:pt x="1286" y="965"/>
                </a:lnTo>
                <a:lnTo>
                  <a:pt x="1244" y="982"/>
                </a:lnTo>
                <a:lnTo>
                  <a:pt x="1199" y="994"/>
                </a:lnTo>
                <a:lnTo>
                  <a:pt x="1153" y="1003"/>
                </a:lnTo>
                <a:lnTo>
                  <a:pt x="1106" y="1005"/>
                </a:lnTo>
                <a:lnTo>
                  <a:pt x="1059" y="1003"/>
                </a:lnTo>
                <a:lnTo>
                  <a:pt x="1014" y="994"/>
                </a:lnTo>
                <a:lnTo>
                  <a:pt x="970" y="982"/>
                </a:lnTo>
                <a:lnTo>
                  <a:pt x="928" y="965"/>
                </a:lnTo>
                <a:lnTo>
                  <a:pt x="887" y="944"/>
                </a:lnTo>
                <a:lnTo>
                  <a:pt x="850" y="918"/>
                </a:lnTo>
                <a:lnTo>
                  <a:pt x="814" y="889"/>
                </a:lnTo>
                <a:lnTo>
                  <a:pt x="781" y="857"/>
                </a:lnTo>
                <a:lnTo>
                  <a:pt x="751" y="821"/>
                </a:lnTo>
                <a:lnTo>
                  <a:pt x="725" y="782"/>
                </a:lnTo>
                <a:lnTo>
                  <a:pt x="702" y="740"/>
                </a:lnTo>
                <a:lnTo>
                  <a:pt x="681" y="697"/>
                </a:lnTo>
                <a:lnTo>
                  <a:pt x="666" y="651"/>
                </a:lnTo>
                <a:lnTo>
                  <a:pt x="655" y="603"/>
                </a:lnTo>
                <a:lnTo>
                  <a:pt x="647" y="552"/>
                </a:lnTo>
                <a:lnTo>
                  <a:pt x="645" y="501"/>
                </a:lnTo>
                <a:lnTo>
                  <a:pt x="647" y="451"/>
                </a:lnTo>
                <a:lnTo>
                  <a:pt x="655" y="400"/>
                </a:lnTo>
                <a:lnTo>
                  <a:pt x="666" y="353"/>
                </a:lnTo>
                <a:lnTo>
                  <a:pt x="681" y="306"/>
                </a:lnTo>
                <a:lnTo>
                  <a:pt x="702" y="263"/>
                </a:lnTo>
                <a:lnTo>
                  <a:pt x="725" y="222"/>
                </a:lnTo>
                <a:lnTo>
                  <a:pt x="751" y="183"/>
                </a:lnTo>
                <a:lnTo>
                  <a:pt x="781" y="147"/>
                </a:lnTo>
                <a:lnTo>
                  <a:pt x="814" y="115"/>
                </a:lnTo>
                <a:lnTo>
                  <a:pt x="850" y="86"/>
                </a:lnTo>
                <a:lnTo>
                  <a:pt x="887" y="60"/>
                </a:lnTo>
                <a:lnTo>
                  <a:pt x="928" y="40"/>
                </a:lnTo>
                <a:lnTo>
                  <a:pt x="970" y="23"/>
                </a:lnTo>
                <a:lnTo>
                  <a:pt x="1014" y="10"/>
                </a:lnTo>
                <a:lnTo>
                  <a:pt x="1059" y="3"/>
                </a:lnTo>
                <a:lnTo>
                  <a:pt x="1106" y="0"/>
                </a:lnTo>
                <a:close/>
              </a:path>
            </a:pathLst>
          </a:custGeom>
          <a:solidFill>
            <a:schemeClr val="bg2"/>
          </a:solidFill>
          <a:ln w="9525">
            <a:solidFill>
              <a:srgbClr val="777777"/>
            </a:solidFill>
            <a:round/>
            <a:headEnd/>
            <a:tailEnd/>
          </a:ln>
        </p:spPr>
        <p:txBody>
          <a:bodyPr>
            <a:noAutofit/>
          </a:bodyPr>
          <a:lstStyle/>
          <a:p>
            <a:endParaRPr lang="fr-FR"/>
          </a:p>
        </p:txBody>
      </p:sp>
      <p:sp>
        <p:nvSpPr>
          <p:cNvPr id="24586" name="Freeform 297"/>
          <p:cNvSpPr>
            <a:spLocks noEditPoints="1"/>
          </p:cNvSpPr>
          <p:nvPr/>
        </p:nvSpPr>
        <p:spPr bwMode="auto">
          <a:xfrm>
            <a:off x="1438275" y="6062663"/>
            <a:ext cx="101600" cy="215900"/>
          </a:xfrm>
          <a:custGeom>
            <a:avLst/>
            <a:gdLst>
              <a:gd name="T0" fmla="*/ 23257491 w 2292"/>
              <a:gd name="T1" fmla="*/ 105284091 h 4852"/>
              <a:gd name="T2" fmla="*/ 15765021 w 2292"/>
              <a:gd name="T3" fmla="*/ 108632320 h 4852"/>
              <a:gd name="T4" fmla="*/ 9145018 w 2292"/>
              <a:gd name="T5" fmla="*/ 114095050 h 4852"/>
              <a:gd name="T6" fmla="*/ 3920155 w 2292"/>
              <a:gd name="T7" fmla="*/ 121143835 h 4852"/>
              <a:gd name="T8" fmla="*/ 697547 w 2292"/>
              <a:gd name="T9" fmla="*/ 128984669 h 4852"/>
              <a:gd name="T10" fmla="*/ 0 w 2292"/>
              <a:gd name="T11" fmla="*/ 258584999 h 4852"/>
              <a:gd name="T12" fmla="*/ 1829376 w 2292"/>
              <a:gd name="T13" fmla="*/ 266867333 h 4852"/>
              <a:gd name="T14" fmla="*/ 6794921 w 2292"/>
              <a:gd name="T15" fmla="*/ 274619083 h 4852"/>
              <a:gd name="T16" fmla="*/ 13676282 w 2292"/>
              <a:gd name="T17" fmla="*/ 281228326 h 4852"/>
              <a:gd name="T18" fmla="*/ 21689469 w 2292"/>
              <a:gd name="T19" fmla="*/ 285986133 h 4852"/>
              <a:gd name="T20" fmla="*/ 29877535 w 2292"/>
              <a:gd name="T21" fmla="*/ 288364058 h 4852"/>
              <a:gd name="T22" fmla="*/ 49649155 w 2292"/>
              <a:gd name="T23" fmla="*/ 154886874 h 4852"/>
              <a:gd name="T24" fmla="*/ 93200983 w 2292"/>
              <a:gd name="T25" fmla="*/ 248364372 h 4852"/>
              <a:gd name="T26" fmla="*/ 109054388 w 2292"/>
              <a:gd name="T27" fmla="*/ 249863212 h 4852"/>
              <a:gd name="T28" fmla="*/ 109054388 w 2292"/>
              <a:gd name="T29" fmla="*/ 257440534 h 4852"/>
              <a:gd name="T30" fmla="*/ 109140828 w 2292"/>
              <a:gd name="T31" fmla="*/ 270039264 h 4852"/>
              <a:gd name="T32" fmla="*/ 109315746 w 2292"/>
              <a:gd name="T33" fmla="*/ 286954390 h 4852"/>
              <a:gd name="T34" fmla="*/ 109315746 w 2292"/>
              <a:gd name="T35" fmla="*/ 306778025 h 4852"/>
              <a:gd name="T36" fmla="*/ 109402186 w 2292"/>
              <a:gd name="T37" fmla="*/ 328540131 h 4852"/>
              <a:gd name="T38" fmla="*/ 109488626 w 2292"/>
              <a:gd name="T39" fmla="*/ 351094285 h 4852"/>
              <a:gd name="T40" fmla="*/ 109577105 w 2292"/>
              <a:gd name="T41" fmla="*/ 373384928 h 4852"/>
              <a:gd name="T42" fmla="*/ 109577105 w 2292"/>
              <a:gd name="T43" fmla="*/ 394265813 h 4852"/>
              <a:gd name="T44" fmla="*/ 109663545 w 2292"/>
              <a:gd name="T45" fmla="*/ 412590786 h 4852"/>
              <a:gd name="T46" fmla="*/ 109663545 w 2292"/>
              <a:gd name="T47" fmla="*/ 427304018 h 4852"/>
              <a:gd name="T48" fmla="*/ 167239424 w 2292"/>
              <a:gd name="T49" fmla="*/ 154797790 h 4852"/>
              <a:gd name="T50" fmla="*/ 172377847 w 2292"/>
              <a:gd name="T51" fmla="*/ 284487293 h 4852"/>
              <a:gd name="T52" fmla="*/ 180652392 w 2292"/>
              <a:gd name="T53" fmla="*/ 281404534 h 4852"/>
              <a:gd name="T54" fmla="*/ 188406126 w 2292"/>
              <a:gd name="T55" fmla="*/ 276294132 h 4852"/>
              <a:gd name="T56" fmla="*/ 194764901 w 2292"/>
              <a:gd name="T57" fmla="*/ 269510638 h 4852"/>
              <a:gd name="T58" fmla="*/ 198771450 w 2292"/>
              <a:gd name="T59" fmla="*/ 261844144 h 4852"/>
              <a:gd name="T60" fmla="*/ 199641876 w 2292"/>
              <a:gd name="T61" fmla="*/ 132156600 h 4852"/>
              <a:gd name="T62" fmla="*/ 198248733 w 2292"/>
              <a:gd name="T63" fmla="*/ 124226683 h 4852"/>
              <a:gd name="T64" fmla="*/ 194589893 w 2292"/>
              <a:gd name="T65" fmla="*/ 117090862 h 4852"/>
              <a:gd name="T66" fmla="*/ 189101723 w 2292"/>
              <a:gd name="T67" fmla="*/ 111186453 h 4852"/>
              <a:gd name="T68" fmla="*/ 182308843 w 2292"/>
              <a:gd name="T69" fmla="*/ 106783020 h 4852"/>
              <a:gd name="T70" fmla="*/ 174991253 w 2292"/>
              <a:gd name="T71" fmla="*/ 104668340 h 4852"/>
              <a:gd name="T72" fmla="*/ 96337017 w 2292"/>
              <a:gd name="T73" fmla="*/ 0 h 4852"/>
              <a:gd name="T74" fmla="*/ 108356841 w 2292"/>
              <a:gd name="T75" fmla="*/ 2025553 h 4852"/>
              <a:gd name="T76" fmla="*/ 118810555 w 2292"/>
              <a:gd name="T77" fmla="*/ 7577413 h 4852"/>
              <a:gd name="T78" fmla="*/ 127346370 w 2292"/>
              <a:gd name="T79" fmla="*/ 16123084 h 4852"/>
              <a:gd name="T80" fmla="*/ 133355307 w 2292"/>
              <a:gd name="T81" fmla="*/ 26959601 h 4852"/>
              <a:gd name="T82" fmla="*/ 136230071 w 2292"/>
              <a:gd name="T83" fmla="*/ 39734495 h 4852"/>
              <a:gd name="T84" fmla="*/ 135620915 w 2292"/>
              <a:gd name="T85" fmla="*/ 53127153 h 4852"/>
              <a:gd name="T86" fmla="*/ 131614366 w 2292"/>
              <a:gd name="T87" fmla="*/ 65197213 h 4852"/>
              <a:gd name="T88" fmla="*/ 124732964 w 2292"/>
              <a:gd name="T89" fmla="*/ 75505054 h 4852"/>
              <a:gd name="T90" fmla="*/ 115499513 w 2292"/>
              <a:gd name="T91" fmla="*/ 83169590 h 4852"/>
              <a:gd name="T92" fmla="*/ 104436732 w 2292"/>
              <a:gd name="T93" fmla="*/ 87575070 h 4852"/>
              <a:gd name="T94" fmla="*/ 92242055 w 2292"/>
              <a:gd name="T95" fmla="*/ 88369076 h 4852"/>
              <a:gd name="T96" fmla="*/ 80831432 w 2292"/>
              <a:gd name="T97" fmla="*/ 85020892 h 4852"/>
              <a:gd name="T98" fmla="*/ 70902385 w 2292"/>
              <a:gd name="T99" fmla="*/ 78324568 h 4852"/>
              <a:gd name="T100" fmla="*/ 63150513 w 2292"/>
              <a:gd name="T101" fmla="*/ 68897814 h 4852"/>
              <a:gd name="T102" fmla="*/ 58012090 w 2292"/>
              <a:gd name="T103" fmla="*/ 57356424 h 4852"/>
              <a:gd name="T104" fmla="*/ 56182715 w 2292"/>
              <a:gd name="T105" fmla="*/ 44139974 h 4852"/>
              <a:gd name="T106" fmla="*/ 58012090 w 2292"/>
              <a:gd name="T107" fmla="*/ 31099744 h 4852"/>
              <a:gd name="T108" fmla="*/ 63150513 w 2292"/>
              <a:gd name="T109" fmla="*/ 19558348 h 4852"/>
              <a:gd name="T110" fmla="*/ 70902385 w 2292"/>
              <a:gd name="T111" fmla="*/ 10131636 h 4852"/>
              <a:gd name="T112" fmla="*/ 80831432 w 2292"/>
              <a:gd name="T113" fmla="*/ 3524394 h 4852"/>
              <a:gd name="T114" fmla="*/ 92242055 w 2292"/>
              <a:gd name="T115" fmla="*/ 263334 h 485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292"/>
              <a:gd name="T175" fmla="*/ 0 h 4852"/>
              <a:gd name="T176" fmla="*/ 2292 w 2292"/>
              <a:gd name="T177" fmla="*/ 4852 h 485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292" h="4852">
                <a:moveTo>
                  <a:pt x="323" y="1187"/>
                </a:moveTo>
                <a:lnTo>
                  <a:pt x="294" y="1189"/>
                </a:lnTo>
                <a:lnTo>
                  <a:pt x="267" y="1195"/>
                </a:lnTo>
                <a:lnTo>
                  <a:pt x="238" y="1205"/>
                </a:lnTo>
                <a:lnTo>
                  <a:pt x="209" y="1217"/>
                </a:lnTo>
                <a:lnTo>
                  <a:pt x="181" y="1233"/>
                </a:lnTo>
                <a:lnTo>
                  <a:pt x="155" y="1252"/>
                </a:lnTo>
                <a:lnTo>
                  <a:pt x="129" y="1272"/>
                </a:lnTo>
                <a:lnTo>
                  <a:pt x="105" y="1295"/>
                </a:lnTo>
                <a:lnTo>
                  <a:pt x="84" y="1319"/>
                </a:lnTo>
                <a:lnTo>
                  <a:pt x="63" y="1346"/>
                </a:lnTo>
                <a:lnTo>
                  <a:pt x="45" y="1375"/>
                </a:lnTo>
                <a:lnTo>
                  <a:pt x="29" y="1404"/>
                </a:lnTo>
                <a:lnTo>
                  <a:pt x="17" y="1433"/>
                </a:lnTo>
                <a:lnTo>
                  <a:pt x="8" y="1464"/>
                </a:lnTo>
                <a:lnTo>
                  <a:pt x="3" y="1494"/>
                </a:lnTo>
                <a:lnTo>
                  <a:pt x="0" y="1525"/>
                </a:lnTo>
                <a:lnTo>
                  <a:pt x="0" y="2935"/>
                </a:lnTo>
                <a:lnTo>
                  <a:pt x="3" y="2966"/>
                </a:lnTo>
                <a:lnTo>
                  <a:pt x="10" y="2998"/>
                </a:lnTo>
                <a:lnTo>
                  <a:pt x="21" y="3029"/>
                </a:lnTo>
                <a:lnTo>
                  <a:pt x="37" y="3059"/>
                </a:lnTo>
                <a:lnTo>
                  <a:pt x="56" y="3089"/>
                </a:lnTo>
                <a:lnTo>
                  <a:pt x="78" y="3117"/>
                </a:lnTo>
                <a:lnTo>
                  <a:pt x="102" y="3143"/>
                </a:lnTo>
                <a:lnTo>
                  <a:pt x="128" y="3169"/>
                </a:lnTo>
                <a:lnTo>
                  <a:pt x="157" y="3192"/>
                </a:lnTo>
                <a:lnTo>
                  <a:pt x="187" y="3212"/>
                </a:lnTo>
                <a:lnTo>
                  <a:pt x="217" y="3231"/>
                </a:lnTo>
                <a:lnTo>
                  <a:pt x="249" y="3246"/>
                </a:lnTo>
                <a:lnTo>
                  <a:pt x="281" y="3259"/>
                </a:lnTo>
                <a:lnTo>
                  <a:pt x="313" y="3269"/>
                </a:lnTo>
                <a:lnTo>
                  <a:pt x="343" y="3273"/>
                </a:lnTo>
                <a:lnTo>
                  <a:pt x="373" y="3276"/>
                </a:lnTo>
                <a:lnTo>
                  <a:pt x="373" y="1757"/>
                </a:lnTo>
                <a:lnTo>
                  <a:pt x="570" y="1758"/>
                </a:lnTo>
                <a:lnTo>
                  <a:pt x="574" y="4850"/>
                </a:lnTo>
                <a:lnTo>
                  <a:pt x="1072" y="4852"/>
                </a:lnTo>
                <a:lnTo>
                  <a:pt x="1070" y="2819"/>
                </a:lnTo>
                <a:lnTo>
                  <a:pt x="1252" y="2819"/>
                </a:lnTo>
                <a:lnTo>
                  <a:pt x="1252" y="2824"/>
                </a:lnTo>
                <a:lnTo>
                  <a:pt x="1252" y="2836"/>
                </a:lnTo>
                <a:lnTo>
                  <a:pt x="1252" y="2858"/>
                </a:lnTo>
                <a:lnTo>
                  <a:pt x="1252" y="2886"/>
                </a:lnTo>
                <a:lnTo>
                  <a:pt x="1252" y="2922"/>
                </a:lnTo>
                <a:lnTo>
                  <a:pt x="1253" y="2964"/>
                </a:lnTo>
                <a:lnTo>
                  <a:pt x="1253" y="3012"/>
                </a:lnTo>
                <a:lnTo>
                  <a:pt x="1253" y="3065"/>
                </a:lnTo>
                <a:lnTo>
                  <a:pt x="1253" y="3124"/>
                </a:lnTo>
                <a:lnTo>
                  <a:pt x="1253" y="3188"/>
                </a:lnTo>
                <a:lnTo>
                  <a:pt x="1255" y="3257"/>
                </a:lnTo>
                <a:lnTo>
                  <a:pt x="1255" y="3329"/>
                </a:lnTo>
                <a:lnTo>
                  <a:pt x="1255" y="3404"/>
                </a:lnTo>
                <a:lnTo>
                  <a:pt x="1255" y="3482"/>
                </a:lnTo>
                <a:lnTo>
                  <a:pt x="1256" y="3563"/>
                </a:lnTo>
                <a:lnTo>
                  <a:pt x="1256" y="3645"/>
                </a:lnTo>
                <a:lnTo>
                  <a:pt x="1256" y="3729"/>
                </a:lnTo>
                <a:lnTo>
                  <a:pt x="1257" y="3814"/>
                </a:lnTo>
                <a:lnTo>
                  <a:pt x="1257" y="3900"/>
                </a:lnTo>
                <a:lnTo>
                  <a:pt x="1257" y="3985"/>
                </a:lnTo>
                <a:lnTo>
                  <a:pt x="1257" y="4071"/>
                </a:lnTo>
                <a:lnTo>
                  <a:pt x="1258" y="4155"/>
                </a:lnTo>
                <a:lnTo>
                  <a:pt x="1258" y="4238"/>
                </a:lnTo>
                <a:lnTo>
                  <a:pt x="1258" y="4319"/>
                </a:lnTo>
                <a:lnTo>
                  <a:pt x="1258" y="4399"/>
                </a:lnTo>
                <a:lnTo>
                  <a:pt x="1258" y="4475"/>
                </a:lnTo>
                <a:lnTo>
                  <a:pt x="1259" y="4548"/>
                </a:lnTo>
                <a:lnTo>
                  <a:pt x="1259" y="4618"/>
                </a:lnTo>
                <a:lnTo>
                  <a:pt x="1259" y="4683"/>
                </a:lnTo>
                <a:lnTo>
                  <a:pt x="1259" y="4744"/>
                </a:lnTo>
                <a:lnTo>
                  <a:pt x="1259" y="4800"/>
                </a:lnTo>
                <a:lnTo>
                  <a:pt x="1259" y="4850"/>
                </a:lnTo>
                <a:lnTo>
                  <a:pt x="1721" y="4852"/>
                </a:lnTo>
                <a:lnTo>
                  <a:pt x="1724" y="1757"/>
                </a:lnTo>
                <a:lnTo>
                  <a:pt x="1920" y="1757"/>
                </a:lnTo>
                <a:lnTo>
                  <a:pt x="1920" y="3236"/>
                </a:lnTo>
                <a:lnTo>
                  <a:pt x="1949" y="3234"/>
                </a:lnTo>
                <a:lnTo>
                  <a:pt x="1979" y="3229"/>
                </a:lnTo>
                <a:lnTo>
                  <a:pt x="2010" y="3220"/>
                </a:lnTo>
                <a:lnTo>
                  <a:pt x="2041" y="3208"/>
                </a:lnTo>
                <a:lnTo>
                  <a:pt x="2074" y="3194"/>
                </a:lnTo>
                <a:lnTo>
                  <a:pt x="2104" y="3177"/>
                </a:lnTo>
                <a:lnTo>
                  <a:pt x="2134" y="3158"/>
                </a:lnTo>
                <a:lnTo>
                  <a:pt x="2163" y="3136"/>
                </a:lnTo>
                <a:lnTo>
                  <a:pt x="2190" y="3112"/>
                </a:lnTo>
                <a:lnTo>
                  <a:pt x="2214" y="3087"/>
                </a:lnTo>
                <a:lnTo>
                  <a:pt x="2236" y="3059"/>
                </a:lnTo>
                <a:lnTo>
                  <a:pt x="2255" y="3031"/>
                </a:lnTo>
                <a:lnTo>
                  <a:pt x="2270" y="3002"/>
                </a:lnTo>
                <a:lnTo>
                  <a:pt x="2282" y="2972"/>
                </a:lnTo>
                <a:lnTo>
                  <a:pt x="2290" y="2941"/>
                </a:lnTo>
                <a:lnTo>
                  <a:pt x="2292" y="2910"/>
                </a:lnTo>
                <a:lnTo>
                  <a:pt x="2292" y="1500"/>
                </a:lnTo>
                <a:lnTo>
                  <a:pt x="2290" y="1470"/>
                </a:lnTo>
                <a:lnTo>
                  <a:pt x="2285" y="1439"/>
                </a:lnTo>
                <a:lnTo>
                  <a:pt x="2276" y="1410"/>
                </a:lnTo>
                <a:lnTo>
                  <a:pt x="2265" y="1382"/>
                </a:lnTo>
                <a:lnTo>
                  <a:pt x="2251" y="1354"/>
                </a:lnTo>
                <a:lnTo>
                  <a:pt x="2234" y="1329"/>
                </a:lnTo>
                <a:lnTo>
                  <a:pt x="2215" y="1304"/>
                </a:lnTo>
                <a:lnTo>
                  <a:pt x="2194" y="1282"/>
                </a:lnTo>
                <a:lnTo>
                  <a:pt x="2171" y="1262"/>
                </a:lnTo>
                <a:lnTo>
                  <a:pt x="2146" y="1242"/>
                </a:lnTo>
                <a:lnTo>
                  <a:pt x="2121" y="1227"/>
                </a:lnTo>
                <a:lnTo>
                  <a:pt x="2093" y="1212"/>
                </a:lnTo>
                <a:lnTo>
                  <a:pt x="2065" y="1201"/>
                </a:lnTo>
                <a:lnTo>
                  <a:pt x="2038" y="1194"/>
                </a:lnTo>
                <a:lnTo>
                  <a:pt x="2009" y="1188"/>
                </a:lnTo>
                <a:lnTo>
                  <a:pt x="1980" y="1187"/>
                </a:lnTo>
                <a:lnTo>
                  <a:pt x="323" y="1187"/>
                </a:lnTo>
                <a:close/>
                <a:moveTo>
                  <a:pt x="1106" y="0"/>
                </a:moveTo>
                <a:lnTo>
                  <a:pt x="1153" y="3"/>
                </a:lnTo>
                <a:lnTo>
                  <a:pt x="1199" y="10"/>
                </a:lnTo>
                <a:lnTo>
                  <a:pt x="1244" y="23"/>
                </a:lnTo>
                <a:lnTo>
                  <a:pt x="1286" y="40"/>
                </a:lnTo>
                <a:lnTo>
                  <a:pt x="1326" y="60"/>
                </a:lnTo>
                <a:lnTo>
                  <a:pt x="1364" y="86"/>
                </a:lnTo>
                <a:lnTo>
                  <a:pt x="1399" y="115"/>
                </a:lnTo>
                <a:lnTo>
                  <a:pt x="1432" y="147"/>
                </a:lnTo>
                <a:lnTo>
                  <a:pt x="1462" y="183"/>
                </a:lnTo>
                <a:lnTo>
                  <a:pt x="1488" y="222"/>
                </a:lnTo>
                <a:lnTo>
                  <a:pt x="1511" y="263"/>
                </a:lnTo>
                <a:lnTo>
                  <a:pt x="1531" y="306"/>
                </a:lnTo>
                <a:lnTo>
                  <a:pt x="1546" y="353"/>
                </a:lnTo>
                <a:lnTo>
                  <a:pt x="1557" y="400"/>
                </a:lnTo>
                <a:lnTo>
                  <a:pt x="1564" y="451"/>
                </a:lnTo>
                <a:lnTo>
                  <a:pt x="1567" y="501"/>
                </a:lnTo>
                <a:lnTo>
                  <a:pt x="1564" y="552"/>
                </a:lnTo>
                <a:lnTo>
                  <a:pt x="1557" y="603"/>
                </a:lnTo>
                <a:lnTo>
                  <a:pt x="1546" y="651"/>
                </a:lnTo>
                <a:lnTo>
                  <a:pt x="1531" y="697"/>
                </a:lnTo>
                <a:lnTo>
                  <a:pt x="1511" y="740"/>
                </a:lnTo>
                <a:lnTo>
                  <a:pt x="1488" y="782"/>
                </a:lnTo>
                <a:lnTo>
                  <a:pt x="1462" y="821"/>
                </a:lnTo>
                <a:lnTo>
                  <a:pt x="1432" y="857"/>
                </a:lnTo>
                <a:lnTo>
                  <a:pt x="1399" y="889"/>
                </a:lnTo>
                <a:lnTo>
                  <a:pt x="1364" y="918"/>
                </a:lnTo>
                <a:lnTo>
                  <a:pt x="1326" y="944"/>
                </a:lnTo>
                <a:lnTo>
                  <a:pt x="1286" y="965"/>
                </a:lnTo>
                <a:lnTo>
                  <a:pt x="1244" y="982"/>
                </a:lnTo>
                <a:lnTo>
                  <a:pt x="1199" y="994"/>
                </a:lnTo>
                <a:lnTo>
                  <a:pt x="1153" y="1003"/>
                </a:lnTo>
                <a:lnTo>
                  <a:pt x="1106" y="1005"/>
                </a:lnTo>
                <a:lnTo>
                  <a:pt x="1059" y="1003"/>
                </a:lnTo>
                <a:lnTo>
                  <a:pt x="1014" y="994"/>
                </a:lnTo>
                <a:lnTo>
                  <a:pt x="970" y="982"/>
                </a:lnTo>
                <a:lnTo>
                  <a:pt x="928" y="965"/>
                </a:lnTo>
                <a:lnTo>
                  <a:pt x="887" y="944"/>
                </a:lnTo>
                <a:lnTo>
                  <a:pt x="850" y="918"/>
                </a:lnTo>
                <a:lnTo>
                  <a:pt x="814" y="889"/>
                </a:lnTo>
                <a:lnTo>
                  <a:pt x="781" y="857"/>
                </a:lnTo>
                <a:lnTo>
                  <a:pt x="751" y="821"/>
                </a:lnTo>
                <a:lnTo>
                  <a:pt x="725" y="782"/>
                </a:lnTo>
                <a:lnTo>
                  <a:pt x="702" y="740"/>
                </a:lnTo>
                <a:lnTo>
                  <a:pt x="681" y="697"/>
                </a:lnTo>
                <a:lnTo>
                  <a:pt x="666" y="651"/>
                </a:lnTo>
                <a:lnTo>
                  <a:pt x="655" y="603"/>
                </a:lnTo>
                <a:lnTo>
                  <a:pt x="647" y="552"/>
                </a:lnTo>
                <a:lnTo>
                  <a:pt x="645" y="501"/>
                </a:lnTo>
                <a:lnTo>
                  <a:pt x="647" y="451"/>
                </a:lnTo>
                <a:lnTo>
                  <a:pt x="655" y="400"/>
                </a:lnTo>
                <a:lnTo>
                  <a:pt x="666" y="353"/>
                </a:lnTo>
                <a:lnTo>
                  <a:pt x="681" y="306"/>
                </a:lnTo>
                <a:lnTo>
                  <a:pt x="702" y="263"/>
                </a:lnTo>
                <a:lnTo>
                  <a:pt x="725" y="222"/>
                </a:lnTo>
                <a:lnTo>
                  <a:pt x="751" y="183"/>
                </a:lnTo>
                <a:lnTo>
                  <a:pt x="781" y="147"/>
                </a:lnTo>
                <a:lnTo>
                  <a:pt x="814" y="115"/>
                </a:lnTo>
                <a:lnTo>
                  <a:pt x="850" y="86"/>
                </a:lnTo>
                <a:lnTo>
                  <a:pt x="887" y="60"/>
                </a:lnTo>
                <a:lnTo>
                  <a:pt x="928" y="40"/>
                </a:lnTo>
                <a:lnTo>
                  <a:pt x="970" y="23"/>
                </a:lnTo>
                <a:lnTo>
                  <a:pt x="1014" y="10"/>
                </a:lnTo>
                <a:lnTo>
                  <a:pt x="1059" y="3"/>
                </a:lnTo>
                <a:lnTo>
                  <a:pt x="1106" y="0"/>
                </a:lnTo>
                <a:close/>
              </a:path>
            </a:pathLst>
          </a:custGeom>
          <a:solidFill>
            <a:schemeClr val="bg2"/>
          </a:solidFill>
          <a:ln w="9525">
            <a:solidFill>
              <a:srgbClr val="777777"/>
            </a:solidFill>
            <a:round/>
            <a:headEnd/>
            <a:tailEnd/>
          </a:ln>
        </p:spPr>
        <p:txBody>
          <a:bodyPr>
            <a:noAutofit/>
          </a:bodyPr>
          <a:lstStyle/>
          <a:p>
            <a:endParaRPr lang="fr-FR"/>
          </a:p>
        </p:txBody>
      </p:sp>
      <p:sp>
        <p:nvSpPr>
          <p:cNvPr id="24587" name="Freeform 298"/>
          <p:cNvSpPr>
            <a:spLocks noEditPoints="1"/>
          </p:cNvSpPr>
          <p:nvPr/>
        </p:nvSpPr>
        <p:spPr bwMode="auto">
          <a:xfrm>
            <a:off x="1279525" y="5795963"/>
            <a:ext cx="101600" cy="215900"/>
          </a:xfrm>
          <a:custGeom>
            <a:avLst/>
            <a:gdLst>
              <a:gd name="T0" fmla="*/ 23257491 w 2292"/>
              <a:gd name="T1" fmla="*/ 105284091 h 4852"/>
              <a:gd name="T2" fmla="*/ 15765021 w 2292"/>
              <a:gd name="T3" fmla="*/ 108632320 h 4852"/>
              <a:gd name="T4" fmla="*/ 9145018 w 2292"/>
              <a:gd name="T5" fmla="*/ 114095050 h 4852"/>
              <a:gd name="T6" fmla="*/ 3920155 w 2292"/>
              <a:gd name="T7" fmla="*/ 121143835 h 4852"/>
              <a:gd name="T8" fmla="*/ 697547 w 2292"/>
              <a:gd name="T9" fmla="*/ 128984669 h 4852"/>
              <a:gd name="T10" fmla="*/ 0 w 2292"/>
              <a:gd name="T11" fmla="*/ 258584999 h 4852"/>
              <a:gd name="T12" fmla="*/ 1829376 w 2292"/>
              <a:gd name="T13" fmla="*/ 266867333 h 4852"/>
              <a:gd name="T14" fmla="*/ 6794921 w 2292"/>
              <a:gd name="T15" fmla="*/ 274619083 h 4852"/>
              <a:gd name="T16" fmla="*/ 13676282 w 2292"/>
              <a:gd name="T17" fmla="*/ 281228326 h 4852"/>
              <a:gd name="T18" fmla="*/ 21689469 w 2292"/>
              <a:gd name="T19" fmla="*/ 285986133 h 4852"/>
              <a:gd name="T20" fmla="*/ 29877535 w 2292"/>
              <a:gd name="T21" fmla="*/ 288364058 h 4852"/>
              <a:gd name="T22" fmla="*/ 49649155 w 2292"/>
              <a:gd name="T23" fmla="*/ 154886874 h 4852"/>
              <a:gd name="T24" fmla="*/ 93200983 w 2292"/>
              <a:gd name="T25" fmla="*/ 248364372 h 4852"/>
              <a:gd name="T26" fmla="*/ 109054388 w 2292"/>
              <a:gd name="T27" fmla="*/ 249863212 h 4852"/>
              <a:gd name="T28" fmla="*/ 109054388 w 2292"/>
              <a:gd name="T29" fmla="*/ 257440534 h 4852"/>
              <a:gd name="T30" fmla="*/ 109140828 w 2292"/>
              <a:gd name="T31" fmla="*/ 270039264 h 4852"/>
              <a:gd name="T32" fmla="*/ 109315746 w 2292"/>
              <a:gd name="T33" fmla="*/ 286954390 h 4852"/>
              <a:gd name="T34" fmla="*/ 109315746 w 2292"/>
              <a:gd name="T35" fmla="*/ 306778025 h 4852"/>
              <a:gd name="T36" fmla="*/ 109402186 w 2292"/>
              <a:gd name="T37" fmla="*/ 328540131 h 4852"/>
              <a:gd name="T38" fmla="*/ 109488626 w 2292"/>
              <a:gd name="T39" fmla="*/ 351094285 h 4852"/>
              <a:gd name="T40" fmla="*/ 109577105 w 2292"/>
              <a:gd name="T41" fmla="*/ 373384928 h 4852"/>
              <a:gd name="T42" fmla="*/ 109577105 w 2292"/>
              <a:gd name="T43" fmla="*/ 394265813 h 4852"/>
              <a:gd name="T44" fmla="*/ 109663545 w 2292"/>
              <a:gd name="T45" fmla="*/ 412590786 h 4852"/>
              <a:gd name="T46" fmla="*/ 109663545 w 2292"/>
              <a:gd name="T47" fmla="*/ 427304018 h 4852"/>
              <a:gd name="T48" fmla="*/ 167239424 w 2292"/>
              <a:gd name="T49" fmla="*/ 154797790 h 4852"/>
              <a:gd name="T50" fmla="*/ 172377847 w 2292"/>
              <a:gd name="T51" fmla="*/ 284487293 h 4852"/>
              <a:gd name="T52" fmla="*/ 180652392 w 2292"/>
              <a:gd name="T53" fmla="*/ 281404534 h 4852"/>
              <a:gd name="T54" fmla="*/ 188406126 w 2292"/>
              <a:gd name="T55" fmla="*/ 276294132 h 4852"/>
              <a:gd name="T56" fmla="*/ 194764901 w 2292"/>
              <a:gd name="T57" fmla="*/ 269510638 h 4852"/>
              <a:gd name="T58" fmla="*/ 198771450 w 2292"/>
              <a:gd name="T59" fmla="*/ 261844144 h 4852"/>
              <a:gd name="T60" fmla="*/ 199641876 w 2292"/>
              <a:gd name="T61" fmla="*/ 132156600 h 4852"/>
              <a:gd name="T62" fmla="*/ 198248733 w 2292"/>
              <a:gd name="T63" fmla="*/ 124226683 h 4852"/>
              <a:gd name="T64" fmla="*/ 194589893 w 2292"/>
              <a:gd name="T65" fmla="*/ 117090862 h 4852"/>
              <a:gd name="T66" fmla="*/ 189101723 w 2292"/>
              <a:gd name="T67" fmla="*/ 111186453 h 4852"/>
              <a:gd name="T68" fmla="*/ 182308843 w 2292"/>
              <a:gd name="T69" fmla="*/ 106783020 h 4852"/>
              <a:gd name="T70" fmla="*/ 174991253 w 2292"/>
              <a:gd name="T71" fmla="*/ 104668340 h 4852"/>
              <a:gd name="T72" fmla="*/ 96337017 w 2292"/>
              <a:gd name="T73" fmla="*/ 0 h 4852"/>
              <a:gd name="T74" fmla="*/ 108356841 w 2292"/>
              <a:gd name="T75" fmla="*/ 2025553 h 4852"/>
              <a:gd name="T76" fmla="*/ 118810555 w 2292"/>
              <a:gd name="T77" fmla="*/ 7577413 h 4852"/>
              <a:gd name="T78" fmla="*/ 127346370 w 2292"/>
              <a:gd name="T79" fmla="*/ 16123084 h 4852"/>
              <a:gd name="T80" fmla="*/ 133355307 w 2292"/>
              <a:gd name="T81" fmla="*/ 26959601 h 4852"/>
              <a:gd name="T82" fmla="*/ 136230071 w 2292"/>
              <a:gd name="T83" fmla="*/ 39734495 h 4852"/>
              <a:gd name="T84" fmla="*/ 135620915 w 2292"/>
              <a:gd name="T85" fmla="*/ 53127153 h 4852"/>
              <a:gd name="T86" fmla="*/ 131614366 w 2292"/>
              <a:gd name="T87" fmla="*/ 65197213 h 4852"/>
              <a:gd name="T88" fmla="*/ 124732964 w 2292"/>
              <a:gd name="T89" fmla="*/ 75505054 h 4852"/>
              <a:gd name="T90" fmla="*/ 115499513 w 2292"/>
              <a:gd name="T91" fmla="*/ 83169590 h 4852"/>
              <a:gd name="T92" fmla="*/ 104436732 w 2292"/>
              <a:gd name="T93" fmla="*/ 87575070 h 4852"/>
              <a:gd name="T94" fmla="*/ 92242055 w 2292"/>
              <a:gd name="T95" fmla="*/ 88369076 h 4852"/>
              <a:gd name="T96" fmla="*/ 80831432 w 2292"/>
              <a:gd name="T97" fmla="*/ 85020892 h 4852"/>
              <a:gd name="T98" fmla="*/ 70902385 w 2292"/>
              <a:gd name="T99" fmla="*/ 78324568 h 4852"/>
              <a:gd name="T100" fmla="*/ 63150513 w 2292"/>
              <a:gd name="T101" fmla="*/ 68897814 h 4852"/>
              <a:gd name="T102" fmla="*/ 58012090 w 2292"/>
              <a:gd name="T103" fmla="*/ 57356424 h 4852"/>
              <a:gd name="T104" fmla="*/ 56182715 w 2292"/>
              <a:gd name="T105" fmla="*/ 44139974 h 4852"/>
              <a:gd name="T106" fmla="*/ 58012090 w 2292"/>
              <a:gd name="T107" fmla="*/ 31099744 h 4852"/>
              <a:gd name="T108" fmla="*/ 63150513 w 2292"/>
              <a:gd name="T109" fmla="*/ 19558348 h 4852"/>
              <a:gd name="T110" fmla="*/ 70902385 w 2292"/>
              <a:gd name="T111" fmla="*/ 10131636 h 4852"/>
              <a:gd name="T112" fmla="*/ 80831432 w 2292"/>
              <a:gd name="T113" fmla="*/ 3524394 h 4852"/>
              <a:gd name="T114" fmla="*/ 92242055 w 2292"/>
              <a:gd name="T115" fmla="*/ 263334 h 485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292"/>
              <a:gd name="T175" fmla="*/ 0 h 4852"/>
              <a:gd name="T176" fmla="*/ 2292 w 2292"/>
              <a:gd name="T177" fmla="*/ 4852 h 485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292" h="4852">
                <a:moveTo>
                  <a:pt x="323" y="1187"/>
                </a:moveTo>
                <a:lnTo>
                  <a:pt x="294" y="1189"/>
                </a:lnTo>
                <a:lnTo>
                  <a:pt x="267" y="1195"/>
                </a:lnTo>
                <a:lnTo>
                  <a:pt x="238" y="1205"/>
                </a:lnTo>
                <a:lnTo>
                  <a:pt x="209" y="1217"/>
                </a:lnTo>
                <a:lnTo>
                  <a:pt x="181" y="1233"/>
                </a:lnTo>
                <a:lnTo>
                  <a:pt x="155" y="1252"/>
                </a:lnTo>
                <a:lnTo>
                  <a:pt x="129" y="1272"/>
                </a:lnTo>
                <a:lnTo>
                  <a:pt x="105" y="1295"/>
                </a:lnTo>
                <a:lnTo>
                  <a:pt x="84" y="1319"/>
                </a:lnTo>
                <a:lnTo>
                  <a:pt x="63" y="1346"/>
                </a:lnTo>
                <a:lnTo>
                  <a:pt x="45" y="1375"/>
                </a:lnTo>
                <a:lnTo>
                  <a:pt x="29" y="1404"/>
                </a:lnTo>
                <a:lnTo>
                  <a:pt x="17" y="1433"/>
                </a:lnTo>
                <a:lnTo>
                  <a:pt x="8" y="1464"/>
                </a:lnTo>
                <a:lnTo>
                  <a:pt x="3" y="1494"/>
                </a:lnTo>
                <a:lnTo>
                  <a:pt x="0" y="1525"/>
                </a:lnTo>
                <a:lnTo>
                  <a:pt x="0" y="2935"/>
                </a:lnTo>
                <a:lnTo>
                  <a:pt x="3" y="2966"/>
                </a:lnTo>
                <a:lnTo>
                  <a:pt x="10" y="2998"/>
                </a:lnTo>
                <a:lnTo>
                  <a:pt x="21" y="3029"/>
                </a:lnTo>
                <a:lnTo>
                  <a:pt x="37" y="3059"/>
                </a:lnTo>
                <a:lnTo>
                  <a:pt x="56" y="3089"/>
                </a:lnTo>
                <a:lnTo>
                  <a:pt x="78" y="3117"/>
                </a:lnTo>
                <a:lnTo>
                  <a:pt x="102" y="3143"/>
                </a:lnTo>
                <a:lnTo>
                  <a:pt x="128" y="3169"/>
                </a:lnTo>
                <a:lnTo>
                  <a:pt x="157" y="3192"/>
                </a:lnTo>
                <a:lnTo>
                  <a:pt x="187" y="3212"/>
                </a:lnTo>
                <a:lnTo>
                  <a:pt x="217" y="3231"/>
                </a:lnTo>
                <a:lnTo>
                  <a:pt x="249" y="3246"/>
                </a:lnTo>
                <a:lnTo>
                  <a:pt x="281" y="3259"/>
                </a:lnTo>
                <a:lnTo>
                  <a:pt x="313" y="3269"/>
                </a:lnTo>
                <a:lnTo>
                  <a:pt x="343" y="3273"/>
                </a:lnTo>
                <a:lnTo>
                  <a:pt x="373" y="3276"/>
                </a:lnTo>
                <a:lnTo>
                  <a:pt x="373" y="1757"/>
                </a:lnTo>
                <a:lnTo>
                  <a:pt x="570" y="1758"/>
                </a:lnTo>
                <a:lnTo>
                  <a:pt x="574" y="4850"/>
                </a:lnTo>
                <a:lnTo>
                  <a:pt x="1072" y="4852"/>
                </a:lnTo>
                <a:lnTo>
                  <a:pt x="1070" y="2819"/>
                </a:lnTo>
                <a:lnTo>
                  <a:pt x="1252" y="2819"/>
                </a:lnTo>
                <a:lnTo>
                  <a:pt x="1252" y="2824"/>
                </a:lnTo>
                <a:lnTo>
                  <a:pt x="1252" y="2836"/>
                </a:lnTo>
                <a:lnTo>
                  <a:pt x="1252" y="2858"/>
                </a:lnTo>
                <a:lnTo>
                  <a:pt x="1252" y="2886"/>
                </a:lnTo>
                <a:lnTo>
                  <a:pt x="1252" y="2922"/>
                </a:lnTo>
                <a:lnTo>
                  <a:pt x="1253" y="2964"/>
                </a:lnTo>
                <a:lnTo>
                  <a:pt x="1253" y="3012"/>
                </a:lnTo>
                <a:lnTo>
                  <a:pt x="1253" y="3065"/>
                </a:lnTo>
                <a:lnTo>
                  <a:pt x="1253" y="3124"/>
                </a:lnTo>
                <a:lnTo>
                  <a:pt x="1253" y="3188"/>
                </a:lnTo>
                <a:lnTo>
                  <a:pt x="1255" y="3257"/>
                </a:lnTo>
                <a:lnTo>
                  <a:pt x="1255" y="3329"/>
                </a:lnTo>
                <a:lnTo>
                  <a:pt x="1255" y="3404"/>
                </a:lnTo>
                <a:lnTo>
                  <a:pt x="1255" y="3482"/>
                </a:lnTo>
                <a:lnTo>
                  <a:pt x="1256" y="3563"/>
                </a:lnTo>
                <a:lnTo>
                  <a:pt x="1256" y="3645"/>
                </a:lnTo>
                <a:lnTo>
                  <a:pt x="1256" y="3729"/>
                </a:lnTo>
                <a:lnTo>
                  <a:pt x="1257" y="3814"/>
                </a:lnTo>
                <a:lnTo>
                  <a:pt x="1257" y="3900"/>
                </a:lnTo>
                <a:lnTo>
                  <a:pt x="1257" y="3985"/>
                </a:lnTo>
                <a:lnTo>
                  <a:pt x="1257" y="4071"/>
                </a:lnTo>
                <a:lnTo>
                  <a:pt x="1258" y="4155"/>
                </a:lnTo>
                <a:lnTo>
                  <a:pt x="1258" y="4238"/>
                </a:lnTo>
                <a:lnTo>
                  <a:pt x="1258" y="4319"/>
                </a:lnTo>
                <a:lnTo>
                  <a:pt x="1258" y="4399"/>
                </a:lnTo>
                <a:lnTo>
                  <a:pt x="1258" y="4475"/>
                </a:lnTo>
                <a:lnTo>
                  <a:pt x="1259" y="4548"/>
                </a:lnTo>
                <a:lnTo>
                  <a:pt x="1259" y="4618"/>
                </a:lnTo>
                <a:lnTo>
                  <a:pt x="1259" y="4683"/>
                </a:lnTo>
                <a:lnTo>
                  <a:pt x="1259" y="4744"/>
                </a:lnTo>
                <a:lnTo>
                  <a:pt x="1259" y="4800"/>
                </a:lnTo>
                <a:lnTo>
                  <a:pt x="1259" y="4850"/>
                </a:lnTo>
                <a:lnTo>
                  <a:pt x="1721" y="4852"/>
                </a:lnTo>
                <a:lnTo>
                  <a:pt x="1724" y="1757"/>
                </a:lnTo>
                <a:lnTo>
                  <a:pt x="1920" y="1757"/>
                </a:lnTo>
                <a:lnTo>
                  <a:pt x="1920" y="3236"/>
                </a:lnTo>
                <a:lnTo>
                  <a:pt x="1949" y="3234"/>
                </a:lnTo>
                <a:lnTo>
                  <a:pt x="1979" y="3229"/>
                </a:lnTo>
                <a:lnTo>
                  <a:pt x="2010" y="3220"/>
                </a:lnTo>
                <a:lnTo>
                  <a:pt x="2041" y="3208"/>
                </a:lnTo>
                <a:lnTo>
                  <a:pt x="2074" y="3194"/>
                </a:lnTo>
                <a:lnTo>
                  <a:pt x="2104" y="3177"/>
                </a:lnTo>
                <a:lnTo>
                  <a:pt x="2134" y="3158"/>
                </a:lnTo>
                <a:lnTo>
                  <a:pt x="2163" y="3136"/>
                </a:lnTo>
                <a:lnTo>
                  <a:pt x="2190" y="3112"/>
                </a:lnTo>
                <a:lnTo>
                  <a:pt x="2214" y="3087"/>
                </a:lnTo>
                <a:lnTo>
                  <a:pt x="2236" y="3059"/>
                </a:lnTo>
                <a:lnTo>
                  <a:pt x="2255" y="3031"/>
                </a:lnTo>
                <a:lnTo>
                  <a:pt x="2270" y="3002"/>
                </a:lnTo>
                <a:lnTo>
                  <a:pt x="2282" y="2972"/>
                </a:lnTo>
                <a:lnTo>
                  <a:pt x="2290" y="2941"/>
                </a:lnTo>
                <a:lnTo>
                  <a:pt x="2292" y="2910"/>
                </a:lnTo>
                <a:lnTo>
                  <a:pt x="2292" y="1500"/>
                </a:lnTo>
                <a:lnTo>
                  <a:pt x="2290" y="1470"/>
                </a:lnTo>
                <a:lnTo>
                  <a:pt x="2285" y="1439"/>
                </a:lnTo>
                <a:lnTo>
                  <a:pt x="2276" y="1410"/>
                </a:lnTo>
                <a:lnTo>
                  <a:pt x="2265" y="1382"/>
                </a:lnTo>
                <a:lnTo>
                  <a:pt x="2251" y="1354"/>
                </a:lnTo>
                <a:lnTo>
                  <a:pt x="2234" y="1329"/>
                </a:lnTo>
                <a:lnTo>
                  <a:pt x="2215" y="1304"/>
                </a:lnTo>
                <a:lnTo>
                  <a:pt x="2194" y="1282"/>
                </a:lnTo>
                <a:lnTo>
                  <a:pt x="2171" y="1262"/>
                </a:lnTo>
                <a:lnTo>
                  <a:pt x="2146" y="1242"/>
                </a:lnTo>
                <a:lnTo>
                  <a:pt x="2121" y="1227"/>
                </a:lnTo>
                <a:lnTo>
                  <a:pt x="2093" y="1212"/>
                </a:lnTo>
                <a:lnTo>
                  <a:pt x="2065" y="1201"/>
                </a:lnTo>
                <a:lnTo>
                  <a:pt x="2038" y="1194"/>
                </a:lnTo>
                <a:lnTo>
                  <a:pt x="2009" y="1188"/>
                </a:lnTo>
                <a:lnTo>
                  <a:pt x="1980" y="1187"/>
                </a:lnTo>
                <a:lnTo>
                  <a:pt x="323" y="1187"/>
                </a:lnTo>
                <a:close/>
                <a:moveTo>
                  <a:pt x="1106" y="0"/>
                </a:moveTo>
                <a:lnTo>
                  <a:pt x="1153" y="3"/>
                </a:lnTo>
                <a:lnTo>
                  <a:pt x="1199" y="10"/>
                </a:lnTo>
                <a:lnTo>
                  <a:pt x="1244" y="23"/>
                </a:lnTo>
                <a:lnTo>
                  <a:pt x="1286" y="40"/>
                </a:lnTo>
                <a:lnTo>
                  <a:pt x="1326" y="60"/>
                </a:lnTo>
                <a:lnTo>
                  <a:pt x="1364" y="86"/>
                </a:lnTo>
                <a:lnTo>
                  <a:pt x="1399" y="115"/>
                </a:lnTo>
                <a:lnTo>
                  <a:pt x="1432" y="147"/>
                </a:lnTo>
                <a:lnTo>
                  <a:pt x="1462" y="183"/>
                </a:lnTo>
                <a:lnTo>
                  <a:pt x="1488" y="222"/>
                </a:lnTo>
                <a:lnTo>
                  <a:pt x="1511" y="263"/>
                </a:lnTo>
                <a:lnTo>
                  <a:pt x="1531" y="306"/>
                </a:lnTo>
                <a:lnTo>
                  <a:pt x="1546" y="353"/>
                </a:lnTo>
                <a:lnTo>
                  <a:pt x="1557" y="400"/>
                </a:lnTo>
                <a:lnTo>
                  <a:pt x="1564" y="451"/>
                </a:lnTo>
                <a:lnTo>
                  <a:pt x="1567" y="501"/>
                </a:lnTo>
                <a:lnTo>
                  <a:pt x="1564" y="552"/>
                </a:lnTo>
                <a:lnTo>
                  <a:pt x="1557" y="603"/>
                </a:lnTo>
                <a:lnTo>
                  <a:pt x="1546" y="651"/>
                </a:lnTo>
                <a:lnTo>
                  <a:pt x="1531" y="697"/>
                </a:lnTo>
                <a:lnTo>
                  <a:pt x="1511" y="740"/>
                </a:lnTo>
                <a:lnTo>
                  <a:pt x="1488" y="782"/>
                </a:lnTo>
                <a:lnTo>
                  <a:pt x="1462" y="821"/>
                </a:lnTo>
                <a:lnTo>
                  <a:pt x="1432" y="857"/>
                </a:lnTo>
                <a:lnTo>
                  <a:pt x="1399" y="889"/>
                </a:lnTo>
                <a:lnTo>
                  <a:pt x="1364" y="918"/>
                </a:lnTo>
                <a:lnTo>
                  <a:pt x="1326" y="944"/>
                </a:lnTo>
                <a:lnTo>
                  <a:pt x="1286" y="965"/>
                </a:lnTo>
                <a:lnTo>
                  <a:pt x="1244" y="982"/>
                </a:lnTo>
                <a:lnTo>
                  <a:pt x="1199" y="994"/>
                </a:lnTo>
                <a:lnTo>
                  <a:pt x="1153" y="1003"/>
                </a:lnTo>
                <a:lnTo>
                  <a:pt x="1106" y="1005"/>
                </a:lnTo>
                <a:lnTo>
                  <a:pt x="1059" y="1003"/>
                </a:lnTo>
                <a:lnTo>
                  <a:pt x="1014" y="994"/>
                </a:lnTo>
                <a:lnTo>
                  <a:pt x="970" y="982"/>
                </a:lnTo>
                <a:lnTo>
                  <a:pt x="928" y="965"/>
                </a:lnTo>
                <a:lnTo>
                  <a:pt x="887" y="944"/>
                </a:lnTo>
                <a:lnTo>
                  <a:pt x="850" y="918"/>
                </a:lnTo>
                <a:lnTo>
                  <a:pt x="814" y="889"/>
                </a:lnTo>
                <a:lnTo>
                  <a:pt x="781" y="857"/>
                </a:lnTo>
                <a:lnTo>
                  <a:pt x="751" y="821"/>
                </a:lnTo>
                <a:lnTo>
                  <a:pt x="725" y="782"/>
                </a:lnTo>
                <a:lnTo>
                  <a:pt x="702" y="740"/>
                </a:lnTo>
                <a:lnTo>
                  <a:pt x="681" y="697"/>
                </a:lnTo>
                <a:lnTo>
                  <a:pt x="666" y="651"/>
                </a:lnTo>
                <a:lnTo>
                  <a:pt x="655" y="603"/>
                </a:lnTo>
                <a:lnTo>
                  <a:pt x="647" y="552"/>
                </a:lnTo>
                <a:lnTo>
                  <a:pt x="645" y="501"/>
                </a:lnTo>
                <a:lnTo>
                  <a:pt x="647" y="451"/>
                </a:lnTo>
                <a:lnTo>
                  <a:pt x="655" y="400"/>
                </a:lnTo>
                <a:lnTo>
                  <a:pt x="666" y="353"/>
                </a:lnTo>
                <a:lnTo>
                  <a:pt x="681" y="306"/>
                </a:lnTo>
                <a:lnTo>
                  <a:pt x="702" y="263"/>
                </a:lnTo>
                <a:lnTo>
                  <a:pt x="725" y="222"/>
                </a:lnTo>
                <a:lnTo>
                  <a:pt x="751" y="183"/>
                </a:lnTo>
                <a:lnTo>
                  <a:pt x="781" y="147"/>
                </a:lnTo>
                <a:lnTo>
                  <a:pt x="814" y="115"/>
                </a:lnTo>
                <a:lnTo>
                  <a:pt x="850" y="86"/>
                </a:lnTo>
                <a:lnTo>
                  <a:pt x="887" y="60"/>
                </a:lnTo>
                <a:lnTo>
                  <a:pt x="928" y="40"/>
                </a:lnTo>
                <a:lnTo>
                  <a:pt x="970" y="23"/>
                </a:lnTo>
                <a:lnTo>
                  <a:pt x="1014" y="10"/>
                </a:lnTo>
                <a:lnTo>
                  <a:pt x="1059" y="3"/>
                </a:lnTo>
                <a:lnTo>
                  <a:pt x="1106" y="0"/>
                </a:lnTo>
                <a:close/>
              </a:path>
            </a:pathLst>
          </a:custGeom>
          <a:solidFill>
            <a:schemeClr val="bg2"/>
          </a:solidFill>
          <a:ln w="9525">
            <a:solidFill>
              <a:srgbClr val="777777"/>
            </a:solidFill>
            <a:round/>
            <a:headEnd/>
            <a:tailEnd/>
          </a:ln>
        </p:spPr>
        <p:txBody>
          <a:bodyPr>
            <a:noAutofit/>
          </a:bodyPr>
          <a:lstStyle/>
          <a:p>
            <a:endParaRPr lang="fr-FR"/>
          </a:p>
        </p:txBody>
      </p:sp>
      <p:sp>
        <p:nvSpPr>
          <p:cNvPr id="24588" name="Freeform 299"/>
          <p:cNvSpPr>
            <a:spLocks noEditPoints="1"/>
          </p:cNvSpPr>
          <p:nvPr/>
        </p:nvSpPr>
        <p:spPr bwMode="auto">
          <a:xfrm>
            <a:off x="1431925" y="5795963"/>
            <a:ext cx="101600" cy="215900"/>
          </a:xfrm>
          <a:custGeom>
            <a:avLst/>
            <a:gdLst>
              <a:gd name="T0" fmla="*/ 23257491 w 2292"/>
              <a:gd name="T1" fmla="*/ 105284091 h 4852"/>
              <a:gd name="T2" fmla="*/ 15765021 w 2292"/>
              <a:gd name="T3" fmla="*/ 108632320 h 4852"/>
              <a:gd name="T4" fmla="*/ 9145018 w 2292"/>
              <a:gd name="T5" fmla="*/ 114095050 h 4852"/>
              <a:gd name="T6" fmla="*/ 3920155 w 2292"/>
              <a:gd name="T7" fmla="*/ 121143835 h 4852"/>
              <a:gd name="T8" fmla="*/ 697547 w 2292"/>
              <a:gd name="T9" fmla="*/ 128984669 h 4852"/>
              <a:gd name="T10" fmla="*/ 0 w 2292"/>
              <a:gd name="T11" fmla="*/ 258584999 h 4852"/>
              <a:gd name="T12" fmla="*/ 1829376 w 2292"/>
              <a:gd name="T13" fmla="*/ 266867333 h 4852"/>
              <a:gd name="T14" fmla="*/ 6794921 w 2292"/>
              <a:gd name="T15" fmla="*/ 274619083 h 4852"/>
              <a:gd name="T16" fmla="*/ 13676282 w 2292"/>
              <a:gd name="T17" fmla="*/ 281228326 h 4852"/>
              <a:gd name="T18" fmla="*/ 21689469 w 2292"/>
              <a:gd name="T19" fmla="*/ 285986133 h 4852"/>
              <a:gd name="T20" fmla="*/ 29877535 w 2292"/>
              <a:gd name="T21" fmla="*/ 288364058 h 4852"/>
              <a:gd name="T22" fmla="*/ 49649155 w 2292"/>
              <a:gd name="T23" fmla="*/ 154886874 h 4852"/>
              <a:gd name="T24" fmla="*/ 93200983 w 2292"/>
              <a:gd name="T25" fmla="*/ 248364372 h 4852"/>
              <a:gd name="T26" fmla="*/ 109054388 w 2292"/>
              <a:gd name="T27" fmla="*/ 249863212 h 4852"/>
              <a:gd name="T28" fmla="*/ 109054388 w 2292"/>
              <a:gd name="T29" fmla="*/ 257440534 h 4852"/>
              <a:gd name="T30" fmla="*/ 109140828 w 2292"/>
              <a:gd name="T31" fmla="*/ 270039264 h 4852"/>
              <a:gd name="T32" fmla="*/ 109315746 w 2292"/>
              <a:gd name="T33" fmla="*/ 286954390 h 4852"/>
              <a:gd name="T34" fmla="*/ 109315746 w 2292"/>
              <a:gd name="T35" fmla="*/ 306778025 h 4852"/>
              <a:gd name="T36" fmla="*/ 109402186 w 2292"/>
              <a:gd name="T37" fmla="*/ 328540131 h 4852"/>
              <a:gd name="T38" fmla="*/ 109488626 w 2292"/>
              <a:gd name="T39" fmla="*/ 351094285 h 4852"/>
              <a:gd name="T40" fmla="*/ 109577105 w 2292"/>
              <a:gd name="T41" fmla="*/ 373384928 h 4852"/>
              <a:gd name="T42" fmla="*/ 109577105 w 2292"/>
              <a:gd name="T43" fmla="*/ 394265813 h 4852"/>
              <a:gd name="T44" fmla="*/ 109663545 w 2292"/>
              <a:gd name="T45" fmla="*/ 412590786 h 4852"/>
              <a:gd name="T46" fmla="*/ 109663545 w 2292"/>
              <a:gd name="T47" fmla="*/ 427304018 h 4852"/>
              <a:gd name="T48" fmla="*/ 167239424 w 2292"/>
              <a:gd name="T49" fmla="*/ 154797790 h 4852"/>
              <a:gd name="T50" fmla="*/ 172377847 w 2292"/>
              <a:gd name="T51" fmla="*/ 284487293 h 4852"/>
              <a:gd name="T52" fmla="*/ 180652392 w 2292"/>
              <a:gd name="T53" fmla="*/ 281404534 h 4852"/>
              <a:gd name="T54" fmla="*/ 188406126 w 2292"/>
              <a:gd name="T55" fmla="*/ 276294132 h 4852"/>
              <a:gd name="T56" fmla="*/ 194764901 w 2292"/>
              <a:gd name="T57" fmla="*/ 269510638 h 4852"/>
              <a:gd name="T58" fmla="*/ 198771450 w 2292"/>
              <a:gd name="T59" fmla="*/ 261844144 h 4852"/>
              <a:gd name="T60" fmla="*/ 199641876 w 2292"/>
              <a:gd name="T61" fmla="*/ 132156600 h 4852"/>
              <a:gd name="T62" fmla="*/ 198248733 w 2292"/>
              <a:gd name="T63" fmla="*/ 124226683 h 4852"/>
              <a:gd name="T64" fmla="*/ 194589893 w 2292"/>
              <a:gd name="T65" fmla="*/ 117090862 h 4852"/>
              <a:gd name="T66" fmla="*/ 189101723 w 2292"/>
              <a:gd name="T67" fmla="*/ 111186453 h 4852"/>
              <a:gd name="T68" fmla="*/ 182308843 w 2292"/>
              <a:gd name="T69" fmla="*/ 106783020 h 4852"/>
              <a:gd name="T70" fmla="*/ 174991253 w 2292"/>
              <a:gd name="T71" fmla="*/ 104668340 h 4852"/>
              <a:gd name="T72" fmla="*/ 96337017 w 2292"/>
              <a:gd name="T73" fmla="*/ 0 h 4852"/>
              <a:gd name="T74" fmla="*/ 108356841 w 2292"/>
              <a:gd name="T75" fmla="*/ 2025553 h 4852"/>
              <a:gd name="T76" fmla="*/ 118810555 w 2292"/>
              <a:gd name="T77" fmla="*/ 7577413 h 4852"/>
              <a:gd name="T78" fmla="*/ 127346370 w 2292"/>
              <a:gd name="T79" fmla="*/ 16123084 h 4852"/>
              <a:gd name="T80" fmla="*/ 133355307 w 2292"/>
              <a:gd name="T81" fmla="*/ 26959601 h 4852"/>
              <a:gd name="T82" fmla="*/ 136230071 w 2292"/>
              <a:gd name="T83" fmla="*/ 39734495 h 4852"/>
              <a:gd name="T84" fmla="*/ 135620915 w 2292"/>
              <a:gd name="T85" fmla="*/ 53127153 h 4852"/>
              <a:gd name="T86" fmla="*/ 131614366 w 2292"/>
              <a:gd name="T87" fmla="*/ 65197213 h 4852"/>
              <a:gd name="T88" fmla="*/ 124732964 w 2292"/>
              <a:gd name="T89" fmla="*/ 75505054 h 4852"/>
              <a:gd name="T90" fmla="*/ 115499513 w 2292"/>
              <a:gd name="T91" fmla="*/ 83169590 h 4852"/>
              <a:gd name="T92" fmla="*/ 104436732 w 2292"/>
              <a:gd name="T93" fmla="*/ 87575070 h 4852"/>
              <a:gd name="T94" fmla="*/ 92242055 w 2292"/>
              <a:gd name="T95" fmla="*/ 88369076 h 4852"/>
              <a:gd name="T96" fmla="*/ 80831432 w 2292"/>
              <a:gd name="T97" fmla="*/ 85020892 h 4852"/>
              <a:gd name="T98" fmla="*/ 70902385 w 2292"/>
              <a:gd name="T99" fmla="*/ 78324568 h 4852"/>
              <a:gd name="T100" fmla="*/ 63150513 w 2292"/>
              <a:gd name="T101" fmla="*/ 68897814 h 4852"/>
              <a:gd name="T102" fmla="*/ 58012090 w 2292"/>
              <a:gd name="T103" fmla="*/ 57356424 h 4852"/>
              <a:gd name="T104" fmla="*/ 56182715 w 2292"/>
              <a:gd name="T105" fmla="*/ 44139974 h 4852"/>
              <a:gd name="T106" fmla="*/ 58012090 w 2292"/>
              <a:gd name="T107" fmla="*/ 31099744 h 4852"/>
              <a:gd name="T108" fmla="*/ 63150513 w 2292"/>
              <a:gd name="T109" fmla="*/ 19558348 h 4852"/>
              <a:gd name="T110" fmla="*/ 70902385 w 2292"/>
              <a:gd name="T111" fmla="*/ 10131636 h 4852"/>
              <a:gd name="T112" fmla="*/ 80831432 w 2292"/>
              <a:gd name="T113" fmla="*/ 3524394 h 4852"/>
              <a:gd name="T114" fmla="*/ 92242055 w 2292"/>
              <a:gd name="T115" fmla="*/ 263334 h 485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292"/>
              <a:gd name="T175" fmla="*/ 0 h 4852"/>
              <a:gd name="T176" fmla="*/ 2292 w 2292"/>
              <a:gd name="T177" fmla="*/ 4852 h 485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292" h="4852">
                <a:moveTo>
                  <a:pt x="323" y="1187"/>
                </a:moveTo>
                <a:lnTo>
                  <a:pt x="294" y="1189"/>
                </a:lnTo>
                <a:lnTo>
                  <a:pt x="267" y="1195"/>
                </a:lnTo>
                <a:lnTo>
                  <a:pt x="238" y="1205"/>
                </a:lnTo>
                <a:lnTo>
                  <a:pt x="209" y="1217"/>
                </a:lnTo>
                <a:lnTo>
                  <a:pt x="181" y="1233"/>
                </a:lnTo>
                <a:lnTo>
                  <a:pt x="155" y="1252"/>
                </a:lnTo>
                <a:lnTo>
                  <a:pt x="129" y="1272"/>
                </a:lnTo>
                <a:lnTo>
                  <a:pt x="105" y="1295"/>
                </a:lnTo>
                <a:lnTo>
                  <a:pt x="84" y="1319"/>
                </a:lnTo>
                <a:lnTo>
                  <a:pt x="63" y="1346"/>
                </a:lnTo>
                <a:lnTo>
                  <a:pt x="45" y="1375"/>
                </a:lnTo>
                <a:lnTo>
                  <a:pt x="29" y="1404"/>
                </a:lnTo>
                <a:lnTo>
                  <a:pt x="17" y="1433"/>
                </a:lnTo>
                <a:lnTo>
                  <a:pt x="8" y="1464"/>
                </a:lnTo>
                <a:lnTo>
                  <a:pt x="3" y="1494"/>
                </a:lnTo>
                <a:lnTo>
                  <a:pt x="0" y="1525"/>
                </a:lnTo>
                <a:lnTo>
                  <a:pt x="0" y="2935"/>
                </a:lnTo>
                <a:lnTo>
                  <a:pt x="3" y="2966"/>
                </a:lnTo>
                <a:lnTo>
                  <a:pt x="10" y="2998"/>
                </a:lnTo>
                <a:lnTo>
                  <a:pt x="21" y="3029"/>
                </a:lnTo>
                <a:lnTo>
                  <a:pt x="37" y="3059"/>
                </a:lnTo>
                <a:lnTo>
                  <a:pt x="56" y="3089"/>
                </a:lnTo>
                <a:lnTo>
                  <a:pt x="78" y="3117"/>
                </a:lnTo>
                <a:lnTo>
                  <a:pt x="102" y="3143"/>
                </a:lnTo>
                <a:lnTo>
                  <a:pt x="128" y="3169"/>
                </a:lnTo>
                <a:lnTo>
                  <a:pt x="157" y="3192"/>
                </a:lnTo>
                <a:lnTo>
                  <a:pt x="187" y="3212"/>
                </a:lnTo>
                <a:lnTo>
                  <a:pt x="217" y="3231"/>
                </a:lnTo>
                <a:lnTo>
                  <a:pt x="249" y="3246"/>
                </a:lnTo>
                <a:lnTo>
                  <a:pt x="281" y="3259"/>
                </a:lnTo>
                <a:lnTo>
                  <a:pt x="313" y="3269"/>
                </a:lnTo>
                <a:lnTo>
                  <a:pt x="343" y="3273"/>
                </a:lnTo>
                <a:lnTo>
                  <a:pt x="373" y="3276"/>
                </a:lnTo>
                <a:lnTo>
                  <a:pt x="373" y="1757"/>
                </a:lnTo>
                <a:lnTo>
                  <a:pt x="570" y="1758"/>
                </a:lnTo>
                <a:lnTo>
                  <a:pt x="574" y="4850"/>
                </a:lnTo>
                <a:lnTo>
                  <a:pt x="1072" y="4852"/>
                </a:lnTo>
                <a:lnTo>
                  <a:pt x="1070" y="2819"/>
                </a:lnTo>
                <a:lnTo>
                  <a:pt x="1252" y="2819"/>
                </a:lnTo>
                <a:lnTo>
                  <a:pt x="1252" y="2824"/>
                </a:lnTo>
                <a:lnTo>
                  <a:pt x="1252" y="2836"/>
                </a:lnTo>
                <a:lnTo>
                  <a:pt x="1252" y="2858"/>
                </a:lnTo>
                <a:lnTo>
                  <a:pt x="1252" y="2886"/>
                </a:lnTo>
                <a:lnTo>
                  <a:pt x="1252" y="2922"/>
                </a:lnTo>
                <a:lnTo>
                  <a:pt x="1253" y="2964"/>
                </a:lnTo>
                <a:lnTo>
                  <a:pt x="1253" y="3012"/>
                </a:lnTo>
                <a:lnTo>
                  <a:pt x="1253" y="3065"/>
                </a:lnTo>
                <a:lnTo>
                  <a:pt x="1253" y="3124"/>
                </a:lnTo>
                <a:lnTo>
                  <a:pt x="1253" y="3188"/>
                </a:lnTo>
                <a:lnTo>
                  <a:pt x="1255" y="3257"/>
                </a:lnTo>
                <a:lnTo>
                  <a:pt x="1255" y="3329"/>
                </a:lnTo>
                <a:lnTo>
                  <a:pt x="1255" y="3404"/>
                </a:lnTo>
                <a:lnTo>
                  <a:pt x="1255" y="3482"/>
                </a:lnTo>
                <a:lnTo>
                  <a:pt x="1256" y="3563"/>
                </a:lnTo>
                <a:lnTo>
                  <a:pt x="1256" y="3645"/>
                </a:lnTo>
                <a:lnTo>
                  <a:pt x="1256" y="3729"/>
                </a:lnTo>
                <a:lnTo>
                  <a:pt x="1257" y="3814"/>
                </a:lnTo>
                <a:lnTo>
                  <a:pt x="1257" y="3900"/>
                </a:lnTo>
                <a:lnTo>
                  <a:pt x="1257" y="3985"/>
                </a:lnTo>
                <a:lnTo>
                  <a:pt x="1257" y="4071"/>
                </a:lnTo>
                <a:lnTo>
                  <a:pt x="1258" y="4155"/>
                </a:lnTo>
                <a:lnTo>
                  <a:pt x="1258" y="4238"/>
                </a:lnTo>
                <a:lnTo>
                  <a:pt x="1258" y="4319"/>
                </a:lnTo>
                <a:lnTo>
                  <a:pt x="1258" y="4399"/>
                </a:lnTo>
                <a:lnTo>
                  <a:pt x="1258" y="4475"/>
                </a:lnTo>
                <a:lnTo>
                  <a:pt x="1259" y="4548"/>
                </a:lnTo>
                <a:lnTo>
                  <a:pt x="1259" y="4618"/>
                </a:lnTo>
                <a:lnTo>
                  <a:pt x="1259" y="4683"/>
                </a:lnTo>
                <a:lnTo>
                  <a:pt x="1259" y="4744"/>
                </a:lnTo>
                <a:lnTo>
                  <a:pt x="1259" y="4800"/>
                </a:lnTo>
                <a:lnTo>
                  <a:pt x="1259" y="4850"/>
                </a:lnTo>
                <a:lnTo>
                  <a:pt x="1721" y="4852"/>
                </a:lnTo>
                <a:lnTo>
                  <a:pt x="1724" y="1757"/>
                </a:lnTo>
                <a:lnTo>
                  <a:pt x="1920" y="1757"/>
                </a:lnTo>
                <a:lnTo>
                  <a:pt x="1920" y="3236"/>
                </a:lnTo>
                <a:lnTo>
                  <a:pt x="1949" y="3234"/>
                </a:lnTo>
                <a:lnTo>
                  <a:pt x="1979" y="3229"/>
                </a:lnTo>
                <a:lnTo>
                  <a:pt x="2010" y="3220"/>
                </a:lnTo>
                <a:lnTo>
                  <a:pt x="2041" y="3208"/>
                </a:lnTo>
                <a:lnTo>
                  <a:pt x="2074" y="3194"/>
                </a:lnTo>
                <a:lnTo>
                  <a:pt x="2104" y="3177"/>
                </a:lnTo>
                <a:lnTo>
                  <a:pt x="2134" y="3158"/>
                </a:lnTo>
                <a:lnTo>
                  <a:pt x="2163" y="3136"/>
                </a:lnTo>
                <a:lnTo>
                  <a:pt x="2190" y="3112"/>
                </a:lnTo>
                <a:lnTo>
                  <a:pt x="2214" y="3087"/>
                </a:lnTo>
                <a:lnTo>
                  <a:pt x="2236" y="3059"/>
                </a:lnTo>
                <a:lnTo>
                  <a:pt x="2255" y="3031"/>
                </a:lnTo>
                <a:lnTo>
                  <a:pt x="2270" y="3002"/>
                </a:lnTo>
                <a:lnTo>
                  <a:pt x="2282" y="2972"/>
                </a:lnTo>
                <a:lnTo>
                  <a:pt x="2290" y="2941"/>
                </a:lnTo>
                <a:lnTo>
                  <a:pt x="2292" y="2910"/>
                </a:lnTo>
                <a:lnTo>
                  <a:pt x="2292" y="1500"/>
                </a:lnTo>
                <a:lnTo>
                  <a:pt x="2290" y="1470"/>
                </a:lnTo>
                <a:lnTo>
                  <a:pt x="2285" y="1439"/>
                </a:lnTo>
                <a:lnTo>
                  <a:pt x="2276" y="1410"/>
                </a:lnTo>
                <a:lnTo>
                  <a:pt x="2265" y="1382"/>
                </a:lnTo>
                <a:lnTo>
                  <a:pt x="2251" y="1354"/>
                </a:lnTo>
                <a:lnTo>
                  <a:pt x="2234" y="1329"/>
                </a:lnTo>
                <a:lnTo>
                  <a:pt x="2215" y="1304"/>
                </a:lnTo>
                <a:lnTo>
                  <a:pt x="2194" y="1282"/>
                </a:lnTo>
                <a:lnTo>
                  <a:pt x="2171" y="1262"/>
                </a:lnTo>
                <a:lnTo>
                  <a:pt x="2146" y="1242"/>
                </a:lnTo>
                <a:lnTo>
                  <a:pt x="2121" y="1227"/>
                </a:lnTo>
                <a:lnTo>
                  <a:pt x="2093" y="1212"/>
                </a:lnTo>
                <a:lnTo>
                  <a:pt x="2065" y="1201"/>
                </a:lnTo>
                <a:lnTo>
                  <a:pt x="2038" y="1194"/>
                </a:lnTo>
                <a:lnTo>
                  <a:pt x="2009" y="1188"/>
                </a:lnTo>
                <a:lnTo>
                  <a:pt x="1980" y="1187"/>
                </a:lnTo>
                <a:lnTo>
                  <a:pt x="323" y="1187"/>
                </a:lnTo>
                <a:close/>
                <a:moveTo>
                  <a:pt x="1106" y="0"/>
                </a:moveTo>
                <a:lnTo>
                  <a:pt x="1153" y="3"/>
                </a:lnTo>
                <a:lnTo>
                  <a:pt x="1199" y="10"/>
                </a:lnTo>
                <a:lnTo>
                  <a:pt x="1244" y="23"/>
                </a:lnTo>
                <a:lnTo>
                  <a:pt x="1286" y="40"/>
                </a:lnTo>
                <a:lnTo>
                  <a:pt x="1326" y="60"/>
                </a:lnTo>
                <a:lnTo>
                  <a:pt x="1364" y="86"/>
                </a:lnTo>
                <a:lnTo>
                  <a:pt x="1399" y="115"/>
                </a:lnTo>
                <a:lnTo>
                  <a:pt x="1432" y="147"/>
                </a:lnTo>
                <a:lnTo>
                  <a:pt x="1462" y="183"/>
                </a:lnTo>
                <a:lnTo>
                  <a:pt x="1488" y="222"/>
                </a:lnTo>
                <a:lnTo>
                  <a:pt x="1511" y="263"/>
                </a:lnTo>
                <a:lnTo>
                  <a:pt x="1531" y="306"/>
                </a:lnTo>
                <a:lnTo>
                  <a:pt x="1546" y="353"/>
                </a:lnTo>
                <a:lnTo>
                  <a:pt x="1557" y="400"/>
                </a:lnTo>
                <a:lnTo>
                  <a:pt x="1564" y="451"/>
                </a:lnTo>
                <a:lnTo>
                  <a:pt x="1567" y="501"/>
                </a:lnTo>
                <a:lnTo>
                  <a:pt x="1564" y="552"/>
                </a:lnTo>
                <a:lnTo>
                  <a:pt x="1557" y="603"/>
                </a:lnTo>
                <a:lnTo>
                  <a:pt x="1546" y="651"/>
                </a:lnTo>
                <a:lnTo>
                  <a:pt x="1531" y="697"/>
                </a:lnTo>
                <a:lnTo>
                  <a:pt x="1511" y="740"/>
                </a:lnTo>
                <a:lnTo>
                  <a:pt x="1488" y="782"/>
                </a:lnTo>
                <a:lnTo>
                  <a:pt x="1462" y="821"/>
                </a:lnTo>
                <a:lnTo>
                  <a:pt x="1432" y="857"/>
                </a:lnTo>
                <a:lnTo>
                  <a:pt x="1399" y="889"/>
                </a:lnTo>
                <a:lnTo>
                  <a:pt x="1364" y="918"/>
                </a:lnTo>
                <a:lnTo>
                  <a:pt x="1326" y="944"/>
                </a:lnTo>
                <a:lnTo>
                  <a:pt x="1286" y="965"/>
                </a:lnTo>
                <a:lnTo>
                  <a:pt x="1244" y="982"/>
                </a:lnTo>
                <a:lnTo>
                  <a:pt x="1199" y="994"/>
                </a:lnTo>
                <a:lnTo>
                  <a:pt x="1153" y="1003"/>
                </a:lnTo>
                <a:lnTo>
                  <a:pt x="1106" y="1005"/>
                </a:lnTo>
                <a:lnTo>
                  <a:pt x="1059" y="1003"/>
                </a:lnTo>
                <a:lnTo>
                  <a:pt x="1014" y="994"/>
                </a:lnTo>
                <a:lnTo>
                  <a:pt x="970" y="982"/>
                </a:lnTo>
                <a:lnTo>
                  <a:pt x="928" y="965"/>
                </a:lnTo>
                <a:lnTo>
                  <a:pt x="887" y="944"/>
                </a:lnTo>
                <a:lnTo>
                  <a:pt x="850" y="918"/>
                </a:lnTo>
                <a:lnTo>
                  <a:pt x="814" y="889"/>
                </a:lnTo>
                <a:lnTo>
                  <a:pt x="781" y="857"/>
                </a:lnTo>
                <a:lnTo>
                  <a:pt x="751" y="821"/>
                </a:lnTo>
                <a:lnTo>
                  <a:pt x="725" y="782"/>
                </a:lnTo>
                <a:lnTo>
                  <a:pt x="702" y="740"/>
                </a:lnTo>
                <a:lnTo>
                  <a:pt x="681" y="697"/>
                </a:lnTo>
                <a:lnTo>
                  <a:pt x="666" y="651"/>
                </a:lnTo>
                <a:lnTo>
                  <a:pt x="655" y="603"/>
                </a:lnTo>
                <a:lnTo>
                  <a:pt x="647" y="552"/>
                </a:lnTo>
                <a:lnTo>
                  <a:pt x="645" y="501"/>
                </a:lnTo>
                <a:lnTo>
                  <a:pt x="647" y="451"/>
                </a:lnTo>
                <a:lnTo>
                  <a:pt x="655" y="400"/>
                </a:lnTo>
                <a:lnTo>
                  <a:pt x="666" y="353"/>
                </a:lnTo>
                <a:lnTo>
                  <a:pt x="681" y="306"/>
                </a:lnTo>
                <a:lnTo>
                  <a:pt x="702" y="263"/>
                </a:lnTo>
                <a:lnTo>
                  <a:pt x="725" y="222"/>
                </a:lnTo>
                <a:lnTo>
                  <a:pt x="751" y="183"/>
                </a:lnTo>
                <a:lnTo>
                  <a:pt x="781" y="147"/>
                </a:lnTo>
                <a:lnTo>
                  <a:pt x="814" y="115"/>
                </a:lnTo>
                <a:lnTo>
                  <a:pt x="850" y="86"/>
                </a:lnTo>
                <a:lnTo>
                  <a:pt x="887" y="60"/>
                </a:lnTo>
                <a:lnTo>
                  <a:pt x="928" y="40"/>
                </a:lnTo>
                <a:lnTo>
                  <a:pt x="970" y="23"/>
                </a:lnTo>
                <a:lnTo>
                  <a:pt x="1014" y="10"/>
                </a:lnTo>
                <a:lnTo>
                  <a:pt x="1059" y="3"/>
                </a:lnTo>
                <a:lnTo>
                  <a:pt x="1106" y="0"/>
                </a:lnTo>
                <a:close/>
              </a:path>
            </a:pathLst>
          </a:custGeom>
          <a:solidFill>
            <a:schemeClr val="bg2"/>
          </a:solidFill>
          <a:ln w="9525">
            <a:solidFill>
              <a:srgbClr val="777777"/>
            </a:solidFill>
            <a:round/>
            <a:headEnd/>
            <a:tailEnd/>
          </a:ln>
        </p:spPr>
        <p:txBody>
          <a:bodyPr>
            <a:noAutofit/>
          </a:bodyPr>
          <a:lstStyle/>
          <a:p>
            <a:endParaRPr lang="fr-FR"/>
          </a:p>
        </p:txBody>
      </p:sp>
      <p:sp>
        <p:nvSpPr>
          <p:cNvPr id="24589" name="Freeform 300"/>
          <p:cNvSpPr>
            <a:spLocks noEditPoints="1"/>
          </p:cNvSpPr>
          <p:nvPr/>
        </p:nvSpPr>
        <p:spPr bwMode="auto">
          <a:xfrm>
            <a:off x="1127125" y="5789613"/>
            <a:ext cx="101600" cy="215900"/>
          </a:xfrm>
          <a:custGeom>
            <a:avLst/>
            <a:gdLst>
              <a:gd name="T0" fmla="*/ 23257491 w 2292"/>
              <a:gd name="T1" fmla="*/ 105284091 h 4852"/>
              <a:gd name="T2" fmla="*/ 15765021 w 2292"/>
              <a:gd name="T3" fmla="*/ 108632320 h 4852"/>
              <a:gd name="T4" fmla="*/ 9145018 w 2292"/>
              <a:gd name="T5" fmla="*/ 114095050 h 4852"/>
              <a:gd name="T6" fmla="*/ 3920155 w 2292"/>
              <a:gd name="T7" fmla="*/ 121143835 h 4852"/>
              <a:gd name="T8" fmla="*/ 697547 w 2292"/>
              <a:gd name="T9" fmla="*/ 128984669 h 4852"/>
              <a:gd name="T10" fmla="*/ 0 w 2292"/>
              <a:gd name="T11" fmla="*/ 258584999 h 4852"/>
              <a:gd name="T12" fmla="*/ 1829376 w 2292"/>
              <a:gd name="T13" fmla="*/ 266867333 h 4852"/>
              <a:gd name="T14" fmla="*/ 6794921 w 2292"/>
              <a:gd name="T15" fmla="*/ 274619083 h 4852"/>
              <a:gd name="T16" fmla="*/ 13676282 w 2292"/>
              <a:gd name="T17" fmla="*/ 281228326 h 4852"/>
              <a:gd name="T18" fmla="*/ 21689469 w 2292"/>
              <a:gd name="T19" fmla="*/ 285986133 h 4852"/>
              <a:gd name="T20" fmla="*/ 29877535 w 2292"/>
              <a:gd name="T21" fmla="*/ 288364058 h 4852"/>
              <a:gd name="T22" fmla="*/ 49649155 w 2292"/>
              <a:gd name="T23" fmla="*/ 154886874 h 4852"/>
              <a:gd name="T24" fmla="*/ 93200983 w 2292"/>
              <a:gd name="T25" fmla="*/ 248364372 h 4852"/>
              <a:gd name="T26" fmla="*/ 109054388 w 2292"/>
              <a:gd name="T27" fmla="*/ 249863212 h 4852"/>
              <a:gd name="T28" fmla="*/ 109054388 w 2292"/>
              <a:gd name="T29" fmla="*/ 257440534 h 4852"/>
              <a:gd name="T30" fmla="*/ 109140828 w 2292"/>
              <a:gd name="T31" fmla="*/ 270039264 h 4852"/>
              <a:gd name="T32" fmla="*/ 109315746 w 2292"/>
              <a:gd name="T33" fmla="*/ 286954390 h 4852"/>
              <a:gd name="T34" fmla="*/ 109315746 w 2292"/>
              <a:gd name="T35" fmla="*/ 306778025 h 4852"/>
              <a:gd name="T36" fmla="*/ 109402186 w 2292"/>
              <a:gd name="T37" fmla="*/ 328540131 h 4852"/>
              <a:gd name="T38" fmla="*/ 109488626 w 2292"/>
              <a:gd name="T39" fmla="*/ 351094285 h 4852"/>
              <a:gd name="T40" fmla="*/ 109577105 w 2292"/>
              <a:gd name="T41" fmla="*/ 373384928 h 4852"/>
              <a:gd name="T42" fmla="*/ 109577105 w 2292"/>
              <a:gd name="T43" fmla="*/ 394265813 h 4852"/>
              <a:gd name="T44" fmla="*/ 109663545 w 2292"/>
              <a:gd name="T45" fmla="*/ 412590786 h 4852"/>
              <a:gd name="T46" fmla="*/ 109663545 w 2292"/>
              <a:gd name="T47" fmla="*/ 427304018 h 4852"/>
              <a:gd name="T48" fmla="*/ 167239424 w 2292"/>
              <a:gd name="T49" fmla="*/ 154797790 h 4852"/>
              <a:gd name="T50" fmla="*/ 172377847 w 2292"/>
              <a:gd name="T51" fmla="*/ 284487293 h 4852"/>
              <a:gd name="T52" fmla="*/ 180652392 w 2292"/>
              <a:gd name="T53" fmla="*/ 281404534 h 4852"/>
              <a:gd name="T54" fmla="*/ 188406126 w 2292"/>
              <a:gd name="T55" fmla="*/ 276294132 h 4852"/>
              <a:gd name="T56" fmla="*/ 194764901 w 2292"/>
              <a:gd name="T57" fmla="*/ 269510638 h 4852"/>
              <a:gd name="T58" fmla="*/ 198771450 w 2292"/>
              <a:gd name="T59" fmla="*/ 261844144 h 4852"/>
              <a:gd name="T60" fmla="*/ 199641876 w 2292"/>
              <a:gd name="T61" fmla="*/ 132156600 h 4852"/>
              <a:gd name="T62" fmla="*/ 198248733 w 2292"/>
              <a:gd name="T63" fmla="*/ 124226683 h 4852"/>
              <a:gd name="T64" fmla="*/ 194589893 w 2292"/>
              <a:gd name="T65" fmla="*/ 117090862 h 4852"/>
              <a:gd name="T66" fmla="*/ 189101723 w 2292"/>
              <a:gd name="T67" fmla="*/ 111186453 h 4852"/>
              <a:gd name="T68" fmla="*/ 182308843 w 2292"/>
              <a:gd name="T69" fmla="*/ 106783020 h 4852"/>
              <a:gd name="T70" fmla="*/ 174991253 w 2292"/>
              <a:gd name="T71" fmla="*/ 104668340 h 4852"/>
              <a:gd name="T72" fmla="*/ 96337017 w 2292"/>
              <a:gd name="T73" fmla="*/ 0 h 4852"/>
              <a:gd name="T74" fmla="*/ 108356841 w 2292"/>
              <a:gd name="T75" fmla="*/ 2025553 h 4852"/>
              <a:gd name="T76" fmla="*/ 118810555 w 2292"/>
              <a:gd name="T77" fmla="*/ 7577413 h 4852"/>
              <a:gd name="T78" fmla="*/ 127346370 w 2292"/>
              <a:gd name="T79" fmla="*/ 16123084 h 4852"/>
              <a:gd name="T80" fmla="*/ 133355307 w 2292"/>
              <a:gd name="T81" fmla="*/ 26959601 h 4852"/>
              <a:gd name="T82" fmla="*/ 136230071 w 2292"/>
              <a:gd name="T83" fmla="*/ 39734495 h 4852"/>
              <a:gd name="T84" fmla="*/ 135620915 w 2292"/>
              <a:gd name="T85" fmla="*/ 53127153 h 4852"/>
              <a:gd name="T86" fmla="*/ 131614366 w 2292"/>
              <a:gd name="T87" fmla="*/ 65197213 h 4852"/>
              <a:gd name="T88" fmla="*/ 124732964 w 2292"/>
              <a:gd name="T89" fmla="*/ 75505054 h 4852"/>
              <a:gd name="T90" fmla="*/ 115499513 w 2292"/>
              <a:gd name="T91" fmla="*/ 83169590 h 4852"/>
              <a:gd name="T92" fmla="*/ 104436732 w 2292"/>
              <a:gd name="T93" fmla="*/ 87575070 h 4852"/>
              <a:gd name="T94" fmla="*/ 92242055 w 2292"/>
              <a:gd name="T95" fmla="*/ 88369076 h 4852"/>
              <a:gd name="T96" fmla="*/ 80831432 w 2292"/>
              <a:gd name="T97" fmla="*/ 85020892 h 4852"/>
              <a:gd name="T98" fmla="*/ 70902385 w 2292"/>
              <a:gd name="T99" fmla="*/ 78324568 h 4852"/>
              <a:gd name="T100" fmla="*/ 63150513 w 2292"/>
              <a:gd name="T101" fmla="*/ 68897814 h 4852"/>
              <a:gd name="T102" fmla="*/ 58012090 w 2292"/>
              <a:gd name="T103" fmla="*/ 57356424 h 4852"/>
              <a:gd name="T104" fmla="*/ 56182715 w 2292"/>
              <a:gd name="T105" fmla="*/ 44139974 h 4852"/>
              <a:gd name="T106" fmla="*/ 58012090 w 2292"/>
              <a:gd name="T107" fmla="*/ 31099744 h 4852"/>
              <a:gd name="T108" fmla="*/ 63150513 w 2292"/>
              <a:gd name="T109" fmla="*/ 19558348 h 4852"/>
              <a:gd name="T110" fmla="*/ 70902385 w 2292"/>
              <a:gd name="T111" fmla="*/ 10131636 h 4852"/>
              <a:gd name="T112" fmla="*/ 80831432 w 2292"/>
              <a:gd name="T113" fmla="*/ 3524394 h 4852"/>
              <a:gd name="T114" fmla="*/ 92242055 w 2292"/>
              <a:gd name="T115" fmla="*/ 263334 h 485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292"/>
              <a:gd name="T175" fmla="*/ 0 h 4852"/>
              <a:gd name="T176" fmla="*/ 2292 w 2292"/>
              <a:gd name="T177" fmla="*/ 4852 h 485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292" h="4852">
                <a:moveTo>
                  <a:pt x="323" y="1187"/>
                </a:moveTo>
                <a:lnTo>
                  <a:pt x="294" y="1189"/>
                </a:lnTo>
                <a:lnTo>
                  <a:pt x="267" y="1195"/>
                </a:lnTo>
                <a:lnTo>
                  <a:pt x="238" y="1205"/>
                </a:lnTo>
                <a:lnTo>
                  <a:pt x="209" y="1217"/>
                </a:lnTo>
                <a:lnTo>
                  <a:pt x="181" y="1233"/>
                </a:lnTo>
                <a:lnTo>
                  <a:pt x="155" y="1252"/>
                </a:lnTo>
                <a:lnTo>
                  <a:pt x="129" y="1272"/>
                </a:lnTo>
                <a:lnTo>
                  <a:pt x="105" y="1295"/>
                </a:lnTo>
                <a:lnTo>
                  <a:pt x="84" y="1319"/>
                </a:lnTo>
                <a:lnTo>
                  <a:pt x="63" y="1346"/>
                </a:lnTo>
                <a:lnTo>
                  <a:pt x="45" y="1375"/>
                </a:lnTo>
                <a:lnTo>
                  <a:pt x="29" y="1404"/>
                </a:lnTo>
                <a:lnTo>
                  <a:pt x="17" y="1433"/>
                </a:lnTo>
                <a:lnTo>
                  <a:pt x="8" y="1464"/>
                </a:lnTo>
                <a:lnTo>
                  <a:pt x="3" y="1494"/>
                </a:lnTo>
                <a:lnTo>
                  <a:pt x="0" y="1525"/>
                </a:lnTo>
                <a:lnTo>
                  <a:pt x="0" y="2935"/>
                </a:lnTo>
                <a:lnTo>
                  <a:pt x="3" y="2966"/>
                </a:lnTo>
                <a:lnTo>
                  <a:pt x="10" y="2998"/>
                </a:lnTo>
                <a:lnTo>
                  <a:pt x="21" y="3029"/>
                </a:lnTo>
                <a:lnTo>
                  <a:pt x="37" y="3059"/>
                </a:lnTo>
                <a:lnTo>
                  <a:pt x="56" y="3089"/>
                </a:lnTo>
                <a:lnTo>
                  <a:pt x="78" y="3117"/>
                </a:lnTo>
                <a:lnTo>
                  <a:pt x="102" y="3143"/>
                </a:lnTo>
                <a:lnTo>
                  <a:pt x="128" y="3169"/>
                </a:lnTo>
                <a:lnTo>
                  <a:pt x="157" y="3192"/>
                </a:lnTo>
                <a:lnTo>
                  <a:pt x="187" y="3212"/>
                </a:lnTo>
                <a:lnTo>
                  <a:pt x="217" y="3231"/>
                </a:lnTo>
                <a:lnTo>
                  <a:pt x="249" y="3246"/>
                </a:lnTo>
                <a:lnTo>
                  <a:pt x="281" y="3259"/>
                </a:lnTo>
                <a:lnTo>
                  <a:pt x="313" y="3269"/>
                </a:lnTo>
                <a:lnTo>
                  <a:pt x="343" y="3273"/>
                </a:lnTo>
                <a:lnTo>
                  <a:pt x="373" y="3276"/>
                </a:lnTo>
                <a:lnTo>
                  <a:pt x="373" y="1757"/>
                </a:lnTo>
                <a:lnTo>
                  <a:pt x="570" y="1758"/>
                </a:lnTo>
                <a:lnTo>
                  <a:pt x="574" y="4850"/>
                </a:lnTo>
                <a:lnTo>
                  <a:pt x="1072" y="4852"/>
                </a:lnTo>
                <a:lnTo>
                  <a:pt x="1070" y="2819"/>
                </a:lnTo>
                <a:lnTo>
                  <a:pt x="1252" y="2819"/>
                </a:lnTo>
                <a:lnTo>
                  <a:pt x="1252" y="2824"/>
                </a:lnTo>
                <a:lnTo>
                  <a:pt x="1252" y="2836"/>
                </a:lnTo>
                <a:lnTo>
                  <a:pt x="1252" y="2858"/>
                </a:lnTo>
                <a:lnTo>
                  <a:pt x="1252" y="2886"/>
                </a:lnTo>
                <a:lnTo>
                  <a:pt x="1252" y="2922"/>
                </a:lnTo>
                <a:lnTo>
                  <a:pt x="1253" y="2964"/>
                </a:lnTo>
                <a:lnTo>
                  <a:pt x="1253" y="3012"/>
                </a:lnTo>
                <a:lnTo>
                  <a:pt x="1253" y="3065"/>
                </a:lnTo>
                <a:lnTo>
                  <a:pt x="1253" y="3124"/>
                </a:lnTo>
                <a:lnTo>
                  <a:pt x="1253" y="3188"/>
                </a:lnTo>
                <a:lnTo>
                  <a:pt x="1255" y="3257"/>
                </a:lnTo>
                <a:lnTo>
                  <a:pt x="1255" y="3329"/>
                </a:lnTo>
                <a:lnTo>
                  <a:pt x="1255" y="3404"/>
                </a:lnTo>
                <a:lnTo>
                  <a:pt x="1255" y="3482"/>
                </a:lnTo>
                <a:lnTo>
                  <a:pt x="1256" y="3563"/>
                </a:lnTo>
                <a:lnTo>
                  <a:pt x="1256" y="3645"/>
                </a:lnTo>
                <a:lnTo>
                  <a:pt x="1256" y="3729"/>
                </a:lnTo>
                <a:lnTo>
                  <a:pt x="1257" y="3814"/>
                </a:lnTo>
                <a:lnTo>
                  <a:pt x="1257" y="3900"/>
                </a:lnTo>
                <a:lnTo>
                  <a:pt x="1257" y="3985"/>
                </a:lnTo>
                <a:lnTo>
                  <a:pt x="1257" y="4071"/>
                </a:lnTo>
                <a:lnTo>
                  <a:pt x="1258" y="4155"/>
                </a:lnTo>
                <a:lnTo>
                  <a:pt x="1258" y="4238"/>
                </a:lnTo>
                <a:lnTo>
                  <a:pt x="1258" y="4319"/>
                </a:lnTo>
                <a:lnTo>
                  <a:pt x="1258" y="4399"/>
                </a:lnTo>
                <a:lnTo>
                  <a:pt x="1258" y="4475"/>
                </a:lnTo>
                <a:lnTo>
                  <a:pt x="1259" y="4548"/>
                </a:lnTo>
                <a:lnTo>
                  <a:pt x="1259" y="4618"/>
                </a:lnTo>
                <a:lnTo>
                  <a:pt x="1259" y="4683"/>
                </a:lnTo>
                <a:lnTo>
                  <a:pt x="1259" y="4744"/>
                </a:lnTo>
                <a:lnTo>
                  <a:pt x="1259" y="4800"/>
                </a:lnTo>
                <a:lnTo>
                  <a:pt x="1259" y="4850"/>
                </a:lnTo>
                <a:lnTo>
                  <a:pt x="1721" y="4852"/>
                </a:lnTo>
                <a:lnTo>
                  <a:pt x="1724" y="1757"/>
                </a:lnTo>
                <a:lnTo>
                  <a:pt x="1920" y="1757"/>
                </a:lnTo>
                <a:lnTo>
                  <a:pt x="1920" y="3236"/>
                </a:lnTo>
                <a:lnTo>
                  <a:pt x="1949" y="3234"/>
                </a:lnTo>
                <a:lnTo>
                  <a:pt x="1979" y="3229"/>
                </a:lnTo>
                <a:lnTo>
                  <a:pt x="2010" y="3220"/>
                </a:lnTo>
                <a:lnTo>
                  <a:pt x="2041" y="3208"/>
                </a:lnTo>
                <a:lnTo>
                  <a:pt x="2074" y="3194"/>
                </a:lnTo>
                <a:lnTo>
                  <a:pt x="2104" y="3177"/>
                </a:lnTo>
                <a:lnTo>
                  <a:pt x="2134" y="3158"/>
                </a:lnTo>
                <a:lnTo>
                  <a:pt x="2163" y="3136"/>
                </a:lnTo>
                <a:lnTo>
                  <a:pt x="2190" y="3112"/>
                </a:lnTo>
                <a:lnTo>
                  <a:pt x="2214" y="3087"/>
                </a:lnTo>
                <a:lnTo>
                  <a:pt x="2236" y="3059"/>
                </a:lnTo>
                <a:lnTo>
                  <a:pt x="2255" y="3031"/>
                </a:lnTo>
                <a:lnTo>
                  <a:pt x="2270" y="3002"/>
                </a:lnTo>
                <a:lnTo>
                  <a:pt x="2282" y="2972"/>
                </a:lnTo>
                <a:lnTo>
                  <a:pt x="2290" y="2941"/>
                </a:lnTo>
                <a:lnTo>
                  <a:pt x="2292" y="2910"/>
                </a:lnTo>
                <a:lnTo>
                  <a:pt x="2292" y="1500"/>
                </a:lnTo>
                <a:lnTo>
                  <a:pt x="2290" y="1470"/>
                </a:lnTo>
                <a:lnTo>
                  <a:pt x="2285" y="1439"/>
                </a:lnTo>
                <a:lnTo>
                  <a:pt x="2276" y="1410"/>
                </a:lnTo>
                <a:lnTo>
                  <a:pt x="2265" y="1382"/>
                </a:lnTo>
                <a:lnTo>
                  <a:pt x="2251" y="1354"/>
                </a:lnTo>
                <a:lnTo>
                  <a:pt x="2234" y="1329"/>
                </a:lnTo>
                <a:lnTo>
                  <a:pt x="2215" y="1304"/>
                </a:lnTo>
                <a:lnTo>
                  <a:pt x="2194" y="1282"/>
                </a:lnTo>
                <a:lnTo>
                  <a:pt x="2171" y="1262"/>
                </a:lnTo>
                <a:lnTo>
                  <a:pt x="2146" y="1242"/>
                </a:lnTo>
                <a:lnTo>
                  <a:pt x="2121" y="1227"/>
                </a:lnTo>
                <a:lnTo>
                  <a:pt x="2093" y="1212"/>
                </a:lnTo>
                <a:lnTo>
                  <a:pt x="2065" y="1201"/>
                </a:lnTo>
                <a:lnTo>
                  <a:pt x="2038" y="1194"/>
                </a:lnTo>
                <a:lnTo>
                  <a:pt x="2009" y="1188"/>
                </a:lnTo>
                <a:lnTo>
                  <a:pt x="1980" y="1187"/>
                </a:lnTo>
                <a:lnTo>
                  <a:pt x="323" y="1187"/>
                </a:lnTo>
                <a:close/>
                <a:moveTo>
                  <a:pt x="1106" y="0"/>
                </a:moveTo>
                <a:lnTo>
                  <a:pt x="1153" y="3"/>
                </a:lnTo>
                <a:lnTo>
                  <a:pt x="1199" y="10"/>
                </a:lnTo>
                <a:lnTo>
                  <a:pt x="1244" y="23"/>
                </a:lnTo>
                <a:lnTo>
                  <a:pt x="1286" y="40"/>
                </a:lnTo>
                <a:lnTo>
                  <a:pt x="1326" y="60"/>
                </a:lnTo>
                <a:lnTo>
                  <a:pt x="1364" y="86"/>
                </a:lnTo>
                <a:lnTo>
                  <a:pt x="1399" y="115"/>
                </a:lnTo>
                <a:lnTo>
                  <a:pt x="1432" y="147"/>
                </a:lnTo>
                <a:lnTo>
                  <a:pt x="1462" y="183"/>
                </a:lnTo>
                <a:lnTo>
                  <a:pt x="1488" y="222"/>
                </a:lnTo>
                <a:lnTo>
                  <a:pt x="1511" y="263"/>
                </a:lnTo>
                <a:lnTo>
                  <a:pt x="1531" y="306"/>
                </a:lnTo>
                <a:lnTo>
                  <a:pt x="1546" y="353"/>
                </a:lnTo>
                <a:lnTo>
                  <a:pt x="1557" y="400"/>
                </a:lnTo>
                <a:lnTo>
                  <a:pt x="1564" y="451"/>
                </a:lnTo>
                <a:lnTo>
                  <a:pt x="1567" y="501"/>
                </a:lnTo>
                <a:lnTo>
                  <a:pt x="1564" y="552"/>
                </a:lnTo>
                <a:lnTo>
                  <a:pt x="1557" y="603"/>
                </a:lnTo>
                <a:lnTo>
                  <a:pt x="1546" y="651"/>
                </a:lnTo>
                <a:lnTo>
                  <a:pt x="1531" y="697"/>
                </a:lnTo>
                <a:lnTo>
                  <a:pt x="1511" y="740"/>
                </a:lnTo>
                <a:lnTo>
                  <a:pt x="1488" y="782"/>
                </a:lnTo>
                <a:lnTo>
                  <a:pt x="1462" y="821"/>
                </a:lnTo>
                <a:lnTo>
                  <a:pt x="1432" y="857"/>
                </a:lnTo>
                <a:lnTo>
                  <a:pt x="1399" y="889"/>
                </a:lnTo>
                <a:lnTo>
                  <a:pt x="1364" y="918"/>
                </a:lnTo>
                <a:lnTo>
                  <a:pt x="1326" y="944"/>
                </a:lnTo>
                <a:lnTo>
                  <a:pt x="1286" y="965"/>
                </a:lnTo>
                <a:lnTo>
                  <a:pt x="1244" y="982"/>
                </a:lnTo>
                <a:lnTo>
                  <a:pt x="1199" y="994"/>
                </a:lnTo>
                <a:lnTo>
                  <a:pt x="1153" y="1003"/>
                </a:lnTo>
                <a:lnTo>
                  <a:pt x="1106" y="1005"/>
                </a:lnTo>
                <a:lnTo>
                  <a:pt x="1059" y="1003"/>
                </a:lnTo>
                <a:lnTo>
                  <a:pt x="1014" y="994"/>
                </a:lnTo>
                <a:lnTo>
                  <a:pt x="970" y="982"/>
                </a:lnTo>
                <a:lnTo>
                  <a:pt x="928" y="965"/>
                </a:lnTo>
                <a:lnTo>
                  <a:pt x="887" y="944"/>
                </a:lnTo>
                <a:lnTo>
                  <a:pt x="850" y="918"/>
                </a:lnTo>
                <a:lnTo>
                  <a:pt x="814" y="889"/>
                </a:lnTo>
                <a:lnTo>
                  <a:pt x="781" y="857"/>
                </a:lnTo>
                <a:lnTo>
                  <a:pt x="751" y="821"/>
                </a:lnTo>
                <a:lnTo>
                  <a:pt x="725" y="782"/>
                </a:lnTo>
                <a:lnTo>
                  <a:pt x="702" y="740"/>
                </a:lnTo>
                <a:lnTo>
                  <a:pt x="681" y="697"/>
                </a:lnTo>
                <a:lnTo>
                  <a:pt x="666" y="651"/>
                </a:lnTo>
                <a:lnTo>
                  <a:pt x="655" y="603"/>
                </a:lnTo>
                <a:lnTo>
                  <a:pt x="647" y="552"/>
                </a:lnTo>
                <a:lnTo>
                  <a:pt x="645" y="501"/>
                </a:lnTo>
                <a:lnTo>
                  <a:pt x="647" y="451"/>
                </a:lnTo>
                <a:lnTo>
                  <a:pt x="655" y="400"/>
                </a:lnTo>
                <a:lnTo>
                  <a:pt x="666" y="353"/>
                </a:lnTo>
                <a:lnTo>
                  <a:pt x="681" y="306"/>
                </a:lnTo>
                <a:lnTo>
                  <a:pt x="702" y="263"/>
                </a:lnTo>
                <a:lnTo>
                  <a:pt x="725" y="222"/>
                </a:lnTo>
                <a:lnTo>
                  <a:pt x="751" y="183"/>
                </a:lnTo>
                <a:lnTo>
                  <a:pt x="781" y="147"/>
                </a:lnTo>
                <a:lnTo>
                  <a:pt x="814" y="115"/>
                </a:lnTo>
                <a:lnTo>
                  <a:pt x="850" y="86"/>
                </a:lnTo>
                <a:lnTo>
                  <a:pt x="887" y="60"/>
                </a:lnTo>
                <a:lnTo>
                  <a:pt x="928" y="40"/>
                </a:lnTo>
                <a:lnTo>
                  <a:pt x="970" y="23"/>
                </a:lnTo>
                <a:lnTo>
                  <a:pt x="1014" y="10"/>
                </a:lnTo>
                <a:lnTo>
                  <a:pt x="1059" y="3"/>
                </a:lnTo>
                <a:lnTo>
                  <a:pt x="1106" y="0"/>
                </a:lnTo>
                <a:close/>
              </a:path>
            </a:pathLst>
          </a:custGeom>
          <a:solidFill>
            <a:schemeClr val="bg2"/>
          </a:solidFill>
          <a:ln w="9525">
            <a:solidFill>
              <a:srgbClr val="777777"/>
            </a:solidFill>
            <a:round/>
            <a:headEnd/>
            <a:tailEnd/>
          </a:ln>
        </p:spPr>
        <p:txBody>
          <a:bodyPr>
            <a:noAutofit/>
          </a:bodyPr>
          <a:lstStyle/>
          <a:p>
            <a:endParaRPr lang="fr-FR"/>
          </a:p>
        </p:txBody>
      </p:sp>
    </p:spTree>
    <p:extLst>
      <p:ext uri="{BB962C8B-B14F-4D97-AF65-F5344CB8AC3E}">
        <p14:creationId xmlns:p14="http://schemas.microsoft.com/office/powerpoint/2010/main" val="14206817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1647825" y="139700"/>
            <a:ext cx="6175375" cy="546100"/>
          </a:xfrm>
        </p:spPr>
        <p:txBody>
          <a:bodyPr/>
          <a:lstStyle/>
          <a:p>
            <a:pPr>
              <a:defRPr/>
            </a:pPr>
            <a:r>
              <a:rPr lang="fr-FR" sz="2800"/>
              <a:t>La prévision du coût du projet</a:t>
            </a:r>
          </a:p>
        </p:txBody>
      </p:sp>
      <p:sp>
        <p:nvSpPr>
          <p:cNvPr id="25605" name="Rectangle 49"/>
          <p:cNvSpPr>
            <a:spLocks noGrp="1" noChangeArrowheads="1"/>
          </p:cNvSpPr>
          <p:nvPr>
            <p:ph type="body" idx="1"/>
          </p:nvPr>
        </p:nvSpPr>
        <p:spPr>
          <a:xfrm>
            <a:off x="660400" y="1501775"/>
            <a:ext cx="5092700" cy="1114425"/>
          </a:xfrm>
        </p:spPr>
        <p:txBody>
          <a:bodyPr>
            <a:noAutofit/>
          </a:bodyPr>
          <a:lstStyle/>
          <a:p>
            <a:pPr marL="0" indent="0">
              <a:buFontTx/>
              <a:buNone/>
            </a:pPr>
            <a:r>
              <a:rPr lang="fr-FR" altLang="fr-FR" dirty="0"/>
              <a:t>1. Par l'organigramme des tâches et le calcul du coût de chaque tâche : temps, matières, services.</a:t>
            </a:r>
          </a:p>
        </p:txBody>
      </p:sp>
      <p:grpSp>
        <p:nvGrpSpPr>
          <p:cNvPr id="25606" name="Group 85"/>
          <p:cNvGrpSpPr>
            <a:grpSpLocks/>
          </p:cNvGrpSpPr>
          <p:nvPr/>
        </p:nvGrpSpPr>
        <p:grpSpPr bwMode="auto">
          <a:xfrm>
            <a:off x="6116638" y="1560513"/>
            <a:ext cx="1779587" cy="930275"/>
            <a:chOff x="3837" y="1175"/>
            <a:chExt cx="555" cy="290"/>
          </a:xfrm>
        </p:grpSpPr>
        <p:sp>
          <p:nvSpPr>
            <p:cNvPr id="25620" name="Line 86"/>
            <p:cNvSpPr>
              <a:spLocks noChangeShapeType="1"/>
            </p:cNvSpPr>
            <p:nvPr/>
          </p:nvSpPr>
          <p:spPr bwMode="auto">
            <a:xfrm>
              <a:off x="3959" y="1274"/>
              <a:ext cx="316"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fr-FR"/>
            </a:p>
          </p:txBody>
        </p:sp>
        <p:sp>
          <p:nvSpPr>
            <p:cNvPr id="25621" name="Rectangle 87"/>
            <p:cNvSpPr>
              <a:spLocks noChangeArrowheads="1"/>
            </p:cNvSpPr>
            <p:nvPr/>
          </p:nvSpPr>
          <p:spPr bwMode="auto">
            <a:xfrm>
              <a:off x="4071" y="1175"/>
              <a:ext cx="67" cy="67"/>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a:p>
          </p:txBody>
        </p:sp>
        <p:sp>
          <p:nvSpPr>
            <p:cNvPr id="25622" name="Line 88"/>
            <p:cNvSpPr>
              <a:spLocks noChangeShapeType="1"/>
            </p:cNvSpPr>
            <p:nvPr/>
          </p:nvSpPr>
          <p:spPr bwMode="auto">
            <a:xfrm>
              <a:off x="3864" y="1385"/>
              <a:ext cx="504"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fr-FR"/>
            </a:p>
          </p:txBody>
        </p:sp>
        <p:sp>
          <p:nvSpPr>
            <p:cNvPr id="25623" name="Line 89"/>
            <p:cNvSpPr>
              <a:spLocks noChangeShapeType="1"/>
            </p:cNvSpPr>
            <p:nvPr/>
          </p:nvSpPr>
          <p:spPr bwMode="auto">
            <a:xfrm>
              <a:off x="4103" y="1242"/>
              <a:ext cx="0" cy="31"/>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fr-FR"/>
            </a:p>
          </p:txBody>
        </p:sp>
        <p:sp>
          <p:nvSpPr>
            <p:cNvPr id="25624" name="Line 90"/>
            <p:cNvSpPr>
              <a:spLocks noChangeShapeType="1"/>
            </p:cNvSpPr>
            <p:nvPr/>
          </p:nvSpPr>
          <p:spPr bwMode="auto">
            <a:xfrm>
              <a:off x="3958" y="1276"/>
              <a:ext cx="0" cy="105"/>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fr-FR"/>
            </a:p>
          </p:txBody>
        </p:sp>
        <p:sp>
          <p:nvSpPr>
            <p:cNvPr id="25625" name="Line 91"/>
            <p:cNvSpPr>
              <a:spLocks noChangeShapeType="1"/>
            </p:cNvSpPr>
            <p:nvPr/>
          </p:nvSpPr>
          <p:spPr bwMode="auto">
            <a:xfrm>
              <a:off x="4063" y="1274"/>
              <a:ext cx="0" cy="111"/>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fr-FR"/>
            </a:p>
          </p:txBody>
        </p:sp>
        <p:sp>
          <p:nvSpPr>
            <p:cNvPr id="25626" name="Line 92"/>
            <p:cNvSpPr>
              <a:spLocks noChangeShapeType="1"/>
            </p:cNvSpPr>
            <p:nvPr/>
          </p:nvSpPr>
          <p:spPr bwMode="auto">
            <a:xfrm>
              <a:off x="4171" y="1274"/>
              <a:ext cx="0" cy="107"/>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fr-FR"/>
            </a:p>
          </p:txBody>
        </p:sp>
        <p:sp>
          <p:nvSpPr>
            <p:cNvPr id="25627" name="Line 93"/>
            <p:cNvSpPr>
              <a:spLocks noChangeShapeType="1"/>
            </p:cNvSpPr>
            <p:nvPr/>
          </p:nvSpPr>
          <p:spPr bwMode="auto">
            <a:xfrm>
              <a:off x="4278" y="1274"/>
              <a:ext cx="0" cy="109"/>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fr-FR"/>
            </a:p>
          </p:txBody>
        </p:sp>
        <p:sp>
          <p:nvSpPr>
            <p:cNvPr id="25628" name="Line 94"/>
            <p:cNvSpPr>
              <a:spLocks noChangeShapeType="1"/>
            </p:cNvSpPr>
            <p:nvPr/>
          </p:nvSpPr>
          <p:spPr bwMode="auto">
            <a:xfrm>
              <a:off x="3862" y="1386"/>
              <a:ext cx="0" cy="31"/>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fr-FR"/>
            </a:p>
          </p:txBody>
        </p:sp>
        <p:sp>
          <p:nvSpPr>
            <p:cNvPr id="25629" name="Line 95"/>
            <p:cNvSpPr>
              <a:spLocks noChangeShapeType="1"/>
            </p:cNvSpPr>
            <p:nvPr/>
          </p:nvSpPr>
          <p:spPr bwMode="auto">
            <a:xfrm>
              <a:off x="3935" y="1385"/>
              <a:ext cx="0" cy="3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fr-FR"/>
            </a:p>
          </p:txBody>
        </p:sp>
        <p:sp>
          <p:nvSpPr>
            <p:cNvPr id="25630" name="Line 96"/>
            <p:cNvSpPr>
              <a:spLocks noChangeShapeType="1"/>
            </p:cNvSpPr>
            <p:nvPr/>
          </p:nvSpPr>
          <p:spPr bwMode="auto">
            <a:xfrm>
              <a:off x="4005" y="1385"/>
              <a:ext cx="0" cy="3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fr-FR"/>
            </a:p>
          </p:txBody>
        </p:sp>
        <p:sp>
          <p:nvSpPr>
            <p:cNvPr id="25631" name="Line 97"/>
            <p:cNvSpPr>
              <a:spLocks noChangeShapeType="1"/>
            </p:cNvSpPr>
            <p:nvPr/>
          </p:nvSpPr>
          <p:spPr bwMode="auto">
            <a:xfrm>
              <a:off x="4078" y="1385"/>
              <a:ext cx="0" cy="3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fr-FR"/>
            </a:p>
          </p:txBody>
        </p:sp>
        <p:sp>
          <p:nvSpPr>
            <p:cNvPr id="25632" name="Line 98"/>
            <p:cNvSpPr>
              <a:spLocks noChangeShapeType="1"/>
            </p:cNvSpPr>
            <p:nvPr/>
          </p:nvSpPr>
          <p:spPr bwMode="auto">
            <a:xfrm>
              <a:off x="4154" y="1386"/>
              <a:ext cx="0" cy="31"/>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fr-FR"/>
            </a:p>
          </p:txBody>
        </p:sp>
        <p:sp>
          <p:nvSpPr>
            <p:cNvPr id="25633" name="Line 99"/>
            <p:cNvSpPr>
              <a:spLocks noChangeShapeType="1"/>
            </p:cNvSpPr>
            <p:nvPr/>
          </p:nvSpPr>
          <p:spPr bwMode="auto">
            <a:xfrm>
              <a:off x="4227" y="1385"/>
              <a:ext cx="0" cy="3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fr-FR"/>
            </a:p>
          </p:txBody>
        </p:sp>
        <p:sp>
          <p:nvSpPr>
            <p:cNvPr id="25634" name="Line 100"/>
            <p:cNvSpPr>
              <a:spLocks noChangeShapeType="1"/>
            </p:cNvSpPr>
            <p:nvPr/>
          </p:nvSpPr>
          <p:spPr bwMode="auto">
            <a:xfrm>
              <a:off x="4297" y="1385"/>
              <a:ext cx="0" cy="3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fr-FR"/>
            </a:p>
          </p:txBody>
        </p:sp>
        <p:sp>
          <p:nvSpPr>
            <p:cNvPr id="25635" name="Line 101"/>
            <p:cNvSpPr>
              <a:spLocks noChangeShapeType="1"/>
            </p:cNvSpPr>
            <p:nvPr/>
          </p:nvSpPr>
          <p:spPr bwMode="auto">
            <a:xfrm>
              <a:off x="4370" y="1385"/>
              <a:ext cx="0" cy="3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fr-FR"/>
            </a:p>
          </p:txBody>
        </p:sp>
        <p:sp>
          <p:nvSpPr>
            <p:cNvPr id="25636" name="Rectangle 102"/>
            <p:cNvSpPr>
              <a:spLocks noChangeArrowheads="1"/>
            </p:cNvSpPr>
            <p:nvPr/>
          </p:nvSpPr>
          <p:spPr bwMode="auto">
            <a:xfrm>
              <a:off x="3837" y="1416"/>
              <a:ext cx="49" cy="49"/>
            </a:xfrm>
            <a:prstGeom prst="rect">
              <a:avLst/>
            </a:prstGeom>
            <a:solidFill>
              <a:schemeClr val="folHlink"/>
            </a:solidFill>
            <a:ln w="9525">
              <a:solidFill>
                <a:schemeClr val="folHlink"/>
              </a:solidFill>
              <a:miter lim="800000"/>
              <a:headEnd/>
              <a:tailEnd/>
            </a:ln>
          </p:spPr>
          <p:txBody>
            <a:bodyPr wrap="none"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a:p>
          </p:txBody>
        </p:sp>
        <p:sp>
          <p:nvSpPr>
            <p:cNvPr id="25637" name="Rectangle 103"/>
            <p:cNvSpPr>
              <a:spLocks noChangeArrowheads="1"/>
            </p:cNvSpPr>
            <p:nvPr/>
          </p:nvSpPr>
          <p:spPr bwMode="auto">
            <a:xfrm>
              <a:off x="3909" y="1415"/>
              <a:ext cx="49" cy="49"/>
            </a:xfrm>
            <a:prstGeom prst="rect">
              <a:avLst/>
            </a:prstGeom>
            <a:solidFill>
              <a:schemeClr val="folHlink"/>
            </a:solidFill>
            <a:ln w="9525">
              <a:solidFill>
                <a:schemeClr val="folHlink"/>
              </a:solidFill>
              <a:miter lim="800000"/>
              <a:headEnd/>
              <a:tailEnd/>
            </a:ln>
          </p:spPr>
          <p:txBody>
            <a:bodyPr wrap="none"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a:p>
          </p:txBody>
        </p:sp>
        <p:sp>
          <p:nvSpPr>
            <p:cNvPr id="25638" name="Rectangle 104"/>
            <p:cNvSpPr>
              <a:spLocks noChangeArrowheads="1"/>
            </p:cNvSpPr>
            <p:nvPr/>
          </p:nvSpPr>
          <p:spPr bwMode="auto">
            <a:xfrm>
              <a:off x="4054" y="1415"/>
              <a:ext cx="49" cy="49"/>
            </a:xfrm>
            <a:prstGeom prst="rect">
              <a:avLst/>
            </a:prstGeom>
            <a:solidFill>
              <a:schemeClr val="folHlink"/>
            </a:solidFill>
            <a:ln w="9525">
              <a:solidFill>
                <a:schemeClr val="folHlink"/>
              </a:solidFill>
              <a:miter lim="800000"/>
              <a:headEnd/>
              <a:tailEnd/>
            </a:ln>
          </p:spPr>
          <p:txBody>
            <a:bodyPr wrap="none"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a:p>
          </p:txBody>
        </p:sp>
        <p:sp>
          <p:nvSpPr>
            <p:cNvPr id="25639" name="Rectangle 105"/>
            <p:cNvSpPr>
              <a:spLocks noChangeArrowheads="1"/>
            </p:cNvSpPr>
            <p:nvPr/>
          </p:nvSpPr>
          <p:spPr bwMode="auto">
            <a:xfrm>
              <a:off x="4198" y="1414"/>
              <a:ext cx="49" cy="49"/>
            </a:xfrm>
            <a:prstGeom prst="rect">
              <a:avLst/>
            </a:prstGeom>
            <a:solidFill>
              <a:schemeClr val="folHlink"/>
            </a:solidFill>
            <a:ln w="9525">
              <a:solidFill>
                <a:schemeClr val="folHlink"/>
              </a:solidFill>
              <a:miter lim="800000"/>
              <a:headEnd/>
              <a:tailEnd/>
            </a:ln>
          </p:spPr>
          <p:txBody>
            <a:bodyPr wrap="none"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a:p>
          </p:txBody>
        </p:sp>
        <p:sp>
          <p:nvSpPr>
            <p:cNvPr id="25640" name="Rectangle 106"/>
            <p:cNvSpPr>
              <a:spLocks noChangeArrowheads="1"/>
            </p:cNvSpPr>
            <p:nvPr/>
          </p:nvSpPr>
          <p:spPr bwMode="auto">
            <a:xfrm>
              <a:off x="3981" y="1415"/>
              <a:ext cx="49" cy="49"/>
            </a:xfrm>
            <a:prstGeom prst="rect">
              <a:avLst/>
            </a:prstGeom>
            <a:solidFill>
              <a:schemeClr val="folHlink"/>
            </a:solidFill>
            <a:ln w="9525">
              <a:solidFill>
                <a:schemeClr val="folHlink"/>
              </a:solidFill>
              <a:miter lim="800000"/>
              <a:headEnd/>
              <a:tailEnd/>
            </a:ln>
          </p:spPr>
          <p:txBody>
            <a:bodyPr wrap="none"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a:p>
          </p:txBody>
        </p:sp>
        <p:sp>
          <p:nvSpPr>
            <p:cNvPr id="25641" name="Rectangle 107"/>
            <p:cNvSpPr>
              <a:spLocks noChangeArrowheads="1"/>
            </p:cNvSpPr>
            <p:nvPr/>
          </p:nvSpPr>
          <p:spPr bwMode="auto">
            <a:xfrm>
              <a:off x="4126" y="1415"/>
              <a:ext cx="49" cy="49"/>
            </a:xfrm>
            <a:prstGeom prst="rect">
              <a:avLst/>
            </a:prstGeom>
            <a:solidFill>
              <a:schemeClr val="folHlink"/>
            </a:solidFill>
            <a:ln w="9525">
              <a:solidFill>
                <a:schemeClr val="folHlink"/>
              </a:solidFill>
              <a:miter lim="800000"/>
              <a:headEnd/>
              <a:tailEnd/>
            </a:ln>
          </p:spPr>
          <p:txBody>
            <a:bodyPr wrap="none"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a:p>
          </p:txBody>
        </p:sp>
        <p:sp>
          <p:nvSpPr>
            <p:cNvPr id="25642" name="Rectangle 108"/>
            <p:cNvSpPr>
              <a:spLocks noChangeArrowheads="1"/>
            </p:cNvSpPr>
            <p:nvPr/>
          </p:nvSpPr>
          <p:spPr bwMode="auto">
            <a:xfrm>
              <a:off x="4270" y="1415"/>
              <a:ext cx="50" cy="49"/>
            </a:xfrm>
            <a:prstGeom prst="rect">
              <a:avLst/>
            </a:prstGeom>
            <a:solidFill>
              <a:schemeClr val="folHlink"/>
            </a:solidFill>
            <a:ln w="9525">
              <a:solidFill>
                <a:schemeClr val="folHlink"/>
              </a:solidFill>
              <a:miter lim="800000"/>
              <a:headEnd/>
              <a:tailEnd/>
            </a:ln>
          </p:spPr>
          <p:txBody>
            <a:bodyPr wrap="none"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a:p>
          </p:txBody>
        </p:sp>
        <p:sp>
          <p:nvSpPr>
            <p:cNvPr id="25643" name="Rectangle 109"/>
            <p:cNvSpPr>
              <a:spLocks noChangeArrowheads="1"/>
            </p:cNvSpPr>
            <p:nvPr/>
          </p:nvSpPr>
          <p:spPr bwMode="auto">
            <a:xfrm>
              <a:off x="4343" y="1414"/>
              <a:ext cx="49" cy="49"/>
            </a:xfrm>
            <a:prstGeom prst="rect">
              <a:avLst/>
            </a:prstGeom>
            <a:solidFill>
              <a:schemeClr val="folHlink"/>
            </a:solidFill>
            <a:ln w="9525">
              <a:solidFill>
                <a:schemeClr val="folHlink"/>
              </a:solidFill>
              <a:miter lim="800000"/>
              <a:headEnd/>
              <a:tailEnd/>
            </a:ln>
          </p:spPr>
          <p:txBody>
            <a:bodyPr wrap="none"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a:p>
          </p:txBody>
        </p:sp>
        <p:sp>
          <p:nvSpPr>
            <p:cNvPr id="25644" name="Rectangle 110"/>
            <p:cNvSpPr>
              <a:spLocks noChangeArrowheads="1"/>
            </p:cNvSpPr>
            <p:nvPr/>
          </p:nvSpPr>
          <p:spPr bwMode="auto">
            <a:xfrm>
              <a:off x="3934" y="1307"/>
              <a:ext cx="49" cy="49"/>
            </a:xfrm>
            <a:prstGeom prst="rect">
              <a:avLst/>
            </a:prstGeom>
            <a:solidFill>
              <a:srgbClr val="FFCC00"/>
            </a:solidFill>
            <a:ln w="9525">
              <a:solidFill>
                <a:schemeClr val="bg2"/>
              </a:solidFill>
              <a:miter lim="800000"/>
              <a:headEnd/>
              <a:tailEnd/>
            </a:ln>
          </p:spPr>
          <p:txBody>
            <a:bodyPr wrap="none"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a:p>
          </p:txBody>
        </p:sp>
        <p:sp>
          <p:nvSpPr>
            <p:cNvPr id="25645" name="Rectangle 111"/>
            <p:cNvSpPr>
              <a:spLocks noChangeArrowheads="1"/>
            </p:cNvSpPr>
            <p:nvPr/>
          </p:nvSpPr>
          <p:spPr bwMode="auto">
            <a:xfrm>
              <a:off x="4041" y="1307"/>
              <a:ext cx="49" cy="49"/>
            </a:xfrm>
            <a:prstGeom prst="rect">
              <a:avLst/>
            </a:prstGeom>
            <a:solidFill>
              <a:srgbClr val="FFCC00"/>
            </a:solidFill>
            <a:ln w="9525">
              <a:solidFill>
                <a:schemeClr val="bg2"/>
              </a:solidFill>
              <a:miter lim="800000"/>
              <a:headEnd/>
              <a:tailEnd/>
            </a:ln>
          </p:spPr>
          <p:txBody>
            <a:bodyPr wrap="none"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a:p>
          </p:txBody>
        </p:sp>
        <p:sp>
          <p:nvSpPr>
            <p:cNvPr id="25646" name="Rectangle 112"/>
            <p:cNvSpPr>
              <a:spLocks noChangeArrowheads="1"/>
            </p:cNvSpPr>
            <p:nvPr/>
          </p:nvSpPr>
          <p:spPr bwMode="auto">
            <a:xfrm>
              <a:off x="4149" y="1307"/>
              <a:ext cx="49" cy="49"/>
            </a:xfrm>
            <a:prstGeom prst="rect">
              <a:avLst/>
            </a:prstGeom>
            <a:solidFill>
              <a:srgbClr val="FFCC00"/>
            </a:solidFill>
            <a:ln w="9525">
              <a:solidFill>
                <a:schemeClr val="bg2"/>
              </a:solidFill>
              <a:miter lim="800000"/>
              <a:headEnd/>
              <a:tailEnd/>
            </a:ln>
          </p:spPr>
          <p:txBody>
            <a:bodyPr wrap="none"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a:p>
          </p:txBody>
        </p:sp>
        <p:sp>
          <p:nvSpPr>
            <p:cNvPr id="25647" name="Rectangle 113"/>
            <p:cNvSpPr>
              <a:spLocks noChangeArrowheads="1"/>
            </p:cNvSpPr>
            <p:nvPr/>
          </p:nvSpPr>
          <p:spPr bwMode="auto">
            <a:xfrm>
              <a:off x="4256" y="1307"/>
              <a:ext cx="49" cy="49"/>
            </a:xfrm>
            <a:prstGeom prst="rect">
              <a:avLst/>
            </a:prstGeom>
            <a:solidFill>
              <a:srgbClr val="FFCC00"/>
            </a:solidFill>
            <a:ln w="9525">
              <a:solidFill>
                <a:schemeClr val="bg2"/>
              </a:solidFill>
              <a:miter lim="800000"/>
              <a:headEnd/>
              <a:tailEnd/>
            </a:ln>
          </p:spPr>
          <p:txBody>
            <a:bodyPr wrap="none"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a:p>
          </p:txBody>
        </p:sp>
      </p:grpSp>
      <p:grpSp>
        <p:nvGrpSpPr>
          <p:cNvPr id="3" name="Group 152"/>
          <p:cNvGrpSpPr>
            <a:grpSpLocks/>
          </p:cNvGrpSpPr>
          <p:nvPr/>
        </p:nvGrpSpPr>
        <p:grpSpPr bwMode="auto">
          <a:xfrm>
            <a:off x="698500" y="3394075"/>
            <a:ext cx="8213725" cy="2511425"/>
            <a:chOff x="440" y="2138"/>
            <a:chExt cx="5174" cy="1582"/>
          </a:xfrm>
        </p:grpSpPr>
        <p:sp>
          <p:nvSpPr>
            <p:cNvPr id="25614" name="Rectangle 114"/>
            <p:cNvSpPr>
              <a:spLocks noChangeArrowheads="1"/>
            </p:cNvSpPr>
            <p:nvPr/>
          </p:nvSpPr>
          <p:spPr bwMode="auto">
            <a:xfrm>
              <a:off x="440" y="2138"/>
              <a:ext cx="3080" cy="1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lvl1pPr>
                <a:defRPr>
                  <a:solidFill>
                    <a:schemeClr val="accent2"/>
                  </a:solidFill>
                  <a:latin typeface="Arial" charset="0"/>
                </a:defRPr>
              </a:lvl1pPr>
              <a:lvl2pPr marL="6667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pPr algn="l">
                <a:spcBef>
                  <a:spcPct val="20000"/>
                </a:spcBef>
              </a:pPr>
              <a:r>
                <a:rPr lang="fr-FR" altLang="fr-FR" sz="2200">
                  <a:latin typeface="Calibri" panose="020F0502020204030204" pitchFamily="34" charset="0"/>
                </a:rPr>
                <a:t>2. Par une prévision paramétrique </a:t>
              </a:r>
              <a:br>
                <a:rPr lang="fr-FR" altLang="fr-FR" sz="2200">
                  <a:latin typeface="Calibri" panose="020F0502020204030204" pitchFamily="34" charset="0"/>
                </a:rPr>
              </a:br>
              <a:r>
                <a:rPr lang="fr-FR" altLang="fr-FR" sz="2200">
                  <a:latin typeface="Calibri" panose="020F0502020204030204" pitchFamily="34" charset="0"/>
                </a:rPr>
                <a:t>s'il existe une relation entre le coût du projet et des paramètres tels que :</a:t>
              </a:r>
            </a:p>
            <a:p>
              <a:pPr lvl="1" algn="l">
                <a:spcBef>
                  <a:spcPct val="20000"/>
                </a:spcBef>
                <a:buFontTx/>
                <a:buChar char="–"/>
              </a:pPr>
              <a:r>
                <a:rPr lang="fr-FR" altLang="fr-FR">
                  <a:solidFill>
                    <a:srgbClr val="009999"/>
                  </a:solidFill>
                  <a:latin typeface="Calibri" panose="020F0502020204030204" pitchFamily="34" charset="0"/>
                </a:rPr>
                <a:t>Le poids</a:t>
              </a:r>
            </a:p>
            <a:p>
              <a:pPr lvl="1" algn="l">
                <a:spcBef>
                  <a:spcPct val="20000"/>
                </a:spcBef>
                <a:buFontTx/>
                <a:buChar char="–"/>
              </a:pPr>
              <a:r>
                <a:rPr lang="fr-FR" altLang="fr-FR">
                  <a:solidFill>
                    <a:srgbClr val="009999"/>
                  </a:solidFill>
                  <a:latin typeface="Calibri" panose="020F0502020204030204" pitchFamily="34" charset="0"/>
                </a:rPr>
                <a:t>La puissance</a:t>
              </a:r>
            </a:p>
            <a:p>
              <a:pPr lvl="1" algn="l">
                <a:spcBef>
                  <a:spcPct val="20000"/>
                </a:spcBef>
                <a:buFontTx/>
                <a:buChar char="–"/>
              </a:pPr>
              <a:r>
                <a:rPr lang="fr-FR" altLang="fr-FR">
                  <a:solidFill>
                    <a:srgbClr val="009999"/>
                  </a:solidFill>
                  <a:latin typeface="Calibri" panose="020F0502020204030204" pitchFamily="34" charset="0"/>
                </a:rPr>
                <a:t>Le niveau de complexité</a:t>
              </a:r>
            </a:p>
            <a:p>
              <a:pPr lvl="1" algn="l">
                <a:spcBef>
                  <a:spcPct val="20000"/>
                </a:spcBef>
                <a:buFontTx/>
                <a:buChar char="–"/>
              </a:pPr>
              <a:r>
                <a:rPr lang="fr-FR" altLang="fr-FR">
                  <a:solidFill>
                    <a:srgbClr val="009999"/>
                  </a:solidFill>
                  <a:latin typeface="Calibri" panose="020F0502020204030204" pitchFamily="34" charset="0"/>
                </a:rPr>
                <a:t>Le délai de réalisation</a:t>
              </a:r>
            </a:p>
          </p:txBody>
        </p:sp>
        <p:sp>
          <p:nvSpPr>
            <p:cNvPr id="25615" name="Line 116"/>
            <p:cNvSpPr>
              <a:spLocks noChangeShapeType="1"/>
            </p:cNvSpPr>
            <p:nvPr/>
          </p:nvSpPr>
          <p:spPr bwMode="auto">
            <a:xfrm flipV="1">
              <a:off x="3816" y="2441"/>
              <a:ext cx="0" cy="989"/>
            </a:xfrm>
            <a:prstGeom prst="line">
              <a:avLst/>
            </a:prstGeom>
            <a:noFill/>
            <a:ln w="9525">
              <a:solidFill>
                <a:schemeClr val="tx2"/>
              </a:solidFill>
              <a:round/>
              <a:headEnd/>
              <a:tailEnd type="triangle" w="med" len="med"/>
            </a:ln>
            <a:extLst>
              <a:ext uri="{909E8E84-426E-40DD-AFC4-6F175D3DCCD1}">
                <a14:hiddenFill xmlns:a14="http://schemas.microsoft.com/office/drawing/2010/main">
                  <a:noFill/>
                </a14:hiddenFill>
              </a:ext>
            </a:extLst>
          </p:spPr>
          <p:txBody>
            <a:bodyPr anchor="ctr">
              <a:noAutofit/>
            </a:bodyPr>
            <a:lstStyle/>
            <a:p>
              <a:endParaRPr lang="fr-FR">
                <a:latin typeface="Calibri" panose="020F0502020204030204" pitchFamily="34" charset="0"/>
              </a:endParaRPr>
            </a:p>
          </p:txBody>
        </p:sp>
        <p:sp>
          <p:nvSpPr>
            <p:cNvPr id="25616" name="Line 117"/>
            <p:cNvSpPr>
              <a:spLocks noChangeShapeType="1"/>
            </p:cNvSpPr>
            <p:nvPr/>
          </p:nvSpPr>
          <p:spPr bwMode="auto">
            <a:xfrm>
              <a:off x="3816" y="3438"/>
              <a:ext cx="1352" cy="0"/>
            </a:xfrm>
            <a:prstGeom prst="line">
              <a:avLst/>
            </a:prstGeom>
            <a:noFill/>
            <a:ln w="9525">
              <a:solidFill>
                <a:schemeClr val="tx2"/>
              </a:solidFill>
              <a:round/>
              <a:headEnd/>
              <a:tailEnd type="triangle" w="med" len="med"/>
            </a:ln>
            <a:extLst>
              <a:ext uri="{909E8E84-426E-40DD-AFC4-6F175D3DCCD1}">
                <a14:hiddenFill xmlns:a14="http://schemas.microsoft.com/office/drawing/2010/main">
                  <a:noFill/>
                </a14:hiddenFill>
              </a:ext>
            </a:extLst>
          </p:spPr>
          <p:txBody>
            <a:bodyPr anchor="ctr">
              <a:noAutofit/>
            </a:bodyPr>
            <a:lstStyle/>
            <a:p>
              <a:endParaRPr lang="fr-FR">
                <a:latin typeface="Calibri" panose="020F0502020204030204" pitchFamily="34" charset="0"/>
              </a:endParaRPr>
            </a:p>
          </p:txBody>
        </p:sp>
        <p:sp>
          <p:nvSpPr>
            <p:cNvPr id="25617" name="Text Box 139"/>
            <p:cNvSpPr txBox="1">
              <a:spLocks noChangeArrowheads="1"/>
            </p:cNvSpPr>
            <p:nvPr/>
          </p:nvSpPr>
          <p:spPr bwMode="auto">
            <a:xfrm>
              <a:off x="3630" y="2205"/>
              <a:ext cx="38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o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a:latin typeface="Calibri" panose="020F0502020204030204" pitchFamily="34" charset="0"/>
                </a:rPr>
                <a:t>coût</a:t>
              </a:r>
            </a:p>
          </p:txBody>
        </p:sp>
        <p:sp>
          <p:nvSpPr>
            <p:cNvPr id="25618" name="Text Box 140"/>
            <p:cNvSpPr txBox="1">
              <a:spLocks noChangeArrowheads="1"/>
            </p:cNvSpPr>
            <p:nvPr/>
          </p:nvSpPr>
          <p:spPr bwMode="auto">
            <a:xfrm>
              <a:off x="5154" y="3301"/>
              <a:ext cx="46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o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a:latin typeface="Calibri" panose="020F0502020204030204" pitchFamily="34" charset="0"/>
                </a:rPr>
                <a:t>poids</a:t>
              </a:r>
            </a:p>
          </p:txBody>
        </p:sp>
        <p:sp>
          <p:nvSpPr>
            <p:cNvPr id="25619" name="Freeform 141"/>
            <p:cNvSpPr>
              <a:spLocks/>
            </p:cNvSpPr>
            <p:nvPr/>
          </p:nvSpPr>
          <p:spPr bwMode="auto">
            <a:xfrm>
              <a:off x="3960" y="2688"/>
              <a:ext cx="912" cy="536"/>
            </a:xfrm>
            <a:custGeom>
              <a:avLst/>
              <a:gdLst>
                <a:gd name="T0" fmla="*/ 0 w 912"/>
                <a:gd name="T1" fmla="*/ 536 h 536"/>
                <a:gd name="T2" fmla="*/ 416 w 912"/>
                <a:gd name="T3" fmla="*/ 388 h 536"/>
                <a:gd name="T4" fmla="*/ 660 w 912"/>
                <a:gd name="T5" fmla="*/ 244 h 536"/>
                <a:gd name="T6" fmla="*/ 912 w 912"/>
                <a:gd name="T7" fmla="*/ 0 h 536"/>
                <a:gd name="T8" fmla="*/ 0 60000 65536"/>
                <a:gd name="T9" fmla="*/ 0 60000 65536"/>
                <a:gd name="T10" fmla="*/ 0 60000 65536"/>
                <a:gd name="T11" fmla="*/ 0 60000 65536"/>
                <a:gd name="T12" fmla="*/ 0 w 912"/>
                <a:gd name="T13" fmla="*/ 0 h 536"/>
                <a:gd name="T14" fmla="*/ 912 w 912"/>
                <a:gd name="T15" fmla="*/ 536 h 536"/>
              </a:gdLst>
              <a:ahLst/>
              <a:cxnLst>
                <a:cxn ang="T8">
                  <a:pos x="T0" y="T1"/>
                </a:cxn>
                <a:cxn ang="T9">
                  <a:pos x="T2" y="T3"/>
                </a:cxn>
                <a:cxn ang="T10">
                  <a:pos x="T4" y="T5"/>
                </a:cxn>
                <a:cxn ang="T11">
                  <a:pos x="T6" y="T7"/>
                </a:cxn>
              </a:cxnLst>
              <a:rect l="T12" t="T13" r="T14" b="T15"/>
              <a:pathLst>
                <a:path w="912" h="536">
                  <a:moveTo>
                    <a:pt x="0" y="536"/>
                  </a:moveTo>
                  <a:cubicBezTo>
                    <a:pt x="153" y="486"/>
                    <a:pt x="306" y="437"/>
                    <a:pt x="416" y="388"/>
                  </a:cubicBezTo>
                  <a:cubicBezTo>
                    <a:pt x="526" y="339"/>
                    <a:pt x="577" y="309"/>
                    <a:pt x="660" y="244"/>
                  </a:cubicBezTo>
                  <a:cubicBezTo>
                    <a:pt x="743" y="179"/>
                    <a:pt x="871" y="40"/>
                    <a:pt x="912" y="0"/>
                  </a:cubicBezTo>
                </a:path>
              </a:pathLst>
            </a:custGeom>
            <a:noFill/>
            <a:ln w="19050"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noAutofit/>
            </a:bodyPr>
            <a:lstStyle/>
            <a:p>
              <a:endParaRPr lang="fr-FR">
                <a:latin typeface="Calibri" panose="020F0502020204030204" pitchFamily="34" charset="0"/>
              </a:endParaRPr>
            </a:p>
          </p:txBody>
        </p:sp>
      </p:grpSp>
    </p:spTree>
    <p:extLst>
      <p:ext uri="{BB962C8B-B14F-4D97-AF65-F5344CB8AC3E}">
        <p14:creationId xmlns:p14="http://schemas.microsoft.com/office/powerpoint/2010/main" val="29662181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ou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1647825" y="139700"/>
            <a:ext cx="6175375" cy="546100"/>
          </a:xfrm>
        </p:spPr>
        <p:txBody>
          <a:bodyPr/>
          <a:lstStyle/>
          <a:p>
            <a:pPr>
              <a:defRPr/>
            </a:pPr>
            <a:r>
              <a:rPr lang="fr-FR" sz="2800"/>
              <a:t>La relation coûts - délais</a:t>
            </a:r>
          </a:p>
        </p:txBody>
      </p:sp>
      <p:sp>
        <p:nvSpPr>
          <p:cNvPr id="26629" name="Line 50"/>
          <p:cNvSpPr>
            <a:spLocks noChangeShapeType="1"/>
          </p:cNvSpPr>
          <p:nvPr/>
        </p:nvSpPr>
        <p:spPr bwMode="auto">
          <a:xfrm flipV="1">
            <a:off x="1866900" y="1397000"/>
            <a:ext cx="0" cy="3835400"/>
          </a:xfrm>
          <a:prstGeom prst="line">
            <a:avLst/>
          </a:prstGeom>
          <a:noFill/>
          <a:ln w="9525">
            <a:solidFill>
              <a:schemeClr val="tx2"/>
            </a:solidFill>
            <a:round/>
            <a:headEnd/>
            <a:tailEnd type="triangle" w="med" len="med"/>
          </a:ln>
          <a:extLst>
            <a:ext uri="{909E8E84-426E-40DD-AFC4-6F175D3DCCD1}">
              <a14:hiddenFill xmlns:a14="http://schemas.microsoft.com/office/drawing/2010/main">
                <a:noFill/>
              </a14:hiddenFill>
            </a:ext>
          </a:extLst>
        </p:spPr>
        <p:txBody>
          <a:bodyPr wrap="none" anchor="ctr">
            <a:noAutofit/>
          </a:bodyPr>
          <a:lstStyle/>
          <a:p>
            <a:endParaRPr lang="fr-FR">
              <a:latin typeface="Calibri" panose="020F0502020204030204" pitchFamily="34" charset="0"/>
            </a:endParaRPr>
          </a:p>
        </p:txBody>
      </p:sp>
      <p:sp>
        <p:nvSpPr>
          <p:cNvPr id="26630" name="Line 51"/>
          <p:cNvSpPr>
            <a:spLocks noChangeShapeType="1"/>
          </p:cNvSpPr>
          <p:nvPr/>
        </p:nvSpPr>
        <p:spPr bwMode="auto">
          <a:xfrm>
            <a:off x="1866900" y="5232400"/>
            <a:ext cx="6248400" cy="0"/>
          </a:xfrm>
          <a:prstGeom prst="line">
            <a:avLst/>
          </a:prstGeom>
          <a:noFill/>
          <a:ln w="9525">
            <a:solidFill>
              <a:schemeClr val="tx2"/>
            </a:solidFill>
            <a:round/>
            <a:headEnd/>
            <a:tailEnd type="triangle" w="med" len="med"/>
          </a:ln>
          <a:extLst>
            <a:ext uri="{909E8E84-426E-40DD-AFC4-6F175D3DCCD1}">
              <a14:hiddenFill xmlns:a14="http://schemas.microsoft.com/office/drawing/2010/main">
                <a:noFill/>
              </a14:hiddenFill>
            </a:ext>
          </a:extLst>
        </p:spPr>
        <p:txBody>
          <a:bodyPr wrap="none" anchor="ctr">
            <a:noAutofit/>
          </a:bodyPr>
          <a:lstStyle/>
          <a:p>
            <a:endParaRPr lang="fr-FR">
              <a:latin typeface="Calibri" panose="020F0502020204030204" pitchFamily="34" charset="0"/>
            </a:endParaRPr>
          </a:p>
        </p:txBody>
      </p:sp>
      <p:sp>
        <p:nvSpPr>
          <p:cNvPr id="26631" name="Line 52"/>
          <p:cNvSpPr>
            <a:spLocks noChangeShapeType="1"/>
          </p:cNvSpPr>
          <p:nvPr/>
        </p:nvSpPr>
        <p:spPr bwMode="auto">
          <a:xfrm>
            <a:off x="1870075" y="3863975"/>
            <a:ext cx="4205288" cy="0"/>
          </a:xfrm>
          <a:prstGeom prst="line">
            <a:avLst/>
          </a:prstGeom>
          <a:noFill/>
          <a:ln w="9525">
            <a:solidFill>
              <a:schemeClr val="tx2"/>
            </a:solidFill>
            <a:prstDash val="lgDash"/>
            <a:round/>
            <a:headEnd/>
            <a:tailEnd/>
          </a:ln>
          <a:extLst>
            <a:ext uri="{909E8E84-426E-40DD-AFC4-6F175D3DCCD1}">
              <a14:hiddenFill xmlns:a14="http://schemas.microsoft.com/office/drawing/2010/main">
                <a:noFill/>
              </a14:hiddenFill>
            </a:ext>
          </a:extLst>
        </p:spPr>
        <p:txBody>
          <a:bodyPr wrap="none" anchor="ctr">
            <a:noAutofit/>
          </a:bodyPr>
          <a:lstStyle/>
          <a:p>
            <a:endParaRPr lang="fr-FR">
              <a:latin typeface="Calibri" panose="020F0502020204030204" pitchFamily="34" charset="0"/>
            </a:endParaRPr>
          </a:p>
        </p:txBody>
      </p:sp>
      <p:sp>
        <p:nvSpPr>
          <p:cNvPr id="26632" name="Line 55"/>
          <p:cNvSpPr>
            <a:spLocks noChangeShapeType="1"/>
          </p:cNvSpPr>
          <p:nvPr/>
        </p:nvSpPr>
        <p:spPr bwMode="auto">
          <a:xfrm>
            <a:off x="6069013" y="3863975"/>
            <a:ext cx="0" cy="1371600"/>
          </a:xfrm>
          <a:prstGeom prst="line">
            <a:avLst/>
          </a:prstGeom>
          <a:noFill/>
          <a:ln w="9525">
            <a:solidFill>
              <a:schemeClr val="tx2"/>
            </a:solidFill>
            <a:prstDash val="lgDash"/>
            <a:round/>
            <a:headEnd/>
            <a:tailEnd/>
          </a:ln>
          <a:extLst>
            <a:ext uri="{909E8E84-426E-40DD-AFC4-6F175D3DCCD1}">
              <a14:hiddenFill xmlns:a14="http://schemas.microsoft.com/office/drawing/2010/main">
                <a:noFill/>
              </a14:hiddenFill>
            </a:ext>
          </a:extLst>
        </p:spPr>
        <p:txBody>
          <a:bodyPr wrap="none" anchor="ctr">
            <a:noAutofit/>
          </a:bodyPr>
          <a:lstStyle/>
          <a:p>
            <a:endParaRPr lang="fr-FR">
              <a:latin typeface="Calibri" panose="020F0502020204030204" pitchFamily="34" charset="0"/>
            </a:endParaRPr>
          </a:p>
        </p:txBody>
      </p:sp>
      <p:sp>
        <p:nvSpPr>
          <p:cNvPr id="26633" name="Text Box 58"/>
          <p:cNvSpPr txBox="1">
            <a:spLocks noChangeArrowheads="1"/>
          </p:cNvSpPr>
          <p:nvPr/>
        </p:nvSpPr>
        <p:spPr bwMode="auto">
          <a:xfrm>
            <a:off x="5641975" y="3317875"/>
            <a:ext cx="8826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o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a:latin typeface="Calibri" panose="020F0502020204030204" pitchFamily="34" charset="0"/>
              </a:rPr>
              <a:t>normal</a:t>
            </a:r>
          </a:p>
        </p:txBody>
      </p:sp>
      <p:sp>
        <p:nvSpPr>
          <p:cNvPr id="26634" name="Text Box 59"/>
          <p:cNvSpPr txBox="1">
            <a:spLocks noChangeArrowheads="1"/>
          </p:cNvSpPr>
          <p:nvPr/>
        </p:nvSpPr>
        <p:spPr bwMode="auto">
          <a:xfrm>
            <a:off x="7345363" y="4800600"/>
            <a:ext cx="768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o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a:latin typeface="Calibri" panose="020F0502020204030204" pitchFamily="34" charset="0"/>
              </a:rPr>
              <a:t>durée</a:t>
            </a:r>
          </a:p>
        </p:txBody>
      </p:sp>
      <p:sp>
        <p:nvSpPr>
          <p:cNvPr id="26635" name="Text Box 60"/>
          <p:cNvSpPr txBox="1">
            <a:spLocks noChangeArrowheads="1"/>
          </p:cNvSpPr>
          <p:nvPr/>
        </p:nvSpPr>
        <p:spPr bwMode="auto">
          <a:xfrm>
            <a:off x="1943100" y="1371600"/>
            <a:ext cx="6159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o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a:latin typeface="Calibri" panose="020F0502020204030204" pitchFamily="34" charset="0"/>
              </a:rPr>
              <a:t>coût</a:t>
            </a:r>
          </a:p>
        </p:txBody>
      </p:sp>
      <p:sp>
        <p:nvSpPr>
          <p:cNvPr id="26636" name="Text Box 63"/>
          <p:cNvSpPr txBox="1">
            <a:spLocks noChangeArrowheads="1"/>
          </p:cNvSpPr>
          <p:nvPr/>
        </p:nvSpPr>
        <p:spPr bwMode="auto">
          <a:xfrm>
            <a:off x="1247775" y="3741738"/>
            <a:ext cx="4762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o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a:latin typeface="Calibri" panose="020F0502020204030204" pitchFamily="34" charset="0"/>
              </a:rPr>
              <a:t>Cn</a:t>
            </a:r>
          </a:p>
        </p:txBody>
      </p:sp>
      <p:sp>
        <p:nvSpPr>
          <p:cNvPr id="26637" name="Text Box 65"/>
          <p:cNvSpPr txBox="1">
            <a:spLocks noChangeArrowheads="1"/>
          </p:cNvSpPr>
          <p:nvPr/>
        </p:nvSpPr>
        <p:spPr bwMode="auto">
          <a:xfrm>
            <a:off x="5819775" y="5240338"/>
            <a:ext cx="4762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o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a:latin typeface="Calibri" panose="020F0502020204030204" pitchFamily="34" charset="0"/>
              </a:rPr>
              <a:t>Dn</a:t>
            </a:r>
          </a:p>
        </p:txBody>
      </p:sp>
      <p:grpSp>
        <p:nvGrpSpPr>
          <p:cNvPr id="2" name="Group 81"/>
          <p:cNvGrpSpPr>
            <a:grpSpLocks/>
          </p:cNvGrpSpPr>
          <p:nvPr/>
        </p:nvGrpSpPr>
        <p:grpSpPr bwMode="auto">
          <a:xfrm>
            <a:off x="942975" y="5375275"/>
            <a:ext cx="7842250" cy="881063"/>
            <a:chOff x="594" y="3386"/>
            <a:chExt cx="4940" cy="555"/>
          </a:xfrm>
        </p:grpSpPr>
        <p:sp>
          <p:nvSpPr>
            <p:cNvPr id="26656" name="Text Box 66"/>
            <p:cNvSpPr txBox="1">
              <a:spLocks noChangeArrowheads="1"/>
            </p:cNvSpPr>
            <p:nvPr/>
          </p:nvSpPr>
          <p:spPr bwMode="auto">
            <a:xfrm>
              <a:off x="3946" y="3386"/>
              <a:ext cx="1588" cy="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pPr algn="l"/>
              <a:r>
                <a:rPr lang="fr-FR" altLang="fr-FR" sz="1600">
                  <a:latin typeface="Calibri" panose="020F0502020204030204" pitchFamily="34" charset="0"/>
                </a:rPr>
                <a:t>Irréaliste : si on va moins</a:t>
              </a:r>
              <a:br>
                <a:rPr lang="fr-FR" altLang="fr-FR" sz="1600">
                  <a:latin typeface="Calibri" panose="020F0502020204030204" pitchFamily="34" charset="0"/>
                </a:rPr>
              </a:br>
              <a:r>
                <a:rPr lang="fr-FR" altLang="fr-FR" sz="1600">
                  <a:latin typeface="Calibri" panose="020F0502020204030204" pitchFamily="34" charset="0"/>
                </a:rPr>
                <a:t> vite, on dépensera plus</a:t>
              </a:r>
            </a:p>
          </p:txBody>
        </p:sp>
        <p:sp>
          <p:nvSpPr>
            <p:cNvPr id="26657" name="Text Box 67"/>
            <p:cNvSpPr txBox="1">
              <a:spLocks noChangeArrowheads="1"/>
            </p:cNvSpPr>
            <p:nvPr/>
          </p:nvSpPr>
          <p:spPr bwMode="auto">
            <a:xfrm>
              <a:off x="594" y="3421"/>
              <a:ext cx="1684" cy="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pPr algn="r"/>
              <a:r>
                <a:rPr lang="fr-FR" altLang="fr-FR" sz="1600">
                  <a:latin typeface="Calibri" panose="020F0502020204030204" pitchFamily="34" charset="0"/>
                </a:rPr>
                <a:t>Irréaliste : on peut dépenser plus, mais on n'ira pas plus vite</a:t>
              </a:r>
            </a:p>
          </p:txBody>
        </p:sp>
      </p:grpSp>
      <p:grpSp>
        <p:nvGrpSpPr>
          <p:cNvPr id="3" name="Group 82"/>
          <p:cNvGrpSpPr>
            <a:grpSpLocks/>
          </p:cNvGrpSpPr>
          <p:nvPr/>
        </p:nvGrpSpPr>
        <p:grpSpPr bwMode="auto">
          <a:xfrm>
            <a:off x="1184275" y="2051050"/>
            <a:ext cx="5764213" cy="3581400"/>
            <a:chOff x="746" y="1292"/>
            <a:chExt cx="3631" cy="2256"/>
          </a:xfrm>
        </p:grpSpPr>
        <p:sp>
          <p:nvSpPr>
            <p:cNvPr id="26646" name="Line 56"/>
            <p:cNvSpPr>
              <a:spLocks noChangeShapeType="1"/>
            </p:cNvSpPr>
            <p:nvPr/>
          </p:nvSpPr>
          <p:spPr bwMode="auto">
            <a:xfrm>
              <a:off x="2370" y="1597"/>
              <a:ext cx="1453" cy="841"/>
            </a:xfrm>
            <a:prstGeom prst="line">
              <a:avLst/>
            </a:prstGeom>
            <a:noFill/>
            <a:ln w="9525">
              <a:solidFill>
                <a:schemeClr val="tx2"/>
              </a:solidFill>
              <a:prstDash val="lgDash"/>
              <a:round/>
              <a:headEnd/>
              <a:tailEnd/>
            </a:ln>
            <a:extLst>
              <a:ext uri="{909E8E84-426E-40DD-AFC4-6F175D3DCCD1}">
                <a14:hiddenFill xmlns:a14="http://schemas.microsoft.com/office/drawing/2010/main">
                  <a:noFill/>
                </a14:hiddenFill>
              </a:ext>
            </a:extLst>
          </p:spPr>
          <p:txBody>
            <a:bodyPr anchor="ctr">
              <a:noAutofit/>
            </a:bodyPr>
            <a:lstStyle/>
            <a:p>
              <a:endParaRPr lang="fr-FR">
                <a:latin typeface="Calibri" panose="020F0502020204030204" pitchFamily="34" charset="0"/>
              </a:endParaRPr>
            </a:p>
          </p:txBody>
        </p:sp>
        <p:grpSp>
          <p:nvGrpSpPr>
            <p:cNvPr id="26647" name="Group 80"/>
            <p:cNvGrpSpPr>
              <a:grpSpLocks/>
            </p:cNvGrpSpPr>
            <p:nvPr/>
          </p:nvGrpSpPr>
          <p:grpSpPr bwMode="auto">
            <a:xfrm>
              <a:off x="746" y="1292"/>
              <a:ext cx="3631" cy="2256"/>
              <a:chOff x="746" y="1292"/>
              <a:chExt cx="3631" cy="2256"/>
            </a:xfrm>
          </p:grpSpPr>
          <p:sp>
            <p:nvSpPr>
              <p:cNvPr id="26648" name="Line 53"/>
              <p:cNvSpPr>
                <a:spLocks noChangeShapeType="1"/>
              </p:cNvSpPr>
              <p:nvPr/>
            </p:nvSpPr>
            <p:spPr bwMode="auto">
              <a:xfrm>
                <a:off x="1178" y="1594"/>
                <a:ext cx="1200" cy="0"/>
              </a:xfrm>
              <a:prstGeom prst="line">
                <a:avLst/>
              </a:prstGeom>
              <a:noFill/>
              <a:ln w="9525">
                <a:solidFill>
                  <a:schemeClr val="tx2"/>
                </a:solidFill>
                <a:prstDash val="lgDash"/>
                <a:round/>
                <a:headEnd/>
                <a:tailEnd/>
              </a:ln>
              <a:extLst>
                <a:ext uri="{909E8E84-426E-40DD-AFC4-6F175D3DCCD1}">
                  <a14:hiddenFill xmlns:a14="http://schemas.microsoft.com/office/drawing/2010/main">
                    <a:noFill/>
                  </a14:hiddenFill>
                </a:ext>
              </a:extLst>
            </p:spPr>
            <p:txBody>
              <a:bodyPr wrap="none" anchor="ctr">
                <a:noAutofit/>
              </a:bodyPr>
              <a:lstStyle/>
              <a:p>
                <a:endParaRPr lang="fr-FR">
                  <a:latin typeface="Calibri" panose="020F0502020204030204" pitchFamily="34" charset="0"/>
                </a:endParaRPr>
              </a:p>
            </p:txBody>
          </p:sp>
          <p:sp>
            <p:nvSpPr>
              <p:cNvPr id="26649" name="Line 54"/>
              <p:cNvSpPr>
                <a:spLocks noChangeShapeType="1"/>
              </p:cNvSpPr>
              <p:nvPr/>
            </p:nvSpPr>
            <p:spPr bwMode="auto">
              <a:xfrm>
                <a:off x="2378" y="1594"/>
                <a:ext cx="0" cy="1704"/>
              </a:xfrm>
              <a:prstGeom prst="line">
                <a:avLst/>
              </a:prstGeom>
              <a:noFill/>
              <a:ln w="9525">
                <a:solidFill>
                  <a:schemeClr val="tx2"/>
                </a:solidFill>
                <a:prstDash val="lgDash"/>
                <a:round/>
                <a:headEnd/>
                <a:tailEnd/>
              </a:ln>
              <a:extLst>
                <a:ext uri="{909E8E84-426E-40DD-AFC4-6F175D3DCCD1}">
                  <a14:hiddenFill xmlns:a14="http://schemas.microsoft.com/office/drawing/2010/main">
                    <a:noFill/>
                  </a14:hiddenFill>
                </a:ext>
              </a:extLst>
            </p:spPr>
            <p:txBody>
              <a:bodyPr wrap="none" anchor="ctr">
                <a:noAutofit/>
              </a:bodyPr>
              <a:lstStyle/>
              <a:p>
                <a:endParaRPr lang="fr-FR">
                  <a:latin typeface="Calibri" panose="020F0502020204030204" pitchFamily="34" charset="0"/>
                </a:endParaRPr>
              </a:p>
            </p:txBody>
          </p:sp>
          <p:sp>
            <p:nvSpPr>
              <p:cNvPr id="26650" name="Text Box 57"/>
              <p:cNvSpPr txBox="1">
                <a:spLocks noChangeArrowheads="1"/>
              </p:cNvSpPr>
              <p:nvPr/>
            </p:nvSpPr>
            <p:spPr bwMode="auto">
              <a:xfrm>
                <a:off x="2067" y="1292"/>
                <a:ext cx="66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o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a:latin typeface="Calibri" panose="020F0502020204030204" pitchFamily="34" charset="0"/>
                  </a:rPr>
                  <a:t>accéléré</a:t>
                </a:r>
              </a:p>
            </p:txBody>
          </p:sp>
          <p:sp>
            <p:nvSpPr>
              <p:cNvPr id="26651" name="Text Box 62"/>
              <p:cNvSpPr txBox="1">
                <a:spLocks noChangeArrowheads="1"/>
              </p:cNvSpPr>
              <p:nvPr/>
            </p:nvSpPr>
            <p:spPr bwMode="auto">
              <a:xfrm>
                <a:off x="746" y="1469"/>
                <a:ext cx="30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o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a:latin typeface="Calibri" panose="020F0502020204030204" pitchFamily="34" charset="0"/>
                  </a:rPr>
                  <a:t>Ca</a:t>
                </a:r>
              </a:p>
            </p:txBody>
          </p:sp>
          <p:sp>
            <p:nvSpPr>
              <p:cNvPr id="26652" name="Text Box 64"/>
              <p:cNvSpPr txBox="1">
                <a:spLocks noChangeArrowheads="1"/>
              </p:cNvSpPr>
              <p:nvPr/>
            </p:nvSpPr>
            <p:spPr bwMode="auto">
              <a:xfrm>
                <a:off x="2226" y="3317"/>
                <a:ext cx="30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o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a:latin typeface="Calibri" panose="020F0502020204030204" pitchFamily="34" charset="0"/>
                  </a:rPr>
                  <a:t>Da</a:t>
                </a:r>
              </a:p>
            </p:txBody>
          </p:sp>
          <p:grpSp>
            <p:nvGrpSpPr>
              <p:cNvPr id="26653" name="Group 69"/>
              <p:cNvGrpSpPr>
                <a:grpSpLocks/>
              </p:cNvGrpSpPr>
              <p:nvPr/>
            </p:nvGrpSpPr>
            <p:grpSpPr bwMode="auto">
              <a:xfrm>
                <a:off x="2382" y="1603"/>
                <a:ext cx="1995" cy="833"/>
                <a:chOff x="2382" y="1603"/>
                <a:chExt cx="1995" cy="833"/>
              </a:xfrm>
            </p:grpSpPr>
            <p:sp>
              <p:nvSpPr>
                <p:cNvPr id="26654" name="Freeform 61"/>
                <p:cNvSpPr>
                  <a:spLocks/>
                </p:cNvSpPr>
                <p:nvPr/>
              </p:nvSpPr>
              <p:spPr bwMode="auto">
                <a:xfrm>
                  <a:off x="2382" y="1603"/>
                  <a:ext cx="1440" cy="831"/>
                </a:xfrm>
                <a:custGeom>
                  <a:avLst/>
                  <a:gdLst>
                    <a:gd name="T0" fmla="*/ 0 w 1440"/>
                    <a:gd name="T1" fmla="*/ 0 h 831"/>
                    <a:gd name="T2" fmla="*/ 29 w 1440"/>
                    <a:gd name="T3" fmla="*/ 159 h 831"/>
                    <a:gd name="T4" fmla="*/ 149 w 1440"/>
                    <a:gd name="T5" fmla="*/ 365 h 831"/>
                    <a:gd name="T6" fmla="*/ 375 w 1440"/>
                    <a:gd name="T7" fmla="*/ 576 h 831"/>
                    <a:gd name="T8" fmla="*/ 720 w 1440"/>
                    <a:gd name="T9" fmla="*/ 725 h 831"/>
                    <a:gd name="T10" fmla="*/ 1008 w 1440"/>
                    <a:gd name="T11" fmla="*/ 792 h 831"/>
                    <a:gd name="T12" fmla="*/ 1242 w 1440"/>
                    <a:gd name="T13" fmla="*/ 818 h 831"/>
                    <a:gd name="T14" fmla="*/ 1440 w 1440"/>
                    <a:gd name="T15" fmla="*/ 831 h 831"/>
                    <a:gd name="T16" fmla="*/ 0 60000 65536"/>
                    <a:gd name="T17" fmla="*/ 0 60000 65536"/>
                    <a:gd name="T18" fmla="*/ 0 60000 65536"/>
                    <a:gd name="T19" fmla="*/ 0 60000 65536"/>
                    <a:gd name="T20" fmla="*/ 0 60000 65536"/>
                    <a:gd name="T21" fmla="*/ 0 60000 65536"/>
                    <a:gd name="T22" fmla="*/ 0 60000 65536"/>
                    <a:gd name="T23" fmla="*/ 0 60000 65536"/>
                    <a:gd name="T24" fmla="*/ 0 w 1440"/>
                    <a:gd name="T25" fmla="*/ 0 h 831"/>
                    <a:gd name="T26" fmla="*/ 1440 w 1440"/>
                    <a:gd name="T27" fmla="*/ 831 h 83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40" h="831">
                      <a:moveTo>
                        <a:pt x="0" y="0"/>
                      </a:moveTo>
                      <a:cubicBezTo>
                        <a:pt x="2" y="49"/>
                        <a:pt x="4" y="98"/>
                        <a:pt x="29" y="159"/>
                      </a:cubicBezTo>
                      <a:cubicBezTo>
                        <a:pt x="54" y="220"/>
                        <a:pt x="91" y="296"/>
                        <a:pt x="149" y="365"/>
                      </a:cubicBezTo>
                      <a:cubicBezTo>
                        <a:pt x="207" y="434"/>
                        <a:pt x="280" y="516"/>
                        <a:pt x="375" y="576"/>
                      </a:cubicBezTo>
                      <a:cubicBezTo>
                        <a:pt x="470" y="636"/>
                        <a:pt x="614" y="689"/>
                        <a:pt x="720" y="725"/>
                      </a:cubicBezTo>
                      <a:cubicBezTo>
                        <a:pt x="826" y="761"/>
                        <a:pt x="921" y="777"/>
                        <a:pt x="1008" y="792"/>
                      </a:cubicBezTo>
                      <a:cubicBezTo>
                        <a:pt x="1095" y="807"/>
                        <a:pt x="1170" y="811"/>
                        <a:pt x="1242" y="818"/>
                      </a:cubicBezTo>
                      <a:cubicBezTo>
                        <a:pt x="1314" y="825"/>
                        <a:pt x="1399" y="828"/>
                        <a:pt x="1440" y="831"/>
                      </a:cubicBezTo>
                    </a:path>
                  </a:pathLst>
                </a:custGeom>
                <a:noFill/>
                <a:ln w="19050" cap="flat" cmpd="sng">
                  <a:solidFill>
                    <a:srgbClr val="FF33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noAutofit/>
                </a:bodyPr>
                <a:lstStyle/>
                <a:p>
                  <a:endParaRPr lang="fr-FR">
                    <a:latin typeface="Calibri" panose="020F0502020204030204" pitchFamily="34" charset="0"/>
                  </a:endParaRPr>
                </a:p>
              </p:txBody>
            </p:sp>
            <p:sp>
              <p:nvSpPr>
                <p:cNvPr id="26655" name="Freeform 68"/>
                <p:cNvSpPr>
                  <a:spLocks/>
                </p:cNvSpPr>
                <p:nvPr/>
              </p:nvSpPr>
              <p:spPr bwMode="auto">
                <a:xfrm>
                  <a:off x="3822" y="2271"/>
                  <a:ext cx="555" cy="165"/>
                </a:xfrm>
                <a:custGeom>
                  <a:avLst/>
                  <a:gdLst>
                    <a:gd name="T0" fmla="*/ 0 w 555"/>
                    <a:gd name="T1" fmla="*/ 162 h 165"/>
                    <a:gd name="T2" fmla="*/ 120 w 555"/>
                    <a:gd name="T3" fmla="*/ 159 h 165"/>
                    <a:gd name="T4" fmla="*/ 258 w 555"/>
                    <a:gd name="T5" fmla="*/ 129 h 165"/>
                    <a:gd name="T6" fmla="*/ 426 w 555"/>
                    <a:gd name="T7" fmla="*/ 72 h 165"/>
                    <a:gd name="T8" fmla="*/ 555 w 555"/>
                    <a:gd name="T9" fmla="*/ 0 h 165"/>
                    <a:gd name="T10" fmla="*/ 0 60000 65536"/>
                    <a:gd name="T11" fmla="*/ 0 60000 65536"/>
                    <a:gd name="T12" fmla="*/ 0 60000 65536"/>
                    <a:gd name="T13" fmla="*/ 0 60000 65536"/>
                    <a:gd name="T14" fmla="*/ 0 60000 65536"/>
                    <a:gd name="T15" fmla="*/ 0 w 555"/>
                    <a:gd name="T16" fmla="*/ 0 h 165"/>
                    <a:gd name="T17" fmla="*/ 555 w 555"/>
                    <a:gd name="T18" fmla="*/ 165 h 165"/>
                  </a:gdLst>
                  <a:ahLst/>
                  <a:cxnLst>
                    <a:cxn ang="T10">
                      <a:pos x="T0" y="T1"/>
                    </a:cxn>
                    <a:cxn ang="T11">
                      <a:pos x="T2" y="T3"/>
                    </a:cxn>
                    <a:cxn ang="T12">
                      <a:pos x="T4" y="T5"/>
                    </a:cxn>
                    <a:cxn ang="T13">
                      <a:pos x="T6" y="T7"/>
                    </a:cxn>
                    <a:cxn ang="T14">
                      <a:pos x="T8" y="T9"/>
                    </a:cxn>
                  </a:cxnLst>
                  <a:rect l="T15" t="T16" r="T17" b="T18"/>
                  <a:pathLst>
                    <a:path w="555" h="165">
                      <a:moveTo>
                        <a:pt x="0" y="162"/>
                      </a:moveTo>
                      <a:cubicBezTo>
                        <a:pt x="38" y="163"/>
                        <a:pt x="77" y="165"/>
                        <a:pt x="120" y="159"/>
                      </a:cubicBezTo>
                      <a:cubicBezTo>
                        <a:pt x="163" y="153"/>
                        <a:pt x="207" y="143"/>
                        <a:pt x="258" y="129"/>
                      </a:cubicBezTo>
                      <a:cubicBezTo>
                        <a:pt x="309" y="115"/>
                        <a:pt x="377" y="93"/>
                        <a:pt x="426" y="72"/>
                      </a:cubicBezTo>
                      <a:cubicBezTo>
                        <a:pt x="475" y="51"/>
                        <a:pt x="534" y="12"/>
                        <a:pt x="555" y="0"/>
                      </a:cubicBezTo>
                    </a:path>
                  </a:pathLst>
                </a:custGeom>
                <a:noFill/>
                <a:ln w="9525" cap="flat" cmpd="sng">
                  <a:solidFill>
                    <a:srgbClr val="FF3300"/>
                  </a:solidFill>
                  <a:prstDash val="dash"/>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noAutofit/>
                </a:bodyPr>
                <a:lstStyle/>
                <a:p>
                  <a:endParaRPr lang="fr-FR">
                    <a:latin typeface="Calibri" panose="020F0502020204030204" pitchFamily="34" charset="0"/>
                  </a:endParaRPr>
                </a:p>
              </p:txBody>
            </p:sp>
          </p:grpSp>
        </p:grpSp>
      </p:grpSp>
    </p:spTree>
    <p:extLst>
      <p:ext uri="{BB962C8B-B14F-4D97-AF65-F5344CB8AC3E}">
        <p14:creationId xmlns:p14="http://schemas.microsoft.com/office/powerpoint/2010/main" val="11647925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out)">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ox(out)">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a:xfrm>
            <a:off x="762000" y="2451100"/>
            <a:ext cx="7823200" cy="1333500"/>
          </a:xfrm>
          <a:ln>
            <a:solidFill>
              <a:schemeClr val="bg2"/>
            </a:solidFill>
          </a:ln>
        </p:spPr>
        <p:txBody>
          <a:bodyPr/>
          <a:lstStyle/>
          <a:p>
            <a:r>
              <a:rPr lang="fr-FR" altLang="fr-FR" b="0">
                <a:effectLst/>
              </a:rPr>
              <a:t>4. Management des risques</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2" name="AutoShape 100"/>
          <p:cNvSpPr>
            <a:spLocks noChangeArrowheads="1"/>
          </p:cNvSpPr>
          <p:nvPr/>
        </p:nvSpPr>
        <p:spPr bwMode="auto">
          <a:xfrm>
            <a:off x="3683000" y="2667000"/>
            <a:ext cx="292100" cy="2019300"/>
          </a:xfrm>
          <a:prstGeom prst="downArrow">
            <a:avLst>
              <a:gd name="adj1" fmla="val 50000"/>
              <a:gd name="adj2" fmla="val 98927"/>
            </a:avLst>
          </a:prstGeom>
          <a:solidFill>
            <a:srgbClr val="FFFF00"/>
          </a:solidFill>
          <a:ln w="9525">
            <a:solidFill>
              <a:schemeClr val="tx2"/>
            </a:solidFill>
            <a:miter lim="800000"/>
            <a:headEnd/>
            <a:tailEnd/>
          </a:ln>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dirty="0">
              <a:latin typeface="Calibri" panose="020F0502020204030204" pitchFamily="34" charset="0"/>
            </a:endParaRPr>
          </a:p>
        </p:txBody>
      </p:sp>
      <p:sp>
        <p:nvSpPr>
          <p:cNvPr id="13365" name="Rectangle 53"/>
          <p:cNvSpPr>
            <a:spLocks noGrp="1" noChangeArrowheads="1"/>
          </p:cNvSpPr>
          <p:nvPr>
            <p:ph type="title"/>
          </p:nvPr>
        </p:nvSpPr>
        <p:spPr>
          <a:xfrm>
            <a:off x="1346200" y="111125"/>
            <a:ext cx="7277100" cy="515938"/>
          </a:xfrm>
        </p:spPr>
        <p:txBody>
          <a:bodyPr/>
          <a:lstStyle/>
          <a:p>
            <a:pPr>
              <a:defRPr/>
            </a:pPr>
            <a:r>
              <a:rPr lang="fr-FR"/>
              <a:t>Le management des risques</a:t>
            </a:r>
          </a:p>
        </p:txBody>
      </p:sp>
      <p:sp>
        <p:nvSpPr>
          <p:cNvPr id="27654" name="Rectangle 97"/>
          <p:cNvSpPr>
            <a:spLocks noChangeArrowheads="1"/>
          </p:cNvSpPr>
          <p:nvPr/>
        </p:nvSpPr>
        <p:spPr bwMode="auto">
          <a:xfrm>
            <a:off x="2876550" y="1955800"/>
            <a:ext cx="1828800" cy="736600"/>
          </a:xfrm>
          <a:prstGeom prst="rect">
            <a:avLst/>
          </a:prstGeom>
          <a:solidFill>
            <a:srgbClr val="FFFF99"/>
          </a:solidFill>
          <a:ln w="9525">
            <a:solidFill>
              <a:schemeClr val="tx2"/>
            </a:solidFill>
            <a:miter lim="800000"/>
            <a:headEnd/>
            <a:tailEnd/>
          </a:ln>
        </p:spPr>
        <p:txBody>
          <a:bodyPr anchor="ctr" anchorCtr="1"/>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dirty="0">
                <a:latin typeface="Calibri" panose="020F0502020204030204" pitchFamily="34" charset="0"/>
              </a:rPr>
              <a:t>1. Identification des risques</a:t>
            </a:r>
          </a:p>
        </p:txBody>
      </p:sp>
      <p:sp>
        <p:nvSpPr>
          <p:cNvPr id="27655" name="AutoShape 101"/>
          <p:cNvSpPr>
            <a:spLocks noChangeArrowheads="1"/>
          </p:cNvSpPr>
          <p:nvPr/>
        </p:nvSpPr>
        <p:spPr bwMode="auto">
          <a:xfrm>
            <a:off x="5448300" y="1739900"/>
            <a:ext cx="2311400" cy="685800"/>
          </a:xfrm>
          <a:prstGeom prst="wedgeEllipseCallout">
            <a:avLst>
              <a:gd name="adj1" fmla="val -75620"/>
              <a:gd name="adj2" fmla="val 29630"/>
            </a:avLst>
          </a:prstGeom>
          <a:solidFill>
            <a:schemeClr val="bg1"/>
          </a:solidFill>
          <a:ln w="9525">
            <a:solidFill>
              <a:schemeClr val="tx2"/>
            </a:solidFill>
            <a:miter lim="800000"/>
            <a:headEnd/>
            <a:tailEnd/>
          </a:ln>
        </p:spPr>
        <p:txBody>
          <a:bodyPr anchor="ctr" anchorCtr="1"/>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400" dirty="0">
                <a:solidFill>
                  <a:schemeClr val="tx1"/>
                </a:solidFill>
                <a:latin typeface="Calibri" panose="020F0502020204030204" pitchFamily="34" charset="0"/>
              </a:rPr>
              <a:t>Quels incidents peuvent survenir ?</a:t>
            </a:r>
          </a:p>
        </p:txBody>
      </p:sp>
      <p:grpSp>
        <p:nvGrpSpPr>
          <p:cNvPr id="2" name="Group 104"/>
          <p:cNvGrpSpPr>
            <a:grpSpLocks/>
          </p:cNvGrpSpPr>
          <p:nvPr/>
        </p:nvGrpSpPr>
        <p:grpSpPr bwMode="auto">
          <a:xfrm>
            <a:off x="2851150" y="2794000"/>
            <a:ext cx="4933950" cy="1231900"/>
            <a:chOff x="1796" y="1760"/>
            <a:chExt cx="3108" cy="776"/>
          </a:xfrm>
        </p:grpSpPr>
        <p:sp>
          <p:nvSpPr>
            <p:cNvPr id="27666" name="Rectangle 98"/>
            <p:cNvSpPr>
              <a:spLocks noChangeArrowheads="1"/>
            </p:cNvSpPr>
            <p:nvPr/>
          </p:nvSpPr>
          <p:spPr bwMode="auto">
            <a:xfrm>
              <a:off x="1796" y="2072"/>
              <a:ext cx="1184" cy="464"/>
            </a:xfrm>
            <a:prstGeom prst="rect">
              <a:avLst/>
            </a:prstGeom>
            <a:solidFill>
              <a:srgbClr val="FFFF99"/>
            </a:solidFill>
            <a:ln w="9525">
              <a:solidFill>
                <a:schemeClr val="tx2"/>
              </a:solidFill>
              <a:miter lim="800000"/>
              <a:headEnd/>
              <a:tailEnd/>
            </a:ln>
          </p:spPr>
          <p:txBody>
            <a:bodyPr anchor="ctr" anchorCtr="1"/>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dirty="0">
                  <a:latin typeface="Calibri" panose="020F0502020204030204" pitchFamily="34" charset="0"/>
                </a:rPr>
                <a:t>2. Quantification des risques</a:t>
              </a:r>
            </a:p>
          </p:txBody>
        </p:sp>
        <p:sp>
          <p:nvSpPr>
            <p:cNvPr id="27667" name="AutoShape 102"/>
            <p:cNvSpPr>
              <a:spLocks noChangeArrowheads="1"/>
            </p:cNvSpPr>
            <p:nvPr/>
          </p:nvSpPr>
          <p:spPr bwMode="auto">
            <a:xfrm>
              <a:off x="3368" y="1760"/>
              <a:ext cx="1536" cy="624"/>
            </a:xfrm>
            <a:prstGeom prst="wedgeEllipseCallout">
              <a:avLst>
                <a:gd name="adj1" fmla="val -71157"/>
                <a:gd name="adj2" fmla="val 29486"/>
              </a:avLst>
            </a:prstGeom>
            <a:solidFill>
              <a:schemeClr val="bg1"/>
            </a:solidFill>
            <a:ln w="9525">
              <a:solidFill>
                <a:schemeClr val="tx2"/>
              </a:solidFill>
              <a:miter lim="800000"/>
              <a:headEnd/>
              <a:tailEnd/>
            </a:ln>
          </p:spPr>
          <p:txBody>
            <a:bodyPr anchor="ctr" anchorCtr="1"/>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400" dirty="0">
                  <a:solidFill>
                    <a:schemeClr val="tx1"/>
                  </a:solidFill>
                  <a:latin typeface="Calibri" panose="020F0502020204030204" pitchFamily="34" charset="0"/>
                </a:rPr>
                <a:t>Quelle est la probabilité d'un </a:t>
              </a:r>
              <a:br>
                <a:rPr lang="fr-FR" altLang="fr-FR" sz="1400" dirty="0">
                  <a:solidFill>
                    <a:schemeClr val="tx1"/>
                  </a:solidFill>
                  <a:latin typeface="Calibri" panose="020F0502020204030204" pitchFamily="34" charset="0"/>
                </a:rPr>
              </a:br>
              <a:r>
                <a:rPr lang="fr-FR" altLang="fr-FR" sz="1400" dirty="0">
                  <a:solidFill>
                    <a:schemeClr val="tx1"/>
                  </a:solidFill>
                  <a:latin typeface="Calibri" panose="020F0502020204030204" pitchFamily="34" charset="0"/>
                </a:rPr>
                <a:t>incident donné ? </a:t>
              </a:r>
              <a:br>
                <a:rPr lang="fr-FR" altLang="fr-FR" sz="1400" dirty="0">
                  <a:solidFill>
                    <a:schemeClr val="tx1"/>
                  </a:solidFill>
                  <a:latin typeface="Calibri" panose="020F0502020204030204" pitchFamily="34" charset="0"/>
                </a:rPr>
              </a:br>
              <a:r>
                <a:rPr lang="fr-FR" altLang="fr-FR" sz="1400" dirty="0">
                  <a:solidFill>
                    <a:schemeClr val="tx1"/>
                  </a:solidFill>
                  <a:latin typeface="Calibri" panose="020F0502020204030204" pitchFamily="34" charset="0"/>
                </a:rPr>
                <a:t>Sa gravité ?</a:t>
              </a:r>
            </a:p>
          </p:txBody>
        </p:sp>
      </p:grpSp>
      <p:grpSp>
        <p:nvGrpSpPr>
          <p:cNvPr id="3" name="Group 105"/>
          <p:cNvGrpSpPr>
            <a:grpSpLocks/>
          </p:cNvGrpSpPr>
          <p:nvPr/>
        </p:nvGrpSpPr>
        <p:grpSpPr bwMode="auto">
          <a:xfrm>
            <a:off x="2889250" y="4432300"/>
            <a:ext cx="4565650" cy="990600"/>
            <a:chOff x="1820" y="2792"/>
            <a:chExt cx="2876" cy="624"/>
          </a:xfrm>
        </p:grpSpPr>
        <p:sp>
          <p:nvSpPr>
            <p:cNvPr id="27664" name="Rectangle 99"/>
            <p:cNvSpPr>
              <a:spLocks noChangeArrowheads="1"/>
            </p:cNvSpPr>
            <p:nvPr/>
          </p:nvSpPr>
          <p:spPr bwMode="auto">
            <a:xfrm>
              <a:off x="1820" y="2952"/>
              <a:ext cx="1136" cy="464"/>
            </a:xfrm>
            <a:prstGeom prst="rect">
              <a:avLst/>
            </a:prstGeom>
            <a:solidFill>
              <a:srgbClr val="FFFF99"/>
            </a:solidFill>
            <a:ln w="9525">
              <a:solidFill>
                <a:schemeClr val="tx2"/>
              </a:solidFill>
              <a:miter lim="800000"/>
              <a:headEnd/>
              <a:tailEnd/>
            </a:ln>
          </p:spPr>
          <p:txBody>
            <a:bodyPr anchor="ctr" anchorCtr="1"/>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dirty="0">
                  <a:latin typeface="Calibri" panose="020F0502020204030204" pitchFamily="34" charset="0"/>
                </a:rPr>
                <a:t>3. Décisions</a:t>
              </a:r>
            </a:p>
          </p:txBody>
        </p:sp>
        <p:sp>
          <p:nvSpPr>
            <p:cNvPr id="27665" name="AutoShape 103"/>
            <p:cNvSpPr>
              <a:spLocks noChangeArrowheads="1"/>
            </p:cNvSpPr>
            <p:nvPr/>
          </p:nvSpPr>
          <p:spPr bwMode="auto">
            <a:xfrm>
              <a:off x="3360" y="2792"/>
              <a:ext cx="1336" cy="464"/>
            </a:xfrm>
            <a:prstGeom prst="wedgeEllipseCallout">
              <a:avLst>
                <a:gd name="adj1" fmla="val -74324"/>
                <a:gd name="adj2" fmla="val 22412"/>
              </a:avLst>
            </a:prstGeom>
            <a:solidFill>
              <a:schemeClr val="bg1"/>
            </a:solidFill>
            <a:ln w="9525">
              <a:solidFill>
                <a:schemeClr val="tx2"/>
              </a:solidFill>
              <a:miter lim="800000"/>
              <a:headEnd/>
              <a:tailEnd/>
            </a:ln>
          </p:spPr>
          <p:txBody>
            <a:bodyPr anchor="ctr" anchorCtr="1"/>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400" dirty="0">
                  <a:solidFill>
                    <a:schemeClr val="tx1"/>
                  </a:solidFill>
                  <a:latin typeface="Calibri" panose="020F0502020204030204" pitchFamily="34" charset="0"/>
                </a:rPr>
                <a:t>Que fait-on contre le risque ?</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out)">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ox(ou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p:txBody>
          <a:bodyPr/>
          <a:lstStyle/>
          <a:p>
            <a:pPr>
              <a:defRPr/>
            </a:pPr>
            <a:r>
              <a:rPr lang="fr-FR"/>
              <a:t>Comment identifier les risques ?</a:t>
            </a:r>
          </a:p>
        </p:txBody>
      </p:sp>
      <p:grpSp>
        <p:nvGrpSpPr>
          <p:cNvPr id="28677" name="Group 8"/>
          <p:cNvGrpSpPr>
            <a:grpSpLocks/>
          </p:cNvGrpSpPr>
          <p:nvPr/>
        </p:nvGrpSpPr>
        <p:grpSpPr bwMode="auto">
          <a:xfrm>
            <a:off x="196850" y="2055813"/>
            <a:ext cx="1127125" cy="2262187"/>
            <a:chOff x="412" y="1104"/>
            <a:chExt cx="1088" cy="2184"/>
          </a:xfrm>
        </p:grpSpPr>
        <p:sp>
          <p:nvSpPr>
            <p:cNvPr id="28719" name="AutoShape 3"/>
            <p:cNvSpPr>
              <a:spLocks noChangeArrowheads="1"/>
            </p:cNvSpPr>
            <p:nvPr/>
          </p:nvSpPr>
          <p:spPr bwMode="auto">
            <a:xfrm>
              <a:off x="888" y="1552"/>
              <a:ext cx="184" cy="1272"/>
            </a:xfrm>
            <a:prstGeom prst="downArrow">
              <a:avLst>
                <a:gd name="adj1" fmla="val 50000"/>
                <a:gd name="adj2" fmla="val 98927"/>
              </a:avLst>
            </a:prstGeom>
            <a:solidFill>
              <a:srgbClr val="FFFF00"/>
            </a:solidFill>
            <a:ln w="9525">
              <a:solidFill>
                <a:schemeClr val="tx2"/>
              </a:solidFill>
              <a:miter lim="800000"/>
              <a:headEnd/>
              <a:tailEnd/>
            </a:ln>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dirty="0">
                <a:latin typeface="Calibri" panose="020F0502020204030204" pitchFamily="34" charset="0"/>
              </a:endParaRPr>
            </a:p>
          </p:txBody>
        </p:sp>
        <p:sp>
          <p:nvSpPr>
            <p:cNvPr id="28720" name="Rectangle 4"/>
            <p:cNvSpPr>
              <a:spLocks noChangeArrowheads="1"/>
            </p:cNvSpPr>
            <p:nvPr/>
          </p:nvSpPr>
          <p:spPr bwMode="auto">
            <a:xfrm>
              <a:off x="412" y="1104"/>
              <a:ext cx="1088" cy="464"/>
            </a:xfrm>
            <a:prstGeom prst="rect">
              <a:avLst/>
            </a:prstGeom>
            <a:solidFill>
              <a:srgbClr val="FFFF99"/>
            </a:solidFill>
            <a:ln w="9525">
              <a:solidFill>
                <a:schemeClr val="tx2"/>
              </a:solidFill>
              <a:miter lim="800000"/>
              <a:headEnd/>
              <a:tailEnd/>
            </a:ln>
          </p:spPr>
          <p:txBody>
            <a:bodyPr anchor="ctr" anchorCtr="1"/>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200" dirty="0">
                  <a:latin typeface="Calibri" panose="020F0502020204030204" pitchFamily="34" charset="0"/>
                </a:rPr>
                <a:t>Identification des risques</a:t>
              </a:r>
            </a:p>
          </p:txBody>
        </p:sp>
        <p:sp>
          <p:nvSpPr>
            <p:cNvPr id="28721" name="Rectangle 5"/>
            <p:cNvSpPr>
              <a:spLocks noChangeArrowheads="1"/>
            </p:cNvSpPr>
            <p:nvPr/>
          </p:nvSpPr>
          <p:spPr bwMode="auto">
            <a:xfrm>
              <a:off x="412" y="1944"/>
              <a:ext cx="1088" cy="464"/>
            </a:xfrm>
            <a:prstGeom prst="rect">
              <a:avLst/>
            </a:prstGeom>
            <a:solidFill>
              <a:schemeClr val="bg1"/>
            </a:solidFill>
            <a:ln w="9525">
              <a:solidFill>
                <a:schemeClr val="tx2"/>
              </a:solidFill>
              <a:miter lim="800000"/>
              <a:headEnd/>
              <a:tailEnd/>
            </a:ln>
          </p:spPr>
          <p:txBody>
            <a:bodyPr anchor="ctr" anchorCtr="1"/>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200" dirty="0">
                  <a:solidFill>
                    <a:schemeClr val="bg2"/>
                  </a:solidFill>
                  <a:latin typeface="Calibri" panose="020F0502020204030204" pitchFamily="34" charset="0"/>
                </a:rPr>
                <a:t>Quantification des risques</a:t>
              </a:r>
            </a:p>
          </p:txBody>
        </p:sp>
        <p:sp>
          <p:nvSpPr>
            <p:cNvPr id="28722" name="Rectangle 6"/>
            <p:cNvSpPr>
              <a:spLocks noChangeArrowheads="1"/>
            </p:cNvSpPr>
            <p:nvPr/>
          </p:nvSpPr>
          <p:spPr bwMode="auto">
            <a:xfrm>
              <a:off x="412" y="2824"/>
              <a:ext cx="1088" cy="464"/>
            </a:xfrm>
            <a:prstGeom prst="rect">
              <a:avLst/>
            </a:prstGeom>
            <a:solidFill>
              <a:schemeClr val="bg1"/>
            </a:solidFill>
            <a:ln w="9525">
              <a:solidFill>
                <a:schemeClr val="tx2"/>
              </a:solidFill>
              <a:miter lim="800000"/>
              <a:headEnd/>
              <a:tailEnd/>
            </a:ln>
          </p:spPr>
          <p:txBody>
            <a:bodyPr anchor="ctr" anchorCtr="1"/>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200" dirty="0">
                  <a:solidFill>
                    <a:schemeClr val="bg2"/>
                  </a:solidFill>
                  <a:latin typeface="Calibri" panose="020F0502020204030204" pitchFamily="34" charset="0"/>
                </a:rPr>
                <a:t>Décisions</a:t>
              </a:r>
            </a:p>
          </p:txBody>
        </p:sp>
      </p:grpSp>
      <p:sp>
        <p:nvSpPr>
          <p:cNvPr id="28678" name="Rectangle 7"/>
          <p:cNvSpPr>
            <a:spLocks noGrp="1" noChangeArrowheads="1"/>
          </p:cNvSpPr>
          <p:nvPr>
            <p:ph type="body" idx="1"/>
          </p:nvPr>
        </p:nvSpPr>
        <p:spPr>
          <a:xfrm>
            <a:off x="2374900" y="1235075"/>
            <a:ext cx="5956300" cy="1317625"/>
          </a:xfrm>
        </p:spPr>
        <p:txBody>
          <a:bodyPr/>
          <a:lstStyle/>
          <a:p>
            <a:r>
              <a:rPr lang="fr-FR" altLang="fr-FR" sz="1800"/>
              <a:t>A partir de listes établies lors des projets précédents.</a:t>
            </a:r>
          </a:p>
          <a:p>
            <a:r>
              <a:rPr lang="fr-FR" altLang="fr-FR" sz="1800"/>
              <a:t>Par des entretiens avec les spécialistes.</a:t>
            </a:r>
          </a:p>
          <a:p>
            <a:r>
              <a:rPr lang="fr-FR" altLang="fr-FR" sz="1800"/>
              <a:t>Dans une séance de travail en groupe.</a:t>
            </a:r>
          </a:p>
        </p:txBody>
      </p:sp>
      <p:grpSp>
        <p:nvGrpSpPr>
          <p:cNvPr id="3" name="Group 58"/>
          <p:cNvGrpSpPr>
            <a:grpSpLocks/>
          </p:cNvGrpSpPr>
          <p:nvPr/>
        </p:nvGrpSpPr>
        <p:grpSpPr bwMode="auto">
          <a:xfrm>
            <a:off x="2711450" y="3303588"/>
            <a:ext cx="5829300" cy="2738437"/>
            <a:chOff x="1708" y="2081"/>
            <a:chExt cx="3672" cy="1725"/>
          </a:xfrm>
        </p:grpSpPr>
        <p:sp>
          <p:nvSpPr>
            <p:cNvPr id="28708" name="Line 13"/>
            <p:cNvSpPr>
              <a:spLocks noChangeShapeType="1"/>
            </p:cNvSpPr>
            <p:nvPr/>
          </p:nvSpPr>
          <p:spPr bwMode="auto">
            <a:xfrm flipH="1">
              <a:off x="2240" y="2942"/>
              <a:ext cx="2491" cy="0"/>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anchor="ctr">
              <a:spAutoFit/>
            </a:bodyPr>
            <a:lstStyle/>
            <a:p>
              <a:endParaRPr lang="fr-FR" dirty="0">
                <a:latin typeface="Calibri" panose="020F0502020204030204" pitchFamily="34" charset="0"/>
              </a:endParaRPr>
            </a:p>
          </p:txBody>
        </p:sp>
        <p:sp>
          <p:nvSpPr>
            <p:cNvPr id="28709" name="Line 14"/>
            <p:cNvSpPr>
              <a:spLocks noChangeShapeType="1"/>
            </p:cNvSpPr>
            <p:nvPr/>
          </p:nvSpPr>
          <p:spPr bwMode="auto">
            <a:xfrm flipH="1" flipV="1">
              <a:off x="3733" y="2310"/>
              <a:ext cx="604" cy="620"/>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fr-FR" dirty="0">
                <a:latin typeface="Calibri" panose="020F0502020204030204" pitchFamily="34" charset="0"/>
              </a:endParaRPr>
            </a:p>
          </p:txBody>
        </p:sp>
        <p:sp>
          <p:nvSpPr>
            <p:cNvPr id="28710" name="Line 15"/>
            <p:cNvSpPr>
              <a:spLocks noChangeShapeType="1"/>
            </p:cNvSpPr>
            <p:nvPr/>
          </p:nvSpPr>
          <p:spPr bwMode="auto">
            <a:xfrm flipH="1" flipV="1">
              <a:off x="2662" y="2310"/>
              <a:ext cx="603" cy="620"/>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fr-FR" dirty="0">
                <a:latin typeface="Calibri" panose="020F0502020204030204" pitchFamily="34" charset="0"/>
              </a:endParaRPr>
            </a:p>
          </p:txBody>
        </p:sp>
        <p:sp>
          <p:nvSpPr>
            <p:cNvPr id="28711" name="Line 16"/>
            <p:cNvSpPr>
              <a:spLocks noChangeShapeType="1"/>
            </p:cNvSpPr>
            <p:nvPr/>
          </p:nvSpPr>
          <p:spPr bwMode="auto">
            <a:xfrm flipH="1">
              <a:off x="3722" y="2953"/>
              <a:ext cx="603" cy="620"/>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fr-FR" dirty="0">
                <a:latin typeface="Calibri" panose="020F0502020204030204" pitchFamily="34" charset="0"/>
              </a:endParaRPr>
            </a:p>
          </p:txBody>
        </p:sp>
        <p:sp>
          <p:nvSpPr>
            <p:cNvPr id="28712" name="Line 17"/>
            <p:cNvSpPr>
              <a:spLocks noChangeShapeType="1"/>
            </p:cNvSpPr>
            <p:nvPr/>
          </p:nvSpPr>
          <p:spPr bwMode="auto">
            <a:xfrm flipH="1">
              <a:off x="2656" y="2953"/>
              <a:ext cx="598" cy="620"/>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fr-FR" dirty="0">
                <a:latin typeface="Calibri" panose="020F0502020204030204" pitchFamily="34" charset="0"/>
              </a:endParaRPr>
            </a:p>
          </p:txBody>
        </p:sp>
        <p:sp>
          <p:nvSpPr>
            <p:cNvPr id="100375" name="Rectangle 23"/>
            <p:cNvSpPr>
              <a:spLocks noChangeArrowheads="1"/>
            </p:cNvSpPr>
            <p:nvPr/>
          </p:nvSpPr>
          <p:spPr bwMode="auto">
            <a:xfrm>
              <a:off x="4574" y="2826"/>
              <a:ext cx="806" cy="237"/>
            </a:xfrm>
            <a:prstGeom prst="rect">
              <a:avLst/>
            </a:prstGeom>
            <a:solidFill>
              <a:srgbClr val="FFFF00"/>
            </a:solidFill>
            <a:ln w="9525">
              <a:solidFill>
                <a:schemeClr val="bg2"/>
              </a:solidFill>
              <a:miter lim="800000"/>
              <a:headEnd/>
              <a:tailEnd/>
            </a:ln>
            <a:effectLst>
              <a:outerShdw dist="53882" dir="18900000" algn="ctr" rotWithShape="0">
                <a:schemeClr val="bg2"/>
              </a:outerShdw>
            </a:effectLst>
          </p:spPr>
          <p:txBody>
            <a:bodyPr anchor="ctr">
              <a:spAutoFit/>
            </a:bodyPr>
            <a:lstStyle/>
            <a:p>
              <a:pPr>
                <a:defRPr/>
              </a:pPr>
              <a:r>
                <a:rPr lang="fr-FR" dirty="0">
                  <a:latin typeface="Calibri" panose="020F0502020204030204" pitchFamily="34" charset="0"/>
                </a:rPr>
                <a:t>Risques</a:t>
              </a:r>
            </a:p>
          </p:txBody>
        </p:sp>
        <p:sp>
          <p:nvSpPr>
            <p:cNvPr id="100377" name="Text Box 25"/>
            <p:cNvSpPr txBox="1">
              <a:spLocks noChangeArrowheads="1"/>
            </p:cNvSpPr>
            <p:nvPr/>
          </p:nvSpPr>
          <p:spPr bwMode="auto">
            <a:xfrm>
              <a:off x="3493" y="2081"/>
              <a:ext cx="685" cy="237"/>
            </a:xfrm>
            <a:prstGeom prst="rect">
              <a:avLst/>
            </a:prstGeom>
            <a:solidFill>
              <a:srgbClr val="FFFF66"/>
            </a:solidFill>
            <a:ln w="9525">
              <a:solidFill>
                <a:schemeClr val="bg2"/>
              </a:solidFill>
              <a:miter lim="800000"/>
              <a:headEnd/>
              <a:tailEnd/>
            </a:ln>
            <a:effectLst>
              <a:outerShdw dist="53882" dir="18900000" algn="ctr" rotWithShape="0">
                <a:schemeClr val="bg2"/>
              </a:outerShdw>
            </a:effectLst>
          </p:spPr>
          <p:txBody>
            <a:bodyPr anchor="ctr">
              <a:spAutoFit/>
            </a:bodyPr>
            <a:lstStyle/>
            <a:p>
              <a:pPr>
                <a:defRPr/>
              </a:pPr>
              <a:r>
                <a:rPr lang="fr-FR" dirty="0">
                  <a:latin typeface="Calibri" panose="020F0502020204030204" pitchFamily="34" charset="0"/>
                </a:rPr>
                <a:t>Matières</a:t>
              </a:r>
            </a:p>
          </p:txBody>
        </p:sp>
        <p:sp>
          <p:nvSpPr>
            <p:cNvPr id="100378" name="Text Box 26"/>
            <p:cNvSpPr txBox="1">
              <a:spLocks noChangeArrowheads="1"/>
            </p:cNvSpPr>
            <p:nvPr/>
          </p:nvSpPr>
          <p:spPr bwMode="auto">
            <a:xfrm>
              <a:off x="3302" y="3569"/>
              <a:ext cx="1052" cy="237"/>
            </a:xfrm>
            <a:prstGeom prst="rect">
              <a:avLst/>
            </a:prstGeom>
            <a:solidFill>
              <a:srgbClr val="FFFF66"/>
            </a:solidFill>
            <a:ln w="9525">
              <a:solidFill>
                <a:schemeClr val="bg2"/>
              </a:solidFill>
              <a:miter lim="800000"/>
              <a:headEnd/>
              <a:tailEnd/>
            </a:ln>
            <a:effectLst>
              <a:outerShdw dist="53882" dir="18900000" algn="ctr" rotWithShape="0">
                <a:schemeClr val="bg2"/>
              </a:outerShdw>
            </a:effectLst>
          </p:spPr>
          <p:txBody>
            <a:bodyPr anchor="ctr">
              <a:spAutoFit/>
            </a:bodyPr>
            <a:lstStyle/>
            <a:p>
              <a:pPr>
                <a:defRPr/>
              </a:pPr>
              <a:r>
                <a:rPr lang="fr-FR" dirty="0">
                  <a:latin typeface="Calibri" panose="020F0502020204030204" pitchFamily="34" charset="0"/>
                </a:rPr>
                <a:t>Main d'œuvre</a:t>
              </a:r>
            </a:p>
          </p:txBody>
        </p:sp>
        <p:sp>
          <p:nvSpPr>
            <p:cNvPr id="100379" name="Text Box 27"/>
            <p:cNvSpPr txBox="1">
              <a:spLocks noChangeArrowheads="1"/>
            </p:cNvSpPr>
            <p:nvPr/>
          </p:nvSpPr>
          <p:spPr bwMode="auto">
            <a:xfrm>
              <a:off x="1708" y="2825"/>
              <a:ext cx="575" cy="237"/>
            </a:xfrm>
            <a:prstGeom prst="rect">
              <a:avLst/>
            </a:prstGeom>
            <a:solidFill>
              <a:srgbClr val="FFFF66"/>
            </a:solidFill>
            <a:ln w="9525">
              <a:solidFill>
                <a:schemeClr val="bg2"/>
              </a:solidFill>
              <a:miter lim="800000"/>
              <a:headEnd/>
              <a:tailEnd/>
            </a:ln>
            <a:effectLst>
              <a:outerShdw dist="53882" dir="18900000" algn="ctr" rotWithShape="0">
                <a:schemeClr val="bg2"/>
              </a:outerShdw>
            </a:effectLst>
          </p:spPr>
          <p:txBody>
            <a:bodyPr anchor="ctr">
              <a:spAutoFit/>
            </a:bodyPr>
            <a:lstStyle/>
            <a:p>
              <a:pPr>
                <a:defRPr/>
              </a:pPr>
              <a:r>
                <a:rPr lang="fr-FR" dirty="0">
                  <a:latin typeface="Calibri" panose="020F0502020204030204" pitchFamily="34" charset="0"/>
                </a:rPr>
                <a:t>Milieu</a:t>
              </a:r>
            </a:p>
          </p:txBody>
        </p:sp>
        <p:sp>
          <p:nvSpPr>
            <p:cNvPr id="100380" name="Text Box 28"/>
            <p:cNvSpPr txBox="1">
              <a:spLocks noChangeArrowheads="1"/>
            </p:cNvSpPr>
            <p:nvPr/>
          </p:nvSpPr>
          <p:spPr bwMode="auto">
            <a:xfrm>
              <a:off x="2306" y="2081"/>
              <a:ext cx="748" cy="237"/>
            </a:xfrm>
            <a:prstGeom prst="rect">
              <a:avLst/>
            </a:prstGeom>
            <a:solidFill>
              <a:srgbClr val="FFFF66"/>
            </a:solidFill>
            <a:ln w="9525">
              <a:solidFill>
                <a:schemeClr val="bg2"/>
              </a:solidFill>
              <a:miter lim="800000"/>
              <a:headEnd/>
              <a:tailEnd/>
            </a:ln>
            <a:effectLst>
              <a:outerShdw dist="53882" dir="18900000" algn="ctr" rotWithShape="0">
                <a:schemeClr val="bg2"/>
              </a:outerShdw>
            </a:effectLst>
          </p:spPr>
          <p:txBody>
            <a:bodyPr anchor="ctr">
              <a:spAutoFit/>
            </a:bodyPr>
            <a:lstStyle/>
            <a:p>
              <a:pPr>
                <a:defRPr/>
              </a:pPr>
              <a:r>
                <a:rPr lang="fr-FR" dirty="0">
                  <a:latin typeface="Calibri" panose="020F0502020204030204" pitchFamily="34" charset="0"/>
                </a:rPr>
                <a:t>Méthode</a:t>
              </a:r>
            </a:p>
          </p:txBody>
        </p:sp>
        <p:sp>
          <p:nvSpPr>
            <p:cNvPr id="100381" name="Text Box 29"/>
            <p:cNvSpPr txBox="1">
              <a:spLocks noChangeArrowheads="1"/>
            </p:cNvSpPr>
            <p:nvPr/>
          </p:nvSpPr>
          <p:spPr bwMode="auto">
            <a:xfrm>
              <a:off x="2273" y="3569"/>
              <a:ext cx="741" cy="237"/>
            </a:xfrm>
            <a:prstGeom prst="rect">
              <a:avLst/>
            </a:prstGeom>
            <a:solidFill>
              <a:srgbClr val="FFFF66"/>
            </a:solidFill>
            <a:ln w="9525">
              <a:solidFill>
                <a:schemeClr val="bg2"/>
              </a:solidFill>
              <a:miter lim="800000"/>
              <a:headEnd/>
              <a:tailEnd/>
            </a:ln>
            <a:effectLst>
              <a:outerShdw dist="53882" dir="18900000" algn="ctr" rotWithShape="0">
                <a:schemeClr val="bg2"/>
              </a:outerShdw>
            </a:effectLst>
          </p:spPr>
          <p:txBody>
            <a:bodyPr anchor="ctr">
              <a:spAutoFit/>
            </a:bodyPr>
            <a:lstStyle/>
            <a:p>
              <a:pPr>
                <a:defRPr/>
              </a:pPr>
              <a:r>
                <a:rPr lang="fr-FR" dirty="0">
                  <a:latin typeface="Calibri" panose="020F0502020204030204" pitchFamily="34" charset="0"/>
                </a:rPr>
                <a:t>Machines</a:t>
              </a:r>
            </a:p>
          </p:txBody>
        </p:sp>
      </p:grpSp>
      <p:grpSp>
        <p:nvGrpSpPr>
          <p:cNvPr id="4" name="Group 57"/>
          <p:cNvGrpSpPr>
            <a:grpSpLocks/>
          </p:cNvGrpSpPr>
          <p:nvPr/>
        </p:nvGrpSpPr>
        <p:grpSpPr bwMode="auto">
          <a:xfrm>
            <a:off x="2108200" y="3035300"/>
            <a:ext cx="5038725" cy="3390900"/>
            <a:chOff x="1328" y="1912"/>
            <a:chExt cx="3174" cy="2136"/>
          </a:xfrm>
        </p:grpSpPr>
        <p:sp>
          <p:nvSpPr>
            <p:cNvPr id="28687" name="AutoShape 30"/>
            <p:cNvSpPr>
              <a:spLocks noChangeArrowheads="1"/>
            </p:cNvSpPr>
            <p:nvPr/>
          </p:nvSpPr>
          <p:spPr bwMode="auto">
            <a:xfrm>
              <a:off x="2168" y="1944"/>
              <a:ext cx="150" cy="192"/>
            </a:xfrm>
            <a:prstGeom prst="foldedCorner">
              <a:avLst>
                <a:gd name="adj" fmla="val 31856"/>
              </a:avLst>
            </a:prstGeom>
            <a:solidFill>
              <a:srgbClr val="DDDDDD"/>
            </a:solidFill>
            <a:ln w="9525">
              <a:solidFill>
                <a:schemeClr val="tx2"/>
              </a:solidFill>
              <a:round/>
              <a:headEnd/>
              <a:tailEnd/>
            </a:ln>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dirty="0">
                <a:latin typeface="Calibri" panose="020F0502020204030204" pitchFamily="34" charset="0"/>
              </a:endParaRPr>
            </a:p>
          </p:txBody>
        </p:sp>
        <p:sp>
          <p:nvSpPr>
            <p:cNvPr id="28688" name="AutoShape 31"/>
            <p:cNvSpPr>
              <a:spLocks noChangeArrowheads="1"/>
            </p:cNvSpPr>
            <p:nvPr/>
          </p:nvSpPr>
          <p:spPr bwMode="auto">
            <a:xfrm>
              <a:off x="2208" y="2264"/>
              <a:ext cx="150" cy="192"/>
            </a:xfrm>
            <a:prstGeom prst="foldedCorner">
              <a:avLst>
                <a:gd name="adj" fmla="val 31856"/>
              </a:avLst>
            </a:prstGeom>
            <a:solidFill>
              <a:srgbClr val="DDDDDD"/>
            </a:solidFill>
            <a:ln w="9525">
              <a:solidFill>
                <a:schemeClr val="tx2"/>
              </a:solidFill>
              <a:round/>
              <a:headEnd/>
              <a:tailEnd/>
            </a:ln>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dirty="0">
                <a:latin typeface="Calibri" panose="020F0502020204030204" pitchFamily="34" charset="0"/>
              </a:endParaRPr>
            </a:p>
          </p:txBody>
        </p:sp>
        <p:sp>
          <p:nvSpPr>
            <p:cNvPr id="28689" name="AutoShape 32"/>
            <p:cNvSpPr>
              <a:spLocks noChangeArrowheads="1"/>
            </p:cNvSpPr>
            <p:nvPr/>
          </p:nvSpPr>
          <p:spPr bwMode="auto">
            <a:xfrm>
              <a:off x="2544" y="2368"/>
              <a:ext cx="150" cy="192"/>
            </a:xfrm>
            <a:prstGeom prst="foldedCorner">
              <a:avLst>
                <a:gd name="adj" fmla="val 31856"/>
              </a:avLst>
            </a:prstGeom>
            <a:solidFill>
              <a:srgbClr val="DDDDDD"/>
            </a:solidFill>
            <a:ln w="9525">
              <a:solidFill>
                <a:schemeClr val="tx2"/>
              </a:solidFill>
              <a:round/>
              <a:headEnd/>
              <a:tailEnd/>
            </a:ln>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dirty="0">
                <a:latin typeface="Calibri" panose="020F0502020204030204" pitchFamily="34" charset="0"/>
              </a:endParaRPr>
            </a:p>
          </p:txBody>
        </p:sp>
        <p:sp>
          <p:nvSpPr>
            <p:cNvPr id="28690" name="AutoShape 33"/>
            <p:cNvSpPr>
              <a:spLocks noChangeArrowheads="1"/>
            </p:cNvSpPr>
            <p:nvPr/>
          </p:nvSpPr>
          <p:spPr bwMode="auto">
            <a:xfrm>
              <a:off x="2856" y="2272"/>
              <a:ext cx="150" cy="192"/>
            </a:xfrm>
            <a:prstGeom prst="foldedCorner">
              <a:avLst>
                <a:gd name="adj" fmla="val 31856"/>
              </a:avLst>
            </a:prstGeom>
            <a:solidFill>
              <a:srgbClr val="DDDDDD"/>
            </a:solidFill>
            <a:ln w="9525">
              <a:solidFill>
                <a:schemeClr val="tx2"/>
              </a:solidFill>
              <a:round/>
              <a:headEnd/>
              <a:tailEnd/>
            </a:ln>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dirty="0">
                <a:latin typeface="Calibri" panose="020F0502020204030204" pitchFamily="34" charset="0"/>
              </a:endParaRPr>
            </a:p>
          </p:txBody>
        </p:sp>
        <p:sp>
          <p:nvSpPr>
            <p:cNvPr id="28691" name="AutoShape 34"/>
            <p:cNvSpPr>
              <a:spLocks noChangeArrowheads="1"/>
            </p:cNvSpPr>
            <p:nvPr/>
          </p:nvSpPr>
          <p:spPr bwMode="auto">
            <a:xfrm>
              <a:off x="3480" y="2296"/>
              <a:ext cx="150" cy="192"/>
            </a:xfrm>
            <a:prstGeom prst="foldedCorner">
              <a:avLst>
                <a:gd name="adj" fmla="val 31856"/>
              </a:avLst>
            </a:prstGeom>
            <a:solidFill>
              <a:srgbClr val="DDDDDD"/>
            </a:solidFill>
            <a:ln w="9525">
              <a:solidFill>
                <a:schemeClr val="tx2"/>
              </a:solidFill>
              <a:round/>
              <a:headEnd/>
              <a:tailEnd/>
            </a:ln>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dirty="0">
                <a:latin typeface="Calibri" panose="020F0502020204030204" pitchFamily="34" charset="0"/>
              </a:endParaRPr>
            </a:p>
          </p:txBody>
        </p:sp>
        <p:sp>
          <p:nvSpPr>
            <p:cNvPr id="28692" name="AutoShape 35"/>
            <p:cNvSpPr>
              <a:spLocks noChangeArrowheads="1"/>
            </p:cNvSpPr>
            <p:nvPr/>
          </p:nvSpPr>
          <p:spPr bwMode="auto">
            <a:xfrm>
              <a:off x="3824" y="2360"/>
              <a:ext cx="150" cy="192"/>
            </a:xfrm>
            <a:prstGeom prst="foldedCorner">
              <a:avLst>
                <a:gd name="adj" fmla="val 31856"/>
              </a:avLst>
            </a:prstGeom>
            <a:solidFill>
              <a:srgbClr val="DDDDDD"/>
            </a:solidFill>
            <a:ln w="9525">
              <a:solidFill>
                <a:schemeClr val="tx2"/>
              </a:solidFill>
              <a:round/>
              <a:headEnd/>
              <a:tailEnd/>
            </a:ln>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dirty="0">
                <a:latin typeface="Calibri" panose="020F0502020204030204" pitchFamily="34" charset="0"/>
              </a:endParaRPr>
            </a:p>
          </p:txBody>
        </p:sp>
        <p:sp>
          <p:nvSpPr>
            <p:cNvPr id="28693" name="AutoShape 36"/>
            <p:cNvSpPr>
              <a:spLocks noChangeArrowheads="1"/>
            </p:cNvSpPr>
            <p:nvPr/>
          </p:nvSpPr>
          <p:spPr bwMode="auto">
            <a:xfrm>
              <a:off x="4016" y="1912"/>
              <a:ext cx="150" cy="192"/>
            </a:xfrm>
            <a:prstGeom prst="foldedCorner">
              <a:avLst>
                <a:gd name="adj" fmla="val 31856"/>
              </a:avLst>
            </a:prstGeom>
            <a:solidFill>
              <a:srgbClr val="DDDDDD"/>
            </a:solidFill>
            <a:ln w="9525">
              <a:solidFill>
                <a:schemeClr val="tx2"/>
              </a:solidFill>
              <a:round/>
              <a:headEnd/>
              <a:tailEnd/>
            </a:ln>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dirty="0">
                <a:latin typeface="Calibri" panose="020F0502020204030204" pitchFamily="34" charset="0"/>
              </a:endParaRPr>
            </a:p>
          </p:txBody>
        </p:sp>
        <p:sp>
          <p:nvSpPr>
            <p:cNvPr id="28694" name="AutoShape 37"/>
            <p:cNvSpPr>
              <a:spLocks noChangeArrowheads="1"/>
            </p:cNvSpPr>
            <p:nvPr/>
          </p:nvSpPr>
          <p:spPr bwMode="auto">
            <a:xfrm>
              <a:off x="3496" y="3848"/>
              <a:ext cx="150" cy="192"/>
            </a:xfrm>
            <a:prstGeom prst="foldedCorner">
              <a:avLst>
                <a:gd name="adj" fmla="val 31856"/>
              </a:avLst>
            </a:prstGeom>
            <a:solidFill>
              <a:srgbClr val="DDDDDD"/>
            </a:solidFill>
            <a:ln w="9525">
              <a:solidFill>
                <a:schemeClr val="tx2"/>
              </a:solidFill>
              <a:round/>
              <a:headEnd/>
              <a:tailEnd/>
            </a:ln>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dirty="0">
                <a:latin typeface="Calibri" panose="020F0502020204030204" pitchFamily="34" charset="0"/>
              </a:endParaRPr>
            </a:p>
          </p:txBody>
        </p:sp>
        <p:sp>
          <p:nvSpPr>
            <p:cNvPr id="28695" name="AutoShape 38"/>
            <p:cNvSpPr>
              <a:spLocks noChangeArrowheads="1"/>
            </p:cNvSpPr>
            <p:nvPr/>
          </p:nvSpPr>
          <p:spPr bwMode="auto">
            <a:xfrm>
              <a:off x="4352" y="3712"/>
              <a:ext cx="150" cy="192"/>
            </a:xfrm>
            <a:prstGeom prst="foldedCorner">
              <a:avLst>
                <a:gd name="adj" fmla="val 31856"/>
              </a:avLst>
            </a:prstGeom>
            <a:solidFill>
              <a:srgbClr val="DDDDDD"/>
            </a:solidFill>
            <a:ln w="9525">
              <a:solidFill>
                <a:schemeClr val="tx2"/>
              </a:solidFill>
              <a:round/>
              <a:headEnd/>
              <a:tailEnd/>
            </a:ln>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dirty="0">
                <a:latin typeface="Calibri" panose="020F0502020204030204" pitchFamily="34" charset="0"/>
              </a:endParaRPr>
            </a:p>
          </p:txBody>
        </p:sp>
        <p:sp>
          <p:nvSpPr>
            <p:cNvPr id="28696" name="AutoShape 39"/>
            <p:cNvSpPr>
              <a:spLocks noChangeArrowheads="1"/>
            </p:cNvSpPr>
            <p:nvPr/>
          </p:nvSpPr>
          <p:spPr bwMode="auto">
            <a:xfrm>
              <a:off x="4000" y="3784"/>
              <a:ext cx="150" cy="192"/>
            </a:xfrm>
            <a:prstGeom prst="foldedCorner">
              <a:avLst>
                <a:gd name="adj" fmla="val 31856"/>
              </a:avLst>
            </a:prstGeom>
            <a:solidFill>
              <a:srgbClr val="DDDDDD"/>
            </a:solidFill>
            <a:ln w="9525">
              <a:solidFill>
                <a:schemeClr val="tx2"/>
              </a:solidFill>
              <a:round/>
              <a:headEnd/>
              <a:tailEnd/>
            </a:ln>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dirty="0">
                <a:latin typeface="Calibri" panose="020F0502020204030204" pitchFamily="34" charset="0"/>
              </a:endParaRPr>
            </a:p>
          </p:txBody>
        </p:sp>
        <p:sp>
          <p:nvSpPr>
            <p:cNvPr id="28697" name="AutoShape 40"/>
            <p:cNvSpPr>
              <a:spLocks noChangeArrowheads="1"/>
            </p:cNvSpPr>
            <p:nvPr/>
          </p:nvSpPr>
          <p:spPr bwMode="auto">
            <a:xfrm>
              <a:off x="3680" y="3856"/>
              <a:ext cx="150" cy="192"/>
            </a:xfrm>
            <a:prstGeom prst="foldedCorner">
              <a:avLst>
                <a:gd name="adj" fmla="val 31856"/>
              </a:avLst>
            </a:prstGeom>
            <a:solidFill>
              <a:srgbClr val="DDDDDD"/>
            </a:solidFill>
            <a:ln w="9525">
              <a:solidFill>
                <a:schemeClr val="tx2"/>
              </a:solidFill>
              <a:round/>
              <a:headEnd/>
              <a:tailEnd/>
            </a:ln>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dirty="0">
                <a:latin typeface="Calibri" panose="020F0502020204030204" pitchFamily="34" charset="0"/>
              </a:endParaRPr>
            </a:p>
          </p:txBody>
        </p:sp>
        <p:sp>
          <p:nvSpPr>
            <p:cNvPr id="28698" name="AutoShape 41"/>
            <p:cNvSpPr>
              <a:spLocks noChangeArrowheads="1"/>
            </p:cNvSpPr>
            <p:nvPr/>
          </p:nvSpPr>
          <p:spPr bwMode="auto">
            <a:xfrm>
              <a:off x="2816" y="3768"/>
              <a:ext cx="150" cy="192"/>
            </a:xfrm>
            <a:prstGeom prst="foldedCorner">
              <a:avLst>
                <a:gd name="adj" fmla="val 31856"/>
              </a:avLst>
            </a:prstGeom>
            <a:solidFill>
              <a:srgbClr val="DDDDDD"/>
            </a:solidFill>
            <a:ln w="9525">
              <a:solidFill>
                <a:schemeClr val="tx2"/>
              </a:solidFill>
              <a:round/>
              <a:headEnd/>
              <a:tailEnd/>
            </a:ln>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dirty="0">
                <a:latin typeface="Calibri" panose="020F0502020204030204" pitchFamily="34" charset="0"/>
              </a:endParaRPr>
            </a:p>
          </p:txBody>
        </p:sp>
        <p:sp>
          <p:nvSpPr>
            <p:cNvPr id="28699" name="AutoShape 42"/>
            <p:cNvSpPr>
              <a:spLocks noChangeArrowheads="1"/>
            </p:cNvSpPr>
            <p:nvPr/>
          </p:nvSpPr>
          <p:spPr bwMode="auto">
            <a:xfrm>
              <a:off x="2136" y="3680"/>
              <a:ext cx="150" cy="192"/>
            </a:xfrm>
            <a:prstGeom prst="foldedCorner">
              <a:avLst>
                <a:gd name="adj" fmla="val 31856"/>
              </a:avLst>
            </a:prstGeom>
            <a:solidFill>
              <a:srgbClr val="DDDDDD"/>
            </a:solidFill>
            <a:ln w="9525">
              <a:solidFill>
                <a:schemeClr val="tx2"/>
              </a:solidFill>
              <a:round/>
              <a:headEnd/>
              <a:tailEnd/>
            </a:ln>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dirty="0">
                <a:latin typeface="Calibri" panose="020F0502020204030204" pitchFamily="34" charset="0"/>
              </a:endParaRPr>
            </a:p>
          </p:txBody>
        </p:sp>
        <p:sp>
          <p:nvSpPr>
            <p:cNvPr id="28700" name="AutoShape 43"/>
            <p:cNvSpPr>
              <a:spLocks noChangeArrowheads="1"/>
            </p:cNvSpPr>
            <p:nvPr/>
          </p:nvSpPr>
          <p:spPr bwMode="auto">
            <a:xfrm>
              <a:off x="2232" y="3384"/>
              <a:ext cx="150" cy="192"/>
            </a:xfrm>
            <a:prstGeom prst="foldedCorner">
              <a:avLst>
                <a:gd name="adj" fmla="val 31856"/>
              </a:avLst>
            </a:prstGeom>
            <a:solidFill>
              <a:srgbClr val="DDDDDD"/>
            </a:solidFill>
            <a:ln w="9525">
              <a:solidFill>
                <a:schemeClr val="tx2"/>
              </a:solidFill>
              <a:round/>
              <a:headEnd/>
              <a:tailEnd/>
            </a:ln>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dirty="0">
                <a:latin typeface="Calibri" panose="020F0502020204030204" pitchFamily="34" charset="0"/>
              </a:endParaRPr>
            </a:p>
          </p:txBody>
        </p:sp>
        <p:sp>
          <p:nvSpPr>
            <p:cNvPr id="28701" name="AutoShape 44"/>
            <p:cNvSpPr>
              <a:spLocks noChangeArrowheads="1"/>
            </p:cNvSpPr>
            <p:nvPr/>
          </p:nvSpPr>
          <p:spPr bwMode="auto">
            <a:xfrm>
              <a:off x="2536" y="3304"/>
              <a:ext cx="150" cy="192"/>
            </a:xfrm>
            <a:prstGeom prst="foldedCorner">
              <a:avLst>
                <a:gd name="adj" fmla="val 31856"/>
              </a:avLst>
            </a:prstGeom>
            <a:solidFill>
              <a:srgbClr val="DDDDDD"/>
            </a:solidFill>
            <a:ln w="9525">
              <a:solidFill>
                <a:schemeClr val="tx2"/>
              </a:solidFill>
              <a:round/>
              <a:headEnd/>
              <a:tailEnd/>
            </a:ln>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dirty="0">
                <a:latin typeface="Calibri" panose="020F0502020204030204" pitchFamily="34" charset="0"/>
              </a:endParaRPr>
            </a:p>
          </p:txBody>
        </p:sp>
        <p:sp>
          <p:nvSpPr>
            <p:cNvPr id="28702" name="AutoShape 45"/>
            <p:cNvSpPr>
              <a:spLocks noChangeArrowheads="1"/>
            </p:cNvSpPr>
            <p:nvPr/>
          </p:nvSpPr>
          <p:spPr bwMode="auto">
            <a:xfrm>
              <a:off x="1608" y="2616"/>
              <a:ext cx="150" cy="192"/>
            </a:xfrm>
            <a:prstGeom prst="foldedCorner">
              <a:avLst>
                <a:gd name="adj" fmla="val 31856"/>
              </a:avLst>
            </a:prstGeom>
            <a:solidFill>
              <a:srgbClr val="DDDDDD"/>
            </a:solidFill>
            <a:ln w="9525">
              <a:solidFill>
                <a:schemeClr val="tx2"/>
              </a:solidFill>
              <a:round/>
              <a:headEnd/>
              <a:tailEnd/>
            </a:ln>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dirty="0">
                <a:latin typeface="Calibri" panose="020F0502020204030204" pitchFamily="34" charset="0"/>
              </a:endParaRPr>
            </a:p>
          </p:txBody>
        </p:sp>
        <p:sp>
          <p:nvSpPr>
            <p:cNvPr id="28703" name="AutoShape 46"/>
            <p:cNvSpPr>
              <a:spLocks noChangeArrowheads="1"/>
            </p:cNvSpPr>
            <p:nvPr/>
          </p:nvSpPr>
          <p:spPr bwMode="auto">
            <a:xfrm>
              <a:off x="1328" y="2720"/>
              <a:ext cx="150" cy="192"/>
            </a:xfrm>
            <a:prstGeom prst="foldedCorner">
              <a:avLst>
                <a:gd name="adj" fmla="val 31856"/>
              </a:avLst>
            </a:prstGeom>
            <a:solidFill>
              <a:srgbClr val="DDDDDD"/>
            </a:solidFill>
            <a:ln w="9525">
              <a:solidFill>
                <a:schemeClr val="tx2"/>
              </a:solidFill>
              <a:round/>
              <a:headEnd/>
              <a:tailEnd/>
            </a:ln>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dirty="0">
                <a:latin typeface="Calibri" panose="020F0502020204030204" pitchFamily="34" charset="0"/>
              </a:endParaRPr>
            </a:p>
          </p:txBody>
        </p:sp>
        <p:sp>
          <p:nvSpPr>
            <p:cNvPr id="28704" name="AutoShape 47"/>
            <p:cNvSpPr>
              <a:spLocks noChangeArrowheads="1"/>
            </p:cNvSpPr>
            <p:nvPr/>
          </p:nvSpPr>
          <p:spPr bwMode="auto">
            <a:xfrm>
              <a:off x="1520" y="2872"/>
              <a:ext cx="150" cy="192"/>
            </a:xfrm>
            <a:prstGeom prst="foldedCorner">
              <a:avLst>
                <a:gd name="adj" fmla="val 31856"/>
              </a:avLst>
            </a:prstGeom>
            <a:solidFill>
              <a:srgbClr val="DDDDDD"/>
            </a:solidFill>
            <a:ln w="9525">
              <a:solidFill>
                <a:schemeClr val="tx2"/>
              </a:solidFill>
              <a:round/>
              <a:headEnd/>
              <a:tailEnd/>
            </a:ln>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dirty="0">
                <a:latin typeface="Calibri" panose="020F0502020204030204" pitchFamily="34" charset="0"/>
              </a:endParaRPr>
            </a:p>
          </p:txBody>
        </p:sp>
        <p:sp>
          <p:nvSpPr>
            <p:cNvPr id="28705" name="AutoShape 48"/>
            <p:cNvSpPr>
              <a:spLocks noChangeArrowheads="1"/>
            </p:cNvSpPr>
            <p:nvPr/>
          </p:nvSpPr>
          <p:spPr bwMode="auto">
            <a:xfrm>
              <a:off x="1344" y="3072"/>
              <a:ext cx="150" cy="192"/>
            </a:xfrm>
            <a:prstGeom prst="foldedCorner">
              <a:avLst>
                <a:gd name="adj" fmla="val 31856"/>
              </a:avLst>
            </a:prstGeom>
            <a:solidFill>
              <a:srgbClr val="DDDDDD"/>
            </a:solidFill>
            <a:ln w="9525">
              <a:solidFill>
                <a:schemeClr val="tx2"/>
              </a:solidFill>
              <a:round/>
              <a:headEnd/>
              <a:tailEnd/>
            </a:ln>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dirty="0">
                <a:latin typeface="Calibri" panose="020F0502020204030204" pitchFamily="34" charset="0"/>
              </a:endParaRPr>
            </a:p>
          </p:txBody>
        </p:sp>
        <p:sp>
          <p:nvSpPr>
            <p:cNvPr id="28706" name="AutoShape 49"/>
            <p:cNvSpPr>
              <a:spLocks noChangeArrowheads="1"/>
            </p:cNvSpPr>
            <p:nvPr/>
          </p:nvSpPr>
          <p:spPr bwMode="auto">
            <a:xfrm>
              <a:off x="1640" y="3128"/>
              <a:ext cx="150" cy="192"/>
            </a:xfrm>
            <a:prstGeom prst="foldedCorner">
              <a:avLst>
                <a:gd name="adj" fmla="val 31856"/>
              </a:avLst>
            </a:prstGeom>
            <a:solidFill>
              <a:srgbClr val="DDDDDD"/>
            </a:solidFill>
            <a:ln w="9525">
              <a:solidFill>
                <a:schemeClr val="tx2"/>
              </a:solidFill>
              <a:round/>
              <a:headEnd/>
              <a:tailEnd/>
            </a:ln>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dirty="0">
                <a:latin typeface="Calibri" panose="020F0502020204030204" pitchFamily="34" charset="0"/>
              </a:endParaRPr>
            </a:p>
          </p:txBody>
        </p:sp>
        <p:sp>
          <p:nvSpPr>
            <p:cNvPr id="28707" name="AutoShape 50"/>
            <p:cNvSpPr>
              <a:spLocks noChangeArrowheads="1"/>
            </p:cNvSpPr>
            <p:nvPr/>
          </p:nvSpPr>
          <p:spPr bwMode="auto">
            <a:xfrm>
              <a:off x="1936" y="3032"/>
              <a:ext cx="150" cy="192"/>
            </a:xfrm>
            <a:prstGeom prst="foldedCorner">
              <a:avLst>
                <a:gd name="adj" fmla="val 31856"/>
              </a:avLst>
            </a:prstGeom>
            <a:solidFill>
              <a:srgbClr val="DDDDDD"/>
            </a:solidFill>
            <a:ln w="9525">
              <a:solidFill>
                <a:schemeClr val="tx2"/>
              </a:solidFill>
              <a:round/>
              <a:headEnd/>
              <a:tailEnd/>
            </a:ln>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dirty="0">
                <a:latin typeface="Calibri" panose="020F050202020403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out)">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nodeType="clickEffect">
                                  <p:stCondLst>
                                    <p:cond delay="0"/>
                                  </p:stCondLst>
                                  <p:childTnLst>
                                    <p:set>
                                      <p:cBhvr>
                                        <p:cTn id="11" dur="1" fill="hold">
                                          <p:stCondLst>
                                            <p:cond delay="499"/>
                                          </p:stCondLst>
                                        </p:cTn>
                                        <p:tgtEl>
                                          <p:spTgt spid="4"/>
                                        </p:tgtEl>
                                        <p:attrNameLst>
                                          <p:attrName>style.visibility</p:attrName>
                                        </p:attrNameLst>
                                      </p:cBhvr>
                                      <p:to>
                                        <p:strVal val="visible"/>
                                      </p:to>
                                    </p:set>
                                    <p:anim to="" calcmode="lin" valueType="num">
                                      <p:cBhvr>
                                        <p:cTn id="12" dur="1" fill="hold"/>
                                        <p:tgtEl>
                                          <p:spTgt spid="4"/>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p:txBody>
          <a:bodyPr/>
          <a:lstStyle/>
          <a:p>
            <a:pPr>
              <a:defRPr/>
            </a:pPr>
            <a:r>
              <a:rPr lang="fr-FR"/>
              <a:t>Quantification des risques</a:t>
            </a:r>
          </a:p>
        </p:txBody>
      </p:sp>
      <p:sp>
        <p:nvSpPr>
          <p:cNvPr id="29701" name="AutoShape 4"/>
          <p:cNvSpPr>
            <a:spLocks noChangeArrowheads="1"/>
          </p:cNvSpPr>
          <p:nvPr/>
        </p:nvSpPr>
        <p:spPr bwMode="auto">
          <a:xfrm>
            <a:off x="715963" y="2252663"/>
            <a:ext cx="190500" cy="1317625"/>
          </a:xfrm>
          <a:prstGeom prst="downArrow">
            <a:avLst>
              <a:gd name="adj1" fmla="val 50000"/>
              <a:gd name="adj2" fmla="val 98979"/>
            </a:avLst>
          </a:prstGeom>
          <a:solidFill>
            <a:srgbClr val="FFFF00"/>
          </a:solidFill>
          <a:ln w="9525">
            <a:solidFill>
              <a:schemeClr val="tx2"/>
            </a:solidFill>
            <a:miter lim="800000"/>
            <a:headEnd/>
            <a:tailEnd/>
          </a:ln>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dirty="0">
              <a:latin typeface="Calibri" panose="020F0502020204030204" pitchFamily="34" charset="0"/>
            </a:endParaRPr>
          </a:p>
        </p:txBody>
      </p:sp>
      <p:sp>
        <p:nvSpPr>
          <p:cNvPr id="29702" name="Rectangle 5"/>
          <p:cNvSpPr>
            <a:spLocks noChangeArrowheads="1"/>
          </p:cNvSpPr>
          <p:nvPr/>
        </p:nvSpPr>
        <p:spPr bwMode="auto">
          <a:xfrm>
            <a:off x="222250" y="1789113"/>
            <a:ext cx="1127125" cy="481012"/>
          </a:xfrm>
          <a:prstGeom prst="rect">
            <a:avLst/>
          </a:prstGeom>
          <a:solidFill>
            <a:schemeClr val="bg1"/>
          </a:solidFill>
          <a:ln w="9525">
            <a:solidFill>
              <a:schemeClr val="tx2"/>
            </a:solidFill>
            <a:miter lim="800000"/>
            <a:headEnd/>
            <a:tailEnd/>
          </a:ln>
        </p:spPr>
        <p:txBody>
          <a:bodyPr anchor="ctr" anchorCtr="1"/>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200" dirty="0">
                <a:solidFill>
                  <a:schemeClr val="bg2"/>
                </a:solidFill>
                <a:latin typeface="Calibri" panose="020F0502020204030204" pitchFamily="34" charset="0"/>
              </a:rPr>
              <a:t>Identification des risques</a:t>
            </a:r>
          </a:p>
        </p:txBody>
      </p:sp>
      <p:sp>
        <p:nvSpPr>
          <p:cNvPr id="29703" name="Rectangle 6"/>
          <p:cNvSpPr>
            <a:spLocks noChangeArrowheads="1"/>
          </p:cNvSpPr>
          <p:nvPr/>
        </p:nvSpPr>
        <p:spPr bwMode="auto">
          <a:xfrm>
            <a:off x="222250" y="2659063"/>
            <a:ext cx="1127125" cy="481012"/>
          </a:xfrm>
          <a:prstGeom prst="rect">
            <a:avLst/>
          </a:prstGeom>
          <a:solidFill>
            <a:srgbClr val="FFFF99"/>
          </a:solidFill>
          <a:ln w="9525">
            <a:solidFill>
              <a:schemeClr val="tx2"/>
            </a:solidFill>
            <a:miter lim="800000"/>
            <a:headEnd/>
            <a:tailEnd/>
          </a:ln>
        </p:spPr>
        <p:txBody>
          <a:bodyPr anchor="ctr" anchorCtr="1"/>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200" dirty="0">
                <a:latin typeface="Calibri" panose="020F0502020204030204" pitchFamily="34" charset="0"/>
              </a:rPr>
              <a:t>Quantification des risques</a:t>
            </a:r>
          </a:p>
        </p:txBody>
      </p:sp>
      <p:sp>
        <p:nvSpPr>
          <p:cNvPr id="29704" name="Rectangle 7"/>
          <p:cNvSpPr>
            <a:spLocks noChangeArrowheads="1"/>
          </p:cNvSpPr>
          <p:nvPr/>
        </p:nvSpPr>
        <p:spPr bwMode="auto">
          <a:xfrm>
            <a:off x="222250" y="3570288"/>
            <a:ext cx="1127125" cy="481012"/>
          </a:xfrm>
          <a:prstGeom prst="rect">
            <a:avLst/>
          </a:prstGeom>
          <a:solidFill>
            <a:schemeClr val="bg1"/>
          </a:solidFill>
          <a:ln w="9525">
            <a:solidFill>
              <a:schemeClr val="tx2"/>
            </a:solidFill>
            <a:miter lim="800000"/>
            <a:headEnd/>
            <a:tailEnd/>
          </a:ln>
        </p:spPr>
        <p:txBody>
          <a:bodyPr anchor="ctr" anchorCtr="1"/>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200" dirty="0">
                <a:solidFill>
                  <a:schemeClr val="bg2"/>
                </a:solidFill>
                <a:latin typeface="Calibri" panose="020F0502020204030204" pitchFamily="34" charset="0"/>
              </a:rPr>
              <a:t>Décisions</a:t>
            </a:r>
          </a:p>
        </p:txBody>
      </p:sp>
      <p:sp>
        <p:nvSpPr>
          <p:cNvPr id="29705" name="Rectangle 8"/>
          <p:cNvSpPr>
            <a:spLocks noGrp="1" noChangeArrowheads="1"/>
          </p:cNvSpPr>
          <p:nvPr>
            <p:ph type="body" idx="1"/>
          </p:nvPr>
        </p:nvSpPr>
        <p:spPr>
          <a:xfrm>
            <a:off x="1651000" y="1133475"/>
            <a:ext cx="7035800" cy="1177925"/>
          </a:xfrm>
        </p:spPr>
        <p:txBody>
          <a:bodyPr/>
          <a:lstStyle/>
          <a:p>
            <a:r>
              <a:rPr lang="fr-FR" altLang="fr-FR" sz="1800"/>
              <a:t>Evaluation de la probabilité de l'événement</a:t>
            </a:r>
          </a:p>
          <a:p>
            <a:r>
              <a:rPr lang="fr-FR" altLang="fr-FR" sz="1800"/>
              <a:t>Evaluation des conséquences (gravité)</a:t>
            </a:r>
          </a:p>
          <a:p>
            <a:r>
              <a:rPr lang="fr-FR" altLang="fr-FR" sz="1800"/>
              <a:t>Classement des risques selon le résultat : probabilité x gravité</a:t>
            </a:r>
          </a:p>
        </p:txBody>
      </p:sp>
      <p:grpSp>
        <p:nvGrpSpPr>
          <p:cNvPr id="29706" name="Group 159"/>
          <p:cNvGrpSpPr>
            <a:grpSpLocks/>
          </p:cNvGrpSpPr>
          <p:nvPr/>
        </p:nvGrpSpPr>
        <p:grpSpPr bwMode="auto">
          <a:xfrm>
            <a:off x="2079625" y="2908301"/>
            <a:ext cx="5745163" cy="2903538"/>
            <a:chOff x="1310" y="1832"/>
            <a:chExt cx="3619" cy="1829"/>
          </a:xfrm>
        </p:grpSpPr>
        <p:sp>
          <p:nvSpPr>
            <p:cNvPr id="29772" name="Text Box 42"/>
            <p:cNvSpPr txBox="1">
              <a:spLocks noChangeArrowheads="1"/>
            </p:cNvSpPr>
            <p:nvPr/>
          </p:nvSpPr>
          <p:spPr bwMode="auto">
            <a:xfrm>
              <a:off x="3870" y="3227"/>
              <a:ext cx="1059"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pPr algn="l"/>
              <a:r>
                <a:rPr lang="fr-FR" altLang="fr-FR" sz="1400" i="1" dirty="0">
                  <a:solidFill>
                    <a:schemeClr val="tx1"/>
                  </a:solidFill>
                  <a:latin typeface="Calibri" panose="020F0502020204030204" pitchFamily="34" charset="0"/>
                </a:rPr>
                <a:t>Gravité des conséquences</a:t>
              </a:r>
            </a:p>
          </p:txBody>
        </p:sp>
        <p:sp>
          <p:nvSpPr>
            <p:cNvPr id="29773" name="Text Box 44"/>
            <p:cNvSpPr txBox="1">
              <a:spLocks noChangeArrowheads="1"/>
            </p:cNvSpPr>
            <p:nvPr/>
          </p:nvSpPr>
          <p:spPr bwMode="auto">
            <a:xfrm>
              <a:off x="1310" y="1832"/>
              <a:ext cx="771"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pPr algn="r"/>
              <a:r>
                <a:rPr lang="fr-FR" altLang="fr-FR" sz="1400" i="1" dirty="0">
                  <a:solidFill>
                    <a:schemeClr val="tx1"/>
                  </a:solidFill>
                  <a:latin typeface="Calibri" panose="020F0502020204030204" pitchFamily="34" charset="0"/>
                </a:rPr>
                <a:t>Probabilité</a:t>
              </a:r>
            </a:p>
          </p:txBody>
        </p:sp>
        <p:sp>
          <p:nvSpPr>
            <p:cNvPr id="29774" name="Line 41"/>
            <p:cNvSpPr>
              <a:spLocks noChangeShapeType="1"/>
            </p:cNvSpPr>
            <p:nvPr/>
          </p:nvSpPr>
          <p:spPr bwMode="auto">
            <a:xfrm>
              <a:off x="2138" y="3408"/>
              <a:ext cx="1710" cy="0"/>
            </a:xfrm>
            <a:prstGeom prst="line">
              <a:avLst/>
            </a:prstGeom>
            <a:noFill/>
            <a:ln w="9525">
              <a:solidFill>
                <a:srgbClr val="5F5F5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fr-FR" dirty="0">
                <a:latin typeface="Calibri" panose="020F0502020204030204" pitchFamily="34" charset="0"/>
              </a:endParaRPr>
            </a:p>
          </p:txBody>
        </p:sp>
        <p:sp>
          <p:nvSpPr>
            <p:cNvPr id="29775" name="Line 43"/>
            <p:cNvSpPr>
              <a:spLocks noChangeShapeType="1"/>
            </p:cNvSpPr>
            <p:nvPr/>
          </p:nvSpPr>
          <p:spPr bwMode="auto">
            <a:xfrm flipV="1">
              <a:off x="2128" y="1874"/>
              <a:ext cx="0" cy="1524"/>
            </a:xfrm>
            <a:prstGeom prst="line">
              <a:avLst/>
            </a:prstGeom>
            <a:noFill/>
            <a:ln w="9525">
              <a:solidFill>
                <a:srgbClr val="5F5F5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fr-FR" dirty="0">
                <a:latin typeface="Calibri" panose="020F0502020204030204" pitchFamily="34" charset="0"/>
              </a:endParaRPr>
            </a:p>
          </p:txBody>
        </p:sp>
        <p:grpSp>
          <p:nvGrpSpPr>
            <p:cNvPr id="29776" name="Group 68"/>
            <p:cNvGrpSpPr>
              <a:grpSpLocks/>
            </p:cNvGrpSpPr>
            <p:nvPr/>
          </p:nvGrpSpPr>
          <p:grpSpPr bwMode="auto">
            <a:xfrm>
              <a:off x="2160" y="2224"/>
              <a:ext cx="1376" cy="1160"/>
              <a:chOff x="2160" y="2224"/>
              <a:chExt cx="1376" cy="1160"/>
            </a:xfrm>
          </p:grpSpPr>
          <p:sp>
            <p:nvSpPr>
              <p:cNvPr id="29781" name="Rectangle 65"/>
              <p:cNvSpPr>
                <a:spLocks noChangeArrowheads="1"/>
              </p:cNvSpPr>
              <p:nvPr/>
            </p:nvSpPr>
            <p:spPr bwMode="auto">
              <a:xfrm>
                <a:off x="2160" y="2224"/>
                <a:ext cx="1376" cy="1160"/>
              </a:xfrm>
              <a:prstGeom prst="rect">
                <a:avLst/>
              </a:prstGeom>
              <a:solidFill>
                <a:schemeClr val="bg1"/>
              </a:solidFill>
              <a:ln w="9525">
                <a:solidFill>
                  <a:schemeClr val="tx2"/>
                </a:solidFill>
                <a:miter lim="800000"/>
                <a:headEnd/>
                <a:tailEnd/>
              </a:ln>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dirty="0">
                  <a:latin typeface="Calibri" panose="020F0502020204030204" pitchFamily="34" charset="0"/>
                </a:endParaRPr>
              </a:p>
            </p:txBody>
          </p:sp>
          <p:sp>
            <p:nvSpPr>
              <p:cNvPr id="29782" name="Line 66"/>
              <p:cNvSpPr>
                <a:spLocks noChangeShapeType="1"/>
              </p:cNvSpPr>
              <p:nvPr/>
            </p:nvSpPr>
            <p:spPr bwMode="auto">
              <a:xfrm>
                <a:off x="2848" y="2224"/>
                <a:ext cx="0" cy="1160"/>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wrap="none" anchor="ctr"/>
              <a:lstStyle/>
              <a:p>
                <a:endParaRPr lang="fr-FR" dirty="0">
                  <a:latin typeface="Calibri" panose="020F0502020204030204" pitchFamily="34" charset="0"/>
                </a:endParaRPr>
              </a:p>
            </p:txBody>
          </p:sp>
          <p:sp>
            <p:nvSpPr>
              <p:cNvPr id="29783" name="Line 67"/>
              <p:cNvSpPr>
                <a:spLocks noChangeShapeType="1"/>
              </p:cNvSpPr>
              <p:nvPr/>
            </p:nvSpPr>
            <p:spPr bwMode="auto">
              <a:xfrm>
                <a:off x="2160" y="2808"/>
                <a:ext cx="1376" cy="0"/>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wrap="none" anchor="ctr"/>
              <a:lstStyle/>
              <a:p>
                <a:endParaRPr lang="fr-FR" dirty="0">
                  <a:latin typeface="Calibri" panose="020F0502020204030204" pitchFamily="34" charset="0"/>
                </a:endParaRPr>
              </a:p>
            </p:txBody>
          </p:sp>
        </p:grpSp>
        <p:sp>
          <p:nvSpPr>
            <p:cNvPr id="29777" name="Text Box 73"/>
            <p:cNvSpPr txBox="1">
              <a:spLocks noChangeArrowheads="1"/>
            </p:cNvSpPr>
            <p:nvPr/>
          </p:nvSpPr>
          <p:spPr bwMode="auto">
            <a:xfrm>
              <a:off x="2438" y="3349"/>
              <a:ext cx="19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dirty="0">
                  <a:latin typeface="Calibri" panose="020F0502020204030204" pitchFamily="34" charset="0"/>
                </a:rPr>
                <a:t>_</a:t>
              </a:r>
            </a:p>
          </p:txBody>
        </p:sp>
        <p:sp>
          <p:nvSpPr>
            <p:cNvPr id="29778" name="Text Box 74"/>
            <p:cNvSpPr txBox="1">
              <a:spLocks noChangeArrowheads="1"/>
            </p:cNvSpPr>
            <p:nvPr/>
          </p:nvSpPr>
          <p:spPr bwMode="auto">
            <a:xfrm>
              <a:off x="3057" y="3428"/>
              <a:ext cx="189"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dirty="0">
                  <a:latin typeface="Calibri" panose="020F0502020204030204" pitchFamily="34" charset="0"/>
                </a:rPr>
                <a:t>+</a:t>
              </a:r>
            </a:p>
          </p:txBody>
        </p:sp>
        <p:sp>
          <p:nvSpPr>
            <p:cNvPr id="29779" name="Text Box 75"/>
            <p:cNvSpPr txBox="1">
              <a:spLocks noChangeArrowheads="1"/>
            </p:cNvSpPr>
            <p:nvPr/>
          </p:nvSpPr>
          <p:spPr bwMode="auto">
            <a:xfrm>
              <a:off x="1865" y="2324"/>
              <a:ext cx="189"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dirty="0">
                  <a:latin typeface="Calibri" panose="020F0502020204030204" pitchFamily="34" charset="0"/>
                </a:rPr>
                <a:t>+</a:t>
              </a:r>
            </a:p>
          </p:txBody>
        </p:sp>
        <p:sp>
          <p:nvSpPr>
            <p:cNvPr id="29780" name="Text Box 76"/>
            <p:cNvSpPr txBox="1">
              <a:spLocks noChangeArrowheads="1"/>
            </p:cNvSpPr>
            <p:nvPr/>
          </p:nvSpPr>
          <p:spPr bwMode="auto">
            <a:xfrm>
              <a:off x="1878" y="2909"/>
              <a:ext cx="19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dirty="0">
                  <a:latin typeface="Calibri" panose="020F0502020204030204" pitchFamily="34" charset="0"/>
                </a:rPr>
                <a:t>_</a:t>
              </a:r>
            </a:p>
          </p:txBody>
        </p:sp>
      </p:grpSp>
      <p:sp>
        <p:nvSpPr>
          <p:cNvPr id="29707" name="Text Box 45"/>
          <p:cNvSpPr txBox="1">
            <a:spLocks noChangeArrowheads="1"/>
          </p:cNvSpPr>
          <p:nvPr/>
        </p:nvSpPr>
        <p:spPr bwMode="auto">
          <a:xfrm>
            <a:off x="6159500" y="2981325"/>
            <a:ext cx="8604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600" dirty="0">
                <a:solidFill>
                  <a:srgbClr val="FF0000"/>
                </a:solidFill>
                <a:latin typeface="Calibri" panose="020F0502020204030204" pitchFamily="34" charset="0"/>
              </a:rPr>
              <a:t>Criticité</a:t>
            </a:r>
          </a:p>
        </p:txBody>
      </p:sp>
      <p:sp>
        <p:nvSpPr>
          <p:cNvPr id="29708" name="AutoShape 54"/>
          <p:cNvSpPr>
            <a:spLocks noChangeArrowheads="1"/>
          </p:cNvSpPr>
          <p:nvPr/>
        </p:nvSpPr>
        <p:spPr bwMode="auto">
          <a:xfrm rot="-2122092">
            <a:off x="5651500" y="3238500"/>
            <a:ext cx="444500" cy="165100"/>
          </a:xfrm>
          <a:prstGeom prst="rightArrow">
            <a:avLst>
              <a:gd name="adj1" fmla="val 50000"/>
              <a:gd name="adj2" fmla="val 67308"/>
            </a:avLst>
          </a:prstGeom>
          <a:solidFill>
            <a:srgbClr val="FF0000"/>
          </a:solidFill>
          <a:ln w="9525">
            <a:solidFill>
              <a:schemeClr val="tx2"/>
            </a:solidFill>
            <a:miter lim="800000"/>
            <a:headEnd/>
            <a:tailEnd/>
          </a:ln>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dirty="0">
              <a:latin typeface="Calibri" panose="020F0502020204030204" pitchFamily="34" charset="0"/>
            </a:endParaRPr>
          </a:p>
        </p:txBody>
      </p:sp>
      <p:grpSp>
        <p:nvGrpSpPr>
          <p:cNvPr id="4" name="Group 85"/>
          <p:cNvGrpSpPr>
            <a:grpSpLocks/>
          </p:cNvGrpSpPr>
          <p:nvPr/>
        </p:nvGrpSpPr>
        <p:grpSpPr bwMode="auto">
          <a:xfrm>
            <a:off x="3848100" y="4702175"/>
            <a:ext cx="331788" cy="331788"/>
            <a:chOff x="3185" y="1783"/>
            <a:chExt cx="341" cy="341"/>
          </a:xfrm>
        </p:grpSpPr>
        <p:sp>
          <p:nvSpPr>
            <p:cNvPr id="29758" name="Oval 86"/>
            <p:cNvSpPr>
              <a:spLocks noChangeArrowheads="1"/>
            </p:cNvSpPr>
            <p:nvPr/>
          </p:nvSpPr>
          <p:spPr bwMode="auto">
            <a:xfrm>
              <a:off x="3185" y="1783"/>
              <a:ext cx="341" cy="341"/>
            </a:xfrm>
            <a:prstGeom prst="ellipse">
              <a:avLst/>
            </a:prstGeom>
            <a:solidFill>
              <a:srgbClr val="FFFF00"/>
            </a:solidFill>
            <a:ln w="6350">
              <a:solidFill>
                <a:schemeClr val="tx1"/>
              </a:solidFill>
              <a:round/>
              <a:headEnd/>
              <a:tailEnd/>
            </a:ln>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dirty="0">
                <a:latin typeface="Calibri" panose="020F0502020204030204" pitchFamily="34" charset="0"/>
              </a:endParaRPr>
            </a:p>
          </p:txBody>
        </p:sp>
        <p:grpSp>
          <p:nvGrpSpPr>
            <p:cNvPr id="29759" name="Group 87"/>
            <p:cNvGrpSpPr>
              <a:grpSpLocks/>
            </p:cNvGrpSpPr>
            <p:nvPr/>
          </p:nvGrpSpPr>
          <p:grpSpPr bwMode="auto">
            <a:xfrm>
              <a:off x="3264" y="1864"/>
              <a:ext cx="47" cy="47"/>
              <a:chOff x="4074" y="1990"/>
              <a:chExt cx="31" cy="31"/>
            </a:xfrm>
          </p:grpSpPr>
          <p:sp>
            <p:nvSpPr>
              <p:cNvPr id="29768" name="Freeform 88"/>
              <p:cNvSpPr>
                <a:spLocks/>
              </p:cNvSpPr>
              <p:nvPr/>
            </p:nvSpPr>
            <p:spPr bwMode="auto">
              <a:xfrm>
                <a:off x="4074" y="1990"/>
                <a:ext cx="31" cy="31"/>
              </a:xfrm>
              <a:custGeom>
                <a:avLst/>
                <a:gdLst>
                  <a:gd name="T0" fmla="*/ 1 w 156"/>
                  <a:gd name="T1" fmla="*/ 1 h 156"/>
                  <a:gd name="T2" fmla="*/ 0 w 156"/>
                  <a:gd name="T3" fmla="*/ 1 h 156"/>
                  <a:gd name="T4" fmla="*/ 0 w 156"/>
                  <a:gd name="T5" fmla="*/ 1 h 156"/>
                  <a:gd name="T6" fmla="*/ 0 w 156"/>
                  <a:gd name="T7" fmla="*/ 1 h 156"/>
                  <a:gd name="T8" fmla="*/ 0 w 156"/>
                  <a:gd name="T9" fmla="*/ 1 h 156"/>
                  <a:gd name="T10" fmla="*/ 0 w 156"/>
                  <a:gd name="T11" fmla="*/ 1 h 156"/>
                  <a:gd name="T12" fmla="*/ 0 w 156"/>
                  <a:gd name="T13" fmla="*/ 1 h 156"/>
                  <a:gd name="T14" fmla="*/ 0 w 156"/>
                  <a:gd name="T15" fmla="*/ 1 h 156"/>
                  <a:gd name="T16" fmla="*/ 0 w 156"/>
                  <a:gd name="T17" fmla="*/ 1 h 156"/>
                  <a:gd name="T18" fmla="*/ 0 w 156"/>
                  <a:gd name="T19" fmla="*/ 0 h 156"/>
                  <a:gd name="T20" fmla="*/ 0 w 156"/>
                  <a:gd name="T21" fmla="*/ 0 h 156"/>
                  <a:gd name="T22" fmla="*/ 0 w 156"/>
                  <a:gd name="T23" fmla="*/ 0 h 156"/>
                  <a:gd name="T24" fmla="*/ 0 w 156"/>
                  <a:gd name="T25" fmla="*/ 0 h 156"/>
                  <a:gd name="T26" fmla="*/ 0 w 156"/>
                  <a:gd name="T27" fmla="*/ 0 h 156"/>
                  <a:gd name="T28" fmla="*/ 0 w 156"/>
                  <a:gd name="T29" fmla="*/ 0 h 156"/>
                  <a:gd name="T30" fmla="*/ 0 w 156"/>
                  <a:gd name="T31" fmla="*/ 0 h 156"/>
                  <a:gd name="T32" fmla="*/ 1 w 156"/>
                  <a:gd name="T33" fmla="*/ 0 h 156"/>
                  <a:gd name="T34" fmla="*/ 1 w 156"/>
                  <a:gd name="T35" fmla="*/ 0 h 156"/>
                  <a:gd name="T36" fmla="*/ 1 w 156"/>
                  <a:gd name="T37" fmla="*/ 0 h 156"/>
                  <a:gd name="T38" fmla="*/ 1 w 156"/>
                  <a:gd name="T39" fmla="*/ 0 h 156"/>
                  <a:gd name="T40" fmla="*/ 1 w 156"/>
                  <a:gd name="T41" fmla="*/ 0 h 156"/>
                  <a:gd name="T42" fmla="*/ 1 w 156"/>
                  <a:gd name="T43" fmla="*/ 0 h 156"/>
                  <a:gd name="T44" fmla="*/ 1 w 156"/>
                  <a:gd name="T45" fmla="*/ 0 h 156"/>
                  <a:gd name="T46" fmla="*/ 1 w 156"/>
                  <a:gd name="T47" fmla="*/ 0 h 156"/>
                  <a:gd name="T48" fmla="*/ 1 w 156"/>
                  <a:gd name="T49" fmla="*/ 1 h 156"/>
                  <a:gd name="T50" fmla="*/ 1 w 156"/>
                  <a:gd name="T51" fmla="*/ 1 h 156"/>
                  <a:gd name="T52" fmla="*/ 1 w 156"/>
                  <a:gd name="T53" fmla="*/ 1 h 156"/>
                  <a:gd name="T54" fmla="*/ 1 w 156"/>
                  <a:gd name="T55" fmla="*/ 1 h 156"/>
                  <a:gd name="T56" fmla="*/ 1 w 156"/>
                  <a:gd name="T57" fmla="*/ 1 h 156"/>
                  <a:gd name="T58" fmla="*/ 1 w 156"/>
                  <a:gd name="T59" fmla="*/ 1 h 156"/>
                  <a:gd name="T60" fmla="*/ 1 w 156"/>
                  <a:gd name="T61" fmla="*/ 1 h 156"/>
                  <a:gd name="T62" fmla="*/ 1 w 156"/>
                  <a:gd name="T63" fmla="*/ 1 h 156"/>
                  <a:gd name="T64" fmla="*/ 1 w 156"/>
                  <a:gd name="T65" fmla="*/ 1 h 15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56"/>
                  <a:gd name="T100" fmla="*/ 0 h 156"/>
                  <a:gd name="T101" fmla="*/ 156 w 156"/>
                  <a:gd name="T102" fmla="*/ 156 h 15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56" h="156">
                    <a:moveTo>
                      <a:pt x="78" y="156"/>
                    </a:moveTo>
                    <a:lnTo>
                      <a:pt x="62" y="155"/>
                    </a:lnTo>
                    <a:lnTo>
                      <a:pt x="48" y="150"/>
                    </a:lnTo>
                    <a:lnTo>
                      <a:pt x="34" y="142"/>
                    </a:lnTo>
                    <a:lnTo>
                      <a:pt x="23" y="133"/>
                    </a:lnTo>
                    <a:lnTo>
                      <a:pt x="14" y="122"/>
                    </a:lnTo>
                    <a:lnTo>
                      <a:pt x="6" y="108"/>
                    </a:lnTo>
                    <a:lnTo>
                      <a:pt x="1" y="94"/>
                    </a:lnTo>
                    <a:lnTo>
                      <a:pt x="0" y="78"/>
                    </a:lnTo>
                    <a:lnTo>
                      <a:pt x="1" y="62"/>
                    </a:lnTo>
                    <a:lnTo>
                      <a:pt x="6" y="48"/>
                    </a:lnTo>
                    <a:lnTo>
                      <a:pt x="14" y="35"/>
                    </a:lnTo>
                    <a:lnTo>
                      <a:pt x="23" y="23"/>
                    </a:lnTo>
                    <a:lnTo>
                      <a:pt x="34" y="14"/>
                    </a:lnTo>
                    <a:lnTo>
                      <a:pt x="48" y="6"/>
                    </a:lnTo>
                    <a:lnTo>
                      <a:pt x="62" y="1"/>
                    </a:lnTo>
                    <a:lnTo>
                      <a:pt x="78" y="0"/>
                    </a:lnTo>
                    <a:lnTo>
                      <a:pt x="94" y="1"/>
                    </a:lnTo>
                    <a:lnTo>
                      <a:pt x="108" y="6"/>
                    </a:lnTo>
                    <a:lnTo>
                      <a:pt x="121" y="14"/>
                    </a:lnTo>
                    <a:lnTo>
                      <a:pt x="133" y="23"/>
                    </a:lnTo>
                    <a:lnTo>
                      <a:pt x="142" y="35"/>
                    </a:lnTo>
                    <a:lnTo>
                      <a:pt x="150" y="48"/>
                    </a:lnTo>
                    <a:lnTo>
                      <a:pt x="155" y="62"/>
                    </a:lnTo>
                    <a:lnTo>
                      <a:pt x="156" y="78"/>
                    </a:lnTo>
                    <a:lnTo>
                      <a:pt x="155" y="94"/>
                    </a:lnTo>
                    <a:lnTo>
                      <a:pt x="150" y="108"/>
                    </a:lnTo>
                    <a:lnTo>
                      <a:pt x="142" y="122"/>
                    </a:lnTo>
                    <a:lnTo>
                      <a:pt x="133" y="133"/>
                    </a:lnTo>
                    <a:lnTo>
                      <a:pt x="121" y="142"/>
                    </a:lnTo>
                    <a:lnTo>
                      <a:pt x="108" y="150"/>
                    </a:lnTo>
                    <a:lnTo>
                      <a:pt x="94" y="155"/>
                    </a:lnTo>
                    <a:lnTo>
                      <a:pt x="78" y="15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29769" name="Freeform 89"/>
              <p:cNvSpPr>
                <a:spLocks/>
              </p:cNvSpPr>
              <p:nvPr/>
            </p:nvSpPr>
            <p:spPr bwMode="auto">
              <a:xfrm>
                <a:off x="4074" y="1990"/>
                <a:ext cx="31" cy="31"/>
              </a:xfrm>
              <a:custGeom>
                <a:avLst/>
                <a:gdLst>
                  <a:gd name="T0" fmla="*/ 1 w 156"/>
                  <a:gd name="T1" fmla="*/ 1 h 156"/>
                  <a:gd name="T2" fmla="*/ 0 w 156"/>
                  <a:gd name="T3" fmla="*/ 1 h 156"/>
                  <a:gd name="T4" fmla="*/ 0 w 156"/>
                  <a:gd name="T5" fmla="*/ 1 h 156"/>
                  <a:gd name="T6" fmla="*/ 0 w 156"/>
                  <a:gd name="T7" fmla="*/ 1 h 156"/>
                  <a:gd name="T8" fmla="*/ 0 w 156"/>
                  <a:gd name="T9" fmla="*/ 1 h 156"/>
                  <a:gd name="T10" fmla="*/ 0 w 156"/>
                  <a:gd name="T11" fmla="*/ 1 h 156"/>
                  <a:gd name="T12" fmla="*/ 0 w 156"/>
                  <a:gd name="T13" fmla="*/ 1 h 156"/>
                  <a:gd name="T14" fmla="*/ 0 w 156"/>
                  <a:gd name="T15" fmla="*/ 1 h 156"/>
                  <a:gd name="T16" fmla="*/ 0 w 156"/>
                  <a:gd name="T17" fmla="*/ 1 h 156"/>
                  <a:gd name="T18" fmla="*/ 0 w 156"/>
                  <a:gd name="T19" fmla="*/ 0 h 156"/>
                  <a:gd name="T20" fmla="*/ 0 w 156"/>
                  <a:gd name="T21" fmla="*/ 0 h 156"/>
                  <a:gd name="T22" fmla="*/ 0 w 156"/>
                  <a:gd name="T23" fmla="*/ 0 h 156"/>
                  <a:gd name="T24" fmla="*/ 0 w 156"/>
                  <a:gd name="T25" fmla="*/ 0 h 156"/>
                  <a:gd name="T26" fmla="*/ 0 w 156"/>
                  <a:gd name="T27" fmla="*/ 0 h 156"/>
                  <a:gd name="T28" fmla="*/ 0 w 156"/>
                  <a:gd name="T29" fmla="*/ 0 h 156"/>
                  <a:gd name="T30" fmla="*/ 0 w 156"/>
                  <a:gd name="T31" fmla="*/ 0 h 156"/>
                  <a:gd name="T32" fmla="*/ 1 w 156"/>
                  <a:gd name="T33" fmla="*/ 0 h 156"/>
                  <a:gd name="T34" fmla="*/ 1 w 156"/>
                  <a:gd name="T35" fmla="*/ 0 h 156"/>
                  <a:gd name="T36" fmla="*/ 1 w 156"/>
                  <a:gd name="T37" fmla="*/ 0 h 156"/>
                  <a:gd name="T38" fmla="*/ 1 w 156"/>
                  <a:gd name="T39" fmla="*/ 0 h 156"/>
                  <a:gd name="T40" fmla="*/ 1 w 156"/>
                  <a:gd name="T41" fmla="*/ 0 h 156"/>
                  <a:gd name="T42" fmla="*/ 1 w 156"/>
                  <a:gd name="T43" fmla="*/ 0 h 156"/>
                  <a:gd name="T44" fmla="*/ 1 w 156"/>
                  <a:gd name="T45" fmla="*/ 0 h 156"/>
                  <a:gd name="T46" fmla="*/ 1 w 156"/>
                  <a:gd name="T47" fmla="*/ 0 h 156"/>
                  <a:gd name="T48" fmla="*/ 1 w 156"/>
                  <a:gd name="T49" fmla="*/ 1 h 156"/>
                  <a:gd name="T50" fmla="*/ 1 w 156"/>
                  <a:gd name="T51" fmla="*/ 1 h 156"/>
                  <a:gd name="T52" fmla="*/ 1 w 156"/>
                  <a:gd name="T53" fmla="*/ 1 h 156"/>
                  <a:gd name="T54" fmla="*/ 1 w 156"/>
                  <a:gd name="T55" fmla="*/ 1 h 156"/>
                  <a:gd name="T56" fmla="*/ 1 w 156"/>
                  <a:gd name="T57" fmla="*/ 1 h 156"/>
                  <a:gd name="T58" fmla="*/ 1 w 156"/>
                  <a:gd name="T59" fmla="*/ 1 h 156"/>
                  <a:gd name="T60" fmla="*/ 1 w 156"/>
                  <a:gd name="T61" fmla="*/ 1 h 156"/>
                  <a:gd name="T62" fmla="*/ 1 w 156"/>
                  <a:gd name="T63" fmla="*/ 1 h 156"/>
                  <a:gd name="T64" fmla="*/ 1 w 156"/>
                  <a:gd name="T65" fmla="*/ 1 h 15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56"/>
                  <a:gd name="T100" fmla="*/ 0 h 156"/>
                  <a:gd name="T101" fmla="*/ 156 w 156"/>
                  <a:gd name="T102" fmla="*/ 156 h 15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56" h="156">
                    <a:moveTo>
                      <a:pt x="78" y="156"/>
                    </a:moveTo>
                    <a:lnTo>
                      <a:pt x="62" y="155"/>
                    </a:lnTo>
                    <a:lnTo>
                      <a:pt x="48" y="150"/>
                    </a:lnTo>
                    <a:lnTo>
                      <a:pt x="34" y="142"/>
                    </a:lnTo>
                    <a:lnTo>
                      <a:pt x="23" y="133"/>
                    </a:lnTo>
                    <a:lnTo>
                      <a:pt x="14" y="122"/>
                    </a:lnTo>
                    <a:lnTo>
                      <a:pt x="6" y="108"/>
                    </a:lnTo>
                    <a:lnTo>
                      <a:pt x="1" y="94"/>
                    </a:lnTo>
                    <a:lnTo>
                      <a:pt x="0" y="78"/>
                    </a:lnTo>
                    <a:lnTo>
                      <a:pt x="1" y="62"/>
                    </a:lnTo>
                    <a:lnTo>
                      <a:pt x="6" y="48"/>
                    </a:lnTo>
                    <a:lnTo>
                      <a:pt x="14" y="35"/>
                    </a:lnTo>
                    <a:lnTo>
                      <a:pt x="23" y="23"/>
                    </a:lnTo>
                    <a:lnTo>
                      <a:pt x="34" y="14"/>
                    </a:lnTo>
                    <a:lnTo>
                      <a:pt x="48" y="6"/>
                    </a:lnTo>
                    <a:lnTo>
                      <a:pt x="62" y="1"/>
                    </a:lnTo>
                    <a:lnTo>
                      <a:pt x="78" y="0"/>
                    </a:lnTo>
                    <a:lnTo>
                      <a:pt x="94" y="1"/>
                    </a:lnTo>
                    <a:lnTo>
                      <a:pt x="108" y="6"/>
                    </a:lnTo>
                    <a:lnTo>
                      <a:pt x="121" y="14"/>
                    </a:lnTo>
                    <a:lnTo>
                      <a:pt x="133" y="23"/>
                    </a:lnTo>
                    <a:lnTo>
                      <a:pt x="142" y="35"/>
                    </a:lnTo>
                    <a:lnTo>
                      <a:pt x="150" y="48"/>
                    </a:lnTo>
                    <a:lnTo>
                      <a:pt x="155" y="62"/>
                    </a:lnTo>
                    <a:lnTo>
                      <a:pt x="156" y="78"/>
                    </a:lnTo>
                    <a:lnTo>
                      <a:pt x="155" y="94"/>
                    </a:lnTo>
                    <a:lnTo>
                      <a:pt x="150" y="108"/>
                    </a:lnTo>
                    <a:lnTo>
                      <a:pt x="142" y="122"/>
                    </a:lnTo>
                    <a:lnTo>
                      <a:pt x="133" y="133"/>
                    </a:lnTo>
                    <a:lnTo>
                      <a:pt x="121" y="142"/>
                    </a:lnTo>
                    <a:lnTo>
                      <a:pt x="108" y="150"/>
                    </a:lnTo>
                    <a:lnTo>
                      <a:pt x="94" y="155"/>
                    </a:lnTo>
                    <a:lnTo>
                      <a:pt x="78" y="156"/>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dirty="0">
                  <a:latin typeface="Calibri" panose="020F0502020204030204" pitchFamily="34" charset="0"/>
                </a:endParaRPr>
              </a:p>
            </p:txBody>
          </p:sp>
          <p:sp>
            <p:nvSpPr>
              <p:cNvPr id="29770" name="Freeform 90"/>
              <p:cNvSpPr>
                <a:spLocks/>
              </p:cNvSpPr>
              <p:nvPr/>
            </p:nvSpPr>
            <p:spPr bwMode="auto">
              <a:xfrm>
                <a:off x="4074" y="1990"/>
                <a:ext cx="31" cy="31"/>
              </a:xfrm>
              <a:custGeom>
                <a:avLst/>
                <a:gdLst>
                  <a:gd name="T0" fmla="*/ 1 w 156"/>
                  <a:gd name="T1" fmla="*/ 1 h 156"/>
                  <a:gd name="T2" fmla="*/ 1 w 156"/>
                  <a:gd name="T3" fmla="*/ 0 h 156"/>
                  <a:gd name="T4" fmla="*/ 1 w 156"/>
                  <a:gd name="T5" fmla="*/ 0 h 156"/>
                  <a:gd name="T6" fmla="*/ 1 w 156"/>
                  <a:gd name="T7" fmla="*/ 0 h 156"/>
                  <a:gd name="T8" fmla="*/ 1 w 156"/>
                  <a:gd name="T9" fmla="*/ 1 h 156"/>
                  <a:gd name="T10" fmla="*/ 1 w 156"/>
                  <a:gd name="T11" fmla="*/ 1 h 156"/>
                  <a:gd name="T12" fmla="*/ 1 w 156"/>
                  <a:gd name="T13" fmla="*/ 1 h 156"/>
                  <a:gd name="T14" fmla="*/ 1 w 156"/>
                  <a:gd name="T15" fmla="*/ 1 h 156"/>
                  <a:gd name="T16" fmla="*/ 1 w 156"/>
                  <a:gd name="T17" fmla="*/ 1 h 156"/>
                  <a:gd name="T18" fmla="*/ 1 w 156"/>
                  <a:gd name="T19" fmla="*/ 1 h 156"/>
                  <a:gd name="T20" fmla="*/ 1 w 156"/>
                  <a:gd name="T21" fmla="*/ 1 h 156"/>
                  <a:gd name="T22" fmla="*/ 1 w 156"/>
                  <a:gd name="T23" fmla="*/ 1 h 156"/>
                  <a:gd name="T24" fmla="*/ 1 w 156"/>
                  <a:gd name="T25" fmla="*/ 1 h 156"/>
                  <a:gd name="T26" fmla="*/ 1 w 156"/>
                  <a:gd name="T27" fmla="*/ 1 h 156"/>
                  <a:gd name="T28" fmla="*/ 0 w 156"/>
                  <a:gd name="T29" fmla="*/ 1 h 156"/>
                  <a:gd name="T30" fmla="*/ 0 w 156"/>
                  <a:gd name="T31" fmla="*/ 1 h 156"/>
                  <a:gd name="T32" fmla="*/ 0 w 156"/>
                  <a:gd name="T33" fmla="*/ 1 h 156"/>
                  <a:gd name="T34" fmla="*/ 0 w 156"/>
                  <a:gd name="T35" fmla="*/ 1 h 156"/>
                  <a:gd name="T36" fmla="*/ 0 w 156"/>
                  <a:gd name="T37" fmla="*/ 1 h 156"/>
                  <a:gd name="T38" fmla="*/ 0 w 156"/>
                  <a:gd name="T39" fmla="*/ 1 h 156"/>
                  <a:gd name="T40" fmla="*/ 0 w 156"/>
                  <a:gd name="T41" fmla="*/ 1 h 156"/>
                  <a:gd name="T42" fmla="*/ 0 w 156"/>
                  <a:gd name="T43" fmla="*/ 1 h 156"/>
                  <a:gd name="T44" fmla="*/ 0 w 156"/>
                  <a:gd name="T45" fmla="*/ 0 h 156"/>
                  <a:gd name="T46" fmla="*/ 0 w 156"/>
                  <a:gd name="T47" fmla="*/ 0 h 156"/>
                  <a:gd name="T48" fmla="*/ 0 w 156"/>
                  <a:gd name="T49" fmla="*/ 0 h 156"/>
                  <a:gd name="T50" fmla="*/ 0 w 156"/>
                  <a:gd name="T51" fmla="*/ 0 h 156"/>
                  <a:gd name="T52" fmla="*/ 0 w 156"/>
                  <a:gd name="T53" fmla="*/ 0 h 156"/>
                  <a:gd name="T54" fmla="*/ 0 w 156"/>
                  <a:gd name="T55" fmla="*/ 0 h 156"/>
                  <a:gd name="T56" fmla="*/ 0 w 156"/>
                  <a:gd name="T57" fmla="*/ 0 h 156"/>
                  <a:gd name="T58" fmla="*/ 1 w 156"/>
                  <a:gd name="T59" fmla="*/ 0 h 156"/>
                  <a:gd name="T60" fmla="*/ 1 w 156"/>
                  <a:gd name="T61" fmla="*/ 0 h 156"/>
                  <a:gd name="T62" fmla="*/ 1 w 156"/>
                  <a:gd name="T63" fmla="*/ 0 h 156"/>
                  <a:gd name="T64" fmla="*/ 1 w 156"/>
                  <a:gd name="T65" fmla="*/ 0 h 156"/>
                  <a:gd name="T66" fmla="*/ 1 w 156"/>
                  <a:gd name="T67" fmla="*/ 0 h 156"/>
                  <a:gd name="T68" fmla="*/ 1 w 156"/>
                  <a:gd name="T69" fmla="*/ 1 h 15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56"/>
                  <a:gd name="T106" fmla="*/ 0 h 156"/>
                  <a:gd name="T107" fmla="*/ 156 w 156"/>
                  <a:gd name="T108" fmla="*/ 156 h 15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56" h="156">
                    <a:moveTo>
                      <a:pt x="78" y="78"/>
                    </a:moveTo>
                    <a:lnTo>
                      <a:pt x="144" y="38"/>
                    </a:lnTo>
                    <a:lnTo>
                      <a:pt x="150" y="47"/>
                    </a:lnTo>
                    <a:lnTo>
                      <a:pt x="153" y="57"/>
                    </a:lnTo>
                    <a:lnTo>
                      <a:pt x="155" y="68"/>
                    </a:lnTo>
                    <a:lnTo>
                      <a:pt x="156" y="78"/>
                    </a:lnTo>
                    <a:lnTo>
                      <a:pt x="155" y="94"/>
                    </a:lnTo>
                    <a:lnTo>
                      <a:pt x="150" y="108"/>
                    </a:lnTo>
                    <a:lnTo>
                      <a:pt x="142" y="122"/>
                    </a:lnTo>
                    <a:lnTo>
                      <a:pt x="133" y="133"/>
                    </a:lnTo>
                    <a:lnTo>
                      <a:pt x="121" y="142"/>
                    </a:lnTo>
                    <a:lnTo>
                      <a:pt x="108" y="150"/>
                    </a:lnTo>
                    <a:lnTo>
                      <a:pt x="94" y="155"/>
                    </a:lnTo>
                    <a:lnTo>
                      <a:pt x="78" y="156"/>
                    </a:lnTo>
                    <a:lnTo>
                      <a:pt x="62" y="155"/>
                    </a:lnTo>
                    <a:lnTo>
                      <a:pt x="48" y="150"/>
                    </a:lnTo>
                    <a:lnTo>
                      <a:pt x="34" y="142"/>
                    </a:lnTo>
                    <a:lnTo>
                      <a:pt x="23" y="133"/>
                    </a:lnTo>
                    <a:lnTo>
                      <a:pt x="14" y="122"/>
                    </a:lnTo>
                    <a:lnTo>
                      <a:pt x="6" y="108"/>
                    </a:lnTo>
                    <a:lnTo>
                      <a:pt x="1" y="94"/>
                    </a:lnTo>
                    <a:lnTo>
                      <a:pt x="0" y="78"/>
                    </a:lnTo>
                    <a:lnTo>
                      <a:pt x="1" y="62"/>
                    </a:lnTo>
                    <a:lnTo>
                      <a:pt x="6" y="48"/>
                    </a:lnTo>
                    <a:lnTo>
                      <a:pt x="14" y="35"/>
                    </a:lnTo>
                    <a:lnTo>
                      <a:pt x="23" y="23"/>
                    </a:lnTo>
                    <a:lnTo>
                      <a:pt x="34" y="14"/>
                    </a:lnTo>
                    <a:lnTo>
                      <a:pt x="48" y="6"/>
                    </a:lnTo>
                    <a:lnTo>
                      <a:pt x="62" y="1"/>
                    </a:lnTo>
                    <a:lnTo>
                      <a:pt x="78" y="0"/>
                    </a:lnTo>
                    <a:lnTo>
                      <a:pt x="79" y="0"/>
                    </a:lnTo>
                    <a:lnTo>
                      <a:pt x="80" y="0"/>
                    </a:lnTo>
                    <a:lnTo>
                      <a:pt x="82" y="0"/>
                    </a:lnTo>
                    <a:lnTo>
                      <a:pt x="84" y="0"/>
                    </a:lnTo>
                    <a:lnTo>
                      <a:pt x="78" y="7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29771" name="Freeform 91"/>
              <p:cNvSpPr>
                <a:spLocks/>
              </p:cNvSpPr>
              <p:nvPr/>
            </p:nvSpPr>
            <p:spPr bwMode="auto">
              <a:xfrm>
                <a:off x="4074" y="1990"/>
                <a:ext cx="31" cy="31"/>
              </a:xfrm>
              <a:custGeom>
                <a:avLst/>
                <a:gdLst>
                  <a:gd name="T0" fmla="*/ 1 w 156"/>
                  <a:gd name="T1" fmla="*/ 1 h 156"/>
                  <a:gd name="T2" fmla="*/ 1 w 156"/>
                  <a:gd name="T3" fmla="*/ 0 h 156"/>
                  <a:gd name="T4" fmla="*/ 1 w 156"/>
                  <a:gd name="T5" fmla="*/ 0 h 156"/>
                  <a:gd name="T6" fmla="*/ 1 w 156"/>
                  <a:gd name="T7" fmla="*/ 0 h 156"/>
                  <a:gd name="T8" fmla="*/ 1 w 156"/>
                  <a:gd name="T9" fmla="*/ 1 h 156"/>
                  <a:gd name="T10" fmla="*/ 1 w 156"/>
                  <a:gd name="T11" fmla="*/ 1 h 156"/>
                  <a:gd name="T12" fmla="*/ 1 w 156"/>
                  <a:gd name="T13" fmla="*/ 1 h 156"/>
                  <a:gd name="T14" fmla="*/ 1 w 156"/>
                  <a:gd name="T15" fmla="*/ 1 h 156"/>
                  <a:gd name="T16" fmla="*/ 1 w 156"/>
                  <a:gd name="T17" fmla="*/ 1 h 156"/>
                  <a:gd name="T18" fmla="*/ 1 w 156"/>
                  <a:gd name="T19" fmla="*/ 1 h 156"/>
                  <a:gd name="T20" fmla="*/ 1 w 156"/>
                  <a:gd name="T21" fmla="*/ 1 h 156"/>
                  <a:gd name="T22" fmla="*/ 1 w 156"/>
                  <a:gd name="T23" fmla="*/ 1 h 156"/>
                  <a:gd name="T24" fmla="*/ 1 w 156"/>
                  <a:gd name="T25" fmla="*/ 1 h 156"/>
                  <a:gd name="T26" fmla="*/ 1 w 156"/>
                  <a:gd name="T27" fmla="*/ 1 h 156"/>
                  <a:gd name="T28" fmla="*/ 0 w 156"/>
                  <a:gd name="T29" fmla="*/ 1 h 156"/>
                  <a:gd name="T30" fmla="*/ 0 w 156"/>
                  <a:gd name="T31" fmla="*/ 1 h 156"/>
                  <a:gd name="T32" fmla="*/ 0 w 156"/>
                  <a:gd name="T33" fmla="*/ 1 h 156"/>
                  <a:gd name="T34" fmla="*/ 0 w 156"/>
                  <a:gd name="T35" fmla="*/ 1 h 156"/>
                  <a:gd name="T36" fmla="*/ 0 w 156"/>
                  <a:gd name="T37" fmla="*/ 1 h 156"/>
                  <a:gd name="T38" fmla="*/ 0 w 156"/>
                  <a:gd name="T39" fmla="*/ 1 h 156"/>
                  <a:gd name="T40" fmla="*/ 0 w 156"/>
                  <a:gd name="T41" fmla="*/ 1 h 156"/>
                  <a:gd name="T42" fmla="*/ 0 w 156"/>
                  <a:gd name="T43" fmla="*/ 1 h 156"/>
                  <a:gd name="T44" fmla="*/ 0 w 156"/>
                  <a:gd name="T45" fmla="*/ 0 h 156"/>
                  <a:gd name="T46" fmla="*/ 0 w 156"/>
                  <a:gd name="T47" fmla="*/ 0 h 156"/>
                  <a:gd name="T48" fmla="*/ 0 w 156"/>
                  <a:gd name="T49" fmla="*/ 0 h 156"/>
                  <a:gd name="T50" fmla="*/ 0 w 156"/>
                  <a:gd name="T51" fmla="*/ 0 h 156"/>
                  <a:gd name="T52" fmla="*/ 0 w 156"/>
                  <a:gd name="T53" fmla="*/ 0 h 156"/>
                  <a:gd name="T54" fmla="*/ 0 w 156"/>
                  <a:gd name="T55" fmla="*/ 0 h 156"/>
                  <a:gd name="T56" fmla="*/ 0 w 156"/>
                  <a:gd name="T57" fmla="*/ 0 h 156"/>
                  <a:gd name="T58" fmla="*/ 1 w 156"/>
                  <a:gd name="T59" fmla="*/ 0 h 156"/>
                  <a:gd name="T60" fmla="*/ 1 w 156"/>
                  <a:gd name="T61" fmla="*/ 0 h 156"/>
                  <a:gd name="T62" fmla="*/ 1 w 156"/>
                  <a:gd name="T63" fmla="*/ 0 h 156"/>
                  <a:gd name="T64" fmla="*/ 1 w 156"/>
                  <a:gd name="T65" fmla="*/ 0 h 156"/>
                  <a:gd name="T66" fmla="*/ 1 w 156"/>
                  <a:gd name="T67" fmla="*/ 0 h 156"/>
                  <a:gd name="T68" fmla="*/ 1 w 156"/>
                  <a:gd name="T69" fmla="*/ 1 h 15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56"/>
                  <a:gd name="T106" fmla="*/ 0 h 156"/>
                  <a:gd name="T107" fmla="*/ 156 w 156"/>
                  <a:gd name="T108" fmla="*/ 156 h 15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56" h="156">
                    <a:moveTo>
                      <a:pt x="78" y="78"/>
                    </a:moveTo>
                    <a:lnTo>
                      <a:pt x="144" y="38"/>
                    </a:lnTo>
                    <a:lnTo>
                      <a:pt x="150" y="47"/>
                    </a:lnTo>
                    <a:lnTo>
                      <a:pt x="153" y="57"/>
                    </a:lnTo>
                    <a:lnTo>
                      <a:pt x="155" y="68"/>
                    </a:lnTo>
                    <a:lnTo>
                      <a:pt x="156" y="78"/>
                    </a:lnTo>
                    <a:lnTo>
                      <a:pt x="155" y="94"/>
                    </a:lnTo>
                    <a:lnTo>
                      <a:pt x="150" y="108"/>
                    </a:lnTo>
                    <a:lnTo>
                      <a:pt x="142" y="122"/>
                    </a:lnTo>
                    <a:lnTo>
                      <a:pt x="133" y="133"/>
                    </a:lnTo>
                    <a:lnTo>
                      <a:pt x="121" y="142"/>
                    </a:lnTo>
                    <a:lnTo>
                      <a:pt x="108" y="150"/>
                    </a:lnTo>
                    <a:lnTo>
                      <a:pt x="94" y="155"/>
                    </a:lnTo>
                    <a:lnTo>
                      <a:pt x="78" y="156"/>
                    </a:lnTo>
                    <a:lnTo>
                      <a:pt x="62" y="155"/>
                    </a:lnTo>
                    <a:lnTo>
                      <a:pt x="48" y="150"/>
                    </a:lnTo>
                    <a:lnTo>
                      <a:pt x="34" y="142"/>
                    </a:lnTo>
                    <a:lnTo>
                      <a:pt x="23" y="133"/>
                    </a:lnTo>
                    <a:lnTo>
                      <a:pt x="14" y="122"/>
                    </a:lnTo>
                    <a:lnTo>
                      <a:pt x="6" y="108"/>
                    </a:lnTo>
                    <a:lnTo>
                      <a:pt x="1" y="94"/>
                    </a:lnTo>
                    <a:lnTo>
                      <a:pt x="0" y="78"/>
                    </a:lnTo>
                    <a:lnTo>
                      <a:pt x="1" y="62"/>
                    </a:lnTo>
                    <a:lnTo>
                      <a:pt x="6" y="48"/>
                    </a:lnTo>
                    <a:lnTo>
                      <a:pt x="14" y="35"/>
                    </a:lnTo>
                    <a:lnTo>
                      <a:pt x="23" y="23"/>
                    </a:lnTo>
                    <a:lnTo>
                      <a:pt x="34" y="14"/>
                    </a:lnTo>
                    <a:lnTo>
                      <a:pt x="48" y="6"/>
                    </a:lnTo>
                    <a:lnTo>
                      <a:pt x="62" y="1"/>
                    </a:lnTo>
                    <a:lnTo>
                      <a:pt x="78" y="0"/>
                    </a:lnTo>
                    <a:lnTo>
                      <a:pt x="79" y="0"/>
                    </a:lnTo>
                    <a:lnTo>
                      <a:pt x="80" y="0"/>
                    </a:lnTo>
                    <a:lnTo>
                      <a:pt x="82" y="0"/>
                    </a:lnTo>
                    <a:lnTo>
                      <a:pt x="84" y="0"/>
                    </a:lnTo>
                    <a:lnTo>
                      <a:pt x="78" y="78"/>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dirty="0">
                  <a:latin typeface="Calibri" panose="020F0502020204030204" pitchFamily="34" charset="0"/>
                </a:endParaRPr>
              </a:p>
            </p:txBody>
          </p:sp>
        </p:grpSp>
        <p:grpSp>
          <p:nvGrpSpPr>
            <p:cNvPr id="29760" name="Group 92"/>
            <p:cNvGrpSpPr>
              <a:grpSpLocks/>
            </p:cNvGrpSpPr>
            <p:nvPr/>
          </p:nvGrpSpPr>
          <p:grpSpPr bwMode="auto">
            <a:xfrm>
              <a:off x="3251" y="1964"/>
              <a:ext cx="216" cy="83"/>
              <a:chOff x="2998" y="2085"/>
              <a:chExt cx="240" cy="83"/>
            </a:xfrm>
          </p:grpSpPr>
          <p:sp>
            <p:nvSpPr>
              <p:cNvPr id="29766" name="Freeform 93"/>
              <p:cNvSpPr>
                <a:spLocks/>
              </p:cNvSpPr>
              <p:nvPr/>
            </p:nvSpPr>
            <p:spPr bwMode="auto">
              <a:xfrm>
                <a:off x="2998" y="2085"/>
                <a:ext cx="124" cy="82"/>
              </a:xfrm>
              <a:custGeom>
                <a:avLst/>
                <a:gdLst>
                  <a:gd name="T0" fmla="*/ 0 w 124"/>
                  <a:gd name="T1" fmla="*/ 0 h 82"/>
                  <a:gd name="T2" fmla="*/ 7 w 124"/>
                  <a:gd name="T3" fmla="*/ 21 h 82"/>
                  <a:gd name="T4" fmla="*/ 28 w 124"/>
                  <a:gd name="T5" fmla="*/ 46 h 82"/>
                  <a:gd name="T6" fmla="*/ 55 w 124"/>
                  <a:gd name="T7" fmla="*/ 66 h 82"/>
                  <a:gd name="T8" fmla="*/ 82 w 124"/>
                  <a:gd name="T9" fmla="*/ 78 h 82"/>
                  <a:gd name="T10" fmla="*/ 100 w 124"/>
                  <a:gd name="T11" fmla="*/ 81 h 82"/>
                  <a:gd name="T12" fmla="*/ 124 w 124"/>
                  <a:gd name="T13" fmla="*/ 82 h 82"/>
                  <a:gd name="T14" fmla="*/ 0 60000 65536"/>
                  <a:gd name="T15" fmla="*/ 0 60000 65536"/>
                  <a:gd name="T16" fmla="*/ 0 60000 65536"/>
                  <a:gd name="T17" fmla="*/ 0 60000 65536"/>
                  <a:gd name="T18" fmla="*/ 0 60000 65536"/>
                  <a:gd name="T19" fmla="*/ 0 60000 65536"/>
                  <a:gd name="T20" fmla="*/ 0 60000 65536"/>
                  <a:gd name="T21" fmla="*/ 0 w 124"/>
                  <a:gd name="T22" fmla="*/ 0 h 82"/>
                  <a:gd name="T23" fmla="*/ 124 w 124"/>
                  <a:gd name="T24" fmla="*/ 82 h 8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4" h="82">
                    <a:moveTo>
                      <a:pt x="0" y="0"/>
                    </a:moveTo>
                    <a:cubicBezTo>
                      <a:pt x="1" y="6"/>
                      <a:pt x="2" y="13"/>
                      <a:pt x="7" y="21"/>
                    </a:cubicBezTo>
                    <a:cubicBezTo>
                      <a:pt x="12" y="29"/>
                      <a:pt x="20" y="39"/>
                      <a:pt x="28" y="46"/>
                    </a:cubicBezTo>
                    <a:cubicBezTo>
                      <a:pt x="36" y="53"/>
                      <a:pt x="46" y="61"/>
                      <a:pt x="55" y="66"/>
                    </a:cubicBezTo>
                    <a:cubicBezTo>
                      <a:pt x="64" y="71"/>
                      <a:pt x="75" y="76"/>
                      <a:pt x="82" y="78"/>
                    </a:cubicBezTo>
                    <a:cubicBezTo>
                      <a:pt x="89" y="80"/>
                      <a:pt x="93" y="80"/>
                      <a:pt x="100" y="81"/>
                    </a:cubicBezTo>
                    <a:cubicBezTo>
                      <a:pt x="107" y="82"/>
                      <a:pt x="119" y="82"/>
                      <a:pt x="124" y="82"/>
                    </a:cubicBezTo>
                  </a:path>
                </a:pathLst>
              </a:custGeom>
              <a:noFill/>
              <a:ln w="19050" cap="flat"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fr-FR" dirty="0">
                  <a:latin typeface="Calibri" panose="020F0502020204030204" pitchFamily="34" charset="0"/>
                </a:endParaRPr>
              </a:p>
            </p:txBody>
          </p:sp>
          <p:sp>
            <p:nvSpPr>
              <p:cNvPr id="29767" name="Freeform 94"/>
              <p:cNvSpPr>
                <a:spLocks/>
              </p:cNvSpPr>
              <p:nvPr/>
            </p:nvSpPr>
            <p:spPr bwMode="auto">
              <a:xfrm>
                <a:off x="3114" y="2085"/>
                <a:ext cx="124" cy="83"/>
              </a:xfrm>
              <a:custGeom>
                <a:avLst/>
                <a:gdLst>
                  <a:gd name="T0" fmla="*/ 124 w 124"/>
                  <a:gd name="T1" fmla="*/ 0 h 83"/>
                  <a:gd name="T2" fmla="*/ 117 w 124"/>
                  <a:gd name="T3" fmla="*/ 21 h 83"/>
                  <a:gd name="T4" fmla="*/ 96 w 124"/>
                  <a:gd name="T5" fmla="*/ 46 h 83"/>
                  <a:gd name="T6" fmla="*/ 69 w 124"/>
                  <a:gd name="T7" fmla="*/ 66 h 83"/>
                  <a:gd name="T8" fmla="*/ 42 w 124"/>
                  <a:gd name="T9" fmla="*/ 78 h 83"/>
                  <a:gd name="T10" fmla="*/ 24 w 124"/>
                  <a:gd name="T11" fmla="*/ 81 h 83"/>
                  <a:gd name="T12" fmla="*/ 0 w 124"/>
                  <a:gd name="T13" fmla="*/ 83 h 83"/>
                  <a:gd name="T14" fmla="*/ 0 60000 65536"/>
                  <a:gd name="T15" fmla="*/ 0 60000 65536"/>
                  <a:gd name="T16" fmla="*/ 0 60000 65536"/>
                  <a:gd name="T17" fmla="*/ 0 60000 65536"/>
                  <a:gd name="T18" fmla="*/ 0 60000 65536"/>
                  <a:gd name="T19" fmla="*/ 0 60000 65536"/>
                  <a:gd name="T20" fmla="*/ 0 60000 65536"/>
                  <a:gd name="T21" fmla="*/ 0 w 124"/>
                  <a:gd name="T22" fmla="*/ 0 h 83"/>
                  <a:gd name="T23" fmla="*/ 124 w 124"/>
                  <a:gd name="T24" fmla="*/ 83 h 8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4" h="83">
                    <a:moveTo>
                      <a:pt x="124" y="0"/>
                    </a:moveTo>
                    <a:cubicBezTo>
                      <a:pt x="123" y="6"/>
                      <a:pt x="122" y="13"/>
                      <a:pt x="117" y="21"/>
                    </a:cubicBezTo>
                    <a:cubicBezTo>
                      <a:pt x="112" y="29"/>
                      <a:pt x="104" y="39"/>
                      <a:pt x="96" y="46"/>
                    </a:cubicBezTo>
                    <a:cubicBezTo>
                      <a:pt x="88" y="53"/>
                      <a:pt x="78" y="61"/>
                      <a:pt x="69" y="66"/>
                    </a:cubicBezTo>
                    <a:cubicBezTo>
                      <a:pt x="60" y="71"/>
                      <a:pt x="49" y="76"/>
                      <a:pt x="42" y="78"/>
                    </a:cubicBezTo>
                    <a:cubicBezTo>
                      <a:pt x="35" y="80"/>
                      <a:pt x="31" y="80"/>
                      <a:pt x="24" y="81"/>
                    </a:cubicBezTo>
                    <a:cubicBezTo>
                      <a:pt x="17" y="82"/>
                      <a:pt x="5" y="83"/>
                      <a:pt x="0" y="83"/>
                    </a:cubicBezTo>
                  </a:path>
                </a:pathLst>
              </a:custGeom>
              <a:noFill/>
              <a:ln w="19050" cap="flat"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fr-FR" dirty="0">
                  <a:latin typeface="Calibri" panose="020F0502020204030204" pitchFamily="34" charset="0"/>
                </a:endParaRPr>
              </a:p>
            </p:txBody>
          </p:sp>
        </p:grpSp>
        <p:grpSp>
          <p:nvGrpSpPr>
            <p:cNvPr id="29761" name="Group 95"/>
            <p:cNvGrpSpPr>
              <a:grpSpLocks/>
            </p:cNvGrpSpPr>
            <p:nvPr/>
          </p:nvGrpSpPr>
          <p:grpSpPr bwMode="auto">
            <a:xfrm>
              <a:off x="3390" y="1862"/>
              <a:ext cx="47" cy="47"/>
              <a:chOff x="4074" y="1990"/>
              <a:chExt cx="31" cy="31"/>
            </a:xfrm>
          </p:grpSpPr>
          <p:sp>
            <p:nvSpPr>
              <p:cNvPr id="29762" name="Freeform 96"/>
              <p:cNvSpPr>
                <a:spLocks/>
              </p:cNvSpPr>
              <p:nvPr/>
            </p:nvSpPr>
            <p:spPr bwMode="auto">
              <a:xfrm>
                <a:off x="4074" y="1990"/>
                <a:ext cx="31" cy="31"/>
              </a:xfrm>
              <a:custGeom>
                <a:avLst/>
                <a:gdLst>
                  <a:gd name="T0" fmla="*/ 1 w 156"/>
                  <a:gd name="T1" fmla="*/ 1 h 156"/>
                  <a:gd name="T2" fmla="*/ 0 w 156"/>
                  <a:gd name="T3" fmla="*/ 1 h 156"/>
                  <a:gd name="T4" fmla="*/ 0 w 156"/>
                  <a:gd name="T5" fmla="*/ 1 h 156"/>
                  <a:gd name="T6" fmla="*/ 0 w 156"/>
                  <a:gd name="T7" fmla="*/ 1 h 156"/>
                  <a:gd name="T8" fmla="*/ 0 w 156"/>
                  <a:gd name="T9" fmla="*/ 1 h 156"/>
                  <a:gd name="T10" fmla="*/ 0 w 156"/>
                  <a:gd name="T11" fmla="*/ 1 h 156"/>
                  <a:gd name="T12" fmla="*/ 0 w 156"/>
                  <a:gd name="T13" fmla="*/ 1 h 156"/>
                  <a:gd name="T14" fmla="*/ 0 w 156"/>
                  <a:gd name="T15" fmla="*/ 1 h 156"/>
                  <a:gd name="T16" fmla="*/ 0 w 156"/>
                  <a:gd name="T17" fmla="*/ 1 h 156"/>
                  <a:gd name="T18" fmla="*/ 0 w 156"/>
                  <a:gd name="T19" fmla="*/ 0 h 156"/>
                  <a:gd name="T20" fmla="*/ 0 w 156"/>
                  <a:gd name="T21" fmla="*/ 0 h 156"/>
                  <a:gd name="T22" fmla="*/ 0 w 156"/>
                  <a:gd name="T23" fmla="*/ 0 h 156"/>
                  <a:gd name="T24" fmla="*/ 0 w 156"/>
                  <a:gd name="T25" fmla="*/ 0 h 156"/>
                  <a:gd name="T26" fmla="*/ 0 w 156"/>
                  <a:gd name="T27" fmla="*/ 0 h 156"/>
                  <a:gd name="T28" fmla="*/ 0 w 156"/>
                  <a:gd name="T29" fmla="*/ 0 h 156"/>
                  <a:gd name="T30" fmla="*/ 0 w 156"/>
                  <a:gd name="T31" fmla="*/ 0 h 156"/>
                  <a:gd name="T32" fmla="*/ 1 w 156"/>
                  <a:gd name="T33" fmla="*/ 0 h 156"/>
                  <a:gd name="T34" fmla="*/ 1 w 156"/>
                  <a:gd name="T35" fmla="*/ 0 h 156"/>
                  <a:gd name="T36" fmla="*/ 1 w 156"/>
                  <a:gd name="T37" fmla="*/ 0 h 156"/>
                  <a:gd name="T38" fmla="*/ 1 w 156"/>
                  <a:gd name="T39" fmla="*/ 0 h 156"/>
                  <a:gd name="T40" fmla="*/ 1 w 156"/>
                  <a:gd name="T41" fmla="*/ 0 h 156"/>
                  <a:gd name="T42" fmla="*/ 1 w 156"/>
                  <a:gd name="T43" fmla="*/ 0 h 156"/>
                  <a:gd name="T44" fmla="*/ 1 w 156"/>
                  <a:gd name="T45" fmla="*/ 0 h 156"/>
                  <a:gd name="T46" fmla="*/ 1 w 156"/>
                  <a:gd name="T47" fmla="*/ 0 h 156"/>
                  <a:gd name="T48" fmla="*/ 1 w 156"/>
                  <a:gd name="T49" fmla="*/ 1 h 156"/>
                  <a:gd name="T50" fmla="*/ 1 w 156"/>
                  <a:gd name="T51" fmla="*/ 1 h 156"/>
                  <a:gd name="T52" fmla="*/ 1 w 156"/>
                  <a:gd name="T53" fmla="*/ 1 h 156"/>
                  <a:gd name="T54" fmla="*/ 1 w 156"/>
                  <a:gd name="T55" fmla="*/ 1 h 156"/>
                  <a:gd name="T56" fmla="*/ 1 w 156"/>
                  <a:gd name="T57" fmla="*/ 1 h 156"/>
                  <a:gd name="T58" fmla="*/ 1 w 156"/>
                  <a:gd name="T59" fmla="*/ 1 h 156"/>
                  <a:gd name="T60" fmla="*/ 1 w 156"/>
                  <a:gd name="T61" fmla="*/ 1 h 156"/>
                  <a:gd name="T62" fmla="*/ 1 w 156"/>
                  <a:gd name="T63" fmla="*/ 1 h 156"/>
                  <a:gd name="T64" fmla="*/ 1 w 156"/>
                  <a:gd name="T65" fmla="*/ 1 h 15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56"/>
                  <a:gd name="T100" fmla="*/ 0 h 156"/>
                  <a:gd name="T101" fmla="*/ 156 w 156"/>
                  <a:gd name="T102" fmla="*/ 156 h 15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56" h="156">
                    <a:moveTo>
                      <a:pt x="78" y="156"/>
                    </a:moveTo>
                    <a:lnTo>
                      <a:pt x="62" y="155"/>
                    </a:lnTo>
                    <a:lnTo>
                      <a:pt x="48" y="150"/>
                    </a:lnTo>
                    <a:lnTo>
                      <a:pt x="34" y="142"/>
                    </a:lnTo>
                    <a:lnTo>
                      <a:pt x="23" y="133"/>
                    </a:lnTo>
                    <a:lnTo>
                      <a:pt x="14" y="122"/>
                    </a:lnTo>
                    <a:lnTo>
                      <a:pt x="6" y="108"/>
                    </a:lnTo>
                    <a:lnTo>
                      <a:pt x="1" y="94"/>
                    </a:lnTo>
                    <a:lnTo>
                      <a:pt x="0" y="78"/>
                    </a:lnTo>
                    <a:lnTo>
                      <a:pt x="1" y="62"/>
                    </a:lnTo>
                    <a:lnTo>
                      <a:pt x="6" y="48"/>
                    </a:lnTo>
                    <a:lnTo>
                      <a:pt x="14" y="35"/>
                    </a:lnTo>
                    <a:lnTo>
                      <a:pt x="23" y="23"/>
                    </a:lnTo>
                    <a:lnTo>
                      <a:pt x="34" y="14"/>
                    </a:lnTo>
                    <a:lnTo>
                      <a:pt x="48" y="6"/>
                    </a:lnTo>
                    <a:lnTo>
                      <a:pt x="62" y="1"/>
                    </a:lnTo>
                    <a:lnTo>
                      <a:pt x="78" y="0"/>
                    </a:lnTo>
                    <a:lnTo>
                      <a:pt x="94" y="1"/>
                    </a:lnTo>
                    <a:lnTo>
                      <a:pt x="108" y="6"/>
                    </a:lnTo>
                    <a:lnTo>
                      <a:pt x="121" y="14"/>
                    </a:lnTo>
                    <a:lnTo>
                      <a:pt x="133" y="23"/>
                    </a:lnTo>
                    <a:lnTo>
                      <a:pt x="142" y="35"/>
                    </a:lnTo>
                    <a:lnTo>
                      <a:pt x="150" y="48"/>
                    </a:lnTo>
                    <a:lnTo>
                      <a:pt x="155" y="62"/>
                    </a:lnTo>
                    <a:lnTo>
                      <a:pt x="156" y="78"/>
                    </a:lnTo>
                    <a:lnTo>
                      <a:pt x="155" y="94"/>
                    </a:lnTo>
                    <a:lnTo>
                      <a:pt x="150" y="108"/>
                    </a:lnTo>
                    <a:lnTo>
                      <a:pt x="142" y="122"/>
                    </a:lnTo>
                    <a:lnTo>
                      <a:pt x="133" y="133"/>
                    </a:lnTo>
                    <a:lnTo>
                      <a:pt x="121" y="142"/>
                    </a:lnTo>
                    <a:lnTo>
                      <a:pt x="108" y="150"/>
                    </a:lnTo>
                    <a:lnTo>
                      <a:pt x="94" y="155"/>
                    </a:lnTo>
                    <a:lnTo>
                      <a:pt x="78" y="15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29763" name="Freeform 97"/>
              <p:cNvSpPr>
                <a:spLocks/>
              </p:cNvSpPr>
              <p:nvPr/>
            </p:nvSpPr>
            <p:spPr bwMode="auto">
              <a:xfrm>
                <a:off x="4074" y="1990"/>
                <a:ext cx="31" cy="31"/>
              </a:xfrm>
              <a:custGeom>
                <a:avLst/>
                <a:gdLst>
                  <a:gd name="T0" fmla="*/ 1 w 156"/>
                  <a:gd name="T1" fmla="*/ 1 h 156"/>
                  <a:gd name="T2" fmla="*/ 0 w 156"/>
                  <a:gd name="T3" fmla="*/ 1 h 156"/>
                  <a:gd name="T4" fmla="*/ 0 w 156"/>
                  <a:gd name="T5" fmla="*/ 1 h 156"/>
                  <a:gd name="T6" fmla="*/ 0 w 156"/>
                  <a:gd name="T7" fmla="*/ 1 h 156"/>
                  <a:gd name="T8" fmla="*/ 0 w 156"/>
                  <a:gd name="T9" fmla="*/ 1 h 156"/>
                  <a:gd name="T10" fmla="*/ 0 w 156"/>
                  <a:gd name="T11" fmla="*/ 1 h 156"/>
                  <a:gd name="T12" fmla="*/ 0 w 156"/>
                  <a:gd name="T13" fmla="*/ 1 h 156"/>
                  <a:gd name="T14" fmla="*/ 0 w 156"/>
                  <a:gd name="T15" fmla="*/ 1 h 156"/>
                  <a:gd name="T16" fmla="*/ 0 w 156"/>
                  <a:gd name="T17" fmla="*/ 1 h 156"/>
                  <a:gd name="T18" fmla="*/ 0 w 156"/>
                  <a:gd name="T19" fmla="*/ 0 h 156"/>
                  <a:gd name="T20" fmla="*/ 0 w 156"/>
                  <a:gd name="T21" fmla="*/ 0 h 156"/>
                  <a:gd name="T22" fmla="*/ 0 w 156"/>
                  <a:gd name="T23" fmla="*/ 0 h 156"/>
                  <a:gd name="T24" fmla="*/ 0 w 156"/>
                  <a:gd name="T25" fmla="*/ 0 h 156"/>
                  <a:gd name="T26" fmla="*/ 0 w 156"/>
                  <a:gd name="T27" fmla="*/ 0 h 156"/>
                  <a:gd name="T28" fmla="*/ 0 w 156"/>
                  <a:gd name="T29" fmla="*/ 0 h 156"/>
                  <a:gd name="T30" fmla="*/ 0 w 156"/>
                  <a:gd name="T31" fmla="*/ 0 h 156"/>
                  <a:gd name="T32" fmla="*/ 1 w 156"/>
                  <a:gd name="T33" fmla="*/ 0 h 156"/>
                  <a:gd name="T34" fmla="*/ 1 w 156"/>
                  <a:gd name="T35" fmla="*/ 0 h 156"/>
                  <a:gd name="T36" fmla="*/ 1 w 156"/>
                  <a:gd name="T37" fmla="*/ 0 h 156"/>
                  <a:gd name="T38" fmla="*/ 1 w 156"/>
                  <a:gd name="T39" fmla="*/ 0 h 156"/>
                  <a:gd name="T40" fmla="*/ 1 w 156"/>
                  <a:gd name="T41" fmla="*/ 0 h 156"/>
                  <a:gd name="T42" fmla="*/ 1 w 156"/>
                  <a:gd name="T43" fmla="*/ 0 h 156"/>
                  <a:gd name="T44" fmla="*/ 1 w 156"/>
                  <a:gd name="T45" fmla="*/ 0 h 156"/>
                  <a:gd name="T46" fmla="*/ 1 w 156"/>
                  <a:gd name="T47" fmla="*/ 0 h 156"/>
                  <a:gd name="T48" fmla="*/ 1 w 156"/>
                  <a:gd name="T49" fmla="*/ 1 h 156"/>
                  <a:gd name="T50" fmla="*/ 1 w 156"/>
                  <a:gd name="T51" fmla="*/ 1 h 156"/>
                  <a:gd name="T52" fmla="*/ 1 w 156"/>
                  <a:gd name="T53" fmla="*/ 1 h 156"/>
                  <a:gd name="T54" fmla="*/ 1 w 156"/>
                  <a:gd name="T55" fmla="*/ 1 h 156"/>
                  <a:gd name="T56" fmla="*/ 1 w 156"/>
                  <a:gd name="T57" fmla="*/ 1 h 156"/>
                  <a:gd name="T58" fmla="*/ 1 w 156"/>
                  <a:gd name="T59" fmla="*/ 1 h 156"/>
                  <a:gd name="T60" fmla="*/ 1 w 156"/>
                  <a:gd name="T61" fmla="*/ 1 h 156"/>
                  <a:gd name="T62" fmla="*/ 1 w 156"/>
                  <a:gd name="T63" fmla="*/ 1 h 156"/>
                  <a:gd name="T64" fmla="*/ 1 w 156"/>
                  <a:gd name="T65" fmla="*/ 1 h 15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56"/>
                  <a:gd name="T100" fmla="*/ 0 h 156"/>
                  <a:gd name="T101" fmla="*/ 156 w 156"/>
                  <a:gd name="T102" fmla="*/ 156 h 15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56" h="156">
                    <a:moveTo>
                      <a:pt x="78" y="156"/>
                    </a:moveTo>
                    <a:lnTo>
                      <a:pt x="62" y="155"/>
                    </a:lnTo>
                    <a:lnTo>
                      <a:pt x="48" y="150"/>
                    </a:lnTo>
                    <a:lnTo>
                      <a:pt x="34" y="142"/>
                    </a:lnTo>
                    <a:lnTo>
                      <a:pt x="23" y="133"/>
                    </a:lnTo>
                    <a:lnTo>
                      <a:pt x="14" y="122"/>
                    </a:lnTo>
                    <a:lnTo>
                      <a:pt x="6" y="108"/>
                    </a:lnTo>
                    <a:lnTo>
                      <a:pt x="1" y="94"/>
                    </a:lnTo>
                    <a:lnTo>
                      <a:pt x="0" y="78"/>
                    </a:lnTo>
                    <a:lnTo>
                      <a:pt x="1" y="62"/>
                    </a:lnTo>
                    <a:lnTo>
                      <a:pt x="6" y="48"/>
                    </a:lnTo>
                    <a:lnTo>
                      <a:pt x="14" y="35"/>
                    </a:lnTo>
                    <a:lnTo>
                      <a:pt x="23" y="23"/>
                    </a:lnTo>
                    <a:lnTo>
                      <a:pt x="34" y="14"/>
                    </a:lnTo>
                    <a:lnTo>
                      <a:pt x="48" y="6"/>
                    </a:lnTo>
                    <a:lnTo>
                      <a:pt x="62" y="1"/>
                    </a:lnTo>
                    <a:lnTo>
                      <a:pt x="78" y="0"/>
                    </a:lnTo>
                    <a:lnTo>
                      <a:pt x="94" y="1"/>
                    </a:lnTo>
                    <a:lnTo>
                      <a:pt x="108" y="6"/>
                    </a:lnTo>
                    <a:lnTo>
                      <a:pt x="121" y="14"/>
                    </a:lnTo>
                    <a:lnTo>
                      <a:pt x="133" y="23"/>
                    </a:lnTo>
                    <a:lnTo>
                      <a:pt x="142" y="35"/>
                    </a:lnTo>
                    <a:lnTo>
                      <a:pt x="150" y="48"/>
                    </a:lnTo>
                    <a:lnTo>
                      <a:pt x="155" y="62"/>
                    </a:lnTo>
                    <a:lnTo>
                      <a:pt x="156" y="78"/>
                    </a:lnTo>
                    <a:lnTo>
                      <a:pt x="155" y="94"/>
                    </a:lnTo>
                    <a:lnTo>
                      <a:pt x="150" y="108"/>
                    </a:lnTo>
                    <a:lnTo>
                      <a:pt x="142" y="122"/>
                    </a:lnTo>
                    <a:lnTo>
                      <a:pt x="133" y="133"/>
                    </a:lnTo>
                    <a:lnTo>
                      <a:pt x="121" y="142"/>
                    </a:lnTo>
                    <a:lnTo>
                      <a:pt x="108" y="150"/>
                    </a:lnTo>
                    <a:lnTo>
                      <a:pt x="94" y="155"/>
                    </a:lnTo>
                    <a:lnTo>
                      <a:pt x="78" y="156"/>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dirty="0">
                  <a:latin typeface="Calibri" panose="020F0502020204030204" pitchFamily="34" charset="0"/>
                </a:endParaRPr>
              </a:p>
            </p:txBody>
          </p:sp>
          <p:sp>
            <p:nvSpPr>
              <p:cNvPr id="29764" name="Freeform 98"/>
              <p:cNvSpPr>
                <a:spLocks/>
              </p:cNvSpPr>
              <p:nvPr/>
            </p:nvSpPr>
            <p:spPr bwMode="auto">
              <a:xfrm>
                <a:off x="4074" y="1990"/>
                <a:ext cx="31" cy="31"/>
              </a:xfrm>
              <a:custGeom>
                <a:avLst/>
                <a:gdLst>
                  <a:gd name="T0" fmla="*/ 1 w 156"/>
                  <a:gd name="T1" fmla="*/ 1 h 156"/>
                  <a:gd name="T2" fmla="*/ 1 w 156"/>
                  <a:gd name="T3" fmla="*/ 0 h 156"/>
                  <a:gd name="T4" fmla="*/ 1 w 156"/>
                  <a:gd name="T5" fmla="*/ 0 h 156"/>
                  <a:gd name="T6" fmla="*/ 1 w 156"/>
                  <a:gd name="T7" fmla="*/ 0 h 156"/>
                  <a:gd name="T8" fmla="*/ 1 w 156"/>
                  <a:gd name="T9" fmla="*/ 1 h 156"/>
                  <a:gd name="T10" fmla="*/ 1 w 156"/>
                  <a:gd name="T11" fmla="*/ 1 h 156"/>
                  <a:gd name="T12" fmla="*/ 1 w 156"/>
                  <a:gd name="T13" fmla="*/ 1 h 156"/>
                  <a:gd name="T14" fmla="*/ 1 w 156"/>
                  <a:gd name="T15" fmla="*/ 1 h 156"/>
                  <a:gd name="T16" fmla="*/ 1 w 156"/>
                  <a:gd name="T17" fmla="*/ 1 h 156"/>
                  <a:gd name="T18" fmla="*/ 1 w 156"/>
                  <a:gd name="T19" fmla="*/ 1 h 156"/>
                  <a:gd name="T20" fmla="*/ 1 w 156"/>
                  <a:gd name="T21" fmla="*/ 1 h 156"/>
                  <a:gd name="T22" fmla="*/ 1 w 156"/>
                  <a:gd name="T23" fmla="*/ 1 h 156"/>
                  <a:gd name="T24" fmla="*/ 1 w 156"/>
                  <a:gd name="T25" fmla="*/ 1 h 156"/>
                  <a:gd name="T26" fmla="*/ 1 w 156"/>
                  <a:gd name="T27" fmla="*/ 1 h 156"/>
                  <a:gd name="T28" fmla="*/ 0 w 156"/>
                  <a:gd name="T29" fmla="*/ 1 h 156"/>
                  <a:gd name="T30" fmla="*/ 0 w 156"/>
                  <a:gd name="T31" fmla="*/ 1 h 156"/>
                  <a:gd name="T32" fmla="*/ 0 w 156"/>
                  <a:gd name="T33" fmla="*/ 1 h 156"/>
                  <a:gd name="T34" fmla="*/ 0 w 156"/>
                  <a:gd name="T35" fmla="*/ 1 h 156"/>
                  <a:gd name="T36" fmla="*/ 0 w 156"/>
                  <a:gd name="T37" fmla="*/ 1 h 156"/>
                  <a:gd name="T38" fmla="*/ 0 w 156"/>
                  <a:gd name="T39" fmla="*/ 1 h 156"/>
                  <a:gd name="T40" fmla="*/ 0 w 156"/>
                  <a:gd name="T41" fmla="*/ 1 h 156"/>
                  <a:gd name="T42" fmla="*/ 0 w 156"/>
                  <a:gd name="T43" fmla="*/ 1 h 156"/>
                  <a:gd name="T44" fmla="*/ 0 w 156"/>
                  <a:gd name="T45" fmla="*/ 0 h 156"/>
                  <a:gd name="T46" fmla="*/ 0 w 156"/>
                  <a:gd name="T47" fmla="*/ 0 h 156"/>
                  <a:gd name="T48" fmla="*/ 0 w 156"/>
                  <a:gd name="T49" fmla="*/ 0 h 156"/>
                  <a:gd name="T50" fmla="*/ 0 w 156"/>
                  <a:gd name="T51" fmla="*/ 0 h 156"/>
                  <a:gd name="T52" fmla="*/ 0 w 156"/>
                  <a:gd name="T53" fmla="*/ 0 h 156"/>
                  <a:gd name="T54" fmla="*/ 0 w 156"/>
                  <a:gd name="T55" fmla="*/ 0 h 156"/>
                  <a:gd name="T56" fmla="*/ 0 w 156"/>
                  <a:gd name="T57" fmla="*/ 0 h 156"/>
                  <a:gd name="T58" fmla="*/ 1 w 156"/>
                  <a:gd name="T59" fmla="*/ 0 h 156"/>
                  <a:gd name="T60" fmla="*/ 1 w 156"/>
                  <a:gd name="T61" fmla="*/ 0 h 156"/>
                  <a:gd name="T62" fmla="*/ 1 w 156"/>
                  <a:gd name="T63" fmla="*/ 0 h 156"/>
                  <a:gd name="T64" fmla="*/ 1 w 156"/>
                  <a:gd name="T65" fmla="*/ 0 h 156"/>
                  <a:gd name="T66" fmla="*/ 1 w 156"/>
                  <a:gd name="T67" fmla="*/ 0 h 156"/>
                  <a:gd name="T68" fmla="*/ 1 w 156"/>
                  <a:gd name="T69" fmla="*/ 1 h 15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56"/>
                  <a:gd name="T106" fmla="*/ 0 h 156"/>
                  <a:gd name="T107" fmla="*/ 156 w 156"/>
                  <a:gd name="T108" fmla="*/ 156 h 15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56" h="156">
                    <a:moveTo>
                      <a:pt x="78" y="78"/>
                    </a:moveTo>
                    <a:lnTo>
                      <a:pt x="144" y="38"/>
                    </a:lnTo>
                    <a:lnTo>
                      <a:pt x="150" y="47"/>
                    </a:lnTo>
                    <a:lnTo>
                      <a:pt x="153" y="57"/>
                    </a:lnTo>
                    <a:lnTo>
                      <a:pt x="155" y="68"/>
                    </a:lnTo>
                    <a:lnTo>
                      <a:pt x="156" y="78"/>
                    </a:lnTo>
                    <a:lnTo>
                      <a:pt x="155" y="94"/>
                    </a:lnTo>
                    <a:lnTo>
                      <a:pt x="150" y="108"/>
                    </a:lnTo>
                    <a:lnTo>
                      <a:pt x="142" y="122"/>
                    </a:lnTo>
                    <a:lnTo>
                      <a:pt x="133" y="133"/>
                    </a:lnTo>
                    <a:lnTo>
                      <a:pt x="121" y="142"/>
                    </a:lnTo>
                    <a:lnTo>
                      <a:pt x="108" y="150"/>
                    </a:lnTo>
                    <a:lnTo>
                      <a:pt x="94" y="155"/>
                    </a:lnTo>
                    <a:lnTo>
                      <a:pt x="78" y="156"/>
                    </a:lnTo>
                    <a:lnTo>
                      <a:pt x="62" y="155"/>
                    </a:lnTo>
                    <a:lnTo>
                      <a:pt x="48" y="150"/>
                    </a:lnTo>
                    <a:lnTo>
                      <a:pt x="34" y="142"/>
                    </a:lnTo>
                    <a:lnTo>
                      <a:pt x="23" y="133"/>
                    </a:lnTo>
                    <a:lnTo>
                      <a:pt x="14" y="122"/>
                    </a:lnTo>
                    <a:lnTo>
                      <a:pt x="6" y="108"/>
                    </a:lnTo>
                    <a:lnTo>
                      <a:pt x="1" y="94"/>
                    </a:lnTo>
                    <a:lnTo>
                      <a:pt x="0" y="78"/>
                    </a:lnTo>
                    <a:lnTo>
                      <a:pt x="1" y="62"/>
                    </a:lnTo>
                    <a:lnTo>
                      <a:pt x="6" y="48"/>
                    </a:lnTo>
                    <a:lnTo>
                      <a:pt x="14" y="35"/>
                    </a:lnTo>
                    <a:lnTo>
                      <a:pt x="23" y="23"/>
                    </a:lnTo>
                    <a:lnTo>
                      <a:pt x="34" y="14"/>
                    </a:lnTo>
                    <a:lnTo>
                      <a:pt x="48" y="6"/>
                    </a:lnTo>
                    <a:lnTo>
                      <a:pt x="62" y="1"/>
                    </a:lnTo>
                    <a:lnTo>
                      <a:pt x="78" y="0"/>
                    </a:lnTo>
                    <a:lnTo>
                      <a:pt x="79" y="0"/>
                    </a:lnTo>
                    <a:lnTo>
                      <a:pt x="80" y="0"/>
                    </a:lnTo>
                    <a:lnTo>
                      <a:pt x="82" y="0"/>
                    </a:lnTo>
                    <a:lnTo>
                      <a:pt x="84" y="0"/>
                    </a:lnTo>
                    <a:lnTo>
                      <a:pt x="78" y="7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29765" name="Freeform 99"/>
              <p:cNvSpPr>
                <a:spLocks/>
              </p:cNvSpPr>
              <p:nvPr/>
            </p:nvSpPr>
            <p:spPr bwMode="auto">
              <a:xfrm>
                <a:off x="4074" y="1990"/>
                <a:ext cx="31" cy="31"/>
              </a:xfrm>
              <a:custGeom>
                <a:avLst/>
                <a:gdLst>
                  <a:gd name="T0" fmla="*/ 1 w 156"/>
                  <a:gd name="T1" fmla="*/ 1 h 156"/>
                  <a:gd name="T2" fmla="*/ 1 w 156"/>
                  <a:gd name="T3" fmla="*/ 0 h 156"/>
                  <a:gd name="T4" fmla="*/ 1 w 156"/>
                  <a:gd name="T5" fmla="*/ 0 h 156"/>
                  <a:gd name="T6" fmla="*/ 1 w 156"/>
                  <a:gd name="T7" fmla="*/ 0 h 156"/>
                  <a:gd name="T8" fmla="*/ 1 w 156"/>
                  <a:gd name="T9" fmla="*/ 1 h 156"/>
                  <a:gd name="T10" fmla="*/ 1 w 156"/>
                  <a:gd name="T11" fmla="*/ 1 h 156"/>
                  <a:gd name="T12" fmla="*/ 1 w 156"/>
                  <a:gd name="T13" fmla="*/ 1 h 156"/>
                  <a:gd name="T14" fmla="*/ 1 w 156"/>
                  <a:gd name="T15" fmla="*/ 1 h 156"/>
                  <a:gd name="T16" fmla="*/ 1 w 156"/>
                  <a:gd name="T17" fmla="*/ 1 h 156"/>
                  <a:gd name="T18" fmla="*/ 1 w 156"/>
                  <a:gd name="T19" fmla="*/ 1 h 156"/>
                  <a:gd name="T20" fmla="*/ 1 w 156"/>
                  <a:gd name="T21" fmla="*/ 1 h 156"/>
                  <a:gd name="T22" fmla="*/ 1 w 156"/>
                  <a:gd name="T23" fmla="*/ 1 h 156"/>
                  <a:gd name="T24" fmla="*/ 1 w 156"/>
                  <a:gd name="T25" fmla="*/ 1 h 156"/>
                  <a:gd name="T26" fmla="*/ 1 w 156"/>
                  <a:gd name="T27" fmla="*/ 1 h 156"/>
                  <a:gd name="T28" fmla="*/ 0 w 156"/>
                  <a:gd name="T29" fmla="*/ 1 h 156"/>
                  <a:gd name="T30" fmla="*/ 0 w 156"/>
                  <a:gd name="T31" fmla="*/ 1 h 156"/>
                  <a:gd name="T32" fmla="*/ 0 w 156"/>
                  <a:gd name="T33" fmla="*/ 1 h 156"/>
                  <a:gd name="T34" fmla="*/ 0 w 156"/>
                  <a:gd name="T35" fmla="*/ 1 h 156"/>
                  <a:gd name="T36" fmla="*/ 0 w 156"/>
                  <a:gd name="T37" fmla="*/ 1 h 156"/>
                  <a:gd name="T38" fmla="*/ 0 w 156"/>
                  <a:gd name="T39" fmla="*/ 1 h 156"/>
                  <a:gd name="T40" fmla="*/ 0 w 156"/>
                  <a:gd name="T41" fmla="*/ 1 h 156"/>
                  <a:gd name="T42" fmla="*/ 0 w 156"/>
                  <a:gd name="T43" fmla="*/ 1 h 156"/>
                  <a:gd name="T44" fmla="*/ 0 w 156"/>
                  <a:gd name="T45" fmla="*/ 0 h 156"/>
                  <a:gd name="T46" fmla="*/ 0 w 156"/>
                  <a:gd name="T47" fmla="*/ 0 h 156"/>
                  <a:gd name="T48" fmla="*/ 0 w 156"/>
                  <a:gd name="T49" fmla="*/ 0 h 156"/>
                  <a:gd name="T50" fmla="*/ 0 w 156"/>
                  <a:gd name="T51" fmla="*/ 0 h 156"/>
                  <a:gd name="T52" fmla="*/ 0 w 156"/>
                  <a:gd name="T53" fmla="*/ 0 h 156"/>
                  <a:gd name="T54" fmla="*/ 0 w 156"/>
                  <a:gd name="T55" fmla="*/ 0 h 156"/>
                  <a:gd name="T56" fmla="*/ 0 w 156"/>
                  <a:gd name="T57" fmla="*/ 0 h 156"/>
                  <a:gd name="T58" fmla="*/ 1 w 156"/>
                  <a:gd name="T59" fmla="*/ 0 h 156"/>
                  <a:gd name="T60" fmla="*/ 1 w 156"/>
                  <a:gd name="T61" fmla="*/ 0 h 156"/>
                  <a:gd name="T62" fmla="*/ 1 w 156"/>
                  <a:gd name="T63" fmla="*/ 0 h 156"/>
                  <a:gd name="T64" fmla="*/ 1 w 156"/>
                  <a:gd name="T65" fmla="*/ 0 h 156"/>
                  <a:gd name="T66" fmla="*/ 1 w 156"/>
                  <a:gd name="T67" fmla="*/ 0 h 156"/>
                  <a:gd name="T68" fmla="*/ 1 w 156"/>
                  <a:gd name="T69" fmla="*/ 1 h 15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56"/>
                  <a:gd name="T106" fmla="*/ 0 h 156"/>
                  <a:gd name="T107" fmla="*/ 156 w 156"/>
                  <a:gd name="T108" fmla="*/ 156 h 15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56" h="156">
                    <a:moveTo>
                      <a:pt x="78" y="78"/>
                    </a:moveTo>
                    <a:lnTo>
                      <a:pt x="144" y="38"/>
                    </a:lnTo>
                    <a:lnTo>
                      <a:pt x="150" y="47"/>
                    </a:lnTo>
                    <a:lnTo>
                      <a:pt x="153" y="57"/>
                    </a:lnTo>
                    <a:lnTo>
                      <a:pt x="155" y="68"/>
                    </a:lnTo>
                    <a:lnTo>
                      <a:pt x="156" y="78"/>
                    </a:lnTo>
                    <a:lnTo>
                      <a:pt x="155" y="94"/>
                    </a:lnTo>
                    <a:lnTo>
                      <a:pt x="150" y="108"/>
                    </a:lnTo>
                    <a:lnTo>
                      <a:pt x="142" y="122"/>
                    </a:lnTo>
                    <a:lnTo>
                      <a:pt x="133" y="133"/>
                    </a:lnTo>
                    <a:lnTo>
                      <a:pt x="121" y="142"/>
                    </a:lnTo>
                    <a:lnTo>
                      <a:pt x="108" y="150"/>
                    </a:lnTo>
                    <a:lnTo>
                      <a:pt x="94" y="155"/>
                    </a:lnTo>
                    <a:lnTo>
                      <a:pt x="78" y="156"/>
                    </a:lnTo>
                    <a:lnTo>
                      <a:pt x="62" y="155"/>
                    </a:lnTo>
                    <a:lnTo>
                      <a:pt x="48" y="150"/>
                    </a:lnTo>
                    <a:lnTo>
                      <a:pt x="34" y="142"/>
                    </a:lnTo>
                    <a:lnTo>
                      <a:pt x="23" y="133"/>
                    </a:lnTo>
                    <a:lnTo>
                      <a:pt x="14" y="122"/>
                    </a:lnTo>
                    <a:lnTo>
                      <a:pt x="6" y="108"/>
                    </a:lnTo>
                    <a:lnTo>
                      <a:pt x="1" y="94"/>
                    </a:lnTo>
                    <a:lnTo>
                      <a:pt x="0" y="78"/>
                    </a:lnTo>
                    <a:lnTo>
                      <a:pt x="1" y="62"/>
                    </a:lnTo>
                    <a:lnTo>
                      <a:pt x="6" y="48"/>
                    </a:lnTo>
                    <a:lnTo>
                      <a:pt x="14" y="35"/>
                    </a:lnTo>
                    <a:lnTo>
                      <a:pt x="23" y="23"/>
                    </a:lnTo>
                    <a:lnTo>
                      <a:pt x="34" y="14"/>
                    </a:lnTo>
                    <a:lnTo>
                      <a:pt x="48" y="6"/>
                    </a:lnTo>
                    <a:lnTo>
                      <a:pt x="62" y="1"/>
                    </a:lnTo>
                    <a:lnTo>
                      <a:pt x="78" y="0"/>
                    </a:lnTo>
                    <a:lnTo>
                      <a:pt x="79" y="0"/>
                    </a:lnTo>
                    <a:lnTo>
                      <a:pt x="80" y="0"/>
                    </a:lnTo>
                    <a:lnTo>
                      <a:pt x="82" y="0"/>
                    </a:lnTo>
                    <a:lnTo>
                      <a:pt x="84" y="0"/>
                    </a:lnTo>
                    <a:lnTo>
                      <a:pt x="78" y="78"/>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dirty="0">
                  <a:latin typeface="Calibri" panose="020F0502020204030204" pitchFamily="34" charset="0"/>
                </a:endParaRPr>
              </a:p>
            </p:txBody>
          </p:sp>
        </p:grpSp>
      </p:grpSp>
      <p:grpSp>
        <p:nvGrpSpPr>
          <p:cNvPr id="8" name="Group 100"/>
          <p:cNvGrpSpPr>
            <a:grpSpLocks/>
          </p:cNvGrpSpPr>
          <p:nvPr/>
        </p:nvGrpSpPr>
        <p:grpSpPr bwMode="auto">
          <a:xfrm>
            <a:off x="4848225" y="3771900"/>
            <a:ext cx="331788" cy="331788"/>
            <a:chOff x="3205" y="2163"/>
            <a:chExt cx="341" cy="341"/>
          </a:xfrm>
        </p:grpSpPr>
        <p:sp>
          <p:nvSpPr>
            <p:cNvPr id="29744" name="Oval 101"/>
            <p:cNvSpPr>
              <a:spLocks noChangeArrowheads="1"/>
            </p:cNvSpPr>
            <p:nvPr/>
          </p:nvSpPr>
          <p:spPr bwMode="auto">
            <a:xfrm>
              <a:off x="3205" y="2163"/>
              <a:ext cx="341" cy="341"/>
            </a:xfrm>
            <a:prstGeom prst="ellipse">
              <a:avLst/>
            </a:prstGeom>
            <a:solidFill>
              <a:srgbClr val="FFFF00"/>
            </a:solidFill>
            <a:ln w="6350">
              <a:solidFill>
                <a:schemeClr val="tx1"/>
              </a:solidFill>
              <a:round/>
              <a:headEnd/>
              <a:tailEnd/>
            </a:ln>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dirty="0">
                <a:latin typeface="Calibri" panose="020F0502020204030204" pitchFamily="34" charset="0"/>
              </a:endParaRPr>
            </a:p>
          </p:txBody>
        </p:sp>
        <p:grpSp>
          <p:nvGrpSpPr>
            <p:cNvPr id="29745" name="Group 102"/>
            <p:cNvGrpSpPr>
              <a:grpSpLocks/>
            </p:cNvGrpSpPr>
            <p:nvPr/>
          </p:nvGrpSpPr>
          <p:grpSpPr bwMode="auto">
            <a:xfrm flipV="1">
              <a:off x="3271" y="2344"/>
              <a:ext cx="216" cy="83"/>
              <a:chOff x="2998" y="2085"/>
              <a:chExt cx="240" cy="83"/>
            </a:xfrm>
          </p:grpSpPr>
          <p:sp>
            <p:nvSpPr>
              <p:cNvPr id="29756" name="Freeform 103"/>
              <p:cNvSpPr>
                <a:spLocks/>
              </p:cNvSpPr>
              <p:nvPr/>
            </p:nvSpPr>
            <p:spPr bwMode="auto">
              <a:xfrm>
                <a:off x="2998" y="2085"/>
                <a:ext cx="124" cy="82"/>
              </a:xfrm>
              <a:custGeom>
                <a:avLst/>
                <a:gdLst>
                  <a:gd name="T0" fmla="*/ 0 w 124"/>
                  <a:gd name="T1" fmla="*/ 0 h 82"/>
                  <a:gd name="T2" fmla="*/ 7 w 124"/>
                  <a:gd name="T3" fmla="*/ 21 h 82"/>
                  <a:gd name="T4" fmla="*/ 28 w 124"/>
                  <a:gd name="T5" fmla="*/ 46 h 82"/>
                  <a:gd name="T6" fmla="*/ 55 w 124"/>
                  <a:gd name="T7" fmla="*/ 66 h 82"/>
                  <a:gd name="T8" fmla="*/ 82 w 124"/>
                  <a:gd name="T9" fmla="*/ 78 h 82"/>
                  <a:gd name="T10" fmla="*/ 100 w 124"/>
                  <a:gd name="T11" fmla="*/ 81 h 82"/>
                  <a:gd name="T12" fmla="*/ 124 w 124"/>
                  <a:gd name="T13" fmla="*/ 82 h 82"/>
                  <a:gd name="T14" fmla="*/ 0 60000 65536"/>
                  <a:gd name="T15" fmla="*/ 0 60000 65536"/>
                  <a:gd name="T16" fmla="*/ 0 60000 65536"/>
                  <a:gd name="T17" fmla="*/ 0 60000 65536"/>
                  <a:gd name="T18" fmla="*/ 0 60000 65536"/>
                  <a:gd name="T19" fmla="*/ 0 60000 65536"/>
                  <a:gd name="T20" fmla="*/ 0 60000 65536"/>
                  <a:gd name="T21" fmla="*/ 0 w 124"/>
                  <a:gd name="T22" fmla="*/ 0 h 82"/>
                  <a:gd name="T23" fmla="*/ 124 w 124"/>
                  <a:gd name="T24" fmla="*/ 82 h 8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4" h="82">
                    <a:moveTo>
                      <a:pt x="0" y="0"/>
                    </a:moveTo>
                    <a:cubicBezTo>
                      <a:pt x="1" y="6"/>
                      <a:pt x="2" y="13"/>
                      <a:pt x="7" y="21"/>
                    </a:cubicBezTo>
                    <a:cubicBezTo>
                      <a:pt x="12" y="29"/>
                      <a:pt x="20" y="39"/>
                      <a:pt x="28" y="46"/>
                    </a:cubicBezTo>
                    <a:cubicBezTo>
                      <a:pt x="36" y="53"/>
                      <a:pt x="46" y="61"/>
                      <a:pt x="55" y="66"/>
                    </a:cubicBezTo>
                    <a:cubicBezTo>
                      <a:pt x="64" y="71"/>
                      <a:pt x="75" y="76"/>
                      <a:pt x="82" y="78"/>
                    </a:cubicBezTo>
                    <a:cubicBezTo>
                      <a:pt x="89" y="80"/>
                      <a:pt x="93" y="80"/>
                      <a:pt x="100" y="81"/>
                    </a:cubicBezTo>
                    <a:cubicBezTo>
                      <a:pt x="107" y="82"/>
                      <a:pt x="119" y="82"/>
                      <a:pt x="124" y="82"/>
                    </a:cubicBezTo>
                  </a:path>
                </a:pathLst>
              </a:custGeom>
              <a:noFill/>
              <a:ln w="19050" cap="flat"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fr-FR" dirty="0">
                  <a:latin typeface="Calibri" panose="020F0502020204030204" pitchFamily="34" charset="0"/>
                </a:endParaRPr>
              </a:p>
            </p:txBody>
          </p:sp>
          <p:sp>
            <p:nvSpPr>
              <p:cNvPr id="29757" name="Freeform 104"/>
              <p:cNvSpPr>
                <a:spLocks/>
              </p:cNvSpPr>
              <p:nvPr/>
            </p:nvSpPr>
            <p:spPr bwMode="auto">
              <a:xfrm>
                <a:off x="3114" y="2085"/>
                <a:ext cx="124" cy="83"/>
              </a:xfrm>
              <a:custGeom>
                <a:avLst/>
                <a:gdLst>
                  <a:gd name="T0" fmla="*/ 124 w 124"/>
                  <a:gd name="T1" fmla="*/ 0 h 83"/>
                  <a:gd name="T2" fmla="*/ 117 w 124"/>
                  <a:gd name="T3" fmla="*/ 21 h 83"/>
                  <a:gd name="T4" fmla="*/ 96 w 124"/>
                  <a:gd name="T5" fmla="*/ 46 h 83"/>
                  <a:gd name="T6" fmla="*/ 69 w 124"/>
                  <a:gd name="T7" fmla="*/ 66 h 83"/>
                  <a:gd name="T8" fmla="*/ 42 w 124"/>
                  <a:gd name="T9" fmla="*/ 78 h 83"/>
                  <a:gd name="T10" fmla="*/ 24 w 124"/>
                  <a:gd name="T11" fmla="*/ 81 h 83"/>
                  <a:gd name="T12" fmla="*/ 0 w 124"/>
                  <a:gd name="T13" fmla="*/ 83 h 83"/>
                  <a:gd name="T14" fmla="*/ 0 60000 65536"/>
                  <a:gd name="T15" fmla="*/ 0 60000 65536"/>
                  <a:gd name="T16" fmla="*/ 0 60000 65536"/>
                  <a:gd name="T17" fmla="*/ 0 60000 65536"/>
                  <a:gd name="T18" fmla="*/ 0 60000 65536"/>
                  <a:gd name="T19" fmla="*/ 0 60000 65536"/>
                  <a:gd name="T20" fmla="*/ 0 60000 65536"/>
                  <a:gd name="T21" fmla="*/ 0 w 124"/>
                  <a:gd name="T22" fmla="*/ 0 h 83"/>
                  <a:gd name="T23" fmla="*/ 124 w 124"/>
                  <a:gd name="T24" fmla="*/ 83 h 8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4" h="83">
                    <a:moveTo>
                      <a:pt x="124" y="0"/>
                    </a:moveTo>
                    <a:cubicBezTo>
                      <a:pt x="123" y="6"/>
                      <a:pt x="122" y="13"/>
                      <a:pt x="117" y="21"/>
                    </a:cubicBezTo>
                    <a:cubicBezTo>
                      <a:pt x="112" y="29"/>
                      <a:pt x="104" y="39"/>
                      <a:pt x="96" y="46"/>
                    </a:cubicBezTo>
                    <a:cubicBezTo>
                      <a:pt x="88" y="53"/>
                      <a:pt x="78" y="61"/>
                      <a:pt x="69" y="66"/>
                    </a:cubicBezTo>
                    <a:cubicBezTo>
                      <a:pt x="60" y="71"/>
                      <a:pt x="49" y="76"/>
                      <a:pt x="42" y="78"/>
                    </a:cubicBezTo>
                    <a:cubicBezTo>
                      <a:pt x="35" y="80"/>
                      <a:pt x="31" y="80"/>
                      <a:pt x="24" y="81"/>
                    </a:cubicBezTo>
                    <a:cubicBezTo>
                      <a:pt x="17" y="82"/>
                      <a:pt x="5" y="83"/>
                      <a:pt x="0" y="83"/>
                    </a:cubicBezTo>
                  </a:path>
                </a:pathLst>
              </a:custGeom>
              <a:noFill/>
              <a:ln w="19050" cap="flat"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fr-FR" dirty="0">
                  <a:latin typeface="Calibri" panose="020F0502020204030204" pitchFamily="34" charset="0"/>
                </a:endParaRPr>
              </a:p>
            </p:txBody>
          </p:sp>
        </p:grpSp>
        <p:grpSp>
          <p:nvGrpSpPr>
            <p:cNvPr id="29746" name="Group 105"/>
            <p:cNvGrpSpPr>
              <a:grpSpLocks/>
            </p:cNvGrpSpPr>
            <p:nvPr/>
          </p:nvGrpSpPr>
          <p:grpSpPr bwMode="auto">
            <a:xfrm>
              <a:off x="3300" y="2236"/>
              <a:ext cx="47" cy="47"/>
              <a:chOff x="4074" y="1990"/>
              <a:chExt cx="31" cy="31"/>
            </a:xfrm>
          </p:grpSpPr>
          <p:sp>
            <p:nvSpPr>
              <p:cNvPr id="29752" name="Freeform 106"/>
              <p:cNvSpPr>
                <a:spLocks/>
              </p:cNvSpPr>
              <p:nvPr/>
            </p:nvSpPr>
            <p:spPr bwMode="auto">
              <a:xfrm>
                <a:off x="4074" y="1990"/>
                <a:ext cx="31" cy="31"/>
              </a:xfrm>
              <a:custGeom>
                <a:avLst/>
                <a:gdLst>
                  <a:gd name="T0" fmla="*/ 1 w 156"/>
                  <a:gd name="T1" fmla="*/ 1 h 156"/>
                  <a:gd name="T2" fmla="*/ 0 w 156"/>
                  <a:gd name="T3" fmla="*/ 1 h 156"/>
                  <a:gd name="T4" fmla="*/ 0 w 156"/>
                  <a:gd name="T5" fmla="*/ 1 h 156"/>
                  <a:gd name="T6" fmla="*/ 0 w 156"/>
                  <a:gd name="T7" fmla="*/ 1 h 156"/>
                  <a:gd name="T8" fmla="*/ 0 w 156"/>
                  <a:gd name="T9" fmla="*/ 1 h 156"/>
                  <a:gd name="T10" fmla="*/ 0 w 156"/>
                  <a:gd name="T11" fmla="*/ 1 h 156"/>
                  <a:gd name="T12" fmla="*/ 0 w 156"/>
                  <a:gd name="T13" fmla="*/ 1 h 156"/>
                  <a:gd name="T14" fmla="*/ 0 w 156"/>
                  <a:gd name="T15" fmla="*/ 1 h 156"/>
                  <a:gd name="T16" fmla="*/ 0 w 156"/>
                  <a:gd name="T17" fmla="*/ 1 h 156"/>
                  <a:gd name="T18" fmla="*/ 0 w 156"/>
                  <a:gd name="T19" fmla="*/ 0 h 156"/>
                  <a:gd name="T20" fmla="*/ 0 w 156"/>
                  <a:gd name="T21" fmla="*/ 0 h 156"/>
                  <a:gd name="T22" fmla="*/ 0 w 156"/>
                  <a:gd name="T23" fmla="*/ 0 h 156"/>
                  <a:gd name="T24" fmla="*/ 0 w 156"/>
                  <a:gd name="T25" fmla="*/ 0 h 156"/>
                  <a:gd name="T26" fmla="*/ 0 w 156"/>
                  <a:gd name="T27" fmla="*/ 0 h 156"/>
                  <a:gd name="T28" fmla="*/ 0 w 156"/>
                  <a:gd name="T29" fmla="*/ 0 h 156"/>
                  <a:gd name="T30" fmla="*/ 0 w 156"/>
                  <a:gd name="T31" fmla="*/ 0 h 156"/>
                  <a:gd name="T32" fmla="*/ 1 w 156"/>
                  <a:gd name="T33" fmla="*/ 0 h 156"/>
                  <a:gd name="T34" fmla="*/ 1 w 156"/>
                  <a:gd name="T35" fmla="*/ 0 h 156"/>
                  <a:gd name="T36" fmla="*/ 1 w 156"/>
                  <a:gd name="T37" fmla="*/ 0 h 156"/>
                  <a:gd name="T38" fmla="*/ 1 w 156"/>
                  <a:gd name="T39" fmla="*/ 0 h 156"/>
                  <a:gd name="T40" fmla="*/ 1 w 156"/>
                  <a:gd name="T41" fmla="*/ 0 h 156"/>
                  <a:gd name="T42" fmla="*/ 1 w 156"/>
                  <a:gd name="T43" fmla="*/ 0 h 156"/>
                  <a:gd name="T44" fmla="*/ 1 w 156"/>
                  <a:gd name="T45" fmla="*/ 0 h 156"/>
                  <a:gd name="T46" fmla="*/ 1 w 156"/>
                  <a:gd name="T47" fmla="*/ 0 h 156"/>
                  <a:gd name="T48" fmla="*/ 1 w 156"/>
                  <a:gd name="T49" fmla="*/ 1 h 156"/>
                  <a:gd name="T50" fmla="*/ 1 w 156"/>
                  <a:gd name="T51" fmla="*/ 1 h 156"/>
                  <a:gd name="T52" fmla="*/ 1 w 156"/>
                  <a:gd name="T53" fmla="*/ 1 h 156"/>
                  <a:gd name="T54" fmla="*/ 1 w 156"/>
                  <a:gd name="T55" fmla="*/ 1 h 156"/>
                  <a:gd name="T56" fmla="*/ 1 w 156"/>
                  <a:gd name="T57" fmla="*/ 1 h 156"/>
                  <a:gd name="T58" fmla="*/ 1 w 156"/>
                  <a:gd name="T59" fmla="*/ 1 h 156"/>
                  <a:gd name="T60" fmla="*/ 1 w 156"/>
                  <a:gd name="T61" fmla="*/ 1 h 156"/>
                  <a:gd name="T62" fmla="*/ 1 w 156"/>
                  <a:gd name="T63" fmla="*/ 1 h 156"/>
                  <a:gd name="T64" fmla="*/ 1 w 156"/>
                  <a:gd name="T65" fmla="*/ 1 h 15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56"/>
                  <a:gd name="T100" fmla="*/ 0 h 156"/>
                  <a:gd name="T101" fmla="*/ 156 w 156"/>
                  <a:gd name="T102" fmla="*/ 156 h 15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56" h="156">
                    <a:moveTo>
                      <a:pt x="78" y="156"/>
                    </a:moveTo>
                    <a:lnTo>
                      <a:pt x="62" y="155"/>
                    </a:lnTo>
                    <a:lnTo>
                      <a:pt x="48" y="150"/>
                    </a:lnTo>
                    <a:lnTo>
                      <a:pt x="34" y="142"/>
                    </a:lnTo>
                    <a:lnTo>
                      <a:pt x="23" y="133"/>
                    </a:lnTo>
                    <a:lnTo>
                      <a:pt x="14" y="122"/>
                    </a:lnTo>
                    <a:lnTo>
                      <a:pt x="6" y="108"/>
                    </a:lnTo>
                    <a:lnTo>
                      <a:pt x="1" y="94"/>
                    </a:lnTo>
                    <a:lnTo>
                      <a:pt x="0" y="78"/>
                    </a:lnTo>
                    <a:lnTo>
                      <a:pt x="1" y="62"/>
                    </a:lnTo>
                    <a:lnTo>
                      <a:pt x="6" y="48"/>
                    </a:lnTo>
                    <a:lnTo>
                      <a:pt x="14" y="35"/>
                    </a:lnTo>
                    <a:lnTo>
                      <a:pt x="23" y="23"/>
                    </a:lnTo>
                    <a:lnTo>
                      <a:pt x="34" y="14"/>
                    </a:lnTo>
                    <a:lnTo>
                      <a:pt x="48" y="6"/>
                    </a:lnTo>
                    <a:lnTo>
                      <a:pt x="62" y="1"/>
                    </a:lnTo>
                    <a:lnTo>
                      <a:pt x="78" y="0"/>
                    </a:lnTo>
                    <a:lnTo>
                      <a:pt x="94" y="1"/>
                    </a:lnTo>
                    <a:lnTo>
                      <a:pt x="108" y="6"/>
                    </a:lnTo>
                    <a:lnTo>
                      <a:pt x="121" y="14"/>
                    </a:lnTo>
                    <a:lnTo>
                      <a:pt x="133" y="23"/>
                    </a:lnTo>
                    <a:lnTo>
                      <a:pt x="142" y="35"/>
                    </a:lnTo>
                    <a:lnTo>
                      <a:pt x="150" y="48"/>
                    </a:lnTo>
                    <a:lnTo>
                      <a:pt x="155" y="62"/>
                    </a:lnTo>
                    <a:lnTo>
                      <a:pt x="156" y="78"/>
                    </a:lnTo>
                    <a:lnTo>
                      <a:pt x="155" y="94"/>
                    </a:lnTo>
                    <a:lnTo>
                      <a:pt x="150" y="108"/>
                    </a:lnTo>
                    <a:lnTo>
                      <a:pt x="142" y="122"/>
                    </a:lnTo>
                    <a:lnTo>
                      <a:pt x="133" y="133"/>
                    </a:lnTo>
                    <a:lnTo>
                      <a:pt x="121" y="142"/>
                    </a:lnTo>
                    <a:lnTo>
                      <a:pt x="108" y="150"/>
                    </a:lnTo>
                    <a:lnTo>
                      <a:pt x="94" y="155"/>
                    </a:lnTo>
                    <a:lnTo>
                      <a:pt x="78" y="15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29753" name="Freeform 107"/>
              <p:cNvSpPr>
                <a:spLocks/>
              </p:cNvSpPr>
              <p:nvPr/>
            </p:nvSpPr>
            <p:spPr bwMode="auto">
              <a:xfrm>
                <a:off x="4074" y="1990"/>
                <a:ext cx="31" cy="31"/>
              </a:xfrm>
              <a:custGeom>
                <a:avLst/>
                <a:gdLst>
                  <a:gd name="T0" fmla="*/ 1 w 156"/>
                  <a:gd name="T1" fmla="*/ 1 h 156"/>
                  <a:gd name="T2" fmla="*/ 0 w 156"/>
                  <a:gd name="T3" fmla="*/ 1 h 156"/>
                  <a:gd name="T4" fmla="*/ 0 w 156"/>
                  <a:gd name="T5" fmla="*/ 1 h 156"/>
                  <a:gd name="T6" fmla="*/ 0 w 156"/>
                  <a:gd name="T7" fmla="*/ 1 h 156"/>
                  <a:gd name="T8" fmla="*/ 0 w 156"/>
                  <a:gd name="T9" fmla="*/ 1 h 156"/>
                  <a:gd name="T10" fmla="*/ 0 w 156"/>
                  <a:gd name="T11" fmla="*/ 1 h 156"/>
                  <a:gd name="T12" fmla="*/ 0 w 156"/>
                  <a:gd name="T13" fmla="*/ 1 h 156"/>
                  <a:gd name="T14" fmla="*/ 0 w 156"/>
                  <a:gd name="T15" fmla="*/ 1 h 156"/>
                  <a:gd name="T16" fmla="*/ 0 w 156"/>
                  <a:gd name="T17" fmla="*/ 1 h 156"/>
                  <a:gd name="T18" fmla="*/ 0 w 156"/>
                  <a:gd name="T19" fmla="*/ 0 h 156"/>
                  <a:gd name="T20" fmla="*/ 0 w 156"/>
                  <a:gd name="T21" fmla="*/ 0 h 156"/>
                  <a:gd name="T22" fmla="*/ 0 w 156"/>
                  <a:gd name="T23" fmla="*/ 0 h 156"/>
                  <a:gd name="T24" fmla="*/ 0 w 156"/>
                  <a:gd name="T25" fmla="*/ 0 h 156"/>
                  <a:gd name="T26" fmla="*/ 0 w 156"/>
                  <a:gd name="T27" fmla="*/ 0 h 156"/>
                  <a:gd name="T28" fmla="*/ 0 w 156"/>
                  <a:gd name="T29" fmla="*/ 0 h 156"/>
                  <a:gd name="T30" fmla="*/ 0 w 156"/>
                  <a:gd name="T31" fmla="*/ 0 h 156"/>
                  <a:gd name="T32" fmla="*/ 1 w 156"/>
                  <a:gd name="T33" fmla="*/ 0 h 156"/>
                  <a:gd name="T34" fmla="*/ 1 w 156"/>
                  <a:gd name="T35" fmla="*/ 0 h 156"/>
                  <a:gd name="T36" fmla="*/ 1 w 156"/>
                  <a:gd name="T37" fmla="*/ 0 h 156"/>
                  <a:gd name="T38" fmla="*/ 1 w 156"/>
                  <a:gd name="T39" fmla="*/ 0 h 156"/>
                  <a:gd name="T40" fmla="*/ 1 w 156"/>
                  <a:gd name="T41" fmla="*/ 0 h 156"/>
                  <a:gd name="T42" fmla="*/ 1 w 156"/>
                  <a:gd name="T43" fmla="*/ 0 h 156"/>
                  <a:gd name="T44" fmla="*/ 1 w 156"/>
                  <a:gd name="T45" fmla="*/ 0 h 156"/>
                  <a:gd name="T46" fmla="*/ 1 w 156"/>
                  <a:gd name="T47" fmla="*/ 0 h 156"/>
                  <a:gd name="T48" fmla="*/ 1 w 156"/>
                  <a:gd name="T49" fmla="*/ 1 h 156"/>
                  <a:gd name="T50" fmla="*/ 1 w 156"/>
                  <a:gd name="T51" fmla="*/ 1 h 156"/>
                  <a:gd name="T52" fmla="*/ 1 w 156"/>
                  <a:gd name="T53" fmla="*/ 1 h 156"/>
                  <a:gd name="T54" fmla="*/ 1 w 156"/>
                  <a:gd name="T55" fmla="*/ 1 h 156"/>
                  <a:gd name="T56" fmla="*/ 1 w 156"/>
                  <a:gd name="T57" fmla="*/ 1 h 156"/>
                  <a:gd name="T58" fmla="*/ 1 w 156"/>
                  <a:gd name="T59" fmla="*/ 1 h 156"/>
                  <a:gd name="T60" fmla="*/ 1 w 156"/>
                  <a:gd name="T61" fmla="*/ 1 h 156"/>
                  <a:gd name="T62" fmla="*/ 1 w 156"/>
                  <a:gd name="T63" fmla="*/ 1 h 156"/>
                  <a:gd name="T64" fmla="*/ 1 w 156"/>
                  <a:gd name="T65" fmla="*/ 1 h 15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56"/>
                  <a:gd name="T100" fmla="*/ 0 h 156"/>
                  <a:gd name="T101" fmla="*/ 156 w 156"/>
                  <a:gd name="T102" fmla="*/ 156 h 15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56" h="156">
                    <a:moveTo>
                      <a:pt x="78" y="156"/>
                    </a:moveTo>
                    <a:lnTo>
                      <a:pt x="62" y="155"/>
                    </a:lnTo>
                    <a:lnTo>
                      <a:pt x="48" y="150"/>
                    </a:lnTo>
                    <a:lnTo>
                      <a:pt x="34" y="142"/>
                    </a:lnTo>
                    <a:lnTo>
                      <a:pt x="23" y="133"/>
                    </a:lnTo>
                    <a:lnTo>
                      <a:pt x="14" y="122"/>
                    </a:lnTo>
                    <a:lnTo>
                      <a:pt x="6" y="108"/>
                    </a:lnTo>
                    <a:lnTo>
                      <a:pt x="1" y="94"/>
                    </a:lnTo>
                    <a:lnTo>
                      <a:pt x="0" y="78"/>
                    </a:lnTo>
                    <a:lnTo>
                      <a:pt x="1" y="62"/>
                    </a:lnTo>
                    <a:lnTo>
                      <a:pt x="6" y="48"/>
                    </a:lnTo>
                    <a:lnTo>
                      <a:pt x="14" y="35"/>
                    </a:lnTo>
                    <a:lnTo>
                      <a:pt x="23" y="23"/>
                    </a:lnTo>
                    <a:lnTo>
                      <a:pt x="34" y="14"/>
                    </a:lnTo>
                    <a:lnTo>
                      <a:pt x="48" y="6"/>
                    </a:lnTo>
                    <a:lnTo>
                      <a:pt x="62" y="1"/>
                    </a:lnTo>
                    <a:lnTo>
                      <a:pt x="78" y="0"/>
                    </a:lnTo>
                    <a:lnTo>
                      <a:pt x="94" y="1"/>
                    </a:lnTo>
                    <a:lnTo>
                      <a:pt x="108" y="6"/>
                    </a:lnTo>
                    <a:lnTo>
                      <a:pt x="121" y="14"/>
                    </a:lnTo>
                    <a:lnTo>
                      <a:pt x="133" y="23"/>
                    </a:lnTo>
                    <a:lnTo>
                      <a:pt x="142" y="35"/>
                    </a:lnTo>
                    <a:lnTo>
                      <a:pt x="150" y="48"/>
                    </a:lnTo>
                    <a:lnTo>
                      <a:pt x="155" y="62"/>
                    </a:lnTo>
                    <a:lnTo>
                      <a:pt x="156" y="78"/>
                    </a:lnTo>
                    <a:lnTo>
                      <a:pt x="155" y="94"/>
                    </a:lnTo>
                    <a:lnTo>
                      <a:pt x="150" y="108"/>
                    </a:lnTo>
                    <a:lnTo>
                      <a:pt x="142" y="122"/>
                    </a:lnTo>
                    <a:lnTo>
                      <a:pt x="133" y="133"/>
                    </a:lnTo>
                    <a:lnTo>
                      <a:pt x="121" y="142"/>
                    </a:lnTo>
                    <a:lnTo>
                      <a:pt x="108" y="150"/>
                    </a:lnTo>
                    <a:lnTo>
                      <a:pt x="94" y="155"/>
                    </a:lnTo>
                    <a:lnTo>
                      <a:pt x="78" y="156"/>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dirty="0">
                  <a:latin typeface="Calibri" panose="020F0502020204030204" pitchFamily="34" charset="0"/>
                </a:endParaRPr>
              </a:p>
            </p:txBody>
          </p:sp>
          <p:sp>
            <p:nvSpPr>
              <p:cNvPr id="29754" name="Freeform 108"/>
              <p:cNvSpPr>
                <a:spLocks/>
              </p:cNvSpPr>
              <p:nvPr/>
            </p:nvSpPr>
            <p:spPr bwMode="auto">
              <a:xfrm>
                <a:off x="4074" y="1990"/>
                <a:ext cx="31" cy="31"/>
              </a:xfrm>
              <a:custGeom>
                <a:avLst/>
                <a:gdLst>
                  <a:gd name="T0" fmla="*/ 1 w 156"/>
                  <a:gd name="T1" fmla="*/ 1 h 156"/>
                  <a:gd name="T2" fmla="*/ 1 w 156"/>
                  <a:gd name="T3" fmla="*/ 0 h 156"/>
                  <a:gd name="T4" fmla="*/ 1 w 156"/>
                  <a:gd name="T5" fmla="*/ 0 h 156"/>
                  <a:gd name="T6" fmla="*/ 1 w 156"/>
                  <a:gd name="T7" fmla="*/ 0 h 156"/>
                  <a:gd name="T8" fmla="*/ 1 w 156"/>
                  <a:gd name="T9" fmla="*/ 1 h 156"/>
                  <a:gd name="T10" fmla="*/ 1 w 156"/>
                  <a:gd name="T11" fmla="*/ 1 h 156"/>
                  <a:gd name="T12" fmla="*/ 1 w 156"/>
                  <a:gd name="T13" fmla="*/ 1 h 156"/>
                  <a:gd name="T14" fmla="*/ 1 w 156"/>
                  <a:gd name="T15" fmla="*/ 1 h 156"/>
                  <a:gd name="T16" fmla="*/ 1 w 156"/>
                  <a:gd name="T17" fmla="*/ 1 h 156"/>
                  <a:gd name="T18" fmla="*/ 1 w 156"/>
                  <a:gd name="T19" fmla="*/ 1 h 156"/>
                  <a:gd name="T20" fmla="*/ 1 w 156"/>
                  <a:gd name="T21" fmla="*/ 1 h 156"/>
                  <a:gd name="T22" fmla="*/ 1 w 156"/>
                  <a:gd name="T23" fmla="*/ 1 h 156"/>
                  <a:gd name="T24" fmla="*/ 1 w 156"/>
                  <a:gd name="T25" fmla="*/ 1 h 156"/>
                  <a:gd name="T26" fmla="*/ 1 w 156"/>
                  <a:gd name="T27" fmla="*/ 1 h 156"/>
                  <a:gd name="T28" fmla="*/ 0 w 156"/>
                  <a:gd name="T29" fmla="*/ 1 h 156"/>
                  <a:gd name="T30" fmla="*/ 0 w 156"/>
                  <a:gd name="T31" fmla="*/ 1 h 156"/>
                  <a:gd name="T32" fmla="*/ 0 w 156"/>
                  <a:gd name="T33" fmla="*/ 1 h 156"/>
                  <a:gd name="T34" fmla="*/ 0 w 156"/>
                  <a:gd name="T35" fmla="*/ 1 h 156"/>
                  <a:gd name="T36" fmla="*/ 0 w 156"/>
                  <a:gd name="T37" fmla="*/ 1 h 156"/>
                  <a:gd name="T38" fmla="*/ 0 w 156"/>
                  <a:gd name="T39" fmla="*/ 1 h 156"/>
                  <a:gd name="T40" fmla="*/ 0 w 156"/>
                  <a:gd name="T41" fmla="*/ 1 h 156"/>
                  <a:gd name="T42" fmla="*/ 0 w 156"/>
                  <a:gd name="T43" fmla="*/ 1 h 156"/>
                  <a:gd name="T44" fmla="*/ 0 w 156"/>
                  <a:gd name="T45" fmla="*/ 0 h 156"/>
                  <a:gd name="T46" fmla="*/ 0 w 156"/>
                  <a:gd name="T47" fmla="*/ 0 h 156"/>
                  <a:gd name="T48" fmla="*/ 0 w 156"/>
                  <a:gd name="T49" fmla="*/ 0 h 156"/>
                  <a:gd name="T50" fmla="*/ 0 w 156"/>
                  <a:gd name="T51" fmla="*/ 0 h 156"/>
                  <a:gd name="T52" fmla="*/ 0 w 156"/>
                  <a:gd name="T53" fmla="*/ 0 h 156"/>
                  <a:gd name="T54" fmla="*/ 0 w 156"/>
                  <a:gd name="T55" fmla="*/ 0 h 156"/>
                  <a:gd name="T56" fmla="*/ 0 w 156"/>
                  <a:gd name="T57" fmla="*/ 0 h 156"/>
                  <a:gd name="T58" fmla="*/ 1 w 156"/>
                  <a:gd name="T59" fmla="*/ 0 h 156"/>
                  <a:gd name="T60" fmla="*/ 1 w 156"/>
                  <a:gd name="T61" fmla="*/ 0 h 156"/>
                  <a:gd name="T62" fmla="*/ 1 w 156"/>
                  <a:gd name="T63" fmla="*/ 0 h 156"/>
                  <a:gd name="T64" fmla="*/ 1 w 156"/>
                  <a:gd name="T65" fmla="*/ 0 h 156"/>
                  <a:gd name="T66" fmla="*/ 1 w 156"/>
                  <a:gd name="T67" fmla="*/ 0 h 156"/>
                  <a:gd name="T68" fmla="*/ 1 w 156"/>
                  <a:gd name="T69" fmla="*/ 1 h 15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56"/>
                  <a:gd name="T106" fmla="*/ 0 h 156"/>
                  <a:gd name="T107" fmla="*/ 156 w 156"/>
                  <a:gd name="T108" fmla="*/ 156 h 15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56" h="156">
                    <a:moveTo>
                      <a:pt x="78" y="78"/>
                    </a:moveTo>
                    <a:lnTo>
                      <a:pt x="144" y="38"/>
                    </a:lnTo>
                    <a:lnTo>
                      <a:pt x="150" y="47"/>
                    </a:lnTo>
                    <a:lnTo>
                      <a:pt x="153" y="57"/>
                    </a:lnTo>
                    <a:lnTo>
                      <a:pt x="155" y="68"/>
                    </a:lnTo>
                    <a:lnTo>
                      <a:pt x="156" y="78"/>
                    </a:lnTo>
                    <a:lnTo>
                      <a:pt x="155" y="94"/>
                    </a:lnTo>
                    <a:lnTo>
                      <a:pt x="150" y="108"/>
                    </a:lnTo>
                    <a:lnTo>
                      <a:pt x="142" y="122"/>
                    </a:lnTo>
                    <a:lnTo>
                      <a:pt x="133" y="133"/>
                    </a:lnTo>
                    <a:lnTo>
                      <a:pt x="121" y="142"/>
                    </a:lnTo>
                    <a:lnTo>
                      <a:pt x="108" y="150"/>
                    </a:lnTo>
                    <a:lnTo>
                      <a:pt x="94" y="155"/>
                    </a:lnTo>
                    <a:lnTo>
                      <a:pt x="78" y="156"/>
                    </a:lnTo>
                    <a:lnTo>
                      <a:pt x="62" y="155"/>
                    </a:lnTo>
                    <a:lnTo>
                      <a:pt x="48" y="150"/>
                    </a:lnTo>
                    <a:lnTo>
                      <a:pt x="34" y="142"/>
                    </a:lnTo>
                    <a:lnTo>
                      <a:pt x="23" y="133"/>
                    </a:lnTo>
                    <a:lnTo>
                      <a:pt x="14" y="122"/>
                    </a:lnTo>
                    <a:lnTo>
                      <a:pt x="6" y="108"/>
                    </a:lnTo>
                    <a:lnTo>
                      <a:pt x="1" y="94"/>
                    </a:lnTo>
                    <a:lnTo>
                      <a:pt x="0" y="78"/>
                    </a:lnTo>
                    <a:lnTo>
                      <a:pt x="1" y="62"/>
                    </a:lnTo>
                    <a:lnTo>
                      <a:pt x="6" y="48"/>
                    </a:lnTo>
                    <a:lnTo>
                      <a:pt x="14" y="35"/>
                    </a:lnTo>
                    <a:lnTo>
                      <a:pt x="23" y="23"/>
                    </a:lnTo>
                    <a:lnTo>
                      <a:pt x="34" y="14"/>
                    </a:lnTo>
                    <a:lnTo>
                      <a:pt x="48" y="6"/>
                    </a:lnTo>
                    <a:lnTo>
                      <a:pt x="62" y="1"/>
                    </a:lnTo>
                    <a:lnTo>
                      <a:pt x="78" y="0"/>
                    </a:lnTo>
                    <a:lnTo>
                      <a:pt x="79" y="0"/>
                    </a:lnTo>
                    <a:lnTo>
                      <a:pt x="80" y="0"/>
                    </a:lnTo>
                    <a:lnTo>
                      <a:pt x="82" y="0"/>
                    </a:lnTo>
                    <a:lnTo>
                      <a:pt x="84" y="0"/>
                    </a:lnTo>
                    <a:lnTo>
                      <a:pt x="78" y="7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29755" name="Freeform 109"/>
              <p:cNvSpPr>
                <a:spLocks/>
              </p:cNvSpPr>
              <p:nvPr/>
            </p:nvSpPr>
            <p:spPr bwMode="auto">
              <a:xfrm>
                <a:off x="4074" y="1990"/>
                <a:ext cx="31" cy="31"/>
              </a:xfrm>
              <a:custGeom>
                <a:avLst/>
                <a:gdLst>
                  <a:gd name="T0" fmla="*/ 1 w 156"/>
                  <a:gd name="T1" fmla="*/ 1 h 156"/>
                  <a:gd name="T2" fmla="*/ 1 w 156"/>
                  <a:gd name="T3" fmla="*/ 0 h 156"/>
                  <a:gd name="T4" fmla="*/ 1 w 156"/>
                  <a:gd name="T5" fmla="*/ 0 h 156"/>
                  <a:gd name="T6" fmla="*/ 1 w 156"/>
                  <a:gd name="T7" fmla="*/ 0 h 156"/>
                  <a:gd name="T8" fmla="*/ 1 w 156"/>
                  <a:gd name="T9" fmla="*/ 1 h 156"/>
                  <a:gd name="T10" fmla="*/ 1 w 156"/>
                  <a:gd name="T11" fmla="*/ 1 h 156"/>
                  <a:gd name="T12" fmla="*/ 1 w 156"/>
                  <a:gd name="T13" fmla="*/ 1 h 156"/>
                  <a:gd name="T14" fmla="*/ 1 w 156"/>
                  <a:gd name="T15" fmla="*/ 1 h 156"/>
                  <a:gd name="T16" fmla="*/ 1 w 156"/>
                  <a:gd name="T17" fmla="*/ 1 h 156"/>
                  <a:gd name="T18" fmla="*/ 1 w 156"/>
                  <a:gd name="T19" fmla="*/ 1 h 156"/>
                  <a:gd name="T20" fmla="*/ 1 w 156"/>
                  <a:gd name="T21" fmla="*/ 1 h 156"/>
                  <a:gd name="T22" fmla="*/ 1 w 156"/>
                  <a:gd name="T23" fmla="*/ 1 h 156"/>
                  <a:gd name="T24" fmla="*/ 1 w 156"/>
                  <a:gd name="T25" fmla="*/ 1 h 156"/>
                  <a:gd name="T26" fmla="*/ 1 w 156"/>
                  <a:gd name="T27" fmla="*/ 1 h 156"/>
                  <a:gd name="T28" fmla="*/ 0 w 156"/>
                  <a:gd name="T29" fmla="*/ 1 h 156"/>
                  <a:gd name="T30" fmla="*/ 0 w 156"/>
                  <a:gd name="T31" fmla="*/ 1 h 156"/>
                  <a:gd name="T32" fmla="*/ 0 w 156"/>
                  <a:gd name="T33" fmla="*/ 1 h 156"/>
                  <a:gd name="T34" fmla="*/ 0 w 156"/>
                  <a:gd name="T35" fmla="*/ 1 h 156"/>
                  <a:gd name="T36" fmla="*/ 0 w 156"/>
                  <a:gd name="T37" fmla="*/ 1 h 156"/>
                  <a:gd name="T38" fmla="*/ 0 w 156"/>
                  <a:gd name="T39" fmla="*/ 1 h 156"/>
                  <a:gd name="T40" fmla="*/ 0 w 156"/>
                  <a:gd name="T41" fmla="*/ 1 h 156"/>
                  <a:gd name="T42" fmla="*/ 0 w 156"/>
                  <a:gd name="T43" fmla="*/ 1 h 156"/>
                  <a:gd name="T44" fmla="*/ 0 w 156"/>
                  <a:gd name="T45" fmla="*/ 0 h 156"/>
                  <a:gd name="T46" fmla="*/ 0 w 156"/>
                  <a:gd name="T47" fmla="*/ 0 h 156"/>
                  <a:gd name="T48" fmla="*/ 0 w 156"/>
                  <a:gd name="T49" fmla="*/ 0 h 156"/>
                  <a:gd name="T50" fmla="*/ 0 w 156"/>
                  <a:gd name="T51" fmla="*/ 0 h 156"/>
                  <a:gd name="T52" fmla="*/ 0 w 156"/>
                  <a:gd name="T53" fmla="*/ 0 h 156"/>
                  <a:gd name="T54" fmla="*/ 0 w 156"/>
                  <a:gd name="T55" fmla="*/ 0 h 156"/>
                  <a:gd name="T56" fmla="*/ 0 w 156"/>
                  <a:gd name="T57" fmla="*/ 0 h 156"/>
                  <a:gd name="T58" fmla="*/ 1 w 156"/>
                  <a:gd name="T59" fmla="*/ 0 h 156"/>
                  <a:gd name="T60" fmla="*/ 1 w 156"/>
                  <a:gd name="T61" fmla="*/ 0 h 156"/>
                  <a:gd name="T62" fmla="*/ 1 w 156"/>
                  <a:gd name="T63" fmla="*/ 0 h 156"/>
                  <a:gd name="T64" fmla="*/ 1 w 156"/>
                  <a:gd name="T65" fmla="*/ 0 h 156"/>
                  <a:gd name="T66" fmla="*/ 1 w 156"/>
                  <a:gd name="T67" fmla="*/ 0 h 156"/>
                  <a:gd name="T68" fmla="*/ 1 w 156"/>
                  <a:gd name="T69" fmla="*/ 1 h 15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56"/>
                  <a:gd name="T106" fmla="*/ 0 h 156"/>
                  <a:gd name="T107" fmla="*/ 156 w 156"/>
                  <a:gd name="T108" fmla="*/ 156 h 15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56" h="156">
                    <a:moveTo>
                      <a:pt x="78" y="78"/>
                    </a:moveTo>
                    <a:lnTo>
                      <a:pt x="144" y="38"/>
                    </a:lnTo>
                    <a:lnTo>
                      <a:pt x="150" y="47"/>
                    </a:lnTo>
                    <a:lnTo>
                      <a:pt x="153" y="57"/>
                    </a:lnTo>
                    <a:lnTo>
                      <a:pt x="155" y="68"/>
                    </a:lnTo>
                    <a:lnTo>
                      <a:pt x="156" y="78"/>
                    </a:lnTo>
                    <a:lnTo>
                      <a:pt x="155" y="94"/>
                    </a:lnTo>
                    <a:lnTo>
                      <a:pt x="150" y="108"/>
                    </a:lnTo>
                    <a:lnTo>
                      <a:pt x="142" y="122"/>
                    </a:lnTo>
                    <a:lnTo>
                      <a:pt x="133" y="133"/>
                    </a:lnTo>
                    <a:lnTo>
                      <a:pt x="121" y="142"/>
                    </a:lnTo>
                    <a:lnTo>
                      <a:pt x="108" y="150"/>
                    </a:lnTo>
                    <a:lnTo>
                      <a:pt x="94" y="155"/>
                    </a:lnTo>
                    <a:lnTo>
                      <a:pt x="78" y="156"/>
                    </a:lnTo>
                    <a:lnTo>
                      <a:pt x="62" y="155"/>
                    </a:lnTo>
                    <a:lnTo>
                      <a:pt x="48" y="150"/>
                    </a:lnTo>
                    <a:lnTo>
                      <a:pt x="34" y="142"/>
                    </a:lnTo>
                    <a:lnTo>
                      <a:pt x="23" y="133"/>
                    </a:lnTo>
                    <a:lnTo>
                      <a:pt x="14" y="122"/>
                    </a:lnTo>
                    <a:lnTo>
                      <a:pt x="6" y="108"/>
                    </a:lnTo>
                    <a:lnTo>
                      <a:pt x="1" y="94"/>
                    </a:lnTo>
                    <a:lnTo>
                      <a:pt x="0" y="78"/>
                    </a:lnTo>
                    <a:lnTo>
                      <a:pt x="1" y="62"/>
                    </a:lnTo>
                    <a:lnTo>
                      <a:pt x="6" y="48"/>
                    </a:lnTo>
                    <a:lnTo>
                      <a:pt x="14" y="35"/>
                    </a:lnTo>
                    <a:lnTo>
                      <a:pt x="23" y="23"/>
                    </a:lnTo>
                    <a:lnTo>
                      <a:pt x="34" y="14"/>
                    </a:lnTo>
                    <a:lnTo>
                      <a:pt x="48" y="6"/>
                    </a:lnTo>
                    <a:lnTo>
                      <a:pt x="62" y="1"/>
                    </a:lnTo>
                    <a:lnTo>
                      <a:pt x="78" y="0"/>
                    </a:lnTo>
                    <a:lnTo>
                      <a:pt x="79" y="0"/>
                    </a:lnTo>
                    <a:lnTo>
                      <a:pt x="80" y="0"/>
                    </a:lnTo>
                    <a:lnTo>
                      <a:pt x="82" y="0"/>
                    </a:lnTo>
                    <a:lnTo>
                      <a:pt x="84" y="0"/>
                    </a:lnTo>
                    <a:lnTo>
                      <a:pt x="78" y="78"/>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dirty="0">
                  <a:latin typeface="Calibri" panose="020F0502020204030204" pitchFamily="34" charset="0"/>
                </a:endParaRPr>
              </a:p>
            </p:txBody>
          </p:sp>
        </p:grpSp>
        <p:grpSp>
          <p:nvGrpSpPr>
            <p:cNvPr id="29747" name="Group 110"/>
            <p:cNvGrpSpPr>
              <a:grpSpLocks/>
            </p:cNvGrpSpPr>
            <p:nvPr/>
          </p:nvGrpSpPr>
          <p:grpSpPr bwMode="auto">
            <a:xfrm>
              <a:off x="3392" y="2235"/>
              <a:ext cx="47" cy="47"/>
              <a:chOff x="4074" y="1990"/>
              <a:chExt cx="31" cy="31"/>
            </a:xfrm>
          </p:grpSpPr>
          <p:sp>
            <p:nvSpPr>
              <p:cNvPr id="29748" name="Freeform 111"/>
              <p:cNvSpPr>
                <a:spLocks/>
              </p:cNvSpPr>
              <p:nvPr/>
            </p:nvSpPr>
            <p:spPr bwMode="auto">
              <a:xfrm>
                <a:off x="4074" y="1990"/>
                <a:ext cx="31" cy="31"/>
              </a:xfrm>
              <a:custGeom>
                <a:avLst/>
                <a:gdLst>
                  <a:gd name="T0" fmla="*/ 1 w 156"/>
                  <a:gd name="T1" fmla="*/ 1 h 156"/>
                  <a:gd name="T2" fmla="*/ 0 w 156"/>
                  <a:gd name="T3" fmla="*/ 1 h 156"/>
                  <a:gd name="T4" fmla="*/ 0 w 156"/>
                  <a:gd name="T5" fmla="*/ 1 h 156"/>
                  <a:gd name="T6" fmla="*/ 0 w 156"/>
                  <a:gd name="T7" fmla="*/ 1 h 156"/>
                  <a:gd name="T8" fmla="*/ 0 w 156"/>
                  <a:gd name="T9" fmla="*/ 1 h 156"/>
                  <a:gd name="T10" fmla="*/ 0 w 156"/>
                  <a:gd name="T11" fmla="*/ 1 h 156"/>
                  <a:gd name="T12" fmla="*/ 0 w 156"/>
                  <a:gd name="T13" fmla="*/ 1 h 156"/>
                  <a:gd name="T14" fmla="*/ 0 w 156"/>
                  <a:gd name="T15" fmla="*/ 1 h 156"/>
                  <a:gd name="T16" fmla="*/ 0 w 156"/>
                  <a:gd name="T17" fmla="*/ 1 h 156"/>
                  <a:gd name="T18" fmla="*/ 0 w 156"/>
                  <a:gd name="T19" fmla="*/ 0 h 156"/>
                  <a:gd name="T20" fmla="*/ 0 w 156"/>
                  <a:gd name="T21" fmla="*/ 0 h 156"/>
                  <a:gd name="T22" fmla="*/ 0 w 156"/>
                  <a:gd name="T23" fmla="*/ 0 h 156"/>
                  <a:gd name="T24" fmla="*/ 0 w 156"/>
                  <a:gd name="T25" fmla="*/ 0 h 156"/>
                  <a:gd name="T26" fmla="*/ 0 w 156"/>
                  <a:gd name="T27" fmla="*/ 0 h 156"/>
                  <a:gd name="T28" fmla="*/ 0 w 156"/>
                  <a:gd name="T29" fmla="*/ 0 h 156"/>
                  <a:gd name="T30" fmla="*/ 0 w 156"/>
                  <a:gd name="T31" fmla="*/ 0 h 156"/>
                  <a:gd name="T32" fmla="*/ 1 w 156"/>
                  <a:gd name="T33" fmla="*/ 0 h 156"/>
                  <a:gd name="T34" fmla="*/ 1 w 156"/>
                  <a:gd name="T35" fmla="*/ 0 h 156"/>
                  <a:gd name="T36" fmla="*/ 1 w 156"/>
                  <a:gd name="T37" fmla="*/ 0 h 156"/>
                  <a:gd name="T38" fmla="*/ 1 w 156"/>
                  <a:gd name="T39" fmla="*/ 0 h 156"/>
                  <a:gd name="T40" fmla="*/ 1 w 156"/>
                  <a:gd name="T41" fmla="*/ 0 h 156"/>
                  <a:gd name="T42" fmla="*/ 1 w 156"/>
                  <a:gd name="T43" fmla="*/ 0 h 156"/>
                  <a:gd name="T44" fmla="*/ 1 w 156"/>
                  <a:gd name="T45" fmla="*/ 0 h 156"/>
                  <a:gd name="T46" fmla="*/ 1 w 156"/>
                  <a:gd name="T47" fmla="*/ 0 h 156"/>
                  <a:gd name="T48" fmla="*/ 1 w 156"/>
                  <a:gd name="T49" fmla="*/ 1 h 156"/>
                  <a:gd name="T50" fmla="*/ 1 w 156"/>
                  <a:gd name="T51" fmla="*/ 1 h 156"/>
                  <a:gd name="T52" fmla="*/ 1 w 156"/>
                  <a:gd name="T53" fmla="*/ 1 h 156"/>
                  <a:gd name="T54" fmla="*/ 1 w 156"/>
                  <a:gd name="T55" fmla="*/ 1 h 156"/>
                  <a:gd name="T56" fmla="*/ 1 w 156"/>
                  <a:gd name="T57" fmla="*/ 1 h 156"/>
                  <a:gd name="T58" fmla="*/ 1 w 156"/>
                  <a:gd name="T59" fmla="*/ 1 h 156"/>
                  <a:gd name="T60" fmla="*/ 1 w 156"/>
                  <a:gd name="T61" fmla="*/ 1 h 156"/>
                  <a:gd name="T62" fmla="*/ 1 w 156"/>
                  <a:gd name="T63" fmla="*/ 1 h 156"/>
                  <a:gd name="T64" fmla="*/ 1 w 156"/>
                  <a:gd name="T65" fmla="*/ 1 h 15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56"/>
                  <a:gd name="T100" fmla="*/ 0 h 156"/>
                  <a:gd name="T101" fmla="*/ 156 w 156"/>
                  <a:gd name="T102" fmla="*/ 156 h 15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56" h="156">
                    <a:moveTo>
                      <a:pt x="78" y="156"/>
                    </a:moveTo>
                    <a:lnTo>
                      <a:pt x="62" y="155"/>
                    </a:lnTo>
                    <a:lnTo>
                      <a:pt x="48" y="150"/>
                    </a:lnTo>
                    <a:lnTo>
                      <a:pt x="34" y="142"/>
                    </a:lnTo>
                    <a:lnTo>
                      <a:pt x="23" y="133"/>
                    </a:lnTo>
                    <a:lnTo>
                      <a:pt x="14" y="122"/>
                    </a:lnTo>
                    <a:lnTo>
                      <a:pt x="6" y="108"/>
                    </a:lnTo>
                    <a:lnTo>
                      <a:pt x="1" y="94"/>
                    </a:lnTo>
                    <a:lnTo>
                      <a:pt x="0" y="78"/>
                    </a:lnTo>
                    <a:lnTo>
                      <a:pt x="1" y="62"/>
                    </a:lnTo>
                    <a:lnTo>
                      <a:pt x="6" y="48"/>
                    </a:lnTo>
                    <a:lnTo>
                      <a:pt x="14" y="35"/>
                    </a:lnTo>
                    <a:lnTo>
                      <a:pt x="23" y="23"/>
                    </a:lnTo>
                    <a:lnTo>
                      <a:pt x="34" y="14"/>
                    </a:lnTo>
                    <a:lnTo>
                      <a:pt x="48" y="6"/>
                    </a:lnTo>
                    <a:lnTo>
                      <a:pt x="62" y="1"/>
                    </a:lnTo>
                    <a:lnTo>
                      <a:pt x="78" y="0"/>
                    </a:lnTo>
                    <a:lnTo>
                      <a:pt x="94" y="1"/>
                    </a:lnTo>
                    <a:lnTo>
                      <a:pt x="108" y="6"/>
                    </a:lnTo>
                    <a:lnTo>
                      <a:pt x="121" y="14"/>
                    </a:lnTo>
                    <a:lnTo>
                      <a:pt x="133" y="23"/>
                    </a:lnTo>
                    <a:lnTo>
                      <a:pt x="142" y="35"/>
                    </a:lnTo>
                    <a:lnTo>
                      <a:pt x="150" y="48"/>
                    </a:lnTo>
                    <a:lnTo>
                      <a:pt x="155" y="62"/>
                    </a:lnTo>
                    <a:lnTo>
                      <a:pt x="156" y="78"/>
                    </a:lnTo>
                    <a:lnTo>
                      <a:pt x="155" y="94"/>
                    </a:lnTo>
                    <a:lnTo>
                      <a:pt x="150" y="108"/>
                    </a:lnTo>
                    <a:lnTo>
                      <a:pt x="142" y="122"/>
                    </a:lnTo>
                    <a:lnTo>
                      <a:pt x="133" y="133"/>
                    </a:lnTo>
                    <a:lnTo>
                      <a:pt x="121" y="142"/>
                    </a:lnTo>
                    <a:lnTo>
                      <a:pt x="108" y="150"/>
                    </a:lnTo>
                    <a:lnTo>
                      <a:pt x="94" y="155"/>
                    </a:lnTo>
                    <a:lnTo>
                      <a:pt x="78" y="15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29749" name="Freeform 112"/>
              <p:cNvSpPr>
                <a:spLocks/>
              </p:cNvSpPr>
              <p:nvPr/>
            </p:nvSpPr>
            <p:spPr bwMode="auto">
              <a:xfrm>
                <a:off x="4074" y="1990"/>
                <a:ext cx="31" cy="31"/>
              </a:xfrm>
              <a:custGeom>
                <a:avLst/>
                <a:gdLst>
                  <a:gd name="T0" fmla="*/ 1 w 156"/>
                  <a:gd name="T1" fmla="*/ 1 h 156"/>
                  <a:gd name="T2" fmla="*/ 0 w 156"/>
                  <a:gd name="T3" fmla="*/ 1 h 156"/>
                  <a:gd name="T4" fmla="*/ 0 w 156"/>
                  <a:gd name="T5" fmla="*/ 1 h 156"/>
                  <a:gd name="T6" fmla="*/ 0 w 156"/>
                  <a:gd name="T7" fmla="*/ 1 h 156"/>
                  <a:gd name="T8" fmla="*/ 0 w 156"/>
                  <a:gd name="T9" fmla="*/ 1 h 156"/>
                  <a:gd name="T10" fmla="*/ 0 w 156"/>
                  <a:gd name="T11" fmla="*/ 1 h 156"/>
                  <a:gd name="T12" fmla="*/ 0 w 156"/>
                  <a:gd name="T13" fmla="*/ 1 h 156"/>
                  <a:gd name="T14" fmla="*/ 0 w 156"/>
                  <a:gd name="T15" fmla="*/ 1 h 156"/>
                  <a:gd name="T16" fmla="*/ 0 w 156"/>
                  <a:gd name="T17" fmla="*/ 1 h 156"/>
                  <a:gd name="T18" fmla="*/ 0 w 156"/>
                  <a:gd name="T19" fmla="*/ 0 h 156"/>
                  <a:gd name="T20" fmla="*/ 0 w 156"/>
                  <a:gd name="T21" fmla="*/ 0 h 156"/>
                  <a:gd name="T22" fmla="*/ 0 w 156"/>
                  <a:gd name="T23" fmla="*/ 0 h 156"/>
                  <a:gd name="T24" fmla="*/ 0 w 156"/>
                  <a:gd name="T25" fmla="*/ 0 h 156"/>
                  <a:gd name="T26" fmla="*/ 0 w 156"/>
                  <a:gd name="T27" fmla="*/ 0 h 156"/>
                  <a:gd name="T28" fmla="*/ 0 w 156"/>
                  <a:gd name="T29" fmla="*/ 0 h 156"/>
                  <a:gd name="T30" fmla="*/ 0 w 156"/>
                  <a:gd name="T31" fmla="*/ 0 h 156"/>
                  <a:gd name="T32" fmla="*/ 1 w 156"/>
                  <a:gd name="T33" fmla="*/ 0 h 156"/>
                  <a:gd name="T34" fmla="*/ 1 w 156"/>
                  <a:gd name="T35" fmla="*/ 0 h 156"/>
                  <a:gd name="T36" fmla="*/ 1 w 156"/>
                  <a:gd name="T37" fmla="*/ 0 h 156"/>
                  <a:gd name="T38" fmla="*/ 1 w 156"/>
                  <a:gd name="T39" fmla="*/ 0 h 156"/>
                  <a:gd name="T40" fmla="*/ 1 w 156"/>
                  <a:gd name="T41" fmla="*/ 0 h 156"/>
                  <a:gd name="T42" fmla="*/ 1 w 156"/>
                  <a:gd name="T43" fmla="*/ 0 h 156"/>
                  <a:gd name="T44" fmla="*/ 1 w 156"/>
                  <a:gd name="T45" fmla="*/ 0 h 156"/>
                  <a:gd name="T46" fmla="*/ 1 w 156"/>
                  <a:gd name="T47" fmla="*/ 0 h 156"/>
                  <a:gd name="T48" fmla="*/ 1 w 156"/>
                  <a:gd name="T49" fmla="*/ 1 h 156"/>
                  <a:gd name="T50" fmla="*/ 1 w 156"/>
                  <a:gd name="T51" fmla="*/ 1 h 156"/>
                  <a:gd name="T52" fmla="*/ 1 w 156"/>
                  <a:gd name="T53" fmla="*/ 1 h 156"/>
                  <a:gd name="T54" fmla="*/ 1 w 156"/>
                  <a:gd name="T55" fmla="*/ 1 h 156"/>
                  <a:gd name="T56" fmla="*/ 1 w 156"/>
                  <a:gd name="T57" fmla="*/ 1 h 156"/>
                  <a:gd name="T58" fmla="*/ 1 w 156"/>
                  <a:gd name="T59" fmla="*/ 1 h 156"/>
                  <a:gd name="T60" fmla="*/ 1 w 156"/>
                  <a:gd name="T61" fmla="*/ 1 h 156"/>
                  <a:gd name="T62" fmla="*/ 1 w 156"/>
                  <a:gd name="T63" fmla="*/ 1 h 156"/>
                  <a:gd name="T64" fmla="*/ 1 w 156"/>
                  <a:gd name="T65" fmla="*/ 1 h 15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56"/>
                  <a:gd name="T100" fmla="*/ 0 h 156"/>
                  <a:gd name="T101" fmla="*/ 156 w 156"/>
                  <a:gd name="T102" fmla="*/ 156 h 15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56" h="156">
                    <a:moveTo>
                      <a:pt x="78" y="156"/>
                    </a:moveTo>
                    <a:lnTo>
                      <a:pt x="62" y="155"/>
                    </a:lnTo>
                    <a:lnTo>
                      <a:pt x="48" y="150"/>
                    </a:lnTo>
                    <a:lnTo>
                      <a:pt x="34" y="142"/>
                    </a:lnTo>
                    <a:lnTo>
                      <a:pt x="23" y="133"/>
                    </a:lnTo>
                    <a:lnTo>
                      <a:pt x="14" y="122"/>
                    </a:lnTo>
                    <a:lnTo>
                      <a:pt x="6" y="108"/>
                    </a:lnTo>
                    <a:lnTo>
                      <a:pt x="1" y="94"/>
                    </a:lnTo>
                    <a:lnTo>
                      <a:pt x="0" y="78"/>
                    </a:lnTo>
                    <a:lnTo>
                      <a:pt x="1" y="62"/>
                    </a:lnTo>
                    <a:lnTo>
                      <a:pt x="6" y="48"/>
                    </a:lnTo>
                    <a:lnTo>
                      <a:pt x="14" y="35"/>
                    </a:lnTo>
                    <a:lnTo>
                      <a:pt x="23" y="23"/>
                    </a:lnTo>
                    <a:lnTo>
                      <a:pt x="34" y="14"/>
                    </a:lnTo>
                    <a:lnTo>
                      <a:pt x="48" y="6"/>
                    </a:lnTo>
                    <a:lnTo>
                      <a:pt x="62" y="1"/>
                    </a:lnTo>
                    <a:lnTo>
                      <a:pt x="78" y="0"/>
                    </a:lnTo>
                    <a:lnTo>
                      <a:pt x="94" y="1"/>
                    </a:lnTo>
                    <a:lnTo>
                      <a:pt x="108" y="6"/>
                    </a:lnTo>
                    <a:lnTo>
                      <a:pt x="121" y="14"/>
                    </a:lnTo>
                    <a:lnTo>
                      <a:pt x="133" y="23"/>
                    </a:lnTo>
                    <a:lnTo>
                      <a:pt x="142" y="35"/>
                    </a:lnTo>
                    <a:lnTo>
                      <a:pt x="150" y="48"/>
                    </a:lnTo>
                    <a:lnTo>
                      <a:pt x="155" y="62"/>
                    </a:lnTo>
                    <a:lnTo>
                      <a:pt x="156" y="78"/>
                    </a:lnTo>
                    <a:lnTo>
                      <a:pt x="155" y="94"/>
                    </a:lnTo>
                    <a:lnTo>
                      <a:pt x="150" y="108"/>
                    </a:lnTo>
                    <a:lnTo>
                      <a:pt x="142" y="122"/>
                    </a:lnTo>
                    <a:lnTo>
                      <a:pt x="133" y="133"/>
                    </a:lnTo>
                    <a:lnTo>
                      <a:pt x="121" y="142"/>
                    </a:lnTo>
                    <a:lnTo>
                      <a:pt x="108" y="150"/>
                    </a:lnTo>
                    <a:lnTo>
                      <a:pt x="94" y="155"/>
                    </a:lnTo>
                    <a:lnTo>
                      <a:pt x="78" y="156"/>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dirty="0">
                  <a:latin typeface="Calibri" panose="020F0502020204030204" pitchFamily="34" charset="0"/>
                </a:endParaRPr>
              </a:p>
            </p:txBody>
          </p:sp>
          <p:sp>
            <p:nvSpPr>
              <p:cNvPr id="29750" name="Freeform 113"/>
              <p:cNvSpPr>
                <a:spLocks/>
              </p:cNvSpPr>
              <p:nvPr/>
            </p:nvSpPr>
            <p:spPr bwMode="auto">
              <a:xfrm>
                <a:off x="4074" y="1990"/>
                <a:ext cx="31" cy="31"/>
              </a:xfrm>
              <a:custGeom>
                <a:avLst/>
                <a:gdLst>
                  <a:gd name="T0" fmla="*/ 1 w 156"/>
                  <a:gd name="T1" fmla="*/ 1 h 156"/>
                  <a:gd name="T2" fmla="*/ 1 w 156"/>
                  <a:gd name="T3" fmla="*/ 0 h 156"/>
                  <a:gd name="T4" fmla="*/ 1 w 156"/>
                  <a:gd name="T5" fmla="*/ 0 h 156"/>
                  <a:gd name="T6" fmla="*/ 1 w 156"/>
                  <a:gd name="T7" fmla="*/ 0 h 156"/>
                  <a:gd name="T8" fmla="*/ 1 w 156"/>
                  <a:gd name="T9" fmla="*/ 1 h 156"/>
                  <a:gd name="T10" fmla="*/ 1 w 156"/>
                  <a:gd name="T11" fmla="*/ 1 h 156"/>
                  <a:gd name="T12" fmla="*/ 1 w 156"/>
                  <a:gd name="T13" fmla="*/ 1 h 156"/>
                  <a:gd name="T14" fmla="*/ 1 w 156"/>
                  <a:gd name="T15" fmla="*/ 1 h 156"/>
                  <a:gd name="T16" fmla="*/ 1 w 156"/>
                  <a:gd name="T17" fmla="*/ 1 h 156"/>
                  <a:gd name="T18" fmla="*/ 1 w 156"/>
                  <a:gd name="T19" fmla="*/ 1 h 156"/>
                  <a:gd name="T20" fmla="*/ 1 w 156"/>
                  <a:gd name="T21" fmla="*/ 1 h 156"/>
                  <a:gd name="T22" fmla="*/ 1 w 156"/>
                  <a:gd name="T23" fmla="*/ 1 h 156"/>
                  <a:gd name="T24" fmla="*/ 1 w 156"/>
                  <a:gd name="T25" fmla="*/ 1 h 156"/>
                  <a:gd name="T26" fmla="*/ 1 w 156"/>
                  <a:gd name="T27" fmla="*/ 1 h 156"/>
                  <a:gd name="T28" fmla="*/ 0 w 156"/>
                  <a:gd name="T29" fmla="*/ 1 h 156"/>
                  <a:gd name="T30" fmla="*/ 0 w 156"/>
                  <a:gd name="T31" fmla="*/ 1 h 156"/>
                  <a:gd name="T32" fmla="*/ 0 w 156"/>
                  <a:gd name="T33" fmla="*/ 1 h 156"/>
                  <a:gd name="T34" fmla="*/ 0 w 156"/>
                  <a:gd name="T35" fmla="*/ 1 h 156"/>
                  <a:gd name="T36" fmla="*/ 0 w 156"/>
                  <a:gd name="T37" fmla="*/ 1 h 156"/>
                  <a:gd name="T38" fmla="*/ 0 w 156"/>
                  <a:gd name="T39" fmla="*/ 1 h 156"/>
                  <a:gd name="T40" fmla="*/ 0 w 156"/>
                  <a:gd name="T41" fmla="*/ 1 h 156"/>
                  <a:gd name="T42" fmla="*/ 0 w 156"/>
                  <a:gd name="T43" fmla="*/ 1 h 156"/>
                  <a:gd name="T44" fmla="*/ 0 w 156"/>
                  <a:gd name="T45" fmla="*/ 0 h 156"/>
                  <a:gd name="T46" fmla="*/ 0 w 156"/>
                  <a:gd name="T47" fmla="*/ 0 h 156"/>
                  <a:gd name="T48" fmla="*/ 0 w 156"/>
                  <a:gd name="T49" fmla="*/ 0 h 156"/>
                  <a:gd name="T50" fmla="*/ 0 w 156"/>
                  <a:gd name="T51" fmla="*/ 0 h 156"/>
                  <a:gd name="T52" fmla="*/ 0 w 156"/>
                  <a:gd name="T53" fmla="*/ 0 h 156"/>
                  <a:gd name="T54" fmla="*/ 0 w 156"/>
                  <a:gd name="T55" fmla="*/ 0 h 156"/>
                  <a:gd name="T56" fmla="*/ 0 w 156"/>
                  <a:gd name="T57" fmla="*/ 0 h 156"/>
                  <a:gd name="T58" fmla="*/ 1 w 156"/>
                  <a:gd name="T59" fmla="*/ 0 h 156"/>
                  <a:gd name="T60" fmla="*/ 1 w 156"/>
                  <a:gd name="T61" fmla="*/ 0 h 156"/>
                  <a:gd name="T62" fmla="*/ 1 w 156"/>
                  <a:gd name="T63" fmla="*/ 0 h 156"/>
                  <a:gd name="T64" fmla="*/ 1 w 156"/>
                  <a:gd name="T65" fmla="*/ 0 h 156"/>
                  <a:gd name="T66" fmla="*/ 1 w 156"/>
                  <a:gd name="T67" fmla="*/ 0 h 156"/>
                  <a:gd name="T68" fmla="*/ 1 w 156"/>
                  <a:gd name="T69" fmla="*/ 1 h 15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56"/>
                  <a:gd name="T106" fmla="*/ 0 h 156"/>
                  <a:gd name="T107" fmla="*/ 156 w 156"/>
                  <a:gd name="T108" fmla="*/ 156 h 15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56" h="156">
                    <a:moveTo>
                      <a:pt x="78" y="78"/>
                    </a:moveTo>
                    <a:lnTo>
                      <a:pt x="144" y="38"/>
                    </a:lnTo>
                    <a:lnTo>
                      <a:pt x="150" y="47"/>
                    </a:lnTo>
                    <a:lnTo>
                      <a:pt x="153" y="57"/>
                    </a:lnTo>
                    <a:lnTo>
                      <a:pt x="155" y="68"/>
                    </a:lnTo>
                    <a:lnTo>
                      <a:pt x="156" y="78"/>
                    </a:lnTo>
                    <a:lnTo>
                      <a:pt x="155" y="94"/>
                    </a:lnTo>
                    <a:lnTo>
                      <a:pt x="150" y="108"/>
                    </a:lnTo>
                    <a:lnTo>
                      <a:pt x="142" y="122"/>
                    </a:lnTo>
                    <a:lnTo>
                      <a:pt x="133" y="133"/>
                    </a:lnTo>
                    <a:lnTo>
                      <a:pt x="121" y="142"/>
                    </a:lnTo>
                    <a:lnTo>
                      <a:pt x="108" y="150"/>
                    </a:lnTo>
                    <a:lnTo>
                      <a:pt x="94" y="155"/>
                    </a:lnTo>
                    <a:lnTo>
                      <a:pt x="78" y="156"/>
                    </a:lnTo>
                    <a:lnTo>
                      <a:pt x="62" y="155"/>
                    </a:lnTo>
                    <a:lnTo>
                      <a:pt x="48" y="150"/>
                    </a:lnTo>
                    <a:lnTo>
                      <a:pt x="34" y="142"/>
                    </a:lnTo>
                    <a:lnTo>
                      <a:pt x="23" y="133"/>
                    </a:lnTo>
                    <a:lnTo>
                      <a:pt x="14" y="122"/>
                    </a:lnTo>
                    <a:lnTo>
                      <a:pt x="6" y="108"/>
                    </a:lnTo>
                    <a:lnTo>
                      <a:pt x="1" y="94"/>
                    </a:lnTo>
                    <a:lnTo>
                      <a:pt x="0" y="78"/>
                    </a:lnTo>
                    <a:lnTo>
                      <a:pt x="1" y="62"/>
                    </a:lnTo>
                    <a:lnTo>
                      <a:pt x="6" y="48"/>
                    </a:lnTo>
                    <a:lnTo>
                      <a:pt x="14" y="35"/>
                    </a:lnTo>
                    <a:lnTo>
                      <a:pt x="23" y="23"/>
                    </a:lnTo>
                    <a:lnTo>
                      <a:pt x="34" y="14"/>
                    </a:lnTo>
                    <a:lnTo>
                      <a:pt x="48" y="6"/>
                    </a:lnTo>
                    <a:lnTo>
                      <a:pt x="62" y="1"/>
                    </a:lnTo>
                    <a:lnTo>
                      <a:pt x="78" y="0"/>
                    </a:lnTo>
                    <a:lnTo>
                      <a:pt x="79" y="0"/>
                    </a:lnTo>
                    <a:lnTo>
                      <a:pt x="80" y="0"/>
                    </a:lnTo>
                    <a:lnTo>
                      <a:pt x="82" y="0"/>
                    </a:lnTo>
                    <a:lnTo>
                      <a:pt x="84" y="0"/>
                    </a:lnTo>
                    <a:lnTo>
                      <a:pt x="78" y="7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29751" name="Freeform 114"/>
              <p:cNvSpPr>
                <a:spLocks/>
              </p:cNvSpPr>
              <p:nvPr/>
            </p:nvSpPr>
            <p:spPr bwMode="auto">
              <a:xfrm>
                <a:off x="4074" y="1990"/>
                <a:ext cx="31" cy="31"/>
              </a:xfrm>
              <a:custGeom>
                <a:avLst/>
                <a:gdLst>
                  <a:gd name="T0" fmla="*/ 1 w 156"/>
                  <a:gd name="T1" fmla="*/ 1 h 156"/>
                  <a:gd name="T2" fmla="*/ 1 w 156"/>
                  <a:gd name="T3" fmla="*/ 0 h 156"/>
                  <a:gd name="T4" fmla="*/ 1 w 156"/>
                  <a:gd name="T5" fmla="*/ 0 h 156"/>
                  <a:gd name="T6" fmla="*/ 1 w 156"/>
                  <a:gd name="T7" fmla="*/ 0 h 156"/>
                  <a:gd name="T8" fmla="*/ 1 w 156"/>
                  <a:gd name="T9" fmla="*/ 1 h 156"/>
                  <a:gd name="T10" fmla="*/ 1 w 156"/>
                  <a:gd name="T11" fmla="*/ 1 h 156"/>
                  <a:gd name="T12" fmla="*/ 1 w 156"/>
                  <a:gd name="T13" fmla="*/ 1 h 156"/>
                  <a:gd name="T14" fmla="*/ 1 w 156"/>
                  <a:gd name="T15" fmla="*/ 1 h 156"/>
                  <a:gd name="T16" fmla="*/ 1 w 156"/>
                  <a:gd name="T17" fmla="*/ 1 h 156"/>
                  <a:gd name="T18" fmla="*/ 1 w 156"/>
                  <a:gd name="T19" fmla="*/ 1 h 156"/>
                  <a:gd name="T20" fmla="*/ 1 w 156"/>
                  <a:gd name="T21" fmla="*/ 1 h 156"/>
                  <a:gd name="T22" fmla="*/ 1 w 156"/>
                  <a:gd name="T23" fmla="*/ 1 h 156"/>
                  <a:gd name="T24" fmla="*/ 1 w 156"/>
                  <a:gd name="T25" fmla="*/ 1 h 156"/>
                  <a:gd name="T26" fmla="*/ 1 w 156"/>
                  <a:gd name="T27" fmla="*/ 1 h 156"/>
                  <a:gd name="T28" fmla="*/ 0 w 156"/>
                  <a:gd name="T29" fmla="*/ 1 h 156"/>
                  <a:gd name="T30" fmla="*/ 0 w 156"/>
                  <a:gd name="T31" fmla="*/ 1 h 156"/>
                  <a:gd name="T32" fmla="*/ 0 w 156"/>
                  <a:gd name="T33" fmla="*/ 1 h 156"/>
                  <a:gd name="T34" fmla="*/ 0 w 156"/>
                  <a:gd name="T35" fmla="*/ 1 h 156"/>
                  <a:gd name="T36" fmla="*/ 0 w 156"/>
                  <a:gd name="T37" fmla="*/ 1 h 156"/>
                  <a:gd name="T38" fmla="*/ 0 w 156"/>
                  <a:gd name="T39" fmla="*/ 1 h 156"/>
                  <a:gd name="T40" fmla="*/ 0 w 156"/>
                  <a:gd name="T41" fmla="*/ 1 h 156"/>
                  <a:gd name="T42" fmla="*/ 0 w 156"/>
                  <a:gd name="T43" fmla="*/ 1 h 156"/>
                  <a:gd name="T44" fmla="*/ 0 w 156"/>
                  <a:gd name="T45" fmla="*/ 0 h 156"/>
                  <a:gd name="T46" fmla="*/ 0 w 156"/>
                  <a:gd name="T47" fmla="*/ 0 h 156"/>
                  <a:gd name="T48" fmla="*/ 0 w 156"/>
                  <a:gd name="T49" fmla="*/ 0 h 156"/>
                  <a:gd name="T50" fmla="*/ 0 w 156"/>
                  <a:gd name="T51" fmla="*/ 0 h 156"/>
                  <a:gd name="T52" fmla="*/ 0 w 156"/>
                  <a:gd name="T53" fmla="*/ 0 h 156"/>
                  <a:gd name="T54" fmla="*/ 0 w 156"/>
                  <a:gd name="T55" fmla="*/ 0 h 156"/>
                  <a:gd name="T56" fmla="*/ 0 w 156"/>
                  <a:gd name="T57" fmla="*/ 0 h 156"/>
                  <a:gd name="T58" fmla="*/ 1 w 156"/>
                  <a:gd name="T59" fmla="*/ 0 h 156"/>
                  <a:gd name="T60" fmla="*/ 1 w 156"/>
                  <a:gd name="T61" fmla="*/ 0 h 156"/>
                  <a:gd name="T62" fmla="*/ 1 w 156"/>
                  <a:gd name="T63" fmla="*/ 0 h 156"/>
                  <a:gd name="T64" fmla="*/ 1 w 156"/>
                  <a:gd name="T65" fmla="*/ 0 h 156"/>
                  <a:gd name="T66" fmla="*/ 1 w 156"/>
                  <a:gd name="T67" fmla="*/ 0 h 156"/>
                  <a:gd name="T68" fmla="*/ 1 w 156"/>
                  <a:gd name="T69" fmla="*/ 1 h 15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56"/>
                  <a:gd name="T106" fmla="*/ 0 h 156"/>
                  <a:gd name="T107" fmla="*/ 156 w 156"/>
                  <a:gd name="T108" fmla="*/ 156 h 15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56" h="156">
                    <a:moveTo>
                      <a:pt x="78" y="78"/>
                    </a:moveTo>
                    <a:lnTo>
                      <a:pt x="144" y="38"/>
                    </a:lnTo>
                    <a:lnTo>
                      <a:pt x="150" y="47"/>
                    </a:lnTo>
                    <a:lnTo>
                      <a:pt x="153" y="57"/>
                    </a:lnTo>
                    <a:lnTo>
                      <a:pt x="155" y="68"/>
                    </a:lnTo>
                    <a:lnTo>
                      <a:pt x="156" y="78"/>
                    </a:lnTo>
                    <a:lnTo>
                      <a:pt x="155" y="94"/>
                    </a:lnTo>
                    <a:lnTo>
                      <a:pt x="150" y="108"/>
                    </a:lnTo>
                    <a:lnTo>
                      <a:pt x="142" y="122"/>
                    </a:lnTo>
                    <a:lnTo>
                      <a:pt x="133" y="133"/>
                    </a:lnTo>
                    <a:lnTo>
                      <a:pt x="121" y="142"/>
                    </a:lnTo>
                    <a:lnTo>
                      <a:pt x="108" y="150"/>
                    </a:lnTo>
                    <a:lnTo>
                      <a:pt x="94" y="155"/>
                    </a:lnTo>
                    <a:lnTo>
                      <a:pt x="78" y="156"/>
                    </a:lnTo>
                    <a:lnTo>
                      <a:pt x="62" y="155"/>
                    </a:lnTo>
                    <a:lnTo>
                      <a:pt x="48" y="150"/>
                    </a:lnTo>
                    <a:lnTo>
                      <a:pt x="34" y="142"/>
                    </a:lnTo>
                    <a:lnTo>
                      <a:pt x="23" y="133"/>
                    </a:lnTo>
                    <a:lnTo>
                      <a:pt x="14" y="122"/>
                    </a:lnTo>
                    <a:lnTo>
                      <a:pt x="6" y="108"/>
                    </a:lnTo>
                    <a:lnTo>
                      <a:pt x="1" y="94"/>
                    </a:lnTo>
                    <a:lnTo>
                      <a:pt x="0" y="78"/>
                    </a:lnTo>
                    <a:lnTo>
                      <a:pt x="1" y="62"/>
                    </a:lnTo>
                    <a:lnTo>
                      <a:pt x="6" y="48"/>
                    </a:lnTo>
                    <a:lnTo>
                      <a:pt x="14" y="35"/>
                    </a:lnTo>
                    <a:lnTo>
                      <a:pt x="23" y="23"/>
                    </a:lnTo>
                    <a:lnTo>
                      <a:pt x="34" y="14"/>
                    </a:lnTo>
                    <a:lnTo>
                      <a:pt x="48" y="6"/>
                    </a:lnTo>
                    <a:lnTo>
                      <a:pt x="62" y="1"/>
                    </a:lnTo>
                    <a:lnTo>
                      <a:pt x="78" y="0"/>
                    </a:lnTo>
                    <a:lnTo>
                      <a:pt x="79" y="0"/>
                    </a:lnTo>
                    <a:lnTo>
                      <a:pt x="80" y="0"/>
                    </a:lnTo>
                    <a:lnTo>
                      <a:pt x="82" y="0"/>
                    </a:lnTo>
                    <a:lnTo>
                      <a:pt x="84" y="0"/>
                    </a:lnTo>
                    <a:lnTo>
                      <a:pt x="78" y="78"/>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dirty="0">
                  <a:latin typeface="Calibri" panose="020F0502020204030204" pitchFamily="34" charset="0"/>
                </a:endParaRPr>
              </a:p>
            </p:txBody>
          </p:sp>
        </p:grpSp>
      </p:grpSp>
      <p:grpSp>
        <p:nvGrpSpPr>
          <p:cNvPr id="12" name="Group 167"/>
          <p:cNvGrpSpPr>
            <a:grpSpLocks/>
          </p:cNvGrpSpPr>
          <p:nvPr/>
        </p:nvGrpSpPr>
        <p:grpSpPr bwMode="auto">
          <a:xfrm>
            <a:off x="3851275" y="3749675"/>
            <a:ext cx="1350963" cy="1303338"/>
            <a:chOff x="2426" y="2362"/>
            <a:chExt cx="851" cy="821"/>
          </a:xfrm>
        </p:grpSpPr>
        <p:grpSp>
          <p:nvGrpSpPr>
            <p:cNvPr id="29718" name="Group 145"/>
            <p:cNvGrpSpPr>
              <a:grpSpLocks/>
            </p:cNvGrpSpPr>
            <p:nvPr/>
          </p:nvGrpSpPr>
          <p:grpSpPr bwMode="auto">
            <a:xfrm>
              <a:off x="2426" y="2362"/>
              <a:ext cx="209" cy="209"/>
              <a:chOff x="2426" y="2362"/>
              <a:chExt cx="209" cy="209"/>
            </a:xfrm>
          </p:grpSpPr>
          <p:sp>
            <p:nvSpPr>
              <p:cNvPr id="29732" name="Oval 116"/>
              <p:cNvSpPr>
                <a:spLocks noChangeArrowheads="1"/>
              </p:cNvSpPr>
              <p:nvPr/>
            </p:nvSpPr>
            <p:spPr bwMode="auto">
              <a:xfrm>
                <a:off x="2426" y="2362"/>
                <a:ext cx="209" cy="209"/>
              </a:xfrm>
              <a:prstGeom prst="ellipse">
                <a:avLst/>
              </a:prstGeom>
              <a:solidFill>
                <a:srgbClr val="FFFF00"/>
              </a:solidFill>
              <a:ln w="6350">
                <a:solidFill>
                  <a:schemeClr val="tx1"/>
                </a:solidFill>
                <a:round/>
                <a:headEnd/>
                <a:tailEnd/>
              </a:ln>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dirty="0">
                  <a:latin typeface="Calibri" panose="020F0502020204030204" pitchFamily="34" charset="0"/>
                </a:endParaRPr>
              </a:p>
            </p:txBody>
          </p:sp>
          <p:grpSp>
            <p:nvGrpSpPr>
              <p:cNvPr id="29733" name="Group 117"/>
              <p:cNvGrpSpPr>
                <a:grpSpLocks/>
              </p:cNvGrpSpPr>
              <p:nvPr/>
            </p:nvGrpSpPr>
            <p:grpSpPr bwMode="auto">
              <a:xfrm>
                <a:off x="2474" y="2412"/>
                <a:ext cx="29" cy="28"/>
                <a:chOff x="4074" y="1990"/>
                <a:chExt cx="31" cy="31"/>
              </a:xfrm>
            </p:grpSpPr>
            <p:sp>
              <p:nvSpPr>
                <p:cNvPr id="29740" name="Freeform 118"/>
                <p:cNvSpPr>
                  <a:spLocks/>
                </p:cNvSpPr>
                <p:nvPr/>
              </p:nvSpPr>
              <p:spPr bwMode="auto">
                <a:xfrm>
                  <a:off x="4074" y="1990"/>
                  <a:ext cx="31" cy="31"/>
                </a:xfrm>
                <a:custGeom>
                  <a:avLst/>
                  <a:gdLst>
                    <a:gd name="T0" fmla="*/ 1 w 156"/>
                    <a:gd name="T1" fmla="*/ 1 h 156"/>
                    <a:gd name="T2" fmla="*/ 0 w 156"/>
                    <a:gd name="T3" fmla="*/ 1 h 156"/>
                    <a:gd name="T4" fmla="*/ 0 w 156"/>
                    <a:gd name="T5" fmla="*/ 1 h 156"/>
                    <a:gd name="T6" fmla="*/ 0 w 156"/>
                    <a:gd name="T7" fmla="*/ 1 h 156"/>
                    <a:gd name="T8" fmla="*/ 0 w 156"/>
                    <a:gd name="T9" fmla="*/ 1 h 156"/>
                    <a:gd name="T10" fmla="*/ 0 w 156"/>
                    <a:gd name="T11" fmla="*/ 1 h 156"/>
                    <a:gd name="T12" fmla="*/ 0 w 156"/>
                    <a:gd name="T13" fmla="*/ 1 h 156"/>
                    <a:gd name="T14" fmla="*/ 0 w 156"/>
                    <a:gd name="T15" fmla="*/ 1 h 156"/>
                    <a:gd name="T16" fmla="*/ 0 w 156"/>
                    <a:gd name="T17" fmla="*/ 1 h 156"/>
                    <a:gd name="T18" fmla="*/ 0 w 156"/>
                    <a:gd name="T19" fmla="*/ 0 h 156"/>
                    <a:gd name="T20" fmla="*/ 0 w 156"/>
                    <a:gd name="T21" fmla="*/ 0 h 156"/>
                    <a:gd name="T22" fmla="*/ 0 w 156"/>
                    <a:gd name="T23" fmla="*/ 0 h 156"/>
                    <a:gd name="T24" fmla="*/ 0 w 156"/>
                    <a:gd name="T25" fmla="*/ 0 h 156"/>
                    <a:gd name="T26" fmla="*/ 0 w 156"/>
                    <a:gd name="T27" fmla="*/ 0 h 156"/>
                    <a:gd name="T28" fmla="*/ 0 w 156"/>
                    <a:gd name="T29" fmla="*/ 0 h 156"/>
                    <a:gd name="T30" fmla="*/ 0 w 156"/>
                    <a:gd name="T31" fmla="*/ 0 h 156"/>
                    <a:gd name="T32" fmla="*/ 1 w 156"/>
                    <a:gd name="T33" fmla="*/ 0 h 156"/>
                    <a:gd name="T34" fmla="*/ 1 w 156"/>
                    <a:gd name="T35" fmla="*/ 0 h 156"/>
                    <a:gd name="T36" fmla="*/ 1 w 156"/>
                    <a:gd name="T37" fmla="*/ 0 h 156"/>
                    <a:gd name="T38" fmla="*/ 1 w 156"/>
                    <a:gd name="T39" fmla="*/ 0 h 156"/>
                    <a:gd name="T40" fmla="*/ 1 w 156"/>
                    <a:gd name="T41" fmla="*/ 0 h 156"/>
                    <a:gd name="T42" fmla="*/ 1 w 156"/>
                    <a:gd name="T43" fmla="*/ 0 h 156"/>
                    <a:gd name="T44" fmla="*/ 1 w 156"/>
                    <a:gd name="T45" fmla="*/ 0 h 156"/>
                    <a:gd name="T46" fmla="*/ 1 w 156"/>
                    <a:gd name="T47" fmla="*/ 0 h 156"/>
                    <a:gd name="T48" fmla="*/ 1 w 156"/>
                    <a:gd name="T49" fmla="*/ 1 h 156"/>
                    <a:gd name="T50" fmla="*/ 1 w 156"/>
                    <a:gd name="T51" fmla="*/ 1 h 156"/>
                    <a:gd name="T52" fmla="*/ 1 w 156"/>
                    <a:gd name="T53" fmla="*/ 1 h 156"/>
                    <a:gd name="T54" fmla="*/ 1 w 156"/>
                    <a:gd name="T55" fmla="*/ 1 h 156"/>
                    <a:gd name="T56" fmla="*/ 1 w 156"/>
                    <a:gd name="T57" fmla="*/ 1 h 156"/>
                    <a:gd name="T58" fmla="*/ 1 w 156"/>
                    <a:gd name="T59" fmla="*/ 1 h 156"/>
                    <a:gd name="T60" fmla="*/ 1 w 156"/>
                    <a:gd name="T61" fmla="*/ 1 h 156"/>
                    <a:gd name="T62" fmla="*/ 1 w 156"/>
                    <a:gd name="T63" fmla="*/ 1 h 156"/>
                    <a:gd name="T64" fmla="*/ 1 w 156"/>
                    <a:gd name="T65" fmla="*/ 1 h 15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56"/>
                    <a:gd name="T100" fmla="*/ 0 h 156"/>
                    <a:gd name="T101" fmla="*/ 156 w 156"/>
                    <a:gd name="T102" fmla="*/ 156 h 15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56" h="156">
                      <a:moveTo>
                        <a:pt x="78" y="156"/>
                      </a:moveTo>
                      <a:lnTo>
                        <a:pt x="62" y="155"/>
                      </a:lnTo>
                      <a:lnTo>
                        <a:pt x="48" y="150"/>
                      </a:lnTo>
                      <a:lnTo>
                        <a:pt x="34" y="142"/>
                      </a:lnTo>
                      <a:lnTo>
                        <a:pt x="23" y="133"/>
                      </a:lnTo>
                      <a:lnTo>
                        <a:pt x="14" y="122"/>
                      </a:lnTo>
                      <a:lnTo>
                        <a:pt x="6" y="108"/>
                      </a:lnTo>
                      <a:lnTo>
                        <a:pt x="1" y="94"/>
                      </a:lnTo>
                      <a:lnTo>
                        <a:pt x="0" y="78"/>
                      </a:lnTo>
                      <a:lnTo>
                        <a:pt x="1" y="62"/>
                      </a:lnTo>
                      <a:lnTo>
                        <a:pt x="6" y="48"/>
                      </a:lnTo>
                      <a:lnTo>
                        <a:pt x="14" y="35"/>
                      </a:lnTo>
                      <a:lnTo>
                        <a:pt x="23" y="23"/>
                      </a:lnTo>
                      <a:lnTo>
                        <a:pt x="34" y="14"/>
                      </a:lnTo>
                      <a:lnTo>
                        <a:pt x="48" y="6"/>
                      </a:lnTo>
                      <a:lnTo>
                        <a:pt x="62" y="1"/>
                      </a:lnTo>
                      <a:lnTo>
                        <a:pt x="78" y="0"/>
                      </a:lnTo>
                      <a:lnTo>
                        <a:pt x="94" y="1"/>
                      </a:lnTo>
                      <a:lnTo>
                        <a:pt x="108" y="6"/>
                      </a:lnTo>
                      <a:lnTo>
                        <a:pt x="121" y="14"/>
                      </a:lnTo>
                      <a:lnTo>
                        <a:pt x="133" y="23"/>
                      </a:lnTo>
                      <a:lnTo>
                        <a:pt x="142" y="35"/>
                      </a:lnTo>
                      <a:lnTo>
                        <a:pt x="150" y="48"/>
                      </a:lnTo>
                      <a:lnTo>
                        <a:pt x="155" y="62"/>
                      </a:lnTo>
                      <a:lnTo>
                        <a:pt x="156" y="78"/>
                      </a:lnTo>
                      <a:lnTo>
                        <a:pt x="155" y="94"/>
                      </a:lnTo>
                      <a:lnTo>
                        <a:pt x="150" y="108"/>
                      </a:lnTo>
                      <a:lnTo>
                        <a:pt x="142" y="122"/>
                      </a:lnTo>
                      <a:lnTo>
                        <a:pt x="133" y="133"/>
                      </a:lnTo>
                      <a:lnTo>
                        <a:pt x="121" y="142"/>
                      </a:lnTo>
                      <a:lnTo>
                        <a:pt x="108" y="150"/>
                      </a:lnTo>
                      <a:lnTo>
                        <a:pt x="94" y="155"/>
                      </a:lnTo>
                      <a:lnTo>
                        <a:pt x="78" y="15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29741" name="Freeform 119"/>
                <p:cNvSpPr>
                  <a:spLocks/>
                </p:cNvSpPr>
                <p:nvPr/>
              </p:nvSpPr>
              <p:spPr bwMode="auto">
                <a:xfrm>
                  <a:off x="4074" y="1990"/>
                  <a:ext cx="31" cy="31"/>
                </a:xfrm>
                <a:custGeom>
                  <a:avLst/>
                  <a:gdLst>
                    <a:gd name="T0" fmla="*/ 1 w 156"/>
                    <a:gd name="T1" fmla="*/ 1 h 156"/>
                    <a:gd name="T2" fmla="*/ 0 w 156"/>
                    <a:gd name="T3" fmla="*/ 1 h 156"/>
                    <a:gd name="T4" fmla="*/ 0 w 156"/>
                    <a:gd name="T5" fmla="*/ 1 h 156"/>
                    <a:gd name="T6" fmla="*/ 0 w 156"/>
                    <a:gd name="T7" fmla="*/ 1 h 156"/>
                    <a:gd name="T8" fmla="*/ 0 w 156"/>
                    <a:gd name="T9" fmla="*/ 1 h 156"/>
                    <a:gd name="T10" fmla="*/ 0 w 156"/>
                    <a:gd name="T11" fmla="*/ 1 h 156"/>
                    <a:gd name="T12" fmla="*/ 0 w 156"/>
                    <a:gd name="T13" fmla="*/ 1 h 156"/>
                    <a:gd name="T14" fmla="*/ 0 w 156"/>
                    <a:gd name="T15" fmla="*/ 1 h 156"/>
                    <a:gd name="T16" fmla="*/ 0 w 156"/>
                    <a:gd name="T17" fmla="*/ 1 h 156"/>
                    <a:gd name="T18" fmla="*/ 0 w 156"/>
                    <a:gd name="T19" fmla="*/ 0 h 156"/>
                    <a:gd name="T20" fmla="*/ 0 w 156"/>
                    <a:gd name="T21" fmla="*/ 0 h 156"/>
                    <a:gd name="T22" fmla="*/ 0 w 156"/>
                    <a:gd name="T23" fmla="*/ 0 h 156"/>
                    <a:gd name="T24" fmla="*/ 0 w 156"/>
                    <a:gd name="T25" fmla="*/ 0 h 156"/>
                    <a:gd name="T26" fmla="*/ 0 w 156"/>
                    <a:gd name="T27" fmla="*/ 0 h 156"/>
                    <a:gd name="T28" fmla="*/ 0 w 156"/>
                    <a:gd name="T29" fmla="*/ 0 h 156"/>
                    <a:gd name="T30" fmla="*/ 0 w 156"/>
                    <a:gd name="T31" fmla="*/ 0 h 156"/>
                    <a:gd name="T32" fmla="*/ 1 w 156"/>
                    <a:gd name="T33" fmla="*/ 0 h 156"/>
                    <a:gd name="T34" fmla="*/ 1 w 156"/>
                    <a:gd name="T35" fmla="*/ 0 h 156"/>
                    <a:gd name="T36" fmla="*/ 1 w 156"/>
                    <a:gd name="T37" fmla="*/ 0 h 156"/>
                    <a:gd name="T38" fmla="*/ 1 w 156"/>
                    <a:gd name="T39" fmla="*/ 0 h 156"/>
                    <a:gd name="T40" fmla="*/ 1 w 156"/>
                    <a:gd name="T41" fmla="*/ 0 h 156"/>
                    <a:gd name="T42" fmla="*/ 1 w 156"/>
                    <a:gd name="T43" fmla="*/ 0 h 156"/>
                    <a:gd name="T44" fmla="*/ 1 w 156"/>
                    <a:gd name="T45" fmla="*/ 0 h 156"/>
                    <a:gd name="T46" fmla="*/ 1 w 156"/>
                    <a:gd name="T47" fmla="*/ 0 h 156"/>
                    <a:gd name="T48" fmla="*/ 1 w 156"/>
                    <a:gd name="T49" fmla="*/ 1 h 156"/>
                    <a:gd name="T50" fmla="*/ 1 w 156"/>
                    <a:gd name="T51" fmla="*/ 1 h 156"/>
                    <a:gd name="T52" fmla="*/ 1 w 156"/>
                    <a:gd name="T53" fmla="*/ 1 h 156"/>
                    <a:gd name="T54" fmla="*/ 1 w 156"/>
                    <a:gd name="T55" fmla="*/ 1 h 156"/>
                    <a:gd name="T56" fmla="*/ 1 w 156"/>
                    <a:gd name="T57" fmla="*/ 1 h 156"/>
                    <a:gd name="T58" fmla="*/ 1 w 156"/>
                    <a:gd name="T59" fmla="*/ 1 h 156"/>
                    <a:gd name="T60" fmla="*/ 1 w 156"/>
                    <a:gd name="T61" fmla="*/ 1 h 156"/>
                    <a:gd name="T62" fmla="*/ 1 w 156"/>
                    <a:gd name="T63" fmla="*/ 1 h 156"/>
                    <a:gd name="T64" fmla="*/ 1 w 156"/>
                    <a:gd name="T65" fmla="*/ 1 h 15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56"/>
                    <a:gd name="T100" fmla="*/ 0 h 156"/>
                    <a:gd name="T101" fmla="*/ 156 w 156"/>
                    <a:gd name="T102" fmla="*/ 156 h 15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56" h="156">
                      <a:moveTo>
                        <a:pt x="78" y="156"/>
                      </a:moveTo>
                      <a:lnTo>
                        <a:pt x="62" y="155"/>
                      </a:lnTo>
                      <a:lnTo>
                        <a:pt x="48" y="150"/>
                      </a:lnTo>
                      <a:lnTo>
                        <a:pt x="34" y="142"/>
                      </a:lnTo>
                      <a:lnTo>
                        <a:pt x="23" y="133"/>
                      </a:lnTo>
                      <a:lnTo>
                        <a:pt x="14" y="122"/>
                      </a:lnTo>
                      <a:lnTo>
                        <a:pt x="6" y="108"/>
                      </a:lnTo>
                      <a:lnTo>
                        <a:pt x="1" y="94"/>
                      </a:lnTo>
                      <a:lnTo>
                        <a:pt x="0" y="78"/>
                      </a:lnTo>
                      <a:lnTo>
                        <a:pt x="1" y="62"/>
                      </a:lnTo>
                      <a:lnTo>
                        <a:pt x="6" y="48"/>
                      </a:lnTo>
                      <a:lnTo>
                        <a:pt x="14" y="35"/>
                      </a:lnTo>
                      <a:lnTo>
                        <a:pt x="23" y="23"/>
                      </a:lnTo>
                      <a:lnTo>
                        <a:pt x="34" y="14"/>
                      </a:lnTo>
                      <a:lnTo>
                        <a:pt x="48" y="6"/>
                      </a:lnTo>
                      <a:lnTo>
                        <a:pt x="62" y="1"/>
                      </a:lnTo>
                      <a:lnTo>
                        <a:pt x="78" y="0"/>
                      </a:lnTo>
                      <a:lnTo>
                        <a:pt x="94" y="1"/>
                      </a:lnTo>
                      <a:lnTo>
                        <a:pt x="108" y="6"/>
                      </a:lnTo>
                      <a:lnTo>
                        <a:pt x="121" y="14"/>
                      </a:lnTo>
                      <a:lnTo>
                        <a:pt x="133" y="23"/>
                      </a:lnTo>
                      <a:lnTo>
                        <a:pt x="142" y="35"/>
                      </a:lnTo>
                      <a:lnTo>
                        <a:pt x="150" y="48"/>
                      </a:lnTo>
                      <a:lnTo>
                        <a:pt x="155" y="62"/>
                      </a:lnTo>
                      <a:lnTo>
                        <a:pt x="156" y="78"/>
                      </a:lnTo>
                      <a:lnTo>
                        <a:pt x="155" y="94"/>
                      </a:lnTo>
                      <a:lnTo>
                        <a:pt x="150" y="108"/>
                      </a:lnTo>
                      <a:lnTo>
                        <a:pt x="142" y="122"/>
                      </a:lnTo>
                      <a:lnTo>
                        <a:pt x="133" y="133"/>
                      </a:lnTo>
                      <a:lnTo>
                        <a:pt x="121" y="142"/>
                      </a:lnTo>
                      <a:lnTo>
                        <a:pt x="108" y="150"/>
                      </a:lnTo>
                      <a:lnTo>
                        <a:pt x="94" y="155"/>
                      </a:lnTo>
                      <a:lnTo>
                        <a:pt x="78" y="156"/>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dirty="0">
                    <a:latin typeface="Calibri" panose="020F0502020204030204" pitchFamily="34" charset="0"/>
                  </a:endParaRPr>
                </a:p>
              </p:txBody>
            </p:sp>
            <p:sp>
              <p:nvSpPr>
                <p:cNvPr id="29742" name="Freeform 120"/>
                <p:cNvSpPr>
                  <a:spLocks/>
                </p:cNvSpPr>
                <p:nvPr/>
              </p:nvSpPr>
              <p:spPr bwMode="auto">
                <a:xfrm>
                  <a:off x="4074" y="1990"/>
                  <a:ext cx="31" cy="31"/>
                </a:xfrm>
                <a:custGeom>
                  <a:avLst/>
                  <a:gdLst>
                    <a:gd name="T0" fmla="*/ 1 w 156"/>
                    <a:gd name="T1" fmla="*/ 1 h 156"/>
                    <a:gd name="T2" fmla="*/ 1 w 156"/>
                    <a:gd name="T3" fmla="*/ 0 h 156"/>
                    <a:gd name="T4" fmla="*/ 1 w 156"/>
                    <a:gd name="T5" fmla="*/ 0 h 156"/>
                    <a:gd name="T6" fmla="*/ 1 w 156"/>
                    <a:gd name="T7" fmla="*/ 0 h 156"/>
                    <a:gd name="T8" fmla="*/ 1 w 156"/>
                    <a:gd name="T9" fmla="*/ 1 h 156"/>
                    <a:gd name="T10" fmla="*/ 1 w 156"/>
                    <a:gd name="T11" fmla="*/ 1 h 156"/>
                    <a:gd name="T12" fmla="*/ 1 w 156"/>
                    <a:gd name="T13" fmla="*/ 1 h 156"/>
                    <a:gd name="T14" fmla="*/ 1 w 156"/>
                    <a:gd name="T15" fmla="*/ 1 h 156"/>
                    <a:gd name="T16" fmla="*/ 1 w 156"/>
                    <a:gd name="T17" fmla="*/ 1 h 156"/>
                    <a:gd name="T18" fmla="*/ 1 w 156"/>
                    <a:gd name="T19" fmla="*/ 1 h 156"/>
                    <a:gd name="T20" fmla="*/ 1 w 156"/>
                    <a:gd name="T21" fmla="*/ 1 h 156"/>
                    <a:gd name="T22" fmla="*/ 1 w 156"/>
                    <a:gd name="T23" fmla="*/ 1 h 156"/>
                    <a:gd name="T24" fmla="*/ 1 w 156"/>
                    <a:gd name="T25" fmla="*/ 1 h 156"/>
                    <a:gd name="T26" fmla="*/ 1 w 156"/>
                    <a:gd name="T27" fmla="*/ 1 h 156"/>
                    <a:gd name="T28" fmla="*/ 0 w 156"/>
                    <a:gd name="T29" fmla="*/ 1 h 156"/>
                    <a:gd name="T30" fmla="*/ 0 w 156"/>
                    <a:gd name="T31" fmla="*/ 1 h 156"/>
                    <a:gd name="T32" fmla="*/ 0 w 156"/>
                    <a:gd name="T33" fmla="*/ 1 h 156"/>
                    <a:gd name="T34" fmla="*/ 0 w 156"/>
                    <a:gd name="T35" fmla="*/ 1 h 156"/>
                    <a:gd name="T36" fmla="*/ 0 w 156"/>
                    <a:gd name="T37" fmla="*/ 1 h 156"/>
                    <a:gd name="T38" fmla="*/ 0 w 156"/>
                    <a:gd name="T39" fmla="*/ 1 h 156"/>
                    <a:gd name="T40" fmla="*/ 0 w 156"/>
                    <a:gd name="T41" fmla="*/ 1 h 156"/>
                    <a:gd name="T42" fmla="*/ 0 w 156"/>
                    <a:gd name="T43" fmla="*/ 1 h 156"/>
                    <a:gd name="T44" fmla="*/ 0 w 156"/>
                    <a:gd name="T45" fmla="*/ 0 h 156"/>
                    <a:gd name="T46" fmla="*/ 0 w 156"/>
                    <a:gd name="T47" fmla="*/ 0 h 156"/>
                    <a:gd name="T48" fmla="*/ 0 w 156"/>
                    <a:gd name="T49" fmla="*/ 0 h 156"/>
                    <a:gd name="T50" fmla="*/ 0 w 156"/>
                    <a:gd name="T51" fmla="*/ 0 h 156"/>
                    <a:gd name="T52" fmla="*/ 0 w 156"/>
                    <a:gd name="T53" fmla="*/ 0 h 156"/>
                    <a:gd name="T54" fmla="*/ 0 w 156"/>
                    <a:gd name="T55" fmla="*/ 0 h 156"/>
                    <a:gd name="T56" fmla="*/ 0 w 156"/>
                    <a:gd name="T57" fmla="*/ 0 h 156"/>
                    <a:gd name="T58" fmla="*/ 1 w 156"/>
                    <a:gd name="T59" fmla="*/ 0 h 156"/>
                    <a:gd name="T60" fmla="*/ 1 w 156"/>
                    <a:gd name="T61" fmla="*/ 0 h 156"/>
                    <a:gd name="T62" fmla="*/ 1 w 156"/>
                    <a:gd name="T63" fmla="*/ 0 h 156"/>
                    <a:gd name="T64" fmla="*/ 1 w 156"/>
                    <a:gd name="T65" fmla="*/ 0 h 156"/>
                    <a:gd name="T66" fmla="*/ 1 w 156"/>
                    <a:gd name="T67" fmla="*/ 0 h 156"/>
                    <a:gd name="T68" fmla="*/ 1 w 156"/>
                    <a:gd name="T69" fmla="*/ 1 h 15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56"/>
                    <a:gd name="T106" fmla="*/ 0 h 156"/>
                    <a:gd name="T107" fmla="*/ 156 w 156"/>
                    <a:gd name="T108" fmla="*/ 156 h 15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56" h="156">
                      <a:moveTo>
                        <a:pt x="78" y="78"/>
                      </a:moveTo>
                      <a:lnTo>
                        <a:pt x="144" y="38"/>
                      </a:lnTo>
                      <a:lnTo>
                        <a:pt x="150" y="47"/>
                      </a:lnTo>
                      <a:lnTo>
                        <a:pt x="153" y="57"/>
                      </a:lnTo>
                      <a:lnTo>
                        <a:pt x="155" y="68"/>
                      </a:lnTo>
                      <a:lnTo>
                        <a:pt x="156" y="78"/>
                      </a:lnTo>
                      <a:lnTo>
                        <a:pt x="155" y="94"/>
                      </a:lnTo>
                      <a:lnTo>
                        <a:pt x="150" y="108"/>
                      </a:lnTo>
                      <a:lnTo>
                        <a:pt x="142" y="122"/>
                      </a:lnTo>
                      <a:lnTo>
                        <a:pt x="133" y="133"/>
                      </a:lnTo>
                      <a:lnTo>
                        <a:pt x="121" y="142"/>
                      </a:lnTo>
                      <a:lnTo>
                        <a:pt x="108" y="150"/>
                      </a:lnTo>
                      <a:lnTo>
                        <a:pt x="94" y="155"/>
                      </a:lnTo>
                      <a:lnTo>
                        <a:pt x="78" y="156"/>
                      </a:lnTo>
                      <a:lnTo>
                        <a:pt x="62" y="155"/>
                      </a:lnTo>
                      <a:lnTo>
                        <a:pt x="48" y="150"/>
                      </a:lnTo>
                      <a:lnTo>
                        <a:pt x="34" y="142"/>
                      </a:lnTo>
                      <a:lnTo>
                        <a:pt x="23" y="133"/>
                      </a:lnTo>
                      <a:lnTo>
                        <a:pt x="14" y="122"/>
                      </a:lnTo>
                      <a:lnTo>
                        <a:pt x="6" y="108"/>
                      </a:lnTo>
                      <a:lnTo>
                        <a:pt x="1" y="94"/>
                      </a:lnTo>
                      <a:lnTo>
                        <a:pt x="0" y="78"/>
                      </a:lnTo>
                      <a:lnTo>
                        <a:pt x="1" y="62"/>
                      </a:lnTo>
                      <a:lnTo>
                        <a:pt x="6" y="48"/>
                      </a:lnTo>
                      <a:lnTo>
                        <a:pt x="14" y="35"/>
                      </a:lnTo>
                      <a:lnTo>
                        <a:pt x="23" y="23"/>
                      </a:lnTo>
                      <a:lnTo>
                        <a:pt x="34" y="14"/>
                      </a:lnTo>
                      <a:lnTo>
                        <a:pt x="48" y="6"/>
                      </a:lnTo>
                      <a:lnTo>
                        <a:pt x="62" y="1"/>
                      </a:lnTo>
                      <a:lnTo>
                        <a:pt x="78" y="0"/>
                      </a:lnTo>
                      <a:lnTo>
                        <a:pt x="79" y="0"/>
                      </a:lnTo>
                      <a:lnTo>
                        <a:pt x="80" y="0"/>
                      </a:lnTo>
                      <a:lnTo>
                        <a:pt x="82" y="0"/>
                      </a:lnTo>
                      <a:lnTo>
                        <a:pt x="84" y="0"/>
                      </a:lnTo>
                      <a:lnTo>
                        <a:pt x="78" y="7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29743" name="Freeform 121"/>
                <p:cNvSpPr>
                  <a:spLocks/>
                </p:cNvSpPr>
                <p:nvPr/>
              </p:nvSpPr>
              <p:spPr bwMode="auto">
                <a:xfrm>
                  <a:off x="4074" y="1990"/>
                  <a:ext cx="31" cy="31"/>
                </a:xfrm>
                <a:custGeom>
                  <a:avLst/>
                  <a:gdLst>
                    <a:gd name="T0" fmla="*/ 1 w 156"/>
                    <a:gd name="T1" fmla="*/ 1 h 156"/>
                    <a:gd name="T2" fmla="*/ 1 w 156"/>
                    <a:gd name="T3" fmla="*/ 0 h 156"/>
                    <a:gd name="T4" fmla="*/ 1 w 156"/>
                    <a:gd name="T5" fmla="*/ 0 h 156"/>
                    <a:gd name="T6" fmla="*/ 1 w 156"/>
                    <a:gd name="T7" fmla="*/ 0 h 156"/>
                    <a:gd name="T8" fmla="*/ 1 w 156"/>
                    <a:gd name="T9" fmla="*/ 1 h 156"/>
                    <a:gd name="T10" fmla="*/ 1 w 156"/>
                    <a:gd name="T11" fmla="*/ 1 h 156"/>
                    <a:gd name="T12" fmla="*/ 1 w 156"/>
                    <a:gd name="T13" fmla="*/ 1 h 156"/>
                    <a:gd name="T14" fmla="*/ 1 w 156"/>
                    <a:gd name="T15" fmla="*/ 1 h 156"/>
                    <a:gd name="T16" fmla="*/ 1 w 156"/>
                    <a:gd name="T17" fmla="*/ 1 h 156"/>
                    <a:gd name="T18" fmla="*/ 1 w 156"/>
                    <a:gd name="T19" fmla="*/ 1 h 156"/>
                    <a:gd name="T20" fmla="*/ 1 w 156"/>
                    <a:gd name="T21" fmla="*/ 1 h 156"/>
                    <a:gd name="T22" fmla="*/ 1 w 156"/>
                    <a:gd name="T23" fmla="*/ 1 h 156"/>
                    <a:gd name="T24" fmla="*/ 1 w 156"/>
                    <a:gd name="T25" fmla="*/ 1 h 156"/>
                    <a:gd name="T26" fmla="*/ 1 w 156"/>
                    <a:gd name="T27" fmla="*/ 1 h 156"/>
                    <a:gd name="T28" fmla="*/ 0 w 156"/>
                    <a:gd name="T29" fmla="*/ 1 h 156"/>
                    <a:gd name="T30" fmla="*/ 0 w 156"/>
                    <a:gd name="T31" fmla="*/ 1 h 156"/>
                    <a:gd name="T32" fmla="*/ 0 w 156"/>
                    <a:gd name="T33" fmla="*/ 1 h 156"/>
                    <a:gd name="T34" fmla="*/ 0 w 156"/>
                    <a:gd name="T35" fmla="*/ 1 h 156"/>
                    <a:gd name="T36" fmla="*/ 0 w 156"/>
                    <a:gd name="T37" fmla="*/ 1 h 156"/>
                    <a:gd name="T38" fmla="*/ 0 w 156"/>
                    <a:gd name="T39" fmla="*/ 1 h 156"/>
                    <a:gd name="T40" fmla="*/ 0 w 156"/>
                    <a:gd name="T41" fmla="*/ 1 h 156"/>
                    <a:gd name="T42" fmla="*/ 0 w 156"/>
                    <a:gd name="T43" fmla="*/ 1 h 156"/>
                    <a:gd name="T44" fmla="*/ 0 w 156"/>
                    <a:gd name="T45" fmla="*/ 0 h 156"/>
                    <a:gd name="T46" fmla="*/ 0 w 156"/>
                    <a:gd name="T47" fmla="*/ 0 h 156"/>
                    <a:gd name="T48" fmla="*/ 0 w 156"/>
                    <a:gd name="T49" fmla="*/ 0 h 156"/>
                    <a:gd name="T50" fmla="*/ 0 w 156"/>
                    <a:gd name="T51" fmla="*/ 0 h 156"/>
                    <a:gd name="T52" fmla="*/ 0 w 156"/>
                    <a:gd name="T53" fmla="*/ 0 h 156"/>
                    <a:gd name="T54" fmla="*/ 0 w 156"/>
                    <a:gd name="T55" fmla="*/ 0 h 156"/>
                    <a:gd name="T56" fmla="*/ 0 w 156"/>
                    <a:gd name="T57" fmla="*/ 0 h 156"/>
                    <a:gd name="T58" fmla="*/ 1 w 156"/>
                    <a:gd name="T59" fmla="*/ 0 h 156"/>
                    <a:gd name="T60" fmla="*/ 1 w 156"/>
                    <a:gd name="T61" fmla="*/ 0 h 156"/>
                    <a:gd name="T62" fmla="*/ 1 w 156"/>
                    <a:gd name="T63" fmla="*/ 0 h 156"/>
                    <a:gd name="T64" fmla="*/ 1 w 156"/>
                    <a:gd name="T65" fmla="*/ 0 h 156"/>
                    <a:gd name="T66" fmla="*/ 1 w 156"/>
                    <a:gd name="T67" fmla="*/ 0 h 156"/>
                    <a:gd name="T68" fmla="*/ 1 w 156"/>
                    <a:gd name="T69" fmla="*/ 1 h 15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56"/>
                    <a:gd name="T106" fmla="*/ 0 h 156"/>
                    <a:gd name="T107" fmla="*/ 156 w 156"/>
                    <a:gd name="T108" fmla="*/ 156 h 15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56" h="156">
                      <a:moveTo>
                        <a:pt x="78" y="78"/>
                      </a:moveTo>
                      <a:lnTo>
                        <a:pt x="144" y="38"/>
                      </a:lnTo>
                      <a:lnTo>
                        <a:pt x="150" y="47"/>
                      </a:lnTo>
                      <a:lnTo>
                        <a:pt x="153" y="57"/>
                      </a:lnTo>
                      <a:lnTo>
                        <a:pt x="155" y="68"/>
                      </a:lnTo>
                      <a:lnTo>
                        <a:pt x="156" y="78"/>
                      </a:lnTo>
                      <a:lnTo>
                        <a:pt x="155" y="94"/>
                      </a:lnTo>
                      <a:lnTo>
                        <a:pt x="150" y="108"/>
                      </a:lnTo>
                      <a:lnTo>
                        <a:pt x="142" y="122"/>
                      </a:lnTo>
                      <a:lnTo>
                        <a:pt x="133" y="133"/>
                      </a:lnTo>
                      <a:lnTo>
                        <a:pt x="121" y="142"/>
                      </a:lnTo>
                      <a:lnTo>
                        <a:pt x="108" y="150"/>
                      </a:lnTo>
                      <a:lnTo>
                        <a:pt x="94" y="155"/>
                      </a:lnTo>
                      <a:lnTo>
                        <a:pt x="78" y="156"/>
                      </a:lnTo>
                      <a:lnTo>
                        <a:pt x="62" y="155"/>
                      </a:lnTo>
                      <a:lnTo>
                        <a:pt x="48" y="150"/>
                      </a:lnTo>
                      <a:lnTo>
                        <a:pt x="34" y="142"/>
                      </a:lnTo>
                      <a:lnTo>
                        <a:pt x="23" y="133"/>
                      </a:lnTo>
                      <a:lnTo>
                        <a:pt x="14" y="122"/>
                      </a:lnTo>
                      <a:lnTo>
                        <a:pt x="6" y="108"/>
                      </a:lnTo>
                      <a:lnTo>
                        <a:pt x="1" y="94"/>
                      </a:lnTo>
                      <a:lnTo>
                        <a:pt x="0" y="78"/>
                      </a:lnTo>
                      <a:lnTo>
                        <a:pt x="1" y="62"/>
                      </a:lnTo>
                      <a:lnTo>
                        <a:pt x="6" y="48"/>
                      </a:lnTo>
                      <a:lnTo>
                        <a:pt x="14" y="35"/>
                      </a:lnTo>
                      <a:lnTo>
                        <a:pt x="23" y="23"/>
                      </a:lnTo>
                      <a:lnTo>
                        <a:pt x="34" y="14"/>
                      </a:lnTo>
                      <a:lnTo>
                        <a:pt x="48" y="6"/>
                      </a:lnTo>
                      <a:lnTo>
                        <a:pt x="62" y="1"/>
                      </a:lnTo>
                      <a:lnTo>
                        <a:pt x="78" y="0"/>
                      </a:lnTo>
                      <a:lnTo>
                        <a:pt x="79" y="0"/>
                      </a:lnTo>
                      <a:lnTo>
                        <a:pt x="80" y="0"/>
                      </a:lnTo>
                      <a:lnTo>
                        <a:pt x="82" y="0"/>
                      </a:lnTo>
                      <a:lnTo>
                        <a:pt x="84" y="0"/>
                      </a:lnTo>
                      <a:lnTo>
                        <a:pt x="78" y="78"/>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dirty="0">
                    <a:latin typeface="Calibri" panose="020F0502020204030204" pitchFamily="34" charset="0"/>
                  </a:endParaRPr>
                </a:p>
              </p:txBody>
            </p:sp>
          </p:grpSp>
          <p:grpSp>
            <p:nvGrpSpPr>
              <p:cNvPr id="29734" name="Group 125"/>
              <p:cNvGrpSpPr>
                <a:grpSpLocks/>
              </p:cNvGrpSpPr>
              <p:nvPr/>
            </p:nvGrpSpPr>
            <p:grpSpPr bwMode="auto">
              <a:xfrm>
                <a:off x="2552" y="2410"/>
                <a:ext cx="28" cy="29"/>
                <a:chOff x="4074" y="1990"/>
                <a:chExt cx="31" cy="31"/>
              </a:xfrm>
            </p:grpSpPr>
            <p:sp>
              <p:nvSpPr>
                <p:cNvPr id="29736" name="Freeform 126"/>
                <p:cNvSpPr>
                  <a:spLocks/>
                </p:cNvSpPr>
                <p:nvPr/>
              </p:nvSpPr>
              <p:spPr bwMode="auto">
                <a:xfrm>
                  <a:off x="4074" y="1990"/>
                  <a:ext cx="31" cy="31"/>
                </a:xfrm>
                <a:custGeom>
                  <a:avLst/>
                  <a:gdLst>
                    <a:gd name="T0" fmla="*/ 1 w 156"/>
                    <a:gd name="T1" fmla="*/ 1 h 156"/>
                    <a:gd name="T2" fmla="*/ 0 w 156"/>
                    <a:gd name="T3" fmla="*/ 1 h 156"/>
                    <a:gd name="T4" fmla="*/ 0 w 156"/>
                    <a:gd name="T5" fmla="*/ 1 h 156"/>
                    <a:gd name="T6" fmla="*/ 0 w 156"/>
                    <a:gd name="T7" fmla="*/ 1 h 156"/>
                    <a:gd name="T8" fmla="*/ 0 w 156"/>
                    <a:gd name="T9" fmla="*/ 1 h 156"/>
                    <a:gd name="T10" fmla="*/ 0 w 156"/>
                    <a:gd name="T11" fmla="*/ 1 h 156"/>
                    <a:gd name="T12" fmla="*/ 0 w 156"/>
                    <a:gd name="T13" fmla="*/ 1 h 156"/>
                    <a:gd name="T14" fmla="*/ 0 w 156"/>
                    <a:gd name="T15" fmla="*/ 1 h 156"/>
                    <a:gd name="T16" fmla="*/ 0 w 156"/>
                    <a:gd name="T17" fmla="*/ 1 h 156"/>
                    <a:gd name="T18" fmla="*/ 0 w 156"/>
                    <a:gd name="T19" fmla="*/ 0 h 156"/>
                    <a:gd name="T20" fmla="*/ 0 w 156"/>
                    <a:gd name="T21" fmla="*/ 0 h 156"/>
                    <a:gd name="T22" fmla="*/ 0 w 156"/>
                    <a:gd name="T23" fmla="*/ 0 h 156"/>
                    <a:gd name="T24" fmla="*/ 0 w 156"/>
                    <a:gd name="T25" fmla="*/ 0 h 156"/>
                    <a:gd name="T26" fmla="*/ 0 w 156"/>
                    <a:gd name="T27" fmla="*/ 0 h 156"/>
                    <a:gd name="T28" fmla="*/ 0 w 156"/>
                    <a:gd name="T29" fmla="*/ 0 h 156"/>
                    <a:gd name="T30" fmla="*/ 0 w 156"/>
                    <a:gd name="T31" fmla="*/ 0 h 156"/>
                    <a:gd name="T32" fmla="*/ 1 w 156"/>
                    <a:gd name="T33" fmla="*/ 0 h 156"/>
                    <a:gd name="T34" fmla="*/ 1 w 156"/>
                    <a:gd name="T35" fmla="*/ 0 h 156"/>
                    <a:gd name="T36" fmla="*/ 1 w 156"/>
                    <a:gd name="T37" fmla="*/ 0 h 156"/>
                    <a:gd name="T38" fmla="*/ 1 w 156"/>
                    <a:gd name="T39" fmla="*/ 0 h 156"/>
                    <a:gd name="T40" fmla="*/ 1 w 156"/>
                    <a:gd name="T41" fmla="*/ 0 h 156"/>
                    <a:gd name="T42" fmla="*/ 1 w 156"/>
                    <a:gd name="T43" fmla="*/ 0 h 156"/>
                    <a:gd name="T44" fmla="*/ 1 w 156"/>
                    <a:gd name="T45" fmla="*/ 0 h 156"/>
                    <a:gd name="T46" fmla="*/ 1 w 156"/>
                    <a:gd name="T47" fmla="*/ 0 h 156"/>
                    <a:gd name="T48" fmla="*/ 1 w 156"/>
                    <a:gd name="T49" fmla="*/ 1 h 156"/>
                    <a:gd name="T50" fmla="*/ 1 w 156"/>
                    <a:gd name="T51" fmla="*/ 1 h 156"/>
                    <a:gd name="T52" fmla="*/ 1 w 156"/>
                    <a:gd name="T53" fmla="*/ 1 h 156"/>
                    <a:gd name="T54" fmla="*/ 1 w 156"/>
                    <a:gd name="T55" fmla="*/ 1 h 156"/>
                    <a:gd name="T56" fmla="*/ 1 w 156"/>
                    <a:gd name="T57" fmla="*/ 1 h 156"/>
                    <a:gd name="T58" fmla="*/ 1 w 156"/>
                    <a:gd name="T59" fmla="*/ 1 h 156"/>
                    <a:gd name="T60" fmla="*/ 1 w 156"/>
                    <a:gd name="T61" fmla="*/ 1 h 156"/>
                    <a:gd name="T62" fmla="*/ 1 w 156"/>
                    <a:gd name="T63" fmla="*/ 1 h 156"/>
                    <a:gd name="T64" fmla="*/ 1 w 156"/>
                    <a:gd name="T65" fmla="*/ 1 h 15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56"/>
                    <a:gd name="T100" fmla="*/ 0 h 156"/>
                    <a:gd name="T101" fmla="*/ 156 w 156"/>
                    <a:gd name="T102" fmla="*/ 156 h 15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56" h="156">
                      <a:moveTo>
                        <a:pt x="78" y="156"/>
                      </a:moveTo>
                      <a:lnTo>
                        <a:pt x="62" y="155"/>
                      </a:lnTo>
                      <a:lnTo>
                        <a:pt x="48" y="150"/>
                      </a:lnTo>
                      <a:lnTo>
                        <a:pt x="34" y="142"/>
                      </a:lnTo>
                      <a:lnTo>
                        <a:pt x="23" y="133"/>
                      </a:lnTo>
                      <a:lnTo>
                        <a:pt x="14" y="122"/>
                      </a:lnTo>
                      <a:lnTo>
                        <a:pt x="6" y="108"/>
                      </a:lnTo>
                      <a:lnTo>
                        <a:pt x="1" y="94"/>
                      </a:lnTo>
                      <a:lnTo>
                        <a:pt x="0" y="78"/>
                      </a:lnTo>
                      <a:lnTo>
                        <a:pt x="1" y="62"/>
                      </a:lnTo>
                      <a:lnTo>
                        <a:pt x="6" y="48"/>
                      </a:lnTo>
                      <a:lnTo>
                        <a:pt x="14" y="35"/>
                      </a:lnTo>
                      <a:lnTo>
                        <a:pt x="23" y="23"/>
                      </a:lnTo>
                      <a:lnTo>
                        <a:pt x="34" y="14"/>
                      </a:lnTo>
                      <a:lnTo>
                        <a:pt x="48" y="6"/>
                      </a:lnTo>
                      <a:lnTo>
                        <a:pt x="62" y="1"/>
                      </a:lnTo>
                      <a:lnTo>
                        <a:pt x="78" y="0"/>
                      </a:lnTo>
                      <a:lnTo>
                        <a:pt x="94" y="1"/>
                      </a:lnTo>
                      <a:lnTo>
                        <a:pt x="108" y="6"/>
                      </a:lnTo>
                      <a:lnTo>
                        <a:pt x="121" y="14"/>
                      </a:lnTo>
                      <a:lnTo>
                        <a:pt x="133" y="23"/>
                      </a:lnTo>
                      <a:lnTo>
                        <a:pt x="142" y="35"/>
                      </a:lnTo>
                      <a:lnTo>
                        <a:pt x="150" y="48"/>
                      </a:lnTo>
                      <a:lnTo>
                        <a:pt x="155" y="62"/>
                      </a:lnTo>
                      <a:lnTo>
                        <a:pt x="156" y="78"/>
                      </a:lnTo>
                      <a:lnTo>
                        <a:pt x="155" y="94"/>
                      </a:lnTo>
                      <a:lnTo>
                        <a:pt x="150" y="108"/>
                      </a:lnTo>
                      <a:lnTo>
                        <a:pt x="142" y="122"/>
                      </a:lnTo>
                      <a:lnTo>
                        <a:pt x="133" y="133"/>
                      </a:lnTo>
                      <a:lnTo>
                        <a:pt x="121" y="142"/>
                      </a:lnTo>
                      <a:lnTo>
                        <a:pt x="108" y="150"/>
                      </a:lnTo>
                      <a:lnTo>
                        <a:pt x="94" y="155"/>
                      </a:lnTo>
                      <a:lnTo>
                        <a:pt x="78" y="15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29737" name="Freeform 127"/>
                <p:cNvSpPr>
                  <a:spLocks/>
                </p:cNvSpPr>
                <p:nvPr/>
              </p:nvSpPr>
              <p:spPr bwMode="auto">
                <a:xfrm>
                  <a:off x="4074" y="1990"/>
                  <a:ext cx="31" cy="31"/>
                </a:xfrm>
                <a:custGeom>
                  <a:avLst/>
                  <a:gdLst>
                    <a:gd name="T0" fmla="*/ 1 w 156"/>
                    <a:gd name="T1" fmla="*/ 1 h 156"/>
                    <a:gd name="T2" fmla="*/ 0 w 156"/>
                    <a:gd name="T3" fmla="*/ 1 h 156"/>
                    <a:gd name="T4" fmla="*/ 0 w 156"/>
                    <a:gd name="T5" fmla="*/ 1 h 156"/>
                    <a:gd name="T6" fmla="*/ 0 w 156"/>
                    <a:gd name="T7" fmla="*/ 1 h 156"/>
                    <a:gd name="T8" fmla="*/ 0 w 156"/>
                    <a:gd name="T9" fmla="*/ 1 h 156"/>
                    <a:gd name="T10" fmla="*/ 0 w 156"/>
                    <a:gd name="T11" fmla="*/ 1 h 156"/>
                    <a:gd name="T12" fmla="*/ 0 w 156"/>
                    <a:gd name="T13" fmla="*/ 1 h 156"/>
                    <a:gd name="T14" fmla="*/ 0 w 156"/>
                    <a:gd name="T15" fmla="*/ 1 h 156"/>
                    <a:gd name="T16" fmla="*/ 0 w 156"/>
                    <a:gd name="T17" fmla="*/ 1 h 156"/>
                    <a:gd name="T18" fmla="*/ 0 w 156"/>
                    <a:gd name="T19" fmla="*/ 0 h 156"/>
                    <a:gd name="T20" fmla="*/ 0 w 156"/>
                    <a:gd name="T21" fmla="*/ 0 h 156"/>
                    <a:gd name="T22" fmla="*/ 0 w 156"/>
                    <a:gd name="T23" fmla="*/ 0 h 156"/>
                    <a:gd name="T24" fmla="*/ 0 w 156"/>
                    <a:gd name="T25" fmla="*/ 0 h 156"/>
                    <a:gd name="T26" fmla="*/ 0 w 156"/>
                    <a:gd name="T27" fmla="*/ 0 h 156"/>
                    <a:gd name="T28" fmla="*/ 0 w 156"/>
                    <a:gd name="T29" fmla="*/ 0 h 156"/>
                    <a:gd name="T30" fmla="*/ 0 w 156"/>
                    <a:gd name="T31" fmla="*/ 0 h 156"/>
                    <a:gd name="T32" fmla="*/ 1 w 156"/>
                    <a:gd name="T33" fmla="*/ 0 h 156"/>
                    <a:gd name="T34" fmla="*/ 1 w 156"/>
                    <a:gd name="T35" fmla="*/ 0 h 156"/>
                    <a:gd name="T36" fmla="*/ 1 w 156"/>
                    <a:gd name="T37" fmla="*/ 0 h 156"/>
                    <a:gd name="T38" fmla="*/ 1 w 156"/>
                    <a:gd name="T39" fmla="*/ 0 h 156"/>
                    <a:gd name="T40" fmla="*/ 1 w 156"/>
                    <a:gd name="T41" fmla="*/ 0 h 156"/>
                    <a:gd name="T42" fmla="*/ 1 w 156"/>
                    <a:gd name="T43" fmla="*/ 0 h 156"/>
                    <a:gd name="T44" fmla="*/ 1 w 156"/>
                    <a:gd name="T45" fmla="*/ 0 h 156"/>
                    <a:gd name="T46" fmla="*/ 1 w 156"/>
                    <a:gd name="T47" fmla="*/ 0 h 156"/>
                    <a:gd name="T48" fmla="*/ 1 w 156"/>
                    <a:gd name="T49" fmla="*/ 1 h 156"/>
                    <a:gd name="T50" fmla="*/ 1 w 156"/>
                    <a:gd name="T51" fmla="*/ 1 h 156"/>
                    <a:gd name="T52" fmla="*/ 1 w 156"/>
                    <a:gd name="T53" fmla="*/ 1 h 156"/>
                    <a:gd name="T54" fmla="*/ 1 w 156"/>
                    <a:gd name="T55" fmla="*/ 1 h 156"/>
                    <a:gd name="T56" fmla="*/ 1 w 156"/>
                    <a:gd name="T57" fmla="*/ 1 h 156"/>
                    <a:gd name="T58" fmla="*/ 1 w 156"/>
                    <a:gd name="T59" fmla="*/ 1 h 156"/>
                    <a:gd name="T60" fmla="*/ 1 w 156"/>
                    <a:gd name="T61" fmla="*/ 1 h 156"/>
                    <a:gd name="T62" fmla="*/ 1 w 156"/>
                    <a:gd name="T63" fmla="*/ 1 h 156"/>
                    <a:gd name="T64" fmla="*/ 1 w 156"/>
                    <a:gd name="T65" fmla="*/ 1 h 15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56"/>
                    <a:gd name="T100" fmla="*/ 0 h 156"/>
                    <a:gd name="T101" fmla="*/ 156 w 156"/>
                    <a:gd name="T102" fmla="*/ 156 h 15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56" h="156">
                      <a:moveTo>
                        <a:pt x="78" y="156"/>
                      </a:moveTo>
                      <a:lnTo>
                        <a:pt x="62" y="155"/>
                      </a:lnTo>
                      <a:lnTo>
                        <a:pt x="48" y="150"/>
                      </a:lnTo>
                      <a:lnTo>
                        <a:pt x="34" y="142"/>
                      </a:lnTo>
                      <a:lnTo>
                        <a:pt x="23" y="133"/>
                      </a:lnTo>
                      <a:lnTo>
                        <a:pt x="14" y="122"/>
                      </a:lnTo>
                      <a:lnTo>
                        <a:pt x="6" y="108"/>
                      </a:lnTo>
                      <a:lnTo>
                        <a:pt x="1" y="94"/>
                      </a:lnTo>
                      <a:lnTo>
                        <a:pt x="0" y="78"/>
                      </a:lnTo>
                      <a:lnTo>
                        <a:pt x="1" y="62"/>
                      </a:lnTo>
                      <a:lnTo>
                        <a:pt x="6" y="48"/>
                      </a:lnTo>
                      <a:lnTo>
                        <a:pt x="14" y="35"/>
                      </a:lnTo>
                      <a:lnTo>
                        <a:pt x="23" y="23"/>
                      </a:lnTo>
                      <a:lnTo>
                        <a:pt x="34" y="14"/>
                      </a:lnTo>
                      <a:lnTo>
                        <a:pt x="48" y="6"/>
                      </a:lnTo>
                      <a:lnTo>
                        <a:pt x="62" y="1"/>
                      </a:lnTo>
                      <a:lnTo>
                        <a:pt x="78" y="0"/>
                      </a:lnTo>
                      <a:lnTo>
                        <a:pt x="94" y="1"/>
                      </a:lnTo>
                      <a:lnTo>
                        <a:pt x="108" y="6"/>
                      </a:lnTo>
                      <a:lnTo>
                        <a:pt x="121" y="14"/>
                      </a:lnTo>
                      <a:lnTo>
                        <a:pt x="133" y="23"/>
                      </a:lnTo>
                      <a:lnTo>
                        <a:pt x="142" y="35"/>
                      </a:lnTo>
                      <a:lnTo>
                        <a:pt x="150" y="48"/>
                      </a:lnTo>
                      <a:lnTo>
                        <a:pt x="155" y="62"/>
                      </a:lnTo>
                      <a:lnTo>
                        <a:pt x="156" y="78"/>
                      </a:lnTo>
                      <a:lnTo>
                        <a:pt x="155" y="94"/>
                      </a:lnTo>
                      <a:lnTo>
                        <a:pt x="150" y="108"/>
                      </a:lnTo>
                      <a:lnTo>
                        <a:pt x="142" y="122"/>
                      </a:lnTo>
                      <a:lnTo>
                        <a:pt x="133" y="133"/>
                      </a:lnTo>
                      <a:lnTo>
                        <a:pt x="121" y="142"/>
                      </a:lnTo>
                      <a:lnTo>
                        <a:pt x="108" y="150"/>
                      </a:lnTo>
                      <a:lnTo>
                        <a:pt x="94" y="155"/>
                      </a:lnTo>
                      <a:lnTo>
                        <a:pt x="78" y="156"/>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dirty="0">
                    <a:latin typeface="Calibri" panose="020F0502020204030204" pitchFamily="34" charset="0"/>
                  </a:endParaRPr>
                </a:p>
              </p:txBody>
            </p:sp>
            <p:sp>
              <p:nvSpPr>
                <p:cNvPr id="29738" name="Freeform 128"/>
                <p:cNvSpPr>
                  <a:spLocks/>
                </p:cNvSpPr>
                <p:nvPr/>
              </p:nvSpPr>
              <p:spPr bwMode="auto">
                <a:xfrm>
                  <a:off x="4074" y="1990"/>
                  <a:ext cx="31" cy="31"/>
                </a:xfrm>
                <a:custGeom>
                  <a:avLst/>
                  <a:gdLst>
                    <a:gd name="T0" fmla="*/ 1 w 156"/>
                    <a:gd name="T1" fmla="*/ 1 h 156"/>
                    <a:gd name="T2" fmla="*/ 1 w 156"/>
                    <a:gd name="T3" fmla="*/ 0 h 156"/>
                    <a:gd name="T4" fmla="*/ 1 w 156"/>
                    <a:gd name="T5" fmla="*/ 0 h 156"/>
                    <a:gd name="T6" fmla="*/ 1 w 156"/>
                    <a:gd name="T7" fmla="*/ 0 h 156"/>
                    <a:gd name="T8" fmla="*/ 1 w 156"/>
                    <a:gd name="T9" fmla="*/ 1 h 156"/>
                    <a:gd name="T10" fmla="*/ 1 w 156"/>
                    <a:gd name="T11" fmla="*/ 1 h 156"/>
                    <a:gd name="T12" fmla="*/ 1 w 156"/>
                    <a:gd name="T13" fmla="*/ 1 h 156"/>
                    <a:gd name="T14" fmla="*/ 1 w 156"/>
                    <a:gd name="T15" fmla="*/ 1 h 156"/>
                    <a:gd name="T16" fmla="*/ 1 w 156"/>
                    <a:gd name="T17" fmla="*/ 1 h 156"/>
                    <a:gd name="T18" fmla="*/ 1 w 156"/>
                    <a:gd name="T19" fmla="*/ 1 h 156"/>
                    <a:gd name="T20" fmla="*/ 1 w 156"/>
                    <a:gd name="T21" fmla="*/ 1 h 156"/>
                    <a:gd name="T22" fmla="*/ 1 w 156"/>
                    <a:gd name="T23" fmla="*/ 1 h 156"/>
                    <a:gd name="T24" fmla="*/ 1 w 156"/>
                    <a:gd name="T25" fmla="*/ 1 h 156"/>
                    <a:gd name="T26" fmla="*/ 1 w 156"/>
                    <a:gd name="T27" fmla="*/ 1 h 156"/>
                    <a:gd name="T28" fmla="*/ 0 w 156"/>
                    <a:gd name="T29" fmla="*/ 1 h 156"/>
                    <a:gd name="T30" fmla="*/ 0 w 156"/>
                    <a:gd name="T31" fmla="*/ 1 h 156"/>
                    <a:gd name="T32" fmla="*/ 0 w 156"/>
                    <a:gd name="T33" fmla="*/ 1 h 156"/>
                    <a:gd name="T34" fmla="*/ 0 w 156"/>
                    <a:gd name="T35" fmla="*/ 1 h 156"/>
                    <a:gd name="T36" fmla="*/ 0 w 156"/>
                    <a:gd name="T37" fmla="*/ 1 h 156"/>
                    <a:gd name="T38" fmla="*/ 0 w 156"/>
                    <a:gd name="T39" fmla="*/ 1 h 156"/>
                    <a:gd name="T40" fmla="*/ 0 w 156"/>
                    <a:gd name="T41" fmla="*/ 1 h 156"/>
                    <a:gd name="T42" fmla="*/ 0 w 156"/>
                    <a:gd name="T43" fmla="*/ 1 h 156"/>
                    <a:gd name="T44" fmla="*/ 0 w 156"/>
                    <a:gd name="T45" fmla="*/ 0 h 156"/>
                    <a:gd name="T46" fmla="*/ 0 w 156"/>
                    <a:gd name="T47" fmla="*/ 0 h 156"/>
                    <a:gd name="T48" fmla="*/ 0 w 156"/>
                    <a:gd name="T49" fmla="*/ 0 h 156"/>
                    <a:gd name="T50" fmla="*/ 0 w 156"/>
                    <a:gd name="T51" fmla="*/ 0 h 156"/>
                    <a:gd name="T52" fmla="*/ 0 w 156"/>
                    <a:gd name="T53" fmla="*/ 0 h 156"/>
                    <a:gd name="T54" fmla="*/ 0 w 156"/>
                    <a:gd name="T55" fmla="*/ 0 h 156"/>
                    <a:gd name="T56" fmla="*/ 0 w 156"/>
                    <a:gd name="T57" fmla="*/ 0 h 156"/>
                    <a:gd name="T58" fmla="*/ 1 w 156"/>
                    <a:gd name="T59" fmla="*/ 0 h 156"/>
                    <a:gd name="T60" fmla="*/ 1 w 156"/>
                    <a:gd name="T61" fmla="*/ 0 h 156"/>
                    <a:gd name="T62" fmla="*/ 1 w 156"/>
                    <a:gd name="T63" fmla="*/ 0 h 156"/>
                    <a:gd name="T64" fmla="*/ 1 w 156"/>
                    <a:gd name="T65" fmla="*/ 0 h 156"/>
                    <a:gd name="T66" fmla="*/ 1 w 156"/>
                    <a:gd name="T67" fmla="*/ 0 h 156"/>
                    <a:gd name="T68" fmla="*/ 1 w 156"/>
                    <a:gd name="T69" fmla="*/ 1 h 15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56"/>
                    <a:gd name="T106" fmla="*/ 0 h 156"/>
                    <a:gd name="T107" fmla="*/ 156 w 156"/>
                    <a:gd name="T108" fmla="*/ 156 h 15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56" h="156">
                      <a:moveTo>
                        <a:pt x="78" y="78"/>
                      </a:moveTo>
                      <a:lnTo>
                        <a:pt x="144" y="38"/>
                      </a:lnTo>
                      <a:lnTo>
                        <a:pt x="150" y="47"/>
                      </a:lnTo>
                      <a:lnTo>
                        <a:pt x="153" y="57"/>
                      </a:lnTo>
                      <a:lnTo>
                        <a:pt x="155" y="68"/>
                      </a:lnTo>
                      <a:lnTo>
                        <a:pt x="156" y="78"/>
                      </a:lnTo>
                      <a:lnTo>
                        <a:pt x="155" y="94"/>
                      </a:lnTo>
                      <a:lnTo>
                        <a:pt x="150" y="108"/>
                      </a:lnTo>
                      <a:lnTo>
                        <a:pt x="142" y="122"/>
                      </a:lnTo>
                      <a:lnTo>
                        <a:pt x="133" y="133"/>
                      </a:lnTo>
                      <a:lnTo>
                        <a:pt x="121" y="142"/>
                      </a:lnTo>
                      <a:lnTo>
                        <a:pt x="108" y="150"/>
                      </a:lnTo>
                      <a:lnTo>
                        <a:pt x="94" y="155"/>
                      </a:lnTo>
                      <a:lnTo>
                        <a:pt x="78" y="156"/>
                      </a:lnTo>
                      <a:lnTo>
                        <a:pt x="62" y="155"/>
                      </a:lnTo>
                      <a:lnTo>
                        <a:pt x="48" y="150"/>
                      </a:lnTo>
                      <a:lnTo>
                        <a:pt x="34" y="142"/>
                      </a:lnTo>
                      <a:lnTo>
                        <a:pt x="23" y="133"/>
                      </a:lnTo>
                      <a:lnTo>
                        <a:pt x="14" y="122"/>
                      </a:lnTo>
                      <a:lnTo>
                        <a:pt x="6" y="108"/>
                      </a:lnTo>
                      <a:lnTo>
                        <a:pt x="1" y="94"/>
                      </a:lnTo>
                      <a:lnTo>
                        <a:pt x="0" y="78"/>
                      </a:lnTo>
                      <a:lnTo>
                        <a:pt x="1" y="62"/>
                      </a:lnTo>
                      <a:lnTo>
                        <a:pt x="6" y="48"/>
                      </a:lnTo>
                      <a:lnTo>
                        <a:pt x="14" y="35"/>
                      </a:lnTo>
                      <a:lnTo>
                        <a:pt x="23" y="23"/>
                      </a:lnTo>
                      <a:lnTo>
                        <a:pt x="34" y="14"/>
                      </a:lnTo>
                      <a:lnTo>
                        <a:pt x="48" y="6"/>
                      </a:lnTo>
                      <a:lnTo>
                        <a:pt x="62" y="1"/>
                      </a:lnTo>
                      <a:lnTo>
                        <a:pt x="78" y="0"/>
                      </a:lnTo>
                      <a:lnTo>
                        <a:pt x="79" y="0"/>
                      </a:lnTo>
                      <a:lnTo>
                        <a:pt x="80" y="0"/>
                      </a:lnTo>
                      <a:lnTo>
                        <a:pt x="82" y="0"/>
                      </a:lnTo>
                      <a:lnTo>
                        <a:pt x="84" y="0"/>
                      </a:lnTo>
                      <a:lnTo>
                        <a:pt x="78" y="7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29739" name="Freeform 129"/>
                <p:cNvSpPr>
                  <a:spLocks/>
                </p:cNvSpPr>
                <p:nvPr/>
              </p:nvSpPr>
              <p:spPr bwMode="auto">
                <a:xfrm>
                  <a:off x="4074" y="1990"/>
                  <a:ext cx="31" cy="31"/>
                </a:xfrm>
                <a:custGeom>
                  <a:avLst/>
                  <a:gdLst>
                    <a:gd name="T0" fmla="*/ 1 w 156"/>
                    <a:gd name="T1" fmla="*/ 1 h 156"/>
                    <a:gd name="T2" fmla="*/ 1 w 156"/>
                    <a:gd name="T3" fmla="*/ 0 h 156"/>
                    <a:gd name="T4" fmla="*/ 1 w 156"/>
                    <a:gd name="T5" fmla="*/ 0 h 156"/>
                    <a:gd name="T6" fmla="*/ 1 w 156"/>
                    <a:gd name="T7" fmla="*/ 0 h 156"/>
                    <a:gd name="T8" fmla="*/ 1 w 156"/>
                    <a:gd name="T9" fmla="*/ 1 h 156"/>
                    <a:gd name="T10" fmla="*/ 1 w 156"/>
                    <a:gd name="T11" fmla="*/ 1 h 156"/>
                    <a:gd name="T12" fmla="*/ 1 w 156"/>
                    <a:gd name="T13" fmla="*/ 1 h 156"/>
                    <a:gd name="T14" fmla="*/ 1 w 156"/>
                    <a:gd name="T15" fmla="*/ 1 h 156"/>
                    <a:gd name="T16" fmla="*/ 1 w 156"/>
                    <a:gd name="T17" fmla="*/ 1 h 156"/>
                    <a:gd name="T18" fmla="*/ 1 w 156"/>
                    <a:gd name="T19" fmla="*/ 1 h 156"/>
                    <a:gd name="T20" fmla="*/ 1 w 156"/>
                    <a:gd name="T21" fmla="*/ 1 h 156"/>
                    <a:gd name="T22" fmla="*/ 1 w 156"/>
                    <a:gd name="T23" fmla="*/ 1 h 156"/>
                    <a:gd name="T24" fmla="*/ 1 w 156"/>
                    <a:gd name="T25" fmla="*/ 1 h 156"/>
                    <a:gd name="T26" fmla="*/ 1 w 156"/>
                    <a:gd name="T27" fmla="*/ 1 h 156"/>
                    <a:gd name="T28" fmla="*/ 0 w 156"/>
                    <a:gd name="T29" fmla="*/ 1 h 156"/>
                    <a:gd name="T30" fmla="*/ 0 w 156"/>
                    <a:gd name="T31" fmla="*/ 1 h 156"/>
                    <a:gd name="T32" fmla="*/ 0 w 156"/>
                    <a:gd name="T33" fmla="*/ 1 h 156"/>
                    <a:gd name="T34" fmla="*/ 0 w 156"/>
                    <a:gd name="T35" fmla="*/ 1 h 156"/>
                    <a:gd name="T36" fmla="*/ 0 w 156"/>
                    <a:gd name="T37" fmla="*/ 1 h 156"/>
                    <a:gd name="T38" fmla="*/ 0 w 156"/>
                    <a:gd name="T39" fmla="*/ 1 h 156"/>
                    <a:gd name="T40" fmla="*/ 0 w 156"/>
                    <a:gd name="T41" fmla="*/ 1 h 156"/>
                    <a:gd name="T42" fmla="*/ 0 w 156"/>
                    <a:gd name="T43" fmla="*/ 1 h 156"/>
                    <a:gd name="T44" fmla="*/ 0 w 156"/>
                    <a:gd name="T45" fmla="*/ 0 h 156"/>
                    <a:gd name="T46" fmla="*/ 0 w 156"/>
                    <a:gd name="T47" fmla="*/ 0 h 156"/>
                    <a:gd name="T48" fmla="*/ 0 w 156"/>
                    <a:gd name="T49" fmla="*/ 0 h 156"/>
                    <a:gd name="T50" fmla="*/ 0 w 156"/>
                    <a:gd name="T51" fmla="*/ 0 h 156"/>
                    <a:gd name="T52" fmla="*/ 0 w 156"/>
                    <a:gd name="T53" fmla="*/ 0 h 156"/>
                    <a:gd name="T54" fmla="*/ 0 w 156"/>
                    <a:gd name="T55" fmla="*/ 0 h 156"/>
                    <a:gd name="T56" fmla="*/ 0 w 156"/>
                    <a:gd name="T57" fmla="*/ 0 h 156"/>
                    <a:gd name="T58" fmla="*/ 1 w 156"/>
                    <a:gd name="T59" fmla="*/ 0 h 156"/>
                    <a:gd name="T60" fmla="*/ 1 w 156"/>
                    <a:gd name="T61" fmla="*/ 0 h 156"/>
                    <a:gd name="T62" fmla="*/ 1 w 156"/>
                    <a:gd name="T63" fmla="*/ 0 h 156"/>
                    <a:gd name="T64" fmla="*/ 1 w 156"/>
                    <a:gd name="T65" fmla="*/ 0 h 156"/>
                    <a:gd name="T66" fmla="*/ 1 w 156"/>
                    <a:gd name="T67" fmla="*/ 0 h 156"/>
                    <a:gd name="T68" fmla="*/ 1 w 156"/>
                    <a:gd name="T69" fmla="*/ 1 h 15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56"/>
                    <a:gd name="T106" fmla="*/ 0 h 156"/>
                    <a:gd name="T107" fmla="*/ 156 w 156"/>
                    <a:gd name="T108" fmla="*/ 156 h 15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56" h="156">
                      <a:moveTo>
                        <a:pt x="78" y="78"/>
                      </a:moveTo>
                      <a:lnTo>
                        <a:pt x="144" y="38"/>
                      </a:lnTo>
                      <a:lnTo>
                        <a:pt x="150" y="47"/>
                      </a:lnTo>
                      <a:lnTo>
                        <a:pt x="153" y="57"/>
                      </a:lnTo>
                      <a:lnTo>
                        <a:pt x="155" y="68"/>
                      </a:lnTo>
                      <a:lnTo>
                        <a:pt x="156" y="78"/>
                      </a:lnTo>
                      <a:lnTo>
                        <a:pt x="155" y="94"/>
                      </a:lnTo>
                      <a:lnTo>
                        <a:pt x="150" y="108"/>
                      </a:lnTo>
                      <a:lnTo>
                        <a:pt x="142" y="122"/>
                      </a:lnTo>
                      <a:lnTo>
                        <a:pt x="133" y="133"/>
                      </a:lnTo>
                      <a:lnTo>
                        <a:pt x="121" y="142"/>
                      </a:lnTo>
                      <a:lnTo>
                        <a:pt x="108" y="150"/>
                      </a:lnTo>
                      <a:lnTo>
                        <a:pt x="94" y="155"/>
                      </a:lnTo>
                      <a:lnTo>
                        <a:pt x="78" y="156"/>
                      </a:lnTo>
                      <a:lnTo>
                        <a:pt x="62" y="155"/>
                      </a:lnTo>
                      <a:lnTo>
                        <a:pt x="48" y="150"/>
                      </a:lnTo>
                      <a:lnTo>
                        <a:pt x="34" y="142"/>
                      </a:lnTo>
                      <a:lnTo>
                        <a:pt x="23" y="133"/>
                      </a:lnTo>
                      <a:lnTo>
                        <a:pt x="14" y="122"/>
                      </a:lnTo>
                      <a:lnTo>
                        <a:pt x="6" y="108"/>
                      </a:lnTo>
                      <a:lnTo>
                        <a:pt x="1" y="94"/>
                      </a:lnTo>
                      <a:lnTo>
                        <a:pt x="0" y="78"/>
                      </a:lnTo>
                      <a:lnTo>
                        <a:pt x="1" y="62"/>
                      </a:lnTo>
                      <a:lnTo>
                        <a:pt x="6" y="48"/>
                      </a:lnTo>
                      <a:lnTo>
                        <a:pt x="14" y="35"/>
                      </a:lnTo>
                      <a:lnTo>
                        <a:pt x="23" y="23"/>
                      </a:lnTo>
                      <a:lnTo>
                        <a:pt x="34" y="14"/>
                      </a:lnTo>
                      <a:lnTo>
                        <a:pt x="48" y="6"/>
                      </a:lnTo>
                      <a:lnTo>
                        <a:pt x="62" y="1"/>
                      </a:lnTo>
                      <a:lnTo>
                        <a:pt x="78" y="0"/>
                      </a:lnTo>
                      <a:lnTo>
                        <a:pt x="79" y="0"/>
                      </a:lnTo>
                      <a:lnTo>
                        <a:pt x="80" y="0"/>
                      </a:lnTo>
                      <a:lnTo>
                        <a:pt x="82" y="0"/>
                      </a:lnTo>
                      <a:lnTo>
                        <a:pt x="84" y="0"/>
                      </a:lnTo>
                      <a:lnTo>
                        <a:pt x="78" y="78"/>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dirty="0">
                    <a:latin typeface="Calibri" panose="020F0502020204030204" pitchFamily="34" charset="0"/>
                  </a:endParaRPr>
                </a:p>
              </p:txBody>
            </p:sp>
          </p:grpSp>
          <p:sp>
            <p:nvSpPr>
              <p:cNvPr id="29735" name="Line 130"/>
              <p:cNvSpPr>
                <a:spLocks noChangeShapeType="1"/>
              </p:cNvSpPr>
              <p:nvPr/>
            </p:nvSpPr>
            <p:spPr bwMode="auto">
              <a:xfrm>
                <a:off x="2481" y="2496"/>
                <a:ext cx="96" cy="0"/>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wrap="none" anchor="ctr"/>
              <a:lstStyle/>
              <a:p>
                <a:endParaRPr lang="fr-FR" dirty="0">
                  <a:latin typeface="Calibri" panose="020F0502020204030204" pitchFamily="34" charset="0"/>
                </a:endParaRPr>
              </a:p>
            </p:txBody>
          </p:sp>
        </p:grpSp>
        <p:grpSp>
          <p:nvGrpSpPr>
            <p:cNvPr id="29719" name="Group 146"/>
            <p:cNvGrpSpPr>
              <a:grpSpLocks/>
            </p:cNvGrpSpPr>
            <p:nvPr/>
          </p:nvGrpSpPr>
          <p:grpSpPr bwMode="auto">
            <a:xfrm>
              <a:off x="3068" y="2974"/>
              <a:ext cx="209" cy="209"/>
              <a:chOff x="2426" y="2362"/>
              <a:chExt cx="209" cy="209"/>
            </a:xfrm>
          </p:grpSpPr>
          <p:sp>
            <p:nvSpPr>
              <p:cNvPr id="29720" name="Oval 147"/>
              <p:cNvSpPr>
                <a:spLocks noChangeArrowheads="1"/>
              </p:cNvSpPr>
              <p:nvPr/>
            </p:nvSpPr>
            <p:spPr bwMode="auto">
              <a:xfrm>
                <a:off x="2426" y="2362"/>
                <a:ext cx="209" cy="209"/>
              </a:xfrm>
              <a:prstGeom prst="ellipse">
                <a:avLst/>
              </a:prstGeom>
              <a:solidFill>
                <a:srgbClr val="FFFF00"/>
              </a:solidFill>
              <a:ln w="6350">
                <a:solidFill>
                  <a:schemeClr val="tx1"/>
                </a:solidFill>
                <a:round/>
                <a:headEnd/>
                <a:tailEnd/>
              </a:ln>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dirty="0">
                  <a:latin typeface="Calibri" panose="020F0502020204030204" pitchFamily="34" charset="0"/>
                </a:endParaRPr>
              </a:p>
            </p:txBody>
          </p:sp>
          <p:grpSp>
            <p:nvGrpSpPr>
              <p:cNvPr id="29721" name="Group 148"/>
              <p:cNvGrpSpPr>
                <a:grpSpLocks/>
              </p:cNvGrpSpPr>
              <p:nvPr/>
            </p:nvGrpSpPr>
            <p:grpSpPr bwMode="auto">
              <a:xfrm>
                <a:off x="2474" y="2412"/>
                <a:ext cx="29" cy="28"/>
                <a:chOff x="4074" y="1990"/>
                <a:chExt cx="31" cy="31"/>
              </a:xfrm>
            </p:grpSpPr>
            <p:sp>
              <p:nvSpPr>
                <p:cNvPr id="29728" name="Freeform 149"/>
                <p:cNvSpPr>
                  <a:spLocks/>
                </p:cNvSpPr>
                <p:nvPr/>
              </p:nvSpPr>
              <p:spPr bwMode="auto">
                <a:xfrm>
                  <a:off x="4074" y="1990"/>
                  <a:ext cx="31" cy="31"/>
                </a:xfrm>
                <a:custGeom>
                  <a:avLst/>
                  <a:gdLst>
                    <a:gd name="T0" fmla="*/ 1 w 156"/>
                    <a:gd name="T1" fmla="*/ 1 h 156"/>
                    <a:gd name="T2" fmla="*/ 0 w 156"/>
                    <a:gd name="T3" fmla="*/ 1 h 156"/>
                    <a:gd name="T4" fmla="*/ 0 w 156"/>
                    <a:gd name="T5" fmla="*/ 1 h 156"/>
                    <a:gd name="T6" fmla="*/ 0 w 156"/>
                    <a:gd name="T7" fmla="*/ 1 h 156"/>
                    <a:gd name="T8" fmla="*/ 0 w 156"/>
                    <a:gd name="T9" fmla="*/ 1 h 156"/>
                    <a:gd name="T10" fmla="*/ 0 w 156"/>
                    <a:gd name="T11" fmla="*/ 1 h 156"/>
                    <a:gd name="T12" fmla="*/ 0 w 156"/>
                    <a:gd name="T13" fmla="*/ 1 h 156"/>
                    <a:gd name="T14" fmla="*/ 0 w 156"/>
                    <a:gd name="T15" fmla="*/ 1 h 156"/>
                    <a:gd name="T16" fmla="*/ 0 w 156"/>
                    <a:gd name="T17" fmla="*/ 1 h 156"/>
                    <a:gd name="T18" fmla="*/ 0 w 156"/>
                    <a:gd name="T19" fmla="*/ 0 h 156"/>
                    <a:gd name="T20" fmla="*/ 0 w 156"/>
                    <a:gd name="T21" fmla="*/ 0 h 156"/>
                    <a:gd name="T22" fmla="*/ 0 w 156"/>
                    <a:gd name="T23" fmla="*/ 0 h 156"/>
                    <a:gd name="T24" fmla="*/ 0 w 156"/>
                    <a:gd name="T25" fmla="*/ 0 h 156"/>
                    <a:gd name="T26" fmla="*/ 0 w 156"/>
                    <a:gd name="T27" fmla="*/ 0 h 156"/>
                    <a:gd name="T28" fmla="*/ 0 w 156"/>
                    <a:gd name="T29" fmla="*/ 0 h 156"/>
                    <a:gd name="T30" fmla="*/ 0 w 156"/>
                    <a:gd name="T31" fmla="*/ 0 h 156"/>
                    <a:gd name="T32" fmla="*/ 1 w 156"/>
                    <a:gd name="T33" fmla="*/ 0 h 156"/>
                    <a:gd name="T34" fmla="*/ 1 w 156"/>
                    <a:gd name="T35" fmla="*/ 0 h 156"/>
                    <a:gd name="T36" fmla="*/ 1 w 156"/>
                    <a:gd name="T37" fmla="*/ 0 h 156"/>
                    <a:gd name="T38" fmla="*/ 1 w 156"/>
                    <a:gd name="T39" fmla="*/ 0 h 156"/>
                    <a:gd name="T40" fmla="*/ 1 w 156"/>
                    <a:gd name="T41" fmla="*/ 0 h 156"/>
                    <a:gd name="T42" fmla="*/ 1 w 156"/>
                    <a:gd name="T43" fmla="*/ 0 h 156"/>
                    <a:gd name="T44" fmla="*/ 1 w 156"/>
                    <a:gd name="T45" fmla="*/ 0 h 156"/>
                    <a:gd name="T46" fmla="*/ 1 w 156"/>
                    <a:gd name="T47" fmla="*/ 0 h 156"/>
                    <a:gd name="T48" fmla="*/ 1 w 156"/>
                    <a:gd name="T49" fmla="*/ 1 h 156"/>
                    <a:gd name="T50" fmla="*/ 1 w 156"/>
                    <a:gd name="T51" fmla="*/ 1 h 156"/>
                    <a:gd name="T52" fmla="*/ 1 w 156"/>
                    <a:gd name="T53" fmla="*/ 1 h 156"/>
                    <a:gd name="T54" fmla="*/ 1 w 156"/>
                    <a:gd name="T55" fmla="*/ 1 h 156"/>
                    <a:gd name="T56" fmla="*/ 1 w 156"/>
                    <a:gd name="T57" fmla="*/ 1 h 156"/>
                    <a:gd name="T58" fmla="*/ 1 w 156"/>
                    <a:gd name="T59" fmla="*/ 1 h 156"/>
                    <a:gd name="T60" fmla="*/ 1 w 156"/>
                    <a:gd name="T61" fmla="*/ 1 h 156"/>
                    <a:gd name="T62" fmla="*/ 1 w 156"/>
                    <a:gd name="T63" fmla="*/ 1 h 156"/>
                    <a:gd name="T64" fmla="*/ 1 w 156"/>
                    <a:gd name="T65" fmla="*/ 1 h 15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56"/>
                    <a:gd name="T100" fmla="*/ 0 h 156"/>
                    <a:gd name="T101" fmla="*/ 156 w 156"/>
                    <a:gd name="T102" fmla="*/ 156 h 15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56" h="156">
                      <a:moveTo>
                        <a:pt x="78" y="156"/>
                      </a:moveTo>
                      <a:lnTo>
                        <a:pt x="62" y="155"/>
                      </a:lnTo>
                      <a:lnTo>
                        <a:pt x="48" y="150"/>
                      </a:lnTo>
                      <a:lnTo>
                        <a:pt x="34" y="142"/>
                      </a:lnTo>
                      <a:lnTo>
                        <a:pt x="23" y="133"/>
                      </a:lnTo>
                      <a:lnTo>
                        <a:pt x="14" y="122"/>
                      </a:lnTo>
                      <a:lnTo>
                        <a:pt x="6" y="108"/>
                      </a:lnTo>
                      <a:lnTo>
                        <a:pt x="1" y="94"/>
                      </a:lnTo>
                      <a:lnTo>
                        <a:pt x="0" y="78"/>
                      </a:lnTo>
                      <a:lnTo>
                        <a:pt x="1" y="62"/>
                      </a:lnTo>
                      <a:lnTo>
                        <a:pt x="6" y="48"/>
                      </a:lnTo>
                      <a:lnTo>
                        <a:pt x="14" y="35"/>
                      </a:lnTo>
                      <a:lnTo>
                        <a:pt x="23" y="23"/>
                      </a:lnTo>
                      <a:lnTo>
                        <a:pt x="34" y="14"/>
                      </a:lnTo>
                      <a:lnTo>
                        <a:pt x="48" y="6"/>
                      </a:lnTo>
                      <a:lnTo>
                        <a:pt x="62" y="1"/>
                      </a:lnTo>
                      <a:lnTo>
                        <a:pt x="78" y="0"/>
                      </a:lnTo>
                      <a:lnTo>
                        <a:pt x="94" y="1"/>
                      </a:lnTo>
                      <a:lnTo>
                        <a:pt x="108" y="6"/>
                      </a:lnTo>
                      <a:lnTo>
                        <a:pt x="121" y="14"/>
                      </a:lnTo>
                      <a:lnTo>
                        <a:pt x="133" y="23"/>
                      </a:lnTo>
                      <a:lnTo>
                        <a:pt x="142" y="35"/>
                      </a:lnTo>
                      <a:lnTo>
                        <a:pt x="150" y="48"/>
                      </a:lnTo>
                      <a:lnTo>
                        <a:pt x="155" y="62"/>
                      </a:lnTo>
                      <a:lnTo>
                        <a:pt x="156" y="78"/>
                      </a:lnTo>
                      <a:lnTo>
                        <a:pt x="155" y="94"/>
                      </a:lnTo>
                      <a:lnTo>
                        <a:pt x="150" y="108"/>
                      </a:lnTo>
                      <a:lnTo>
                        <a:pt x="142" y="122"/>
                      </a:lnTo>
                      <a:lnTo>
                        <a:pt x="133" y="133"/>
                      </a:lnTo>
                      <a:lnTo>
                        <a:pt x="121" y="142"/>
                      </a:lnTo>
                      <a:lnTo>
                        <a:pt x="108" y="150"/>
                      </a:lnTo>
                      <a:lnTo>
                        <a:pt x="94" y="155"/>
                      </a:lnTo>
                      <a:lnTo>
                        <a:pt x="78" y="15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29729" name="Freeform 150"/>
                <p:cNvSpPr>
                  <a:spLocks/>
                </p:cNvSpPr>
                <p:nvPr/>
              </p:nvSpPr>
              <p:spPr bwMode="auto">
                <a:xfrm>
                  <a:off x="4074" y="1990"/>
                  <a:ext cx="31" cy="31"/>
                </a:xfrm>
                <a:custGeom>
                  <a:avLst/>
                  <a:gdLst>
                    <a:gd name="T0" fmla="*/ 1 w 156"/>
                    <a:gd name="T1" fmla="*/ 1 h 156"/>
                    <a:gd name="T2" fmla="*/ 0 w 156"/>
                    <a:gd name="T3" fmla="*/ 1 h 156"/>
                    <a:gd name="T4" fmla="*/ 0 w 156"/>
                    <a:gd name="T5" fmla="*/ 1 h 156"/>
                    <a:gd name="T6" fmla="*/ 0 w 156"/>
                    <a:gd name="T7" fmla="*/ 1 h 156"/>
                    <a:gd name="T8" fmla="*/ 0 w 156"/>
                    <a:gd name="T9" fmla="*/ 1 h 156"/>
                    <a:gd name="T10" fmla="*/ 0 w 156"/>
                    <a:gd name="T11" fmla="*/ 1 h 156"/>
                    <a:gd name="T12" fmla="*/ 0 w 156"/>
                    <a:gd name="T13" fmla="*/ 1 h 156"/>
                    <a:gd name="T14" fmla="*/ 0 w 156"/>
                    <a:gd name="T15" fmla="*/ 1 h 156"/>
                    <a:gd name="T16" fmla="*/ 0 w 156"/>
                    <a:gd name="T17" fmla="*/ 1 h 156"/>
                    <a:gd name="T18" fmla="*/ 0 w 156"/>
                    <a:gd name="T19" fmla="*/ 0 h 156"/>
                    <a:gd name="T20" fmla="*/ 0 w 156"/>
                    <a:gd name="T21" fmla="*/ 0 h 156"/>
                    <a:gd name="T22" fmla="*/ 0 w 156"/>
                    <a:gd name="T23" fmla="*/ 0 h 156"/>
                    <a:gd name="T24" fmla="*/ 0 w 156"/>
                    <a:gd name="T25" fmla="*/ 0 h 156"/>
                    <a:gd name="T26" fmla="*/ 0 w 156"/>
                    <a:gd name="T27" fmla="*/ 0 h 156"/>
                    <a:gd name="T28" fmla="*/ 0 w 156"/>
                    <a:gd name="T29" fmla="*/ 0 h 156"/>
                    <a:gd name="T30" fmla="*/ 0 w 156"/>
                    <a:gd name="T31" fmla="*/ 0 h 156"/>
                    <a:gd name="T32" fmla="*/ 1 w 156"/>
                    <a:gd name="T33" fmla="*/ 0 h 156"/>
                    <a:gd name="T34" fmla="*/ 1 w 156"/>
                    <a:gd name="T35" fmla="*/ 0 h 156"/>
                    <a:gd name="T36" fmla="*/ 1 w 156"/>
                    <a:gd name="T37" fmla="*/ 0 h 156"/>
                    <a:gd name="T38" fmla="*/ 1 w 156"/>
                    <a:gd name="T39" fmla="*/ 0 h 156"/>
                    <a:gd name="T40" fmla="*/ 1 w 156"/>
                    <a:gd name="T41" fmla="*/ 0 h 156"/>
                    <a:gd name="T42" fmla="*/ 1 w 156"/>
                    <a:gd name="T43" fmla="*/ 0 h 156"/>
                    <a:gd name="T44" fmla="*/ 1 w 156"/>
                    <a:gd name="T45" fmla="*/ 0 h 156"/>
                    <a:gd name="T46" fmla="*/ 1 w 156"/>
                    <a:gd name="T47" fmla="*/ 0 h 156"/>
                    <a:gd name="T48" fmla="*/ 1 w 156"/>
                    <a:gd name="T49" fmla="*/ 1 h 156"/>
                    <a:gd name="T50" fmla="*/ 1 w 156"/>
                    <a:gd name="T51" fmla="*/ 1 h 156"/>
                    <a:gd name="T52" fmla="*/ 1 w 156"/>
                    <a:gd name="T53" fmla="*/ 1 h 156"/>
                    <a:gd name="T54" fmla="*/ 1 w 156"/>
                    <a:gd name="T55" fmla="*/ 1 h 156"/>
                    <a:gd name="T56" fmla="*/ 1 w 156"/>
                    <a:gd name="T57" fmla="*/ 1 h 156"/>
                    <a:gd name="T58" fmla="*/ 1 w 156"/>
                    <a:gd name="T59" fmla="*/ 1 h 156"/>
                    <a:gd name="T60" fmla="*/ 1 w 156"/>
                    <a:gd name="T61" fmla="*/ 1 h 156"/>
                    <a:gd name="T62" fmla="*/ 1 w 156"/>
                    <a:gd name="T63" fmla="*/ 1 h 156"/>
                    <a:gd name="T64" fmla="*/ 1 w 156"/>
                    <a:gd name="T65" fmla="*/ 1 h 15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56"/>
                    <a:gd name="T100" fmla="*/ 0 h 156"/>
                    <a:gd name="T101" fmla="*/ 156 w 156"/>
                    <a:gd name="T102" fmla="*/ 156 h 15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56" h="156">
                      <a:moveTo>
                        <a:pt x="78" y="156"/>
                      </a:moveTo>
                      <a:lnTo>
                        <a:pt x="62" y="155"/>
                      </a:lnTo>
                      <a:lnTo>
                        <a:pt x="48" y="150"/>
                      </a:lnTo>
                      <a:lnTo>
                        <a:pt x="34" y="142"/>
                      </a:lnTo>
                      <a:lnTo>
                        <a:pt x="23" y="133"/>
                      </a:lnTo>
                      <a:lnTo>
                        <a:pt x="14" y="122"/>
                      </a:lnTo>
                      <a:lnTo>
                        <a:pt x="6" y="108"/>
                      </a:lnTo>
                      <a:lnTo>
                        <a:pt x="1" y="94"/>
                      </a:lnTo>
                      <a:lnTo>
                        <a:pt x="0" y="78"/>
                      </a:lnTo>
                      <a:lnTo>
                        <a:pt x="1" y="62"/>
                      </a:lnTo>
                      <a:lnTo>
                        <a:pt x="6" y="48"/>
                      </a:lnTo>
                      <a:lnTo>
                        <a:pt x="14" y="35"/>
                      </a:lnTo>
                      <a:lnTo>
                        <a:pt x="23" y="23"/>
                      </a:lnTo>
                      <a:lnTo>
                        <a:pt x="34" y="14"/>
                      </a:lnTo>
                      <a:lnTo>
                        <a:pt x="48" y="6"/>
                      </a:lnTo>
                      <a:lnTo>
                        <a:pt x="62" y="1"/>
                      </a:lnTo>
                      <a:lnTo>
                        <a:pt x="78" y="0"/>
                      </a:lnTo>
                      <a:lnTo>
                        <a:pt x="94" y="1"/>
                      </a:lnTo>
                      <a:lnTo>
                        <a:pt x="108" y="6"/>
                      </a:lnTo>
                      <a:lnTo>
                        <a:pt x="121" y="14"/>
                      </a:lnTo>
                      <a:lnTo>
                        <a:pt x="133" y="23"/>
                      </a:lnTo>
                      <a:lnTo>
                        <a:pt x="142" y="35"/>
                      </a:lnTo>
                      <a:lnTo>
                        <a:pt x="150" y="48"/>
                      </a:lnTo>
                      <a:lnTo>
                        <a:pt x="155" y="62"/>
                      </a:lnTo>
                      <a:lnTo>
                        <a:pt x="156" y="78"/>
                      </a:lnTo>
                      <a:lnTo>
                        <a:pt x="155" y="94"/>
                      </a:lnTo>
                      <a:lnTo>
                        <a:pt x="150" y="108"/>
                      </a:lnTo>
                      <a:lnTo>
                        <a:pt x="142" y="122"/>
                      </a:lnTo>
                      <a:lnTo>
                        <a:pt x="133" y="133"/>
                      </a:lnTo>
                      <a:lnTo>
                        <a:pt x="121" y="142"/>
                      </a:lnTo>
                      <a:lnTo>
                        <a:pt x="108" y="150"/>
                      </a:lnTo>
                      <a:lnTo>
                        <a:pt x="94" y="155"/>
                      </a:lnTo>
                      <a:lnTo>
                        <a:pt x="78" y="156"/>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dirty="0">
                    <a:latin typeface="Calibri" panose="020F0502020204030204" pitchFamily="34" charset="0"/>
                  </a:endParaRPr>
                </a:p>
              </p:txBody>
            </p:sp>
            <p:sp>
              <p:nvSpPr>
                <p:cNvPr id="29730" name="Freeform 151"/>
                <p:cNvSpPr>
                  <a:spLocks/>
                </p:cNvSpPr>
                <p:nvPr/>
              </p:nvSpPr>
              <p:spPr bwMode="auto">
                <a:xfrm>
                  <a:off x="4074" y="1990"/>
                  <a:ext cx="31" cy="31"/>
                </a:xfrm>
                <a:custGeom>
                  <a:avLst/>
                  <a:gdLst>
                    <a:gd name="T0" fmla="*/ 1 w 156"/>
                    <a:gd name="T1" fmla="*/ 1 h 156"/>
                    <a:gd name="T2" fmla="*/ 1 w 156"/>
                    <a:gd name="T3" fmla="*/ 0 h 156"/>
                    <a:gd name="T4" fmla="*/ 1 w 156"/>
                    <a:gd name="T5" fmla="*/ 0 h 156"/>
                    <a:gd name="T6" fmla="*/ 1 w 156"/>
                    <a:gd name="T7" fmla="*/ 0 h 156"/>
                    <a:gd name="T8" fmla="*/ 1 w 156"/>
                    <a:gd name="T9" fmla="*/ 1 h 156"/>
                    <a:gd name="T10" fmla="*/ 1 w 156"/>
                    <a:gd name="T11" fmla="*/ 1 h 156"/>
                    <a:gd name="T12" fmla="*/ 1 w 156"/>
                    <a:gd name="T13" fmla="*/ 1 h 156"/>
                    <a:gd name="T14" fmla="*/ 1 w 156"/>
                    <a:gd name="T15" fmla="*/ 1 h 156"/>
                    <a:gd name="T16" fmla="*/ 1 w 156"/>
                    <a:gd name="T17" fmla="*/ 1 h 156"/>
                    <a:gd name="T18" fmla="*/ 1 w 156"/>
                    <a:gd name="T19" fmla="*/ 1 h 156"/>
                    <a:gd name="T20" fmla="*/ 1 w 156"/>
                    <a:gd name="T21" fmla="*/ 1 h 156"/>
                    <a:gd name="T22" fmla="*/ 1 w 156"/>
                    <a:gd name="T23" fmla="*/ 1 h 156"/>
                    <a:gd name="T24" fmla="*/ 1 w 156"/>
                    <a:gd name="T25" fmla="*/ 1 h 156"/>
                    <a:gd name="T26" fmla="*/ 1 w 156"/>
                    <a:gd name="T27" fmla="*/ 1 h 156"/>
                    <a:gd name="T28" fmla="*/ 0 w 156"/>
                    <a:gd name="T29" fmla="*/ 1 h 156"/>
                    <a:gd name="T30" fmla="*/ 0 w 156"/>
                    <a:gd name="T31" fmla="*/ 1 h 156"/>
                    <a:gd name="T32" fmla="*/ 0 w 156"/>
                    <a:gd name="T33" fmla="*/ 1 h 156"/>
                    <a:gd name="T34" fmla="*/ 0 w 156"/>
                    <a:gd name="T35" fmla="*/ 1 h 156"/>
                    <a:gd name="T36" fmla="*/ 0 w 156"/>
                    <a:gd name="T37" fmla="*/ 1 h 156"/>
                    <a:gd name="T38" fmla="*/ 0 w 156"/>
                    <a:gd name="T39" fmla="*/ 1 h 156"/>
                    <a:gd name="T40" fmla="*/ 0 w 156"/>
                    <a:gd name="T41" fmla="*/ 1 h 156"/>
                    <a:gd name="T42" fmla="*/ 0 w 156"/>
                    <a:gd name="T43" fmla="*/ 1 h 156"/>
                    <a:gd name="T44" fmla="*/ 0 w 156"/>
                    <a:gd name="T45" fmla="*/ 0 h 156"/>
                    <a:gd name="T46" fmla="*/ 0 w 156"/>
                    <a:gd name="T47" fmla="*/ 0 h 156"/>
                    <a:gd name="T48" fmla="*/ 0 w 156"/>
                    <a:gd name="T49" fmla="*/ 0 h 156"/>
                    <a:gd name="T50" fmla="*/ 0 w 156"/>
                    <a:gd name="T51" fmla="*/ 0 h 156"/>
                    <a:gd name="T52" fmla="*/ 0 w 156"/>
                    <a:gd name="T53" fmla="*/ 0 h 156"/>
                    <a:gd name="T54" fmla="*/ 0 w 156"/>
                    <a:gd name="T55" fmla="*/ 0 h 156"/>
                    <a:gd name="T56" fmla="*/ 0 w 156"/>
                    <a:gd name="T57" fmla="*/ 0 h 156"/>
                    <a:gd name="T58" fmla="*/ 1 w 156"/>
                    <a:gd name="T59" fmla="*/ 0 h 156"/>
                    <a:gd name="T60" fmla="*/ 1 w 156"/>
                    <a:gd name="T61" fmla="*/ 0 h 156"/>
                    <a:gd name="T62" fmla="*/ 1 w 156"/>
                    <a:gd name="T63" fmla="*/ 0 h 156"/>
                    <a:gd name="T64" fmla="*/ 1 w 156"/>
                    <a:gd name="T65" fmla="*/ 0 h 156"/>
                    <a:gd name="T66" fmla="*/ 1 w 156"/>
                    <a:gd name="T67" fmla="*/ 0 h 156"/>
                    <a:gd name="T68" fmla="*/ 1 w 156"/>
                    <a:gd name="T69" fmla="*/ 1 h 15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56"/>
                    <a:gd name="T106" fmla="*/ 0 h 156"/>
                    <a:gd name="T107" fmla="*/ 156 w 156"/>
                    <a:gd name="T108" fmla="*/ 156 h 15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56" h="156">
                      <a:moveTo>
                        <a:pt x="78" y="78"/>
                      </a:moveTo>
                      <a:lnTo>
                        <a:pt x="144" y="38"/>
                      </a:lnTo>
                      <a:lnTo>
                        <a:pt x="150" y="47"/>
                      </a:lnTo>
                      <a:lnTo>
                        <a:pt x="153" y="57"/>
                      </a:lnTo>
                      <a:lnTo>
                        <a:pt x="155" y="68"/>
                      </a:lnTo>
                      <a:lnTo>
                        <a:pt x="156" y="78"/>
                      </a:lnTo>
                      <a:lnTo>
                        <a:pt x="155" y="94"/>
                      </a:lnTo>
                      <a:lnTo>
                        <a:pt x="150" y="108"/>
                      </a:lnTo>
                      <a:lnTo>
                        <a:pt x="142" y="122"/>
                      </a:lnTo>
                      <a:lnTo>
                        <a:pt x="133" y="133"/>
                      </a:lnTo>
                      <a:lnTo>
                        <a:pt x="121" y="142"/>
                      </a:lnTo>
                      <a:lnTo>
                        <a:pt x="108" y="150"/>
                      </a:lnTo>
                      <a:lnTo>
                        <a:pt x="94" y="155"/>
                      </a:lnTo>
                      <a:lnTo>
                        <a:pt x="78" y="156"/>
                      </a:lnTo>
                      <a:lnTo>
                        <a:pt x="62" y="155"/>
                      </a:lnTo>
                      <a:lnTo>
                        <a:pt x="48" y="150"/>
                      </a:lnTo>
                      <a:lnTo>
                        <a:pt x="34" y="142"/>
                      </a:lnTo>
                      <a:lnTo>
                        <a:pt x="23" y="133"/>
                      </a:lnTo>
                      <a:lnTo>
                        <a:pt x="14" y="122"/>
                      </a:lnTo>
                      <a:lnTo>
                        <a:pt x="6" y="108"/>
                      </a:lnTo>
                      <a:lnTo>
                        <a:pt x="1" y="94"/>
                      </a:lnTo>
                      <a:lnTo>
                        <a:pt x="0" y="78"/>
                      </a:lnTo>
                      <a:lnTo>
                        <a:pt x="1" y="62"/>
                      </a:lnTo>
                      <a:lnTo>
                        <a:pt x="6" y="48"/>
                      </a:lnTo>
                      <a:lnTo>
                        <a:pt x="14" y="35"/>
                      </a:lnTo>
                      <a:lnTo>
                        <a:pt x="23" y="23"/>
                      </a:lnTo>
                      <a:lnTo>
                        <a:pt x="34" y="14"/>
                      </a:lnTo>
                      <a:lnTo>
                        <a:pt x="48" y="6"/>
                      </a:lnTo>
                      <a:lnTo>
                        <a:pt x="62" y="1"/>
                      </a:lnTo>
                      <a:lnTo>
                        <a:pt x="78" y="0"/>
                      </a:lnTo>
                      <a:lnTo>
                        <a:pt x="79" y="0"/>
                      </a:lnTo>
                      <a:lnTo>
                        <a:pt x="80" y="0"/>
                      </a:lnTo>
                      <a:lnTo>
                        <a:pt x="82" y="0"/>
                      </a:lnTo>
                      <a:lnTo>
                        <a:pt x="84" y="0"/>
                      </a:lnTo>
                      <a:lnTo>
                        <a:pt x="78" y="7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29731" name="Freeform 152"/>
                <p:cNvSpPr>
                  <a:spLocks/>
                </p:cNvSpPr>
                <p:nvPr/>
              </p:nvSpPr>
              <p:spPr bwMode="auto">
                <a:xfrm>
                  <a:off x="4074" y="1990"/>
                  <a:ext cx="31" cy="31"/>
                </a:xfrm>
                <a:custGeom>
                  <a:avLst/>
                  <a:gdLst>
                    <a:gd name="T0" fmla="*/ 1 w 156"/>
                    <a:gd name="T1" fmla="*/ 1 h 156"/>
                    <a:gd name="T2" fmla="*/ 1 w 156"/>
                    <a:gd name="T3" fmla="*/ 0 h 156"/>
                    <a:gd name="T4" fmla="*/ 1 w 156"/>
                    <a:gd name="T5" fmla="*/ 0 h 156"/>
                    <a:gd name="T6" fmla="*/ 1 w 156"/>
                    <a:gd name="T7" fmla="*/ 0 h 156"/>
                    <a:gd name="T8" fmla="*/ 1 w 156"/>
                    <a:gd name="T9" fmla="*/ 1 h 156"/>
                    <a:gd name="T10" fmla="*/ 1 w 156"/>
                    <a:gd name="T11" fmla="*/ 1 h 156"/>
                    <a:gd name="T12" fmla="*/ 1 w 156"/>
                    <a:gd name="T13" fmla="*/ 1 h 156"/>
                    <a:gd name="T14" fmla="*/ 1 w 156"/>
                    <a:gd name="T15" fmla="*/ 1 h 156"/>
                    <a:gd name="T16" fmla="*/ 1 w 156"/>
                    <a:gd name="T17" fmla="*/ 1 h 156"/>
                    <a:gd name="T18" fmla="*/ 1 w 156"/>
                    <a:gd name="T19" fmla="*/ 1 h 156"/>
                    <a:gd name="T20" fmla="*/ 1 w 156"/>
                    <a:gd name="T21" fmla="*/ 1 h 156"/>
                    <a:gd name="T22" fmla="*/ 1 w 156"/>
                    <a:gd name="T23" fmla="*/ 1 h 156"/>
                    <a:gd name="T24" fmla="*/ 1 w 156"/>
                    <a:gd name="T25" fmla="*/ 1 h 156"/>
                    <a:gd name="T26" fmla="*/ 1 w 156"/>
                    <a:gd name="T27" fmla="*/ 1 h 156"/>
                    <a:gd name="T28" fmla="*/ 0 w 156"/>
                    <a:gd name="T29" fmla="*/ 1 h 156"/>
                    <a:gd name="T30" fmla="*/ 0 w 156"/>
                    <a:gd name="T31" fmla="*/ 1 h 156"/>
                    <a:gd name="T32" fmla="*/ 0 w 156"/>
                    <a:gd name="T33" fmla="*/ 1 h 156"/>
                    <a:gd name="T34" fmla="*/ 0 w 156"/>
                    <a:gd name="T35" fmla="*/ 1 h 156"/>
                    <a:gd name="T36" fmla="*/ 0 w 156"/>
                    <a:gd name="T37" fmla="*/ 1 h 156"/>
                    <a:gd name="T38" fmla="*/ 0 w 156"/>
                    <a:gd name="T39" fmla="*/ 1 h 156"/>
                    <a:gd name="T40" fmla="*/ 0 w 156"/>
                    <a:gd name="T41" fmla="*/ 1 h 156"/>
                    <a:gd name="T42" fmla="*/ 0 w 156"/>
                    <a:gd name="T43" fmla="*/ 1 h 156"/>
                    <a:gd name="T44" fmla="*/ 0 w 156"/>
                    <a:gd name="T45" fmla="*/ 0 h 156"/>
                    <a:gd name="T46" fmla="*/ 0 w 156"/>
                    <a:gd name="T47" fmla="*/ 0 h 156"/>
                    <a:gd name="T48" fmla="*/ 0 w 156"/>
                    <a:gd name="T49" fmla="*/ 0 h 156"/>
                    <a:gd name="T50" fmla="*/ 0 w 156"/>
                    <a:gd name="T51" fmla="*/ 0 h 156"/>
                    <a:gd name="T52" fmla="*/ 0 w 156"/>
                    <a:gd name="T53" fmla="*/ 0 h 156"/>
                    <a:gd name="T54" fmla="*/ 0 w 156"/>
                    <a:gd name="T55" fmla="*/ 0 h 156"/>
                    <a:gd name="T56" fmla="*/ 0 w 156"/>
                    <a:gd name="T57" fmla="*/ 0 h 156"/>
                    <a:gd name="T58" fmla="*/ 1 w 156"/>
                    <a:gd name="T59" fmla="*/ 0 h 156"/>
                    <a:gd name="T60" fmla="*/ 1 w 156"/>
                    <a:gd name="T61" fmla="*/ 0 h 156"/>
                    <a:gd name="T62" fmla="*/ 1 w 156"/>
                    <a:gd name="T63" fmla="*/ 0 h 156"/>
                    <a:gd name="T64" fmla="*/ 1 w 156"/>
                    <a:gd name="T65" fmla="*/ 0 h 156"/>
                    <a:gd name="T66" fmla="*/ 1 w 156"/>
                    <a:gd name="T67" fmla="*/ 0 h 156"/>
                    <a:gd name="T68" fmla="*/ 1 w 156"/>
                    <a:gd name="T69" fmla="*/ 1 h 15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56"/>
                    <a:gd name="T106" fmla="*/ 0 h 156"/>
                    <a:gd name="T107" fmla="*/ 156 w 156"/>
                    <a:gd name="T108" fmla="*/ 156 h 15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56" h="156">
                      <a:moveTo>
                        <a:pt x="78" y="78"/>
                      </a:moveTo>
                      <a:lnTo>
                        <a:pt x="144" y="38"/>
                      </a:lnTo>
                      <a:lnTo>
                        <a:pt x="150" y="47"/>
                      </a:lnTo>
                      <a:lnTo>
                        <a:pt x="153" y="57"/>
                      </a:lnTo>
                      <a:lnTo>
                        <a:pt x="155" y="68"/>
                      </a:lnTo>
                      <a:lnTo>
                        <a:pt x="156" y="78"/>
                      </a:lnTo>
                      <a:lnTo>
                        <a:pt x="155" y="94"/>
                      </a:lnTo>
                      <a:lnTo>
                        <a:pt x="150" y="108"/>
                      </a:lnTo>
                      <a:lnTo>
                        <a:pt x="142" y="122"/>
                      </a:lnTo>
                      <a:lnTo>
                        <a:pt x="133" y="133"/>
                      </a:lnTo>
                      <a:lnTo>
                        <a:pt x="121" y="142"/>
                      </a:lnTo>
                      <a:lnTo>
                        <a:pt x="108" y="150"/>
                      </a:lnTo>
                      <a:lnTo>
                        <a:pt x="94" y="155"/>
                      </a:lnTo>
                      <a:lnTo>
                        <a:pt x="78" y="156"/>
                      </a:lnTo>
                      <a:lnTo>
                        <a:pt x="62" y="155"/>
                      </a:lnTo>
                      <a:lnTo>
                        <a:pt x="48" y="150"/>
                      </a:lnTo>
                      <a:lnTo>
                        <a:pt x="34" y="142"/>
                      </a:lnTo>
                      <a:lnTo>
                        <a:pt x="23" y="133"/>
                      </a:lnTo>
                      <a:lnTo>
                        <a:pt x="14" y="122"/>
                      </a:lnTo>
                      <a:lnTo>
                        <a:pt x="6" y="108"/>
                      </a:lnTo>
                      <a:lnTo>
                        <a:pt x="1" y="94"/>
                      </a:lnTo>
                      <a:lnTo>
                        <a:pt x="0" y="78"/>
                      </a:lnTo>
                      <a:lnTo>
                        <a:pt x="1" y="62"/>
                      </a:lnTo>
                      <a:lnTo>
                        <a:pt x="6" y="48"/>
                      </a:lnTo>
                      <a:lnTo>
                        <a:pt x="14" y="35"/>
                      </a:lnTo>
                      <a:lnTo>
                        <a:pt x="23" y="23"/>
                      </a:lnTo>
                      <a:lnTo>
                        <a:pt x="34" y="14"/>
                      </a:lnTo>
                      <a:lnTo>
                        <a:pt x="48" y="6"/>
                      </a:lnTo>
                      <a:lnTo>
                        <a:pt x="62" y="1"/>
                      </a:lnTo>
                      <a:lnTo>
                        <a:pt x="78" y="0"/>
                      </a:lnTo>
                      <a:lnTo>
                        <a:pt x="79" y="0"/>
                      </a:lnTo>
                      <a:lnTo>
                        <a:pt x="80" y="0"/>
                      </a:lnTo>
                      <a:lnTo>
                        <a:pt x="82" y="0"/>
                      </a:lnTo>
                      <a:lnTo>
                        <a:pt x="84" y="0"/>
                      </a:lnTo>
                      <a:lnTo>
                        <a:pt x="78" y="78"/>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dirty="0">
                    <a:latin typeface="Calibri" panose="020F0502020204030204" pitchFamily="34" charset="0"/>
                  </a:endParaRPr>
                </a:p>
              </p:txBody>
            </p:sp>
          </p:grpSp>
          <p:grpSp>
            <p:nvGrpSpPr>
              <p:cNvPr id="29722" name="Group 153"/>
              <p:cNvGrpSpPr>
                <a:grpSpLocks/>
              </p:cNvGrpSpPr>
              <p:nvPr/>
            </p:nvGrpSpPr>
            <p:grpSpPr bwMode="auto">
              <a:xfrm>
                <a:off x="2552" y="2410"/>
                <a:ext cx="28" cy="29"/>
                <a:chOff x="4074" y="1990"/>
                <a:chExt cx="31" cy="31"/>
              </a:xfrm>
            </p:grpSpPr>
            <p:sp>
              <p:nvSpPr>
                <p:cNvPr id="29724" name="Freeform 154"/>
                <p:cNvSpPr>
                  <a:spLocks/>
                </p:cNvSpPr>
                <p:nvPr/>
              </p:nvSpPr>
              <p:spPr bwMode="auto">
                <a:xfrm>
                  <a:off x="4074" y="1990"/>
                  <a:ext cx="31" cy="31"/>
                </a:xfrm>
                <a:custGeom>
                  <a:avLst/>
                  <a:gdLst>
                    <a:gd name="T0" fmla="*/ 1 w 156"/>
                    <a:gd name="T1" fmla="*/ 1 h 156"/>
                    <a:gd name="T2" fmla="*/ 0 w 156"/>
                    <a:gd name="T3" fmla="*/ 1 h 156"/>
                    <a:gd name="T4" fmla="*/ 0 w 156"/>
                    <a:gd name="T5" fmla="*/ 1 h 156"/>
                    <a:gd name="T6" fmla="*/ 0 w 156"/>
                    <a:gd name="T7" fmla="*/ 1 h 156"/>
                    <a:gd name="T8" fmla="*/ 0 w 156"/>
                    <a:gd name="T9" fmla="*/ 1 h 156"/>
                    <a:gd name="T10" fmla="*/ 0 w 156"/>
                    <a:gd name="T11" fmla="*/ 1 h 156"/>
                    <a:gd name="T12" fmla="*/ 0 w 156"/>
                    <a:gd name="T13" fmla="*/ 1 h 156"/>
                    <a:gd name="T14" fmla="*/ 0 w 156"/>
                    <a:gd name="T15" fmla="*/ 1 h 156"/>
                    <a:gd name="T16" fmla="*/ 0 w 156"/>
                    <a:gd name="T17" fmla="*/ 1 h 156"/>
                    <a:gd name="T18" fmla="*/ 0 w 156"/>
                    <a:gd name="T19" fmla="*/ 0 h 156"/>
                    <a:gd name="T20" fmla="*/ 0 w 156"/>
                    <a:gd name="T21" fmla="*/ 0 h 156"/>
                    <a:gd name="T22" fmla="*/ 0 w 156"/>
                    <a:gd name="T23" fmla="*/ 0 h 156"/>
                    <a:gd name="T24" fmla="*/ 0 w 156"/>
                    <a:gd name="T25" fmla="*/ 0 h 156"/>
                    <a:gd name="T26" fmla="*/ 0 w 156"/>
                    <a:gd name="T27" fmla="*/ 0 h 156"/>
                    <a:gd name="T28" fmla="*/ 0 w 156"/>
                    <a:gd name="T29" fmla="*/ 0 h 156"/>
                    <a:gd name="T30" fmla="*/ 0 w 156"/>
                    <a:gd name="T31" fmla="*/ 0 h 156"/>
                    <a:gd name="T32" fmla="*/ 1 w 156"/>
                    <a:gd name="T33" fmla="*/ 0 h 156"/>
                    <a:gd name="T34" fmla="*/ 1 w 156"/>
                    <a:gd name="T35" fmla="*/ 0 h 156"/>
                    <a:gd name="T36" fmla="*/ 1 w 156"/>
                    <a:gd name="T37" fmla="*/ 0 h 156"/>
                    <a:gd name="T38" fmla="*/ 1 w 156"/>
                    <a:gd name="T39" fmla="*/ 0 h 156"/>
                    <a:gd name="T40" fmla="*/ 1 w 156"/>
                    <a:gd name="T41" fmla="*/ 0 h 156"/>
                    <a:gd name="T42" fmla="*/ 1 w 156"/>
                    <a:gd name="T43" fmla="*/ 0 h 156"/>
                    <a:gd name="T44" fmla="*/ 1 w 156"/>
                    <a:gd name="T45" fmla="*/ 0 h 156"/>
                    <a:gd name="T46" fmla="*/ 1 w 156"/>
                    <a:gd name="T47" fmla="*/ 0 h 156"/>
                    <a:gd name="T48" fmla="*/ 1 w 156"/>
                    <a:gd name="T49" fmla="*/ 1 h 156"/>
                    <a:gd name="T50" fmla="*/ 1 w 156"/>
                    <a:gd name="T51" fmla="*/ 1 h 156"/>
                    <a:gd name="T52" fmla="*/ 1 w 156"/>
                    <a:gd name="T53" fmla="*/ 1 h 156"/>
                    <a:gd name="T54" fmla="*/ 1 w 156"/>
                    <a:gd name="T55" fmla="*/ 1 h 156"/>
                    <a:gd name="T56" fmla="*/ 1 w 156"/>
                    <a:gd name="T57" fmla="*/ 1 h 156"/>
                    <a:gd name="T58" fmla="*/ 1 w 156"/>
                    <a:gd name="T59" fmla="*/ 1 h 156"/>
                    <a:gd name="T60" fmla="*/ 1 w 156"/>
                    <a:gd name="T61" fmla="*/ 1 h 156"/>
                    <a:gd name="T62" fmla="*/ 1 w 156"/>
                    <a:gd name="T63" fmla="*/ 1 h 156"/>
                    <a:gd name="T64" fmla="*/ 1 w 156"/>
                    <a:gd name="T65" fmla="*/ 1 h 15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56"/>
                    <a:gd name="T100" fmla="*/ 0 h 156"/>
                    <a:gd name="T101" fmla="*/ 156 w 156"/>
                    <a:gd name="T102" fmla="*/ 156 h 15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56" h="156">
                      <a:moveTo>
                        <a:pt x="78" y="156"/>
                      </a:moveTo>
                      <a:lnTo>
                        <a:pt x="62" y="155"/>
                      </a:lnTo>
                      <a:lnTo>
                        <a:pt x="48" y="150"/>
                      </a:lnTo>
                      <a:lnTo>
                        <a:pt x="34" y="142"/>
                      </a:lnTo>
                      <a:lnTo>
                        <a:pt x="23" y="133"/>
                      </a:lnTo>
                      <a:lnTo>
                        <a:pt x="14" y="122"/>
                      </a:lnTo>
                      <a:lnTo>
                        <a:pt x="6" y="108"/>
                      </a:lnTo>
                      <a:lnTo>
                        <a:pt x="1" y="94"/>
                      </a:lnTo>
                      <a:lnTo>
                        <a:pt x="0" y="78"/>
                      </a:lnTo>
                      <a:lnTo>
                        <a:pt x="1" y="62"/>
                      </a:lnTo>
                      <a:lnTo>
                        <a:pt x="6" y="48"/>
                      </a:lnTo>
                      <a:lnTo>
                        <a:pt x="14" y="35"/>
                      </a:lnTo>
                      <a:lnTo>
                        <a:pt x="23" y="23"/>
                      </a:lnTo>
                      <a:lnTo>
                        <a:pt x="34" y="14"/>
                      </a:lnTo>
                      <a:lnTo>
                        <a:pt x="48" y="6"/>
                      </a:lnTo>
                      <a:lnTo>
                        <a:pt x="62" y="1"/>
                      </a:lnTo>
                      <a:lnTo>
                        <a:pt x="78" y="0"/>
                      </a:lnTo>
                      <a:lnTo>
                        <a:pt x="94" y="1"/>
                      </a:lnTo>
                      <a:lnTo>
                        <a:pt x="108" y="6"/>
                      </a:lnTo>
                      <a:lnTo>
                        <a:pt x="121" y="14"/>
                      </a:lnTo>
                      <a:lnTo>
                        <a:pt x="133" y="23"/>
                      </a:lnTo>
                      <a:lnTo>
                        <a:pt x="142" y="35"/>
                      </a:lnTo>
                      <a:lnTo>
                        <a:pt x="150" y="48"/>
                      </a:lnTo>
                      <a:lnTo>
                        <a:pt x="155" y="62"/>
                      </a:lnTo>
                      <a:lnTo>
                        <a:pt x="156" y="78"/>
                      </a:lnTo>
                      <a:lnTo>
                        <a:pt x="155" y="94"/>
                      </a:lnTo>
                      <a:lnTo>
                        <a:pt x="150" y="108"/>
                      </a:lnTo>
                      <a:lnTo>
                        <a:pt x="142" y="122"/>
                      </a:lnTo>
                      <a:lnTo>
                        <a:pt x="133" y="133"/>
                      </a:lnTo>
                      <a:lnTo>
                        <a:pt x="121" y="142"/>
                      </a:lnTo>
                      <a:lnTo>
                        <a:pt x="108" y="150"/>
                      </a:lnTo>
                      <a:lnTo>
                        <a:pt x="94" y="155"/>
                      </a:lnTo>
                      <a:lnTo>
                        <a:pt x="78" y="15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29725" name="Freeform 155"/>
                <p:cNvSpPr>
                  <a:spLocks/>
                </p:cNvSpPr>
                <p:nvPr/>
              </p:nvSpPr>
              <p:spPr bwMode="auto">
                <a:xfrm>
                  <a:off x="4074" y="1990"/>
                  <a:ext cx="31" cy="31"/>
                </a:xfrm>
                <a:custGeom>
                  <a:avLst/>
                  <a:gdLst>
                    <a:gd name="T0" fmla="*/ 1 w 156"/>
                    <a:gd name="T1" fmla="*/ 1 h 156"/>
                    <a:gd name="T2" fmla="*/ 0 w 156"/>
                    <a:gd name="T3" fmla="*/ 1 h 156"/>
                    <a:gd name="T4" fmla="*/ 0 w 156"/>
                    <a:gd name="T5" fmla="*/ 1 h 156"/>
                    <a:gd name="T6" fmla="*/ 0 w 156"/>
                    <a:gd name="T7" fmla="*/ 1 h 156"/>
                    <a:gd name="T8" fmla="*/ 0 w 156"/>
                    <a:gd name="T9" fmla="*/ 1 h 156"/>
                    <a:gd name="T10" fmla="*/ 0 w 156"/>
                    <a:gd name="T11" fmla="*/ 1 h 156"/>
                    <a:gd name="T12" fmla="*/ 0 w 156"/>
                    <a:gd name="T13" fmla="*/ 1 h 156"/>
                    <a:gd name="T14" fmla="*/ 0 w 156"/>
                    <a:gd name="T15" fmla="*/ 1 h 156"/>
                    <a:gd name="T16" fmla="*/ 0 w 156"/>
                    <a:gd name="T17" fmla="*/ 1 h 156"/>
                    <a:gd name="T18" fmla="*/ 0 w 156"/>
                    <a:gd name="T19" fmla="*/ 0 h 156"/>
                    <a:gd name="T20" fmla="*/ 0 w 156"/>
                    <a:gd name="T21" fmla="*/ 0 h 156"/>
                    <a:gd name="T22" fmla="*/ 0 w 156"/>
                    <a:gd name="T23" fmla="*/ 0 h 156"/>
                    <a:gd name="T24" fmla="*/ 0 w 156"/>
                    <a:gd name="T25" fmla="*/ 0 h 156"/>
                    <a:gd name="T26" fmla="*/ 0 w 156"/>
                    <a:gd name="T27" fmla="*/ 0 h 156"/>
                    <a:gd name="T28" fmla="*/ 0 w 156"/>
                    <a:gd name="T29" fmla="*/ 0 h 156"/>
                    <a:gd name="T30" fmla="*/ 0 w 156"/>
                    <a:gd name="T31" fmla="*/ 0 h 156"/>
                    <a:gd name="T32" fmla="*/ 1 w 156"/>
                    <a:gd name="T33" fmla="*/ 0 h 156"/>
                    <a:gd name="T34" fmla="*/ 1 w 156"/>
                    <a:gd name="T35" fmla="*/ 0 h 156"/>
                    <a:gd name="T36" fmla="*/ 1 w 156"/>
                    <a:gd name="T37" fmla="*/ 0 h 156"/>
                    <a:gd name="T38" fmla="*/ 1 w 156"/>
                    <a:gd name="T39" fmla="*/ 0 h 156"/>
                    <a:gd name="T40" fmla="*/ 1 w 156"/>
                    <a:gd name="T41" fmla="*/ 0 h 156"/>
                    <a:gd name="T42" fmla="*/ 1 w 156"/>
                    <a:gd name="T43" fmla="*/ 0 h 156"/>
                    <a:gd name="T44" fmla="*/ 1 w 156"/>
                    <a:gd name="T45" fmla="*/ 0 h 156"/>
                    <a:gd name="T46" fmla="*/ 1 w 156"/>
                    <a:gd name="T47" fmla="*/ 0 h 156"/>
                    <a:gd name="T48" fmla="*/ 1 w 156"/>
                    <a:gd name="T49" fmla="*/ 1 h 156"/>
                    <a:gd name="T50" fmla="*/ 1 w 156"/>
                    <a:gd name="T51" fmla="*/ 1 h 156"/>
                    <a:gd name="T52" fmla="*/ 1 w 156"/>
                    <a:gd name="T53" fmla="*/ 1 h 156"/>
                    <a:gd name="T54" fmla="*/ 1 w 156"/>
                    <a:gd name="T55" fmla="*/ 1 h 156"/>
                    <a:gd name="T56" fmla="*/ 1 w 156"/>
                    <a:gd name="T57" fmla="*/ 1 h 156"/>
                    <a:gd name="T58" fmla="*/ 1 w 156"/>
                    <a:gd name="T59" fmla="*/ 1 h 156"/>
                    <a:gd name="T60" fmla="*/ 1 w 156"/>
                    <a:gd name="T61" fmla="*/ 1 h 156"/>
                    <a:gd name="T62" fmla="*/ 1 w 156"/>
                    <a:gd name="T63" fmla="*/ 1 h 156"/>
                    <a:gd name="T64" fmla="*/ 1 w 156"/>
                    <a:gd name="T65" fmla="*/ 1 h 15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56"/>
                    <a:gd name="T100" fmla="*/ 0 h 156"/>
                    <a:gd name="T101" fmla="*/ 156 w 156"/>
                    <a:gd name="T102" fmla="*/ 156 h 15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56" h="156">
                      <a:moveTo>
                        <a:pt x="78" y="156"/>
                      </a:moveTo>
                      <a:lnTo>
                        <a:pt x="62" y="155"/>
                      </a:lnTo>
                      <a:lnTo>
                        <a:pt x="48" y="150"/>
                      </a:lnTo>
                      <a:lnTo>
                        <a:pt x="34" y="142"/>
                      </a:lnTo>
                      <a:lnTo>
                        <a:pt x="23" y="133"/>
                      </a:lnTo>
                      <a:lnTo>
                        <a:pt x="14" y="122"/>
                      </a:lnTo>
                      <a:lnTo>
                        <a:pt x="6" y="108"/>
                      </a:lnTo>
                      <a:lnTo>
                        <a:pt x="1" y="94"/>
                      </a:lnTo>
                      <a:lnTo>
                        <a:pt x="0" y="78"/>
                      </a:lnTo>
                      <a:lnTo>
                        <a:pt x="1" y="62"/>
                      </a:lnTo>
                      <a:lnTo>
                        <a:pt x="6" y="48"/>
                      </a:lnTo>
                      <a:lnTo>
                        <a:pt x="14" y="35"/>
                      </a:lnTo>
                      <a:lnTo>
                        <a:pt x="23" y="23"/>
                      </a:lnTo>
                      <a:lnTo>
                        <a:pt x="34" y="14"/>
                      </a:lnTo>
                      <a:lnTo>
                        <a:pt x="48" y="6"/>
                      </a:lnTo>
                      <a:lnTo>
                        <a:pt x="62" y="1"/>
                      </a:lnTo>
                      <a:lnTo>
                        <a:pt x="78" y="0"/>
                      </a:lnTo>
                      <a:lnTo>
                        <a:pt x="94" y="1"/>
                      </a:lnTo>
                      <a:lnTo>
                        <a:pt x="108" y="6"/>
                      </a:lnTo>
                      <a:lnTo>
                        <a:pt x="121" y="14"/>
                      </a:lnTo>
                      <a:lnTo>
                        <a:pt x="133" y="23"/>
                      </a:lnTo>
                      <a:lnTo>
                        <a:pt x="142" y="35"/>
                      </a:lnTo>
                      <a:lnTo>
                        <a:pt x="150" y="48"/>
                      </a:lnTo>
                      <a:lnTo>
                        <a:pt x="155" y="62"/>
                      </a:lnTo>
                      <a:lnTo>
                        <a:pt x="156" y="78"/>
                      </a:lnTo>
                      <a:lnTo>
                        <a:pt x="155" y="94"/>
                      </a:lnTo>
                      <a:lnTo>
                        <a:pt x="150" y="108"/>
                      </a:lnTo>
                      <a:lnTo>
                        <a:pt x="142" y="122"/>
                      </a:lnTo>
                      <a:lnTo>
                        <a:pt x="133" y="133"/>
                      </a:lnTo>
                      <a:lnTo>
                        <a:pt x="121" y="142"/>
                      </a:lnTo>
                      <a:lnTo>
                        <a:pt x="108" y="150"/>
                      </a:lnTo>
                      <a:lnTo>
                        <a:pt x="94" y="155"/>
                      </a:lnTo>
                      <a:lnTo>
                        <a:pt x="78" y="156"/>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dirty="0">
                    <a:latin typeface="Calibri" panose="020F0502020204030204" pitchFamily="34" charset="0"/>
                  </a:endParaRPr>
                </a:p>
              </p:txBody>
            </p:sp>
            <p:sp>
              <p:nvSpPr>
                <p:cNvPr id="29726" name="Freeform 156"/>
                <p:cNvSpPr>
                  <a:spLocks/>
                </p:cNvSpPr>
                <p:nvPr/>
              </p:nvSpPr>
              <p:spPr bwMode="auto">
                <a:xfrm>
                  <a:off x="4074" y="1990"/>
                  <a:ext cx="31" cy="31"/>
                </a:xfrm>
                <a:custGeom>
                  <a:avLst/>
                  <a:gdLst>
                    <a:gd name="T0" fmla="*/ 1 w 156"/>
                    <a:gd name="T1" fmla="*/ 1 h 156"/>
                    <a:gd name="T2" fmla="*/ 1 w 156"/>
                    <a:gd name="T3" fmla="*/ 0 h 156"/>
                    <a:gd name="T4" fmla="*/ 1 w 156"/>
                    <a:gd name="T5" fmla="*/ 0 h 156"/>
                    <a:gd name="T6" fmla="*/ 1 w 156"/>
                    <a:gd name="T7" fmla="*/ 0 h 156"/>
                    <a:gd name="T8" fmla="*/ 1 w 156"/>
                    <a:gd name="T9" fmla="*/ 1 h 156"/>
                    <a:gd name="T10" fmla="*/ 1 w 156"/>
                    <a:gd name="T11" fmla="*/ 1 h 156"/>
                    <a:gd name="T12" fmla="*/ 1 w 156"/>
                    <a:gd name="T13" fmla="*/ 1 h 156"/>
                    <a:gd name="T14" fmla="*/ 1 w 156"/>
                    <a:gd name="T15" fmla="*/ 1 h 156"/>
                    <a:gd name="T16" fmla="*/ 1 w 156"/>
                    <a:gd name="T17" fmla="*/ 1 h 156"/>
                    <a:gd name="T18" fmla="*/ 1 w 156"/>
                    <a:gd name="T19" fmla="*/ 1 h 156"/>
                    <a:gd name="T20" fmla="*/ 1 w 156"/>
                    <a:gd name="T21" fmla="*/ 1 h 156"/>
                    <a:gd name="T22" fmla="*/ 1 w 156"/>
                    <a:gd name="T23" fmla="*/ 1 h 156"/>
                    <a:gd name="T24" fmla="*/ 1 w 156"/>
                    <a:gd name="T25" fmla="*/ 1 h 156"/>
                    <a:gd name="T26" fmla="*/ 1 w 156"/>
                    <a:gd name="T27" fmla="*/ 1 h 156"/>
                    <a:gd name="T28" fmla="*/ 0 w 156"/>
                    <a:gd name="T29" fmla="*/ 1 h 156"/>
                    <a:gd name="T30" fmla="*/ 0 w 156"/>
                    <a:gd name="T31" fmla="*/ 1 h 156"/>
                    <a:gd name="T32" fmla="*/ 0 w 156"/>
                    <a:gd name="T33" fmla="*/ 1 h 156"/>
                    <a:gd name="T34" fmla="*/ 0 w 156"/>
                    <a:gd name="T35" fmla="*/ 1 h 156"/>
                    <a:gd name="T36" fmla="*/ 0 w 156"/>
                    <a:gd name="T37" fmla="*/ 1 h 156"/>
                    <a:gd name="T38" fmla="*/ 0 w 156"/>
                    <a:gd name="T39" fmla="*/ 1 h 156"/>
                    <a:gd name="T40" fmla="*/ 0 w 156"/>
                    <a:gd name="T41" fmla="*/ 1 h 156"/>
                    <a:gd name="T42" fmla="*/ 0 w 156"/>
                    <a:gd name="T43" fmla="*/ 1 h 156"/>
                    <a:gd name="T44" fmla="*/ 0 w 156"/>
                    <a:gd name="T45" fmla="*/ 0 h 156"/>
                    <a:gd name="T46" fmla="*/ 0 w 156"/>
                    <a:gd name="T47" fmla="*/ 0 h 156"/>
                    <a:gd name="T48" fmla="*/ 0 w 156"/>
                    <a:gd name="T49" fmla="*/ 0 h 156"/>
                    <a:gd name="T50" fmla="*/ 0 w 156"/>
                    <a:gd name="T51" fmla="*/ 0 h 156"/>
                    <a:gd name="T52" fmla="*/ 0 w 156"/>
                    <a:gd name="T53" fmla="*/ 0 h 156"/>
                    <a:gd name="T54" fmla="*/ 0 w 156"/>
                    <a:gd name="T55" fmla="*/ 0 h 156"/>
                    <a:gd name="T56" fmla="*/ 0 w 156"/>
                    <a:gd name="T57" fmla="*/ 0 h 156"/>
                    <a:gd name="T58" fmla="*/ 1 w 156"/>
                    <a:gd name="T59" fmla="*/ 0 h 156"/>
                    <a:gd name="T60" fmla="*/ 1 w 156"/>
                    <a:gd name="T61" fmla="*/ 0 h 156"/>
                    <a:gd name="T62" fmla="*/ 1 w 156"/>
                    <a:gd name="T63" fmla="*/ 0 h 156"/>
                    <a:gd name="T64" fmla="*/ 1 w 156"/>
                    <a:gd name="T65" fmla="*/ 0 h 156"/>
                    <a:gd name="T66" fmla="*/ 1 w 156"/>
                    <a:gd name="T67" fmla="*/ 0 h 156"/>
                    <a:gd name="T68" fmla="*/ 1 w 156"/>
                    <a:gd name="T69" fmla="*/ 1 h 15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56"/>
                    <a:gd name="T106" fmla="*/ 0 h 156"/>
                    <a:gd name="T107" fmla="*/ 156 w 156"/>
                    <a:gd name="T108" fmla="*/ 156 h 15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56" h="156">
                      <a:moveTo>
                        <a:pt x="78" y="78"/>
                      </a:moveTo>
                      <a:lnTo>
                        <a:pt x="144" y="38"/>
                      </a:lnTo>
                      <a:lnTo>
                        <a:pt x="150" y="47"/>
                      </a:lnTo>
                      <a:lnTo>
                        <a:pt x="153" y="57"/>
                      </a:lnTo>
                      <a:lnTo>
                        <a:pt x="155" y="68"/>
                      </a:lnTo>
                      <a:lnTo>
                        <a:pt x="156" y="78"/>
                      </a:lnTo>
                      <a:lnTo>
                        <a:pt x="155" y="94"/>
                      </a:lnTo>
                      <a:lnTo>
                        <a:pt x="150" y="108"/>
                      </a:lnTo>
                      <a:lnTo>
                        <a:pt x="142" y="122"/>
                      </a:lnTo>
                      <a:lnTo>
                        <a:pt x="133" y="133"/>
                      </a:lnTo>
                      <a:lnTo>
                        <a:pt x="121" y="142"/>
                      </a:lnTo>
                      <a:lnTo>
                        <a:pt x="108" y="150"/>
                      </a:lnTo>
                      <a:lnTo>
                        <a:pt x="94" y="155"/>
                      </a:lnTo>
                      <a:lnTo>
                        <a:pt x="78" y="156"/>
                      </a:lnTo>
                      <a:lnTo>
                        <a:pt x="62" y="155"/>
                      </a:lnTo>
                      <a:lnTo>
                        <a:pt x="48" y="150"/>
                      </a:lnTo>
                      <a:lnTo>
                        <a:pt x="34" y="142"/>
                      </a:lnTo>
                      <a:lnTo>
                        <a:pt x="23" y="133"/>
                      </a:lnTo>
                      <a:lnTo>
                        <a:pt x="14" y="122"/>
                      </a:lnTo>
                      <a:lnTo>
                        <a:pt x="6" y="108"/>
                      </a:lnTo>
                      <a:lnTo>
                        <a:pt x="1" y="94"/>
                      </a:lnTo>
                      <a:lnTo>
                        <a:pt x="0" y="78"/>
                      </a:lnTo>
                      <a:lnTo>
                        <a:pt x="1" y="62"/>
                      </a:lnTo>
                      <a:lnTo>
                        <a:pt x="6" y="48"/>
                      </a:lnTo>
                      <a:lnTo>
                        <a:pt x="14" y="35"/>
                      </a:lnTo>
                      <a:lnTo>
                        <a:pt x="23" y="23"/>
                      </a:lnTo>
                      <a:lnTo>
                        <a:pt x="34" y="14"/>
                      </a:lnTo>
                      <a:lnTo>
                        <a:pt x="48" y="6"/>
                      </a:lnTo>
                      <a:lnTo>
                        <a:pt x="62" y="1"/>
                      </a:lnTo>
                      <a:lnTo>
                        <a:pt x="78" y="0"/>
                      </a:lnTo>
                      <a:lnTo>
                        <a:pt x="79" y="0"/>
                      </a:lnTo>
                      <a:lnTo>
                        <a:pt x="80" y="0"/>
                      </a:lnTo>
                      <a:lnTo>
                        <a:pt x="82" y="0"/>
                      </a:lnTo>
                      <a:lnTo>
                        <a:pt x="84" y="0"/>
                      </a:lnTo>
                      <a:lnTo>
                        <a:pt x="78" y="7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29727" name="Freeform 157"/>
                <p:cNvSpPr>
                  <a:spLocks/>
                </p:cNvSpPr>
                <p:nvPr/>
              </p:nvSpPr>
              <p:spPr bwMode="auto">
                <a:xfrm>
                  <a:off x="4074" y="1990"/>
                  <a:ext cx="31" cy="31"/>
                </a:xfrm>
                <a:custGeom>
                  <a:avLst/>
                  <a:gdLst>
                    <a:gd name="T0" fmla="*/ 1 w 156"/>
                    <a:gd name="T1" fmla="*/ 1 h 156"/>
                    <a:gd name="T2" fmla="*/ 1 w 156"/>
                    <a:gd name="T3" fmla="*/ 0 h 156"/>
                    <a:gd name="T4" fmla="*/ 1 w 156"/>
                    <a:gd name="T5" fmla="*/ 0 h 156"/>
                    <a:gd name="T6" fmla="*/ 1 w 156"/>
                    <a:gd name="T7" fmla="*/ 0 h 156"/>
                    <a:gd name="T8" fmla="*/ 1 w 156"/>
                    <a:gd name="T9" fmla="*/ 1 h 156"/>
                    <a:gd name="T10" fmla="*/ 1 w 156"/>
                    <a:gd name="T11" fmla="*/ 1 h 156"/>
                    <a:gd name="T12" fmla="*/ 1 w 156"/>
                    <a:gd name="T13" fmla="*/ 1 h 156"/>
                    <a:gd name="T14" fmla="*/ 1 w 156"/>
                    <a:gd name="T15" fmla="*/ 1 h 156"/>
                    <a:gd name="T16" fmla="*/ 1 w 156"/>
                    <a:gd name="T17" fmla="*/ 1 h 156"/>
                    <a:gd name="T18" fmla="*/ 1 w 156"/>
                    <a:gd name="T19" fmla="*/ 1 h 156"/>
                    <a:gd name="T20" fmla="*/ 1 w 156"/>
                    <a:gd name="T21" fmla="*/ 1 h 156"/>
                    <a:gd name="T22" fmla="*/ 1 w 156"/>
                    <a:gd name="T23" fmla="*/ 1 h 156"/>
                    <a:gd name="T24" fmla="*/ 1 w 156"/>
                    <a:gd name="T25" fmla="*/ 1 h 156"/>
                    <a:gd name="T26" fmla="*/ 1 w 156"/>
                    <a:gd name="T27" fmla="*/ 1 h 156"/>
                    <a:gd name="T28" fmla="*/ 0 w 156"/>
                    <a:gd name="T29" fmla="*/ 1 h 156"/>
                    <a:gd name="T30" fmla="*/ 0 w 156"/>
                    <a:gd name="T31" fmla="*/ 1 h 156"/>
                    <a:gd name="T32" fmla="*/ 0 w 156"/>
                    <a:gd name="T33" fmla="*/ 1 h 156"/>
                    <a:gd name="T34" fmla="*/ 0 w 156"/>
                    <a:gd name="T35" fmla="*/ 1 h 156"/>
                    <a:gd name="T36" fmla="*/ 0 w 156"/>
                    <a:gd name="T37" fmla="*/ 1 h 156"/>
                    <a:gd name="T38" fmla="*/ 0 w 156"/>
                    <a:gd name="T39" fmla="*/ 1 h 156"/>
                    <a:gd name="T40" fmla="*/ 0 w 156"/>
                    <a:gd name="T41" fmla="*/ 1 h 156"/>
                    <a:gd name="T42" fmla="*/ 0 w 156"/>
                    <a:gd name="T43" fmla="*/ 1 h 156"/>
                    <a:gd name="T44" fmla="*/ 0 w 156"/>
                    <a:gd name="T45" fmla="*/ 0 h 156"/>
                    <a:gd name="T46" fmla="*/ 0 w 156"/>
                    <a:gd name="T47" fmla="*/ 0 h 156"/>
                    <a:gd name="T48" fmla="*/ 0 w 156"/>
                    <a:gd name="T49" fmla="*/ 0 h 156"/>
                    <a:gd name="T50" fmla="*/ 0 w 156"/>
                    <a:gd name="T51" fmla="*/ 0 h 156"/>
                    <a:gd name="T52" fmla="*/ 0 w 156"/>
                    <a:gd name="T53" fmla="*/ 0 h 156"/>
                    <a:gd name="T54" fmla="*/ 0 w 156"/>
                    <a:gd name="T55" fmla="*/ 0 h 156"/>
                    <a:gd name="T56" fmla="*/ 0 w 156"/>
                    <a:gd name="T57" fmla="*/ 0 h 156"/>
                    <a:gd name="T58" fmla="*/ 1 w 156"/>
                    <a:gd name="T59" fmla="*/ 0 h 156"/>
                    <a:gd name="T60" fmla="*/ 1 w 156"/>
                    <a:gd name="T61" fmla="*/ 0 h 156"/>
                    <a:gd name="T62" fmla="*/ 1 w 156"/>
                    <a:gd name="T63" fmla="*/ 0 h 156"/>
                    <a:gd name="T64" fmla="*/ 1 w 156"/>
                    <a:gd name="T65" fmla="*/ 0 h 156"/>
                    <a:gd name="T66" fmla="*/ 1 w 156"/>
                    <a:gd name="T67" fmla="*/ 0 h 156"/>
                    <a:gd name="T68" fmla="*/ 1 w 156"/>
                    <a:gd name="T69" fmla="*/ 1 h 15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56"/>
                    <a:gd name="T106" fmla="*/ 0 h 156"/>
                    <a:gd name="T107" fmla="*/ 156 w 156"/>
                    <a:gd name="T108" fmla="*/ 156 h 15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56" h="156">
                      <a:moveTo>
                        <a:pt x="78" y="78"/>
                      </a:moveTo>
                      <a:lnTo>
                        <a:pt x="144" y="38"/>
                      </a:lnTo>
                      <a:lnTo>
                        <a:pt x="150" y="47"/>
                      </a:lnTo>
                      <a:lnTo>
                        <a:pt x="153" y="57"/>
                      </a:lnTo>
                      <a:lnTo>
                        <a:pt x="155" y="68"/>
                      </a:lnTo>
                      <a:lnTo>
                        <a:pt x="156" y="78"/>
                      </a:lnTo>
                      <a:lnTo>
                        <a:pt x="155" y="94"/>
                      </a:lnTo>
                      <a:lnTo>
                        <a:pt x="150" y="108"/>
                      </a:lnTo>
                      <a:lnTo>
                        <a:pt x="142" y="122"/>
                      </a:lnTo>
                      <a:lnTo>
                        <a:pt x="133" y="133"/>
                      </a:lnTo>
                      <a:lnTo>
                        <a:pt x="121" y="142"/>
                      </a:lnTo>
                      <a:lnTo>
                        <a:pt x="108" y="150"/>
                      </a:lnTo>
                      <a:lnTo>
                        <a:pt x="94" y="155"/>
                      </a:lnTo>
                      <a:lnTo>
                        <a:pt x="78" y="156"/>
                      </a:lnTo>
                      <a:lnTo>
                        <a:pt x="62" y="155"/>
                      </a:lnTo>
                      <a:lnTo>
                        <a:pt x="48" y="150"/>
                      </a:lnTo>
                      <a:lnTo>
                        <a:pt x="34" y="142"/>
                      </a:lnTo>
                      <a:lnTo>
                        <a:pt x="23" y="133"/>
                      </a:lnTo>
                      <a:lnTo>
                        <a:pt x="14" y="122"/>
                      </a:lnTo>
                      <a:lnTo>
                        <a:pt x="6" y="108"/>
                      </a:lnTo>
                      <a:lnTo>
                        <a:pt x="1" y="94"/>
                      </a:lnTo>
                      <a:lnTo>
                        <a:pt x="0" y="78"/>
                      </a:lnTo>
                      <a:lnTo>
                        <a:pt x="1" y="62"/>
                      </a:lnTo>
                      <a:lnTo>
                        <a:pt x="6" y="48"/>
                      </a:lnTo>
                      <a:lnTo>
                        <a:pt x="14" y="35"/>
                      </a:lnTo>
                      <a:lnTo>
                        <a:pt x="23" y="23"/>
                      </a:lnTo>
                      <a:lnTo>
                        <a:pt x="34" y="14"/>
                      </a:lnTo>
                      <a:lnTo>
                        <a:pt x="48" y="6"/>
                      </a:lnTo>
                      <a:lnTo>
                        <a:pt x="62" y="1"/>
                      </a:lnTo>
                      <a:lnTo>
                        <a:pt x="78" y="0"/>
                      </a:lnTo>
                      <a:lnTo>
                        <a:pt x="79" y="0"/>
                      </a:lnTo>
                      <a:lnTo>
                        <a:pt x="80" y="0"/>
                      </a:lnTo>
                      <a:lnTo>
                        <a:pt x="82" y="0"/>
                      </a:lnTo>
                      <a:lnTo>
                        <a:pt x="84" y="0"/>
                      </a:lnTo>
                      <a:lnTo>
                        <a:pt x="78" y="78"/>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dirty="0">
                    <a:latin typeface="Calibri" panose="020F0502020204030204" pitchFamily="34" charset="0"/>
                  </a:endParaRPr>
                </a:p>
              </p:txBody>
            </p:sp>
          </p:grpSp>
          <p:sp>
            <p:nvSpPr>
              <p:cNvPr id="29723" name="Line 158"/>
              <p:cNvSpPr>
                <a:spLocks noChangeShapeType="1"/>
              </p:cNvSpPr>
              <p:nvPr/>
            </p:nvSpPr>
            <p:spPr bwMode="auto">
              <a:xfrm>
                <a:off x="2481" y="2496"/>
                <a:ext cx="96" cy="0"/>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wrap="none" anchor="ctr"/>
              <a:lstStyle/>
              <a:p>
                <a:endParaRPr lang="fr-FR" dirty="0">
                  <a:latin typeface="Calibri" panose="020F0502020204030204" pitchFamily="34" charset="0"/>
                </a:endParaRPr>
              </a:p>
            </p:txBody>
          </p:sp>
        </p:gr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out)">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ox(out)">
                                      <p:cBhvr>
                                        <p:cTn id="12" dur="500"/>
                                        <p:tgtEl>
                                          <p:spTgt spid="1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ox(out)">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4" name="AutoShape 24"/>
          <p:cNvSpPr>
            <a:spLocks noChangeArrowheads="1"/>
          </p:cNvSpPr>
          <p:nvPr/>
        </p:nvSpPr>
        <p:spPr bwMode="auto">
          <a:xfrm>
            <a:off x="919163" y="2620963"/>
            <a:ext cx="190500" cy="1317625"/>
          </a:xfrm>
          <a:prstGeom prst="downArrow">
            <a:avLst>
              <a:gd name="adj1" fmla="val 50000"/>
              <a:gd name="adj2" fmla="val 98979"/>
            </a:avLst>
          </a:prstGeom>
          <a:solidFill>
            <a:srgbClr val="FFFF00"/>
          </a:solidFill>
          <a:ln w="9525">
            <a:solidFill>
              <a:schemeClr val="tx2"/>
            </a:solidFill>
            <a:miter lim="800000"/>
            <a:headEnd/>
            <a:tailEnd/>
          </a:ln>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dirty="0">
              <a:latin typeface="Calibri" panose="020F0502020204030204" pitchFamily="34" charset="0"/>
            </a:endParaRPr>
          </a:p>
        </p:txBody>
      </p:sp>
      <p:sp>
        <p:nvSpPr>
          <p:cNvPr id="30725" name="Rectangle 25"/>
          <p:cNvSpPr>
            <a:spLocks noChangeArrowheads="1"/>
          </p:cNvSpPr>
          <p:nvPr/>
        </p:nvSpPr>
        <p:spPr bwMode="auto">
          <a:xfrm>
            <a:off x="425450" y="2157413"/>
            <a:ext cx="1127125" cy="481012"/>
          </a:xfrm>
          <a:prstGeom prst="rect">
            <a:avLst/>
          </a:prstGeom>
          <a:solidFill>
            <a:schemeClr val="bg1"/>
          </a:solidFill>
          <a:ln w="9525">
            <a:solidFill>
              <a:schemeClr val="tx2"/>
            </a:solidFill>
            <a:miter lim="800000"/>
            <a:headEnd/>
            <a:tailEnd/>
          </a:ln>
        </p:spPr>
        <p:txBody>
          <a:bodyPr anchor="ctr" anchorCtr="1"/>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200" dirty="0">
                <a:solidFill>
                  <a:schemeClr val="bg2"/>
                </a:solidFill>
                <a:latin typeface="Calibri" panose="020F0502020204030204" pitchFamily="34" charset="0"/>
              </a:rPr>
              <a:t>Identification des risques</a:t>
            </a:r>
          </a:p>
        </p:txBody>
      </p:sp>
      <p:sp>
        <p:nvSpPr>
          <p:cNvPr id="30726" name="Rectangle 26"/>
          <p:cNvSpPr>
            <a:spLocks noChangeArrowheads="1"/>
          </p:cNvSpPr>
          <p:nvPr/>
        </p:nvSpPr>
        <p:spPr bwMode="auto">
          <a:xfrm>
            <a:off x="425450" y="3027363"/>
            <a:ext cx="1127125" cy="481012"/>
          </a:xfrm>
          <a:prstGeom prst="rect">
            <a:avLst/>
          </a:prstGeom>
          <a:solidFill>
            <a:schemeClr val="bg1"/>
          </a:solidFill>
          <a:ln w="9525">
            <a:solidFill>
              <a:schemeClr val="tx2"/>
            </a:solidFill>
            <a:miter lim="800000"/>
            <a:headEnd/>
            <a:tailEnd/>
          </a:ln>
        </p:spPr>
        <p:txBody>
          <a:bodyPr anchor="ctr" anchorCtr="1"/>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200" dirty="0">
                <a:solidFill>
                  <a:schemeClr val="bg2"/>
                </a:solidFill>
                <a:latin typeface="Calibri" panose="020F0502020204030204" pitchFamily="34" charset="0"/>
              </a:rPr>
              <a:t>Quantification des risques</a:t>
            </a:r>
          </a:p>
        </p:txBody>
      </p:sp>
      <p:sp>
        <p:nvSpPr>
          <p:cNvPr id="30727" name="Rectangle 27"/>
          <p:cNvSpPr>
            <a:spLocks noChangeArrowheads="1"/>
          </p:cNvSpPr>
          <p:nvPr/>
        </p:nvSpPr>
        <p:spPr bwMode="auto">
          <a:xfrm>
            <a:off x="425450" y="3938588"/>
            <a:ext cx="1127125" cy="481012"/>
          </a:xfrm>
          <a:prstGeom prst="rect">
            <a:avLst/>
          </a:prstGeom>
          <a:solidFill>
            <a:srgbClr val="FFFF99"/>
          </a:solidFill>
          <a:ln w="9525">
            <a:solidFill>
              <a:schemeClr val="tx2"/>
            </a:solidFill>
            <a:miter lim="800000"/>
            <a:headEnd/>
            <a:tailEnd/>
          </a:ln>
        </p:spPr>
        <p:txBody>
          <a:bodyPr anchor="ctr" anchorCtr="1"/>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200" dirty="0">
                <a:latin typeface="Calibri" panose="020F0502020204030204" pitchFamily="34" charset="0"/>
              </a:rPr>
              <a:t>Décisions</a:t>
            </a:r>
          </a:p>
        </p:txBody>
      </p:sp>
      <p:sp>
        <p:nvSpPr>
          <p:cNvPr id="98332" name="Rectangle 28"/>
          <p:cNvSpPr>
            <a:spLocks noGrp="1" noChangeArrowheads="1"/>
          </p:cNvSpPr>
          <p:nvPr>
            <p:ph type="title"/>
          </p:nvPr>
        </p:nvSpPr>
        <p:spPr>
          <a:xfrm>
            <a:off x="1346200" y="114300"/>
            <a:ext cx="7277100" cy="571500"/>
          </a:xfrm>
        </p:spPr>
        <p:txBody>
          <a:bodyPr/>
          <a:lstStyle/>
          <a:p>
            <a:pPr>
              <a:defRPr/>
            </a:pPr>
            <a:r>
              <a:rPr lang="fr-FR"/>
              <a:t>Décisions</a:t>
            </a:r>
          </a:p>
        </p:txBody>
      </p:sp>
      <p:sp>
        <p:nvSpPr>
          <p:cNvPr id="30729" name="Rectangle 29"/>
          <p:cNvSpPr>
            <a:spLocks noGrp="1" noChangeArrowheads="1"/>
          </p:cNvSpPr>
          <p:nvPr>
            <p:ph type="body" idx="1"/>
          </p:nvPr>
        </p:nvSpPr>
        <p:spPr>
          <a:xfrm>
            <a:off x="1993900" y="1882775"/>
            <a:ext cx="6705600" cy="1292225"/>
          </a:xfrm>
        </p:spPr>
        <p:txBody>
          <a:bodyPr/>
          <a:lstStyle/>
          <a:p>
            <a:r>
              <a:rPr lang="fr-FR" altLang="fr-FR"/>
              <a:t>Prévention</a:t>
            </a:r>
          </a:p>
          <a:p>
            <a:r>
              <a:rPr lang="fr-FR" altLang="fr-FR"/>
              <a:t>Correction</a:t>
            </a:r>
          </a:p>
          <a:p>
            <a:r>
              <a:rPr lang="fr-FR" altLang="fr-FR"/>
              <a:t>Surveillance des symptômes</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748" name="Group 2"/>
          <p:cNvGrpSpPr>
            <a:grpSpLocks/>
          </p:cNvGrpSpPr>
          <p:nvPr/>
        </p:nvGrpSpPr>
        <p:grpSpPr bwMode="auto">
          <a:xfrm>
            <a:off x="307975" y="1660525"/>
            <a:ext cx="8555038" cy="2068513"/>
            <a:chOff x="255" y="2580"/>
            <a:chExt cx="5389" cy="1303"/>
          </a:xfrm>
        </p:grpSpPr>
        <p:grpSp>
          <p:nvGrpSpPr>
            <p:cNvPr id="31763" name="Group 3"/>
            <p:cNvGrpSpPr>
              <a:grpSpLocks/>
            </p:cNvGrpSpPr>
            <p:nvPr/>
          </p:nvGrpSpPr>
          <p:grpSpPr bwMode="auto">
            <a:xfrm>
              <a:off x="255" y="2580"/>
              <a:ext cx="5389" cy="181"/>
              <a:chOff x="255" y="2580"/>
              <a:chExt cx="5389" cy="181"/>
            </a:xfrm>
          </p:grpSpPr>
          <p:sp>
            <p:nvSpPr>
              <p:cNvPr id="31772" name="Rectangle 4"/>
              <p:cNvSpPr>
                <a:spLocks noChangeArrowheads="1"/>
              </p:cNvSpPr>
              <p:nvPr/>
            </p:nvSpPr>
            <p:spPr bwMode="auto">
              <a:xfrm>
                <a:off x="255" y="2580"/>
                <a:ext cx="882" cy="181"/>
              </a:xfrm>
              <a:prstGeom prst="rect">
                <a:avLst/>
              </a:prstGeom>
              <a:solidFill>
                <a:srgbClr val="FFFF66"/>
              </a:solidFill>
              <a:ln w="9525">
                <a:solidFill>
                  <a:schemeClr val="tx2"/>
                </a:solidFill>
                <a:miter lim="800000"/>
                <a:headEnd/>
                <a:tailEnd/>
              </a:ln>
            </p:spPr>
            <p:txBody>
              <a:bodyPr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400" dirty="0">
                    <a:solidFill>
                      <a:schemeClr val="tx2"/>
                    </a:solidFill>
                    <a:latin typeface="Calibri" panose="020F0502020204030204" pitchFamily="34" charset="0"/>
                  </a:rPr>
                  <a:t>Activité</a:t>
                </a:r>
              </a:p>
            </p:txBody>
          </p:sp>
          <p:sp>
            <p:nvSpPr>
              <p:cNvPr id="31773" name="Rectangle 5"/>
              <p:cNvSpPr>
                <a:spLocks noChangeArrowheads="1"/>
              </p:cNvSpPr>
              <p:nvPr/>
            </p:nvSpPr>
            <p:spPr bwMode="auto">
              <a:xfrm>
                <a:off x="1168" y="2580"/>
                <a:ext cx="1258" cy="181"/>
              </a:xfrm>
              <a:prstGeom prst="rect">
                <a:avLst/>
              </a:prstGeom>
              <a:solidFill>
                <a:srgbClr val="FFFF66"/>
              </a:solidFill>
              <a:ln w="9525">
                <a:solidFill>
                  <a:schemeClr val="tx2"/>
                </a:solidFill>
                <a:miter lim="800000"/>
                <a:headEnd/>
                <a:tailEnd/>
              </a:ln>
            </p:spPr>
            <p:txBody>
              <a:bodyPr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400" dirty="0">
                    <a:solidFill>
                      <a:schemeClr val="tx2"/>
                    </a:solidFill>
                    <a:latin typeface="Calibri" panose="020F0502020204030204" pitchFamily="34" charset="0"/>
                  </a:rPr>
                  <a:t>Nature de l'aléa</a:t>
                </a:r>
              </a:p>
            </p:txBody>
          </p:sp>
          <p:sp>
            <p:nvSpPr>
              <p:cNvPr id="31774" name="Rectangle 6"/>
              <p:cNvSpPr>
                <a:spLocks noChangeArrowheads="1"/>
              </p:cNvSpPr>
              <p:nvPr/>
            </p:nvSpPr>
            <p:spPr bwMode="auto">
              <a:xfrm flipH="1">
                <a:off x="3841" y="2580"/>
                <a:ext cx="150" cy="181"/>
              </a:xfrm>
              <a:prstGeom prst="rect">
                <a:avLst/>
              </a:prstGeom>
              <a:solidFill>
                <a:srgbClr val="FFFF66"/>
              </a:solidFill>
              <a:ln w="9525">
                <a:solidFill>
                  <a:schemeClr val="tx2"/>
                </a:solidFill>
                <a:miter lim="800000"/>
                <a:headEnd/>
                <a:tailEnd/>
              </a:ln>
            </p:spPr>
            <p:txBody>
              <a:bodyPr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400" dirty="0">
                    <a:solidFill>
                      <a:schemeClr val="tx2"/>
                    </a:solidFill>
                    <a:latin typeface="Calibri" panose="020F0502020204030204" pitchFamily="34" charset="0"/>
                  </a:rPr>
                  <a:t>P</a:t>
                </a:r>
              </a:p>
            </p:txBody>
          </p:sp>
          <p:sp>
            <p:nvSpPr>
              <p:cNvPr id="31775" name="Rectangle 7"/>
              <p:cNvSpPr>
                <a:spLocks noChangeArrowheads="1"/>
              </p:cNvSpPr>
              <p:nvPr/>
            </p:nvSpPr>
            <p:spPr bwMode="auto">
              <a:xfrm>
                <a:off x="4028" y="2580"/>
                <a:ext cx="186" cy="181"/>
              </a:xfrm>
              <a:prstGeom prst="rect">
                <a:avLst/>
              </a:prstGeom>
              <a:solidFill>
                <a:srgbClr val="FFFF66"/>
              </a:solidFill>
              <a:ln w="9525">
                <a:solidFill>
                  <a:schemeClr val="tx2"/>
                </a:solidFill>
                <a:miter lim="800000"/>
                <a:headEnd/>
                <a:tailEnd/>
              </a:ln>
            </p:spPr>
            <p:txBody>
              <a:bodyPr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400" dirty="0">
                    <a:solidFill>
                      <a:schemeClr val="tx2"/>
                    </a:solidFill>
                    <a:latin typeface="Calibri" panose="020F0502020204030204" pitchFamily="34" charset="0"/>
                  </a:rPr>
                  <a:t>G</a:t>
                </a:r>
              </a:p>
            </p:txBody>
          </p:sp>
          <p:sp>
            <p:nvSpPr>
              <p:cNvPr id="31776" name="Rectangle 8"/>
              <p:cNvSpPr>
                <a:spLocks noChangeArrowheads="1"/>
              </p:cNvSpPr>
              <p:nvPr/>
            </p:nvSpPr>
            <p:spPr bwMode="auto">
              <a:xfrm>
                <a:off x="4467" y="2580"/>
                <a:ext cx="1177" cy="181"/>
              </a:xfrm>
              <a:prstGeom prst="rect">
                <a:avLst/>
              </a:prstGeom>
              <a:solidFill>
                <a:srgbClr val="FFFF66"/>
              </a:solidFill>
              <a:ln w="9525">
                <a:solidFill>
                  <a:schemeClr val="tx2"/>
                </a:solidFill>
                <a:miter lim="800000"/>
                <a:headEnd/>
                <a:tailEnd/>
              </a:ln>
            </p:spPr>
            <p:txBody>
              <a:bodyPr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400" dirty="0">
                    <a:solidFill>
                      <a:schemeClr val="tx2"/>
                    </a:solidFill>
                    <a:latin typeface="Calibri" panose="020F0502020204030204" pitchFamily="34" charset="0"/>
                  </a:rPr>
                  <a:t>Réduction du risque</a:t>
                </a:r>
              </a:p>
            </p:txBody>
          </p:sp>
          <p:sp>
            <p:nvSpPr>
              <p:cNvPr id="31777" name="Rectangle 9"/>
              <p:cNvSpPr>
                <a:spLocks noChangeArrowheads="1"/>
              </p:cNvSpPr>
              <p:nvPr/>
            </p:nvSpPr>
            <p:spPr bwMode="auto">
              <a:xfrm>
                <a:off x="2451" y="2580"/>
                <a:ext cx="1365" cy="181"/>
              </a:xfrm>
              <a:prstGeom prst="rect">
                <a:avLst/>
              </a:prstGeom>
              <a:solidFill>
                <a:srgbClr val="FFFF66"/>
              </a:solidFill>
              <a:ln w="9525">
                <a:solidFill>
                  <a:schemeClr val="tx2"/>
                </a:solidFill>
                <a:miter lim="800000"/>
                <a:headEnd/>
                <a:tailEnd/>
              </a:ln>
            </p:spPr>
            <p:txBody>
              <a:bodyPr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400" dirty="0">
                    <a:solidFill>
                      <a:schemeClr val="tx2"/>
                    </a:solidFill>
                    <a:latin typeface="Calibri" panose="020F0502020204030204" pitchFamily="34" charset="0"/>
                  </a:rPr>
                  <a:t>Conséquences</a:t>
                </a:r>
              </a:p>
            </p:txBody>
          </p:sp>
          <p:sp>
            <p:nvSpPr>
              <p:cNvPr id="31778" name="Rectangle 10"/>
              <p:cNvSpPr>
                <a:spLocks noChangeArrowheads="1"/>
              </p:cNvSpPr>
              <p:nvPr/>
            </p:nvSpPr>
            <p:spPr bwMode="auto">
              <a:xfrm>
                <a:off x="4250" y="2580"/>
                <a:ext cx="186" cy="181"/>
              </a:xfrm>
              <a:prstGeom prst="rect">
                <a:avLst/>
              </a:prstGeom>
              <a:solidFill>
                <a:srgbClr val="FFFF66"/>
              </a:solidFill>
              <a:ln w="9525">
                <a:solidFill>
                  <a:schemeClr val="tx2"/>
                </a:solidFill>
                <a:miter lim="800000"/>
                <a:headEnd/>
                <a:tailEnd/>
              </a:ln>
            </p:spPr>
            <p:txBody>
              <a:bodyPr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400" dirty="0">
                    <a:solidFill>
                      <a:schemeClr val="tx2"/>
                    </a:solidFill>
                    <a:latin typeface="Calibri" panose="020F0502020204030204" pitchFamily="34" charset="0"/>
                  </a:rPr>
                  <a:t>R</a:t>
                </a:r>
              </a:p>
            </p:txBody>
          </p:sp>
        </p:grpSp>
        <p:grpSp>
          <p:nvGrpSpPr>
            <p:cNvPr id="31764" name="Group 11"/>
            <p:cNvGrpSpPr>
              <a:grpSpLocks/>
            </p:cNvGrpSpPr>
            <p:nvPr/>
          </p:nvGrpSpPr>
          <p:grpSpPr bwMode="auto">
            <a:xfrm>
              <a:off x="255" y="2760"/>
              <a:ext cx="5389" cy="1123"/>
              <a:chOff x="255" y="2760"/>
              <a:chExt cx="5389" cy="1123"/>
            </a:xfrm>
          </p:grpSpPr>
          <p:sp>
            <p:nvSpPr>
              <p:cNvPr id="31765" name="Rectangle 12"/>
              <p:cNvSpPr>
                <a:spLocks noChangeArrowheads="1"/>
              </p:cNvSpPr>
              <p:nvPr/>
            </p:nvSpPr>
            <p:spPr bwMode="auto">
              <a:xfrm>
                <a:off x="255" y="2760"/>
                <a:ext cx="882" cy="1123"/>
              </a:xfrm>
              <a:prstGeom prst="rect">
                <a:avLst/>
              </a:prstGeom>
              <a:solidFill>
                <a:srgbClr val="FFFF99"/>
              </a:solidFill>
              <a:ln w="9525">
                <a:solidFill>
                  <a:schemeClr val="tx2"/>
                </a:solidFill>
                <a:miter lim="800000"/>
                <a:headEnd/>
                <a:tailEnd/>
              </a:ln>
            </p:spPr>
            <p:txBody>
              <a:bodyPr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sk-SK" altLang="fr-FR" sz="1400" dirty="0">
                  <a:solidFill>
                    <a:schemeClr val="tx2"/>
                  </a:solidFill>
                  <a:latin typeface="Calibri" panose="020F0502020204030204" pitchFamily="34" charset="0"/>
                </a:endParaRPr>
              </a:p>
            </p:txBody>
          </p:sp>
          <p:sp>
            <p:nvSpPr>
              <p:cNvPr id="31766" name="Rectangle 13"/>
              <p:cNvSpPr>
                <a:spLocks noChangeArrowheads="1"/>
              </p:cNvSpPr>
              <p:nvPr/>
            </p:nvSpPr>
            <p:spPr bwMode="auto">
              <a:xfrm>
                <a:off x="1168" y="2760"/>
                <a:ext cx="1258" cy="1123"/>
              </a:xfrm>
              <a:prstGeom prst="rect">
                <a:avLst/>
              </a:prstGeom>
              <a:solidFill>
                <a:srgbClr val="FFFF99"/>
              </a:solidFill>
              <a:ln w="9525">
                <a:solidFill>
                  <a:schemeClr val="tx2"/>
                </a:solidFill>
                <a:miter lim="800000"/>
                <a:headEnd/>
                <a:tailEnd/>
              </a:ln>
            </p:spPr>
            <p:txBody>
              <a:bodyPr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sk-SK" altLang="fr-FR" sz="1400" dirty="0">
                  <a:solidFill>
                    <a:schemeClr val="tx2"/>
                  </a:solidFill>
                  <a:latin typeface="Calibri" panose="020F0502020204030204" pitchFamily="34" charset="0"/>
                </a:endParaRPr>
              </a:p>
            </p:txBody>
          </p:sp>
          <p:sp>
            <p:nvSpPr>
              <p:cNvPr id="31767" name="Rectangle 14"/>
              <p:cNvSpPr>
                <a:spLocks noChangeArrowheads="1"/>
              </p:cNvSpPr>
              <p:nvPr/>
            </p:nvSpPr>
            <p:spPr bwMode="auto">
              <a:xfrm>
                <a:off x="2451" y="2760"/>
                <a:ext cx="1365" cy="1123"/>
              </a:xfrm>
              <a:prstGeom prst="rect">
                <a:avLst/>
              </a:prstGeom>
              <a:solidFill>
                <a:srgbClr val="FFFF99"/>
              </a:solidFill>
              <a:ln w="9525">
                <a:solidFill>
                  <a:schemeClr val="tx2"/>
                </a:solidFill>
                <a:miter lim="800000"/>
                <a:headEnd/>
                <a:tailEnd/>
              </a:ln>
            </p:spPr>
            <p:txBody>
              <a:bodyPr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sk-SK" altLang="fr-FR" sz="1400" dirty="0">
                  <a:solidFill>
                    <a:schemeClr val="tx2"/>
                  </a:solidFill>
                  <a:latin typeface="Calibri" panose="020F0502020204030204" pitchFamily="34" charset="0"/>
                </a:endParaRPr>
              </a:p>
            </p:txBody>
          </p:sp>
          <p:sp>
            <p:nvSpPr>
              <p:cNvPr id="31768" name="Rectangle 15"/>
              <p:cNvSpPr>
                <a:spLocks noChangeArrowheads="1"/>
              </p:cNvSpPr>
              <p:nvPr/>
            </p:nvSpPr>
            <p:spPr bwMode="auto">
              <a:xfrm flipH="1">
                <a:off x="3841" y="2760"/>
                <a:ext cx="150" cy="1123"/>
              </a:xfrm>
              <a:prstGeom prst="rect">
                <a:avLst/>
              </a:prstGeom>
              <a:solidFill>
                <a:srgbClr val="FFFF99"/>
              </a:solidFill>
              <a:ln w="9525">
                <a:solidFill>
                  <a:schemeClr val="tx2"/>
                </a:solidFill>
                <a:miter lim="800000"/>
                <a:headEnd/>
                <a:tailEnd/>
              </a:ln>
            </p:spPr>
            <p:txBody>
              <a:bodyPr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sk-SK" altLang="fr-FR" sz="1400" dirty="0">
                  <a:solidFill>
                    <a:schemeClr val="tx2"/>
                  </a:solidFill>
                  <a:latin typeface="Calibri" panose="020F0502020204030204" pitchFamily="34" charset="0"/>
                </a:endParaRPr>
              </a:p>
            </p:txBody>
          </p:sp>
          <p:sp>
            <p:nvSpPr>
              <p:cNvPr id="31769" name="Rectangle 16"/>
              <p:cNvSpPr>
                <a:spLocks noChangeArrowheads="1"/>
              </p:cNvSpPr>
              <p:nvPr/>
            </p:nvSpPr>
            <p:spPr bwMode="auto">
              <a:xfrm>
                <a:off x="4028" y="2760"/>
                <a:ext cx="186" cy="1123"/>
              </a:xfrm>
              <a:prstGeom prst="rect">
                <a:avLst/>
              </a:prstGeom>
              <a:solidFill>
                <a:srgbClr val="FFFF99"/>
              </a:solidFill>
              <a:ln w="9525">
                <a:solidFill>
                  <a:schemeClr val="tx2"/>
                </a:solidFill>
                <a:miter lim="800000"/>
                <a:headEnd/>
                <a:tailEnd/>
              </a:ln>
            </p:spPr>
            <p:txBody>
              <a:bodyPr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sk-SK" altLang="fr-FR" sz="1400" dirty="0">
                  <a:solidFill>
                    <a:schemeClr val="tx2"/>
                  </a:solidFill>
                  <a:latin typeface="Calibri" panose="020F0502020204030204" pitchFamily="34" charset="0"/>
                </a:endParaRPr>
              </a:p>
            </p:txBody>
          </p:sp>
          <p:sp>
            <p:nvSpPr>
              <p:cNvPr id="31770" name="Rectangle 17"/>
              <p:cNvSpPr>
                <a:spLocks noChangeArrowheads="1"/>
              </p:cNvSpPr>
              <p:nvPr/>
            </p:nvSpPr>
            <p:spPr bwMode="auto">
              <a:xfrm>
                <a:off x="4467" y="2760"/>
                <a:ext cx="1177" cy="1123"/>
              </a:xfrm>
              <a:prstGeom prst="rect">
                <a:avLst/>
              </a:prstGeom>
              <a:solidFill>
                <a:srgbClr val="FFFF99"/>
              </a:solidFill>
              <a:ln w="9525">
                <a:solidFill>
                  <a:schemeClr val="tx2"/>
                </a:solidFill>
                <a:miter lim="800000"/>
                <a:headEnd/>
                <a:tailEnd/>
              </a:ln>
            </p:spPr>
            <p:txBody>
              <a:bodyPr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sk-SK" altLang="fr-FR" sz="1400" dirty="0">
                  <a:solidFill>
                    <a:schemeClr val="tx2"/>
                  </a:solidFill>
                  <a:latin typeface="Calibri" panose="020F0502020204030204" pitchFamily="34" charset="0"/>
                </a:endParaRPr>
              </a:p>
            </p:txBody>
          </p:sp>
          <p:sp>
            <p:nvSpPr>
              <p:cNvPr id="31771" name="Rectangle 18"/>
              <p:cNvSpPr>
                <a:spLocks noChangeArrowheads="1"/>
              </p:cNvSpPr>
              <p:nvPr/>
            </p:nvSpPr>
            <p:spPr bwMode="auto">
              <a:xfrm>
                <a:off x="4250" y="2760"/>
                <a:ext cx="186" cy="1123"/>
              </a:xfrm>
              <a:prstGeom prst="rect">
                <a:avLst/>
              </a:prstGeom>
              <a:solidFill>
                <a:srgbClr val="FFFF99"/>
              </a:solidFill>
              <a:ln w="9525">
                <a:solidFill>
                  <a:schemeClr val="tx2"/>
                </a:solidFill>
                <a:miter lim="800000"/>
                <a:headEnd/>
                <a:tailEnd/>
              </a:ln>
            </p:spPr>
            <p:txBody>
              <a:bodyPr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sk-SK" altLang="fr-FR" sz="1400" dirty="0">
                  <a:solidFill>
                    <a:schemeClr val="tx2"/>
                  </a:solidFill>
                  <a:latin typeface="Calibri" panose="020F0502020204030204" pitchFamily="34" charset="0"/>
                </a:endParaRPr>
              </a:p>
            </p:txBody>
          </p:sp>
        </p:grpSp>
      </p:grpSp>
      <p:sp>
        <p:nvSpPr>
          <p:cNvPr id="59417" name="Rectangle 25"/>
          <p:cNvSpPr>
            <a:spLocks noGrp="1" noChangeArrowheads="1"/>
          </p:cNvSpPr>
          <p:nvPr>
            <p:ph type="title"/>
          </p:nvPr>
        </p:nvSpPr>
        <p:spPr>
          <a:xfrm>
            <a:off x="1447800" y="161925"/>
            <a:ext cx="7277100" cy="515938"/>
          </a:xfrm>
        </p:spPr>
        <p:txBody>
          <a:bodyPr/>
          <a:lstStyle/>
          <a:p>
            <a:pPr>
              <a:defRPr/>
            </a:pPr>
            <a:r>
              <a:rPr lang="fr-FR" sz="2600"/>
              <a:t>Exemple de dossier d'évaluation des risques</a:t>
            </a:r>
          </a:p>
        </p:txBody>
      </p:sp>
      <p:sp>
        <p:nvSpPr>
          <p:cNvPr id="59419" name="Rectangle 27"/>
          <p:cNvSpPr>
            <a:spLocks noChangeArrowheads="1"/>
          </p:cNvSpPr>
          <p:nvPr/>
        </p:nvSpPr>
        <p:spPr bwMode="auto">
          <a:xfrm>
            <a:off x="1852613" y="2092325"/>
            <a:ext cx="1782762" cy="527050"/>
          </a:xfrm>
          <a:prstGeom prst="rect">
            <a:avLst/>
          </a:prstGeom>
          <a:solidFill>
            <a:schemeClr val="bg1"/>
          </a:solidFill>
          <a:ln w="9525">
            <a:solidFill>
              <a:schemeClr val="bg2"/>
            </a:solidFill>
            <a:miter lim="800000"/>
            <a:headEnd/>
            <a:tailEnd/>
          </a:ln>
        </p:spPr>
        <p:txBody>
          <a:bodyPr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400" dirty="0">
                <a:solidFill>
                  <a:schemeClr val="tx2"/>
                </a:solidFill>
                <a:latin typeface="Calibri" panose="020F0502020204030204" pitchFamily="34" charset="0"/>
              </a:rPr>
              <a:t>Quel type d'incident peut se produire</a:t>
            </a:r>
          </a:p>
        </p:txBody>
      </p:sp>
      <p:sp>
        <p:nvSpPr>
          <p:cNvPr id="59420" name="Rectangle 28"/>
          <p:cNvSpPr>
            <a:spLocks noChangeArrowheads="1"/>
          </p:cNvSpPr>
          <p:nvPr/>
        </p:nvSpPr>
        <p:spPr bwMode="auto">
          <a:xfrm>
            <a:off x="4314825" y="2092325"/>
            <a:ext cx="1316038" cy="527050"/>
          </a:xfrm>
          <a:prstGeom prst="rect">
            <a:avLst/>
          </a:prstGeom>
          <a:solidFill>
            <a:schemeClr val="bg1"/>
          </a:solidFill>
          <a:ln w="9525">
            <a:solidFill>
              <a:schemeClr val="bg2"/>
            </a:solidFill>
            <a:miter lim="800000"/>
            <a:headEnd/>
            <a:tailEnd/>
          </a:ln>
        </p:spPr>
        <p:txBody>
          <a:bodyPr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400" dirty="0">
                <a:solidFill>
                  <a:schemeClr val="tx2"/>
                </a:solidFill>
                <a:latin typeface="Calibri" panose="020F0502020204030204" pitchFamily="34" charset="0"/>
              </a:rPr>
              <a:t>Conséquence en cas d'aléa</a:t>
            </a:r>
          </a:p>
        </p:txBody>
      </p:sp>
      <p:sp>
        <p:nvSpPr>
          <p:cNvPr id="59421" name="Rectangle 29"/>
          <p:cNvSpPr>
            <a:spLocks noChangeArrowheads="1"/>
          </p:cNvSpPr>
          <p:nvPr/>
        </p:nvSpPr>
        <p:spPr bwMode="auto">
          <a:xfrm>
            <a:off x="63500" y="2781300"/>
            <a:ext cx="2003425" cy="739775"/>
          </a:xfrm>
          <a:prstGeom prst="rect">
            <a:avLst/>
          </a:prstGeom>
          <a:solidFill>
            <a:schemeClr val="bg1"/>
          </a:solidFill>
          <a:ln w="9525">
            <a:solidFill>
              <a:schemeClr val="bg2"/>
            </a:solidFill>
            <a:miter lim="800000"/>
            <a:headEnd/>
            <a:tailEnd/>
          </a:ln>
        </p:spPr>
        <p:txBody>
          <a:bodyPr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400" dirty="0">
                <a:solidFill>
                  <a:schemeClr val="tx2"/>
                </a:solidFill>
                <a:latin typeface="Calibri" panose="020F0502020204030204" pitchFamily="34" charset="0"/>
              </a:rPr>
              <a:t>Liste des activités classées soit par phase soit par métier.</a:t>
            </a:r>
          </a:p>
        </p:txBody>
      </p:sp>
      <p:sp>
        <p:nvSpPr>
          <p:cNvPr id="59422" name="AutoShape 30"/>
          <p:cNvSpPr>
            <a:spLocks/>
          </p:cNvSpPr>
          <p:nvPr/>
        </p:nvSpPr>
        <p:spPr bwMode="auto">
          <a:xfrm>
            <a:off x="3406775" y="3530600"/>
            <a:ext cx="1573213" cy="527050"/>
          </a:xfrm>
          <a:prstGeom prst="borderCallout1">
            <a:avLst>
              <a:gd name="adj1" fmla="val 21685"/>
              <a:gd name="adj2" fmla="val 104843"/>
              <a:gd name="adj3" fmla="val -168375"/>
              <a:gd name="adj4" fmla="val 175481"/>
            </a:avLst>
          </a:prstGeom>
          <a:solidFill>
            <a:schemeClr val="bg1"/>
          </a:solidFill>
          <a:ln w="9525">
            <a:solidFill>
              <a:schemeClr val="bg2"/>
            </a:solidFill>
            <a:miter lim="800000"/>
            <a:headEnd/>
            <a:tailEnd type="triangle" w="med" len="med"/>
          </a:ln>
        </p:spPr>
        <p:txBody>
          <a:bodyPr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400" dirty="0">
                <a:solidFill>
                  <a:schemeClr val="tx2"/>
                </a:solidFill>
                <a:latin typeface="Calibri" panose="020F0502020204030204" pitchFamily="34" charset="0"/>
              </a:rPr>
              <a:t>Probabilité P mesurée de 1à 5</a:t>
            </a:r>
          </a:p>
        </p:txBody>
      </p:sp>
      <p:sp>
        <p:nvSpPr>
          <p:cNvPr id="59423" name="AutoShape 31"/>
          <p:cNvSpPr>
            <a:spLocks/>
          </p:cNvSpPr>
          <p:nvPr/>
        </p:nvSpPr>
        <p:spPr bwMode="auto">
          <a:xfrm>
            <a:off x="4206875" y="4252913"/>
            <a:ext cx="1535113" cy="527050"/>
          </a:xfrm>
          <a:prstGeom prst="borderCallout1">
            <a:avLst>
              <a:gd name="adj1" fmla="val 15449"/>
              <a:gd name="adj2" fmla="val 104963"/>
              <a:gd name="adj3" fmla="val -296995"/>
              <a:gd name="adj4" fmla="val 146329"/>
            </a:avLst>
          </a:prstGeom>
          <a:solidFill>
            <a:schemeClr val="bg1"/>
          </a:solidFill>
          <a:ln w="9525">
            <a:solidFill>
              <a:schemeClr val="bg2"/>
            </a:solidFill>
            <a:miter lim="800000"/>
            <a:headEnd/>
            <a:tailEnd type="triangle" w="med" len="med"/>
          </a:ln>
        </p:spPr>
        <p:txBody>
          <a:bodyPr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400" dirty="0">
                <a:solidFill>
                  <a:schemeClr val="tx2"/>
                </a:solidFill>
                <a:latin typeface="Calibri" panose="020F0502020204030204" pitchFamily="34" charset="0"/>
              </a:rPr>
              <a:t>Gravité G mesurée de 1à 5</a:t>
            </a:r>
          </a:p>
        </p:txBody>
      </p:sp>
      <p:sp>
        <p:nvSpPr>
          <p:cNvPr id="59424" name="AutoShape 32"/>
          <p:cNvSpPr>
            <a:spLocks/>
          </p:cNvSpPr>
          <p:nvPr/>
        </p:nvSpPr>
        <p:spPr bwMode="auto">
          <a:xfrm>
            <a:off x="7243763" y="4205288"/>
            <a:ext cx="1731962" cy="527050"/>
          </a:xfrm>
          <a:prstGeom prst="borderCallout1">
            <a:avLst>
              <a:gd name="adj1" fmla="val 21685"/>
              <a:gd name="adj2" fmla="val -4398"/>
              <a:gd name="adj3" fmla="val -238556"/>
              <a:gd name="adj4" fmla="val -26583"/>
            </a:avLst>
          </a:prstGeom>
          <a:solidFill>
            <a:schemeClr val="bg1"/>
          </a:solidFill>
          <a:ln w="9525">
            <a:solidFill>
              <a:schemeClr val="bg2"/>
            </a:solidFill>
            <a:miter lim="800000"/>
            <a:headEnd/>
            <a:tailEnd type="triangle" w="med" len="med"/>
          </a:ln>
        </p:spPr>
        <p:txBody>
          <a:bodyPr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400" dirty="0">
                <a:solidFill>
                  <a:schemeClr val="tx2"/>
                </a:solidFill>
                <a:latin typeface="Calibri" panose="020F0502020204030204" pitchFamily="34" charset="0"/>
              </a:rPr>
              <a:t>Résultat R =</a:t>
            </a:r>
          </a:p>
          <a:p>
            <a:r>
              <a:rPr lang="fr-FR" altLang="fr-FR" sz="1400" dirty="0">
                <a:solidFill>
                  <a:schemeClr val="tx2"/>
                </a:solidFill>
                <a:latin typeface="Calibri" panose="020F0502020204030204" pitchFamily="34" charset="0"/>
              </a:rPr>
              <a:t>probabilité x gravité</a:t>
            </a:r>
          </a:p>
        </p:txBody>
      </p:sp>
      <p:sp>
        <p:nvSpPr>
          <p:cNvPr id="59425" name="Rectangle 33"/>
          <p:cNvSpPr>
            <a:spLocks noChangeArrowheads="1"/>
          </p:cNvSpPr>
          <p:nvPr/>
        </p:nvSpPr>
        <p:spPr bwMode="auto">
          <a:xfrm>
            <a:off x="7129463" y="2092325"/>
            <a:ext cx="1574800" cy="739775"/>
          </a:xfrm>
          <a:prstGeom prst="rect">
            <a:avLst/>
          </a:prstGeom>
          <a:solidFill>
            <a:schemeClr val="bg1"/>
          </a:solidFill>
          <a:ln w="9525">
            <a:solidFill>
              <a:schemeClr val="bg2"/>
            </a:solidFill>
            <a:miter lim="800000"/>
            <a:headEnd/>
            <a:tailEnd/>
          </a:ln>
        </p:spPr>
        <p:txBody>
          <a:bodyPr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400" dirty="0">
                <a:solidFill>
                  <a:schemeClr val="tx2"/>
                </a:solidFill>
                <a:latin typeface="Calibri" panose="020F0502020204030204" pitchFamily="34" charset="0"/>
              </a:rPr>
              <a:t>Action permettant de réduire le risque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59421"/>
                                        </p:tgtEl>
                                        <p:attrNameLst>
                                          <p:attrName>style.visibility</p:attrName>
                                        </p:attrNameLst>
                                      </p:cBhvr>
                                      <p:to>
                                        <p:strVal val="visible"/>
                                      </p:to>
                                    </p:set>
                                    <p:animEffect transition="in" filter="box(out)">
                                      <p:cBhvr>
                                        <p:cTn id="7" dur="500"/>
                                        <p:tgtEl>
                                          <p:spTgt spid="5942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59419"/>
                                        </p:tgtEl>
                                        <p:attrNameLst>
                                          <p:attrName>style.visibility</p:attrName>
                                        </p:attrNameLst>
                                      </p:cBhvr>
                                      <p:to>
                                        <p:strVal val="visible"/>
                                      </p:to>
                                    </p:set>
                                    <p:animEffect transition="in" filter="box(out)">
                                      <p:cBhvr>
                                        <p:cTn id="12" dur="500"/>
                                        <p:tgtEl>
                                          <p:spTgt spid="5941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59420"/>
                                        </p:tgtEl>
                                        <p:attrNameLst>
                                          <p:attrName>style.visibility</p:attrName>
                                        </p:attrNameLst>
                                      </p:cBhvr>
                                      <p:to>
                                        <p:strVal val="visible"/>
                                      </p:to>
                                    </p:set>
                                    <p:animEffect transition="in" filter="box(out)">
                                      <p:cBhvr>
                                        <p:cTn id="17" dur="500"/>
                                        <p:tgtEl>
                                          <p:spTgt spid="5942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32" fill="hold" grpId="0" nodeType="clickEffect">
                                  <p:stCondLst>
                                    <p:cond delay="0"/>
                                  </p:stCondLst>
                                  <p:childTnLst>
                                    <p:set>
                                      <p:cBhvr>
                                        <p:cTn id="21" dur="1" fill="hold">
                                          <p:stCondLst>
                                            <p:cond delay="0"/>
                                          </p:stCondLst>
                                        </p:cTn>
                                        <p:tgtEl>
                                          <p:spTgt spid="59422"/>
                                        </p:tgtEl>
                                        <p:attrNameLst>
                                          <p:attrName>style.visibility</p:attrName>
                                        </p:attrNameLst>
                                      </p:cBhvr>
                                      <p:to>
                                        <p:strVal val="visible"/>
                                      </p:to>
                                    </p:set>
                                    <p:animEffect transition="in" filter="box(out)">
                                      <p:cBhvr>
                                        <p:cTn id="22" dur="500"/>
                                        <p:tgtEl>
                                          <p:spTgt spid="59422"/>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32" fill="hold" grpId="0" nodeType="clickEffect">
                                  <p:stCondLst>
                                    <p:cond delay="0"/>
                                  </p:stCondLst>
                                  <p:childTnLst>
                                    <p:set>
                                      <p:cBhvr>
                                        <p:cTn id="26" dur="1" fill="hold">
                                          <p:stCondLst>
                                            <p:cond delay="0"/>
                                          </p:stCondLst>
                                        </p:cTn>
                                        <p:tgtEl>
                                          <p:spTgt spid="59423"/>
                                        </p:tgtEl>
                                        <p:attrNameLst>
                                          <p:attrName>style.visibility</p:attrName>
                                        </p:attrNameLst>
                                      </p:cBhvr>
                                      <p:to>
                                        <p:strVal val="visible"/>
                                      </p:to>
                                    </p:set>
                                    <p:animEffect transition="in" filter="box(out)">
                                      <p:cBhvr>
                                        <p:cTn id="27" dur="500"/>
                                        <p:tgtEl>
                                          <p:spTgt spid="59423"/>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4" presetClass="entr" presetSubtype="32" fill="hold" grpId="0" nodeType="clickEffect">
                                  <p:stCondLst>
                                    <p:cond delay="0"/>
                                  </p:stCondLst>
                                  <p:childTnLst>
                                    <p:set>
                                      <p:cBhvr>
                                        <p:cTn id="31" dur="1" fill="hold">
                                          <p:stCondLst>
                                            <p:cond delay="0"/>
                                          </p:stCondLst>
                                        </p:cTn>
                                        <p:tgtEl>
                                          <p:spTgt spid="59424"/>
                                        </p:tgtEl>
                                        <p:attrNameLst>
                                          <p:attrName>style.visibility</p:attrName>
                                        </p:attrNameLst>
                                      </p:cBhvr>
                                      <p:to>
                                        <p:strVal val="visible"/>
                                      </p:to>
                                    </p:set>
                                    <p:animEffect transition="in" filter="box(out)">
                                      <p:cBhvr>
                                        <p:cTn id="32" dur="500"/>
                                        <p:tgtEl>
                                          <p:spTgt spid="59424"/>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4" presetClass="entr" presetSubtype="32" fill="hold" grpId="0" nodeType="clickEffect">
                                  <p:stCondLst>
                                    <p:cond delay="0"/>
                                  </p:stCondLst>
                                  <p:childTnLst>
                                    <p:set>
                                      <p:cBhvr>
                                        <p:cTn id="36" dur="1" fill="hold">
                                          <p:stCondLst>
                                            <p:cond delay="0"/>
                                          </p:stCondLst>
                                        </p:cTn>
                                        <p:tgtEl>
                                          <p:spTgt spid="59425"/>
                                        </p:tgtEl>
                                        <p:attrNameLst>
                                          <p:attrName>style.visibility</p:attrName>
                                        </p:attrNameLst>
                                      </p:cBhvr>
                                      <p:to>
                                        <p:strVal val="visible"/>
                                      </p:to>
                                    </p:set>
                                    <p:animEffect transition="in" filter="box(out)">
                                      <p:cBhvr>
                                        <p:cTn id="37" dur="500"/>
                                        <p:tgtEl>
                                          <p:spTgt spid="594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419" grpId="0" animBg="1" autoUpdateAnimBg="0"/>
      <p:bldP spid="59420" grpId="0" animBg="1" autoUpdateAnimBg="0"/>
      <p:bldP spid="59421" grpId="0" animBg="1" autoUpdateAnimBg="0"/>
      <p:bldP spid="59422" grpId="0" animBg="1" autoUpdateAnimBg="0"/>
      <p:bldP spid="59423" grpId="0" animBg="1" autoUpdateAnimBg="0"/>
      <p:bldP spid="59424" grpId="0" animBg="1" autoUpdateAnimBg="0"/>
      <p:bldP spid="59425" grpId="0" animBg="1"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a:xfrm>
            <a:off x="930275" y="190500"/>
            <a:ext cx="7277100" cy="622300"/>
          </a:xfrm>
        </p:spPr>
        <p:txBody>
          <a:bodyPr/>
          <a:lstStyle/>
          <a:p>
            <a:pPr>
              <a:defRPr/>
            </a:pPr>
            <a:r>
              <a:rPr lang="fr-FR"/>
              <a:t>Sommaire</a:t>
            </a:r>
          </a:p>
        </p:txBody>
      </p:sp>
      <p:sp>
        <p:nvSpPr>
          <p:cNvPr id="72707" name="Rectangle 3"/>
          <p:cNvSpPr>
            <a:spLocks noGrp="1" noChangeArrowheads="1"/>
          </p:cNvSpPr>
          <p:nvPr>
            <p:ph type="body" idx="1"/>
          </p:nvPr>
        </p:nvSpPr>
        <p:spPr>
          <a:xfrm>
            <a:off x="746125" y="981075"/>
            <a:ext cx="7645400" cy="5038725"/>
          </a:xfrm>
        </p:spPr>
        <p:txBody>
          <a:bodyPr/>
          <a:lstStyle/>
          <a:p>
            <a:pPr marL="195263" indent="-195263">
              <a:lnSpc>
                <a:spcPct val="110000"/>
              </a:lnSpc>
              <a:buFontTx/>
              <a:buNone/>
              <a:tabLst>
                <a:tab pos="7239000" algn="r"/>
              </a:tabLst>
            </a:pPr>
            <a:r>
              <a:rPr lang="fr-FR" altLang="fr-FR" sz="1800"/>
              <a:t>		</a:t>
            </a:r>
            <a:r>
              <a:rPr lang="fr-FR" altLang="fr-FR" sz="1500"/>
              <a:t>Page</a:t>
            </a:r>
            <a:r>
              <a:rPr lang="fr-FR" altLang="fr-FR" sz="1800"/>
              <a:t>	</a:t>
            </a:r>
          </a:p>
          <a:p>
            <a:pPr marL="195263" indent="-195263">
              <a:lnSpc>
                <a:spcPct val="110000"/>
              </a:lnSpc>
              <a:tabLst>
                <a:tab pos="7239000" algn="r"/>
              </a:tabLst>
            </a:pPr>
            <a:r>
              <a:rPr lang="fr-FR" altLang="fr-FR" sz="1800"/>
              <a:t>Introduction	4</a:t>
            </a:r>
          </a:p>
          <a:p>
            <a:pPr marL="195263" indent="-195263">
              <a:lnSpc>
                <a:spcPct val="110000"/>
              </a:lnSpc>
              <a:tabLst>
                <a:tab pos="7239000" algn="r"/>
              </a:tabLst>
            </a:pPr>
            <a:r>
              <a:rPr lang="fr-FR" altLang="fr-FR" sz="1800"/>
              <a:t>Chapitre 1.   Connaissance des  besoins du client. 	6</a:t>
            </a:r>
          </a:p>
          <a:p>
            <a:pPr marL="195263" indent="-195263">
              <a:lnSpc>
                <a:spcPct val="110000"/>
              </a:lnSpc>
              <a:tabLst>
                <a:tab pos="7239000" algn="r"/>
              </a:tabLst>
            </a:pPr>
            <a:r>
              <a:rPr lang="fr-FR" altLang="fr-FR" sz="1800"/>
              <a:t>Chapitre 2.   Contenu du projet	13</a:t>
            </a:r>
          </a:p>
          <a:p>
            <a:pPr marL="195263" indent="-195263">
              <a:lnSpc>
                <a:spcPct val="110000"/>
              </a:lnSpc>
              <a:tabLst>
                <a:tab pos="7239000" algn="r"/>
              </a:tabLst>
            </a:pPr>
            <a:r>
              <a:rPr lang="fr-FR" altLang="fr-FR" sz="1800"/>
              <a:t>Chapitre 3.   Gestion des délais et des coûts	19</a:t>
            </a:r>
          </a:p>
          <a:p>
            <a:pPr marL="195263" indent="-195263">
              <a:lnSpc>
                <a:spcPct val="110000"/>
              </a:lnSpc>
              <a:tabLst>
                <a:tab pos="7239000" algn="r"/>
              </a:tabLst>
            </a:pPr>
            <a:r>
              <a:rPr lang="fr-FR" altLang="fr-FR" sz="1800"/>
              <a:t>Chapitre 4.   Management des risques	33</a:t>
            </a:r>
          </a:p>
          <a:p>
            <a:pPr marL="195263" indent="-195263">
              <a:lnSpc>
                <a:spcPct val="110000"/>
              </a:lnSpc>
              <a:tabLst>
                <a:tab pos="7239000" algn="r"/>
              </a:tabLst>
            </a:pPr>
            <a:r>
              <a:rPr lang="fr-FR" altLang="fr-FR" sz="1800"/>
              <a:t>Chapitre 5.   Soutien de l'ensemble de l'entreprise	40</a:t>
            </a:r>
          </a:p>
          <a:p>
            <a:pPr marL="195263" indent="-195263">
              <a:lnSpc>
                <a:spcPct val="110000"/>
              </a:lnSpc>
              <a:tabLst>
                <a:tab pos="7239000" algn="r"/>
              </a:tabLst>
            </a:pPr>
            <a:r>
              <a:rPr lang="fr-FR" altLang="fr-FR" sz="1800"/>
              <a:t>Chapitre 6.   Partenaires associés au projet	49</a:t>
            </a:r>
          </a:p>
          <a:p>
            <a:pPr marL="195263" indent="-195263">
              <a:lnSpc>
                <a:spcPct val="110000"/>
              </a:lnSpc>
              <a:tabLst>
                <a:tab pos="7239000" algn="r"/>
              </a:tabLst>
            </a:pPr>
            <a:r>
              <a:rPr lang="fr-FR" altLang="fr-FR" sz="1800"/>
              <a:t>Chapitre 7.   Chef de projet compétent	53</a:t>
            </a:r>
          </a:p>
          <a:p>
            <a:pPr marL="195263" indent="-195263">
              <a:lnSpc>
                <a:spcPct val="110000"/>
              </a:lnSpc>
              <a:tabLst>
                <a:tab pos="7239000" algn="r"/>
              </a:tabLst>
            </a:pPr>
            <a:r>
              <a:rPr lang="fr-FR" altLang="fr-FR" sz="1800"/>
              <a:t>Chapitre 8.   Equipe projet efficace	57</a:t>
            </a:r>
          </a:p>
          <a:p>
            <a:pPr marL="195263" indent="-195263">
              <a:lnSpc>
                <a:spcPct val="110000"/>
              </a:lnSpc>
              <a:tabLst>
                <a:tab pos="7239000" algn="r"/>
              </a:tabLst>
            </a:pPr>
            <a:r>
              <a:rPr lang="fr-FR" altLang="fr-FR" sz="1800"/>
              <a:t>Chapitre 9.   Suivi du projet	65</a:t>
            </a:r>
          </a:p>
          <a:p>
            <a:pPr marL="195263" indent="-195263">
              <a:lnSpc>
                <a:spcPct val="110000"/>
              </a:lnSpc>
              <a:tabLst>
                <a:tab pos="7239000" algn="r"/>
              </a:tabLst>
            </a:pPr>
            <a:r>
              <a:rPr lang="fr-FR" altLang="fr-FR" sz="1800"/>
              <a:t>Chapitre 10. Disponibilité des ressources	72</a:t>
            </a:r>
          </a:p>
          <a:p>
            <a:pPr marL="195263" indent="-195263">
              <a:lnSpc>
                <a:spcPct val="110000"/>
              </a:lnSpc>
              <a:tabLst>
                <a:tab pos="7239000" algn="r"/>
              </a:tabLst>
            </a:pPr>
            <a:r>
              <a:rPr lang="fr-FR" altLang="fr-FR" sz="1800"/>
              <a:t>Chapitre 11. Résolution de problèmes	75</a:t>
            </a:r>
          </a:p>
          <a:p>
            <a:pPr marL="195263" indent="-195263">
              <a:lnSpc>
                <a:spcPct val="110000"/>
              </a:lnSpc>
              <a:tabLst>
                <a:tab pos="7239000" algn="r"/>
              </a:tabLst>
            </a:pPr>
            <a:r>
              <a:rPr lang="fr-FR" altLang="fr-FR" sz="1800"/>
              <a:t>Chapitre 12. Capitalisation des connaissances	81</a:t>
            </a:r>
          </a:p>
        </p:txBody>
      </p:sp>
    </p:spTree>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772" name="Group 42"/>
          <p:cNvGrpSpPr>
            <a:grpSpLocks/>
          </p:cNvGrpSpPr>
          <p:nvPr/>
        </p:nvGrpSpPr>
        <p:grpSpPr bwMode="auto">
          <a:xfrm>
            <a:off x="242888" y="1609725"/>
            <a:ext cx="8682037" cy="2733675"/>
            <a:chOff x="153" y="868"/>
            <a:chExt cx="5469" cy="1722"/>
          </a:xfrm>
        </p:grpSpPr>
        <p:sp>
          <p:nvSpPr>
            <p:cNvPr id="32780" name="Rectangle 4"/>
            <p:cNvSpPr>
              <a:spLocks noChangeArrowheads="1"/>
            </p:cNvSpPr>
            <p:nvPr/>
          </p:nvSpPr>
          <p:spPr bwMode="auto">
            <a:xfrm>
              <a:off x="153" y="868"/>
              <a:ext cx="936" cy="181"/>
            </a:xfrm>
            <a:prstGeom prst="rect">
              <a:avLst/>
            </a:prstGeom>
            <a:solidFill>
              <a:srgbClr val="FFFF66"/>
            </a:solidFill>
            <a:ln w="9525">
              <a:solidFill>
                <a:schemeClr val="tx2"/>
              </a:solidFill>
              <a:miter lim="800000"/>
              <a:headEnd/>
              <a:tailEnd/>
            </a:ln>
          </p:spPr>
          <p:txBody>
            <a:bodyPr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400" dirty="0">
                  <a:solidFill>
                    <a:schemeClr val="tx2"/>
                  </a:solidFill>
                  <a:latin typeface="Calibri" panose="020F0502020204030204" pitchFamily="34" charset="0"/>
                </a:rPr>
                <a:t>Activité</a:t>
              </a:r>
            </a:p>
          </p:txBody>
        </p:sp>
        <p:sp>
          <p:nvSpPr>
            <p:cNvPr id="32781" name="Rectangle 5"/>
            <p:cNvSpPr>
              <a:spLocks noChangeArrowheads="1"/>
            </p:cNvSpPr>
            <p:nvPr/>
          </p:nvSpPr>
          <p:spPr bwMode="auto">
            <a:xfrm>
              <a:off x="1120" y="868"/>
              <a:ext cx="1264" cy="181"/>
            </a:xfrm>
            <a:prstGeom prst="rect">
              <a:avLst/>
            </a:prstGeom>
            <a:solidFill>
              <a:srgbClr val="FFFF66"/>
            </a:solidFill>
            <a:ln w="9525">
              <a:solidFill>
                <a:schemeClr val="tx2"/>
              </a:solidFill>
              <a:miter lim="800000"/>
              <a:headEnd/>
              <a:tailEnd/>
            </a:ln>
          </p:spPr>
          <p:txBody>
            <a:bodyPr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400" dirty="0">
                  <a:solidFill>
                    <a:schemeClr val="tx2"/>
                  </a:solidFill>
                  <a:latin typeface="Calibri" panose="020F0502020204030204" pitchFamily="34" charset="0"/>
                </a:rPr>
                <a:t>Nature de l'aléa</a:t>
              </a:r>
            </a:p>
          </p:txBody>
        </p:sp>
        <p:sp>
          <p:nvSpPr>
            <p:cNvPr id="32782" name="Rectangle 6"/>
            <p:cNvSpPr>
              <a:spLocks noChangeArrowheads="1"/>
            </p:cNvSpPr>
            <p:nvPr/>
          </p:nvSpPr>
          <p:spPr bwMode="auto">
            <a:xfrm flipH="1">
              <a:off x="3799" y="868"/>
              <a:ext cx="150" cy="181"/>
            </a:xfrm>
            <a:prstGeom prst="rect">
              <a:avLst/>
            </a:prstGeom>
            <a:solidFill>
              <a:srgbClr val="FFFF66"/>
            </a:solidFill>
            <a:ln w="9525">
              <a:solidFill>
                <a:schemeClr val="tx2"/>
              </a:solidFill>
              <a:miter lim="800000"/>
              <a:headEnd/>
              <a:tailEnd/>
            </a:ln>
          </p:spPr>
          <p:txBody>
            <a:bodyPr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400" dirty="0">
                  <a:solidFill>
                    <a:schemeClr val="tx2"/>
                  </a:solidFill>
                  <a:latin typeface="Calibri" panose="020F0502020204030204" pitchFamily="34" charset="0"/>
                </a:rPr>
                <a:t>P</a:t>
              </a:r>
            </a:p>
          </p:txBody>
        </p:sp>
        <p:sp>
          <p:nvSpPr>
            <p:cNvPr id="32783" name="Rectangle 7"/>
            <p:cNvSpPr>
              <a:spLocks noChangeArrowheads="1"/>
            </p:cNvSpPr>
            <p:nvPr/>
          </p:nvSpPr>
          <p:spPr bwMode="auto">
            <a:xfrm>
              <a:off x="3986" y="868"/>
              <a:ext cx="186" cy="181"/>
            </a:xfrm>
            <a:prstGeom prst="rect">
              <a:avLst/>
            </a:prstGeom>
            <a:solidFill>
              <a:srgbClr val="FFFF66"/>
            </a:solidFill>
            <a:ln w="9525">
              <a:solidFill>
                <a:schemeClr val="tx2"/>
              </a:solidFill>
              <a:miter lim="800000"/>
              <a:headEnd/>
              <a:tailEnd/>
            </a:ln>
          </p:spPr>
          <p:txBody>
            <a:bodyPr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400" dirty="0">
                  <a:solidFill>
                    <a:schemeClr val="tx2"/>
                  </a:solidFill>
                  <a:latin typeface="Calibri" panose="020F0502020204030204" pitchFamily="34" charset="0"/>
                </a:rPr>
                <a:t>G</a:t>
              </a:r>
            </a:p>
          </p:txBody>
        </p:sp>
        <p:sp>
          <p:nvSpPr>
            <p:cNvPr id="32784" name="Rectangle 8"/>
            <p:cNvSpPr>
              <a:spLocks noChangeArrowheads="1"/>
            </p:cNvSpPr>
            <p:nvPr/>
          </p:nvSpPr>
          <p:spPr bwMode="auto">
            <a:xfrm>
              <a:off x="4443" y="868"/>
              <a:ext cx="1177" cy="181"/>
            </a:xfrm>
            <a:prstGeom prst="rect">
              <a:avLst/>
            </a:prstGeom>
            <a:solidFill>
              <a:srgbClr val="FFFF66"/>
            </a:solidFill>
            <a:ln w="9525">
              <a:solidFill>
                <a:schemeClr val="tx2"/>
              </a:solidFill>
              <a:miter lim="800000"/>
              <a:headEnd/>
              <a:tailEnd/>
            </a:ln>
          </p:spPr>
          <p:txBody>
            <a:bodyPr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400" dirty="0">
                  <a:solidFill>
                    <a:schemeClr val="tx2"/>
                  </a:solidFill>
                  <a:latin typeface="Calibri" panose="020F0502020204030204" pitchFamily="34" charset="0"/>
                </a:rPr>
                <a:t>Réduction du risque</a:t>
              </a:r>
            </a:p>
          </p:txBody>
        </p:sp>
        <p:sp>
          <p:nvSpPr>
            <p:cNvPr id="32785" name="Rectangle 9"/>
            <p:cNvSpPr>
              <a:spLocks noChangeArrowheads="1"/>
            </p:cNvSpPr>
            <p:nvPr/>
          </p:nvSpPr>
          <p:spPr bwMode="auto">
            <a:xfrm>
              <a:off x="2403" y="868"/>
              <a:ext cx="1365" cy="181"/>
            </a:xfrm>
            <a:prstGeom prst="rect">
              <a:avLst/>
            </a:prstGeom>
            <a:solidFill>
              <a:srgbClr val="FFFF66"/>
            </a:solidFill>
            <a:ln w="9525">
              <a:solidFill>
                <a:schemeClr val="tx2"/>
              </a:solidFill>
              <a:miter lim="800000"/>
              <a:headEnd/>
              <a:tailEnd/>
            </a:ln>
          </p:spPr>
          <p:txBody>
            <a:bodyPr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400" dirty="0">
                  <a:solidFill>
                    <a:schemeClr val="tx2"/>
                  </a:solidFill>
                  <a:latin typeface="Calibri" panose="020F0502020204030204" pitchFamily="34" charset="0"/>
                </a:rPr>
                <a:t>Conséquences</a:t>
              </a:r>
            </a:p>
          </p:txBody>
        </p:sp>
        <p:sp>
          <p:nvSpPr>
            <p:cNvPr id="32786" name="Rectangle 10"/>
            <p:cNvSpPr>
              <a:spLocks noChangeArrowheads="1"/>
            </p:cNvSpPr>
            <p:nvPr/>
          </p:nvSpPr>
          <p:spPr bwMode="auto">
            <a:xfrm>
              <a:off x="4190" y="868"/>
              <a:ext cx="228" cy="181"/>
            </a:xfrm>
            <a:prstGeom prst="rect">
              <a:avLst/>
            </a:prstGeom>
            <a:solidFill>
              <a:srgbClr val="FFFF66"/>
            </a:solidFill>
            <a:ln w="9525">
              <a:solidFill>
                <a:schemeClr val="tx2"/>
              </a:solidFill>
              <a:miter lim="800000"/>
              <a:headEnd/>
              <a:tailEnd/>
            </a:ln>
          </p:spPr>
          <p:txBody>
            <a:bodyPr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400" dirty="0">
                  <a:solidFill>
                    <a:schemeClr val="tx2"/>
                  </a:solidFill>
                  <a:latin typeface="Calibri" panose="020F0502020204030204" pitchFamily="34" charset="0"/>
                </a:rPr>
                <a:t>R</a:t>
              </a:r>
            </a:p>
          </p:txBody>
        </p:sp>
        <p:sp>
          <p:nvSpPr>
            <p:cNvPr id="32787" name="Rectangle 12"/>
            <p:cNvSpPr>
              <a:spLocks noChangeArrowheads="1"/>
            </p:cNvSpPr>
            <p:nvPr/>
          </p:nvSpPr>
          <p:spPr bwMode="auto">
            <a:xfrm>
              <a:off x="155" y="1049"/>
              <a:ext cx="936" cy="1541"/>
            </a:xfrm>
            <a:prstGeom prst="rect">
              <a:avLst/>
            </a:prstGeom>
            <a:solidFill>
              <a:srgbClr val="FFFF99"/>
            </a:solidFill>
            <a:ln w="9525">
              <a:solidFill>
                <a:schemeClr val="tx2"/>
              </a:solidFill>
              <a:miter lim="800000"/>
              <a:headEnd/>
              <a:tailEnd/>
            </a:ln>
          </p:spPr>
          <p:txBody>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pPr algn="l"/>
              <a:r>
                <a:rPr lang="fr-FR" altLang="fr-FR" sz="1200" dirty="0">
                  <a:solidFill>
                    <a:schemeClr val="tx2"/>
                  </a:solidFill>
                  <a:latin typeface="Calibri" panose="020F0502020204030204" pitchFamily="34" charset="0"/>
                </a:rPr>
                <a:t>- Approvisionner les matières.</a:t>
              </a:r>
            </a:p>
            <a:p>
              <a:pPr algn="l"/>
              <a:r>
                <a:rPr lang="fr-FR" altLang="fr-FR" sz="1200" dirty="0">
                  <a:solidFill>
                    <a:schemeClr val="tx2"/>
                  </a:solidFill>
                  <a:latin typeface="Calibri" panose="020F0502020204030204" pitchFamily="34" charset="0"/>
                </a:rPr>
                <a:t>- Fabriquer le prototype.</a:t>
              </a:r>
            </a:p>
            <a:p>
              <a:pPr algn="l"/>
              <a:r>
                <a:rPr lang="fr-FR" altLang="fr-FR" sz="1200" dirty="0">
                  <a:solidFill>
                    <a:schemeClr val="tx2"/>
                  </a:solidFill>
                  <a:latin typeface="Calibri" panose="020F0502020204030204" pitchFamily="34" charset="0"/>
                </a:rPr>
                <a:t>- Ventes</a:t>
              </a:r>
            </a:p>
            <a:p>
              <a:pPr algn="l"/>
              <a:r>
                <a:rPr lang="fr-FR" altLang="fr-FR" sz="1200" dirty="0">
                  <a:solidFill>
                    <a:schemeClr val="tx2"/>
                  </a:solidFill>
                  <a:latin typeface="Calibri" panose="020F0502020204030204" pitchFamily="34" charset="0"/>
                </a:rPr>
                <a:t>.</a:t>
              </a:r>
            </a:p>
            <a:p>
              <a:pPr algn="l"/>
              <a:r>
                <a:rPr lang="fr-FR" altLang="fr-FR" sz="1200" dirty="0">
                  <a:solidFill>
                    <a:schemeClr val="tx2"/>
                  </a:solidFill>
                  <a:latin typeface="Calibri" panose="020F0502020204030204" pitchFamily="34" charset="0"/>
                </a:rPr>
                <a:t>- Achats</a:t>
              </a:r>
            </a:p>
            <a:p>
              <a:pPr algn="l"/>
              <a:endParaRPr lang="fr-FR" altLang="fr-FR" sz="1200" dirty="0">
                <a:solidFill>
                  <a:schemeClr val="tx2"/>
                </a:solidFill>
                <a:latin typeface="Calibri" panose="020F0502020204030204" pitchFamily="34" charset="0"/>
              </a:endParaRPr>
            </a:p>
          </p:txBody>
        </p:sp>
        <p:sp>
          <p:nvSpPr>
            <p:cNvPr id="32788" name="Rectangle 13"/>
            <p:cNvSpPr>
              <a:spLocks noChangeArrowheads="1"/>
            </p:cNvSpPr>
            <p:nvPr/>
          </p:nvSpPr>
          <p:spPr bwMode="auto">
            <a:xfrm>
              <a:off x="1122" y="1049"/>
              <a:ext cx="1258" cy="1541"/>
            </a:xfrm>
            <a:prstGeom prst="rect">
              <a:avLst/>
            </a:prstGeom>
            <a:solidFill>
              <a:srgbClr val="FFFF99"/>
            </a:solidFill>
            <a:ln w="9525">
              <a:solidFill>
                <a:schemeClr val="tx2"/>
              </a:solidFill>
              <a:miter lim="800000"/>
              <a:headEnd/>
              <a:tailEnd/>
            </a:ln>
          </p:spPr>
          <p:txBody>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pPr algn="l"/>
              <a:r>
                <a:rPr lang="fr-FR" altLang="fr-FR" sz="1200" dirty="0">
                  <a:solidFill>
                    <a:schemeClr val="tx2"/>
                  </a:solidFill>
                  <a:latin typeface="Calibri" panose="020F0502020204030204" pitchFamily="34" charset="0"/>
                </a:rPr>
                <a:t>- Problème de qualité chez le fournisseur.</a:t>
              </a:r>
            </a:p>
            <a:p>
              <a:pPr algn="l"/>
              <a:r>
                <a:rPr lang="fr-FR" altLang="fr-FR" sz="1200" dirty="0">
                  <a:solidFill>
                    <a:schemeClr val="tx2"/>
                  </a:solidFill>
                  <a:latin typeface="Calibri" panose="020F0502020204030204" pitchFamily="34" charset="0"/>
                </a:rPr>
                <a:t>- Ne pas maîtriser le moulage du clip.</a:t>
              </a:r>
            </a:p>
            <a:p>
              <a:pPr algn="l"/>
              <a:r>
                <a:rPr lang="fr-FR" altLang="fr-FR" sz="1200" dirty="0">
                  <a:solidFill>
                    <a:schemeClr val="tx2"/>
                  </a:solidFill>
                  <a:latin typeface="Calibri" panose="020F0502020204030204" pitchFamily="34" charset="0"/>
                </a:rPr>
                <a:t>- Ventes inférieures au niveau prévu.</a:t>
              </a:r>
            </a:p>
            <a:p>
              <a:pPr algn="l"/>
              <a:r>
                <a:rPr lang="fr-FR" altLang="fr-FR" sz="1200" dirty="0">
                  <a:solidFill>
                    <a:schemeClr val="tx2"/>
                  </a:solidFill>
                  <a:latin typeface="Calibri" panose="020F0502020204030204" pitchFamily="34" charset="0"/>
                </a:rPr>
                <a:t>- Augmentation du prix des matières.</a:t>
              </a:r>
            </a:p>
          </p:txBody>
        </p:sp>
        <p:sp>
          <p:nvSpPr>
            <p:cNvPr id="32789" name="Rectangle 14"/>
            <p:cNvSpPr>
              <a:spLocks noChangeArrowheads="1"/>
            </p:cNvSpPr>
            <p:nvPr/>
          </p:nvSpPr>
          <p:spPr bwMode="auto">
            <a:xfrm>
              <a:off x="2405" y="1049"/>
              <a:ext cx="1365" cy="1541"/>
            </a:xfrm>
            <a:prstGeom prst="rect">
              <a:avLst/>
            </a:prstGeom>
            <a:solidFill>
              <a:srgbClr val="FFFF99"/>
            </a:solidFill>
            <a:ln w="9525">
              <a:solidFill>
                <a:schemeClr val="tx2"/>
              </a:solidFill>
              <a:miter lim="800000"/>
              <a:headEnd/>
              <a:tailEnd/>
            </a:ln>
          </p:spPr>
          <p:txBody>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pPr algn="l"/>
              <a:r>
                <a:rPr lang="fr-FR" altLang="fr-FR" sz="1200" dirty="0">
                  <a:solidFill>
                    <a:schemeClr val="tx2"/>
                  </a:solidFill>
                  <a:latin typeface="Calibri" panose="020F0502020204030204" pitchFamily="34" charset="0"/>
                </a:rPr>
                <a:t>- Retard de la mise en production.</a:t>
              </a:r>
            </a:p>
            <a:p>
              <a:pPr algn="l"/>
              <a:r>
                <a:rPr lang="fr-FR" altLang="fr-FR" sz="1200" dirty="0">
                  <a:solidFill>
                    <a:schemeClr val="tx2"/>
                  </a:solidFill>
                  <a:latin typeface="Calibri" panose="020F0502020204030204" pitchFamily="34" charset="0"/>
                </a:rPr>
                <a:t>- Revenir à l'emboutissage, plus coûteux.</a:t>
              </a:r>
            </a:p>
            <a:p>
              <a:pPr algn="l"/>
              <a:r>
                <a:rPr lang="fr-FR" altLang="fr-FR" sz="1200" dirty="0">
                  <a:solidFill>
                    <a:schemeClr val="tx2"/>
                  </a:solidFill>
                  <a:latin typeface="Calibri" panose="020F0502020204030204" pitchFamily="34" charset="0"/>
                </a:rPr>
                <a:t>- Baisse de la production et de la rentabilité.</a:t>
              </a:r>
            </a:p>
            <a:p>
              <a:pPr algn="l"/>
              <a:r>
                <a:rPr lang="fr-FR" altLang="fr-FR" sz="1200" dirty="0">
                  <a:solidFill>
                    <a:schemeClr val="tx2"/>
                  </a:solidFill>
                  <a:latin typeface="Calibri" panose="020F0502020204030204" pitchFamily="34" charset="0"/>
                </a:rPr>
                <a:t>- Baisse de rentabilité.</a:t>
              </a:r>
            </a:p>
          </p:txBody>
        </p:sp>
        <p:sp>
          <p:nvSpPr>
            <p:cNvPr id="32790" name="Rectangle 15"/>
            <p:cNvSpPr>
              <a:spLocks noChangeArrowheads="1"/>
            </p:cNvSpPr>
            <p:nvPr/>
          </p:nvSpPr>
          <p:spPr bwMode="auto">
            <a:xfrm flipH="1">
              <a:off x="3795" y="1049"/>
              <a:ext cx="150" cy="1541"/>
            </a:xfrm>
            <a:prstGeom prst="rect">
              <a:avLst/>
            </a:prstGeom>
            <a:solidFill>
              <a:srgbClr val="FFFF99"/>
            </a:solidFill>
            <a:ln w="9525">
              <a:solidFill>
                <a:schemeClr val="tx2"/>
              </a:solidFill>
              <a:miter lim="800000"/>
              <a:headEnd/>
              <a:tailEnd/>
            </a:ln>
          </p:spPr>
          <p:txBody>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200" dirty="0">
                  <a:solidFill>
                    <a:schemeClr val="tx2"/>
                  </a:solidFill>
                  <a:latin typeface="Calibri" panose="020F0502020204030204" pitchFamily="34" charset="0"/>
                </a:rPr>
                <a:t>2</a:t>
              </a:r>
            </a:p>
            <a:p>
              <a:endParaRPr lang="fr-FR" altLang="fr-FR" sz="1200" dirty="0">
                <a:solidFill>
                  <a:schemeClr val="tx2"/>
                </a:solidFill>
                <a:latin typeface="Calibri" panose="020F0502020204030204" pitchFamily="34" charset="0"/>
              </a:endParaRPr>
            </a:p>
            <a:p>
              <a:r>
                <a:rPr lang="fr-FR" altLang="fr-FR" sz="1200" dirty="0">
                  <a:solidFill>
                    <a:schemeClr val="tx2"/>
                  </a:solidFill>
                  <a:latin typeface="Calibri" panose="020F0502020204030204" pitchFamily="34" charset="0"/>
                </a:rPr>
                <a:t>3</a:t>
              </a:r>
            </a:p>
            <a:p>
              <a:endParaRPr lang="fr-FR" altLang="fr-FR" sz="1200" dirty="0">
                <a:solidFill>
                  <a:schemeClr val="tx2"/>
                </a:solidFill>
                <a:latin typeface="Calibri" panose="020F0502020204030204" pitchFamily="34" charset="0"/>
              </a:endParaRPr>
            </a:p>
            <a:p>
              <a:r>
                <a:rPr lang="fr-FR" altLang="fr-FR" sz="1200" dirty="0">
                  <a:solidFill>
                    <a:schemeClr val="tx2"/>
                  </a:solidFill>
                  <a:latin typeface="Calibri" panose="020F0502020204030204" pitchFamily="34" charset="0"/>
                </a:rPr>
                <a:t>4</a:t>
              </a:r>
            </a:p>
            <a:p>
              <a:endParaRPr lang="fr-FR" altLang="fr-FR" sz="1200" dirty="0">
                <a:solidFill>
                  <a:schemeClr val="tx2"/>
                </a:solidFill>
                <a:latin typeface="Calibri" panose="020F0502020204030204" pitchFamily="34" charset="0"/>
              </a:endParaRPr>
            </a:p>
            <a:p>
              <a:r>
                <a:rPr lang="fr-FR" altLang="fr-FR" sz="1200" dirty="0">
                  <a:solidFill>
                    <a:schemeClr val="tx2"/>
                  </a:solidFill>
                  <a:latin typeface="Calibri" panose="020F0502020204030204" pitchFamily="34" charset="0"/>
                </a:rPr>
                <a:t>4</a:t>
              </a:r>
            </a:p>
          </p:txBody>
        </p:sp>
        <p:sp>
          <p:nvSpPr>
            <p:cNvPr id="32791" name="Rectangle 16"/>
            <p:cNvSpPr>
              <a:spLocks noChangeArrowheads="1"/>
            </p:cNvSpPr>
            <p:nvPr/>
          </p:nvSpPr>
          <p:spPr bwMode="auto">
            <a:xfrm>
              <a:off x="3982" y="1049"/>
              <a:ext cx="186" cy="1541"/>
            </a:xfrm>
            <a:prstGeom prst="rect">
              <a:avLst/>
            </a:prstGeom>
            <a:solidFill>
              <a:srgbClr val="FFFF99"/>
            </a:solidFill>
            <a:ln w="9525">
              <a:solidFill>
                <a:schemeClr val="tx2"/>
              </a:solidFill>
              <a:miter lim="800000"/>
              <a:headEnd/>
              <a:tailEnd/>
            </a:ln>
          </p:spPr>
          <p:txBody>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200" dirty="0">
                  <a:solidFill>
                    <a:schemeClr val="tx2"/>
                  </a:solidFill>
                  <a:latin typeface="Calibri" panose="020F0502020204030204" pitchFamily="34" charset="0"/>
                </a:rPr>
                <a:t>4</a:t>
              </a:r>
            </a:p>
            <a:p>
              <a:endParaRPr lang="fr-FR" altLang="fr-FR" sz="1200" dirty="0">
                <a:solidFill>
                  <a:schemeClr val="tx2"/>
                </a:solidFill>
                <a:latin typeface="Calibri" panose="020F0502020204030204" pitchFamily="34" charset="0"/>
              </a:endParaRPr>
            </a:p>
            <a:p>
              <a:r>
                <a:rPr lang="fr-FR" altLang="fr-FR" sz="1200" dirty="0">
                  <a:solidFill>
                    <a:schemeClr val="tx2"/>
                  </a:solidFill>
                  <a:latin typeface="Calibri" panose="020F0502020204030204" pitchFamily="34" charset="0"/>
                </a:rPr>
                <a:t>3</a:t>
              </a:r>
            </a:p>
            <a:p>
              <a:endParaRPr lang="fr-FR" altLang="fr-FR" sz="1200" dirty="0">
                <a:solidFill>
                  <a:schemeClr val="tx2"/>
                </a:solidFill>
                <a:latin typeface="Calibri" panose="020F0502020204030204" pitchFamily="34" charset="0"/>
              </a:endParaRPr>
            </a:p>
            <a:p>
              <a:r>
                <a:rPr lang="fr-FR" altLang="fr-FR" sz="1200" dirty="0">
                  <a:solidFill>
                    <a:schemeClr val="tx2"/>
                  </a:solidFill>
                  <a:latin typeface="Calibri" panose="020F0502020204030204" pitchFamily="34" charset="0"/>
                </a:rPr>
                <a:t>4</a:t>
              </a:r>
            </a:p>
            <a:p>
              <a:endParaRPr lang="fr-FR" altLang="fr-FR" sz="1200" dirty="0">
                <a:solidFill>
                  <a:schemeClr val="tx2"/>
                </a:solidFill>
                <a:latin typeface="Calibri" panose="020F0502020204030204" pitchFamily="34" charset="0"/>
              </a:endParaRPr>
            </a:p>
            <a:p>
              <a:r>
                <a:rPr lang="fr-FR" altLang="fr-FR" sz="1200" dirty="0">
                  <a:solidFill>
                    <a:schemeClr val="tx2"/>
                  </a:solidFill>
                  <a:latin typeface="Calibri" panose="020F0502020204030204" pitchFamily="34" charset="0"/>
                </a:rPr>
                <a:t>2</a:t>
              </a:r>
            </a:p>
          </p:txBody>
        </p:sp>
        <p:sp>
          <p:nvSpPr>
            <p:cNvPr id="32792" name="Rectangle 17"/>
            <p:cNvSpPr>
              <a:spLocks noChangeArrowheads="1"/>
            </p:cNvSpPr>
            <p:nvPr/>
          </p:nvSpPr>
          <p:spPr bwMode="auto">
            <a:xfrm>
              <a:off x="4445" y="1049"/>
              <a:ext cx="1177" cy="1541"/>
            </a:xfrm>
            <a:prstGeom prst="rect">
              <a:avLst/>
            </a:prstGeom>
            <a:solidFill>
              <a:srgbClr val="FFFF99"/>
            </a:solidFill>
            <a:ln w="9525">
              <a:solidFill>
                <a:schemeClr val="tx2"/>
              </a:solidFill>
              <a:miter lim="800000"/>
              <a:headEnd/>
              <a:tailEnd/>
            </a:ln>
          </p:spPr>
          <p:txBody>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pPr algn="l"/>
              <a:r>
                <a:rPr lang="fr-FR" altLang="fr-FR" sz="1200" dirty="0">
                  <a:solidFill>
                    <a:schemeClr val="tx2"/>
                  </a:solidFill>
                  <a:latin typeface="Calibri" panose="020F0502020204030204" pitchFamily="34" charset="0"/>
                </a:rPr>
                <a:t>- Faire un audit qualité chez le fournisseur.</a:t>
              </a:r>
            </a:p>
            <a:p>
              <a:pPr algn="l"/>
              <a:r>
                <a:rPr lang="fr-FR" altLang="fr-FR" sz="1200" dirty="0">
                  <a:solidFill>
                    <a:schemeClr val="tx2"/>
                  </a:solidFill>
                  <a:latin typeface="Calibri" panose="020F0502020204030204" pitchFamily="34" charset="0"/>
                </a:rPr>
                <a:t>- Etudier en parallèle les deux solutions.</a:t>
              </a:r>
            </a:p>
            <a:p>
              <a:pPr algn="l"/>
              <a:r>
                <a:rPr lang="fr-FR" altLang="fr-FR" sz="1200" dirty="0">
                  <a:solidFill>
                    <a:schemeClr val="tx2"/>
                  </a:solidFill>
                  <a:latin typeface="Calibri" panose="020F0502020204030204" pitchFamily="34" charset="0"/>
                </a:rPr>
                <a:t>- Prévoir des mesures de flexibilité.</a:t>
              </a:r>
            </a:p>
            <a:p>
              <a:pPr algn="l"/>
              <a:r>
                <a:rPr lang="fr-FR" altLang="fr-FR" sz="1200" dirty="0">
                  <a:solidFill>
                    <a:schemeClr val="tx2"/>
                  </a:solidFill>
                  <a:latin typeface="Calibri" panose="020F0502020204030204" pitchFamily="34" charset="0"/>
                </a:rPr>
                <a:t>- Passer des contrats fermes sur deux ans.</a:t>
              </a:r>
            </a:p>
          </p:txBody>
        </p:sp>
        <p:sp>
          <p:nvSpPr>
            <p:cNvPr id="32793" name="Rectangle 18"/>
            <p:cNvSpPr>
              <a:spLocks noChangeArrowheads="1"/>
            </p:cNvSpPr>
            <p:nvPr/>
          </p:nvSpPr>
          <p:spPr bwMode="auto">
            <a:xfrm>
              <a:off x="4186" y="1049"/>
              <a:ext cx="228" cy="1541"/>
            </a:xfrm>
            <a:prstGeom prst="rect">
              <a:avLst/>
            </a:prstGeom>
            <a:solidFill>
              <a:srgbClr val="FFFF99"/>
            </a:solidFill>
            <a:ln w="9525">
              <a:solidFill>
                <a:schemeClr val="tx2"/>
              </a:solidFill>
              <a:miter lim="800000"/>
              <a:headEnd/>
              <a:tailEnd/>
            </a:ln>
          </p:spPr>
          <p:txBody>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200" dirty="0">
                  <a:solidFill>
                    <a:schemeClr val="tx2"/>
                  </a:solidFill>
                  <a:latin typeface="Calibri" panose="020F0502020204030204" pitchFamily="34" charset="0"/>
                </a:rPr>
                <a:t>8</a:t>
              </a:r>
            </a:p>
            <a:p>
              <a:endParaRPr lang="fr-FR" altLang="fr-FR" sz="1200" dirty="0">
                <a:solidFill>
                  <a:schemeClr val="tx2"/>
                </a:solidFill>
                <a:latin typeface="Calibri" panose="020F0502020204030204" pitchFamily="34" charset="0"/>
              </a:endParaRPr>
            </a:p>
            <a:p>
              <a:r>
                <a:rPr lang="fr-FR" altLang="fr-FR" sz="1200" dirty="0">
                  <a:solidFill>
                    <a:schemeClr val="tx2"/>
                  </a:solidFill>
                  <a:latin typeface="Calibri" panose="020F0502020204030204" pitchFamily="34" charset="0"/>
                </a:rPr>
                <a:t>9</a:t>
              </a:r>
            </a:p>
            <a:p>
              <a:endParaRPr lang="fr-FR" altLang="fr-FR" sz="1200" dirty="0">
                <a:solidFill>
                  <a:schemeClr val="tx2"/>
                </a:solidFill>
                <a:latin typeface="Calibri" panose="020F0502020204030204" pitchFamily="34" charset="0"/>
              </a:endParaRPr>
            </a:p>
            <a:p>
              <a:r>
                <a:rPr lang="fr-FR" altLang="fr-FR" sz="1200" dirty="0">
                  <a:solidFill>
                    <a:schemeClr val="tx2"/>
                  </a:solidFill>
                  <a:latin typeface="Calibri" panose="020F0502020204030204" pitchFamily="34" charset="0"/>
                </a:rPr>
                <a:t>16</a:t>
              </a:r>
            </a:p>
            <a:p>
              <a:endParaRPr lang="fr-FR" altLang="fr-FR" sz="1200" dirty="0">
                <a:solidFill>
                  <a:schemeClr val="tx2"/>
                </a:solidFill>
                <a:latin typeface="Calibri" panose="020F0502020204030204" pitchFamily="34" charset="0"/>
              </a:endParaRPr>
            </a:p>
            <a:p>
              <a:r>
                <a:rPr lang="fr-FR" altLang="fr-FR" sz="1200" dirty="0">
                  <a:solidFill>
                    <a:schemeClr val="tx2"/>
                  </a:solidFill>
                  <a:latin typeface="Calibri" panose="020F0502020204030204" pitchFamily="34" charset="0"/>
                </a:rPr>
                <a:t>8</a:t>
              </a:r>
            </a:p>
          </p:txBody>
        </p:sp>
      </p:grpSp>
      <p:sp>
        <p:nvSpPr>
          <p:cNvPr id="48173" name="Rectangle 45"/>
          <p:cNvSpPr>
            <a:spLocks noGrp="1" noChangeArrowheads="1"/>
          </p:cNvSpPr>
          <p:nvPr>
            <p:ph type="title"/>
          </p:nvPr>
        </p:nvSpPr>
        <p:spPr>
          <a:xfrm>
            <a:off x="1447800" y="161925"/>
            <a:ext cx="7277100" cy="515938"/>
          </a:xfrm>
        </p:spPr>
        <p:txBody>
          <a:bodyPr/>
          <a:lstStyle/>
          <a:p>
            <a:pPr>
              <a:defRPr/>
            </a:pPr>
            <a:r>
              <a:rPr lang="fr-FR" sz="2600"/>
              <a:t>Exemple de dossier d'évaluation des risques</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a:xfrm>
            <a:off x="762000" y="2451100"/>
            <a:ext cx="7823200" cy="1333500"/>
          </a:xfrm>
          <a:ln>
            <a:solidFill>
              <a:schemeClr val="bg2"/>
            </a:solidFill>
          </a:ln>
        </p:spPr>
        <p:txBody>
          <a:bodyPr/>
          <a:lstStyle/>
          <a:p>
            <a:r>
              <a:rPr lang="fr-FR" altLang="fr-FR" b="0">
                <a:effectLst/>
              </a:rPr>
              <a:t>5. Soutien de l'ensemble de l'entreprise</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5"/>
          <p:cNvGrpSpPr>
            <a:grpSpLocks/>
          </p:cNvGrpSpPr>
          <p:nvPr/>
        </p:nvGrpSpPr>
        <p:grpSpPr bwMode="auto">
          <a:xfrm>
            <a:off x="939800" y="2197100"/>
            <a:ext cx="7607300" cy="3530600"/>
            <a:chOff x="592" y="1384"/>
            <a:chExt cx="4792" cy="2224"/>
          </a:xfrm>
        </p:grpSpPr>
        <p:sp>
          <p:nvSpPr>
            <p:cNvPr id="33847" name="Line 15"/>
            <p:cNvSpPr>
              <a:spLocks noChangeShapeType="1"/>
            </p:cNvSpPr>
            <p:nvPr/>
          </p:nvSpPr>
          <p:spPr bwMode="auto">
            <a:xfrm>
              <a:off x="2812" y="1384"/>
              <a:ext cx="0" cy="1400"/>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wrap="none" anchor="ctr"/>
            <a:lstStyle/>
            <a:p>
              <a:endParaRPr lang="fr-FR" dirty="0">
                <a:latin typeface="Calibri" panose="020F0502020204030204" pitchFamily="34" charset="0"/>
              </a:endParaRPr>
            </a:p>
          </p:txBody>
        </p:sp>
        <p:sp>
          <p:nvSpPr>
            <p:cNvPr id="33848" name="Rectangle 14"/>
            <p:cNvSpPr>
              <a:spLocks noChangeArrowheads="1"/>
            </p:cNvSpPr>
            <p:nvPr/>
          </p:nvSpPr>
          <p:spPr bwMode="auto">
            <a:xfrm>
              <a:off x="2161" y="2273"/>
              <a:ext cx="1301" cy="293"/>
            </a:xfrm>
            <a:prstGeom prst="rect">
              <a:avLst/>
            </a:prstGeom>
            <a:solidFill>
              <a:srgbClr val="FFFF99"/>
            </a:solidFill>
            <a:ln w="9525">
              <a:solidFill>
                <a:schemeClr val="tx2"/>
              </a:solidFill>
              <a:miter lim="800000"/>
              <a:headEnd/>
              <a:tailEnd/>
            </a:ln>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dirty="0">
                  <a:latin typeface="Calibri" panose="020F0502020204030204" pitchFamily="34" charset="0"/>
                </a:rPr>
                <a:t>Maître d'œuvre</a:t>
              </a:r>
            </a:p>
          </p:txBody>
        </p:sp>
        <p:sp>
          <p:nvSpPr>
            <p:cNvPr id="33849" name="Line 16"/>
            <p:cNvSpPr>
              <a:spLocks noChangeShapeType="1"/>
            </p:cNvSpPr>
            <p:nvPr/>
          </p:nvSpPr>
          <p:spPr bwMode="auto">
            <a:xfrm>
              <a:off x="1368" y="2784"/>
              <a:ext cx="2888" cy="0"/>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wrap="none" anchor="ctr"/>
            <a:lstStyle/>
            <a:p>
              <a:endParaRPr lang="fr-FR" dirty="0">
                <a:latin typeface="Calibri" panose="020F0502020204030204" pitchFamily="34" charset="0"/>
              </a:endParaRPr>
            </a:p>
          </p:txBody>
        </p:sp>
        <p:sp>
          <p:nvSpPr>
            <p:cNvPr id="33850" name="Line 17"/>
            <p:cNvSpPr>
              <a:spLocks noChangeShapeType="1"/>
            </p:cNvSpPr>
            <p:nvPr/>
          </p:nvSpPr>
          <p:spPr bwMode="auto">
            <a:xfrm>
              <a:off x="1368" y="2784"/>
              <a:ext cx="0" cy="368"/>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wrap="none" anchor="ctr"/>
            <a:lstStyle/>
            <a:p>
              <a:endParaRPr lang="fr-FR" dirty="0">
                <a:latin typeface="Calibri" panose="020F0502020204030204" pitchFamily="34" charset="0"/>
              </a:endParaRPr>
            </a:p>
          </p:txBody>
        </p:sp>
        <p:sp>
          <p:nvSpPr>
            <p:cNvPr id="33851" name="Line 18"/>
            <p:cNvSpPr>
              <a:spLocks noChangeShapeType="1"/>
            </p:cNvSpPr>
            <p:nvPr/>
          </p:nvSpPr>
          <p:spPr bwMode="auto">
            <a:xfrm>
              <a:off x="2333" y="2784"/>
              <a:ext cx="0" cy="368"/>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wrap="none" anchor="ctr"/>
            <a:lstStyle/>
            <a:p>
              <a:endParaRPr lang="fr-FR" dirty="0">
                <a:latin typeface="Calibri" panose="020F0502020204030204" pitchFamily="34" charset="0"/>
              </a:endParaRPr>
            </a:p>
          </p:txBody>
        </p:sp>
        <p:sp>
          <p:nvSpPr>
            <p:cNvPr id="33852" name="Line 19"/>
            <p:cNvSpPr>
              <a:spLocks noChangeShapeType="1"/>
            </p:cNvSpPr>
            <p:nvPr/>
          </p:nvSpPr>
          <p:spPr bwMode="auto">
            <a:xfrm>
              <a:off x="3290" y="2784"/>
              <a:ext cx="0" cy="368"/>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wrap="none" anchor="ctr"/>
            <a:lstStyle/>
            <a:p>
              <a:endParaRPr lang="fr-FR" dirty="0">
                <a:latin typeface="Calibri" panose="020F0502020204030204" pitchFamily="34" charset="0"/>
              </a:endParaRPr>
            </a:p>
          </p:txBody>
        </p:sp>
        <p:sp>
          <p:nvSpPr>
            <p:cNvPr id="33853" name="Line 20"/>
            <p:cNvSpPr>
              <a:spLocks noChangeShapeType="1"/>
            </p:cNvSpPr>
            <p:nvPr/>
          </p:nvSpPr>
          <p:spPr bwMode="auto">
            <a:xfrm>
              <a:off x="4248" y="2784"/>
              <a:ext cx="0" cy="368"/>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wrap="none" anchor="ctr"/>
            <a:lstStyle/>
            <a:p>
              <a:endParaRPr lang="fr-FR" dirty="0">
                <a:latin typeface="Calibri" panose="020F0502020204030204" pitchFamily="34" charset="0"/>
              </a:endParaRPr>
            </a:p>
          </p:txBody>
        </p:sp>
        <p:sp>
          <p:nvSpPr>
            <p:cNvPr id="33854" name="Rectangle 21"/>
            <p:cNvSpPr>
              <a:spLocks noChangeArrowheads="1"/>
            </p:cNvSpPr>
            <p:nvPr/>
          </p:nvSpPr>
          <p:spPr bwMode="auto">
            <a:xfrm>
              <a:off x="1032" y="3144"/>
              <a:ext cx="680" cy="280"/>
            </a:xfrm>
            <a:prstGeom prst="rect">
              <a:avLst/>
            </a:prstGeom>
            <a:solidFill>
              <a:srgbClr val="FFFF99"/>
            </a:solidFill>
            <a:ln w="9525">
              <a:solidFill>
                <a:schemeClr val="tx2"/>
              </a:solidFill>
              <a:miter lim="800000"/>
              <a:headEnd/>
              <a:tailEnd/>
            </a:ln>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400" dirty="0">
                  <a:latin typeface="Calibri" panose="020F0502020204030204" pitchFamily="34" charset="0"/>
                </a:rPr>
                <a:t>Réalisateur</a:t>
              </a:r>
              <a:endParaRPr lang="fr-FR" altLang="fr-FR" dirty="0">
                <a:latin typeface="Calibri" panose="020F0502020204030204" pitchFamily="34" charset="0"/>
              </a:endParaRPr>
            </a:p>
          </p:txBody>
        </p:sp>
        <p:sp>
          <p:nvSpPr>
            <p:cNvPr id="33855" name="Rectangle 25"/>
            <p:cNvSpPr>
              <a:spLocks noChangeArrowheads="1"/>
            </p:cNvSpPr>
            <p:nvPr/>
          </p:nvSpPr>
          <p:spPr bwMode="auto">
            <a:xfrm>
              <a:off x="1952" y="3144"/>
              <a:ext cx="680" cy="280"/>
            </a:xfrm>
            <a:prstGeom prst="rect">
              <a:avLst/>
            </a:prstGeom>
            <a:solidFill>
              <a:srgbClr val="FFFF99"/>
            </a:solidFill>
            <a:ln w="9525">
              <a:solidFill>
                <a:schemeClr val="tx2"/>
              </a:solidFill>
              <a:miter lim="800000"/>
              <a:headEnd/>
              <a:tailEnd/>
            </a:ln>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400" dirty="0">
                  <a:latin typeface="Calibri" panose="020F0502020204030204" pitchFamily="34" charset="0"/>
                </a:rPr>
                <a:t>Réalisateur</a:t>
              </a:r>
              <a:endParaRPr lang="fr-FR" altLang="fr-FR" dirty="0">
                <a:latin typeface="Calibri" panose="020F0502020204030204" pitchFamily="34" charset="0"/>
              </a:endParaRPr>
            </a:p>
          </p:txBody>
        </p:sp>
        <p:sp>
          <p:nvSpPr>
            <p:cNvPr id="33856" name="Rectangle 26"/>
            <p:cNvSpPr>
              <a:spLocks noChangeArrowheads="1"/>
            </p:cNvSpPr>
            <p:nvPr/>
          </p:nvSpPr>
          <p:spPr bwMode="auto">
            <a:xfrm>
              <a:off x="2984" y="3144"/>
              <a:ext cx="680" cy="280"/>
            </a:xfrm>
            <a:prstGeom prst="rect">
              <a:avLst/>
            </a:prstGeom>
            <a:solidFill>
              <a:srgbClr val="FFFF99"/>
            </a:solidFill>
            <a:ln w="9525">
              <a:solidFill>
                <a:schemeClr val="tx2"/>
              </a:solidFill>
              <a:miter lim="800000"/>
              <a:headEnd/>
              <a:tailEnd/>
            </a:ln>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400" dirty="0">
                  <a:latin typeface="Calibri" panose="020F0502020204030204" pitchFamily="34" charset="0"/>
                </a:rPr>
                <a:t>Réalisateur</a:t>
              </a:r>
              <a:endParaRPr lang="fr-FR" altLang="fr-FR" dirty="0">
                <a:latin typeface="Calibri" panose="020F0502020204030204" pitchFamily="34" charset="0"/>
              </a:endParaRPr>
            </a:p>
          </p:txBody>
        </p:sp>
        <p:sp>
          <p:nvSpPr>
            <p:cNvPr id="33857" name="Rectangle 27"/>
            <p:cNvSpPr>
              <a:spLocks noChangeArrowheads="1"/>
            </p:cNvSpPr>
            <p:nvPr/>
          </p:nvSpPr>
          <p:spPr bwMode="auto">
            <a:xfrm>
              <a:off x="3904" y="3144"/>
              <a:ext cx="680" cy="280"/>
            </a:xfrm>
            <a:prstGeom prst="rect">
              <a:avLst/>
            </a:prstGeom>
            <a:solidFill>
              <a:srgbClr val="FFFF99"/>
            </a:solidFill>
            <a:ln w="9525">
              <a:solidFill>
                <a:schemeClr val="tx2"/>
              </a:solidFill>
              <a:miter lim="800000"/>
              <a:headEnd/>
              <a:tailEnd/>
            </a:ln>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400" dirty="0">
                  <a:latin typeface="Calibri" panose="020F0502020204030204" pitchFamily="34" charset="0"/>
                </a:rPr>
                <a:t>Réalisateur</a:t>
              </a:r>
              <a:endParaRPr lang="fr-FR" altLang="fr-FR" dirty="0">
                <a:latin typeface="Calibri" panose="020F0502020204030204" pitchFamily="34" charset="0"/>
              </a:endParaRPr>
            </a:p>
          </p:txBody>
        </p:sp>
        <p:sp>
          <p:nvSpPr>
            <p:cNvPr id="33858" name="Rectangle 29"/>
            <p:cNvSpPr>
              <a:spLocks noChangeArrowheads="1"/>
            </p:cNvSpPr>
            <p:nvPr/>
          </p:nvSpPr>
          <p:spPr bwMode="auto">
            <a:xfrm>
              <a:off x="592" y="2152"/>
              <a:ext cx="4792" cy="1456"/>
            </a:xfrm>
            <a:prstGeom prst="rect">
              <a:avLst/>
            </a:prstGeom>
            <a:noFill/>
            <a:ln w="9525">
              <a:solidFill>
                <a:schemeClr val="tx2"/>
              </a:solidFill>
              <a:prstDash val="lgDash"/>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dirty="0">
                <a:latin typeface="Calibri" panose="020F0502020204030204" pitchFamily="34" charset="0"/>
              </a:endParaRPr>
            </a:p>
          </p:txBody>
        </p:sp>
      </p:grpSp>
      <p:sp>
        <p:nvSpPr>
          <p:cNvPr id="49154" name="Rectangle 2"/>
          <p:cNvSpPr>
            <a:spLocks noGrp="1" noChangeArrowheads="1"/>
          </p:cNvSpPr>
          <p:nvPr>
            <p:ph type="title"/>
          </p:nvPr>
        </p:nvSpPr>
        <p:spPr>
          <a:xfrm>
            <a:off x="2181225" y="190500"/>
            <a:ext cx="5565775" cy="673100"/>
          </a:xfrm>
        </p:spPr>
        <p:txBody>
          <a:bodyPr/>
          <a:lstStyle/>
          <a:p>
            <a:pPr>
              <a:defRPr/>
            </a:pPr>
            <a:r>
              <a:rPr lang="fr-FR"/>
              <a:t>Les parties prenantes</a:t>
            </a:r>
          </a:p>
        </p:txBody>
      </p:sp>
      <p:sp>
        <p:nvSpPr>
          <p:cNvPr id="33798" name="Rectangle 9"/>
          <p:cNvSpPr>
            <a:spLocks noChangeArrowheads="1"/>
          </p:cNvSpPr>
          <p:nvPr/>
        </p:nvSpPr>
        <p:spPr bwMode="auto">
          <a:xfrm>
            <a:off x="3430588" y="2528888"/>
            <a:ext cx="2065337" cy="465137"/>
          </a:xfrm>
          <a:prstGeom prst="rect">
            <a:avLst/>
          </a:prstGeom>
          <a:solidFill>
            <a:srgbClr val="FFFF99"/>
          </a:solidFill>
          <a:ln w="9525">
            <a:solidFill>
              <a:schemeClr val="tx2"/>
            </a:solidFill>
            <a:miter lim="800000"/>
            <a:headEnd/>
            <a:tailEnd/>
          </a:ln>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dirty="0">
                <a:latin typeface="Calibri" panose="020F0502020204030204" pitchFamily="34" charset="0"/>
              </a:rPr>
              <a:t>Maître d'ouvrage</a:t>
            </a:r>
          </a:p>
        </p:txBody>
      </p:sp>
      <p:sp>
        <p:nvSpPr>
          <p:cNvPr id="33799" name="Rectangle 10"/>
          <p:cNvSpPr>
            <a:spLocks noChangeArrowheads="1"/>
          </p:cNvSpPr>
          <p:nvPr/>
        </p:nvSpPr>
        <p:spPr bwMode="auto">
          <a:xfrm>
            <a:off x="3430588" y="1728788"/>
            <a:ext cx="2065337" cy="465137"/>
          </a:xfrm>
          <a:prstGeom prst="rect">
            <a:avLst/>
          </a:prstGeom>
          <a:solidFill>
            <a:srgbClr val="FFFF99"/>
          </a:solidFill>
          <a:ln w="9525">
            <a:solidFill>
              <a:schemeClr val="tx2"/>
            </a:solidFill>
            <a:miter lim="800000"/>
            <a:headEnd/>
            <a:tailEnd/>
          </a:ln>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dirty="0">
                <a:latin typeface="Calibri" panose="020F0502020204030204" pitchFamily="34" charset="0"/>
              </a:rPr>
              <a:t>Client</a:t>
            </a:r>
          </a:p>
        </p:txBody>
      </p:sp>
      <p:sp>
        <p:nvSpPr>
          <p:cNvPr id="33800" name="AutoShape 11"/>
          <p:cNvSpPr>
            <a:spLocks/>
          </p:cNvSpPr>
          <p:nvPr/>
        </p:nvSpPr>
        <p:spPr bwMode="auto">
          <a:xfrm>
            <a:off x="6350000" y="1612900"/>
            <a:ext cx="1651000" cy="330200"/>
          </a:xfrm>
          <a:prstGeom prst="borderCallout1">
            <a:avLst>
              <a:gd name="adj1" fmla="val 34616"/>
              <a:gd name="adj2" fmla="val -4616"/>
              <a:gd name="adj3" fmla="val 83653"/>
              <a:gd name="adj4" fmla="val -49806"/>
            </a:avLst>
          </a:prstGeom>
          <a:solidFill>
            <a:srgbClr val="FFFF99"/>
          </a:solidFill>
          <a:ln w="9525">
            <a:solidFill>
              <a:schemeClr val="tx2"/>
            </a:solidFill>
            <a:miter lim="800000"/>
            <a:headEnd/>
            <a:tailEnd type="triangle" w="med" len="med"/>
          </a:ln>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dirty="0">
                <a:latin typeface="Calibri" panose="020F0502020204030204" pitchFamily="34" charset="0"/>
              </a:rPr>
              <a:t>Acquéreur</a:t>
            </a:r>
          </a:p>
        </p:txBody>
      </p:sp>
      <p:sp>
        <p:nvSpPr>
          <p:cNvPr id="33801" name="AutoShape 13"/>
          <p:cNvSpPr>
            <a:spLocks/>
          </p:cNvSpPr>
          <p:nvPr/>
        </p:nvSpPr>
        <p:spPr bwMode="auto">
          <a:xfrm>
            <a:off x="6362700" y="2108200"/>
            <a:ext cx="1651000" cy="317500"/>
          </a:xfrm>
          <a:prstGeom prst="borderCallout1">
            <a:avLst>
              <a:gd name="adj1" fmla="val 36000"/>
              <a:gd name="adj2" fmla="val -4616"/>
              <a:gd name="adj3" fmla="val -38000"/>
              <a:gd name="adj4" fmla="val -50579"/>
            </a:avLst>
          </a:prstGeom>
          <a:solidFill>
            <a:srgbClr val="FFFF99"/>
          </a:solidFill>
          <a:ln w="9525">
            <a:solidFill>
              <a:schemeClr val="tx2"/>
            </a:solidFill>
            <a:miter lim="800000"/>
            <a:headEnd/>
            <a:tailEnd type="triangle" w="med" len="med"/>
          </a:ln>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dirty="0">
                <a:latin typeface="Calibri" panose="020F0502020204030204" pitchFamily="34" charset="0"/>
              </a:rPr>
              <a:t>Utilisateur</a:t>
            </a:r>
          </a:p>
        </p:txBody>
      </p:sp>
      <p:sp>
        <p:nvSpPr>
          <p:cNvPr id="33802" name="Rectangle 28"/>
          <p:cNvSpPr>
            <a:spLocks noChangeArrowheads="1"/>
          </p:cNvSpPr>
          <p:nvPr/>
        </p:nvSpPr>
        <p:spPr bwMode="auto">
          <a:xfrm>
            <a:off x="927100" y="1511300"/>
            <a:ext cx="7607300" cy="1689100"/>
          </a:xfrm>
          <a:prstGeom prst="rect">
            <a:avLst/>
          </a:prstGeom>
          <a:noFill/>
          <a:ln w="9525">
            <a:solidFill>
              <a:schemeClr val="tx2"/>
            </a:solidFill>
            <a:prstDash val="lgDash"/>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dirty="0">
              <a:latin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ou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1346200" y="101600"/>
            <a:ext cx="7277100" cy="508000"/>
          </a:xfrm>
        </p:spPr>
        <p:txBody>
          <a:bodyPr/>
          <a:lstStyle/>
          <a:p>
            <a:pPr>
              <a:defRPr/>
            </a:pPr>
            <a:r>
              <a:rPr lang="fr-FR"/>
              <a:t>Tracer le diagramme des relations</a:t>
            </a:r>
          </a:p>
        </p:txBody>
      </p:sp>
      <p:grpSp>
        <p:nvGrpSpPr>
          <p:cNvPr id="34821" name="Group 42"/>
          <p:cNvGrpSpPr>
            <a:grpSpLocks/>
          </p:cNvGrpSpPr>
          <p:nvPr/>
        </p:nvGrpSpPr>
        <p:grpSpPr bwMode="auto">
          <a:xfrm>
            <a:off x="2692400" y="1181100"/>
            <a:ext cx="3924300" cy="4864100"/>
            <a:chOff x="1696" y="744"/>
            <a:chExt cx="2472" cy="3064"/>
          </a:xfrm>
        </p:grpSpPr>
        <p:sp>
          <p:nvSpPr>
            <p:cNvPr id="34893" name="Oval 10"/>
            <p:cNvSpPr>
              <a:spLocks noChangeArrowheads="1"/>
            </p:cNvSpPr>
            <p:nvPr/>
          </p:nvSpPr>
          <p:spPr bwMode="auto">
            <a:xfrm>
              <a:off x="1696" y="3536"/>
              <a:ext cx="2472" cy="272"/>
            </a:xfrm>
            <a:prstGeom prst="ellipse">
              <a:avLst/>
            </a:prstGeom>
            <a:solidFill>
              <a:schemeClr val="hlink"/>
            </a:solidFill>
            <a:ln w="9525">
              <a:solidFill>
                <a:schemeClr val="tx2"/>
              </a:solidFill>
              <a:round/>
              <a:headEnd/>
              <a:tailEnd/>
            </a:ln>
          </p:spPr>
          <p:txBody>
            <a:bodyPr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600" dirty="0">
                  <a:solidFill>
                    <a:schemeClr val="tx1"/>
                  </a:solidFill>
                  <a:latin typeface="Calibri" panose="020F0502020204030204" pitchFamily="34" charset="0"/>
                </a:rPr>
                <a:t>Utilisateurs</a:t>
              </a:r>
            </a:p>
          </p:txBody>
        </p:sp>
        <p:sp>
          <p:nvSpPr>
            <p:cNvPr id="34894" name="Oval 17"/>
            <p:cNvSpPr>
              <a:spLocks noChangeArrowheads="1"/>
            </p:cNvSpPr>
            <p:nvPr/>
          </p:nvSpPr>
          <p:spPr bwMode="auto">
            <a:xfrm>
              <a:off x="2376" y="2000"/>
              <a:ext cx="1184" cy="320"/>
            </a:xfrm>
            <a:prstGeom prst="ellipse">
              <a:avLst/>
            </a:prstGeom>
            <a:solidFill>
              <a:srgbClr val="FFFF99"/>
            </a:solidFill>
            <a:ln w="9525">
              <a:solidFill>
                <a:schemeClr val="tx2"/>
              </a:solidFill>
              <a:round/>
              <a:headEnd/>
              <a:tailEnd/>
            </a:ln>
          </p:spPr>
          <p:txBody>
            <a:bodyPr lIns="18000" rIns="18000" bIns="0" anchor="b" anchorCtr="1"/>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600" dirty="0">
                  <a:solidFill>
                    <a:schemeClr val="tx1"/>
                  </a:solidFill>
                  <a:latin typeface="Calibri" panose="020F0502020204030204" pitchFamily="34" charset="0"/>
                </a:rPr>
                <a:t>Equipe projet</a:t>
              </a:r>
            </a:p>
          </p:txBody>
        </p:sp>
        <p:sp>
          <p:nvSpPr>
            <p:cNvPr id="34895" name="Oval 12"/>
            <p:cNvSpPr>
              <a:spLocks noChangeArrowheads="1"/>
            </p:cNvSpPr>
            <p:nvPr/>
          </p:nvSpPr>
          <p:spPr bwMode="auto">
            <a:xfrm>
              <a:off x="2540" y="1584"/>
              <a:ext cx="784" cy="528"/>
            </a:xfrm>
            <a:prstGeom prst="ellipse">
              <a:avLst/>
            </a:prstGeom>
            <a:solidFill>
              <a:srgbClr val="FFFF00"/>
            </a:solidFill>
            <a:ln w="9525">
              <a:solidFill>
                <a:schemeClr val="tx2"/>
              </a:solidFill>
              <a:round/>
              <a:headEnd/>
              <a:tailEnd/>
            </a:ln>
          </p:spPr>
          <p:txBody>
            <a:bodyPr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600" dirty="0">
                  <a:solidFill>
                    <a:schemeClr val="tx1"/>
                  </a:solidFill>
                  <a:latin typeface="Calibri" panose="020F0502020204030204" pitchFamily="34" charset="0"/>
                </a:rPr>
                <a:t>Chef de projet</a:t>
              </a:r>
            </a:p>
          </p:txBody>
        </p:sp>
        <p:sp>
          <p:nvSpPr>
            <p:cNvPr id="34896" name="Oval 18"/>
            <p:cNvSpPr>
              <a:spLocks noChangeArrowheads="1"/>
            </p:cNvSpPr>
            <p:nvPr/>
          </p:nvSpPr>
          <p:spPr bwMode="auto">
            <a:xfrm>
              <a:off x="2024" y="744"/>
              <a:ext cx="1800" cy="528"/>
            </a:xfrm>
            <a:prstGeom prst="ellipse">
              <a:avLst/>
            </a:prstGeom>
            <a:solidFill>
              <a:srgbClr val="FFFF66"/>
            </a:solidFill>
            <a:ln w="9525">
              <a:solidFill>
                <a:schemeClr val="tx2"/>
              </a:solidFill>
              <a:round/>
              <a:headEnd/>
              <a:tailEnd/>
            </a:ln>
          </p:spPr>
          <p:txBody>
            <a:bodyPr lIns="18000" rIns="18000"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600" dirty="0">
                  <a:solidFill>
                    <a:schemeClr val="tx1"/>
                  </a:solidFill>
                  <a:latin typeface="Calibri" panose="020F0502020204030204" pitchFamily="34" charset="0"/>
                </a:rPr>
                <a:t>Direction</a:t>
              </a:r>
            </a:p>
            <a:p>
              <a:r>
                <a:rPr lang="fr-FR" altLang="fr-FR" sz="1600" dirty="0">
                  <a:solidFill>
                    <a:schemeClr val="tx1"/>
                  </a:solidFill>
                  <a:latin typeface="Calibri" panose="020F0502020204030204" pitchFamily="34" charset="0"/>
                </a:rPr>
                <a:t>* Comité de pilotage *</a:t>
              </a:r>
            </a:p>
          </p:txBody>
        </p:sp>
        <p:sp>
          <p:nvSpPr>
            <p:cNvPr id="34897" name="Oval 19"/>
            <p:cNvSpPr>
              <a:spLocks noChangeArrowheads="1"/>
            </p:cNvSpPr>
            <p:nvPr/>
          </p:nvSpPr>
          <p:spPr bwMode="auto">
            <a:xfrm>
              <a:off x="2232" y="2808"/>
              <a:ext cx="1424" cy="432"/>
            </a:xfrm>
            <a:prstGeom prst="ellipse">
              <a:avLst/>
            </a:prstGeom>
            <a:solidFill>
              <a:srgbClr val="FFDDBB"/>
            </a:solidFill>
            <a:ln w="9525">
              <a:solidFill>
                <a:schemeClr val="tx2"/>
              </a:solidFill>
              <a:round/>
              <a:headEnd/>
              <a:tailEnd/>
            </a:ln>
          </p:spPr>
          <p:txBody>
            <a:bodyPr lIns="18000" rIns="18000"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600" dirty="0">
                  <a:solidFill>
                    <a:schemeClr val="tx1"/>
                  </a:solidFill>
                  <a:latin typeface="Calibri" panose="020F0502020204030204" pitchFamily="34" charset="0"/>
                </a:rPr>
                <a:t>Service  informatique</a:t>
              </a:r>
            </a:p>
          </p:txBody>
        </p:sp>
        <p:sp>
          <p:nvSpPr>
            <p:cNvPr id="34898" name="Line 20"/>
            <p:cNvSpPr>
              <a:spLocks noChangeShapeType="1"/>
            </p:cNvSpPr>
            <p:nvPr/>
          </p:nvSpPr>
          <p:spPr bwMode="auto">
            <a:xfrm>
              <a:off x="2944" y="1304"/>
              <a:ext cx="0" cy="256"/>
            </a:xfrm>
            <a:prstGeom prst="line">
              <a:avLst/>
            </a:prstGeom>
            <a:noFill/>
            <a:ln w="9525">
              <a:solidFill>
                <a:srgbClr val="5F5F5F"/>
              </a:solidFill>
              <a:round/>
              <a:headEnd type="arrow" w="med" len="med"/>
              <a:tailEnd type="arrow" w="med" len="med"/>
            </a:ln>
            <a:extLst>
              <a:ext uri="{909E8E84-426E-40DD-AFC4-6F175D3DCCD1}">
                <a14:hiddenFill xmlns:a14="http://schemas.microsoft.com/office/drawing/2010/main">
                  <a:noFill/>
                </a14:hiddenFill>
              </a:ext>
            </a:extLst>
          </p:spPr>
          <p:txBody>
            <a:bodyPr wrap="none" anchor="ctr"/>
            <a:lstStyle/>
            <a:p>
              <a:endParaRPr lang="fr-FR" dirty="0">
                <a:latin typeface="Calibri" panose="020F0502020204030204" pitchFamily="34" charset="0"/>
              </a:endParaRPr>
            </a:p>
          </p:txBody>
        </p:sp>
        <p:sp>
          <p:nvSpPr>
            <p:cNvPr id="34899" name="Line 28"/>
            <p:cNvSpPr>
              <a:spLocks noChangeShapeType="1"/>
            </p:cNvSpPr>
            <p:nvPr/>
          </p:nvSpPr>
          <p:spPr bwMode="auto">
            <a:xfrm>
              <a:off x="2944" y="3264"/>
              <a:ext cx="0" cy="264"/>
            </a:xfrm>
            <a:prstGeom prst="line">
              <a:avLst/>
            </a:prstGeom>
            <a:noFill/>
            <a:ln w="9525">
              <a:solidFill>
                <a:srgbClr val="5F5F5F"/>
              </a:solidFill>
              <a:round/>
              <a:headEnd type="arrow" w="med" len="med"/>
              <a:tailEnd type="arrow" w="med" len="med"/>
            </a:ln>
            <a:extLst>
              <a:ext uri="{909E8E84-426E-40DD-AFC4-6F175D3DCCD1}">
                <a14:hiddenFill xmlns:a14="http://schemas.microsoft.com/office/drawing/2010/main">
                  <a:noFill/>
                </a14:hiddenFill>
              </a:ext>
            </a:extLst>
          </p:spPr>
          <p:txBody>
            <a:bodyPr wrap="none" anchor="ctr"/>
            <a:lstStyle/>
            <a:p>
              <a:endParaRPr lang="fr-FR" dirty="0">
                <a:latin typeface="Calibri" panose="020F0502020204030204" pitchFamily="34" charset="0"/>
              </a:endParaRPr>
            </a:p>
          </p:txBody>
        </p:sp>
        <p:sp>
          <p:nvSpPr>
            <p:cNvPr id="34900" name="Line 33"/>
            <p:cNvSpPr>
              <a:spLocks noChangeShapeType="1"/>
            </p:cNvSpPr>
            <p:nvPr/>
          </p:nvSpPr>
          <p:spPr bwMode="auto">
            <a:xfrm>
              <a:off x="2952" y="2352"/>
              <a:ext cx="0" cy="392"/>
            </a:xfrm>
            <a:prstGeom prst="line">
              <a:avLst/>
            </a:prstGeom>
            <a:noFill/>
            <a:ln w="9525">
              <a:solidFill>
                <a:srgbClr val="5F5F5F"/>
              </a:solidFill>
              <a:round/>
              <a:headEnd type="arrow" w="med" len="med"/>
              <a:tailEnd type="arrow" w="med" len="med"/>
            </a:ln>
            <a:extLst>
              <a:ext uri="{909E8E84-426E-40DD-AFC4-6F175D3DCCD1}">
                <a14:hiddenFill xmlns:a14="http://schemas.microsoft.com/office/drawing/2010/main">
                  <a:noFill/>
                </a14:hiddenFill>
              </a:ext>
            </a:extLst>
          </p:spPr>
          <p:txBody>
            <a:bodyPr wrap="none" anchor="ctr"/>
            <a:lstStyle/>
            <a:p>
              <a:endParaRPr lang="fr-FR" dirty="0">
                <a:latin typeface="Calibri" panose="020F0502020204030204" pitchFamily="34" charset="0"/>
              </a:endParaRPr>
            </a:p>
          </p:txBody>
        </p:sp>
      </p:grpSp>
      <p:grpSp>
        <p:nvGrpSpPr>
          <p:cNvPr id="3" name="Group 44"/>
          <p:cNvGrpSpPr>
            <a:grpSpLocks/>
          </p:cNvGrpSpPr>
          <p:nvPr/>
        </p:nvGrpSpPr>
        <p:grpSpPr bwMode="auto">
          <a:xfrm>
            <a:off x="5499100" y="2120900"/>
            <a:ext cx="3238500" cy="3543300"/>
            <a:chOff x="3464" y="1336"/>
            <a:chExt cx="2040" cy="2232"/>
          </a:xfrm>
        </p:grpSpPr>
        <p:sp>
          <p:nvSpPr>
            <p:cNvPr id="34882" name="Oval 13"/>
            <p:cNvSpPr>
              <a:spLocks noChangeArrowheads="1"/>
            </p:cNvSpPr>
            <p:nvPr/>
          </p:nvSpPr>
          <p:spPr bwMode="auto">
            <a:xfrm>
              <a:off x="4312" y="1336"/>
              <a:ext cx="1136" cy="528"/>
            </a:xfrm>
            <a:prstGeom prst="ellipse">
              <a:avLst/>
            </a:prstGeom>
            <a:solidFill>
              <a:srgbClr val="CCFF99"/>
            </a:solidFill>
            <a:ln w="9525">
              <a:solidFill>
                <a:schemeClr val="tx2"/>
              </a:solidFill>
              <a:round/>
              <a:headEnd/>
              <a:tailEnd/>
            </a:ln>
          </p:spPr>
          <p:txBody>
            <a:bodyPr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600" dirty="0">
                  <a:solidFill>
                    <a:schemeClr val="tx1"/>
                  </a:solidFill>
                  <a:latin typeface="Calibri" panose="020F0502020204030204" pitchFamily="34" charset="0"/>
                </a:rPr>
                <a:t>Prestataire informatique</a:t>
              </a:r>
            </a:p>
          </p:txBody>
        </p:sp>
        <p:sp>
          <p:nvSpPr>
            <p:cNvPr id="34883" name="Oval 15"/>
            <p:cNvSpPr>
              <a:spLocks noChangeArrowheads="1"/>
            </p:cNvSpPr>
            <p:nvPr/>
          </p:nvSpPr>
          <p:spPr bwMode="auto">
            <a:xfrm>
              <a:off x="4320" y="2608"/>
              <a:ext cx="1184" cy="528"/>
            </a:xfrm>
            <a:prstGeom prst="ellipse">
              <a:avLst/>
            </a:prstGeom>
            <a:solidFill>
              <a:srgbClr val="CCFF99"/>
            </a:solidFill>
            <a:ln w="9525">
              <a:solidFill>
                <a:schemeClr val="tx2"/>
              </a:solidFill>
              <a:round/>
              <a:headEnd/>
              <a:tailEnd/>
            </a:ln>
          </p:spPr>
          <p:txBody>
            <a:bodyPr lIns="18000" rIns="18000"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600" dirty="0">
                  <a:solidFill>
                    <a:schemeClr val="tx1"/>
                  </a:solidFill>
                  <a:latin typeface="Calibri" panose="020F0502020204030204" pitchFamily="34" charset="0"/>
                </a:rPr>
                <a:t>Fournisseurs de matériel</a:t>
              </a:r>
            </a:p>
          </p:txBody>
        </p:sp>
        <p:sp>
          <p:nvSpPr>
            <p:cNvPr id="34884" name="Oval 16"/>
            <p:cNvSpPr>
              <a:spLocks noChangeArrowheads="1"/>
            </p:cNvSpPr>
            <p:nvPr/>
          </p:nvSpPr>
          <p:spPr bwMode="auto">
            <a:xfrm>
              <a:off x="4348" y="2088"/>
              <a:ext cx="1064" cy="352"/>
            </a:xfrm>
            <a:prstGeom prst="ellipse">
              <a:avLst/>
            </a:prstGeom>
            <a:solidFill>
              <a:srgbClr val="CCFF99"/>
            </a:solidFill>
            <a:ln w="9525">
              <a:solidFill>
                <a:schemeClr val="tx2"/>
              </a:solidFill>
              <a:round/>
              <a:headEnd/>
              <a:tailEnd/>
            </a:ln>
          </p:spPr>
          <p:txBody>
            <a:bodyPr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600" dirty="0">
                  <a:solidFill>
                    <a:schemeClr val="tx1"/>
                  </a:solidFill>
                  <a:latin typeface="Calibri" panose="020F0502020204030204" pitchFamily="34" charset="0"/>
                </a:rPr>
                <a:t>Consultant</a:t>
              </a:r>
            </a:p>
          </p:txBody>
        </p:sp>
        <p:sp>
          <p:nvSpPr>
            <p:cNvPr id="34885" name="Line 21"/>
            <p:cNvSpPr>
              <a:spLocks noChangeShapeType="1"/>
            </p:cNvSpPr>
            <p:nvPr/>
          </p:nvSpPr>
          <p:spPr bwMode="auto">
            <a:xfrm flipV="1">
              <a:off x="3472" y="1648"/>
              <a:ext cx="800" cy="208"/>
            </a:xfrm>
            <a:prstGeom prst="line">
              <a:avLst/>
            </a:prstGeom>
            <a:noFill/>
            <a:ln w="9525">
              <a:solidFill>
                <a:srgbClr val="5F5F5F"/>
              </a:solidFill>
              <a:round/>
              <a:headEnd type="arrow" w="med" len="med"/>
              <a:tailEnd type="arrow" w="med" len="med"/>
            </a:ln>
            <a:extLst>
              <a:ext uri="{909E8E84-426E-40DD-AFC4-6F175D3DCCD1}">
                <a14:hiddenFill xmlns:a14="http://schemas.microsoft.com/office/drawing/2010/main">
                  <a:noFill/>
                </a14:hiddenFill>
              </a:ext>
            </a:extLst>
          </p:spPr>
          <p:txBody>
            <a:bodyPr wrap="none" anchor="ctr"/>
            <a:lstStyle/>
            <a:p>
              <a:endParaRPr lang="fr-FR" dirty="0">
                <a:latin typeface="Calibri" panose="020F0502020204030204" pitchFamily="34" charset="0"/>
              </a:endParaRPr>
            </a:p>
          </p:txBody>
        </p:sp>
        <p:sp>
          <p:nvSpPr>
            <p:cNvPr id="34886" name="Line 22"/>
            <p:cNvSpPr>
              <a:spLocks noChangeShapeType="1"/>
            </p:cNvSpPr>
            <p:nvPr/>
          </p:nvSpPr>
          <p:spPr bwMode="auto">
            <a:xfrm>
              <a:off x="3464" y="1936"/>
              <a:ext cx="840" cy="304"/>
            </a:xfrm>
            <a:prstGeom prst="line">
              <a:avLst/>
            </a:prstGeom>
            <a:noFill/>
            <a:ln w="9525">
              <a:solidFill>
                <a:srgbClr val="5F5F5F"/>
              </a:solidFill>
              <a:round/>
              <a:headEnd type="arrow" w="med" len="med"/>
              <a:tailEnd type="arrow" w="med" len="med"/>
            </a:ln>
            <a:extLst>
              <a:ext uri="{909E8E84-426E-40DD-AFC4-6F175D3DCCD1}">
                <a14:hiddenFill xmlns:a14="http://schemas.microsoft.com/office/drawing/2010/main">
                  <a:noFill/>
                </a14:hiddenFill>
              </a:ext>
            </a:extLst>
          </p:spPr>
          <p:txBody>
            <a:bodyPr wrap="none" anchor="ctr"/>
            <a:lstStyle/>
            <a:p>
              <a:endParaRPr lang="fr-FR" dirty="0">
                <a:latin typeface="Calibri" panose="020F0502020204030204" pitchFamily="34" charset="0"/>
              </a:endParaRPr>
            </a:p>
          </p:txBody>
        </p:sp>
        <p:sp>
          <p:nvSpPr>
            <p:cNvPr id="34887" name="Line 23"/>
            <p:cNvSpPr>
              <a:spLocks noChangeShapeType="1"/>
            </p:cNvSpPr>
            <p:nvPr/>
          </p:nvSpPr>
          <p:spPr bwMode="auto">
            <a:xfrm flipH="1">
              <a:off x="3616" y="2304"/>
              <a:ext cx="704" cy="584"/>
            </a:xfrm>
            <a:prstGeom prst="line">
              <a:avLst/>
            </a:prstGeom>
            <a:noFill/>
            <a:ln w="9525">
              <a:solidFill>
                <a:schemeClr val="accent2"/>
              </a:solidFill>
              <a:round/>
              <a:headEnd type="arrow" w="med" len="med"/>
              <a:tailEnd type="arrow" w="med" len="med"/>
            </a:ln>
            <a:extLst>
              <a:ext uri="{909E8E84-426E-40DD-AFC4-6F175D3DCCD1}">
                <a14:hiddenFill xmlns:a14="http://schemas.microsoft.com/office/drawing/2010/main">
                  <a:noFill/>
                </a14:hiddenFill>
              </a:ext>
            </a:extLst>
          </p:spPr>
          <p:txBody>
            <a:bodyPr wrap="none" anchor="ctr"/>
            <a:lstStyle/>
            <a:p>
              <a:endParaRPr lang="fr-FR" dirty="0">
                <a:latin typeface="Calibri" panose="020F0502020204030204" pitchFamily="34" charset="0"/>
              </a:endParaRPr>
            </a:p>
          </p:txBody>
        </p:sp>
        <p:sp>
          <p:nvSpPr>
            <p:cNvPr id="34888" name="Line 24"/>
            <p:cNvSpPr>
              <a:spLocks noChangeShapeType="1"/>
            </p:cNvSpPr>
            <p:nvPr/>
          </p:nvSpPr>
          <p:spPr bwMode="auto">
            <a:xfrm flipV="1">
              <a:off x="3720" y="2888"/>
              <a:ext cx="560" cy="112"/>
            </a:xfrm>
            <a:prstGeom prst="line">
              <a:avLst/>
            </a:prstGeom>
            <a:noFill/>
            <a:ln w="9525">
              <a:solidFill>
                <a:srgbClr val="5F5F5F"/>
              </a:solidFill>
              <a:round/>
              <a:headEnd type="arrow" w="med" len="med"/>
              <a:tailEnd type="arrow" w="med" len="med"/>
            </a:ln>
            <a:extLst>
              <a:ext uri="{909E8E84-426E-40DD-AFC4-6F175D3DCCD1}">
                <a14:hiddenFill xmlns:a14="http://schemas.microsoft.com/office/drawing/2010/main">
                  <a:noFill/>
                </a14:hiddenFill>
              </a:ext>
            </a:extLst>
          </p:spPr>
          <p:txBody>
            <a:bodyPr wrap="none" anchor="ctr"/>
            <a:lstStyle/>
            <a:p>
              <a:endParaRPr lang="fr-FR" dirty="0">
                <a:latin typeface="Calibri" panose="020F0502020204030204" pitchFamily="34" charset="0"/>
              </a:endParaRPr>
            </a:p>
          </p:txBody>
        </p:sp>
        <p:sp>
          <p:nvSpPr>
            <p:cNvPr id="34889" name="Line 30"/>
            <p:cNvSpPr>
              <a:spLocks noChangeShapeType="1"/>
            </p:cNvSpPr>
            <p:nvPr/>
          </p:nvSpPr>
          <p:spPr bwMode="auto">
            <a:xfrm flipH="1">
              <a:off x="3968" y="3064"/>
              <a:ext cx="480" cy="504"/>
            </a:xfrm>
            <a:prstGeom prst="line">
              <a:avLst/>
            </a:prstGeom>
            <a:noFill/>
            <a:ln w="9525">
              <a:solidFill>
                <a:srgbClr val="5F5F5F"/>
              </a:solidFill>
              <a:round/>
              <a:headEnd type="arrow" w="med" len="med"/>
              <a:tailEnd type="arrow" w="med" len="med"/>
            </a:ln>
            <a:extLst>
              <a:ext uri="{909E8E84-426E-40DD-AFC4-6F175D3DCCD1}">
                <a14:hiddenFill xmlns:a14="http://schemas.microsoft.com/office/drawing/2010/main">
                  <a:noFill/>
                </a14:hiddenFill>
              </a:ext>
            </a:extLst>
          </p:spPr>
          <p:txBody>
            <a:bodyPr wrap="none" anchor="ctr"/>
            <a:lstStyle/>
            <a:p>
              <a:endParaRPr lang="fr-FR" dirty="0">
                <a:latin typeface="Calibri" panose="020F0502020204030204" pitchFamily="34" charset="0"/>
              </a:endParaRPr>
            </a:p>
          </p:txBody>
        </p:sp>
        <p:sp>
          <p:nvSpPr>
            <p:cNvPr id="34890" name="Line 31"/>
            <p:cNvSpPr>
              <a:spLocks noChangeShapeType="1"/>
            </p:cNvSpPr>
            <p:nvPr/>
          </p:nvSpPr>
          <p:spPr bwMode="auto">
            <a:xfrm flipH="1">
              <a:off x="3904" y="2336"/>
              <a:ext cx="488" cy="1216"/>
            </a:xfrm>
            <a:prstGeom prst="line">
              <a:avLst/>
            </a:prstGeom>
            <a:noFill/>
            <a:ln w="9525">
              <a:solidFill>
                <a:srgbClr val="FF3300"/>
              </a:solidFill>
              <a:round/>
              <a:headEnd type="arrow" w="med" len="med"/>
              <a:tailEnd type="arrow" w="med" len="med"/>
            </a:ln>
            <a:extLst>
              <a:ext uri="{909E8E84-426E-40DD-AFC4-6F175D3DCCD1}">
                <a14:hiddenFill xmlns:a14="http://schemas.microsoft.com/office/drawing/2010/main">
                  <a:noFill/>
                </a14:hiddenFill>
              </a:ext>
            </a:extLst>
          </p:spPr>
          <p:txBody>
            <a:bodyPr wrap="none" anchor="ctr"/>
            <a:lstStyle/>
            <a:p>
              <a:endParaRPr lang="fr-FR" dirty="0">
                <a:latin typeface="Calibri" panose="020F0502020204030204" pitchFamily="34" charset="0"/>
              </a:endParaRPr>
            </a:p>
          </p:txBody>
        </p:sp>
        <p:sp>
          <p:nvSpPr>
            <p:cNvPr id="34891" name="Line 32"/>
            <p:cNvSpPr>
              <a:spLocks noChangeShapeType="1"/>
            </p:cNvSpPr>
            <p:nvPr/>
          </p:nvSpPr>
          <p:spPr bwMode="auto">
            <a:xfrm flipH="1">
              <a:off x="3488" y="1752"/>
              <a:ext cx="848" cy="1024"/>
            </a:xfrm>
            <a:prstGeom prst="line">
              <a:avLst/>
            </a:prstGeom>
            <a:noFill/>
            <a:ln w="9525">
              <a:solidFill>
                <a:schemeClr val="accent1"/>
              </a:solidFill>
              <a:prstDash val="lgDash"/>
              <a:round/>
              <a:headEnd type="arrow" w="med" len="med"/>
              <a:tailEnd type="arrow" w="med" len="med"/>
            </a:ln>
            <a:extLst>
              <a:ext uri="{909E8E84-426E-40DD-AFC4-6F175D3DCCD1}">
                <a14:hiddenFill xmlns:a14="http://schemas.microsoft.com/office/drawing/2010/main">
                  <a:noFill/>
                </a14:hiddenFill>
              </a:ext>
            </a:extLst>
          </p:spPr>
          <p:txBody>
            <a:bodyPr wrap="none" anchor="ctr"/>
            <a:lstStyle/>
            <a:p>
              <a:endParaRPr lang="fr-FR" dirty="0">
                <a:latin typeface="Calibri" panose="020F0502020204030204" pitchFamily="34" charset="0"/>
              </a:endParaRPr>
            </a:p>
          </p:txBody>
        </p:sp>
        <p:sp>
          <p:nvSpPr>
            <p:cNvPr id="34892" name="Line 37"/>
            <p:cNvSpPr>
              <a:spLocks noChangeShapeType="1"/>
            </p:cNvSpPr>
            <p:nvPr/>
          </p:nvSpPr>
          <p:spPr bwMode="auto">
            <a:xfrm>
              <a:off x="4888" y="1864"/>
              <a:ext cx="0" cy="216"/>
            </a:xfrm>
            <a:prstGeom prst="line">
              <a:avLst/>
            </a:prstGeom>
            <a:noFill/>
            <a:ln w="9525">
              <a:solidFill>
                <a:srgbClr val="5F5F5F"/>
              </a:solidFill>
              <a:round/>
              <a:headEnd type="arrow" w="med" len="med"/>
              <a:tailEnd type="arrow" w="med" len="med"/>
            </a:ln>
            <a:extLst>
              <a:ext uri="{909E8E84-426E-40DD-AFC4-6F175D3DCCD1}">
                <a14:hiddenFill xmlns:a14="http://schemas.microsoft.com/office/drawing/2010/main">
                  <a:noFill/>
                </a14:hiddenFill>
              </a:ext>
            </a:extLst>
          </p:spPr>
          <p:txBody>
            <a:bodyPr wrap="none" anchor="ctr"/>
            <a:lstStyle/>
            <a:p>
              <a:endParaRPr lang="fr-FR" dirty="0">
                <a:latin typeface="Calibri" panose="020F0502020204030204" pitchFamily="34" charset="0"/>
              </a:endParaRPr>
            </a:p>
          </p:txBody>
        </p:sp>
      </p:grpSp>
      <p:grpSp>
        <p:nvGrpSpPr>
          <p:cNvPr id="4" name="Group 43"/>
          <p:cNvGrpSpPr>
            <a:grpSpLocks/>
          </p:cNvGrpSpPr>
          <p:nvPr/>
        </p:nvGrpSpPr>
        <p:grpSpPr bwMode="auto">
          <a:xfrm>
            <a:off x="482600" y="2184400"/>
            <a:ext cx="3517900" cy="3771900"/>
            <a:chOff x="304" y="1376"/>
            <a:chExt cx="2216" cy="2376"/>
          </a:xfrm>
        </p:grpSpPr>
        <p:sp>
          <p:nvSpPr>
            <p:cNvPr id="34868" name="Line 40"/>
            <p:cNvSpPr>
              <a:spLocks noChangeShapeType="1"/>
            </p:cNvSpPr>
            <p:nvPr/>
          </p:nvSpPr>
          <p:spPr bwMode="auto">
            <a:xfrm flipV="1">
              <a:off x="1624" y="2014"/>
              <a:ext cx="881" cy="874"/>
            </a:xfrm>
            <a:prstGeom prst="line">
              <a:avLst/>
            </a:prstGeom>
            <a:noFill/>
            <a:ln w="9525">
              <a:solidFill>
                <a:srgbClr val="5F5F5F"/>
              </a:solidFill>
              <a:round/>
              <a:headEnd type="arrow" w="med" len="med"/>
              <a:tailEnd type="arrow" w="med" len="med"/>
            </a:ln>
            <a:extLst>
              <a:ext uri="{909E8E84-426E-40DD-AFC4-6F175D3DCCD1}">
                <a14:hiddenFill xmlns:a14="http://schemas.microsoft.com/office/drawing/2010/main">
                  <a:noFill/>
                </a14:hiddenFill>
              </a:ext>
            </a:extLst>
          </p:spPr>
          <p:txBody>
            <a:bodyPr wrap="none" anchor="ctr"/>
            <a:lstStyle/>
            <a:p>
              <a:endParaRPr lang="fr-FR" dirty="0">
                <a:latin typeface="Calibri" panose="020F0502020204030204" pitchFamily="34" charset="0"/>
              </a:endParaRPr>
            </a:p>
          </p:txBody>
        </p:sp>
        <p:sp>
          <p:nvSpPr>
            <p:cNvPr id="34869" name="Line 41"/>
            <p:cNvSpPr>
              <a:spLocks noChangeShapeType="1"/>
            </p:cNvSpPr>
            <p:nvPr/>
          </p:nvSpPr>
          <p:spPr bwMode="auto">
            <a:xfrm flipV="1">
              <a:off x="1464" y="2054"/>
              <a:ext cx="1049" cy="1362"/>
            </a:xfrm>
            <a:prstGeom prst="line">
              <a:avLst/>
            </a:prstGeom>
            <a:noFill/>
            <a:ln w="9525">
              <a:solidFill>
                <a:srgbClr val="5F5F5F"/>
              </a:solidFill>
              <a:prstDash val="lgDash"/>
              <a:round/>
              <a:headEnd type="arrow" w="med" len="med"/>
              <a:tailEnd type="arrow" w="med" len="med"/>
            </a:ln>
            <a:extLst>
              <a:ext uri="{909E8E84-426E-40DD-AFC4-6F175D3DCCD1}">
                <a14:hiddenFill xmlns:a14="http://schemas.microsoft.com/office/drawing/2010/main">
                  <a:noFill/>
                </a14:hiddenFill>
              </a:ext>
            </a:extLst>
          </p:spPr>
          <p:txBody>
            <a:bodyPr wrap="none" anchor="ctr"/>
            <a:lstStyle/>
            <a:p>
              <a:endParaRPr lang="fr-FR" dirty="0">
                <a:latin typeface="Calibri" panose="020F0502020204030204" pitchFamily="34" charset="0"/>
              </a:endParaRPr>
            </a:p>
          </p:txBody>
        </p:sp>
        <p:sp>
          <p:nvSpPr>
            <p:cNvPr id="34870" name="Oval 9"/>
            <p:cNvSpPr>
              <a:spLocks noChangeArrowheads="1"/>
            </p:cNvSpPr>
            <p:nvPr/>
          </p:nvSpPr>
          <p:spPr bwMode="auto">
            <a:xfrm>
              <a:off x="440" y="1376"/>
              <a:ext cx="1000" cy="528"/>
            </a:xfrm>
            <a:prstGeom prst="ellipse">
              <a:avLst/>
            </a:prstGeom>
            <a:solidFill>
              <a:srgbClr val="EAEAEA"/>
            </a:solidFill>
            <a:ln w="9525">
              <a:solidFill>
                <a:schemeClr val="tx2"/>
              </a:solidFill>
              <a:round/>
              <a:headEnd/>
              <a:tailEnd/>
            </a:ln>
          </p:spPr>
          <p:txBody>
            <a:bodyPr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600" dirty="0">
                  <a:solidFill>
                    <a:schemeClr val="tx1"/>
                  </a:solidFill>
                  <a:latin typeface="Calibri" panose="020F0502020204030204" pitchFamily="34" charset="0"/>
                </a:rPr>
                <a:t>Service qualité</a:t>
              </a:r>
            </a:p>
          </p:txBody>
        </p:sp>
        <p:sp>
          <p:nvSpPr>
            <p:cNvPr id="34871" name="Oval 11"/>
            <p:cNvSpPr>
              <a:spLocks noChangeArrowheads="1"/>
            </p:cNvSpPr>
            <p:nvPr/>
          </p:nvSpPr>
          <p:spPr bwMode="auto">
            <a:xfrm>
              <a:off x="400" y="2024"/>
              <a:ext cx="1080" cy="528"/>
            </a:xfrm>
            <a:prstGeom prst="ellipse">
              <a:avLst/>
            </a:prstGeom>
            <a:solidFill>
              <a:srgbClr val="EAEAEA"/>
            </a:solidFill>
            <a:ln w="9525">
              <a:solidFill>
                <a:schemeClr val="tx2"/>
              </a:solidFill>
              <a:round/>
              <a:headEnd/>
              <a:tailEnd/>
            </a:ln>
          </p:spPr>
          <p:txBody>
            <a:bodyPr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600" dirty="0">
                  <a:solidFill>
                    <a:schemeClr val="tx1"/>
                  </a:solidFill>
                  <a:latin typeface="Calibri" panose="020F0502020204030204" pitchFamily="34" charset="0"/>
                </a:rPr>
                <a:t>Contrôle de gestion</a:t>
              </a:r>
            </a:p>
          </p:txBody>
        </p:sp>
        <p:sp>
          <p:nvSpPr>
            <p:cNvPr id="34872" name="Oval 14"/>
            <p:cNvSpPr>
              <a:spLocks noChangeArrowheads="1"/>
            </p:cNvSpPr>
            <p:nvPr/>
          </p:nvSpPr>
          <p:spPr bwMode="auto">
            <a:xfrm>
              <a:off x="304" y="2680"/>
              <a:ext cx="1272" cy="528"/>
            </a:xfrm>
            <a:prstGeom prst="ellipse">
              <a:avLst/>
            </a:prstGeom>
            <a:solidFill>
              <a:srgbClr val="EAEAEA"/>
            </a:solidFill>
            <a:ln w="9525">
              <a:solidFill>
                <a:schemeClr val="tx2"/>
              </a:solidFill>
              <a:round/>
              <a:headEnd/>
              <a:tailEnd/>
            </a:ln>
          </p:spPr>
          <p:txBody>
            <a:bodyPr lIns="18000" rIns="18000"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600" dirty="0">
                  <a:solidFill>
                    <a:schemeClr val="tx1"/>
                  </a:solidFill>
                  <a:latin typeface="Calibri" panose="020F0502020204030204" pitchFamily="34" charset="0"/>
                </a:rPr>
                <a:t>Service communication</a:t>
              </a:r>
            </a:p>
          </p:txBody>
        </p:sp>
        <p:sp>
          <p:nvSpPr>
            <p:cNvPr id="34873" name="Line 25"/>
            <p:cNvSpPr>
              <a:spLocks noChangeShapeType="1"/>
            </p:cNvSpPr>
            <p:nvPr/>
          </p:nvSpPr>
          <p:spPr bwMode="auto">
            <a:xfrm flipH="1">
              <a:off x="1496" y="1936"/>
              <a:ext cx="904" cy="240"/>
            </a:xfrm>
            <a:prstGeom prst="line">
              <a:avLst/>
            </a:prstGeom>
            <a:noFill/>
            <a:ln w="9525">
              <a:solidFill>
                <a:srgbClr val="5F5F5F"/>
              </a:solidFill>
              <a:prstDash val="lgDash"/>
              <a:round/>
              <a:headEnd type="arrow" w="med" len="med"/>
              <a:tailEnd type="arrow" w="med" len="med"/>
            </a:ln>
            <a:extLst>
              <a:ext uri="{909E8E84-426E-40DD-AFC4-6F175D3DCCD1}">
                <a14:hiddenFill xmlns:a14="http://schemas.microsoft.com/office/drawing/2010/main">
                  <a:noFill/>
                </a14:hiddenFill>
              </a:ext>
            </a:extLst>
          </p:spPr>
          <p:txBody>
            <a:bodyPr wrap="none" anchor="ctr"/>
            <a:lstStyle/>
            <a:p>
              <a:endParaRPr lang="fr-FR" dirty="0">
                <a:latin typeface="Calibri" panose="020F0502020204030204" pitchFamily="34" charset="0"/>
              </a:endParaRPr>
            </a:p>
          </p:txBody>
        </p:sp>
        <p:sp>
          <p:nvSpPr>
            <p:cNvPr id="34874" name="Line 26"/>
            <p:cNvSpPr>
              <a:spLocks noChangeShapeType="1"/>
            </p:cNvSpPr>
            <p:nvPr/>
          </p:nvSpPr>
          <p:spPr bwMode="auto">
            <a:xfrm flipH="1" flipV="1">
              <a:off x="1464" y="1712"/>
              <a:ext cx="928" cy="184"/>
            </a:xfrm>
            <a:prstGeom prst="line">
              <a:avLst/>
            </a:prstGeom>
            <a:noFill/>
            <a:ln w="9525">
              <a:solidFill>
                <a:srgbClr val="FF3300"/>
              </a:solidFill>
              <a:round/>
              <a:headEnd type="arrow" w="med" len="med"/>
              <a:tailEnd type="arrow" w="med" len="med"/>
            </a:ln>
            <a:extLst>
              <a:ext uri="{909E8E84-426E-40DD-AFC4-6F175D3DCCD1}">
                <a14:hiddenFill xmlns:a14="http://schemas.microsoft.com/office/drawing/2010/main">
                  <a:noFill/>
                </a14:hiddenFill>
              </a:ext>
            </a:extLst>
          </p:spPr>
          <p:txBody>
            <a:bodyPr wrap="none" anchor="ctr"/>
            <a:lstStyle/>
            <a:p>
              <a:endParaRPr lang="fr-FR" dirty="0">
                <a:latin typeface="Calibri" panose="020F0502020204030204" pitchFamily="34" charset="0"/>
              </a:endParaRPr>
            </a:p>
          </p:txBody>
        </p:sp>
        <p:sp>
          <p:nvSpPr>
            <p:cNvPr id="34875" name="Line 27"/>
            <p:cNvSpPr>
              <a:spLocks noChangeShapeType="1"/>
            </p:cNvSpPr>
            <p:nvPr/>
          </p:nvSpPr>
          <p:spPr bwMode="auto">
            <a:xfrm flipH="1" flipV="1">
              <a:off x="1432" y="1792"/>
              <a:ext cx="800" cy="1104"/>
            </a:xfrm>
            <a:prstGeom prst="line">
              <a:avLst/>
            </a:prstGeom>
            <a:noFill/>
            <a:ln w="9525">
              <a:solidFill>
                <a:schemeClr val="accent2"/>
              </a:solidFill>
              <a:round/>
              <a:headEnd type="arrow" w="med" len="med"/>
              <a:tailEnd type="arrow" w="med" len="med"/>
            </a:ln>
            <a:extLst>
              <a:ext uri="{909E8E84-426E-40DD-AFC4-6F175D3DCCD1}">
                <a14:hiddenFill xmlns:a14="http://schemas.microsoft.com/office/drawing/2010/main">
                  <a:noFill/>
                </a14:hiddenFill>
              </a:ext>
            </a:extLst>
          </p:spPr>
          <p:txBody>
            <a:bodyPr wrap="none" anchor="ctr"/>
            <a:lstStyle/>
            <a:p>
              <a:endParaRPr lang="fr-FR" dirty="0">
                <a:latin typeface="Calibri" panose="020F0502020204030204" pitchFamily="34" charset="0"/>
              </a:endParaRPr>
            </a:p>
          </p:txBody>
        </p:sp>
        <p:sp>
          <p:nvSpPr>
            <p:cNvPr id="34876" name="Line 29"/>
            <p:cNvSpPr>
              <a:spLocks noChangeShapeType="1"/>
            </p:cNvSpPr>
            <p:nvPr/>
          </p:nvSpPr>
          <p:spPr bwMode="auto">
            <a:xfrm>
              <a:off x="1520" y="3088"/>
              <a:ext cx="473" cy="462"/>
            </a:xfrm>
            <a:prstGeom prst="line">
              <a:avLst/>
            </a:prstGeom>
            <a:noFill/>
            <a:ln w="9525">
              <a:solidFill>
                <a:srgbClr val="FF3300"/>
              </a:solidFill>
              <a:prstDash val="lgDash"/>
              <a:round/>
              <a:headEnd type="arrow" w="med" len="med"/>
              <a:tailEnd type="arrow" w="med" len="med"/>
            </a:ln>
            <a:extLst>
              <a:ext uri="{909E8E84-426E-40DD-AFC4-6F175D3DCCD1}">
                <a14:hiddenFill xmlns:a14="http://schemas.microsoft.com/office/drawing/2010/main">
                  <a:noFill/>
                </a14:hiddenFill>
              </a:ext>
            </a:extLst>
          </p:spPr>
          <p:txBody>
            <a:bodyPr wrap="none" anchor="ctr"/>
            <a:lstStyle/>
            <a:p>
              <a:endParaRPr lang="fr-FR" dirty="0">
                <a:latin typeface="Calibri" panose="020F0502020204030204" pitchFamily="34" charset="0"/>
              </a:endParaRPr>
            </a:p>
          </p:txBody>
        </p:sp>
        <p:sp>
          <p:nvSpPr>
            <p:cNvPr id="34877" name="Line 34"/>
            <p:cNvSpPr>
              <a:spLocks noChangeShapeType="1"/>
            </p:cNvSpPr>
            <p:nvPr/>
          </p:nvSpPr>
          <p:spPr bwMode="auto">
            <a:xfrm flipH="1">
              <a:off x="2096" y="1960"/>
              <a:ext cx="424" cy="288"/>
            </a:xfrm>
            <a:prstGeom prst="line">
              <a:avLst/>
            </a:prstGeom>
            <a:noFill/>
            <a:ln w="9525">
              <a:solidFill>
                <a:srgbClr val="5F5F5F"/>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fr-FR" dirty="0">
                <a:latin typeface="Calibri" panose="020F0502020204030204" pitchFamily="34" charset="0"/>
              </a:endParaRPr>
            </a:p>
          </p:txBody>
        </p:sp>
        <p:sp>
          <p:nvSpPr>
            <p:cNvPr id="34878" name="Line 35"/>
            <p:cNvSpPr>
              <a:spLocks noChangeShapeType="1"/>
            </p:cNvSpPr>
            <p:nvPr/>
          </p:nvSpPr>
          <p:spPr bwMode="auto">
            <a:xfrm>
              <a:off x="2097" y="2251"/>
              <a:ext cx="375" cy="597"/>
            </a:xfrm>
            <a:prstGeom prst="line">
              <a:avLst/>
            </a:prstGeom>
            <a:noFill/>
            <a:ln w="9525">
              <a:solidFill>
                <a:srgbClr val="5F5F5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fr-FR" dirty="0">
                <a:latin typeface="Calibri" panose="020F0502020204030204" pitchFamily="34" charset="0"/>
              </a:endParaRPr>
            </a:p>
          </p:txBody>
        </p:sp>
        <p:sp>
          <p:nvSpPr>
            <p:cNvPr id="34879" name="Line 36"/>
            <p:cNvSpPr>
              <a:spLocks noChangeShapeType="1"/>
            </p:cNvSpPr>
            <p:nvPr/>
          </p:nvSpPr>
          <p:spPr bwMode="auto">
            <a:xfrm>
              <a:off x="2097" y="2248"/>
              <a:ext cx="0" cy="1311"/>
            </a:xfrm>
            <a:prstGeom prst="line">
              <a:avLst/>
            </a:prstGeom>
            <a:noFill/>
            <a:ln w="9525">
              <a:solidFill>
                <a:srgbClr val="5F5F5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fr-FR" dirty="0">
                <a:latin typeface="Calibri" panose="020F0502020204030204" pitchFamily="34" charset="0"/>
              </a:endParaRPr>
            </a:p>
          </p:txBody>
        </p:sp>
        <p:sp>
          <p:nvSpPr>
            <p:cNvPr id="34880" name="Oval 38"/>
            <p:cNvSpPr>
              <a:spLocks noChangeArrowheads="1"/>
            </p:cNvSpPr>
            <p:nvPr/>
          </p:nvSpPr>
          <p:spPr bwMode="auto">
            <a:xfrm>
              <a:off x="400" y="3320"/>
              <a:ext cx="1000" cy="432"/>
            </a:xfrm>
            <a:prstGeom prst="ellipse">
              <a:avLst/>
            </a:prstGeom>
            <a:solidFill>
              <a:srgbClr val="EAEAEA"/>
            </a:solidFill>
            <a:ln w="9525">
              <a:solidFill>
                <a:schemeClr val="tx2"/>
              </a:solidFill>
              <a:round/>
              <a:headEnd/>
              <a:tailEnd/>
            </a:ln>
          </p:spPr>
          <p:txBody>
            <a:bodyPr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600" dirty="0">
                  <a:solidFill>
                    <a:schemeClr val="tx1"/>
                  </a:solidFill>
                  <a:latin typeface="Calibri" panose="020F0502020204030204" pitchFamily="34" charset="0"/>
                </a:rPr>
                <a:t>Service formation</a:t>
              </a:r>
            </a:p>
          </p:txBody>
        </p:sp>
        <p:sp>
          <p:nvSpPr>
            <p:cNvPr id="34881" name="Line 39"/>
            <p:cNvSpPr>
              <a:spLocks noChangeShapeType="1"/>
            </p:cNvSpPr>
            <p:nvPr/>
          </p:nvSpPr>
          <p:spPr bwMode="auto">
            <a:xfrm>
              <a:off x="1432" y="3480"/>
              <a:ext cx="449" cy="118"/>
            </a:xfrm>
            <a:prstGeom prst="line">
              <a:avLst/>
            </a:prstGeom>
            <a:noFill/>
            <a:ln w="9525">
              <a:solidFill>
                <a:srgbClr val="5F5F5F"/>
              </a:solidFill>
              <a:round/>
              <a:headEnd type="arrow" w="med" len="med"/>
              <a:tailEnd type="arrow" w="med" len="med"/>
            </a:ln>
            <a:extLst>
              <a:ext uri="{909E8E84-426E-40DD-AFC4-6F175D3DCCD1}">
                <a14:hiddenFill xmlns:a14="http://schemas.microsoft.com/office/drawing/2010/main">
                  <a:noFill/>
                </a14:hiddenFill>
              </a:ext>
            </a:extLst>
          </p:spPr>
          <p:txBody>
            <a:bodyPr wrap="none" anchor="ctr"/>
            <a:lstStyle/>
            <a:p>
              <a:endParaRPr lang="fr-FR" dirty="0">
                <a:latin typeface="Calibri" panose="020F050202020403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out)">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ox(ou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ChangeArrowheads="1"/>
          </p:cNvSpPr>
          <p:nvPr/>
        </p:nvSpPr>
        <p:spPr bwMode="auto">
          <a:xfrm>
            <a:off x="1346200" y="254000"/>
            <a:ext cx="7594600" cy="571500"/>
          </a:xfrm>
          <a:prstGeom prst="rect">
            <a:avLst/>
          </a:prstGeom>
          <a:noFill/>
          <a:ln w="9525">
            <a:noFill/>
            <a:miter lim="800000"/>
            <a:headEnd/>
            <a:tailEnd/>
          </a:ln>
          <a:effectLst/>
        </p:spPr>
        <p:txBody>
          <a:bodyPr anchor="ctr"/>
          <a:lstStyle/>
          <a:p>
            <a:pPr algn="r">
              <a:defRPr/>
            </a:pPr>
            <a:r>
              <a:rPr lang="fr-FR" sz="2700" b="1" dirty="0">
                <a:effectLst>
                  <a:outerShdw blurRad="38100" dist="38100" dir="2700000" algn="tl">
                    <a:srgbClr val="C0C0C0"/>
                  </a:outerShdw>
                </a:effectLst>
                <a:latin typeface="Calibri" panose="020F0502020204030204" pitchFamily="34" charset="0"/>
              </a:rPr>
              <a:t>Le projet dans l'organisation de l'entreprise</a:t>
            </a:r>
          </a:p>
        </p:txBody>
      </p:sp>
      <p:grpSp>
        <p:nvGrpSpPr>
          <p:cNvPr id="2" name="Group 75"/>
          <p:cNvGrpSpPr>
            <a:grpSpLocks/>
          </p:cNvGrpSpPr>
          <p:nvPr/>
        </p:nvGrpSpPr>
        <p:grpSpPr bwMode="auto">
          <a:xfrm>
            <a:off x="4471988" y="1093788"/>
            <a:ext cx="4432300" cy="2933700"/>
            <a:chOff x="2872" y="784"/>
            <a:chExt cx="2792" cy="1848"/>
          </a:xfrm>
        </p:grpSpPr>
        <p:grpSp>
          <p:nvGrpSpPr>
            <p:cNvPr id="35932" name="Group 7"/>
            <p:cNvGrpSpPr>
              <a:grpSpLocks/>
            </p:cNvGrpSpPr>
            <p:nvPr/>
          </p:nvGrpSpPr>
          <p:grpSpPr bwMode="auto">
            <a:xfrm>
              <a:off x="2872" y="960"/>
              <a:ext cx="2792" cy="1672"/>
              <a:chOff x="2872" y="912"/>
              <a:chExt cx="2792" cy="1672"/>
            </a:xfrm>
          </p:grpSpPr>
          <p:sp>
            <p:nvSpPr>
              <p:cNvPr id="54280" name="Rectangle 8"/>
              <p:cNvSpPr>
                <a:spLocks noChangeArrowheads="1"/>
              </p:cNvSpPr>
              <p:nvPr/>
            </p:nvSpPr>
            <p:spPr bwMode="auto">
              <a:xfrm>
                <a:off x="2938" y="1947"/>
                <a:ext cx="778" cy="342"/>
              </a:xfrm>
              <a:prstGeom prst="rect">
                <a:avLst/>
              </a:prstGeom>
              <a:solidFill>
                <a:srgbClr val="FFFF99"/>
              </a:solidFill>
              <a:ln w="9525">
                <a:solidFill>
                  <a:srgbClr val="5F5F5F"/>
                </a:solidFill>
                <a:miter lim="800000"/>
                <a:headEnd/>
                <a:tailEnd/>
              </a:ln>
              <a:effectLst>
                <a:outerShdw dist="53882" dir="18900000" algn="ctr" rotWithShape="0">
                  <a:schemeClr val="bg2"/>
                </a:outerShdw>
              </a:effectLst>
            </p:spPr>
            <p:txBody>
              <a:bodyPr wrap="none" anchor="ctr"/>
              <a:lstStyle/>
              <a:p>
                <a:pPr algn="l">
                  <a:lnSpc>
                    <a:spcPct val="90000"/>
                  </a:lnSpc>
                  <a:defRPr/>
                </a:pPr>
                <a:r>
                  <a:rPr lang="fr-FR" sz="1600" dirty="0">
                    <a:latin typeface="Calibri" panose="020F0502020204030204" pitchFamily="34" charset="0"/>
                  </a:rPr>
                  <a:t>Equipe</a:t>
                </a:r>
              </a:p>
              <a:p>
                <a:pPr algn="l">
                  <a:lnSpc>
                    <a:spcPct val="90000"/>
                  </a:lnSpc>
                  <a:defRPr/>
                </a:pPr>
                <a:r>
                  <a:rPr lang="fr-FR" sz="1600" dirty="0">
                    <a:latin typeface="Calibri" panose="020F0502020204030204" pitchFamily="34" charset="0"/>
                  </a:rPr>
                  <a:t>projet</a:t>
                </a:r>
              </a:p>
            </p:txBody>
          </p:sp>
          <p:grpSp>
            <p:nvGrpSpPr>
              <p:cNvPr id="35935" name="Group 9"/>
              <p:cNvGrpSpPr>
                <a:grpSpLocks/>
              </p:cNvGrpSpPr>
              <p:nvPr/>
            </p:nvGrpSpPr>
            <p:grpSpPr bwMode="auto">
              <a:xfrm>
                <a:off x="3784" y="1080"/>
                <a:ext cx="1848" cy="936"/>
                <a:chOff x="3800" y="696"/>
                <a:chExt cx="1848" cy="936"/>
              </a:xfrm>
            </p:grpSpPr>
            <p:sp>
              <p:nvSpPr>
                <p:cNvPr id="35943" name="Rectangle 10"/>
                <p:cNvSpPr>
                  <a:spLocks noChangeArrowheads="1"/>
                </p:cNvSpPr>
                <p:nvPr/>
              </p:nvSpPr>
              <p:spPr bwMode="auto">
                <a:xfrm>
                  <a:off x="4376" y="696"/>
                  <a:ext cx="672" cy="272"/>
                </a:xfrm>
                <a:prstGeom prst="rect">
                  <a:avLst/>
                </a:prstGeom>
                <a:solidFill>
                  <a:srgbClr val="FFFF99"/>
                </a:solidFill>
                <a:ln w="9525">
                  <a:solidFill>
                    <a:schemeClr val="tx2"/>
                  </a:solidFill>
                  <a:miter lim="800000"/>
                  <a:headEnd/>
                  <a:tailEnd/>
                </a:ln>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600" dirty="0">
                      <a:latin typeface="Calibri" panose="020F0502020204030204" pitchFamily="34" charset="0"/>
                    </a:rPr>
                    <a:t>Direction</a:t>
                  </a:r>
                </a:p>
              </p:txBody>
            </p:sp>
            <p:sp>
              <p:nvSpPr>
                <p:cNvPr id="35944" name="Rectangle 11"/>
                <p:cNvSpPr>
                  <a:spLocks noChangeArrowheads="1"/>
                </p:cNvSpPr>
                <p:nvPr/>
              </p:nvSpPr>
              <p:spPr bwMode="auto">
                <a:xfrm>
                  <a:off x="3800" y="1256"/>
                  <a:ext cx="544" cy="376"/>
                </a:xfrm>
                <a:prstGeom prst="rect">
                  <a:avLst/>
                </a:prstGeom>
                <a:solidFill>
                  <a:srgbClr val="FFFF99"/>
                </a:solidFill>
                <a:ln w="9525">
                  <a:solidFill>
                    <a:schemeClr val="tx2"/>
                  </a:solidFill>
                  <a:miter lim="800000"/>
                  <a:headEnd/>
                  <a:tailEnd/>
                </a:ln>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600" dirty="0">
                      <a:latin typeface="Calibri" panose="020F0502020204030204" pitchFamily="34" charset="0"/>
                    </a:rPr>
                    <a:t>Service</a:t>
                  </a:r>
                  <a:br>
                    <a:rPr lang="fr-FR" altLang="fr-FR" sz="1600" dirty="0">
                      <a:latin typeface="Calibri" panose="020F0502020204030204" pitchFamily="34" charset="0"/>
                    </a:rPr>
                  </a:br>
                  <a:r>
                    <a:rPr lang="fr-FR" altLang="fr-FR" sz="1600" dirty="0">
                      <a:latin typeface="Calibri" panose="020F0502020204030204" pitchFamily="34" charset="0"/>
                    </a:rPr>
                    <a:t>A</a:t>
                  </a:r>
                </a:p>
              </p:txBody>
            </p:sp>
            <p:sp>
              <p:nvSpPr>
                <p:cNvPr id="35945" name="Rectangle 12"/>
                <p:cNvSpPr>
                  <a:spLocks noChangeArrowheads="1"/>
                </p:cNvSpPr>
                <p:nvPr/>
              </p:nvSpPr>
              <p:spPr bwMode="auto">
                <a:xfrm>
                  <a:off x="4452" y="1256"/>
                  <a:ext cx="528" cy="376"/>
                </a:xfrm>
                <a:prstGeom prst="rect">
                  <a:avLst/>
                </a:prstGeom>
                <a:solidFill>
                  <a:srgbClr val="FFFF99"/>
                </a:solidFill>
                <a:ln w="9525">
                  <a:solidFill>
                    <a:schemeClr val="tx2"/>
                  </a:solidFill>
                  <a:miter lim="800000"/>
                  <a:headEnd/>
                  <a:tailEnd/>
                </a:ln>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600" dirty="0">
                      <a:latin typeface="Calibri" panose="020F0502020204030204" pitchFamily="34" charset="0"/>
                    </a:rPr>
                    <a:t>Service</a:t>
                  </a:r>
                  <a:br>
                    <a:rPr lang="fr-FR" altLang="fr-FR" sz="1600" dirty="0">
                      <a:latin typeface="Calibri" panose="020F0502020204030204" pitchFamily="34" charset="0"/>
                    </a:rPr>
                  </a:br>
                  <a:r>
                    <a:rPr lang="fr-FR" altLang="fr-FR" sz="1600" dirty="0">
                      <a:latin typeface="Calibri" panose="020F0502020204030204" pitchFamily="34" charset="0"/>
                    </a:rPr>
                    <a:t>B</a:t>
                  </a:r>
                </a:p>
              </p:txBody>
            </p:sp>
            <p:sp>
              <p:nvSpPr>
                <p:cNvPr id="35946" name="Rectangle 13"/>
                <p:cNvSpPr>
                  <a:spLocks noChangeArrowheads="1"/>
                </p:cNvSpPr>
                <p:nvPr/>
              </p:nvSpPr>
              <p:spPr bwMode="auto">
                <a:xfrm>
                  <a:off x="5096" y="1256"/>
                  <a:ext cx="552" cy="376"/>
                </a:xfrm>
                <a:prstGeom prst="rect">
                  <a:avLst/>
                </a:prstGeom>
                <a:solidFill>
                  <a:srgbClr val="FFFF99"/>
                </a:solidFill>
                <a:ln w="9525">
                  <a:solidFill>
                    <a:schemeClr val="tx2"/>
                  </a:solidFill>
                  <a:miter lim="800000"/>
                  <a:headEnd/>
                  <a:tailEnd/>
                </a:ln>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600" dirty="0">
                      <a:latin typeface="Calibri" panose="020F0502020204030204" pitchFamily="34" charset="0"/>
                    </a:rPr>
                    <a:t>Service</a:t>
                  </a:r>
                  <a:br>
                    <a:rPr lang="fr-FR" altLang="fr-FR" sz="1600" dirty="0">
                      <a:latin typeface="Calibri" panose="020F0502020204030204" pitchFamily="34" charset="0"/>
                    </a:rPr>
                  </a:br>
                  <a:r>
                    <a:rPr lang="fr-FR" altLang="fr-FR" sz="1600" dirty="0">
                      <a:latin typeface="Calibri" panose="020F0502020204030204" pitchFamily="34" charset="0"/>
                    </a:rPr>
                    <a:t>C</a:t>
                  </a:r>
                </a:p>
              </p:txBody>
            </p:sp>
            <p:grpSp>
              <p:nvGrpSpPr>
                <p:cNvPr id="35947" name="Group 14"/>
                <p:cNvGrpSpPr>
                  <a:grpSpLocks/>
                </p:cNvGrpSpPr>
                <p:nvPr/>
              </p:nvGrpSpPr>
              <p:grpSpPr bwMode="auto">
                <a:xfrm>
                  <a:off x="4068" y="968"/>
                  <a:ext cx="1296" cy="296"/>
                  <a:chOff x="756" y="1192"/>
                  <a:chExt cx="1512" cy="242"/>
                </a:xfrm>
              </p:grpSpPr>
              <p:sp>
                <p:nvSpPr>
                  <p:cNvPr id="35948" name="Line 15"/>
                  <p:cNvSpPr>
                    <a:spLocks noChangeShapeType="1"/>
                  </p:cNvSpPr>
                  <p:nvPr/>
                </p:nvSpPr>
                <p:spPr bwMode="auto">
                  <a:xfrm>
                    <a:off x="1512" y="1192"/>
                    <a:ext cx="0" cy="240"/>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wrap="none" anchor="ctr"/>
                  <a:lstStyle/>
                  <a:p>
                    <a:endParaRPr lang="fr-FR" dirty="0">
                      <a:latin typeface="Calibri" panose="020F0502020204030204" pitchFamily="34" charset="0"/>
                    </a:endParaRPr>
                  </a:p>
                </p:txBody>
              </p:sp>
              <p:sp>
                <p:nvSpPr>
                  <p:cNvPr id="35949" name="Line 16"/>
                  <p:cNvSpPr>
                    <a:spLocks noChangeShapeType="1"/>
                  </p:cNvSpPr>
                  <p:nvPr/>
                </p:nvSpPr>
                <p:spPr bwMode="auto">
                  <a:xfrm>
                    <a:off x="756" y="1320"/>
                    <a:ext cx="1512" cy="0"/>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wrap="none" anchor="ctr"/>
                  <a:lstStyle/>
                  <a:p>
                    <a:endParaRPr lang="fr-FR" dirty="0">
                      <a:latin typeface="Calibri" panose="020F0502020204030204" pitchFamily="34" charset="0"/>
                    </a:endParaRPr>
                  </a:p>
                </p:txBody>
              </p:sp>
              <p:sp>
                <p:nvSpPr>
                  <p:cNvPr id="35950" name="Line 17"/>
                  <p:cNvSpPr>
                    <a:spLocks noChangeShapeType="1"/>
                  </p:cNvSpPr>
                  <p:nvPr/>
                </p:nvSpPr>
                <p:spPr bwMode="auto">
                  <a:xfrm>
                    <a:off x="756" y="1320"/>
                    <a:ext cx="0" cy="114"/>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wrap="none" anchor="ctr"/>
                  <a:lstStyle/>
                  <a:p>
                    <a:endParaRPr lang="fr-FR" dirty="0">
                      <a:latin typeface="Calibri" panose="020F0502020204030204" pitchFamily="34" charset="0"/>
                    </a:endParaRPr>
                  </a:p>
                </p:txBody>
              </p:sp>
              <p:sp>
                <p:nvSpPr>
                  <p:cNvPr id="35951" name="Line 18"/>
                  <p:cNvSpPr>
                    <a:spLocks noChangeShapeType="1"/>
                  </p:cNvSpPr>
                  <p:nvPr/>
                </p:nvSpPr>
                <p:spPr bwMode="auto">
                  <a:xfrm>
                    <a:off x="2268" y="1320"/>
                    <a:ext cx="0" cy="114"/>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wrap="none" anchor="ctr"/>
                  <a:lstStyle/>
                  <a:p>
                    <a:endParaRPr lang="fr-FR" dirty="0">
                      <a:latin typeface="Calibri" panose="020F0502020204030204" pitchFamily="34" charset="0"/>
                    </a:endParaRPr>
                  </a:p>
                </p:txBody>
              </p:sp>
            </p:grpSp>
          </p:grpSp>
          <p:sp>
            <p:nvSpPr>
              <p:cNvPr id="35936" name="Oval 19"/>
              <p:cNvSpPr>
                <a:spLocks noChangeArrowheads="1"/>
              </p:cNvSpPr>
              <p:nvPr/>
            </p:nvSpPr>
            <p:spPr bwMode="auto">
              <a:xfrm>
                <a:off x="3450" y="1996"/>
                <a:ext cx="78" cy="78"/>
              </a:xfrm>
              <a:prstGeom prst="ellipse">
                <a:avLst/>
              </a:prstGeom>
              <a:solidFill>
                <a:srgbClr val="FF0000"/>
              </a:solidFill>
              <a:ln w="9525">
                <a:solidFill>
                  <a:schemeClr val="tx2"/>
                </a:solidFill>
                <a:round/>
                <a:headEnd/>
                <a:tailEnd/>
              </a:ln>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dirty="0">
                  <a:latin typeface="Calibri" panose="020F0502020204030204" pitchFamily="34" charset="0"/>
                </a:endParaRPr>
              </a:p>
            </p:txBody>
          </p:sp>
          <p:sp>
            <p:nvSpPr>
              <p:cNvPr id="35937" name="Line 20"/>
              <p:cNvSpPr>
                <a:spLocks noChangeShapeType="1"/>
              </p:cNvSpPr>
              <p:nvPr/>
            </p:nvSpPr>
            <p:spPr bwMode="auto">
              <a:xfrm flipH="1">
                <a:off x="3336" y="1512"/>
                <a:ext cx="720" cy="0"/>
              </a:xfrm>
              <a:prstGeom prst="line">
                <a:avLst/>
              </a:prstGeom>
              <a:noFill/>
              <a:ln w="9525">
                <a:solidFill>
                  <a:schemeClr val="tx2"/>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fr-FR" dirty="0">
                  <a:latin typeface="Calibri" panose="020F0502020204030204" pitchFamily="34" charset="0"/>
                </a:endParaRPr>
              </a:p>
            </p:txBody>
          </p:sp>
          <p:sp>
            <p:nvSpPr>
              <p:cNvPr id="35938" name="Line 21"/>
              <p:cNvSpPr>
                <a:spLocks noChangeShapeType="1"/>
              </p:cNvSpPr>
              <p:nvPr/>
            </p:nvSpPr>
            <p:spPr bwMode="auto">
              <a:xfrm>
                <a:off x="3336" y="1520"/>
                <a:ext cx="0" cy="424"/>
              </a:xfrm>
              <a:prstGeom prst="line">
                <a:avLst/>
              </a:prstGeom>
              <a:noFill/>
              <a:ln w="9525">
                <a:solidFill>
                  <a:schemeClr val="tx2"/>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fr-FR" dirty="0">
                  <a:latin typeface="Calibri" panose="020F0502020204030204" pitchFamily="34" charset="0"/>
                </a:endParaRPr>
              </a:p>
            </p:txBody>
          </p:sp>
          <p:sp>
            <p:nvSpPr>
              <p:cNvPr id="35939" name="Oval 22"/>
              <p:cNvSpPr>
                <a:spLocks noChangeArrowheads="1"/>
              </p:cNvSpPr>
              <p:nvPr/>
            </p:nvSpPr>
            <p:spPr bwMode="auto">
              <a:xfrm>
                <a:off x="3602" y="1996"/>
                <a:ext cx="78" cy="78"/>
              </a:xfrm>
              <a:prstGeom prst="ellipse">
                <a:avLst/>
              </a:prstGeom>
              <a:solidFill>
                <a:srgbClr val="3333FF"/>
              </a:solidFill>
              <a:ln w="9525">
                <a:solidFill>
                  <a:schemeClr val="tx2"/>
                </a:solidFill>
                <a:round/>
                <a:headEnd/>
                <a:tailEnd/>
              </a:ln>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dirty="0">
                  <a:latin typeface="Calibri" panose="020F0502020204030204" pitchFamily="34" charset="0"/>
                </a:endParaRPr>
              </a:p>
            </p:txBody>
          </p:sp>
          <p:sp>
            <p:nvSpPr>
              <p:cNvPr id="35940" name="Oval 23"/>
              <p:cNvSpPr>
                <a:spLocks noChangeArrowheads="1"/>
              </p:cNvSpPr>
              <p:nvPr/>
            </p:nvSpPr>
            <p:spPr bwMode="auto">
              <a:xfrm>
                <a:off x="3602" y="2156"/>
                <a:ext cx="78" cy="78"/>
              </a:xfrm>
              <a:prstGeom prst="ellipse">
                <a:avLst/>
              </a:prstGeom>
              <a:solidFill>
                <a:srgbClr val="3333FF"/>
              </a:solidFill>
              <a:ln w="9525">
                <a:solidFill>
                  <a:schemeClr val="tx2"/>
                </a:solidFill>
                <a:round/>
                <a:headEnd/>
                <a:tailEnd/>
              </a:ln>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dirty="0">
                  <a:latin typeface="Calibri" panose="020F0502020204030204" pitchFamily="34" charset="0"/>
                </a:endParaRPr>
              </a:p>
            </p:txBody>
          </p:sp>
          <p:sp>
            <p:nvSpPr>
              <p:cNvPr id="35941" name="Oval 24"/>
              <p:cNvSpPr>
                <a:spLocks noChangeArrowheads="1"/>
              </p:cNvSpPr>
              <p:nvPr/>
            </p:nvSpPr>
            <p:spPr bwMode="auto">
              <a:xfrm>
                <a:off x="3450" y="2156"/>
                <a:ext cx="78" cy="78"/>
              </a:xfrm>
              <a:prstGeom prst="ellipse">
                <a:avLst/>
              </a:prstGeom>
              <a:solidFill>
                <a:srgbClr val="3333FF"/>
              </a:solidFill>
              <a:ln w="9525">
                <a:solidFill>
                  <a:schemeClr val="tx2"/>
                </a:solidFill>
                <a:round/>
                <a:headEnd/>
                <a:tailEnd/>
              </a:ln>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dirty="0">
                  <a:latin typeface="Calibri" panose="020F0502020204030204" pitchFamily="34" charset="0"/>
                </a:endParaRPr>
              </a:p>
            </p:txBody>
          </p:sp>
          <p:sp>
            <p:nvSpPr>
              <p:cNvPr id="35942" name="AutoShape 25"/>
              <p:cNvSpPr>
                <a:spLocks noChangeArrowheads="1"/>
              </p:cNvSpPr>
              <p:nvPr/>
            </p:nvSpPr>
            <p:spPr bwMode="auto">
              <a:xfrm>
                <a:off x="2872" y="912"/>
                <a:ext cx="2792" cy="1672"/>
              </a:xfrm>
              <a:prstGeom prst="roundRect">
                <a:avLst>
                  <a:gd name="adj" fmla="val 16667"/>
                </a:avLst>
              </a:prstGeom>
              <a:noFill/>
              <a:ln w="9525">
                <a:solidFill>
                  <a:srgbClr val="5F5F5F"/>
                </a:solidFill>
                <a:prstDash val="lgDash"/>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dirty="0">
                  <a:latin typeface="Calibri" panose="020F0502020204030204" pitchFamily="34" charset="0"/>
                </a:endParaRPr>
              </a:p>
            </p:txBody>
          </p:sp>
        </p:grpSp>
        <p:sp>
          <p:nvSpPr>
            <p:cNvPr id="35933" name="Rectangle 26"/>
            <p:cNvSpPr>
              <a:spLocks noChangeArrowheads="1"/>
            </p:cNvSpPr>
            <p:nvPr/>
          </p:nvSpPr>
          <p:spPr bwMode="auto">
            <a:xfrm>
              <a:off x="3632" y="784"/>
              <a:ext cx="1272" cy="240"/>
            </a:xfrm>
            <a:prstGeom prst="rect">
              <a:avLst/>
            </a:prstGeom>
            <a:solidFill>
              <a:schemeClr val="bg1"/>
            </a:solidFill>
            <a:ln w="9525">
              <a:solidFill>
                <a:srgbClr val="5F5F5F"/>
              </a:solidFill>
              <a:miter lim="800000"/>
              <a:headEnd/>
              <a:tailEnd/>
            </a:ln>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dirty="0">
                  <a:latin typeface="Calibri" panose="020F0502020204030204" pitchFamily="34" charset="0"/>
                </a:rPr>
                <a:t>3. Structure projet</a:t>
              </a:r>
            </a:p>
          </p:txBody>
        </p:sp>
      </p:grpSp>
      <p:grpSp>
        <p:nvGrpSpPr>
          <p:cNvPr id="35846" name="Group 74"/>
          <p:cNvGrpSpPr>
            <a:grpSpLocks/>
          </p:cNvGrpSpPr>
          <p:nvPr/>
        </p:nvGrpSpPr>
        <p:grpSpPr bwMode="auto">
          <a:xfrm>
            <a:off x="179388" y="1004888"/>
            <a:ext cx="4114800" cy="3035300"/>
            <a:chOff x="168" y="680"/>
            <a:chExt cx="2592" cy="1912"/>
          </a:xfrm>
        </p:grpSpPr>
        <p:grpSp>
          <p:nvGrpSpPr>
            <p:cNvPr id="35911" name="Group 28"/>
            <p:cNvGrpSpPr>
              <a:grpSpLocks/>
            </p:cNvGrpSpPr>
            <p:nvPr/>
          </p:nvGrpSpPr>
          <p:grpSpPr bwMode="auto">
            <a:xfrm>
              <a:off x="424" y="1072"/>
              <a:ext cx="2112" cy="936"/>
              <a:chOff x="456" y="920"/>
              <a:chExt cx="2112" cy="936"/>
            </a:xfrm>
          </p:grpSpPr>
          <p:sp>
            <p:nvSpPr>
              <p:cNvPr id="35922" name="Rectangle 29"/>
              <p:cNvSpPr>
                <a:spLocks noChangeArrowheads="1"/>
              </p:cNvSpPr>
              <p:nvPr/>
            </p:nvSpPr>
            <p:spPr bwMode="auto">
              <a:xfrm>
                <a:off x="1176" y="920"/>
                <a:ext cx="672" cy="272"/>
              </a:xfrm>
              <a:prstGeom prst="rect">
                <a:avLst/>
              </a:prstGeom>
              <a:solidFill>
                <a:srgbClr val="FFFF99"/>
              </a:solidFill>
              <a:ln w="9525">
                <a:solidFill>
                  <a:schemeClr val="tx2"/>
                </a:solidFill>
                <a:miter lim="800000"/>
                <a:headEnd/>
                <a:tailEnd/>
              </a:ln>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600" dirty="0">
                    <a:latin typeface="Calibri" panose="020F0502020204030204" pitchFamily="34" charset="0"/>
                  </a:rPr>
                  <a:t>Direction</a:t>
                </a:r>
              </a:p>
            </p:txBody>
          </p:sp>
          <p:grpSp>
            <p:nvGrpSpPr>
              <p:cNvPr id="35923" name="Group 30"/>
              <p:cNvGrpSpPr>
                <a:grpSpLocks/>
              </p:cNvGrpSpPr>
              <p:nvPr/>
            </p:nvGrpSpPr>
            <p:grpSpPr bwMode="auto">
              <a:xfrm>
                <a:off x="456" y="1480"/>
                <a:ext cx="2112" cy="376"/>
                <a:chOff x="456" y="1432"/>
                <a:chExt cx="2112" cy="376"/>
              </a:xfrm>
            </p:grpSpPr>
            <p:sp>
              <p:nvSpPr>
                <p:cNvPr id="35929" name="Rectangle 31"/>
                <p:cNvSpPr>
                  <a:spLocks noChangeArrowheads="1"/>
                </p:cNvSpPr>
                <p:nvPr/>
              </p:nvSpPr>
              <p:spPr bwMode="auto">
                <a:xfrm>
                  <a:off x="456" y="1432"/>
                  <a:ext cx="616" cy="376"/>
                </a:xfrm>
                <a:prstGeom prst="rect">
                  <a:avLst/>
                </a:prstGeom>
                <a:solidFill>
                  <a:srgbClr val="FFFF99"/>
                </a:solidFill>
                <a:ln w="9525">
                  <a:solidFill>
                    <a:schemeClr val="tx2"/>
                  </a:solidFill>
                  <a:miter lim="800000"/>
                  <a:headEnd/>
                  <a:tailEnd/>
                </a:ln>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600" dirty="0">
                      <a:latin typeface="Calibri" panose="020F0502020204030204" pitchFamily="34" charset="0"/>
                    </a:rPr>
                    <a:t>Service</a:t>
                  </a:r>
                </a:p>
                <a:p>
                  <a:r>
                    <a:rPr lang="fr-FR" altLang="fr-FR" sz="1600" dirty="0">
                      <a:latin typeface="Calibri" panose="020F0502020204030204" pitchFamily="34" charset="0"/>
                    </a:rPr>
                    <a:t>A</a:t>
                  </a:r>
                </a:p>
              </p:txBody>
            </p:sp>
            <p:sp>
              <p:nvSpPr>
                <p:cNvPr id="35930" name="Rectangle 32"/>
                <p:cNvSpPr>
                  <a:spLocks noChangeArrowheads="1"/>
                </p:cNvSpPr>
                <p:nvPr/>
              </p:nvSpPr>
              <p:spPr bwMode="auto">
                <a:xfrm>
                  <a:off x="1204" y="1432"/>
                  <a:ext cx="616" cy="376"/>
                </a:xfrm>
                <a:prstGeom prst="rect">
                  <a:avLst/>
                </a:prstGeom>
                <a:solidFill>
                  <a:srgbClr val="FFFF99"/>
                </a:solidFill>
                <a:ln w="9525">
                  <a:solidFill>
                    <a:schemeClr val="tx2"/>
                  </a:solidFill>
                  <a:miter lim="800000"/>
                  <a:headEnd/>
                  <a:tailEnd/>
                </a:ln>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600" dirty="0">
                      <a:latin typeface="Calibri" panose="020F0502020204030204" pitchFamily="34" charset="0"/>
                    </a:rPr>
                    <a:t>Service</a:t>
                  </a:r>
                </a:p>
                <a:p>
                  <a:r>
                    <a:rPr lang="fr-FR" altLang="fr-FR" sz="1600" dirty="0">
                      <a:latin typeface="Calibri" panose="020F0502020204030204" pitchFamily="34" charset="0"/>
                    </a:rPr>
                    <a:t>B</a:t>
                  </a:r>
                </a:p>
              </p:txBody>
            </p:sp>
            <p:sp>
              <p:nvSpPr>
                <p:cNvPr id="35931" name="Rectangle 33"/>
                <p:cNvSpPr>
                  <a:spLocks noChangeArrowheads="1"/>
                </p:cNvSpPr>
                <p:nvPr/>
              </p:nvSpPr>
              <p:spPr bwMode="auto">
                <a:xfrm>
                  <a:off x="1952" y="1432"/>
                  <a:ext cx="616" cy="376"/>
                </a:xfrm>
                <a:prstGeom prst="rect">
                  <a:avLst/>
                </a:prstGeom>
                <a:solidFill>
                  <a:srgbClr val="FFFF99"/>
                </a:solidFill>
                <a:ln w="9525">
                  <a:solidFill>
                    <a:schemeClr val="tx2"/>
                  </a:solidFill>
                  <a:miter lim="800000"/>
                  <a:headEnd/>
                  <a:tailEnd/>
                </a:ln>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600" dirty="0">
                      <a:latin typeface="Calibri" panose="020F0502020204030204" pitchFamily="34" charset="0"/>
                    </a:rPr>
                    <a:t>Service</a:t>
                  </a:r>
                </a:p>
                <a:p>
                  <a:r>
                    <a:rPr lang="fr-FR" altLang="fr-FR" sz="1600" dirty="0">
                      <a:latin typeface="Calibri" panose="020F0502020204030204" pitchFamily="34" charset="0"/>
                    </a:rPr>
                    <a:t>C</a:t>
                  </a:r>
                </a:p>
              </p:txBody>
            </p:sp>
          </p:grpSp>
          <p:grpSp>
            <p:nvGrpSpPr>
              <p:cNvPr id="35924" name="Group 34"/>
              <p:cNvGrpSpPr>
                <a:grpSpLocks/>
              </p:cNvGrpSpPr>
              <p:nvPr/>
            </p:nvGrpSpPr>
            <p:grpSpPr bwMode="auto">
              <a:xfrm>
                <a:off x="756" y="1192"/>
                <a:ext cx="1512" cy="296"/>
                <a:chOff x="756" y="1192"/>
                <a:chExt cx="1512" cy="242"/>
              </a:xfrm>
            </p:grpSpPr>
            <p:sp>
              <p:nvSpPr>
                <p:cNvPr id="35925" name="Line 35"/>
                <p:cNvSpPr>
                  <a:spLocks noChangeShapeType="1"/>
                </p:cNvSpPr>
                <p:nvPr/>
              </p:nvSpPr>
              <p:spPr bwMode="auto">
                <a:xfrm>
                  <a:off x="1512" y="1192"/>
                  <a:ext cx="0" cy="240"/>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wrap="none" anchor="ctr"/>
                <a:lstStyle/>
                <a:p>
                  <a:endParaRPr lang="fr-FR" dirty="0">
                    <a:latin typeface="Calibri" panose="020F0502020204030204" pitchFamily="34" charset="0"/>
                  </a:endParaRPr>
                </a:p>
              </p:txBody>
            </p:sp>
            <p:sp>
              <p:nvSpPr>
                <p:cNvPr id="35926" name="Line 36"/>
                <p:cNvSpPr>
                  <a:spLocks noChangeShapeType="1"/>
                </p:cNvSpPr>
                <p:nvPr/>
              </p:nvSpPr>
              <p:spPr bwMode="auto">
                <a:xfrm>
                  <a:off x="756" y="1320"/>
                  <a:ext cx="1512" cy="0"/>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wrap="none" anchor="ctr"/>
                <a:lstStyle/>
                <a:p>
                  <a:endParaRPr lang="fr-FR" dirty="0">
                    <a:latin typeface="Calibri" panose="020F0502020204030204" pitchFamily="34" charset="0"/>
                  </a:endParaRPr>
                </a:p>
              </p:txBody>
            </p:sp>
            <p:sp>
              <p:nvSpPr>
                <p:cNvPr id="35927" name="Line 37"/>
                <p:cNvSpPr>
                  <a:spLocks noChangeShapeType="1"/>
                </p:cNvSpPr>
                <p:nvPr/>
              </p:nvSpPr>
              <p:spPr bwMode="auto">
                <a:xfrm>
                  <a:off x="756" y="1320"/>
                  <a:ext cx="0" cy="114"/>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wrap="none" anchor="ctr"/>
                <a:lstStyle/>
                <a:p>
                  <a:endParaRPr lang="fr-FR" dirty="0">
                    <a:latin typeface="Calibri" panose="020F0502020204030204" pitchFamily="34" charset="0"/>
                  </a:endParaRPr>
                </a:p>
              </p:txBody>
            </p:sp>
            <p:sp>
              <p:nvSpPr>
                <p:cNvPr id="35928" name="Line 38"/>
                <p:cNvSpPr>
                  <a:spLocks noChangeShapeType="1"/>
                </p:cNvSpPr>
                <p:nvPr/>
              </p:nvSpPr>
              <p:spPr bwMode="auto">
                <a:xfrm>
                  <a:off x="2268" y="1320"/>
                  <a:ext cx="0" cy="114"/>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wrap="none" anchor="ctr"/>
                <a:lstStyle/>
                <a:p>
                  <a:endParaRPr lang="fr-FR" dirty="0">
                    <a:latin typeface="Calibri" panose="020F0502020204030204" pitchFamily="34" charset="0"/>
                  </a:endParaRPr>
                </a:p>
              </p:txBody>
            </p:sp>
          </p:grpSp>
        </p:grpSp>
        <p:sp>
          <p:nvSpPr>
            <p:cNvPr id="35912" name="Oval 39"/>
            <p:cNvSpPr>
              <a:spLocks noChangeArrowheads="1"/>
            </p:cNvSpPr>
            <p:nvPr/>
          </p:nvSpPr>
          <p:spPr bwMode="auto">
            <a:xfrm>
              <a:off x="898" y="1892"/>
              <a:ext cx="78" cy="78"/>
            </a:xfrm>
            <a:prstGeom prst="ellipse">
              <a:avLst/>
            </a:prstGeom>
            <a:solidFill>
              <a:srgbClr val="FF0000"/>
            </a:solidFill>
            <a:ln w="9525">
              <a:solidFill>
                <a:schemeClr val="tx2"/>
              </a:solidFill>
              <a:round/>
              <a:headEnd/>
              <a:tailEnd/>
            </a:ln>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dirty="0">
                <a:latin typeface="Calibri" panose="020F0502020204030204" pitchFamily="34" charset="0"/>
              </a:endParaRPr>
            </a:p>
          </p:txBody>
        </p:sp>
        <p:sp>
          <p:nvSpPr>
            <p:cNvPr id="35913" name="Oval 40"/>
            <p:cNvSpPr>
              <a:spLocks noChangeArrowheads="1"/>
            </p:cNvSpPr>
            <p:nvPr/>
          </p:nvSpPr>
          <p:spPr bwMode="auto">
            <a:xfrm>
              <a:off x="1654" y="1898"/>
              <a:ext cx="78" cy="78"/>
            </a:xfrm>
            <a:prstGeom prst="ellipse">
              <a:avLst/>
            </a:prstGeom>
            <a:solidFill>
              <a:srgbClr val="3333FF"/>
            </a:solidFill>
            <a:ln w="9525">
              <a:solidFill>
                <a:schemeClr val="tx2"/>
              </a:solidFill>
              <a:round/>
              <a:headEnd/>
              <a:tailEnd/>
            </a:ln>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dirty="0">
                <a:latin typeface="Calibri" panose="020F0502020204030204" pitchFamily="34" charset="0"/>
              </a:endParaRPr>
            </a:p>
          </p:txBody>
        </p:sp>
        <p:sp>
          <p:nvSpPr>
            <p:cNvPr id="35914" name="Oval 41"/>
            <p:cNvSpPr>
              <a:spLocks noChangeArrowheads="1"/>
            </p:cNvSpPr>
            <p:nvPr/>
          </p:nvSpPr>
          <p:spPr bwMode="auto">
            <a:xfrm>
              <a:off x="2404" y="1892"/>
              <a:ext cx="78" cy="78"/>
            </a:xfrm>
            <a:prstGeom prst="ellipse">
              <a:avLst/>
            </a:prstGeom>
            <a:solidFill>
              <a:srgbClr val="3333FF"/>
            </a:solidFill>
            <a:ln w="9525">
              <a:solidFill>
                <a:schemeClr val="tx2"/>
              </a:solidFill>
              <a:round/>
              <a:headEnd/>
              <a:tailEnd/>
            </a:ln>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dirty="0">
                <a:latin typeface="Calibri" panose="020F0502020204030204" pitchFamily="34" charset="0"/>
              </a:endParaRPr>
            </a:p>
          </p:txBody>
        </p:sp>
        <p:sp>
          <p:nvSpPr>
            <p:cNvPr id="35915" name="Line 42"/>
            <p:cNvSpPr>
              <a:spLocks noChangeShapeType="1"/>
            </p:cNvSpPr>
            <p:nvPr/>
          </p:nvSpPr>
          <p:spPr bwMode="auto">
            <a:xfrm flipV="1">
              <a:off x="784" y="1982"/>
              <a:ext cx="126" cy="264"/>
            </a:xfrm>
            <a:prstGeom prst="line">
              <a:avLst/>
            </a:prstGeom>
            <a:noFill/>
            <a:ln w="9525">
              <a:solidFill>
                <a:schemeClr val="tx2"/>
              </a:solidFill>
              <a:prstDash val="dash"/>
              <a:round/>
              <a:headEnd/>
              <a:tailEnd type="triangle" w="med" len="med"/>
            </a:ln>
            <a:extLst>
              <a:ext uri="{909E8E84-426E-40DD-AFC4-6F175D3DCCD1}">
                <a14:hiddenFill xmlns:a14="http://schemas.microsoft.com/office/drawing/2010/main">
                  <a:noFill/>
                </a14:hiddenFill>
              </a:ext>
            </a:extLst>
          </p:spPr>
          <p:txBody>
            <a:bodyPr wrap="none" anchor="ctr"/>
            <a:lstStyle/>
            <a:p>
              <a:endParaRPr lang="fr-FR" dirty="0">
                <a:latin typeface="Calibri" panose="020F0502020204030204" pitchFamily="34" charset="0"/>
              </a:endParaRPr>
            </a:p>
          </p:txBody>
        </p:sp>
        <p:sp>
          <p:nvSpPr>
            <p:cNvPr id="35916" name="Line 43"/>
            <p:cNvSpPr>
              <a:spLocks noChangeShapeType="1"/>
            </p:cNvSpPr>
            <p:nvPr/>
          </p:nvSpPr>
          <p:spPr bwMode="auto">
            <a:xfrm flipH="1" flipV="1">
              <a:off x="1704" y="1984"/>
              <a:ext cx="170" cy="250"/>
            </a:xfrm>
            <a:prstGeom prst="line">
              <a:avLst/>
            </a:prstGeom>
            <a:noFill/>
            <a:ln w="9525">
              <a:solidFill>
                <a:schemeClr val="tx2"/>
              </a:solidFill>
              <a:prstDash val="dash"/>
              <a:round/>
              <a:headEnd/>
              <a:tailEnd type="triangle" w="med" len="med"/>
            </a:ln>
            <a:extLst>
              <a:ext uri="{909E8E84-426E-40DD-AFC4-6F175D3DCCD1}">
                <a14:hiddenFill xmlns:a14="http://schemas.microsoft.com/office/drawing/2010/main">
                  <a:noFill/>
                </a14:hiddenFill>
              </a:ext>
            </a:extLst>
          </p:spPr>
          <p:txBody>
            <a:bodyPr wrap="none" anchor="ctr"/>
            <a:lstStyle/>
            <a:p>
              <a:endParaRPr lang="fr-FR" dirty="0">
                <a:latin typeface="Calibri" panose="020F0502020204030204" pitchFamily="34" charset="0"/>
              </a:endParaRPr>
            </a:p>
          </p:txBody>
        </p:sp>
        <p:sp>
          <p:nvSpPr>
            <p:cNvPr id="35917" name="Line 44"/>
            <p:cNvSpPr>
              <a:spLocks noChangeShapeType="1"/>
            </p:cNvSpPr>
            <p:nvPr/>
          </p:nvSpPr>
          <p:spPr bwMode="auto">
            <a:xfrm flipV="1">
              <a:off x="1910" y="1958"/>
              <a:ext cx="482" cy="274"/>
            </a:xfrm>
            <a:prstGeom prst="line">
              <a:avLst/>
            </a:prstGeom>
            <a:noFill/>
            <a:ln w="9525">
              <a:solidFill>
                <a:schemeClr val="tx2"/>
              </a:solidFill>
              <a:prstDash val="dash"/>
              <a:round/>
              <a:headEnd/>
              <a:tailEnd type="triangle" w="med" len="med"/>
            </a:ln>
            <a:extLst>
              <a:ext uri="{909E8E84-426E-40DD-AFC4-6F175D3DCCD1}">
                <a14:hiddenFill xmlns:a14="http://schemas.microsoft.com/office/drawing/2010/main">
                  <a:noFill/>
                </a14:hiddenFill>
              </a:ext>
            </a:extLst>
          </p:spPr>
          <p:txBody>
            <a:bodyPr wrap="none" anchor="ctr"/>
            <a:lstStyle/>
            <a:p>
              <a:endParaRPr lang="fr-FR" dirty="0">
                <a:latin typeface="Calibri" panose="020F0502020204030204" pitchFamily="34" charset="0"/>
              </a:endParaRPr>
            </a:p>
          </p:txBody>
        </p:sp>
        <p:sp>
          <p:nvSpPr>
            <p:cNvPr id="35918" name="Rectangle 45"/>
            <p:cNvSpPr>
              <a:spLocks noChangeArrowheads="1"/>
            </p:cNvSpPr>
            <p:nvPr/>
          </p:nvSpPr>
          <p:spPr bwMode="auto">
            <a:xfrm>
              <a:off x="274" y="2187"/>
              <a:ext cx="938" cy="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pPr>
                <a:lnSpc>
                  <a:spcPct val="90000"/>
                </a:lnSpc>
              </a:pPr>
              <a:r>
                <a:rPr lang="fr-FR" altLang="fr-FR" sz="1600" dirty="0">
                  <a:latin typeface="Calibri" panose="020F0502020204030204" pitchFamily="34" charset="0"/>
                </a:rPr>
                <a:t>Chef de projet</a:t>
              </a:r>
            </a:p>
          </p:txBody>
        </p:sp>
        <p:sp>
          <p:nvSpPr>
            <p:cNvPr id="35919" name="Rectangle 46"/>
            <p:cNvSpPr>
              <a:spLocks noChangeArrowheads="1"/>
            </p:cNvSpPr>
            <p:nvPr/>
          </p:nvSpPr>
          <p:spPr bwMode="auto">
            <a:xfrm>
              <a:off x="1252" y="2227"/>
              <a:ext cx="1150" cy="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pPr>
                <a:lnSpc>
                  <a:spcPct val="80000"/>
                </a:lnSpc>
              </a:pPr>
              <a:r>
                <a:rPr lang="fr-FR" altLang="fr-FR" sz="1600" dirty="0">
                  <a:latin typeface="Calibri" panose="020F0502020204030204" pitchFamily="34" charset="0"/>
                </a:rPr>
                <a:t>Membres de</a:t>
              </a:r>
              <a:br>
                <a:rPr lang="fr-FR" altLang="fr-FR" sz="1600" dirty="0">
                  <a:latin typeface="Calibri" panose="020F0502020204030204" pitchFamily="34" charset="0"/>
                </a:rPr>
              </a:br>
              <a:r>
                <a:rPr lang="fr-FR" altLang="fr-FR" sz="1600" dirty="0">
                  <a:latin typeface="Calibri" panose="020F0502020204030204" pitchFamily="34" charset="0"/>
                </a:rPr>
                <a:t>l'équipe projet</a:t>
              </a:r>
            </a:p>
          </p:txBody>
        </p:sp>
        <p:sp>
          <p:nvSpPr>
            <p:cNvPr id="35920" name="AutoShape 47"/>
            <p:cNvSpPr>
              <a:spLocks noChangeArrowheads="1"/>
            </p:cNvSpPr>
            <p:nvPr/>
          </p:nvSpPr>
          <p:spPr bwMode="auto">
            <a:xfrm>
              <a:off x="168" y="912"/>
              <a:ext cx="2592" cy="1680"/>
            </a:xfrm>
            <a:prstGeom prst="roundRect">
              <a:avLst>
                <a:gd name="adj" fmla="val 16667"/>
              </a:avLst>
            </a:prstGeom>
            <a:noFill/>
            <a:ln w="9525">
              <a:solidFill>
                <a:srgbClr val="5F5F5F"/>
              </a:solidFill>
              <a:prstDash val="lgDash"/>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dirty="0">
                <a:latin typeface="Calibri" panose="020F0502020204030204" pitchFamily="34" charset="0"/>
              </a:endParaRPr>
            </a:p>
          </p:txBody>
        </p:sp>
        <p:sp>
          <p:nvSpPr>
            <p:cNvPr id="35921" name="Rectangle 48"/>
            <p:cNvSpPr>
              <a:spLocks noChangeArrowheads="1"/>
            </p:cNvSpPr>
            <p:nvPr/>
          </p:nvSpPr>
          <p:spPr bwMode="auto">
            <a:xfrm>
              <a:off x="848" y="680"/>
              <a:ext cx="1312" cy="336"/>
            </a:xfrm>
            <a:prstGeom prst="rect">
              <a:avLst/>
            </a:prstGeom>
            <a:solidFill>
              <a:schemeClr val="bg1"/>
            </a:solidFill>
            <a:ln w="9525">
              <a:solidFill>
                <a:srgbClr val="5F5F5F"/>
              </a:solidFill>
              <a:miter lim="800000"/>
              <a:headEnd/>
              <a:tailEnd/>
            </a:ln>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pPr>
                <a:lnSpc>
                  <a:spcPct val="90000"/>
                </a:lnSpc>
              </a:pPr>
              <a:r>
                <a:rPr lang="fr-FR" altLang="fr-FR" dirty="0">
                  <a:latin typeface="Calibri" panose="020F0502020204030204" pitchFamily="34" charset="0"/>
                </a:rPr>
                <a:t>1. Structure</a:t>
              </a:r>
              <a:br>
                <a:rPr lang="fr-FR" altLang="fr-FR" dirty="0">
                  <a:latin typeface="Calibri" panose="020F0502020204030204" pitchFamily="34" charset="0"/>
                </a:rPr>
              </a:br>
              <a:r>
                <a:rPr lang="fr-FR" altLang="fr-FR" dirty="0">
                  <a:latin typeface="Calibri" panose="020F0502020204030204" pitchFamily="34" charset="0"/>
                </a:rPr>
                <a:t>fonctionnelle</a:t>
              </a:r>
            </a:p>
          </p:txBody>
        </p:sp>
      </p:grpSp>
      <p:grpSp>
        <p:nvGrpSpPr>
          <p:cNvPr id="10" name="Group 49"/>
          <p:cNvGrpSpPr>
            <a:grpSpLocks/>
          </p:cNvGrpSpPr>
          <p:nvPr/>
        </p:nvGrpSpPr>
        <p:grpSpPr bwMode="auto">
          <a:xfrm>
            <a:off x="1271588" y="4217988"/>
            <a:ext cx="6629400" cy="2374900"/>
            <a:chOff x="856" y="2704"/>
            <a:chExt cx="4176" cy="1496"/>
          </a:xfrm>
        </p:grpSpPr>
        <p:sp>
          <p:nvSpPr>
            <p:cNvPr id="54322" name="Rectangle 50"/>
            <p:cNvSpPr>
              <a:spLocks noChangeArrowheads="1"/>
            </p:cNvSpPr>
            <p:nvPr/>
          </p:nvSpPr>
          <p:spPr bwMode="auto">
            <a:xfrm>
              <a:off x="1330" y="3683"/>
              <a:ext cx="762" cy="397"/>
            </a:xfrm>
            <a:prstGeom prst="rect">
              <a:avLst/>
            </a:prstGeom>
            <a:solidFill>
              <a:srgbClr val="FFFF99"/>
            </a:solidFill>
            <a:ln w="9525">
              <a:solidFill>
                <a:srgbClr val="5F5F5F"/>
              </a:solidFill>
              <a:miter lim="800000"/>
              <a:headEnd/>
              <a:tailEnd/>
            </a:ln>
            <a:effectLst>
              <a:outerShdw dist="53882" dir="18900000" algn="ctr" rotWithShape="0">
                <a:schemeClr val="bg2"/>
              </a:outerShdw>
            </a:effectLst>
          </p:spPr>
          <p:txBody>
            <a:bodyPr wrap="none" anchor="ctr"/>
            <a:lstStyle/>
            <a:p>
              <a:pPr algn="l">
                <a:lnSpc>
                  <a:spcPct val="90000"/>
                </a:lnSpc>
                <a:defRPr/>
              </a:pPr>
              <a:r>
                <a:rPr lang="fr-FR" sz="1600" dirty="0">
                  <a:latin typeface="Calibri" panose="020F0502020204030204" pitchFamily="34" charset="0"/>
                </a:rPr>
                <a:t>Chef de</a:t>
              </a:r>
            </a:p>
            <a:p>
              <a:pPr algn="l">
                <a:lnSpc>
                  <a:spcPct val="90000"/>
                </a:lnSpc>
                <a:defRPr/>
              </a:pPr>
              <a:r>
                <a:rPr lang="fr-FR" sz="1600" dirty="0">
                  <a:latin typeface="Calibri" panose="020F0502020204030204" pitchFamily="34" charset="0"/>
                </a:rPr>
                <a:t>projet</a:t>
              </a:r>
            </a:p>
          </p:txBody>
        </p:sp>
        <p:sp>
          <p:nvSpPr>
            <p:cNvPr id="35893" name="Rectangle 51"/>
            <p:cNvSpPr>
              <a:spLocks noChangeArrowheads="1"/>
            </p:cNvSpPr>
            <p:nvPr/>
          </p:nvSpPr>
          <p:spPr bwMode="auto">
            <a:xfrm>
              <a:off x="2488" y="3496"/>
              <a:ext cx="544" cy="592"/>
            </a:xfrm>
            <a:prstGeom prst="rect">
              <a:avLst/>
            </a:prstGeom>
            <a:solidFill>
              <a:srgbClr val="FFFF99"/>
            </a:solidFill>
            <a:ln w="9525">
              <a:solidFill>
                <a:schemeClr val="tx2"/>
              </a:solidFill>
              <a:miter lim="800000"/>
              <a:headEnd/>
              <a:tailEnd/>
            </a:ln>
          </p:spPr>
          <p:txBody>
            <a:bodyPr wrap="none"/>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600" dirty="0">
                  <a:latin typeface="Calibri" panose="020F0502020204030204" pitchFamily="34" charset="0"/>
                </a:rPr>
                <a:t>Service</a:t>
              </a:r>
              <a:br>
                <a:rPr lang="fr-FR" altLang="fr-FR" sz="1600" dirty="0">
                  <a:latin typeface="Calibri" panose="020F0502020204030204" pitchFamily="34" charset="0"/>
                </a:rPr>
              </a:br>
              <a:r>
                <a:rPr lang="fr-FR" altLang="fr-FR" sz="1600" dirty="0">
                  <a:latin typeface="Calibri" panose="020F0502020204030204" pitchFamily="34" charset="0"/>
                </a:rPr>
                <a:t>A</a:t>
              </a:r>
            </a:p>
          </p:txBody>
        </p:sp>
        <p:sp>
          <p:nvSpPr>
            <p:cNvPr id="35894" name="Rectangle 52"/>
            <p:cNvSpPr>
              <a:spLocks noChangeArrowheads="1"/>
            </p:cNvSpPr>
            <p:nvPr/>
          </p:nvSpPr>
          <p:spPr bwMode="auto">
            <a:xfrm>
              <a:off x="3140" y="3496"/>
              <a:ext cx="528" cy="592"/>
            </a:xfrm>
            <a:prstGeom prst="rect">
              <a:avLst/>
            </a:prstGeom>
            <a:solidFill>
              <a:srgbClr val="FFFF99"/>
            </a:solidFill>
            <a:ln w="9525">
              <a:solidFill>
                <a:schemeClr val="tx2"/>
              </a:solidFill>
              <a:miter lim="800000"/>
              <a:headEnd/>
              <a:tailEnd/>
            </a:ln>
          </p:spPr>
          <p:txBody>
            <a:bodyPr wrap="none"/>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600" dirty="0">
                  <a:latin typeface="Calibri" panose="020F0502020204030204" pitchFamily="34" charset="0"/>
                </a:rPr>
                <a:t>Service</a:t>
              </a:r>
              <a:br>
                <a:rPr lang="fr-FR" altLang="fr-FR" sz="1600" dirty="0">
                  <a:latin typeface="Calibri" panose="020F0502020204030204" pitchFamily="34" charset="0"/>
                </a:rPr>
              </a:br>
              <a:r>
                <a:rPr lang="fr-FR" altLang="fr-FR" sz="1600" dirty="0">
                  <a:latin typeface="Calibri" panose="020F0502020204030204" pitchFamily="34" charset="0"/>
                </a:rPr>
                <a:t>B</a:t>
              </a:r>
            </a:p>
          </p:txBody>
        </p:sp>
        <p:sp>
          <p:nvSpPr>
            <p:cNvPr id="35895" name="Rectangle 53"/>
            <p:cNvSpPr>
              <a:spLocks noChangeArrowheads="1"/>
            </p:cNvSpPr>
            <p:nvPr/>
          </p:nvSpPr>
          <p:spPr bwMode="auto">
            <a:xfrm>
              <a:off x="3784" y="3496"/>
              <a:ext cx="552" cy="592"/>
            </a:xfrm>
            <a:prstGeom prst="rect">
              <a:avLst/>
            </a:prstGeom>
            <a:solidFill>
              <a:srgbClr val="FFFF99"/>
            </a:solidFill>
            <a:ln w="9525">
              <a:solidFill>
                <a:schemeClr val="tx2"/>
              </a:solidFill>
              <a:miter lim="800000"/>
              <a:headEnd/>
              <a:tailEnd/>
            </a:ln>
          </p:spPr>
          <p:txBody>
            <a:bodyPr wrap="none"/>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600" dirty="0">
                  <a:latin typeface="Calibri" panose="020F0502020204030204" pitchFamily="34" charset="0"/>
                </a:rPr>
                <a:t>Service</a:t>
              </a:r>
              <a:br>
                <a:rPr lang="fr-FR" altLang="fr-FR" sz="1600" dirty="0">
                  <a:latin typeface="Calibri" panose="020F0502020204030204" pitchFamily="34" charset="0"/>
                </a:rPr>
              </a:br>
              <a:r>
                <a:rPr lang="fr-FR" altLang="fr-FR" sz="1600" dirty="0">
                  <a:latin typeface="Calibri" panose="020F0502020204030204" pitchFamily="34" charset="0"/>
                </a:rPr>
                <a:t>C</a:t>
              </a:r>
            </a:p>
          </p:txBody>
        </p:sp>
        <p:sp>
          <p:nvSpPr>
            <p:cNvPr id="35896" name="AutoShape 54"/>
            <p:cNvSpPr>
              <a:spLocks noChangeArrowheads="1"/>
            </p:cNvSpPr>
            <p:nvPr/>
          </p:nvSpPr>
          <p:spPr bwMode="auto">
            <a:xfrm>
              <a:off x="1888" y="3848"/>
              <a:ext cx="2560" cy="152"/>
            </a:xfrm>
            <a:prstGeom prst="roundRect">
              <a:avLst>
                <a:gd name="adj" fmla="val 16667"/>
              </a:avLst>
            </a:prstGeom>
            <a:solidFill>
              <a:schemeClr val="bg1"/>
            </a:solidFill>
            <a:ln w="19050">
              <a:solidFill>
                <a:srgbClr val="5F5F5F"/>
              </a:solidFill>
              <a:round/>
              <a:headEnd/>
              <a:tailEnd/>
            </a:ln>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dirty="0">
                <a:latin typeface="Calibri" panose="020F0502020204030204" pitchFamily="34" charset="0"/>
              </a:endParaRPr>
            </a:p>
          </p:txBody>
        </p:sp>
        <p:sp>
          <p:nvSpPr>
            <p:cNvPr id="35897" name="Rectangle 55"/>
            <p:cNvSpPr>
              <a:spLocks noChangeArrowheads="1"/>
            </p:cNvSpPr>
            <p:nvPr/>
          </p:nvSpPr>
          <p:spPr bwMode="auto">
            <a:xfrm>
              <a:off x="3064" y="2936"/>
              <a:ext cx="672" cy="272"/>
            </a:xfrm>
            <a:prstGeom prst="rect">
              <a:avLst/>
            </a:prstGeom>
            <a:solidFill>
              <a:srgbClr val="FFFF99"/>
            </a:solidFill>
            <a:ln w="9525">
              <a:solidFill>
                <a:schemeClr val="tx2"/>
              </a:solidFill>
              <a:miter lim="800000"/>
              <a:headEnd/>
              <a:tailEnd/>
            </a:ln>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600" dirty="0">
                  <a:latin typeface="Calibri" panose="020F0502020204030204" pitchFamily="34" charset="0"/>
                </a:rPr>
                <a:t>Direction</a:t>
              </a:r>
            </a:p>
          </p:txBody>
        </p:sp>
        <p:grpSp>
          <p:nvGrpSpPr>
            <p:cNvPr id="35898" name="Group 56"/>
            <p:cNvGrpSpPr>
              <a:grpSpLocks/>
            </p:cNvGrpSpPr>
            <p:nvPr/>
          </p:nvGrpSpPr>
          <p:grpSpPr bwMode="auto">
            <a:xfrm>
              <a:off x="2756" y="3208"/>
              <a:ext cx="1296" cy="296"/>
              <a:chOff x="756" y="1192"/>
              <a:chExt cx="1512" cy="242"/>
            </a:xfrm>
          </p:grpSpPr>
          <p:sp>
            <p:nvSpPr>
              <p:cNvPr id="35907" name="Line 57"/>
              <p:cNvSpPr>
                <a:spLocks noChangeShapeType="1"/>
              </p:cNvSpPr>
              <p:nvPr/>
            </p:nvSpPr>
            <p:spPr bwMode="auto">
              <a:xfrm>
                <a:off x="1512" y="1192"/>
                <a:ext cx="0" cy="240"/>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wrap="none" anchor="ctr"/>
              <a:lstStyle/>
              <a:p>
                <a:endParaRPr lang="fr-FR" dirty="0">
                  <a:latin typeface="Calibri" panose="020F0502020204030204" pitchFamily="34" charset="0"/>
                </a:endParaRPr>
              </a:p>
            </p:txBody>
          </p:sp>
          <p:sp>
            <p:nvSpPr>
              <p:cNvPr id="35908" name="Line 58"/>
              <p:cNvSpPr>
                <a:spLocks noChangeShapeType="1"/>
              </p:cNvSpPr>
              <p:nvPr/>
            </p:nvSpPr>
            <p:spPr bwMode="auto">
              <a:xfrm>
                <a:off x="756" y="1320"/>
                <a:ext cx="1512" cy="0"/>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wrap="none" anchor="ctr"/>
              <a:lstStyle/>
              <a:p>
                <a:endParaRPr lang="fr-FR" dirty="0">
                  <a:latin typeface="Calibri" panose="020F0502020204030204" pitchFamily="34" charset="0"/>
                </a:endParaRPr>
              </a:p>
            </p:txBody>
          </p:sp>
          <p:sp>
            <p:nvSpPr>
              <p:cNvPr id="35909" name="Line 59"/>
              <p:cNvSpPr>
                <a:spLocks noChangeShapeType="1"/>
              </p:cNvSpPr>
              <p:nvPr/>
            </p:nvSpPr>
            <p:spPr bwMode="auto">
              <a:xfrm>
                <a:off x="756" y="1320"/>
                <a:ext cx="0" cy="114"/>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wrap="none" anchor="ctr"/>
              <a:lstStyle/>
              <a:p>
                <a:endParaRPr lang="fr-FR" dirty="0">
                  <a:latin typeface="Calibri" panose="020F0502020204030204" pitchFamily="34" charset="0"/>
                </a:endParaRPr>
              </a:p>
            </p:txBody>
          </p:sp>
          <p:sp>
            <p:nvSpPr>
              <p:cNvPr id="35910" name="Line 60"/>
              <p:cNvSpPr>
                <a:spLocks noChangeShapeType="1"/>
              </p:cNvSpPr>
              <p:nvPr/>
            </p:nvSpPr>
            <p:spPr bwMode="auto">
              <a:xfrm>
                <a:off x="2268" y="1320"/>
                <a:ext cx="0" cy="114"/>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wrap="none" anchor="ctr"/>
              <a:lstStyle/>
              <a:p>
                <a:endParaRPr lang="fr-FR" dirty="0">
                  <a:latin typeface="Calibri" panose="020F0502020204030204" pitchFamily="34" charset="0"/>
                </a:endParaRPr>
              </a:p>
            </p:txBody>
          </p:sp>
        </p:grpSp>
        <p:sp>
          <p:nvSpPr>
            <p:cNvPr id="35899" name="Line 61"/>
            <p:cNvSpPr>
              <a:spLocks noChangeShapeType="1"/>
            </p:cNvSpPr>
            <p:nvPr/>
          </p:nvSpPr>
          <p:spPr bwMode="auto">
            <a:xfrm flipH="1">
              <a:off x="1768" y="3368"/>
              <a:ext cx="992" cy="0"/>
            </a:xfrm>
            <a:prstGeom prst="line">
              <a:avLst/>
            </a:prstGeom>
            <a:noFill/>
            <a:ln w="9525">
              <a:solidFill>
                <a:schemeClr val="tx2"/>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fr-FR" dirty="0">
                <a:latin typeface="Calibri" panose="020F0502020204030204" pitchFamily="34" charset="0"/>
              </a:endParaRPr>
            </a:p>
          </p:txBody>
        </p:sp>
        <p:sp>
          <p:nvSpPr>
            <p:cNvPr id="35900" name="Line 62"/>
            <p:cNvSpPr>
              <a:spLocks noChangeShapeType="1"/>
            </p:cNvSpPr>
            <p:nvPr/>
          </p:nvSpPr>
          <p:spPr bwMode="auto">
            <a:xfrm>
              <a:off x="1752" y="3368"/>
              <a:ext cx="0" cy="328"/>
            </a:xfrm>
            <a:prstGeom prst="line">
              <a:avLst/>
            </a:prstGeom>
            <a:noFill/>
            <a:ln w="9525">
              <a:solidFill>
                <a:schemeClr val="tx2"/>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fr-FR" dirty="0">
                <a:latin typeface="Calibri" panose="020F0502020204030204" pitchFamily="34" charset="0"/>
              </a:endParaRPr>
            </a:p>
          </p:txBody>
        </p:sp>
        <p:sp>
          <p:nvSpPr>
            <p:cNvPr id="35901" name="Oval 63"/>
            <p:cNvSpPr>
              <a:spLocks noChangeArrowheads="1"/>
            </p:cNvSpPr>
            <p:nvPr/>
          </p:nvSpPr>
          <p:spPr bwMode="auto">
            <a:xfrm>
              <a:off x="2850" y="3884"/>
              <a:ext cx="78" cy="78"/>
            </a:xfrm>
            <a:prstGeom prst="ellipse">
              <a:avLst/>
            </a:prstGeom>
            <a:solidFill>
              <a:srgbClr val="3333FF"/>
            </a:solidFill>
            <a:ln w="9525">
              <a:solidFill>
                <a:schemeClr val="tx2"/>
              </a:solidFill>
              <a:round/>
              <a:headEnd/>
              <a:tailEnd/>
            </a:ln>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dirty="0">
                <a:latin typeface="Calibri" panose="020F0502020204030204" pitchFamily="34" charset="0"/>
              </a:endParaRPr>
            </a:p>
          </p:txBody>
        </p:sp>
        <p:sp>
          <p:nvSpPr>
            <p:cNvPr id="35902" name="Oval 64"/>
            <p:cNvSpPr>
              <a:spLocks noChangeArrowheads="1"/>
            </p:cNvSpPr>
            <p:nvPr/>
          </p:nvSpPr>
          <p:spPr bwMode="auto">
            <a:xfrm>
              <a:off x="3490" y="3884"/>
              <a:ext cx="78" cy="78"/>
            </a:xfrm>
            <a:prstGeom prst="ellipse">
              <a:avLst/>
            </a:prstGeom>
            <a:solidFill>
              <a:srgbClr val="3333FF"/>
            </a:solidFill>
            <a:ln w="9525">
              <a:solidFill>
                <a:schemeClr val="tx2"/>
              </a:solidFill>
              <a:round/>
              <a:headEnd/>
              <a:tailEnd/>
            </a:ln>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dirty="0">
                <a:latin typeface="Calibri" panose="020F0502020204030204" pitchFamily="34" charset="0"/>
              </a:endParaRPr>
            </a:p>
          </p:txBody>
        </p:sp>
        <p:sp>
          <p:nvSpPr>
            <p:cNvPr id="35903" name="Oval 65"/>
            <p:cNvSpPr>
              <a:spLocks noChangeArrowheads="1"/>
            </p:cNvSpPr>
            <p:nvPr/>
          </p:nvSpPr>
          <p:spPr bwMode="auto">
            <a:xfrm>
              <a:off x="4138" y="3884"/>
              <a:ext cx="78" cy="78"/>
            </a:xfrm>
            <a:prstGeom prst="ellipse">
              <a:avLst/>
            </a:prstGeom>
            <a:solidFill>
              <a:srgbClr val="3333FF"/>
            </a:solidFill>
            <a:ln w="9525">
              <a:solidFill>
                <a:schemeClr val="tx2"/>
              </a:solidFill>
              <a:round/>
              <a:headEnd/>
              <a:tailEnd/>
            </a:ln>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dirty="0">
                <a:latin typeface="Calibri" panose="020F0502020204030204" pitchFamily="34" charset="0"/>
              </a:endParaRPr>
            </a:p>
          </p:txBody>
        </p:sp>
        <p:sp>
          <p:nvSpPr>
            <p:cNvPr id="35904" name="Oval 66"/>
            <p:cNvSpPr>
              <a:spLocks noChangeArrowheads="1"/>
            </p:cNvSpPr>
            <p:nvPr/>
          </p:nvSpPr>
          <p:spPr bwMode="auto">
            <a:xfrm>
              <a:off x="1938" y="3884"/>
              <a:ext cx="78" cy="78"/>
            </a:xfrm>
            <a:prstGeom prst="ellipse">
              <a:avLst/>
            </a:prstGeom>
            <a:solidFill>
              <a:srgbClr val="FF0000"/>
            </a:solidFill>
            <a:ln w="9525">
              <a:solidFill>
                <a:schemeClr val="tx2"/>
              </a:solidFill>
              <a:round/>
              <a:headEnd/>
              <a:tailEnd/>
            </a:ln>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dirty="0">
                <a:latin typeface="Calibri" panose="020F0502020204030204" pitchFamily="34" charset="0"/>
              </a:endParaRPr>
            </a:p>
          </p:txBody>
        </p:sp>
        <p:sp>
          <p:nvSpPr>
            <p:cNvPr id="35905" name="AutoShape 67"/>
            <p:cNvSpPr>
              <a:spLocks noChangeArrowheads="1"/>
            </p:cNvSpPr>
            <p:nvPr/>
          </p:nvSpPr>
          <p:spPr bwMode="auto">
            <a:xfrm>
              <a:off x="856" y="2840"/>
              <a:ext cx="4176" cy="1360"/>
            </a:xfrm>
            <a:prstGeom prst="roundRect">
              <a:avLst>
                <a:gd name="adj" fmla="val 16667"/>
              </a:avLst>
            </a:prstGeom>
            <a:noFill/>
            <a:ln w="9525">
              <a:solidFill>
                <a:srgbClr val="5F5F5F"/>
              </a:solidFill>
              <a:prstDash val="lgDash"/>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dirty="0">
                <a:latin typeface="Calibri" panose="020F0502020204030204" pitchFamily="34" charset="0"/>
              </a:endParaRPr>
            </a:p>
          </p:txBody>
        </p:sp>
        <p:sp>
          <p:nvSpPr>
            <p:cNvPr id="35906" name="Rectangle 68"/>
            <p:cNvSpPr>
              <a:spLocks noChangeArrowheads="1"/>
            </p:cNvSpPr>
            <p:nvPr/>
          </p:nvSpPr>
          <p:spPr bwMode="auto">
            <a:xfrm>
              <a:off x="1232" y="2704"/>
              <a:ext cx="1536" cy="240"/>
            </a:xfrm>
            <a:prstGeom prst="rect">
              <a:avLst/>
            </a:prstGeom>
            <a:solidFill>
              <a:schemeClr val="bg1"/>
            </a:solidFill>
            <a:ln w="9525">
              <a:solidFill>
                <a:srgbClr val="5F5F5F"/>
              </a:solidFill>
              <a:miter lim="800000"/>
              <a:headEnd/>
              <a:tailEnd/>
            </a:ln>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dirty="0">
                  <a:latin typeface="Calibri" panose="020F0502020204030204" pitchFamily="34" charset="0"/>
                </a:rPr>
                <a:t>2. Structure matricielle</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out)">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ox(ou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pPr>
              <a:defRPr/>
            </a:pPr>
            <a:r>
              <a:rPr lang="fr-FR"/>
              <a:t>Choix de la structure</a:t>
            </a:r>
          </a:p>
        </p:txBody>
      </p:sp>
      <p:grpSp>
        <p:nvGrpSpPr>
          <p:cNvPr id="36869" name="Group 54"/>
          <p:cNvGrpSpPr>
            <a:grpSpLocks/>
          </p:cNvGrpSpPr>
          <p:nvPr/>
        </p:nvGrpSpPr>
        <p:grpSpPr bwMode="auto">
          <a:xfrm>
            <a:off x="1625600" y="1830388"/>
            <a:ext cx="7158038" cy="393700"/>
            <a:chOff x="1024" y="1153"/>
            <a:chExt cx="4509" cy="248"/>
          </a:xfrm>
        </p:grpSpPr>
        <p:sp>
          <p:nvSpPr>
            <p:cNvPr id="51207" name="Rectangle 7"/>
            <p:cNvSpPr>
              <a:spLocks noChangeArrowheads="1"/>
            </p:cNvSpPr>
            <p:nvPr/>
          </p:nvSpPr>
          <p:spPr bwMode="auto">
            <a:xfrm>
              <a:off x="1024" y="1153"/>
              <a:ext cx="1466" cy="248"/>
            </a:xfrm>
            <a:prstGeom prst="rect">
              <a:avLst/>
            </a:prstGeom>
            <a:solidFill>
              <a:srgbClr val="FFFF99"/>
            </a:solidFill>
            <a:ln w="9525">
              <a:solidFill>
                <a:schemeClr val="folHlink"/>
              </a:solidFill>
              <a:miter lim="800000"/>
              <a:headEnd/>
              <a:tailEnd/>
            </a:ln>
            <a:effectLst>
              <a:outerShdw dist="71842" dir="18900000" algn="ctr" rotWithShape="0">
                <a:schemeClr val="bg2"/>
              </a:outerShdw>
            </a:effectLst>
          </p:spPr>
          <p:txBody>
            <a:bodyPr lIns="18000" tIns="10800" rIns="18000" bIns="10800" anchor="ctr" anchorCtr="1"/>
            <a:lstStyle/>
            <a:p>
              <a:pPr algn="l" eaLnBrk="1" hangingPunct="1">
                <a:lnSpc>
                  <a:spcPct val="120000"/>
                </a:lnSpc>
                <a:defRPr/>
              </a:pPr>
              <a:r>
                <a:rPr lang="fr-FR" sz="1500" dirty="0">
                  <a:solidFill>
                    <a:schemeClr val="tx1"/>
                  </a:solidFill>
                  <a:latin typeface="Calibri" panose="020F0502020204030204" pitchFamily="34" charset="0"/>
                </a:rPr>
                <a:t>1. Structure fonctionnelle</a:t>
              </a:r>
            </a:p>
          </p:txBody>
        </p:sp>
        <p:sp>
          <p:nvSpPr>
            <p:cNvPr id="51208" name="Rectangle 8"/>
            <p:cNvSpPr>
              <a:spLocks noChangeArrowheads="1"/>
            </p:cNvSpPr>
            <p:nvPr/>
          </p:nvSpPr>
          <p:spPr bwMode="auto">
            <a:xfrm>
              <a:off x="4083" y="1153"/>
              <a:ext cx="1450" cy="248"/>
            </a:xfrm>
            <a:prstGeom prst="rect">
              <a:avLst/>
            </a:prstGeom>
            <a:solidFill>
              <a:srgbClr val="FFFF99"/>
            </a:solidFill>
            <a:ln w="9525">
              <a:solidFill>
                <a:schemeClr val="folHlink"/>
              </a:solidFill>
              <a:miter lim="800000"/>
              <a:headEnd/>
              <a:tailEnd/>
            </a:ln>
            <a:effectLst>
              <a:outerShdw dist="71842" dir="18900000" algn="ctr" rotWithShape="0">
                <a:schemeClr val="bg2"/>
              </a:outerShdw>
            </a:effectLst>
          </p:spPr>
          <p:txBody>
            <a:bodyPr lIns="18000" tIns="10800" rIns="18000" bIns="10800" anchor="ctr" anchorCtr="1"/>
            <a:lstStyle/>
            <a:p>
              <a:pPr algn="l" eaLnBrk="1" hangingPunct="1">
                <a:lnSpc>
                  <a:spcPct val="120000"/>
                </a:lnSpc>
                <a:defRPr/>
              </a:pPr>
              <a:r>
                <a:rPr lang="fr-FR" sz="1500" dirty="0">
                  <a:solidFill>
                    <a:schemeClr val="tx1"/>
                  </a:solidFill>
                  <a:latin typeface="Calibri" panose="020F0502020204030204" pitchFamily="34" charset="0"/>
                </a:rPr>
                <a:t>3. Structure projet</a:t>
              </a:r>
            </a:p>
          </p:txBody>
        </p:sp>
        <p:sp>
          <p:nvSpPr>
            <p:cNvPr id="51209" name="Rectangle 9"/>
            <p:cNvSpPr>
              <a:spLocks noChangeArrowheads="1"/>
            </p:cNvSpPr>
            <p:nvPr/>
          </p:nvSpPr>
          <p:spPr bwMode="auto">
            <a:xfrm>
              <a:off x="2549" y="1153"/>
              <a:ext cx="1466" cy="248"/>
            </a:xfrm>
            <a:prstGeom prst="rect">
              <a:avLst/>
            </a:prstGeom>
            <a:solidFill>
              <a:srgbClr val="FFFF99"/>
            </a:solidFill>
            <a:ln w="9525">
              <a:solidFill>
                <a:schemeClr val="folHlink"/>
              </a:solidFill>
              <a:miter lim="800000"/>
              <a:headEnd/>
              <a:tailEnd/>
            </a:ln>
            <a:effectLst>
              <a:outerShdw dist="71842" dir="18900000" algn="ctr" rotWithShape="0">
                <a:schemeClr val="bg2"/>
              </a:outerShdw>
            </a:effectLst>
          </p:spPr>
          <p:txBody>
            <a:bodyPr lIns="18000" tIns="10800" rIns="18000" bIns="10800" anchor="ctr" anchorCtr="1"/>
            <a:lstStyle/>
            <a:p>
              <a:pPr algn="l" eaLnBrk="1" hangingPunct="1">
                <a:lnSpc>
                  <a:spcPct val="120000"/>
                </a:lnSpc>
                <a:defRPr/>
              </a:pPr>
              <a:r>
                <a:rPr lang="fr-FR" sz="1500" dirty="0">
                  <a:solidFill>
                    <a:schemeClr val="tx1"/>
                  </a:solidFill>
                  <a:latin typeface="Calibri" panose="020F0502020204030204" pitchFamily="34" charset="0"/>
                </a:rPr>
                <a:t>2. Structure matricielle</a:t>
              </a:r>
            </a:p>
          </p:txBody>
        </p:sp>
      </p:grpSp>
      <p:grpSp>
        <p:nvGrpSpPr>
          <p:cNvPr id="3" name="Group 55"/>
          <p:cNvGrpSpPr>
            <a:grpSpLocks/>
          </p:cNvGrpSpPr>
          <p:nvPr/>
        </p:nvGrpSpPr>
        <p:grpSpPr bwMode="auto">
          <a:xfrm>
            <a:off x="419100" y="2338388"/>
            <a:ext cx="8359775" cy="622300"/>
            <a:chOff x="264" y="1473"/>
            <a:chExt cx="5266" cy="392"/>
          </a:xfrm>
        </p:grpSpPr>
        <p:sp>
          <p:nvSpPr>
            <p:cNvPr id="51231" name="Text Box 31"/>
            <p:cNvSpPr txBox="1">
              <a:spLocks noChangeArrowheads="1"/>
            </p:cNvSpPr>
            <p:nvPr/>
          </p:nvSpPr>
          <p:spPr bwMode="auto">
            <a:xfrm>
              <a:off x="264" y="1493"/>
              <a:ext cx="663" cy="366"/>
            </a:xfrm>
            <a:prstGeom prst="rect">
              <a:avLst/>
            </a:prstGeom>
            <a:solidFill>
              <a:srgbClr val="FFFF99"/>
            </a:solidFill>
            <a:ln w="9525">
              <a:solidFill>
                <a:schemeClr val="folHlink"/>
              </a:solidFill>
              <a:miter lim="800000"/>
              <a:headEnd/>
              <a:tailEnd/>
            </a:ln>
            <a:effectLst>
              <a:outerShdw dist="71842" dir="18900000" algn="ctr" rotWithShape="0">
                <a:schemeClr val="bg2"/>
              </a:outerShdw>
            </a:effectLst>
          </p:spPr>
          <p:txBody>
            <a:bodyPr lIns="18000" tIns="10800" rIns="18000" bIns="10800" anchor="ctr" anchorCtr="1"/>
            <a:lstStyle/>
            <a:p>
              <a:pPr eaLnBrk="1" hangingPunct="1">
                <a:lnSpc>
                  <a:spcPct val="120000"/>
                </a:lnSpc>
                <a:defRPr/>
              </a:pPr>
              <a:r>
                <a:rPr lang="fr-FR" sz="1400" dirty="0">
                  <a:solidFill>
                    <a:schemeClr val="tx1"/>
                  </a:solidFill>
                  <a:latin typeface="Calibri" panose="020F0502020204030204" pitchFamily="34" charset="0"/>
                </a:rPr>
                <a:t>Chef de projet</a:t>
              </a:r>
            </a:p>
          </p:txBody>
        </p:sp>
        <p:sp>
          <p:nvSpPr>
            <p:cNvPr id="36931" name="Rectangle 32"/>
            <p:cNvSpPr>
              <a:spLocks noChangeArrowheads="1"/>
            </p:cNvSpPr>
            <p:nvPr/>
          </p:nvSpPr>
          <p:spPr bwMode="auto">
            <a:xfrm>
              <a:off x="1032" y="1473"/>
              <a:ext cx="1450" cy="392"/>
            </a:xfrm>
            <a:prstGeom prst="rect">
              <a:avLst/>
            </a:prstGeom>
            <a:solidFill>
              <a:schemeClr val="bg1"/>
            </a:solidFill>
            <a:ln w="9525">
              <a:solidFill>
                <a:srgbClr val="5F5F5F"/>
              </a:solidFill>
              <a:miter lim="800000"/>
              <a:headEnd/>
              <a:tailEnd/>
            </a:ln>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400" dirty="0">
                  <a:solidFill>
                    <a:schemeClr val="tx1"/>
                  </a:solidFill>
                  <a:latin typeface="Calibri" panose="020F0502020204030204" pitchFamily="34" charset="0"/>
                </a:rPr>
                <a:t>Temps partiel.</a:t>
              </a:r>
            </a:p>
            <a:p>
              <a:r>
                <a:rPr lang="fr-FR" altLang="fr-FR" sz="1400" dirty="0">
                  <a:solidFill>
                    <a:schemeClr val="tx1"/>
                  </a:solidFill>
                  <a:latin typeface="Calibri" panose="020F0502020204030204" pitchFamily="34" charset="0"/>
                </a:rPr>
                <a:t>Autorité faible.</a:t>
              </a:r>
            </a:p>
          </p:txBody>
        </p:sp>
        <p:sp>
          <p:nvSpPr>
            <p:cNvPr id="36932" name="Rectangle 36"/>
            <p:cNvSpPr>
              <a:spLocks noChangeArrowheads="1"/>
            </p:cNvSpPr>
            <p:nvPr/>
          </p:nvSpPr>
          <p:spPr bwMode="auto">
            <a:xfrm>
              <a:off x="2560" y="1473"/>
              <a:ext cx="1450" cy="392"/>
            </a:xfrm>
            <a:prstGeom prst="rect">
              <a:avLst/>
            </a:prstGeom>
            <a:solidFill>
              <a:schemeClr val="bg1"/>
            </a:solidFill>
            <a:ln w="9525">
              <a:solidFill>
                <a:srgbClr val="5F5F5F"/>
              </a:solidFill>
              <a:miter lim="800000"/>
              <a:headEnd/>
              <a:tailEnd/>
            </a:ln>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400" dirty="0">
                  <a:solidFill>
                    <a:schemeClr val="tx1"/>
                  </a:solidFill>
                  <a:latin typeface="Calibri" panose="020F0502020204030204" pitchFamily="34" charset="0"/>
                </a:rPr>
                <a:t>Temps partiel ou plein.</a:t>
              </a:r>
            </a:p>
            <a:p>
              <a:r>
                <a:rPr lang="fr-FR" altLang="fr-FR" sz="1400" dirty="0">
                  <a:solidFill>
                    <a:schemeClr val="tx1"/>
                  </a:solidFill>
                  <a:latin typeface="Calibri" panose="020F0502020204030204" pitchFamily="34" charset="0"/>
                </a:rPr>
                <a:t>Autorité limitée.</a:t>
              </a:r>
            </a:p>
          </p:txBody>
        </p:sp>
        <p:sp>
          <p:nvSpPr>
            <p:cNvPr id="36933" name="Rectangle 37"/>
            <p:cNvSpPr>
              <a:spLocks noChangeArrowheads="1"/>
            </p:cNvSpPr>
            <p:nvPr/>
          </p:nvSpPr>
          <p:spPr bwMode="auto">
            <a:xfrm>
              <a:off x="4088" y="1473"/>
              <a:ext cx="1442" cy="392"/>
            </a:xfrm>
            <a:prstGeom prst="rect">
              <a:avLst/>
            </a:prstGeom>
            <a:solidFill>
              <a:schemeClr val="bg1"/>
            </a:solidFill>
            <a:ln w="9525">
              <a:solidFill>
                <a:srgbClr val="5F5F5F"/>
              </a:solidFill>
              <a:miter lim="800000"/>
              <a:headEnd/>
              <a:tailEnd/>
            </a:ln>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400" dirty="0">
                  <a:solidFill>
                    <a:schemeClr val="tx1"/>
                  </a:solidFill>
                  <a:latin typeface="Calibri" panose="020F0502020204030204" pitchFamily="34" charset="0"/>
                </a:rPr>
                <a:t>Temps plein.</a:t>
              </a:r>
            </a:p>
            <a:p>
              <a:r>
                <a:rPr lang="fr-FR" altLang="fr-FR" sz="1400" dirty="0">
                  <a:solidFill>
                    <a:schemeClr val="tx1"/>
                  </a:solidFill>
                  <a:latin typeface="Calibri" panose="020F0502020204030204" pitchFamily="34" charset="0"/>
                </a:rPr>
                <a:t>Autorité forte.</a:t>
              </a:r>
            </a:p>
          </p:txBody>
        </p:sp>
      </p:grpSp>
      <p:grpSp>
        <p:nvGrpSpPr>
          <p:cNvPr id="4" name="Group 56"/>
          <p:cNvGrpSpPr>
            <a:grpSpLocks/>
          </p:cNvGrpSpPr>
          <p:nvPr/>
        </p:nvGrpSpPr>
        <p:grpSpPr bwMode="auto">
          <a:xfrm>
            <a:off x="401638" y="3062288"/>
            <a:ext cx="8364537" cy="1003300"/>
            <a:chOff x="253" y="1929"/>
            <a:chExt cx="5269" cy="632"/>
          </a:xfrm>
        </p:grpSpPr>
        <p:sp>
          <p:nvSpPr>
            <p:cNvPr id="51238" name="Text Box 38"/>
            <p:cNvSpPr txBox="1">
              <a:spLocks noChangeArrowheads="1"/>
            </p:cNvSpPr>
            <p:nvPr/>
          </p:nvSpPr>
          <p:spPr bwMode="auto">
            <a:xfrm>
              <a:off x="253" y="2053"/>
              <a:ext cx="674" cy="406"/>
            </a:xfrm>
            <a:prstGeom prst="rect">
              <a:avLst/>
            </a:prstGeom>
            <a:solidFill>
              <a:srgbClr val="FFFF99"/>
            </a:solidFill>
            <a:ln w="9525">
              <a:solidFill>
                <a:schemeClr val="folHlink"/>
              </a:solidFill>
              <a:miter lim="800000"/>
              <a:headEnd/>
              <a:tailEnd/>
            </a:ln>
            <a:effectLst>
              <a:outerShdw dist="71842" dir="18900000" algn="ctr" rotWithShape="0">
                <a:schemeClr val="bg2"/>
              </a:outerShdw>
            </a:effectLst>
          </p:spPr>
          <p:txBody>
            <a:bodyPr lIns="18000" tIns="10800" rIns="18000" bIns="10800" anchor="ctr" anchorCtr="1"/>
            <a:lstStyle/>
            <a:p>
              <a:pPr eaLnBrk="1" hangingPunct="1">
                <a:lnSpc>
                  <a:spcPct val="120000"/>
                </a:lnSpc>
                <a:defRPr/>
              </a:pPr>
              <a:r>
                <a:rPr lang="fr-FR" sz="1400" dirty="0">
                  <a:solidFill>
                    <a:schemeClr val="tx1"/>
                  </a:solidFill>
                  <a:latin typeface="Calibri" panose="020F0502020204030204" pitchFamily="34" charset="0"/>
                </a:rPr>
                <a:t>Membres</a:t>
              </a:r>
              <a:br>
                <a:rPr lang="fr-FR" sz="1400" dirty="0">
                  <a:solidFill>
                    <a:schemeClr val="tx1"/>
                  </a:solidFill>
                  <a:latin typeface="Calibri" panose="020F0502020204030204" pitchFamily="34" charset="0"/>
                </a:rPr>
              </a:br>
              <a:r>
                <a:rPr lang="fr-FR" sz="1400" dirty="0">
                  <a:solidFill>
                    <a:schemeClr val="tx1"/>
                  </a:solidFill>
                  <a:latin typeface="Calibri" panose="020F0502020204030204" pitchFamily="34" charset="0"/>
                </a:rPr>
                <a:t>de l'équipe</a:t>
              </a:r>
            </a:p>
          </p:txBody>
        </p:sp>
        <p:sp>
          <p:nvSpPr>
            <p:cNvPr id="36927" name="Rectangle 39"/>
            <p:cNvSpPr>
              <a:spLocks noChangeArrowheads="1"/>
            </p:cNvSpPr>
            <p:nvPr/>
          </p:nvSpPr>
          <p:spPr bwMode="auto">
            <a:xfrm>
              <a:off x="1024" y="1929"/>
              <a:ext cx="1466" cy="632"/>
            </a:xfrm>
            <a:prstGeom prst="rect">
              <a:avLst/>
            </a:prstGeom>
            <a:solidFill>
              <a:schemeClr val="bg1"/>
            </a:solidFill>
            <a:ln w="9525">
              <a:solidFill>
                <a:srgbClr val="5F5F5F"/>
              </a:solidFill>
              <a:miter lim="800000"/>
              <a:headEnd/>
              <a:tailEnd/>
            </a:ln>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400" dirty="0">
                  <a:solidFill>
                    <a:schemeClr val="tx1"/>
                  </a:solidFill>
                  <a:latin typeface="Calibri" panose="020F0502020204030204" pitchFamily="34" charset="0"/>
                </a:rPr>
                <a:t>Temps partiel.</a:t>
              </a:r>
            </a:p>
            <a:p>
              <a:r>
                <a:rPr lang="fr-FR" altLang="fr-FR" sz="1400" dirty="0">
                  <a:solidFill>
                    <a:schemeClr val="tx1"/>
                  </a:solidFill>
                  <a:latin typeface="Calibri" panose="020F0502020204030204" pitchFamily="34" charset="0"/>
                </a:rPr>
                <a:t>Maintien du lien </a:t>
              </a:r>
              <a:br>
                <a:rPr lang="fr-FR" altLang="fr-FR" sz="1400" dirty="0">
                  <a:solidFill>
                    <a:schemeClr val="tx1"/>
                  </a:solidFill>
                  <a:latin typeface="Calibri" panose="020F0502020204030204" pitchFamily="34" charset="0"/>
                </a:rPr>
              </a:br>
              <a:r>
                <a:rPr lang="fr-FR" altLang="fr-FR" sz="1400" dirty="0">
                  <a:solidFill>
                    <a:schemeClr val="tx1"/>
                  </a:solidFill>
                  <a:latin typeface="Calibri" panose="020F0502020204030204" pitchFamily="34" charset="0"/>
                </a:rPr>
                <a:t>hiérarchique.</a:t>
              </a:r>
            </a:p>
            <a:p>
              <a:r>
                <a:rPr lang="fr-FR" altLang="fr-FR" sz="1400" dirty="0">
                  <a:solidFill>
                    <a:schemeClr val="tx1"/>
                  </a:solidFill>
                  <a:latin typeface="Calibri" panose="020F0502020204030204" pitchFamily="34" charset="0"/>
                </a:rPr>
                <a:t>Maintien de l'expertise.</a:t>
              </a:r>
            </a:p>
          </p:txBody>
        </p:sp>
        <p:sp>
          <p:nvSpPr>
            <p:cNvPr id="36928" name="Rectangle 41"/>
            <p:cNvSpPr>
              <a:spLocks noChangeArrowheads="1"/>
            </p:cNvSpPr>
            <p:nvPr/>
          </p:nvSpPr>
          <p:spPr bwMode="auto">
            <a:xfrm>
              <a:off x="4088" y="1937"/>
              <a:ext cx="1434" cy="624"/>
            </a:xfrm>
            <a:prstGeom prst="rect">
              <a:avLst/>
            </a:prstGeom>
            <a:solidFill>
              <a:schemeClr val="bg1"/>
            </a:solidFill>
            <a:ln w="9525">
              <a:solidFill>
                <a:srgbClr val="5F5F5F"/>
              </a:solidFill>
              <a:miter lim="800000"/>
              <a:headEnd/>
              <a:tailEnd/>
            </a:ln>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400" dirty="0">
                  <a:solidFill>
                    <a:schemeClr val="tx1"/>
                  </a:solidFill>
                  <a:latin typeface="Calibri" panose="020F0502020204030204" pitchFamily="34" charset="0"/>
                </a:rPr>
                <a:t>Temps plein.</a:t>
              </a:r>
            </a:p>
            <a:p>
              <a:r>
                <a:rPr lang="fr-FR" altLang="fr-FR" sz="1400" dirty="0">
                  <a:solidFill>
                    <a:schemeClr val="tx1"/>
                  </a:solidFill>
                  <a:latin typeface="Calibri" panose="020F0502020204030204" pitchFamily="34" charset="0"/>
                </a:rPr>
                <a:t>Faible lien hiérarchique.</a:t>
              </a:r>
            </a:p>
            <a:p>
              <a:r>
                <a:rPr lang="fr-FR" altLang="fr-FR" sz="1400" dirty="0">
                  <a:solidFill>
                    <a:schemeClr val="tx1"/>
                  </a:solidFill>
                  <a:latin typeface="Calibri" panose="020F0502020204030204" pitchFamily="34" charset="0"/>
                </a:rPr>
                <a:t>Risques : perte d'expertise.</a:t>
              </a:r>
            </a:p>
          </p:txBody>
        </p:sp>
        <p:sp>
          <p:nvSpPr>
            <p:cNvPr id="36929" name="Rectangle 42"/>
            <p:cNvSpPr>
              <a:spLocks noChangeArrowheads="1"/>
            </p:cNvSpPr>
            <p:nvPr/>
          </p:nvSpPr>
          <p:spPr bwMode="auto">
            <a:xfrm>
              <a:off x="2552" y="1929"/>
              <a:ext cx="1458" cy="632"/>
            </a:xfrm>
            <a:prstGeom prst="rect">
              <a:avLst/>
            </a:prstGeom>
            <a:solidFill>
              <a:schemeClr val="bg1"/>
            </a:solidFill>
            <a:ln w="9525">
              <a:solidFill>
                <a:srgbClr val="5F5F5F"/>
              </a:solidFill>
              <a:miter lim="800000"/>
              <a:headEnd/>
              <a:tailEnd/>
            </a:ln>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400" dirty="0">
                  <a:solidFill>
                    <a:schemeClr val="tx1"/>
                  </a:solidFill>
                  <a:latin typeface="Calibri" panose="020F0502020204030204" pitchFamily="34" charset="0"/>
                </a:rPr>
                <a:t>Temps partiel.</a:t>
              </a:r>
            </a:p>
            <a:p>
              <a:r>
                <a:rPr lang="fr-FR" altLang="fr-FR" sz="1400" dirty="0">
                  <a:solidFill>
                    <a:schemeClr val="tx1"/>
                  </a:solidFill>
                  <a:latin typeface="Calibri" panose="020F0502020204030204" pitchFamily="34" charset="0"/>
                </a:rPr>
                <a:t>Maintien du lien </a:t>
              </a:r>
              <a:br>
                <a:rPr lang="fr-FR" altLang="fr-FR" sz="1400" dirty="0">
                  <a:solidFill>
                    <a:schemeClr val="tx1"/>
                  </a:solidFill>
                  <a:latin typeface="Calibri" panose="020F0502020204030204" pitchFamily="34" charset="0"/>
                </a:rPr>
              </a:br>
              <a:r>
                <a:rPr lang="fr-FR" altLang="fr-FR" sz="1400" dirty="0">
                  <a:solidFill>
                    <a:schemeClr val="tx1"/>
                  </a:solidFill>
                  <a:latin typeface="Calibri" panose="020F0502020204030204" pitchFamily="34" charset="0"/>
                </a:rPr>
                <a:t>hiérarchique.</a:t>
              </a:r>
            </a:p>
            <a:p>
              <a:r>
                <a:rPr lang="fr-FR" altLang="fr-FR" sz="1400" dirty="0">
                  <a:solidFill>
                    <a:schemeClr val="tx1"/>
                  </a:solidFill>
                  <a:latin typeface="Calibri" panose="020F0502020204030204" pitchFamily="34" charset="0"/>
                </a:rPr>
                <a:t>Maintien de l'expertise.</a:t>
              </a:r>
            </a:p>
          </p:txBody>
        </p:sp>
      </p:grpSp>
      <p:grpSp>
        <p:nvGrpSpPr>
          <p:cNvPr id="5" name="Group 57"/>
          <p:cNvGrpSpPr>
            <a:grpSpLocks/>
          </p:cNvGrpSpPr>
          <p:nvPr/>
        </p:nvGrpSpPr>
        <p:grpSpPr bwMode="auto">
          <a:xfrm>
            <a:off x="420688" y="4167188"/>
            <a:ext cx="8345487" cy="812800"/>
            <a:chOff x="265" y="2625"/>
            <a:chExt cx="5257" cy="512"/>
          </a:xfrm>
        </p:grpSpPr>
        <p:sp>
          <p:nvSpPr>
            <p:cNvPr id="51243" name="Text Box 43"/>
            <p:cNvSpPr txBox="1">
              <a:spLocks noChangeArrowheads="1"/>
            </p:cNvSpPr>
            <p:nvPr/>
          </p:nvSpPr>
          <p:spPr bwMode="auto">
            <a:xfrm>
              <a:off x="265" y="2650"/>
              <a:ext cx="662" cy="460"/>
            </a:xfrm>
            <a:prstGeom prst="rect">
              <a:avLst/>
            </a:prstGeom>
            <a:solidFill>
              <a:srgbClr val="FFFF99"/>
            </a:solidFill>
            <a:ln w="9525">
              <a:solidFill>
                <a:schemeClr val="folHlink"/>
              </a:solidFill>
              <a:miter lim="800000"/>
              <a:headEnd/>
              <a:tailEnd/>
            </a:ln>
            <a:effectLst>
              <a:outerShdw dist="71842" dir="18900000" algn="ctr" rotWithShape="0">
                <a:schemeClr val="bg2"/>
              </a:outerShdw>
            </a:effectLst>
          </p:spPr>
          <p:txBody>
            <a:bodyPr lIns="18000" tIns="10800" rIns="18000" bIns="10800" anchor="ctr" anchorCtr="1"/>
            <a:lstStyle/>
            <a:p>
              <a:pPr eaLnBrk="1" hangingPunct="1">
                <a:lnSpc>
                  <a:spcPct val="110000"/>
                </a:lnSpc>
                <a:defRPr/>
              </a:pPr>
              <a:r>
                <a:rPr lang="fr-FR" sz="1400" dirty="0">
                  <a:solidFill>
                    <a:schemeClr val="tx1"/>
                  </a:solidFill>
                  <a:latin typeface="Calibri" panose="020F0502020204030204" pitchFamily="34" charset="0"/>
                </a:rPr>
                <a:t>Condition</a:t>
              </a:r>
              <a:br>
                <a:rPr lang="fr-FR" sz="1400" dirty="0">
                  <a:solidFill>
                    <a:schemeClr val="tx1"/>
                  </a:solidFill>
                  <a:latin typeface="Calibri" panose="020F0502020204030204" pitchFamily="34" charset="0"/>
                </a:rPr>
              </a:br>
              <a:r>
                <a:rPr lang="fr-FR" sz="1400" dirty="0">
                  <a:solidFill>
                    <a:schemeClr val="tx1"/>
                  </a:solidFill>
                  <a:latin typeface="Calibri" panose="020F0502020204030204" pitchFamily="34" charset="0"/>
                </a:rPr>
                <a:t>particulière</a:t>
              </a:r>
            </a:p>
            <a:p>
              <a:pPr eaLnBrk="1" hangingPunct="1">
                <a:lnSpc>
                  <a:spcPct val="110000"/>
                </a:lnSpc>
                <a:defRPr/>
              </a:pPr>
              <a:r>
                <a:rPr lang="fr-FR" sz="1400" dirty="0">
                  <a:solidFill>
                    <a:schemeClr val="tx1"/>
                  </a:solidFill>
                  <a:latin typeface="Calibri" panose="020F0502020204030204" pitchFamily="34" charset="0"/>
                </a:rPr>
                <a:t>de réussite</a:t>
              </a:r>
            </a:p>
          </p:txBody>
        </p:sp>
        <p:sp>
          <p:nvSpPr>
            <p:cNvPr id="36923" name="Rectangle 44"/>
            <p:cNvSpPr>
              <a:spLocks noChangeArrowheads="1"/>
            </p:cNvSpPr>
            <p:nvPr/>
          </p:nvSpPr>
          <p:spPr bwMode="auto">
            <a:xfrm>
              <a:off x="1024" y="2625"/>
              <a:ext cx="1466" cy="512"/>
            </a:xfrm>
            <a:prstGeom prst="rect">
              <a:avLst/>
            </a:prstGeom>
            <a:solidFill>
              <a:schemeClr val="bg1"/>
            </a:solidFill>
            <a:ln w="9525">
              <a:solidFill>
                <a:srgbClr val="5F5F5F"/>
              </a:solidFill>
              <a:miter lim="800000"/>
              <a:headEnd/>
              <a:tailEnd/>
            </a:ln>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400" dirty="0">
                  <a:solidFill>
                    <a:schemeClr val="tx1"/>
                  </a:solidFill>
                  <a:latin typeface="Calibri" panose="020F0502020204030204" pitchFamily="34" charset="0"/>
                </a:rPr>
                <a:t>Dynamique du chef</a:t>
              </a:r>
            </a:p>
            <a:p>
              <a:r>
                <a:rPr lang="fr-FR" altLang="fr-FR" sz="1400" dirty="0">
                  <a:solidFill>
                    <a:schemeClr val="tx1"/>
                  </a:solidFill>
                  <a:latin typeface="Calibri" panose="020F0502020204030204" pitchFamily="34" charset="0"/>
                </a:rPr>
                <a:t>de projet.</a:t>
              </a:r>
            </a:p>
            <a:p>
              <a:r>
                <a:rPr lang="fr-FR" altLang="fr-FR" sz="1400" dirty="0">
                  <a:solidFill>
                    <a:schemeClr val="tx1"/>
                  </a:solidFill>
                  <a:latin typeface="Calibri" panose="020F0502020204030204" pitchFamily="34" charset="0"/>
                </a:rPr>
                <a:t>Soutien de la Direction.</a:t>
              </a:r>
            </a:p>
          </p:txBody>
        </p:sp>
        <p:sp>
          <p:nvSpPr>
            <p:cNvPr id="36924" name="Rectangle 45"/>
            <p:cNvSpPr>
              <a:spLocks noChangeArrowheads="1"/>
            </p:cNvSpPr>
            <p:nvPr/>
          </p:nvSpPr>
          <p:spPr bwMode="auto">
            <a:xfrm>
              <a:off x="2544" y="2641"/>
              <a:ext cx="1458" cy="496"/>
            </a:xfrm>
            <a:prstGeom prst="rect">
              <a:avLst/>
            </a:prstGeom>
            <a:solidFill>
              <a:schemeClr val="bg1"/>
            </a:solidFill>
            <a:ln w="9525">
              <a:solidFill>
                <a:srgbClr val="5F5F5F"/>
              </a:solidFill>
              <a:miter lim="800000"/>
              <a:headEnd/>
              <a:tailEnd/>
            </a:ln>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400" dirty="0">
                  <a:solidFill>
                    <a:schemeClr val="tx1"/>
                  </a:solidFill>
                  <a:latin typeface="Calibri" panose="020F0502020204030204" pitchFamily="34" charset="0"/>
                </a:rPr>
                <a:t>Bonne coopération</a:t>
              </a:r>
            </a:p>
            <a:p>
              <a:r>
                <a:rPr lang="fr-FR" altLang="fr-FR" sz="1400" dirty="0">
                  <a:solidFill>
                    <a:schemeClr val="tx1"/>
                  </a:solidFill>
                  <a:latin typeface="Calibri" panose="020F0502020204030204" pitchFamily="34" charset="0"/>
                </a:rPr>
                <a:t>des services métiers.</a:t>
              </a:r>
            </a:p>
          </p:txBody>
        </p:sp>
        <p:sp>
          <p:nvSpPr>
            <p:cNvPr id="36925" name="Rectangle 46"/>
            <p:cNvSpPr>
              <a:spLocks noChangeArrowheads="1"/>
            </p:cNvSpPr>
            <p:nvPr/>
          </p:nvSpPr>
          <p:spPr bwMode="auto">
            <a:xfrm>
              <a:off x="4096" y="2641"/>
              <a:ext cx="1426" cy="496"/>
            </a:xfrm>
            <a:prstGeom prst="rect">
              <a:avLst/>
            </a:prstGeom>
            <a:solidFill>
              <a:schemeClr val="bg1"/>
            </a:solidFill>
            <a:ln w="9525">
              <a:solidFill>
                <a:srgbClr val="5F5F5F"/>
              </a:solidFill>
              <a:miter lim="800000"/>
              <a:headEnd/>
              <a:tailEnd/>
            </a:ln>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400" dirty="0">
                  <a:solidFill>
                    <a:schemeClr val="tx1"/>
                  </a:solidFill>
                  <a:latin typeface="Calibri" panose="020F0502020204030204" pitchFamily="34" charset="0"/>
                </a:rPr>
                <a:t>Qualité de l'équipe projet.</a:t>
              </a:r>
            </a:p>
          </p:txBody>
        </p:sp>
      </p:grpSp>
      <p:grpSp>
        <p:nvGrpSpPr>
          <p:cNvPr id="6" name="Group 58"/>
          <p:cNvGrpSpPr>
            <a:grpSpLocks/>
          </p:cNvGrpSpPr>
          <p:nvPr/>
        </p:nvGrpSpPr>
        <p:grpSpPr bwMode="auto">
          <a:xfrm>
            <a:off x="444500" y="5081588"/>
            <a:ext cx="8321675" cy="736600"/>
            <a:chOff x="280" y="3201"/>
            <a:chExt cx="5242" cy="464"/>
          </a:xfrm>
        </p:grpSpPr>
        <p:sp>
          <p:nvSpPr>
            <p:cNvPr id="36918" name="Rectangle 47"/>
            <p:cNvSpPr>
              <a:spLocks noChangeArrowheads="1"/>
            </p:cNvSpPr>
            <p:nvPr/>
          </p:nvSpPr>
          <p:spPr bwMode="auto">
            <a:xfrm>
              <a:off x="4088" y="3201"/>
              <a:ext cx="1434" cy="464"/>
            </a:xfrm>
            <a:prstGeom prst="rect">
              <a:avLst/>
            </a:prstGeom>
            <a:solidFill>
              <a:schemeClr val="bg1"/>
            </a:solidFill>
            <a:ln w="9525">
              <a:solidFill>
                <a:srgbClr val="5F5F5F"/>
              </a:solidFill>
              <a:miter lim="800000"/>
              <a:headEnd/>
              <a:tailEnd/>
            </a:ln>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400" dirty="0">
                  <a:solidFill>
                    <a:schemeClr val="tx1"/>
                  </a:solidFill>
                  <a:latin typeface="Calibri" panose="020F0502020204030204" pitchFamily="34" charset="0"/>
                </a:rPr>
                <a:t>Grands projets</a:t>
              </a:r>
              <a:br>
                <a:rPr lang="fr-FR" altLang="fr-FR" sz="1400" dirty="0">
                  <a:solidFill>
                    <a:schemeClr val="tx1"/>
                  </a:solidFill>
                  <a:latin typeface="Calibri" panose="020F0502020204030204" pitchFamily="34" charset="0"/>
                </a:rPr>
              </a:br>
              <a:r>
                <a:rPr lang="fr-FR" altLang="fr-FR" sz="1400" dirty="0">
                  <a:solidFill>
                    <a:schemeClr val="tx1"/>
                  </a:solidFill>
                  <a:latin typeface="Calibri" panose="020F0502020204030204" pitchFamily="34" charset="0"/>
                </a:rPr>
                <a:t>innovants dans un</a:t>
              </a:r>
              <a:br>
                <a:rPr lang="fr-FR" altLang="fr-FR" sz="1400" dirty="0">
                  <a:solidFill>
                    <a:schemeClr val="tx1"/>
                  </a:solidFill>
                  <a:latin typeface="Calibri" panose="020F0502020204030204" pitchFamily="34" charset="0"/>
                </a:rPr>
              </a:br>
              <a:r>
                <a:rPr lang="fr-FR" altLang="fr-FR" sz="1400" dirty="0">
                  <a:solidFill>
                    <a:schemeClr val="tx1"/>
                  </a:solidFill>
                  <a:latin typeface="Calibri" panose="020F0502020204030204" pitchFamily="34" charset="0"/>
                </a:rPr>
                <a:t>délai court.</a:t>
              </a:r>
            </a:p>
          </p:txBody>
        </p:sp>
        <p:sp>
          <p:nvSpPr>
            <p:cNvPr id="36919" name="Rectangle 48"/>
            <p:cNvSpPr>
              <a:spLocks noChangeArrowheads="1"/>
            </p:cNvSpPr>
            <p:nvPr/>
          </p:nvSpPr>
          <p:spPr bwMode="auto">
            <a:xfrm>
              <a:off x="1024" y="3201"/>
              <a:ext cx="1466" cy="464"/>
            </a:xfrm>
            <a:prstGeom prst="rect">
              <a:avLst/>
            </a:prstGeom>
            <a:solidFill>
              <a:schemeClr val="bg1"/>
            </a:solidFill>
            <a:ln w="9525">
              <a:solidFill>
                <a:srgbClr val="5F5F5F"/>
              </a:solidFill>
              <a:miter lim="800000"/>
              <a:headEnd/>
              <a:tailEnd/>
            </a:ln>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400" dirty="0">
                  <a:solidFill>
                    <a:schemeClr val="tx1"/>
                  </a:solidFill>
                  <a:latin typeface="Calibri" panose="020F0502020204030204" pitchFamily="34" charset="0"/>
                </a:rPr>
                <a:t>Petits projets.</a:t>
              </a:r>
            </a:p>
          </p:txBody>
        </p:sp>
        <p:sp>
          <p:nvSpPr>
            <p:cNvPr id="36920" name="Rectangle 49"/>
            <p:cNvSpPr>
              <a:spLocks noChangeArrowheads="1"/>
            </p:cNvSpPr>
            <p:nvPr/>
          </p:nvSpPr>
          <p:spPr bwMode="auto">
            <a:xfrm>
              <a:off x="2552" y="3201"/>
              <a:ext cx="1458" cy="464"/>
            </a:xfrm>
            <a:prstGeom prst="rect">
              <a:avLst/>
            </a:prstGeom>
            <a:solidFill>
              <a:schemeClr val="bg1"/>
            </a:solidFill>
            <a:ln w="9525">
              <a:solidFill>
                <a:srgbClr val="5F5F5F"/>
              </a:solidFill>
              <a:miter lim="800000"/>
              <a:headEnd/>
              <a:tailEnd/>
            </a:ln>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400" dirty="0">
                  <a:solidFill>
                    <a:schemeClr val="tx1"/>
                  </a:solidFill>
                  <a:latin typeface="Calibri" panose="020F0502020204030204" pitchFamily="34" charset="0"/>
                </a:rPr>
                <a:t>Plusieurs projets</a:t>
              </a:r>
              <a:br>
                <a:rPr lang="fr-FR" altLang="fr-FR" sz="1400" dirty="0">
                  <a:solidFill>
                    <a:schemeClr val="tx1"/>
                  </a:solidFill>
                  <a:latin typeface="Calibri" panose="020F0502020204030204" pitchFamily="34" charset="0"/>
                </a:rPr>
              </a:br>
              <a:r>
                <a:rPr lang="fr-FR" altLang="fr-FR" sz="1400" dirty="0">
                  <a:solidFill>
                    <a:schemeClr val="tx1"/>
                  </a:solidFill>
                  <a:latin typeface="Calibri" panose="020F0502020204030204" pitchFamily="34" charset="0"/>
                </a:rPr>
                <a:t>en parallèle.</a:t>
              </a:r>
            </a:p>
          </p:txBody>
        </p:sp>
        <p:sp>
          <p:nvSpPr>
            <p:cNvPr id="51251" name="Text Box 51"/>
            <p:cNvSpPr txBox="1">
              <a:spLocks noChangeArrowheads="1"/>
            </p:cNvSpPr>
            <p:nvPr/>
          </p:nvSpPr>
          <p:spPr bwMode="auto">
            <a:xfrm>
              <a:off x="280" y="3280"/>
              <a:ext cx="647" cy="304"/>
            </a:xfrm>
            <a:prstGeom prst="rect">
              <a:avLst/>
            </a:prstGeom>
            <a:solidFill>
              <a:srgbClr val="FFFF99"/>
            </a:solidFill>
            <a:ln w="9525">
              <a:solidFill>
                <a:schemeClr val="folHlink"/>
              </a:solidFill>
              <a:miter lim="800000"/>
              <a:headEnd/>
              <a:tailEnd/>
            </a:ln>
            <a:effectLst>
              <a:outerShdw dist="71842" dir="18900000" algn="ctr" rotWithShape="0">
                <a:schemeClr val="bg2"/>
              </a:outerShdw>
            </a:effectLst>
          </p:spPr>
          <p:txBody>
            <a:bodyPr lIns="18000" tIns="10800" rIns="18000" bIns="10800" anchor="ctr" anchorCtr="1"/>
            <a:lstStyle/>
            <a:p>
              <a:pPr eaLnBrk="1" hangingPunct="1">
                <a:lnSpc>
                  <a:spcPct val="110000"/>
                </a:lnSpc>
                <a:defRPr/>
              </a:pPr>
              <a:r>
                <a:rPr lang="fr-FR" sz="1400" dirty="0">
                  <a:solidFill>
                    <a:schemeClr val="tx1"/>
                  </a:solidFill>
                  <a:latin typeface="Calibri" panose="020F0502020204030204" pitchFamily="34" charset="0"/>
                </a:rPr>
                <a:t>Adapté </a:t>
              </a:r>
              <a:br>
                <a:rPr lang="fr-FR" sz="1400" dirty="0">
                  <a:solidFill>
                    <a:schemeClr val="tx1"/>
                  </a:solidFill>
                  <a:latin typeface="Calibri" panose="020F0502020204030204" pitchFamily="34" charset="0"/>
                </a:rPr>
              </a:br>
              <a:r>
                <a:rPr lang="fr-FR" sz="1400" dirty="0">
                  <a:solidFill>
                    <a:schemeClr val="tx1"/>
                  </a:solidFill>
                  <a:latin typeface="Calibri" panose="020F0502020204030204" pitchFamily="34" charset="0"/>
                </a:rPr>
                <a:t>aux :</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out)">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ox(out)">
                                      <p:cBhvr>
                                        <p:cTn id="12" dur="5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ox(out)">
                                      <p:cBhvr>
                                        <p:cTn id="17" dur="500"/>
                                        <p:tgtEl>
                                          <p:spTgt spid="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32"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ox(out)">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ChangeArrowheads="1"/>
          </p:cNvSpPr>
          <p:nvPr>
            <p:ph type="title"/>
          </p:nvPr>
        </p:nvSpPr>
        <p:spPr>
          <a:xfrm>
            <a:off x="1911350" y="190500"/>
            <a:ext cx="6546850" cy="574675"/>
          </a:xfrm>
        </p:spPr>
        <p:txBody>
          <a:bodyPr/>
          <a:lstStyle/>
          <a:p>
            <a:pPr>
              <a:defRPr/>
            </a:pPr>
            <a:r>
              <a:rPr lang="fr-FR" sz="2800"/>
              <a:t>Planifier les échanges d'information </a:t>
            </a:r>
          </a:p>
        </p:txBody>
      </p:sp>
      <p:sp>
        <p:nvSpPr>
          <p:cNvPr id="37893" name="Rectangle 3"/>
          <p:cNvSpPr>
            <a:spLocks noGrp="1" noChangeArrowheads="1"/>
          </p:cNvSpPr>
          <p:nvPr>
            <p:ph type="body" idx="1"/>
          </p:nvPr>
        </p:nvSpPr>
        <p:spPr>
          <a:xfrm>
            <a:off x="863600" y="3328243"/>
            <a:ext cx="8013700" cy="3413125"/>
          </a:xfrm>
        </p:spPr>
        <p:txBody>
          <a:bodyPr/>
          <a:lstStyle/>
          <a:p>
            <a:pPr>
              <a:lnSpc>
                <a:spcPct val="110000"/>
              </a:lnSpc>
              <a:buFontTx/>
              <a:buNone/>
            </a:pPr>
            <a:r>
              <a:rPr lang="fr-FR" altLang="fr-FR" sz="1800" dirty="0"/>
              <a:t>1. Recenser les parties prenantes.</a:t>
            </a:r>
          </a:p>
          <a:p>
            <a:pPr>
              <a:lnSpc>
                <a:spcPct val="110000"/>
              </a:lnSpc>
              <a:buFontTx/>
              <a:buNone/>
            </a:pPr>
            <a:r>
              <a:rPr lang="fr-FR" altLang="fr-FR" sz="1800" dirty="0"/>
              <a:t>2. Etablir leurs besoins d'informations : </a:t>
            </a:r>
          </a:p>
          <a:p>
            <a:pPr lvl="1">
              <a:lnSpc>
                <a:spcPct val="110000"/>
              </a:lnSpc>
            </a:pPr>
            <a:r>
              <a:rPr lang="fr-FR" altLang="fr-FR" dirty="0"/>
              <a:t>Documents techniques (spécifications, plans, résultats d'essais, etc.).</a:t>
            </a:r>
          </a:p>
          <a:p>
            <a:pPr lvl="1">
              <a:lnSpc>
                <a:spcPct val="110000"/>
              </a:lnSpc>
            </a:pPr>
            <a:r>
              <a:rPr lang="fr-FR" altLang="fr-FR" dirty="0"/>
              <a:t>Documents administratifs (procédures, autorisations, contrats, etc.).</a:t>
            </a:r>
          </a:p>
          <a:p>
            <a:pPr lvl="1">
              <a:lnSpc>
                <a:spcPct val="110000"/>
              </a:lnSpc>
            </a:pPr>
            <a:r>
              <a:rPr lang="fr-FR" altLang="fr-FR" dirty="0"/>
              <a:t>Tableau de bord, planning, plans d'action.</a:t>
            </a:r>
          </a:p>
          <a:p>
            <a:pPr lvl="1">
              <a:lnSpc>
                <a:spcPct val="110000"/>
              </a:lnSpc>
            </a:pPr>
            <a:r>
              <a:rPr lang="fr-FR" altLang="fr-FR" dirty="0"/>
              <a:t>Rapport d'avancement, rapports de réunions.</a:t>
            </a:r>
          </a:p>
          <a:p>
            <a:pPr lvl="1">
              <a:lnSpc>
                <a:spcPct val="110000"/>
              </a:lnSpc>
            </a:pPr>
            <a:r>
              <a:rPr lang="fr-FR" altLang="fr-FR" dirty="0"/>
              <a:t>Compte rendu des revues de projet.</a:t>
            </a:r>
          </a:p>
          <a:p>
            <a:pPr lvl="1">
              <a:lnSpc>
                <a:spcPct val="110000"/>
              </a:lnSpc>
            </a:pPr>
            <a:r>
              <a:rPr lang="fr-FR" altLang="fr-FR" dirty="0"/>
              <a:t>Décisions du Comité de pilotage.</a:t>
            </a:r>
          </a:p>
          <a:p>
            <a:pPr>
              <a:lnSpc>
                <a:spcPct val="110000"/>
              </a:lnSpc>
              <a:buFontTx/>
              <a:buNone/>
            </a:pPr>
            <a:r>
              <a:rPr lang="fr-FR" altLang="fr-FR" sz="1800" dirty="0"/>
              <a:t>3. Définir la fréquence et les modalités de transmission des informations</a:t>
            </a:r>
            <a:r>
              <a:rPr lang="fr-FR" altLang="fr-FR" sz="2000" dirty="0"/>
              <a:t>.</a:t>
            </a:r>
          </a:p>
        </p:txBody>
      </p:sp>
      <p:grpSp>
        <p:nvGrpSpPr>
          <p:cNvPr id="37894" name="Group 4"/>
          <p:cNvGrpSpPr>
            <a:grpSpLocks/>
          </p:cNvGrpSpPr>
          <p:nvPr/>
        </p:nvGrpSpPr>
        <p:grpSpPr bwMode="auto">
          <a:xfrm>
            <a:off x="2647950" y="1389804"/>
            <a:ext cx="5360988" cy="1179513"/>
            <a:chOff x="1668" y="987"/>
            <a:chExt cx="3377" cy="743"/>
          </a:xfrm>
        </p:grpSpPr>
        <p:sp>
          <p:nvSpPr>
            <p:cNvPr id="37944" name="Line 10"/>
            <p:cNvSpPr>
              <a:spLocks noChangeShapeType="1"/>
            </p:cNvSpPr>
            <p:nvPr/>
          </p:nvSpPr>
          <p:spPr bwMode="auto">
            <a:xfrm flipV="1">
              <a:off x="1827" y="987"/>
              <a:ext cx="888" cy="95"/>
            </a:xfrm>
            <a:prstGeom prst="line">
              <a:avLst/>
            </a:prstGeom>
            <a:noFill/>
            <a:ln w="9525">
              <a:solidFill>
                <a:schemeClr val="bg2"/>
              </a:solidFill>
              <a:prstDash val="dash"/>
              <a:round/>
              <a:headEnd/>
              <a:tailEnd type="triangle" w="med" len="med"/>
            </a:ln>
            <a:extLst>
              <a:ext uri="{909E8E84-426E-40DD-AFC4-6F175D3DCCD1}">
                <a14:hiddenFill xmlns:a14="http://schemas.microsoft.com/office/drawing/2010/main">
                  <a:noFill/>
                </a14:hiddenFill>
              </a:ext>
            </a:extLst>
          </p:spPr>
          <p:txBody>
            <a:bodyPr wrap="none" anchor="ctr"/>
            <a:lstStyle/>
            <a:p>
              <a:endParaRPr lang="fr-FR" dirty="0">
                <a:latin typeface="Calibri" panose="020F0502020204030204" pitchFamily="34" charset="0"/>
              </a:endParaRPr>
            </a:p>
          </p:txBody>
        </p:sp>
        <p:sp>
          <p:nvSpPr>
            <p:cNvPr id="37945" name="Line 11"/>
            <p:cNvSpPr>
              <a:spLocks noChangeShapeType="1"/>
            </p:cNvSpPr>
            <p:nvPr/>
          </p:nvSpPr>
          <p:spPr bwMode="auto">
            <a:xfrm flipH="1">
              <a:off x="2539" y="1254"/>
              <a:ext cx="293" cy="232"/>
            </a:xfrm>
            <a:prstGeom prst="line">
              <a:avLst/>
            </a:prstGeom>
            <a:noFill/>
            <a:ln w="9525">
              <a:solidFill>
                <a:schemeClr val="bg2"/>
              </a:solidFill>
              <a:prstDash val="dash"/>
              <a:round/>
              <a:headEnd/>
              <a:tailEnd type="triangle" w="med" len="med"/>
            </a:ln>
            <a:extLst>
              <a:ext uri="{909E8E84-426E-40DD-AFC4-6F175D3DCCD1}">
                <a14:hiddenFill xmlns:a14="http://schemas.microsoft.com/office/drawing/2010/main">
                  <a:noFill/>
                </a14:hiddenFill>
              </a:ext>
            </a:extLst>
          </p:spPr>
          <p:txBody>
            <a:bodyPr wrap="none" anchor="ctr"/>
            <a:lstStyle/>
            <a:p>
              <a:endParaRPr lang="fr-FR" dirty="0">
                <a:latin typeface="Calibri" panose="020F0502020204030204" pitchFamily="34" charset="0"/>
              </a:endParaRPr>
            </a:p>
          </p:txBody>
        </p:sp>
        <p:sp>
          <p:nvSpPr>
            <p:cNvPr id="37946" name="Line 12"/>
            <p:cNvSpPr>
              <a:spLocks noChangeShapeType="1"/>
            </p:cNvSpPr>
            <p:nvPr/>
          </p:nvSpPr>
          <p:spPr bwMode="auto">
            <a:xfrm flipV="1">
              <a:off x="2478" y="1702"/>
              <a:ext cx="1183" cy="28"/>
            </a:xfrm>
            <a:prstGeom prst="line">
              <a:avLst/>
            </a:prstGeom>
            <a:noFill/>
            <a:ln w="9525">
              <a:solidFill>
                <a:schemeClr val="bg2"/>
              </a:solidFill>
              <a:prstDash val="dash"/>
              <a:round/>
              <a:headEnd/>
              <a:tailEnd type="triangle" w="med" len="med"/>
            </a:ln>
            <a:extLst>
              <a:ext uri="{909E8E84-426E-40DD-AFC4-6F175D3DCCD1}">
                <a14:hiddenFill xmlns:a14="http://schemas.microsoft.com/office/drawing/2010/main">
                  <a:noFill/>
                </a14:hiddenFill>
              </a:ext>
            </a:extLst>
          </p:spPr>
          <p:txBody>
            <a:bodyPr wrap="none" anchor="ctr"/>
            <a:lstStyle/>
            <a:p>
              <a:endParaRPr lang="fr-FR" dirty="0">
                <a:latin typeface="Calibri" panose="020F0502020204030204" pitchFamily="34" charset="0"/>
              </a:endParaRPr>
            </a:p>
          </p:txBody>
        </p:sp>
        <p:sp>
          <p:nvSpPr>
            <p:cNvPr id="37947" name="Line 13"/>
            <p:cNvSpPr>
              <a:spLocks noChangeShapeType="1"/>
            </p:cNvSpPr>
            <p:nvPr/>
          </p:nvSpPr>
          <p:spPr bwMode="auto">
            <a:xfrm flipH="1" flipV="1">
              <a:off x="3766" y="1253"/>
              <a:ext cx="116" cy="146"/>
            </a:xfrm>
            <a:prstGeom prst="line">
              <a:avLst/>
            </a:prstGeom>
            <a:noFill/>
            <a:ln w="9525">
              <a:solidFill>
                <a:schemeClr val="bg2"/>
              </a:solidFill>
              <a:prstDash val="dash"/>
              <a:round/>
              <a:headEnd/>
              <a:tailEnd type="triangle" w="med" len="med"/>
            </a:ln>
            <a:extLst>
              <a:ext uri="{909E8E84-426E-40DD-AFC4-6F175D3DCCD1}">
                <a14:hiddenFill xmlns:a14="http://schemas.microsoft.com/office/drawing/2010/main">
                  <a:noFill/>
                </a14:hiddenFill>
              </a:ext>
            </a:extLst>
          </p:spPr>
          <p:txBody>
            <a:bodyPr wrap="none" anchor="ctr"/>
            <a:lstStyle/>
            <a:p>
              <a:endParaRPr lang="fr-FR" dirty="0">
                <a:latin typeface="Calibri" panose="020F0502020204030204" pitchFamily="34" charset="0"/>
              </a:endParaRPr>
            </a:p>
          </p:txBody>
        </p:sp>
        <p:sp>
          <p:nvSpPr>
            <p:cNvPr id="37948" name="Line 14"/>
            <p:cNvSpPr>
              <a:spLocks noChangeShapeType="1"/>
            </p:cNvSpPr>
            <p:nvPr/>
          </p:nvSpPr>
          <p:spPr bwMode="auto">
            <a:xfrm flipH="1" flipV="1">
              <a:off x="1668" y="1352"/>
              <a:ext cx="387" cy="235"/>
            </a:xfrm>
            <a:prstGeom prst="line">
              <a:avLst/>
            </a:prstGeom>
            <a:noFill/>
            <a:ln w="9525">
              <a:solidFill>
                <a:schemeClr val="bg2"/>
              </a:solidFill>
              <a:prstDash val="dash"/>
              <a:round/>
              <a:headEnd/>
              <a:tailEnd type="triangle" w="med" len="med"/>
            </a:ln>
            <a:extLst>
              <a:ext uri="{909E8E84-426E-40DD-AFC4-6F175D3DCCD1}">
                <a14:hiddenFill xmlns:a14="http://schemas.microsoft.com/office/drawing/2010/main">
                  <a:noFill/>
                </a14:hiddenFill>
              </a:ext>
            </a:extLst>
          </p:spPr>
          <p:txBody>
            <a:bodyPr wrap="none" anchor="ctr"/>
            <a:lstStyle/>
            <a:p>
              <a:endParaRPr lang="fr-FR" dirty="0">
                <a:latin typeface="Calibri" panose="020F0502020204030204" pitchFamily="34" charset="0"/>
              </a:endParaRPr>
            </a:p>
          </p:txBody>
        </p:sp>
        <p:sp>
          <p:nvSpPr>
            <p:cNvPr id="37949" name="Line 15"/>
            <p:cNvSpPr>
              <a:spLocks noChangeShapeType="1"/>
            </p:cNvSpPr>
            <p:nvPr/>
          </p:nvSpPr>
          <p:spPr bwMode="auto">
            <a:xfrm flipH="1">
              <a:off x="4700" y="1257"/>
              <a:ext cx="345" cy="299"/>
            </a:xfrm>
            <a:prstGeom prst="line">
              <a:avLst/>
            </a:prstGeom>
            <a:noFill/>
            <a:ln w="9525">
              <a:solidFill>
                <a:schemeClr val="bg2"/>
              </a:solidFill>
              <a:prstDash val="dash"/>
              <a:round/>
              <a:headEnd/>
              <a:tailEnd type="triangle" w="med" len="med"/>
            </a:ln>
            <a:extLst>
              <a:ext uri="{909E8E84-426E-40DD-AFC4-6F175D3DCCD1}">
                <a14:hiddenFill xmlns:a14="http://schemas.microsoft.com/office/drawing/2010/main">
                  <a:noFill/>
                </a14:hiddenFill>
              </a:ext>
            </a:extLst>
          </p:spPr>
          <p:txBody>
            <a:bodyPr wrap="none" anchor="ctr"/>
            <a:lstStyle/>
            <a:p>
              <a:endParaRPr lang="fr-FR" dirty="0">
                <a:latin typeface="Calibri" panose="020F0502020204030204" pitchFamily="34" charset="0"/>
              </a:endParaRPr>
            </a:p>
          </p:txBody>
        </p:sp>
      </p:grpSp>
      <p:pic>
        <p:nvPicPr>
          <p:cNvPr id="37978" name="Picture 90" descr="C:\Users\BertrandS\Desktop\Nouveau dossier\iStock_000031258000_Medium.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15162" y="2099813"/>
            <a:ext cx="1621591" cy="1080000"/>
          </a:xfrm>
          <a:prstGeom prst="rect">
            <a:avLst/>
          </a:prstGeom>
          <a:noFill/>
          <a:extLst>
            <a:ext uri="{909E8E84-426E-40DD-AFC4-6F175D3DCCD1}">
              <a14:hiddenFill xmlns:a14="http://schemas.microsoft.com/office/drawing/2010/main">
                <a:solidFill>
                  <a:srgbClr val="FFFFFF"/>
                </a:solidFill>
              </a14:hiddenFill>
            </a:ext>
          </a:extLst>
        </p:spPr>
      </p:pic>
      <p:pic>
        <p:nvPicPr>
          <p:cNvPr id="37979" name="Picture 91" descr="C:\Users\BertrandS\Desktop\Nouveau dossier\iStock_000028251132_Medium.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8874" y="1059500"/>
            <a:ext cx="1621432" cy="1080000"/>
          </a:xfrm>
          <a:prstGeom prst="rect">
            <a:avLst/>
          </a:prstGeom>
          <a:noFill/>
          <a:extLst>
            <a:ext uri="{909E8E84-426E-40DD-AFC4-6F175D3DCCD1}">
              <a14:hiddenFill xmlns:a14="http://schemas.microsoft.com/office/drawing/2010/main">
                <a:solidFill>
                  <a:srgbClr val="FFFFFF"/>
                </a:solidFill>
              </a14:hiddenFill>
            </a:ext>
          </a:extLst>
        </p:spPr>
      </p:pic>
      <p:pic>
        <p:nvPicPr>
          <p:cNvPr id="37980" name="Picture 92" descr="C:\Users\BertrandS\Desktop\Nouveau dossier\iStock_000030545976_Medium.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38376" y="731781"/>
            <a:ext cx="1620477" cy="1080000"/>
          </a:xfrm>
          <a:prstGeom prst="rect">
            <a:avLst/>
          </a:prstGeom>
          <a:noFill/>
          <a:extLst>
            <a:ext uri="{909E8E84-426E-40DD-AFC4-6F175D3DCCD1}">
              <a14:hiddenFill xmlns:a14="http://schemas.microsoft.com/office/drawing/2010/main">
                <a:solidFill>
                  <a:srgbClr val="FFFFFF"/>
                </a:solidFill>
              </a14:hiddenFill>
            </a:ext>
          </a:extLst>
        </p:spPr>
      </p:pic>
      <p:pic>
        <p:nvPicPr>
          <p:cNvPr id="37981" name="Picture 93" descr="C:\Users\BertrandS\Dropbox\Jeux\00. CONCEPTION DES JEUX\photos\Etudes\iStock_000024497553_Medium.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26140" y="731781"/>
            <a:ext cx="1764465" cy="1080000"/>
          </a:xfrm>
          <a:prstGeom prst="rect">
            <a:avLst/>
          </a:prstGeom>
          <a:noFill/>
          <a:extLst>
            <a:ext uri="{909E8E84-426E-40DD-AFC4-6F175D3DCCD1}">
              <a14:hiddenFill xmlns:a14="http://schemas.microsoft.com/office/drawing/2010/main">
                <a:solidFill>
                  <a:srgbClr val="FFFFFF"/>
                </a:solidFill>
              </a14:hiddenFill>
            </a:ext>
          </a:extLst>
        </p:spPr>
      </p:pic>
      <p:pic>
        <p:nvPicPr>
          <p:cNvPr id="37982" name="Picture 94" descr="C:\Users\BertrandS\Dropbox\Jeux\00. CONCEPTION DES JEUX\photos\Etudes\iStock_000045924574_Medium.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955131" y="2204984"/>
            <a:ext cx="1587280" cy="1080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2082800" y="165100"/>
            <a:ext cx="5803900" cy="571500"/>
          </a:xfrm>
        </p:spPr>
        <p:txBody>
          <a:bodyPr/>
          <a:lstStyle/>
          <a:p>
            <a:pPr>
              <a:defRPr/>
            </a:pPr>
            <a:r>
              <a:rPr lang="fr-FR"/>
              <a:t>Le comité de pilotage</a:t>
            </a:r>
          </a:p>
        </p:txBody>
      </p:sp>
      <p:sp>
        <p:nvSpPr>
          <p:cNvPr id="38918" name="Text Box 106"/>
          <p:cNvSpPr txBox="1">
            <a:spLocks noChangeArrowheads="1"/>
          </p:cNvSpPr>
          <p:nvPr/>
        </p:nvSpPr>
        <p:spPr bwMode="auto">
          <a:xfrm>
            <a:off x="1946275" y="1914525"/>
            <a:ext cx="9842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600" dirty="0">
                <a:solidFill>
                  <a:schemeClr val="tx1"/>
                </a:solidFill>
                <a:latin typeface="Calibri" panose="020F0502020204030204" pitchFamily="34" charset="0"/>
              </a:rPr>
              <a:t>Direction</a:t>
            </a:r>
          </a:p>
        </p:txBody>
      </p:sp>
      <p:sp>
        <p:nvSpPr>
          <p:cNvPr id="38919" name="Text Box 107"/>
          <p:cNvSpPr txBox="1">
            <a:spLocks noChangeArrowheads="1"/>
          </p:cNvSpPr>
          <p:nvPr/>
        </p:nvSpPr>
        <p:spPr bwMode="auto">
          <a:xfrm>
            <a:off x="6444207" y="1914525"/>
            <a:ext cx="153022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600" dirty="0">
                <a:solidFill>
                  <a:schemeClr val="tx1"/>
                </a:solidFill>
                <a:latin typeface="Calibri" panose="020F0502020204030204" pitchFamily="34" charset="0"/>
              </a:rPr>
              <a:t>Chefs de service</a:t>
            </a:r>
          </a:p>
        </p:txBody>
      </p:sp>
      <p:sp>
        <p:nvSpPr>
          <p:cNvPr id="38920" name="Text Box 108"/>
          <p:cNvSpPr txBox="1">
            <a:spLocks noChangeArrowheads="1"/>
          </p:cNvSpPr>
          <p:nvPr/>
        </p:nvSpPr>
        <p:spPr bwMode="auto">
          <a:xfrm>
            <a:off x="3936458" y="948323"/>
            <a:ext cx="137268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600" dirty="0">
                <a:solidFill>
                  <a:schemeClr val="tx1"/>
                </a:solidFill>
                <a:latin typeface="Calibri" panose="020F0502020204030204" pitchFamily="34" charset="0"/>
              </a:rPr>
              <a:t>Chef de projet</a:t>
            </a:r>
          </a:p>
        </p:txBody>
      </p:sp>
      <p:sp>
        <p:nvSpPr>
          <p:cNvPr id="38921" name="Rectangle 109"/>
          <p:cNvSpPr>
            <a:spLocks noGrp="1" noChangeArrowheads="1"/>
          </p:cNvSpPr>
          <p:nvPr>
            <p:ph type="body" idx="1"/>
          </p:nvPr>
        </p:nvSpPr>
        <p:spPr>
          <a:xfrm>
            <a:off x="101600" y="3851275"/>
            <a:ext cx="8928100" cy="2447925"/>
          </a:xfrm>
        </p:spPr>
        <p:txBody>
          <a:bodyPr/>
          <a:lstStyle/>
          <a:p>
            <a:pPr>
              <a:lnSpc>
                <a:spcPct val="120000"/>
              </a:lnSpc>
            </a:pPr>
            <a:r>
              <a:rPr lang="fr-FR" altLang="fr-FR" dirty="0"/>
              <a:t>Définit le cadrage du projet (objectifs, ressources, organisation).</a:t>
            </a:r>
          </a:p>
          <a:p>
            <a:pPr>
              <a:lnSpc>
                <a:spcPct val="120000"/>
              </a:lnSpc>
            </a:pPr>
            <a:r>
              <a:rPr lang="fr-FR" altLang="fr-FR" dirty="0"/>
              <a:t>Se réunit régulièrement, suit l'avancement du projet, valide les principales étapes et gère les priorités entre les différents projets.</a:t>
            </a:r>
          </a:p>
          <a:p>
            <a:pPr>
              <a:lnSpc>
                <a:spcPct val="120000"/>
              </a:lnSpc>
            </a:pPr>
            <a:r>
              <a:rPr lang="fr-FR" altLang="fr-FR" dirty="0"/>
              <a:t>Débloque les situations difficiles et prend les décisions importantes.</a:t>
            </a:r>
          </a:p>
          <a:p>
            <a:pPr>
              <a:lnSpc>
                <a:spcPct val="120000"/>
              </a:lnSpc>
            </a:pPr>
            <a:r>
              <a:rPr lang="fr-FR" altLang="fr-FR" dirty="0"/>
              <a:t>Affiche un soutien visible au projet et reconnaît les réussites.</a:t>
            </a:r>
          </a:p>
        </p:txBody>
      </p:sp>
      <p:pic>
        <p:nvPicPr>
          <p:cNvPr id="39009" name="Picture 97" descr="C:\Users\BertrandS\Dropbox\Jeux\00. CONCEPTION DES JEUX\photos\Réunions 17\iStock_000034424836_Medium.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30524" y="1446397"/>
            <a:ext cx="3513683" cy="234101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1549400" y="190500"/>
            <a:ext cx="7277100" cy="469900"/>
          </a:xfrm>
        </p:spPr>
        <p:txBody>
          <a:bodyPr/>
          <a:lstStyle/>
          <a:p>
            <a:pPr>
              <a:defRPr/>
            </a:pPr>
            <a:r>
              <a:rPr lang="fr-FR" sz="2600"/>
              <a:t>Comment obtenir le soutien de l'entreprise ?</a:t>
            </a:r>
          </a:p>
        </p:txBody>
      </p:sp>
      <p:sp>
        <p:nvSpPr>
          <p:cNvPr id="39941" name="Text Box 15"/>
          <p:cNvSpPr txBox="1">
            <a:spLocks noChangeArrowheads="1"/>
          </p:cNvSpPr>
          <p:nvPr/>
        </p:nvSpPr>
        <p:spPr bwMode="auto">
          <a:xfrm>
            <a:off x="363538" y="3332163"/>
            <a:ext cx="3629025" cy="892175"/>
          </a:xfrm>
          <a:prstGeom prst="rect">
            <a:avLst/>
          </a:prstGeom>
          <a:noFill/>
          <a:ln w="9525">
            <a:solidFill>
              <a:schemeClr val="folHlink"/>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600" dirty="0">
                <a:latin typeface="Calibri" panose="020F0502020204030204" pitchFamily="34" charset="0"/>
              </a:rPr>
              <a:t>Manque de soutien des services fonctionnels, qui ne considèrent pas le projet comme prioritaire.</a:t>
            </a:r>
          </a:p>
        </p:txBody>
      </p:sp>
      <p:sp>
        <p:nvSpPr>
          <p:cNvPr id="58385" name="Text Box 17"/>
          <p:cNvSpPr txBox="1">
            <a:spLocks noChangeArrowheads="1"/>
          </p:cNvSpPr>
          <p:nvPr/>
        </p:nvSpPr>
        <p:spPr bwMode="auto">
          <a:xfrm>
            <a:off x="5081588" y="2076450"/>
            <a:ext cx="3659187" cy="584200"/>
          </a:xfrm>
          <a:prstGeom prst="rect">
            <a:avLst/>
          </a:prstGeom>
          <a:noFill/>
          <a:ln w="9525">
            <a:solidFill>
              <a:schemeClr val="folHlink"/>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pPr algn="l"/>
            <a:r>
              <a:rPr lang="fr-FR" altLang="fr-FR" sz="1600" dirty="0">
                <a:latin typeface="Calibri" panose="020F0502020204030204" pitchFamily="34" charset="0"/>
              </a:rPr>
              <a:t>Engagement fort de la Direction et solidarité de l'équipe de direction.</a:t>
            </a:r>
          </a:p>
        </p:txBody>
      </p:sp>
      <p:sp>
        <p:nvSpPr>
          <p:cNvPr id="58387" name="Text Box 19"/>
          <p:cNvSpPr txBox="1">
            <a:spLocks noChangeArrowheads="1"/>
          </p:cNvSpPr>
          <p:nvPr/>
        </p:nvSpPr>
        <p:spPr bwMode="auto">
          <a:xfrm>
            <a:off x="5094288" y="4987925"/>
            <a:ext cx="3657600" cy="590550"/>
          </a:xfrm>
          <a:prstGeom prst="rect">
            <a:avLst/>
          </a:prstGeom>
          <a:noFill/>
          <a:ln w="9525">
            <a:solidFill>
              <a:schemeClr val="folHlink"/>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pPr algn="l"/>
            <a:r>
              <a:rPr lang="fr-FR" altLang="fr-FR" sz="1600" dirty="0">
                <a:latin typeface="Calibri" panose="020F0502020204030204" pitchFamily="34" charset="0"/>
              </a:rPr>
              <a:t>- Construire un plan de communication</a:t>
            </a:r>
          </a:p>
          <a:p>
            <a:pPr algn="l"/>
            <a:r>
              <a:rPr lang="fr-FR" altLang="fr-FR" sz="1600" dirty="0">
                <a:latin typeface="Calibri" panose="020F0502020204030204" pitchFamily="34" charset="0"/>
              </a:rPr>
              <a:t>- Rendre les résultats visibles</a:t>
            </a:r>
          </a:p>
        </p:txBody>
      </p:sp>
      <p:sp>
        <p:nvSpPr>
          <p:cNvPr id="39944" name="Rectangle 3"/>
          <p:cNvSpPr>
            <a:spLocks noGrp="1" noChangeArrowheads="1"/>
          </p:cNvSpPr>
          <p:nvPr>
            <p:ph type="body" idx="1"/>
          </p:nvPr>
        </p:nvSpPr>
        <p:spPr>
          <a:xfrm>
            <a:off x="1600200" y="1323975"/>
            <a:ext cx="2120900" cy="504825"/>
          </a:xfrm>
          <a:solidFill>
            <a:srgbClr val="FFFF99"/>
          </a:solidFill>
          <a:ln>
            <a:solidFill>
              <a:schemeClr val="folHlink"/>
            </a:solidFill>
            <a:miter lim="800000"/>
            <a:headEnd/>
            <a:tailEnd/>
          </a:ln>
        </p:spPr>
        <p:txBody>
          <a:bodyPr/>
          <a:lstStyle/>
          <a:p>
            <a:pPr marL="190500" indent="-190500">
              <a:buFontTx/>
              <a:buNone/>
            </a:pPr>
            <a:r>
              <a:rPr lang="fr-FR" altLang="fr-FR"/>
              <a:t>Les difficultés</a:t>
            </a:r>
          </a:p>
        </p:txBody>
      </p:sp>
      <p:sp>
        <p:nvSpPr>
          <p:cNvPr id="58397" name="Text Box 29"/>
          <p:cNvSpPr txBox="1">
            <a:spLocks noChangeArrowheads="1"/>
          </p:cNvSpPr>
          <p:nvPr/>
        </p:nvSpPr>
        <p:spPr bwMode="auto">
          <a:xfrm>
            <a:off x="5081588" y="2762250"/>
            <a:ext cx="3671887" cy="558800"/>
          </a:xfrm>
          <a:prstGeom prst="rect">
            <a:avLst/>
          </a:prstGeom>
          <a:noFill/>
          <a:ln w="9525">
            <a:solidFill>
              <a:schemeClr val="folHlink"/>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pPr algn="l"/>
            <a:r>
              <a:rPr lang="fr-FR" altLang="fr-FR" sz="1600" dirty="0">
                <a:latin typeface="Calibri" panose="020F0502020204030204" pitchFamily="34" charset="0"/>
              </a:rPr>
              <a:t>Chef de projet ayant une position hiérarchique forte.</a:t>
            </a:r>
          </a:p>
        </p:txBody>
      </p:sp>
      <p:sp>
        <p:nvSpPr>
          <p:cNvPr id="58398" name="Text Box 30"/>
          <p:cNvSpPr txBox="1">
            <a:spLocks noChangeArrowheads="1"/>
          </p:cNvSpPr>
          <p:nvPr/>
        </p:nvSpPr>
        <p:spPr bwMode="auto">
          <a:xfrm>
            <a:off x="5081588" y="4276725"/>
            <a:ext cx="3633787" cy="590550"/>
          </a:xfrm>
          <a:prstGeom prst="rect">
            <a:avLst/>
          </a:prstGeom>
          <a:noFill/>
          <a:ln w="9525">
            <a:solidFill>
              <a:schemeClr val="folHlink"/>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pPr algn="l"/>
            <a:r>
              <a:rPr lang="fr-FR" altLang="fr-FR" sz="1600" dirty="0">
                <a:latin typeface="Calibri" panose="020F0502020204030204" pitchFamily="34" charset="0"/>
              </a:rPr>
              <a:t>- Définir des priorités</a:t>
            </a:r>
          </a:p>
          <a:p>
            <a:pPr algn="l"/>
            <a:r>
              <a:rPr lang="fr-FR" altLang="fr-FR" sz="1600" dirty="0">
                <a:latin typeface="Calibri" panose="020F0502020204030204" pitchFamily="34" charset="0"/>
              </a:rPr>
              <a:t>- Réserver du temps dans le planning</a:t>
            </a:r>
          </a:p>
        </p:txBody>
      </p:sp>
      <p:sp>
        <p:nvSpPr>
          <p:cNvPr id="58399" name="Text Box 31"/>
          <p:cNvSpPr txBox="1">
            <a:spLocks noChangeArrowheads="1"/>
          </p:cNvSpPr>
          <p:nvPr/>
        </p:nvSpPr>
        <p:spPr bwMode="auto">
          <a:xfrm>
            <a:off x="5081588" y="3397250"/>
            <a:ext cx="3671887" cy="774700"/>
          </a:xfrm>
          <a:prstGeom prst="rect">
            <a:avLst/>
          </a:prstGeom>
          <a:noFill/>
          <a:ln w="9525">
            <a:solidFill>
              <a:schemeClr val="folHlink"/>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pPr algn="l"/>
            <a:r>
              <a:rPr lang="fr-FR" altLang="fr-FR" sz="1600" dirty="0">
                <a:latin typeface="Calibri" panose="020F0502020204030204" pitchFamily="34" charset="0"/>
              </a:rPr>
              <a:t>Impliquer très tôt les services fonctionnels dans le projet (achats, production, logistique, etc.).</a:t>
            </a:r>
          </a:p>
        </p:txBody>
      </p:sp>
      <p:sp>
        <p:nvSpPr>
          <p:cNvPr id="39948" name="Rectangle 10"/>
          <p:cNvSpPr>
            <a:spLocks noChangeArrowheads="1"/>
          </p:cNvSpPr>
          <p:nvPr/>
        </p:nvSpPr>
        <p:spPr bwMode="auto">
          <a:xfrm>
            <a:off x="5956300" y="1260475"/>
            <a:ext cx="1892300" cy="530225"/>
          </a:xfrm>
          <a:prstGeom prst="rect">
            <a:avLst/>
          </a:prstGeom>
          <a:solidFill>
            <a:srgbClr val="FFFF99"/>
          </a:solidFill>
          <a:ln w="9525">
            <a:solidFill>
              <a:schemeClr val="folHlink"/>
            </a:solidFill>
            <a:miter lim="800000"/>
            <a:headEnd/>
            <a:tailEnd/>
          </a:ln>
        </p:spPr>
        <p:txBody>
          <a:bodyPr/>
          <a:lstStyle>
            <a:lvl1pPr marL="190500" indent="-190500">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pPr algn="l">
              <a:spcBef>
                <a:spcPct val="20000"/>
              </a:spcBef>
            </a:pPr>
            <a:r>
              <a:rPr lang="fr-FR" altLang="fr-FR" sz="2200" dirty="0">
                <a:latin typeface="Calibri" panose="020F0502020204030204" pitchFamily="34" charset="0"/>
              </a:rPr>
              <a:t>Les remèdes</a:t>
            </a:r>
          </a:p>
        </p:txBody>
      </p:sp>
      <p:sp>
        <p:nvSpPr>
          <p:cNvPr id="39949" name="AutoShape 23"/>
          <p:cNvSpPr>
            <a:spLocks noChangeArrowheads="1"/>
          </p:cNvSpPr>
          <p:nvPr/>
        </p:nvSpPr>
        <p:spPr bwMode="auto">
          <a:xfrm>
            <a:off x="4305300" y="3733800"/>
            <a:ext cx="317500" cy="254000"/>
          </a:xfrm>
          <a:prstGeom prst="rightArrow">
            <a:avLst>
              <a:gd name="adj1" fmla="val 50000"/>
              <a:gd name="adj2" fmla="val 31250"/>
            </a:avLst>
          </a:prstGeom>
          <a:solidFill>
            <a:srgbClr val="FFFF99"/>
          </a:solidFill>
          <a:ln w="9525">
            <a:solidFill>
              <a:schemeClr val="tx2"/>
            </a:solidFill>
            <a:miter lim="800000"/>
            <a:headEnd/>
            <a:tailEnd/>
          </a:ln>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dirty="0">
              <a:latin typeface="Calibri" panose="020F0502020204030204" pitchFamily="34" charset="0"/>
            </a:endParaRPr>
          </a:p>
        </p:txBody>
      </p:sp>
      <p:sp>
        <p:nvSpPr>
          <p:cNvPr id="39950" name="AutoShape 35"/>
          <p:cNvSpPr>
            <a:spLocks noChangeArrowheads="1"/>
          </p:cNvSpPr>
          <p:nvPr/>
        </p:nvSpPr>
        <p:spPr bwMode="auto">
          <a:xfrm>
            <a:off x="2400300" y="1955800"/>
            <a:ext cx="355600" cy="1231900"/>
          </a:xfrm>
          <a:prstGeom prst="downArrow">
            <a:avLst>
              <a:gd name="adj1" fmla="val 50000"/>
              <a:gd name="adj2" fmla="val 86607"/>
            </a:avLst>
          </a:prstGeom>
          <a:solidFill>
            <a:srgbClr val="FFFF99"/>
          </a:solidFill>
          <a:ln w="9525">
            <a:solidFill>
              <a:schemeClr val="tx2"/>
            </a:solidFill>
            <a:miter lim="800000"/>
            <a:headEnd/>
            <a:tailEnd/>
          </a:ln>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dirty="0">
              <a:latin typeface="Calibri" panose="020F0502020204030204" pitchFamily="34" charset="0"/>
            </a:endParaRPr>
          </a:p>
        </p:txBody>
      </p:sp>
      <p:sp>
        <p:nvSpPr>
          <p:cNvPr id="39951" name="Line 36"/>
          <p:cNvSpPr>
            <a:spLocks noChangeShapeType="1"/>
          </p:cNvSpPr>
          <p:nvPr/>
        </p:nvSpPr>
        <p:spPr bwMode="auto">
          <a:xfrm>
            <a:off x="4686300" y="2095500"/>
            <a:ext cx="0" cy="351790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fr-FR" dirty="0">
              <a:latin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58385"/>
                                        </p:tgtEl>
                                        <p:attrNameLst>
                                          <p:attrName>style.visibility</p:attrName>
                                        </p:attrNameLst>
                                      </p:cBhvr>
                                      <p:to>
                                        <p:strVal val="visible"/>
                                      </p:to>
                                    </p:set>
                                    <p:animEffect transition="in" filter="box(out)">
                                      <p:cBhvr>
                                        <p:cTn id="7" dur="500"/>
                                        <p:tgtEl>
                                          <p:spTgt spid="5838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58397"/>
                                        </p:tgtEl>
                                        <p:attrNameLst>
                                          <p:attrName>style.visibility</p:attrName>
                                        </p:attrNameLst>
                                      </p:cBhvr>
                                      <p:to>
                                        <p:strVal val="visible"/>
                                      </p:to>
                                    </p:set>
                                    <p:animEffect transition="in" filter="box(out)">
                                      <p:cBhvr>
                                        <p:cTn id="12" dur="500"/>
                                        <p:tgtEl>
                                          <p:spTgt spid="5839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58399"/>
                                        </p:tgtEl>
                                        <p:attrNameLst>
                                          <p:attrName>style.visibility</p:attrName>
                                        </p:attrNameLst>
                                      </p:cBhvr>
                                      <p:to>
                                        <p:strVal val="visible"/>
                                      </p:to>
                                    </p:set>
                                    <p:animEffect transition="in" filter="box(out)">
                                      <p:cBhvr>
                                        <p:cTn id="17" dur="500"/>
                                        <p:tgtEl>
                                          <p:spTgt spid="5839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32" fill="hold" grpId="0" nodeType="clickEffect">
                                  <p:stCondLst>
                                    <p:cond delay="0"/>
                                  </p:stCondLst>
                                  <p:childTnLst>
                                    <p:set>
                                      <p:cBhvr>
                                        <p:cTn id="21" dur="1" fill="hold">
                                          <p:stCondLst>
                                            <p:cond delay="0"/>
                                          </p:stCondLst>
                                        </p:cTn>
                                        <p:tgtEl>
                                          <p:spTgt spid="58398"/>
                                        </p:tgtEl>
                                        <p:attrNameLst>
                                          <p:attrName>style.visibility</p:attrName>
                                        </p:attrNameLst>
                                      </p:cBhvr>
                                      <p:to>
                                        <p:strVal val="visible"/>
                                      </p:to>
                                    </p:set>
                                    <p:animEffect transition="in" filter="box(out)">
                                      <p:cBhvr>
                                        <p:cTn id="22" dur="500"/>
                                        <p:tgtEl>
                                          <p:spTgt spid="58398"/>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32" fill="hold" grpId="0" nodeType="clickEffect">
                                  <p:stCondLst>
                                    <p:cond delay="0"/>
                                  </p:stCondLst>
                                  <p:childTnLst>
                                    <p:set>
                                      <p:cBhvr>
                                        <p:cTn id="26" dur="1" fill="hold">
                                          <p:stCondLst>
                                            <p:cond delay="0"/>
                                          </p:stCondLst>
                                        </p:cTn>
                                        <p:tgtEl>
                                          <p:spTgt spid="58387"/>
                                        </p:tgtEl>
                                        <p:attrNameLst>
                                          <p:attrName>style.visibility</p:attrName>
                                        </p:attrNameLst>
                                      </p:cBhvr>
                                      <p:to>
                                        <p:strVal val="visible"/>
                                      </p:to>
                                    </p:set>
                                    <p:animEffect transition="in" filter="box(out)">
                                      <p:cBhvr>
                                        <p:cTn id="27" dur="500"/>
                                        <p:tgtEl>
                                          <p:spTgt spid="583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85" grpId="0" animBg="1" autoUpdateAnimBg="0"/>
      <p:bldP spid="58387" grpId="0" animBg="1" autoUpdateAnimBg="0"/>
      <p:bldP spid="58397" grpId="0" animBg="1" autoUpdateAnimBg="0"/>
      <p:bldP spid="58398" grpId="0" animBg="1" autoUpdateAnimBg="0"/>
      <p:bldP spid="58399" grpId="0" animBg="1" autoUpdateAnimBg="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a:xfrm>
            <a:off x="1435100" y="101600"/>
            <a:ext cx="7607300" cy="762000"/>
          </a:xfrm>
        </p:spPr>
        <p:txBody>
          <a:bodyPr/>
          <a:lstStyle/>
          <a:p>
            <a:pPr>
              <a:defRPr/>
            </a:pPr>
            <a:r>
              <a:rPr lang="fr-FR" sz="2800"/>
              <a:t>Définir un plan de communication générale</a:t>
            </a:r>
          </a:p>
        </p:txBody>
      </p:sp>
      <p:sp>
        <p:nvSpPr>
          <p:cNvPr id="40966" name="Rectangle 3"/>
          <p:cNvSpPr>
            <a:spLocks noGrp="1" noChangeArrowheads="1"/>
          </p:cNvSpPr>
          <p:nvPr>
            <p:ph type="body" idx="1"/>
          </p:nvPr>
        </p:nvSpPr>
        <p:spPr>
          <a:xfrm>
            <a:off x="1016000" y="3990975"/>
            <a:ext cx="7708900" cy="2574925"/>
          </a:xfrm>
        </p:spPr>
        <p:txBody>
          <a:bodyPr/>
          <a:lstStyle/>
          <a:p>
            <a:pPr marL="0" indent="0">
              <a:buFontTx/>
              <a:buNone/>
            </a:pPr>
            <a:r>
              <a:rPr lang="fr-FR" altLang="fr-FR" sz="2000" dirty="0"/>
              <a:t>L'objectif est d'informer non seulement les acteurs du projet </a:t>
            </a:r>
            <a:br>
              <a:rPr lang="fr-FR" altLang="fr-FR" sz="2000" dirty="0"/>
            </a:br>
            <a:r>
              <a:rPr lang="fr-FR" altLang="fr-FR" sz="2000" dirty="0"/>
              <a:t>mais aussi l'ensemble du personnel de l'entreprise :</a:t>
            </a:r>
          </a:p>
          <a:p>
            <a:pPr marL="565150" lvl="1"/>
            <a:r>
              <a:rPr lang="fr-FR" altLang="fr-FR" dirty="0"/>
              <a:t>Au moment du lancement, en cours du projet et à la fin.</a:t>
            </a:r>
          </a:p>
          <a:p>
            <a:pPr marL="0" indent="0">
              <a:buFontTx/>
              <a:buNone/>
            </a:pPr>
            <a:r>
              <a:rPr lang="fr-FR" altLang="fr-FR" dirty="0"/>
              <a:t>Avantages :</a:t>
            </a:r>
          </a:p>
          <a:p>
            <a:pPr marL="565150" lvl="1"/>
            <a:r>
              <a:rPr lang="fr-FR" altLang="fr-FR" dirty="0"/>
              <a:t>Le personnel comprend ce que le projet représente pour l'entreprise.</a:t>
            </a:r>
          </a:p>
          <a:p>
            <a:pPr marL="565150" lvl="1"/>
            <a:r>
              <a:rPr lang="fr-FR" altLang="fr-FR" dirty="0"/>
              <a:t>Il se montre plus favorable au projet.</a:t>
            </a:r>
          </a:p>
          <a:p>
            <a:pPr marL="565150" lvl="1"/>
            <a:r>
              <a:rPr lang="fr-FR" altLang="fr-FR" dirty="0"/>
              <a:t>L'équipe projet se sent moins isolée.</a:t>
            </a:r>
          </a:p>
          <a:p>
            <a:pPr marL="0" indent="0"/>
            <a:endParaRPr lang="fr-FR" altLang="fr-FR" dirty="0"/>
          </a:p>
        </p:txBody>
      </p:sp>
      <p:grpSp>
        <p:nvGrpSpPr>
          <p:cNvPr id="40968" name="Group 5"/>
          <p:cNvGrpSpPr>
            <a:grpSpLocks/>
          </p:cNvGrpSpPr>
          <p:nvPr/>
        </p:nvGrpSpPr>
        <p:grpSpPr bwMode="auto">
          <a:xfrm>
            <a:off x="4981575" y="1341438"/>
            <a:ext cx="3908425" cy="2263775"/>
            <a:chOff x="1782" y="2465"/>
            <a:chExt cx="2462" cy="1426"/>
          </a:xfrm>
        </p:grpSpPr>
        <p:sp>
          <p:nvSpPr>
            <p:cNvPr id="41013" name="Rectangle 6"/>
            <p:cNvSpPr>
              <a:spLocks noChangeArrowheads="1"/>
            </p:cNvSpPr>
            <p:nvPr/>
          </p:nvSpPr>
          <p:spPr bwMode="auto">
            <a:xfrm>
              <a:off x="2072" y="2486"/>
              <a:ext cx="2105" cy="158"/>
            </a:xfrm>
            <a:prstGeom prst="rect">
              <a:avLst/>
            </a:prstGeom>
            <a:solidFill>
              <a:srgbClr val="0066FF"/>
            </a:solidFill>
            <a:ln w="12700">
              <a:solidFill>
                <a:schemeClr val="tx1"/>
              </a:solidFill>
              <a:miter lim="800000"/>
              <a:headEnd/>
              <a:tailEnd/>
            </a:ln>
          </p:spPr>
          <p:txBody>
            <a:bodyPr wrap="none" anchor="ctr"/>
            <a:lstStyle>
              <a:lvl1pPr defTabSz="762000">
                <a:defRPr>
                  <a:solidFill>
                    <a:schemeClr val="accent2"/>
                  </a:solidFill>
                  <a:latin typeface="Arial" charset="0"/>
                </a:defRPr>
              </a:lvl1pPr>
              <a:lvl2pPr marL="742950" indent="-285750" defTabSz="762000">
                <a:defRPr>
                  <a:solidFill>
                    <a:schemeClr val="accent2"/>
                  </a:solidFill>
                  <a:latin typeface="Arial" charset="0"/>
                </a:defRPr>
              </a:lvl2pPr>
              <a:lvl3pPr marL="1143000" indent="-228600" defTabSz="762000">
                <a:defRPr>
                  <a:solidFill>
                    <a:schemeClr val="accent2"/>
                  </a:solidFill>
                  <a:latin typeface="Arial" charset="0"/>
                </a:defRPr>
              </a:lvl3pPr>
              <a:lvl4pPr marL="1600200" indent="-228600" defTabSz="762000">
                <a:defRPr>
                  <a:solidFill>
                    <a:schemeClr val="accent2"/>
                  </a:solidFill>
                  <a:latin typeface="Arial" charset="0"/>
                </a:defRPr>
              </a:lvl4pPr>
              <a:lvl5pPr marL="2057400" indent="-228600" defTabSz="762000">
                <a:defRPr>
                  <a:solidFill>
                    <a:schemeClr val="accent2"/>
                  </a:solidFill>
                  <a:latin typeface="Arial" charset="0"/>
                </a:defRPr>
              </a:lvl5pPr>
              <a:lvl6pPr marL="2514600" indent="-228600" algn="ctr" defTabSz="762000" eaLnBrk="0" fontAlgn="base" hangingPunct="0">
                <a:spcBef>
                  <a:spcPct val="0"/>
                </a:spcBef>
                <a:spcAft>
                  <a:spcPct val="0"/>
                </a:spcAft>
                <a:defRPr>
                  <a:solidFill>
                    <a:schemeClr val="accent2"/>
                  </a:solidFill>
                  <a:latin typeface="Arial" charset="0"/>
                </a:defRPr>
              </a:lvl6pPr>
              <a:lvl7pPr marL="2971800" indent="-228600" algn="ctr" defTabSz="762000" eaLnBrk="0" fontAlgn="base" hangingPunct="0">
                <a:spcBef>
                  <a:spcPct val="0"/>
                </a:spcBef>
                <a:spcAft>
                  <a:spcPct val="0"/>
                </a:spcAft>
                <a:defRPr>
                  <a:solidFill>
                    <a:schemeClr val="accent2"/>
                  </a:solidFill>
                  <a:latin typeface="Arial" charset="0"/>
                </a:defRPr>
              </a:lvl7pPr>
              <a:lvl8pPr marL="3429000" indent="-228600" algn="ctr" defTabSz="762000" eaLnBrk="0" fontAlgn="base" hangingPunct="0">
                <a:spcBef>
                  <a:spcPct val="0"/>
                </a:spcBef>
                <a:spcAft>
                  <a:spcPct val="0"/>
                </a:spcAft>
                <a:defRPr>
                  <a:solidFill>
                    <a:schemeClr val="accent2"/>
                  </a:solidFill>
                  <a:latin typeface="Arial" charset="0"/>
                </a:defRPr>
              </a:lvl8pPr>
              <a:lvl9pPr marL="3886200" indent="-228600" algn="ctr" defTabSz="762000" eaLnBrk="0" fontAlgn="base" hangingPunct="0">
                <a:spcBef>
                  <a:spcPct val="0"/>
                </a:spcBef>
                <a:spcAft>
                  <a:spcPct val="0"/>
                </a:spcAft>
                <a:defRPr>
                  <a:solidFill>
                    <a:schemeClr val="accent2"/>
                  </a:solidFill>
                  <a:latin typeface="Arial" charset="0"/>
                </a:defRPr>
              </a:lvl9pPr>
            </a:lstStyle>
            <a:p>
              <a:pPr>
                <a:lnSpc>
                  <a:spcPct val="90000"/>
                </a:lnSpc>
              </a:pPr>
              <a:r>
                <a:rPr lang="fr-FR" altLang="fr-FR" sz="1200" b="1" dirty="0">
                  <a:solidFill>
                    <a:schemeClr val="bg1"/>
                  </a:solidFill>
                  <a:latin typeface="Calibri" panose="020F0502020204030204" pitchFamily="34" charset="0"/>
                </a:rPr>
                <a:t>PROJET HORIZON</a:t>
              </a:r>
            </a:p>
          </p:txBody>
        </p:sp>
        <p:sp>
          <p:nvSpPr>
            <p:cNvPr id="41014" name="Rectangle 7"/>
            <p:cNvSpPr>
              <a:spLocks noChangeArrowheads="1"/>
            </p:cNvSpPr>
            <p:nvPr/>
          </p:nvSpPr>
          <p:spPr bwMode="auto">
            <a:xfrm>
              <a:off x="2050" y="2465"/>
              <a:ext cx="2152" cy="1413"/>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dirty="0">
                <a:latin typeface="Calibri" panose="020F0502020204030204" pitchFamily="34" charset="0"/>
              </a:endParaRPr>
            </a:p>
          </p:txBody>
        </p:sp>
        <p:sp>
          <p:nvSpPr>
            <p:cNvPr id="41015" name="Text Box 8"/>
            <p:cNvSpPr txBox="1">
              <a:spLocks noChangeArrowheads="1"/>
            </p:cNvSpPr>
            <p:nvPr/>
          </p:nvSpPr>
          <p:spPr bwMode="auto">
            <a:xfrm>
              <a:off x="3529" y="2714"/>
              <a:ext cx="413" cy="119"/>
            </a:xfrm>
            <a:prstGeom prst="rect">
              <a:avLst/>
            </a:prstGeom>
            <a:solidFill>
              <a:srgbClr val="99CCFF"/>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defTabSz="762000">
                <a:defRPr>
                  <a:solidFill>
                    <a:schemeClr val="accent2"/>
                  </a:solidFill>
                  <a:latin typeface="Arial" charset="0"/>
                </a:defRPr>
              </a:lvl1pPr>
              <a:lvl2pPr marL="742950" indent="-285750" defTabSz="762000">
                <a:defRPr>
                  <a:solidFill>
                    <a:schemeClr val="accent2"/>
                  </a:solidFill>
                  <a:latin typeface="Arial" charset="0"/>
                </a:defRPr>
              </a:lvl2pPr>
              <a:lvl3pPr marL="1143000" indent="-228600" defTabSz="762000">
                <a:defRPr>
                  <a:solidFill>
                    <a:schemeClr val="accent2"/>
                  </a:solidFill>
                  <a:latin typeface="Arial" charset="0"/>
                </a:defRPr>
              </a:lvl3pPr>
              <a:lvl4pPr marL="1600200" indent="-228600" defTabSz="762000">
                <a:defRPr>
                  <a:solidFill>
                    <a:schemeClr val="accent2"/>
                  </a:solidFill>
                  <a:latin typeface="Arial" charset="0"/>
                </a:defRPr>
              </a:lvl4pPr>
              <a:lvl5pPr marL="2057400" indent="-228600" defTabSz="762000">
                <a:defRPr>
                  <a:solidFill>
                    <a:schemeClr val="accent2"/>
                  </a:solidFill>
                  <a:latin typeface="Arial" charset="0"/>
                </a:defRPr>
              </a:lvl5pPr>
              <a:lvl6pPr marL="2514600" indent="-228600" algn="ctr" defTabSz="762000" eaLnBrk="0" fontAlgn="base" hangingPunct="0">
                <a:spcBef>
                  <a:spcPct val="0"/>
                </a:spcBef>
                <a:spcAft>
                  <a:spcPct val="0"/>
                </a:spcAft>
                <a:defRPr>
                  <a:solidFill>
                    <a:schemeClr val="accent2"/>
                  </a:solidFill>
                  <a:latin typeface="Arial" charset="0"/>
                </a:defRPr>
              </a:lvl6pPr>
              <a:lvl7pPr marL="2971800" indent="-228600" algn="ctr" defTabSz="762000" eaLnBrk="0" fontAlgn="base" hangingPunct="0">
                <a:spcBef>
                  <a:spcPct val="0"/>
                </a:spcBef>
                <a:spcAft>
                  <a:spcPct val="0"/>
                </a:spcAft>
                <a:defRPr>
                  <a:solidFill>
                    <a:schemeClr val="accent2"/>
                  </a:solidFill>
                  <a:latin typeface="Arial" charset="0"/>
                </a:defRPr>
              </a:lvl7pPr>
              <a:lvl8pPr marL="3429000" indent="-228600" algn="ctr" defTabSz="762000" eaLnBrk="0" fontAlgn="base" hangingPunct="0">
                <a:spcBef>
                  <a:spcPct val="0"/>
                </a:spcBef>
                <a:spcAft>
                  <a:spcPct val="0"/>
                </a:spcAft>
                <a:defRPr>
                  <a:solidFill>
                    <a:schemeClr val="accent2"/>
                  </a:solidFill>
                  <a:latin typeface="Arial" charset="0"/>
                </a:defRPr>
              </a:lvl8pPr>
              <a:lvl9pPr marL="3886200" indent="-228600" algn="ctr" defTabSz="762000" eaLnBrk="0" fontAlgn="base" hangingPunct="0">
                <a:spcBef>
                  <a:spcPct val="0"/>
                </a:spcBef>
                <a:spcAft>
                  <a:spcPct val="0"/>
                </a:spcAft>
                <a:defRPr>
                  <a:solidFill>
                    <a:schemeClr val="accent2"/>
                  </a:solidFill>
                  <a:latin typeface="Arial" charset="0"/>
                </a:defRPr>
              </a:lvl9pPr>
            </a:lstStyle>
            <a:p>
              <a:pPr algn="l">
                <a:lnSpc>
                  <a:spcPct val="90000"/>
                </a:lnSpc>
              </a:pPr>
              <a:r>
                <a:rPr lang="fr-FR" altLang="fr-FR" sz="700" b="1" dirty="0">
                  <a:solidFill>
                    <a:schemeClr val="tx1"/>
                  </a:solidFill>
                  <a:latin typeface="Calibri" panose="020F0502020204030204" pitchFamily="34" charset="0"/>
                </a:rPr>
                <a:t>PROJET TPM</a:t>
              </a:r>
            </a:p>
          </p:txBody>
        </p:sp>
        <p:sp>
          <p:nvSpPr>
            <p:cNvPr id="41016" name="Text Box 9"/>
            <p:cNvSpPr txBox="1">
              <a:spLocks noChangeArrowheads="1"/>
            </p:cNvSpPr>
            <p:nvPr/>
          </p:nvSpPr>
          <p:spPr bwMode="auto">
            <a:xfrm>
              <a:off x="2167" y="2729"/>
              <a:ext cx="508" cy="119"/>
            </a:xfrm>
            <a:prstGeom prst="rect">
              <a:avLst/>
            </a:prstGeom>
            <a:solidFill>
              <a:srgbClr val="99CCFF"/>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defTabSz="762000">
                <a:defRPr>
                  <a:solidFill>
                    <a:schemeClr val="accent2"/>
                  </a:solidFill>
                  <a:latin typeface="Arial" charset="0"/>
                </a:defRPr>
              </a:lvl1pPr>
              <a:lvl2pPr marL="742950" indent="-285750" defTabSz="762000">
                <a:defRPr>
                  <a:solidFill>
                    <a:schemeClr val="accent2"/>
                  </a:solidFill>
                  <a:latin typeface="Arial" charset="0"/>
                </a:defRPr>
              </a:lvl2pPr>
              <a:lvl3pPr marL="1143000" indent="-228600" defTabSz="762000">
                <a:defRPr>
                  <a:solidFill>
                    <a:schemeClr val="accent2"/>
                  </a:solidFill>
                  <a:latin typeface="Arial" charset="0"/>
                </a:defRPr>
              </a:lvl3pPr>
              <a:lvl4pPr marL="1600200" indent="-228600" defTabSz="762000">
                <a:defRPr>
                  <a:solidFill>
                    <a:schemeClr val="accent2"/>
                  </a:solidFill>
                  <a:latin typeface="Arial" charset="0"/>
                </a:defRPr>
              </a:lvl4pPr>
              <a:lvl5pPr marL="2057400" indent="-228600" defTabSz="762000">
                <a:defRPr>
                  <a:solidFill>
                    <a:schemeClr val="accent2"/>
                  </a:solidFill>
                  <a:latin typeface="Arial" charset="0"/>
                </a:defRPr>
              </a:lvl5pPr>
              <a:lvl6pPr marL="2514600" indent="-228600" algn="ctr" defTabSz="762000" eaLnBrk="0" fontAlgn="base" hangingPunct="0">
                <a:spcBef>
                  <a:spcPct val="0"/>
                </a:spcBef>
                <a:spcAft>
                  <a:spcPct val="0"/>
                </a:spcAft>
                <a:defRPr>
                  <a:solidFill>
                    <a:schemeClr val="accent2"/>
                  </a:solidFill>
                  <a:latin typeface="Arial" charset="0"/>
                </a:defRPr>
              </a:lvl6pPr>
              <a:lvl7pPr marL="2971800" indent="-228600" algn="ctr" defTabSz="762000" eaLnBrk="0" fontAlgn="base" hangingPunct="0">
                <a:spcBef>
                  <a:spcPct val="0"/>
                </a:spcBef>
                <a:spcAft>
                  <a:spcPct val="0"/>
                </a:spcAft>
                <a:defRPr>
                  <a:solidFill>
                    <a:schemeClr val="accent2"/>
                  </a:solidFill>
                  <a:latin typeface="Arial" charset="0"/>
                </a:defRPr>
              </a:lvl7pPr>
              <a:lvl8pPr marL="3429000" indent="-228600" algn="ctr" defTabSz="762000" eaLnBrk="0" fontAlgn="base" hangingPunct="0">
                <a:spcBef>
                  <a:spcPct val="0"/>
                </a:spcBef>
                <a:spcAft>
                  <a:spcPct val="0"/>
                </a:spcAft>
                <a:defRPr>
                  <a:solidFill>
                    <a:schemeClr val="accent2"/>
                  </a:solidFill>
                  <a:latin typeface="Arial" charset="0"/>
                </a:defRPr>
              </a:lvl8pPr>
              <a:lvl9pPr marL="3886200" indent="-228600" algn="ctr" defTabSz="762000" eaLnBrk="0" fontAlgn="base" hangingPunct="0">
                <a:spcBef>
                  <a:spcPct val="0"/>
                </a:spcBef>
                <a:spcAft>
                  <a:spcPct val="0"/>
                </a:spcAft>
                <a:defRPr>
                  <a:solidFill>
                    <a:schemeClr val="accent2"/>
                  </a:solidFill>
                  <a:latin typeface="Arial" charset="0"/>
                </a:defRPr>
              </a:lvl9pPr>
            </a:lstStyle>
            <a:p>
              <a:pPr algn="l">
                <a:lnSpc>
                  <a:spcPct val="90000"/>
                </a:lnSpc>
              </a:pPr>
              <a:r>
                <a:rPr lang="fr-FR" altLang="fr-FR" sz="700" b="1" dirty="0">
                  <a:solidFill>
                    <a:schemeClr val="tx1"/>
                  </a:solidFill>
                  <a:latin typeface="Calibri" panose="020F0502020204030204" pitchFamily="34" charset="0"/>
                </a:rPr>
                <a:t>PERFORMANCES</a:t>
              </a:r>
            </a:p>
          </p:txBody>
        </p:sp>
        <p:sp>
          <p:nvSpPr>
            <p:cNvPr id="41017" name="Text Box 10"/>
            <p:cNvSpPr txBox="1">
              <a:spLocks noChangeArrowheads="1"/>
            </p:cNvSpPr>
            <p:nvPr/>
          </p:nvSpPr>
          <p:spPr bwMode="auto">
            <a:xfrm>
              <a:off x="2265" y="2886"/>
              <a:ext cx="40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defTabSz="762000">
                <a:defRPr>
                  <a:solidFill>
                    <a:schemeClr val="accent2"/>
                  </a:solidFill>
                  <a:latin typeface="Arial" charset="0"/>
                </a:defRPr>
              </a:lvl1pPr>
              <a:lvl2pPr marL="742950" indent="-285750" defTabSz="762000">
                <a:defRPr>
                  <a:solidFill>
                    <a:schemeClr val="accent2"/>
                  </a:solidFill>
                  <a:latin typeface="Arial" charset="0"/>
                </a:defRPr>
              </a:lvl2pPr>
              <a:lvl3pPr marL="1143000" indent="-228600" defTabSz="762000">
                <a:defRPr>
                  <a:solidFill>
                    <a:schemeClr val="accent2"/>
                  </a:solidFill>
                  <a:latin typeface="Arial" charset="0"/>
                </a:defRPr>
              </a:lvl3pPr>
              <a:lvl4pPr marL="1600200" indent="-228600" defTabSz="762000">
                <a:defRPr>
                  <a:solidFill>
                    <a:schemeClr val="accent2"/>
                  </a:solidFill>
                  <a:latin typeface="Arial" charset="0"/>
                </a:defRPr>
              </a:lvl4pPr>
              <a:lvl5pPr marL="2057400" indent="-228600" defTabSz="762000">
                <a:defRPr>
                  <a:solidFill>
                    <a:schemeClr val="accent2"/>
                  </a:solidFill>
                  <a:latin typeface="Arial" charset="0"/>
                </a:defRPr>
              </a:lvl5pPr>
              <a:lvl6pPr marL="2514600" indent="-228600" algn="ctr" defTabSz="762000" eaLnBrk="0" fontAlgn="base" hangingPunct="0">
                <a:spcBef>
                  <a:spcPct val="0"/>
                </a:spcBef>
                <a:spcAft>
                  <a:spcPct val="0"/>
                </a:spcAft>
                <a:defRPr>
                  <a:solidFill>
                    <a:schemeClr val="accent2"/>
                  </a:solidFill>
                  <a:latin typeface="Arial" charset="0"/>
                </a:defRPr>
              </a:lvl6pPr>
              <a:lvl7pPr marL="2971800" indent="-228600" algn="ctr" defTabSz="762000" eaLnBrk="0" fontAlgn="base" hangingPunct="0">
                <a:spcBef>
                  <a:spcPct val="0"/>
                </a:spcBef>
                <a:spcAft>
                  <a:spcPct val="0"/>
                </a:spcAft>
                <a:defRPr>
                  <a:solidFill>
                    <a:schemeClr val="accent2"/>
                  </a:solidFill>
                  <a:latin typeface="Arial" charset="0"/>
                </a:defRPr>
              </a:lvl7pPr>
              <a:lvl8pPr marL="3429000" indent="-228600" algn="ctr" defTabSz="762000" eaLnBrk="0" fontAlgn="base" hangingPunct="0">
                <a:spcBef>
                  <a:spcPct val="0"/>
                </a:spcBef>
                <a:spcAft>
                  <a:spcPct val="0"/>
                </a:spcAft>
                <a:defRPr>
                  <a:solidFill>
                    <a:schemeClr val="accent2"/>
                  </a:solidFill>
                  <a:latin typeface="Arial" charset="0"/>
                </a:defRPr>
              </a:lvl8pPr>
              <a:lvl9pPr marL="3886200" indent="-228600" algn="ctr" defTabSz="762000" eaLnBrk="0" fontAlgn="base" hangingPunct="0">
                <a:spcBef>
                  <a:spcPct val="0"/>
                </a:spcBef>
                <a:spcAft>
                  <a:spcPct val="0"/>
                </a:spcAft>
                <a:defRPr>
                  <a:solidFill>
                    <a:schemeClr val="accent2"/>
                  </a:solidFill>
                  <a:latin typeface="Arial" charset="0"/>
                </a:defRPr>
              </a:lvl9pPr>
            </a:lstStyle>
            <a:p>
              <a:pPr algn="l">
                <a:lnSpc>
                  <a:spcPct val="90000"/>
                </a:lnSpc>
              </a:pPr>
              <a:r>
                <a:rPr lang="fr-FR" altLang="fr-FR" sz="700" b="1" dirty="0">
                  <a:solidFill>
                    <a:srgbClr val="0066FF"/>
                  </a:solidFill>
                  <a:latin typeface="Calibri" panose="020F0502020204030204" pitchFamily="34" charset="0"/>
                </a:rPr>
                <a:t>Productivité</a:t>
              </a:r>
            </a:p>
          </p:txBody>
        </p:sp>
        <p:sp>
          <p:nvSpPr>
            <p:cNvPr id="41018" name="Text Box 11"/>
            <p:cNvSpPr txBox="1">
              <a:spLocks noChangeArrowheads="1"/>
            </p:cNvSpPr>
            <p:nvPr/>
          </p:nvSpPr>
          <p:spPr bwMode="auto">
            <a:xfrm>
              <a:off x="2458" y="3441"/>
              <a:ext cx="289"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defTabSz="762000">
                <a:defRPr>
                  <a:solidFill>
                    <a:schemeClr val="accent2"/>
                  </a:solidFill>
                  <a:latin typeface="Arial" charset="0"/>
                </a:defRPr>
              </a:lvl1pPr>
              <a:lvl2pPr marL="742950" indent="-285750" defTabSz="762000">
                <a:defRPr>
                  <a:solidFill>
                    <a:schemeClr val="accent2"/>
                  </a:solidFill>
                  <a:latin typeface="Arial" charset="0"/>
                </a:defRPr>
              </a:lvl2pPr>
              <a:lvl3pPr marL="1143000" indent="-228600" defTabSz="762000">
                <a:defRPr>
                  <a:solidFill>
                    <a:schemeClr val="accent2"/>
                  </a:solidFill>
                  <a:latin typeface="Arial" charset="0"/>
                </a:defRPr>
              </a:lvl3pPr>
              <a:lvl4pPr marL="1600200" indent="-228600" defTabSz="762000">
                <a:defRPr>
                  <a:solidFill>
                    <a:schemeClr val="accent2"/>
                  </a:solidFill>
                  <a:latin typeface="Arial" charset="0"/>
                </a:defRPr>
              </a:lvl4pPr>
              <a:lvl5pPr marL="2057400" indent="-228600" defTabSz="762000">
                <a:defRPr>
                  <a:solidFill>
                    <a:schemeClr val="accent2"/>
                  </a:solidFill>
                  <a:latin typeface="Arial" charset="0"/>
                </a:defRPr>
              </a:lvl5pPr>
              <a:lvl6pPr marL="2514600" indent="-228600" algn="ctr" defTabSz="762000" eaLnBrk="0" fontAlgn="base" hangingPunct="0">
                <a:spcBef>
                  <a:spcPct val="0"/>
                </a:spcBef>
                <a:spcAft>
                  <a:spcPct val="0"/>
                </a:spcAft>
                <a:defRPr>
                  <a:solidFill>
                    <a:schemeClr val="accent2"/>
                  </a:solidFill>
                  <a:latin typeface="Arial" charset="0"/>
                </a:defRPr>
              </a:lvl6pPr>
              <a:lvl7pPr marL="2971800" indent="-228600" algn="ctr" defTabSz="762000" eaLnBrk="0" fontAlgn="base" hangingPunct="0">
                <a:spcBef>
                  <a:spcPct val="0"/>
                </a:spcBef>
                <a:spcAft>
                  <a:spcPct val="0"/>
                </a:spcAft>
                <a:defRPr>
                  <a:solidFill>
                    <a:schemeClr val="accent2"/>
                  </a:solidFill>
                  <a:latin typeface="Arial" charset="0"/>
                </a:defRPr>
              </a:lvl7pPr>
              <a:lvl8pPr marL="3429000" indent="-228600" algn="ctr" defTabSz="762000" eaLnBrk="0" fontAlgn="base" hangingPunct="0">
                <a:spcBef>
                  <a:spcPct val="0"/>
                </a:spcBef>
                <a:spcAft>
                  <a:spcPct val="0"/>
                </a:spcAft>
                <a:defRPr>
                  <a:solidFill>
                    <a:schemeClr val="accent2"/>
                  </a:solidFill>
                  <a:latin typeface="Arial" charset="0"/>
                </a:defRPr>
              </a:lvl8pPr>
              <a:lvl9pPr marL="3886200" indent="-228600" algn="ctr" defTabSz="762000" eaLnBrk="0" fontAlgn="base" hangingPunct="0">
                <a:spcBef>
                  <a:spcPct val="0"/>
                </a:spcBef>
                <a:spcAft>
                  <a:spcPct val="0"/>
                </a:spcAft>
                <a:defRPr>
                  <a:solidFill>
                    <a:schemeClr val="accent2"/>
                  </a:solidFill>
                  <a:latin typeface="Arial" charset="0"/>
                </a:defRPr>
              </a:lvl9pPr>
            </a:lstStyle>
            <a:p>
              <a:pPr algn="l">
                <a:lnSpc>
                  <a:spcPct val="90000"/>
                </a:lnSpc>
              </a:pPr>
              <a:r>
                <a:rPr lang="fr-FR" altLang="fr-FR" sz="700" b="1" dirty="0">
                  <a:solidFill>
                    <a:srgbClr val="0066FF"/>
                  </a:solidFill>
                  <a:latin typeface="Calibri" panose="020F0502020204030204" pitchFamily="34" charset="0"/>
                </a:rPr>
                <a:t>Qualité</a:t>
              </a:r>
            </a:p>
          </p:txBody>
        </p:sp>
        <p:sp>
          <p:nvSpPr>
            <p:cNvPr id="41019" name="AutoShape 12"/>
            <p:cNvSpPr>
              <a:spLocks noChangeArrowheads="1"/>
            </p:cNvSpPr>
            <p:nvPr/>
          </p:nvSpPr>
          <p:spPr bwMode="auto">
            <a:xfrm>
              <a:off x="2129" y="2505"/>
              <a:ext cx="377" cy="120"/>
            </a:xfrm>
            <a:prstGeom prst="roundRect">
              <a:avLst>
                <a:gd name="adj" fmla="val 16667"/>
              </a:avLst>
            </a:prstGeom>
            <a:solidFill>
              <a:schemeClr val="bg1"/>
            </a:solidFill>
            <a:ln w="12700">
              <a:solidFill>
                <a:schemeClr val="tx1"/>
              </a:solidFill>
              <a:round/>
              <a:headEnd/>
              <a:tailEnd/>
            </a:ln>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dirty="0">
                <a:latin typeface="Calibri" panose="020F0502020204030204" pitchFamily="34" charset="0"/>
              </a:endParaRPr>
            </a:p>
          </p:txBody>
        </p:sp>
        <p:sp>
          <p:nvSpPr>
            <p:cNvPr id="41020" name="Text Box 13"/>
            <p:cNvSpPr txBox="1">
              <a:spLocks noChangeArrowheads="1"/>
            </p:cNvSpPr>
            <p:nvPr/>
          </p:nvSpPr>
          <p:spPr bwMode="auto">
            <a:xfrm>
              <a:off x="2139" y="2506"/>
              <a:ext cx="327"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defTabSz="762000">
                <a:defRPr>
                  <a:solidFill>
                    <a:schemeClr val="accent2"/>
                  </a:solidFill>
                  <a:latin typeface="Arial" charset="0"/>
                </a:defRPr>
              </a:lvl1pPr>
              <a:lvl2pPr marL="742950" indent="-285750" defTabSz="762000">
                <a:defRPr>
                  <a:solidFill>
                    <a:schemeClr val="accent2"/>
                  </a:solidFill>
                  <a:latin typeface="Arial" charset="0"/>
                </a:defRPr>
              </a:lvl2pPr>
              <a:lvl3pPr marL="1143000" indent="-228600" defTabSz="762000">
                <a:defRPr>
                  <a:solidFill>
                    <a:schemeClr val="accent2"/>
                  </a:solidFill>
                  <a:latin typeface="Arial" charset="0"/>
                </a:defRPr>
              </a:lvl3pPr>
              <a:lvl4pPr marL="1600200" indent="-228600" defTabSz="762000">
                <a:defRPr>
                  <a:solidFill>
                    <a:schemeClr val="accent2"/>
                  </a:solidFill>
                  <a:latin typeface="Arial" charset="0"/>
                </a:defRPr>
              </a:lvl4pPr>
              <a:lvl5pPr marL="2057400" indent="-228600" defTabSz="762000">
                <a:defRPr>
                  <a:solidFill>
                    <a:schemeClr val="accent2"/>
                  </a:solidFill>
                  <a:latin typeface="Arial" charset="0"/>
                </a:defRPr>
              </a:lvl5pPr>
              <a:lvl6pPr marL="2514600" indent="-228600" algn="ctr" defTabSz="762000" eaLnBrk="0" fontAlgn="base" hangingPunct="0">
                <a:spcBef>
                  <a:spcPct val="0"/>
                </a:spcBef>
                <a:spcAft>
                  <a:spcPct val="0"/>
                </a:spcAft>
                <a:defRPr>
                  <a:solidFill>
                    <a:schemeClr val="accent2"/>
                  </a:solidFill>
                  <a:latin typeface="Arial" charset="0"/>
                </a:defRPr>
              </a:lvl6pPr>
              <a:lvl7pPr marL="2971800" indent="-228600" algn="ctr" defTabSz="762000" eaLnBrk="0" fontAlgn="base" hangingPunct="0">
                <a:spcBef>
                  <a:spcPct val="0"/>
                </a:spcBef>
                <a:spcAft>
                  <a:spcPct val="0"/>
                </a:spcAft>
                <a:defRPr>
                  <a:solidFill>
                    <a:schemeClr val="accent2"/>
                  </a:solidFill>
                  <a:latin typeface="Arial" charset="0"/>
                </a:defRPr>
              </a:lvl7pPr>
              <a:lvl8pPr marL="3429000" indent="-228600" algn="ctr" defTabSz="762000" eaLnBrk="0" fontAlgn="base" hangingPunct="0">
                <a:spcBef>
                  <a:spcPct val="0"/>
                </a:spcBef>
                <a:spcAft>
                  <a:spcPct val="0"/>
                </a:spcAft>
                <a:defRPr>
                  <a:solidFill>
                    <a:schemeClr val="accent2"/>
                  </a:solidFill>
                  <a:latin typeface="Arial" charset="0"/>
                </a:defRPr>
              </a:lvl8pPr>
              <a:lvl9pPr marL="3886200" indent="-228600" algn="ctr" defTabSz="762000" eaLnBrk="0" fontAlgn="base" hangingPunct="0">
                <a:spcBef>
                  <a:spcPct val="0"/>
                </a:spcBef>
                <a:spcAft>
                  <a:spcPct val="0"/>
                </a:spcAft>
                <a:defRPr>
                  <a:solidFill>
                    <a:schemeClr val="accent2"/>
                  </a:solidFill>
                  <a:latin typeface="Arial" charset="0"/>
                </a:defRPr>
              </a:lvl9pPr>
            </a:lstStyle>
            <a:p>
              <a:pPr algn="l">
                <a:lnSpc>
                  <a:spcPct val="90000"/>
                </a:lnSpc>
              </a:pPr>
              <a:r>
                <a:rPr lang="fr-FR" altLang="fr-FR" sz="700" b="1" dirty="0">
                  <a:solidFill>
                    <a:srgbClr val="0066FF"/>
                  </a:solidFill>
                  <a:latin typeface="Calibri" panose="020F0502020204030204" pitchFamily="34" charset="0"/>
                </a:rPr>
                <a:t>Service X</a:t>
              </a:r>
            </a:p>
          </p:txBody>
        </p:sp>
        <p:sp>
          <p:nvSpPr>
            <p:cNvPr id="41021" name="AutoShape 14"/>
            <p:cNvSpPr>
              <a:spLocks noChangeArrowheads="1"/>
            </p:cNvSpPr>
            <p:nvPr/>
          </p:nvSpPr>
          <p:spPr bwMode="auto">
            <a:xfrm>
              <a:off x="3748" y="2505"/>
              <a:ext cx="378" cy="120"/>
            </a:xfrm>
            <a:prstGeom prst="roundRect">
              <a:avLst>
                <a:gd name="adj" fmla="val 16667"/>
              </a:avLst>
            </a:prstGeom>
            <a:solidFill>
              <a:schemeClr val="bg1"/>
            </a:solidFill>
            <a:ln w="12700">
              <a:solidFill>
                <a:schemeClr val="tx1"/>
              </a:solidFill>
              <a:round/>
              <a:headEnd/>
              <a:tailEnd/>
            </a:ln>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dirty="0">
                <a:latin typeface="Calibri" panose="020F0502020204030204" pitchFamily="34" charset="0"/>
              </a:endParaRPr>
            </a:p>
          </p:txBody>
        </p:sp>
        <p:sp>
          <p:nvSpPr>
            <p:cNvPr id="41022" name="Text Box 15"/>
            <p:cNvSpPr txBox="1">
              <a:spLocks noChangeArrowheads="1"/>
            </p:cNvSpPr>
            <p:nvPr/>
          </p:nvSpPr>
          <p:spPr bwMode="auto">
            <a:xfrm>
              <a:off x="3762" y="2517"/>
              <a:ext cx="328"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defTabSz="762000">
                <a:defRPr>
                  <a:solidFill>
                    <a:schemeClr val="accent2"/>
                  </a:solidFill>
                  <a:latin typeface="Arial" charset="0"/>
                </a:defRPr>
              </a:lvl1pPr>
              <a:lvl2pPr marL="742950" indent="-285750" defTabSz="762000">
                <a:defRPr>
                  <a:solidFill>
                    <a:schemeClr val="accent2"/>
                  </a:solidFill>
                  <a:latin typeface="Arial" charset="0"/>
                </a:defRPr>
              </a:lvl2pPr>
              <a:lvl3pPr marL="1143000" indent="-228600" defTabSz="762000">
                <a:defRPr>
                  <a:solidFill>
                    <a:schemeClr val="accent2"/>
                  </a:solidFill>
                  <a:latin typeface="Arial" charset="0"/>
                </a:defRPr>
              </a:lvl3pPr>
              <a:lvl4pPr marL="1600200" indent="-228600" defTabSz="762000">
                <a:defRPr>
                  <a:solidFill>
                    <a:schemeClr val="accent2"/>
                  </a:solidFill>
                  <a:latin typeface="Arial" charset="0"/>
                </a:defRPr>
              </a:lvl4pPr>
              <a:lvl5pPr marL="2057400" indent="-228600" defTabSz="762000">
                <a:defRPr>
                  <a:solidFill>
                    <a:schemeClr val="accent2"/>
                  </a:solidFill>
                  <a:latin typeface="Arial" charset="0"/>
                </a:defRPr>
              </a:lvl5pPr>
              <a:lvl6pPr marL="2514600" indent="-228600" algn="ctr" defTabSz="762000" eaLnBrk="0" fontAlgn="base" hangingPunct="0">
                <a:spcBef>
                  <a:spcPct val="0"/>
                </a:spcBef>
                <a:spcAft>
                  <a:spcPct val="0"/>
                </a:spcAft>
                <a:defRPr>
                  <a:solidFill>
                    <a:schemeClr val="accent2"/>
                  </a:solidFill>
                  <a:latin typeface="Arial" charset="0"/>
                </a:defRPr>
              </a:lvl6pPr>
              <a:lvl7pPr marL="2971800" indent="-228600" algn="ctr" defTabSz="762000" eaLnBrk="0" fontAlgn="base" hangingPunct="0">
                <a:spcBef>
                  <a:spcPct val="0"/>
                </a:spcBef>
                <a:spcAft>
                  <a:spcPct val="0"/>
                </a:spcAft>
                <a:defRPr>
                  <a:solidFill>
                    <a:schemeClr val="accent2"/>
                  </a:solidFill>
                  <a:latin typeface="Arial" charset="0"/>
                </a:defRPr>
              </a:lvl7pPr>
              <a:lvl8pPr marL="3429000" indent="-228600" algn="ctr" defTabSz="762000" eaLnBrk="0" fontAlgn="base" hangingPunct="0">
                <a:spcBef>
                  <a:spcPct val="0"/>
                </a:spcBef>
                <a:spcAft>
                  <a:spcPct val="0"/>
                </a:spcAft>
                <a:defRPr>
                  <a:solidFill>
                    <a:schemeClr val="accent2"/>
                  </a:solidFill>
                  <a:latin typeface="Arial" charset="0"/>
                </a:defRPr>
              </a:lvl8pPr>
              <a:lvl9pPr marL="3886200" indent="-228600" algn="ctr" defTabSz="762000" eaLnBrk="0" fontAlgn="base" hangingPunct="0">
                <a:spcBef>
                  <a:spcPct val="0"/>
                </a:spcBef>
                <a:spcAft>
                  <a:spcPct val="0"/>
                </a:spcAft>
                <a:defRPr>
                  <a:solidFill>
                    <a:schemeClr val="accent2"/>
                  </a:solidFill>
                  <a:latin typeface="Arial" charset="0"/>
                </a:defRPr>
              </a:lvl9pPr>
            </a:lstStyle>
            <a:p>
              <a:pPr algn="l">
                <a:lnSpc>
                  <a:spcPct val="90000"/>
                </a:lnSpc>
              </a:pPr>
              <a:r>
                <a:rPr lang="fr-FR" altLang="fr-FR" sz="700" b="1" dirty="0">
                  <a:solidFill>
                    <a:srgbClr val="0066FF"/>
                  </a:solidFill>
                  <a:latin typeface="Calibri" panose="020F0502020204030204" pitchFamily="34" charset="0"/>
                </a:rPr>
                <a:t>Société Y</a:t>
              </a:r>
            </a:p>
          </p:txBody>
        </p:sp>
        <p:grpSp>
          <p:nvGrpSpPr>
            <p:cNvPr id="41023" name="Group 16"/>
            <p:cNvGrpSpPr>
              <a:grpSpLocks/>
            </p:cNvGrpSpPr>
            <p:nvPr/>
          </p:nvGrpSpPr>
          <p:grpSpPr bwMode="auto">
            <a:xfrm>
              <a:off x="3568" y="2857"/>
              <a:ext cx="601" cy="327"/>
              <a:chOff x="3713" y="1296"/>
              <a:chExt cx="1208" cy="658"/>
            </a:xfrm>
          </p:grpSpPr>
          <p:sp>
            <p:nvSpPr>
              <p:cNvPr id="41223" name="Rectangle 17"/>
              <p:cNvSpPr>
                <a:spLocks noChangeArrowheads="1"/>
              </p:cNvSpPr>
              <p:nvPr/>
            </p:nvSpPr>
            <p:spPr bwMode="auto">
              <a:xfrm>
                <a:off x="3713" y="1296"/>
                <a:ext cx="1208" cy="658"/>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dirty="0">
                  <a:latin typeface="Calibri" panose="020F0502020204030204" pitchFamily="34" charset="0"/>
                </a:endParaRPr>
              </a:p>
            </p:txBody>
          </p:sp>
          <p:sp>
            <p:nvSpPr>
              <p:cNvPr id="41224" name="Rectangle 18"/>
              <p:cNvSpPr>
                <a:spLocks noChangeArrowheads="1"/>
              </p:cNvSpPr>
              <p:nvPr/>
            </p:nvSpPr>
            <p:spPr bwMode="auto">
              <a:xfrm>
                <a:off x="3783" y="1391"/>
                <a:ext cx="286" cy="88"/>
              </a:xfrm>
              <a:prstGeom prst="rect">
                <a:avLst/>
              </a:prstGeom>
              <a:solidFill>
                <a:srgbClr val="FFFF00"/>
              </a:solidFill>
              <a:ln w="12700">
                <a:solidFill>
                  <a:schemeClr val="tx1"/>
                </a:solidFill>
                <a:miter lim="800000"/>
                <a:headEnd/>
                <a:tailEnd/>
              </a:ln>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dirty="0">
                  <a:latin typeface="Calibri" panose="020F0502020204030204" pitchFamily="34" charset="0"/>
                </a:endParaRPr>
              </a:p>
            </p:txBody>
          </p:sp>
          <p:sp>
            <p:nvSpPr>
              <p:cNvPr id="41225" name="Rectangle 19"/>
              <p:cNvSpPr>
                <a:spLocks noChangeArrowheads="1"/>
              </p:cNvSpPr>
              <p:nvPr/>
            </p:nvSpPr>
            <p:spPr bwMode="auto">
              <a:xfrm>
                <a:off x="4255" y="1414"/>
                <a:ext cx="96" cy="247"/>
              </a:xfrm>
              <a:prstGeom prst="rect">
                <a:avLst/>
              </a:prstGeom>
              <a:solidFill>
                <a:srgbClr val="FF9933"/>
              </a:solidFill>
              <a:ln w="12700">
                <a:solidFill>
                  <a:schemeClr val="tx1"/>
                </a:solidFill>
                <a:miter lim="800000"/>
                <a:headEnd/>
                <a:tailEnd/>
              </a:ln>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dirty="0">
                  <a:latin typeface="Calibri" panose="020F0502020204030204" pitchFamily="34" charset="0"/>
                </a:endParaRPr>
              </a:p>
            </p:txBody>
          </p:sp>
          <p:sp>
            <p:nvSpPr>
              <p:cNvPr id="41226" name="Rectangle 20"/>
              <p:cNvSpPr>
                <a:spLocks noChangeArrowheads="1"/>
              </p:cNvSpPr>
              <p:nvPr/>
            </p:nvSpPr>
            <p:spPr bwMode="auto">
              <a:xfrm>
                <a:off x="4411" y="1362"/>
                <a:ext cx="432" cy="132"/>
              </a:xfrm>
              <a:prstGeom prst="rect">
                <a:avLst/>
              </a:prstGeom>
              <a:solidFill>
                <a:srgbClr val="FF9933"/>
              </a:solidFill>
              <a:ln w="12700">
                <a:solidFill>
                  <a:schemeClr val="tx1"/>
                </a:solidFill>
                <a:miter lim="800000"/>
                <a:headEnd/>
                <a:tailEnd/>
              </a:ln>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dirty="0">
                  <a:latin typeface="Calibri" panose="020F0502020204030204" pitchFamily="34" charset="0"/>
                </a:endParaRPr>
              </a:p>
            </p:txBody>
          </p:sp>
          <p:sp>
            <p:nvSpPr>
              <p:cNvPr id="41227" name="Rectangle 21"/>
              <p:cNvSpPr>
                <a:spLocks noChangeArrowheads="1"/>
              </p:cNvSpPr>
              <p:nvPr/>
            </p:nvSpPr>
            <p:spPr bwMode="auto">
              <a:xfrm>
                <a:off x="4609" y="1625"/>
                <a:ext cx="204" cy="234"/>
              </a:xfrm>
              <a:prstGeom prst="rect">
                <a:avLst/>
              </a:prstGeom>
              <a:solidFill>
                <a:srgbClr val="FFFF00"/>
              </a:solidFill>
              <a:ln w="12700">
                <a:solidFill>
                  <a:schemeClr val="tx1"/>
                </a:solidFill>
                <a:miter lim="800000"/>
                <a:headEnd/>
                <a:tailEnd/>
              </a:ln>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dirty="0">
                  <a:latin typeface="Calibri" panose="020F0502020204030204" pitchFamily="34" charset="0"/>
                </a:endParaRPr>
              </a:p>
            </p:txBody>
          </p:sp>
          <p:grpSp>
            <p:nvGrpSpPr>
              <p:cNvPr id="41228" name="Group 22"/>
              <p:cNvGrpSpPr>
                <a:grpSpLocks/>
              </p:cNvGrpSpPr>
              <p:nvPr/>
            </p:nvGrpSpPr>
            <p:grpSpPr bwMode="auto">
              <a:xfrm>
                <a:off x="3762" y="1698"/>
                <a:ext cx="439" cy="198"/>
                <a:chOff x="3552" y="1768"/>
                <a:chExt cx="480" cy="216"/>
              </a:xfrm>
            </p:grpSpPr>
            <p:sp>
              <p:nvSpPr>
                <p:cNvPr id="41234" name="Rectangle 23"/>
                <p:cNvSpPr>
                  <a:spLocks noChangeArrowheads="1"/>
                </p:cNvSpPr>
                <p:nvPr/>
              </p:nvSpPr>
              <p:spPr bwMode="auto">
                <a:xfrm>
                  <a:off x="3552" y="1872"/>
                  <a:ext cx="480" cy="112"/>
                </a:xfrm>
                <a:prstGeom prst="rect">
                  <a:avLst/>
                </a:prstGeom>
                <a:solidFill>
                  <a:srgbClr val="FFFF00"/>
                </a:solidFill>
                <a:ln w="12700">
                  <a:solidFill>
                    <a:schemeClr val="tx1"/>
                  </a:solidFill>
                  <a:miter lim="800000"/>
                  <a:headEnd/>
                  <a:tailEnd/>
                </a:ln>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dirty="0">
                    <a:latin typeface="Calibri" panose="020F0502020204030204" pitchFamily="34" charset="0"/>
                  </a:endParaRPr>
                </a:p>
              </p:txBody>
            </p:sp>
            <p:sp>
              <p:nvSpPr>
                <p:cNvPr id="41235" name="Rectangle 24"/>
                <p:cNvSpPr>
                  <a:spLocks noChangeArrowheads="1"/>
                </p:cNvSpPr>
                <p:nvPr/>
              </p:nvSpPr>
              <p:spPr bwMode="auto">
                <a:xfrm>
                  <a:off x="3864" y="1768"/>
                  <a:ext cx="168" cy="104"/>
                </a:xfrm>
                <a:prstGeom prst="rect">
                  <a:avLst/>
                </a:prstGeom>
                <a:solidFill>
                  <a:srgbClr val="FFFF00"/>
                </a:solidFill>
                <a:ln w="12700">
                  <a:solidFill>
                    <a:schemeClr val="tx1"/>
                  </a:solidFill>
                  <a:miter lim="800000"/>
                  <a:headEnd/>
                  <a:tailEnd/>
                </a:ln>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dirty="0">
                    <a:latin typeface="Calibri" panose="020F0502020204030204" pitchFamily="34" charset="0"/>
                  </a:endParaRPr>
                </a:p>
              </p:txBody>
            </p:sp>
          </p:grpSp>
          <p:sp>
            <p:nvSpPr>
              <p:cNvPr id="41229" name="Rectangle 25"/>
              <p:cNvSpPr>
                <a:spLocks noChangeArrowheads="1"/>
              </p:cNvSpPr>
              <p:nvPr/>
            </p:nvSpPr>
            <p:spPr bwMode="auto">
              <a:xfrm>
                <a:off x="4389" y="1691"/>
                <a:ext cx="117" cy="190"/>
              </a:xfrm>
              <a:prstGeom prst="rect">
                <a:avLst/>
              </a:prstGeom>
              <a:solidFill>
                <a:srgbClr val="FF9933"/>
              </a:solidFill>
              <a:ln w="12700">
                <a:solidFill>
                  <a:schemeClr val="tx1"/>
                </a:solidFill>
                <a:miter lim="800000"/>
                <a:headEnd/>
                <a:tailEnd/>
              </a:ln>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dirty="0">
                  <a:latin typeface="Calibri" panose="020F0502020204030204" pitchFamily="34" charset="0"/>
                </a:endParaRPr>
              </a:p>
            </p:txBody>
          </p:sp>
          <p:sp>
            <p:nvSpPr>
              <p:cNvPr id="41230" name="Oval 26"/>
              <p:cNvSpPr>
                <a:spLocks noChangeArrowheads="1"/>
              </p:cNvSpPr>
              <p:nvPr/>
            </p:nvSpPr>
            <p:spPr bwMode="auto">
              <a:xfrm>
                <a:off x="4806" y="1333"/>
                <a:ext cx="73" cy="73"/>
              </a:xfrm>
              <a:prstGeom prst="ellipse">
                <a:avLst/>
              </a:prstGeom>
              <a:solidFill>
                <a:schemeClr val="hlink"/>
              </a:solidFill>
              <a:ln w="12700">
                <a:solidFill>
                  <a:schemeClr val="tx1"/>
                </a:solidFill>
                <a:round/>
                <a:headEnd/>
                <a:tailEnd/>
              </a:ln>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dirty="0">
                  <a:latin typeface="Calibri" panose="020F0502020204030204" pitchFamily="34" charset="0"/>
                </a:endParaRPr>
              </a:p>
            </p:txBody>
          </p:sp>
          <p:sp>
            <p:nvSpPr>
              <p:cNvPr id="41231" name="Oval 27"/>
              <p:cNvSpPr>
                <a:spLocks noChangeArrowheads="1"/>
              </p:cNvSpPr>
              <p:nvPr/>
            </p:nvSpPr>
            <p:spPr bwMode="auto">
              <a:xfrm>
                <a:off x="4785" y="1816"/>
                <a:ext cx="73" cy="73"/>
              </a:xfrm>
              <a:prstGeom prst="ellipse">
                <a:avLst/>
              </a:prstGeom>
              <a:solidFill>
                <a:srgbClr val="0066FF"/>
              </a:solidFill>
              <a:ln w="12700">
                <a:solidFill>
                  <a:schemeClr val="tx1"/>
                </a:solidFill>
                <a:round/>
                <a:headEnd/>
                <a:tailEnd/>
              </a:ln>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dirty="0">
                  <a:latin typeface="Calibri" panose="020F0502020204030204" pitchFamily="34" charset="0"/>
                </a:endParaRPr>
              </a:p>
            </p:txBody>
          </p:sp>
          <p:sp>
            <p:nvSpPr>
              <p:cNvPr id="41232" name="Oval 28"/>
              <p:cNvSpPr>
                <a:spLocks noChangeArrowheads="1"/>
              </p:cNvSpPr>
              <p:nvPr/>
            </p:nvSpPr>
            <p:spPr bwMode="auto">
              <a:xfrm>
                <a:off x="4158" y="1844"/>
                <a:ext cx="73" cy="73"/>
              </a:xfrm>
              <a:prstGeom prst="ellipse">
                <a:avLst/>
              </a:prstGeom>
              <a:solidFill>
                <a:schemeClr val="hlink"/>
              </a:solidFill>
              <a:ln w="12700">
                <a:solidFill>
                  <a:schemeClr val="tx1"/>
                </a:solidFill>
                <a:round/>
                <a:headEnd/>
                <a:tailEnd/>
              </a:ln>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dirty="0">
                  <a:latin typeface="Calibri" panose="020F0502020204030204" pitchFamily="34" charset="0"/>
                </a:endParaRPr>
              </a:p>
            </p:txBody>
          </p:sp>
          <p:sp>
            <p:nvSpPr>
              <p:cNvPr id="41233" name="Oval 29"/>
              <p:cNvSpPr>
                <a:spLocks noChangeArrowheads="1"/>
              </p:cNvSpPr>
              <p:nvPr/>
            </p:nvSpPr>
            <p:spPr bwMode="auto">
              <a:xfrm>
                <a:off x="3788" y="1442"/>
                <a:ext cx="73" cy="73"/>
              </a:xfrm>
              <a:prstGeom prst="ellipse">
                <a:avLst/>
              </a:prstGeom>
              <a:solidFill>
                <a:srgbClr val="0066FF"/>
              </a:solidFill>
              <a:ln w="12700">
                <a:solidFill>
                  <a:schemeClr val="tx1"/>
                </a:solidFill>
                <a:round/>
                <a:headEnd/>
                <a:tailEnd/>
              </a:ln>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dirty="0">
                  <a:latin typeface="Calibri" panose="020F0502020204030204" pitchFamily="34" charset="0"/>
                </a:endParaRPr>
              </a:p>
            </p:txBody>
          </p:sp>
        </p:grpSp>
        <p:grpSp>
          <p:nvGrpSpPr>
            <p:cNvPr id="41024" name="Group 30"/>
            <p:cNvGrpSpPr>
              <a:grpSpLocks/>
            </p:cNvGrpSpPr>
            <p:nvPr/>
          </p:nvGrpSpPr>
          <p:grpSpPr bwMode="auto">
            <a:xfrm>
              <a:off x="2955" y="2796"/>
              <a:ext cx="563" cy="403"/>
              <a:chOff x="2479" y="1171"/>
              <a:chExt cx="1133" cy="809"/>
            </a:xfrm>
          </p:grpSpPr>
          <p:sp>
            <p:nvSpPr>
              <p:cNvPr id="41181" name="Rectangle 31"/>
              <p:cNvSpPr>
                <a:spLocks noChangeArrowheads="1"/>
              </p:cNvSpPr>
              <p:nvPr/>
            </p:nvSpPr>
            <p:spPr bwMode="auto">
              <a:xfrm>
                <a:off x="2503" y="1295"/>
                <a:ext cx="1109" cy="673"/>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dirty="0">
                  <a:latin typeface="Calibri" panose="020F0502020204030204" pitchFamily="34" charset="0"/>
                </a:endParaRPr>
              </a:p>
            </p:txBody>
          </p:sp>
          <p:grpSp>
            <p:nvGrpSpPr>
              <p:cNvPr id="41182" name="Group 32"/>
              <p:cNvGrpSpPr>
                <a:grpSpLocks/>
              </p:cNvGrpSpPr>
              <p:nvPr/>
            </p:nvGrpSpPr>
            <p:grpSpPr bwMode="auto">
              <a:xfrm>
                <a:off x="2676" y="1434"/>
                <a:ext cx="768" cy="475"/>
                <a:chOff x="2168" y="1632"/>
                <a:chExt cx="840" cy="488"/>
              </a:xfrm>
            </p:grpSpPr>
            <p:sp>
              <p:nvSpPr>
                <p:cNvPr id="41215" name="Line 33"/>
                <p:cNvSpPr>
                  <a:spLocks noChangeShapeType="1"/>
                </p:cNvSpPr>
                <p:nvPr/>
              </p:nvSpPr>
              <p:spPr bwMode="auto">
                <a:xfrm>
                  <a:off x="2168" y="1632"/>
                  <a:ext cx="0" cy="488"/>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r-FR" dirty="0">
                    <a:latin typeface="Calibri" panose="020F0502020204030204" pitchFamily="34" charset="0"/>
                  </a:endParaRPr>
                </a:p>
              </p:txBody>
            </p:sp>
            <p:sp>
              <p:nvSpPr>
                <p:cNvPr id="41216" name="Line 34"/>
                <p:cNvSpPr>
                  <a:spLocks noChangeShapeType="1"/>
                </p:cNvSpPr>
                <p:nvPr/>
              </p:nvSpPr>
              <p:spPr bwMode="auto">
                <a:xfrm>
                  <a:off x="2288" y="1632"/>
                  <a:ext cx="0" cy="488"/>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r-FR" dirty="0">
                    <a:latin typeface="Calibri" panose="020F0502020204030204" pitchFamily="34" charset="0"/>
                  </a:endParaRPr>
                </a:p>
              </p:txBody>
            </p:sp>
            <p:sp>
              <p:nvSpPr>
                <p:cNvPr id="41217" name="Line 35"/>
                <p:cNvSpPr>
                  <a:spLocks noChangeShapeType="1"/>
                </p:cNvSpPr>
                <p:nvPr/>
              </p:nvSpPr>
              <p:spPr bwMode="auto">
                <a:xfrm>
                  <a:off x="2408" y="1632"/>
                  <a:ext cx="0" cy="488"/>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r-FR" dirty="0">
                    <a:latin typeface="Calibri" panose="020F0502020204030204" pitchFamily="34" charset="0"/>
                  </a:endParaRPr>
                </a:p>
              </p:txBody>
            </p:sp>
            <p:sp>
              <p:nvSpPr>
                <p:cNvPr id="41218" name="Line 36"/>
                <p:cNvSpPr>
                  <a:spLocks noChangeShapeType="1"/>
                </p:cNvSpPr>
                <p:nvPr/>
              </p:nvSpPr>
              <p:spPr bwMode="auto">
                <a:xfrm>
                  <a:off x="2528" y="1632"/>
                  <a:ext cx="0" cy="488"/>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r-FR" dirty="0">
                    <a:latin typeface="Calibri" panose="020F0502020204030204" pitchFamily="34" charset="0"/>
                  </a:endParaRPr>
                </a:p>
              </p:txBody>
            </p:sp>
            <p:sp>
              <p:nvSpPr>
                <p:cNvPr id="41219" name="Line 37"/>
                <p:cNvSpPr>
                  <a:spLocks noChangeShapeType="1"/>
                </p:cNvSpPr>
                <p:nvPr/>
              </p:nvSpPr>
              <p:spPr bwMode="auto">
                <a:xfrm>
                  <a:off x="2648" y="1632"/>
                  <a:ext cx="0" cy="488"/>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r-FR" dirty="0">
                    <a:latin typeface="Calibri" panose="020F0502020204030204" pitchFamily="34" charset="0"/>
                  </a:endParaRPr>
                </a:p>
              </p:txBody>
            </p:sp>
            <p:sp>
              <p:nvSpPr>
                <p:cNvPr id="41220" name="Line 38"/>
                <p:cNvSpPr>
                  <a:spLocks noChangeShapeType="1"/>
                </p:cNvSpPr>
                <p:nvPr/>
              </p:nvSpPr>
              <p:spPr bwMode="auto">
                <a:xfrm>
                  <a:off x="2768" y="1632"/>
                  <a:ext cx="0" cy="488"/>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r-FR" dirty="0">
                    <a:latin typeface="Calibri" panose="020F0502020204030204" pitchFamily="34" charset="0"/>
                  </a:endParaRPr>
                </a:p>
              </p:txBody>
            </p:sp>
            <p:sp>
              <p:nvSpPr>
                <p:cNvPr id="41221" name="Line 39"/>
                <p:cNvSpPr>
                  <a:spLocks noChangeShapeType="1"/>
                </p:cNvSpPr>
                <p:nvPr/>
              </p:nvSpPr>
              <p:spPr bwMode="auto">
                <a:xfrm>
                  <a:off x="2888" y="1632"/>
                  <a:ext cx="0" cy="488"/>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r-FR" dirty="0">
                    <a:latin typeface="Calibri" panose="020F0502020204030204" pitchFamily="34" charset="0"/>
                  </a:endParaRPr>
                </a:p>
              </p:txBody>
            </p:sp>
            <p:sp>
              <p:nvSpPr>
                <p:cNvPr id="41222" name="Line 40"/>
                <p:cNvSpPr>
                  <a:spLocks noChangeShapeType="1"/>
                </p:cNvSpPr>
                <p:nvPr/>
              </p:nvSpPr>
              <p:spPr bwMode="auto">
                <a:xfrm>
                  <a:off x="3008" y="1632"/>
                  <a:ext cx="0" cy="488"/>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r-FR" dirty="0">
                    <a:latin typeface="Calibri" panose="020F0502020204030204" pitchFamily="34" charset="0"/>
                  </a:endParaRPr>
                </a:p>
              </p:txBody>
            </p:sp>
          </p:grpSp>
          <p:grpSp>
            <p:nvGrpSpPr>
              <p:cNvPr id="41183" name="Group 41"/>
              <p:cNvGrpSpPr>
                <a:grpSpLocks/>
              </p:cNvGrpSpPr>
              <p:nvPr/>
            </p:nvGrpSpPr>
            <p:grpSpPr bwMode="auto">
              <a:xfrm>
                <a:off x="2575" y="1536"/>
                <a:ext cx="964" cy="279"/>
                <a:chOff x="2104" y="1736"/>
                <a:chExt cx="1024" cy="304"/>
              </a:xfrm>
            </p:grpSpPr>
            <p:sp>
              <p:nvSpPr>
                <p:cNvPr id="41211" name="Line 42"/>
                <p:cNvSpPr>
                  <a:spLocks noChangeShapeType="1"/>
                </p:cNvSpPr>
                <p:nvPr/>
              </p:nvSpPr>
              <p:spPr bwMode="auto">
                <a:xfrm>
                  <a:off x="2104" y="1736"/>
                  <a:ext cx="1024"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r-FR" dirty="0">
                    <a:latin typeface="Calibri" panose="020F0502020204030204" pitchFamily="34" charset="0"/>
                  </a:endParaRPr>
                </a:p>
              </p:txBody>
            </p:sp>
            <p:sp>
              <p:nvSpPr>
                <p:cNvPr id="41212" name="Line 43"/>
                <p:cNvSpPr>
                  <a:spLocks noChangeShapeType="1"/>
                </p:cNvSpPr>
                <p:nvPr/>
              </p:nvSpPr>
              <p:spPr bwMode="auto">
                <a:xfrm>
                  <a:off x="2104" y="1837"/>
                  <a:ext cx="1024"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r-FR" dirty="0">
                    <a:latin typeface="Calibri" panose="020F0502020204030204" pitchFamily="34" charset="0"/>
                  </a:endParaRPr>
                </a:p>
              </p:txBody>
            </p:sp>
            <p:sp>
              <p:nvSpPr>
                <p:cNvPr id="41213" name="Line 44"/>
                <p:cNvSpPr>
                  <a:spLocks noChangeShapeType="1"/>
                </p:cNvSpPr>
                <p:nvPr/>
              </p:nvSpPr>
              <p:spPr bwMode="auto">
                <a:xfrm>
                  <a:off x="2104" y="1938"/>
                  <a:ext cx="1024"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r-FR" dirty="0">
                    <a:latin typeface="Calibri" panose="020F0502020204030204" pitchFamily="34" charset="0"/>
                  </a:endParaRPr>
                </a:p>
              </p:txBody>
            </p:sp>
            <p:sp>
              <p:nvSpPr>
                <p:cNvPr id="41214" name="Line 45"/>
                <p:cNvSpPr>
                  <a:spLocks noChangeShapeType="1"/>
                </p:cNvSpPr>
                <p:nvPr/>
              </p:nvSpPr>
              <p:spPr bwMode="auto">
                <a:xfrm>
                  <a:off x="2104" y="2040"/>
                  <a:ext cx="1024"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r-FR" dirty="0">
                    <a:latin typeface="Calibri" panose="020F0502020204030204" pitchFamily="34" charset="0"/>
                  </a:endParaRPr>
                </a:p>
              </p:txBody>
            </p:sp>
          </p:grpSp>
          <p:sp>
            <p:nvSpPr>
              <p:cNvPr id="41184" name="Rectangle 46"/>
              <p:cNvSpPr>
                <a:spLocks noChangeArrowheads="1"/>
              </p:cNvSpPr>
              <p:nvPr/>
            </p:nvSpPr>
            <p:spPr bwMode="auto">
              <a:xfrm>
                <a:off x="2575" y="1434"/>
                <a:ext cx="964" cy="472"/>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dirty="0">
                  <a:latin typeface="Calibri" panose="020F0502020204030204" pitchFamily="34" charset="0"/>
                </a:endParaRPr>
              </a:p>
            </p:txBody>
          </p:sp>
          <p:sp>
            <p:nvSpPr>
              <p:cNvPr id="41185" name="Oval 47"/>
              <p:cNvSpPr>
                <a:spLocks noChangeArrowheads="1"/>
              </p:cNvSpPr>
              <p:nvPr/>
            </p:nvSpPr>
            <p:spPr bwMode="auto">
              <a:xfrm>
                <a:off x="2702" y="1456"/>
                <a:ext cx="59" cy="58"/>
              </a:xfrm>
              <a:prstGeom prst="ellipse">
                <a:avLst/>
              </a:prstGeom>
              <a:solidFill>
                <a:schemeClr val="hlink"/>
              </a:solidFill>
              <a:ln w="12700">
                <a:solidFill>
                  <a:schemeClr val="tx1"/>
                </a:solidFill>
                <a:round/>
                <a:headEnd/>
                <a:tailEnd/>
              </a:ln>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dirty="0">
                  <a:latin typeface="Calibri" panose="020F0502020204030204" pitchFamily="34" charset="0"/>
                </a:endParaRPr>
              </a:p>
            </p:txBody>
          </p:sp>
          <p:sp>
            <p:nvSpPr>
              <p:cNvPr id="41186" name="Oval 48"/>
              <p:cNvSpPr>
                <a:spLocks noChangeArrowheads="1"/>
              </p:cNvSpPr>
              <p:nvPr/>
            </p:nvSpPr>
            <p:spPr bwMode="auto">
              <a:xfrm>
                <a:off x="2699" y="1554"/>
                <a:ext cx="58" cy="60"/>
              </a:xfrm>
              <a:prstGeom prst="ellipse">
                <a:avLst/>
              </a:prstGeom>
              <a:solidFill>
                <a:schemeClr val="hlink"/>
              </a:solidFill>
              <a:ln w="12700">
                <a:solidFill>
                  <a:schemeClr val="tx1"/>
                </a:solidFill>
                <a:round/>
                <a:headEnd/>
                <a:tailEnd/>
              </a:ln>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dirty="0">
                  <a:latin typeface="Calibri" panose="020F0502020204030204" pitchFamily="34" charset="0"/>
                </a:endParaRPr>
              </a:p>
            </p:txBody>
          </p:sp>
          <p:sp>
            <p:nvSpPr>
              <p:cNvPr id="41187" name="Oval 49"/>
              <p:cNvSpPr>
                <a:spLocks noChangeArrowheads="1"/>
              </p:cNvSpPr>
              <p:nvPr/>
            </p:nvSpPr>
            <p:spPr bwMode="auto">
              <a:xfrm>
                <a:off x="2699" y="1646"/>
                <a:ext cx="58" cy="59"/>
              </a:xfrm>
              <a:prstGeom prst="ellipse">
                <a:avLst/>
              </a:prstGeom>
              <a:solidFill>
                <a:schemeClr val="hlink"/>
              </a:solidFill>
              <a:ln w="12700">
                <a:solidFill>
                  <a:schemeClr val="tx1"/>
                </a:solidFill>
                <a:round/>
                <a:headEnd/>
                <a:tailEnd/>
              </a:ln>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dirty="0">
                  <a:latin typeface="Calibri" panose="020F0502020204030204" pitchFamily="34" charset="0"/>
                </a:endParaRPr>
              </a:p>
            </p:txBody>
          </p:sp>
          <p:sp>
            <p:nvSpPr>
              <p:cNvPr id="41188" name="Oval 50"/>
              <p:cNvSpPr>
                <a:spLocks noChangeArrowheads="1"/>
              </p:cNvSpPr>
              <p:nvPr/>
            </p:nvSpPr>
            <p:spPr bwMode="auto">
              <a:xfrm>
                <a:off x="2812" y="1456"/>
                <a:ext cx="58" cy="58"/>
              </a:xfrm>
              <a:prstGeom prst="ellipse">
                <a:avLst/>
              </a:prstGeom>
              <a:solidFill>
                <a:schemeClr val="hlink"/>
              </a:solidFill>
              <a:ln w="12700">
                <a:solidFill>
                  <a:schemeClr val="tx1"/>
                </a:solidFill>
                <a:round/>
                <a:headEnd/>
                <a:tailEnd/>
              </a:ln>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dirty="0">
                  <a:latin typeface="Calibri" panose="020F0502020204030204" pitchFamily="34" charset="0"/>
                </a:endParaRPr>
              </a:p>
            </p:txBody>
          </p:sp>
          <p:sp>
            <p:nvSpPr>
              <p:cNvPr id="41189" name="Oval 51"/>
              <p:cNvSpPr>
                <a:spLocks noChangeArrowheads="1"/>
              </p:cNvSpPr>
              <p:nvPr/>
            </p:nvSpPr>
            <p:spPr bwMode="auto">
              <a:xfrm>
                <a:off x="2918" y="1459"/>
                <a:ext cx="59" cy="59"/>
              </a:xfrm>
              <a:prstGeom prst="ellipse">
                <a:avLst/>
              </a:prstGeom>
              <a:solidFill>
                <a:srgbClr val="FFFF00"/>
              </a:solidFill>
              <a:ln w="12700">
                <a:solidFill>
                  <a:schemeClr val="tx1"/>
                </a:solidFill>
                <a:round/>
                <a:headEnd/>
                <a:tailEnd/>
              </a:ln>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dirty="0">
                  <a:latin typeface="Calibri" panose="020F0502020204030204" pitchFamily="34" charset="0"/>
                </a:endParaRPr>
              </a:p>
            </p:txBody>
          </p:sp>
          <p:sp>
            <p:nvSpPr>
              <p:cNvPr id="41190" name="Oval 52"/>
              <p:cNvSpPr>
                <a:spLocks noChangeArrowheads="1"/>
              </p:cNvSpPr>
              <p:nvPr/>
            </p:nvSpPr>
            <p:spPr bwMode="auto">
              <a:xfrm>
                <a:off x="3028" y="1459"/>
                <a:ext cx="58" cy="59"/>
              </a:xfrm>
              <a:prstGeom prst="ellipse">
                <a:avLst/>
              </a:prstGeom>
              <a:solidFill>
                <a:schemeClr val="accent2"/>
              </a:solidFill>
              <a:ln w="12700">
                <a:solidFill>
                  <a:schemeClr val="tx1"/>
                </a:solidFill>
                <a:round/>
                <a:headEnd/>
                <a:tailEnd/>
              </a:ln>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dirty="0">
                  <a:latin typeface="Calibri" panose="020F0502020204030204" pitchFamily="34" charset="0"/>
                </a:endParaRPr>
              </a:p>
            </p:txBody>
          </p:sp>
          <p:sp>
            <p:nvSpPr>
              <p:cNvPr id="41191" name="Oval 53"/>
              <p:cNvSpPr>
                <a:spLocks noChangeArrowheads="1"/>
              </p:cNvSpPr>
              <p:nvPr/>
            </p:nvSpPr>
            <p:spPr bwMode="auto">
              <a:xfrm>
                <a:off x="2804" y="1554"/>
                <a:ext cx="60" cy="60"/>
              </a:xfrm>
              <a:prstGeom prst="ellipse">
                <a:avLst/>
              </a:prstGeom>
              <a:solidFill>
                <a:schemeClr val="hlink"/>
              </a:solidFill>
              <a:ln w="12700">
                <a:solidFill>
                  <a:schemeClr val="tx1"/>
                </a:solidFill>
                <a:round/>
                <a:headEnd/>
                <a:tailEnd/>
              </a:ln>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dirty="0">
                  <a:latin typeface="Calibri" panose="020F0502020204030204" pitchFamily="34" charset="0"/>
                </a:endParaRPr>
              </a:p>
            </p:txBody>
          </p:sp>
          <p:sp>
            <p:nvSpPr>
              <p:cNvPr id="41192" name="Oval 54"/>
              <p:cNvSpPr>
                <a:spLocks noChangeArrowheads="1"/>
              </p:cNvSpPr>
              <p:nvPr/>
            </p:nvSpPr>
            <p:spPr bwMode="auto">
              <a:xfrm>
                <a:off x="2694" y="1737"/>
                <a:ext cx="60" cy="59"/>
              </a:xfrm>
              <a:prstGeom prst="ellipse">
                <a:avLst/>
              </a:prstGeom>
              <a:solidFill>
                <a:srgbClr val="FFFF00"/>
              </a:solidFill>
              <a:ln w="12700">
                <a:solidFill>
                  <a:schemeClr val="tx1"/>
                </a:solidFill>
                <a:round/>
                <a:headEnd/>
                <a:tailEnd/>
              </a:ln>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dirty="0">
                  <a:latin typeface="Calibri" panose="020F0502020204030204" pitchFamily="34" charset="0"/>
                </a:endParaRPr>
              </a:p>
            </p:txBody>
          </p:sp>
          <p:sp>
            <p:nvSpPr>
              <p:cNvPr id="41193" name="Oval 55"/>
              <p:cNvSpPr>
                <a:spLocks noChangeArrowheads="1"/>
              </p:cNvSpPr>
              <p:nvPr/>
            </p:nvSpPr>
            <p:spPr bwMode="auto">
              <a:xfrm>
                <a:off x="2804" y="1737"/>
                <a:ext cx="60" cy="59"/>
              </a:xfrm>
              <a:prstGeom prst="ellipse">
                <a:avLst/>
              </a:prstGeom>
              <a:solidFill>
                <a:srgbClr val="FFFF00"/>
              </a:solidFill>
              <a:ln w="12700">
                <a:solidFill>
                  <a:schemeClr val="tx1"/>
                </a:solidFill>
                <a:round/>
                <a:headEnd/>
                <a:tailEnd/>
              </a:ln>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dirty="0">
                  <a:latin typeface="Calibri" panose="020F0502020204030204" pitchFamily="34" charset="0"/>
                </a:endParaRPr>
              </a:p>
            </p:txBody>
          </p:sp>
          <p:sp>
            <p:nvSpPr>
              <p:cNvPr id="41194" name="Oval 56"/>
              <p:cNvSpPr>
                <a:spLocks noChangeArrowheads="1"/>
              </p:cNvSpPr>
              <p:nvPr/>
            </p:nvSpPr>
            <p:spPr bwMode="auto">
              <a:xfrm>
                <a:off x="2910" y="1741"/>
                <a:ext cx="59" cy="59"/>
              </a:xfrm>
              <a:prstGeom prst="ellipse">
                <a:avLst/>
              </a:prstGeom>
              <a:solidFill>
                <a:schemeClr val="accent2"/>
              </a:solidFill>
              <a:ln w="12700">
                <a:solidFill>
                  <a:schemeClr val="tx1"/>
                </a:solidFill>
                <a:round/>
                <a:headEnd/>
                <a:tailEnd/>
              </a:ln>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dirty="0">
                  <a:latin typeface="Calibri" panose="020F0502020204030204" pitchFamily="34" charset="0"/>
                </a:endParaRPr>
              </a:p>
            </p:txBody>
          </p:sp>
          <p:sp>
            <p:nvSpPr>
              <p:cNvPr id="41195" name="Oval 57"/>
              <p:cNvSpPr>
                <a:spLocks noChangeArrowheads="1"/>
              </p:cNvSpPr>
              <p:nvPr/>
            </p:nvSpPr>
            <p:spPr bwMode="auto">
              <a:xfrm>
                <a:off x="3020" y="1741"/>
                <a:ext cx="58" cy="59"/>
              </a:xfrm>
              <a:prstGeom prst="ellipse">
                <a:avLst/>
              </a:prstGeom>
              <a:solidFill>
                <a:schemeClr val="hlink"/>
              </a:solidFill>
              <a:ln w="12700">
                <a:solidFill>
                  <a:schemeClr val="tx1"/>
                </a:solidFill>
                <a:round/>
                <a:headEnd/>
                <a:tailEnd/>
              </a:ln>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dirty="0">
                  <a:latin typeface="Calibri" panose="020F0502020204030204" pitchFamily="34" charset="0"/>
                </a:endParaRPr>
              </a:p>
            </p:txBody>
          </p:sp>
          <p:sp>
            <p:nvSpPr>
              <p:cNvPr id="41196" name="Oval 58"/>
              <p:cNvSpPr>
                <a:spLocks noChangeArrowheads="1"/>
              </p:cNvSpPr>
              <p:nvPr/>
            </p:nvSpPr>
            <p:spPr bwMode="auto">
              <a:xfrm>
                <a:off x="2699" y="1825"/>
                <a:ext cx="58" cy="58"/>
              </a:xfrm>
              <a:prstGeom prst="ellipse">
                <a:avLst/>
              </a:prstGeom>
              <a:solidFill>
                <a:schemeClr val="hlink"/>
              </a:solidFill>
              <a:ln w="12700">
                <a:solidFill>
                  <a:schemeClr val="tx1"/>
                </a:solidFill>
                <a:round/>
                <a:headEnd/>
                <a:tailEnd/>
              </a:ln>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dirty="0">
                  <a:latin typeface="Calibri" panose="020F0502020204030204" pitchFamily="34" charset="0"/>
                </a:endParaRPr>
              </a:p>
            </p:txBody>
          </p:sp>
          <p:sp>
            <p:nvSpPr>
              <p:cNvPr id="41197" name="Oval 59"/>
              <p:cNvSpPr>
                <a:spLocks noChangeArrowheads="1"/>
              </p:cNvSpPr>
              <p:nvPr/>
            </p:nvSpPr>
            <p:spPr bwMode="auto">
              <a:xfrm>
                <a:off x="2809" y="1825"/>
                <a:ext cx="58" cy="58"/>
              </a:xfrm>
              <a:prstGeom prst="ellipse">
                <a:avLst/>
              </a:prstGeom>
              <a:solidFill>
                <a:srgbClr val="FFFF00"/>
              </a:solidFill>
              <a:ln w="12700">
                <a:solidFill>
                  <a:schemeClr val="tx1"/>
                </a:solidFill>
                <a:round/>
                <a:headEnd/>
                <a:tailEnd/>
              </a:ln>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dirty="0">
                  <a:latin typeface="Calibri" panose="020F0502020204030204" pitchFamily="34" charset="0"/>
                </a:endParaRPr>
              </a:p>
            </p:txBody>
          </p:sp>
          <p:sp>
            <p:nvSpPr>
              <p:cNvPr id="41198" name="Oval 60"/>
              <p:cNvSpPr>
                <a:spLocks noChangeArrowheads="1"/>
              </p:cNvSpPr>
              <p:nvPr/>
            </p:nvSpPr>
            <p:spPr bwMode="auto">
              <a:xfrm>
                <a:off x="2914" y="1828"/>
                <a:ext cx="59" cy="60"/>
              </a:xfrm>
              <a:prstGeom prst="ellipse">
                <a:avLst/>
              </a:prstGeom>
              <a:solidFill>
                <a:srgbClr val="FFFF00"/>
              </a:solidFill>
              <a:ln w="12700">
                <a:solidFill>
                  <a:schemeClr val="tx1"/>
                </a:solidFill>
                <a:round/>
                <a:headEnd/>
                <a:tailEnd/>
              </a:ln>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dirty="0">
                  <a:latin typeface="Calibri" panose="020F0502020204030204" pitchFamily="34" charset="0"/>
                </a:endParaRPr>
              </a:p>
            </p:txBody>
          </p:sp>
          <p:sp>
            <p:nvSpPr>
              <p:cNvPr id="41199" name="Oval 61"/>
              <p:cNvSpPr>
                <a:spLocks noChangeArrowheads="1"/>
              </p:cNvSpPr>
              <p:nvPr/>
            </p:nvSpPr>
            <p:spPr bwMode="auto">
              <a:xfrm>
                <a:off x="3023" y="1828"/>
                <a:ext cx="60" cy="60"/>
              </a:xfrm>
              <a:prstGeom prst="ellipse">
                <a:avLst/>
              </a:prstGeom>
              <a:solidFill>
                <a:schemeClr val="accent2"/>
              </a:solidFill>
              <a:ln w="12700">
                <a:solidFill>
                  <a:schemeClr val="tx1"/>
                </a:solidFill>
                <a:round/>
                <a:headEnd/>
                <a:tailEnd/>
              </a:ln>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dirty="0">
                  <a:latin typeface="Calibri" panose="020F0502020204030204" pitchFamily="34" charset="0"/>
                </a:endParaRPr>
              </a:p>
            </p:txBody>
          </p:sp>
          <p:sp>
            <p:nvSpPr>
              <p:cNvPr id="41200" name="Oval 62"/>
              <p:cNvSpPr>
                <a:spLocks noChangeArrowheads="1"/>
              </p:cNvSpPr>
              <p:nvPr/>
            </p:nvSpPr>
            <p:spPr bwMode="auto">
              <a:xfrm>
                <a:off x="2809" y="1646"/>
                <a:ext cx="58" cy="59"/>
              </a:xfrm>
              <a:prstGeom prst="ellipse">
                <a:avLst/>
              </a:prstGeom>
              <a:solidFill>
                <a:schemeClr val="hlink"/>
              </a:solidFill>
              <a:ln w="12700">
                <a:solidFill>
                  <a:schemeClr val="tx1"/>
                </a:solidFill>
                <a:round/>
                <a:headEnd/>
                <a:tailEnd/>
              </a:ln>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dirty="0">
                  <a:latin typeface="Calibri" panose="020F0502020204030204" pitchFamily="34" charset="0"/>
                </a:endParaRPr>
              </a:p>
            </p:txBody>
          </p:sp>
          <p:sp>
            <p:nvSpPr>
              <p:cNvPr id="41201" name="Oval 63"/>
              <p:cNvSpPr>
                <a:spLocks noChangeArrowheads="1"/>
              </p:cNvSpPr>
              <p:nvPr/>
            </p:nvSpPr>
            <p:spPr bwMode="auto">
              <a:xfrm>
                <a:off x="2914" y="1650"/>
                <a:ext cx="59" cy="58"/>
              </a:xfrm>
              <a:prstGeom prst="ellipse">
                <a:avLst/>
              </a:prstGeom>
              <a:solidFill>
                <a:schemeClr val="hlink"/>
              </a:solidFill>
              <a:ln w="12700">
                <a:solidFill>
                  <a:schemeClr val="tx1"/>
                </a:solidFill>
                <a:round/>
                <a:headEnd/>
                <a:tailEnd/>
              </a:ln>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dirty="0">
                  <a:latin typeface="Calibri" panose="020F0502020204030204" pitchFamily="34" charset="0"/>
                </a:endParaRPr>
              </a:p>
            </p:txBody>
          </p:sp>
          <p:sp>
            <p:nvSpPr>
              <p:cNvPr id="41202" name="Oval 64"/>
              <p:cNvSpPr>
                <a:spLocks noChangeArrowheads="1"/>
              </p:cNvSpPr>
              <p:nvPr/>
            </p:nvSpPr>
            <p:spPr bwMode="auto">
              <a:xfrm>
                <a:off x="3023" y="1650"/>
                <a:ext cx="60" cy="58"/>
              </a:xfrm>
              <a:prstGeom prst="ellipse">
                <a:avLst/>
              </a:prstGeom>
              <a:solidFill>
                <a:schemeClr val="hlink"/>
              </a:solidFill>
              <a:ln w="12700">
                <a:solidFill>
                  <a:schemeClr val="tx1"/>
                </a:solidFill>
                <a:round/>
                <a:headEnd/>
                <a:tailEnd/>
              </a:ln>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dirty="0">
                  <a:latin typeface="Calibri" panose="020F0502020204030204" pitchFamily="34" charset="0"/>
                </a:endParaRPr>
              </a:p>
            </p:txBody>
          </p:sp>
          <p:sp>
            <p:nvSpPr>
              <p:cNvPr id="41203" name="Oval 65"/>
              <p:cNvSpPr>
                <a:spLocks noChangeArrowheads="1"/>
              </p:cNvSpPr>
              <p:nvPr/>
            </p:nvSpPr>
            <p:spPr bwMode="auto">
              <a:xfrm>
                <a:off x="2918" y="1554"/>
                <a:ext cx="59" cy="60"/>
              </a:xfrm>
              <a:prstGeom prst="ellipse">
                <a:avLst/>
              </a:prstGeom>
              <a:solidFill>
                <a:srgbClr val="FFFF00"/>
              </a:solidFill>
              <a:ln w="12700">
                <a:solidFill>
                  <a:schemeClr val="tx1"/>
                </a:solidFill>
                <a:round/>
                <a:headEnd/>
                <a:tailEnd/>
              </a:ln>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dirty="0">
                  <a:latin typeface="Calibri" panose="020F0502020204030204" pitchFamily="34" charset="0"/>
                </a:endParaRPr>
              </a:p>
            </p:txBody>
          </p:sp>
          <p:sp>
            <p:nvSpPr>
              <p:cNvPr id="41204" name="Oval 66"/>
              <p:cNvSpPr>
                <a:spLocks noChangeArrowheads="1"/>
              </p:cNvSpPr>
              <p:nvPr/>
            </p:nvSpPr>
            <p:spPr bwMode="auto">
              <a:xfrm>
                <a:off x="3028" y="1554"/>
                <a:ext cx="58" cy="60"/>
              </a:xfrm>
              <a:prstGeom prst="ellipse">
                <a:avLst/>
              </a:prstGeom>
              <a:solidFill>
                <a:srgbClr val="FFFF00"/>
              </a:solidFill>
              <a:ln w="12700">
                <a:solidFill>
                  <a:schemeClr val="tx1"/>
                </a:solidFill>
                <a:round/>
                <a:headEnd/>
                <a:tailEnd/>
              </a:ln>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dirty="0">
                  <a:latin typeface="Calibri" panose="020F0502020204030204" pitchFamily="34" charset="0"/>
                </a:endParaRPr>
              </a:p>
            </p:txBody>
          </p:sp>
          <p:sp>
            <p:nvSpPr>
              <p:cNvPr id="41205" name="Text Box 67"/>
              <p:cNvSpPr txBox="1">
                <a:spLocks noChangeArrowheads="1"/>
              </p:cNvSpPr>
              <p:nvPr/>
            </p:nvSpPr>
            <p:spPr bwMode="auto">
              <a:xfrm>
                <a:off x="2569" y="1171"/>
                <a:ext cx="1010" cy="240"/>
              </a:xfrm>
              <a:prstGeom prst="rect">
                <a:avLst/>
              </a:prstGeom>
              <a:solidFill>
                <a:schemeClr val="bg1"/>
              </a:solidFill>
              <a:ln w="12700">
                <a:solidFill>
                  <a:schemeClr val="tx1"/>
                </a:solidFill>
                <a:miter lim="800000"/>
                <a:headEnd/>
                <a:tailEnd/>
              </a:ln>
            </p:spPr>
            <p:txBody>
              <a:bodyPr wrap="none" anchor="ctr">
                <a:spAutoFit/>
              </a:bodyPr>
              <a:lstStyle>
                <a:lvl1pPr defTabSz="762000">
                  <a:defRPr>
                    <a:solidFill>
                      <a:schemeClr val="accent2"/>
                    </a:solidFill>
                    <a:latin typeface="Arial" charset="0"/>
                  </a:defRPr>
                </a:lvl1pPr>
                <a:lvl2pPr marL="742950" indent="-285750" defTabSz="762000">
                  <a:defRPr>
                    <a:solidFill>
                      <a:schemeClr val="accent2"/>
                    </a:solidFill>
                    <a:latin typeface="Arial" charset="0"/>
                  </a:defRPr>
                </a:lvl2pPr>
                <a:lvl3pPr marL="1143000" indent="-228600" defTabSz="762000">
                  <a:defRPr>
                    <a:solidFill>
                      <a:schemeClr val="accent2"/>
                    </a:solidFill>
                    <a:latin typeface="Arial" charset="0"/>
                  </a:defRPr>
                </a:lvl3pPr>
                <a:lvl4pPr marL="1600200" indent="-228600" defTabSz="762000">
                  <a:defRPr>
                    <a:solidFill>
                      <a:schemeClr val="accent2"/>
                    </a:solidFill>
                    <a:latin typeface="Arial" charset="0"/>
                  </a:defRPr>
                </a:lvl4pPr>
                <a:lvl5pPr marL="2057400" indent="-228600" defTabSz="762000">
                  <a:defRPr>
                    <a:solidFill>
                      <a:schemeClr val="accent2"/>
                    </a:solidFill>
                    <a:latin typeface="Arial" charset="0"/>
                  </a:defRPr>
                </a:lvl5pPr>
                <a:lvl6pPr marL="2514600" indent="-228600" algn="ctr" defTabSz="762000" eaLnBrk="0" fontAlgn="base" hangingPunct="0">
                  <a:spcBef>
                    <a:spcPct val="0"/>
                  </a:spcBef>
                  <a:spcAft>
                    <a:spcPct val="0"/>
                  </a:spcAft>
                  <a:defRPr>
                    <a:solidFill>
                      <a:schemeClr val="accent2"/>
                    </a:solidFill>
                    <a:latin typeface="Arial" charset="0"/>
                  </a:defRPr>
                </a:lvl6pPr>
                <a:lvl7pPr marL="2971800" indent="-228600" algn="ctr" defTabSz="762000" eaLnBrk="0" fontAlgn="base" hangingPunct="0">
                  <a:spcBef>
                    <a:spcPct val="0"/>
                  </a:spcBef>
                  <a:spcAft>
                    <a:spcPct val="0"/>
                  </a:spcAft>
                  <a:defRPr>
                    <a:solidFill>
                      <a:schemeClr val="accent2"/>
                    </a:solidFill>
                    <a:latin typeface="Arial" charset="0"/>
                  </a:defRPr>
                </a:lvl7pPr>
                <a:lvl8pPr marL="3429000" indent="-228600" algn="ctr" defTabSz="762000" eaLnBrk="0" fontAlgn="base" hangingPunct="0">
                  <a:spcBef>
                    <a:spcPct val="0"/>
                  </a:spcBef>
                  <a:spcAft>
                    <a:spcPct val="0"/>
                  </a:spcAft>
                  <a:defRPr>
                    <a:solidFill>
                      <a:schemeClr val="accent2"/>
                    </a:solidFill>
                    <a:latin typeface="Arial" charset="0"/>
                  </a:defRPr>
                </a:lvl8pPr>
                <a:lvl9pPr marL="3886200" indent="-228600" algn="ctr" defTabSz="762000" eaLnBrk="0" fontAlgn="base" hangingPunct="0">
                  <a:spcBef>
                    <a:spcPct val="0"/>
                  </a:spcBef>
                  <a:spcAft>
                    <a:spcPct val="0"/>
                  </a:spcAft>
                  <a:defRPr>
                    <a:solidFill>
                      <a:schemeClr val="accent2"/>
                    </a:solidFill>
                    <a:latin typeface="Arial" charset="0"/>
                  </a:defRPr>
                </a:lvl9pPr>
              </a:lstStyle>
              <a:p>
                <a:pPr>
                  <a:lnSpc>
                    <a:spcPct val="90000"/>
                  </a:lnSpc>
                </a:pPr>
                <a:r>
                  <a:rPr lang="fr-FR" altLang="fr-FR" sz="700" b="1" dirty="0">
                    <a:solidFill>
                      <a:srgbClr val="0066FF"/>
                    </a:solidFill>
                    <a:latin typeface="Calibri" panose="020F0502020204030204" pitchFamily="34" charset="0"/>
                  </a:rPr>
                  <a:t>Suivi des actions</a:t>
                </a:r>
              </a:p>
            </p:txBody>
          </p:sp>
          <p:sp>
            <p:nvSpPr>
              <p:cNvPr id="41206" name="Text Box 68"/>
              <p:cNvSpPr txBox="1">
                <a:spLocks noChangeArrowheads="1"/>
              </p:cNvSpPr>
              <p:nvPr/>
            </p:nvSpPr>
            <p:spPr bwMode="auto">
              <a:xfrm>
                <a:off x="2479" y="1364"/>
                <a:ext cx="296"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defTabSz="762000">
                  <a:defRPr>
                    <a:solidFill>
                      <a:schemeClr val="accent2"/>
                    </a:solidFill>
                    <a:latin typeface="Arial" charset="0"/>
                  </a:defRPr>
                </a:lvl1pPr>
                <a:lvl2pPr marL="742950" indent="-285750" defTabSz="762000">
                  <a:defRPr>
                    <a:solidFill>
                      <a:schemeClr val="accent2"/>
                    </a:solidFill>
                    <a:latin typeface="Arial" charset="0"/>
                  </a:defRPr>
                </a:lvl2pPr>
                <a:lvl3pPr marL="1143000" indent="-228600" defTabSz="762000">
                  <a:defRPr>
                    <a:solidFill>
                      <a:schemeClr val="accent2"/>
                    </a:solidFill>
                    <a:latin typeface="Arial" charset="0"/>
                  </a:defRPr>
                </a:lvl3pPr>
                <a:lvl4pPr marL="1600200" indent="-228600" defTabSz="762000">
                  <a:defRPr>
                    <a:solidFill>
                      <a:schemeClr val="accent2"/>
                    </a:solidFill>
                    <a:latin typeface="Arial" charset="0"/>
                  </a:defRPr>
                </a:lvl4pPr>
                <a:lvl5pPr marL="2057400" indent="-228600" defTabSz="762000">
                  <a:defRPr>
                    <a:solidFill>
                      <a:schemeClr val="accent2"/>
                    </a:solidFill>
                    <a:latin typeface="Arial" charset="0"/>
                  </a:defRPr>
                </a:lvl5pPr>
                <a:lvl6pPr marL="2514600" indent="-228600" algn="ctr" defTabSz="762000" eaLnBrk="0" fontAlgn="base" hangingPunct="0">
                  <a:spcBef>
                    <a:spcPct val="0"/>
                  </a:spcBef>
                  <a:spcAft>
                    <a:spcPct val="0"/>
                  </a:spcAft>
                  <a:defRPr>
                    <a:solidFill>
                      <a:schemeClr val="accent2"/>
                    </a:solidFill>
                    <a:latin typeface="Arial" charset="0"/>
                  </a:defRPr>
                </a:lvl6pPr>
                <a:lvl7pPr marL="2971800" indent="-228600" algn="ctr" defTabSz="762000" eaLnBrk="0" fontAlgn="base" hangingPunct="0">
                  <a:spcBef>
                    <a:spcPct val="0"/>
                  </a:spcBef>
                  <a:spcAft>
                    <a:spcPct val="0"/>
                  </a:spcAft>
                  <a:defRPr>
                    <a:solidFill>
                      <a:schemeClr val="accent2"/>
                    </a:solidFill>
                    <a:latin typeface="Arial" charset="0"/>
                  </a:defRPr>
                </a:lvl7pPr>
                <a:lvl8pPr marL="3429000" indent="-228600" algn="ctr" defTabSz="762000" eaLnBrk="0" fontAlgn="base" hangingPunct="0">
                  <a:spcBef>
                    <a:spcPct val="0"/>
                  </a:spcBef>
                  <a:spcAft>
                    <a:spcPct val="0"/>
                  </a:spcAft>
                  <a:defRPr>
                    <a:solidFill>
                      <a:schemeClr val="accent2"/>
                    </a:solidFill>
                    <a:latin typeface="Arial" charset="0"/>
                  </a:defRPr>
                </a:lvl8pPr>
                <a:lvl9pPr marL="3886200" indent="-228600" algn="ctr" defTabSz="762000" eaLnBrk="0" fontAlgn="base" hangingPunct="0">
                  <a:spcBef>
                    <a:spcPct val="0"/>
                  </a:spcBef>
                  <a:spcAft>
                    <a:spcPct val="0"/>
                  </a:spcAft>
                  <a:defRPr>
                    <a:solidFill>
                      <a:schemeClr val="accent2"/>
                    </a:solidFill>
                    <a:latin typeface="Arial" charset="0"/>
                  </a:defRPr>
                </a:lvl9pPr>
              </a:lstStyle>
              <a:p>
                <a:pPr>
                  <a:lnSpc>
                    <a:spcPct val="90000"/>
                  </a:lnSpc>
                </a:pPr>
                <a:r>
                  <a:rPr lang="fr-FR" altLang="fr-FR" sz="700" dirty="0">
                    <a:solidFill>
                      <a:schemeClr val="tx1"/>
                    </a:solidFill>
                    <a:latin typeface="Calibri" panose="020F0502020204030204" pitchFamily="34" charset="0"/>
                  </a:rPr>
                  <a:t>a</a:t>
                </a:r>
              </a:p>
            </p:txBody>
          </p:sp>
          <p:sp>
            <p:nvSpPr>
              <p:cNvPr id="41207" name="Text Box 69"/>
              <p:cNvSpPr txBox="1">
                <a:spLocks noChangeArrowheads="1"/>
              </p:cNvSpPr>
              <p:nvPr/>
            </p:nvSpPr>
            <p:spPr bwMode="auto">
              <a:xfrm>
                <a:off x="2480" y="1468"/>
                <a:ext cx="293" cy="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defTabSz="762000">
                  <a:defRPr>
                    <a:solidFill>
                      <a:schemeClr val="accent2"/>
                    </a:solidFill>
                    <a:latin typeface="Arial" charset="0"/>
                  </a:defRPr>
                </a:lvl1pPr>
                <a:lvl2pPr marL="742950" indent="-285750" defTabSz="762000">
                  <a:defRPr>
                    <a:solidFill>
                      <a:schemeClr val="accent2"/>
                    </a:solidFill>
                    <a:latin typeface="Arial" charset="0"/>
                  </a:defRPr>
                </a:lvl2pPr>
                <a:lvl3pPr marL="1143000" indent="-228600" defTabSz="762000">
                  <a:defRPr>
                    <a:solidFill>
                      <a:schemeClr val="accent2"/>
                    </a:solidFill>
                    <a:latin typeface="Arial" charset="0"/>
                  </a:defRPr>
                </a:lvl3pPr>
                <a:lvl4pPr marL="1600200" indent="-228600" defTabSz="762000">
                  <a:defRPr>
                    <a:solidFill>
                      <a:schemeClr val="accent2"/>
                    </a:solidFill>
                    <a:latin typeface="Arial" charset="0"/>
                  </a:defRPr>
                </a:lvl4pPr>
                <a:lvl5pPr marL="2057400" indent="-228600" defTabSz="762000">
                  <a:defRPr>
                    <a:solidFill>
                      <a:schemeClr val="accent2"/>
                    </a:solidFill>
                    <a:latin typeface="Arial" charset="0"/>
                  </a:defRPr>
                </a:lvl5pPr>
                <a:lvl6pPr marL="2514600" indent="-228600" algn="ctr" defTabSz="762000" eaLnBrk="0" fontAlgn="base" hangingPunct="0">
                  <a:spcBef>
                    <a:spcPct val="0"/>
                  </a:spcBef>
                  <a:spcAft>
                    <a:spcPct val="0"/>
                  </a:spcAft>
                  <a:defRPr>
                    <a:solidFill>
                      <a:schemeClr val="accent2"/>
                    </a:solidFill>
                    <a:latin typeface="Arial" charset="0"/>
                  </a:defRPr>
                </a:lvl6pPr>
                <a:lvl7pPr marL="2971800" indent="-228600" algn="ctr" defTabSz="762000" eaLnBrk="0" fontAlgn="base" hangingPunct="0">
                  <a:spcBef>
                    <a:spcPct val="0"/>
                  </a:spcBef>
                  <a:spcAft>
                    <a:spcPct val="0"/>
                  </a:spcAft>
                  <a:defRPr>
                    <a:solidFill>
                      <a:schemeClr val="accent2"/>
                    </a:solidFill>
                    <a:latin typeface="Arial" charset="0"/>
                  </a:defRPr>
                </a:lvl7pPr>
                <a:lvl8pPr marL="3429000" indent="-228600" algn="ctr" defTabSz="762000" eaLnBrk="0" fontAlgn="base" hangingPunct="0">
                  <a:spcBef>
                    <a:spcPct val="0"/>
                  </a:spcBef>
                  <a:spcAft>
                    <a:spcPct val="0"/>
                  </a:spcAft>
                  <a:defRPr>
                    <a:solidFill>
                      <a:schemeClr val="accent2"/>
                    </a:solidFill>
                    <a:latin typeface="Arial" charset="0"/>
                  </a:defRPr>
                </a:lvl8pPr>
                <a:lvl9pPr marL="3886200" indent="-228600" algn="ctr" defTabSz="762000" eaLnBrk="0" fontAlgn="base" hangingPunct="0">
                  <a:spcBef>
                    <a:spcPct val="0"/>
                  </a:spcBef>
                  <a:spcAft>
                    <a:spcPct val="0"/>
                  </a:spcAft>
                  <a:defRPr>
                    <a:solidFill>
                      <a:schemeClr val="accent2"/>
                    </a:solidFill>
                    <a:latin typeface="Arial" charset="0"/>
                  </a:defRPr>
                </a:lvl9pPr>
              </a:lstStyle>
              <a:p>
                <a:pPr>
                  <a:lnSpc>
                    <a:spcPct val="90000"/>
                  </a:lnSpc>
                </a:pPr>
                <a:r>
                  <a:rPr lang="fr-FR" altLang="fr-FR" sz="700" dirty="0">
                    <a:solidFill>
                      <a:schemeClr val="tx1"/>
                    </a:solidFill>
                    <a:latin typeface="Calibri" panose="020F0502020204030204" pitchFamily="34" charset="0"/>
                  </a:rPr>
                  <a:t>b</a:t>
                </a:r>
              </a:p>
            </p:txBody>
          </p:sp>
          <p:sp>
            <p:nvSpPr>
              <p:cNvPr id="41208" name="Text Box 70"/>
              <p:cNvSpPr txBox="1">
                <a:spLocks noChangeArrowheads="1"/>
              </p:cNvSpPr>
              <p:nvPr/>
            </p:nvSpPr>
            <p:spPr bwMode="auto">
              <a:xfrm>
                <a:off x="2487" y="1563"/>
                <a:ext cx="283" cy="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defTabSz="762000">
                  <a:defRPr>
                    <a:solidFill>
                      <a:schemeClr val="accent2"/>
                    </a:solidFill>
                    <a:latin typeface="Arial" charset="0"/>
                  </a:defRPr>
                </a:lvl1pPr>
                <a:lvl2pPr marL="742950" indent="-285750" defTabSz="762000">
                  <a:defRPr>
                    <a:solidFill>
                      <a:schemeClr val="accent2"/>
                    </a:solidFill>
                    <a:latin typeface="Arial" charset="0"/>
                  </a:defRPr>
                </a:lvl2pPr>
                <a:lvl3pPr marL="1143000" indent="-228600" defTabSz="762000">
                  <a:defRPr>
                    <a:solidFill>
                      <a:schemeClr val="accent2"/>
                    </a:solidFill>
                    <a:latin typeface="Arial" charset="0"/>
                  </a:defRPr>
                </a:lvl3pPr>
                <a:lvl4pPr marL="1600200" indent="-228600" defTabSz="762000">
                  <a:defRPr>
                    <a:solidFill>
                      <a:schemeClr val="accent2"/>
                    </a:solidFill>
                    <a:latin typeface="Arial" charset="0"/>
                  </a:defRPr>
                </a:lvl4pPr>
                <a:lvl5pPr marL="2057400" indent="-228600" defTabSz="762000">
                  <a:defRPr>
                    <a:solidFill>
                      <a:schemeClr val="accent2"/>
                    </a:solidFill>
                    <a:latin typeface="Arial" charset="0"/>
                  </a:defRPr>
                </a:lvl5pPr>
                <a:lvl6pPr marL="2514600" indent="-228600" algn="ctr" defTabSz="762000" eaLnBrk="0" fontAlgn="base" hangingPunct="0">
                  <a:spcBef>
                    <a:spcPct val="0"/>
                  </a:spcBef>
                  <a:spcAft>
                    <a:spcPct val="0"/>
                  </a:spcAft>
                  <a:defRPr>
                    <a:solidFill>
                      <a:schemeClr val="accent2"/>
                    </a:solidFill>
                    <a:latin typeface="Arial" charset="0"/>
                  </a:defRPr>
                </a:lvl6pPr>
                <a:lvl7pPr marL="2971800" indent="-228600" algn="ctr" defTabSz="762000" eaLnBrk="0" fontAlgn="base" hangingPunct="0">
                  <a:spcBef>
                    <a:spcPct val="0"/>
                  </a:spcBef>
                  <a:spcAft>
                    <a:spcPct val="0"/>
                  </a:spcAft>
                  <a:defRPr>
                    <a:solidFill>
                      <a:schemeClr val="accent2"/>
                    </a:solidFill>
                    <a:latin typeface="Arial" charset="0"/>
                  </a:defRPr>
                </a:lvl7pPr>
                <a:lvl8pPr marL="3429000" indent="-228600" algn="ctr" defTabSz="762000" eaLnBrk="0" fontAlgn="base" hangingPunct="0">
                  <a:spcBef>
                    <a:spcPct val="0"/>
                  </a:spcBef>
                  <a:spcAft>
                    <a:spcPct val="0"/>
                  </a:spcAft>
                  <a:defRPr>
                    <a:solidFill>
                      <a:schemeClr val="accent2"/>
                    </a:solidFill>
                    <a:latin typeface="Arial" charset="0"/>
                  </a:defRPr>
                </a:lvl8pPr>
                <a:lvl9pPr marL="3886200" indent="-228600" algn="ctr" defTabSz="762000" eaLnBrk="0" fontAlgn="base" hangingPunct="0">
                  <a:spcBef>
                    <a:spcPct val="0"/>
                  </a:spcBef>
                  <a:spcAft>
                    <a:spcPct val="0"/>
                  </a:spcAft>
                  <a:defRPr>
                    <a:solidFill>
                      <a:schemeClr val="accent2"/>
                    </a:solidFill>
                    <a:latin typeface="Arial" charset="0"/>
                  </a:defRPr>
                </a:lvl9pPr>
              </a:lstStyle>
              <a:p>
                <a:pPr>
                  <a:lnSpc>
                    <a:spcPct val="90000"/>
                  </a:lnSpc>
                </a:pPr>
                <a:r>
                  <a:rPr lang="fr-FR" altLang="fr-FR" sz="700" dirty="0">
                    <a:solidFill>
                      <a:schemeClr val="tx1"/>
                    </a:solidFill>
                    <a:latin typeface="Calibri" panose="020F0502020204030204" pitchFamily="34" charset="0"/>
                  </a:rPr>
                  <a:t>c</a:t>
                </a:r>
              </a:p>
            </p:txBody>
          </p:sp>
          <p:sp>
            <p:nvSpPr>
              <p:cNvPr id="41209" name="Text Box 71"/>
              <p:cNvSpPr txBox="1">
                <a:spLocks noChangeArrowheads="1"/>
              </p:cNvSpPr>
              <p:nvPr/>
            </p:nvSpPr>
            <p:spPr bwMode="auto">
              <a:xfrm>
                <a:off x="2480" y="1651"/>
                <a:ext cx="293" cy="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defTabSz="762000">
                  <a:defRPr>
                    <a:solidFill>
                      <a:schemeClr val="accent2"/>
                    </a:solidFill>
                    <a:latin typeface="Arial" charset="0"/>
                  </a:defRPr>
                </a:lvl1pPr>
                <a:lvl2pPr marL="742950" indent="-285750" defTabSz="762000">
                  <a:defRPr>
                    <a:solidFill>
                      <a:schemeClr val="accent2"/>
                    </a:solidFill>
                    <a:latin typeface="Arial" charset="0"/>
                  </a:defRPr>
                </a:lvl2pPr>
                <a:lvl3pPr marL="1143000" indent="-228600" defTabSz="762000">
                  <a:defRPr>
                    <a:solidFill>
                      <a:schemeClr val="accent2"/>
                    </a:solidFill>
                    <a:latin typeface="Arial" charset="0"/>
                  </a:defRPr>
                </a:lvl3pPr>
                <a:lvl4pPr marL="1600200" indent="-228600" defTabSz="762000">
                  <a:defRPr>
                    <a:solidFill>
                      <a:schemeClr val="accent2"/>
                    </a:solidFill>
                    <a:latin typeface="Arial" charset="0"/>
                  </a:defRPr>
                </a:lvl4pPr>
                <a:lvl5pPr marL="2057400" indent="-228600" defTabSz="762000">
                  <a:defRPr>
                    <a:solidFill>
                      <a:schemeClr val="accent2"/>
                    </a:solidFill>
                    <a:latin typeface="Arial" charset="0"/>
                  </a:defRPr>
                </a:lvl5pPr>
                <a:lvl6pPr marL="2514600" indent="-228600" algn="ctr" defTabSz="762000" eaLnBrk="0" fontAlgn="base" hangingPunct="0">
                  <a:spcBef>
                    <a:spcPct val="0"/>
                  </a:spcBef>
                  <a:spcAft>
                    <a:spcPct val="0"/>
                  </a:spcAft>
                  <a:defRPr>
                    <a:solidFill>
                      <a:schemeClr val="accent2"/>
                    </a:solidFill>
                    <a:latin typeface="Arial" charset="0"/>
                  </a:defRPr>
                </a:lvl6pPr>
                <a:lvl7pPr marL="2971800" indent="-228600" algn="ctr" defTabSz="762000" eaLnBrk="0" fontAlgn="base" hangingPunct="0">
                  <a:spcBef>
                    <a:spcPct val="0"/>
                  </a:spcBef>
                  <a:spcAft>
                    <a:spcPct val="0"/>
                  </a:spcAft>
                  <a:defRPr>
                    <a:solidFill>
                      <a:schemeClr val="accent2"/>
                    </a:solidFill>
                    <a:latin typeface="Arial" charset="0"/>
                  </a:defRPr>
                </a:lvl7pPr>
                <a:lvl8pPr marL="3429000" indent="-228600" algn="ctr" defTabSz="762000" eaLnBrk="0" fontAlgn="base" hangingPunct="0">
                  <a:spcBef>
                    <a:spcPct val="0"/>
                  </a:spcBef>
                  <a:spcAft>
                    <a:spcPct val="0"/>
                  </a:spcAft>
                  <a:defRPr>
                    <a:solidFill>
                      <a:schemeClr val="accent2"/>
                    </a:solidFill>
                    <a:latin typeface="Arial" charset="0"/>
                  </a:defRPr>
                </a:lvl8pPr>
                <a:lvl9pPr marL="3886200" indent="-228600" algn="ctr" defTabSz="762000" eaLnBrk="0" fontAlgn="base" hangingPunct="0">
                  <a:spcBef>
                    <a:spcPct val="0"/>
                  </a:spcBef>
                  <a:spcAft>
                    <a:spcPct val="0"/>
                  </a:spcAft>
                  <a:defRPr>
                    <a:solidFill>
                      <a:schemeClr val="accent2"/>
                    </a:solidFill>
                    <a:latin typeface="Arial" charset="0"/>
                  </a:defRPr>
                </a:lvl9pPr>
              </a:lstStyle>
              <a:p>
                <a:pPr>
                  <a:lnSpc>
                    <a:spcPct val="90000"/>
                  </a:lnSpc>
                </a:pPr>
                <a:r>
                  <a:rPr lang="fr-FR" altLang="fr-FR" sz="700" dirty="0">
                    <a:solidFill>
                      <a:schemeClr val="tx1"/>
                    </a:solidFill>
                    <a:latin typeface="Calibri" panose="020F0502020204030204" pitchFamily="34" charset="0"/>
                  </a:rPr>
                  <a:t>d</a:t>
                </a:r>
              </a:p>
            </p:txBody>
          </p:sp>
          <p:sp>
            <p:nvSpPr>
              <p:cNvPr id="41210" name="Text Box 72"/>
              <p:cNvSpPr txBox="1">
                <a:spLocks noChangeArrowheads="1"/>
              </p:cNvSpPr>
              <p:nvPr/>
            </p:nvSpPr>
            <p:spPr bwMode="auto">
              <a:xfrm>
                <a:off x="2479" y="1742"/>
                <a:ext cx="296"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defTabSz="762000">
                  <a:defRPr>
                    <a:solidFill>
                      <a:schemeClr val="accent2"/>
                    </a:solidFill>
                    <a:latin typeface="Arial" charset="0"/>
                  </a:defRPr>
                </a:lvl1pPr>
                <a:lvl2pPr marL="742950" indent="-285750" defTabSz="762000">
                  <a:defRPr>
                    <a:solidFill>
                      <a:schemeClr val="accent2"/>
                    </a:solidFill>
                    <a:latin typeface="Arial" charset="0"/>
                  </a:defRPr>
                </a:lvl2pPr>
                <a:lvl3pPr marL="1143000" indent="-228600" defTabSz="762000">
                  <a:defRPr>
                    <a:solidFill>
                      <a:schemeClr val="accent2"/>
                    </a:solidFill>
                    <a:latin typeface="Arial" charset="0"/>
                  </a:defRPr>
                </a:lvl3pPr>
                <a:lvl4pPr marL="1600200" indent="-228600" defTabSz="762000">
                  <a:defRPr>
                    <a:solidFill>
                      <a:schemeClr val="accent2"/>
                    </a:solidFill>
                    <a:latin typeface="Arial" charset="0"/>
                  </a:defRPr>
                </a:lvl4pPr>
                <a:lvl5pPr marL="2057400" indent="-228600" defTabSz="762000">
                  <a:defRPr>
                    <a:solidFill>
                      <a:schemeClr val="accent2"/>
                    </a:solidFill>
                    <a:latin typeface="Arial" charset="0"/>
                  </a:defRPr>
                </a:lvl5pPr>
                <a:lvl6pPr marL="2514600" indent="-228600" algn="ctr" defTabSz="762000" eaLnBrk="0" fontAlgn="base" hangingPunct="0">
                  <a:spcBef>
                    <a:spcPct val="0"/>
                  </a:spcBef>
                  <a:spcAft>
                    <a:spcPct val="0"/>
                  </a:spcAft>
                  <a:defRPr>
                    <a:solidFill>
                      <a:schemeClr val="accent2"/>
                    </a:solidFill>
                    <a:latin typeface="Arial" charset="0"/>
                  </a:defRPr>
                </a:lvl6pPr>
                <a:lvl7pPr marL="2971800" indent="-228600" algn="ctr" defTabSz="762000" eaLnBrk="0" fontAlgn="base" hangingPunct="0">
                  <a:spcBef>
                    <a:spcPct val="0"/>
                  </a:spcBef>
                  <a:spcAft>
                    <a:spcPct val="0"/>
                  </a:spcAft>
                  <a:defRPr>
                    <a:solidFill>
                      <a:schemeClr val="accent2"/>
                    </a:solidFill>
                    <a:latin typeface="Arial" charset="0"/>
                  </a:defRPr>
                </a:lvl7pPr>
                <a:lvl8pPr marL="3429000" indent="-228600" algn="ctr" defTabSz="762000" eaLnBrk="0" fontAlgn="base" hangingPunct="0">
                  <a:spcBef>
                    <a:spcPct val="0"/>
                  </a:spcBef>
                  <a:spcAft>
                    <a:spcPct val="0"/>
                  </a:spcAft>
                  <a:defRPr>
                    <a:solidFill>
                      <a:schemeClr val="accent2"/>
                    </a:solidFill>
                    <a:latin typeface="Arial" charset="0"/>
                  </a:defRPr>
                </a:lvl8pPr>
                <a:lvl9pPr marL="3886200" indent="-228600" algn="ctr" defTabSz="762000" eaLnBrk="0" fontAlgn="base" hangingPunct="0">
                  <a:spcBef>
                    <a:spcPct val="0"/>
                  </a:spcBef>
                  <a:spcAft>
                    <a:spcPct val="0"/>
                  </a:spcAft>
                  <a:defRPr>
                    <a:solidFill>
                      <a:schemeClr val="accent2"/>
                    </a:solidFill>
                    <a:latin typeface="Arial" charset="0"/>
                  </a:defRPr>
                </a:lvl9pPr>
              </a:lstStyle>
              <a:p>
                <a:pPr>
                  <a:lnSpc>
                    <a:spcPct val="90000"/>
                  </a:lnSpc>
                </a:pPr>
                <a:r>
                  <a:rPr lang="fr-FR" altLang="fr-FR" sz="700" dirty="0">
                    <a:solidFill>
                      <a:schemeClr val="tx1"/>
                    </a:solidFill>
                    <a:latin typeface="Calibri" panose="020F0502020204030204" pitchFamily="34" charset="0"/>
                  </a:rPr>
                  <a:t>e</a:t>
                </a:r>
              </a:p>
            </p:txBody>
          </p:sp>
        </p:grpSp>
        <p:sp>
          <p:nvSpPr>
            <p:cNvPr id="41025" name="Rectangle 73"/>
            <p:cNvSpPr>
              <a:spLocks noChangeArrowheads="1"/>
            </p:cNvSpPr>
            <p:nvPr/>
          </p:nvSpPr>
          <p:spPr bwMode="auto">
            <a:xfrm>
              <a:off x="2202" y="2902"/>
              <a:ext cx="520" cy="268"/>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dirty="0">
                <a:latin typeface="Calibri" panose="020F0502020204030204" pitchFamily="34" charset="0"/>
              </a:endParaRPr>
            </a:p>
          </p:txBody>
        </p:sp>
        <p:sp>
          <p:nvSpPr>
            <p:cNvPr id="41026" name="Line 74"/>
            <p:cNvSpPr>
              <a:spLocks noChangeShapeType="1"/>
            </p:cNvSpPr>
            <p:nvPr/>
          </p:nvSpPr>
          <p:spPr bwMode="auto">
            <a:xfrm>
              <a:off x="2257" y="2939"/>
              <a:ext cx="0" cy="198"/>
            </a:xfrm>
            <a:prstGeom prst="line">
              <a:avLst/>
            </a:prstGeom>
            <a:noFill/>
            <a:ln w="12700">
              <a:solidFill>
                <a:schemeClr val="tx1"/>
              </a:solidFill>
              <a:round/>
              <a:headEnd type="arrow" w="med" len="med"/>
              <a:tailEnd/>
            </a:ln>
            <a:extLst>
              <a:ext uri="{909E8E84-426E-40DD-AFC4-6F175D3DCCD1}">
                <a14:hiddenFill xmlns:a14="http://schemas.microsoft.com/office/drawing/2010/main">
                  <a:noFill/>
                </a14:hiddenFill>
              </a:ext>
            </a:extLst>
          </p:spPr>
          <p:txBody>
            <a:bodyPr wrap="none" anchor="ctr"/>
            <a:lstStyle/>
            <a:p>
              <a:endParaRPr lang="fr-FR" dirty="0">
                <a:latin typeface="Calibri" panose="020F0502020204030204" pitchFamily="34" charset="0"/>
              </a:endParaRPr>
            </a:p>
          </p:txBody>
        </p:sp>
        <p:sp>
          <p:nvSpPr>
            <p:cNvPr id="41027" name="Line 75"/>
            <p:cNvSpPr>
              <a:spLocks noChangeShapeType="1"/>
            </p:cNvSpPr>
            <p:nvPr/>
          </p:nvSpPr>
          <p:spPr bwMode="auto">
            <a:xfrm>
              <a:off x="2258" y="3137"/>
              <a:ext cx="407" cy="0"/>
            </a:xfrm>
            <a:prstGeom prst="line">
              <a:avLst/>
            </a:prstGeom>
            <a:noFill/>
            <a:ln w="12700">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fr-FR" dirty="0">
                <a:latin typeface="Calibri" panose="020F0502020204030204" pitchFamily="34" charset="0"/>
              </a:endParaRPr>
            </a:p>
          </p:txBody>
        </p:sp>
        <p:sp>
          <p:nvSpPr>
            <p:cNvPr id="41028" name="Line 76"/>
            <p:cNvSpPr>
              <a:spLocks noChangeShapeType="1"/>
            </p:cNvSpPr>
            <p:nvPr/>
          </p:nvSpPr>
          <p:spPr bwMode="auto">
            <a:xfrm flipV="1">
              <a:off x="2293" y="3042"/>
              <a:ext cx="97" cy="39"/>
            </a:xfrm>
            <a:prstGeom prst="line">
              <a:avLst/>
            </a:prstGeom>
            <a:noFill/>
            <a:ln w="19050">
              <a:solidFill>
                <a:srgbClr val="0066FF"/>
              </a:solidFill>
              <a:round/>
              <a:headEnd/>
              <a:tailEnd/>
            </a:ln>
            <a:extLst>
              <a:ext uri="{909E8E84-426E-40DD-AFC4-6F175D3DCCD1}">
                <a14:hiddenFill xmlns:a14="http://schemas.microsoft.com/office/drawing/2010/main">
                  <a:noFill/>
                </a14:hiddenFill>
              </a:ext>
            </a:extLst>
          </p:spPr>
          <p:txBody>
            <a:bodyPr wrap="none" anchor="ctr"/>
            <a:lstStyle/>
            <a:p>
              <a:endParaRPr lang="fr-FR" dirty="0">
                <a:latin typeface="Calibri" panose="020F0502020204030204" pitchFamily="34" charset="0"/>
              </a:endParaRPr>
            </a:p>
          </p:txBody>
        </p:sp>
        <p:sp>
          <p:nvSpPr>
            <p:cNvPr id="41029" name="Line 77"/>
            <p:cNvSpPr>
              <a:spLocks noChangeShapeType="1"/>
            </p:cNvSpPr>
            <p:nvPr/>
          </p:nvSpPr>
          <p:spPr bwMode="auto">
            <a:xfrm>
              <a:off x="2390" y="3039"/>
              <a:ext cx="58" cy="33"/>
            </a:xfrm>
            <a:prstGeom prst="line">
              <a:avLst/>
            </a:prstGeom>
            <a:noFill/>
            <a:ln w="19050">
              <a:solidFill>
                <a:srgbClr val="0066FF"/>
              </a:solidFill>
              <a:round/>
              <a:headEnd/>
              <a:tailEnd/>
            </a:ln>
            <a:extLst>
              <a:ext uri="{909E8E84-426E-40DD-AFC4-6F175D3DCCD1}">
                <a14:hiddenFill xmlns:a14="http://schemas.microsoft.com/office/drawing/2010/main">
                  <a:noFill/>
                </a14:hiddenFill>
              </a:ext>
            </a:extLst>
          </p:spPr>
          <p:txBody>
            <a:bodyPr wrap="none" anchor="ctr"/>
            <a:lstStyle/>
            <a:p>
              <a:endParaRPr lang="fr-FR" dirty="0">
                <a:latin typeface="Calibri" panose="020F0502020204030204" pitchFamily="34" charset="0"/>
              </a:endParaRPr>
            </a:p>
          </p:txBody>
        </p:sp>
        <p:sp>
          <p:nvSpPr>
            <p:cNvPr id="41030" name="Line 78"/>
            <p:cNvSpPr>
              <a:spLocks noChangeShapeType="1"/>
            </p:cNvSpPr>
            <p:nvPr/>
          </p:nvSpPr>
          <p:spPr bwMode="auto">
            <a:xfrm flipV="1">
              <a:off x="2452" y="3050"/>
              <a:ext cx="57" cy="27"/>
            </a:xfrm>
            <a:prstGeom prst="line">
              <a:avLst/>
            </a:prstGeom>
            <a:noFill/>
            <a:ln w="19050">
              <a:solidFill>
                <a:srgbClr val="0066FF"/>
              </a:solidFill>
              <a:round/>
              <a:headEnd/>
              <a:tailEnd/>
            </a:ln>
            <a:extLst>
              <a:ext uri="{909E8E84-426E-40DD-AFC4-6F175D3DCCD1}">
                <a14:hiddenFill xmlns:a14="http://schemas.microsoft.com/office/drawing/2010/main">
                  <a:noFill/>
                </a14:hiddenFill>
              </a:ext>
            </a:extLst>
          </p:spPr>
          <p:txBody>
            <a:bodyPr wrap="none" anchor="ctr"/>
            <a:lstStyle/>
            <a:p>
              <a:endParaRPr lang="fr-FR" dirty="0">
                <a:latin typeface="Calibri" panose="020F0502020204030204" pitchFamily="34" charset="0"/>
              </a:endParaRPr>
            </a:p>
          </p:txBody>
        </p:sp>
        <p:sp>
          <p:nvSpPr>
            <p:cNvPr id="41031" name="Line 79"/>
            <p:cNvSpPr>
              <a:spLocks noChangeShapeType="1"/>
            </p:cNvSpPr>
            <p:nvPr/>
          </p:nvSpPr>
          <p:spPr bwMode="auto">
            <a:xfrm flipV="1">
              <a:off x="2513" y="3042"/>
              <a:ext cx="89" cy="8"/>
            </a:xfrm>
            <a:prstGeom prst="line">
              <a:avLst/>
            </a:prstGeom>
            <a:noFill/>
            <a:ln w="19050">
              <a:solidFill>
                <a:srgbClr val="0066FF"/>
              </a:solidFill>
              <a:round/>
              <a:headEnd/>
              <a:tailEnd/>
            </a:ln>
            <a:extLst>
              <a:ext uri="{909E8E84-426E-40DD-AFC4-6F175D3DCCD1}">
                <a14:hiddenFill xmlns:a14="http://schemas.microsoft.com/office/drawing/2010/main">
                  <a:noFill/>
                </a14:hiddenFill>
              </a:ext>
            </a:extLst>
          </p:spPr>
          <p:txBody>
            <a:bodyPr wrap="none" anchor="ctr"/>
            <a:lstStyle/>
            <a:p>
              <a:endParaRPr lang="fr-FR" dirty="0">
                <a:latin typeface="Calibri" panose="020F0502020204030204" pitchFamily="34" charset="0"/>
              </a:endParaRPr>
            </a:p>
          </p:txBody>
        </p:sp>
        <p:sp>
          <p:nvSpPr>
            <p:cNvPr id="41032" name="Line 80"/>
            <p:cNvSpPr>
              <a:spLocks noChangeShapeType="1"/>
            </p:cNvSpPr>
            <p:nvPr/>
          </p:nvSpPr>
          <p:spPr bwMode="auto">
            <a:xfrm>
              <a:off x="2286" y="3059"/>
              <a:ext cx="378" cy="0"/>
            </a:xfrm>
            <a:prstGeom prst="line">
              <a:avLst/>
            </a:prstGeom>
            <a:noFill/>
            <a:ln w="19050">
              <a:solidFill>
                <a:schemeClr val="hlink"/>
              </a:solidFill>
              <a:round/>
              <a:headEnd/>
              <a:tailEnd/>
            </a:ln>
            <a:extLst>
              <a:ext uri="{909E8E84-426E-40DD-AFC4-6F175D3DCCD1}">
                <a14:hiddenFill xmlns:a14="http://schemas.microsoft.com/office/drawing/2010/main">
                  <a:noFill/>
                </a14:hiddenFill>
              </a:ext>
            </a:extLst>
          </p:spPr>
          <p:txBody>
            <a:bodyPr wrap="none" anchor="ctr"/>
            <a:lstStyle/>
            <a:p>
              <a:endParaRPr lang="fr-FR" dirty="0">
                <a:latin typeface="Calibri" panose="020F0502020204030204" pitchFamily="34" charset="0"/>
              </a:endParaRPr>
            </a:p>
          </p:txBody>
        </p:sp>
        <p:sp>
          <p:nvSpPr>
            <p:cNvPr id="41033" name="Rectangle 81"/>
            <p:cNvSpPr>
              <a:spLocks noChangeArrowheads="1"/>
            </p:cNvSpPr>
            <p:nvPr/>
          </p:nvSpPr>
          <p:spPr bwMode="auto">
            <a:xfrm>
              <a:off x="2377" y="3457"/>
              <a:ext cx="453" cy="267"/>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dirty="0">
                <a:latin typeface="Calibri" panose="020F0502020204030204" pitchFamily="34" charset="0"/>
              </a:endParaRPr>
            </a:p>
          </p:txBody>
        </p:sp>
        <p:sp>
          <p:nvSpPr>
            <p:cNvPr id="41034" name="Line 82"/>
            <p:cNvSpPr>
              <a:spLocks noChangeShapeType="1"/>
            </p:cNvSpPr>
            <p:nvPr/>
          </p:nvSpPr>
          <p:spPr bwMode="auto">
            <a:xfrm>
              <a:off x="2431" y="3493"/>
              <a:ext cx="0" cy="199"/>
            </a:xfrm>
            <a:prstGeom prst="line">
              <a:avLst/>
            </a:prstGeom>
            <a:noFill/>
            <a:ln w="12700">
              <a:solidFill>
                <a:schemeClr val="tx1"/>
              </a:solidFill>
              <a:round/>
              <a:headEnd type="arrow" w="med" len="med"/>
              <a:tailEnd/>
            </a:ln>
            <a:extLst>
              <a:ext uri="{909E8E84-426E-40DD-AFC4-6F175D3DCCD1}">
                <a14:hiddenFill xmlns:a14="http://schemas.microsoft.com/office/drawing/2010/main">
                  <a:noFill/>
                </a14:hiddenFill>
              </a:ext>
            </a:extLst>
          </p:spPr>
          <p:txBody>
            <a:bodyPr wrap="none" anchor="ctr"/>
            <a:lstStyle/>
            <a:p>
              <a:endParaRPr lang="fr-FR" dirty="0">
                <a:latin typeface="Calibri" panose="020F0502020204030204" pitchFamily="34" charset="0"/>
              </a:endParaRPr>
            </a:p>
          </p:txBody>
        </p:sp>
        <p:sp>
          <p:nvSpPr>
            <p:cNvPr id="41035" name="Line 83"/>
            <p:cNvSpPr>
              <a:spLocks noChangeShapeType="1"/>
            </p:cNvSpPr>
            <p:nvPr/>
          </p:nvSpPr>
          <p:spPr bwMode="auto">
            <a:xfrm>
              <a:off x="2429" y="3692"/>
              <a:ext cx="366" cy="0"/>
            </a:xfrm>
            <a:prstGeom prst="line">
              <a:avLst/>
            </a:prstGeom>
            <a:noFill/>
            <a:ln w="12700">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fr-FR" dirty="0">
                <a:latin typeface="Calibri" panose="020F0502020204030204" pitchFamily="34" charset="0"/>
              </a:endParaRPr>
            </a:p>
          </p:txBody>
        </p:sp>
        <p:sp>
          <p:nvSpPr>
            <p:cNvPr id="41036" name="Line 84"/>
            <p:cNvSpPr>
              <a:spLocks noChangeShapeType="1"/>
            </p:cNvSpPr>
            <p:nvPr/>
          </p:nvSpPr>
          <p:spPr bwMode="auto">
            <a:xfrm>
              <a:off x="2473" y="3580"/>
              <a:ext cx="91" cy="17"/>
            </a:xfrm>
            <a:prstGeom prst="line">
              <a:avLst/>
            </a:prstGeom>
            <a:noFill/>
            <a:ln w="19050">
              <a:solidFill>
                <a:srgbClr val="0066FF"/>
              </a:solidFill>
              <a:round/>
              <a:headEnd/>
              <a:tailEnd/>
            </a:ln>
            <a:extLst>
              <a:ext uri="{909E8E84-426E-40DD-AFC4-6F175D3DCCD1}">
                <a14:hiddenFill xmlns:a14="http://schemas.microsoft.com/office/drawing/2010/main">
                  <a:noFill/>
                </a14:hiddenFill>
              </a:ext>
            </a:extLst>
          </p:spPr>
          <p:txBody>
            <a:bodyPr wrap="none" anchor="ctr"/>
            <a:lstStyle/>
            <a:p>
              <a:endParaRPr lang="fr-FR" dirty="0">
                <a:latin typeface="Calibri" panose="020F0502020204030204" pitchFamily="34" charset="0"/>
              </a:endParaRPr>
            </a:p>
          </p:txBody>
        </p:sp>
        <p:sp>
          <p:nvSpPr>
            <p:cNvPr id="41037" name="Line 85"/>
            <p:cNvSpPr>
              <a:spLocks noChangeShapeType="1"/>
            </p:cNvSpPr>
            <p:nvPr/>
          </p:nvSpPr>
          <p:spPr bwMode="auto">
            <a:xfrm>
              <a:off x="2564" y="3593"/>
              <a:ext cx="64" cy="40"/>
            </a:xfrm>
            <a:prstGeom prst="line">
              <a:avLst/>
            </a:prstGeom>
            <a:noFill/>
            <a:ln w="19050">
              <a:solidFill>
                <a:srgbClr val="0066FF"/>
              </a:solidFill>
              <a:round/>
              <a:headEnd/>
              <a:tailEnd/>
            </a:ln>
            <a:extLst>
              <a:ext uri="{909E8E84-426E-40DD-AFC4-6F175D3DCCD1}">
                <a14:hiddenFill xmlns:a14="http://schemas.microsoft.com/office/drawing/2010/main">
                  <a:noFill/>
                </a14:hiddenFill>
              </a:ext>
            </a:extLst>
          </p:spPr>
          <p:txBody>
            <a:bodyPr wrap="none" anchor="ctr"/>
            <a:lstStyle/>
            <a:p>
              <a:endParaRPr lang="fr-FR" dirty="0">
                <a:latin typeface="Calibri" panose="020F0502020204030204" pitchFamily="34" charset="0"/>
              </a:endParaRPr>
            </a:p>
          </p:txBody>
        </p:sp>
        <p:sp>
          <p:nvSpPr>
            <p:cNvPr id="41038" name="Line 86"/>
            <p:cNvSpPr>
              <a:spLocks noChangeShapeType="1"/>
            </p:cNvSpPr>
            <p:nvPr/>
          </p:nvSpPr>
          <p:spPr bwMode="auto">
            <a:xfrm>
              <a:off x="2626" y="3631"/>
              <a:ext cx="65" cy="13"/>
            </a:xfrm>
            <a:prstGeom prst="line">
              <a:avLst/>
            </a:prstGeom>
            <a:noFill/>
            <a:ln w="19050">
              <a:solidFill>
                <a:srgbClr val="0066FF"/>
              </a:solidFill>
              <a:round/>
              <a:headEnd/>
              <a:tailEnd/>
            </a:ln>
            <a:extLst>
              <a:ext uri="{909E8E84-426E-40DD-AFC4-6F175D3DCCD1}">
                <a14:hiddenFill xmlns:a14="http://schemas.microsoft.com/office/drawing/2010/main">
                  <a:noFill/>
                </a14:hiddenFill>
              </a:ext>
            </a:extLst>
          </p:spPr>
          <p:txBody>
            <a:bodyPr wrap="none" anchor="ctr"/>
            <a:lstStyle/>
            <a:p>
              <a:endParaRPr lang="fr-FR" dirty="0">
                <a:latin typeface="Calibri" panose="020F0502020204030204" pitchFamily="34" charset="0"/>
              </a:endParaRPr>
            </a:p>
          </p:txBody>
        </p:sp>
        <p:sp>
          <p:nvSpPr>
            <p:cNvPr id="41039" name="Line 87"/>
            <p:cNvSpPr>
              <a:spLocks noChangeShapeType="1"/>
            </p:cNvSpPr>
            <p:nvPr/>
          </p:nvSpPr>
          <p:spPr bwMode="auto">
            <a:xfrm flipV="1">
              <a:off x="2682" y="3597"/>
              <a:ext cx="95" cy="47"/>
            </a:xfrm>
            <a:prstGeom prst="line">
              <a:avLst/>
            </a:prstGeom>
            <a:noFill/>
            <a:ln w="19050">
              <a:solidFill>
                <a:srgbClr val="0066FF"/>
              </a:solidFill>
              <a:round/>
              <a:headEnd/>
              <a:tailEnd/>
            </a:ln>
            <a:extLst>
              <a:ext uri="{909E8E84-426E-40DD-AFC4-6F175D3DCCD1}">
                <a14:hiddenFill xmlns:a14="http://schemas.microsoft.com/office/drawing/2010/main">
                  <a:noFill/>
                </a14:hiddenFill>
              </a:ext>
            </a:extLst>
          </p:spPr>
          <p:txBody>
            <a:bodyPr wrap="none" anchor="ctr"/>
            <a:lstStyle/>
            <a:p>
              <a:endParaRPr lang="fr-FR" dirty="0">
                <a:latin typeface="Calibri" panose="020F0502020204030204" pitchFamily="34" charset="0"/>
              </a:endParaRPr>
            </a:p>
          </p:txBody>
        </p:sp>
        <p:sp>
          <p:nvSpPr>
            <p:cNvPr id="41040" name="Line 88"/>
            <p:cNvSpPr>
              <a:spLocks noChangeShapeType="1"/>
            </p:cNvSpPr>
            <p:nvPr/>
          </p:nvSpPr>
          <p:spPr bwMode="auto">
            <a:xfrm>
              <a:off x="2466" y="3629"/>
              <a:ext cx="333" cy="0"/>
            </a:xfrm>
            <a:prstGeom prst="line">
              <a:avLst/>
            </a:prstGeom>
            <a:noFill/>
            <a:ln w="19050">
              <a:solidFill>
                <a:schemeClr val="hlink"/>
              </a:solidFill>
              <a:round/>
              <a:headEnd/>
              <a:tailEnd/>
            </a:ln>
            <a:extLst>
              <a:ext uri="{909E8E84-426E-40DD-AFC4-6F175D3DCCD1}">
                <a14:hiddenFill xmlns:a14="http://schemas.microsoft.com/office/drawing/2010/main">
                  <a:noFill/>
                </a14:hiddenFill>
              </a:ext>
            </a:extLst>
          </p:spPr>
          <p:txBody>
            <a:bodyPr wrap="none" anchor="ctr"/>
            <a:lstStyle/>
            <a:p>
              <a:endParaRPr lang="fr-FR" dirty="0">
                <a:latin typeface="Calibri" panose="020F0502020204030204" pitchFamily="34" charset="0"/>
              </a:endParaRPr>
            </a:p>
          </p:txBody>
        </p:sp>
        <p:sp>
          <p:nvSpPr>
            <p:cNvPr id="41041" name="Rectangle 89"/>
            <p:cNvSpPr>
              <a:spLocks noChangeArrowheads="1"/>
            </p:cNvSpPr>
            <p:nvPr/>
          </p:nvSpPr>
          <p:spPr bwMode="auto">
            <a:xfrm>
              <a:off x="3077" y="3423"/>
              <a:ext cx="93" cy="109"/>
            </a:xfrm>
            <a:prstGeom prst="rect">
              <a:avLst/>
            </a:prstGeom>
            <a:solidFill>
              <a:srgbClr val="FFFF00"/>
            </a:solidFill>
            <a:ln w="12700">
              <a:solidFill>
                <a:schemeClr val="tx1"/>
              </a:solidFill>
              <a:miter lim="800000"/>
              <a:headEnd/>
              <a:tailEnd/>
            </a:ln>
          </p:spPr>
          <p:txBody>
            <a:bodyPr wrap="none" anchor="ctr"/>
            <a:lstStyle>
              <a:lvl1pPr defTabSz="762000">
                <a:defRPr>
                  <a:solidFill>
                    <a:schemeClr val="accent2"/>
                  </a:solidFill>
                  <a:latin typeface="Arial" charset="0"/>
                </a:defRPr>
              </a:lvl1pPr>
              <a:lvl2pPr marL="742950" indent="-285750" defTabSz="762000">
                <a:defRPr>
                  <a:solidFill>
                    <a:schemeClr val="accent2"/>
                  </a:solidFill>
                  <a:latin typeface="Arial" charset="0"/>
                </a:defRPr>
              </a:lvl2pPr>
              <a:lvl3pPr marL="1143000" indent="-228600" defTabSz="762000">
                <a:defRPr>
                  <a:solidFill>
                    <a:schemeClr val="accent2"/>
                  </a:solidFill>
                  <a:latin typeface="Arial" charset="0"/>
                </a:defRPr>
              </a:lvl3pPr>
              <a:lvl4pPr marL="1600200" indent="-228600" defTabSz="762000">
                <a:defRPr>
                  <a:solidFill>
                    <a:schemeClr val="accent2"/>
                  </a:solidFill>
                  <a:latin typeface="Arial" charset="0"/>
                </a:defRPr>
              </a:lvl4pPr>
              <a:lvl5pPr marL="2057400" indent="-228600" defTabSz="762000">
                <a:defRPr>
                  <a:solidFill>
                    <a:schemeClr val="accent2"/>
                  </a:solidFill>
                  <a:latin typeface="Arial" charset="0"/>
                </a:defRPr>
              </a:lvl5pPr>
              <a:lvl6pPr marL="2514600" indent="-228600" algn="ctr" defTabSz="762000" eaLnBrk="0" fontAlgn="base" hangingPunct="0">
                <a:spcBef>
                  <a:spcPct val="0"/>
                </a:spcBef>
                <a:spcAft>
                  <a:spcPct val="0"/>
                </a:spcAft>
                <a:defRPr>
                  <a:solidFill>
                    <a:schemeClr val="accent2"/>
                  </a:solidFill>
                  <a:latin typeface="Arial" charset="0"/>
                </a:defRPr>
              </a:lvl6pPr>
              <a:lvl7pPr marL="2971800" indent="-228600" algn="ctr" defTabSz="762000" eaLnBrk="0" fontAlgn="base" hangingPunct="0">
                <a:spcBef>
                  <a:spcPct val="0"/>
                </a:spcBef>
                <a:spcAft>
                  <a:spcPct val="0"/>
                </a:spcAft>
                <a:defRPr>
                  <a:solidFill>
                    <a:schemeClr val="accent2"/>
                  </a:solidFill>
                  <a:latin typeface="Arial" charset="0"/>
                </a:defRPr>
              </a:lvl7pPr>
              <a:lvl8pPr marL="3429000" indent="-228600" algn="ctr" defTabSz="762000" eaLnBrk="0" fontAlgn="base" hangingPunct="0">
                <a:spcBef>
                  <a:spcPct val="0"/>
                </a:spcBef>
                <a:spcAft>
                  <a:spcPct val="0"/>
                </a:spcAft>
                <a:defRPr>
                  <a:solidFill>
                    <a:schemeClr val="accent2"/>
                  </a:solidFill>
                  <a:latin typeface="Arial" charset="0"/>
                </a:defRPr>
              </a:lvl8pPr>
              <a:lvl9pPr marL="3886200" indent="-228600" algn="ctr" defTabSz="762000" eaLnBrk="0" fontAlgn="base" hangingPunct="0">
                <a:spcBef>
                  <a:spcPct val="0"/>
                </a:spcBef>
                <a:spcAft>
                  <a:spcPct val="0"/>
                </a:spcAft>
                <a:defRPr>
                  <a:solidFill>
                    <a:schemeClr val="accent2"/>
                  </a:solidFill>
                  <a:latin typeface="Arial" charset="0"/>
                </a:defRPr>
              </a:lvl9pPr>
            </a:lstStyle>
            <a:p>
              <a:pPr>
                <a:lnSpc>
                  <a:spcPct val="90000"/>
                </a:lnSpc>
              </a:pPr>
              <a:r>
                <a:rPr lang="fr-FR" altLang="fr-FR" sz="700" b="1">
                  <a:solidFill>
                    <a:schemeClr val="tx1"/>
                  </a:solidFill>
                  <a:latin typeface="Bradley Hand ITC" pitchFamily="66" charset="0"/>
                </a:rPr>
                <a:t>Areg</a:t>
              </a:r>
            </a:p>
            <a:p>
              <a:pPr>
                <a:lnSpc>
                  <a:spcPct val="90000"/>
                </a:lnSpc>
              </a:pPr>
              <a:r>
                <a:rPr lang="fr-FR" altLang="fr-FR" sz="700" b="1">
                  <a:solidFill>
                    <a:schemeClr val="tx1"/>
                  </a:solidFill>
                  <a:latin typeface="Bradley Hand ITC" pitchFamily="66" charset="0"/>
                </a:rPr>
                <a:t>fare</a:t>
              </a:r>
            </a:p>
          </p:txBody>
        </p:sp>
        <p:sp>
          <p:nvSpPr>
            <p:cNvPr id="41042" name="Rectangle 90"/>
            <p:cNvSpPr>
              <a:spLocks noChangeArrowheads="1"/>
            </p:cNvSpPr>
            <p:nvPr/>
          </p:nvSpPr>
          <p:spPr bwMode="auto">
            <a:xfrm>
              <a:off x="3211" y="3464"/>
              <a:ext cx="93" cy="109"/>
            </a:xfrm>
            <a:prstGeom prst="rect">
              <a:avLst/>
            </a:prstGeom>
            <a:solidFill>
              <a:srgbClr val="FFFF00"/>
            </a:solidFill>
            <a:ln w="12700">
              <a:solidFill>
                <a:schemeClr val="tx1"/>
              </a:solidFill>
              <a:miter lim="800000"/>
              <a:headEnd/>
              <a:tailEnd/>
            </a:ln>
          </p:spPr>
          <p:txBody>
            <a:bodyPr wrap="none" anchor="ctr"/>
            <a:lstStyle>
              <a:lvl1pPr defTabSz="762000">
                <a:defRPr>
                  <a:solidFill>
                    <a:schemeClr val="accent2"/>
                  </a:solidFill>
                  <a:latin typeface="Arial" charset="0"/>
                </a:defRPr>
              </a:lvl1pPr>
              <a:lvl2pPr marL="742950" indent="-285750" defTabSz="762000">
                <a:defRPr>
                  <a:solidFill>
                    <a:schemeClr val="accent2"/>
                  </a:solidFill>
                  <a:latin typeface="Arial" charset="0"/>
                </a:defRPr>
              </a:lvl2pPr>
              <a:lvl3pPr marL="1143000" indent="-228600" defTabSz="762000">
                <a:defRPr>
                  <a:solidFill>
                    <a:schemeClr val="accent2"/>
                  </a:solidFill>
                  <a:latin typeface="Arial" charset="0"/>
                </a:defRPr>
              </a:lvl3pPr>
              <a:lvl4pPr marL="1600200" indent="-228600" defTabSz="762000">
                <a:defRPr>
                  <a:solidFill>
                    <a:schemeClr val="accent2"/>
                  </a:solidFill>
                  <a:latin typeface="Arial" charset="0"/>
                </a:defRPr>
              </a:lvl4pPr>
              <a:lvl5pPr marL="2057400" indent="-228600" defTabSz="762000">
                <a:defRPr>
                  <a:solidFill>
                    <a:schemeClr val="accent2"/>
                  </a:solidFill>
                  <a:latin typeface="Arial" charset="0"/>
                </a:defRPr>
              </a:lvl5pPr>
              <a:lvl6pPr marL="2514600" indent="-228600" algn="ctr" defTabSz="762000" eaLnBrk="0" fontAlgn="base" hangingPunct="0">
                <a:spcBef>
                  <a:spcPct val="0"/>
                </a:spcBef>
                <a:spcAft>
                  <a:spcPct val="0"/>
                </a:spcAft>
                <a:defRPr>
                  <a:solidFill>
                    <a:schemeClr val="accent2"/>
                  </a:solidFill>
                  <a:latin typeface="Arial" charset="0"/>
                </a:defRPr>
              </a:lvl6pPr>
              <a:lvl7pPr marL="2971800" indent="-228600" algn="ctr" defTabSz="762000" eaLnBrk="0" fontAlgn="base" hangingPunct="0">
                <a:spcBef>
                  <a:spcPct val="0"/>
                </a:spcBef>
                <a:spcAft>
                  <a:spcPct val="0"/>
                </a:spcAft>
                <a:defRPr>
                  <a:solidFill>
                    <a:schemeClr val="accent2"/>
                  </a:solidFill>
                  <a:latin typeface="Arial" charset="0"/>
                </a:defRPr>
              </a:lvl7pPr>
              <a:lvl8pPr marL="3429000" indent="-228600" algn="ctr" defTabSz="762000" eaLnBrk="0" fontAlgn="base" hangingPunct="0">
                <a:spcBef>
                  <a:spcPct val="0"/>
                </a:spcBef>
                <a:spcAft>
                  <a:spcPct val="0"/>
                </a:spcAft>
                <a:defRPr>
                  <a:solidFill>
                    <a:schemeClr val="accent2"/>
                  </a:solidFill>
                  <a:latin typeface="Arial" charset="0"/>
                </a:defRPr>
              </a:lvl8pPr>
              <a:lvl9pPr marL="3886200" indent="-228600" algn="ctr" defTabSz="762000" eaLnBrk="0" fontAlgn="base" hangingPunct="0">
                <a:spcBef>
                  <a:spcPct val="0"/>
                </a:spcBef>
                <a:spcAft>
                  <a:spcPct val="0"/>
                </a:spcAft>
                <a:defRPr>
                  <a:solidFill>
                    <a:schemeClr val="accent2"/>
                  </a:solidFill>
                  <a:latin typeface="Arial" charset="0"/>
                </a:defRPr>
              </a:lvl9pPr>
            </a:lstStyle>
            <a:p>
              <a:pPr>
                <a:lnSpc>
                  <a:spcPct val="90000"/>
                </a:lnSpc>
              </a:pPr>
              <a:r>
                <a:rPr lang="fr-FR" altLang="fr-FR" sz="700" b="1">
                  <a:solidFill>
                    <a:schemeClr val="tx1"/>
                  </a:solidFill>
                  <a:latin typeface="Bradley Hand ITC" pitchFamily="66" charset="0"/>
                </a:rPr>
                <a:t>Areg</a:t>
              </a:r>
            </a:p>
            <a:p>
              <a:pPr>
                <a:lnSpc>
                  <a:spcPct val="90000"/>
                </a:lnSpc>
              </a:pPr>
              <a:r>
                <a:rPr lang="fr-FR" altLang="fr-FR" sz="700" b="1">
                  <a:solidFill>
                    <a:schemeClr val="tx1"/>
                  </a:solidFill>
                  <a:latin typeface="Bradley Hand ITC" pitchFamily="66" charset="0"/>
                </a:rPr>
                <a:t>fare</a:t>
              </a:r>
            </a:p>
          </p:txBody>
        </p:sp>
        <p:sp>
          <p:nvSpPr>
            <p:cNvPr id="41043" name="Rectangle 91"/>
            <p:cNvSpPr>
              <a:spLocks noChangeArrowheads="1"/>
            </p:cNvSpPr>
            <p:nvPr/>
          </p:nvSpPr>
          <p:spPr bwMode="auto">
            <a:xfrm>
              <a:off x="3355" y="3417"/>
              <a:ext cx="92" cy="110"/>
            </a:xfrm>
            <a:prstGeom prst="rect">
              <a:avLst/>
            </a:prstGeom>
            <a:solidFill>
              <a:srgbClr val="FFFF00"/>
            </a:solidFill>
            <a:ln w="12700">
              <a:solidFill>
                <a:schemeClr val="tx1"/>
              </a:solidFill>
              <a:miter lim="800000"/>
              <a:headEnd/>
              <a:tailEnd/>
            </a:ln>
          </p:spPr>
          <p:txBody>
            <a:bodyPr wrap="none" anchor="ctr"/>
            <a:lstStyle>
              <a:lvl1pPr defTabSz="762000">
                <a:defRPr>
                  <a:solidFill>
                    <a:schemeClr val="accent2"/>
                  </a:solidFill>
                  <a:latin typeface="Arial" charset="0"/>
                </a:defRPr>
              </a:lvl1pPr>
              <a:lvl2pPr marL="742950" indent="-285750" defTabSz="762000">
                <a:defRPr>
                  <a:solidFill>
                    <a:schemeClr val="accent2"/>
                  </a:solidFill>
                  <a:latin typeface="Arial" charset="0"/>
                </a:defRPr>
              </a:lvl2pPr>
              <a:lvl3pPr marL="1143000" indent="-228600" defTabSz="762000">
                <a:defRPr>
                  <a:solidFill>
                    <a:schemeClr val="accent2"/>
                  </a:solidFill>
                  <a:latin typeface="Arial" charset="0"/>
                </a:defRPr>
              </a:lvl3pPr>
              <a:lvl4pPr marL="1600200" indent="-228600" defTabSz="762000">
                <a:defRPr>
                  <a:solidFill>
                    <a:schemeClr val="accent2"/>
                  </a:solidFill>
                  <a:latin typeface="Arial" charset="0"/>
                </a:defRPr>
              </a:lvl4pPr>
              <a:lvl5pPr marL="2057400" indent="-228600" defTabSz="762000">
                <a:defRPr>
                  <a:solidFill>
                    <a:schemeClr val="accent2"/>
                  </a:solidFill>
                  <a:latin typeface="Arial" charset="0"/>
                </a:defRPr>
              </a:lvl5pPr>
              <a:lvl6pPr marL="2514600" indent="-228600" algn="ctr" defTabSz="762000" eaLnBrk="0" fontAlgn="base" hangingPunct="0">
                <a:spcBef>
                  <a:spcPct val="0"/>
                </a:spcBef>
                <a:spcAft>
                  <a:spcPct val="0"/>
                </a:spcAft>
                <a:defRPr>
                  <a:solidFill>
                    <a:schemeClr val="accent2"/>
                  </a:solidFill>
                  <a:latin typeface="Arial" charset="0"/>
                </a:defRPr>
              </a:lvl6pPr>
              <a:lvl7pPr marL="2971800" indent="-228600" algn="ctr" defTabSz="762000" eaLnBrk="0" fontAlgn="base" hangingPunct="0">
                <a:spcBef>
                  <a:spcPct val="0"/>
                </a:spcBef>
                <a:spcAft>
                  <a:spcPct val="0"/>
                </a:spcAft>
                <a:defRPr>
                  <a:solidFill>
                    <a:schemeClr val="accent2"/>
                  </a:solidFill>
                  <a:latin typeface="Arial" charset="0"/>
                </a:defRPr>
              </a:lvl7pPr>
              <a:lvl8pPr marL="3429000" indent="-228600" algn="ctr" defTabSz="762000" eaLnBrk="0" fontAlgn="base" hangingPunct="0">
                <a:spcBef>
                  <a:spcPct val="0"/>
                </a:spcBef>
                <a:spcAft>
                  <a:spcPct val="0"/>
                </a:spcAft>
                <a:defRPr>
                  <a:solidFill>
                    <a:schemeClr val="accent2"/>
                  </a:solidFill>
                  <a:latin typeface="Arial" charset="0"/>
                </a:defRPr>
              </a:lvl8pPr>
              <a:lvl9pPr marL="3886200" indent="-228600" algn="ctr" defTabSz="762000" eaLnBrk="0" fontAlgn="base" hangingPunct="0">
                <a:spcBef>
                  <a:spcPct val="0"/>
                </a:spcBef>
                <a:spcAft>
                  <a:spcPct val="0"/>
                </a:spcAft>
                <a:defRPr>
                  <a:solidFill>
                    <a:schemeClr val="accent2"/>
                  </a:solidFill>
                  <a:latin typeface="Arial" charset="0"/>
                </a:defRPr>
              </a:lvl9pPr>
            </a:lstStyle>
            <a:p>
              <a:pPr>
                <a:lnSpc>
                  <a:spcPct val="90000"/>
                </a:lnSpc>
              </a:pPr>
              <a:r>
                <a:rPr lang="fr-FR" altLang="fr-FR" sz="700" b="1">
                  <a:solidFill>
                    <a:schemeClr val="tx1"/>
                  </a:solidFill>
                  <a:latin typeface="Bradley Hand ITC" pitchFamily="66" charset="0"/>
                </a:rPr>
                <a:t>Areg</a:t>
              </a:r>
            </a:p>
            <a:p>
              <a:pPr>
                <a:lnSpc>
                  <a:spcPct val="90000"/>
                </a:lnSpc>
              </a:pPr>
              <a:r>
                <a:rPr lang="fr-FR" altLang="fr-FR" sz="700" b="1">
                  <a:solidFill>
                    <a:schemeClr val="tx1"/>
                  </a:solidFill>
                  <a:latin typeface="Bradley Hand ITC" pitchFamily="66" charset="0"/>
                </a:rPr>
                <a:t>fare</a:t>
              </a:r>
            </a:p>
          </p:txBody>
        </p:sp>
        <p:sp>
          <p:nvSpPr>
            <p:cNvPr id="41044" name="Rectangle 92"/>
            <p:cNvSpPr>
              <a:spLocks noChangeArrowheads="1"/>
            </p:cNvSpPr>
            <p:nvPr/>
          </p:nvSpPr>
          <p:spPr bwMode="auto">
            <a:xfrm>
              <a:off x="3437" y="3572"/>
              <a:ext cx="93" cy="109"/>
            </a:xfrm>
            <a:prstGeom prst="rect">
              <a:avLst/>
            </a:prstGeom>
            <a:solidFill>
              <a:srgbClr val="FFFF00"/>
            </a:solidFill>
            <a:ln w="12700">
              <a:solidFill>
                <a:schemeClr val="tx1"/>
              </a:solidFill>
              <a:miter lim="800000"/>
              <a:headEnd/>
              <a:tailEnd/>
            </a:ln>
          </p:spPr>
          <p:txBody>
            <a:bodyPr wrap="none" anchor="ctr"/>
            <a:lstStyle>
              <a:lvl1pPr defTabSz="762000">
                <a:defRPr>
                  <a:solidFill>
                    <a:schemeClr val="accent2"/>
                  </a:solidFill>
                  <a:latin typeface="Arial" charset="0"/>
                </a:defRPr>
              </a:lvl1pPr>
              <a:lvl2pPr marL="742950" indent="-285750" defTabSz="762000">
                <a:defRPr>
                  <a:solidFill>
                    <a:schemeClr val="accent2"/>
                  </a:solidFill>
                  <a:latin typeface="Arial" charset="0"/>
                </a:defRPr>
              </a:lvl2pPr>
              <a:lvl3pPr marL="1143000" indent="-228600" defTabSz="762000">
                <a:defRPr>
                  <a:solidFill>
                    <a:schemeClr val="accent2"/>
                  </a:solidFill>
                  <a:latin typeface="Arial" charset="0"/>
                </a:defRPr>
              </a:lvl3pPr>
              <a:lvl4pPr marL="1600200" indent="-228600" defTabSz="762000">
                <a:defRPr>
                  <a:solidFill>
                    <a:schemeClr val="accent2"/>
                  </a:solidFill>
                  <a:latin typeface="Arial" charset="0"/>
                </a:defRPr>
              </a:lvl4pPr>
              <a:lvl5pPr marL="2057400" indent="-228600" defTabSz="762000">
                <a:defRPr>
                  <a:solidFill>
                    <a:schemeClr val="accent2"/>
                  </a:solidFill>
                  <a:latin typeface="Arial" charset="0"/>
                </a:defRPr>
              </a:lvl5pPr>
              <a:lvl6pPr marL="2514600" indent="-228600" algn="ctr" defTabSz="762000" eaLnBrk="0" fontAlgn="base" hangingPunct="0">
                <a:spcBef>
                  <a:spcPct val="0"/>
                </a:spcBef>
                <a:spcAft>
                  <a:spcPct val="0"/>
                </a:spcAft>
                <a:defRPr>
                  <a:solidFill>
                    <a:schemeClr val="accent2"/>
                  </a:solidFill>
                  <a:latin typeface="Arial" charset="0"/>
                </a:defRPr>
              </a:lvl6pPr>
              <a:lvl7pPr marL="2971800" indent="-228600" algn="ctr" defTabSz="762000" eaLnBrk="0" fontAlgn="base" hangingPunct="0">
                <a:spcBef>
                  <a:spcPct val="0"/>
                </a:spcBef>
                <a:spcAft>
                  <a:spcPct val="0"/>
                </a:spcAft>
                <a:defRPr>
                  <a:solidFill>
                    <a:schemeClr val="accent2"/>
                  </a:solidFill>
                  <a:latin typeface="Arial" charset="0"/>
                </a:defRPr>
              </a:lvl7pPr>
              <a:lvl8pPr marL="3429000" indent="-228600" algn="ctr" defTabSz="762000" eaLnBrk="0" fontAlgn="base" hangingPunct="0">
                <a:spcBef>
                  <a:spcPct val="0"/>
                </a:spcBef>
                <a:spcAft>
                  <a:spcPct val="0"/>
                </a:spcAft>
                <a:defRPr>
                  <a:solidFill>
                    <a:schemeClr val="accent2"/>
                  </a:solidFill>
                  <a:latin typeface="Arial" charset="0"/>
                </a:defRPr>
              </a:lvl8pPr>
              <a:lvl9pPr marL="3886200" indent="-228600" algn="ctr" defTabSz="762000" eaLnBrk="0" fontAlgn="base" hangingPunct="0">
                <a:spcBef>
                  <a:spcPct val="0"/>
                </a:spcBef>
                <a:spcAft>
                  <a:spcPct val="0"/>
                </a:spcAft>
                <a:defRPr>
                  <a:solidFill>
                    <a:schemeClr val="accent2"/>
                  </a:solidFill>
                  <a:latin typeface="Arial" charset="0"/>
                </a:defRPr>
              </a:lvl9pPr>
            </a:lstStyle>
            <a:p>
              <a:pPr>
                <a:lnSpc>
                  <a:spcPct val="90000"/>
                </a:lnSpc>
              </a:pPr>
              <a:r>
                <a:rPr lang="fr-FR" altLang="fr-FR" sz="700" b="1">
                  <a:solidFill>
                    <a:schemeClr val="tx1"/>
                  </a:solidFill>
                  <a:latin typeface="Bradley Hand ITC" pitchFamily="66" charset="0"/>
                </a:rPr>
                <a:t>Areg</a:t>
              </a:r>
            </a:p>
            <a:p>
              <a:pPr>
                <a:lnSpc>
                  <a:spcPct val="90000"/>
                </a:lnSpc>
              </a:pPr>
              <a:r>
                <a:rPr lang="fr-FR" altLang="fr-FR" sz="700" b="1">
                  <a:solidFill>
                    <a:schemeClr val="tx1"/>
                  </a:solidFill>
                  <a:latin typeface="Bradley Hand ITC" pitchFamily="66" charset="0"/>
                </a:rPr>
                <a:t>fare</a:t>
              </a:r>
            </a:p>
          </p:txBody>
        </p:sp>
        <p:sp>
          <p:nvSpPr>
            <p:cNvPr id="41045" name="Rectangle 93"/>
            <p:cNvSpPr>
              <a:spLocks noChangeArrowheads="1"/>
            </p:cNvSpPr>
            <p:nvPr/>
          </p:nvSpPr>
          <p:spPr bwMode="auto">
            <a:xfrm>
              <a:off x="3013" y="3554"/>
              <a:ext cx="93" cy="117"/>
            </a:xfrm>
            <a:prstGeom prst="rect">
              <a:avLst/>
            </a:prstGeom>
            <a:solidFill>
              <a:srgbClr val="FFFF00"/>
            </a:solidFill>
            <a:ln w="12700">
              <a:solidFill>
                <a:schemeClr val="tx1"/>
              </a:solidFill>
              <a:miter lim="800000"/>
              <a:headEnd/>
              <a:tailEnd/>
            </a:ln>
          </p:spPr>
          <p:txBody>
            <a:bodyPr wrap="none" anchor="ctr"/>
            <a:lstStyle>
              <a:lvl1pPr defTabSz="762000">
                <a:defRPr>
                  <a:solidFill>
                    <a:schemeClr val="accent2"/>
                  </a:solidFill>
                  <a:latin typeface="Arial" charset="0"/>
                </a:defRPr>
              </a:lvl1pPr>
              <a:lvl2pPr marL="742950" indent="-285750" defTabSz="762000">
                <a:defRPr>
                  <a:solidFill>
                    <a:schemeClr val="accent2"/>
                  </a:solidFill>
                  <a:latin typeface="Arial" charset="0"/>
                </a:defRPr>
              </a:lvl2pPr>
              <a:lvl3pPr marL="1143000" indent="-228600" defTabSz="762000">
                <a:defRPr>
                  <a:solidFill>
                    <a:schemeClr val="accent2"/>
                  </a:solidFill>
                  <a:latin typeface="Arial" charset="0"/>
                </a:defRPr>
              </a:lvl3pPr>
              <a:lvl4pPr marL="1600200" indent="-228600" defTabSz="762000">
                <a:defRPr>
                  <a:solidFill>
                    <a:schemeClr val="accent2"/>
                  </a:solidFill>
                  <a:latin typeface="Arial" charset="0"/>
                </a:defRPr>
              </a:lvl4pPr>
              <a:lvl5pPr marL="2057400" indent="-228600" defTabSz="762000">
                <a:defRPr>
                  <a:solidFill>
                    <a:schemeClr val="accent2"/>
                  </a:solidFill>
                  <a:latin typeface="Arial" charset="0"/>
                </a:defRPr>
              </a:lvl5pPr>
              <a:lvl6pPr marL="2514600" indent="-228600" algn="ctr" defTabSz="762000" eaLnBrk="0" fontAlgn="base" hangingPunct="0">
                <a:spcBef>
                  <a:spcPct val="0"/>
                </a:spcBef>
                <a:spcAft>
                  <a:spcPct val="0"/>
                </a:spcAft>
                <a:defRPr>
                  <a:solidFill>
                    <a:schemeClr val="accent2"/>
                  </a:solidFill>
                  <a:latin typeface="Arial" charset="0"/>
                </a:defRPr>
              </a:lvl6pPr>
              <a:lvl7pPr marL="2971800" indent="-228600" algn="ctr" defTabSz="762000" eaLnBrk="0" fontAlgn="base" hangingPunct="0">
                <a:spcBef>
                  <a:spcPct val="0"/>
                </a:spcBef>
                <a:spcAft>
                  <a:spcPct val="0"/>
                </a:spcAft>
                <a:defRPr>
                  <a:solidFill>
                    <a:schemeClr val="accent2"/>
                  </a:solidFill>
                  <a:latin typeface="Arial" charset="0"/>
                </a:defRPr>
              </a:lvl7pPr>
              <a:lvl8pPr marL="3429000" indent="-228600" algn="ctr" defTabSz="762000" eaLnBrk="0" fontAlgn="base" hangingPunct="0">
                <a:spcBef>
                  <a:spcPct val="0"/>
                </a:spcBef>
                <a:spcAft>
                  <a:spcPct val="0"/>
                </a:spcAft>
                <a:defRPr>
                  <a:solidFill>
                    <a:schemeClr val="accent2"/>
                  </a:solidFill>
                  <a:latin typeface="Arial" charset="0"/>
                </a:defRPr>
              </a:lvl8pPr>
              <a:lvl9pPr marL="3886200" indent="-228600" algn="ctr" defTabSz="762000" eaLnBrk="0" fontAlgn="base" hangingPunct="0">
                <a:spcBef>
                  <a:spcPct val="0"/>
                </a:spcBef>
                <a:spcAft>
                  <a:spcPct val="0"/>
                </a:spcAft>
                <a:defRPr>
                  <a:solidFill>
                    <a:schemeClr val="accent2"/>
                  </a:solidFill>
                  <a:latin typeface="Arial" charset="0"/>
                </a:defRPr>
              </a:lvl9pPr>
            </a:lstStyle>
            <a:p>
              <a:pPr>
                <a:lnSpc>
                  <a:spcPct val="90000"/>
                </a:lnSpc>
              </a:pPr>
              <a:r>
                <a:rPr lang="fr-FR" altLang="fr-FR" sz="700" b="1">
                  <a:solidFill>
                    <a:schemeClr val="tx1"/>
                  </a:solidFill>
                  <a:latin typeface="Bradley Hand ITC" pitchFamily="66" charset="0"/>
                </a:rPr>
                <a:t>Areg</a:t>
              </a:r>
            </a:p>
            <a:p>
              <a:pPr>
                <a:lnSpc>
                  <a:spcPct val="90000"/>
                </a:lnSpc>
              </a:pPr>
              <a:r>
                <a:rPr lang="fr-FR" altLang="fr-FR" sz="700" b="1">
                  <a:solidFill>
                    <a:schemeClr val="tx1"/>
                  </a:solidFill>
                  <a:latin typeface="Bradley Hand ITC" pitchFamily="66" charset="0"/>
                </a:rPr>
                <a:t>fare</a:t>
              </a:r>
            </a:p>
          </p:txBody>
        </p:sp>
        <p:sp>
          <p:nvSpPr>
            <p:cNvPr id="41046" name="Rectangle 94"/>
            <p:cNvSpPr>
              <a:spLocks noChangeArrowheads="1"/>
            </p:cNvSpPr>
            <p:nvPr/>
          </p:nvSpPr>
          <p:spPr bwMode="auto">
            <a:xfrm>
              <a:off x="3195" y="3663"/>
              <a:ext cx="93" cy="116"/>
            </a:xfrm>
            <a:prstGeom prst="rect">
              <a:avLst/>
            </a:prstGeom>
            <a:solidFill>
              <a:srgbClr val="FFFF00"/>
            </a:solidFill>
            <a:ln w="12700">
              <a:solidFill>
                <a:schemeClr val="tx1"/>
              </a:solidFill>
              <a:miter lim="800000"/>
              <a:headEnd/>
              <a:tailEnd/>
            </a:ln>
          </p:spPr>
          <p:txBody>
            <a:bodyPr wrap="none" anchor="ctr"/>
            <a:lstStyle>
              <a:lvl1pPr defTabSz="762000">
                <a:defRPr>
                  <a:solidFill>
                    <a:schemeClr val="accent2"/>
                  </a:solidFill>
                  <a:latin typeface="Arial" charset="0"/>
                </a:defRPr>
              </a:lvl1pPr>
              <a:lvl2pPr marL="742950" indent="-285750" defTabSz="762000">
                <a:defRPr>
                  <a:solidFill>
                    <a:schemeClr val="accent2"/>
                  </a:solidFill>
                  <a:latin typeface="Arial" charset="0"/>
                </a:defRPr>
              </a:lvl2pPr>
              <a:lvl3pPr marL="1143000" indent="-228600" defTabSz="762000">
                <a:defRPr>
                  <a:solidFill>
                    <a:schemeClr val="accent2"/>
                  </a:solidFill>
                  <a:latin typeface="Arial" charset="0"/>
                </a:defRPr>
              </a:lvl3pPr>
              <a:lvl4pPr marL="1600200" indent="-228600" defTabSz="762000">
                <a:defRPr>
                  <a:solidFill>
                    <a:schemeClr val="accent2"/>
                  </a:solidFill>
                  <a:latin typeface="Arial" charset="0"/>
                </a:defRPr>
              </a:lvl4pPr>
              <a:lvl5pPr marL="2057400" indent="-228600" defTabSz="762000">
                <a:defRPr>
                  <a:solidFill>
                    <a:schemeClr val="accent2"/>
                  </a:solidFill>
                  <a:latin typeface="Arial" charset="0"/>
                </a:defRPr>
              </a:lvl5pPr>
              <a:lvl6pPr marL="2514600" indent="-228600" algn="ctr" defTabSz="762000" eaLnBrk="0" fontAlgn="base" hangingPunct="0">
                <a:spcBef>
                  <a:spcPct val="0"/>
                </a:spcBef>
                <a:spcAft>
                  <a:spcPct val="0"/>
                </a:spcAft>
                <a:defRPr>
                  <a:solidFill>
                    <a:schemeClr val="accent2"/>
                  </a:solidFill>
                  <a:latin typeface="Arial" charset="0"/>
                </a:defRPr>
              </a:lvl6pPr>
              <a:lvl7pPr marL="2971800" indent="-228600" algn="ctr" defTabSz="762000" eaLnBrk="0" fontAlgn="base" hangingPunct="0">
                <a:spcBef>
                  <a:spcPct val="0"/>
                </a:spcBef>
                <a:spcAft>
                  <a:spcPct val="0"/>
                </a:spcAft>
                <a:defRPr>
                  <a:solidFill>
                    <a:schemeClr val="accent2"/>
                  </a:solidFill>
                  <a:latin typeface="Arial" charset="0"/>
                </a:defRPr>
              </a:lvl7pPr>
              <a:lvl8pPr marL="3429000" indent="-228600" algn="ctr" defTabSz="762000" eaLnBrk="0" fontAlgn="base" hangingPunct="0">
                <a:spcBef>
                  <a:spcPct val="0"/>
                </a:spcBef>
                <a:spcAft>
                  <a:spcPct val="0"/>
                </a:spcAft>
                <a:defRPr>
                  <a:solidFill>
                    <a:schemeClr val="accent2"/>
                  </a:solidFill>
                  <a:latin typeface="Arial" charset="0"/>
                </a:defRPr>
              </a:lvl8pPr>
              <a:lvl9pPr marL="3886200" indent="-228600" algn="ctr" defTabSz="762000" eaLnBrk="0" fontAlgn="base" hangingPunct="0">
                <a:spcBef>
                  <a:spcPct val="0"/>
                </a:spcBef>
                <a:spcAft>
                  <a:spcPct val="0"/>
                </a:spcAft>
                <a:defRPr>
                  <a:solidFill>
                    <a:schemeClr val="accent2"/>
                  </a:solidFill>
                  <a:latin typeface="Arial" charset="0"/>
                </a:defRPr>
              </a:lvl9pPr>
            </a:lstStyle>
            <a:p>
              <a:pPr>
                <a:lnSpc>
                  <a:spcPct val="90000"/>
                </a:lnSpc>
              </a:pPr>
              <a:r>
                <a:rPr lang="fr-FR" altLang="fr-FR" sz="700" b="1">
                  <a:solidFill>
                    <a:schemeClr val="tx1"/>
                  </a:solidFill>
                  <a:latin typeface="Bradley Hand ITC" pitchFamily="66" charset="0"/>
                </a:rPr>
                <a:t>Areg</a:t>
              </a:r>
            </a:p>
            <a:p>
              <a:pPr>
                <a:lnSpc>
                  <a:spcPct val="90000"/>
                </a:lnSpc>
              </a:pPr>
              <a:r>
                <a:rPr lang="fr-FR" altLang="fr-FR" sz="700" b="1">
                  <a:solidFill>
                    <a:schemeClr val="tx1"/>
                  </a:solidFill>
                  <a:latin typeface="Bradley Hand ITC" pitchFamily="66" charset="0"/>
                </a:rPr>
                <a:t>fare</a:t>
              </a:r>
            </a:p>
          </p:txBody>
        </p:sp>
        <p:sp>
          <p:nvSpPr>
            <p:cNvPr id="41047" name="Rectangle 95"/>
            <p:cNvSpPr>
              <a:spLocks noChangeArrowheads="1"/>
            </p:cNvSpPr>
            <p:nvPr/>
          </p:nvSpPr>
          <p:spPr bwMode="auto">
            <a:xfrm>
              <a:off x="2964" y="3320"/>
              <a:ext cx="620" cy="517"/>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dirty="0">
                <a:latin typeface="Calibri" panose="020F0502020204030204" pitchFamily="34" charset="0"/>
              </a:endParaRPr>
            </a:p>
          </p:txBody>
        </p:sp>
        <p:sp>
          <p:nvSpPr>
            <p:cNvPr id="41048" name="Rectangle 96"/>
            <p:cNvSpPr>
              <a:spLocks noChangeArrowheads="1"/>
            </p:cNvSpPr>
            <p:nvPr/>
          </p:nvSpPr>
          <p:spPr bwMode="auto">
            <a:xfrm>
              <a:off x="3610" y="3320"/>
              <a:ext cx="571" cy="466"/>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dirty="0">
                <a:latin typeface="Calibri" panose="020F0502020204030204" pitchFamily="34" charset="0"/>
              </a:endParaRPr>
            </a:p>
          </p:txBody>
        </p:sp>
        <p:sp>
          <p:nvSpPr>
            <p:cNvPr id="41049" name="Text Box 97"/>
            <p:cNvSpPr txBox="1">
              <a:spLocks noChangeArrowheads="1"/>
            </p:cNvSpPr>
            <p:nvPr/>
          </p:nvSpPr>
          <p:spPr bwMode="auto">
            <a:xfrm>
              <a:off x="3641" y="3408"/>
              <a:ext cx="249"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defTabSz="762000">
                <a:defRPr>
                  <a:solidFill>
                    <a:schemeClr val="accent2"/>
                  </a:solidFill>
                  <a:latin typeface="Arial" charset="0"/>
                </a:defRPr>
              </a:lvl1pPr>
              <a:lvl2pPr marL="742950" indent="-285750" defTabSz="762000">
                <a:defRPr>
                  <a:solidFill>
                    <a:schemeClr val="accent2"/>
                  </a:solidFill>
                  <a:latin typeface="Arial" charset="0"/>
                </a:defRPr>
              </a:lvl2pPr>
              <a:lvl3pPr marL="1143000" indent="-228600" defTabSz="762000">
                <a:defRPr>
                  <a:solidFill>
                    <a:schemeClr val="accent2"/>
                  </a:solidFill>
                  <a:latin typeface="Arial" charset="0"/>
                </a:defRPr>
              </a:lvl3pPr>
              <a:lvl4pPr marL="1600200" indent="-228600" defTabSz="762000">
                <a:defRPr>
                  <a:solidFill>
                    <a:schemeClr val="accent2"/>
                  </a:solidFill>
                  <a:latin typeface="Arial" charset="0"/>
                </a:defRPr>
              </a:lvl4pPr>
              <a:lvl5pPr marL="2057400" indent="-228600" defTabSz="762000">
                <a:defRPr>
                  <a:solidFill>
                    <a:schemeClr val="accent2"/>
                  </a:solidFill>
                  <a:latin typeface="Arial" charset="0"/>
                </a:defRPr>
              </a:lvl5pPr>
              <a:lvl6pPr marL="2514600" indent="-228600" algn="ctr" defTabSz="762000" eaLnBrk="0" fontAlgn="base" hangingPunct="0">
                <a:spcBef>
                  <a:spcPct val="0"/>
                </a:spcBef>
                <a:spcAft>
                  <a:spcPct val="0"/>
                </a:spcAft>
                <a:defRPr>
                  <a:solidFill>
                    <a:schemeClr val="accent2"/>
                  </a:solidFill>
                  <a:latin typeface="Arial" charset="0"/>
                </a:defRPr>
              </a:lvl6pPr>
              <a:lvl7pPr marL="2971800" indent="-228600" algn="ctr" defTabSz="762000" eaLnBrk="0" fontAlgn="base" hangingPunct="0">
                <a:spcBef>
                  <a:spcPct val="0"/>
                </a:spcBef>
                <a:spcAft>
                  <a:spcPct val="0"/>
                </a:spcAft>
                <a:defRPr>
                  <a:solidFill>
                    <a:schemeClr val="accent2"/>
                  </a:solidFill>
                  <a:latin typeface="Arial" charset="0"/>
                </a:defRPr>
              </a:lvl7pPr>
              <a:lvl8pPr marL="3429000" indent="-228600" algn="ctr" defTabSz="762000" eaLnBrk="0" fontAlgn="base" hangingPunct="0">
                <a:spcBef>
                  <a:spcPct val="0"/>
                </a:spcBef>
                <a:spcAft>
                  <a:spcPct val="0"/>
                </a:spcAft>
                <a:defRPr>
                  <a:solidFill>
                    <a:schemeClr val="accent2"/>
                  </a:solidFill>
                  <a:latin typeface="Arial" charset="0"/>
                </a:defRPr>
              </a:lvl8pPr>
              <a:lvl9pPr marL="3886200" indent="-228600" algn="ctr" defTabSz="762000" eaLnBrk="0" fontAlgn="base" hangingPunct="0">
                <a:spcBef>
                  <a:spcPct val="0"/>
                </a:spcBef>
                <a:spcAft>
                  <a:spcPct val="0"/>
                </a:spcAft>
                <a:defRPr>
                  <a:solidFill>
                    <a:schemeClr val="accent2"/>
                  </a:solidFill>
                  <a:latin typeface="Arial" charset="0"/>
                </a:defRPr>
              </a:lvl9pPr>
            </a:lstStyle>
            <a:p>
              <a:pPr>
                <a:lnSpc>
                  <a:spcPct val="90000"/>
                </a:lnSpc>
              </a:pPr>
              <a:r>
                <a:rPr lang="fr-FR" altLang="fr-FR" sz="700" b="1" dirty="0">
                  <a:latin typeface="Calibri" panose="020F0502020204030204" pitchFamily="34" charset="0"/>
                </a:rPr>
                <a:t>avant</a:t>
              </a:r>
            </a:p>
          </p:txBody>
        </p:sp>
        <p:sp>
          <p:nvSpPr>
            <p:cNvPr id="41050" name="Text Box 98"/>
            <p:cNvSpPr txBox="1">
              <a:spLocks noChangeArrowheads="1"/>
            </p:cNvSpPr>
            <p:nvPr/>
          </p:nvSpPr>
          <p:spPr bwMode="auto">
            <a:xfrm>
              <a:off x="3906" y="3408"/>
              <a:ext cx="246"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defTabSz="762000">
                <a:defRPr>
                  <a:solidFill>
                    <a:schemeClr val="accent2"/>
                  </a:solidFill>
                  <a:latin typeface="Arial" charset="0"/>
                </a:defRPr>
              </a:lvl1pPr>
              <a:lvl2pPr marL="742950" indent="-285750" defTabSz="762000">
                <a:defRPr>
                  <a:solidFill>
                    <a:schemeClr val="accent2"/>
                  </a:solidFill>
                  <a:latin typeface="Arial" charset="0"/>
                </a:defRPr>
              </a:lvl2pPr>
              <a:lvl3pPr marL="1143000" indent="-228600" defTabSz="762000">
                <a:defRPr>
                  <a:solidFill>
                    <a:schemeClr val="accent2"/>
                  </a:solidFill>
                  <a:latin typeface="Arial" charset="0"/>
                </a:defRPr>
              </a:lvl3pPr>
              <a:lvl4pPr marL="1600200" indent="-228600" defTabSz="762000">
                <a:defRPr>
                  <a:solidFill>
                    <a:schemeClr val="accent2"/>
                  </a:solidFill>
                  <a:latin typeface="Arial" charset="0"/>
                </a:defRPr>
              </a:lvl4pPr>
              <a:lvl5pPr marL="2057400" indent="-228600" defTabSz="762000">
                <a:defRPr>
                  <a:solidFill>
                    <a:schemeClr val="accent2"/>
                  </a:solidFill>
                  <a:latin typeface="Arial" charset="0"/>
                </a:defRPr>
              </a:lvl5pPr>
              <a:lvl6pPr marL="2514600" indent="-228600" algn="ctr" defTabSz="762000" eaLnBrk="0" fontAlgn="base" hangingPunct="0">
                <a:spcBef>
                  <a:spcPct val="0"/>
                </a:spcBef>
                <a:spcAft>
                  <a:spcPct val="0"/>
                </a:spcAft>
                <a:defRPr>
                  <a:solidFill>
                    <a:schemeClr val="accent2"/>
                  </a:solidFill>
                  <a:latin typeface="Arial" charset="0"/>
                </a:defRPr>
              </a:lvl6pPr>
              <a:lvl7pPr marL="2971800" indent="-228600" algn="ctr" defTabSz="762000" eaLnBrk="0" fontAlgn="base" hangingPunct="0">
                <a:spcBef>
                  <a:spcPct val="0"/>
                </a:spcBef>
                <a:spcAft>
                  <a:spcPct val="0"/>
                </a:spcAft>
                <a:defRPr>
                  <a:solidFill>
                    <a:schemeClr val="accent2"/>
                  </a:solidFill>
                  <a:latin typeface="Arial" charset="0"/>
                </a:defRPr>
              </a:lvl7pPr>
              <a:lvl8pPr marL="3429000" indent="-228600" algn="ctr" defTabSz="762000" eaLnBrk="0" fontAlgn="base" hangingPunct="0">
                <a:spcBef>
                  <a:spcPct val="0"/>
                </a:spcBef>
                <a:spcAft>
                  <a:spcPct val="0"/>
                </a:spcAft>
                <a:defRPr>
                  <a:solidFill>
                    <a:schemeClr val="accent2"/>
                  </a:solidFill>
                  <a:latin typeface="Arial" charset="0"/>
                </a:defRPr>
              </a:lvl8pPr>
              <a:lvl9pPr marL="3886200" indent="-228600" algn="ctr" defTabSz="762000" eaLnBrk="0" fontAlgn="base" hangingPunct="0">
                <a:spcBef>
                  <a:spcPct val="0"/>
                </a:spcBef>
                <a:spcAft>
                  <a:spcPct val="0"/>
                </a:spcAft>
                <a:defRPr>
                  <a:solidFill>
                    <a:schemeClr val="accent2"/>
                  </a:solidFill>
                  <a:latin typeface="Arial" charset="0"/>
                </a:defRPr>
              </a:lvl9pPr>
            </a:lstStyle>
            <a:p>
              <a:pPr>
                <a:lnSpc>
                  <a:spcPct val="90000"/>
                </a:lnSpc>
              </a:pPr>
              <a:r>
                <a:rPr lang="fr-FR" altLang="fr-FR" sz="700" b="1" dirty="0">
                  <a:solidFill>
                    <a:srgbClr val="0066FF"/>
                  </a:solidFill>
                  <a:latin typeface="Calibri" panose="020F0502020204030204" pitchFamily="34" charset="0"/>
                </a:rPr>
                <a:t>après</a:t>
              </a:r>
            </a:p>
          </p:txBody>
        </p:sp>
        <p:sp>
          <p:nvSpPr>
            <p:cNvPr id="41051" name="Rectangle 99"/>
            <p:cNvSpPr>
              <a:spLocks noChangeArrowheads="1"/>
            </p:cNvSpPr>
            <p:nvPr/>
          </p:nvSpPr>
          <p:spPr bwMode="auto">
            <a:xfrm>
              <a:off x="3708" y="3519"/>
              <a:ext cx="127" cy="149"/>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dirty="0">
                <a:latin typeface="Calibri" panose="020F0502020204030204" pitchFamily="34" charset="0"/>
              </a:endParaRPr>
            </a:p>
          </p:txBody>
        </p:sp>
        <p:sp>
          <p:nvSpPr>
            <p:cNvPr id="41052" name="Oval 100"/>
            <p:cNvSpPr>
              <a:spLocks noChangeArrowheads="1"/>
            </p:cNvSpPr>
            <p:nvPr/>
          </p:nvSpPr>
          <p:spPr bwMode="auto">
            <a:xfrm>
              <a:off x="3759" y="3553"/>
              <a:ext cx="47" cy="91"/>
            </a:xfrm>
            <a:prstGeom prst="ellipse">
              <a:avLst/>
            </a:prstGeom>
            <a:solidFill>
              <a:srgbClr val="FFFF00"/>
            </a:solidFill>
            <a:ln w="12700">
              <a:solidFill>
                <a:schemeClr val="tx1"/>
              </a:solidFill>
              <a:round/>
              <a:headEnd/>
              <a:tailEnd/>
            </a:ln>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dirty="0">
                <a:latin typeface="Calibri" panose="020F0502020204030204" pitchFamily="34" charset="0"/>
              </a:endParaRPr>
            </a:p>
          </p:txBody>
        </p:sp>
        <p:sp>
          <p:nvSpPr>
            <p:cNvPr id="41053" name="Oval 101"/>
            <p:cNvSpPr>
              <a:spLocks noChangeArrowheads="1"/>
            </p:cNvSpPr>
            <p:nvPr/>
          </p:nvSpPr>
          <p:spPr bwMode="auto">
            <a:xfrm>
              <a:off x="3730" y="3577"/>
              <a:ext cx="54" cy="34"/>
            </a:xfrm>
            <a:prstGeom prst="ellipse">
              <a:avLst/>
            </a:prstGeom>
            <a:solidFill>
              <a:schemeClr val="accent2"/>
            </a:solidFill>
            <a:ln w="12700">
              <a:solidFill>
                <a:schemeClr val="tx1"/>
              </a:solidFill>
              <a:round/>
              <a:headEnd/>
              <a:tailEnd/>
            </a:ln>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dirty="0">
                <a:latin typeface="Calibri" panose="020F0502020204030204" pitchFamily="34" charset="0"/>
              </a:endParaRPr>
            </a:p>
          </p:txBody>
        </p:sp>
        <p:sp>
          <p:nvSpPr>
            <p:cNvPr id="41054" name="Rectangle 102"/>
            <p:cNvSpPr>
              <a:spLocks noChangeArrowheads="1"/>
            </p:cNvSpPr>
            <p:nvPr/>
          </p:nvSpPr>
          <p:spPr bwMode="auto">
            <a:xfrm>
              <a:off x="3952" y="3511"/>
              <a:ext cx="127" cy="15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dirty="0">
                <a:latin typeface="Calibri" panose="020F0502020204030204" pitchFamily="34" charset="0"/>
              </a:endParaRPr>
            </a:p>
          </p:txBody>
        </p:sp>
        <p:sp>
          <p:nvSpPr>
            <p:cNvPr id="41055" name="Oval 103"/>
            <p:cNvSpPr>
              <a:spLocks noChangeArrowheads="1"/>
            </p:cNvSpPr>
            <p:nvPr/>
          </p:nvSpPr>
          <p:spPr bwMode="auto">
            <a:xfrm>
              <a:off x="4003" y="3533"/>
              <a:ext cx="47" cy="104"/>
            </a:xfrm>
            <a:prstGeom prst="ellipse">
              <a:avLst/>
            </a:prstGeom>
            <a:solidFill>
              <a:srgbClr val="FF9933"/>
            </a:solidFill>
            <a:ln w="12700">
              <a:solidFill>
                <a:schemeClr val="tx1"/>
              </a:solidFill>
              <a:round/>
              <a:headEnd/>
              <a:tailEnd/>
            </a:ln>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dirty="0">
                <a:latin typeface="Calibri" panose="020F0502020204030204" pitchFamily="34" charset="0"/>
              </a:endParaRPr>
            </a:p>
          </p:txBody>
        </p:sp>
        <p:sp>
          <p:nvSpPr>
            <p:cNvPr id="41056" name="Oval 104"/>
            <p:cNvSpPr>
              <a:spLocks noChangeArrowheads="1"/>
            </p:cNvSpPr>
            <p:nvPr/>
          </p:nvSpPr>
          <p:spPr bwMode="auto">
            <a:xfrm>
              <a:off x="3995" y="3573"/>
              <a:ext cx="55" cy="35"/>
            </a:xfrm>
            <a:prstGeom prst="ellipse">
              <a:avLst/>
            </a:prstGeom>
            <a:solidFill>
              <a:srgbClr val="0066FF"/>
            </a:solidFill>
            <a:ln w="12700">
              <a:solidFill>
                <a:schemeClr val="tx1"/>
              </a:solidFill>
              <a:round/>
              <a:headEnd/>
              <a:tailEnd/>
            </a:ln>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dirty="0">
                <a:latin typeface="Calibri" panose="020F0502020204030204" pitchFamily="34" charset="0"/>
              </a:endParaRPr>
            </a:p>
          </p:txBody>
        </p:sp>
        <p:grpSp>
          <p:nvGrpSpPr>
            <p:cNvPr id="41057" name="Group 105"/>
            <p:cNvGrpSpPr>
              <a:grpSpLocks/>
            </p:cNvGrpSpPr>
            <p:nvPr/>
          </p:nvGrpSpPr>
          <p:grpSpPr bwMode="auto">
            <a:xfrm>
              <a:off x="3708" y="3695"/>
              <a:ext cx="122" cy="49"/>
              <a:chOff x="4192" y="3180"/>
              <a:chExt cx="268" cy="108"/>
            </a:xfrm>
          </p:grpSpPr>
          <p:sp>
            <p:nvSpPr>
              <p:cNvPr id="41177" name="Line 106"/>
              <p:cNvSpPr>
                <a:spLocks noChangeShapeType="1"/>
              </p:cNvSpPr>
              <p:nvPr/>
            </p:nvSpPr>
            <p:spPr bwMode="auto">
              <a:xfrm>
                <a:off x="4192" y="3180"/>
                <a:ext cx="26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r-FR" dirty="0">
                  <a:latin typeface="Calibri" panose="020F0502020204030204" pitchFamily="34" charset="0"/>
                </a:endParaRPr>
              </a:p>
            </p:txBody>
          </p:sp>
          <p:sp>
            <p:nvSpPr>
              <p:cNvPr id="41178" name="Line 107"/>
              <p:cNvSpPr>
                <a:spLocks noChangeShapeType="1"/>
              </p:cNvSpPr>
              <p:nvPr/>
            </p:nvSpPr>
            <p:spPr bwMode="auto">
              <a:xfrm>
                <a:off x="4192" y="3216"/>
                <a:ext cx="26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r-FR" dirty="0">
                  <a:latin typeface="Calibri" panose="020F0502020204030204" pitchFamily="34" charset="0"/>
                </a:endParaRPr>
              </a:p>
            </p:txBody>
          </p:sp>
          <p:sp>
            <p:nvSpPr>
              <p:cNvPr id="41179" name="Line 108"/>
              <p:cNvSpPr>
                <a:spLocks noChangeShapeType="1"/>
              </p:cNvSpPr>
              <p:nvPr/>
            </p:nvSpPr>
            <p:spPr bwMode="auto">
              <a:xfrm>
                <a:off x="4192" y="3252"/>
                <a:ext cx="26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r-FR" dirty="0">
                  <a:latin typeface="Calibri" panose="020F0502020204030204" pitchFamily="34" charset="0"/>
                </a:endParaRPr>
              </a:p>
            </p:txBody>
          </p:sp>
          <p:sp>
            <p:nvSpPr>
              <p:cNvPr id="41180" name="Line 109"/>
              <p:cNvSpPr>
                <a:spLocks noChangeShapeType="1"/>
              </p:cNvSpPr>
              <p:nvPr/>
            </p:nvSpPr>
            <p:spPr bwMode="auto">
              <a:xfrm>
                <a:off x="4192" y="3288"/>
                <a:ext cx="26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r-FR" dirty="0">
                  <a:latin typeface="Calibri" panose="020F0502020204030204" pitchFamily="34" charset="0"/>
                </a:endParaRPr>
              </a:p>
            </p:txBody>
          </p:sp>
        </p:grpSp>
        <p:grpSp>
          <p:nvGrpSpPr>
            <p:cNvPr id="41058" name="Group 110"/>
            <p:cNvGrpSpPr>
              <a:grpSpLocks/>
            </p:cNvGrpSpPr>
            <p:nvPr/>
          </p:nvGrpSpPr>
          <p:grpSpPr bwMode="auto">
            <a:xfrm>
              <a:off x="3952" y="3690"/>
              <a:ext cx="122" cy="49"/>
              <a:chOff x="4192" y="3180"/>
              <a:chExt cx="268" cy="108"/>
            </a:xfrm>
          </p:grpSpPr>
          <p:sp>
            <p:nvSpPr>
              <p:cNvPr id="41173" name="Line 111"/>
              <p:cNvSpPr>
                <a:spLocks noChangeShapeType="1"/>
              </p:cNvSpPr>
              <p:nvPr/>
            </p:nvSpPr>
            <p:spPr bwMode="auto">
              <a:xfrm>
                <a:off x="4192" y="3180"/>
                <a:ext cx="26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r-FR" dirty="0">
                  <a:latin typeface="Calibri" panose="020F0502020204030204" pitchFamily="34" charset="0"/>
                </a:endParaRPr>
              </a:p>
            </p:txBody>
          </p:sp>
          <p:sp>
            <p:nvSpPr>
              <p:cNvPr id="41174" name="Line 112"/>
              <p:cNvSpPr>
                <a:spLocks noChangeShapeType="1"/>
              </p:cNvSpPr>
              <p:nvPr/>
            </p:nvSpPr>
            <p:spPr bwMode="auto">
              <a:xfrm>
                <a:off x="4192" y="3216"/>
                <a:ext cx="26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r-FR" dirty="0">
                  <a:latin typeface="Calibri" panose="020F0502020204030204" pitchFamily="34" charset="0"/>
                </a:endParaRPr>
              </a:p>
            </p:txBody>
          </p:sp>
          <p:sp>
            <p:nvSpPr>
              <p:cNvPr id="41175" name="Line 113"/>
              <p:cNvSpPr>
                <a:spLocks noChangeShapeType="1"/>
              </p:cNvSpPr>
              <p:nvPr/>
            </p:nvSpPr>
            <p:spPr bwMode="auto">
              <a:xfrm>
                <a:off x="4192" y="3252"/>
                <a:ext cx="26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r-FR" dirty="0">
                  <a:latin typeface="Calibri" panose="020F0502020204030204" pitchFamily="34" charset="0"/>
                </a:endParaRPr>
              </a:p>
            </p:txBody>
          </p:sp>
          <p:sp>
            <p:nvSpPr>
              <p:cNvPr id="41176" name="Line 114"/>
              <p:cNvSpPr>
                <a:spLocks noChangeShapeType="1"/>
              </p:cNvSpPr>
              <p:nvPr/>
            </p:nvSpPr>
            <p:spPr bwMode="auto">
              <a:xfrm>
                <a:off x="4192" y="3288"/>
                <a:ext cx="26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r-FR" dirty="0">
                  <a:latin typeface="Calibri" panose="020F0502020204030204" pitchFamily="34" charset="0"/>
                </a:endParaRPr>
              </a:p>
            </p:txBody>
          </p:sp>
        </p:grpSp>
        <p:sp>
          <p:nvSpPr>
            <p:cNvPr id="41059" name="Text Box 115"/>
            <p:cNvSpPr txBox="1">
              <a:spLocks noChangeArrowheads="1"/>
            </p:cNvSpPr>
            <p:nvPr/>
          </p:nvSpPr>
          <p:spPr bwMode="auto">
            <a:xfrm>
              <a:off x="3016" y="3311"/>
              <a:ext cx="452" cy="119"/>
            </a:xfrm>
            <a:prstGeom prst="rect">
              <a:avLst/>
            </a:prstGeom>
            <a:solidFill>
              <a:srgbClr val="99CCFF"/>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defTabSz="762000">
                <a:defRPr>
                  <a:solidFill>
                    <a:schemeClr val="accent2"/>
                  </a:solidFill>
                  <a:latin typeface="Arial" charset="0"/>
                </a:defRPr>
              </a:lvl1pPr>
              <a:lvl2pPr marL="742950" indent="-285750" defTabSz="762000">
                <a:defRPr>
                  <a:solidFill>
                    <a:schemeClr val="accent2"/>
                  </a:solidFill>
                  <a:latin typeface="Arial" charset="0"/>
                </a:defRPr>
              </a:lvl2pPr>
              <a:lvl3pPr marL="1143000" indent="-228600" defTabSz="762000">
                <a:defRPr>
                  <a:solidFill>
                    <a:schemeClr val="accent2"/>
                  </a:solidFill>
                  <a:latin typeface="Arial" charset="0"/>
                </a:defRPr>
              </a:lvl3pPr>
              <a:lvl4pPr marL="1600200" indent="-228600" defTabSz="762000">
                <a:defRPr>
                  <a:solidFill>
                    <a:schemeClr val="accent2"/>
                  </a:solidFill>
                  <a:latin typeface="Arial" charset="0"/>
                </a:defRPr>
              </a:lvl4pPr>
              <a:lvl5pPr marL="2057400" indent="-228600" defTabSz="762000">
                <a:defRPr>
                  <a:solidFill>
                    <a:schemeClr val="accent2"/>
                  </a:solidFill>
                  <a:latin typeface="Arial" charset="0"/>
                </a:defRPr>
              </a:lvl5pPr>
              <a:lvl6pPr marL="2514600" indent="-228600" algn="ctr" defTabSz="762000" eaLnBrk="0" fontAlgn="base" hangingPunct="0">
                <a:spcBef>
                  <a:spcPct val="0"/>
                </a:spcBef>
                <a:spcAft>
                  <a:spcPct val="0"/>
                </a:spcAft>
                <a:defRPr>
                  <a:solidFill>
                    <a:schemeClr val="accent2"/>
                  </a:solidFill>
                  <a:latin typeface="Arial" charset="0"/>
                </a:defRPr>
              </a:lvl6pPr>
              <a:lvl7pPr marL="2971800" indent="-228600" algn="ctr" defTabSz="762000" eaLnBrk="0" fontAlgn="base" hangingPunct="0">
                <a:spcBef>
                  <a:spcPct val="0"/>
                </a:spcBef>
                <a:spcAft>
                  <a:spcPct val="0"/>
                </a:spcAft>
                <a:defRPr>
                  <a:solidFill>
                    <a:schemeClr val="accent2"/>
                  </a:solidFill>
                  <a:latin typeface="Arial" charset="0"/>
                </a:defRPr>
              </a:lvl7pPr>
              <a:lvl8pPr marL="3429000" indent="-228600" algn="ctr" defTabSz="762000" eaLnBrk="0" fontAlgn="base" hangingPunct="0">
                <a:spcBef>
                  <a:spcPct val="0"/>
                </a:spcBef>
                <a:spcAft>
                  <a:spcPct val="0"/>
                </a:spcAft>
                <a:defRPr>
                  <a:solidFill>
                    <a:schemeClr val="accent2"/>
                  </a:solidFill>
                  <a:latin typeface="Arial" charset="0"/>
                </a:defRPr>
              </a:lvl8pPr>
              <a:lvl9pPr marL="3886200" indent="-228600" algn="ctr" defTabSz="762000" eaLnBrk="0" fontAlgn="base" hangingPunct="0">
                <a:spcBef>
                  <a:spcPct val="0"/>
                </a:spcBef>
                <a:spcAft>
                  <a:spcPct val="0"/>
                </a:spcAft>
                <a:defRPr>
                  <a:solidFill>
                    <a:schemeClr val="accent2"/>
                  </a:solidFill>
                  <a:latin typeface="Arial" charset="0"/>
                </a:defRPr>
              </a:lvl9pPr>
            </a:lstStyle>
            <a:p>
              <a:pPr algn="l">
                <a:lnSpc>
                  <a:spcPct val="90000"/>
                </a:lnSpc>
              </a:pPr>
              <a:r>
                <a:rPr lang="fr-FR" altLang="fr-FR" sz="700" b="1" dirty="0">
                  <a:solidFill>
                    <a:schemeClr val="tx1"/>
                  </a:solidFill>
                  <a:latin typeface="Calibri" panose="020F0502020204030204" pitchFamily="34" charset="0"/>
                </a:rPr>
                <a:t>SUGGESTIONS</a:t>
              </a:r>
            </a:p>
          </p:txBody>
        </p:sp>
        <p:sp>
          <p:nvSpPr>
            <p:cNvPr id="41060" name="Text Box 116"/>
            <p:cNvSpPr txBox="1">
              <a:spLocks noChangeArrowheads="1"/>
            </p:cNvSpPr>
            <p:nvPr/>
          </p:nvSpPr>
          <p:spPr bwMode="auto">
            <a:xfrm>
              <a:off x="3654" y="3251"/>
              <a:ext cx="482" cy="180"/>
            </a:xfrm>
            <a:prstGeom prst="rect">
              <a:avLst/>
            </a:prstGeom>
            <a:solidFill>
              <a:srgbClr val="99CCFF"/>
            </a:solidFill>
            <a:ln>
              <a:noFill/>
            </a:ln>
            <a:extLs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defTabSz="762000">
                <a:defRPr>
                  <a:solidFill>
                    <a:schemeClr val="accent2"/>
                  </a:solidFill>
                  <a:latin typeface="Arial" charset="0"/>
                </a:defRPr>
              </a:lvl1pPr>
              <a:lvl2pPr marL="742950" indent="-285750" defTabSz="762000">
                <a:defRPr>
                  <a:solidFill>
                    <a:schemeClr val="accent2"/>
                  </a:solidFill>
                  <a:latin typeface="Arial" charset="0"/>
                </a:defRPr>
              </a:lvl2pPr>
              <a:lvl3pPr marL="1143000" indent="-228600" defTabSz="762000">
                <a:defRPr>
                  <a:solidFill>
                    <a:schemeClr val="accent2"/>
                  </a:solidFill>
                  <a:latin typeface="Arial" charset="0"/>
                </a:defRPr>
              </a:lvl3pPr>
              <a:lvl4pPr marL="1600200" indent="-228600" defTabSz="762000">
                <a:defRPr>
                  <a:solidFill>
                    <a:schemeClr val="accent2"/>
                  </a:solidFill>
                  <a:latin typeface="Arial" charset="0"/>
                </a:defRPr>
              </a:lvl4pPr>
              <a:lvl5pPr marL="2057400" indent="-228600" defTabSz="762000">
                <a:defRPr>
                  <a:solidFill>
                    <a:schemeClr val="accent2"/>
                  </a:solidFill>
                  <a:latin typeface="Arial" charset="0"/>
                </a:defRPr>
              </a:lvl5pPr>
              <a:lvl6pPr marL="2514600" indent="-228600" algn="ctr" defTabSz="762000" eaLnBrk="0" fontAlgn="base" hangingPunct="0">
                <a:spcBef>
                  <a:spcPct val="0"/>
                </a:spcBef>
                <a:spcAft>
                  <a:spcPct val="0"/>
                </a:spcAft>
                <a:defRPr>
                  <a:solidFill>
                    <a:schemeClr val="accent2"/>
                  </a:solidFill>
                  <a:latin typeface="Arial" charset="0"/>
                </a:defRPr>
              </a:lvl6pPr>
              <a:lvl7pPr marL="2971800" indent="-228600" algn="ctr" defTabSz="762000" eaLnBrk="0" fontAlgn="base" hangingPunct="0">
                <a:spcBef>
                  <a:spcPct val="0"/>
                </a:spcBef>
                <a:spcAft>
                  <a:spcPct val="0"/>
                </a:spcAft>
                <a:defRPr>
                  <a:solidFill>
                    <a:schemeClr val="accent2"/>
                  </a:solidFill>
                  <a:latin typeface="Arial" charset="0"/>
                </a:defRPr>
              </a:lvl7pPr>
              <a:lvl8pPr marL="3429000" indent="-228600" algn="ctr" defTabSz="762000" eaLnBrk="0" fontAlgn="base" hangingPunct="0">
                <a:spcBef>
                  <a:spcPct val="0"/>
                </a:spcBef>
                <a:spcAft>
                  <a:spcPct val="0"/>
                </a:spcAft>
                <a:defRPr>
                  <a:solidFill>
                    <a:schemeClr val="accent2"/>
                  </a:solidFill>
                  <a:latin typeface="Arial" charset="0"/>
                </a:defRPr>
              </a:lvl8pPr>
              <a:lvl9pPr marL="3886200" indent="-228600" algn="ctr" defTabSz="762000" eaLnBrk="0" fontAlgn="base" hangingPunct="0">
                <a:spcBef>
                  <a:spcPct val="0"/>
                </a:spcBef>
                <a:spcAft>
                  <a:spcPct val="0"/>
                </a:spcAft>
                <a:defRPr>
                  <a:solidFill>
                    <a:schemeClr val="accent2"/>
                  </a:solidFill>
                  <a:latin typeface="Arial" charset="0"/>
                </a:defRPr>
              </a:lvl9pPr>
            </a:lstStyle>
            <a:p>
              <a:pPr>
                <a:lnSpc>
                  <a:spcPct val="90000"/>
                </a:lnSpc>
              </a:pPr>
              <a:r>
                <a:rPr lang="fr-FR" altLang="fr-FR" sz="700" b="1" dirty="0">
                  <a:solidFill>
                    <a:schemeClr val="tx1"/>
                  </a:solidFill>
                  <a:latin typeface="Calibri" panose="020F0502020204030204" pitchFamily="34" charset="0"/>
                </a:rPr>
                <a:t>GROUPES DE TRAVAIL</a:t>
              </a:r>
            </a:p>
          </p:txBody>
        </p:sp>
        <p:grpSp>
          <p:nvGrpSpPr>
            <p:cNvPr id="41061" name="Group 117"/>
            <p:cNvGrpSpPr>
              <a:grpSpLocks/>
            </p:cNvGrpSpPr>
            <p:nvPr/>
          </p:nvGrpSpPr>
          <p:grpSpPr bwMode="auto">
            <a:xfrm>
              <a:off x="1782" y="3320"/>
              <a:ext cx="531" cy="555"/>
              <a:chOff x="1678" y="2493"/>
              <a:chExt cx="936" cy="895"/>
            </a:xfrm>
          </p:grpSpPr>
          <p:sp>
            <p:nvSpPr>
              <p:cNvPr id="41071" name="Rectangle 118"/>
              <p:cNvSpPr>
                <a:spLocks noChangeArrowheads="1"/>
              </p:cNvSpPr>
              <p:nvPr/>
            </p:nvSpPr>
            <p:spPr bwMode="auto">
              <a:xfrm>
                <a:off x="2033" y="3018"/>
                <a:ext cx="292" cy="2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dirty="0">
                  <a:latin typeface="Calibri" panose="020F0502020204030204" pitchFamily="34" charset="0"/>
                </a:endParaRPr>
              </a:p>
            </p:txBody>
          </p:sp>
          <p:sp>
            <p:nvSpPr>
              <p:cNvPr id="41072" name="Freeform 119"/>
              <p:cNvSpPr>
                <a:spLocks/>
              </p:cNvSpPr>
              <p:nvPr/>
            </p:nvSpPr>
            <p:spPr bwMode="auto">
              <a:xfrm>
                <a:off x="2029" y="3016"/>
                <a:ext cx="300" cy="27"/>
              </a:xfrm>
              <a:custGeom>
                <a:avLst/>
                <a:gdLst>
                  <a:gd name="T0" fmla="*/ 4 w 300"/>
                  <a:gd name="T1" fmla="*/ 0 h 27"/>
                  <a:gd name="T2" fmla="*/ 0 w 300"/>
                  <a:gd name="T3" fmla="*/ 0 h 27"/>
                  <a:gd name="T4" fmla="*/ 0 w 300"/>
                  <a:gd name="T5" fmla="*/ 25 h 27"/>
                  <a:gd name="T6" fmla="*/ 2 w 300"/>
                  <a:gd name="T7" fmla="*/ 25 h 27"/>
                  <a:gd name="T8" fmla="*/ 2 w 300"/>
                  <a:gd name="T9" fmla="*/ 27 h 27"/>
                  <a:gd name="T10" fmla="*/ 296 w 300"/>
                  <a:gd name="T11" fmla="*/ 27 h 27"/>
                  <a:gd name="T12" fmla="*/ 298 w 300"/>
                  <a:gd name="T13" fmla="*/ 25 h 27"/>
                  <a:gd name="T14" fmla="*/ 300 w 300"/>
                  <a:gd name="T15" fmla="*/ 25 h 27"/>
                  <a:gd name="T16" fmla="*/ 300 w 300"/>
                  <a:gd name="T17" fmla="*/ 0 h 27"/>
                  <a:gd name="T18" fmla="*/ 296 w 300"/>
                  <a:gd name="T19" fmla="*/ 0 h 27"/>
                  <a:gd name="T20" fmla="*/ 4 w 300"/>
                  <a:gd name="T21" fmla="*/ 0 h 27"/>
                  <a:gd name="T22" fmla="*/ 4 w 300"/>
                  <a:gd name="T23" fmla="*/ 4 h 27"/>
                  <a:gd name="T24" fmla="*/ 296 w 300"/>
                  <a:gd name="T25" fmla="*/ 4 h 27"/>
                  <a:gd name="T26" fmla="*/ 292 w 300"/>
                  <a:gd name="T27" fmla="*/ 2 h 27"/>
                  <a:gd name="T28" fmla="*/ 292 w 300"/>
                  <a:gd name="T29" fmla="*/ 25 h 27"/>
                  <a:gd name="T30" fmla="*/ 296 w 300"/>
                  <a:gd name="T31" fmla="*/ 23 h 27"/>
                  <a:gd name="T32" fmla="*/ 4 w 300"/>
                  <a:gd name="T33" fmla="*/ 23 h 27"/>
                  <a:gd name="T34" fmla="*/ 8 w 300"/>
                  <a:gd name="T35" fmla="*/ 25 h 27"/>
                  <a:gd name="T36" fmla="*/ 8 w 300"/>
                  <a:gd name="T37" fmla="*/ 2 h 27"/>
                  <a:gd name="T38" fmla="*/ 4 w 300"/>
                  <a:gd name="T39" fmla="*/ 4 h 27"/>
                  <a:gd name="T40" fmla="*/ 4 w 300"/>
                  <a:gd name="T41" fmla="*/ 0 h 2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00"/>
                  <a:gd name="T64" fmla="*/ 0 h 27"/>
                  <a:gd name="T65" fmla="*/ 300 w 300"/>
                  <a:gd name="T66" fmla="*/ 27 h 2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00" h="27">
                    <a:moveTo>
                      <a:pt x="4" y="0"/>
                    </a:moveTo>
                    <a:lnTo>
                      <a:pt x="0" y="0"/>
                    </a:lnTo>
                    <a:lnTo>
                      <a:pt x="0" y="25"/>
                    </a:lnTo>
                    <a:lnTo>
                      <a:pt x="2" y="25"/>
                    </a:lnTo>
                    <a:lnTo>
                      <a:pt x="2" y="27"/>
                    </a:lnTo>
                    <a:lnTo>
                      <a:pt x="296" y="27"/>
                    </a:lnTo>
                    <a:lnTo>
                      <a:pt x="298" y="25"/>
                    </a:lnTo>
                    <a:lnTo>
                      <a:pt x="300" y="25"/>
                    </a:lnTo>
                    <a:lnTo>
                      <a:pt x="300" y="0"/>
                    </a:lnTo>
                    <a:lnTo>
                      <a:pt x="296" y="0"/>
                    </a:lnTo>
                    <a:lnTo>
                      <a:pt x="4" y="0"/>
                    </a:lnTo>
                    <a:lnTo>
                      <a:pt x="4" y="4"/>
                    </a:lnTo>
                    <a:lnTo>
                      <a:pt x="296" y="4"/>
                    </a:lnTo>
                    <a:lnTo>
                      <a:pt x="292" y="2"/>
                    </a:lnTo>
                    <a:lnTo>
                      <a:pt x="292" y="25"/>
                    </a:lnTo>
                    <a:lnTo>
                      <a:pt x="296" y="23"/>
                    </a:lnTo>
                    <a:lnTo>
                      <a:pt x="4" y="23"/>
                    </a:lnTo>
                    <a:lnTo>
                      <a:pt x="8" y="25"/>
                    </a:lnTo>
                    <a:lnTo>
                      <a:pt x="8" y="2"/>
                    </a:lnTo>
                    <a:lnTo>
                      <a:pt x="4" y="4"/>
                    </a:lnTo>
                    <a:lnTo>
                      <a:pt x="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1073" name="Rectangle 120"/>
              <p:cNvSpPr>
                <a:spLocks noChangeArrowheads="1"/>
              </p:cNvSpPr>
              <p:nvPr/>
            </p:nvSpPr>
            <p:spPr bwMode="auto">
              <a:xfrm>
                <a:off x="2033" y="2495"/>
                <a:ext cx="292" cy="2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dirty="0">
                  <a:latin typeface="Calibri" panose="020F0502020204030204" pitchFamily="34" charset="0"/>
                </a:endParaRPr>
              </a:p>
            </p:txBody>
          </p:sp>
          <p:sp>
            <p:nvSpPr>
              <p:cNvPr id="41074" name="Freeform 121"/>
              <p:cNvSpPr>
                <a:spLocks/>
              </p:cNvSpPr>
              <p:nvPr/>
            </p:nvSpPr>
            <p:spPr bwMode="auto">
              <a:xfrm>
                <a:off x="2029" y="2493"/>
                <a:ext cx="300" cy="27"/>
              </a:xfrm>
              <a:custGeom>
                <a:avLst/>
                <a:gdLst>
                  <a:gd name="T0" fmla="*/ 4 w 300"/>
                  <a:gd name="T1" fmla="*/ 0 h 27"/>
                  <a:gd name="T2" fmla="*/ 0 w 300"/>
                  <a:gd name="T3" fmla="*/ 0 h 27"/>
                  <a:gd name="T4" fmla="*/ 0 w 300"/>
                  <a:gd name="T5" fmla="*/ 25 h 27"/>
                  <a:gd name="T6" fmla="*/ 2 w 300"/>
                  <a:gd name="T7" fmla="*/ 25 h 27"/>
                  <a:gd name="T8" fmla="*/ 2 w 300"/>
                  <a:gd name="T9" fmla="*/ 27 h 27"/>
                  <a:gd name="T10" fmla="*/ 296 w 300"/>
                  <a:gd name="T11" fmla="*/ 27 h 27"/>
                  <a:gd name="T12" fmla="*/ 298 w 300"/>
                  <a:gd name="T13" fmla="*/ 25 h 27"/>
                  <a:gd name="T14" fmla="*/ 300 w 300"/>
                  <a:gd name="T15" fmla="*/ 25 h 27"/>
                  <a:gd name="T16" fmla="*/ 300 w 300"/>
                  <a:gd name="T17" fmla="*/ 0 h 27"/>
                  <a:gd name="T18" fmla="*/ 296 w 300"/>
                  <a:gd name="T19" fmla="*/ 0 h 27"/>
                  <a:gd name="T20" fmla="*/ 4 w 300"/>
                  <a:gd name="T21" fmla="*/ 0 h 27"/>
                  <a:gd name="T22" fmla="*/ 4 w 300"/>
                  <a:gd name="T23" fmla="*/ 4 h 27"/>
                  <a:gd name="T24" fmla="*/ 296 w 300"/>
                  <a:gd name="T25" fmla="*/ 4 h 27"/>
                  <a:gd name="T26" fmla="*/ 292 w 300"/>
                  <a:gd name="T27" fmla="*/ 2 h 27"/>
                  <a:gd name="T28" fmla="*/ 292 w 300"/>
                  <a:gd name="T29" fmla="*/ 25 h 27"/>
                  <a:gd name="T30" fmla="*/ 296 w 300"/>
                  <a:gd name="T31" fmla="*/ 23 h 27"/>
                  <a:gd name="T32" fmla="*/ 4 w 300"/>
                  <a:gd name="T33" fmla="*/ 23 h 27"/>
                  <a:gd name="T34" fmla="*/ 8 w 300"/>
                  <a:gd name="T35" fmla="*/ 25 h 27"/>
                  <a:gd name="T36" fmla="*/ 8 w 300"/>
                  <a:gd name="T37" fmla="*/ 2 h 27"/>
                  <a:gd name="T38" fmla="*/ 4 w 300"/>
                  <a:gd name="T39" fmla="*/ 4 h 27"/>
                  <a:gd name="T40" fmla="*/ 4 w 300"/>
                  <a:gd name="T41" fmla="*/ 0 h 2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00"/>
                  <a:gd name="T64" fmla="*/ 0 h 27"/>
                  <a:gd name="T65" fmla="*/ 300 w 300"/>
                  <a:gd name="T66" fmla="*/ 27 h 2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00" h="27">
                    <a:moveTo>
                      <a:pt x="4" y="0"/>
                    </a:moveTo>
                    <a:lnTo>
                      <a:pt x="0" y="0"/>
                    </a:lnTo>
                    <a:lnTo>
                      <a:pt x="0" y="25"/>
                    </a:lnTo>
                    <a:lnTo>
                      <a:pt x="2" y="25"/>
                    </a:lnTo>
                    <a:lnTo>
                      <a:pt x="2" y="27"/>
                    </a:lnTo>
                    <a:lnTo>
                      <a:pt x="296" y="27"/>
                    </a:lnTo>
                    <a:lnTo>
                      <a:pt x="298" y="25"/>
                    </a:lnTo>
                    <a:lnTo>
                      <a:pt x="300" y="25"/>
                    </a:lnTo>
                    <a:lnTo>
                      <a:pt x="300" y="0"/>
                    </a:lnTo>
                    <a:lnTo>
                      <a:pt x="296" y="0"/>
                    </a:lnTo>
                    <a:lnTo>
                      <a:pt x="4" y="0"/>
                    </a:lnTo>
                    <a:lnTo>
                      <a:pt x="4" y="4"/>
                    </a:lnTo>
                    <a:lnTo>
                      <a:pt x="296" y="4"/>
                    </a:lnTo>
                    <a:lnTo>
                      <a:pt x="292" y="2"/>
                    </a:lnTo>
                    <a:lnTo>
                      <a:pt x="292" y="25"/>
                    </a:lnTo>
                    <a:lnTo>
                      <a:pt x="296" y="23"/>
                    </a:lnTo>
                    <a:lnTo>
                      <a:pt x="4" y="23"/>
                    </a:lnTo>
                    <a:lnTo>
                      <a:pt x="8" y="25"/>
                    </a:lnTo>
                    <a:lnTo>
                      <a:pt x="8" y="2"/>
                    </a:lnTo>
                    <a:lnTo>
                      <a:pt x="4" y="4"/>
                    </a:lnTo>
                    <a:lnTo>
                      <a:pt x="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1075" name="Freeform 122"/>
              <p:cNvSpPr>
                <a:spLocks/>
              </p:cNvSpPr>
              <p:nvPr/>
            </p:nvSpPr>
            <p:spPr bwMode="auto">
              <a:xfrm>
                <a:off x="2296" y="2504"/>
                <a:ext cx="314" cy="700"/>
              </a:xfrm>
              <a:custGeom>
                <a:avLst/>
                <a:gdLst>
                  <a:gd name="T0" fmla="*/ 0 w 314"/>
                  <a:gd name="T1" fmla="*/ 516 h 700"/>
                  <a:gd name="T2" fmla="*/ 314 w 314"/>
                  <a:gd name="T3" fmla="*/ 700 h 700"/>
                  <a:gd name="T4" fmla="*/ 314 w 314"/>
                  <a:gd name="T5" fmla="*/ 184 h 700"/>
                  <a:gd name="T6" fmla="*/ 0 w 314"/>
                  <a:gd name="T7" fmla="*/ 0 h 700"/>
                  <a:gd name="T8" fmla="*/ 0 w 314"/>
                  <a:gd name="T9" fmla="*/ 516 h 700"/>
                  <a:gd name="T10" fmla="*/ 0 60000 65536"/>
                  <a:gd name="T11" fmla="*/ 0 60000 65536"/>
                  <a:gd name="T12" fmla="*/ 0 60000 65536"/>
                  <a:gd name="T13" fmla="*/ 0 60000 65536"/>
                  <a:gd name="T14" fmla="*/ 0 60000 65536"/>
                  <a:gd name="T15" fmla="*/ 0 w 314"/>
                  <a:gd name="T16" fmla="*/ 0 h 700"/>
                  <a:gd name="T17" fmla="*/ 314 w 314"/>
                  <a:gd name="T18" fmla="*/ 700 h 700"/>
                </a:gdLst>
                <a:ahLst/>
                <a:cxnLst>
                  <a:cxn ang="T10">
                    <a:pos x="T0" y="T1"/>
                  </a:cxn>
                  <a:cxn ang="T11">
                    <a:pos x="T2" y="T3"/>
                  </a:cxn>
                  <a:cxn ang="T12">
                    <a:pos x="T4" y="T5"/>
                  </a:cxn>
                  <a:cxn ang="T13">
                    <a:pos x="T6" y="T7"/>
                  </a:cxn>
                  <a:cxn ang="T14">
                    <a:pos x="T8" y="T9"/>
                  </a:cxn>
                </a:cxnLst>
                <a:rect l="T15" t="T16" r="T17" b="T18"/>
                <a:pathLst>
                  <a:path w="314" h="700">
                    <a:moveTo>
                      <a:pt x="0" y="516"/>
                    </a:moveTo>
                    <a:lnTo>
                      <a:pt x="314" y="700"/>
                    </a:lnTo>
                    <a:lnTo>
                      <a:pt x="314" y="184"/>
                    </a:lnTo>
                    <a:lnTo>
                      <a:pt x="0" y="0"/>
                    </a:lnTo>
                    <a:lnTo>
                      <a:pt x="0" y="516"/>
                    </a:lnTo>
                    <a:close/>
                  </a:path>
                </a:pathLst>
              </a:custGeom>
              <a:pattFill prst="ltUpDiag">
                <a:fgClr>
                  <a:srgbClr val="FFFF00"/>
                </a:fgClr>
                <a:bgClr>
                  <a:srgbClr val="FFFFFF"/>
                </a:bgClr>
              </a:patt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1076" name="Freeform 123"/>
              <p:cNvSpPr>
                <a:spLocks/>
              </p:cNvSpPr>
              <p:nvPr/>
            </p:nvSpPr>
            <p:spPr bwMode="auto">
              <a:xfrm>
                <a:off x="2292" y="2500"/>
                <a:ext cx="322" cy="707"/>
              </a:xfrm>
              <a:custGeom>
                <a:avLst/>
                <a:gdLst>
                  <a:gd name="T0" fmla="*/ 0 w 322"/>
                  <a:gd name="T1" fmla="*/ 520 h 707"/>
                  <a:gd name="T2" fmla="*/ 0 w 322"/>
                  <a:gd name="T3" fmla="*/ 522 h 707"/>
                  <a:gd name="T4" fmla="*/ 2 w 322"/>
                  <a:gd name="T5" fmla="*/ 522 h 707"/>
                  <a:gd name="T6" fmla="*/ 316 w 322"/>
                  <a:gd name="T7" fmla="*/ 706 h 707"/>
                  <a:gd name="T8" fmla="*/ 316 w 322"/>
                  <a:gd name="T9" fmla="*/ 707 h 707"/>
                  <a:gd name="T10" fmla="*/ 318 w 322"/>
                  <a:gd name="T11" fmla="*/ 707 h 707"/>
                  <a:gd name="T12" fmla="*/ 322 w 322"/>
                  <a:gd name="T13" fmla="*/ 704 h 707"/>
                  <a:gd name="T14" fmla="*/ 322 w 322"/>
                  <a:gd name="T15" fmla="*/ 186 h 707"/>
                  <a:gd name="T16" fmla="*/ 320 w 322"/>
                  <a:gd name="T17" fmla="*/ 186 h 707"/>
                  <a:gd name="T18" fmla="*/ 320 w 322"/>
                  <a:gd name="T19" fmla="*/ 184 h 707"/>
                  <a:gd name="T20" fmla="*/ 6 w 322"/>
                  <a:gd name="T21" fmla="*/ 0 h 707"/>
                  <a:gd name="T22" fmla="*/ 0 w 322"/>
                  <a:gd name="T23" fmla="*/ 0 h 707"/>
                  <a:gd name="T24" fmla="*/ 0 w 322"/>
                  <a:gd name="T25" fmla="*/ 4 h 707"/>
                  <a:gd name="T26" fmla="*/ 0 w 322"/>
                  <a:gd name="T27" fmla="*/ 520 h 707"/>
                  <a:gd name="T28" fmla="*/ 8 w 322"/>
                  <a:gd name="T29" fmla="*/ 520 h 707"/>
                  <a:gd name="T30" fmla="*/ 8 w 322"/>
                  <a:gd name="T31" fmla="*/ 4 h 707"/>
                  <a:gd name="T32" fmla="*/ 2 w 322"/>
                  <a:gd name="T33" fmla="*/ 6 h 707"/>
                  <a:gd name="T34" fmla="*/ 316 w 322"/>
                  <a:gd name="T35" fmla="*/ 190 h 707"/>
                  <a:gd name="T36" fmla="*/ 314 w 322"/>
                  <a:gd name="T37" fmla="*/ 188 h 707"/>
                  <a:gd name="T38" fmla="*/ 314 w 322"/>
                  <a:gd name="T39" fmla="*/ 704 h 707"/>
                  <a:gd name="T40" fmla="*/ 320 w 322"/>
                  <a:gd name="T41" fmla="*/ 700 h 707"/>
                  <a:gd name="T42" fmla="*/ 6 w 322"/>
                  <a:gd name="T43" fmla="*/ 516 h 707"/>
                  <a:gd name="T44" fmla="*/ 8 w 322"/>
                  <a:gd name="T45" fmla="*/ 520 h 707"/>
                  <a:gd name="T46" fmla="*/ 0 w 322"/>
                  <a:gd name="T47" fmla="*/ 520 h 70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22"/>
                  <a:gd name="T73" fmla="*/ 0 h 707"/>
                  <a:gd name="T74" fmla="*/ 322 w 322"/>
                  <a:gd name="T75" fmla="*/ 707 h 70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22" h="707">
                    <a:moveTo>
                      <a:pt x="0" y="520"/>
                    </a:moveTo>
                    <a:lnTo>
                      <a:pt x="0" y="522"/>
                    </a:lnTo>
                    <a:lnTo>
                      <a:pt x="2" y="522"/>
                    </a:lnTo>
                    <a:lnTo>
                      <a:pt x="316" y="706"/>
                    </a:lnTo>
                    <a:lnTo>
                      <a:pt x="316" y="707"/>
                    </a:lnTo>
                    <a:lnTo>
                      <a:pt x="318" y="707"/>
                    </a:lnTo>
                    <a:lnTo>
                      <a:pt x="322" y="704"/>
                    </a:lnTo>
                    <a:lnTo>
                      <a:pt x="322" y="186"/>
                    </a:lnTo>
                    <a:lnTo>
                      <a:pt x="320" y="186"/>
                    </a:lnTo>
                    <a:lnTo>
                      <a:pt x="320" y="184"/>
                    </a:lnTo>
                    <a:lnTo>
                      <a:pt x="6" y="0"/>
                    </a:lnTo>
                    <a:lnTo>
                      <a:pt x="0" y="0"/>
                    </a:lnTo>
                    <a:lnTo>
                      <a:pt x="0" y="4"/>
                    </a:lnTo>
                    <a:lnTo>
                      <a:pt x="0" y="520"/>
                    </a:lnTo>
                    <a:lnTo>
                      <a:pt x="8" y="520"/>
                    </a:lnTo>
                    <a:lnTo>
                      <a:pt x="8" y="4"/>
                    </a:lnTo>
                    <a:lnTo>
                      <a:pt x="2" y="6"/>
                    </a:lnTo>
                    <a:lnTo>
                      <a:pt x="316" y="190"/>
                    </a:lnTo>
                    <a:lnTo>
                      <a:pt x="314" y="188"/>
                    </a:lnTo>
                    <a:lnTo>
                      <a:pt x="314" y="704"/>
                    </a:lnTo>
                    <a:lnTo>
                      <a:pt x="320" y="700"/>
                    </a:lnTo>
                    <a:lnTo>
                      <a:pt x="6" y="516"/>
                    </a:lnTo>
                    <a:lnTo>
                      <a:pt x="8" y="520"/>
                    </a:lnTo>
                    <a:lnTo>
                      <a:pt x="0" y="5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1077" name="Freeform 124"/>
              <p:cNvSpPr>
                <a:spLocks/>
              </p:cNvSpPr>
              <p:nvPr/>
            </p:nvSpPr>
            <p:spPr bwMode="auto">
              <a:xfrm>
                <a:off x="2356" y="2663"/>
                <a:ext cx="213" cy="133"/>
              </a:xfrm>
              <a:custGeom>
                <a:avLst/>
                <a:gdLst>
                  <a:gd name="T0" fmla="*/ 2 w 213"/>
                  <a:gd name="T1" fmla="*/ 0 h 133"/>
                  <a:gd name="T2" fmla="*/ 0 w 213"/>
                  <a:gd name="T3" fmla="*/ 0 h 133"/>
                  <a:gd name="T4" fmla="*/ 0 w 213"/>
                  <a:gd name="T5" fmla="*/ 8 h 133"/>
                  <a:gd name="T6" fmla="*/ 209 w 213"/>
                  <a:gd name="T7" fmla="*/ 133 h 133"/>
                  <a:gd name="T8" fmla="*/ 211 w 213"/>
                  <a:gd name="T9" fmla="*/ 133 h 133"/>
                  <a:gd name="T10" fmla="*/ 211 w 213"/>
                  <a:gd name="T11" fmla="*/ 131 h 133"/>
                  <a:gd name="T12" fmla="*/ 213 w 213"/>
                  <a:gd name="T13" fmla="*/ 129 h 133"/>
                  <a:gd name="T14" fmla="*/ 213 w 213"/>
                  <a:gd name="T15" fmla="*/ 127 h 133"/>
                  <a:gd name="T16" fmla="*/ 211 w 213"/>
                  <a:gd name="T17" fmla="*/ 125 h 133"/>
                  <a:gd name="T18" fmla="*/ 2 w 213"/>
                  <a:gd name="T19" fmla="*/ 0 h 13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13"/>
                  <a:gd name="T31" fmla="*/ 0 h 133"/>
                  <a:gd name="T32" fmla="*/ 213 w 213"/>
                  <a:gd name="T33" fmla="*/ 133 h 13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3" h="133">
                    <a:moveTo>
                      <a:pt x="2" y="0"/>
                    </a:moveTo>
                    <a:lnTo>
                      <a:pt x="0" y="0"/>
                    </a:lnTo>
                    <a:lnTo>
                      <a:pt x="0" y="8"/>
                    </a:lnTo>
                    <a:lnTo>
                      <a:pt x="209" y="133"/>
                    </a:lnTo>
                    <a:lnTo>
                      <a:pt x="211" y="133"/>
                    </a:lnTo>
                    <a:lnTo>
                      <a:pt x="211" y="131"/>
                    </a:lnTo>
                    <a:lnTo>
                      <a:pt x="213" y="129"/>
                    </a:lnTo>
                    <a:lnTo>
                      <a:pt x="213" y="127"/>
                    </a:lnTo>
                    <a:lnTo>
                      <a:pt x="211" y="125"/>
                    </a:lnTo>
                    <a:lnTo>
                      <a:pt x="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1078" name="Freeform 125"/>
              <p:cNvSpPr>
                <a:spLocks/>
              </p:cNvSpPr>
              <p:nvPr/>
            </p:nvSpPr>
            <p:spPr bwMode="auto">
              <a:xfrm>
                <a:off x="2356" y="2723"/>
                <a:ext cx="213" cy="132"/>
              </a:xfrm>
              <a:custGeom>
                <a:avLst/>
                <a:gdLst>
                  <a:gd name="T0" fmla="*/ 2 w 213"/>
                  <a:gd name="T1" fmla="*/ 0 h 132"/>
                  <a:gd name="T2" fmla="*/ 0 w 213"/>
                  <a:gd name="T3" fmla="*/ 0 h 132"/>
                  <a:gd name="T4" fmla="*/ 0 w 213"/>
                  <a:gd name="T5" fmla="*/ 7 h 132"/>
                  <a:gd name="T6" fmla="*/ 209 w 213"/>
                  <a:gd name="T7" fmla="*/ 132 h 132"/>
                  <a:gd name="T8" fmla="*/ 211 w 213"/>
                  <a:gd name="T9" fmla="*/ 132 h 132"/>
                  <a:gd name="T10" fmla="*/ 211 w 213"/>
                  <a:gd name="T11" fmla="*/ 130 h 132"/>
                  <a:gd name="T12" fmla="*/ 213 w 213"/>
                  <a:gd name="T13" fmla="*/ 128 h 132"/>
                  <a:gd name="T14" fmla="*/ 213 w 213"/>
                  <a:gd name="T15" fmla="*/ 126 h 132"/>
                  <a:gd name="T16" fmla="*/ 211 w 213"/>
                  <a:gd name="T17" fmla="*/ 124 h 132"/>
                  <a:gd name="T18" fmla="*/ 2 w 213"/>
                  <a:gd name="T19" fmla="*/ 0 h 13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13"/>
                  <a:gd name="T31" fmla="*/ 0 h 132"/>
                  <a:gd name="T32" fmla="*/ 213 w 213"/>
                  <a:gd name="T33" fmla="*/ 132 h 13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3" h="132">
                    <a:moveTo>
                      <a:pt x="2" y="0"/>
                    </a:moveTo>
                    <a:lnTo>
                      <a:pt x="0" y="0"/>
                    </a:lnTo>
                    <a:lnTo>
                      <a:pt x="0" y="7"/>
                    </a:lnTo>
                    <a:lnTo>
                      <a:pt x="209" y="132"/>
                    </a:lnTo>
                    <a:lnTo>
                      <a:pt x="211" y="132"/>
                    </a:lnTo>
                    <a:lnTo>
                      <a:pt x="211" y="130"/>
                    </a:lnTo>
                    <a:lnTo>
                      <a:pt x="213" y="128"/>
                    </a:lnTo>
                    <a:lnTo>
                      <a:pt x="213" y="126"/>
                    </a:lnTo>
                    <a:lnTo>
                      <a:pt x="211" y="124"/>
                    </a:lnTo>
                    <a:lnTo>
                      <a:pt x="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1079" name="Freeform 126"/>
              <p:cNvSpPr>
                <a:spLocks/>
              </p:cNvSpPr>
              <p:nvPr/>
            </p:nvSpPr>
            <p:spPr bwMode="auto">
              <a:xfrm>
                <a:off x="2356" y="2788"/>
                <a:ext cx="213" cy="132"/>
              </a:xfrm>
              <a:custGeom>
                <a:avLst/>
                <a:gdLst>
                  <a:gd name="T0" fmla="*/ 2 w 213"/>
                  <a:gd name="T1" fmla="*/ 0 h 132"/>
                  <a:gd name="T2" fmla="*/ 0 w 213"/>
                  <a:gd name="T3" fmla="*/ 0 h 132"/>
                  <a:gd name="T4" fmla="*/ 0 w 213"/>
                  <a:gd name="T5" fmla="*/ 8 h 132"/>
                  <a:gd name="T6" fmla="*/ 209 w 213"/>
                  <a:gd name="T7" fmla="*/ 132 h 132"/>
                  <a:gd name="T8" fmla="*/ 211 w 213"/>
                  <a:gd name="T9" fmla="*/ 132 h 132"/>
                  <a:gd name="T10" fmla="*/ 211 w 213"/>
                  <a:gd name="T11" fmla="*/ 130 h 132"/>
                  <a:gd name="T12" fmla="*/ 213 w 213"/>
                  <a:gd name="T13" fmla="*/ 128 h 132"/>
                  <a:gd name="T14" fmla="*/ 213 w 213"/>
                  <a:gd name="T15" fmla="*/ 126 h 132"/>
                  <a:gd name="T16" fmla="*/ 211 w 213"/>
                  <a:gd name="T17" fmla="*/ 124 h 132"/>
                  <a:gd name="T18" fmla="*/ 2 w 213"/>
                  <a:gd name="T19" fmla="*/ 0 h 13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13"/>
                  <a:gd name="T31" fmla="*/ 0 h 132"/>
                  <a:gd name="T32" fmla="*/ 213 w 213"/>
                  <a:gd name="T33" fmla="*/ 132 h 13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3" h="132">
                    <a:moveTo>
                      <a:pt x="2" y="0"/>
                    </a:moveTo>
                    <a:lnTo>
                      <a:pt x="0" y="0"/>
                    </a:lnTo>
                    <a:lnTo>
                      <a:pt x="0" y="8"/>
                    </a:lnTo>
                    <a:lnTo>
                      <a:pt x="209" y="132"/>
                    </a:lnTo>
                    <a:lnTo>
                      <a:pt x="211" y="132"/>
                    </a:lnTo>
                    <a:lnTo>
                      <a:pt x="211" y="130"/>
                    </a:lnTo>
                    <a:lnTo>
                      <a:pt x="213" y="128"/>
                    </a:lnTo>
                    <a:lnTo>
                      <a:pt x="213" y="126"/>
                    </a:lnTo>
                    <a:lnTo>
                      <a:pt x="211" y="124"/>
                    </a:lnTo>
                    <a:lnTo>
                      <a:pt x="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1080" name="Freeform 127"/>
              <p:cNvSpPr>
                <a:spLocks/>
              </p:cNvSpPr>
              <p:nvPr/>
            </p:nvSpPr>
            <p:spPr bwMode="auto">
              <a:xfrm>
                <a:off x="2356" y="2855"/>
                <a:ext cx="213" cy="126"/>
              </a:xfrm>
              <a:custGeom>
                <a:avLst/>
                <a:gdLst>
                  <a:gd name="T0" fmla="*/ 2 w 213"/>
                  <a:gd name="T1" fmla="*/ 0 h 126"/>
                  <a:gd name="T2" fmla="*/ 0 w 213"/>
                  <a:gd name="T3" fmla="*/ 0 h 126"/>
                  <a:gd name="T4" fmla="*/ 0 w 213"/>
                  <a:gd name="T5" fmla="*/ 2 h 126"/>
                  <a:gd name="T6" fmla="*/ 209 w 213"/>
                  <a:gd name="T7" fmla="*/ 124 h 126"/>
                  <a:gd name="T8" fmla="*/ 209 w 213"/>
                  <a:gd name="T9" fmla="*/ 126 h 126"/>
                  <a:gd name="T10" fmla="*/ 211 w 213"/>
                  <a:gd name="T11" fmla="*/ 126 h 126"/>
                  <a:gd name="T12" fmla="*/ 211 w 213"/>
                  <a:gd name="T13" fmla="*/ 124 h 126"/>
                  <a:gd name="T14" fmla="*/ 213 w 213"/>
                  <a:gd name="T15" fmla="*/ 124 h 126"/>
                  <a:gd name="T16" fmla="*/ 213 w 213"/>
                  <a:gd name="T17" fmla="*/ 123 h 126"/>
                  <a:gd name="T18" fmla="*/ 211 w 213"/>
                  <a:gd name="T19" fmla="*/ 123 h 126"/>
                  <a:gd name="T20" fmla="*/ 2 w 213"/>
                  <a:gd name="T21" fmla="*/ 0 h 12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13"/>
                  <a:gd name="T34" fmla="*/ 0 h 126"/>
                  <a:gd name="T35" fmla="*/ 213 w 213"/>
                  <a:gd name="T36" fmla="*/ 126 h 12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13" h="126">
                    <a:moveTo>
                      <a:pt x="2" y="0"/>
                    </a:moveTo>
                    <a:lnTo>
                      <a:pt x="0" y="0"/>
                    </a:lnTo>
                    <a:lnTo>
                      <a:pt x="0" y="2"/>
                    </a:lnTo>
                    <a:lnTo>
                      <a:pt x="209" y="124"/>
                    </a:lnTo>
                    <a:lnTo>
                      <a:pt x="209" y="126"/>
                    </a:lnTo>
                    <a:lnTo>
                      <a:pt x="211" y="126"/>
                    </a:lnTo>
                    <a:lnTo>
                      <a:pt x="211" y="124"/>
                    </a:lnTo>
                    <a:lnTo>
                      <a:pt x="213" y="124"/>
                    </a:lnTo>
                    <a:lnTo>
                      <a:pt x="213" y="123"/>
                    </a:lnTo>
                    <a:lnTo>
                      <a:pt x="211" y="123"/>
                    </a:lnTo>
                    <a:lnTo>
                      <a:pt x="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1081" name="Freeform 128"/>
              <p:cNvSpPr>
                <a:spLocks/>
              </p:cNvSpPr>
              <p:nvPr/>
            </p:nvSpPr>
            <p:spPr bwMode="auto">
              <a:xfrm>
                <a:off x="2356" y="2909"/>
                <a:ext cx="213" cy="126"/>
              </a:xfrm>
              <a:custGeom>
                <a:avLst/>
                <a:gdLst>
                  <a:gd name="T0" fmla="*/ 2 w 213"/>
                  <a:gd name="T1" fmla="*/ 0 h 126"/>
                  <a:gd name="T2" fmla="*/ 0 w 213"/>
                  <a:gd name="T3" fmla="*/ 0 h 126"/>
                  <a:gd name="T4" fmla="*/ 0 w 213"/>
                  <a:gd name="T5" fmla="*/ 2 h 126"/>
                  <a:gd name="T6" fmla="*/ 209 w 213"/>
                  <a:gd name="T7" fmla="*/ 124 h 126"/>
                  <a:gd name="T8" fmla="*/ 209 w 213"/>
                  <a:gd name="T9" fmla="*/ 126 h 126"/>
                  <a:gd name="T10" fmla="*/ 211 w 213"/>
                  <a:gd name="T11" fmla="*/ 126 h 126"/>
                  <a:gd name="T12" fmla="*/ 211 w 213"/>
                  <a:gd name="T13" fmla="*/ 124 h 126"/>
                  <a:gd name="T14" fmla="*/ 213 w 213"/>
                  <a:gd name="T15" fmla="*/ 124 h 126"/>
                  <a:gd name="T16" fmla="*/ 213 w 213"/>
                  <a:gd name="T17" fmla="*/ 122 h 126"/>
                  <a:gd name="T18" fmla="*/ 211 w 213"/>
                  <a:gd name="T19" fmla="*/ 122 h 126"/>
                  <a:gd name="T20" fmla="*/ 2 w 213"/>
                  <a:gd name="T21" fmla="*/ 0 h 12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13"/>
                  <a:gd name="T34" fmla="*/ 0 h 126"/>
                  <a:gd name="T35" fmla="*/ 213 w 213"/>
                  <a:gd name="T36" fmla="*/ 126 h 12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13" h="126">
                    <a:moveTo>
                      <a:pt x="2" y="0"/>
                    </a:moveTo>
                    <a:lnTo>
                      <a:pt x="0" y="0"/>
                    </a:lnTo>
                    <a:lnTo>
                      <a:pt x="0" y="2"/>
                    </a:lnTo>
                    <a:lnTo>
                      <a:pt x="209" y="124"/>
                    </a:lnTo>
                    <a:lnTo>
                      <a:pt x="209" y="126"/>
                    </a:lnTo>
                    <a:lnTo>
                      <a:pt x="211" y="126"/>
                    </a:lnTo>
                    <a:lnTo>
                      <a:pt x="211" y="124"/>
                    </a:lnTo>
                    <a:lnTo>
                      <a:pt x="213" y="124"/>
                    </a:lnTo>
                    <a:lnTo>
                      <a:pt x="213" y="122"/>
                    </a:lnTo>
                    <a:lnTo>
                      <a:pt x="211" y="122"/>
                    </a:lnTo>
                    <a:lnTo>
                      <a:pt x="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1082" name="Freeform 129"/>
              <p:cNvSpPr>
                <a:spLocks/>
              </p:cNvSpPr>
              <p:nvPr/>
            </p:nvSpPr>
            <p:spPr bwMode="auto">
              <a:xfrm>
                <a:off x="1682" y="2508"/>
                <a:ext cx="407" cy="594"/>
              </a:xfrm>
              <a:custGeom>
                <a:avLst/>
                <a:gdLst>
                  <a:gd name="T0" fmla="*/ 0 w 407"/>
                  <a:gd name="T1" fmla="*/ 594 h 594"/>
                  <a:gd name="T2" fmla="*/ 407 w 407"/>
                  <a:gd name="T3" fmla="*/ 510 h 594"/>
                  <a:gd name="T4" fmla="*/ 407 w 407"/>
                  <a:gd name="T5" fmla="*/ 0 h 594"/>
                  <a:gd name="T6" fmla="*/ 0 w 407"/>
                  <a:gd name="T7" fmla="*/ 84 h 594"/>
                  <a:gd name="T8" fmla="*/ 0 w 407"/>
                  <a:gd name="T9" fmla="*/ 594 h 594"/>
                  <a:gd name="T10" fmla="*/ 0 60000 65536"/>
                  <a:gd name="T11" fmla="*/ 0 60000 65536"/>
                  <a:gd name="T12" fmla="*/ 0 60000 65536"/>
                  <a:gd name="T13" fmla="*/ 0 60000 65536"/>
                  <a:gd name="T14" fmla="*/ 0 60000 65536"/>
                  <a:gd name="T15" fmla="*/ 0 w 407"/>
                  <a:gd name="T16" fmla="*/ 0 h 594"/>
                  <a:gd name="T17" fmla="*/ 407 w 407"/>
                  <a:gd name="T18" fmla="*/ 594 h 594"/>
                </a:gdLst>
                <a:ahLst/>
                <a:cxnLst>
                  <a:cxn ang="T10">
                    <a:pos x="T0" y="T1"/>
                  </a:cxn>
                  <a:cxn ang="T11">
                    <a:pos x="T2" y="T3"/>
                  </a:cxn>
                  <a:cxn ang="T12">
                    <a:pos x="T4" y="T5"/>
                  </a:cxn>
                  <a:cxn ang="T13">
                    <a:pos x="T6" y="T7"/>
                  </a:cxn>
                  <a:cxn ang="T14">
                    <a:pos x="T8" y="T9"/>
                  </a:cxn>
                </a:cxnLst>
                <a:rect l="T15" t="T16" r="T17" b="T18"/>
                <a:pathLst>
                  <a:path w="407" h="594">
                    <a:moveTo>
                      <a:pt x="0" y="594"/>
                    </a:moveTo>
                    <a:lnTo>
                      <a:pt x="407" y="510"/>
                    </a:lnTo>
                    <a:lnTo>
                      <a:pt x="407" y="0"/>
                    </a:lnTo>
                    <a:lnTo>
                      <a:pt x="0" y="84"/>
                    </a:lnTo>
                    <a:lnTo>
                      <a:pt x="0" y="594"/>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1083" name="Freeform 130"/>
              <p:cNvSpPr>
                <a:spLocks/>
              </p:cNvSpPr>
              <p:nvPr/>
            </p:nvSpPr>
            <p:spPr bwMode="auto">
              <a:xfrm>
                <a:off x="1678" y="2506"/>
                <a:ext cx="415" cy="598"/>
              </a:xfrm>
              <a:custGeom>
                <a:avLst/>
                <a:gdLst>
                  <a:gd name="T0" fmla="*/ 0 w 415"/>
                  <a:gd name="T1" fmla="*/ 596 h 598"/>
                  <a:gd name="T2" fmla="*/ 2 w 415"/>
                  <a:gd name="T3" fmla="*/ 596 h 598"/>
                  <a:gd name="T4" fmla="*/ 2 w 415"/>
                  <a:gd name="T5" fmla="*/ 598 h 598"/>
                  <a:gd name="T6" fmla="*/ 4 w 415"/>
                  <a:gd name="T7" fmla="*/ 598 h 598"/>
                  <a:gd name="T8" fmla="*/ 411 w 415"/>
                  <a:gd name="T9" fmla="*/ 514 h 598"/>
                  <a:gd name="T10" fmla="*/ 413 w 415"/>
                  <a:gd name="T11" fmla="*/ 512 h 598"/>
                  <a:gd name="T12" fmla="*/ 415 w 415"/>
                  <a:gd name="T13" fmla="*/ 512 h 598"/>
                  <a:gd name="T14" fmla="*/ 415 w 415"/>
                  <a:gd name="T15" fmla="*/ 0 h 598"/>
                  <a:gd name="T16" fmla="*/ 409 w 415"/>
                  <a:gd name="T17" fmla="*/ 0 h 598"/>
                  <a:gd name="T18" fmla="*/ 2 w 415"/>
                  <a:gd name="T19" fmla="*/ 85 h 598"/>
                  <a:gd name="T20" fmla="*/ 0 w 415"/>
                  <a:gd name="T21" fmla="*/ 85 h 598"/>
                  <a:gd name="T22" fmla="*/ 0 w 415"/>
                  <a:gd name="T23" fmla="*/ 86 h 598"/>
                  <a:gd name="T24" fmla="*/ 0 w 415"/>
                  <a:gd name="T25" fmla="*/ 596 h 598"/>
                  <a:gd name="T26" fmla="*/ 8 w 415"/>
                  <a:gd name="T27" fmla="*/ 596 h 598"/>
                  <a:gd name="T28" fmla="*/ 8 w 415"/>
                  <a:gd name="T29" fmla="*/ 86 h 598"/>
                  <a:gd name="T30" fmla="*/ 4 w 415"/>
                  <a:gd name="T31" fmla="*/ 88 h 598"/>
                  <a:gd name="T32" fmla="*/ 411 w 415"/>
                  <a:gd name="T33" fmla="*/ 4 h 598"/>
                  <a:gd name="T34" fmla="*/ 407 w 415"/>
                  <a:gd name="T35" fmla="*/ 2 h 598"/>
                  <a:gd name="T36" fmla="*/ 407 w 415"/>
                  <a:gd name="T37" fmla="*/ 512 h 598"/>
                  <a:gd name="T38" fmla="*/ 409 w 415"/>
                  <a:gd name="T39" fmla="*/ 510 h 598"/>
                  <a:gd name="T40" fmla="*/ 2 w 415"/>
                  <a:gd name="T41" fmla="*/ 594 h 598"/>
                  <a:gd name="T42" fmla="*/ 8 w 415"/>
                  <a:gd name="T43" fmla="*/ 596 h 598"/>
                  <a:gd name="T44" fmla="*/ 0 w 415"/>
                  <a:gd name="T45" fmla="*/ 596 h 59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415"/>
                  <a:gd name="T70" fmla="*/ 0 h 598"/>
                  <a:gd name="T71" fmla="*/ 415 w 415"/>
                  <a:gd name="T72" fmla="*/ 598 h 59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415" h="598">
                    <a:moveTo>
                      <a:pt x="0" y="596"/>
                    </a:moveTo>
                    <a:lnTo>
                      <a:pt x="2" y="596"/>
                    </a:lnTo>
                    <a:lnTo>
                      <a:pt x="2" y="598"/>
                    </a:lnTo>
                    <a:lnTo>
                      <a:pt x="4" y="598"/>
                    </a:lnTo>
                    <a:lnTo>
                      <a:pt x="411" y="514"/>
                    </a:lnTo>
                    <a:lnTo>
                      <a:pt x="413" y="512"/>
                    </a:lnTo>
                    <a:lnTo>
                      <a:pt x="415" y="512"/>
                    </a:lnTo>
                    <a:lnTo>
                      <a:pt x="415" y="0"/>
                    </a:lnTo>
                    <a:lnTo>
                      <a:pt x="409" y="0"/>
                    </a:lnTo>
                    <a:lnTo>
                      <a:pt x="2" y="85"/>
                    </a:lnTo>
                    <a:lnTo>
                      <a:pt x="0" y="85"/>
                    </a:lnTo>
                    <a:lnTo>
                      <a:pt x="0" y="86"/>
                    </a:lnTo>
                    <a:lnTo>
                      <a:pt x="0" y="596"/>
                    </a:lnTo>
                    <a:lnTo>
                      <a:pt x="8" y="596"/>
                    </a:lnTo>
                    <a:lnTo>
                      <a:pt x="8" y="86"/>
                    </a:lnTo>
                    <a:lnTo>
                      <a:pt x="4" y="88"/>
                    </a:lnTo>
                    <a:lnTo>
                      <a:pt x="411" y="4"/>
                    </a:lnTo>
                    <a:lnTo>
                      <a:pt x="407" y="2"/>
                    </a:lnTo>
                    <a:lnTo>
                      <a:pt x="407" y="512"/>
                    </a:lnTo>
                    <a:lnTo>
                      <a:pt x="409" y="510"/>
                    </a:lnTo>
                    <a:lnTo>
                      <a:pt x="2" y="594"/>
                    </a:lnTo>
                    <a:lnTo>
                      <a:pt x="8" y="596"/>
                    </a:lnTo>
                    <a:lnTo>
                      <a:pt x="0" y="5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1084" name="Freeform 131"/>
              <p:cNvSpPr>
                <a:spLocks/>
              </p:cNvSpPr>
              <p:nvPr/>
            </p:nvSpPr>
            <p:spPr bwMode="auto">
              <a:xfrm>
                <a:off x="1738" y="2627"/>
                <a:ext cx="12" cy="266"/>
              </a:xfrm>
              <a:custGeom>
                <a:avLst/>
                <a:gdLst>
                  <a:gd name="T0" fmla="*/ 12 w 12"/>
                  <a:gd name="T1" fmla="*/ 4 h 266"/>
                  <a:gd name="T2" fmla="*/ 12 w 12"/>
                  <a:gd name="T3" fmla="*/ 2 h 266"/>
                  <a:gd name="T4" fmla="*/ 10 w 12"/>
                  <a:gd name="T5" fmla="*/ 2 h 266"/>
                  <a:gd name="T6" fmla="*/ 10 w 12"/>
                  <a:gd name="T7" fmla="*/ 0 h 266"/>
                  <a:gd name="T8" fmla="*/ 2 w 12"/>
                  <a:gd name="T9" fmla="*/ 0 h 266"/>
                  <a:gd name="T10" fmla="*/ 0 w 12"/>
                  <a:gd name="T11" fmla="*/ 2 h 266"/>
                  <a:gd name="T12" fmla="*/ 0 w 12"/>
                  <a:gd name="T13" fmla="*/ 264 h 266"/>
                  <a:gd name="T14" fmla="*/ 2 w 12"/>
                  <a:gd name="T15" fmla="*/ 264 h 266"/>
                  <a:gd name="T16" fmla="*/ 4 w 12"/>
                  <a:gd name="T17" fmla="*/ 266 h 266"/>
                  <a:gd name="T18" fmla="*/ 6 w 12"/>
                  <a:gd name="T19" fmla="*/ 266 h 266"/>
                  <a:gd name="T20" fmla="*/ 8 w 12"/>
                  <a:gd name="T21" fmla="*/ 264 h 266"/>
                  <a:gd name="T22" fmla="*/ 10 w 12"/>
                  <a:gd name="T23" fmla="*/ 264 h 266"/>
                  <a:gd name="T24" fmla="*/ 12 w 12"/>
                  <a:gd name="T25" fmla="*/ 262 h 266"/>
                  <a:gd name="T26" fmla="*/ 12 w 12"/>
                  <a:gd name="T27" fmla="*/ 4 h 26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2"/>
                  <a:gd name="T43" fmla="*/ 0 h 266"/>
                  <a:gd name="T44" fmla="*/ 12 w 12"/>
                  <a:gd name="T45" fmla="*/ 266 h 26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2" h="266">
                    <a:moveTo>
                      <a:pt x="12" y="4"/>
                    </a:moveTo>
                    <a:lnTo>
                      <a:pt x="12" y="2"/>
                    </a:lnTo>
                    <a:lnTo>
                      <a:pt x="10" y="2"/>
                    </a:lnTo>
                    <a:lnTo>
                      <a:pt x="10" y="0"/>
                    </a:lnTo>
                    <a:lnTo>
                      <a:pt x="2" y="0"/>
                    </a:lnTo>
                    <a:lnTo>
                      <a:pt x="0" y="2"/>
                    </a:lnTo>
                    <a:lnTo>
                      <a:pt x="0" y="264"/>
                    </a:lnTo>
                    <a:lnTo>
                      <a:pt x="2" y="264"/>
                    </a:lnTo>
                    <a:lnTo>
                      <a:pt x="4" y="266"/>
                    </a:lnTo>
                    <a:lnTo>
                      <a:pt x="6" y="266"/>
                    </a:lnTo>
                    <a:lnTo>
                      <a:pt x="8" y="264"/>
                    </a:lnTo>
                    <a:lnTo>
                      <a:pt x="10" y="264"/>
                    </a:lnTo>
                    <a:lnTo>
                      <a:pt x="12" y="262"/>
                    </a:lnTo>
                    <a:lnTo>
                      <a:pt x="12"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1085" name="Freeform 132"/>
              <p:cNvSpPr>
                <a:spLocks/>
              </p:cNvSpPr>
              <p:nvPr/>
            </p:nvSpPr>
            <p:spPr bwMode="auto">
              <a:xfrm>
                <a:off x="1740" y="2826"/>
                <a:ext cx="304" cy="65"/>
              </a:xfrm>
              <a:custGeom>
                <a:avLst/>
                <a:gdLst>
                  <a:gd name="T0" fmla="*/ 2 w 304"/>
                  <a:gd name="T1" fmla="*/ 62 h 65"/>
                  <a:gd name="T2" fmla="*/ 0 w 304"/>
                  <a:gd name="T3" fmla="*/ 62 h 65"/>
                  <a:gd name="T4" fmla="*/ 0 w 304"/>
                  <a:gd name="T5" fmla="*/ 63 h 65"/>
                  <a:gd name="T6" fmla="*/ 2 w 304"/>
                  <a:gd name="T7" fmla="*/ 65 h 65"/>
                  <a:gd name="T8" fmla="*/ 4 w 304"/>
                  <a:gd name="T9" fmla="*/ 65 h 65"/>
                  <a:gd name="T10" fmla="*/ 299 w 304"/>
                  <a:gd name="T11" fmla="*/ 4 h 65"/>
                  <a:gd name="T12" fmla="*/ 302 w 304"/>
                  <a:gd name="T13" fmla="*/ 2 h 65"/>
                  <a:gd name="T14" fmla="*/ 304 w 304"/>
                  <a:gd name="T15" fmla="*/ 2 h 65"/>
                  <a:gd name="T16" fmla="*/ 304 w 304"/>
                  <a:gd name="T17" fmla="*/ 0 h 65"/>
                  <a:gd name="T18" fmla="*/ 297 w 304"/>
                  <a:gd name="T19" fmla="*/ 0 h 65"/>
                  <a:gd name="T20" fmla="*/ 2 w 304"/>
                  <a:gd name="T21" fmla="*/ 62 h 6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04"/>
                  <a:gd name="T34" fmla="*/ 0 h 65"/>
                  <a:gd name="T35" fmla="*/ 304 w 304"/>
                  <a:gd name="T36" fmla="*/ 65 h 6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04" h="65">
                    <a:moveTo>
                      <a:pt x="2" y="62"/>
                    </a:moveTo>
                    <a:lnTo>
                      <a:pt x="0" y="62"/>
                    </a:lnTo>
                    <a:lnTo>
                      <a:pt x="0" y="63"/>
                    </a:lnTo>
                    <a:lnTo>
                      <a:pt x="2" y="65"/>
                    </a:lnTo>
                    <a:lnTo>
                      <a:pt x="4" y="65"/>
                    </a:lnTo>
                    <a:lnTo>
                      <a:pt x="299" y="4"/>
                    </a:lnTo>
                    <a:lnTo>
                      <a:pt x="302" y="2"/>
                    </a:lnTo>
                    <a:lnTo>
                      <a:pt x="304" y="2"/>
                    </a:lnTo>
                    <a:lnTo>
                      <a:pt x="304" y="0"/>
                    </a:lnTo>
                    <a:lnTo>
                      <a:pt x="297" y="0"/>
                    </a:lnTo>
                    <a:lnTo>
                      <a:pt x="2" y="6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1086" name="Freeform 133"/>
              <p:cNvSpPr>
                <a:spLocks/>
              </p:cNvSpPr>
              <p:nvPr/>
            </p:nvSpPr>
            <p:spPr bwMode="auto">
              <a:xfrm>
                <a:off x="1744" y="2863"/>
                <a:ext cx="300" cy="143"/>
              </a:xfrm>
              <a:custGeom>
                <a:avLst/>
                <a:gdLst>
                  <a:gd name="T0" fmla="*/ 0 w 300"/>
                  <a:gd name="T1" fmla="*/ 61 h 143"/>
                  <a:gd name="T2" fmla="*/ 0 w 300"/>
                  <a:gd name="T3" fmla="*/ 143 h 143"/>
                  <a:gd name="T4" fmla="*/ 300 w 300"/>
                  <a:gd name="T5" fmla="*/ 82 h 143"/>
                  <a:gd name="T6" fmla="*/ 300 w 300"/>
                  <a:gd name="T7" fmla="*/ 0 h 143"/>
                  <a:gd name="T8" fmla="*/ 0 w 300"/>
                  <a:gd name="T9" fmla="*/ 61 h 143"/>
                  <a:gd name="T10" fmla="*/ 0 60000 65536"/>
                  <a:gd name="T11" fmla="*/ 0 60000 65536"/>
                  <a:gd name="T12" fmla="*/ 0 60000 65536"/>
                  <a:gd name="T13" fmla="*/ 0 60000 65536"/>
                  <a:gd name="T14" fmla="*/ 0 60000 65536"/>
                  <a:gd name="T15" fmla="*/ 0 w 300"/>
                  <a:gd name="T16" fmla="*/ 0 h 143"/>
                  <a:gd name="T17" fmla="*/ 300 w 300"/>
                  <a:gd name="T18" fmla="*/ 143 h 143"/>
                </a:gdLst>
                <a:ahLst/>
                <a:cxnLst>
                  <a:cxn ang="T10">
                    <a:pos x="T0" y="T1"/>
                  </a:cxn>
                  <a:cxn ang="T11">
                    <a:pos x="T2" y="T3"/>
                  </a:cxn>
                  <a:cxn ang="T12">
                    <a:pos x="T4" y="T5"/>
                  </a:cxn>
                  <a:cxn ang="T13">
                    <a:pos x="T6" y="T7"/>
                  </a:cxn>
                  <a:cxn ang="T14">
                    <a:pos x="T8" y="T9"/>
                  </a:cxn>
                </a:cxnLst>
                <a:rect l="T15" t="T16" r="T17" b="T18"/>
                <a:pathLst>
                  <a:path w="300" h="143">
                    <a:moveTo>
                      <a:pt x="0" y="61"/>
                    </a:moveTo>
                    <a:lnTo>
                      <a:pt x="0" y="143"/>
                    </a:lnTo>
                    <a:lnTo>
                      <a:pt x="300" y="82"/>
                    </a:lnTo>
                    <a:lnTo>
                      <a:pt x="300" y="0"/>
                    </a:lnTo>
                    <a:lnTo>
                      <a:pt x="0" y="6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1087" name="Freeform 134"/>
              <p:cNvSpPr>
                <a:spLocks/>
              </p:cNvSpPr>
              <p:nvPr/>
            </p:nvSpPr>
            <p:spPr bwMode="auto">
              <a:xfrm>
                <a:off x="1740" y="2859"/>
                <a:ext cx="308" cy="151"/>
              </a:xfrm>
              <a:custGeom>
                <a:avLst/>
                <a:gdLst>
                  <a:gd name="T0" fmla="*/ 2 w 308"/>
                  <a:gd name="T1" fmla="*/ 61 h 151"/>
                  <a:gd name="T2" fmla="*/ 0 w 308"/>
                  <a:gd name="T3" fmla="*/ 61 h 151"/>
                  <a:gd name="T4" fmla="*/ 0 w 308"/>
                  <a:gd name="T5" fmla="*/ 149 h 151"/>
                  <a:gd name="T6" fmla="*/ 2 w 308"/>
                  <a:gd name="T7" fmla="*/ 149 h 151"/>
                  <a:gd name="T8" fmla="*/ 2 w 308"/>
                  <a:gd name="T9" fmla="*/ 151 h 151"/>
                  <a:gd name="T10" fmla="*/ 4 w 308"/>
                  <a:gd name="T11" fmla="*/ 151 h 151"/>
                  <a:gd name="T12" fmla="*/ 304 w 308"/>
                  <a:gd name="T13" fmla="*/ 90 h 151"/>
                  <a:gd name="T14" fmla="*/ 308 w 308"/>
                  <a:gd name="T15" fmla="*/ 86 h 151"/>
                  <a:gd name="T16" fmla="*/ 308 w 308"/>
                  <a:gd name="T17" fmla="*/ 2 h 151"/>
                  <a:gd name="T18" fmla="*/ 306 w 308"/>
                  <a:gd name="T19" fmla="*/ 2 h 151"/>
                  <a:gd name="T20" fmla="*/ 306 w 308"/>
                  <a:gd name="T21" fmla="*/ 0 h 151"/>
                  <a:gd name="T22" fmla="*/ 302 w 308"/>
                  <a:gd name="T23" fmla="*/ 0 h 151"/>
                  <a:gd name="T24" fmla="*/ 2 w 308"/>
                  <a:gd name="T25" fmla="*/ 61 h 151"/>
                  <a:gd name="T26" fmla="*/ 4 w 308"/>
                  <a:gd name="T27" fmla="*/ 69 h 151"/>
                  <a:gd name="T28" fmla="*/ 304 w 308"/>
                  <a:gd name="T29" fmla="*/ 7 h 151"/>
                  <a:gd name="T30" fmla="*/ 299 w 308"/>
                  <a:gd name="T31" fmla="*/ 4 h 151"/>
                  <a:gd name="T32" fmla="*/ 299 w 308"/>
                  <a:gd name="T33" fmla="*/ 86 h 151"/>
                  <a:gd name="T34" fmla="*/ 302 w 308"/>
                  <a:gd name="T35" fmla="*/ 82 h 151"/>
                  <a:gd name="T36" fmla="*/ 2 w 308"/>
                  <a:gd name="T37" fmla="*/ 143 h 151"/>
                  <a:gd name="T38" fmla="*/ 8 w 308"/>
                  <a:gd name="T39" fmla="*/ 147 h 151"/>
                  <a:gd name="T40" fmla="*/ 8 w 308"/>
                  <a:gd name="T41" fmla="*/ 65 h 151"/>
                  <a:gd name="T42" fmla="*/ 4 w 308"/>
                  <a:gd name="T43" fmla="*/ 69 h 151"/>
                  <a:gd name="T44" fmla="*/ 2 w 308"/>
                  <a:gd name="T45" fmla="*/ 61 h 15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08"/>
                  <a:gd name="T70" fmla="*/ 0 h 151"/>
                  <a:gd name="T71" fmla="*/ 308 w 308"/>
                  <a:gd name="T72" fmla="*/ 151 h 151"/>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08" h="151">
                    <a:moveTo>
                      <a:pt x="2" y="61"/>
                    </a:moveTo>
                    <a:lnTo>
                      <a:pt x="0" y="61"/>
                    </a:lnTo>
                    <a:lnTo>
                      <a:pt x="0" y="149"/>
                    </a:lnTo>
                    <a:lnTo>
                      <a:pt x="2" y="149"/>
                    </a:lnTo>
                    <a:lnTo>
                      <a:pt x="2" y="151"/>
                    </a:lnTo>
                    <a:lnTo>
                      <a:pt x="4" y="151"/>
                    </a:lnTo>
                    <a:lnTo>
                      <a:pt x="304" y="90"/>
                    </a:lnTo>
                    <a:lnTo>
                      <a:pt x="308" y="86"/>
                    </a:lnTo>
                    <a:lnTo>
                      <a:pt x="308" y="2"/>
                    </a:lnTo>
                    <a:lnTo>
                      <a:pt x="306" y="2"/>
                    </a:lnTo>
                    <a:lnTo>
                      <a:pt x="306" y="0"/>
                    </a:lnTo>
                    <a:lnTo>
                      <a:pt x="302" y="0"/>
                    </a:lnTo>
                    <a:lnTo>
                      <a:pt x="2" y="61"/>
                    </a:lnTo>
                    <a:lnTo>
                      <a:pt x="4" y="69"/>
                    </a:lnTo>
                    <a:lnTo>
                      <a:pt x="304" y="7"/>
                    </a:lnTo>
                    <a:lnTo>
                      <a:pt x="299" y="4"/>
                    </a:lnTo>
                    <a:lnTo>
                      <a:pt x="299" y="86"/>
                    </a:lnTo>
                    <a:lnTo>
                      <a:pt x="302" y="82"/>
                    </a:lnTo>
                    <a:lnTo>
                      <a:pt x="2" y="143"/>
                    </a:lnTo>
                    <a:lnTo>
                      <a:pt x="8" y="147"/>
                    </a:lnTo>
                    <a:lnTo>
                      <a:pt x="8" y="65"/>
                    </a:lnTo>
                    <a:lnTo>
                      <a:pt x="4" y="69"/>
                    </a:lnTo>
                    <a:lnTo>
                      <a:pt x="2" y="6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1088" name="Freeform 135"/>
              <p:cNvSpPr>
                <a:spLocks/>
              </p:cNvSpPr>
              <p:nvPr/>
            </p:nvSpPr>
            <p:spPr bwMode="auto">
              <a:xfrm>
                <a:off x="1746" y="2725"/>
                <a:ext cx="195" cy="82"/>
              </a:xfrm>
              <a:custGeom>
                <a:avLst/>
                <a:gdLst>
                  <a:gd name="T0" fmla="*/ 0 w 195"/>
                  <a:gd name="T1" fmla="*/ 74 h 82"/>
                  <a:gd name="T2" fmla="*/ 0 w 195"/>
                  <a:gd name="T3" fmla="*/ 80 h 82"/>
                  <a:gd name="T4" fmla="*/ 2 w 195"/>
                  <a:gd name="T5" fmla="*/ 82 h 82"/>
                  <a:gd name="T6" fmla="*/ 2 w 195"/>
                  <a:gd name="T7" fmla="*/ 80 h 82"/>
                  <a:gd name="T8" fmla="*/ 47 w 195"/>
                  <a:gd name="T9" fmla="*/ 44 h 82"/>
                  <a:gd name="T10" fmla="*/ 45 w 195"/>
                  <a:gd name="T11" fmla="*/ 44 h 82"/>
                  <a:gd name="T12" fmla="*/ 70 w 195"/>
                  <a:gd name="T13" fmla="*/ 74 h 82"/>
                  <a:gd name="T14" fmla="*/ 70 w 195"/>
                  <a:gd name="T15" fmla="*/ 76 h 82"/>
                  <a:gd name="T16" fmla="*/ 72 w 195"/>
                  <a:gd name="T17" fmla="*/ 76 h 82"/>
                  <a:gd name="T18" fmla="*/ 72 w 195"/>
                  <a:gd name="T19" fmla="*/ 74 h 82"/>
                  <a:gd name="T20" fmla="*/ 107 w 195"/>
                  <a:gd name="T21" fmla="*/ 42 h 82"/>
                  <a:gd name="T22" fmla="*/ 133 w 195"/>
                  <a:gd name="T23" fmla="*/ 5 h 82"/>
                  <a:gd name="T24" fmla="*/ 131 w 195"/>
                  <a:gd name="T25" fmla="*/ 5 h 82"/>
                  <a:gd name="T26" fmla="*/ 154 w 195"/>
                  <a:gd name="T27" fmla="*/ 30 h 82"/>
                  <a:gd name="T28" fmla="*/ 154 w 195"/>
                  <a:gd name="T29" fmla="*/ 32 h 82"/>
                  <a:gd name="T30" fmla="*/ 156 w 195"/>
                  <a:gd name="T31" fmla="*/ 32 h 82"/>
                  <a:gd name="T32" fmla="*/ 193 w 195"/>
                  <a:gd name="T33" fmla="*/ 34 h 82"/>
                  <a:gd name="T34" fmla="*/ 193 w 195"/>
                  <a:gd name="T35" fmla="*/ 32 h 82"/>
                  <a:gd name="T36" fmla="*/ 195 w 195"/>
                  <a:gd name="T37" fmla="*/ 30 h 82"/>
                  <a:gd name="T38" fmla="*/ 195 w 195"/>
                  <a:gd name="T39" fmla="*/ 28 h 82"/>
                  <a:gd name="T40" fmla="*/ 193 w 195"/>
                  <a:gd name="T41" fmla="*/ 26 h 82"/>
                  <a:gd name="T42" fmla="*/ 156 w 195"/>
                  <a:gd name="T43" fmla="*/ 25 h 82"/>
                  <a:gd name="T44" fmla="*/ 133 w 195"/>
                  <a:gd name="T45" fmla="*/ 0 h 82"/>
                  <a:gd name="T46" fmla="*/ 131 w 195"/>
                  <a:gd name="T47" fmla="*/ 0 h 82"/>
                  <a:gd name="T48" fmla="*/ 105 w 195"/>
                  <a:gd name="T49" fmla="*/ 36 h 82"/>
                  <a:gd name="T50" fmla="*/ 70 w 195"/>
                  <a:gd name="T51" fmla="*/ 69 h 82"/>
                  <a:gd name="T52" fmla="*/ 72 w 195"/>
                  <a:gd name="T53" fmla="*/ 69 h 82"/>
                  <a:gd name="T54" fmla="*/ 47 w 195"/>
                  <a:gd name="T55" fmla="*/ 38 h 82"/>
                  <a:gd name="T56" fmla="*/ 45 w 195"/>
                  <a:gd name="T57" fmla="*/ 38 h 82"/>
                  <a:gd name="T58" fmla="*/ 0 w 195"/>
                  <a:gd name="T59" fmla="*/ 74 h 8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95"/>
                  <a:gd name="T91" fmla="*/ 0 h 82"/>
                  <a:gd name="T92" fmla="*/ 195 w 195"/>
                  <a:gd name="T93" fmla="*/ 82 h 8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95" h="82">
                    <a:moveTo>
                      <a:pt x="0" y="74"/>
                    </a:moveTo>
                    <a:lnTo>
                      <a:pt x="0" y="80"/>
                    </a:lnTo>
                    <a:lnTo>
                      <a:pt x="2" y="82"/>
                    </a:lnTo>
                    <a:lnTo>
                      <a:pt x="2" y="80"/>
                    </a:lnTo>
                    <a:lnTo>
                      <a:pt x="47" y="44"/>
                    </a:lnTo>
                    <a:lnTo>
                      <a:pt x="45" y="44"/>
                    </a:lnTo>
                    <a:lnTo>
                      <a:pt x="70" y="74"/>
                    </a:lnTo>
                    <a:lnTo>
                      <a:pt x="70" y="76"/>
                    </a:lnTo>
                    <a:lnTo>
                      <a:pt x="72" y="76"/>
                    </a:lnTo>
                    <a:lnTo>
                      <a:pt x="72" y="74"/>
                    </a:lnTo>
                    <a:lnTo>
                      <a:pt x="107" y="42"/>
                    </a:lnTo>
                    <a:lnTo>
                      <a:pt x="133" y="5"/>
                    </a:lnTo>
                    <a:lnTo>
                      <a:pt x="131" y="5"/>
                    </a:lnTo>
                    <a:lnTo>
                      <a:pt x="154" y="30"/>
                    </a:lnTo>
                    <a:lnTo>
                      <a:pt x="154" y="32"/>
                    </a:lnTo>
                    <a:lnTo>
                      <a:pt x="156" y="32"/>
                    </a:lnTo>
                    <a:lnTo>
                      <a:pt x="193" y="34"/>
                    </a:lnTo>
                    <a:lnTo>
                      <a:pt x="193" y="32"/>
                    </a:lnTo>
                    <a:lnTo>
                      <a:pt x="195" y="30"/>
                    </a:lnTo>
                    <a:lnTo>
                      <a:pt x="195" y="28"/>
                    </a:lnTo>
                    <a:lnTo>
                      <a:pt x="193" y="26"/>
                    </a:lnTo>
                    <a:lnTo>
                      <a:pt x="156" y="25"/>
                    </a:lnTo>
                    <a:lnTo>
                      <a:pt x="133" y="0"/>
                    </a:lnTo>
                    <a:lnTo>
                      <a:pt x="131" y="0"/>
                    </a:lnTo>
                    <a:lnTo>
                      <a:pt x="105" y="36"/>
                    </a:lnTo>
                    <a:lnTo>
                      <a:pt x="70" y="69"/>
                    </a:lnTo>
                    <a:lnTo>
                      <a:pt x="72" y="69"/>
                    </a:lnTo>
                    <a:lnTo>
                      <a:pt x="47" y="38"/>
                    </a:lnTo>
                    <a:lnTo>
                      <a:pt x="45" y="38"/>
                    </a:lnTo>
                    <a:lnTo>
                      <a:pt x="0" y="7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1089" name="Freeform 136"/>
              <p:cNvSpPr>
                <a:spLocks/>
              </p:cNvSpPr>
              <p:nvPr/>
            </p:nvSpPr>
            <p:spPr bwMode="auto">
              <a:xfrm>
                <a:off x="1746" y="2707"/>
                <a:ext cx="285" cy="62"/>
              </a:xfrm>
              <a:custGeom>
                <a:avLst/>
                <a:gdLst>
                  <a:gd name="T0" fmla="*/ 0 w 285"/>
                  <a:gd name="T1" fmla="*/ 58 h 62"/>
                  <a:gd name="T2" fmla="*/ 0 w 285"/>
                  <a:gd name="T3" fmla="*/ 62 h 62"/>
                  <a:gd name="T4" fmla="*/ 2 w 285"/>
                  <a:gd name="T5" fmla="*/ 62 h 62"/>
                  <a:gd name="T6" fmla="*/ 283 w 285"/>
                  <a:gd name="T7" fmla="*/ 4 h 62"/>
                  <a:gd name="T8" fmla="*/ 283 w 285"/>
                  <a:gd name="T9" fmla="*/ 2 h 62"/>
                  <a:gd name="T10" fmla="*/ 285 w 285"/>
                  <a:gd name="T11" fmla="*/ 2 h 62"/>
                  <a:gd name="T12" fmla="*/ 285 w 285"/>
                  <a:gd name="T13" fmla="*/ 0 h 62"/>
                  <a:gd name="T14" fmla="*/ 281 w 285"/>
                  <a:gd name="T15" fmla="*/ 0 h 62"/>
                  <a:gd name="T16" fmla="*/ 0 w 285"/>
                  <a:gd name="T17" fmla="*/ 58 h 6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85"/>
                  <a:gd name="T28" fmla="*/ 0 h 62"/>
                  <a:gd name="T29" fmla="*/ 285 w 285"/>
                  <a:gd name="T30" fmla="*/ 62 h 6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85" h="62">
                    <a:moveTo>
                      <a:pt x="0" y="58"/>
                    </a:moveTo>
                    <a:lnTo>
                      <a:pt x="0" y="62"/>
                    </a:lnTo>
                    <a:lnTo>
                      <a:pt x="2" y="62"/>
                    </a:lnTo>
                    <a:lnTo>
                      <a:pt x="283" y="4"/>
                    </a:lnTo>
                    <a:lnTo>
                      <a:pt x="283" y="2"/>
                    </a:lnTo>
                    <a:lnTo>
                      <a:pt x="285" y="2"/>
                    </a:lnTo>
                    <a:lnTo>
                      <a:pt x="285" y="0"/>
                    </a:lnTo>
                    <a:lnTo>
                      <a:pt x="281" y="0"/>
                    </a:lnTo>
                    <a:lnTo>
                      <a:pt x="0" y="5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1090" name="Freeform 137"/>
              <p:cNvSpPr>
                <a:spLocks/>
              </p:cNvSpPr>
              <p:nvPr/>
            </p:nvSpPr>
            <p:spPr bwMode="auto">
              <a:xfrm>
                <a:off x="1746" y="2763"/>
                <a:ext cx="10" cy="6"/>
              </a:xfrm>
              <a:custGeom>
                <a:avLst/>
                <a:gdLst>
                  <a:gd name="T0" fmla="*/ 0 w 10"/>
                  <a:gd name="T1" fmla="*/ 2 h 6"/>
                  <a:gd name="T2" fmla="*/ 0 w 10"/>
                  <a:gd name="T3" fmla="*/ 6 h 6"/>
                  <a:gd name="T4" fmla="*/ 2 w 10"/>
                  <a:gd name="T5" fmla="*/ 6 h 6"/>
                  <a:gd name="T6" fmla="*/ 8 w 10"/>
                  <a:gd name="T7" fmla="*/ 4 h 6"/>
                  <a:gd name="T8" fmla="*/ 8 w 10"/>
                  <a:gd name="T9" fmla="*/ 2 h 6"/>
                  <a:gd name="T10" fmla="*/ 10 w 10"/>
                  <a:gd name="T11" fmla="*/ 2 h 6"/>
                  <a:gd name="T12" fmla="*/ 8 w 10"/>
                  <a:gd name="T13" fmla="*/ 0 h 6"/>
                  <a:gd name="T14" fmla="*/ 6 w 10"/>
                  <a:gd name="T15" fmla="*/ 0 h 6"/>
                  <a:gd name="T16" fmla="*/ 0 w 10"/>
                  <a:gd name="T17" fmla="*/ 2 h 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
                  <a:gd name="T28" fmla="*/ 0 h 6"/>
                  <a:gd name="T29" fmla="*/ 10 w 10"/>
                  <a:gd name="T30" fmla="*/ 6 h 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 h="6">
                    <a:moveTo>
                      <a:pt x="0" y="2"/>
                    </a:moveTo>
                    <a:lnTo>
                      <a:pt x="0" y="6"/>
                    </a:lnTo>
                    <a:lnTo>
                      <a:pt x="2" y="6"/>
                    </a:lnTo>
                    <a:lnTo>
                      <a:pt x="8" y="4"/>
                    </a:lnTo>
                    <a:lnTo>
                      <a:pt x="8" y="2"/>
                    </a:lnTo>
                    <a:lnTo>
                      <a:pt x="10" y="2"/>
                    </a:lnTo>
                    <a:lnTo>
                      <a:pt x="8" y="0"/>
                    </a:lnTo>
                    <a:lnTo>
                      <a:pt x="6" y="0"/>
                    </a:lnTo>
                    <a:lnTo>
                      <a:pt x="0"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1091" name="Freeform 138"/>
              <p:cNvSpPr>
                <a:spLocks/>
              </p:cNvSpPr>
              <p:nvPr/>
            </p:nvSpPr>
            <p:spPr bwMode="auto">
              <a:xfrm>
                <a:off x="1760" y="2759"/>
                <a:ext cx="10" cy="6"/>
              </a:xfrm>
              <a:custGeom>
                <a:avLst/>
                <a:gdLst>
                  <a:gd name="T0" fmla="*/ 0 w 10"/>
                  <a:gd name="T1" fmla="*/ 2 h 6"/>
                  <a:gd name="T2" fmla="*/ 0 w 10"/>
                  <a:gd name="T3" fmla="*/ 6 h 6"/>
                  <a:gd name="T4" fmla="*/ 2 w 10"/>
                  <a:gd name="T5" fmla="*/ 6 h 6"/>
                  <a:gd name="T6" fmla="*/ 8 w 10"/>
                  <a:gd name="T7" fmla="*/ 4 h 6"/>
                  <a:gd name="T8" fmla="*/ 10 w 10"/>
                  <a:gd name="T9" fmla="*/ 4 h 6"/>
                  <a:gd name="T10" fmla="*/ 10 w 10"/>
                  <a:gd name="T11" fmla="*/ 2 h 6"/>
                  <a:gd name="T12" fmla="*/ 8 w 10"/>
                  <a:gd name="T13" fmla="*/ 2 h 6"/>
                  <a:gd name="T14" fmla="*/ 8 w 10"/>
                  <a:gd name="T15" fmla="*/ 0 h 6"/>
                  <a:gd name="T16" fmla="*/ 6 w 10"/>
                  <a:gd name="T17" fmla="*/ 0 h 6"/>
                  <a:gd name="T18" fmla="*/ 0 w 10"/>
                  <a:gd name="T19" fmla="*/ 2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
                  <a:gd name="T31" fmla="*/ 0 h 6"/>
                  <a:gd name="T32" fmla="*/ 10 w 10"/>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 h="6">
                    <a:moveTo>
                      <a:pt x="0" y="2"/>
                    </a:moveTo>
                    <a:lnTo>
                      <a:pt x="0" y="6"/>
                    </a:lnTo>
                    <a:lnTo>
                      <a:pt x="2" y="6"/>
                    </a:lnTo>
                    <a:lnTo>
                      <a:pt x="8" y="4"/>
                    </a:lnTo>
                    <a:lnTo>
                      <a:pt x="10" y="4"/>
                    </a:lnTo>
                    <a:lnTo>
                      <a:pt x="10" y="2"/>
                    </a:lnTo>
                    <a:lnTo>
                      <a:pt x="8" y="2"/>
                    </a:lnTo>
                    <a:lnTo>
                      <a:pt x="8" y="0"/>
                    </a:lnTo>
                    <a:lnTo>
                      <a:pt x="6" y="0"/>
                    </a:lnTo>
                    <a:lnTo>
                      <a:pt x="0"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1092" name="Freeform 139"/>
              <p:cNvSpPr>
                <a:spLocks/>
              </p:cNvSpPr>
              <p:nvPr/>
            </p:nvSpPr>
            <p:spPr bwMode="auto">
              <a:xfrm>
                <a:off x="1775" y="2757"/>
                <a:ext cx="10" cy="6"/>
              </a:xfrm>
              <a:custGeom>
                <a:avLst/>
                <a:gdLst>
                  <a:gd name="T0" fmla="*/ 0 w 10"/>
                  <a:gd name="T1" fmla="*/ 2 h 6"/>
                  <a:gd name="T2" fmla="*/ 0 w 10"/>
                  <a:gd name="T3" fmla="*/ 6 h 6"/>
                  <a:gd name="T4" fmla="*/ 2 w 10"/>
                  <a:gd name="T5" fmla="*/ 6 h 6"/>
                  <a:gd name="T6" fmla="*/ 8 w 10"/>
                  <a:gd name="T7" fmla="*/ 4 h 6"/>
                  <a:gd name="T8" fmla="*/ 8 w 10"/>
                  <a:gd name="T9" fmla="*/ 2 h 6"/>
                  <a:gd name="T10" fmla="*/ 10 w 10"/>
                  <a:gd name="T11" fmla="*/ 2 h 6"/>
                  <a:gd name="T12" fmla="*/ 8 w 10"/>
                  <a:gd name="T13" fmla="*/ 0 h 6"/>
                  <a:gd name="T14" fmla="*/ 6 w 10"/>
                  <a:gd name="T15" fmla="*/ 0 h 6"/>
                  <a:gd name="T16" fmla="*/ 0 w 10"/>
                  <a:gd name="T17" fmla="*/ 2 h 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
                  <a:gd name="T28" fmla="*/ 0 h 6"/>
                  <a:gd name="T29" fmla="*/ 10 w 10"/>
                  <a:gd name="T30" fmla="*/ 6 h 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 h="6">
                    <a:moveTo>
                      <a:pt x="0" y="2"/>
                    </a:moveTo>
                    <a:lnTo>
                      <a:pt x="0" y="6"/>
                    </a:lnTo>
                    <a:lnTo>
                      <a:pt x="2" y="6"/>
                    </a:lnTo>
                    <a:lnTo>
                      <a:pt x="8" y="4"/>
                    </a:lnTo>
                    <a:lnTo>
                      <a:pt x="8" y="2"/>
                    </a:lnTo>
                    <a:lnTo>
                      <a:pt x="10" y="2"/>
                    </a:lnTo>
                    <a:lnTo>
                      <a:pt x="8" y="0"/>
                    </a:lnTo>
                    <a:lnTo>
                      <a:pt x="6" y="0"/>
                    </a:lnTo>
                    <a:lnTo>
                      <a:pt x="0"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1093" name="Freeform 140"/>
              <p:cNvSpPr>
                <a:spLocks/>
              </p:cNvSpPr>
              <p:nvPr/>
            </p:nvSpPr>
            <p:spPr bwMode="auto">
              <a:xfrm>
                <a:off x="1789" y="2753"/>
                <a:ext cx="10" cy="6"/>
              </a:xfrm>
              <a:custGeom>
                <a:avLst/>
                <a:gdLst>
                  <a:gd name="T0" fmla="*/ 0 w 10"/>
                  <a:gd name="T1" fmla="*/ 2 h 6"/>
                  <a:gd name="T2" fmla="*/ 0 w 10"/>
                  <a:gd name="T3" fmla="*/ 6 h 6"/>
                  <a:gd name="T4" fmla="*/ 2 w 10"/>
                  <a:gd name="T5" fmla="*/ 6 h 6"/>
                  <a:gd name="T6" fmla="*/ 8 w 10"/>
                  <a:gd name="T7" fmla="*/ 4 h 6"/>
                  <a:gd name="T8" fmla="*/ 10 w 10"/>
                  <a:gd name="T9" fmla="*/ 4 h 6"/>
                  <a:gd name="T10" fmla="*/ 10 w 10"/>
                  <a:gd name="T11" fmla="*/ 2 h 6"/>
                  <a:gd name="T12" fmla="*/ 8 w 10"/>
                  <a:gd name="T13" fmla="*/ 2 h 6"/>
                  <a:gd name="T14" fmla="*/ 8 w 10"/>
                  <a:gd name="T15" fmla="*/ 0 h 6"/>
                  <a:gd name="T16" fmla="*/ 6 w 10"/>
                  <a:gd name="T17" fmla="*/ 0 h 6"/>
                  <a:gd name="T18" fmla="*/ 0 w 10"/>
                  <a:gd name="T19" fmla="*/ 2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
                  <a:gd name="T31" fmla="*/ 0 h 6"/>
                  <a:gd name="T32" fmla="*/ 10 w 10"/>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 h="6">
                    <a:moveTo>
                      <a:pt x="0" y="2"/>
                    </a:moveTo>
                    <a:lnTo>
                      <a:pt x="0" y="6"/>
                    </a:lnTo>
                    <a:lnTo>
                      <a:pt x="2" y="6"/>
                    </a:lnTo>
                    <a:lnTo>
                      <a:pt x="8" y="4"/>
                    </a:lnTo>
                    <a:lnTo>
                      <a:pt x="10" y="4"/>
                    </a:lnTo>
                    <a:lnTo>
                      <a:pt x="10" y="2"/>
                    </a:lnTo>
                    <a:lnTo>
                      <a:pt x="8" y="2"/>
                    </a:lnTo>
                    <a:lnTo>
                      <a:pt x="8" y="0"/>
                    </a:lnTo>
                    <a:lnTo>
                      <a:pt x="6" y="0"/>
                    </a:lnTo>
                    <a:lnTo>
                      <a:pt x="0"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1094" name="Freeform 141"/>
              <p:cNvSpPr>
                <a:spLocks/>
              </p:cNvSpPr>
              <p:nvPr/>
            </p:nvSpPr>
            <p:spPr bwMode="auto">
              <a:xfrm>
                <a:off x="1803" y="2751"/>
                <a:ext cx="11" cy="6"/>
              </a:xfrm>
              <a:custGeom>
                <a:avLst/>
                <a:gdLst>
                  <a:gd name="T0" fmla="*/ 0 w 11"/>
                  <a:gd name="T1" fmla="*/ 2 h 6"/>
                  <a:gd name="T2" fmla="*/ 0 w 11"/>
                  <a:gd name="T3" fmla="*/ 6 h 6"/>
                  <a:gd name="T4" fmla="*/ 2 w 11"/>
                  <a:gd name="T5" fmla="*/ 6 h 6"/>
                  <a:gd name="T6" fmla="*/ 9 w 11"/>
                  <a:gd name="T7" fmla="*/ 4 h 6"/>
                  <a:gd name="T8" fmla="*/ 9 w 11"/>
                  <a:gd name="T9" fmla="*/ 2 h 6"/>
                  <a:gd name="T10" fmla="*/ 11 w 11"/>
                  <a:gd name="T11" fmla="*/ 2 h 6"/>
                  <a:gd name="T12" fmla="*/ 9 w 11"/>
                  <a:gd name="T13" fmla="*/ 0 h 6"/>
                  <a:gd name="T14" fmla="*/ 6 w 11"/>
                  <a:gd name="T15" fmla="*/ 0 h 6"/>
                  <a:gd name="T16" fmla="*/ 0 w 11"/>
                  <a:gd name="T17" fmla="*/ 2 h 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
                  <a:gd name="T28" fmla="*/ 0 h 6"/>
                  <a:gd name="T29" fmla="*/ 11 w 11"/>
                  <a:gd name="T30" fmla="*/ 6 h 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 h="6">
                    <a:moveTo>
                      <a:pt x="0" y="2"/>
                    </a:moveTo>
                    <a:lnTo>
                      <a:pt x="0" y="6"/>
                    </a:lnTo>
                    <a:lnTo>
                      <a:pt x="2" y="6"/>
                    </a:lnTo>
                    <a:lnTo>
                      <a:pt x="9" y="4"/>
                    </a:lnTo>
                    <a:lnTo>
                      <a:pt x="9" y="2"/>
                    </a:lnTo>
                    <a:lnTo>
                      <a:pt x="11" y="2"/>
                    </a:lnTo>
                    <a:lnTo>
                      <a:pt x="9" y="0"/>
                    </a:lnTo>
                    <a:lnTo>
                      <a:pt x="6" y="0"/>
                    </a:lnTo>
                    <a:lnTo>
                      <a:pt x="0"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1095" name="Freeform 142"/>
              <p:cNvSpPr>
                <a:spLocks/>
              </p:cNvSpPr>
              <p:nvPr/>
            </p:nvSpPr>
            <p:spPr bwMode="auto">
              <a:xfrm>
                <a:off x="1818" y="2748"/>
                <a:ext cx="10" cy="5"/>
              </a:xfrm>
              <a:custGeom>
                <a:avLst/>
                <a:gdLst>
                  <a:gd name="T0" fmla="*/ 0 w 10"/>
                  <a:gd name="T1" fmla="*/ 2 h 5"/>
                  <a:gd name="T2" fmla="*/ 0 w 10"/>
                  <a:gd name="T3" fmla="*/ 5 h 5"/>
                  <a:gd name="T4" fmla="*/ 2 w 10"/>
                  <a:gd name="T5" fmla="*/ 5 h 5"/>
                  <a:gd name="T6" fmla="*/ 8 w 10"/>
                  <a:gd name="T7" fmla="*/ 3 h 5"/>
                  <a:gd name="T8" fmla="*/ 10 w 10"/>
                  <a:gd name="T9" fmla="*/ 3 h 5"/>
                  <a:gd name="T10" fmla="*/ 10 w 10"/>
                  <a:gd name="T11" fmla="*/ 2 h 5"/>
                  <a:gd name="T12" fmla="*/ 8 w 10"/>
                  <a:gd name="T13" fmla="*/ 2 h 5"/>
                  <a:gd name="T14" fmla="*/ 8 w 10"/>
                  <a:gd name="T15" fmla="*/ 0 h 5"/>
                  <a:gd name="T16" fmla="*/ 6 w 10"/>
                  <a:gd name="T17" fmla="*/ 0 h 5"/>
                  <a:gd name="T18" fmla="*/ 0 w 10"/>
                  <a:gd name="T19" fmla="*/ 2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
                  <a:gd name="T31" fmla="*/ 0 h 5"/>
                  <a:gd name="T32" fmla="*/ 10 w 10"/>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 h="5">
                    <a:moveTo>
                      <a:pt x="0" y="2"/>
                    </a:moveTo>
                    <a:lnTo>
                      <a:pt x="0" y="5"/>
                    </a:lnTo>
                    <a:lnTo>
                      <a:pt x="2" y="5"/>
                    </a:lnTo>
                    <a:lnTo>
                      <a:pt x="8" y="3"/>
                    </a:lnTo>
                    <a:lnTo>
                      <a:pt x="10" y="3"/>
                    </a:lnTo>
                    <a:lnTo>
                      <a:pt x="10" y="2"/>
                    </a:lnTo>
                    <a:lnTo>
                      <a:pt x="8" y="2"/>
                    </a:lnTo>
                    <a:lnTo>
                      <a:pt x="8" y="0"/>
                    </a:lnTo>
                    <a:lnTo>
                      <a:pt x="6" y="0"/>
                    </a:lnTo>
                    <a:lnTo>
                      <a:pt x="0"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1096" name="Freeform 143"/>
              <p:cNvSpPr>
                <a:spLocks/>
              </p:cNvSpPr>
              <p:nvPr/>
            </p:nvSpPr>
            <p:spPr bwMode="auto">
              <a:xfrm>
                <a:off x="1832" y="2746"/>
                <a:ext cx="10" cy="5"/>
              </a:xfrm>
              <a:custGeom>
                <a:avLst/>
                <a:gdLst>
                  <a:gd name="T0" fmla="*/ 0 w 10"/>
                  <a:gd name="T1" fmla="*/ 2 h 5"/>
                  <a:gd name="T2" fmla="*/ 0 w 10"/>
                  <a:gd name="T3" fmla="*/ 5 h 5"/>
                  <a:gd name="T4" fmla="*/ 2 w 10"/>
                  <a:gd name="T5" fmla="*/ 5 h 5"/>
                  <a:gd name="T6" fmla="*/ 8 w 10"/>
                  <a:gd name="T7" fmla="*/ 4 h 5"/>
                  <a:gd name="T8" fmla="*/ 8 w 10"/>
                  <a:gd name="T9" fmla="*/ 2 h 5"/>
                  <a:gd name="T10" fmla="*/ 10 w 10"/>
                  <a:gd name="T11" fmla="*/ 2 h 5"/>
                  <a:gd name="T12" fmla="*/ 8 w 10"/>
                  <a:gd name="T13" fmla="*/ 0 h 5"/>
                  <a:gd name="T14" fmla="*/ 6 w 10"/>
                  <a:gd name="T15" fmla="*/ 0 h 5"/>
                  <a:gd name="T16" fmla="*/ 0 w 10"/>
                  <a:gd name="T17" fmla="*/ 2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
                  <a:gd name="T28" fmla="*/ 0 h 5"/>
                  <a:gd name="T29" fmla="*/ 10 w 10"/>
                  <a:gd name="T30" fmla="*/ 5 h 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 h="5">
                    <a:moveTo>
                      <a:pt x="0" y="2"/>
                    </a:moveTo>
                    <a:lnTo>
                      <a:pt x="0" y="5"/>
                    </a:lnTo>
                    <a:lnTo>
                      <a:pt x="2" y="5"/>
                    </a:lnTo>
                    <a:lnTo>
                      <a:pt x="8" y="4"/>
                    </a:lnTo>
                    <a:lnTo>
                      <a:pt x="8" y="2"/>
                    </a:lnTo>
                    <a:lnTo>
                      <a:pt x="10" y="2"/>
                    </a:lnTo>
                    <a:lnTo>
                      <a:pt x="8" y="0"/>
                    </a:lnTo>
                    <a:lnTo>
                      <a:pt x="6" y="0"/>
                    </a:lnTo>
                    <a:lnTo>
                      <a:pt x="0"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1097" name="Freeform 144"/>
              <p:cNvSpPr>
                <a:spLocks/>
              </p:cNvSpPr>
              <p:nvPr/>
            </p:nvSpPr>
            <p:spPr bwMode="auto">
              <a:xfrm>
                <a:off x="1846" y="2742"/>
                <a:ext cx="11" cy="6"/>
              </a:xfrm>
              <a:custGeom>
                <a:avLst/>
                <a:gdLst>
                  <a:gd name="T0" fmla="*/ 0 w 11"/>
                  <a:gd name="T1" fmla="*/ 2 h 6"/>
                  <a:gd name="T2" fmla="*/ 0 w 11"/>
                  <a:gd name="T3" fmla="*/ 6 h 6"/>
                  <a:gd name="T4" fmla="*/ 3 w 11"/>
                  <a:gd name="T5" fmla="*/ 6 h 6"/>
                  <a:gd name="T6" fmla="*/ 9 w 11"/>
                  <a:gd name="T7" fmla="*/ 4 h 6"/>
                  <a:gd name="T8" fmla="*/ 11 w 11"/>
                  <a:gd name="T9" fmla="*/ 4 h 6"/>
                  <a:gd name="T10" fmla="*/ 11 w 11"/>
                  <a:gd name="T11" fmla="*/ 2 h 6"/>
                  <a:gd name="T12" fmla="*/ 9 w 11"/>
                  <a:gd name="T13" fmla="*/ 2 h 6"/>
                  <a:gd name="T14" fmla="*/ 9 w 11"/>
                  <a:gd name="T15" fmla="*/ 0 h 6"/>
                  <a:gd name="T16" fmla="*/ 7 w 11"/>
                  <a:gd name="T17" fmla="*/ 0 h 6"/>
                  <a:gd name="T18" fmla="*/ 0 w 11"/>
                  <a:gd name="T19" fmla="*/ 2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
                  <a:gd name="T31" fmla="*/ 0 h 6"/>
                  <a:gd name="T32" fmla="*/ 11 w 11"/>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 h="6">
                    <a:moveTo>
                      <a:pt x="0" y="2"/>
                    </a:moveTo>
                    <a:lnTo>
                      <a:pt x="0" y="6"/>
                    </a:lnTo>
                    <a:lnTo>
                      <a:pt x="3" y="6"/>
                    </a:lnTo>
                    <a:lnTo>
                      <a:pt x="9" y="4"/>
                    </a:lnTo>
                    <a:lnTo>
                      <a:pt x="11" y="4"/>
                    </a:lnTo>
                    <a:lnTo>
                      <a:pt x="11" y="2"/>
                    </a:lnTo>
                    <a:lnTo>
                      <a:pt x="9" y="2"/>
                    </a:lnTo>
                    <a:lnTo>
                      <a:pt x="9" y="0"/>
                    </a:lnTo>
                    <a:lnTo>
                      <a:pt x="7" y="0"/>
                    </a:lnTo>
                    <a:lnTo>
                      <a:pt x="0"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1098" name="Freeform 145"/>
              <p:cNvSpPr>
                <a:spLocks/>
              </p:cNvSpPr>
              <p:nvPr/>
            </p:nvSpPr>
            <p:spPr bwMode="auto">
              <a:xfrm>
                <a:off x="1861" y="2740"/>
                <a:ext cx="10" cy="6"/>
              </a:xfrm>
              <a:custGeom>
                <a:avLst/>
                <a:gdLst>
                  <a:gd name="T0" fmla="*/ 0 w 10"/>
                  <a:gd name="T1" fmla="*/ 2 h 6"/>
                  <a:gd name="T2" fmla="*/ 0 w 10"/>
                  <a:gd name="T3" fmla="*/ 6 h 6"/>
                  <a:gd name="T4" fmla="*/ 2 w 10"/>
                  <a:gd name="T5" fmla="*/ 6 h 6"/>
                  <a:gd name="T6" fmla="*/ 8 w 10"/>
                  <a:gd name="T7" fmla="*/ 4 h 6"/>
                  <a:gd name="T8" fmla="*/ 8 w 10"/>
                  <a:gd name="T9" fmla="*/ 2 h 6"/>
                  <a:gd name="T10" fmla="*/ 10 w 10"/>
                  <a:gd name="T11" fmla="*/ 2 h 6"/>
                  <a:gd name="T12" fmla="*/ 8 w 10"/>
                  <a:gd name="T13" fmla="*/ 0 h 6"/>
                  <a:gd name="T14" fmla="*/ 6 w 10"/>
                  <a:gd name="T15" fmla="*/ 0 h 6"/>
                  <a:gd name="T16" fmla="*/ 0 w 10"/>
                  <a:gd name="T17" fmla="*/ 2 h 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
                  <a:gd name="T28" fmla="*/ 0 h 6"/>
                  <a:gd name="T29" fmla="*/ 10 w 10"/>
                  <a:gd name="T30" fmla="*/ 6 h 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 h="6">
                    <a:moveTo>
                      <a:pt x="0" y="2"/>
                    </a:moveTo>
                    <a:lnTo>
                      <a:pt x="0" y="6"/>
                    </a:lnTo>
                    <a:lnTo>
                      <a:pt x="2" y="6"/>
                    </a:lnTo>
                    <a:lnTo>
                      <a:pt x="8" y="4"/>
                    </a:lnTo>
                    <a:lnTo>
                      <a:pt x="8" y="2"/>
                    </a:lnTo>
                    <a:lnTo>
                      <a:pt x="10" y="2"/>
                    </a:lnTo>
                    <a:lnTo>
                      <a:pt x="8" y="0"/>
                    </a:lnTo>
                    <a:lnTo>
                      <a:pt x="6" y="0"/>
                    </a:lnTo>
                    <a:lnTo>
                      <a:pt x="0"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1099" name="Freeform 146"/>
              <p:cNvSpPr>
                <a:spLocks/>
              </p:cNvSpPr>
              <p:nvPr/>
            </p:nvSpPr>
            <p:spPr bwMode="auto">
              <a:xfrm>
                <a:off x="1875" y="2736"/>
                <a:ext cx="10" cy="6"/>
              </a:xfrm>
              <a:custGeom>
                <a:avLst/>
                <a:gdLst>
                  <a:gd name="T0" fmla="*/ 0 w 10"/>
                  <a:gd name="T1" fmla="*/ 2 h 6"/>
                  <a:gd name="T2" fmla="*/ 0 w 10"/>
                  <a:gd name="T3" fmla="*/ 6 h 6"/>
                  <a:gd name="T4" fmla="*/ 2 w 10"/>
                  <a:gd name="T5" fmla="*/ 6 h 6"/>
                  <a:gd name="T6" fmla="*/ 8 w 10"/>
                  <a:gd name="T7" fmla="*/ 4 h 6"/>
                  <a:gd name="T8" fmla="*/ 10 w 10"/>
                  <a:gd name="T9" fmla="*/ 4 h 6"/>
                  <a:gd name="T10" fmla="*/ 10 w 10"/>
                  <a:gd name="T11" fmla="*/ 2 h 6"/>
                  <a:gd name="T12" fmla="*/ 8 w 10"/>
                  <a:gd name="T13" fmla="*/ 2 h 6"/>
                  <a:gd name="T14" fmla="*/ 8 w 10"/>
                  <a:gd name="T15" fmla="*/ 0 h 6"/>
                  <a:gd name="T16" fmla="*/ 6 w 10"/>
                  <a:gd name="T17" fmla="*/ 0 h 6"/>
                  <a:gd name="T18" fmla="*/ 0 w 10"/>
                  <a:gd name="T19" fmla="*/ 2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
                  <a:gd name="T31" fmla="*/ 0 h 6"/>
                  <a:gd name="T32" fmla="*/ 10 w 10"/>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 h="6">
                    <a:moveTo>
                      <a:pt x="0" y="2"/>
                    </a:moveTo>
                    <a:lnTo>
                      <a:pt x="0" y="6"/>
                    </a:lnTo>
                    <a:lnTo>
                      <a:pt x="2" y="6"/>
                    </a:lnTo>
                    <a:lnTo>
                      <a:pt x="8" y="4"/>
                    </a:lnTo>
                    <a:lnTo>
                      <a:pt x="10" y="4"/>
                    </a:lnTo>
                    <a:lnTo>
                      <a:pt x="10" y="2"/>
                    </a:lnTo>
                    <a:lnTo>
                      <a:pt x="8" y="2"/>
                    </a:lnTo>
                    <a:lnTo>
                      <a:pt x="8" y="0"/>
                    </a:lnTo>
                    <a:lnTo>
                      <a:pt x="6" y="0"/>
                    </a:lnTo>
                    <a:lnTo>
                      <a:pt x="0"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1100" name="Freeform 147"/>
              <p:cNvSpPr>
                <a:spLocks/>
              </p:cNvSpPr>
              <p:nvPr/>
            </p:nvSpPr>
            <p:spPr bwMode="auto">
              <a:xfrm>
                <a:off x="1890" y="2734"/>
                <a:ext cx="10" cy="6"/>
              </a:xfrm>
              <a:custGeom>
                <a:avLst/>
                <a:gdLst>
                  <a:gd name="T0" fmla="*/ 0 w 10"/>
                  <a:gd name="T1" fmla="*/ 2 h 6"/>
                  <a:gd name="T2" fmla="*/ 0 w 10"/>
                  <a:gd name="T3" fmla="*/ 6 h 6"/>
                  <a:gd name="T4" fmla="*/ 2 w 10"/>
                  <a:gd name="T5" fmla="*/ 6 h 6"/>
                  <a:gd name="T6" fmla="*/ 8 w 10"/>
                  <a:gd name="T7" fmla="*/ 4 h 6"/>
                  <a:gd name="T8" fmla="*/ 8 w 10"/>
                  <a:gd name="T9" fmla="*/ 2 h 6"/>
                  <a:gd name="T10" fmla="*/ 10 w 10"/>
                  <a:gd name="T11" fmla="*/ 2 h 6"/>
                  <a:gd name="T12" fmla="*/ 8 w 10"/>
                  <a:gd name="T13" fmla="*/ 0 h 6"/>
                  <a:gd name="T14" fmla="*/ 6 w 10"/>
                  <a:gd name="T15" fmla="*/ 0 h 6"/>
                  <a:gd name="T16" fmla="*/ 0 w 10"/>
                  <a:gd name="T17" fmla="*/ 2 h 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
                  <a:gd name="T28" fmla="*/ 0 h 6"/>
                  <a:gd name="T29" fmla="*/ 10 w 10"/>
                  <a:gd name="T30" fmla="*/ 6 h 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 h="6">
                    <a:moveTo>
                      <a:pt x="0" y="2"/>
                    </a:moveTo>
                    <a:lnTo>
                      <a:pt x="0" y="6"/>
                    </a:lnTo>
                    <a:lnTo>
                      <a:pt x="2" y="6"/>
                    </a:lnTo>
                    <a:lnTo>
                      <a:pt x="8" y="4"/>
                    </a:lnTo>
                    <a:lnTo>
                      <a:pt x="8" y="2"/>
                    </a:lnTo>
                    <a:lnTo>
                      <a:pt x="10" y="2"/>
                    </a:lnTo>
                    <a:lnTo>
                      <a:pt x="8" y="0"/>
                    </a:lnTo>
                    <a:lnTo>
                      <a:pt x="6" y="0"/>
                    </a:lnTo>
                    <a:lnTo>
                      <a:pt x="0"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1101" name="Freeform 148"/>
              <p:cNvSpPr>
                <a:spLocks/>
              </p:cNvSpPr>
              <p:nvPr/>
            </p:nvSpPr>
            <p:spPr bwMode="auto">
              <a:xfrm>
                <a:off x="1904" y="2730"/>
                <a:ext cx="10" cy="6"/>
              </a:xfrm>
              <a:custGeom>
                <a:avLst/>
                <a:gdLst>
                  <a:gd name="T0" fmla="*/ 0 w 10"/>
                  <a:gd name="T1" fmla="*/ 2 h 6"/>
                  <a:gd name="T2" fmla="*/ 0 w 10"/>
                  <a:gd name="T3" fmla="*/ 6 h 6"/>
                  <a:gd name="T4" fmla="*/ 2 w 10"/>
                  <a:gd name="T5" fmla="*/ 6 h 6"/>
                  <a:gd name="T6" fmla="*/ 8 w 10"/>
                  <a:gd name="T7" fmla="*/ 4 h 6"/>
                  <a:gd name="T8" fmla="*/ 10 w 10"/>
                  <a:gd name="T9" fmla="*/ 4 h 6"/>
                  <a:gd name="T10" fmla="*/ 10 w 10"/>
                  <a:gd name="T11" fmla="*/ 2 h 6"/>
                  <a:gd name="T12" fmla="*/ 8 w 10"/>
                  <a:gd name="T13" fmla="*/ 2 h 6"/>
                  <a:gd name="T14" fmla="*/ 8 w 10"/>
                  <a:gd name="T15" fmla="*/ 0 h 6"/>
                  <a:gd name="T16" fmla="*/ 6 w 10"/>
                  <a:gd name="T17" fmla="*/ 0 h 6"/>
                  <a:gd name="T18" fmla="*/ 0 w 10"/>
                  <a:gd name="T19" fmla="*/ 2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
                  <a:gd name="T31" fmla="*/ 0 h 6"/>
                  <a:gd name="T32" fmla="*/ 10 w 10"/>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 h="6">
                    <a:moveTo>
                      <a:pt x="0" y="2"/>
                    </a:moveTo>
                    <a:lnTo>
                      <a:pt x="0" y="6"/>
                    </a:lnTo>
                    <a:lnTo>
                      <a:pt x="2" y="6"/>
                    </a:lnTo>
                    <a:lnTo>
                      <a:pt x="8" y="4"/>
                    </a:lnTo>
                    <a:lnTo>
                      <a:pt x="10" y="4"/>
                    </a:lnTo>
                    <a:lnTo>
                      <a:pt x="10" y="2"/>
                    </a:lnTo>
                    <a:lnTo>
                      <a:pt x="8" y="2"/>
                    </a:lnTo>
                    <a:lnTo>
                      <a:pt x="8" y="0"/>
                    </a:lnTo>
                    <a:lnTo>
                      <a:pt x="6" y="0"/>
                    </a:lnTo>
                    <a:lnTo>
                      <a:pt x="0"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1102" name="Freeform 149"/>
              <p:cNvSpPr>
                <a:spLocks/>
              </p:cNvSpPr>
              <p:nvPr/>
            </p:nvSpPr>
            <p:spPr bwMode="auto">
              <a:xfrm>
                <a:off x="1918" y="2728"/>
                <a:ext cx="11" cy="6"/>
              </a:xfrm>
              <a:custGeom>
                <a:avLst/>
                <a:gdLst>
                  <a:gd name="T0" fmla="*/ 0 w 11"/>
                  <a:gd name="T1" fmla="*/ 2 h 6"/>
                  <a:gd name="T2" fmla="*/ 0 w 11"/>
                  <a:gd name="T3" fmla="*/ 6 h 6"/>
                  <a:gd name="T4" fmla="*/ 2 w 11"/>
                  <a:gd name="T5" fmla="*/ 6 h 6"/>
                  <a:gd name="T6" fmla="*/ 9 w 11"/>
                  <a:gd name="T7" fmla="*/ 4 h 6"/>
                  <a:gd name="T8" fmla="*/ 9 w 11"/>
                  <a:gd name="T9" fmla="*/ 2 h 6"/>
                  <a:gd name="T10" fmla="*/ 11 w 11"/>
                  <a:gd name="T11" fmla="*/ 2 h 6"/>
                  <a:gd name="T12" fmla="*/ 9 w 11"/>
                  <a:gd name="T13" fmla="*/ 0 h 6"/>
                  <a:gd name="T14" fmla="*/ 6 w 11"/>
                  <a:gd name="T15" fmla="*/ 0 h 6"/>
                  <a:gd name="T16" fmla="*/ 0 w 11"/>
                  <a:gd name="T17" fmla="*/ 2 h 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
                  <a:gd name="T28" fmla="*/ 0 h 6"/>
                  <a:gd name="T29" fmla="*/ 11 w 11"/>
                  <a:gd name="T30" fmla="*/ 6 h 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 h="6">
                    <a:moveTo>
                      <a:pt x="0" y="2"/>
                    </a:moveTo>
                    <a:lnTo>
                      <a:pt x="0" y="6"/>
                    </a:lnTo>
                    <a:lnTo>
                      <a:pt x="2" y="6"/>
                    </a:lnTo>
                    <a:lnTo>
                      <a:pt x="9" y="4"/>
                    </a:lnTo>
                    <a:lnTo>
                      <a:pt x="9" y="2"/>
                    </a:lnTo>
                    <a:lnTo>
                      <a:pt x="11" y="2"/>
                    </a:lnTo>
                    <a:lnTo>
                      <a:pt x="9" y="0"/>
                    </a:lnTo>
                    <a:lnTo>
                      <a:pt x="6" y="0"/>
                    </a:lnTo>
                    <a:lnTo>
                      <a:pt x="0"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1103" name="Freeform 150"/>
              <p:cNvSpPr>
                <a:spLocks/>
              </p:cNvSpPr>
              <p:nvPr/>
            </p:nvSpPr>
            <p:spPr bwMode="auto">
              <a:xfrm>
                <a:off x="1933" y="2725"/>
                <a:ext cx="10" cy="5"/>
              </a:xfrm>
              <a:custGeom>
                <a:avLst/>
                <a:gdLst>
                  <a:gd name="T0" fmla="*/ 0 w 10"/>
                  <a:gd name="T1" fmla="*/ 2 h 5"/>
                  <a:gd name="T2" fmla="*/ 0 w 10"/>
                  <a:gd name="T3" fmla="*/ 5 h 5"/>
                  <a:gd name="T4" fmla="*/ 2 w 10"/>
                  <a:gd name="T5" fmla="*/ 5 h 5"/>
                  <a:gd name="T6" fmla="*/ 8 w 10"/>
                  <a:gd name="T7" fmla="*/ 3 h 5"/>
                  <a:gd name="T8" fmla="*/ 10 w 10"/>
                  <a:gd name="T9" fmla="*/ 2 h 5"/>
                  <a:gd name="T10" fmla="*/ 8 w 10"/>
                  <a:gd name="T11" fmla="*/ 2 h 5"/>
                  <a:gd name="T12" fmla="*/ 8 w 10"/>
                  <a:gd name="T13" fmla="*/ 0 h 5"/>
                  <a:gd name="T14" fmla="*/ 6 w 10"/>
                  <a:gd name="T15" fmla="*/ 0 h 5"/>
                  <a:gd name="T16" fmla="*/ 0 w 10"/>
                  <a:gd name="T17" fmla="*/ 2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
                  <a:gd name="T28" fmla="*/ 0 h 5"/>
                  <a:gd name="T29" fmla="*/ 10 w 10"/>
                  <a:gd name="T30" fmla="*/ 5 h 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 h="5">
                    <a:moveTo>
                      <a:pt x="0" y="2"/>
                    </a:moveTo>
                    <a:lnTo>
                      <a:pt x="0" y="5"/>
                    </a:lnTo>
                    <a:lnTo>
                      <a:pt x="2" y="5"/>
                    </a:lnTo>
                    <a:lnTo>
                      <a:pt x="8" y="3"/>
                    </a:lnTo>
                    <a:lnTo>
                      <a:pt x="10" y="2"/>
                    </a:lnTo>
                    <a:lnTo>
                      <a:pt x="8" y="2"/>
                    </a:lnTo>
                    <a:lnTo>
                      <a:pt x="8" y="0"/>
                    </a:lnTo>
                    <a:lnTo>
                      <a:pt x="6" y="0"/>
                    </a:lnTo>
                    <a:lnTo>
                      <a:pt x="0"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1104" name="Freeform 151"/>
              <p:cNvSpPr>
                <a:spLocks/>
              </p:cNvSpPr>
              <p:nvPr/>
            </p:nvSpPr>
            <p:spPr bwMode="auto">
              <a:xfrm>
                <a:off x="1947" y="2723"/>
                <a:ext cx="10" cy="4"/>
              </a:xfrm>
              <a:custGeom>
                <a:avLst/>
                <a:gdLst>
                  <a:gd name="T0" fmla="*/ 0 w 10"/>
                  <a:gd name="T1" fmla="*/ 0 h 4"/>
                  <a:gd name="T2" fmla="*/ 0 w 10"/>
                  <a:gd name="T3" fmla="*/ 4 h 4"/>
                  <a:gd name="T4" fmla="*/ 8 w 10"/>
                  <a:gd name="T5" fmla="*/ 4 h 4"/>
                  <a:gd name="T6" fmla="*/ 8 w 10"/>
                  <a:gd name="T7" fmla="*/ 2 h 4"/>
                  <a:gd name="T8" fmla="*/ 10 w 10"/>
                  <a:gd name="T9" fmla="*/ 2 h 4"/>
                  <a:gd name="T10" fmla="*/ 10 w 10"/>
                  <a:gd name="T11" fmla="*/ 0 h 4"/>
                  <a:gd name="T12" fmla="*/ 6 w 10"/>
                  <a:gd name="T13" fmla="*/ 0 h 4"/>
                  <a:gd name="T14" fmla="*/ 0 w 10"/>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10"/>
                  <a:gd name="T25" fmla="*/ 0 h 4"/>
                  <a:gd name="T26" fmla="*/ 10 w 10"/>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 h="4">
                    <a:moveTo>
                      <a:pt x="0" y="0"/>
                    </a:moveTo>
                    <a:lnTo>
                      <a:pt x="0" y="4"/>
                    </a:lnTo>
                    <a:lnTo>
                      <a:pt x="8" y="4"/>
                    </a:lnTo>
                    <a:lnTo>
                      <a:pt x="8" y="2"/>
                    </a:lnTo>
                    <a:lnTo>
                      <a:pt x="10" y="2"/>
                    </a:lnTo>
                    <a:lnTo>
                      <a:pt x="10" y="0"/>
                    </a:lnTo>
                    <a:lnTo>
                      <a:pt x="6"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1105" name="Freeform 152"/>
              <p:cNvSpPr>
                <a:spLocks/>
              </p:cNvSpPr>
              <p:nvPr/>
            </p:nvSpPr>
            <p:spPr bwMode="auto">
              <a:xfrm>
                <a:off x="1961" y="2719"/>
                <a:ext cx="11" cy="6"/>
              </a:xfrm>
              <a:custGeom>
                <a:avLst/>
                <a:gdLst>
                  <a:gd name="T0" fmla="*/ 0 w 11"/>
                  <a:gd name="T1" fmla="*/ 2 h 6"/>
                  <a:gd name="T2" fmla="*/ 0 w 11"/>
                  <a:gd name="T3" fmla="*/ 6 h 6"/>
                  <a:gd name="T4" fmla="*/ 3 w 11"/>
                  <a:gd name="T5" fmla="*/ 6 h 6"/>
                  <a:gd name="T6" fmla="*/ 9 w 11"/>
                  <a:gd name="T7" fmla="*/ 4 h 6"/>
                  <a:gd name="T8" fmla="*/ 11 w 11"/>
                  <a:gd name="T9" fmla="*/ 2 h 6"/>
                  <a:gd name="T10" fmla="*/ 9 w 11"/>
                  <a:gd name="T11" fmla="*/ 2 h 6"/>
                  <a:gd name="T12" fmla="*/ 9 w 11"/>
                  <a:gd name="T13" fmla="*/ 0 h 6"/>
                  <a:gd name="T14" fmla="*/ 7 w 11"/>
                  <a:gd name="T15" fmla="*/ 0 h 6"/>
                  <a:gd name="T16" fmla="*/ 0 w 11"/>
                  <a:gd name="T17" fmla="*/ 2 h 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
                  <a:gd name="T28" fmla="*/ 0 h 6"/>
                  <a:gd name="T29" fmla="*/ 11 w 11"/>
                  <a:gd name="T30" fmla="*/ 6 h 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 h="6">
                    <a:moveTo>
                      <a:pt x="0" y="2"/>
                    </a:moveTo>
                    <a:lnTo>
                      <a:pt x="0" y="6"/>
                    </a:lnTo>
                    <a:lnTo>
                      <a:pt x="3" y="6"/>
                    </a:lnTo>
                    <a:lnTo>
                      <a:pt x="9" y="4"/>
                    </a:lnTo>
                    <a:lnTo>
                      <a:pt x="11" y="2"/>
                    </a:lnTo>
                    <a:lnTo>
                      <a:pt x="9" y="2"/>
                    </a:lnTo>
                    <a:lnTo>
                      <a:pt x="9" y="0"/>
                    </a:lnTo>
                    <a:lnTo>
                      <a:pt x="7" y="0"/>
                    </a:lnTo>
                    <a:lnTo>
                      <a:pt x="0"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1106" name="Freeform 153"/>
              <p:cNvSpPr>
                <a:spLocks/>
              </p:cNvSpPr>
              <p:nvPr/>
            </p:nvSpPr>
            <p:spPr bwMode="auto">
              <a:xfrm>
                <a:off x="1976" y="2717"/>
                <a:ext cx="10" cy="4"/>
              </a:xfrm>
              <a:custGeom>
                <a:avLst/>
                <a:gdLst>
                  <a:gd name="T0" fmla="*/ 0 w 10"/>
                  <a:gd name="T1" fmla="*/ 0 h 4"/>
                  <a:gd name="T2" fmla="*/ 0 w 10"/>
                  <a:gd name="T3" fmla="*/ 4 h 4"/>
                  <a:gd name="T4" fmla="*/ 8 w 10"/>
                  <a:gd name="T5" fmla="*/ 4 h 4"/>
                  <a:gd name="T6" fmla="*/ 8 w 10"/>
                  <a:gd name="T7" fmla="*/ 2 h 4"/>
                  <a:gd name="T8" fmla="*/ 10 w 10"/>
                  <a:gd name="T9" fmla="*/ 2 h 4"/>
                  <a:gd name="T10" fmla="*/ 10 w 10"/>
                  <a:gd name="T11" fmla="*/ 0 h 4"/>
                  <a:gd name="T12" fmla="*/ 6 w 10"/>
                  <a:gd name="T13" fmla="*/ 0 h 4"/>
                  <a:gd name="T14" fmla="*/ 0 w 10"/>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10"/>
                  <a:gd name="T25" fmla="*/ 0 h 4"/>
                  <a:gd name="T26" fmla="*/ 10 w 10"/>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 h="4">
                    <a:moveTo>
                      <a:pt x="0" y="0"/>
                    </a:moveTo>
                    <a:lnTo>
                      <a:pt x="0" y="4"/>
                    </a:lnTo>
                    <a:lnTo>
                      <a:pt x="8" y="4"/>
                    </a:lnTo>
                    <a:lnTo>
                      <a:pt x="8" y="2"/>
                    </a:lnTo>
                    <a:lnTo>
                      <a:pt x="10" y="2"/>
                    </a:lnTo>
                    <a:lnTo>
                      <a:pt x="10" y="0"/>
                    </a:lnTo>
                    <a:lnTo>
                      <a:pt x="6"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1107" name="Freeform 154"/>
              <p:cNvSpPr>
                <a:spLocks/>
              </p:cNvSpPr>
              <p:nvPr/>
            </p:nvSpPr>
            <p:spPr bwMode="auto">
              <a:xfrm>
                <a:off x="1990" y="2713"/>
                <a:ext cx="10" cy="6"/>
              </a:xfrm>
              <a:custGeom>
                <a:avLst/>
                <a:gdLst>
                  <a:gd name="T0" fmla="*/ 0 w 10"/>
                  <a:gd name="T1" fmla="*/ 2 h 6"/>
                  <a:gd name="T2" fmla="*/ 0 w 10"/>
                  <a:gd name="T3" fmla="*/ 6 h 6"/>
                  <a:gd name="T4" fmla="*/ 2 w 10"/>
                  <a:gd name="T5" fmla="*/ 6 h 6"/>
                  <a:gd name="T6" fmla="*/ 8 w 10"/>
                  <a:gd name="T7" fmla="*/ 4 h 6"/>
                  <a:gd name="T8" fmla="*/ 8 w 10"/>
                  <a:gd name="T9" fmla="*/ 2 h 6"/>
                  <a:gd name="T10" fmla="*/ 10 w 10"/>
                  <a:gd name="T11" fmla="*/ 2 h 6"/>
                  <a:gd name="T12" fmla="*/ 8 w 10"/>
                  <a:gd name="T13" fmla="*/ 0 h 6"/>
                  <a:gd name="T14" fmla="*/ 6 w 10"/>
                  <a:gd name="T15" fmla="*/ 0 h 6"/>
                  <a:gd name="T16" fmla="*/ 0 w 10"/>
                  <a:gd name="T17" fmla="*/ 2 h 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
                  <a:gd name="T28" fmla="*/ 0 h 6"/>
                  <a:gd name="T29" fmla="*/ 10 w 10"/>
                  <a:gd name="T30" fmla="*/ 6 h 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 h="6">
                    <a:moveTo>
                      <a:pt x="0" y="2"/>
                    </a:moveTo>
                    <a:lnTo>
                      <a:pt x="0" y="6"/>
                    </a:lnTo>
                    <a:lnTo>
                      <a:pt x="2" y="6"/>
                    </a:lnTo>
                    <a:lnTo>
                      <a:pt x="8" y="4"/>
                    </a:lnTo>
                    <a:lnTo>
                      <a:pt x="8" y="2"/>
                    </a:lnTo>
                    <a:lnTo>
                      <a:pt x="10" y="2"/>
                    </a:lnTo>
                    <a:lnTo>
                      <a:pt x="8" y="0"/>
                    </a:lnTo>
                    <a:lnTo>
                      <a:pt x="6" y="0"/>
                    </a:lnTo>
                    <a:lnTo>
                      <a:pt x="0"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1108" name="Freeform 155"/>
              <p:cNvSpPr>
                <a:spLocks/>
              </p:cNvSpPr>
              <p:nvPr/>
            </p:nvSpPr>
            <p:spPr bwMode="auto">
              <a:xfrm>
                <a:off x="2005" y="2709"/>
                <a:ext cx="10" cy="6"/>
              </a:xfrm>
              <a:custGeom>
                <a:avLst/>
                <a:gdLst>
                  <a:gd name="T0" fmla="*/ 0 w 10"/>
                  <a:gd name="T1" fmla="*/ 2 h 6"/>
                  <a:gd name="T2" fmla="*/ 0 w 10"/>
                  <a:gd name="T3" fmla="*/ 6 h 6"/>
                  <a:gd name="T4" fmla="*/ 2 w 10"/>
                  <a:gd name="T5" fmla="*/ 6 h 6"/>
                  <a:gd name="T6" fmla="*/ 8 w 10"/>
                  <a:gd name="T7" fmla="*/ 4 h 6"/>
                  <a:gd name="T8" fmla="*/ 10 w 10"/>
                  <a:gd name="T9" fmla="*/ 4 h 6"/>
                  <a:gd name="T10" fmla="*/ 10 w 10"/>
                  <a:gd name="T11" fmla="*/ 2 h 6"/>
                  <a:gd name="T12" fmla="*/ 8 w 10"/>
                  <a:gd name="T13" fmla="*/ 2 h 6"/>
                  <a:gd name="T14" fmla="*/ 8 w 10"/>
                  <a:gd name="T15" fmla="*/ 0 h 6"/>
                  <a:gd name="T16" fmla="*/ 6 w 10"/>
                  <a:gd name="T17" fmla="*/ 0 h 6"/>
                  <a:gd name="T18" fmla="*/ 0 w 10"/>
                  <a:gd name="T19" fmla="*/ 2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
                  <a:gd name="T31" fmla="*/ 0 h 6"/>
                  <a:gd name="T32" fmla="*/ 10 w 10"/>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 h="6">
                    <a:moveTo>
                      <a:pt x="0" y="2"/>
                    </a:moveTo>
                    <a:lnTo>
                      <a:pt x="0" y="6"/>
                    </a:lnTo>
                    <a:lnTo>
                      <a:pt x="2" y="6"/>
                    </a:lnTo>
                    <a:lnTo>
                      <a:pt x="8" y="4"/>
                    </a:lnTo>
                    <a:lnTo>
                      <a:pt x="10" y="4"/>
                    </a:lnTo>
                    <a:lnTo>
                      <a:pt x="10" y="2"/>
                    </a:lnTo>
                    <a:lnTo>
                      <a:pt x="8" y="2"/>
                    </a:lnTo>
                    <a:lnTo>
                      <a:pt x="8" y="0"/>
                    </a:lnTo>
                    <a:lnTo>
                      <a:pt x="6" y="0"/>
                    </a:lnTo>
                    <a:lnTo>
                      <a:pt x="0"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1109" name="Freeform 156"/>
              <p:cNvSpPr>
                <a:spLocks/>
              </p:cNvSpPr>
              <p:nvPr/>
            </p:nvSpPr>
            <p:spPr bwMode="auto">
              <a:xfrm>
                <a:off x="2019" y="2707"/>
                <a:ext cx="10" cy="6"/>
              </a:xfrm>
              <a:custGeom>
                <a:avLst/>
                <a:gdLst>
                  <a:gd name="T0" fmla="*/ 0 w 10"/>
                  <a:gd name="T1" fmla="*/ 2 h 6"/>
                  <a:gd name="T2" fmla="*/ 0 w 10"/>
                  <a:gd name="T3" fmla="*/ 6 h 6"/>
                  <a:gd name="T4" fmla="*/ 2 w 10"/>
                  <a:gd name="T5" fmla="*/ 6 h 6"/>
                  <a:gd name="T6" fmla="*/ 8 w 10"/>
                  <a:gd name="T7" fmla="*/ 4 h 6"/>
                  <a:gd name="T8" fmla="*/ 8 w 10"/>
                  <a:gd name="T9" fmla="*/ 2 h 6"/>
                  <a:gd name="T10" fmla="*/ 10 w 10"/>
                  <a:gd name="T11" fmla="*/ 2 h 6"/>
                  <a:gd name="T12" fmla="*/ 8 w 10"/>
                  <a:gd name="T13" fmla="*/ 0 h 6"/>
                  <a:gd name="T14" fmla="*/ 6 w 10"/>
                  <a:gd name="T15" fmla="*/ 0 h 6"/>
                  <a:gd name="T16" fmla="*/ 0 w 10"/>
                  <a:gd name="T17" fmla="*/ 2 h 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
                  <a:gd name="T28" fmla="*/ 0 h 6"/>
                  <a:gd name="T29" fmla="*/ 10 w 10"/>
                  <a:gd name="T30" fmla="*/ 6 h 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 h="6">
                    <a:moveTo>
                      <a:pt x="0" y="2"/>
                    </a:moveTo>
                    <a:lnTo>
                      <a:pt x="0" y="6"/>
                    </a:lnTo>
                    <a:lnTo>
                      <a:pt x="2" y="6"/>
                    </a:lnTo>
                    <a:lnTo>
                      <a:pt x="8" y="4"/>
                    </a:lnTo>
                    <a:lnTo>
                      <a:pt x="8" y="2"/>
                    </a:lnTo>
                    <a:lnTo>
                      <a:pt x="10" y="2"/>
                    </a:lnTo>
                    <a:lnTo>
                      <a:pt x="8" y="0"/>
                    </a:lnTo>
                    <a:lnTo>
                      <a:pt x="6" y="0"/>
                    </a:lnTo>
                    <a:lnTo>
                      <a:pt x="0"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1110" name="Freeform 157"/>
              <p:cNvSpPr>
                <a:spLocks/>
              </p:cNvSpPr>
              <p:nvPr/>
            </p:nvSpPr>
            <p:spPr bwMode="auto">
              <a:xfrm>
                <a:off x="2027" y="2705"/>
                <a:ext cx="10" cy="6"/>
              </a:xfrm>
              <a:custGeom>
                <a:avLst/>
                <a:gdLst>
                  <a:gd name="T0" fmla="*/ 8 w 10"/>
                  <a:gd name="T1" fmla="*/ 4 h 6"/>
                  <a:gd name="T2" fmla="*/ 8 w 10"/>
                  <a:gd name="T3" fmla="*/ 2 h 6"/>
                  <a:gd name="T4" fmla="*/ 10 w 10"/>
                  <a:gd name="T5" fmla="*/ 2 h 6"/>
                  <a:gd name="T6" fmla="*/ 8 w 10"/>
                  <a:gd name="T7" fmla="*/ 0 h 6"/>
                  <a:gd name="T8" fmla="*/ 6 w 10"/>
                  <a:gd name="T9" fmla="*/ 0 h 6"/>
                  <a:gd name="T10" fmla="*/ 0 w 10"/>
                  <a:gd name="T11" fmla="*/ 2 h 6"/>
                  <a:gd name="T12" fmla="*/ 0 w 10"/>
                  <a:gd name="T13" fmla="*/ 6 h 6"/>
                  <a:gd name="T14" fmla="*/ 2 w 10"/>
                  <a:gd name="T15" fmla="*/ 6 h 6"/>
                  <a:gd name="T16" fmla="*/ 8 w 10"/>
                  <a:gd name="T17" fmla="*/ 4 h 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
                  <a:gd name="T28" fmla="*/ 0 h 6"/>
                  <a:gd name="T29" fmla="*/ 10 w 10"/>
                  <a:gd name="T30" fmla="*/ 6 h 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 h="6">
                    <a:moveTo>
                      <a:pt x="8" y="4"/>
                    </a:moveTo>
                    <a:lnTo>
                      <a:pt x="8" y="2"/>
                    </a:lnTo>
                    <a:lnTo>
                      <a:pt x="10" y="2"/>
                    </a:lnTo>
                    <a:lnTo>
                      <a:pt x="8" y="0"/>
                    </a:lnTo>
                    <a:lnTo>
                      <a:pt x="6" y="0"/>
                    </a:lnTo>
                    <a:lnTo>
                      <a:pt x="0" y="2"/>
                    </a:lnTo>
                    <a:lnTo>
                      <a:pt x="0" y="6"/>
                    </a:lnTo>
                    <a:lnTo>
                      <a:pt x="2" y="6"/>
                    </a:lnTo>
                    <a:lnTo>
                      <a:pt x="8"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1111" name="Freeform 158"/>
              <p:cNvSpPr>
                <a:spLocks/>
              </p:cNvSpPr>
              <p:nvPr/>
            </p:nvSpPr>
            <p:spPr bwMode="auto">
              <a:xfrm>
                <a:off x="1760" y="2508"/>
                <a:ext cx="407" cy="671"/>
              </a:xfrm>
              <a:custGeom>
                <a:avLst/>
                <a:gdLst>
                  <a:gd name="T0" fmla="*/ 0 w 407"/>
                  <a:gd name="T1" fmla="*/ 671 h 671"/>
                  <a:gd name="T2" fmla="*/ 407 w 407"/>
                  <a:gd name="T3" fmla="*/ 512 h 671"/>
                  <a:gd name="T4" fmla="*/ 407 w 407"/>
                  <a:gd name="T5" fmla="*/ 0 h 671"/>
                  <a:gd name="T6" fmla="*/ 0 w 407"/>
                  <a:gd name="T7" fmla="*/ 159 h 671"/>
                  <a:gd name="T8" fmla="*/ 0 w 407"/>
                  <a:gd name="T9" fmla="*/ 671 h 671"/>
                  <a:gd name="T10" fmla="*/ 0 60000 65536"/>
                  <a:gd name="T11" fmla="*/ 0 60000 65536"/>
                  <a:gd name="T12" fmla="*/ 0 60000 65536"/>
                  <a:gd name="T13" fmla="*/ 0 60000 65536"/>
                  <a:gd name="T14" fmla="*/ 0 60000 65536"/>
                  <a:gd name="T15" fmla="*/ 0 w 407"/>
                  <a:gd name="T16" fmla="*/ 0 h 671"/>
                  <a:gd name="T17" fmla="*/ 407 w 407"/>
                  <a:gd name="T18" fmla="*/ 671 h 671"/>
                </a:gdLst>
                <a:ahLst/>
                <a:cxnLst>
                  <a:cxn ang="T10">
                    <a:pos x="T0" y="T1"/>
                  </a:cxn>
                  <a:cxn ang="T11">
                    <a:pos x="T2" y="T3"/>
                  </a:cxn>
                  <a:cxn ang="T12">
                    <a:pos x="T4" y="T5"/>
                  </a:cxn>
                  <a:cxn ang="T13">
                    <a:pos x="T6" y="T7"/>
                  </a:cxn>
                  <a:cxn ang="T14">
                    <a:pos x="T8" y="T9"/>
                  </a:cxn>
                </a:cxnLst>
                <a:rect l="T15" t="T16" r="T17" b="T18"/>
                <a:pathLst>
                  <a:path w="407" h="671">
                    <a:moveTo>
                      <a:pt x="0" y="671"/>
                    </a:moveTo>
                    <a:lnTo>
                      <a:pt x="407" y="512"/>
                    </a:lnTo>
                    <a:lnTo>
                      <a:pt x="407" y="0"/>
                    </a:lnTo>
                    <a:lnTo>
                      <a:pt x="0" y="159"/>
                    </a:lnTo>
                    <a:lnTo>
                      <a:pt x="0" y="671"/>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1112" name="Freeform 159"/>
              <p:cNvSpPr>
                <a:spLocks/>
              </p:cNvSpPr>
              <p:nvPr/>
            </p:nvSpPr>
            <p:spPr bwMode="auto">
              <a:xfrm>
                <a:off x="1756" y="2504"/>
                <a:ext cx="415" cy="679"/>
              </a:xfrm>
              <a:custGeom>
                <a:avLst/>
                <a:gdLst>
                  <a:gd name="T0" fmla="*/ 0 w 415"/>
                  <a:gd name="T1" fmla="*/ 675 h 679"/>
                  <a:gd name="T2" fmla="*/ 0 w 415"/>
                  <a:gd name="T3" fmla="*/ 677 h 679"/>
                  <a:gd name="T4" fmla="*/ 2 w 415"/>
                  <a:gd name="T5" fmla="*/ 677 h 679"/>
                  <a:gd name="T6" fmla="*/ 2 w 415"/>
                  <a:gd name="T7" fmla="*/ 679 h 679"/>
                  <a:gd name="T8" fmla="*/ 4 w 415"/>
                  <a:gd name="T9" fmla="*/ 679 h 679"/>
                  <a:gd name="T10" fmla="*/ 4 w 415"/>
                  <a:gd name="T11" fmla="*/ 677 h 679"/>
                  <a:gd name="T12" fmla="*/ 411 w 415"/>
                  <a:gd name="T13" fmla="*/ 518 h 679"/>
                  <a:gd name="T14" fmla="*/ 413 w 415"/>
                  <a:gd name="T15" fmla="*/ 518 h 679"/>
                  <a:gd name="T16" fmla="*/ 413 w 415"/>
                  <a:gd name="T17" fmla="*/ 516 h 679"/>
                  <a:gd name="T18" fmla="*/ 415 w 415"/>
                  <a:gd name="T19" fmla="*/ 516 h 679"/>
                  <a:gd name="T20" fmla="*/ 415 w 415"/>
                  <a:gd name="T21" fmla="*/ 2 h 679"/>
                  <a:gd name="T22" fmla="*/ 413 w 415"/>
                  <a:gd name="T23" fmla="*/ 2 h 679"/>
                  <a:gd name="T24" fmla="*/ 413 w 415"/>
                  <a:gd name="T25" fmla="*/ 0 h 679"/>
                  <a:gd name="T26" fmla="*/ 409 w 415"/>
                  <a:gd name="T27" fmla="*/ 0 h 679"/>
                  <a:gd name="T28" fmla="*/ 2 w 415"/>
                  <a:gd name="T29" fmla="*/ 159 h 679"/>
                  <a:gd name="T30" fmla="*/ 0 w 415"/>
                  <a:gd name="T31" fmla="*/ 159 h 679"/>
                  <a:gd name="T32" fmla="*/ 0 w 415"/>
                  <a:gd name="T33" fmla="*/ 163 h 679"/>
                  <a:gd name="T34" fmla="*/ 0 w 415"/>
                  <a:gd name="T35" fmla="*/ 675 h 679"/>
                  <a:gd name="T36" fmla="*/ 8 w 415"/>
                  <a:gd name="T37" fmla="*/ 675 h 679"/>
                  <a:gd name="T38" fmla="*/ 8 w 415"/>
                  <a:gd name="T39" fmla="*/ 163 h 679"/>
                  <a:gd name="T40" fmla="*/ 4 w 415"/>
                  <a:gd name="T41" fmla="*/ 165 h 679"/>
                  <a:gd name="T42" fmla="*/ 411 w 415"/>
                  <a:gd name="T43" fmla="*/ 6 h 679"/>
                  <a:gd name="T44" fmla="*/ 407 w 415"/>
                  <a:gd name="T45" fmla="*/ 4 h 679"/>
                  <a:gd name="T46" fmla="*/ 407 w 415"/>
                  <a:gd name="T47" fmla="*/ 516 h 679"/>
                  <a:gd name="T48" fmla="*/ 409 w 415"/>
                  <a:gd name="T49" fmla="*/ 512 h 679"/>
                  <a:gd name="T50" fmla="*/ 2 w 415"/>
                  <a:gd name="T51" fmla="*/ 671 h 679"/>
                  <a:gd name="T52" fmla="*/ 8 w 415"/>
                  <a:gd name="T53" fmla="*/ 675 h 679"/>
                  <a:gd name="T54" fmla="*/ 0 w 415"/>
                  <a:gd name="T55" fmla="*/ 675 h 67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415"/>
                  <a:gd name="T85" fmla="*/ 0 h 679"/>
                  <a:gd name="T86" fmla="*/ 415 w 415"/>
                  <a:gd name="T87" fmla="*/ 679 h 679"/>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415" h="679">
                    <a:moveTo>
                      <a:pt x="0" y="675"/>
                    </a:moveTo>
                    <a:lnTo>
                      <a:pt x="0" y="677"/>
                    </a:lnTo>
                    <a:lnTo>
                      <a:pt x="2" y="677"/>
                    </a:lnTo>
                    <a:lnTo>
                      <a:pt x="2" y="679"/>
                    </a:lnTo>
                    <a:lnTo>
                      <a:pt x="4" y="679"/>
                    </a:lnTo>
                    <a:lnTo>
                      <a:pt x="4" y="677"/>
                    </a:lnTo>
                    <a:lnTo>
                      <a:pt x="411" y="518"/>
                    </a:lnTo>
                    <a:lnTo>
                      <a:pt x="413" y="518"/>
                    </a:lnTo>
                    <a:lnTo>
                      <a:pt x="413" y="516"/>
                    </a:lnTo>
                    <a:lnTo>
                      <a:pt x="415" y="516"/>
                    </a:lnTo>
                    <a:lnTo>
                      <a:pt x="415" y="2"/>
                    </a:lnTo>
                    <a:lnTo>
                      <a:pt x="413" y="2"/>
                    </a:lnTo>
                    <a:lnTo>
                      <a:pt x="413" y="0"/>
                    </a:lnTo>
                    <a:lnTo>
                      <a:pt x="409" y="0"/>
                    </a:lnTo>
                    <a:lnTo>
                      <a:pt x="2" y="159"/>
                    </a:lnTo>
                    <a:lnTo>
                      <a:pt x="0" y="159"/>
                    </a:lnTo>
                    <a:lnTo>
                      <a:pt x="0" y="163"/>
                    </a:lnTo>
                    <a:lnTo>
                      <a:pt x="0" y="675"/>
                    </a:lnTo>
                    <a:lnTo>
                      <a:pt x="8" y="675"/>
                    </a:lnTo>
                    <a:lnTo>
                      <a:pt x="8" y="163"/>
                    </a:lnTo>
                    <a:lnTo>
                      <a:pt x="4" y="165"/>
                    </a:lnTo>
                    <a:lnTo>
                      <a:pt x="411" y="6"/>
                    </a:lnTo>
                    <a:lnTo>
                      <a:pt x="407" y="4"/>
                    </a:lnTo>
                    <a:lnTo>
                      <a:pt x="407" y="516"/>
                    </a:lnTo>
                    <a:lnTo>
                      <a:pt x="409" y="512"/>
                    </a:lnTo>
                    <a:lnTo>
                      <a:pt x="2" y="671"/>
                    </a:lnTo>
                    <a:lnTo>
                      <a:pt x="8" y="675"/>
                    </a:lnTo>
                    <a:lnTo>
                      <a:pt x="0" y="67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1113" name="Freeform 160"/>
              <p:cNvSpPr>
                <a:spLocks/>
              </p:cNvSpPr>
              <p:nvPr/>
            </p:nvSpPr>
            <p:spPr bwMode="auto">
              <a:xfrm>
                <a:off x="1816" y="2692"/>
                <a:ext cx="12" cy="266"/>
              </a:xfrm>
              <a:custGeom>
                <a:avLst/>
                <a:gdLst>
                  <a:gd name="T0" fmla="*/ 12 w 12"/>
                  <a:gd name="T1" fmla="*/ 4 h 266"/>
                  <a:gd name="T2" fmla="*/ 12 w 12"/>
                  <a:gd name="T3" fmla="*/ 2 h 266"/>
                  <a:gd name="T4" fmla="*/ 10 w 12"/>
                  <a:gd name="T5" fmla="*/ 2 h 266"/>
                  <a:gd name="T6" fmla="*/ 10 w 12"/>
                  <a:gd name="T7" fmla="*/ 0 h 266"/>
                  <a:gd name="T8" fmla="*/ 2 w 12"/>
                  <a:gd name="T9" fmla="*/ 0 h 266"/>
                  <a:gd name="T10" fmla="*/ 0 w 12"/>
                  <a:gd name="T11" fmla="*/ 2 h 266"/>
                  <a:gd name="T12" fmla="*/ 0 w 12"/>
                  <a:gd name="T13" fmla="*/ 264 h 266"/>
                  <a:gd name="T14" fmla="*/ 2 w 12"/>
                  <a:gd name="T15" fmla="*/ 264 h 266"/>
                  <a:gd name="T16" fmla="*/ 4 w 12"/>
                  <a:gd name="T17" fmla="*/ 266 h 266"/>
                  <a:gd name="T18" fmla="*/ 6 w 12"/>
                  <a:gd name="T19" fmla="*/ 266 h 266"/>
                  <a:gd name="T20" fmla="*/ 8 w 12"/>
                  <a:gd name="T21" fmla="*/ 264 h 266"/>
                  <a:gd name="T22" fmla="*/ 10 w 12"/>
                  <a:gd name="T23" fmla="*/ 264 h 266"/>
                  <a:gd name="T24" fmla="*/ 12 w 12"/>
                  <a:gd name="T25" fmla="*/ 263 h 266"/>
                  <a:gd name="T26" fmla="*/ 12 w 12"/>
                  <a:gd name="T27" fmla="*/ 4 h 26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2"/>
                  <a:gd name="T43" fmla="*/ 0 h 266"/>
                  <a:gd name="T44" fmla="*/ 12 w 12"/>
                  <a:gd name="T45" fmla="*/ 266 h 26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2" h="266">
                    <a:moveTo>
                      <a:pt x="12" y="4"/>
                    </a:moveTo>
                    <a:lnTo>
                      <a:pt x="12" y="2"/>
                    </a:lnTo>
                    <a:lnTo>
                      <a:pt x="10" y="2"/>
                    </a:lnTo>
                    <a:lnTo>
                      <a:pt x="10" y="0"/>
                    </a:lnTo>
                    <a:lnTo>
                      <a:pt x="2" y="0"/>
                    </a:lnTo>
                    <a:lnTo>
                      <a:pt x="0" y="2"/>
                    </a:lnTo>
                    <a:lnTo>
                      <a:pt x="0" y="264"/>
                    </a:lnTo>
                    <a:lnTo>
                      <a:pt x="2" y="264"/>
                    </a:lnTo>
                    <a:lnTo>
                      <a:pt x="4" y="266"/>
                    </a:lnTo>
                    <a:lnTo>
                      <a:pt x="6" y="266"/>
                    </a:lnTo>
                    <a:lnTo>
                      <a:pt x="8" y="264"/>
                    </a:lnTo>
                    <a:lnTo>
                      <a:pt x="10" y="264"/>
                    </a:lnTo>
                    <a:lnTo>
                      <a:pt x="12" y="263"/>
                    </a:lnTo>
                    <a:lnTo>
                      <a:pt x="12"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1114" name="Freeform 161"/>
              <p:cNvSpPr>
                <a:spLocks/>
              </p:cNvSpPr>
              <p:nvPr/>
            </p:nvSpPr>
            <p:spPr bwMode="auto">
              <a:xfrm>
                <a:off x="1818" y="2836"/>
                <a:ext cx="304" cy="120"/>
              </a:xfrm>
              <a:custGeom>
                <a:avLst/>
                <a:gdLst>
                  <a:gd name="T0" fmla="*/ 0 w 304"/>
                  <a:gd name="T1" fmla="*/ 117 h 120"/>
                  <a:gd name="T2" fmla="*/ 0 w 304"/>
                  <a:gd name="T3" fmla="*/ 119 h 120"/>
                  <a:gd name="T4" fmla="*/ 2 w 304"/>
                  <a:gd name="T5" fmla="*/ 120 h 120"/>
                  <a:gd name="T6" fmla="*/ 4 w 304"/>
                  <a:gd name="T7" fmla="*/ 120 h 120"/>
                  <a:gd name="T8" fmla="*/ 6 w 304"/>
                  <a:gd name="T9" fmla="*/ 119 h 120"/>
                  <a:gd name="T10" fmla="*/ 302 w 304"/>
                  <a:gd name="T11" fmla="*/ 2 h 120"/>
                  <a:gd name="T12" fmla="*/ 304 w 304"/>
                  <a:gd name="T13" fmla="*/ 2 h 120"/>
                  <a:gd name="T14" fmla="*/ 304 w 304"/>
                  <a:gd name="T15" fmla="*/ 0 h 120"/>
                  <a:gd name="T16" fmla="*/ 295 w 304"/>
                  <a:gd name="T17" fmla="*/ 0 h 120"/>
                  <a:gd name="T18" fmla="*/ 0 w 304"/>
                  <a:gd name="T19" fmla="*/ 117 h 12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4"/>
                  <a:gd name="T31" fmla="*/ 0 h 120"/>
                  <a:gd name="T32" fmla="*/ 304 w 304"/>
                  <a:gd name="T33" fmla="*/ 120 h 12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4" h="120">
                    <a:moveTo>
                      <a:pt x="0" y="117"/>
                    </a:moveTo>
                    <a:lnTo>
                      <a:pt x="0" y="119"/>
                    </a:lnTo>
                    <a:lnTo>
                      <a:pt x="2" y="120"/>
                    </a:lnTo>
                    <a:lnTo>
                      <a:pt x="4" y="120"/>
                    </a:lnTo>
                    <a:lnTo>
                      <a:pt x="6" y="119"/>
                    </a:lnTo>
                    <a:lnTo>
                      <a:pt x="302" y="2"/>
                    </a:lnTo>
                    <a:lnTo>
                      <a:pt x="304" y="2"/>
                    </a:lnTo>
                    <a:lnTo>
                      <a:pt x="304" y="0"/>
                    </a:lnTo>
                    <a:lnTo>
                      <a:pt x="295" y="0"/>
                    </a:lnTo>
                    <a:lnTo>
                      <a:pt x="0" y="11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1115" name="Freeform 162"/>
              <p:cNvSpPr>
                <a:spLocks/>
              </p:cNvSpPr>
              <p:nvPr/>
            </p:nvSpPr>
            <p:spPr bwMode="auto">
              <a:xfrm>
                <a:off x="1822" y="2874"/>
                <a:ext cx="300" cy="199"/>
              </a:xfrm>
              <a:custGeom>
                <a:avLst/>
                <a:gdLst>
                  <a:gd name="T0" fmla="*/ 0 w 300"/>
                  <a:gd name="T1" fmla="*/ 117 h 199"/>
                  <a:gd name="T2" fmla="*/ 0 w 300"/>
                  <a:gd name="T3" fmla="*/ 199 h 199"/>
                  <a:gd name="T4" fmla="*/ 300 w 300"/>
                  <a:gd name="T5" fmla="*/ 82 h 199"/>
                  <a:gd name="T6" fmla="*/ 300 w 300"/>
                  <a:gd name="T7" fmla="*/ 0 h 199"/>
                  <a:gd name="T8" fmla="*/ 0 w 300"/>
                  <a:gd name="T9" fmla="*/ 117 h 199"/>
                  <a:gd name="T10" fmla="*/ 0 60000 65536"/>
                  <a:gd name="T11" fmla="*/ 0 60000 65536"/>
                  <a:gd name="T12" fmla="*/ 0 60000 65536"/>
                  <a:gd name="T13" fmla="*/ 0 60000 65536"/>
                  <a:gd name="T14" fmla="*/ 0 60000 65536"/>
                  <a:gd name="T15" fmla="*/ 0 w 300"/>
                  <a:gd name="T16" fmla="*/ 0 h 199"/>
                  <a:gd name="T17" fmla="*/ 300 w 300"/>
                  <a:gd name="T18" fmla="*/ 199 h 199"/>
                </a:gdLst>
                <a:ahLst/>
                <a:cxnLst>
                  <a:cxn ang="T10">
                    <a:pos x="T0" y="T1"/>
                  </a:cxn>
                  <a:cxn ang="T11">
                    <a:pos x="T2" y="T3"/>
                  </a:cxn>
                  <a:cxn ang="T12">
                    <a:pos x="T4" y="T5"/>
                  </a:cxn>
                  <a:cxn ang="T13">
                    <a:pos x="T6" y="T7"/>
                  </a:cxn>
                  <a:cxn ang="T14">
                    <a:pos x="T8" y="T9"/>
                  </a:cxn>
                </a:cxnLst>
                <a:rect l="T15" t="T16" r="T17" b="T18"/>
                <a:pathLst>
                  <a:path w="300" h="199">
                    <a:moveTo>
                      <a:pt x="0" y="117"/>
                    </a:moveTo>
                    <a:lnTo>
                      <a:pt x="0" y="199"/>
                    </a:lnTo>
                    <a:lnTo>
                      <a:pt x="300" y="82"/>
                    </a:lnTo>
                    <a:lnTo>
                      <a:pt x="300" y="0"/>
                    </a:lnTo>
                    <a:lnTo>
                      <a:pt x="0" y="11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1116" name="Freeform 163"/>
              <p:cNvSpPr>
                <a:spLocks/>
              </p:cNvSpPr>
              <p:nvPr/>
            </p:nvSpPr>
            <p:spPr bwMode="auto">
              <a:xfrm>
                <a:off x="1818" y="2870"/>
                <a:ext cx="308" cy="207"/>
              </a:xfrm>
              <a:custGeom>
                <a:avLst/>
                <a:gdLst>
                  <a:gd name="T0" fmla="*/ 2 w 308"/>
                  <a:gd name="T1" fmla="*/ 117 h 207"/>
                  <a:gd name="T2" fmla="*/ 0 w 308"/>
                  <a:gd name="T3" fmla="*/ 117 h 207"/>
                  <a:gd name="T4" fmla="*/ 0 w 308"/>
                  <a:gd name="T5" fmla="*/ 205 h 207"/>
                  <a:gd name="T6" fmla="*/ 2 w 308"/>
                  <a:gd name="T7" fmla="*/ 205 h 207"/>
                  <a:gd name="T8" fmla="*/ 2 w 308"/>
                  <a:gd name="T9" fmla="*/ 207 h 207"/>
                  <a:gd name="T10" fmla="*/ 4 w 308"/>
                  <a:gd name="T11" fmla="*/ 207 h 207"/>
                  <a:gd name="T12" fmla="*/ 4 w 308"/>
                  <a:gd name="T13" fmla="*/ 205 h 207"/>
                  <a:gd name="T14" fmla="*/ 304 w 308"/>
                  <a:gd name="T15" fmla="*/ 88 h 207"/>
                  <a:gd name="T16" fmla="*/ 306 w 308"/>
                  <a:gd name="T17" fmla="*/ 88 h 207"/>
                  <a:gd name="T18" fmla="*/ 306 w 308"/>
                  <a:gd name="T19" fmla="*/ 86 h 207"/>
                  <a:gd name="T20" fmla="*/ 308 w 308"/>
                  <a:gd name="T21" fmla="*/ 86 h 207"/>
                  <a:gd name="T22" fmla="*/ 308 w 308"/>
                  <a:gd name="T23" fmla="*/ 2 h 207"/>
                  <a:gd name="T24" fmla="*/ 306 w 308"/>
                  <a:gd name="T25" fmla="*/ 2 h 207"/>
                  <a:gd name="T26" fmla="*/ 306 w 308"/>
                  <a:gd name="T27" fmla="*/ 0 h 207"/>
                  <a:gd name="T28" fmla="*/ 302 w 308"/>
                  <a:gd name="T29" fmla="*/ 0 h 207"/>
                  <a:gd name="T30" fmla="*/ 2 w 308"/>
                  <a:gd name="T31" fmla="*/ 117 h 207"/>
                  <a:gd name="T32" fmla="*/ 4 w 308"/>
                  <a:gd name="T33" fmla="*/ 123 h 207"/>
                  <a:gd name="T34" fmla="*/ 304 w 308"/>
                  <a:gd name="T35" fmla="*/ 6 h 207"/>
                  <a:gd name="T36" fmla="*/ 300 w 308"/>
                  <a:gd name="T37" fmla="*/ 4 h 207"/>
                  <a:gd name="T38" fmla="*/ 300 w 308"/>
                  <a:gd name="T39" fmla="*/ 86 h 207"/>
                  <a:gd name="T40" fmla="*/ 302 w 308"/>
                  <a:gd name="T41" fmla="*/ 83 h 207"/>
                  <a:gd name="T42" fmla="*/ 2 w 308"/>
                  <a:gd name="T43" fmla="*/ 200 h 207"/>
                  <a:gd name="T44" fmla="*/ 8 w 308"/>
                  <a:gd name="T45" fmla="*/ 203 h 207"/>
                  <a:gd name="T46" fmla="*/ 8 w 308"/>
                  <a:gd name="T47" fmla="*/ 121 h 207"/>
                  <a:gd name="T48" fmla="*/ 4 w 308"/>
                  <a:gd name="T49" fmla="*/ 123 h 207"/>
                  <a:gd name="T50" fmla="*/ 2 w 308"/>
                  <a:gd name="T51" fmla="*/ 117 h 20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08"/>
                  <a:gd name="T79" fmla="*/ 0 h 207"/>
                  <a:gd name="T80" fmla="*/ 308 w 308"/>
                  <a:gd name="T81" fmla="*/ 207 h 20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08" h="207">
                    <a:moveTo>
                      <a:pt x="2" y="117"/>
                    </a:moveTo>
                    <a:lnTo>
                      <a:pt x="0" y="117"/>
                    </a:lnTo>
                    <a:lnTo>
                      <a:pt x="0" y="205"/>
                    </a:lnTo>
                    <a:lnTo>
                      <a:pt x="2" y="205"/>
                    </a:lnTo>
                    <a:lnTo>
                      <a:pt x="2" y="207"/>
                    </a:lnTo>
                    <a:lnTo>
                      <a:pt x="4" y="207"/>
                    </a:lnTo>
                    <a:lnTo>
                      <a:pt x="4" y="205"/>
                    </a:lnTo>
                    <a:lnTo>
                      <a:pt x="304" y="88"/>
                    </a:lnTo>
                    <a:lnTo>
                      <a:pt x="306" y="88"/>
                    </a:lnTo>
                    <a:lnTo>
                      <a:pt x="306" y="86"/>
                    </a:lnTo>
                    <a:lnTo>
                      <a:pt x="308" y="86"/>
                    </a:lnTo>
                    <a:lnTo>
                      <a:pt x="308" y="2"/>
                    </a:lnTo>
                    <a:lnTo>
                      <a:pt x="306" y="2"/>
                    </a:lnTo>
                    <a:lnTo>
                      <a:pt x="306" y="0"/>
                    </a:lnTo>
                    <a:lnTo>
                      <a:pt x="302" y="0"/>
                    </a:lnTo>
                    <a:lnTo>
                      <a:pt x="2" y="117"/>
                    </a:lnTo>
                    <a:lnTo>
                      <a:pt x="4" y="123"/>
                    </a:lnTo>
                    <a:lnTo>
                      <a:pt x="304" y="6"/>
                    </a:lnTo>
                    <a:lnTo>
                      <a:pt x="300" y="4"/>
                    </a:lnTo>
                    <a:lnTo>
                      <a:pt x="300" y="86"/>
                    </a:lnTo>
                    <a:lnTo>
                      <a:pt x="302" y="83"/>
                    </a:lnTo>
                    <a:lnTo>
                      <a:pt x="2" y="200"/>
                    </a:lnTo>
                    <a:lnTo>
                      <a:pt x="8" y="203"/>
                    </a:lnTo>
                    <a:lnTo>
                      <a:pt x="8" y="121"/>
                    </a:lnTo>
                    <a:lnTo>
                      <a:pt x="4" y="123"/>
                    </a:lnTo>
                    <a:lnTo>
                      <a:pt x="2" y="11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1117" name="Freeform 164"/>
              <p:cNvSpPr>
                <a:spLocks/>
              </p:cNvSpPr>
              <p:nvPr/>
            </p:nvSpPr>
            <p:spPr bwMode="auto">
              <a:xfrm>
                <a:off x="1822" y="2765"/>
                <a:ext cx="201" cy="105"/>
              </a:xfrm>
              <a:custGeom>
                <a:avLst/>
                <a:gdLst>
                  <a:gd name="T0" fmla="*/ 0 w 201"/>
                  <a:gd name="T1" fmla="*/ 98 h 105"/>
                  <a:gd name="T2" fmla="*/ 0 w 201"/>
                  <a:gd name="T3" fmla="*/ 103 h 105"/>
                  <a:gd name="T4" fmla="*/ 2 w 201"/>
                  <a:gd name="T5" fmla="*/ 103 h 105"/>
                  <a:gd name="T6" fmla="*/ 2 w 201"/>
                  <a:gd name="T7" fmla="*/ 105 h 105"/>
                  <a:gd name="T8" fmla="*/ 4 w 201"/>
                  <a:gd name="T9" fmla="*/ 105 h 105"/>
                  <a:gd name="T10" fmla="*/ 51 w 201"/>
                  <a:gd name="T11" fmla="*/ 61 h 105"/>
                  <a:gd name="T12" fmla="*/ 45 w 201"/>
                  <a:gd name="T13" fmla="*/ 61 h 105"/>
                  <a:gd name="T14" fmla="*/ 70 w 201"/>
                  <a:gd name="T15" fmla="*/ 86 h 105"/>
                  <a:gd name="T16" fmla="*/ 72 w 201"/>
                  <a:gd name="T17" fmla="*/ 86 h 105"/>
                  <a:gd name="T18" fmla="*/ 72 w 201"/>
                  <a:gd name="T19" fmla="*/ 88 h 105"/>
                  <a:gd name="T20" fmla="*/ 74 w 201"/>
                  <a:gd name="T21" fmla="*/ 88 h 105"/>
                  <a:gd name="T22" fmla="*/ 76 w 201"/>
                  <a:gd name="T23" fmla="*/ 86 h 105"/>
                  <a:gd name="T24" fmla="*/ 113 w 201"/>
                  <a:gd name="T25" fmla="*/ 46 h 105"/>
                  <a:gd name="T26" fmla="*/ 139 w 201"/>
                  <a:gd name="T27" fmla="*/ 6 h 105"/>
                  <a:gd name="T28" fmla="*/ 133 w 201"/>
                  <a:gd name="T29" fmla="*/ 6 h 105"/>
                  <a:gd name="T30" fmla="*/ 156 w 201"/>
                  <a:gd name="T31" fmla="*/ 27 h 105"/>
                  <a:gd name="T32" fmla="*/ 158 w 201"/>
                  <a:gd name="T33" fmla="*/ 27 h 105"/>
                  <a:gd name="T34" fmla="*/ 158 w 201"/>
                  <a:gd name="T35" fmla="*/ 29 h 105"/>
                  <a:gd name="T36" fmla="*/ 160 w 201"/>
                  <a:gd name="T37" fmla="*/ 29 h 105"/>
                  <a:gd name="T38" fmla="*/ 197 w 201"/>
                  <a:gd name="T39" fmla="*/ 23 h 105"/>
                  <a:gd name="T40" fmla="*/ 197 w 201"/>
                  <a:gd name="T41" fmla="*/ 21 h 105"/>
                  <a:gd name="T42" fmla="*/ 199 w 201"/>
                  <a:gd name="T43" fmla="*/ 21 h 105"/>
                  <a:gd name="T44" fmla="*/ 199 w 201"/>
                  <a:gd name="T45" fmla="*/ 19 h 105"/>
                  <a:gd name="T46" fmla="*/ 201 w 201"/>
                  <a:gd name="T47" fmla="*/ 19 h 105"/>
                  <a:gd name="T48" fmla="*/ 201 w 201"/>
                  <a:gd name="T49" fmla="*/ 17 h 105"/>
                  <a:gd name="T50" fmla="*/ 199 w 201"/>
                  <a:gd name="T51" fmla="*/ 17 h 105"/>
                  <a:gd name="T52" fmla="*/ 199 w 201"/>
                  <a:gd name="T53" fmla="*/ 15 h 105"/>
                  <a:gd name="T54" fmla="*/ 195 w 201"/>
                  <a:gd name="T55" fmla="*/ 15 h 105"/>
                  <a:gd name="T56" fmla="*/ 158 w 201"/>
                  <a:gd name="T57" fmla="*/ 21 h 105"/>
                  <a:gd name="T58" fmla="*/ 162 w 201"/>
                  <a:gd name="T59" fmla="*/ 21 h 105"/>
                  <a:gd name="T60" fmla="*/ 139 w 201"/>
                  <a:gd name="T61" fmla="*/ 0 h 105"/>
                  <a:gd name="T62" fmla="*/ 133 w 201"/>
                  <a:gd name="T63" fmla="*/ 0 h 105"/>
                  <a:gd name="T64" fmla="*/ 133 w 201"/>
                  <a:gd name="T65" fmla="*/ 2 h 105"/>
                  <a:gd name="T66" fmla="*/ 107 w 201"/>
                  <a:gd name="T67" fmla="*/ 42 h 105"/>
                  <a:gd name="T68" fmla="*/ 107 w 201"/>
                  <a:gd name="T69" fmla="*/ 40 h 105"/>
                  <a:gd name="T70" fmla="*/ 70 w 201"/>
                  <a:gd name="T71" fmla="*/ 80 h 105"/>
                  <a:gd name="T72" fmla="*/ 76 w 201"/>
                  <a:gd name="T73" fmla="*/ 80 h 105"/>
                  <a:gd name="T74" fmla="*/ 51 w 201"/>
                  <a:gd name="T75" fmla="*/ 55 h 105"/>
                  <a:gd name="T76" fmla="*/ 45 w 201"/>
                  <a:gd name="T77" fmla="*/ 55 h 105"/>
                  <a:gd name="T78" fmla="*/ 0 w 201"/>
                  <a:gd name="T79" fmla="*/ 98 h 10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01"/>
                  <a:gd name="T121" fmla="*/ 0 h 105"/>
                  <a:gd name="T122" fmla="*/ 201 w 201"/>
                  <a:gd name="T123" fmla="*/ 105 h 105"/>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01" h="105">
                    <a:moveTo>
                      <a:pt x="0" y="98"/>
                    </a:moveTo>
                    <a:lnTo>
                      <a:pt x="0" y="103"/>
                    </a:lnTo>
                    <a:lnTo>
                      <a:pt x="2" y="103"/>
                    </a:lnTo>
                    <a:lnTo>
                      <a:pt x="2" y="105"/>
                    </a:lnTo>
                    <a:lnTo>
                      <a:pt x="4" y="105"/>
                    </a:lnTo>
                    <a:lnTo>
                      <a:pt x="51" y="61"/>
                    </a:lnTo>
                    <a:lnTo>
                      <a:pt x="45" y="61"/>
                    </a:lnTo>
                    <a:lnTo>
                      <a:pt x="70" y="86"/>
                    </a:lnTo>
                    <a:lnTo>
                      <a:pt x="72" y="86"/>
                    </a:lnTo>
                    <a:lnTo>
                      <a:pt x="72" y="88"/>
                    </a:lnTo>
                    <a:lnTo>
                      <a:pt x="74" y="88"/>
                    </a:lnTo>
                    <a:lnTo>
                      <a:pt x="76" y="86"/>
                    </a:lnTo>
                    <a:lnTo>
                      <a:pt x="113" y="46"/>
                    </a:lnTo>
                    <a:lnTo>
                      <a:pt x="139" y="6"/>
                    </a:lnTo>
                    <a:lnTo>
                      <a:pt x="133" y="6"/>
                    </a:lnTo>
                    <a:lnTo>
                      <a:pt x="156" y="27"/>
                    </a:lnTo>
                    <a:lnTo>
                      <a:pt x="158" y="27"/>
                    </a:lnTo>
                    <a:lnTo>
                      <a:pt x="158" y="29"/>
                    </a:lnTo>
                    <a:lnTo>
                      <a:pt x="160" y="29"/>
                    </a:lnTo>
                    <a:lnTo>
                      <a:pt x="197" y="23"/>
                    </a:lnTo>
                    <a:lnTo>
                      <a:pt x="197" y="21"/>
                    </a:lnTo>
                    <a:lnTo>
                      <a:pt x="199" y="21"/>
                    </a:lnTo>
                    <a:lnTo>
                      <a:pt x="199" y="19"/>
                    </a:lnTo>
                    <a:lnTo>
                      <a:pt x="201" y="19"/>
                    </a:lnTo>
                    <a:lnTo>
                      <a:pt x="201" y="17"/>
                    </a:lnTo>
                    <a:lnTo>
                      <a:pt x="199" y="17"/>
                    </a:lnTo>
                    <a:lnTo>
                      <a:pt x="199" y="15"/>
                    </a:lnTo>
                    <a:lnTo>
                      <a:pt x="195" y="15"/>
                    </a:lnTo>
                    <a:lnTo>
                      <a:pt x="158" y="21"/>
                    </a:lnTo>
                    <a:lnTo>
                      <a:pt x="162" y="21"/>
                    </a:lnTo>
                    <a:lnTo>
                      <a:pt x="139" y="0"/>
                    </a:lnTo>
                    <a:lnTo>
                      <a:pt x="133" y="0"/>
                    </a:lnTo>
                    <a:lnTo>
                      <a:pt x="133" y="2"/>
                    </a:lnTo>
                    <a:lnTo>
                      <a:pt x="107" y="42"/>
                    </a:lnTo>
                    <a:lnTo>
                      <a:pt x="107" y="40"/>
                    </a:lnTo>
                    <a:lnTo>
                      <a:pt x="70" y="80"/>
                    </a:lnTo>
                    <a:lnTo>
                      <a:pt x="76" y="80"/>
                    </a:lnTo>
                    <a:lnTo>
                      <a:pt x="51" y="55"/>
                    </a:lnTo>
                    <a:lnTo>
                      <a:pt x="45" y="55"/>
                    </a:lnTo>
                    <a:lnTo>
                      <a:pt x="0" y="9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1118" name="Freeform 165"/>
              <p:cNvSpPr>
                <a:spLocks/>
              </p:cNvSpPr>
              <p:nvPr/>
            </p:nvSpPr>
            <p:spPr bwMode="auto">
              <a:xfrm>
                <a:off x="1824" y="2715"/>
                <a:ext cx="285" cy="119"/>
              </a:xfrm>
              <a:custGeom>
                <a:avLst/>
                <a:gdLst>
                  <a:gd name="T0" fmla="*/ 0 w 285"/>
                  <a:gd name="T1" fmla="*/ 111 h 119"/>
                  <a:gd name="T2" fmla="*/ 0 w 285"/>
                  <a:gd name="T3" fmla="*/ 119 h 119"/>
                  <a:gd name="T4" fmla="*/ 2 w 285"/>
                  <a:gd name="T5" fmla="*/ 119 h 119"/>
                  <a:gd name="T6" fmla="*/ 283 w 285"/>
                  <a:gd name="T7" fmla="*/ 8 h 119"/>
                  <a:gd name="T8" fmla="*/ 283 w 285"/>
                  <a:gd name="T9" fmla="*/ 6 h 119"/>
                  <a:gd name="T10" fmla="*/ 285 w 285"/>
                  <a:gd name="T11" fmla="*/ 4 h 119"/>
                  <a:gd name="T12" fmla="*/ 285 w 285"/>
                  <a:gd name="T13" fmla="*/ 2 h 119"/>
                  <a:gd name="T14" fmla="*/ 283 w 285"/>
                  <a:gd name="T15" fmla="*/ 0 h 119"/>
                  <a:gd name="T16" fmla="*/ 281 w 285"/>
                  <a:gd name="T17" fmla="*/ 0 h 119"/>
                  <a:gd name="T18" fmla="*/ 0 w 285"/>
                  <a:gd name="T19" fmla="*/ 111 h 11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85"/>
                  <a:gd name="T31" fmla="*/ 0 h 119"/>
                  <a:gd name="T32" fmla="*/ 285 w 285"/>
                  <a:gd name="T33" fmla="*/ 119 h 11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85" h="119">
                    <a:moveTo>
                      <a:pt x="0" y="111"/>
                    </a:moveTo>
                    <a:lnTo>
                      <a:pt x="0" y="119"/>
                    </a:lnTo>
                    <a:lnTo>
                      <a:pt x="2" y="119"/>
                    </a:lnTo>
                    <a:lnTo>
                      <a:pt x="283" y="8"/>
                    </a:lnTo>
                    <a:lnTo>
                      <a:pt x="283" y="6"/>
                    </a:lnTo>
                    <a:lnTo>
                      <a:pt x="285" y="4"/>
                    </a:lnTo>
                    <a:lnTo>
                      <a:pt x="285" y="2"/>
                    </a:lnTo>
                    <a:lnTo>
                      <a:pt x="283" y="0"/>
                    </a:lnTo>
                    <a:lnTo>
                      <a:pt x="281" y="0"/>
                    </a:lnTo>
                    <a:lnTo>
                      <a:pt x="0" y="11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1119" name="Freeform 166"/>
              <p:cNvSpPr>
                <a:spLocks/>
              </p:cNvSpPr>
              <p:nvPr/>
            </p:nvSpPr>
            <p:spPr bwMode="auto">
              <a:xfrm>
                <a:off x="1824" y="2820"/>
                <a:ext cx="14" cy="14"/>
              </a:xfrm>
              <a:custGeom>
                <a:avLst/>
                <a:gdLst>
                  <a:gd name="T0" fmla="*/ 0 w 14"/>
                  <a:gd name="T1" fmla="*/ 6 h 14"/>
                  <a:gd name="T2" fmla="*/ 0 w 14"/>
                  <a:gd name="T3" fmla="*/ 14 h 14"/>
                  <a:gd name="T4" fmla="*/ 2 w 14"/>
                  <a:gd name="T5" fmla="*/ 14 h 14"/>
                  <a:gd name="T6" fmla="*/ 12 w 14"/>
                  <a:gd name="T7" fmla="*/ 8 h 14"/>
                  <a:gd name="T8" fmla="*/ 14 w 14"/>
                  <a:gd name="T9" fmla="*/ 8 h 14"/>
                  <a:gd name="T10" fmla="*/ 14 w 14"/>
                  <a:gd name="T11" fmla="*/ 2 h 14"/>
                  <a:gd name="T12" fmla="*/ 12 w 14"/>
                  <a:gd name="T13" fmla="*/ 0 h 14"/>
                  <a:gd name="T14" fmla="*/ 0 w 14"/>
                  <a:gd name="T15" fmla="*/ 6 h 14"/>
                  <a:gd name="T16" fmla="*/ 0 60000 65536"/>
                  <a:gd name="T17" fmla="*/ 0 60000 65536"/>
                  <a:gd name="T18" fmla="*/ 0 60000 65536"/>
                  <a:gd name="T19" fmla="*/ 0 60000 65536"/>
                  <a:gd name="T20" fmla="*/ 0 60000 65536"/>
                  <a:gd name="T21" fmla="*/ 0 60000 65536"/>
                  <a:gd name="T22" fmla="*/ 0 60000 65536"/>
                  <a:gd name="T23" fmla="*/ 0 60000 65536"/>
                  <a:gd name="T24" fmla="*/ 0 w 14"/>
                  <a:gd name="T25" fmla="*/ 0 h 14"/>
                  <a:gd name="T26" fmla="*/ 14 w 14"/>
                  <a:gd name="T27" fmla="*/ 14 h 1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 h="14">
                    <a:moveTo>
                      <a:pt x="0" y="6"/>
                    </a:moveTo>
                    <a:lnTo>
                      <a:pt x="0" y="14"/>
                    </a:lnTo>
                    <a:lnTo>
                      <a:pt x="2" y="14"/>
                    </a:lnTo>
                    <a:lnTo>
                      <a:pt x="12" y="8"/>
                    </a:lnTo>
                    <a:lnTo>
                      <a:pt x="14" y="8"/>
                    </a:lnTo>
                    <a:lnTo>
                      <a:pt x="14" y="2"/>
                    </a:lnTo>
                    <a:lnTo>
                      <a:pt x="12" y="0"/>
                    </a:lnTo>
                    <a:lnTo>
                      <a:pt x="0"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1120" name="Freeform 167"/>
              <p:cNvSpPr>
                <a:spLocks/>
              </p:cNvSpPr>
              <p:nvPr/>
            </p:nvSpPr>
            <p:spPr bwMode="auto">
              <a:xfrm>
                <a:off x="1849" y="2811"/>
                <a:ext cx="16" cy="11"/>
              </a:xfrm>
              <a:custGeom>
                <a:avLst/>
                <a:gdLst>
                  <a:gd name="T0" fmla="*/ 2 w 16"/>
                  <a:gd name="T1" fmla="*/ 4 h 11"/>
                  <a:gd name="T2" fmla="*/ 2 w 16"/>
                  <a:gd name="T3" fmla="*/ 6 h 11"/>
                  <a:gd name="T4" fmla="*/ 0 w 16"/>
                  <a:gd name="T5" fmla="*/ 6 h 11"/>
                  <a:gd name="T6" fmla="*/ 0 w 16"/>
                  <a:gd name="T7" fmla="*/ 9 h 11"/>
                  <a:gd name="T8" fmla="*/ 2 w 16"/>
                  <a:gd name="T9" fmla="*/ 9 h 11"/>
                  <a:gd name="T10" fmla="*/ 2 w 16"/>
                  <a:gd name="T11" fmla="*/ 11 h 11"/>
                  <a:gd name="T12" fmla="*/ 4 w 16"/>
                  <a:gd name="T13" fmla="*/ 11 h 11"/>
                  <a:gd name="T14" fmla="*/ 14 w 16"/>
                  <a:gd name="T15" fmla="*/ 8 h 11"/>
                  <a:gd name="T16" fmla="*/ 16 w 16"/>
                  <a:gd name="T17" fmla="*/ 6 h 11"/>
                  <a:gd name="T18" fmla="*/ 16 w 16"/>
                  <a:gd name="T19" fmla="*/ 2 h 11"/>
                  <a:gd name="T20" fmla="*/ 14 w 16"/>
                  <a:gd name="T21" fmla="*/ 0 h 11"/>
                  <a:gd name="T22" fmla="*/ 2 w 16"/>
                  <a:gd name="T23" fmla="*/ 4 h 1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6"/>
                  <a:gd name="T37" fmla="*/ 0 h 11"/>
                  <a:gd name="T38" fmla="*/ 16 w 16"/>
                  <a:gd name="T39" fmla="*/ 11 h 1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6" h="11">
                    <a:moveTo>
                      <a:pt x="2" y="4"/>
                    </a:moveTo>
                    <a:lnTo>
                      <a:pt x="2" y="6"/>
                    </a:lnTo>
                    <a:lnTo>
                      <a:pt x="0" y="6"/>
                    </a:lnTo>
                    <a:lnTo>
                      <a:pt x="0" y="9"/>
                    </a:lnTo>
                    <a:lnTo>
                      <a:pt x="2" y="9"/>
                    </a:lnTo>
                    <a:lnTo>
                      <a:pt x="2" y="11"/>
                    </a:lnTo>
                    <a:lnTo>
                      <a:pt x="4" y="11"/>
                    </a:lnTo>
                    <a:lnTo>
                      <a:pt x="14" y="8"/>
                    </a:lnTo>
                    <a:lnTo>
                      <a:pt x="16" y="6"/>
                    </a:lnTo>
                    <a:lnTo>
                      <a:pt x="16" y="2"/>
                    </a:lnTo>
                    <a:lnTo>
                      <a:pt x="14" y="0"/>
                    </a:lnTo>
                    <a:lnTo>
                      <a:pt x="2"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1121" name="Freeform 168"/>
              <p:cNvSpPr>
                <a:spLocks/>
              </p:cNvSpPr>
              <p:nvPr/>
            </p:nvSpPr>
            <p:spPr bwMode="auto">
              <a:xfrm>
                <a:off x="1875" y="2801"/>
                <a:ext cx="17" cy="12"/>
              </a:xfrm>
              <a:custGeom>
                <a:avLst/>
                <a:gdLst>
                  <a:gd name="T0" fmla="*/ 2 w 17"/>
                  <a:gd name="T1" fmla="*/ 4 h 12"/>
                  <a:gd name="T2" fmla="*/ 0 w 17"/>
                  <a:gd name="T3" fmla="*/ 4 h 12"/>
                  <a:gd name="T4" fmla="*/ 0 w 17"/>
                  <a:gd name="T5" fmla="*/ 10 h 12"/>
                  <a:gd name="T6" fmla="*/ 2 w 17"/>
                  <a:gd name="T7" fmla="*/ 12 h 12"/>
                  <a:gd name="T8" fmla="*/ 15 w 17"/>
                  <a:gd name="T9" fmla="*/ 8 h 12"/>
                  <a:gd name="T10" fmla="*/ 15 w 17"/>
                  <a:gd name="T11" fmla="*/ 6 h 12"/>
                  <a:gd name="T12" fmla="*/ 17 w 17"/>
                  <a:gd name="T13" fmla="*/ 4 h 12"/>
                  <a:gd name="T14" fmla="*/ 17 w 17"/>
                  <a:gd name="T15" fmla="*/ 2 h 12"/>
                  <a:gd name="T16" fmla="*/ 15 w 17"/>
                  <a:gd name="T17" fmla="*/ 0 h 12"/>
                  <a:gd name="T18" fmla="*/ 13 w 17"/>
                  <a:gd name="T19" fmla="*/ 0 h 12"/>
                  <a:gd name="T20" fmla="*/ 2 w 17"/>
                  <a:gd name="T21" fmla="*/ 4 h 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
                  <a:gd name="T34" fmla="*/ 0 h 12"/>
                  <a:gd name="T35" fmla="*/ 17 w 17"/>
                  <a:gd name="T36" fmla="*/ 12 h 1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 h="12">
                    <a:moveTo>
                      <a:pt x="2" y="4"/>
                    </a:moveTo>
                    <a:lnTo>
                      <a:pt x="0" y="4"/>
                    </a:lnTo>
                    <a:lnTo>
                      <a:pt x="0" y="10"/>
                    </a:lnTo>
                    <a:lnTo>
                      <a:pt x="2" y="12"/>
                    </a:lnTo>
                    <a:lnTo>
                      <a:pt x="15" y="8"/>
                    </a:lnTo>
                    <a:lnTo>
                      <a:pt x="15" y="6"/>
                    </a:lnTo>
                    <a:lnTo>
                      <a:pt x="17" y="4"/>
                    </a:lnTo>
                    <a:lnTo>
                      <a:pt x="17" y="2"/>
                    </a:lnTo>
                    <a:lnTo>
                      <a:pt x="15" y="0"/>
                    </a:lnTo>
                    <a:lnTo>
                      <a:pt x="13" y="0"/>
                    </a:lnTo>
                    <a:lnTo>
                      <a:pt x="2"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1122" name="Freeform 169"/>
              <p:cNvSpPr>
                <a:spLocks/>
              </p:cNvSpPr>
              <p:nvPr/>
            </p:nvSpPr>
            <p:spPr bwMode="auto">
              <a:xfrm>
                <a:off x="1902" y="2790"/>
                <a:ext cx="14" cy="11"/>
              </a:xfrm>
              <a:custGeom>
                <a:avLst/>
                <a:gdLst>
                  <a:gd name="T0" fmla="*/ 2 w 14"/>
                  <a:gd name="T1" fmla="*/ 4 h 11"/>
                  <a:gd name="T2" fmla="*/ 0 w 14"/>
                  <a:gd name="T3" fmla="*/ 6 h 11"/>
                  <a:gd name="T4" fmla="*/ 0 w 14"/>
                  <a:gd name="T5" fmla="*/ 11 h 11"/>
                  <a:gd name="T6" fmla="*/ 2 w 14"/>
                  <a:gd name="T7" fmla="*/ 11 h 11"/>
                  <a:gd name="T8" fmla="*/ 14 w 14"/>
                  <a:gd name="T9" fmla="*/ 7 h 11"/>
                  <a:gd name="T10" fmla="*/ 14 w 14"/>
                  <a:gd name="T11" fmla="*/ 0 h 11"/>
                  <a:gd name="T12" fmla="*/ 12 w 14"/>
                  <a:gd name="T13" fmla="*/ 0 h 11"/>
                  <a:gd name="T14" fmla="*/ 2 w 14"/>
                  <a:gd name="T15" fmla="*/ 4 h 11"/>
                  <a:gd name="T16" fmla="*/ 0 60000 65536"/>
                  <a:gd name="T17" fmla="*/ 0 60000 65536"/>
                  <a:gd name="T18" fmla="*/ 0 60000 65536"/>
                  <a:gd name="T19" fmla="*/ 0 60000 65536"/>
                  <a:gd name="T20" fmla="*/ 0 60000 65536"/>
                  <a:gd name="T21" fmla="*/ 0 60000 65536"/>
                  <a:gd name="T22" fmla="*/ 0 60000 65536"/>
                  <a:gd name="T23" fmla="*/ 0 60000 65536"/>
                  <a:gd name="T24" fmla="*/ 0 w 14"/>
                  <a:gd name="T25" fmla="*/ 0 h 11"/>
                  <a:gd name="T26" fmla="*/ 14 w 14"/>
                  <a:gd name="T27" fmla="*/ 11 h 1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 h="11">
                    <a:moveTo>
                      <a:pt x="2" y="4"/>
                    </a:moveTo>
                    <a:lnTo>
                      <a:pt x="0" y="6"/>
                    </a:lnTo>
                    <a:lnTo>
                      <a:pt x="0" y="11"/>
                    </a:lnTo>
                    <a:lnTo>
                      <a:pt x="2" y="11"/>
                    </a:lnTo>
                    <a:lnTo>
                      <a:pt x="14" y="7"/>
                    </a:lnTo>
                    <a:lnTo>
                      <a:pt x="14" y="0"/>
                    </a:lnTo>
                    <a:lnTo>
                      <a:pt x="12" y="0"/>
                    </a:lnTo>
                    <a:lnTo>
                      <a:pt x="2"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1123" name="Freeform 170"/>
              <p:cNvSpPr>
                <a:spLocks/>
              </p:cNvSpPr>
              <p:nvPr/>
            </p:nvSpPr>
            <p:spPr bwMode="auto">
              <a:xfrm>
                <a:off x="1929" y="2780"/>
                <a:ext cx="14" cy="12"/>
              </a:xfrm>
              <a:custGeom>
                <a:avLst/>
                <a:gdLst>
                  <a:gd name="T0" fmla="*/ 0 w 14"/>
                  <a:gd name="T1" fmla="*/ 4 h 12"/>
                  <a:gd name="T2" fmla="*/ 0 w 14"/>
                  <a:gd name="T3" fmla="*/ 12 h 12"/>
                  <a:gd name="T4" fmla="*/ 2 w 14"/>
                  <a:gd name="T5" fmla="*/ 12 h 12"/>
                  <a:gd name="T6" fmla="*/ 12 w 14"/>
                  <a:gd name="T7" fmla="*/ 8 h 12"/>
                  <a:gd name="T8" fmla="*/ 14 w 14"/>
                  <a:gd name="T9" fmla="*/ 6 h 12"/>
                  <a:gd name="T10" fmla="*/ 14 w 14"/>
                  <a:gd name="T11" fmla="*/ 0 h 12"/>
                  <a:gd name="T12" fmla="*/ 12 w 14"/>
                  <a:gd name="T13" fmla="*/ 0 h 12"/>
                  <a:gd name="T14" fmla="*/ 0 w 14"/>
                  <a:gd name="T15" fmla="*/ 4 h 12"/>
                  <a:gd name="T16" fmla="*/ 0 60000 65536"/>
                  <a:gd name="T17" fmla="*/ 0 60000 65536"/>
                  <a:gd name="T18" fmla="*/ 0 60000 65536"/>
                  <a:gd name="T19" fmla="*/ 0 60000 65536"/>
                  <a:gd name="T20" fmla="*/ 0 60000 65536"/>
                  <a:gd name="T21" fmla="*/ 0 60000 65536"/>
                  <a:gd name="T22" fmla="*/ 0 60000 65536"/>
                  <a:gd name="T23" fmla="*/ 0 60000 65536"/>
                  <a:gd name="T24" fmla="*/ 0 w 14"/>
                  <a:gd name="T25" fmla="*/ 0 h 12"/>
                  <a:gd name="T26" fmla="*/ 14 w 14"/>
                  <a:gd name="T27" fmla="*/ 12 h 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 h="12">
                    <a:moveTo>
                      <a:pt x="0" y="4"/>
                    </a:moveTo>
                    <a:lnTo>
                      <a:pt x="0" y="12"/>
                    </a:lnTo>
                    <a:lnTo>
                      <a:pt x="2" y="12"/>
                    </a:lnTo>
                    <a:lnTo>
                      <a:pt x="12" y="8"/>
                    </a:lnTo>
                    <a:lnTo>
                      <a:pt x="14" y="6"/>
                    </a:lnTo>
                    <a:lnTo>
                      <a:pt x="14" y="0"/>
                    </a:lnTo>
                    <a:lnTo>
                      <a:pt x="12" y="0"/>
                    </a:lnTo>
                    <a:lnTo>
                      <a:pt x="0"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1124" name="Freeform 171"/>
              <p:cNvSpPr>
                <a:spLocks/>
              </p:cNvSpPr>
              <p:nvPr/>
            </p:nvSpPr>
            <p:spPr bwMode="auto">
              <a:xfrm>
                <a:off x="1953" y="2769"/>
                <a:ext cx="17" cy="13"/>
              </a:xfrm>
              <a:custGeom>
                <a:avLst/>
                <a:gdLst>
                  <a:gd name="T0" fmla="*/ 2 w 17"/>
                  <a:gd name="T1" fmla="*/ 5 h 13"/>
                  <a:gd name="T2" fmla="*/ 2 w 17"/>
                  <a:gd name="T3" fmla="*/ 7 h 13"/>
                  <a:gd name="T4" fmla="*/ 0 w 17"/>
                  <a:gd name="T5" fmla="*/ 7 h 13"/>
                  <a:gd name="T6" fmla="*/ 0 w 17"/>
                  <a:gd name="T7" fmla="*/ 11 h 13"/>
                  <a:gd name="T8" fmla="*/ 2 w 17"/>
                  <a:gd name="T9" fmla="*/ 11 h 13"/>
                  <a:gd name="T10" fmla="*/ 2 w 17"/>
                  <a:gd name="T11" fmla="*/ 13 h 13"/>
                  <a:gd name="T12" fmla="*/ 4 w 17"/>
                  <a:gd name="T13" fmla="*/ 13 h 13"/>
                  <a:gd name="T14" fmla="*/ 15 w 17"/>
                  <a:gd name="T15" fmla="*/ 7 h 13"/>
                  <a:gd name="T16" fmla="*/ 17 w 17"/>
                  <a:gd name="T17" fmla="*/ 7 h 13"/>
                  <a:gd name="T18" fmla="*/ 17 w 17"/>
                  <a:gd name="T19" fmla="*/ 2 h 13"/>
                  <a:gd name="T20" fmla="*/ 15 w 17"/>
                  <a:gd name="T21" fmla="*/ 2 h 13"/>
                  <a:gd name="T22" fmla="*/ 15 w 17"/>
                  <a:gd name="T23" fmla="*/ 0 h 13"/>
                  <a:gd name="T24" fmla="*/ 2 w 17"/>
                  <a:gd name="T25" fmla="*/ 5 h 1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7"/>
                  <a:gd name="T40" fmla="*/ 0 h 13"/>
                  <a:gd name="T41" fmla="*/ 17 w 17"/>
                  <a:gd name="T42" fmla="*/ 13 h 1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7" h="13">
                    <a:moveTo>
                      <a:pt x="2" y="5"/>
                    </a:moveTo>
                    <a:lnTo>
                      <a:pt x="2" y="7"/>
                    </a:lnTo>
                    <a:lnTo>
                      <a:pt x="0" y="7"/>
                    </a:lnTo>
                    <a:lnTo>
                      <a:pt x="0" y="11"/>
                    </a:lnTo>
                    <a:lnTo>
                      <a:pt x="2" y="11"/>
                    </a:lnTo>
                    <a:lnTo>
                      <a:pt x="2" y="13"/>
                    </a:lnTo>
                    <a:lnTo>
                      <a:pt x="4" y="13"/>
                    </a:lnTo>
                    <a:lnTo>
                      <a:pt x="15" y="7"/>
                    </a:lnTo>
                    <a:lnTo>
                      <a:pt x="17" y="7"/>
                    </a:lnTo>
                    <a:lnTo>
                      <a:pt x="17" y="2"/>
                    </a:lnTo>
                    <a:lnTo>
                      <a:pt x="15" y="2"/>
                    </a:lnTo>
                    <a:lnTo>
                      <a:pt x="15" y="0"/>
                    </a:lnTo>
                    <a:lnTo>
                      <a:pt x="2"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1125" name="Freeform 172"/>
              <p:cNvSpPr>
                <a:spLocks/>
              </p:cNvSpPr>
              <p:nvPr/>
            </p:nvSpPr>
            <p:spPr bwMode="auto">
              <a:xfrm>
                <a:off x="1980" y="2759"/>
                <a:ext cx="16" cy="12"/>
              </a:xfrm>
              <a:custGeom>
                <a:avLst/>
                <a:gdLst>
                  <a:gd name="T0" fmla="*/ 2 w 16"/>
                  <a:gd name="T1" fmla="*/ 4 h 12"/>
                  <a:gd name="T2" fmla="*/ 0 w 16"/>
                  <a:gd name="T3" fmla="*/ 6 h 12"/>
                  <a:gd name="T4" fmla="*/ 0 w 16"/>
                  <a:gd name="T5" fmla="*/ 10 h 12"/>
                  <a:gd name="T6" fmla="*/ 2 w 16"/>
                  <a:gd name="T7" fmla="*/ 12 h 12"/>
                  <a:gd name="T8" fmla="*/ 14 w 16"/>
                  <a:gd name="T9" fmla="*/ 8 h 12"/>
                  <a:gd name="T10" fmla="*/ 14 w 16"/>
                  <a:gd name="T11" fmla="*/ 6 h 12"/>
                  <a:gd name="T12" fmla="*/ 16 w 16"/>
                  <a:gd name="T13" fmla="*/ 6 h 12"/>
                  <a:gd name="T14" fmla="*/ 16 w 16"/>
                  <a:gd name="T15" fmla="*/ 2 h 12"/>
                  <a:gd name="T16" fmla="*/ 14 w 16"/>
                  <a:gd name="T17" fmla="*/ 2 h 12"/>
                  <a:gd name="T18" fmla="*/ 14 w 16"/>
                  <a:gd name="T19" fmla="*/ 0 h 12"/>
                  <a:gd name="T20" fmla="*/ 12 w 16"/>
                  <a:gd name="T21" fmla="*/ 0 h 12"/>
                  <a:gd name="T22" fmla="*/ 2 w 16"/>
                  <a:gd name="T23" fmla="*/ 4 h 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6"/>
                  <a:gd name="T37" fmla="*/ 0 h 12"/>
                  <a:gd name="T38" fmla="*/ 16 w 16"/>
                  <a:gd name="T39" fmla="*/ 12 h 1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6" h="12">
                    <a:moveTo>
                      <a:pt x="2" y="4"/>
                    </a:moveTo>
                    <a:lnTo>
                      <a:pt x="0" y="6"/>
                    </a:lnTo>
                    <a:lnTo>
                      <a:pt x="0" y="10"/>
                    </a:lnTo>
                    <a:lnTo>
                      <a:pt x="2" y="12"/>
                    </a:lnTo>
                    <a:lnTo>
                      <a:pt x="14" y="8"/>
                    </a:lnTo>
                    <a:lnTo>
                      <a:pt x="14" y="6"/>
                    </a:lnTo>
                    <a:lnTo>
                      <a:pt x="16" y="6"/>
                    </a:lnTo>
                    <a:lnTo>
                      <a:pt x="16" y="2"/>
                    </a:lnTo>
                    <a:lnTo>
                      <a:pt x="14" y="2"/>
                    </a:lnTo>
                    <a:lnTo>
                      <a:pt x="14" y="0"/>
                    </a:lnTo>
                    <a:lnTo>
                      <a:pt x="12" y="0"/>
                    </a:lnTo>
                    <a:lnTo>
                      <a:pt x="2"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1126" name="Freeform 173"/>
              <p:cNvSpPr>
                <a:spLocks/>
              </p:cNvSpPr>
              <p:nvPr/>
            </p:nvSpPr>
            <p:spPr bwMode="auto">
              <a:xfrm>
                <a:off x="2007" y="2750"/>
                <a:ext cx="14" cy="11"/>
              </a:xfrm>
              <a:custGeom>
                <a:avLst/>
                <a:gdLst>
                  <a:gd name="T0" fmla="*/ 2 w 14"/>
                  <a:gd name="T1" fmla="*/ 3 h 11"/>
                  <a:gd name="T2" fmla="*/ 0 w 14"/>
                  <a:gd name="T3" fmla="*/ 3 h 11"/>
                  <a:gd name="T4" fmla="*/ 0 w 14"/>
                  <a:gd name="T5" fmla="*/ 11 h 11"/>
                  <a:gd name="T6" fmla="*/ 2 w 14"/>
                  <a:gd name="T7" fmla="*/ 11 h 11"/>
                  <a:gd name="T8" fmla="*/ 14 w 14"/>
                  <a:gd name="T9" fmla="*/ 7 h 11"/>
                  <a:gd name="T10" fmla="*/ 14 w 14"/>
                  <a:gd name="T11" fmla="*/ 0 h 11"/>
                  <a:gd name="T12" fmla="*/ 12 w 14"/>
                  <a:gd name="T13" fmla="*/ 0 h 11"/>
                  <a:gd name="T14" fmla="*/ 2 w 14"/>
                  <a:gd name="T15" fmla="*/ 3 h 11"/>
                  <a:gd name="T16" fmla="*/ 0 60000 65536"/>
                  <a:gd name="T17" fmla="*/ 0 60000 65536"/>
                  <a:gd name="T18" fmla="*/ 0 60000 65536"/>
                  <a:gd name="T19" fmla="*/ 0 60000 65536"/>
                  <a:gd name="T20" fmla="*/ 0 60000 65536"/>
                  <a:gd name="T21" fmla="*/ 0 60000 65536"/>
                  <a:gd name="T22" fmla="*/ 0 60000 65536"/>
                  <a:gd name="T23" fmla="*/ 0 60000 65536"/>
                  <a:gd name="T24" fmla="*/ 0 w 14"/>
                  <a:gd name="T25" fmla="*/ 0 h 11"/>
                  <a:gd name="T26" fmla="*/ 14 w 14"/>
                  <a:gd name="T27" fmla="*/ 11 h 1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 h="11">
                    <a:moveTo>
                      <a:pt x="2" y="3"/>
                    </a:moveTo>
                    <a:lnTo>
                      <a:pt x="0" y="3"/>
                    </a:lnTo>
                    <a:lnTo>
                      <a:pt x="0" y="11"/>
                    </a:lnTo>
                    <a:lnTo>
                      <a:pt x="2" y="11"/>
                    </a:lnTo>
                    <a:lnTo>
                      <a:pt x="14" y="7"/>
                    </a:lnTo>
                    <a:lnTo>
                      <a:pt x="14" y="0"/>
                    </a:lnTo>
                    <a:lnTo>
                      <a:pt x="12" y="0"/>
                    </a:lnTo>
                    <a:lnTo>
                      <a:pt x="2"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1127" name="Freeform 174"/>
              <p:cNvSpPr>
                <a:spLocks/>
              </p:cNvSpPr>
              <p:nvPr/>
            </p:nvSpPr>
            <p:spPr bwMode="auto">
              <a:xfrm>
                <a:off x="2033" y="2738"/>
                <a:ext cx="15" cy="12"/>
              </a:xfrm>
              <a:custGeom>
                <a:avLst/>
                <a:gdLst>
                  <a:gd name="T0" fmla="*/ 0 w 15"/>
                  <a:gd name="T1" fmla="*/ 4 h 12"/>
                  <a:gd name="T2" fmla="*/ 0 w 15"/>
                  <a:gd name="T3" fmla="*/ 12 h 12"/>
                  <a:gd name="T4" fmla="*/ 2 w 15"/>
                  <a:gd name="T5" fmla="*/ 12 h 12"/>
                  <a:gd name="T6" fmla="*/ 13 w 15"/>
                  <a:gd name="T7" fmla="*/ 8 h 12"/>
                  <a:gd name="T8" fmla="*/ 15 w 15"/>
                  <a:gd name="T9" fmla="*/ 8 h 12"/>
                  <a:gd name="T10" fmla="*/ 15 w 15"/>
                  <a:gd name="T11" fmla="*/ 0 h 12"/>
                  <a:gd name="T12" fmla="*/ 13 w 15"/>
                  <a:gd name="T13" fmla="*/ 0 h 12"/>
                  <a:gd name="T14" fmla="*/ 0 w 15"/>
                  <a:gd name="T15" fmla="*/ 4 h 12"/>
                  <a:gd name="T16" fmla="*/ 0 60000 65536"/>
                  <a:gd name="T17" fmla="*/ 0 60000 65536"/>
                  <a:gd name="T18" fmla="*/ 0 60000 65536"/>
                  <a:gd name="T19" fmla="*/ 0 60000 65536"/>
                  <a:gd name="T20" fmla="*/ 0 60000 65536"/>
                  <a:gd name="T21" fmla="*/ 0 60000 65536"/>
                  <a:gd name="T22" fmla="*/ 0 60000 65536"/>
                  <a:gd name="T23" fmla="*/ 0 60000 65536"/>
                  <a:gd name="T24" fmla="*/ 0 w 15"/>
                  <a:gd name="T25" fmla="*/ 0 h 12"/>
                  <a:gd name="T26" fmla="*/ 15 w 15"/>
                  <a:gd name="T27" fmla="*/ 12 h 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 h="12">
                    <a:moveTo>
                      <a:pt x="0" y="4"/>
                    </a:moveTo>
                    <a:lnTo>
                      <a:pt x="0" y="12"/>
                    </a:lnTo>
                    <a:lnTo>
                      <a:pt x="2" y="12"/>
                    </a:lnTo>
                    <a:lnTo>
                      <a:pt x="13" y="8"/>
                    </a:lnTo>
                    <a:lnTo>
                      <a:pt x="15" y="8"/>
                    </a:lnTo>
                    <a:lnTo>
                      <a:pt x="15" y="0"/>
                    </a:lnTo>
                    <a:lnTo>
                      <a:pt x="13" y="0"/>
                    </a:lnTo>
                    <a:lnTo>
                      <a:pt x="0"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1128" name="Freeform 175"/>
              <p:cNvSpPr>
                <a:spLocks/>
              </p:cNvSpPr>
              <p:nvPr/>
            </p:nvSpPr>
            <p:spPr bwMode="auto">
              <a:xfrm>
                <a:off x="2058" y="2728"/>
                <a:ext cx="16" cy="12"/>
              </a:xfrm>
              <a:custGeom>
                <a:avLst/>
                <a:gdLst>
                  <a:gd name="T0" fmla="*/ 2 w 16"/>
                  <a:gd name="T1" fmla="*/ 4 h 12"/>
                  <a:gd name="T2" fmla="*/ 2 w 16"/>
                  <a:gd name="T3" fmla="*/ 6 h 12"/>
                  <a:gd name="T4" fmla="*/ 0 w 16"/>
                  <a:gd name="T5" fmla="*/ 6 h 12"/>
                  <a:gd name="T6" fmla="*/ 0 w 16"/>
                  <a:gd name="T7" fmla="*/ 10 h 12"/>
                  <a:gd name="T8" fmla="*/ 2 w 16"/>
                  <a:gd name="T9" fmla="*/ 10 h 12"/>
                  <a:gd name="T10" fmla="*/ 2 w 16"/>
                  <a:gd name="T11" fmla="*/ 12 h 12"/>
                  <a:gd name="T12" fmla="*/ 4 w 16"/>
                  <a:gd name="T13" fmla="*/ 12 h 12"/>
                  <a:gd name="T14" fmla="*/ 14 w 16"/>
                  <a:gd name="T15" fmla="*/ 8 h 12"/>
                  <a:gd name="T16" fmla="*/ 14 w 16"/>
                  <a:gd name="T17" fmla="*/ 6 h 12"/>
                  <a:gd name="T18" fmla="*/ 16 w 16"/>
                  <a:gd name="T19" fmla="*/ 6 h 12"/>
                  <a:gd name="T20" fmla="*/ 16 w 16"/>
                  <a:gd name="T21" fmla="*/ 0 h 12"/>
                  <a:gd name="T22" fmla="*/ 14 w 16"/>
                  <a:gd name="T23" fmla="*/ 0 h 12"/>
                  <a:gd name="T24" fmla="*/ 2 w 16"/>
                  <a:gd name="T25" fmla="*/ 4 h 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6"/>
                  <a:gd name="T40" fmla="*/ 0 h 12"/>
                  <a:gd name="T41" fmla="*/ 16 w 16"/>
                  <a:gd name="T42" fmla="*/ 12 h 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6" h="12">
                    <a:moveTo>
                      <a:pt x="2" y="4"/>
                    </a:moveTo>
                    <a:lnTo>
                      <a:pt x="2" y="6"/>
                    </a:lnTo>
                    <a:lnTo>
                      <a:pt x="0" y="6"/>
                    </a:lnTo>
                    <a:lnTo>
                      <a:pt x="0" y="10"/>
                    </a:lnTo>
                    <a:lnTo>
                      <a:pt x="2" y="10"/>
                    </a:lnTo>
                    <a:lnTo>
                      <a:pt x="2" y="12"/>
                    </a:lnTo>
                    <a:lnTo>
                      <a:pt x="4" y="12"/>
                    </a:lnTo>
                    <a:lnTo>
                      <a:pt x="14" y="8"/>
                    </a:lnTo>
                    <a:lnTo>
                      <a:pt x="14" y="6"/>
                    </a:lnTo>
                    <a:lnTo>
                      <a:pt x="16" y="6"/>
                    </a:lnTo>
                    <a:lnTo>
                      <a:pt x="16" y="0"/>
                    </a:lnTo>
                    <a:lnTo>
                      <a:pt x="14" y="0"/>
                    </a:lnTo>
                    <a:lnTo>
                      <a:pt x="2"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1129" name="Freeform 176"/>
              <p:cNvSpPr>
                <a:spLocks/>
              </p:cNvSpPr>
              <p:nvPr/>
            </p:nvSpPr>
            <p:spPr bwMode="auto">
              <a:xfrm>
                <a:off x="2085" y="2717"/>
                <a:ext cx="16" cy="13"/>
              </a:xfrm>
              <a:custGeom>
                <a:avLst/>
                <a:gdLst>
                  <a:gd name="T0" fmla="*/ 2 w 16"/>
                  <a:gd name="T1" fmla="*/ 6 h 13"/>
                  <a:gd name="T2" fmla="*/ 2 w 16"/>
                  <a:gd name="T3" fmla="*/ 8 h 13"/>
                  <a:gd name="T4" fmla="*/ 0 w 16"/>
                  <a:gd name="T5" fmla="*/ 8 h 13"/>
                  <a:gd name="T6" fmla="*/ 0 w 16"/>
                  <a:gd name="T7" fmla="*/ 11 h 13"/>
                  <a:gd name="T8" fmla="*/ 2 w 16"/>
                  <a:gd name="T9" fmla="*/ 11 h 13"/>
                  <a:gd name="T10" fmla="*/ 2 w 16"/>
                  <a:gd name="T11" fmla="*/ 13 h 13"/>
                  <a:gd name="T12" fmla="*/ 4 w 16"/>
                  <a:gd name="T13" fmla="*/ 13 h 13"/>
                  <a:gd name="T14" fmla="*/ 14 w 16"/>
                  <a:gd name="T15" fmla="*/ 8 h 13"/>
                  <a:gd name="T16" fmla="*/ 16 w 16"/>
                  <a:gd name="T17" fmla="*/ 8 h 13"/>
                  <a:gd name="T18" fmla="*/ 16 w 16"/>
                  <a:gd name="T19" fmla="*/ 2 h 13"/>
                  <a:gd name="T20" fmla="*/ 14 w 16"/>
                  <a:gd name="T21" fmla="*/ 0 h 13"/>
                  <a:gd name="T22" fmla="*/ 2 w 16"/>
                  <a:gd name="T23" fmla="*/ 6 h 1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6"/>
                  <a:gd name="T37" fmla="*/ 0 h 13"/>
                  <a:gd name="T38" fmla="*/ 16 w 16"/>
                  <a:gd name="T39" fmla="*/ 13 h 1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6" h="13">
                    <a:moveTo>
                      <a:pt x="2" y="6"/>
                    </a:moveTo>
                    <a:lnTo>
                      <a:pt x="2" y="8"/>
                    </a:lnTo>
                    <a:lnTo>
                      <a:pt x="0" y="8"/>
                    </a:lnTo>
                    <a:lnTo>
                      <a:pt x="0" y="11"/>
                    </a:lnTo>
                    <a:lnTo>
                      <a:pt x="2" y="11"/>
                    </a:lnTo>
                    <a:lnTo>
                      <a:pt x="2" y="13"/>
                    </a:lnTo>
                    <a:lnTo>
                      <a:pt x="4" y="13"/>
                    </a:lnTo>
                    <a:lnTo>
                      <a:pt x="14" y="8"/>
                    </a:lnTo>
                    <a:lnTo>
                      <a:pt x="16" y="8"/>
                    </a:lnTo>
                    <a:lnTo>
                      <a:pt x="16" y="2"/>
                    </a:lnTo>
                    <a:lnTo>
                      <a:pt x="14" y="0"/>
                    </a:lnTo>
                    <a:lnTo>
                      <a:pt x="2"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1130" name="Freeform 177"/>
              <p:cNvSpPr>
                <a:spLocks/>
              </p:cNvSpPr>
              <p:nvPr/>
            </p:nvSpPr>
            <p:spPr bwMode="auto">
              <a:xfrm>
                <a:off x="2027" y="2502"/>
                <a:ext cx="201" cy="882"/>
              </a:xfrm>
              <a:custGeom>
                <a:avLst/>
                <a:gdLst>
                  <a:gd name="T0" fmla="*/ 0 w 201"/>
                  <a:gd name="T1" fmla="*/ 882 h 882"/>
                  <a:gd name="T2" fmla="*/ 201 w 201"/>
                  <a:gd name="T3" fmla="*/ 512 h 882"/>
                  <a:gd name="T4" fmla="*/ 201 w 201"/>
                  <a:gd name="T5" fmla="*/ 0 h 882"/>
                  <a:gd name="T6" fmla="*/ 0 w 201"/>
                  <a:gd name="T7" fmla="*/ 370 h 882"/>
                  <a:gd name="T8" fmla="*/ 0 w 201"/>
                  <a:gd name="T9" fmla="*/ 882 h 882"/>
                  <a:gd name="T10" fmla="*/ 0 60000 65536"/>
                  <a:gd name="T11" fmla="*/ 0 60000 65536"/>
                  <a:gd name="T12" fmla="*/ 0 60000 65536"/>
                  <a:gd name="T13" fmla="*/ 0 60000 65536"/>
                  <a:gd name="T14" fmla="*/ 0 60000 65536"/>
                  <a:gd name="T15" fmla="*/ 0 w 201"/>
                  <a:gd name="T16" fmla="*/ 0 h 882"/>
                  <a:gd name="T17" fmla="*/ 201 w 201"/>
                  <a:gd name="T18" fmla="*/ 882 h 882"/>
                </a:gdLst>
                <a:ahLst/>
                <a:cxnLst>
                  <a:cxn ang="T10">
                    <a:pos x="T0" y="T1"/>
                  </a:cxn>
                  <a:cxn ang="T11">
                    <a:pos x="T2" y="T3"/>
                  </a:cxn>
                  <a:cxn ang="T12">
                    <a:pos x="T4" y="T5"/>
                  </a:cxn>
                  <a:cxn ang="T13">
                    <a:pos x="T6" y="T7"/>
                  </a:cxn>
                  <a:cxn ang="T14">
                    <a:pos x="T8" y="T9"/>
                  </a:cxn>
                </a:cxnLst>
                <a:rect l="T15" t="T16" r="T17" b="T18"/>
                <a:pathLst>
                  <a:path w="201" h="882">
                    <a:moveTo>
                      <a:pt x="0" y="882"/>
                    </a:moveTo>
                    <a:lnTo>
                      <a:pt x="201" y="512"/>
                    </a:lnTo>
                    <a:lnTo>
                      <a:pt x="201" y="0"/>
                    </a:lnTo>
                    <a:lnTo>
                      <a:pt x="0" y="370"/>
                    </a:lnTo>
                    <a:lnTo>
                      <a:pt x="0" y="882"/>
                    </a:lnTo>
                    <a:close/>
                  </a:path>
                </a:pathLst>
              </a:cu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1131" name="Freeform 178"/>
              <p:cNvSpPr>
                <a:spLocks/>
              </p:cNvSpPr>
              <p:nvPr/>
            </p:nvSpPr>
            <p:spPr bwMode="auto">
              <a:xfrm>
                <a:off x="2023" y="2499"/>
                <a:ext cx="209" cy="889"/>
              </a:xfrm>
              <a:custGeom>
                <a:avLst/>
                <a:gdLst>
                  <a:gd name="T0" fmla="*/ 0 w 209"/>
                  <a:gd name="T1" fmla="*/ 885 h 889"/>
                  <a:gd name="T2" fmla="*/ 0 w 209"/>
                  <a:gd name="T3" fmla="*/ 887 h 889"/>
                  <a:gd name="T4" fmla="*/ 2 w 209"/>
                  <a:gd name="T5" fmla="*/ 887 h 889"/>
                  <a:gd name="T6" fmla="*/ 2 w 209"/>
                  <a:gd name="T7" fmla="*/ 889 h 889"/>
                  <a:gd name="T8" fmla="*/ 4 w 209"/>
                  <a:gd name="T9" fmla="*/ 889 h 889"/>
                  <a:gd name="T10" fmla="*/ 6 w 209"/>
                  <a:gd name="T11" fmla="*/ 887 h 889"/>
                  <a:gd name="T12" fmla="*/ 207 w 209"/>
                  <a:gd name="T13" fmla="*/ 517 h 889"/>
                  <a:gd name="T14" fmla="*/ 209 w 209"/>
                  <a:gd name="T15" fmla="*/ 515 h 889"/>
                  <a:gd name="T16" fmla="*/ 209 w 209"/>
                  <a:gd name="T17" fmla="*/ 1 h 889"/>
                  <a:gd name="T18" fmla="*/ 207 w 209"/>
                  <a:gd name="T19" fmla="*/ 1 h 889"/>
                  <a:gd name="T20" fmla="*/ 207 w 209"/>
                  <a:gd name="T21" fmla="*/ 0 h 889"/>
                  <a:gd name="T22" fmla="*/ 201 w 209"/>
                  <a:gd name="T23" fmla="*/ 0 h 889"/>
                  <a:gd name="T24" fmla="*/ 201 w 209"/>
                  <a:gd name="T25" fmla="*/ 1 h 889"/>
                  <a:gd name="T26" fmla="*/ 0 w 209"/>
                  <a:gd name="T27" fmla="*/ 371 h 889"/>
                  <a:gd name="T28" fmla="*/ 0 w 209"/>
                  <a:gd name="T29" fmla="*/ 373 h 889"/>
                  <a:gd name="T30" fmla="*/ 0 w 209"/>
                  <a:gd name="T31" fmla="*/ 885 h 889"/>
                  <a:gd name="T32" fmla="*/ 8 w 209"/>
                  <a:gd name="T33" fmla="*/ 885 h 889"/>
                  <a:gd name="T34" fmla="*/ 8 w 209"/>
                  <a:gd name="T35" fmla="*/ 373 h 889"/>
                  <a:gd name="T36" fmla="*/ 6 w 209"/>
                  <a:gd name="T37" fmla="*/ 375 h 889"/>
                  <a:gd name="T38" fmla="*/ 207 w 209"/>
                  <a:gd name="T39" fmla="*/ 5 h 889"/>
                  <a:gd name="T40" fmla="*/ 201 w 209"/>
                  <a:gd name="T41" fmla="*/ 3 h 889"/>
                  <a:gd name="T42" fmla="*/ 201 w 209"/>
                  <a:gd name="T43" fmla="*/ 515 h 889"/>
                  <a:gd name="T44" fmla="*/ 201 w 209"/>
                  <a:gd name="T45" fmla="*/ 513 h 889"/>
                  <a:gd name="T46" fmla="*/ 0 w 209"/>
                  <a:gd name="T47" fmla="*/ 883 h 889"/>
                  <a:gd name="T48" fmla="*/ 8 w 209"/>
                  <a:gd name="T49" fmla="*/ 885 h 889"/>
                  <a:gd name="T50" fmla="*/ 0 w 209"/>
                  <a:gd name="T51" fmla="*/ 885 h 88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09"/>
                  <a:gd name="T79" fmla="*/ 0 h 889"/>
                  <a:gd name="T80" fmla="*/ 209 w 209"/>
                  <a:gd name="T81" fmla="*/ 889 h 88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09" h="889">
                    <a:moveTo>
                      <a:pt x="0" y="885"/>
                    </a:moveTo>
                    <a:lnTo>
                      <a:pt x="0" y="887"/>
                    </a:lnTo>
                    <a:lnTo>
                      <a:pt x="2" y="887"/>
                    </a:lnTo>
                    <a:lnTo>
                      <a:pt x="2" y="889"/>
                    </a:lnTo>
                    <a:lnTo>
                      <a:pt x="4" y="889"/>
                    </a:lnTo>
                    <a:lnTo>
                      <a:pt x="6" y="887"/>
                    </a:lnTo>
                    <a:lnTo>
                      <a:pt x="207" y="517"/>
                    </a:lnTo>
                    <a:lnTo>
                      <a:pt x="209" y="515"/>
                    </a:lnTo>
                    <a:lnTo>
                      <a:pt x="209" y="1"/>
                    </a:lnTo>
                    <a:lnTo>
                      <a:pt x="207" y="1"/>
                    </a:lnTo>
                    <a:lnTo>
                      <a:pt x="207" y="0"/>
                    </a:lnTo>
                    <a:lnTo>
                      <a:pt x="201" y="0"/>
                    </a:lnTo>
                    <a:lnTo>
                      <a:pt x="201" y="1"/>
                    </a:lnTo>
                    <a:lnTo>
                      <a:pt x="0" y="371"/>
                    </a:lnTo>
                    <a:lnTo>
                      <a:pt x="0" y="373"/>
                    </a:lnTo>
                    <a:lnTo>
                      <a:pt x="0" y="885"/>
                    </a:lnTo>
                    <a:lnTo>
                      <a:pt x="8" y="885"/>
                    </a:lnTo>
                    <a:lnTo>
                      <a:pt x="8" y="373"/>
                    </a:lnTo>
                    <a:lnTo>
                      <a:pt x="6" y="375"/>
                    </a:lnTo>
                    <a:lnTo>
                      <a:pt x="207" y="5"/>
                    </a:lnTo>
                    <a:lnTo>
                      <a:pt x="201" y="3"/>
                    </a:lnTo>
                    <a:lnTo>
                      <a:pt x="201" y="515"/>
                    </a:lnTo>
                    <a:lnTo>
                      <a:pt x="201" y="513"/>
                    </a:lnTo>
                    <a:lnTo>
                      <a:pt x="0" y="883"/>
                    </a:lnTo>
                    <a:lnTo>
                      <a:pt x="8" y="885"/>
                    </a:lnTo>
                    <a:lnTo>
                      <a:pt x="0" y="8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1132" name="Freeform 179"/>
              <p:cNvSpPr>
                <a:spLocks/>
              </p:cNvSpPr>
              <p:nvPr/>
            </p:nvSpPr>
            <p:spPr bwMode="auto">
              <a:xfrm>
                <a:off x="2052" y="2866"/>
                <a:ext cx="12" cy="261"/>
              </a:xfrm>
              <a:custGeom>
                <a:avLst/>
                <a:gdLst>
                  <a:gd name="T0" fmla="*/ 12 w 12"/>
                  <a:gd name="T1" fmla="*/ 2 h 261"/>
                  <a:gd name="T2" fmla="*/ 12 w 12"/>
                  <a:gd name="T3" fmla="*/ 0 h 261"/>
                  <a:gd name="T4" fmla="*/ 0 w 12"/>
                  <a:gd name="T5" fmla="*/ 0 h 261"/>
                  <a:gd name="T6" fmla="*/ 0 w 12"/>
                  <a:gd name="T7" fmla="*/ 259 h 261"/>
                  <a:gd name="T8" fmla="*/ 2 w 12"/>
                  <a:gd name="T9" fmla="*/ 259 h 261"/>
                  <a:gd name="T10" fmla="*/ 4 w 12"/>
                  <a:gd name="T11" fmla="*/ 261 h 261"/>
                  <a:gd name="T12" fmla="*/ 6 w 12"/>
                  <a:gd name="T13" fmla="*/ 261 h 261"/>
                  <a:gd name="T14" fmla="*/ 8 w 12"/>
                  <a:gd name="T15" fmla="*/ 259 h 261"/>
                  <a:gd name="T16" fmla="*/ 12 w 12"/>
                  <a:gd name="T17" fmla="*/ 259 h 261"/>
                  <a:gd name="T18" fmla="*/ 12 w 12"/>
                  <a:gd name="T19" fmla="*/ 2 h 26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
                  <a:gd name="T31" fmla="*/ 0 h 261"/>
                  <a:gd name="T32" fmla="*/ 12 w 12"/>
                  <a:gd name="T33" fmla="*/ 261 h 26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 h="261">
                    <a:moveTo>
                      <a:pt x="12" y="2"/>
                    </a:moveTo>
                    <a:lnTo>
                      <a:pt x="12" y="0"/>
                    </a:lnTo>
                    <a:lnTo>
                      <a:pt x="0" y="0"/>
                    </a:lnTo>
                    <a:lnTo>
                      <a:pt x="0" y="259"/>
                    </a:lnTo>
                    <a:lnTo>
                      <a:pt x="2" y="259"/>
                    </a:lnTo>
                    <a:lnTo>
                      <a:pt x="4" y="261"/>
                    </a:lnTo>
                    <a:lnTo>
                      <a:pt x="6" y="261"/>
                    </a:lnTo>
                    <a:lnTo>
                      <a:pt x="8" y="259"/>
                    </a:lnTo>
                    <a:lnTo>
                      <a:pt x="12" y="259"/>
                    </a:lnTo>
                    <a:lnTo>
                      <a:pt x="12"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1133" name="Freeform 180"/>
              <p:cNvSpPr>
                <a:spLocks/>
              </p:cNvSpPr>
              <p:nvPr/>
            </p:nvSpPr>
            <p:spPr bwMode="auto">
              <a:xfrm>
                <a:off x="2056" y="2853"/>
                <a:ext cx="150" cy="276"/>
              </a:xfrm>
              <a:custGeom>
                <a:avLst/>
                <a:gdLst>
                  <a:gd name="T0" fmla="*/ 0 w 150"/>
                  <a:gd name="T1" fmla="*/ 268 h 276"/>
                  <a:gd name="T2" fmla="*/ 0 w 150"/>
                  <a:gd name="T3" fmla="*/ 276 h 276"/>
                  <a:gd name="T4" fmla="*/ 2 w 150"/>
                  <a:gd name="T5" fmla="*/ 276 h 276"/>
                  <a:gd name="T6" fmla="*/ 2 w 150"/>
                  <a:gd name="T7" fmla="*/ 274 h 276"/>
                  <a:gd name="T8" fmla="*/ 148 w 150"/>
                  <a:gd name="T9" fmla="*/ 6 h 276"/>
                  <a:gd name="T10" fmla="*/ 150 w 150"/>
                  <a:gd name="T11" fmla="*/ 4 h 276"/>
                  <a:gd name="T12" fmla="*/ 150 w 150"/>
                  <a:gd name="T13" fmla="*/ 2 h 276"/>
                  <a:gd name="T14" fmla="*/ 148 w 150"/>
                  <a:gd name="T15" fmla="*/ 2 h 276"/>
                  <a:gd name="T16" fmla="*/ 148 w 150"/>
                  <a:gd name="T17" fmla="*/ 0 h 276"/>
                  <a:gd name="T18" fmla="*/ 146 w 150"/>
                  <a:gd name="T19" fmla="*/ 0 h 276"/>
                  <a:gd name="T20" fmla="*/ 0 w 150"/>
                  <a:gd name="T21" fmla="*/ 268 h 27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50"/>
                  <a:gd name="T34" fmla="*/ 0 h 276"/>
                  <a:gd name="T35" fmla="*/ 150 w 150"/>
                  <a:gd name="T36" fmla="*/ 276 h 27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50" h="276">
                    <a:moveTo>
                      <a:pt x="0" y="268"/>
                    </a:moveTo>
                    <a:lnTo>
                      <a:pt x="0" y="276"/>
                    </a:lnTo>
                    <a:lnTo>
                      <a:pt x="2" y="276"/>
                    </a:lnTo>
                    <a:lnTo>
                      <a:pt x="2" y="274"/>
                    </a:lnTo>
                    <a:lnTo>
                      <a:pt x="148" y="6"/>
                    </a:lnTo>
                    <a:lnTo>
                      <a:pt x="150" y="4"/>
                    </a:lnTo>
                    <a:lnTo>
                      <a:pt x="150" y="2"/>
                    </a:lnTo>
                    <a:lnTo>
                      <a:pt x="148" y="2"/>
                    </a:lnTo>
                    <a:lnTo>
                      <a:pt x="148" y="0"/>
                    </a:lnTo>
                    <a:lnTo>
                      <a:pt x="146" y="0"/>
                    </a:lnTo>
                    <a:lnTo>
                      <a:pt x="0" y="2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1134" name="Freeform 181"/>
              <p:cNvSpPr>
                <a:spLocks/>
              </p:cNvSpPr>
              <p:nvPr/>
            </p:nvSpPr>
            <p:spPr bwMode="auto">
              <a:xfrm>
                <a:off x="2058" y="2891"/>
                <a:ext cx="150" cy="353"/>
              </a:xfrm>
              <a:custGeom>
                <a:avLst/>
                <a:gdLst>
                  <a:gd name="T0" fmla="*/ 0 w 150"/>
                  <a:gd name="T1" fmla="*/ 271 h 353"/>
                  <a:gd name="T2" fmla="*/ 0 w 150"/>
                  <a:gd name="T3" fmla="*/ 353 h 353"/>
                  <a:gd name="T4" fmla="*/ 150 w 150"/>
                  <a:gd name="T5" fmla="*/ 83 h 353"/>
                  <a:gd name="T6" fmla="*/ 150 w 150"/>
                  <a:gd name="T7" fmla="*/ 0 h 353"/>
                  <a:gd name="T8" fmla="*/ 0 w 150"/>
                  <a:gd name="T9" fmla="*/ 271 h 353"/>
                  <a:gd name="T10" fmla="*/ 0 60000 65536"/>
                  <a:gd name="T11" fmla="*/ 0 60000 65536"/>
                  <a:gd name="T12" fmla="*/ 0 60000 65536"/>
                  <a:gd name="T13" fmla="*/ 0 60000 65536"/>
                  <a:gd name="T14" fmla="*/ 0 60000 65536"/>
                  <a:gd name="T15" fmla="*/ 0 w 150"/>
                  <a:gd name="T16" fmla="*/ 0 h 353"/>
                  <a:gd name="T17" fmla="*/ 150 w 150"/>
                  <a:gd name="T18" fmla="*/ 353 h 353"/>
                </a:gdLst>
                <a:ahLst/>
                <a:cxnLst>
                  <a:cxn ang="T10">
                    <a:pos x="T0" y="T1"/>
                  </a:cxn>
                  <a:cxn ang="T11">
                    <a:pos x="T2" y="T3"/>
                  </a:cxn>
                  <a:cxn ang="T12">
                    <a:pos x="T4" y="T5"/>
                  </a:cxn>
                  <a:cxn ang="T13">
                    <a:pos x="T6" y="T7"/>
                  </a:cxn>
                  <a:cxn ang="T14">
                    <a:pos x="T8" y="T9"/>
                  </a:cxn>
                </a:cxnLst>
                <a:rect l="T15" t="T16" r="T17" b="T18"/>
                <a:pathLst>
                  <a:path w="150" h="353">
                    <a:moveTo>
                      <a:pt x="0" y="271"/>
                    </a:moveTo>
                    <a:lnTo>
                      <a:pt x="0" y="353"/>
                    </a:lnTo>
                    <a:lnTo>
                      <a:pt x="150" y="83"/>
                    </a:lnTo>
                    <a:lnTo>
                      <a:pt x="150" y="0"/>
                    </a:lnTo>
                    <a:lnTo>
                      <a:pt x="0" y="27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1135" name="Freeform 182"/>
              <p:cNvSpPr>
                <a:spLocks/>
              </p:cNvSpPr>
              <p:nvPr/>
            </p:nvSpPr>
            <p:spPr bwMode="auto">
              <a:xfrm>
                <a:off x="2054" y="2888"/>
                <a:ext cx="158" cy="360"/>
              </a:xfrm>
              <a:custGeom>
                <a:avLst/>
                <a:gdLst>
                  <a:gd name="T0" fmla="*/ 0 w 158"/>
                  <a:gd name="T1" fmla="*/ 272 h 360"/>
                  <a:gd name="T2" fmla="*/ 0 w 158"/>
                  <a:gd name="T3" fmla="*/ 358 h 360"/>
                  <a:gd name="T4" fmla="*/ 2 w 158"/>
                  <a:gd name="T5" fmla="*/ 358 h 360"/>
                  <a:gd name="T6" fmla="*/ 2 w 158"/>
                  <a:gd name="T7" fmla="*/ 360 h 360"/>
                  <a:gd name="T8" fmla="*/ 4 w 158"/>
                  <a:gd name="T9" fmla="*/ 360 h 360"/>
                  <a:gd name="T10" fmla="*/ 6 w 158"/>
                  <a:gd name="T11" fmla="*/ 358 h 360"/>
                  <a:gd name="T12" fmla="*/ 156 w 158"/>
                  <a:gd name="T13" fmla="*/ 88 h 360"/>
                  <a:gd name="T14" fmla="*/ 158 w 158"/>
                  <a:gd name="T15" fmla="*/ 86 h 360"/>
                  <a:gd name="T16" fmla="*/ 158 w 158"/>
                  <a:gd name="T17" fmla="*/ 1 h 360"/>
                  <a:gd name="T18" fmla="*/ 156 w 158"/>
                  <a:gd name="T19" fmla="*/ 1 h 360"/>
                  <a:gd name="T20" fmla="*/ 156 w 158"/>
                  <a:gd name="T21" fmla="*/ 0 h 360"/>
                  <a:gd name="T22" fmla="*/ 150 w 158"/>
                  <a:gd name="T23" fmla="*/ 0 h 360"/>
                  <a:gd name="T24" fmla="*/ 150 w 158"/>
                  <a:gd name="T25" fmla="*/ 1 h 360"/>
                  <a:gd name="T26" fmla="*/ 0 w 158"/>
                  <a:gd name="T27" fmla="*/ 272 h 360"/>
                  <a:gd name="T28" fmla="*/ 6 w 158"/>
                  <a:gd name="T29" fmla="*/ 275 h 360"/>
                  <a:gd name="T30" fmla="*/ 156 w 158"/>
                  <a:gd name="T31" fmla="*/ 5 h 360"/>
                  <a:gd name="T32" fmla="*/ 150 w 158"/>
                  <a:gd name="T33" fmla="*/ 3 h 360"/>
                  <a:gd name="T34" fmla="*/ 150 w 158"/>
                  <a:gd name="T35" fmla="*/ 86 h 360"/>
                  <a:gd name="T36" fmla="*/ 150 w 158"/>
                  <a:gd name="T37" fmla="*/ 84 h 360"/>
                  <a:gd name="T38" fmla="*/ 0 w 158"/>
                  <a:gd name="T39" fmla="*/ 354 h 360"/>
                  <a:gd name="T40" fmla="*/ 8 w 158"/>
                  <a:gd name="T41" fmla="*/ 356 h 360"/>
                  <a:gd name="T42" fmla="*/ 8 w 158"/>
                  <a:gd name="T43" fmla="*/ 274 h 360"/>
                  <a:gd name="T44" fmla="*/ 6 w 158"/>
                  <a:gd name="T45" fmla="*/ 275 h 360"/>
                  <a:gd name="T46" fmla="*/ 0 w 158"/>
                  <a:gd name="T47" fmla="*/ 272 h 36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8"/>
                  <a:gd name="T73" fmla="*/ 0 h 360"/>
                  <a:gd name="T74" fmla="*/ 158 w 158"/>
                  <a:gd name="T75" fmla="*/ 360 h 36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8" h="360">
                    <a:moveTo>
                      <a:pt x="0" y="272"/>
                    </a:moveTo>
                    <a:lnTo>
                      <a:pt x="0" y="358"/>
                    </a:lnTo>
                    <a:lnTo>
                      <a:pt x="2" y="358"/>
                    </a:lnTo>
                    <a:lnTo>
                      <a:pt x="2" y="360"/>
                    </a:lnTo>
                    <a:lnTo>
                      <a:pt x="4" y="360"/>
                    </a:lnTo>
                    <a:lnTo>
                      <a:pt x="6" y="358"/>
                    </a:lnTo>
                    <a:lnTo>
                      <a:pt x="156" y="88"/>
                    </a:lnTo>
                    <a:lnTo>
                      <a:pt x="158" y="86"/>
                    </a:lnTo>
                    <a:lnTo>
                      <a:pt x="158" y="1"/>
                    </a:lnTo>
                    <a:lnTo>
                      <a:pt x="156" y="1"/>
                    </a:lnTo>
                    <a:lnTo>
                      <a:pt x="156" y="0"/>
                    </a:lnTo>
                    <a:lnTo>
                      <a:pt x="150" y="0"/>
                    </a:lnTo>
                    <a:lnTo>
                      <a:pt x="150" y="1"/>
                    </a:lnTo>
                    <a:lnTo>
                      <a:pt x="0" y="272"/>
                    </a:lnTo>
                    <a:lnTo>
                      <a:pt x="6" y="275"/>
                    </a:lnTo>
                    <a:lnTo>
                      <a:pt x="156" y="5"/>
                    </a:lnTo>
                    <a:lnTo>
                      <a:pt x="150" y="3"/>
                    </a:lnTo>
                    <a:lnTo>
                      <a:pt x="150" y="86"/>
                    </a:lnTo>
                    <a:lnTo>
                      <a:pt x="150" y="84"/>
                    </a:lnTo>
                    <a:lnTo>
                      <a:pt x="0" y="354"/>
                    </a:lnTo>
                    <a:lnTo>
                      <a:pt x="8" y="356"/>
                    </a:lnTo>
                    <a:lnTo>
                      <a:pt x="8" y="274"/>
                    </a:lnTo>
                    <a:lnTo>
                      <a:pt x="6" y="275"/>
                    </a:lnTo>
                    <a:lnTo>
                      <a:pt x="0" y="27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1136" name="Freeform 183"/>
              <p:cNvSpPr>
                <a:spLocks/>
              </p:cNvSpPr>
              <p:nvPr/>
            </p:nvSpPr>
            <p:spPr bwMode="auto">
              <a:xfrm>
                <a:off x="2056" y="2851"/>
                <a:ext cx="105" cy="190"/>
              </a:xfrm>
              <a:custGeom>
                <a:avLst/>
                <a:gdLst>
                  <a:gd name="T0" fmla="*/ 0 w 105"/>
                  <a:gd name="T1" fmla="*/ 184 h 190"/>
                  <a:gd name="T2" fmla="*/ 0 w 105"/>
                  <a:gd name="T3" fmla="*/ 188 h 190"/>
                  <a:gd name="T4" fmla="*/ 2 w 105"/>
                  <a:gd name="T5" fmla="*/ 188 h 190"/>
                  <a:gd name="T6" fmla="*/ 2 w 105"/>
                  <a:gd name="T7" fmla="*/ 190 h 190"/>
                  <a:gd name="T8" fmla="*/ 4 w 105"/>
                  <a:gd name="T9" fmla="*/ 190 h 190"/>
                  <a:gd name="T10" fmla="*/ 8 w 105"/>
                  <a:gd name="T11" fmla="*/ 186 h 190"/>
                  <a:gd name="T12" fmla="*/ 31 w 105"/>
                  <a:gd name="T13" fmla="*/ 119 h 190"/>
                  <a:gd name="T14" fmla="*/ 22 w 105"/>
                  <a:gd name="T15" fmla="*/ 121 h 190"/>
                  <a:gd name="T16" fmla="*/ 35 w 105"/>
                  <a:gd name="T17" fmla="*/ 134 h 190"/>
                  <a:gd name="T18" fmla="*/ 37 w 105"/>
                  <a:gd name="T19" fmla="*/ 136 h 190"/>
                  <a:gd name="T20" fmla="*/ 39 w 105"/>
                  <a:gd name="T21" fmla="*/ 136 h 190"/>
                  <a:gd name="T22" fmla="*/ 39 w 105"/>
                  <a:gd name="T23" fmla="*/ 134 h 190"/>
                  <a:gd name="T24" fmla="*/ 41 w 105"/>
                  <a:gd name="T25" fmla="*/ 134 h 190"/>
                  <a:gd name="T26" fmla="*/ 43 w 105"/>
                  <a:gd name="T27" fmla="*/ 132 h 190"/>
                  <a:gd name="T28" fmla="*/ 62 w 105"/>
                  <a:gd name="T29" fmla="*/ 73 h 190"/>
                  <a:gd name="T30" fmla="*/ 74 w 105"/>
                  <a:gd name="T31" fmla="*/ 19 h 190"/>
                  <a:gd name="T32" fmla="*/ 66 w 105"/>
                  <a:gd name="T33" fmla="*/ 21 h 190"/>
                  <a:gd name="T34" fmla="*/ 78 w 105"/>
                  <a:gd name="T35" fmla="*/ 31 h 190"/>
                  <a:gd name="T36" fmla="*/ 80 w 105"/>
                  <a:gd name="T37" fmla="*/ 31 h 190"/>
                  <a:gd name="T38" fmla="*/ 80 w 105"/>
                  <a:gd name="T39" fmla="*/ 33 h 190"/>
                  <a:gd name="T40" fmla="*/ 82 w 105"/>
                  <a:gd name="T41" fmla="*/ 33 h 190"/>
                  <a:gd name="T42" fmla="*/ 84 w 105"/>
                  <a:gd name="T43" fmla="*/ 31 h 190"/>
                  <a:gd name="T44" fmla="*/ 103 w 105"/>
                  <a:gd name="T45" fmla="*/ 6 h 190"/>
                  <a:gd name="T46" fmla="*/ 105 w 105"/>
                  <a:gd name="T47" fmla="*/ 4 h 190"/>
                  <a:gd name="T48" fmla="*/ 105 w 105"/>
                  <a:gd name="T49" fmla="*/ 2 h 190"/>
                  <a:gd name="T50" fmla="*/ 103 w 105"/>
                  <a:gd name="T51" fmla="*/ 2 h 190"/>
                  <a:gd name="T52" fmla="*/ 103 w 105"/>
                  <a:gd name="T53" fmla="*/ 0 h 190"/>
                  <a:gd name="T54" fmla="*/ 96 w 105"/>
                  <a:gd name="T55" fmla="*/ 0 h 190"/>
                  <a:gd name="T56" fmla="*/ 78 w 105"/>
                  <a:gd name="T57" fmla="*/ 25 h 190"/>
                  <a:gd name="T58" fmla="*/ 84 w 105"/>
                  <a:gd name="T59" fmla="*/ 25 h 190"/>
                  <a:gd name="T60" fmla="*/ 72 w 105"/>
                  <a:gd name="T61" fmla="*/ 15 h 190"/>
                  <a:gd name="T62" fmla="*/ 66 w 105"/>
                  <a:gd name="T63" fmla="*/ 15 h 190"/>
                  <a:gd name="T64" fmla="*/ 66 w 105"/>
                  <a:gd name="T65" fmla="*/ 17 h 190"/>
                  <a:gd name="T66" fmla="*/ 53 w 105"/>
                  <a:gd name="T67" fmla="*/ 71 h 190"/>
                  <a:gd name="T68" fmla="*/ 35 w 105"/>
                  <a:gd name="T69" fmla="*/ 130 h 190"/>
                  <a:gd name="T70" fmla="*/ 41 w 105"/>
                  <a:gd name="T71" fmla="*/ 128 h 190"/>
                  <a:gd name="T72" fmla="*/ 29 w 105"/>
                  <a:gd name="T73" fmla="*/ 115 h 190"/>
                  <a:gd name="T74" fmla="*/ 22 w 105"/>
                  <a:gd name="T75" fmla="*/ 115 h 190"/>
                  <a:gd name="T76" fmla="*/ 22 w 105"/>
                  <a:gd name="T77" fmla="*/ 117 h 190"/>
                  <a:gd name="T78" fmla="*/ 0 w 105"/>
                  <a:gd name="T79" fmla="*/ 184 h 19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05"/>
                  <a:gd name="T121" fmla="*/ 0 h 190"/>
                  <a:gd name="T122" fmla="*/ 105 w 105"/>
                  <a:gd name="T123" fmla="*/ 190 h 19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05" h="190">
                    <a:moveTo>
                      <a:pt x="0" y="184"/>
                    </a:moveTo>
                    <a:lnTo>
                      <a:pt x="0" y="188"/>
                    </a:lnTo>
                    <a:lnTo>
                      <a:pt x="2" y="188"/>
                    </a:lnTo>
                    <a:lnTo>
                      <a:pt x="2" y="190"/>
                    </a:lnTo>
                    <a:lnTo>
                      <a:pt x="4" y="190"/>
                    </a:lnTo>
                    <a:lnTo>
                      <a:pt x="8" y="186"/>
                    </a:lnTo>
                    <a:lnTo>
                      <a:pt x="31" y="119"/>
                    </a:lnTo>
                    <a:lnTo>
                      <a:pt x="22" y="121"/>
                    </a:lnTo>
                    <a:lnTo>
                      <a:pt x="35" y="134"/>
                    </a:lnTo>
                    <a:lnTo>
                      <a:pt x="37" y="136"/>
                    </a:lnTo>
                    <a:lnTo>
                      <a:pt x="39" y="136"/>
                    </a:lnTo>
                    <a:lnTo>
                      <a:pt x="39" y="134"/>
                    </a:lnTo>
                    <a:lnTo>
                      <a:pt x="41" y="134"/>
                    </a:lnTo>
                    <a:lnTo>
                      <a:pt x="43" y="132"/>
                    </a:lnTo>
                    <a:lnTo>
                      <a:pt x="62" y="73"/>
                    </a:lnTo>
                    <a:lnTo>
                      <a:pt x="74" y="19"/>
                    </a:lnTo>
                    <a:lnTo>
                      <a:pt x="66" y="21"/>
                    </a:lnTo>
                    <a:lnTo>
                      <a:pt x="78" y="31"/>
                    </a:lnTo>
                    <a:lnTo>
                      <a:pt x="80" y="31"/>
                    </a:lnTo>
                    <a:lnTo>
                      <a:pt x="80" y="33"/>
                    </a:lnTo>
                    <a:lnTo>
                      <a:pt x="82" y="33"/>
                    </a:lnTo>
                    <a:lnTo>
                      <a:pt x="84" y="31"/>
                    </a:lnTo>
                    <a:lnTo>
                      <a:pt x="103" y="6"/>
                    </a:lnTo>
                    <a:lnTo>
                      <a:pt x="105" y="4"/>
                    </a:lnTo>
                    <a:lnTo>
                      <a:pt x="105" y="2"/>
                    </a:lnTo>
                    <a:lnTo>
                      <a:pt x="103" y="2"/>
                    </a:lnTo>
                    <a:lnTo>
                      <a:pt x="103" y="0"/>
                    </a:lnTo>
                    <a:lnTo>
                      <a:pt x="96" y="0"/>
                    </a:lnTo>
                    <a:lnTo>
                      <a:pt x="78" y="25"/>
                    </a:lnTo>
                    <a:lnTo>
                      <a:pt x="84" y="25"/>
                    </a:lnTo>
                    <a:lnTo>
                      <a:pt x="72" y="15"/>
                    </a:lnTo>
                    <a:lnTo>
                      <a:pt x="66" y="15"/>
                    </a:lnTo>
                    <a:lnTo>
                      <a:pt x="66" y="17"/>
                    </a:lnTo>
                    <a:lnTo>
                      <a:pt x="53" y="71"/>
                    </a:lnTo>
                    <a:lnTo>
                      <a:pt x="35" y="130"/>
                    </a:lnTo>
                    <a:lnTo>
                      <a:pt x="41" y="128"/>
                    </a:lnTo>
                    <a:lnTo>
                      <a:pt x="29" y="115"/>
                    </a:lnTo>
                    <a:lnTo>
                      <a:pt x="22" y="115"/>
                    </a:lnTo>
                    <a:lnTo>
                      <a:pt x="22" y="117"/>
                    </a:lnTo>
                    <a:lnTo>
                      <a:pt x="0" y="18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1137" name="Freeform 184"/>
              <p:cNvSpPr>
                <a:spLocks/>
              </p:cNvSpPr>
              <p:nvPr/>
            </p:nvSpPr>
            <p:spPr bwMode="auto">
              <a:xfrm>
                <a:off x="2056" y="2742"/>
                <a:ext cx="150" cy="262"/>
              </a:xfrm>
              <a:custGeom>
                <a:avLst/>
                <a:gdLst>
                  <a:gd name="T0" fmla="*/ 0 w 150"/>
                  <a:gd name="T1" fmla="*/ 257 h 262"/>
                  <a:gd name="T2" fmla="*/ 0 w 150"/>
                  <a:gd name="T3" fmla="*/ 260 h 262"/>
                  <a:gd name="T4" fmla="*/ 2 w 150"/>
                  <a:gd name="T5" fmla="*/ 260 h 262"/>
                  <a:gd name="T6" fmla="*/ 2 w 150"/>
                  <a:gd name="T7" fmla="*/ 262 h 262"/>
                  <a:gd name="T8" fmla="*/ 4 w 150"/>
                  <a:gd name="T9" fmla="*/ 262 h 262"/>
                  <a:gd name="T10" fmla="*/ 6 w 150"/>
                  <a:gd name="T11" fmla="*/ 260 h 262"/>
                  <a:gd name="T12" fmla="*/ 148 w 150"/>
                  <a:gd name="T13" fmla="*/ 6 h 262"/>
                  <a:gd name="T14" fmla="*/ 150 w 150"/>
                  <a:gd name="T15" fmla="*/ 4 h 262"/>
                  <a:gd name="T16" fmla="*/ 150 w 150"/>
                  <a:gd name="T17" fmla="*/ 2 h 262"/>
                  <a:gd name="T18" fmla="*/ 148 w 150"/>
                  <a:gd name="T19" fmla="*/ 2 h 262"/>
                  <a:gd name="T20" fmla="*/ 148 w 150"/>
                  <a:gd name="T21" fmla="*/ 0 h 262"/>
                  <a:gd name="T22" fmla="*/ 142 w 150"/>
                  <a:gd name="T23" fmla="*/ 0 h 262"/>
                  <a:gd name="T24" fmla="*/ 142 w 150"/>
                  <a:gd name="T25" fmla="*/ 2 h 262"/>
                  <a:gd name="T26" fmla="*/ 0 w 150"/>
                  <a:gd name="T27" fmla="*/ 257 h 26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50"/>
                  <a:gd name="T43" fmla="*/ 0 h 262"/>
                  <a:gd name="T44" fmla="*/ 150 w 150"/>
                  <a:gd name="T45" fmla="*/ 262 h 26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50" h="262">
                    <a:moveTo>
                      <a:pt x="0" y="257"/>
                    </a:moveTo>
                    <a:lnTo>
                      <a:pt x="0" y="260"/>
                    </a:lnTo>
                    <a:lnTo>
                      <a:pt x="2" y="260"/>
                    </a:lnTo>
                    <a:lnTo>
                      <a:pt x="2" y="262"/>
                    </a:lnTo>
                    <a:lnTo>
                      <a:pt x="4" y="262"/>
                    </a:lnTo>
                    <a:lnTo>
                      <a:pt x="6" y="260"/>
                    </a:lnTo>
                    <a:lnTo>
                      <a:pt x="148" y="6"/>
                    </a:lnTo>
                    <a:lnTo>
                      <a:pt x="150" y="4"/>
                    </a:lnTo>
                    <a:lnTo>
                      <a:pt x="150" y="2"/>
                    </a:lnTo>
                    <a:lnTo>
                      <a:pt x="148" y="2"/>
                    </a:lnTo>
                    <a:lnTo>
                      <a:pt x="148" y="0"/>
                    </a:lnTo>
                    <a:lnTo>
                      <a:pt x="142" y="0"/>
                    </a:lnTo>
                    <a:lnTo>
                      <a:pt x="142" y="2"/>
                    </a:lnTo>
                    <a:lnTo>
                      <a:pt x="0" y="25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1138" name="Freeform 185"/>
              <p:cNvSpPr>
                <a:spLocks/>
              </p:cNvSpPr>
              <p:nvPr/>
            </p:nvSpPr>
            <p:spPr bwMode="auto">
              <a:xfrm>
                <a:off x="2056" y="2985"/>
                <a:ext cx="12" cy="19"/>
              </a:xfrm>
              <a:custGeom>
                <a:avLst/>
                <a:gdLst>
                  <a:gd name="T0" fmla="*/ 0 w 12"/>
                  <a:gd name="T1" fmla="*/ 14 h 19"/>
                  <a:gd name="T2" fmla="*/ 0 w 12"/>
                  <a:gd name="T3" fmla="*/ 17 h 19"/>
                  <a:gd name="T4" fmla="*/ 2 w 12"/>
                  <a:gd name="T5" fmla="*/ 17 h 19"/>
                  <a:gd name="T6" fmla="*/ 2 w 12"/>
                  <a:gd name="T7" fmla="*/ 19 h 19"/>
                  <a:gd name="T8" fmla="*/ 4 w 12"/>
                  <a:gd name="T9" fmla="*/ 19 h 19"/>
                  <a:gd name="T10" fmla="*/ 6 w 12"/>
                  <a:gd name="T11" fmla="*/ 17 h 19"/>
                  <a:gd name="T12" fmla="*/ 12 w 12"/>
                  <a:gd name="T13" fmla="*/ 6 h 19"/>
                  <a:gd name="T14" fmla="*/ 12 w 12"/>
                  <a:gd name="T15" fmla="*/ 2 h 19"/>
                  <a:gd name="T16" fmla="*/ 10 w 12"/>
                  <a:gd name="T17" fmla="*/ 2 h 19"/>
                  <a:gd name="T18" fmla="*/ 10 w 12"/>
                  <a:gd name="T19" fmla="*/ 0 h 19"/>
                  <a:gd name="T20" fmla="*/ 8 w 12"/>
                  <a:gd name="T21" fmla="*/ 0 h 19"/>
                  <a:gd name="T22" fmla="*/ 6 w 12"/>
                  <a:gd name="T23" fmla="*/ 2 h 19"/>
                  <a:gd name="T24" fmla="*/ 0 w 12"/>
                  <a:gd name="T25" fmla="*/ 14 h 1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2"/>
                  <a:gd name="T40" fmla="*/ 0 h 19"/>
                  <a:gd name="T41" fmla="*/ 12 w 12"/>
                  <a:gd name="T42" fmla="*/ 19 h 1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2" h="19">
                    <a:moveTo>
                      <a:pt x="0" y="14"/>
                    </a:moveTo>
                    <a:lnTo>
                      <a:pt x="0" y="17"/>
                    </a:lnTo>
                    <a:lnTo>
                      <a:pt x="2" y="17"/>
                    </a:lnTo>
                    <a:lnTo>
                      <a:pt x="2" y="19"/>
                    </a:lnTo>
                    <a:lnTo>
                      <a:pt x="4" y="19"/>
                    </a:lnTo>
                    <a:lnTo>
                      <a:pt x="6" y="17"/>
                    </a:lnTo>
                    <a:lnTo>
                      <a:pt x="12" y="6"/>
                    </a:lnTo>
                    <a:lnTo>
                      <a:pt x="12" y="2"/>
                    </a:lnTo>
                    <a:lnTo>
                      <a:pt x="10" y="2"/>
                    </a:lnTo>
                    <a:lnTo>
                      <a:pt x="10" y="0"/>
                    </a:lnTo>
                    <a:lnTo>
                      <a:pt x="8" y="0"/>
                    </a:lnTo>
                    <a:lnTo>
                      <a:pt x="6" y="2"/>
                    </a:lnTo>
                    <a:lnTo>
                      <a:pt x="0" y="1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1139" name="Freeform 186"/>
              <p:cNvSpPr>
                <a:spLocks/>
              </p:cNvSpPr>
              <p:nvPr/>
            </p:nvSpPr>
            <p:spPr bwMode="auto">
              <a:xfrm>
                <a:off x="2068" y="2962"/>
                <a:ext cx="15" cy="17"/>
              </a:xfrm>
              <a:custGeom>
                <a:avLst/>
                <a:gdLst>
                  <a:gd name="T0" fmla="*/ 0 w 15"/>
                  <a:gd name="T1" fmla="*/ 12 h 17"/>
                  <a:gd name="T2" fmla="*/ 0 w 15"/>
                  <a:gd name="T3" fmla="*/ 16 h 17"/>
                  <a:gd name="T4" fmla="*/ 2 w 15"/>
                  <a:gd name="T5" fmla="*/ 17 h 17"/>
                  <a:gd name="T6" fmla="*/ 8 w 15"/>
                  <a:gd name="T7" fmla="*/ 17 h 17"/>
                  <a:gd name="T8" fmla="*/ 8 w 15"/>
                  <a:gd name="T9" fmla="*/ 16 h 17"/>
                  <a:gd name="T10" fmla="*/ 15 w 15"/>
                  <a:gd name="T11" fmla="*/ 6 h 17"/>
                  <a:gd name="T12" fmla="*/ 15 w 15"/>
                  <a:gd name="T13" fmla="*/ 2 h 17"/>
                  <a:gd name="T14" fmla="*/ 13 w 15"/>
                  <a:gd name="T15" fmla="*/ 2 h 17"/>
                  <a:gd name="T16" fmla="*/ 13 w 15"/>
                  <a:gd name="T17" fmla="*/ 0 h 17"/>
                  <a:gd name="T18" fmla="*/ 8 w 15"/>
                  <a:gd name="T19" fmla="*/ 0 h 17"/>
                  <a:gd name="T20" fmla="*/ 6 w 15"/>
                  <a:gd name="T21" fmla="*/ 2 h 17"/>
                  <a:gd name="T22" fmla="*/ 0 w 15"/>
                  <a:gd name="T23" fmla="*/ 12 h 1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5"/>
                  <a:gd name="T37" fmla="*/ 0 h 17"/>
                  <a:gd name="T38" fmla="*/ 15 w 15"/>
                  <a:gd name="T39" fmla="*/ 17 h 1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5" h="17">
                    <a:moveTo>
                      <a:pt x="0" y="12"/>
                    </a:moveTo>
                    <a:lnTo>
                      <a:pt x="0" y="16"/>
                    </a:lnTo>
                    <a:lnTo>
                      <a:pt x="2" y="17"/>
                    </a:lnTo>
                    <a:lnTo>
                      <a:pt x="8" y="17"/>
                    </a:lnTo>
                    <a:lnTo>
                      <a:pt x="8" y="16"/>
                    </a:lnTo>
                    <a:lnTo>
                      <a:pt x="15" y="6"/>
                    </a:lnTo>
                    <a:lnTo>
                      <a:pt x="15" y="2"/>
                    </a:lnTo>
                    <a:lnTo>
                      <a:pt x="13" y="2"/>
                    </a:lnTo>
                    <a:lnTo>
                      <a:pt x="13" y="0"/>
                    </a:lnTo>
                    <a:lnTo>
                      <a:pt x="8" y="0"/>
                    </a:lnTo>
                    <a:lnTo>
                      <a:pt x="6" y="2"/>
                    </a:lnTo>
                    <a:lnTo>
                      <a:pt x="0"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1140" name="Freeform 187"/>
              <p:cNvSpPr>
                <a:spLocks/>
              </p:cNvSpPr>
              <p:nvPr/>
            </p:nvSpPr>
            <p:spPr bwMode="auto">
              <a:xfrm>
                <a:off x="2083" y="2939"/>
                <a:ext cx="12" cy="17"/>
              </a:xfrm>
              <a:custGeom>
                <a:avLst/>
                <a:gdLst>
                  <a:gd name="T0" fmla="*/ 0 w 12"/>
                  <a:gd name="T1" fmla="*/ 12 h 17"/>
                  <a:gd name="T2" fmla="*/ 0 w 12"/>
                  <a:gd name="T3" fmla="*/ 17 h 17"/>
                  <a:gd name="T4" fmla="*/ 6 w 12"/>
                  <a:gd name="T5" fmla="*/ 17 h 17"/>
                  <a:gd name="T6" fmla="*/ 6 w 12"/>
                  <a:gd name="T7" fmla="*/ 16 h 17"/>
                  <a:gd name="T8" fmla="*/ 12 w 12"/>
                  <a:gd name="T9" fmla="*/ 6 h 17"/>
                  <a:gd name="T10" fmla="*/ 12 w 12"/>
                  <a:gd name="T11" fmla="*/ 0 h 17"/>
                  <a:gd name="T12" fmla="*/ 6 w 12"/>
                  <a:gd name="T13" fmla="*/ 0 h 17"/>
                  <a:gd name="T14" fmla="*/ 6 w 12"/>
                  <a:gd name="T15" fmla="*/ 2 h 17"/>
                  <a:gd name="T16" fmla="*/ 0 w 12"/>
                  <a:gd name="T17" fmla="*/ 12 h 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
                  <a:gd name="T28" fmla="*/ 0 h 17"/>
                  <a:gd name="T29" fmla="*/ 12 w 12"/>
                  <a:gd name="T30" fmla="*/ 17 h 1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 h="17">
                    <a:moveTo>
                      <a:pt x="0" y="12"/>
                    </a:moveTo>
                    <a:lnTo>
                      <a:pt x="0" y="17"/>
                    </a:lnTo>
                    <a:lnTo>
                      <a:pt x="6" y="17"/>
                    </a:lnTo>
                    <a:lnTo>
                      <a:pt x="6" y="16"/>
                    </a:lnTo>
                    <a:lnTo>
                      <a:pt x="12" y="6"/>
                    </a:lnTo>
                    <a:lnTo>
                      <a:pt x="12" y="0"/>
                    </a:lnTo>
                    <a:lnTo>
                      <a:pt x="6" y="0"/>
                    </a:lnTo>
                    <a:lnTo>
                      <a:pt x="6" y="2"/>
                    </a:lnTo>
                    <a:lnTo>
                      <a:pt x="0"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1141" name="Freeform 188"/>
              <p:cNvSpPr>
                <a:spLocks/>
              </p:cNvSpPr>
              <p:nvPr/>
            </p:nvSpPr>
            <p:spPr bwMode="auto">
              <a:xfrm>
                <a:off x="2095" y="2916"/>
                <a:ext cx="14" cy="18"/>
              </a:xfrm>
              <a:custGeom>
                <a:avLst/>
                <a:gdLst>
                  <a:gd name="T0" fmla="*/ 0 w 14"/>
                  <a:gd name="T1" fmla="*/ 12 h 18"/>
                  <a:gd name="T2" fmla="*/ 0 w 14"/>
                  <a:gd name="T3" fmla="*/ 16 h 18"/>
                  <a:gd name="T4" fmla="*/ 2 w 14"/>
                  <a:gd name="T5" fmla="*/ 16 h 18"/>
                  <a:gd name="T6" fmla="*/ 2 w 14"/>
                  <a:gd name="T7" fmla="*/ 18 h 18"/>
                  <a:gd name="T8" fmla="*/ 6 w 14"/>
                  <a:gd name="T9" fmla="*/ 18 h 18"/>
                  <a:gd name="T10" fmla="*/ 8 w 14"/>
                  <a:gd name="T11" fmla="*/ 16 h 18"/>
                  <a:gd name="T12" fmla="*/ 14 w 14"/>
                  <a:gd name="T13" fmla="*/ 6 h 18"/>
                  <a:gd name="T14" fmla="*/ 14 w 14"/>
                  <a:gd name="T15" fmla="*/ 2 h 18"/>
                  <a:gd name="T16" fmla="*/ 12 w 14"/>
                  <a:gd name="T17" fmla="*/ 0 h 18"/>
                  <a:gd name="T18" fmla="*/ 6 w 14"/>
                  <a:gd name="T19" fmla="*/ 0 h 18"/>
                  <a:gd name="T20" fmla="*/ 6 w 14"/>
                  <a:gd name="T21" fmla="*/ 2 h 18"/>
                  <a:gd name="T22" fmla="*/ 0 w 14"/>
                  <a:gd name="T23" fmla="*/ 12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4"/>
                  <a:gd name="T37" fmla="*/ 0 h 18"/>
                  <a:gd name="T38" fmla="*/ 14 w 14"/>
                  <a:gd name="T39" fmla="*/ 18 h 1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4" h="18">
                    <a:moveTo>
                      <a:pt x="0" y="12"/>
                    </a:moveTo>
                    <a:lnTo>
                      <a:pt x="0" y="16"/>
                    </a:lnTo>
                    <a:lnTo>
                      <a:pt x="2" y="16"/>
                    </a:lnTo>
                    <a:lnTo>
                      <a:pt x="2" y="18"/>
                    </a:lnTo>
                    <a:lnTo>
                      <a:pt x="6" y="18"/>
                    </a:lnTo>
                    <a:lnTo>
                      <a:pt x="8" y="16"/>
                    </a:lnTo>
                    <a:lnTo>
                      <a:pt x="14" y="6"/>
                    </a:lnTo>
                    <a:lnTo>
                      <a:pt x="14" y="2"/>
                    </a:lnTo>
                    <a:lnTo>
                      <a:pt x="12" y="0"/>
                    </a:lnTo>
                    <a:lnTo>
                      <a:pt x="6" y="0"/>
                    </a:lnTo>
                    <a:lnTo>
                      <a:pt x="6" y="2"/>
                    </a:lnTo>
                    <a:lnTo>
                      <a:pt x="0"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1142" name="Freeform 189"/>
              <p:cNvSpPr>
                <a:spLocks/>
              </p:cNvSpPr>
              <p:nvPr/>
            </p:nvSpPr>
            <p:spPr bwMode="auto">
              <a:xfrm>
                <a:off x="2109" y="2891"/>
                <a:ext cx="13" cy="20"/>
              </a:xfrm>
              <a:custGeom>
                <a:avLst/>
                <a:gdLst>
                  <a:gd name="T0" fmla="*/ 0 w 13"/>
                  <a:gd name="T1" fmla="*/ 14 h 20"/>
                  <a:gd name="T2" fmla="*/ 0 w 13"/>
                  <a:gd name="T3" fmla="*/ 18 h 20"/>
                  <a:gd name="T4" fmla="*/ 2 w 13"/>
                  <a:gd name="T5" fmla="*/ 18 h 20"/>
                  <a:gd name="T6" fmla="*/ 2 w 13"/>
                  <a:gd name="T7" fmla="*/ 20 h 20"/>
                  <a:gd name="T8" fmla="*/ 4 w 13"/>
                  <a:gd name="T9" fmla="*/ 20 h 20"/>
                  <a:gd name="T10" fmla="*/ 6 w 13"/>
                  <a:gd name="T11" fmla="*/ 18 h 20"/>
                  <a:gd name="T12" fmla="*/ 13 w 13"/>
                  <a:gd name="T13" fmla="*/ 6 h 20"/>
                  <a:gd name="T14" fmla="*/ 13 w 13"/>
                  <a:gd name="T15" fmla="*/ 2 h 20"/>
                  <a:gd name="T16" fmla="*/ 11 w 13"/>
                  <a:gd name="T17" fmla="*/ 2 h 20"/>
                  <a:gd name="T18" fmla="*/ 11 w 13"/>
                  <a:gd name="T19" fmla="*/ 0 h 20"/>
                  <a:gd name="T20" fmla="*/ 9 w 13"/>
                  <a:gd name="T21" fmla="*/ 0 h 20"/>
                  <a:gd name="T22" fmla="*/ 6 w 13"/>
                  <a:gd name="T23" fmla="*/ 2 h 20"/>
                  <a:gd name="T24" fmla="*/ 0 w 13"/>
                  <a:gd name="T25" fmla="*/ 14 h 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3"/>
                  <a:gd name="T40" fmla="*/ 0 h 20"/>
                  <a:gd name="T41" fmla="*/ 13 w 13"/>
                  <a:gd name="T42" fmla="*/ 20 h 2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3" h="20">
                    <a:moveTo>
                      <a:pt x="0" y="14"/>
                    </a:moveTo>
                    <a:lnTo>
                      <a:pt x="0" y="18"/>
                    </a:lnTo>
                    <a:lnTo>
                      <a:pt x="2" y="18"/>
                    </a:lnTo>
                    <a:lnTo>
                      <a:pt x="2" y="20"/>
                    </a:lnTo>
                    <a:lnTo>
                      <a:pt x="4" y="20"/>
                    </a:lnTo>
                    <a:lnTo>
                      <a:pt x="6" y="18"/>
                    </a:lnTo>
                    <a:lnTo>
                      <a:pt x="13" y="6"/>
                    </a:lnTo>
                    <a:lnTo>
                      <a:pt x="13" y="2"/>
                    </a:lnTo>
                    <a:lnTo>
                      <a:pt x="11" y="2"/>
                    </a:lnTo>
                    <a:lnTo>
                      <a:pt x="11" y="0"/>
                    </a:lnTo>
                    <a:lnTo>
                      <a:pt x="9" y="0"/>
                    </a:lnTo>
                    <a:lnTo>
                      <a:pt x="6" y="2"/>
                    </a:lnTo>
                    <a:lnTo>
                      <a:pt x="0" y="1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1143" name="Freeform 190"/>
              <p:cNvSpPr>
                <a:spLocks/>
              </p:cNvSpPr>
              <p:nvPr/>
            </p:nvSpPr>
            <p:spPr bwMode="auto">
              <a:xfrm>
                <a:off x="2122" y="2868"/>
                <a:ext cx="14" cy="18"/>
              </a:xfrm>
              <a:custGeom>
                <a:avLst/>
                <a:gdLst>
                  <a:gd name="T0" fmla="*/ 0 w 14"/>
                  <a:gd name="T1" fmla="*/ 12 h 18"/>
                  <a:gd name="T2" fmla="*/ 0 w 14"/>
                  <a:gd name="T3" fmla="*/ 16 h 18"/>
                  <a:gd name="T4" fmla="*/ 2 w 14"/>
                  <a:gd name="T5" fmla="*/ 18 h 18"/>
                  <a:gd name="T6" fmla="*/ 8 w 14"/>
                  <a:gd name="T7" fmla="*/ 18 h 18"/>
                  <a:gd name="T8" fmla="*/ 8 w 14"/>
                  <a:gd name="T9" fmla="*/ 16 h 18"/>
                  <a:gd name="T10" fmla="*/ 14 w 14"/>
                  <a:gd name="T11" fmla="*/ 6 h 18"/>
                  <a:gd name="T12" fmla="*/ 14 w 14"/>
                  <a:gd name="T13" fmla="*/ 2 h 18"/>
                  <a:gd name="T14" fmla="*/ 12 w 14"/>
                  <a:gd name="T15" fmla="*/ 2 h 18"/>
                  <a:gd name="T16" fmla="*/ 12 w 14"/>
                  <a:gd name="T17" fmla="*/ 0 h 18"/>
                  <a:gd name="T18" fmla="*/ 8 w 14"/>
                  <a:gd name="T19" fmla="*/ 0 h 18"/>
                  <a:gd name="T20" fmla="*/ 6 w 14"/>
                  <a:gd name="T21" fmla="*/ 2 h 18"/>
                  <a:gd name="T22" fmla="*/ 0 w 14"/>
                  <a:gd name="T23" fmla="*/ 12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4"/>
                  <a:gd name="T37" fmla="*/ 0 h 18"/>
                  <a:gd name="T38" fmla="*/ 14 w 14"/>
                  <a:gd name="T39" fmla="*/ 18 h 1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4" h="18">
                    <a:moveTo>
                      <a:pt x="0" y="12"/>
                    </a:moveTo>
                    <a:lnTo>
                      <a:pt x="0" y="16"/>
                    </a:lnTo>
                    <a:lnTo>
                      <a:pt x="2" y="18"/>
                    </a:lnTo>
                    <a:lnTo>
                      <a:pt x="8" y="18"/>
                    </a:lnTo>
                    <a:lnTo>
                      <a:pt x="8" y="16"/>
                    </a:lnTo>
                    <a:lnTo>
                      <a:pt x="14" y="6"/>
                    </a:lnTo>
                    <a:lnTo>
                      <a:pt x="14" y="2"/>
                    </a:lnTo>
                    <a:lnTo>
                      <a:pt x="12" y="2"/>
                    </a:lnTo>
                    <a:lnTo>
                      <a:pt x="12" y="0"/>
                    </a:lnTo>
                    <a:lnTo>
                      <a:pt x="8" y="0"/>
                    </a:lnTo>
                    <a:lnTo>
                      <a:pt x="6" y="2"/>
                    </a:lnTo>
                    <a:lnTo>
                      <a:pt x="0"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1144" name="Freeform 191"/>
              <p:cNvSpPr>
                <a:spLocks/>
              </p:cNvSpPr>
              <p:nvPr/>
            </p:nvSpPr>
            <p:spPr bwMode="auto">
              <a:xfrm>
                <a:off x="2134" y="2845"/>
                <a:ext cx="14" cy="18"/>
              </a:xfrm>
              <a:custGeom>
                <a:avLst/>
                <a:gdLst>
                  <a:gd name="T0" fmla="*/ 2 w 14"/>
                  <a:gd name="T1" fmla="*/ 12 h 18"/>
                  <a:gd name="T2" fmla="*/ 0 w 14"/>
                  <a:gd name="T3" fmla="*/ 12 h 18"/>
                  <a:gd name="T4" fmla="*/ 0 w 14"/>
                  <a:gd name="T5" fmla="*/ 14 h 18"/>
                  <a:gd name="T6" fmla="*/ 2 w 14"/>
                  <a:gd name="T7" fmla="*/ 16 h 18"/>
                  <a:gd name="T8" fmla="*/ 2 w 14"/>
                  <a:gd name="T9" fmla="*/ 18 h 18"/>
                  <a:gd name="T10" fmla="*/ 6 w 14"/>
                  <a:gd name="T11" fmla="*/ 18 h 18"/>
                  <a:gd name="T12" fmla="*/ 8 w 14"/>
                  <a:gd name="T13" fmla="*/ 16 h 18"/>
                  <a:gd name="T14" fmla="*/ 14 w 14"/>
                  <a:gd name="T15" fmla="*/ 6 h 18"/>
                  <a:gd name="T16" fmla="*/ 14 w 14"/>
                  <a:gd name="T17" fmla="*/ 2 h 18"/>
                  <a:gd name="T18" fmla="*/ 12 w 14"/>
                  <a:gd name="T19" fmla="*/ 0 h 18"/>
                  <a:gd name="T20" fmla="*/ 8 w 14"/>
                  <a:gd name="T21" fmla="*/ 0 h 18"/>
                  <a:gd name="T22" fmla="*/ 6 w 14"/>
                  <a:gd name="T23" fmla="*/ 2 h 18"/>
                  <a:gd name="T24" fmla="*/ 2 w 14"/>
                  <a:gd name="T25" fmla="*/ 12 h 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4"/>
                  <a:gd name="T40" fmla="*/ 0 h 18"/>
                  <a:gd name="T41" fmla="*/ 14 w 14"/>
                  <a:gd name="T42" fmla="*/ 18 h 1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4" h="18">
                    <a:moveTo>
                      <a:pt x="2" y="12"/>
                    </a:moveTo>
                    <a:lnTo>
                      <a:pt x="0" y="12"/>
                    </a:lnTo>
                    <a:lnTo>
                      <a:pt x="0" y="14"/>
                    </a:lnTo>
                    <a:lnTo>
                      <a:pt x="2" y="16"/>
                    </a:lnTo>
                    <a:lnTo>
                      <a:pt x="2" y="18"/>
                    </a:lnTo>
                    <a:lnTo>
                      <a:pt x="6" y="18"/>
                    </a:lnTo>
                    <a:lnTo>
                      <a:pt x="8" y="16"/>
                    </a:lnTo>
                    <a:lnTo>
                      <a:pt x="14" y="6"/>
                    </a:lnTo>
                    <a:lnTo>
                      <a:pt x="14" y="2"/>
                    </a:lnTo>
                    <a:lnTo>
                      <a:pt x="12" y="0"/>
                    </a:lnTo>
                    <a:lnTo>
                      <a:pt x="8" y="0"/>
                    </a:lnTo>
                    <a:lnTo>
                      <a:pt x="6" y="2"/>
                    </a:lnTo>
                    <a:lnTo>
                      <a:pt x="2"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1145" name="Freeform 192"/>
              <p:cNvSpPr>
                <a:spLocks/>
              </p:cNvSpPr>
              <p:nvPr/>
            </p:nvSpPr>
            <p:spPr bwMode="auto">
              <a:xfrm>
                <a:off x="2148" y="2820"/>
                <a:ext cx="15" cy="18"/>
              </a:xfrm>
              <a:custGeom>
                <a:avLst/>
                <a:gdLst>
                  <a:gd name="T0" fmla="*/ 0 w 15"/>
                  <a:gd name="T1" fmla="*/ 12 h 18"/>
                  <a:gd name="T2" fmla="*/ 0 w 15"/>
                  <a:gd name="T3" fmla="*/ 16 h 18"/>
                  <a:gd name="T4" fmla="*/ 2 w 15"/>
                  <a:gd name="T5" fmla="*/ 18 h 18"/>
                  <a:gd name="T6" fmla="*/ 6 w 15"/>
                  <a:gd name="T7" fmla="*/ 18 h 18"/>
                  <a:gd name="T8" fmla="*/ 9 w 15"/>
                  <a:gd name="T9" fmla="*/ 16 h 18"/>
                  <a:gd name="T10" fmla="*/ 13 w 15"/>
                  <a:gd name="T11" fmla="*/ 6 h 18"/>
                  <a:gd name="T12" fmla="*/ 15 w 15"/>
                  <a:gd name="T13" fmla="*/ 6 h 18"/>
                  <a:gd name="T14" fmla="*/ 15 w 15"/>
                  <a:gd name="T15" fmla="*/ 4 h 18"/>
                  <a:gd name="T16" fmla="*/ 13 w 15"/>
                  <a:gd name="T17" fmla="*/ 2 h 18"/>
                  <a:gd name="T18" fmla="*/ 13 w 15"/>
                  <a:gd name="T19" fmla="*/ 0 h 18"/>
                  <a:gd name="T20" fmla="*/ 9 w 15"/>
                  <a:gd name="T21" fmla="*/ 0 h 18"/>
                  <a:gd name="T22" fmla="*/ 6 w 15"/>
                  <a:gd name="T23" fmla="*/ 2 h 18"/>
                  <a:gd name="T24" fmla="*/ 0 w 15"/>
                  <a:gd name="T25" fmla="*/ 12 h 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5"/>
                  <a:gd name="T40" fmla="*/ 0 h 18"/>
                  <a:gd name="T41" fmla="*/ 15 w 15"/>
                  <a:gd name="T42" fmla="*/ 18 h 1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5" h="18">
                    <a:moveTo>
                      <a:pt x="0" y="12"/>
                    </a:moveTo>
                    <a:lnTo>
                      <a:pt x="0" y="16"/>
                    </a:lnTo>
                    <a:lnTo>
                      <a:pt x="2" y="18"/>
                    </a:lnTo>
                    <a:lnTo>
                      <a:pt x="6" y="18"/>
                    </a:lnTo>
                    <a:lnTo>
                      <a:pt x="9" y="16"/>
                    </a:lnTo>
                    <a:lnTo>
                      <a:pt x="13" y="6"/>
                    </a:lnTo>
                    <a:lnTo>
                      <a:pt x="15" y="6"/>
                    </a:lnTo>
                    <a:lnTo>
                      <a:pt x="15" y="4"/>
                    </a:lnTo>
                    <a:lnTo>
                      <a:pt x="13" y="2"/>
                    </a:lnTo>
                    <a:lnTo>
                      <a:pt x="13" y="0"/>
                    </a:lnTo>
                    <a:lnTo>
                      <a:pt x="9" y="0"/>
                    </a:lnTo>
                    <a:lnTo>
                      <a:pt x="6" y="2"/>
                    </a:lnTo>
                    <a:lnTo>
                      <a:pt x="0"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1146" name="Freeform 193"/>
              <p:cNvSpPr>
                <a:spLocks/>
              </p:cNvSpPr>
              <p:nvPr/>
            </p:nvSpPr>
            <p:spPr bwMode="auto">
              <a:xfrm>
                <a:off x="2161" y="2797"/>
                <a:ext cx="14" cy="18"/>
              </a:xfrm>
              <a:custGeom>
                <a:avLst/>
                <a:gdLst>
                  <a:gd name="T0" fmla="*/ 0 w 14"/>
                  <a:gd name="T1" fmla="*/ 12 h 18"/>
                  <a:gd name="T2" fmla="*/ 0 w 14"/>
                  <a:gd name="T3" fmla="*/ 16 h 18"/>
                  <a:gd name="T4" fmla="*/ 2 w 14"/>
                  <a:gd name="T5" fmla="*/ 16 h 18"/>
                  <a:gd name="T6" fmla="*/ 2 w 14"/>
                  <a:gd name="T7" fmla="*/ 18 h 18"/>
                  <a:gd name="T8" fmla="*/ 6 w 14"/>
                  <a:gd name="T9" fmla="*/ 18 h 18"/>
                  <a:gd name="T10" fmla="*/ 8 w 14"/>
                  <a:gd name="T11" fmla="*/ 16 h 18"/>
                  <a:gd name="T12" fmla="*/ 14 w 14"/>
                  <a:gd name="T13" fmla="*/ 6 h 18"/>
                  <a:gd name="T14" fmla="*/ 14 w 14"/>
                  <a:gd name="T15" fmla="*/ 2 h 18"/>
                  <a:gd name="T16" fmla="*/ 12 w 14"/>
                  <a:gd name="T17" fmla="*/ 0 h 18"/>
                  <a:gd name="T18" fmla="*/ 6 w 14"/>
                  <a:gd name="T19" fmla="*/ 0 h 18"/>
                  <a:gd name="T20" fmla="*/ 6 w 14"/>
                  <a:gd name="T21" fmla="*/ 2 h 18"/>
                  <a:gd name="T22" fmla="*/ 0 w 14"/>
                  <a:gd name="T23" fmla="*/ 12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4"/>
                  <a:gd name="T37" fmla="*/ 0 h 18"/>
                  <a:gd name="T38" fmla="*/ 14 w 14"/>
                  <a:gd name="T39" fmla="*/ 18 h 1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4" h="18">
                    <a:moveTo>
                      <a:pt x="0" y="12"/>
                    </a:moveTo>
                    <a:lnTo>
                      <a:pt x="0" y="16"/>
                    </a:lnTo>
                    <a:lnTo>
                      <a:pt x="2" y="16"/>
                    </a:lnTo>
                    <a:lnTo>
                      <a:pt x="2" y="18"/>
                    </a:lnTo>
                    <a:lnTo>
                      <a:pt x="6" y="18"/>
                    </a:lnTo>
                    <a:lnTo>
                      <a:pt x="8" y="16"/>
                    </a:lnTo>
                    <a:lnTo>
                      <a:pt x="14" y="6"/>
                    </a:lnTo>
                    <a:lnTo>
                      <a:pt x="14" y="2"/>
                    </a:lnTo>
                    <a:lnTo>
                      <a:pt x="12" y="0"/>
                    </a:lnTo>
                    <a:lnTo>
                      <a:pt x="6" y="0"/>
                    </a:lnTo>
                    <a:lnTo>
                      <a:pt x="6" y="2"/>
                    </a:lnTo>
                    <a:lnTo>
                      <a:pt x="0"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1147" name="Freeform 194"/>
              <p:cNvSpPr>
                <a:spLocks/>
              </p:cNvSpPr>
              <p:nvPr/>
            </p:nvSpPr>
            <p:spPr bwMode="auto">
              <a:xfrm>
                <a:off x="2175" y="2773"/>
                <a:ext cx="12" cy="17"/>
              </a:xfrm>
              <a:custGeom>
                <a:avLst/>
                <a:gdLst>
                  <a:gd name="T0" fmla="*/ 0 w 12"/>
                  <a:gd name="T1" fmla="*/ 11 h 17"/>
                  <a:gd name="T2" fmla="*/ 0 w 12"/>
                  <a:gd name="T3" fmla="*/ 17 h 17"/>
                  <a:gd name="T4" fmla="*/ 6 w 12"/>
                  <a:gd name="T5" fmla="*/ 17 h 17"/>
                  <a:gd name="T6" fmla="*/ 6 w 12"/>
                  <a:gd name="T7" fmla="*/ 15 h 17"/>
                  <a:gd name="T8" fmla="*/ 12 w 12"/>
                  <a:gd name="T9" fmla="*/ 5 h 17"/>
                  <a:gd name="T10" fmla="*/ 12 w 12"/>
                  <a:gd name="T11" fmla="*/ 1 h 17"/>
                  <a:gd name="T12" fmla="*/ 10 w 12"/>
                  <a:gd name="T13" fmla="*/ 0 h 17"/>
                  <a:gd name="T14" fmla="*/ 6 w 12"/>
                  <a:gd name="T15" fmla="*/ 0 h 17"/>
                  <a:gd name="T16" fmla="*/ 6 w 12"/>
                  <a:gd name="T17" fmla="*/ 1 h 17"/>
                  <a:gd name="T18" fmla="*/ 0 w 12"/>
                  <a:gd name="T19" fmla="*/ 11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
                  <a:gd name="T31" fmla="*/ 0 h 17"/>
                  <a:gd name="T32" fmla="*/ 12 w 12"/>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 h="17">
                    <a:moveTo>
                      <a:pt x="0" y="11"/>
                    </a:moveTo>
                    <a:lnTo>
                      <a:pt x="0" y="17"/>
                    </a:lnTo>
                    <a:lnTo>
                      <a:pt x="6" y="17"/>
                    </a:lnTo>
                    <a:lnTo>
                      <a:pt x="6" y="15"/>
                    </a:lnTo>
                    <a:lnTo>
                      <a:pt x="12" y="5"/>
                    </a:lnTo>
                    <a:lnTo>
                      <a:pt x="12" y="1"/>
                    </a:lnTo>
                    <a:lnTo>
                      <a:pt x="10" y="0"/>
                    </a:lnTo>
                    <a:lnTo>
                      <a:pt x="6" y="0"/>
                    </a:lnTo>
                    <a:lnTo>
                      <a:pt x="6" y="1"/>
                    </a:lnTo>
                    <a:lnTo>
                      <a:pt x="0"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1148" name="Freeform 195"/>
              <p:cNvSpPr>
                <a:spLocks/>
              </p:cNvSpPr>
              <p:nvPr/>
            </p:nvSpPr>
            <p:spPr bwMode="auto">
              <a:xfrm>
                <a:off x="2187" y="2750"/>
                <a:ext cx="15" cy="17"/>
              </a:xfrm>
              <a:custGeom>
                <a:avLst/>
                <a:gdLst>
                  <a:gd name="T0" fmla="*/ 0 w 15"/>
                  <a:gd name="T1" fmla="*/ 11 h 17"/>
                  <a:gd name="T2" fmla="*/ 0 w 15"/>
                  <a:gd name="T3" fmla="*/ 15 h 17"/>
                  <a:gd name="T4" fmla="*/ 2 w 15"/>
                  <a:gd name="T5" fmla="*/ 15 h 17"/>
                  <a:gd name="T6" fmla="*/ 2 w 15"/>
                  <a:gd name="T7" fmla="*/ 17 h 17"/>
                  <a:gd name="T8" fmla="*/ 6 w 15"/>
                  <a:gd name="T9" fmla="*/ 17 h 17"/>
                  <a:gd name="T10" fmla="*/ 6 w 15"/>
                  <a:gd name="T11" fmla="*/ 15 h 17"/>
                  <a:gd name="T12" fmla="*/ 9 w 15"/>
                  <a:gd name="T13" fmla="*/ 15 h 17"/>
                  <a:gd name="T14" fmla="*/ 13 w 15"/>
                  <a:gd name="T15" fmla="*/ 5 h 17"/>
                  <a:gd name="T16" fmla="*/ 15 w 15"/>
                  <a:gd name="T17" fmla="*/ 3 h 17"/>
                  <a:gd name="T18" fmla="*/ 15 w 15"/>
                  <a:gd name="T19" fmla="*/ 1 h 17"/>
                  <a:gd name="T20" fmla="*/ 13 w 15"/>
                  <a:gd name="T21" fmla="*/ 1 h 17"/>
                  <a:gd name="T22" fmla="*/ 13 w 15"/>
                  <a:gd name="T23" fmla="*/ 0 h 17"/>
                  <a:gd name="T24" fmla="*/ 6 w 15"/>
                  <a:gd name="T25" fmla="*/ 0 h 17"/>
                  <a:gd name="T26" fmla="*/ 6 w 15"/>
                  <a:gd name="T27" fmla="*/ 1 h 17"/>
                  <a:gd name="T28" fmla="*/ 0 w 15"/>
                  <a:gd name="T29" fmla="*/ 11 h 1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5"/>
                  <a:gd name="T46" fmla="*/ 0 h 17"/>
                  <a:gd name="T47" fmla="*/ 15 w 15"/>
                  <a:gd name="T48" fmla="*/ 17 h 1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5" h="17">
                    <a:moveTo>
                      <a:pt x="0" y="11"/>
                    </a:moveTo>
                    <a:lnTo>
                      <a:pt x="0" y="15"/>
                    </a:lnTo>
                    <a:lnTo>
                      <a:pt x="2" y="15"/>
                    </a:lnTo>
                    <a:lnTo>
                      <a:pt x="2" y="17"/>
                    </a:lnTo>
                    <a:lnTo>
                      <a:pt x="6" y="17"/>
                    </a:lnTo>
                    <a:lnTo>
                      <a:pt x="6" y="15"/>
                    </a:lnTo>
                    <a:lnTo>
                      <a:pt x="9" y="15"/>
                    </a:lnTo>
                    <a:lnTo>
                      <a:pt x="13" y="5"/>
                    </a:lnTo>
                    <a:lnTo>
                      <a:pt x="15" y="3"/>
                    </a:lnTo>
                    <a:lnTo>
                      <a:pt x="15" y="1"/>
                    </a:lnTo>
                    <a:lnTo>
                      <a:pt x="13" y="1"/>
                    </a:lnTo>
                    <a:lnTo>
                      <a:pt x="13" y="0"/>
                    </a:lnTo>
                    <a:lnTo>
                      <a:pt x="6" y="0"/>
                    </a:lnTo>
                    <a:lnTo>
                      <a:pt x="6" y="1"/>
                    </a:lnTo>
                    <a:lnTo>
                      <a:pt x="0"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1149" name="Freeform 196"/>
              <p:cNvSpPr>
                <a:spLocks/>
              </p:cNvSpPr>
              <p:nvPr/>
            </p:nvSpPr>
            <p:spPr bwMode="auto">
              <a:xfrm>
                <a:off x="2052" y="2865"/>
                <a:ext cx="12" cy="262"/>
              </a:xfrm>
              <a:custGeom>
                <a:avLst/>
                <a:gdLst>
                  <a:gd name="T0" fmla="*/ 12 w 12"/>
                  <a:gd name="T1" fmla="*/ 1 h 262"/>
                  <a:gd name="T2" fmla="*/ 12 w 12"/>
                  <a:gd name="T3" fmla="*/ 0 h 262"/>
                  <a:gd name="T4" fmla="*/ 0 w 12"/>
                  <a:gd name="T5" fmla="*/ 0 h 262"/>
                  <a:gd name="T6" fmla="*/ 0 w 12"/>
                  <a:gd name="T7" fmla="*/ 260 h 262"/>
                  <a:gd name="T8" fmla="*/ 2 w 12"/>
                  <a:gd name="T9" fmla="*/ 260 h 262"/>
                  <a:gd name="T10" fmla="*/ 4 w 12"/>
                  <a:gd name="T11" fmla="*/ 262 h 262"/>
                  <a:gd name="T12" fmla="*/ 6 w 12"/>
                  <a:gd name="T13" fmla="*/ 262 h 262"/>
                  <a:gd name="T14" fmla="*/ 8 w 12"/>
                  <a:gd name="T15" fmla="*/ 260 h 262"/>
                  <a:gd name="T16" fmla="*/ 12 w 12"/>
                  <a:gd name="T17" fmla="*/ 260 h 262"/>
                  <a:gd name="T18" fmla="*/ 12 w 12"/>
                  <a:gd name="T19" fmla="*/ 1 h 2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
                  <a:gd name="T31" fmla="*/ 0 h 262"/>
                  <a:gd name="T32" fmla="*/ 12 w 12"/>
                  <a:gd name="T33" fmla="*/ 262 h 2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 h="262">
                    <a:moveTo>
                      <a:pt x="12" y="1"/>
                    </a:moveTo>
                    <a:lnTo>
                      <a:pt x="12" y="0"/>
                    </a:lnTo>
                    <a:lnTo>
                      <a:pt x="0" y="0"/>
                    </a:lnTo>
                    <a:lnTo>
                      <a:pt x="0" y="260"/>
                    </a:lnTo>
                    <a:lnTo>
                      <a:pt x="2" y="260"/>
                    </a:lnTo>
                    <a:lnTo>
                      <a:pt x="4" y="262"/>
                    </a:lnTo>
                    <a:lnTo>
                      <a:pt x="6" y="262"/>
                    </a:lnTo>
                    <a:lnTo>
                      <a:pt x="8" y="260"/>
                    </a:lnTo>
                    <a:lnTo>
                      <a:pt x="12" y="260"/>
                    </a:lnTo>
                    <a:lnTo>
                      <a:pt x="12"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1150" name="Freeform 197"/>
              <p:cNvSpPr>
                <a:spLocks/>
              </p:cNvSpPr>
              <p:nvPr/>
            </p:nvSpPr>
            <p:spPr bwMode="auto">
              <a:xfrm>
                <a:off x="2056" y="2851"/>
                <a:ext cx="150" cy="278"/>
              </a:xfrm>
              <a:custGeom>
                <a:avLst/>
                <a:gdLst>
                  <a:gd name="T0" fmla="*/ 0 w 150"/>
                  <a:gd name="T1" fmla="*/ 270 h 278"/>
                  <a:gd name="T2" fmla="*/ 0 w 150"/>
                  <a:gd name="T3" fmla="*/ 278 h 278"/>
                  <a:gd name="T4" fmla="*/ 2 w 150"/>
                  <a:gd name="T5" fmla="*/ 278 h 278"/>
                  <a:gd name="T6" fmla="*/ 2 w 150"/>
                  <a:gd name="T7" fmla="*/ 276 h 278"/>
                  <a:gd name="T8" fmla="*/ 148 w 150"/>
                  <a:gd name="T9" fmla="*/ 6 h 278"/>
                  <a:gd name="T10" fmla="*/ 150 w 150"/>
                  <a:gd name="T11" fmla="*/ 4 h 278"/>
                  <a:gd name="T12" fmla="*/ 150 w 150"/>
                  <a:gd name="T13" fmla="*/ 2 h 278"/>
                  <a:gd name="T14" fmla="*/ 148 w 150"/>
                  <a:gd name="T15" fmla="*/ 2 h 278"/>
                  <a:gd name="T16" fmla="*/ 148 w 150"/>
                  <a:gd name="T17" fmla="*/ 0 h 278"/>
                  <a:gd name="T18" fmla="*/ 146 w 150"/>
                  <a:gd name="T19" fmla="*/ 0 h 278"/>
                  <a:gd name="T20" fmla="*/ 0 w 150"/>
                  <a:gd name="T21" fmla="*/ 270 h 27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50"/>
                  <a:gd name="T34" fmla="*/ 0 h 278"/>
                  <a:gd name="T35" fmla="*/ 150 w 150"/>
                  <a:gd name="T36" fmla="*/ 278 h 27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50" h="278">
                    <a:moveTo>
                      <a:pt x="0" y="270"/>
                    </a:moveTo>
                    <a:lnTo>
                      <a:pt x="0" y="278"/>
                    </a:lnTo>
                    <a:lnTo>
                      <a:pt x="2" y="278"/>
                    </a:lnTo>
                    <a:lnTo>
                      <a:pt x="2" y="276"/>
                    </a:lnTo>
                    <a:lnTo>
                      <a:pt x="148" y="6"/>
                    </a:lnTo>
                    <a:lnTo>
                      <a:pt x="150" y="4"/>
                    </a:lnTo>
                    <a:lnTo>
                      <a:pt x="150" y="2"/>
                    </a:lnTo>
                    <a:lnTo>
                      <a:pt x="148" y="2"/>
                    </a:lnTo>
                    <a:lnTo>
                      <a:pt x="148" y="0"/>
                    </a:lnTo>
                    <a:lnTo>
                      <a:pt x="146" y="0"/>
                    </a:lnTo>
                    <a:lnTo>
                      <a:pt x="0" y="2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1151" name="Freeform 198"/>
              <p:cNvSpPr>
                <a:spLocks/>
              </p:cNvSpPr>
              <p:nvPr/>
            </p:nvSpPr>
            <p:spPr bwMode="auto">
              <a:xfrm>
                <a:off x="2058" y="2888"/>
                <a:ext cx="150" cy="356"/>
              </a:xfrm>
              <a:custGeom>
                <a:avLst/>
                <a:gdLst>
                  <a:gd name="T0" fmla="*/ 0 w 150"/>
                  <a:gd name="T1" fmla="*/ 274 h 356"/>
                  <a:gd name="T2" fmla="*/ 0 w 150"/>
                  <a:gd name="T3" fmla="*/ 356 h 356"/>
                  <a:gd name="T4" fmla="*/ 150 w 150"/>
                  <a:gd name="T5" fmla="*/ 82 h 356"/>
                  <a:gd name="T6" fmla="*/ 150 w 150"/>
                  <a:gd name="T7" fmla="*/ 0 h 356"/>
                  <a:gd name="T8" fmla="*/ 0 w 150"/>
                  <a:gd name="T9" fmla="*/ 274 h 356"/>
                  <a:gd name="T10" fmla="*/ 0 60000 65536"/>
                  <a:gd name="T11" fmla="*/ 0 60000 65536"/>
                  <a:gd name="T12" fmla="*/ 0 60000 65536"/>
                  <a:gd name="T13" fmla="*/ 0 60000 65536"/>
                  <a:gd name="T14" fmla="*/ 0 60000 65536"/>
                  <a:gd name="T15" fmla="*/ 0 w 150"/>
                  <a:gd name="T16" fmla="*/ 0 h 356"/>
                  <a:gd name="T17" fmla="*/ 150 w 150"/>
                  <a:gd name="T18" fmla="*/ 356 h 356"/>
                </a:gdLst>
                <a:ahLst/>
                <a:cxnLst>
                  <a:cxn ang="T10">
                    <a:pos x="T0" y="T1"/>
                  </a:cxn>
                  <a:cxn ang="T11">
                    <a:pos x="T2" y="T3"/>
                  </a:cxn>
                  <a:cxn ang="T12">
                    <a:pos x="T4" y="T5"/>
                  </a:cxn>
                  <a:cxn ang="T13">
                    <a:pos x="T6" y="T7"/>
                  </a:cxn>
                  <a:cxn ang="T14">
                    <a:pos x="T8" y="T9"/>
                  </a:cxn>
                </a:cxnLst>
                <a:rect l="T15" t="T16" r="T17" b="T18"/>
                <a:pathLst>
                  <a:path w="150" h="356">
                    <a:moveTo>
                      <a:pt x="0" y="274"/>
                    </a:moveTo>
                    <a:lnTo>
                      <a:pt x="0" y="356"/>
                    </a:lnTo>
                    <a:lnTo>
                      <a:pt x="150" y="82"/>
                    </a:lnTo>
                    <a:lnTo>
                      <a:pt x="150" y="0"/>
                    </a:lnTo>
                    <a:lnTo>
                      <a:pt x="0" y="27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1152" name="Freeform 199"/>
              <p:cNvSpPr>
                <a:spLocks/>
              </p:cNvSpPr>
              <p:nvPr/>
            </p:nvSpPr>
            <p:spPr bwMode="auto">
              <a:xfrm>
                <a:off x="2054" y="2884"/>
                <a:ext cx="158" cy="364"/>
              </a:xfrm>
              <a:custGeom>
                <a:avLst/>
                <a:gdLst>
                  <a:gd name="T0" fmla="*/ 0 w 158"/>
                  <a:gd name="T1" fmla="*/ 276 h 364"/>
                  <a:gd name="T2" fmla="*/ 0 w 158"/>
                  <a:gd name="T3" fmla="*/ 362 h 364"/>
                  <a:gd name="T4" fmla="*/ 2 w 158"/>
                  <a:gd name="T5" fmla="*/ 362 h 364"/>
                  <a:gd name="T6" fmla="*/ 2 w 158"/>
                  <a:gd name="T7" fmla="*/ 364 h 364"/>
                  <a:gd name="T8" fmla="*/ 4 w 158"/>
                  <a:gd name="T9" fmla="*/ 364 h 364"/>
                  <a:gd name="T10" fmla="*/ 6 w 158"/>
                  <a:gd name="T11" fmla="*/ 362 h 364"/>
                  <a:gd name="T12" fmla="*/ 156 w 158"/>
                  <a:gd name="T13" fmla="*/ 88 h 364"/>
                  <a:gd name="T14" fmla="*/ 158 w 158"/>
                  <a:gd name="T15" fmla="*/ 86 h 364"/>
                  <a:gd name="T16" fmla="*/ 158 w 158"/>
                  <a:gd name="T17" fmla="*/ 2 h 364"/>
                  <a:gd name="T18" fmla="*/ 156 w 158"/>
                  <a:gd name="T19" fmla="*/ 2 h 364"/>
                  <a:gd name="T20" fmla="*/ 156 w 158"/>
                  <a:gd name="T21" fmla="*/ 0 h 364"/>
                  <a:gd name="T22" fmla="*/ 150 w 158"/>
                  <a:gd name="T23" fmla="*/ 0 h 364"/>
                  <a:gd name="T24" fmla="*/ 150 w 158"/>
                  <a:gd name="T25" fmla="*/ 2 h 364"/>
                  <a:gd name="T26" fmla="*/ 0 w 158"/>
                  <a:gd name="T27" fmla="*/ 276 h 364"/>
                  <a:gd name="T28" fmla="*/ 6 w 158"/>
                  <a:gd name="T29" fmla="*/ 279 h 364"/>
                  <a:gd name="T30" fmla="*/ 156 w 158"/>
                  <a:gd name="T31" fmla="*/ 5 h 364"/>
                  <a:gd name="T32" fmla="*/ 150 w 158"/>
                  <a:gd name="T33" fmla="*/ 4 h 364"/>
                  <a:gd name="T34" fmla="*/ 150 w 158"/>
                  <a:gd name="T35" fmla="*/ 86 h 364"/>
                  <a:gd name="T36" fmla="*/ 150 w 158"/>
                  <a:gd name="T37" fmla="*/ 84 h 364"/>
                  <a:gd name="T38" fmla="*/ 0 w 158"/>
                  <a:gd name="T39" fmla="*/ 358 h 364"/>
                  <a:gd name="T40" fmla="*/ 8 w 158"/>
                  <a:gd name="T41" fmla="*/ 360 h 364"/>
                  <a:gd name="T42" fmla="*/ 8 w 158"/>
                  <a:gd name="T43" fmla="*/ 278 h 364"/>
                  <a:gd name="T44" fmla="*/ 6 w 158"/>
                  <a:gd name="T45" fmla="*/ 279 h 364"/>
                  <a:gd name="T46" fmla="*/ 0 w 158"/>
                  <a:gd name="T47" fmla="*/ 276 h 36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8"/>
                  <a:gd name="T73" fmla="*/ 0 h 364"/>
                  <a:gd name="T74" fmla="*/ 158 w 158"/>
                  <a:gd name="T75" fmla="*/ 364 h 36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8" h="364">
                    <a:moveTo>
                      <a:pt x="0" y="276"/>
                    </a:moveTo>
                    <a:lnTo>
                      <a:pt x="0" y="362"/>
                    </a:lnTo>
                    <a:lnTo>
                      <a:pt x="2" y="362"/>
                    </a:lnTo>
                    <a:lnTo>
                      <a:pt x="2" y="364"/>
                    </a:lnTo>
                    <a:lnTo>
                      <a:pt x="4" y="364"/>
                    </a:lnTo>
                    <a:lnTo>
                      <a:pt x="6" y="362"/>
                    </a:lnTo>
                    <a:lnTo>
                      <a:pt x="156" y="88"/>
                    </a:lnTo>
                    <a:lnTo>
                      <a:pt x="158" y="86"/>
                    </a:lnTo>
                    <a:lnTo>
                      <a:pt x="158" y="2"/>
                    </a:lnTo>
                    <a:lnTo>
                      <a:pt x="156" y="2"/>
                    </a:lnTo>
                    <a:lnTo>
                      <a:pt x="156" y="0"/>
                    </a:lnTo>
                    <a:lnTo>
                      <a:pt x="150" y="0"/>
                    </a:lnTo>
                    <a:lnTo>
                      <a:pt x="150" y="2"/>
                    </a:lnTo>
                    <a:lnTo>
                      <a:pt x="0" y="276"/>
                    </a:lnTo>
                    <a:lnTo>
                      <a:pt x="6" y="279"/>
                    </a:lnTo>
                    <a:lnTo>
                      <a:pt x="156" y="5"/>
                    </a:lnTo>
                    <a:lnTo>
                      <a:pt x="150" y="4"/>
                    </a:lnTo>
                    <a:lnTo>
                      <a:pt x="150" y="86"/>
                    </a:lnTo>
                    <a:lnTo>
                      <a:pt x="150" y="84"/>
                    </a:lnTo>
                    <a:lnTo>
                      <a:pt x="0" y="358"/>
                    </a:lnTo>
                    <a:lnTo>
                      <a:pt x="8" y="360"/>
                    </a:lnTo>
                    <a:lnTo>
                      <a:pt x="8" y="278"/>
                    </a:lnTo>
                    <a:lnTo>
                      <a:pt x="6" y="279"/>
                    </a:lnTo>
                    <a:lnTo>
                      <a:pt x="0" y="27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1153" name="Freeform 200"/>
              <p:cNvSpPr>
                <a:spLocks/>
              </p:cNvSpPr>
              <p:nvPr/>
            </p:nvSpPr>
            <p:spPr bwMode="auto">
              <a:xfrm>
                <a:off x="2056" y="2847"/>
                <a:ext cx="105" cy="192"/>
              </a:xfrm>
              <a:custGeom>
                <a:avLst/>
                <a:gdLst>
                  <a:gd name="T0" fmla="*/ 0 w 105"/>
                  <a:gd name="T1" fmla="*/ 186 h 192"/>
                  <a:gd name="T2" fmla="*/ 0 w 105"/>
                  <a:gd name="T3" fmla="*/ 190 h 192"/>
                  <a:gd name="T4" fmla="*/ 2 w 105"/>
                  <a:gd name="T5" fmla="*/ 190 h 192"/>
                  <a:gd name="T6" fmla="*/ 2 w 105"/>
                  <a:gd name="T7" fmla="*/ 192 h 192"/>
                  <a:gd name="T8" fmla="*/ 4 w 105"/>
                  <a:gd name="T9" fmla="*/ 192 h 192"/>
                  <a:gd name="T10" fmla="*/ 8 w 105"/>
                  <a:gd name="T11" fmla="*/ 188 h 192"/>
                  <a:gd name="T12" fmla="*/ 31 w 105"/>
                  <a:gd name="T13" fmla="*/ 121 h 192"/>
                  <a:gd name="T14" fmla="*/ 22 w 105"/>
                  <a:gd name="T15" fmla="*/ 123 h 192"/>
                  <a:gd name="T16" fmla="*/ 35 w 105"/>
                  <a:gd name="T17" fmla="*/ 136 h 192"/>
                  <a:gd name="T18" fmla="*/ 37 w 105"/>
                  <a:gd name="T19" fmla="*/ 138 h 192"/>
                  <a:gd name="T20" fmla="*/ 39 w 105"/>
                  <a:gd name="T21" fmla="*/ 138 h 192"/>
                  <a:gd name="T22" fmla="*/ 39 w 105"/>
                  <a:gd name="T23" fmla="*/ 136 h 192"/>
                  <a:gd name="T24" fmla="*/ 41 w 105"/>
                  <a:gd name="T25" fmla="*/ 136 h 192"/>
                  <a:gd name="T26" fmla="*/ 43 w 105"/>
                  <a:gd name="T27" fmla="*/ 134 h 192"/>
                  <a:gd name="T28" fmla="*/ 62 w 105"/>
                  <a:gd name="T29" fmla="*/ 73 h 192"/>
                  <a:gd name="T30" fmla="*/ 74 w 105"/>
                  <a:gd name="T31" fmla="*/ 19 h 192"/>
                  <a:gd name="T32" fmla="*/ 66 w 105"/>
                  <a:gd name="T33" fmla="*/ 21 h 192"/>
                  <a:gd name="T34" fmla="*/ 78 w 105"/>
                  <a:gd name="T35" fmla="*/ 31 h 192"/>
                  <a:gd name="T36" fmla="*/ 80 w 105"/>
                  <a:gd name="T37" fmla="*/ 31 h 192"/>
                  <a:gd name="T38" fmla="*/ 80 w 105"/>
                  <a:gd name="T39" fmla="*/ 33 h 192"/>
                  <a:gd name="T40" fmla="*/ 82 w 105"/>
                  <a:gd name="T41" fmla="*/ 33 h 192"/>
                  <a:gd name="T42" fmla="*/ 84 w 105"/>
                  <a:gd name="T43" fmla="*/ 31 h 192"/>
                  <a:gd name="T44" fmla="*/ 103 w 105"/>
                  <a:gd name="T45" fmla="*/ 6 h 192"/>
                  <a:gd name="T46" fmla="*/ 105 w 105"/>
                  <a:gd name="T47" fmla="*/ 4 h 192"/>
                  <a:gd name="T48" fmla="*/ 105 w 105"/>
                  <a:gd name="T49" fmla="*/ 2 h 192"/>
                  <a:gd name="T50" fmla="*/ 103 w 105"/>
                  <a:gd name="T51" fmla="*/ 2 h 192"/>
                  <a:gd name="T52" fmla="*/ 103 w 105"/>
                  <a:gd name="T53" fmla="*/ 0 h 192"/>
                  <a:gd name="T54" fmla="*/ 96 w 105"/>
                  <a:gd name="T55" fmla="*/ 0 h 192"/>
                  <a:gd name="T56" fmla="*/ 78 w 105"/>
                  <a:gd name="T57" fmla="*/ 25 h 192"/>
                  <a:gd name="T58" fmla="*/ 84 w 105"/>
                  <a:gd name="T59" fmla="*/ 25 h 192"/>
                  <a:gd name="T60" fmla="*/ 72 w 105"/>
                  <a:gd name="T61" fmla="*/ 16 h 192"/>
                  <a:gd name="T62" fmla="*/ 66 w 105"/>
                  <a:gd name="T63" fmla="*/ 16 h 192"/>
                  <a:gd name="T64" fmla="*/ 66 w 105"/>
                  <a:gd name="T65" fmla="*/ 18 h 192"/>
                  <a:gd name="T66" fmla="*/ 53 w 105"/>
                  <a:gd name="T67" fmla="*/ 71 h 192"/>
                  <a:gd name="T68" fmla="*/ 35 w 105"/>
                  <a:gd name="T69" fmla="*/ 132 h 192"/>
                  <a:gd name="T70" fmla="*/ 41 w 105"/>
                  <a:gd name="T71" fmla="*/ 131 h 192"/>
                  <a:gd name="T72" fmla="*/ 29 w 105"/>
                  <a:gd name="T73" fmla="*/ 117 h 192"/>
                  <a:gd name="T74" fmla="*/ 22 w 105"/>
                  <a:gd name="T75" fmla="*/ 117 h 192"/>
                  <a:gd name="T76" fmla="*/ 22 w 105"/>
                  <a:gd name="T77" fmla="*/ 119 h 192"/>
                  <a:gd name="T78" fmla="*/ 0 w 105"/>
                  <a:gd name="T79" fmla="*/ 186 h 192"/>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05"/>
                  <a:gd name="T121" fmla="*/ 0 h 192"/>
                  <a:gd name="T122" fmla="*/ 105 w 105"/>
                  <a:gd name="T123" fmla="*/ 192 h 192"/>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05" h="192">
                    <a:moveTo>
                      <a:pt x="0" y="186"/>
                    </a:moveTo>
                    <a:lnTo>
                      <a:pt x="0" y="190"/>
                    </a:lnTo>
                    <a:lnTo>
                      <a:pt x="2" y="190"/>
                    </a:lnTo>
                    <a:lnTo>
                      <a:pt x="2" y="192"/>
                    </a:lnTo>
                    <a:lnTo>
                      <a:pt x="4" y="192"/>
                    </a:lnTo>
                    <a:lnTo>
                      <a:pt x="8" y="188"/>
                    </a:lnTo>
                    <a:lnTo>
                      <a:pt x="31" y="121"/>
                    </a:lnTo>
                    <a:lnTo>
                      <a:pt x="22" y="123"/>
                    </a:lnTo>
                    <a:lnTo>
                      <a:pt x="35" y="136"/>
                    </a:lnTo>
                    <a:lnTo>
                      <a:pt x="37" y="138"/>
                    </a:lnTo>
                    <a:lnTo>
                      <a:pt x="39" y="138"/>
                    </a:lnTo>
                    <a:lnTo>
                      <a:pt x="39" y="136"/>
                    </a:lnTo>
                    <a:lnTo>
                      <a:pt x="41" y="136"/>
                    </a:lnTo>
                    <a:lnTo>
                      <a:pt x="43" y="134"/>
                    </a:lnTo>
                    <a:lnTo>
                      <a:pt x="62" y="73"/>
                    </a:lnTo>
                    <a:lnTo>
                      <a:pt x="74" y="19"/>
                    </a:lnTo>
                    <a:lnTo>
                      <a:pt x="66" y="21"/>
                    </a:lnTo>
                    <a:lnTo>
                      <a:pt x="78" y="31"/>
                    </a:lnTo>
                    <a:lnTo>
                      <a:pt x="80" y="31"/>
                    </a:lnTo>
                    <a:lnTo>
                      <a:pt x="80" y="33"/>
                    </a:lnTo>
                    <a:lnTo>
                      <a:pt x="82" y="33"/>
                    </a:lnTo>
                    <a:lnTo>
                      <a:pt x="84" y="31"/>
                    </a:lnTo>
                    <a:lnTo>
                      <a:pt x="103" y="6"/>
                    </a:lnTo>
                    <a:lnTo>
                      <a:pt x="105" y="4"/>
                    </a:lnTo>
                    <a:lnTo>
                      <a:pt x="105" y="2"/>
                    </a:lnTo>
                    <a:lnTo>
                      <a:pt x="103" y="2"/>
                    </a:lnTo>
                    <a:lnTo>
                      <a:pt x="103" y="0"/>
                    </a:lnTo>
                    <a:lnTo>
                      <a:pt x="96" y="0"/>
                    </a:lnTo>
                    <a:lnTo>
                      <a:pt x="78" y="25"/>
                    </a:lnTo>
                    <a:lnTo>
                      <a:pt x="84" y="25"/>
                    </a:lnTo>
                    <a:lnTo>
                      <a:pt x="72" y="16"/>
                    </a:lnTo>
                    <a:lnTo>
                      <a:pt x="66" y="16"/>
                    </a:lnTo>
                    <a:lnTo>
                      <a:pt x="66" y="18"/>
                    </a:lnTo>
                    <a:lnTo>
                      <a:pt x="53" y="71"/>
                    </a:lnTo>
                    <a:lnTo>
                      <a:pt x="35" y="132"/>
                    </a:lnTo>
                    <a:lnTo>
                      <a:pt x="41" y="131"/>
                    </a:lnTo>
                    <a:lnTo>
                      <a:pt x="29" y="117"/>
                    </a:lnTo>
                    <a:lnTo>
                      <a:pt x="22" y="117"/>
                    </a:lnTo>
                    <a:lnTo>
                      <a:pt x="22" y="119"/>
                    </a:lnTo>
                    <a:lnTo>
                      <a:pt x="0" y="18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1154" name="Freeform 201"/>
              <p:cNvSpPr>
                <a:spLocks/>
              </p:cNvSpPr>
              <p:nvPr/>
            </p:nvSpPr>
            <p:spPr bwMode="auto">
              <a:xfrm>
                <a:off x="2056" y="2738"/>
                <a:ext cx="150" cy="266"/>
              </a:xfrm>
              <a:custGeom>
                <a:avLst/>
                <a:gdLst>
                  <a:gd name="T0" fmla="*/ 0 w 150"/>
                  <a:gd name="T1" fmla="*/ 261 h 266"/>
                  <a:gd name="T2" fmla="*/ 0 w 150"/>
                  <a:gd name="T3" fmla="*/ 264 h 266"/>
                  <a:gd name="T4" fmla="*/ 2 w 150"/>
                  <a:gd name="T5" fmla="*/ 264 h 266"/>
                  <a:gd name="T6" fmla="*/ 2 w 150"/>
                  <a:gd name="T7" fmla="*/ 266 h 266"/>
                  <a:gd name="T8" fmla="*/ 4 w 150"/>
                  <a:gd name="T9" fmla="*/ 266 h 266"/>
                  <a:gd name="T10" fmla="*/ 6 w 150"/>
                  <a:gd name="T11" fmla="*/ 264 h 266"/>
                  <a:gd name="T12" fmla="*/ 148 w 150"/>
                  <a:gd name="T13" fmla="*/ 6 h 266"/>
                  <a:gd name="T14" fmla="*/ 150 w 150"/>
                  <a:gd name="T15" fmla="*/ 4 h 266"/>
                  <a:gd name="T16" fmla="*/ 150 w 150"/>
                  <a:gd name="T17" fmla="*/ 2 h 266"/>
                  <a:gd name="T18" fmla="*/ 148 w 150"/>
                  <a:gd name="T19" fmla="*/ 2 h 266"/>
                  <a:gd name="T20" fmla="*/ 148 w 150"/>
                  <a:gd name="T21" fmla="*/ 0 h 266"/>
                  <a:gd name="T22" fmla="*/ 142 w 150"/>
                  <a:gd name="T23" fmla="*/ 0 h 266"/>
                  <a:gd name="T24" fmla="*/ 142 w 150"/>
                  <a:gd name="T25" fmla="*/ 2 h 266"/>
                  <a:gd name="T26" fmla="*/ 0 w 150"/>
                  <a:gd name="T27" fmla="*/ 261 h 26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50"/>
                  <a:gd name="T43" fmla="*/ 0 h 266"/>
                  <a:gd name="T44" fmla="*/ 150 w 150"/>
                  <a:gd name="T45" fmla="*/ 266 h 26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50" h="266">
                    <a:moveTo>
                      <a:pt x="0" y="261"/>
                    </a:moveTo>
                    <a:lnTo>
                      <a:pt x="0" y="264"/>
                    </a:lnTo>
                    <a:lnTo>
                      <a:pt x="2" y="264"/>
                    </a:lnTo>
                    <a:lnTo>
                      <a:pt x="2" y="266"/>
                    </a:lnTo>
                    <a:lnTo>
                      <a:pt x="4" y="266"/>
                    </a:lnTo>
                    <a:lnTo>
                      <a:pt x="6" y="264"/>
                    </a:lnTo>
                    <a:lnTo>
                      <a:pt x="148" y="6"/>
                    </a:lnTo>
                    <a:lnTo>
                      <a:pt x="150" y="4"/>
                    </a:lnTo>
                    <a:lnTo>
                      <a:pt x="150" y="2"/>
                    </a:lnTo>
                    <a:lnTo>
                      <a:pt x="148" y="2"/>
                    </a:lnTo>
                    <a:lnTo>
                      <a:pt x="148" y="0"/>
                    </a:lnTo>
                    <a:lnTo>
                      <a:pt x="142" y="0"/>
                    </a:lnTo>
                    <a:lnTo>
                      <a:pt x="142" y="2"/>
                    </a:lnTo>
                    <a:lnTo>
                      <a:pt x="0" y="26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1155" name="Freeform 202"/>
              <p:cNvSpPr>
                <a:spLocks/>
              </p:cNvSpPr>
              <p:nvPr/>
            </p:nvSpPr>
            <p:spPr bwMode="auto">
              <a:xfrm>
                <a:off x="2056" y="2985"/>
                <a:ext cx="12" cy="19"/>
              </a:xfrm>
              <a:custGeom>
                <a:avLst/>
                <a:gdLst>
                  <a:gd name="T0" fmla="*/ 0 w 12"/>
                  <a:gd name="T1" fmla="*/ 14 h 19"/>
                  <a:gd name="T2" fmla="*/ 0 w 12"/>
                  <a:gd name="T3" fmla="*/ 17 h 19"/>
                  <a:gd name="T4" fmla="*/ 2 w 12"/>
                  <a:gd name="T5" fmla="*/ 17 h 19"/>
                  <a:gd name="T6" fmla="*/ 2 w 12"/>
                  <a:gd name="T7" fmla="*/ 19 h 19"/>
                  <a:gd name="T8" fmla="*/ 4 w 12"/>
                  <a:gd name="T9" fmla="*/ 19 h 19"/>
                  <a:gd name="T10" fmla="*/ 6 w 12"/>
                  <a:gd name="T11" fmla="*/ 17 h 19"/>
                  <a:gd name="T12" fmla="*/ 12 w 12"/>
                  <a:gd name="T13" fmla="*/ 6 h 19"/>
                  <a:gd name="T14" fmla="*/ 12 w 12"/>
                  <a:gd name="T15" fmla="*/ 2 h 19"/>
                  <a:gd name="T16" fmla="*/ 10 w 12"/>
                  <a:gd name="T17" fmla="*/ 2 h 19"/>
                  <a:gd name="T18" fmla="*/ 10 w 12"/>
                  <a:gd name="T19" fmla="*/ 0 h 19"/>
                  <a:gd name="T20" fmla="*/ 8 w 12"/>
                  <a:gd name="T21" fmla="*/ 0 h 19"/>
                  <a:gd name="T22" fmla="*/ 6 w 12"/>
                  <a:gd name="T23" fmla="*/ 2 h 19"/>
                  <a:gd name="T24" fmla="*/ 0 w 12"/>
                  <a:gd name="T25" fmla="*/ 14 h 1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2"/>
                  <a:gd name="T40" fmla="*/ 0 h 19"/>
                  <a:gd name="T41" fmla="*/ 12 w 12"/>
                  <a:gd name="T42" fmla="*/ 19 h 1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2" h="19">
                    <a:moveTo>
                      <a:pt x="0" y="14"/>
                    </a:moveTo>
                    <a:lnTo>
                      <a:pt x="0" y="17"/>
                    </a:lnTo>
                    <a:lnTo>
                      <a:pt x="2" y="17"/>
                    </a:lnTo>
                    <a:lnTo>
                      <a:pt x="2" y="19"/>
                    </a:lnTo>
                    <a:lnTo>
                      <a:pt x="4" y="19"/>
                    </a:lnTo>
                    <a:lnTo>
                      <a:pt x="6" y="17"/>
                    </a:lnTo>
                    <a:lnTo>
                      <a:pt x="12" y="6"/>
                    </a:lnTo>
                    <a:lnTo>
                      <a:pt x="12" y="2"/>
                    </a:lnTo>
                    <a:lnTo>
                      <a:pt x="10" y="2"/>
                    </a:lnTo>
                    <a:lnTo>
                      <a:pt x="10" y="0"/>
                    </a:lnTo>
                    <a:lnTo>
                      <a:pt x="8" y="0"/>
                    </a:lnTo>
                    <a:lnTo>
                      <a:pt x="6" y="2"/>
                    </a:lnTo>
                    <a:lnTo>
                      <a:pt x="0" y="1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1156" name="Freeform 203"/>
              <p:cNvSpPr>
                <a:spLocks/>
              </p:cNvSpPr>
              <p:nvPr/>
            </p:nvSpPr>
            <p:spPr bwMode="auto">
              <a:xfrm>
                <a:off x="2068" y="2962"/>
                <a:ext cx="15" cy="17"/>
              </a:xfrm>
              <a:custGeom>
                <a:avLst/>
                <a:gdLst>
                  <a:gd name="T0" fmla="*/ 0 w 15"/>
                  <a:gd name="T1" fmla="*/ 12 h 17"/>
                  <a:gd name="T2" fmla="*/ 0 w 15"/>
                  <a:gd name="T3" fmla="*/ 16 h 17"/>
                  <a:gd name="T4" fmla="*/ 2 w 15"/>
                  <a:gd name="T5" fmla="*/ 17 h 17"/>
                  <a:gd name="T6" fmla="*/ 8 w 15"/>
                  <a:gd name="T7" fmla="*/ 17 h 17"/>
                  <a:gd name="T8" fmla="*/ 8 w 15"/>
                  <a:gd name="T9" fmla="*/ 16 h 17"/>
                  <a:gd name="T10" fmla="*/ 15 w 15"/>
                  <a:gd name="T11" fmla="*/ 6 h 17"/>
                  <a:gd name="T12" fmla="*/ 15 w 15"/>
                  <a:gd name="T13" fmla="*/ 2 h 17"/>
                  <a:gd name="T14" fmla="*/ 13 w 15"/>
                  <a:gd name="T15" fmla="*/ 2 h 17"/>
                  <a:gd name="T16" fmla="*/ 13 w 15"/>
                  <a:gd name="T17" fmla="*/ 0 h 17"/>
                  <a:gd name="T18" fmla="*/ 8 w 15"/>
                  <a:gd name="T19" fmla="*/ 0 h 17"/>
                  <a:gd name="T20" fmla="*/ 6 w 15"/>
                  <a:gd name="T21" fmla="*/ 2 h 17"/>
                  <a:gd name="T22" fmla="*/ 0 w 15"/>
                  <a:gd name="T23" fmla="*/ 12 h 1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5"/>
                  <a:gd name="T37" fmla="*/ 0 h 17"/>
                  <a:gd name="T38" fmla="*/ 15 w 15"/>
                  <a:gd name="T39" fmla="*/ 17 h 1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5" h="17">
                    <a:moveTo>
                      <a:pt x="0" y="12"/>
                    </a:moveTo>
                    <a:lnTo>
                      <a:pt x="0" y="16"/>
                    </a:lnTo>
                    <a:lnTo>
                      <a:pt x="2" y="17"/>
                    </a:lnTo>
                    <a:lnTo>
                      <a:pt x="8" y="17"/>
                    </a:lnTo>
                    <a:lnTo>
                      <a:pt x="8" y="16"/>
                    </a:lnTo>
                    <a:lnTo>
                      <a:pt x="15" y="6"/>
                    </a:lnTo>
                    <a:lnTo>
                      <a:pt x="15" y="2"/>
                    </a:lnTo>
                    <a:lnTo>
                      <a:pt x="13" y="2"/>
                    </a:lnTo>
                    <a:lnTo>
                      <a:pt x="13" y="0"/>
                    </a:lnTo>
                    <a:lnTo>
                      <a:pt x="8" y="0"/>
                    </a:lnTo>
                    <a:lnTo>
                      <a:pt x="6" y="2"/>
                    </a:lnTo>
                    <a:lnTo>
                      <a:pt x="0"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1157" name="Freeform 204"/>
              <p:cNvSpPr>
                <a:spLocks/>
              </p:cNvSpPr>
              <p:nvPr/>
            </p:nvSpPr>
            <p:spPr bwMode="auto">
              <a:xfrm>
                <a:off x="2083" y="2939"/>
                <a:ext cx="12" cy="17"/>
              </a:xfrm>
              <a:custGeom>
                <a:avLst/>
                <a:gdLst>
                  <a:gd name="T0" fmla="*/ 0 w 12"/>
                  <a:gd name="T1" fmla="*/ 12 h 17"/>
                  <a:gd name="T2" fmla="*/ 0 w 12"/>
                  <a:gd name="T3" fmla="*/ 16 h 17"/>
                  <a:gd name="T4" fmla="*/ 2 w 12"/>
                  <a:gd name="T5" fmla="*/ 17 h 17"/>
                  <a:gd name="T6" fmla="*/ 6 w 12"/>
                  <a:gd name="T7" fmla="*/ 17 h 17"/>
                  <a:gd name="T8" fmla="*/ 6 w 12"/>
                  <a:gd name="T9" fmla="*/ 16 h 17"/>
                  <a:gd name="T10" fmla="*/ 12 w 12"/>
                  <a:gd name="T11" fmla="*/ 6 h 17"/>
                  <a:gd name="T12" fmla="*/ 12 w 12"/>
                  <a:gd name="T13" fmla="*/ 0 h 17"/>
                  <a:gd name="T14" fmla="*/ 6 w 12"/>
                  <a:gd name="T15" fmla="*/ 0 h 17"/>
                  <a:gd name="T16" fmla="*/ 6 w 12"/>
                  <a:gd name="T17" fmla="*/ 2 h 17"/>
                  <a:gd name="T18" fmla="*/ 0 w 12"/>
                  <a:gd name="T19" fmla="*/ 12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
                  <a:gd name="T31" fmla="*/ 0 h 17"/>
                  <a:gd name="T32" fmla="*/ 12 w 12"/>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 h="17">
                    <a:moveTo>
                      <a:pt x="0" y="12"/>
                    </a:moveTo>
                    <a:lnTo>
                      <a:pt x="0" y="16"/>
                    </a:lnTo>
                    <a:lnTo>
                      <a:pt x="2" y="17"/>
                    </a:lnTo>
                    <a:lnTo>
                      <a:pt x="6" y="17"/>
                    </a:lnTo>
                    <a:lnTo>
                      <a:pt x="6" y="16"/>
                    </a:lnTo>
                    <a:lnTo>
                      <a:pt x="12" y="6"/>
                    </a:lnTo>
                    <a:lnTo>
                      <a:pt x="12" y="0"/>
                    </a:lnTo>
                    <a:lnTo>
                      <a:pt x="6" y="0"/>
                    </a:lnTo>
                    <a:lnTo>
                      <a:pt x="6" y="2"/>
                    </a:lnTo>
                    <a:lnTo>
                      <a:pt x="0"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1158" name="Freeform 205"/>
              <p:cNvSpPr>
                <a:spLocks/>
              </p:cNvSpPr>
              <p:nvPr/>
            </p:nvSpPr>
            <p:spPr bwMode="auto">
              <a:xfrm>
                <a:off x="2095" y="2914"/>
                <a:ext cx="14" cy="18"/>
              </a:xfrm>
              <a:custGeom>
                <a:avLst/>
                <a:gdLst>
                  <a:gd name="T0" fmla="*/ 0 w 14"/>
                  <a:gd name="T1" fmla="*/ 12 h 18"/>
                  <a:gd name="T2" fmla="*/ 0 w 14"/>
                  <a:gd name="T3" fmla="*/ 16 h 18"/>
                  <a:gd name="T4" fmla="*/ 2 w 14"/>
                  <a:gd name="T5" fmla="*/ 18 h 18"/>
                  <a:gd name="T6" fmla="*/ 6 w 14"/>
                  <a:gd name="T7" fmla="*/ 18 h 18"/>
                  <a:gd name="T8" fmla="*/ 8 w 14"/>
                  <a:gd name="T9" fmla="*/ 16 h 18"/>
                  <a:gd name="T10" fmla="*/ 12 w 14"/>
                  <a:gd name="T11" fmla="*/ 6 h 18"/>
                  <a:gd name="T12" fmla="*/ 14 w 14"/>
                  <a:gd name="T13" fmla="*/ 6 h 18"/>
                  <a:gd name="T14" fmla="*/ 14 w 14"/>
                  <a:gd name="T15" fmla="*/ 4 h 18"/>
                  <a:gd name="T16" fmla="*/ 12 w 14"/>
                  <a:gd name="T17" fmla="*/ 2 h 18"/>
                  <a:gd name="T18" fmla="*/ 12 w 14"/>
                  <a:gd name="T19" fmla="*/ 0 h 18"/>
                  <a:gd name="T20" fmla="*/ 8 w 14"/>
                  <a:gd name="T21" fmla="*/ 0 h 18"/>
                  <a:gd name="T22" fmla="*/ 6 w 14"/>
                  <a:gd name="T23" fmla="*/ 2 h 18"/>
                  <a:gd name="T24" fmla="*/ 0 w 14"/>
                  <a:gd name="T25" fmla="*/ 12 h 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4"/>
                  <a:gd name="T40" fmla="*/ 0 h 18"/>
                  <a:gd name="T41" fmla="*/ 14 w 14"/>
                  <a:gd name="T42" fmla="*/ 18 h 1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4" h="18">
                    <a:moveTo>
                      <a:pt x="0" y="12"/>
                    </a:moveTo>
                    <a:lnTo>
                      <a:pt x="0" y="16"/>
                    </a:lnTo>
                    <a:lnTo>
                      <a:pt x="2" y="18"/>
                    </a:lnTo>
                    <a:lnTo>
                      <a:pt x="6" y="18"/>
                    </a:lnTo>
                    <a:lnTo>
                      <a:pt x="8" y="16"/>
                    </a:lnTo>
                    <a:lnTo>
                      <a:pt x="12" y="6"/>
                    </a:lnTo>
                    <a:lnTo>
                      <a:pt x="14" y="6"/>
                    </a:lnTo>
                    <a:lnTo>
                      <a:pt x="14" y="4"/>
                    </a:lnTo>
                    <a:lnTo>
                      <a:pt x="12" y="2"/>
                    </a:lnTo>
                    <a:lnTo>
                      <a:pt x="12" y="0"/>
                    </a:lnTo>
                    <a:lnTo>
                      <a:pt x="8" y="0"/>
                    </a:lnTo>
                    <a:lnTo>
                      <a:pt x="6" y="2"/>
                    </a:lnTo>
                    <a:lnTo>
                      <a:pt x="0"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1159" name="Freeform 206"/>
              <p:cNvSpPr>
                <a:spLocks/>
              </p:cNvSpPr>
              <p:nvPr/>
            </p:nvSpPr>
            <p:spPr bwMode="auto">
              <a:xfrm>
                <a:off x="2107" y="2891"/>
                <a:ext cx="15" cy="18"/>
              </a:xfrm>
              <a:custGeom>
                <a:avLst/>
                <a:gdLst>
                  <a:gd name="T0" fmla="*/ 0 w 15"/>
                  <a:gd name="T1" fmla="*/ 12 h 18"/>
                  <a:gd name="T2" fmla="*/ 0 w 15"/>
                  <a:gd name="T3" fmla="*/ 16 h 18"/>
                  <a:gd name="T4" fmla="*/ 2 w 15"/>
                  <a:gd name="T5" fmla="*/ 16 h 18"/>
                  <a:gd name="T6" fmla="*/ 2 w 15"/>
                  <a:gd name="T7" fmla="*/ 18 h 18"/>
                  <a:gd name="T8" fmla="*/ 6 w 15"/>
                  <a:gd name="T9" fmla="*/ 18 h 18"/>
                  <a:gd name="T10" fmla="*/ 8 w 15"/>
                  <a:gd name="T11" fmla="*/ 16 h 18"/>
                  <a:gd name="T12" fmla="*/ 15 w 15"/>
                  <a:gd name="T13" fmla="*/ 6 h 18"/>
                  <a:gd name="T14" fmla="*/ 15 w 15"/>
                  <a:gd name="T15" fmla="*/ 2 h 18"/>
                  <a:gd name="T16" fmla="*/ 13 w 15"/>
                  <a:gd name="T17" fmla="*/ 0 h 18"/>
                  <a:gd name="T18" fmla="*/ 6 w 15"/>
                  <a:gd name="T19" fmla="*/ 0 h 18"/>
                  <a:gd name="T20" fmla="*/ 6 w 15"/>
                  <a:gd name="T21" fmla="*/ 2 h 18"/>
                  <a:gd name="T22" fmla="*/ 0 w 15"/>
                  <a:gd name="T23" fmla="*/ 12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5"/>
                  <a:gd name="T37" fmla="*/ 0 h 18"/>
                  <a:gd name="T38" fmla="*/ 15 w 15"/>
                  <a:gd name="T39" fmla="*/ 18 h 1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5" h="18">
                    <a:moveTo>
                      <a:pt x="0" y="12"/>
                    </a:moveTo>
                    <a:lnTo>
                      <a:pt x="0" y="16"/>
                    </a:lnTo>
                    <a:lnTo>
                      <a:pt x="2" y="16"/>
                    </a:lnTo>
                    <a:lnTo>
                      <a:pt x="2" y="18"/>
                    </a:lnTo>
                    <a:lnTo>
                      <a:pt x="6" y="18"/>
                    </a:lnTo>
                    <a:lnTo>
                      <a:pt x="8" y="16"/>
                    </a:lnTo>
                    <a:lnTo>
                      <a:pt x="15" y="6"/>
                    </a:lnTo>
                    <a:lnTo>
                      <a:pt x="15" y="2"/>
                    </a:lnTo>
                    <a:lnTo>
                      <a:pt x="13" y="0"/>
                    </a:lnTo>
                    <a:lnTo>
                      <a:pt x="6" y="0"/>
                    </a:lnTo>
                    <a:lnTo>
                      <a:pt x="6" y="2"/>
                    </a:lnTo>
                    <a:lnTo>
                      <a:pt x="0"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1160" name="Freeform 207"/>
              <p:cNvSpPr>
                <a:spLocks/>
              </p:cNvSpPr>
              <p:nvPr/>
            </p:nvSpPr>
            <p:spPr bwMode="auto">
              <a:xfrm>
                <a:off x="2122" y="2866"/>
                <a:ext cx="12" cy="18"/>
              </a:xfrm>
              <a:custGeom>
                <a:avLst/>
                <a:gdLst>
                  <a:gd name="T0" fmla="*/ 0 w 12"/>
                  <a:gd name="T1" fmla="*/ 12 h 18"/>
                  <a:gd name="T2" fmla="*/ 0 w 12"/>
                  <a:gd name="T3" fmla="*/ 18 h 18"/>
                  <a:gd name="T4" fmla="*/ 6 w 12"/>
                  <a:gd name="T5" fmla="*/ 18 h 18"/>
                  <a:gd name="T6" fmla="*/ 6 w 12"/>
                  <a:gd name="T7" fmla="*/ 16 h 18"/>
                  <a:gd name="T8" fmla="*/ 12 w 12"/>
                  <a:gd name="T9" fmla="*/ 6 h 18"/>
                  <a:gd name="T10" fmla="*/ 12 w 12"/>
                  <a:gd name="T11" fmla="*/ 2 h 18"/>
                  <a:gd name="T12" fmla="*/ 10 w 12"/>
                  <a:gd name="T13" fmla="*/ 0 h 18"/>
                  <a:gd name="T14" fmla="*/ 6 w 12"/>
                  <a:gd name="T15" fmla="*/ 0 h 18"/>
                  <a:gd name="T16" fmla="*/ 6 w 12"/>
                  <a:gd name="T17" fmla="*/ 2 h 18"/>
                  <a:gd name="T18" fmla="*/ 0 w 12"/>
                  <a:gd name="T19" fmla="*/ 12 h 1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
                  <a:gd name="T31" fmla="*/ 0 h 18"/>
                  <a:gd name="T32" fmla="*/ 12 w 12"/>
                  <a:gd name="T33" fmla="*/ 18 h 1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 h="18">
                    <a:moveTo>
                      <a:pt x="0" y="12"/>
                    </a:moveTo>
                    <a:lnTo>
                      <a:pt x="0" y="18"/>
                    </a:lnTo>
                    <a:lnTo>
                      <a:pt x="6" y="18"/>
                    </a:lnTo>
                    <a:lnTo>
                      <a:pt x="6" y="16"/>
                    </a:lnTo>
                    <a:lnTo>
                      <a:pt x="12" y="6"/>
                    </a:lnTo>
                    <a:lnTo>
                      <a:pt x="12" y="2"/>
                    </a:lnTo>
                    <a:lnTo>
                      <a:pt x="10" y="0"/>
                    </a:lnTo>
                    <a:lnTo>
                      <a:pt x="6" y="0"/>
                    </a:lnTo>
                    <a:lnTo>
                      <a:pt x="6" y="2"/>
                    </a:lnTo>
                    <a:lnTo>
                      <a:pt x="0"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1161" name="Freeform 208"/>
              <p:cNvSpPr>
                <a:spLocks/>
              </p:cNvSpPr>
              <p:nvPr/>
            </p:nvSpPr>
            <p:spPr bwMode="auto">
              <a:xfrm>
                <a:off x="2134" y="2843"/>
                <a:ext cx="14" cy="18"/>
              </a:xfrm>
              <a:custGeom>
                <a:avLst/>
                <a:gdLst>
                  <a:gd name="T0" fmla="*/ 0 w 14"/>
                  <a:gd name="T1" fmla="*/ 12 h 18"/>
                  <a:gd name="T2" fmla="*/ 0 w 14"/>
                  <a:gd name="T3" fmla="*/ 16 h 18"/>
                  <a:gd name="T4" fmla="*/ 2 w 14"/>
                  <a:gd name="T5" fmla="*/ 16 h 18"/>
                  <a:gd name="T6" fmla="*/ 2 w 14"/>
                  <a:gd name="T7" fmla="*/ 18 h 18"/>
                  <a:gd name="T8" fmla="*/ 6 w 14"/>
                  <a:gd name="T9" fmla="*/ 18 h 18"/>
                  <a:gd name="T10" fmla="*/ 6 w 14"/>
                  <a:gd name="T11" fmla="*/ 16 h 18"/>
                  <a:gd name="T12" fmla="*/ 8 w 14"/>
                  <a:gd name="T13" fmla="*/ 16 h 18"/>
                  <a:gd name="T14" fmla="*/ 12 w 14"/>
                  <a:gd name="T15" fmla="*/ 6 h 18"/>
                  <a:gd name="T16" fmla="*/ 14 w 14"/>
                  <a:gd name="T17" fmla="*/ 4 h 18"/>
                  <a:gd name="T18" fmla="*/ 14 w 14"/>
                  <a:gd name="T19" fmla="*/ 2 h 18"/>
                  <a:gd name="T20" fmla="*/ 12 w 14"/>
                  <a:gd name="T21" fmla="*/ 2 h 18"/>
                  <a:gd name="T22" fmla="*/ 12 w 14"/>
                  <a:gd name="T23" fmla="*/ 0 h 18"/>
                  <a:gd name="T24" fmla="*/ 6 w 14"/>
                  <a:gd name="T25" fmla="*/ 0 h 18"/>
                  <a:gd name="T26" fmla="*/ 6 w 14"/>
                  <a:gd name="T27" fmla="*/ 2 h 18"/>
                  <a:gd name="T28" fmla="*/ 0 w 14"/>
                  <a:gd name="T29" fmla="*/ 12 h 1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4"/>
                  <a:gd name="T46" fmla="*/ 0 h 18"/>
                  <a:gd name="T47" fmla="*/ 14 w 14"/>
                  <a:gd name="T48" fmla="*/ 18 h 1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4" h="18">
                    <a:moveTo>
                      <a:pt x="0" y="12"/>
                    </a:moveTo>
                    <a:lnTo>
                      <a:pt x="0" y="16"/>
                    </a:lnTo>
                    <a:lnTo>
                      <a:pt x="2" y="16"/>
                    </a:lnTo>
                    <a:lnTo>
                      <a:pt x="2" y="18"/>
                    </a:lnTo>
                    <a:lnTo>
                      <a:pt x="6" y="18"/>
                    </a:lnTo>
                    <a:lnTo>
                      <a:pt x="6" y="16"/>
                    </a:lnTo>
                    <a:lnTo>
                      <a:pt x="8" y="16"/>
                    </a:lnTo>
                    <a:lnTo>
                      <a:pt x="12" y="6"/>
                    </a:lnTo>
                    <a:lnTo>
                      <a:pt x="14" y="4"/>
                    </a:lnTo>
                    <a:lnTo>
                      <a:pt x="14" y="2"/>
                    </a:lnTo>
                    <a:lnTo>
                      <a:pt x="12" y="2"/>
                    </a:lnTo>
                    <a:lnTo>
                      <a:pt x="12" y="0"/>
                    </a:lnTo>
                    <a:lnTo>
                      <a:pt x="6" y="0"/>
                    </a:lnTo>
                    <a:lnTo>
                      <a:pt x="6" y="2"/>
                    </a:lnTo>
                    <a:lnTo>
                      <a:pt x="0"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1162" name="Freeform 209"/>
              <p:cNvSpPr>
                <a:spLocks/>
              </p:cNvSpPr>
              <p:nvPr/>
            </p:nvSpPr>
            <p:spPr bwMode="auto">
              <a:xfrm>
                <a:off x="2146" y="2819"/>
                <a:ext cx="15" cy="17"/>
              </a:xfrm>
              <a:custGeom>
                <a:avLst/>
                <a:gdLst>
                  <a:gd name="T0" fmla="*/ 2 w 15"/>
                  <a:gd name="T1" fmla="*/ 11 h 17"/>
                  <a:gd name="T2" fmla="*/ 0 w 15"/>
                  <a:gd name="T3" fmla="*/ 13 h 17"/>
                  <a:gd name="T4" fmla="*/ 0 w 15"/>
                  <a:gd name="T5" fmla="*/ 15 h 17"/>
                  <a:gd name="T6" fmla="*/ 2 w 15"/>
                  <a:gd name="T7" fmla="*/ 15 h 17"/>
                  <a:gd name="T8" fmla="*/ 2 w 15"/>
                  <a:gd name="T9" fmla="*/ 17 h 17"/>
                  <a:gd name="T10" fmla="*/ 8 w 15"/>
                  <a:gd name="T11" fmla="*/ 17 h 17"/>
                  <a:gd name="T12" fmla="*/ 8 w 15"/>
                  <a:gd name="T13" fmla="*/ 15 h 17"/>
                  <a:gd name="T14" fmla="*/ 15 w 15"/>
                  <a:gd name="T15" fmla="*/ 5 h 17"/>
                  <a:gd name="T16" fmla="*/ 15 w 15"/>
                  <a:gd name="T17" fmla="*/ 1 h 17"/>
                  <a:gd name="T18" fmla="*/ 13 w 15"/>
                  <a:gd name="T19" fmla="*/ 1 h 17"/>
                  <a:gd name="T20" fmla="*/ 13 w 15"/>
                  <a:gd name="T21" fmla="*/ 0 h 17"/>
                  <a:gd name="T22" fmla="*/ 8 w 15"/>
                  <a:gd name="T23" fmla="*/ 0 h 17"/>
                  <a:gd name="T24" fmla="*/ 8 w 15"/>
                  <a:gd name="T25" fmla="*/ 1 h 17"/>
                  <a:gd name="T26" fmla="*/ 6 w 15"/>
                  <a:gd name="T27" fmla="*/ 1 h 17"/>
                  <a:gd name="T28" fmla="*/ 2 w 15"/>
                  <a:gd name="T29" fmla="*/ 11 h 1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5"/>
                  <a:gd name="T46" fmla="*/ 0 h 17"/>
                  <a:gd name="T47" fmla="*/ 15 w 15"/>
                  <a:gd name="T48" fmla="*/ 17 h 1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5" h="17">
                    <a:moveTo>
                      <a:pt x="2" y="11"/>
                    </a:moveTo>
                    <a:lnTo>
                      <a:pt x="0" y="13"/>
                    </a:lnTo>
                    <a:lnTo>
                      <a:pt x="0" y="15"/>
                    </a:lnTo>
                    <a:lnTo>
                      <a:pt x="2" y="15"/>
                    </a:lnTo>
                    <a:lnTo>
                      <a:pt x="2" y="17"/>
                    </a:lnTo>
                    <a:lnTo>
                      <a:pt x="8" y="17"/>
                    </a:lnTo>
                    <a:lnTo>
                      <a:pt x="8" y="15"/>
                    </a:lnTo>
                    <a:lnTo>
                      <a:pt x="15" y="5"/>
                    </a:lnTo>
                    <a:lnTo>
                      <a:pt x="15" y="1"/>
                    </a:lnTo>
                    <a:lnTo>
                      <a:pt x="13" y="1"/>
                    </a:lnTo>
                    <a:lnTo>
                      <a:pt x="13" y="0"/>
                    </a:lnTo>
                    <a:lnTo>
                      <a:pt x="8" y="0"/>
                    </a:lnTo>
                    <a:lnTo>
                      <a:pt x="8" y="1"/>
                    </a:lnTo>
                    <a:lnTo>
                      <a:pt x="6" y="1"/>
                    </a:lnTo>
                    <a:lnTo>
                      <a:pt x="2"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1163" name="Freeform 210"/>
              <p:cNvSpPr>
                <a:spLocks/>
              </p:cNvSpPr>
              <p:nvPr/>
            </p:nvSpPr>
            <p:spPr bwMode="auto">
              <a:xfrm>
                <a:off x="2161" y="2796"/>
                <a:ext cx="12" cy="17"/>
              </a:xfrm>
              <a:custGeom>
                <a:avLst/>
                <a:gdLst>
                  <a:gd name="T0" fmla="*/ 0 w 12"/>
                  <a:gd name="T1" fmla="*/ 11 h 17"/>
                  <a:gd name="T2" fmla="*/ 0 w 12"/>
                  <a:gd name="T3" fmla="*/ 15 h 17"/>
                  <a:gd name="T4" fmla="*/ 2 w 12"/>
                  <a:gd name="T5" fmla="*/ 17 h 17"/>
                  <a:gd name="T6" fmla="*/ 6 w 12"/>
                  <a:gd name="T7" fmla="*/ 17 h 17"/>
                  <a:gd name="T8" fmla="*/ 6 w 12"/>
                  <a:gd name="T9" fmla="*/ 15 h 17"/>
                  <a:gd name="T10" fmla="*/ 12 w 12"/>
                  <a:gd name="T11" fmla="*/ 5 h 17"/>
                  <a:gd name="T12" fmla="*/ 12 w 12"/>
                  <a:gd name="T13" fmla="*/ 0 h 17"/>
                  <a:gd name="T14" fmla="*/ 6 w 12"/>
                  <a:gd name="T15" fmla="*/ 0 h 17"/>
                  <a:gd name="T16" fmla="*/ 6 w 12"/>
                  <a:gd name="T17" fmla="*/ 1 h 17"/>
                  <a:gd name="T18" fmla="*/ 0 w 12"/>
                  <a:gd name="T19" fmla="*/ 11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
                  <a:gd name="T31" fmla="*/ 0 h 17"/>
                  <a:gd name="T32" fmla="*/ 12 w 12"/>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 h="17">
                    <a:moveTo>
                      <a:pt x="0" y="11"/>
                    </a:moveTo>
                    <a:lnTo>
                      <a:pt x="0" y="15"/>
                    </a:lnTo>
                    <a:lnTo>
                      <a:pt x="2" y="17"/>
                    </a:lnTo>
                    <a:lnTo>
                      <a:pt x="6" y="17"/>
                    </a:lnTo>
                    <a:lnTo>
                      <a:pt x="6" y="15"/>
                    </a:lnTo>
                    <a:lnTo>
                      <a:pt x="12" y="5"/>
                    </a:lnTo>
                    <a:lnTo>
                      <a:pt x="12" y="0"/>
                    </a:lnTo>
                    <a:lnTo>
                      <a:pt x="6" y="0"/>
                    </a:lnTo>
                    <a:lnTo>
                      <a:pt x="6" y="1"/>
                    </a:lnTo>
                    <a:lnTo>
                      <a:pt x="0"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1164" name="Freeform 211"/>
              <p:cNvSpPr>
                <a:spLocks/>
              </p:cNvSpPr>
              <p:nvPr/>
            </p:nvSpPr>
            <p:spPr bwMode="auto">
              <a:xfrm>
                <a:off x="2173" y="2771"/>
                <a:ext cx="14" cy="17"/>
              </a:xfrm>
              <a:custGeom>
                <a:avLst/>
                <a:gdLst>
                  <a:gd name="T0" fmla="*/ 0 w 14"/>
                  <a:gd name="T1" fmla="*/ 11 h 17"/>
                  <a:gd name="T2" fmla="*/ 0 w 14"/>
                  <a:gd name="T3" fmla="*/ 15 h 17"/>
                  <a:gd name="T4" fmla="*/ 2 w 14"/>
                  <a:gd name="T5" fmla="*/ 17 h 17"/>
                  <a:gd name="T6" fmla="*/ 8 w 14"/>
                  <a:gd name="T7" fmla="*/ 17 h 17"/>
                  <a:gd name="T8" fmla="*/ 8 w 14"/>
                  <a:gd name="T9" fmla="*/ 15 h 17"/>
                  <a:gd name="T10" fmla="*/ 14 w 14"/>
                  <a:gd name="T11" fmla="*/ 5 h 17"/>
                  <a:gd name="T12" fmla="*/ 14 w 14"/>
                  <a:gd name="T13" fmla="*/ 2 h 17"/>
                  <a:gd name="T14" fmla="*/ 12 w 14"/>
                  <a:gd name="T15" fmla="*/ 2 h 17"/>
                  <a:gd name="T16" fmla="*/ 12 w 14"/>
                  <a:gd name="T17" fmla="*/ 0 h 17"/>
                  <a:gd name="T18" fmla="*/ 8 w 14"/>
                  <a:gd name="T19" fmla="*/ 0 h 17"/>
                  <a:gd name="T20" fmla="*/ 6 w 14"/>
                  <a:gd name="T21" fmla="*/ 2 h 17"/>
                  <a:gd name="T22" fmla="*/ 0 w 14"/>
                  <a:gd name="T23" fmla="*/ 11 h 1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4"/>
                  <a:gd name="T37" fmla="*/ 0 h 17"/>
                  <a:gd name="T38" fmla="*/ 14 w 14"/>
                  <a:gd name="T39" fmla="*/ 17 h 1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4" h="17">
                    <a:moveTo>
                      <a:pt x="0" y="11"/>
                    </a:moveTo>
                    <a:lnTo>
                      <a:pt x="0" y="15"/>
                    </a:lnTo>
                    <a:lnTo>
                      <a:pt x="2" y="17"/>
                    </a:lnTo>
                    <a:lnTo>
                      <a:pt x="8" y="17"/>
                    </a:lnTo>
                    <a:lnTo>
                      <a:pt x="8" y="15"/>
                    </a:lnTo>
                    <a:lnTo>
                      <a:pt x="14" y="5"/>
                    </a:lnTo>
                    <a:lnTo>
                      <a:pt x="14" y="2"/>
                    </a:lnTo>
                    <a:lnTo>
                      <a:pt x="12" y="2"/>
                    </a:lnTo>
                    <a:lnTo>
                      <a:pt x="12" y="0"/>
                    </a:lnTo>
                    <a:lnTo>
                      <a:pt x="8" y="0"/>
                    </a:lnTo>
                    <a:lnTo>
                      <a:pt x="6" y="2"/>
                    </a:lnTo>
                    <a:lnTo>
                      <a:pt x="0"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1165" name="Freeform 212"/>
              <p:cNvSpPr>
                <a:spLocks/>
              </p:cNvSpPr>
              <p:nvPr/>
            </p:nvSpPr>
            <p:spPr bwMode="auto">
              <a:xfrm>
                <a:off x="2185" y="2748"/>
                <a:ext cx="15" cy="17"/>
              </a:xfrm>
              <a:custGeom>
                <a:avLst/>
                <a:gdLst>
                  <a:gd name="T0" fmla="*/ 2 w 15"/>
                  <a:gd name="T1" fmla="*/ 11 h 17"/>
                  <a:gd name="T2" fmla="*/ 0 w 15"/>
                  <a:gd name="T3" fmla="*/ 11 h 17"/>
                  <a:gd name="T4" fmla="*/ 0 w 15"/>
                  <a:gd name="T5" fmla="*/ 13 h 17"/>
                  <a:gd name="T6" fmla="*/ 2 w 15"/>
                  <a:gd name="T7" fmla="*/ 15 h 17"/>
                  <a:gd name="T8" fmla="*/ 2 w 15"/>
                  <a:gd name="T9" fmla="*/ 17 h 17"/>
                  <a:gd name="T10" fmla="*/ 6 w 15"/>
                  <a:gd name="T11" fmla="*/ 17 h 17"/>
                  <a:gd name="T12" fmla="*/ 8 w 15"/>
                  <a:gd name="T13" fmla="*/ 15 h 17"/>
                  <a:gd name="T14" fmla="*/ 15 w 15"/>
                  <a:gd name="T15" fmla="*/ 5 h 17"/>
                  <a:gd name="T16" fmla="*/ 15 w 15"/>
                  <a:gd name="T17" fmla="*/ 2 h 17"/>
                  <a:gd name="T18" fmla="*/ 13 w 15"/>
                  <a:gd name="T19" fmla="*/ 0 h 17"/>
                  <a:gd name="T20" fmla="*/ 8 w 15"/>
                  <a:gd name="T21" fmla="*/ 0 h 17"/>
                  <a:gd name="T22" fmla="*/ 6 w 15"/>
                  <a:gd name="T23" fmla="*/ 2 h 17"/>
                  <a:gd name="T24" fmla="*/ 2 w 15"/>
                  <a:gd name="T25" fmla="*/ 11 h 1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5"/>
                  <a:gd name="T40" fmla="*/ 0 h 17"/>
                  <a:gd name="T41" fmla="*/ 15 w 15"/>
                  <a:gd name="T42" fmla="*/ 17 h 1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5" h="17">
                    <a:moveTo>
                      <a:pt x="2" y="11"/>
                    </a:moveTo>
                    <a:lnTo>
                      <a:pt x="0" y="11"/>
                    </a:lnTo>
                    <a:lnTo>
                      <a:pt x="0" y="13"/>
                    </a:lnTo>
                    <a:lnTo>
                      <a:pt x="2" y="15"/>
                    </a:lnTo>
                    <a:lnTo>
                      <a:pt x="2" y="17"/>
                    </a:lnTo>
                    <a:lnTo>
                      <a:pt x="6" y="17"/>
                    </a:lnTo>
                    <a:lnTo>
                      <a:pt x="8" y="15"/>
                    </a:lnTo>
                    <a:lnTo>
                      <a:pt x="15" y="5"/>
                    </a:lnTo>
                    <a:lnTo>
                      <a:pt x="15" y="2"/>
                    </a:lnTo>
                    <a:lnTo>
                      <a:pt x="13" y="0"/>
                    </a:lnTo>
                    <a:lnTo>
                      <a:pt x="8" y="0"/>
                    </a:lnTo>
                    <a:lnTo>
                      <a:pt x="6" y="2"/>
                    </a:lnTo>
                    <a:lnTo>
                      <a:pt x="2"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1166" name="Freeform 213"/>
              <p:cNvSpPr>
                <a:spLocks/>
              </p:cNvSpPr>
              <p:nvPr/>
            </p:nvSpPr>
            <p:spPr bwMode="auto">
              <a:xfrm>
                <a:off x="2265" y="2499"/>
                <a:ext cx="181" cy="764"/>
              </a:xfrm>
              <a:custGeom>
                <a:avLst/>
                <a:gdLst>
                  <a:gd name="T0" fmla="*/ 0 w 181"/>
                  <a:gd name="T1" fmla="*/ 515 h 764"/>
                  <a:gd name="T2" fmla="*/ 181 w 181"/>
                  <a:gd name="T3" fmla="*/ 764 h 764"/>
                  <a:gd name="T4" fmla="*/ 181 w 181"/>
                  <a:gd name="T5" fmla="*/ 249 h 764"/>
                  <a:gd name="T6" fmla="*/ 0 w 181"/>
                  <a:gd name="T7" fmla="*/ 0 h 764"/>
                  <a:gd name="T8" fmla="*/ 0 w 181"/>
                  <a:gd name="T9" fmla="*/ 515 h 764"/>
                  <a:gd name="T10" fmla="*/ 0 60000 65536"/>
                  <a:gd name="T11" fmla="*/ 0 60000 65536"/>
                  <a:gd name="T12" fmla="*/ 0 60000 65536"/>
                  <a:gd name="T13" fmla="*/ 0 60000 65536"/>
                  <a:gd name="T14" fmla="*/ 0 60000 65536"/>
                  <a:gd name="T15" fmla="*/ 0 w 181"/>
                  <a:gd name="T16" fmla="*/ 0 h 764"/>
                  <a:gd name="T17" fmla="*/ 181 w 181"/>
                  <a:gd name="T18" fmla="*/ 764 h 764"/>
                </a:gdLst>
                <a:ahLst/>
                <a:cxnLst>
                  <a:cxn ang="T10">
                    <a:pos x="T0" y="T1"/>
                  </a:cxn>
                  <a:cxn ang="T11">
                    <a:pos x="T2" y="T3"/>
                  </a:cxn>
                  <a:cxn ang="T12">
                    <a:pos x="T4" y="T5"/>
                  </a:cxn>
                  <a:cxn ang="T13">
                    <a:pos x="T6" y="T7"/>
                  </a:cxn>
                  <a:cxn ang="T14">
                    <a:pos x="T8" y="T9"/>
                  </a:cxn>
                </a:cxnLst>
                <a:rect l="T15" t="T16" r="T17" b="T18"/>
                <a:pathLst>
                  <a:path w="181" h="764">
                    <a:moveTo>
                      <a:pt x="0" y="515"/>
                    </a:moveTo>
                    <a:lnTo>
                      <a:pt x="181" y="764"/>
                    </a:lnTo>
                    <a:lnTo>
                      <a:pt x="181" y="249"/>
                    </a:lnTo>
                    <a:lnTo>
                      <a:pt x="0" y="0"/>
                    </a:lnTo>
                    <a:lnTo>
                      <a:pt x="0" y="51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1167" name="Freeform 214"/>
              <p:cNvSpPr>
                <a:spLocks/>
              </p:cNvSpPr>
              <p:nvPr/>
            </p:nvSpPr>
            <p:spPr bwMode="auto">
              <a:xfrm>
                <a:off x="2261" y="2495"/>
                <a:ext cx="189" cy="772"/>
              </a:xfrm>
              <a:custGeom>
                <a:avLst/>
                <a:gdLst>
                  <a:gd name="T0" fmla="*/ 0 w 189"/>
                  <a:gd name="T1" fmla="*/ 519 h 772"/>
                  <a:gd name="T2" fmla="*/ 0 w 189"/>
                  <a:gd name="T3" fmla="*/ 521 h 772"/>
                  <a:gd name="T4" fmla="*/ 181 w 189"/>
                  <a:gd name="T5" fmla="*/ 770 h 772"/>
                  <a:gd name="T6" fmla="*/ 183 w 189"/>
                  <a:gd name="T7" fmla="*/ 770 h 772"/>
                  <a:gd name="T8" fmla="*/ 183 w 189"/>
                  <a:gd name="T9" fmla="*/ 772 h 772"/>
                  <a:gd name="T10" fmla="*/ 185 w 189"/>
                  <a:gd name="T11" fmla="*/ 772 h 772"/>
                  <a:gd name="T12" fmla="*/ 187 w 189"/>
                  <a:gd name="T13" fmla="*/ 770 h 772"/>
                  <a:gd name="T14" fmla="*/ 187 w 189"/>
                  <a:gd name="T15" fmla="*/ 768 h 772"/>
                  <a:gd name="T16" fmla="*/ 189 w 189"/>
                  <a:gd name="T17" fmla="*/ 768 h 772"/>
                  <a:gd name="T18" fmla="*/ 189 w 189"/>
                  <a:gd name="T19" fmla="*/ 251 h 772"/>
                  <a:gd name="T20" fmla="*/ 187 w 189"/>
                  <a:gd name="T21" fmla="*/ 251 h 772"/>
                  <a:gd name="T22" fmla="*/ 6 w 189"/>
                  <a:gd name="T23" fmla="*/ 2 h 772"/>
                  <a:gd name="T24" fmla="*/ 6 w 189"/>
                  <a:gd name="T25" fmla="*/ 0 h 772"/>
                  <a:gd name="T26" fmla="*/ 0 w 189"/>
                  <a:gd name="T27" fmla="*/ 0 h 772"/>
                  <a:gd name="T28" fmla="*/ 0 w 189"/>
                  <a:gd name="T29" fmla="*/ 4 h 772"/>
                  <a:gd name="T30" fmla="*/ 0 w 189"/>
                  <a:gd name="T31" fmla="*/ 519 h 772"/>
                  <a:gd name="T32" fmla="*/ 8 w 189"/>
                  <a:gd name="T33" fmla="*/ 519 h 772"/>
                  <a:gd name="T34" fmla="*/ 8 w 189"/>
                  <a:gd name="T35" fmla="*/ 4 h 772"/>
                  <a:gd name="T36" fmla="*/ 0 w 189"/>
                  <a:gd name="T37" fmla="*/ 5 h 772"/>
                  <a:gd name="T38" fmla="*/ 181 w 189"/>
                  <a:gd name="T39" fmla="*/ 255 h 772"/>
                  <a:gd name="T40" fmla="*/ 181 w 189"/>
                  <a:gd name="T41" fmla="*/ 253 h 772"/>
                  <a:gd name="T42" fmla="*/ 181 w 189"/>
                  <a:gd name="T43" fmla="*/ 768 h 772"/>
                  <a:gd name="T44" fmla="*/ 187 w 189"/>
                  <a:gd name="T45" fmla="*/ 766 h 772"/>
                  <a:gd name="T46" fmla="*/ 6 w 189"/>
                  <a:gd name="T47" fmla="*/ 517 h 772"/>
                  <a:gd name="T48" fmla="*/ 8 w 189"/>
                  <a:gd name="T49" fmla="*/ 519 h 772"/>
                  <a:gd name="T50" fmla="*/ 0 w 189"/>
                  <a:gd name="T51" fmla="*/ 519 h 77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89"/>
                  <a:gd name="T79" fmla="*/ 0 h 772"/>
                  <a:gd name="T80" fmla="*/ 189 w 189"/>
                  <a:gd name="T81" fmla="*/ 772 h 77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89" h="772">
                    <a:moveTo>
                      <a:pt x="0" y="519"/>
                    </a:moveTo>
                    <a:lnTo>
                      <a:pt x="0" y="521"/>
                    </a:lnTo>
                    <a:lnTo>
                      <a:pt x="181" y="770"/>
                    </a:lnTo>
                    <a:lnTo>
                      <a:pt x="183" y="770"/>
                    </a:lnTo>
                    <a:lnTo>
                      <a:pt x="183" y="772"/>
                    </a:lnTo>
                    <a:lnTo>
                      <a:pt x="185" y="772"/>
                    </a:lnTo>
                    <a:lnTo>
                      <a:pt x="187" y="770"/>
                    </a:lnTo>
                    <a:lnTo>
                      <a:pt x="187" y="768"/>
                    </a:lnTo>
                    <a:lnTo>
                      <a:pt x="189" y="768"/>
                    </a:lnTo>
                    <a:lnTo>
                      <a:pt x="189" y="251"/>
                    </a:lnTo>
                    <a:lnTo>
                      <a:pt x="187" y="251"/>
                    </a:lnTo>
                    <a:lnTo>
                      <a:pt x="6" y="2"/>
                    </a:lnTo>
                    <a:lnTo>
                      <a:pt x="6" y="0"/>
                    </a:lnTo>
                    <a:lnTo>
                      <a:pt x="0" y="0"/>
                    </a:lnTo>
                    <a:lnTo>
                      <a:pt x="0" y="4"/>
                    </a:lnTo>
                    <a:lnTo>
                      <a:pt x="0" y="519"/>
                    </a:lnTo>
                    <a:lnTo>
                      <a:pt x="8" y="519"/>
                    </a:lnTo>
                    <a:lnTo>
                      <a:pt x="8" y="4"/>
                    </a:lnTo>
                    <a:lnTo>
                      <a:pt x="0" y="5"/>
                    </a:lnTo>
                    <a:lnTo>
                      <a:pt x="181" y="255"/>
                    </a:lnTo>
                    <a:lnTo>
                      <a:pt x="181" y="253"/>
                    </a:lnTo>
                    <a:lnTo>
                      <a:pt x="181" y="768"/>
                    </a:lnTo>
                    <a:lnTo>
                      <a:pt x="187" y="766"/>
                    </a:lnTo>
                    <a:lnTo>
                      <a:pt x="6" y="517"/>
                    </a:lnTo>
                    <a:lnTo>
                      <a:pt x="8" y="519"/>
                    </a:lnTo>
                    <a:lnTo>
                      <a:pt x="0" y="5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1168" name="Freeform 215"/>
              <p:cNvSpPr>
                <a:spLocks/>
              </p:cNvSpPr>
              <p:nvPr/>
            </p:nvSpPr>
            <p:spPr bwMode="auto">
              <a:xfrm>
                <a:off x="2296" y="2669"/>
                <a:ext cx="130" cy="174"/>
              </a:xfrm>
              <a:custGeom>
                <a:avLst/>
                <a:gdLst>
                  <a:gd name="T0" fmla="*/ 6 w 130"/>
                  <a:gd name="T1" fmla="*/ 2 h 174"/>
                  <a:gd name="T2" fmla="*/ 6 w 130"/>
                  <a:gd name="T3" fmla="*/ 0 h 174"/>
                  <a:gd name="T4" fmla="*/ 0 w 130"/>
                  <a:gd name="T5" fmla="*/ 0 h 174"/>
                  <a:gd name="T6" fmla="*/ 0 w 130"/>
                  <a:gd name="T7" fmla="*/ 6 h 174"/>
                  <a:gd name="T8" fmla="*/ 121 w 130"/>
                  <a:gd name="T9" fmla="*/ 173 h 174"/>
                  <a:gd name="T10" fmla="*/ 123 w 130"/>
                  <a:gd name="T11" fmla="*/ 173 h 174"/>
                  <a:gd name="T12" fmla="*/ 123 w 130"/>
                  <a:gd name="T13" fmla="*/ 174 h 174"/>
                  <a:gd name="T14" fmla="*/ 125 w 130"/>
                  <a:gd name="T15" fmla="*/ 174 h 174"/>
                  <a:gd name="T16" fmla="*/ 127 w 130"/>
                  <a:gd name="T17" fmla="*/ 173 h 174"/>
                  <a:gd name="T18" fmla="*/ 127 w 130"/>
                  <a:gd name="T19" fmla="*/ 171 h 174"/>
                  <a:gd name="T20" fmla="*/ 130 w 130"/>
                  <a:gd name="T21" fmla="*/ 171 h 174"/>
                  <a:gd name="T22" fmla="*/ 130 w 130"/>
                  <a:gd name="T23" fmla="*/ 169 h 174"/>
                  <a:gd name="T24" fmla="*/ 127 w 130"/>
                  <a:gd name="T25" fmla="*/ 169 h 174"/>
                  <a:gd name="T26" fmla="*/ 6 w 130"/>
                  <a:gd name="T27" fmla="*/ 2 h 17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30"/>
                  <a:gd name="T43" fmla="*/ 0 h 174"/>
                  <a:gd name="T44" fmla="*/ 130 w 130"/>
                  <a:gd name="T45" fmla="*/ 174 h 17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30" h="174">
                    <a:moveTo>
                      <a:pt x="6" y="2"/>
                    </a:moveTo>
                    <a:lnTo>
                      <a:pt x="6" y="0"/>
                    </a:lnTo>
                    <a:lnTo>
                      <a:pt x="0" y="0"/>
                    </a:lnTo>
                    <a:lnTo>
                      <a:pt x="0" y="6"/>
                    </a:lnTo>
                    <a:lnTo>
                      <a:pt x="121" y="173"/>
                    </a:lnTo>
                    <a:lnTo>
                      <a:pt x="123" y="173"/>
                    </a:lnTo>
                    <a:lnTo>
                      <a:pt x="123" y="174"/>
                    </a:lnTo>
                    <a:lnTo>
                      <a:pt x="125" y="174"/>
                    </a:lnTo>
                    <a:lnTo>
                      <a:pt x="127" y="173"/>
                    </a:lnTo>
                    <a:lnTo>
                      <a:pt x="127" y="171"/>
                    </a:lnTo>
                    <a:lnTo>
                      <a:pt x="130" y="171"/>
                    </a:lnTo>
                    <a:lnTo>
                      <a:pt x="130" y="169"/>
                    </a:lnTo>
                    <a:lnTo>
                      <a:pt x="127" y="169"/>
                    </a:lnTo>
                    <a:lnTo>
                      <a:pt x="6"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1169" name="Freeform 216"/>
              <p:cNvSpPr>
                <a:spLocks/>
              </p:cNvSpPr>
              <p:nvPr/>
            </p:nvSpPr>
            <p:spPr bwMode="auto">
              <a:xfrm>
                <a:off x="2296" y="2728"/>
                <a:ext cx="130" cy="175"/>
              </a:xfrm>
              <a:custGeom>
                <a:avLst/>
                <a:gdLst>
                  <a:gd name="T0" fmla="*/ 6 w 130"/>
                  <a:gd name="T1" fmla="*/ 2 h 175"/>
                  <a:gd name="T2" fmla="*/ 6 w 130"/>
                  <a:gd name="T3" fmla="*/ 0 h 175"/>
                  <a:gd name="T4" fmla="*/ 0 w 130"/>
                  <a:gd name="T5" fmla="*/ 0 h 175"/>
                  <a:gd name="T6" fmla="*/ 0 w 130"/>
                  <a:gd name="T7" fmla="*/ 6 h 175"/>
                  <a:gd name="T8" fmla="*/ 121 w 130"/>
                  <a:gd name="T9" fmla="*/ 173 h 175"/>
                  <a:gd name="T10" fmla="*/ 123 w 130"/>
                  <a:gd name="T11" fmla="*/ 173 h 175"/>
                  <a:gd name="T12" fmla="*/ 123 w 130"/>
                  <a:gd name="T13" fmla="*/ 175 h 175"/>
                  <a:gd name="T14" fmla="*/ 125 w 130"/>
                  <a:gd name="T15" fmla="*/ 175 h 175"/>
                  <a:gd name="T16" fmla="*/ 127 w 130"/>
                  <a:gd name="T17" fmla="*/ 173 h 175"/>
                  <a:gd name="T18" fmla="*/ 127 w 130"/>
                  <a:gd name="T19" fmla="*/ 171 h 175"/>
                  <a:gd name="T20" fmla="*/ 130 w 130"/>
                  <a:gd name="T21" fmla="*/ 171 h 175"/>
                  <a:gd name="T22" fmla="*/ 130 w 130"/>
                  <a:gd name="T23" fmla="*/ 169 h 175"/>
                  <a:gd name="T24" fmla="*/ 127 w 130"/>
                  <a:gd name="T25" fmla="*/ 169 h 175"/>
                  <a:gd name="T26" fmla="*/ 6 w 130"/>
                  <a:gd name="T27" fmla="*/ 2 h 17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30"/>
                  <a:gd name="T43" fmla="*/ 0 h 175"/>
                  <a:gd name="T44" fmla="*/ 130 w 130"/>
                  <a:gd name="T45" fmla="*/ 175 h 17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30" h="175">
                    <a:moveTo>
                      <a:pt x="6" y="2"/>
                    </a:moveTo>
                    <a:lnTo>
                      <a:pt x="6" y="0"/>
                    </a:lnTo>
                    <a:lnTo>
                      <a:pt x="0" y="0"/>
                    </a:lnTo>
                    <a:lnTo>
                      <a:pt x="0" y="6"/>
                    </a:lnTo>
                    <a:lnTo>
                      <a:pt x="121" y="173"/>
                    </a:lnTo>
                    <a:lnTo>
                      <a:pt x="123" y="173"/>
                    </a:lnTo>
                    <a:lnTo>
                      <a:pt x="123" y="175"/>
                    </a:lnTo>
                    <a:lnTo>
                      <a:pt x="125" y="175"/>
                    </a:lnTo>
                    <a:lnTo>
                      <a:pt x="127" y="173"/>
                    </a:lnTo>
                    <a:lnTo>
                      <a:pt x="127" y="171"/>
                    </a:lnTo>
                    <a:lnTo>
                      <a:pt x="130" y="171"/>
                    </a:lnTo>
                    <a:lnTo>
                      <a:pt x="130" y="169"/>
                    </a:lnTo>
                    <a:lnTo>
                      <a:pt x="127" y="169"/>
                    </a:lnTo>
                    <a:lnTo>
                      <a:pt x="6"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1170" name="Freeform 217"/>
              <p:cNvSpPr>
                <a:spLocks/>
              </p:cNvSpPr>
              <p:nvPr/>
            </p:nvSpPr>
            <p:spPr bwMode="auto">
              <a:xfrm>
                <a:off x="2296" y="2794"/>
                <a:ext cx="130" cy="174"/>
              </a:xfrm>
              <a:custGeom>
                <a:avLst/>
                <a:gdLst>
                  <a:gd name="T0" fmla="*/ 6 w 130"/>
                  <a:gd name="T1" fmla="*/ 2 h 174"/>
                  <a:gd name="T2" fmla="*/ 6 w 130"/>
                  <a:gd name="T3" fmla="*/ 0 h 174"/>
                  <a:gd name="T4" fmla="*/ 0 w 130"/>
                  <a:gd name="T5" fmla="*/ 0 h 174"/>
                  <a:gd name="T6" fmla="*/ 0 w 130"/>
                  <a:gd name="T7" fmla="*/ 5 h 174"/>
                  <a:gd name="T8" fmla="*/ 121 w 130"/>
                  <a:gd name="T9" fmla="*/ 172 h 174"/>
                  <a:gd name="T10" fmla="*/ 123 w 130"/>
                  <a:gd name="T11" fmla="*/ 172 h 174"/>
                  <a:gd name="T12" fmla="*/ 123 w 130"/>
                  <a:gd name="T13" fmla="*/ 174 h 174"/>
                  <a:gd name="T14" fmla="*/ 125 w 130"/>
                  <a:gd name="T15" fmla="*/ 174 h 174"/>
                  <a:gd name="T16" fmla="*/ 127 w 130"/>
                  <a:gd name="T17" fmla="*/ 172 h 174"/>
                  <a:gd name="T18" fmla="*/ 127 w 130"/>
                  <a:gd name="T19" fmla="*/ 170 h 174"/>
                  <a:gd name="T20" fmla="*/ 130 w 130"/>
                  <a:gd name="T21" fmla="*/ 170 h 174"/>
                  <a:gd name="T22" fmla="*/ 130 w 130"/>
                  <a:gd name="T23" fmla="*/ 168 h 174"/>
                  <a:gd name="T24" fmla="*/ 127 w 130"/>
                  <a:gd name="T25" fmla="*/ 168 h 174"/>
                  <a:gd name="T26" fmla="*/ 6 w 130"/>
                  <a:gd name="T27" fmla="*/ 2 h 17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30"/>
                  <a:gd name="T43" fmla="*/ 0 h 174"/>
                  <a:gd name="T44" fmla="*/ 130 w 130"/>
                  <a:gd name="T45" fmla="*/ 174 h 17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30" h="174">
                    <a:moveTo>
                      <a:pt x="6" y="2"/>
                    </a:moveTo>
                    <a:lnTo>
                      <a:pt x="6" y="0"/>
                    </a:lnTo>
                    <a:lnTo>
                      <a:pt x="0" y="0"/>
                    </a:lnTo>
                    <a:lnTo>
                      <a:pt x="0" y="5"/>
                    </a:lnTo>
                    <a:lnTo>
                      <a:pt x="121" y="172"/>
                    </a:lnTo>
                    <a:lnTo>
                      <a:pt x="123" y="172"/>
                    </a:lnTo>
                    <a:lnTo>
                      <a:pt x="123" y="174"/>
                    </a:lnTo>
                    <a:lnTo>
                      <a:pt x="125" y="174"/>
                    </a:lnTo>
                    <a:lnTo>
                      <a:pt x="127" y="172"/>
                    </a:lnTo>
                    <a:lnTo>
                      <a:pt x="127" y="170"/>
                    </a:lnTo>
                    <a:lnTo>
                      <a:pt x="130" y="170"/>
                    </a:lnTo>
                    <a:lnTo>
                      <a:pt x="130" y="168"/>
                    </a:lnTo>
                    <a:lnTo>
                      <a:pt x="127" y="168"/>
                    </a:lnTo>
                    <a:lnTo>
                      <a:pt x="6"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1171" name="Freeform 218"/>
              <p:cNvSpPr>
                <a:spLocks/>
              </p:cNvSpPr>
              <p:nvPr/>
            </p:nvSpPr>
            <p:spPr bwMode="auto">
              <a:xfrm>
                <a:off x="2296" y="2859"/>
                <a:ext cx="130" cy="174"/>
              </a:xfrm>
              <a:custGeom>
                <a:avLst/>
                <a:gdLst>
                  <a:gd name="T0" fmla="*/ 6 w 130"/>
                  <a:gd name="T1" fmla="*/ 2 h 174"/>
                  <a:gd name="T2" fmla="*/ 6 w 130"/>
                  <a:gd name="T3" fmla="*/ 0 h 174"/>
                  <a:gd name="T4" fmla="*/ 0 w 130"/>
                  <a:gd name="T5" fmla="*/ 0 h 174"/>
                  <a:gd name="T6" fmla="*/ 0 w 130"/>
                  <a:gd name="T7" fmla="*/ 6 h 174"/>
                  <a:gd name="T8" fmla="*/ 121 w 130"/>
                  <a:gd name="T9" fmla="*/ 172 h 174"/>
                  <a:gd name="T10" fmla="*/ 123 w 130"/>
                  <a:gd name="T11" fmla="*/ 172 h 174"/>
                  <a:gd name="T12" fmla="*/ 123 w 130"/>
                  <a:gd name="T13" fmla="*/ 174 h 174"/>
                  <a:gd name="T14" fmla="*/ 125 w 130"/>
                  <a:gd name="T15" fmla="*/ 174 h 174"/>
                  <a:gd name="T16" fmla="*/ 127 w 130"/>
                  <a:gd name="T17" fmla="*/ 172 h 174"/>
                  <a:gd name="T18" fmla="*/ 127 w 130"/>
                  <a:gd name="T19" fmla="*/ 170 h 174"/>
                  <a:gd name="T20" fmla="*/ 130 w 130"/>
                  <a:gd name="T21" fmla="*/ 170 h 174"/>
                  <a:gd name="T22" fmla="*/ 130 w 130"/>
                  <a:gd name="T23" fmla="*/ 168 h 174"/>
                  <a:gd name="T24" fmla="*/ 127 w 130"/>
                  <a:gd name="T25" fmla="*/ 168 h 174"/>
                  <a:gd name="T26" fmla="*/ 6 w 130"/>
                  <a:gd name="T27" fmla="*/ 2 h 17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30"/>
                  <a:gd name="T43" fmla="*/ 0 h 174"/>
                  <a:gd name="T44" fmla="*/ 130 w 130"/>
                  <a:gd name="T45" fmla="*/ 174 h 17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30" h="174">
                    <a:moveTo>
                      <a:pt x="6" y="2"/>
                    </a:moveTo>
                    <a:lnTo>
                      <a:pt x="6" y="0"/>
                    </a:lnTo>
                    <a:lnTo>
                      <a:pt x="0" y="0"/>
                    </a:lnTo>
                    <a:lnTo>
                      <a:pt x="0" y="6"/>
                    </a:lnTo>
                    <a:lnTo>
                      <a:pt x="121" y="172"/>
                    </a:lnTo>
                    <a:lnTo>
                      <a:pt x="123" y="172"/>
                    </a:lnTo>
                    <a:lnTo>
                      <a:pt x="123" y="174"/>
                    </a:lnTo>
                    <a:lnTo>
                      <a:pt x="125" y="174"/>
                    </a:lnTo>
                    <a:lnTo>
                      <a:pt x="127" y="172"/>
                    </a:lnTo>
                    <a:lnTo>
                      <a:pt x="127" y="170"/>
                    </a:lnTo>
                    <a:lnTo>
                      <a:pt x="130" y="170"/>
                    </a:lnTo>
                    <a:lnTo>
                      <a:pt x="130" y="168"/>
                    </a:lnTo>
                    <a:lnTo>
                      <a:pt x="127" y="168"/>
                    </a:lnTo>
                    <a:lnTo>
                      <a:pt x="6"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1172" name="Freeform 219"/>
              <p:cNvSpPr>
                <a:spLocks/>
              </p:cNvSpPr>
              <p:nvPr/>
            </p:nvSpPr>
            <p:spPr bwMode="auto">
              <a:xfrm>
                <a:off x="2296" y="2912"/>
                <a:ext cx="130" cy="175"/>
              </a:xfrm>
              <a:custGeom>
                <a:avLst/>
                <a:gdLst>
                  <a:gd name="T0" fmla="*/ 6 w 130"/>
                  <a:gd name="T1" fmla="*/ 2 h 175"/>
                  <a:gd name="T2" fmla="*/ 6 w 130"/>
                  <a:gd name="T3" fmla="*/ 0 h 175"/>
                  <a:gd name="T4" fmla="*/ 0 w 130"/>
                  <a:gd name="T5" fmla="*/ 0 h 175"/>
                  <a:gd name="T6" fmla="*/ 0 w 130"/>
                  <a:gd name="T7" fmla="*/ 6 h 175"/>
                  <a:gd name="T8" fmla="*/ 121 w 130"/>
                  <a:gd name="T9" fmla="*/ 173 h 175"/>
                  <a:gd name="T10" fmla="*/ 123 w 130"/>
                  <a:gd name="T11" fmla="*/ 173 h 175"/>
                  <a:gd name="T12" fmla="*/ 123 w 130"/>
                  <a:gd name="T13" fmla="*/ 175 h 175"/>
                  <a:gd name="T14" fmla="*/ 125 w 130"/>
                  <a:gd name="T15" fmla="*/ 175 h 175"/>
                  <a:gd name="T16" fmla="*/ 127 w 130"/>
                  <a:gd name="T17" fmla="*/ 173 h 175"/>
                  <a:gd name="T18" fmla="*/ 127 w 130"/>
                  <a:gd name="T19" fmla="*/ 171 h 175"/>
                  <a:gd name="T20" fmla="*/ 130 w 130"/>
                  <a:gd name="T21" fmla="*/ 171 h 175"/>
                  <a:gd name="T22" fmla="*/ 130 w 130"/>
                  <a:gd name="T23" fmla="*/ 169 h 175"/>
                  <a:gd name="T24" fmla="*/ 127 w 130"/>
                  <a:gd name="T25" fmla="*/ 169 h 175"/>
                  <a:gd name="T26" fmla="*/ 6 w 130"/>
                  <a:gd name="T27" fmla="*/ 2 h 17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30"/>
                  <a:gd name="T43" fmla="*/ 0 h 175"/>
                  <a:gd name="T44" fmla="*/ 130 w 130"/>
                  <a:gd name="T45" fmla="*/ 175 h 17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30" h="175">
                    <a:moveTo>
                      <a:pt x="6" y="2"/>
                    </a:moveTo>
                    <a:lnTo>
                      <a:pt x="6" y="0"/>
                    </a:lnTo>
                    <a:lnTo>
                      <a:pt x="0" y="0"/>
                    </a:lnTo>
                    <a:lnTo>
                      <a:pt x="0" y="6"/>
                    </a:lnTo>
                    <a:lnTo>
                      <a:pt x="121" y="173"/>
                    </a:lnTo>
                    <a:lnTo>
                      <a:pt x="123" y="173"/>
                    </a:lnTo>
                    <a:lnTo>
                      <a:pt x="123" y="175"/>
                    </a:lnTo>
                    <a:lnTo>
                      <a:pt x="125" y="175"/>
                    </a:lnTo>
                    <a:lnTo>
                      <a:pt x="127" y="173"/>
                    </a:lnTo>
                    <a:lnTo>
                      <a:pt x="127" y="171"/>
                    </a:lnTo>
                    <a:lnTo>
                      <a:pt x="130" y="171"/>
                    </a:lnTo>
                    <a:lnTo>
                      <a:pt x="130" y="169"/>
                    </a:lnTo>
                    <a:lnTo>
                      <a:pt x="127" y="169"/>
                    </a:lnTo>
                    <a:lnTo>
                      <a:pt x="6"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grpSp>
        <p:sp>
          <p:nvSpPr>
            <p:cNvPr id="41062" name="Line 220"/>
            <p:cNvSpPr>
              <a:spLocks noChangeShapeType="1"/>
            </p:cNvSpPr>
            <p:nvPr/>
          </p:nvSpPr>
          <p:spPr bwMode="auto">
            <a:xfrm>
              <a:off x="2892" y="2820"/>
              <a:ext cx="0" cy="960"/>
            </a:xfrm>
            <a:prstGeom prst="line">
              <a:avLst/>
            </a:prstGeom>
            <a:noFill/>
            <a:ln w="28575">
              <a:solidFill>
                <a:srgbClr val="0066FF"/>
              </a:solidFill>
              <a:round/>
              <a:headEnd/>
              <a:tailEnd/>
            </a:ln>
            <a:extLst>
              <a:ext uri="{909E8E84-426E-40DD-AFC4-6F175D3DCCD1}">
                <a14:hiddenFill xmlns:a14="http://schemas.microsoft.com/office/drawing/2010/main">
                  <a:noFill/>
                </a14:hiddenFill>
              </a:ext>
            </a:extLst>
          </p:spPr>
          <p:txBody>
            <a:bodyPr wrap="none" anchor="ctr"/>
            <a:lstStyle/>
            <a:p>
              <a:endParaRPr lang="fr-FR" dirty="0">
                <a:latin typeface="Calibri" panose="020F0502020204030204" pitchFamily="34" charset="0"/>
              </a:endParaRPr>
            </a:p>
          </p:txBody>
        </p:sp>
        <p:sp>
          <p:nvSpPr>
            <p:cNvPr id="41063" name="Text Box 221"/>
            <p:cNvSpPr txBox="1">
              <a:spLocks noChangeArrowheads="1"/>
            </p:cNvSpPr>
            <p:nvPr/>
          </p:nvSpPr>
          <p:spPr bwMode="auto">
            <a:xfrm>
              <a:off x="4011" y="3772"/>
              <a:ext cx="20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defTabSz="762000">
                <a:defRPr>
                  <a:solidFill>
                    <a:schemeClr val="accent2"/>
                  </a:solidFill>
                  <a:latin typeface="Arial" charset="0"/>
                </a:defRPr>
              </a:lvl1pPr>
              <a:lvl2pPr marL="742950" indent="-285750" defTabSz="762000">
                <a:defRPr>
                  <a:solidFill>
                    <a:schemeClr val="accent2"/>
                  </a:solidFill>
                  <a:latin typeface="Arial" charset="0"/>
                </a:defRPr>
              </a:lvl2pPr>
              <a:lvl3pPr marL="1143000" indent="-228600" defTabSz="762000">
                <a:defRPr>
                  <a:solidFill>
                    <a:schemeClr val="accent2"/>
                  </a:solidFill>
                  <a:latin typeface="Arial" charset="0"/>
                </a:defRPr>
              </a:lvl3pPr>
              <a:lvl4pPr marL="1600200" indent="-228600" defTabSz="762000">
                <a:defRPr>
                  <a:solidFill>
                    <a:schemeClr val="accent2"/>
                  </a:solidFill>
                  <a:latin typeface="Arial" charset="0"/>
                </a:defRPr>
              </a:lvl4pPr>
              <a:lvl5pPr marL="2057400" indent="-228600" defTabSz="762000">
                <a:defRPr>
                  <a:solidFill>
                    <a:schemeClr val="accent2"/>
                  </a:solidFill>
                  <a:latin typeface="Arial" charset="0"/>
                </a:defRPr>
              </a:lvl5pPr>
              <a:lvl6pPr marL="2514600" indent="-228600" algn="ctr" defTabSz="762000" eaLnBrk="0" fontAlgn="base" hangingPunct="0">
                <a:spcBef>
                  <a:spcPct val="0"/>
                </a:spcBef>
                <a:spcAft>
                  <a:spcPct val="0"/>
                </a:spcAft>
                <a:defRPr>
                  <a:solidFill>
                    <a:schemeClr val="accent2"/>
                  </a:solidFill>
                  <a:latin typeface="Arial" charset="0"/>
                </a:defRPr>
              </a:lvl6pPr>
              <a:lvl7pPr marL="2971800" indent="-228600" algn="ctr" defTabSz="762000" eaLnBrk="0" fontAlgn="base" hangingPunct="0">
                <a:spcBef>
                  <a:spcPct val="0"/>
                </a:spcBef>
                <a:spcAft>
                  <a:spcPct val="0"/>
                </a:spcAft>
                <a:defRPr>
                  <a:solidFill>
                    <a:schemeClr val="accent2"/>
                  </a:solidFill>
                  <a:latin typeface="Arial" charset="0"/>
                </a:defRPr>
              </a:lvl7pPr>
              <a:lvl8pPr marL="3429000" indent="-228600" algn="ctr" defTabSz="762000" eaLnBrk="0" fontAlgn="base" hangingPunct="0">
                <a:spcBef>
                  <a:spcPct val="0"/>
                </a:spcBef>
                <a:spcAft>
                  <a:spcPct val="0"/>
                </a:spcAft>
                <a:defRPr>
                  <a:solidFill>
                    <a:schemeClr val="accent2"/>
                  </a:solidFill>
                  <a:latin typeface="Arial" charset="0"/>
                </a:defRPr>
              </a:lvl8pPr>
              <a:lvl9pPr marL="3886200" indent="-228600" algn="ctr" defTabSz="762000" eaLnBrk="0" fontAlgn="base" hangingPunct="0">
                <a:spcBef>
                  <a:spcPct val="0"/>
                </a:spcBef>
                <a:spcAft>
                  <a:spcPct val="0"/>
                </a:spcAft>
                <a:defRPr>
                  <a:solidFill>
                    <a:schemeClr val="accent2"/>
                  </a:solidFill>
                  <a:latin typeface="Arial" charset="0"/>
                </a:defRPr>
              </a:lvl9pPr>
            </a:lstStyle>
            <a:p>
              <a:pPr>
                <a:lnSpc>
                  <a:spcPct val="90000"/>
                </a:lnSpc>
              </a:pPr>
              <a:r>
                <a:rPr lang="fr-FR" altLang="fr-FR" sz="700" b="1" dirty="0">
                  <a:solidFill>
                    <a:schemeClr val="tx1"/>
                  </a:solidFill>
                  <a:latin typeface="Calibri" panose="020F0502020204030204" pitchFamily="34" charset="0"/>
                </a:rPr>
                <a:t>MG</a:t>
              </a:r>
            </a:p>
          </p:txBody>
        </p:sp>
        <p:sp>
          <p:nvSpPr>
            <p:cNvPr id="41064" name="Rectangle 222"/>
            <p:cNvSpPr>
              <a:spLocks noChangeArrowheads="1"/>
            </p:cNvSpPr>
            <p:nvPr/>
          </p:nvSpPr>
          <p:spPr bwMode="auto">
            <a:xfrm>
              <a:off x="2207" y="3191"/>
              <a:ext cx="527" cy="77"/>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defTabSz="762000">
                <a:defRPr>
                  <a:solidFill>
                    <a:schemeClr val="accent2"/>
                  </a:solidFill>
                  <a:latin typeface="Arial" charset="0"/>
                </a:defRPr>
              </a:lvl1pPr>
              <a:lvl2pPr marL="742950" indent="-285750" defTabSz="762000">
                <a:defRPr>
                  <a:solidFill>
                    <a:schemeClr val="accent2"/>
                  </a:solidFill>
                  <a:latin typeface="Arial" charset="0"/>
                </a:defRPr>
              </a:lvl2pPr>
              <a:lvl3pPr marL="1143000" indent="-228600" defTabSz="762000">
                <a:defRPr>
                  <a:solidFill>
                    <a:schemeClr val="accent2"/>
                  </a:solidFill>
                  <a:latin typeface="Arial" charset="0"/>
                </a:defRPr>
              </a:lvl3pPr>
              <a:lvl4pPr marL="1600200" indent="-228600" defTabSz="762000">
                <a:defRPr>
                  <a:solidFill>
                    <a:schemeClr val="accent2"/>
                  </a:solidFill>
                  <a:latin typeface="Arial" charset="0"/>
                </a:defRPr>
              </a:lvl4pPr>
              <a:lvl5pPr marL="2057400" indent="-228600" defTabSz="762000">
                <a:defRPr>
                  <a:solidFill>
                    <a:schemeClr val="accent2"/>
                  </a:solidFill>
                  <a:latin typeface="Arial" charset="0"/>
                </a:defRPr>
              </a:lvl5pPr>
              <a:lvl6pPr marL="2514600" indent="-228600" algn="ctr" defTabSz="762000" eaLnBrk="0" fontAlgn="base" hangingPunct="0">
                <a:spcBef>
                  <a:spcPct val="0"/>
                </a:spcBef>
                <a:spcAft>
                  <a:spcPct val="0"/>
                </a:spcAft>
                <a:defRPr>
                  <a:solidFill>
                    <a:schemeClr val="accent2"/>
                  </a:solidFill>
                  <a:latin typeface="Arial" charset="0"/>
                </a:defRPr>
              </a:lvl6pPr>
              <a:lvl7pPr marL="2971800" indent="-228600" algn="ctr" defTabSz="762000" eaLnBrk="0" fontAlgn="base" hangingPunct="0">
                <a:spcBef>
                  <a:spcPct val="0"/>
                </a:spcBef>
                <a:spcAft>
                  <a:spcPct val="0"/>
                </a:spcAft>
                <a:defRPr>
                  <a:solidFill>
                    <a:schemeClr val="accent2"/>
                  </a:solidFill>
                  <a:latin typeface="Arial" charset="0"/>
                </a:defRPr>
              </a:lvl7pPr>
              <a:lvl8pPr marL="3429000" indent="-228600" algn="ctr" defTabSz="762000" eaLnBrk="0" fontAlgn="base" hangingPunct="0">
                <a:spcBef>
                  <a:spcPct val="0"/>
                </a:spcBef>
                <a:spcAft>
                  <a:spcPct val="0"/>
                </a:spcAft>
                <a:defRPr>
                  <a:solidFill>
                    <a:schemeClr val="accent2"/>
                  </a:solidFill>
                  <a:latin typeface="Arial" charset="0"/>
                </a:defRPr>
              </a:lvl8pPr>
              <a:lvl9pPr marL="3886200" indent="-228600" algn="ctr" defTabSz="762000" eaLnBrk="0" fontAlgn="base" hangingPunct="0">
                <a:spcBef>
                  <a:spcPct val="0"/>
                </a:spcBef>
                <a:spcAft>
                  <a:spcPct val="0"/>
                </a:spcAft>
                <a:defRPr>
                  <a:solidFill>
                    <a:schemeClr val="accent2"/>
                  </a:solidFill>
                  <a:latin typeface="Arial" charset="0"/>
                </a:defRPr>
              </a:lvl9pPr>
            </a:lstStyle>
            <a:p>
              <a:pPr>
                <a:lnSpc>
                  <a:spcPct val="90000"/>
                </a:lnSpc>
              </a:pPr>
              <a:r>
                <a:rPr lang="fr-FR" altLang="fr-FR" sz="700" dirty="0" err="1">
                  <a:solidFill>
                    <a:schemeClr val="tx1"/>
                  </a:solidFill>
                  <a:latin typeface="Calibri" panose="020F0502020204030204" pitchFamily="34" charset="0"/>
                </a:rPr>
                <a:t>Agukaze</a:t>
              </a:r>
              <a:r>
                <a:rPr lang="fr-FR" altLang="fr-FR" sz="700" dirty="0">
                  <a:solidFill>
                    <a:schemeClr val="tx1"/>
                  </a:solidFill>
                  <a:latin typeface="Calibri" panose="020F0502020204030204" pitchFamily="34" charset="0"/>
                </a:rPr>
                <a:t> </a:t>
              </a:r>
              <a:r>
                <a:rPr lang="fr-FR" altLang="fr-FR" sz="700" dirty="0" err="1">
                  <a:solidFill>
                    <a:schemeClr val="tx1"/>
                  </a:solidFill>
                  <a:latin typeface="Calibri" panose="020F0502020204030204" pitchFamily="34" charset="0"/>
                </a:rPr>
                <a:t>azefuiaezf</a:t>
              </a:r>
              <a:endParaRPr lang="fr-FR" altLang="fr-FR" sz="700" dirty="0">
                <a:solidFill>
                  <a:schemeClr val="tx1"/>
                </a:solidFill>
                <a:latin typeface="Calibri" panose="020F0502020204030204" pitchFamily="34" charset="0"/>
              </a:endParaRPr>
            </a:p>
          </p:txBody>
        </p:sp>
        <p:sp>
          <p:nvSpPr>
            <p:cNvPr id="41065" name="Rectangle 223"/>
            <p:cNvSpPr>
              <a:spLocks noChangeArrowheads="1"/>
            </p:cNvSpPr>
            <p:nvPr/>
          </p:nvSpPr>
          <p:spPr bwMode="auto">
            <a:xfrm>
              <a:off x="2341" y="3774"/>
              <a:ext cx="527" cy="77"/>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defTabSz="762000">
                <a:defRPr>
                  <a:solidFill>
                    <a:schemeClr val="accent2"/>
                  </a:solidFill>
                  <a:latin typeface="Arial" charset="0"/>
                </a:defRPr>
              </a:lvl1pPr>
              <a:lvl2pPr marL="742950" indent="-285750" defTabSz="762000">
                <a:defRPr>
                  <a:solidFill>
                    <a:schemeClr val="accent2"/>
                  </a:solidFill>
                  <a:latin typeface="Arial" charset="0"/>
                </a:defRPr>
              </a:lvl2pPr>
              <a:lvl3pPr marL="1143000" indent="-228600" defTabSz="762000">
                <a:defRPr>
                  <a:solidFill>
                    <a:schemeClr val="accent2"/>
                  </a:solidFill>
                  <a:latin typeface="Arial" charset="0"/>
                </a:defRPr>
              </a:lvl3pPr>
              <a:lvl4pPr marL="1600200" indent="-228600" defTabSz="762000">
                <a:defRPr>
                  <a:solidFill>
                    <a:schemeClr val="accent2"/>
                  </a:solidFill>
                  <a:latin typeface="Arial" charset="0"/>
                </a:defRPr>
              </a:lvl4pPr>
              <a:lvl5pPr marL="2057400" indent="-228600" defTabSz="762000">
                <a:defRPr>
                  <a:solidFill>
                    <a:schemeClr val="accent2"/>
                  </a:solidFill>
                  <a:latin typeface="Arial" charset="0"/>
                </a:defRPr>
              </a:lvl5pPr>
              <a:lvl6pPr marL="2514600" indent="-228600" algn="ctr" defTabSz="762000" eaLnBrk="0" fontAlgn="base" hangingPunct="0">
                <a:spcBef>
                  <a:spcPct val="0"/>
                </a:spcBef>
                <a:spcAft>
                  <a:spcPct val="0"/>
                </a:spcAft>
                <a:defRPr>
                  <a:solidFill>
                    <a:schemeClr val="accent2"/>
                  </a:solidFill>
                  <a:latin typeface="Arial" charset="0"/>
                </a:defRPr>
              </a:lvl6pPr>
              <a:lvl7pPr marL="2971800" indent="-228600" algn="ctr" defTabSz="762000" eaLnBrk="0" fontAlgn="base" hangingPunct="0">
                <a:spcBef>
                  <a:spcPct val="0"/>
                </a:spcBef>
                <a:spcAft>
                  <a:spcPct val="0"/>
                </a:spcAft>
                <a:defRPr>
                  <a:solidFill>
                    <a:schemeClr val="accent2"/>
                  </a:solidFill>
                  <a:latin typeface="Arial" charset="0"/>
                </a:defRPr>
              </a:lvl7pPr>
              <a:lvl8pPr marL="3429000" indent="-228600" algn="ctr" defTabSz="762000" eaLnBrk="0" fontAlgn="base" hangingPunct="0">
                <a:spcBef>
                  <a:spcPct val="0"/>
                </a:spcBef>
                <a:spcAft>
                  <a:spcPct val="0"/>
                </a:spcAft>
                <a:defRPr>
                  <a:solidFill>
                    <a:schemeClr val="accent2"/>
                  </a:solidFill>
                  <a:latin typeface="Arial" charset="0"/>
                </a:defRPr>
              </a:lvl8pPr>
              <a:lvl9pPr marL="3886200" indent="-228600" algn="ctr" defTabSz="762000" eaLnBrk="0" fontAlgn="base" hangingPunct="0">
                <a:spcBef>
                  <a:spcPct val="0"/>
                </a:spcBef>
                <a:spcAft>
                  <a:spcPct val="0"/>
                </a:spcAft>
                <a:defRPr>
                  <a:solidFill>
                    <a:schemeClr val="accent2"/>
                  </a:solidFill>
                  <a:latin typeface="Arial" charset="0"/>
                </a:defRPr>
              </a:lvl9pPr>
            </a:lstStyle>
            <a:p>
              <a:pPr>
                <a:lnSpc>
                  <a:spcPct val="90000"/>
                </a:lnSpc>
              </a:pPr>
              <a:r>
                <a:rPr lang="fr-FR" altLang="fr-FR" sz="700" dirty="0" err="1">
                  <a:solidFill>
                    <a:schemeClr val="tx1"/>
                  </a:solidFill>
                  <a:latin typeface="Calibri" panose="020F0502020204030204" pitchFamily="34" charset="0"/>
                </a:rPr>
                <a:t>Azr</a:t>
              </a:r>
              <a:r>
                <a:rPr lang="fr-FR" altLang="fr-FR" sz="700" dirty="0">
                  <a:solidFill>
                    <a:schemeClr val="tx1"/>
                  </a:solidFill>
                  <a:latin typeface="Calibri" panose="020F0502020204030204" pitchFamily="34" charset="0"/>
                </a:rPr>
                <a:t>  </a:t>
              </a:r>
              <a:r>
                <a:rPr lang="fr-FR" altLang="fr-FR" sz="700" dirty="0" err="1">
                  <a:solidFill>
                    <a:schemeClr val="tx1"/>
                  </a:solidFill>
                  <a:latin typeface="Calibri" panose="020F0502020204030204" pitchFamily="34" charset="0"/>
                </a:rPr>
                <a:t>orezpz</a:t>
              </a:r>
              <a:r>
                <a:rPr lang="fr-FR" altLang="fr-FR" sz="700" dirty="0">
                  <a:solidFill>
                    <a:schemeClr val="tx1"/>
                  </a:solidFill>
                  <a:latin typeface="Calibri" panose="020F0502020204030204" pitchFamily="34" charset="0"/>
                </a:rPr>
                <a:t> </a:t>
              </a:r>
              <a:r>
                <a:rPr lang="fr-FR" altLang="fr-FR" sz="700" dirty="0" err="1">
                  <a:solidFill>
                    <a:schemeClr val="tx1"/>
                  </a:solidFill>
                  <a:latin typeface="Calibri" panose="020F0502020204030204" pitchFamily="34" charset="0"/>
                </a:rPr>
                <a:t>zefoiha</a:t>
              </a:r>
              <a:endParaRPr lang="fr-FR" altLang="fr-FR" sz="700" dirty="0">
                <a:solidFill>
                  <a:schemeClr val="tx1"/>
                </a:solidFill>
                <a:latin typeface="Calibri" panose="020F0502020204030204" pitchFamily="34" charset="0"/>
              </a:endParaRPr>
            </a:p>
          </p:txBody>
        </p:sp>
        <p:sp>
          <p:nvSpPr>
            <p:cNvPr id="41066" name="Line 224"/>
            <p:cNvSpPr>
              <a:spLocks noChangeShapeType="1"/>
            </p:cNvSpPr>
            <p:nvPr/>
          </p:nvSpPr>
          <p:spPr bwMode="auto">
            <a:xfrm flipH="1" flipV="1">
              <a:off x="3486" y="3169"/>
              <a:ext cx="112" cy="48"/>
            </a:xfrm>
            <a:prstGeom prst="line">
              <a:avLst/>
            </a:prstGeom>
            <a:noFill/>
            <a:ln w="19050">
              <a:solidFill>
                <a:schemeClr val="tx1"/>
              </a:solidFill>
              <a:prstDash val="sysDot"/>
              <a:round/>
              <a:headEnd/>
              <a:tailEnd type="triangle" w="med" len="med"/>
            </a:ln>
            <a:extLst>
              <a:ext uri="{909E8E84-426E-40DD-AFC4-6F175D3DCCD1}">
                <a14:hiddenFill xmlns:a14="http://schemas.microsoft.com/office/drawing/2010/main">
                  <a:noFill/>
                </a14:hiddenFill>
              </a:ext>
            </a:extLst>
          </p:spPr>
          <p:txBody>
            <a:bodyPr wrap="none" anchor="ctr"/>
            <a:lstStyle/>
            <a:p>
              <a:endParaRPr lang="fr-FR" dirty="0">
                <a:latin typeface="Calibri" panose="020F0502020204030204" pitchFamily="34" charset="0"/>
              </a:endParaRPr>
            </a:p>
          </p:txBody>
        </p:sp>
        <p:sp>
          <p:nvSpPr>
            <p:cNvPr id="41067" name="Rectangle 225"/>
            <p:cNvSpPr>
              <a:spLocks noChangeArrowheads="1"/>
            </p:cNvSpPr>
            <p:nvPr/>
          </p:nvSpPr>
          <p:spPr bwMode="auto">
            <a:xfrm>
              <a:off x="3465" y="3663"/>
              <a:ext cx="93" cy="110"/>
            </a:xfrm>
            <a:prstGeom prst="rect">
              <a:avLst/>
            </a:prstGeom>
            <a:solidFill>
              <a:srgbClr val="FFFF00"/>
            </a:solidFill>
            <a:ln w="12700">
              <a:solidFill>
                <a:schemeClr val="tx1"/>
              </a:solidFill>
              <a:miter lim="800000"/>
              <a:headEnd/>
              <a:tailEnd/>
            </a:ln>
          </p:spPr>
          <p:txBody>
            <a:bodyPr wrap="none" anchor="ctr"/>
            <a:lstStyle>
              <a:lvl1pPr defTabSz="762000">
                <a:defRPr>
                  <a:solidFill>
                    <a:schemeClr val="accent2"/>
                  </a:solidFill>
                  <a:latin typeface="Arial" charset="0"/>
                </a:defRPr>
              </a:lvl1pPr>
              <a:lvl2pPr marL="742950" indent="-285750" defTabSz="762000">
                <a:defRPr>
                  <a:solidFill>
                    <a:schemeClr val="accent2"/>
                  </a:solidFill>
                  <a:latin typeface="Arial" charset="0"/>
                </a:defRPr>
              </a:lvl2pPr>
              <a:lvl3pPr marL="1143000" indent="-228600" defTabSz="762000">
                <a:defRPr>
                  <a:solidFill>
                    <a:schemeClr val="accent2"/>
                  </a:solidFill>
                  <a:latin typeface="Arial" charset="0"/>
                </a:defRPr>
              </a:lvl3pPr>
              <a:lvl4pPr marL="1600200" indent="-228600" defTabSz="762000">
                <a:defRPr>
                  <a:solidFill>
                    <a:schemeClr val="accent2"/>
                  </a:solidFill>
                  <a:latin typeface="Arial" charset="0"/>
                </a:defRPr>
              </a:lvl4pPr>
              <a:lvl5pPr marL="2057400" indent="-228600" defTabSz="762000">
                <a:defRPr>
                  <a:solidFill>
                    <a:schemeClr val="accent2"/>
                  </a:solidFill>
                  <a:latin typeface="Arial" charset="0"/>
                </a:defRPr>
              </a:lvl5pPr>
              <a:lvl6pPr marL="2514600" indent="-228600" algn="ctr" defTabSz="762000" eaLnBrk="0" fontAlgn="base" hangingPunct="0">
                <a:spcBef>
                  <a:spcPct val="0"/>
                </a:spcBef>
                <a:spcAft>
                  <a:spcPct val="0"/>
                </a:spcAft>
                <a:defRPr>
                  <a:solidFill>
                    <a:schemeClr val="accent2"/>
                  </a:solidFill>
                  <a:latin typeface="Arial" charset="0"/>
                </a:defRPr>
              </a:lvl6pPr>
              <a:lvl7pPr marL="2971800" indent="-228600" algn="ctr" defTabSz="762000" eaLnBrk="0" fontAlgn="base" hangingPunct="0">
                <a:spcBef>
                  <a:spcPct val="0"/>
                </a:spcBef>
                <a:spcAft>
                  <a:spcPct val="0"/>
                </a:spcAft>
                <a:defRPr>
                  <a:solidFill>
                    <a:schemeClr val="accent2"/>
                  </a:solidFill>
                  <a:latin typeface="Arial" charset="0"/>
                </a:defRPr>
              </a:lvl7pPr>
              <a:lvl8pPr marL="3429000" indent="-228600" algn="ctr" defTabSz="762000" eaLnBrk="0" fontAlgn="base" hangingPunct="0">
                <a:spcBef>
                  <a:spcPct val="0"/>
                </a:spcBef>
                <a:spcAft>
                  <a:spcPct val="0"/>
                </a:spcAft>
                <a:defRPr>
                  <a:solidFill>
                    <a:schemeClr val="accent2"/>
                  </a:solidFill>
                  <a:latin typeface="Arial" charset="0"/>
                </a:defRPr>
              </a:lvl8pPr>
              <a:lvl9pPr marL="3886200" indent="-228600" algn="ctr" defTabSz="762000" eaLnBrk="0" fontAlgn="base" hangingPunct="0">
                <a:spcBef>
                  <a:spcPct val="0"/>
                </a:spcBef>
                <a:spcAft>
                  <a:spcPct val="0"/>
                </a:spcAft>
                <a:defRPr>
                  <a:solidFill>
                    <a:schemeClr val="accent2"/>
                  </a:solidFill>
                  <a:latin typeface="Arial" charset="0"/>
                </a:defRPr>
              </a:lvl9pPr>
            </a:lstStyle>
            <a:p>
              <a:pPr>
                <a:lnSpc>
                  <a:spcPct val="90000"/>
                </a:lnSpc>
              </a:pPr>
              <a:r>
                <a:rPr lang="fr-FR" altLang="fr-FR" sz="700" b="1">
                  <a:solidFill>
                    <a:schemeClr val="tx1"/>
                  </a:solidFill>
                  <a:latin typeface="Bradley Hand ITC" pitchFamily="66" charset="0"/>
                </a:rPr>
                <a:t>Areg</a:t>
              </a:r>
            </a:p>
            <a:p>
              <a:pPr>
                <a:lnSpc>
                  <a:spcPct val="90000"/>
                </a:lnSpc>
              </a:pPr>
              <a:r>
                <a:rPr lang="fr-FR" altLang="fr-FR" sz="700" b="1">
                  <a:solidFill>
                    <a:schemeClr val="tx1"/>
                  </a:solidFill>
                  <a:latin typeface="Bradley Hand ITC" pitchFamily="66" charset="0"/>
                </a:rPr>
                <a:t>fare</a:t>
              </a:r>
            </a:p>
          </p:txBody>
        </p:sp>
        <p:sp>
          <p:nvSpPr>
            <p:cNvPr id="41068" name="Rectangle 226"/>
            <p:cNvSpPr>
              <a:spLocks noChangeArrowheads="1"/>
            </p:cNvSpPr>
            <p:nvPr/>
          </p:nvSpPr>
          <p:spPr bwMode="auto">
            <a:xfrm>
              <a:off x="3052" y="3639"/>
              <a:ext cx="93" cy="116"/>
            </a:xfrm>
            <a:prstGeom prst="rect">
              <a:avLst/>
            </a:prstGeom>
            <a:solidFill>
              <a:srgbClr val="FFFF00"/>
            </a:solidFill>
            <a:ln w="12700">
              <a:solidFill>
                <a:schemeClr val="tx1"/>
              </a:solidFill>
              <a:miter lim="800000"/>
              <a:headEnd/>
              <a:tailEnd/>
            </a:ln>
          </p:spPr>
          <p:txBody>
            <a:bodyPr wrap="none" anchor="ctr"/>
            <a:lstStyle>
              <a:lvl1pPr defTabSz="762000">
                <a:defRPr>
                  <a:solidFill>
                    <a:schemeClr val="accent2"/>
                  </a:solidFill>
                  <a:latin typeface="Arial" charset="0"/>
                </a:defRPr>
              </a:lvl1pPr>
              <a:lvl2pPr marL="742950" indent="-285750" defTabSz="762000">
                <a:defRPr>
                  <a:solidFill>
                    <a:schemeClr val="accent2"/>
                  </a:solidFill>
                  <a:latin typeface="Arial" charset="0"/>
                </a:defRPr>
              </a:lvl2pPr>
              <a:lvl3pPr marL="1143000" indent="-228600" defTabSz="762000">
                <a:defRPr>
                  <a:solidFill>
                    <a:schemeClr val="accent2"/>
                  </a:solidFill>
                  <a:latin typeface="Arial" charset="0"/>
                </a:defRPr>
              </a:lvl3pPr>
              <a:lvl4pPr marL="1600200" indent="-228600" defTabSz="762000">
                <a:defRPr>
                  <a:solidFill>
                    <a:schemeClr val="accent2"/>
                  </a:solidFill>
                  <a:latin typeface="Arial" charset="0"/>
                </a:defRPr>
              </a:lvl4pPr>
              <a:lvl5pPr marL="2057400" indent="-228600" defTabSz="762000">
                <a:defRPr>
                  <a:solidFill>
                    <a:schemeClr val="accent2"/>
                  </a:solidFill>
                  <a:latin typeface="Arial" charset="0"/>
                </a:defRPr>
              </a:lvl5pPr>
              <a:lvl6pPr marL="2514600" indent="-228600" algn="ctr" defTabSz="762000" eaLnBrk="0" fontAlgn="base" hangingPunct="0">
                <a:spcBef>
                  <a:spcPct val="0"/>
                </a:spcBef>
                <a:spcAft>
                  <a:spcPct val="0"/>
                </a:spcAft>
                <a:defRPr>
                  <a:solidFill>
                    <a:schemeClr val="accent2"/>
                  </a:solidFill>
                  <a:latin typeface="Arial" charset="0"/>
                </a:defRPr>
              </a:lvl6pPr>
              <a:lvl7pPr marL="2971800" indent="-228600" algn="ctr" defTabSz="762000" eaLnBrk="0" fontAlgn="base" hangingPunct="0">
                <a:spcBef>
                  <a:spcPct val="0"/>
                </a:spcBef>
                <a:spcAft>
                  <a:spcPct val="0"/>
                </a:spcAft>
                <a:defRPr>
                  <a:solidFill>
                    <a:schemeClr val="accent2"/>
                  </a:solidFill>
                  <a:latin typeface="Arial" charset="0"/>
                </a:defRPr>
              </a:lvl7pPr>
              <a:lvl8pPr marL="3429000" indent="-228600" algn="ctr" defTabSz="762000" eaLnBrk="0" fontAlgn="base" hangingPunct="0">
                <a:spcBef>
                  <a:spcPct val="0"/>
                </a:spcBef>
                <a:spcAft>
                  <a:spcPct val="0"/>
                </a:spcAft>
                <a:defRPr>
                  <a:solidFill>
                    <a:schemeClr val="accent2"/>
                  </a:solidFill>
                  <a:latin typeface="Arial" charset="0"/>
                </a:defRPr>
              </a:lvl8pPr>
              <a:lvl9pPr marL="3886200" indent="-228600" algn="ctr" defTabSz="762000" eaLnBrk="0" fontAlgn="base" hangingPunct="0">
                <a:spcBef>
                  <a:spcPct val="0"/>
                </a:spcBef>
                <a:spcAft>
                  <a:spcPct val="0"/>
                </a:spcAft>
                <a:defRPr>
                  <a:solidFill>
                    <a:schemeClr val="accent2"/>
                  </a:solidFill>
                  <a:latin typeface="Arial" charset="0"/>
                </a:defRPr>
              </a:lvl9pPr>
            </a:lstStyle>
            <a:p>
              <a:pPr>
                <a:lnSpc>
                  <a:spcPct val="90000"/>
                </a:lnSpc>
              </a:pPr>
              <a:r>
                <a:rPr lang="fr-FR" altLang="fr-FR" sz="700" b="1">
                  <a:solidFill>
                    <a:schemeClr val="tx1"/>
                  </a:solidFill>
                  <a:latin typeface="Bradley Hand ITC" pitchFamily="66" charset="0"/>
                </a:rPr>
                <a:t>Areg</a:t>
              </a:r>
            </a:p>
            <a:p>
              <a:pPr>
                <a:lnSpc>
                  <a:spcPct val="90000"/>
                </a:lnSpc>
              </a:pPr>
              <a:r>
                <a:rPr lang="fr-FR" altLang="fr-FR" sz="700" b="1">
                  <a:solidFill>
                    <a:schemeClr val="tx1"/>
                  </a:solidFill>
                  <a:latin typeface="Bradley Hand ITC" pitchFamily="66" charset="0"/>
                </a:rPr>
                <a:t>fare</a:t>
              </a:r>
            </a:p>
          </p:txBody>
        </p:sp>
        <p:sp>
          <p:nvSpPr>
            <p:cNvPr id="41069" name="Rectangle 227"/>
            <p:cNvSpPr>
              <a:spLocks noChangeArrowheads="1"/>
            </p:cNvSpPr>
            <p:nvPr/>
          </p:nvSpPr>
          <p:spPr bwMode="auto">
            <a:xfrm>
              <a:off x="3311" y="3579"/>
              <a:ext cx="93" cy="116"/>
            </a:xfrm>
            <a:prstGeom prst="rect">
              <a:avLst/>
            </a:prstGeom>
            <a:solidFill>
              <a:srgbClr val="FFFF00"/>
            </a:solidFill>
            <a:ln w="12700">
              <a:solidFill>
                <a:schemeClr val="tx1"/>
              </a:solidFill>
              <a:miter lim="800000"/>
              <a:headEnd/>
              <a:tailEnd/>
            </a:ln>
          </p:spPr>
          <p:txBody>
            <a:bodyPr wrap="none" anchor="ctr"/>
            <a:lstStyle>
              <a:lvl1pPr defTabSz="762000">
                <a:defRPr>
                  <a:solidFill>
                    <a:schemeClr val="accent2"/>
                  </a:solidFill>
                  <a:latin typeface="Arial" charset="0"/>
                </a:defRPr>
              </a:lvl1pPr>
              <a:lvl2pPr marL="742950" indent="-285750" defTabSz="762000">
                <a:defRPr>
                  <a:solidFill>
                    <a:schemeClr val="accent2"/>
                  </a:solidFill>
                  <a:latin typeface="Arial" charset="0"/>
                </a:defRPr>
              </a:lvl2pPr>
              <a:lvl3pPr marL="1143000" indent="-228600" defTabSz="762000">
                <a:defRPr>
                  <a:solidFill>
                    <a:schemeClr val="accent2"/>
                  </a:solidFill>
                  <a:latin typeface="Arial" charset="0"/>
                </a:defRPr>
              </a:lvl3pPr>
              <a:lvl4pPr marL="1600200" indent="-228600" defTabSz="762000">
                <a:defRPr>
                  <a:solidFill>
                    <a:schemeClr val="accent2"/>
                  </a:solidFill>
                  <a:latin typeface="Arial" charset="0"/>
                </a:defRPr>
              </a:lvl4pPr>
              <a:lvl5pPr marL="2057400" indent="-228600" defTabSz="762000">
                <a:defRPr>
                  <a:solidFill>
                    <a:schemeClr val="accent2"/>
                  </a:solidFill>
                  <a:latin typeface="Arial" charset="0"/>
                </a:defRPr>
              </a:lvl5pPr>
              <a:lvl6pPr marL="2514600" indent="-228600" algn="ctr" defTabSz="762000" eaLnBrk="0" fontAlgn="base" hangingPunct="0">
                <a:spcBef>
                  <a:spcPct val="0"/>
                </a:spcBef>
                <a:spcAft>
                  <a:spcPct val="0"/>
                </a:spcAft>
                <a:defRPr>
                  <a:solidFill>
                    <a:schemeClr val="accent2"/>
                  </a:solidFill>
                  <a:latin typeface="Arial" charset="0"/>
                </a:defRPr>
              </a:lvl6pPr>
              <a:lvl7pPr marL="2971800" indent="-228600" algn="ctr" defTabSz="762000" eaLnBrk="0" fontAlgn="base" hangingPunct="0">
                <a:spcBef>
                  <a:spcPct val="0"/>
                </a:spcBef>
                <a:spcAft>
                  <a:spcPct val="0"/>
                </a:spcAft>
                <a:defRPr>
                  <a:solidFill>
                    <a:schemeClr val="accent2"/>
                  </a:solidFill>
                  <a:latin typeface="Arial" charset="0"/>
                </a:defRPr>
              </a:lvl7pPr>
              <a:lvl8pPr marL="3429000" indent="-228600" algn="ctr" defTabSz="762000" eaLnBrk="0" fontAlgn="base" hangingPunct="0">
                <a:spcBef>
                  <a:spcPct val="0"/>
                </a:spcBef>
                <a:spcAft>
                  <a:spcPct val="0"/>
                </a:spcAft>
                <a:defRPr>
                  <a:solidFill>
                    <a:schemeClr val="accent2"/>
                  </a:solidFill>
                  <a:latin typeface="Arial" charset="0"/>
                </a:defRPr>
              </a:lvl8pPr>
              <a:lvl9pPr marL="3886200" indent="-228600" algn="ctr" defTabSz="762000" eaLnBrk="0" fontAlgn="base" hangingPunct="0">
                <a:spcBef>
                  <a:spcPct val="0"/>
                </a:spcBef>
                <a:spcAft>
                  <a:spcPct val="0"/>
                </a:spcAft>
                <a:defRPr>
                  <a:solidFill>
                    <a:schemeClr val="accent2"/>
                  </a:solidFill>
                  <a:latin typeface="Arial" charset="0"/>
                </a:defRPr>
              </a:lvl9pPr>
            </a:lstStyle>
            <a:p>
              <a:pPr>
                <a:lnSpc>
                  <a:spcPct val="90000"/>
                </a:lnSpc>
              </a:pPr>
              <a:r>
                <a:rPr lang="fr-FR" altLang="fr-FR" sz="700" b="1">
                  <a:solidFill>
                    <a:schemeClr val="tx1"/>
                  </a:solidFill>
                  <a:latin typeface="Bradley Hand ITC" pitchFamily="66" charset="0"/>
                </a:rPr>
                <a:t>Areg</a:t>
              </a:r>
            </a:p>
            <a:p>
              <a:pPr>
                <a:lnSpc>
                  <a:spcPct val="90000"/>
                </a:lnSpc>
              </a:pPr>
              <a:r>
                <a:rPr lang="fr-FR" altLang="fr-FR" sz="700" b="1">
                  <a:solidFill>
                    <a:schemeClr val="tx1"/>
                  </a:solidFill>
                  <a:latin typeface="Bradley Hand ITC" pitchFamily="66" charset="0"/>
                </a:rPr>
                <a:t>fare</a:t>
              </a:r>
            </a:p>
          </p:txBody>
        </p:sp>
        <p:sp>
          <p:nvSpPr>
            <p:cNvPr id="41070" name="Line 228"/>
            <p:cNvSpPr>
              <a:spLocks noChangeShapeType="1"/>
            </p:cNvSpPr>
            <p:nvPr/>
          </p:nvSpPr>
          <p:spPr bwMode="auto">
            <a:xfrm>
              <a:off x="3596" y="3215"/>
              <a:ext cx="648" cy="0"/>
            </a:xfrm>
            <a:prstGeom prst="line">
              <a:avLst/>
            </a:prstGeom>
            <a:noFill/>
            <a:ln w="19050">
              <a:solidFill>
                <a:schemeClr val="tx1"/>
              </a:solidFill>
              <a:prstDash val="lgDash"/>
              <a:round/>
              <a:headEnd/>
              <a:tailEnd/>
            </a:ln>
            <a:extLst>
              <a:ext uri="{909E8E84-426E-40DD-AFC4-6F175D3DCCD1}">
                <a14:hiddenFill xmlns:a14="http://schemas.microsoft.com/office/drawing/2010/main">
                  <a:noFill/>
                </a14:hiddenFill>
              </a:ext>
            </a:extLst>
          </p:spPr>
          <p:txBody>
            <a:bodyPr wrap="none" anchor="ctr"/>
            <a:lstStyle/>
            <a:p>
              <a:endParaRPr lang="fr-FR" dirty="0">
                <a:latin typeface="Calibri" panose="020F0502020204030204" pitchFamily="34" charset="0"/>
              </a:endParaRPr>
            </a:p>
          </p:txBody>
        </p:sp>
      </p:grpSp>
      <p:pic>
        <p:nvPicPr>
          <p:cNvPr id="41278" name="Picture 318" descr="C:\Users\BertrandS\Downloads\iStock_000027813532_Medium.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87824" y="949351"/>
            <a:ext cx="1993751" cy="2840364"/>
          </a:xfrm>
          <a:prstGeom prst="rect">
            <a:avLst/>
          </a:prstGeom>
          <a:noFill/>
          <a:extLst>
            <a:ext uri="{909E8E84-426E-40DD-AFC4-6F175D3DCCD1}">
              <a14:hiddenFill xmlns:a14="http://schemas.microsoft.com/office/drawing/2010/main">
                <a:solidFill>
                  <a:srgbClr val="FFFFFF"/>
                </a:solidFill>
              </a14:hiddenFill>
            </a:ext>
          </a:extLst>
        </p:spPr>
      </p:pic>
      <p:pic>
        <p:nvPicPr>
          <p:cNvPr id="41285" name="Picture 325" descr="C:\Users\BertrandS\Dropbox\Jeux\00. CONCEPTION DES JEUX\photos\Réunions 17\iStock_000052975826_Medium.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3628" y="1633529"/>
            <a:ext cx="2642402" cy="176108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a:xfrm>
            <a:off x="660400" y="548680"/>
            <a:ext cx="7823200" cy="1333500"/>
          </a:xfrm>
          <a:ln>
            <a:solidFill>
              <a:schemeClr val="bg2"/>
            </a:solidFill>
          </a:ln>
        </p:spPr>
        <p:txBody>
          <a:bodyPr/>
          <a:lstStyle/>
          <a:p>
            <a:r>
              <a:rPr lang="fr-FR" altLang="fr-FR" b="0">
                <a:effectLst/>
              </a:rPr>
              <a:t>Introduction</a:t>
            </a:r>
          </a:p>
        </p:txBody>
      </p:sp>
      <p:sp>
        <p:nvSpPr>
          <p:cNvPr id="2" name="Rectangle 2">
            <a:extLst>
              <a:ext uri="{FF2B5EF4-FFF2-40B4-BE49-F238E27FC236}">
                <a16:creationId xmlns:a16="http://schemas.microsoft.com/office/drawing/2014/main" id="{DBE90001-EA0F-362F-E97A-77D622AF4194}"/>
              </a:ext>
            </a:extLst>
          </p:cNvPr>
          <p:cNvSpPr txBox="1">
            <a:spLocks noChangeArrowheads="1"/>
          </p:cNvSpPr>
          <p:nvPr/>
        </p:nvSpPr>
        <p:spPr bwMode="auto">
          <a:xfrm>
            <a:off x="660400" y="2852935"/>
            <a:ext cx="7823200" cy="2122885"/>
          </a:xfrm>
          <a:prstGeom prst="rect">
            <a:avLst/>
          </a:prstGeom>
          <a:noFill/>
          <a:ln w="9525">
            <a:solidFill>
              <a:schemeClr val="bg2"/>
            </a:solid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200" b="1">
                <a:solidFill>
                  <a:schemeClr val="accent2"/>
                </a:solidFill>
                <a:effectLst>
                  <a:outerShdw blurRad="38100" dist="38100" dir="2700000" algn="tl">
                    <a:srgbClr val="C0C0C0"/>
                  </a:outerShdw>
                </a:effectLst>
                <a:latin typeface="Calibri" panose="020F0502020204030204" pitchFamily="34" charset="0"/>
                <a:ea typeface="+mj-ea"/>
                <a:cs typeface="+mj-cs"/>
              </a:defRPr>
            </a:lvl1pPr>
            <a:lvl2pPr algn="ctr" rtl="0" eaLnBrk="0" fontAlgn="base" hangingPunct="0">
              <a:spcBef>
                <a:spcPct val="0"/>
              </a:spcBef>
              <a:spcAft>
                <a:spcPct val="0"/>
              </a:spcAft>
              <a:defRPr sz="3200" b="1">
                <a:solidFill>
                  <a:schemeClr val="accent2"/>
                </a:solidFill>
                <a:effectLst>
                  <a:outerShdw blurRad="38100" dist="38100" dir="2700000" algn="tl">
                    <a:srgbClr val="C0C0C0"/>
                  </a:outerShdw>
                </a:effectLst>
                <a:latin typeface="Arial" pitchFamily="34" charset="0"/>
              </a:defRPr>
            </a:lvl2pPr>
            <a:lvl3pPr algn="ctr" rtl="0" eaLnBrk="0" fontAlgn="base" hangingPunct="0">
              <a:spcBef>
                <a:spcPct val="0"/>
              </a:spcBef>
              <a:spcAft>
                <a:spcPct val="0"/>
              </a:spcAft>
              <a:defRPr sz="3200" b="1">
                <a:solidFill>
                  <a:schemeClr val="accent2"/>
                </a:solidFill>
                <a:effectLst>
                  <a:outerShdw blurRad="38100" dist="38100" dir="2700000" algn="tl">
                    <a:srgbClr val="C0C0C0"/>
                  </a:outerShdw>
                </a:effectLst>
                <a:latin typeface="Arial" pitchFamily="34" charset="0"/>
              </a:defRPr>
            </a:lvl3pPr>
            <a:lvl4pPr algn="ctr" rtl="0" eaLnBrk="0" fontAlgn="base" hangingPunct="0">
              <a:spcBef>
                <a:spcPct val="0"/>
              </a:spcBef>
              <a:spcAft>
                <a:spcPct val="0"/>
              </a:spcAft>
              <a:defRPr sz="3200" b="1">
                <a:solidFill>
                  <a:schemeClr val="accent2"/>
                </a:solidFill>
                <a:effectLst>
                  <a:outerShdw blurRad="38100" dist="38100" dir="2700000" algn="tl">
                    <a:srgbClr val="C0C0C0"/>
                  </a:outerShdw>
                </a:effectLst>
                <a:latin typeface="Arial" pitchFamily="34" charset="0"/>
              </a:defRPr>
            </a:lvl4pPr>
            <a:lvl5pPr algn="ctr" rtl="0" eaLnBrk="0" fontAlgn="base" hangingPunct="0">
              <a:spcBef>
                <a:spcPct val="0"/>
              </a:spcBef>
              <a:spcAft>
                <a:spcPct val="0"/>
              </a:spcAft>
              <a:defRPr sz="3200" b="1">
                <a:solidFill>
                  <a:schemeClr val="accent2"/>
                </a:solidFill>
                <a:effectLst>
                  <a:outerShdw blurRad="38100" dist="38100" dir="2700000" algn="tl">
                    <a:srgbClr val="C0C0C0"/>
                  </a:outerShdw>
                </a:effectLst>
                <a:latin typeface="Arial" pitchFamily="34" charset="0"/>
              </a:defRPr>
            </a:lvl5pPr>
            <a:lvl6pPr marL="457200" algn="ctr" rtl="0" eaLnBrk="0" fontAlgn="base" hangingPunct="0">
              <a:spcBef>
                <a:spcPct val="0"/>
              </a:spcBef>
              <a:spcAft>
                <a:spcPct val="0"/>
              </a:spcAft>
              <a:defRPr sz="3200" b="1">
                <a:solidFill>
                  <a:schemeClr val="accent2"/>
                </a:solidFill>
                <a:effectLst>
                  <a:outerShdw blurRad="38100" dist="38100" dir="2700000" algn="tl">
                    <a:srgbClr val="C0C0C0"/>
                  </a:outerShdw>
                </a:effectLst>
                <a:latin typeface="Arial" pitchFamily="34" charset="0"/>
              </a:defRPr>
            </a:lvl6pPr>
            <a:lvl7pPr marL="914400" algn="ctr" rtl="0" eaLnBrk="0" fontAlgn="base" hangingPunct="0">
              <a:spcBef>
                <a:spcPct val="0"/>
              </a:spcBef>
              <a:spcAft>
                <a:spcPct val="0"/>
              </a:spcAft>
              <a:defRPr sz="3200" b="1">
                <a:solidFill>
                  <a:schemeClr val="accent2"/>
                </a:solidFill>
                <a:effectLst>
                  <a:outerShdw blurRad="38100" dist="38100" dir="2700000" algn="tl">
                    <a:srgbClr val="C0C0C0"/>
                  </a:outerShdw>
                </a:effectLst>
                <a:latin typeface="Arial" pitchFamily="34" charset="0"/>
              </a:defRPr>
            </a:lvl7pPr>
            <a:lvl8pPr marL="1371600" algn="ctr" rtl="0" eaLnBrk="0" fontAlgn="base" hangingPunct="0">
              <a:spcBef>
                <a:spcPct val="0"/>
              </a:spcBef>
              <a:spcAft>
                <a:spcPct val="0"/>
              </a:spcAft>
              <a:defRPr sz="3200" b="1">
                <a:solidFill>
                  <a:schemeClr val="accent2"/>
                </a:solidFill>
                <a:effectLst>
                  <a:outerShdw blurRad="38100" dist="38100" dir="2700000" algn="tl">
                    <a:srgbClr val="C0C0C0"/>
                  </a:outerShdw>
                </a:effectLst>
                <a:latin typeface="Arial" pitchFamily="34" charset="0"/>
              </a:defRPr>
            </a:lvl8pPr>
            <a:lvl9pPr marL="1828800" algn="ctr" rtl="0" eaLnBrk="0" fontAlgn="base" hangingPunct="0">
              <a:spcBef>
                <a:spcPct val="0"/>
              </a:spcBef>
              <a:spcAft>
                <a:spcPct val="0"/>
              </a:spcAft>
              <a:defRPr sz="3200" b="1">
                <a:solidFill>
                  <a:schemeClr val="accent2"/>
                </a:solidFill>
                <a:effectLst>
                  <a:outerShdw blurRad="38100" dist="38100" dir="2700000" algn="tl">
                    <a:srgbClr val="C0C0C0"/>
                  </a:outerShdw>
                </a:effectLst>
                <a:latin typeface="Arial" pitchFamily="34" charset="0"/>
              </a:defRPr>
            </a:lvl9pPr>
          </a:lstStyle>
          <a:p>
            <a:r>
              <a:rPr lang="fr-FR" altLang="fr-FR" b="0" kern="0" dirty="0">
                <a:effectLst/>
              </a:rPr>
              <a:t>Pour réviser avec les livres du DCG : </a:t>
            </a:r>
          </a:p>
          <a:p>
            <a:r>
              <a:rPr lang="fr-FR" sz="2400" dirty="0">
                <a:solidFill>
                  <a:schemeClr val="tx1"/>
                </a:solidFill>
                <a:effectLst/>
              </a:rPr>
              <a:t>DCG 11 (Dunod) Chapitre 10</a:t>
            </a:r>
          </a:p>
          <a:p>
            <a:r>
              <a:rPr lang="fr-FR" sz="2400" dirty="0">
                <a:solidFill>
                  <a:schemeClr val="tx1"/>
                </a:solidFill>
                <a:effectLst/>
              </a:rPr>
              <a:t>DCG 11 (Vuibert) Chapitre 19</a:t>
            </a:r>
          </a:p>
          <a:p>
            <a:endParaRPr lang="fr-FR" altLang="fr-FR" b="0" kern="0" dirty="0">
              <a:effectLst/>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a:xfrm>
            <a:off x="762000" y="2451100"/>
            <a:ext cx="7823200" cy="1333500"/>
          </a:xfrm>
          <a:ln>
            <a:solidFill>
              <a:schemeClr val="bg2"/>
            </a:solidFill>
          </a:ln>
        </p:spPr>
        <p:txBody>
          <a:bodyPr/>
          <a:lstStyle/>
          <a:p>
            <a:r>
              <a:rPr lang="fr-FR" altLang="fr-FR" b="0">
                <a:effectLst/>
              </a:rPr>
              <a:t>6. Partenaires associés au projet</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6199" name="Rectangle 7"/>
          <p:cNvSpPr>
            <a:spLocks noGrp="1" noChangeArrowheads="1"/>
          </p:cNvSpPr>
          <p:nvPr>
            <p:ph type="title"/>
          </p:nvPr>
        </p:nvSpPr>
        <p:spPr>
          <a:xfrm>
            <a:off x="1346200" y="139700"/>
            <a:ext cx="7277100" cy="546100"/>
          </a:xfrm>
        </p:spPr>
        <p:txBody>
          <a:bodyPr/>
          <a:lstStyle/>
          <a:p>
            <a:pPr>
              <a:defRPr/>
            </a:pPr>
            <a:r>
              <a:rPr lang="fr-FR"/>
              <a:t>Schéma traditionnel</a:t>
            </a:r>
          </a:p>
        </p:txBody>
      </p:sp>
      <p:sp>
        <p:nvSpPr>
          <p:cNvPr id="136200" name="Rectangle 8"/>
          <p:cNvSpPr>
            <a:spLocks noGrp="1" noChangeArrowheads="1"/>
          </p:cNvSpPr>
          <p:nvPr>
            <p:ph type="body" idx="1"/>
          </p:nvPr>
        </p:nvSpPr>
        <p:spPr>
          <a:xfrm>
            <a:off x="533400" y="4600575"/>
            <a:ext cx="8166100" cy="1508125"/>
          </a:xfrm>
        </p:spPr>
        <p:txBody>
          <a:bodyPr/>
          <a:lstStyle/>
          <a:p>
            <a:pPr marL="0" indent="190500"/>
            <a:r>
              <a:rPr lang="fr-FR" altLang="fr-FR" sz="2000"/>
              <a:t>Le déroulement du projet a lieu " en série ", les partenaires d'une phase n'étant impliqués que quand la phase précédente est achevée.</a:t>
            </a:r>
          </a:p>
          <a:p>
            <a:pPr marL="0" indent="190500"/>
            <a:r>
              <a:rPr lang="fr-FR" altLang="fr-FR" sz="2000"/>
              <a:t>Ni les fournisseurs ni les distributeurs ne sont associés à la phase d'étude.</a:t>
            </a:r>
          </a:p>
        </p:txBody>
      </p:sp>
      <p:sp>
        <p:nvSpPr>
          <p:cNvPr id="136201" name="Rectangle 9"/>
          <p:cNvSpPr>
            <a:spLocks noChangeArrowheads="1"/>
          </p:cNvSpPr>
          <p:nvPr/>
        </p:nvSpPr>
        <p:spPr bwMode="auto">
          <a:xfrm>
            <a:off x="1320800" y="2139950"/>
            <a:ext cx="1219200" cy="520700"/>
          </a:xfrm>
          <a:prstGeom prst="rect">
            <a:avLst/>
          </a:prstGeom>
          <a:solidFill>
            <a:srgbClr val="FFFF99"/>
          </a:solidFill>
          <a:ln w="9525">
            <a:solidFill>
              <a:schemeClr val="folHlink"/>
            </a:solidFill>
            <a:miter lim="800000"/>
            <a:headEnd/>
            <a:tailEnd/>
          </a:ln>
          <a:effectLst>
            <a:outerShdw dist="71842" dir="18900000" algn="ctr" rotWithShape="0">
              <a:schemeClr val="bg2"/>
            </a:outerShdw>
          </a:effectLst>
        </p:spPr>
        <p:txBody>
          <a:bodyPr lIns="234000" tIns="190800" rIns="234000" bIns="190800" anchor="ctr" anchorCtr="1"/>
          <a:lstStyle/>
          <a:p>
            <a:pPr algn="l" eaLnBrk="1" hangingPunct="1">
              <a:lnSpc>
                <a:spcPct val="120000"/>
              </a:lnSpc>
              <a:defRPr/>
            </a:pPr>
            <a:r>
              <a:rPr lang="fr-FR" sz="1600" dirty="0">
                <a:solidFill>
                  <a:schemeClr val="tx1"/>
                </a:solidFill>
                <a:latin typeface="Calibri" panose="020F0502020204030204" pitchFamily="34" charset="0"/>
              </a:rPr>
              <a:t>Etudes</a:t>
            </a:r>
          </a:p>
        </p:txBody>
      </p:sp>
      <p:grpSp>
        <p:nvGrpSpPr>
          <p:cNvPr id="2" name="Group 10"/>
          <p:cNvGrpSpPr>
            <a:grpSpLocks/>
          </p:cNvGrpSpPr>
          <p:nvPr/>
        </p:nvGrpSpPr>
        <p:grpSpPr bwMode="auto">
          <a:xfrm>
            <a:off x="2730500" y="1435100"/>
            <a:ext cx="1968500" cy="2463800"/>
            <a:chOff x="1720" y="904"/>
            <a:chExt cx="1240" cy="1552"/>
          </a:xfrm>
        </p:grpSpPr>
        <p:sp>
          <p:nvSpPr>
            <p:cNvPr id="42010" name="Line 11"/>
            <p:cNvSpPr>
              <a:spLocks noChangeShapeType="1"/>
            </p:cNvSpPr>
            <p:nvPr/>
          </p:nvSpPr>
          <p:spPr bwMode="auto">
            <a:xfrm>
              <a:off x="1816" y="904"/>
              <a:ext cx="0" cy="1416"/>
            </a:xfrm>
            <a:prstGeom prst="line">
              <a:avLst/>
            </a:prstGeom>
            <a:noFill/>
            <a:ln w="9525">
              <a:solidFill>
                <a:schemeClr val="bg2"/>
              </a:solidFill>
              <a:prstDash val="lgDash"/>
              <a:round/>
              <a:headEnd/>
              <a:tailEnd/>
            </a:ln>
            <a:extLst>
              <a:ext uri="{909E8E84-426E-40DD-AFC4-6F175D3DCCD1}">
                <a14:hiddenFill xmlns:a14="http://schemas.microsoft.com/office/drawing/2010/main">
                  <a:noFill/>
                </a14:hiddenFill>
              </a:ext>
            </a:extLst>
          </p:spPr>
          <p:txBody>
            <a:bodyPr wrap="none" anchor="ctr"/>
            <a:lstStyle/>
            <a:p>
              <a:endParaRPr lang="fr-FR" dirty="0">
                <a:latin typeface="Calibri" panose="020F0502020204030204" pitchFamily="34" charset="0"/>
              </a:endParaRPr>
            </a:p>
          </p:txBody>
        </p:sp>
        <p:sp>
          <p:nvSpPr>
            <p:cNvPr id="136204" name="Rectangle 12"/>
            <p:cNvSpPr>
              <a:spLocks noChangeArrowheads="1"/>
            </p:cNvSpPr>
            <p:nvPr/>
          </p:nvSpPr>
          <p:spPr bwMode="auto">
            <a:xfrm>
              <a:off x="2104" y="1340"/>
              <a:ext cx="736" cy="344"/>
            </a:xfrm>
            <a:prstGeom prst="rect">
              <a:avLst/>
            </a:prstGeom>
            <a:solidFill>
              <a:srgbClr val="FFFF99"/>
            </a:solidFill>
            <a:ln w="9525">
              <a:solidFill>
                <a:schemeClr val="folHlink"/>
              </a:solidFill>
              <a:miter lim="800000"/>
              <a:headEnd/>
              <a:tailEnd/>
            </a:ln>
            <a:effectLst>
              <a:outerShdw dist="71842" dir="18900000" algn="ctr" rotWithShape="0">
                <a:schemeClr val="bg2"/>
              </a:outerShdw>
            </a:effectLst>
          </p:spPr>
          <p:txBody>
            <a:bodyPr lIns="234000" tIns="190800" rIns="234000" bIns="190800" anchor="ctr" anchorCtr="1"/>
            <a:lstStyle/>
            <a:p>
              <a:pPr algn="l" eaLnBrk="1" hangingPunct="1">
                <a:lnSpc>
                  <a:spcPct val="120000"/>
                </a:lnSpc>
                <a:defRPr/>
              </a:pPr>
              <a:r>
                <a:rPr lang="fr-FR" sz="1600" dirty="0">
                  <a:solidFill>
                    <a:schemeClr val="tx1"/>
                  </a:solidFill>
                  <a:latin typeface="Calibri" panose="020F0502020204030204" pitchFamily="34" charset="0"/>
                </a:rPr>
                <a:t>Achats</a:t>
              </a:r>
            </a:p>
          </p:txBody>
        </p:sp>
        <p:sp>
          <p:nvSpPr>
            <p:cNvPr id="42012" name="Oval 13"/>
            <p:cNvSpPr>
              <a:spLocks noChangeArrowheads="1"/>
            </p:cNvSpPr>
            <p:nvPr/>
          </p:nvSpPr>
          <p:spPr bwMode="auto">
            <a:xfrm>
              <a:off x="1920" y="1992"/>
              <a:ext cx="1040" cy="464"/>
            </a:xfrm>
            <a:prstGeom prst="ellipse">
              <a:avLst/>
            </a:prstGeom>
            <a:noFill/>
            <a:ln w="9525">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600" dirty="0">
                  <a:latin typeface="Calibri" panose="020F0502020204030204" pitchFamily="34" charset="0"/>
                </a:rPr>
                <a:t>Fournisseurs</a:t>
              </a:r>
              <a:br>
                <a:rPr lang="fr-FR" altLang="fr-FR" sz="1600" dirty="0">
                  <a:latin typeface="Calibri" panose="020F0502020204030204" pitchFamily="34" charset="0"/>
                </a:rPr>
              </a:br>
              <a:r>
                <a:rPr lang="fr-FR" altLang="fr-FR" sz="1600" dirty="0">
                  <a:latin typeface="Calibri" panose="020F0502020204030204" pitchFamily="34" charset="0"/>
                </a:rPr>
                <a:t>de matière</a:t>
              </a:r>
            </a:p>
          </p:txBody>
        </p:sp>
        <p:sp>
          <p:nvSpPr>
            <p:cNvPr id="42013" name="AutoShape 14"/>
            <p:cNvSpPr>
              <a:spLocks noChangeArrowheads="1"/>
            </p:cNvSpPr>
            <p:nvPr/>
          </p:nvSpPr>
          <p:spPr bwMode="auto">
            <a:xfrm>
              <a:off x="1720" y="1432"/>
              <a:ext cx="264" cy="160"/>
            </a:xfrm>
            <a:prstGeom prst="rightArrow">
              <a:avLst>
                <a:gd name="adj1" fmla="val 50000"/>
                <a:gd name="adj2" fmla="val 41250"/>
              </a:avLst>
            </a:prstGeom>
            <a:solidFill>
              <a:srgbClr val="FFFF66"/>
            </a:solidFill>
            <a:ln w="9525">
              <a:solidFill>
                <a:schemeClr val="bg2"/>
              </a:solidFill>
              <a:miter lim="800000"/>
              <a:headEnd/>
              <a:tailEnd/>
            </a:ln>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dirty="0">
                <a:latin typeface="Calibri" panose="020F0502020204030204" pitchFamily="34" charset="0"/>
              </a:endParaRPr>
            </a:p>
          </p:txBody>
        </p:sp>
        <p:sp>
          <p:nvSpPr>
            <p:cNvPr id="42014" name="Line 15"/>
            <p:cNvSpPr>
              <a:spLocks noChangeShapeType="1"/>
            </p:cNvSpPr>
            <p:nvPr/>
          </p:nvSpPr>
          <p:spPr bwMode="auto">
            <a:xfrm>
              <a:off x="2400" y="1704"/>
              <a:ext cx="0" cy="264"/>
            </a:xfrm>
            <a:prstGeom prst="line">
              <a:avLst/>
            </a:prstGeom>
            <a:noFill/>
            <a:ln w="9525">
              <a:solidFill>
                <a:schemeClr val="bg2"/>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fr-FR" dirty="0">
                <a:latin typeface="Calibri" panose="020F0502020204030204" pitchFamily="34" charset="0"/>
              </a:endParaRPr>
            </a:p>
          </p:txBody>
        </p:sp>
      </p:grpSp>
      <p:grpSp>
        <p:nvGrpSpPr>
          <p:cNvPr id="3" name="Group 16"/>
          <p:cNvGrpSpPr>
            <a:grpSpLocks/>
          </p:cNvGrpSpPr>
          <p:nvPr/>
        </p:nvGrpSpPr>
        <p:grpSpPr bwMode="auto">
          <a:xfrm>
            <a:off x="4699000" y="1397000"/>
            <a:ext cx="1993900" cy="2540000"/>
            <a:chOff x="2960" y="880"/>
            <a:chExt cx="1256" cy="1600"/>
          </a:xfrm>
        </p:grpSpPr>
        <p:sp>
          <p:nvSpPr>
            <p:cNvPr id="42005" name="Line 17"/>
            <p:cNvSpPr>
              <a:spLocks noChangeShapeType="1"/>
            </p:cNvSpPr>
            <p:nvPr/>
          </p:nvSpPr>
          <p:spPr bwMode="auto">
            <a:xfrm>
              <a:off x="3088" y="880"/>
              <a:ext cx="0" cy="1416"/>
            </a:xfrm>
            <a:prstGeom prst="line">
              <a:avLst/>
            </a:prstGeom>
            <a:noFill/>
            <a:ln w="9525">
              <a:solidFill>
                <a:schemeClr val="bg2"/>
              </a:solidFill>
              <a:prstDash val="lgDash"/>
              <a:round/>
              <a:headEnd/>
              <a:tailEnd/>
            </a:ln>
            <a:extLst>
              <a:ext uri="{909E8E84-426E-40DD-AFC4-6F175D3DCCD1}">
                <a14:hiddenFill xmlns:a14="http://schemas.microsoft.com/office/drawing/2010/main">
                  <a:noFill/>
                </a14:hiddenFill>
              </a:ext>
            </a:extLst>
          </p:spPr>
          <p:txBody>
            <a:bodyPr wrap="none" anchor="ctr"/>
            <a:lstStyle/>
            <a:p>
              <a:endParaRPr lang="fr-FR" dirty="0">
                <a:latin typeface="Calibri" panose="020F0502020204030204" pitchFamily="34" charset="0"/>
              </a:endParaRPr>
            </a:p>
          </p:txBody>
        </p:sp>
        <p:sp>
          <p:nvSpPr>
            <p:cNvPr id="136210" name="Rectangle 18"/>
            <p:cNvSpPr>
              <a:spLocks noChangeArrowheads="1"/>
            </p:cNvSpPr>
            <p:nvPr/>
          </p:nvSpPr>
          <p:spPr bwMode="auto">
            <a:xfrm>
              <a:off x="3344" y="1340"/>
              <a:ext cx="760" cy="344"/>
            </a:xfrm>
            <a:prstGeom prst="rect">
              <a:avLst/>
            </a:prstGeom>
            <a:solidFill>
              <a:srgbClr val="FFFF99"/>
            </a:solidFill>
            <a:ln w="9525">
              <a:solidFill>
                <a:schemeClr val="folHlink"/>
              </a:solidFill>
              <a:miter lim="800000"/>
              <a:headEnd/>
              <a:tailEnd/>
            </a:ln>
            <a:effectLst>
              <a:outerShdw dist="71842" dir="18900000" algn="ctr" rotWithShape="0">
                <a:schemeClr val="bg2"/>
              </a:outerShdw>
            </a:effectLst>
          </p:spPr>
          <p:txBody>
            <a:bodyPr lIns="54000" tIns="190800" rIns="54000" bIns="190800" anchor="ctr" anchorCtr="1"/>
            <a:lstStyle/>
            <a:p>
              <a:pPr eaLnBrk="1" hangingPunct="1">
                <a:lnSpc>
                  <a:spcPct val="90000"/>
                </a:lnSpc>
                <a:defRPr/>
              </a:pPr>
              <a:r>
                <a:rPr lang="fr-FR" sz="1600" dirty="0">
                  <a:solidFill>
                    <a:schemeClr val="tx1"/>
                  </a:solidFill>
                  <a:latin typeface="Calibri" panose="020F0502020204030204" pitchFamily="34" charset="0"/>
                </a:rPr>
                <a:t>Procédé </a:t>
              </a:r>
              <a:br>
                <a:rPr lang="fr-FR" sz="1600" dirty="0">
                  <a:solidFill>
                    <a:schemeClr val="tx1"/>
                  </a:solidFill>
                  <a:latin typeface="Calibri" panose="020F0502020204030204" pitchFamily="34" charset="0"/>
                </a:rPr>
              </a:br>
              <a:r>
                <a:rPr lang="fr-FR" sz="1600" dirty="0">
                  <a:solidFill>
                    <a:schemeClr val="tx1"/>
                  </a:solidFill>
                  <a:latin typeface="Calibri" panose="020F0502020204030204" pitchFamily="34" charset="0"/>
                </a:rPr>
                <a:t>industriel</a:t>
              </a:r>
            </a:p>
          </p:txBody>
        </p:sp>
        <p:sp>
          <p:nvSpPr>
            <p:cNvPr id="42007" name="Oval 19"/>
            <p:cNvSpPr>
              <a:spLocks noChangeArrowheads="1"/>
            </p:cNvSpPr>
            <p:nvPr/>
          </p:nvSpPr>
          <p:spPr bwMode="auto">
            <a:xfrm>
              <a:off x="3232" y="1992"/>
              <a:ext cx="984" cy="488"/>
            </a:xfrm>
            <a:prstGeom prst="ellipse">
              <a:avLst/>
            </a:prstGeom>
            <a:noFill/>
            <a:ln w="9525">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600" dirty="0">
                  <a:latin typeface="Calibri" panose="020F0502020204030204" pitchFamily="34" charset="0"/>
                </a:rPr>
                <a:t>Fournisseurs </a:t>
              </a:r>
              <a:br>
                <a:rPr lang="fr-FR" altLang="fr-FR" sz="1600" dirty="0">
                  <a:latin typeface="Calibri" panose="020F0502020204030204" pitchFamily="34" charset="0"/>
                </a:rPr>
              </a:br>
              <a:r>
                <a:rPr lang="fr-FR" altLang="fr-FR" sz="1600" dirty="0">
                  <a:latin typeface="Calibri" panose="020F0502020204030204" pitchFamily="34" charset="0"/>
                </a:rPr>
                <a:t>techniques</a:t>
              </a:r>
            </a:p>
          </p:txBody>
        </p:sp>
        <p:sp>
          <p:nvSpPr>
            <p:cNvPr id="42008" name="AutoShape 20"/>
            <p:cNvSpPr>
              <a:spLocks noChangeArrowheads="1"/>
            </p:cNvSpPr>
            <p:nvPr/>
          </p:nvSpPr>
          <p:spPr bwMode="auto">
            <a:xfrm>
              <a:off x="2960" y="1432"/>
              <a:ext cx="264" cy="160"/>
            </a:xfrm>
            <a:prstGeom prst="rightArrow">
              <a:avLst>
                <a:gd name="adj1" fmla="val 50000"/>
                <a:gd name="adj2" fmla="val 41250"/>
              </a:avLst>
            </a:prstGeom>
            <a:solidFill>
              <a:srgbClr val="FFFF66"/>
            </a:solidFill>
            <a:ln w="9525">
              <a:solidFill>
                <a:schemeClr val="bg2"/>
              </a:solidFill>
              <a:miter lim="800000"/>
              <a:headEnd/>
              <a:tailEnd/>
            </a:ln>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dirty="0">
                <a:latin typeface="Calibri" panose="020F0502020204030204" pitchFamily="34" charset="0"/>
              </a:endParaRPr>
            </a:p>
          </p:txBody>
        </p:sp>
        <p:sp>
          <p:nvSpPr>
            <p:cNvPr id="42009" name="Line 21"/>
            <p:cNvSpPr>
              <a:spLocks noChangeShapeType="1"/>
            </p:cNvSpPr>
            <p:nvPr/>
          </p:nvSpPr>
          <p:spPr bwMode="auto">
            <a:xfrm>
              <a:off x="3712" y="1704"/>
              <a:ext cx="0" cy="264"/>
            </a:xfrm>
            <a:prstGeom prst="line">
              <a:avLst/>
            </a:prstGeom>
            <a:noFill/>
            <a:ln w="9525">
              <a:solidFill>
                <a:schemeClr val="bg2"/>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fr-FR" dirty="0">
                <a:latin typeface="Calibri" panose="020F0502020204030204" pitchFamily="34" charset="0"/>
              </a:endParaRPr>
            </a:p>
          </p:txBody>
        </p:sp>
      </p:grpSp>
      <p:grpSp>
        <p:nvGrpSpPr>
          <p:cNvPr id="4" name="Group 22"/>
          <p:cNvGrpSpPr>
            <a:grpSpLocks/>
          </p:cNvGrpSpPr>
          <p:nvPr/>
        </p:nvGrpSpPr>
        <p:grpSpPr bwMode="auto">
          <a:xfrm>
            <a:off x="6705600" y="1333500"/>
            <a:ext cx="1943100" cy="2546350"/>
            <a:chOff x="4224" y="840"/>
            <a:chExt cx="1224" cy="1604"/>
          </a:xfrm>
        </p:grpSpPr>
        <p:sp>
          <p:nvSpPr>
            <p:cNvPr id="42000" name="Line 23"/>
            <p:cNvSpPr>
              <a:spLocks noChangeShapeType="1"/>
            </p:cNvSpPr>
            <p:nvPr/>
          </p:nvSpPr>
          <p:spPr bwMode="auto">
            <a:xfrm>
              <a:off x="4360" y="840"/>
              <a:ext cx="0" cy="1416"/>
            </a:xfrm>
            <a:prstGeom prst="line">
              <a:avLst/>
            </a:prstGeom>
            <a:noFill/>
            <a:ln w="9525">
              <a:solidFill>
                <a:schemeClr val="bg2"/>
              </a:solidFill>
              <a:prstDash val="lgDash"/>
              <a:round/>
              <a:headEnd/>
              <a:tailEnd/>
            </a:ln>
            <a:extLst>
              <a:ext uri="{909E8E84-426E-40DD-AFC4-6F175D3DCCD1}">
                <a14:hiddenFill xmlns:a14="http://schemas.microsoft.com/office/drawing/2010/main">
                  <a:noFill/>
                </a14:hiddenFill>
              </a:ext>
            </a:extLst>
          </p:spPr>
          <p:txBody>
            <a:bodyPr wrap="none" anchor="ctr"/>
            <a:lstStyle/>
            <a:p>
              <a:endParaRPr lang="fr-FR" dirty="0">
                <a:latin typeface="Calibri" panose="020F0502020204030204" pitchFamily="34" charset="0"/>
              </a:endParaRPr>
            </a:p>
          </p:txBody>
        </p:sp>
        <p:sp>
          <p:nvSpPr>
            <p:cNvPr id="136216" name="Rectangle 24"/>
            <p:cNvSpPr>
              <a:spLocks noChangeArrowheads="1"/>
            </p:cNvSpPr>
            <p:nvPr/>
          </p:nvSpPr>
          <p:spPr bwMode="auto">
            <a:xfrm>
              <a:off x="4608" y="1340"/>
              <a:ext cx="800" cy="344"/>
            </a:xfrm>
            <a:prstGeom prst="rect">
              <a:avLst/>
            </a:prstGeom>
            <a:solidFill>
              <a:srgbClr val="FFFF99"/>
            </a:solidFill>
            <a:ln w="9525">
              <a:solidFill>
                <a:schemeClr val="folHlink"/>
              </a:solidFill>
              <a:miter lim="800000"/>
              <a:headEnd/>
              <a:tailEnd/>
            </a:ln>
            <a:effectLst>
              <a:outerShdw dist="71842" dir="18900000" algn="ctr" rotWithShape="0">
                <a:schemeClr val="bg2"/>
              </a:outerShdw>
            </a:effectLst>
          </p:spPr>
          <p:txBody>
            <a:bodyPr lIns="54000" tIns="190800" rIns="54000" bIns="190800" anchor="ctr" anchorCtr="1"/>
            <a:lstStyle/>
            <a:p>
              <a:pPr algn="l" eaLnBrk="1" hangingPunct="1">
                <a:lnSpc>
                  <a:spcPct val="120000"/>
                </a:lnSpc>
                <a:defRPr/>
              </a:pPr>
              <a:r>
                <a:rPr lang="fr-FR" sz="1600" dirty="0">
                  <a:solidFill>
                    <a:schemeClr val="tx1"/>
                  </a:solidFill>
                  <a:latin typeface="Calibri" panose="020F0502020204030204" pitchFamily="34" charset="0"/>
                </a:rPr>
                <a:t>Distribution</a:t>
              </a:r>
            </a:p>
          </p:txBody>
        </p:sp>
        <p:sp>
          <p:nvSpPr>
            <p:cNvPr id="42002" name="Oval 25"/>
            <p:cNvSpPr>
              <a:spLocks noChangeArrowheads="1"/>
            </p:cNvSpPr>
            <p:nvPr/>
          </p:nvSpPr>
          <p:spPr bwMode="auto">
            <a:xfrm>
              <a:off x="4520" y="2004"/>
              <a:ext cx="928" cy="440"/>
            </a:xfrm>
            <a:prstGeom prst="ellipse">
              <a:avLst/>
            </a:prstGeom>
            <a:noFill/>
            <a:ln w="9525">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600" dirty="0">
                  <a:latin typeface="Calibri" panose="020F0502020204030204" pitchFamily="34" charset="0"/>
                </a:rPr>
                <a:t>Distributeurs</a:t>
              </a:r>
            </a:p>
          </p:txBody>
        </p:sp>
        <p:sp>
          <p:nvSpPr>
            <p:cNvPr id="42003" name="AutoShape 26"/>
            <p:cNvSpPr>
              <a:spLocks noChangeArrowheads="1"/>
            </p:cNvSpPr>
            <p:nvPr/>
          </p:nvSpPr>
          <p:spPr bwMode="auto">
            <a:xfrm>
              <a:off x="4224" y="1432"/>
              <a:ext cx="264" cy="160"/>
            </a:xfrm>
            <a:prstGeom prst="rightArrow">
              <a:avLst>
                <a:gd name="adj1" fmla="val 50000"/>
                <a:gd name="adj2" fmla="val 41250"/>
              </a:avLst>
            </a:prstGeom>
            <a:solidFill>
              <a:srgbClr val="FFFF66"/>
            </a:solidFill>
            <a:ln w="9525">
              <a:solidFill>
                <a:schemeClr val="bg2"/>
              </a:solidFill>
              <a:miter lim="800000"/>
              <a:headEnd/>
              <a:tailEnd/>
            </a:ln>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dirty="0">
                <a:latin typeface="Calibri" panose="020F0502020204030204" pitchFamily="34" charset="0"/>
              </a:endParaRPr>
            </a:p>
          </p:txBody>
        </p:sp>
        <p:sp>
          <p:nvSpPr>
            <p:cNvPr id="42004" name="Line 27"/>
            <p:cNvSpPr>
              <a:spLocks noChangeShapeType="1"/>
            </p:cNvSpPr>
            <p:nvPr/>
          </p:nvSpPr>
          <p:spPr bwMode="auto">
            <a:xfrm>
              <a:off x="4976" y="1704"/>
              <a:ext cx="0" cy="264"/>
            </a:xfrm>
            <a:prstGeom prst="line">
              <a:avLst/>
            </a:prstGeom>
            <a:noFill/>
            <a:ln w="9525">
              <a:solidFill>
                <a:schemeClr val="bg2"/>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fr-FR" dirty="0">
                <a:latin typeface="Calibri" panose="020F050202020403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out)">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ox(out)">
                                      <p:cBhvr>
                                        <p:cTn id="12" dur="5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ox(out)">
                                      <p:cBhvr>
                                        <p:cTn id="17" dur="500"/>
                                        <p:tgtEl>
                                          <p:spTgt spid="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32" fill="hold" grpId="0" nodeType="clickEffect">
                                  <p:stCondLst>
                                    <p:cond delay="0"/>
                                  </p:stCondLst>
                                  <p:childTnLst>
                                    <p:set>
                                      <p:cBhvr>
                                        <p:cTn id="21" dur="1" fill="hold">
                                          <p:stCondLst>
                                            <p:cond delay="0"/>
                                          </p:stCondLst>
                                        </p:cTn>
                                        <p:tgtEl>
                                          <p:spTgt spid="136200"/>
                                        </p:tgtEl>
                                        <p:attrNameLst>
                                          <p:attrName>style.visibility</p:attrName>
                                        </p:attrNameLst>
                                      </p:cBhvr>
                                      <p:to>
                                        <p:strVal val="visible"/>
                                      </p:to>
                                    </p:set>
                                    <p:animEffect transition="in" filter="box(out)">
                                      <p:cBhvr>
                                        <p:cTn id="22" dur="500"/>
                                        <p:tgtEl>
                                          <p:spTgt spid="1362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200" grpId="0" autoUpdateAnimBg="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7" name="Rectangle 7"/>
          <p:cNvSpPr>
            <a:spLocks noGrp="1" noChangeArrowheads="1"/>
          </p:cNvSpPr>
          <p:nvPr>
            <p:ph type="title"/>
          </p:nvPr>
        </p:nvSpPr>
        <p:spPr>
          <a:xfrm>
            <a:off x="1346200" y="139700"/>
            <a:ext cx="7277100" cy="546100"/>
          </a:xfrm>
        </p:spPr>
        <p:txBody>
          <a:bodyPr/>
          <a:lstStyle/>
          <a:p>
            <a:pPr>
              <a:defRPr/>
            </a:pPr>
            <a:r>
              <a:rPr lang="fr-FR"/>
              <a:t>Partenaires associés au projet</a:t>
            </a:r>
          </a:p>
        </p:txBody>
      </p:sp>
      <p:sp>
        <p:nvSpPr>
          <p:cNvPr id="43013" name="Rectangle 8"/>
          <p:cNvSpPr>
            <a:spLocks noGrp="1" noChangeArrowheads="1"/>
          </p:cNvSpPr>
          <p:nvPr>
            <p:ph type="body" idx="1"/>
          </p:nvPr>
        </p:nvSpPr>
        <p:spPr>
          <a:xfrm>
            <a:off x="520700" y="4219575"/>
            <a:ext cx="8293100" cy="1863725"/>
          </a:xfrm>
        </p:spPr>
        <p:txBody>
          <a:bodyPr/>
          <a:lstStyle/>
          <a:p>
            <a:pPr marL="0" indent="190500"/>
            <a:r>
              <a:rPr lang="fr-FR" altLang="fr-FR" sz="2000"/>
              <a:t>Les partenaires sont associés très tôt au projet.</a:t>
            </a:r>
          </a:p>
          <a:p>
            <a:pPr marL="0" indent="190500"/>
            <a:r>
              <a:rPr lang="fr-FR" altLang="fr-FR" sz="2000"/>
              <a:t>Ils sont au courant de ce qui leur sera demandé dans le projet.</a:t>
            </a:r>
          </a:p>
          <a:p>
            <a:pPr marL="0" indent="190500"/>
            <a:r>
              <a:rPr lang="fr-FR" altLang="fr-FR" sz="2000"/>
              <a:t>Ils peuvent proposer des idées intéressantes qui influent sur le projet dès la phase de conception.</a:t>
            </a:r>
          </a:p>
        </p:txBody>
      </p:sp>
      <p:sp>
        <p:nvSpPr>
          <p:cNvPr id="43014" name="Oval 9"/>
          <p:cNvSpPr>
            <a:spLocks noChangeArrowheads="1"/>
          </p:cNvSpPr>
          <p:nvPr/>
        </p:nvSpPr>
        <p:spPr bwMode="auto">
          <a:xfrm>
            <a:off x="215900" y="2882900"/>
            <a:ext cx="1651000" cy="736600"/>
          </a:xfrm>
          <a:prstGeom prst="ellipse">
            <a:avLst/>
          </a:prstGeom>
          <a:noFill/>
          <a:ln w="9525">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600" dirty="0">
                <a:latin typeface="Calibri" panose="020F0502020204030204" pitchFamily="34" charset="0"/>
              </a:rPr>
              <a:t>Fournisseurs</a:t>
            </a:r>
            <a:br>
              <a:rPr lang="fr-FR" altLang="fr-FR" sz="1600" dirty="0">
                <a:latin typeface="Calibri" panose="020F0502020204030204" pitchFamily="34" charset="0"/>
              </a:rPr>
            </a:br>
            <a:r>
              <a:rPr lang="fr-FR" altLang="fr-FR" sz="1600" dirty="0">
                <a:latin typeface="Calibri" panose="020F0502020204030204" pitchFamily="34" charset="0"/>
              </a:rPr>
              <a:t>de matière</a:t>
            </a:r>
          </a:p>
        </p:txBody>
      </p:sp>
      <p:sp>
        <p:nvSpPr>
          <p:cNvPr id="43015" name="Oval 10"/>
          <p:cNvSpPr>
            <a:spLocks noChangeArrowheads="1"/>
          </p:cNvSpPr>
          <p:nvPr/>
        </p:nvSpPr>
        <p:spPr bwMode="auto">
          <a:xfrm>
            <a:off x="2260600" y="2895600"/>
            <a:ext cx="1562100" cy="774700"/>
          </a:xfrm>
          <a:prstGeom prst="ellipse">
            <a:avLst/>
          </a:prstGeom>
          <a:noFill/>
          <a:ln w="9525">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600" dirty="0">
                <a:latin typeface="Calibri" panose="020F0502020204030204" pitchFamily="34" charset="0"/>
              </a:rPr>
              <a:t>Fournisseurs </a:t>
            </a:r>
            <a:br>
              <a:rPr lang="fr-FR" altLang="fr-FR" sz="1600" dirty="0">
                <a:latin typeface="Calibri" panose="020F0502020204030204" pitchFamily="34" charset="0"/>
              </a:rPr>
            </a:br>
            <a:r>
              <a:rPr lang="fr-FR" altLang="fr-FR" sz="1600" dirty="0">
                <a:latin typeface="Calibri" panose="020F0502020204030204" pitchFamily="34" charset="0"/>
              </a:rPr>
              <a:t>techniques</a:t>
            </a:r>
          </a:p>
        </p:txBody>
      </p:sp>
      <p:sp>
        <p:nvSpPr>
          <p:cNvPr id="43016" name="Oval 11"/>
          <p:cNvSpPr>
            <a:spLocks noChangeArrowheads="1"/>
          </p:cNvSpPr>
          <p:nvPr/>
        </p:nvSpPr>
        <p:spPr bwMode="auto">
          <a:xfrm>
            <a:off x="1066800" y="1327150"/>
            <a:ext cx="1473200" cy="444500"/>
          </a:xfrm>
          <a:prstGeom prst="ellipse">
            <a:avLst/>
          </a:prstGeom>
          <a:noFill/>
          <a:ln w="9525">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600" dirty="0">
                <a:latin typeface="Calibri" panose="020F0502020204030204" pitchFamily="34" charset="0"/>
              </a:rPr>
              <a:t>Distributeurs</a:t>
            </a:r>
          </a:p>
        </p:txBody>
      </p:sp>
      <p:sp>
        <p:nvSpPr>
          <p:cNvPr id="138252" name="Rectangle 12"/>
          <p:cNvSpPr>
            <a:spLocks noChangeArrowheads="1"/>
          </p:cNvSpPr>
          <p:nvPr/>
        </p:nvSpPr>
        <p:spPr bwMode="auto">
          <a:xfrm>
            <a:off x="1320800" y="2139950"/>
            <a:ext cx="1219200" cy="520700"/>
          </a:xfrm>
          <a:prstGeom prst="rect">
            <a:avLst/>
          </a:prstGeom>
          <a:solidFill>
            <a:srgbClr val="FFFF99"/>
          </a:solidFill>
          <a:ln w="9525">
            <a:solidFill>
              <a:schemeClr val="folHlink"/>
            </a:solidFill>
            <a:miter lim="800000"/>
            <a:headEnd/>
            <a:tailEnd/>
          </a:ln>
          <a:effectLst>
            <a:outerShdw dist="71842" dir="18900000" algn="ctr" rotWithShape="0">
              <a:schemeClr val="bg2"/>
            </a:outerShdw>
          </a:effectLst>
        </p:spPr>
        <p:txBody>
          <a:bodyPr lIns="234000" tIns="190800" rIns="234000" bIns="190800" anchor="ctr" anchorCtr="1"/>
          <a:lstStyle/>
          <a:p>
            <a:pPr algn="l" eaLnBrk="1" hangingPunct="1">
              <a:lnSpc>
                <a:spcPct val="120000"/>
              </a:lnSpc>
              <a:defRPr/>
            </a:pPr>
            <a:r>
              <a:rPr lang="fr-FR" sz="1600" dirty="0">
                <a:solidFill>
                  <a:schemeClr val="tx1"/>
                </a:solidFill>
                <a:latin typeface="Calibri" panose="020F0502020204030204" pitchFamily="34" charset="0"/>
              </a:rPr>
              <a:t>Etudes</a:t>
            </a:r>
          </a:p>
        </p:txBody>
      </p:sp>
      <p:sp>
        <p:nvSpPr>
          <p:cNvPr id="138253" name="Rectangle 13"/>
          <p:cNvSpPr>
            <a:spLocks noChangeArrowheads="1"/>
          </p:cNvSpPr>
          <p:nvPr/>
        </p:nvSpPr>
        <p:spPr bwMode="auto">
          <a:xfrm>
            <a:off x="3340100" y="2127250"/>
            <a:ext cx="1168400" cy="546100"/>
          </a:xfrm>
          <a:prstGeom prst="rect">
            <a:avLst/>
          </a:prstGeom>
          <a:solidFill>
            <a:srgbClr val="FFFF99"/>
          </a:solidFill>
          <a:ln w="9525">
            <a:solidFill>
              <a:schemeClr val="folHlink"/>
            </a:solidFill>
            <a:miter lim="800000"/>
            <a:headEnd/>
            <a:tailEnd/>
          </a:ln>
          <a:effectLst>
            <a:outerShdw dist="71842" dir="18900000" algn="ctr" rotWithShape="0">
              <a:schemeClr val="bg2"/>
            </a:outerShdw>
          </a:effectLst>
        </p:spPr>
        <p:txBody>
          <a:bodyPr lIns="234000" tIns="190800" rIns="234000" bIns="190800" anchor="ctr" anchorCtr="1"/>
          <a:lstStyle/>
          <a:p>
            <a:pPr algn="l" eaLnBrk="1" hangingPunct="1">
              <a:lnSpc>
                <a:spcPct val="120000"/>
              </a:lnSpc>
              <a:defRPr/>
            </a:pPr>
            <a:r>
              <a:rPr lang="fr-FR" sz="1600" dirty="0">
                <a:solidFill>
                  <a:schemeClr val="tx1"/>
                </a:solidFill>
                <a:latin typeface="Calibri" panose="020F0502020204030204" pitchFamily="34" charset="0"/>
              </a:rPr>
              <a:t>Achats</a:t>
            </a:r>
          </a:p>
        </p:txBody>
      </p:sp>
      <p:sp>
        <p:nvSpPr>
          <p:cNvPr id="138254" name="Rectangle 14"/>
          <p:cNvSpPr>
            <a:spLocks noChangeArrowheads="1"/>
          </p:cNvSpPr>
          <p:nvPr/>
        </p:nvSpPr>
        <p:spPr bwMode="auto">
          <a:xfrm>
            <a:off x="5308600" y="2127250"/>
            <a:ext cx="1206500" cy="546100"/>
          </a:xfrm>
          <a:prstGeom prst="rect">
            <a:avLst/>
          </a:prstGeom>
          <a:solidFill>
            <a:srgbClr val="FFFF99"/>
          </a:solidFill>
          <a:ln w="9525">
            <a:solidFill>
              <a:schemeClr val="folHlink"/>
            </a:solidFill>
            <a:miter lim="800000"/>
            <a:headEnd/>
            <a:tailEnd/>
          </a:ln>
          <a:effectLst>
            <a:outerShdw dist="71842" dir="18900000" algn="ctr" rotWithShape="0">
              <a:schemeClr val="bg2"/>
            </a:outerShdw>
          </a:effectLst>
        </p:spPr>
        <p:txBody>
          <a:bodyPr lIns="54000" tIns="190800" rIns="54000" bIns="190800" anchor="ctr" anchorCtr="1"/>
          <a:lstStyle/>
          <a:p>
            <a:pPr eaLnBrk="1" hangingPunct="1">
              <a:lnSpc>
                <a:spcPct val="90000"/>
              </a:lnSpc>
              <a:defRPr/>
            </a:pPr>
            <a:r>
              <a:rPr lang="fr-FR" sz="1600" dirty="0">
                <a:solidFill>
                  <a:schemeClr val="tx1"/>
                </a:solidFill>
                <a:latin typeface="Calibri" panose="020F0502020204030204" pitchFamily="34" charset="0"/>
              </a:rPr>
              <a:t>Procédé </a:t>
            </a:r>
            <a:br>
              <a:rPr lang="fr-FR" sz="1600" dirty="0">
                <a:solidFill>
                  <a:schemeClr val="tx1"/>
                </a:solidFill>
                <a:latin typeface="Calibri" panose="020F0502020204030204" pitchFamily="34" charset="0"/>
              </a:rPr>
            </a:br>
            <a:r>
              <a:rPr lang="fr-FR" sz="1600" dirty="0">
                <a:solidFill>
                  <a:schemeClr val="tx1"/>
                </a:solidFill>
                <a:latin typeface="Calibri" panose="020F0502020204030204" pitchFamily="34" charset="0"/>
              </a:rPr>
              <a:t>industriel</a:t>
            </a:r>
          </a:p>
        </p:txBody>
      </p:sp>
      <p:sp>
        <p:nvSpPr>
          <p:cNvPr id="138255" name="Rectangle 15"/>
          <p:cNvSpPr>
            <a:spLocks noChangeArrowheads="1"/>
          </p:cNvSpPr>
          <p:nvPr/>
        </p:nvSpPr>
        <p:spPr bwMode="auto">
          <a:xfrm>
            <a:off x="7315200" y="2127250"/>
            <a:ext cx="1270000" cy="546100"/>
          </a:xfrm>
          <a:prstGeom prst="rect">
            <a:avLst/>
          </a:prstGeom>
          <a:solidFill>
            <a:srgbClr val="FFFF99"/>
          </a:solidFill>
          <a:ln w="9525">
            <a:solidFill>
              <a:schemeClr val="folHlink"/>
            </a:solidFill>
            <a:miter lim="800000"/>
            <a:headEnd/>
            <a:tailEnd/>
          </a:ln>
          <a:effectLst>
            <a:outerShdw dist="71842" dir="18900000" algn="ctr" rotWithShape="0">
              <a:schemeClr val="bg2"/>
            </a:outerShdw>
          </a:effectLst>
        </p:spPr>
        <p:txBody>
          <a:bodyPr lIns="54000" tIns="190800" rIns="54000" bIns="190800" anchor="ctr" anchorCtr="1"/>
          <a:lstStyle/>
          <a:p>
            <a:pPr algn="l" eaLnBrk="1" hangingPunct="1">
              <a:lnSpc>
                <a:spcPct val="120000"/>
              </a:lnSpc>
              <a:defRPr/>
            </a:pPr>
            <a:r>
              <a:rPr lang="fr-FR" sz="1600" dirty="0">
                <a:solidFill>
                  <a:schemeClr val="tx1"/>
                </a:solidFill>
                <a:latin typeface="Calibri" panose="020F0502020204030204" pitchFamily="34" charset="0"/>
              </a:rPr>
              <a:t>Distribution</a:t>
            </a:r>
          </a:p>
        </p:txBody>
      </p:sp>
      <p:sp>
        <p:nvSpPr>
          <p:cNvPr id="43021" name="AutoShape 16"/>
          <p:cNvSpPr>
            <a:spLocks noChangeArrowheads="1"/>
          </p:cNvSpPr>
          <p:nvPr/>
        </p:nvSpPr>
        <p:spPr bwMode="auto">
          <a:xfrm>
            <a:off x="2730500" y="2273300"/>
            <a:ext cx="419100" cy="254000"/>
          </a:xfrm>
          <a:prstGeom prst="rightArrow">
            <a:avLst>
              <a:gd name="adj1" fmla="val 50000"/>
              <a:gd name="adj2" fmla="val 41250"/>
            </a:avLst>
          </a:prstGeom>
          <a:solidFill>
            <a:srgbClr val="FFFF66"/>
          </a:solidFill>
          <a:ln w="9525">
            <a:solidFill>
              <a:schemeClr val="bg2"/>
            </a:solidFill>
            <a:miter lim="800000"/>
            <a:headEnd/>
            <a:tailEnd/>
          </a:ln>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dirty="0">
              <a:latin typeface="Calibri" panose="020F0502020204030204" pitchFamily="34" charset="0"/>
            </a:endParaRPr>
          </a:p>
        </p:txBody>
      </p:sp>
      <p:sp>
        <p:nvSpPr>
          <p:cNvPr id="43022" name="AutoShape 17"/>
          <p:cNvSpPr>
            <a:spLocks noChangeArrowheads="1"/>
          </p:cNvSpPr>
          <p:nvPr/>
        </p:nvSpPr>
        <p:spPr bwMode="auto">
          <a:xfrm>
            <a:off x="4699000" y="2273300"/>
            <a:ext cx="419100" cy="254000"/>
          </a:xfrm>
          <a:prstGeom prst="rightArrow">
            <a:avLst>
              <a:gd name="adj1" fmla="val 50000"/>
              <a:gd name="adj2" fmla="val 41250"/>
            </a:avLst>
          </a:prstGeom>
          <a:solidFill>
            <a:srgbClr val="FFFF66"/>
          </a:solidFill>
          <a:ln w="9525">
            <a:solidFill>
              <a:schemeClr val="bg2"/>
            </a:solidFill>
            <a:miter lim="800000"/>
            <a:headEnd/>
            <a:tailEnd/>
          </a:ln>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dirty="0">
              <a:latin typeface="Calibri" panose="020F0502020204030204" pitchFamily="34" charset="0"/>
            </a:endParaRPr>
          </a:p>
        </p:txBody>
      </p:sp>
      <p:sp>
        <p:nvSpPr>
          <p:cNvPr id="43023" name="AutoShape 18"/>
          <p:cNvSpPr>
            <a:spLocks noChangeArrowheads="1"/>
          </p:cNvSpPr>
          <p:nvPr/>
        </p:nvSpPr>
        <p:spPr bwMode="auto">
          <a:xfrm>
            <a:off x="6705600" y="2273300"/>
            <a:ext cx="419100" cy="254000"/>
          </a:xfrm>
          <a:prstGeom prst="rightArrow">
            <a:avLst>
              <a:gd name="adj1" fmla="val 50000"/>
              <a:gd name="adj2" fmla="val 41250"/>
            </a:avLst>
          </a:prstGeom>
          <a:solidFill>
            <a:srgbClr val="FFFF66"/>
          </a:solidFill>
          <a:ln w="9525">
            <a:solidFill>
              <a:schemeClr val="bg2"/>
            </a:solidFill>
            <a:miter lim="800000"/>
            <a:headEnd/>
            <a:tailEnd/>
          </a:ln>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dirty="0">
              <a:latin typeface="Calibri" panose="020F0502020204030204" pitchFamily="34" charset="0"/>
            </a:endParaRPr>
          </a:p>
        </p:txBody>
      </p:sp>
      <p:sp>
        <p:nvSpPr>
          <p:cNvPr id="43024" name="Oval 19"/>
          <p:cNvSpPr>
            <a:spLocks noChangeArrowheads="1"/>
          </p:cNvSpPr>
          <p:nvPr/>
        </p:nvSpPr>
        <p:spPr bwMode="auto">
          <a:xfrm>
            <a:off x="2984500" y="1123950"/>
            <a:ext cx="1473200" cy="495300"/>
          </a:xfrm>
          <a:prstGeom prst="ellipse">
            <a:avLst/>
          </a:prstGeom>
          <a:noFill/>
          <a:ln w="9525">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600" dirty="0">
                <a:latin typeface="Calibri" panose="020F0502020204030204" pitchFamily="34" charset="0"/>
              </a:rPr>
              <a:t>Utilisateurs</a:t>
            </a:r>
          </a:p>
        </p:txBody>
      </p:sp>
      <p:sp>
        <p:nvSpPr>
          <p:cNvPr id="43025" name="Line 20"/>
          <p:cNvSpPr>
            <a:spLocks noChangeShapeType="1"/>
          </p:cNvSpPr>
          <p:nvPr/>
        </p:nvSpPr>
        <p:spPr bwMode="auto">
          <a:xfrm flipH="1" flipV="1">
            <a:off x="1676400" y="1816100"/>
            <a:ext cx="279400" cy="254000"/>
          </a:xfrm>
          <a:prstGeom prst="line">
            <a:avLst/>
          </a:prstGeom>
          <a:noFill/>
          <a:ln w="9525">
            <a:solidFill>
              <a:schemeClr val="bg2"/>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fr-FR" dirty="0">
              <a:latin typeface="Calibri" panose="020F0502020204030204" pitchFamily="34" charset="0"/>
            </a:endParaRPr>
          </a:p>
        </p:txBody>
      </p:sp>
      <p:sp>
        <p:nvSpPr>
          <p:cNvPr id="43026" name="Line 21"/>
          <p:cNvSpPr>
            <a:spLocks noChangeShapeType="1"/>
          </p:cNvSpPr>
          <p:nvPr/>
        </p:nvSpPr>
        <p:spPr bwMode="auto">
          <a:xfrm flipV="1">
            <a:off x="2146300" y="1574800"/>
            <a:ext cx="1028700" cy="495300"/>
          </a:xfrm>
          <a:prstGeom prst="line">
            <a:avLst/>
          </a:prstGeom>
          <a:noFill/>
          <a:ln w="9525">
            <a:solidFill>
              <a:schemeClr val="bg2"/>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fr-FR" dirty="0">
              <a:latin typeface="Calibri" panose="020F0502020204030204" pitchFamily="34" charset="0"/>
            </a:endParaRPr>
          </a:p>
        </p:txBody>
      </p:sp>
      <p:sp>
        <p:nvSpPr>
          <p:cNvPr id="43027" name="Line 22"/>
          <p:cNvSpPr>
            <a:spLocks noChangeShapeType="1"/>
          </p:cNvSpPr>
          <p:nvPr/>
        </p:nvSpPr>
        <p:spPr bwMode="auto">
          <a:xfrm>
            <a:off x="2260600" y="2717800"/>
            <a:ext cx="228600" cy="304800"/>
          </a:xfrm>
          <a:prstGeom prst="line">
            <a:avLst/>
          </a:prstGeom>
          <a:noFill/>
          <a:ln w="9525">
            <a:solidFill>
              <a:schemeClr val="bg2"/>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fr-FR" dirty="0">
              <a:latin typeface="Calibri" panose="020F0502020204030204" pitchFamily="34" charset="0"/>
            </a:endParaRPr>
          </a:p>
        </p:txBody>
      </p:sp>
      <p:sp>
        <p:nvSpPr>
          <p:cNvPr id="43028" name="Line 23"/>
          <p:cNvSpPr>
            <a:spLocks noChangeShapeType="1"/>
          </p:cNvSpPr>
          <p:nvPr/>
        </p:nvSpPr>
        <p:spPr bwMode="auto">
          <a:xfrm flipH="1">
            <a:off x="1612900" y="2705100"/>
            <a:ext cx="419100" cy="254000"/>
          </a:xfrm>
          <a:prstGeom prst="line">
            <a:avLst/>
          </a:prstGeom>
          <a:noFill/>
          <a:ln w="9525">
            <a:solidFill>
              <a:schemeClr val="bg2"/>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fr-FR" dirty="0">
              <a:latin typeface="Calibri" panose="020F0502020204030204" pitchFamily="34" charset="0"/>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5" name="Rectangle 7"/>
          <p:cNvSpPr>
            <a:spLocks noGrp="1" noChangeArrowheads="1"/>
          </p:cNvSpPr>
          <p:nvPr>
            <p:ph type="title"/>
          </p:nvPr>
        </p:nvSpPr>
        <p:spPr>
          <a:xfrm>
            <a:off x="1346200" y="139700"/>
            <a:ext cx="7277100" cy="546100"/>
          </a:xfrm>
        </p:spPr>
        <p:txBody>
          <a:bodyPr/>
          <a:lstStyle/>
          <a:p>
            <a:pPr>
              <a:defRPr/>
            </a:pPr>
            <a:r>
              <a:rPr lang="fr-FR"/>
              <a:t>Partenaires associés au projet</a:t>
            </a:r>
          </a:p>
        </p:txBody>
      </p:sp>
      <p:sp>
        <p:nvSpPr>
          <p:cNvPr id="44037" name="Rectangle 8"/>
          <p:cNvSpPr>
            <a:spLocks noGrp="1" noChangeArrowheads="1"/>
          </p:cNvSpPr>
          <p:nvPr>
            <p:ph type="body" idx="1"/>
          </p:nvPr>
        </p:nvSpPr>
        <p:spPr>
          <a:xfrm>
            <a:off x="647700" y="3533775"/>
            <a:ext cx="8140700" cy="2625725"/>
          </a:xfrm>
        </p:spPr>
        <p:txBody>
          <a:bodyPr/>
          <a:lstStyle/>
          <a:p>
            <a:pPr marL="0" indent="0">
              <a:buFontTx/>
              <a:buNone/>
            </a:pPr>
            <a:r>
              <a:rPr lang="fr-FR" altLang="fr-FR"/>
              <a:t>Modalités</a:t>
            </a:r>
          </a:p>
          <a:p>
            <a:pPr marL="476250" lvl="1"/>
            <a:r>
              <a:rPr lang="fr-FR" altLang="fr-FR"/>
              <a:t>Des clients participent à des rencontres avec les services de développement pour donner leur avis sur la qualité du produit en cours de développement.</a:t>
            </a:r>
          </a:p>
          <a:p>
            <a:pPr marL="476250" lvl="1"/>
            <a:r>
              <a:rPr lang="fr-FR" altLang="fr-FR"/>
              <a:t>Les fournisseurs participent à des conventions au cours desquelles l'entreprise leur présente le projet de nouveau produit.</a:t>
            </a:r>
          </a:p>
          <a:p>
            <a:pPr marL="476250" lvl="1"/>
            <a:r>
              <a:rPr lang="fr-FR" altLang="fr-FR"/>
              <a:t>Dans certains cas, un représentant du fournisseur fait partie de l'équipe projet et se trouve physiquement sur le plateau projet.</a:t>
            </a:r>
          </a:p>
        </p:txBody>
      </p:sp>
      <p:pic>
        <p:nvPicPr>
          <p:cNvPr id="44103" name="Picture 71" descr="C:\Users\BertrandS\Dropbox\Jeux\00. CONCEPTION DES JEUX\photos\Réunions 17\iStock_000019627656_Medium.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15816" y="908720"/>
            <a:ext cx="3883025" cy="258639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a:xfrm>
            <a:off x="762000" y="2451100"/>
            <a:ext cx="7823200" cy="1333500"/>
          </a:xfrm>
          <a:ln>
            <a:solidFill>
              <a:schemeClr val="bg2"/>
            </a:solidFill>
          </a:ln>
        </p:spPr>
        <p:txBody>
          <a:bodyPr/>
          <a:lstStyle/>
          <a:p>
            <a:r>
              <a:rPr lang="fr-FR" altLang="fr-FR" b="0">
                <a:effectLst/>
              </a:rPr>
              <a:t>7. Chef de projet compétent</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a:xfrm>
            <a:off x="2625725" y="228600"/>
            <a:ext cx="5565775" cy="660400"/>
          </a:xfrm>
        </p:spPr>
        <p:txBody>
          <a:bodyPr/>
          <a:lstStyle/>
          <a:p>
            <a:pPr>
              <a:defRPr/>
            </a:pPr>
            <a:r>
              <a:rPr lang="fr-FR"/>
              <a:t>Le rôle du chef de projet</a:t>
            </a:r>
          </a:p>
        </p:txBody>
      </p:sp>
      <p:grpSp>
        <p:nvGrpSpPr>
          <p:cNvPr id="45061" name="Group 8"/>
          <p:cNvGrpSpPr>
            <a:grpSpLocks/>
          </p:cNvGrpSpPr>
          <p:nvPr/>
        </p:nvGrpSpPr>
        <p:grpSpPr bwMode="auto">
          <a:xfrm>
            <a:off x="3032125" y="1374775"/>
            <a:ext cx="4660850" cy="4913313"/>
            <a:chOff x="1972" y="898"/>
            <a:chExt cx="2048" cy="3095"/>
          </a:xfrm>
        </p:grpSpPr>
        <p:sp>
          <p:nvSpPr>
            <p:cNvPr id="45069" name="AutoShape 9"/>
            <p:cNvSpPr>
              <a:spLocks noChangeArrowheads="1"/>
            </p:cNvSpPr>
            <p:nvPr/>
          </p:nvSpPr>
          <p:spPr bwMode="auto">
            <a:xfrm>
              <a:off x="2860" y="1224"/>
              <a:ext cx="272" cy="2408"/>
            </a:xfrm>
            <a:prstGeom prst="downArrow">
              <a:avLst>
                <a:gd name="adj1" fmla="val 40000"/>
                <a:gd name="adj2" fmla="val 58692"/>
              </a:avLst>
            </a:prstGeom>
            <a:solidFill>
              <a:srgbClr val="FFFF00"/>
            </a:solidFill>
            <a:ln w="9525">
              <a:solidFill>
                <a:schemeClr val="tx2"/>
              </a:solidFill>
              <a:miter lim="800000"/>
              <a:headEnd/>
              <a:tailEnd/>
            </a:ln>
          </p:spPr>
          <p:txBody>
            <a:bodyPr wrap="none" anchor="ctr" anchorCtr="0"/>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sz="1600" dirty="0">
                <a:latin typeface="Calibri" panose="020F0502020204030204" pitchFamily="34" charset="0"/>
              </a:endParaRPr>
            </a:p>
          </p:txBody>
        </p:sp>
        <p:sp>
          <p:nvSpPr>
            <p:cNvPr id="143370" name="Text Box 10"/>
            <p:cNvSpPr txBox="1">
              <a:spLocks noChangeArrowheads="1"/>
            </p:cNvSpPr>
            <p:nvPr/>
          </p:nvSpPr>
          <p:spPr bwMode="auto">
            <a:xfrm>
              <a:off x="1984" y="898"/>
              <a:ext cx="2024" cy="358"/>
            </a:xfrm>
            <a:prstGeom prst="rect">
              <a:avLst/>
            </a:prstGeom>
            <a:solidFill>
              <a:srgbClr val="FFFF99"/>
            </a:solidFill>
            <a:ln w="9525">
              <a:solidFill>
                <a:srgbClr val="5F5F5F"/>
              </a:solidFill>
              <a:miter lim="800000"/>
              <a:headEnd/>
              <a:tailEnd/>
            </a:ln>
            <a:effectLst>
              <a:outerShdw dist="53882" dir="18900000" algn="ctr" rotWithShape="0">
                <a:srgbClr val="B2B2B2"/>
              </a:outerShdw>
            </a:effectLst>
          </p:spPr>
          <p:txBody>
            <a:bodyPr anchor="ctr" anchorCtr="0"/>
            <a:lstStyle/>
            <a:p>
              <a:pPr>
                <a:spcBef>
                  <a:spcPct val="20000"/>
                </a:spcBef>
                <a:defRPr/>
              </a:pPr>
              <a:r>
                <a:rPr lang="fr-FR" sz="1600" dirty="0">
                  <a:latin typeface="Calibri" panose="020F0502020204030204" pitchFamily="34" charset="0"/>
                </a:rPr>
                <a:t>Participe à la </a:t>
              </a:r>
              <a:br>
                <a:rPr lang="fr-FR" sz="1600" dirty="0">
                  <a:latin typeface="Calibri" panose="020F0502020204030204" pitchFamily="34" charset="0"/>
                </a:rPr>
              </a:br>
              <a:r>
                <a:rPr lang="fr-FR" sz="1600" dirty="0">
                  <a:latin typeface="Calibri" panose="020F0502020204030204" pitchFamily="34" charset="0"/>
                </a:rPr>
                <a:t>préparation du projet</a:t>
              </a:r>
            </a:p>
          </p:txBody>
        </p:sp>
        <p:sp>
          <p:nvSpPr>
            <p:cNvPr id="143371" name="Text Box 11"/>
            <p:cNvSpPr txBox="1">
              <a:spLocks noChangeArrowheads="1"/>
            </p:cNvSpPr>
            <p:nvPr/>
          </p:nvSpPr>
          <p:spPr bwMode="auto">
            <a:xfrm>
              <a:off x="2001" y="3208"/>
              <a:ext cx="1990" cy="208"/>
            </a:xfrm>
            <a:prstGeom prst="rect">
              <a:avLst/>
            </a:prstGeom>
            <a:solidFill>
              <a:srgbClr val="FFFF99"/>
            </a:solidFill>
            <a:ln w="9525">
              <a:solidFill>
                <a:srgbClr val="5F5F5F"/>
              </a:solidFill>
              <a:miter lim="800000"/>
              <a:headEnd/>
              <a:tailEnd/>
            </a:ln>
            <a:effectLst>
              <a:outerShdw dist="53882" dir="18900000" algn="ctr" rotWithShape="0">
                <a:srgbClr val="B2B2B2"/>
              </a:outerShdw>
            </a:effectLst>
          </p:spPr>
          <p:txBody>
            <a:bodyPr anchor="ctr" anchorCtr="0"/>
            <a:lstStyle/>
            <a:p>
              <a:pPr>
                <a:spcBef>
                  <a:spcPct val="20000"/>
                </a:spcBef>
                <a:defRPr/>
              </a:pPr>
              <a:r>
                <a:rPr lang="fr-FR" sz="1600" dirty="0">
                  <a:latin typeface="Calibri" panose="020F0502020204030204" pitchFamily="34" charset="0"/>
                </a:rPr>
                <a:t>Conduit le projet</a:t>
              </a:r>
            </a:p>
          </p:txBody>
        </p:sp>
        <p:sp>
          <p:nvSpPr>
            <p:cNvPr id="143372" name="Text Box 12"/>
            <p:cNvSpPr txBox="1">
              <a:spLocks noChangeArrowheads="1"/>
            </p:cNvSpPr>
            <p:nvPr/>
          </p:nvSpPr>
          <p:spPr bwMode="auto">
            <a:xfrm>
              <a:off x="1991" y="1832"/>
              <a:ext cx="2010" cy="208"/>
            </a:xfrm>
            <a:prstGeom prst="rect">
              <a:avLst/>
            </a:prstGeom>
            <a:solidFill>
              <a:srgbClr val="FFFF99"/>
            </a:solidFill>
            <a:ln w="9525">
              <a:solidFill>
                <a:srgbClr val="5F5F5F"/>
              </a:solidFill>
              <a:miter lim="800000"/>
              <a:headEnd/>
              <a:tailEnd/>
            </a:ln>
            <a:effectLst>
              <a:outerShdw dist="53882" dir="18900000" algn="ctr" rotWithShape="0">
                <a:srgbClr val="B2B2B2"/>
              </a:outerShdw>
            </a:effectLst>
          </p:spPr>
          <p:txBody>
            <a:bodyPr anchor="ctr" anchorCtr="0"/>
            <a:lstStyle/>
            <a:p>
              <a:pPr>
                <a:spcBef>
                  <a:spcPct val="20000"/>
                </a:spcBef>
                <a:defRPr/>
              </a:pPr>
              <a:r>
                <a:rPr lang="fr-FR" sz="1600" dirty="0">
                  <a:latin typeface="Calibri" panose="020F0502020204030204" pitchFamily="34" charset="0"/>
                </a:rPr>
                <a:t>Anime l'équipe projet</a:t>
              </a:r>
            </a:p>
          </p:txBody>
        </p:sp>
        <p:sp>
          <p:nvSpPr>
            <p:cNvPr id="143373" name="Text Box 13"/>
            <p:cNvSpPr txBox="1">
              <a:spLocks noChangeArrowheads="1"/>
            </p:cNvSpPr>
            <p:nvPr/>
          </p:nvSpPr>
          <p:spPr bwMode="auto">
            <a:xfrm>
              <a:off x="1979" y="2753"/>
              <a:ext cx="2034" cy="352"/>
            </a:xfrm>
            <a:prstGeom prst="rect">
              <a:avLst/>
            </a:prstGeom>
            <a:solidFill>
              <a:srgbClr val="FFFF99"/>
            </a:solidFill>
            <a:ln w="9525">
              <a:solidFill>
                <a:srgbClr val="5F5F5F"/>
              </a:solidFill>
              <a:miter lim="800000"/>
              <a:headEnd/>
              <a:tailEnd/>
            </a:ln>
            <a:effectLst>
              <a:outerShdw dist="53882" dir="18900000" algn="ctr" rotWithShape="0">
                <a:srgbClr val="B2B2B2"/>
              </a:outerShdw>
            </a:effectLst>
          </p:spPr>
          <p:txBody>
            <a:bodyPr anchor="ctr" anchorCtr="0"/>
            <a:lstStyle/>
            <a:p>
              <a:pPr>
                <a:spcBef>
                  <a:spcPct val="20000"/>
                </a:spcBef>
                <a:defRPr/>
              </a:pPr>
              <a:r>
                <a:rPr lang="fr-FR" sz="1600" dirty="0">
                  <a:latin typeface="Calibri" panose="020F0502020204030204" pitchFamily="34" charset="0"/>
                </a:rPr>
                <a:t>Gère certaines</a:t>
              </a:r>
              <a:br>
                <a:rPr lang="fr-FR" sz="1600" dirty="0">
                  <a:latin typeface="Calibri" panose="020F0502020204030204" pitchFamily="34" charset="0"/>
                </a:rPr>
              </a:br>
              <a:r>
                <a:rPr lang="fr-FR" sz="1600" dirty="0">
                  <a:latin typeface="Calibri" panose="020F0502020204030204" pitchFamily="34" charset="0"/>
                </a:rPr>
                <a:t>ressources budgétaires</a:t>
              </a:r>
            </a:p>
          </p:txBody>
        </p:sp>
        <p:sp>
          <p:nvSpPr>
            <p:cNvPr id="143374" name="Text Box 14"/>
            <p:cNvSpPr txBox="1">
              <a:spLocks noChangeArrowheads="1"/>
            </p:cNvSpPr>
            <p:nvPr/>
          </p:nvSpPr>
          <p:spPr bwMode="auto">
            <a:xfrm>
              <a:off x="2010" y="3641"/>
              <a:ext cx="1972" cy="352"/>
            </a:xfrm>
            <a:prstGeom prst="rect">
              <a:avLst/>
            </a:prstGeom>
            <a:solidFill>
              <a:srgbClr val="FFFF99"/>
            </a:solidFill>
            <a:ln w="9525">
              <a:solidFill>
                <a:srgbClr val="5F5F5F"/>
              </a:solidFill>
              <a:miter lim="800000"/>
              <a:headEnd/>
              <a:tailEnd/>
            </a:ln>
            <a:effectLst>
              <a:outerShdw dist="53882" dir="18900000" algn="ctr" rotWithShape="0">
                <a:srgbClr val="B2B2B2"/>
              </a:outerShdw>
            </a:effectLst>
          </p:spPr>
          <p:txBody>
            <a:bodyPr anchor="ctr" anchorCtr="0"/>
            <a:lstStyle/>
            <a:p>
              <a:pPr>
                <a:spcBef>
                  <a:spcPct val="20000"/>
                </a:spcBef>
                <a:defRPr/>
              </a:pPr>
              <a:r>
                <a:rPr lang="fr-FR" sz="1600" dirty="0">
                  <a:latin typeface="Calibri" panose="020F0502020204030204" pitchFamily="34" charset="0"/>
                </a:rPr>
                <a:t>Organise la capitalisation </a:t>
              </a:r>
              <a:br>
                <a:rPr lang="fr-FR" sz="1600" dirty="0">
                  <a:latin typeface="Calibri" panose="020F0502020204030204" pitchFamily="34" charset="0"/>
                </a:rPr>
              </a:br>
              <a:r>
                <a:rPr lang="fr-FR" sz="1600" dirty="0">
                  <a:latin typeface="Calibri" panose="020F0502020204030204" pitchFamily="34" charset="0"/>
                </a:rPr>
                <a:t>des connaissances</a:t>
              </a:r>
            </a:p>
          </p:txBody>
        </p:sp>
        <p:sp>
          <p:nvSpPr>
            <p:cNvPr id="143375" name="Text Box 15"/>
            <p:cNvSpPr txBox="1">
              <a:spLocks noChangeArrowheads="1"/>
            </p:cNvSpPr>
            <p:nvPr/>
          </p:nvSpPr>
          <p:spPr bwMode="auto">
            <a:xfrm>
              <a:off x="1972" y="2136"/>
              <a:ext cx="2048" cy="496"/>
            </a:xfrm>
            <a:prstGeom prst="rect">
              <a:avLst/>
            </a:prstGeom>
            <a:solidFill>
              <a:srgbClr val="FFFF99"/>
            </a:solidFill>
            <a:ln w="9525">
              <a:solidFill>
                <a:srgbClr val="5F5F5F"/>
              </a:solidFill>
              <a:miter lim="800000"/>
              <a:headEnd/>
              <a:tailEnd/>
            </a:ln>
            <a:effectLst>
              <a:outerShdw dist="53882" dir="18900000" algn="ctr" rotWithShape="0">
                <a:srgbClr val="B2B2B2"/>
              </a:outerShdw>
            </a:effectLst>
          </p:spPr>
          <p:txBody>
            <a:bodyPr anchor="ctr" anchorCtr="0"/>
            <a:lstStyle/>
            <a:p>
              <a:pPr>
                <a:spcBef>
                  <a:spcPct val="20000"/>
                </a:spcBef>
                <a:defRPr/>
              </a:pPr>
              <a:r>
                <a:rPr lang="fr-FR" sz="1600" dirty="0">
                  <a:latin typeface="Calibri" panose="020F0502020204030204" pitchFamily="34" charset="0"/>
                </a:rPr>
                <a:t>Assure les relations avec le Comité de Pilotage, les services impliqués dans le projet et les partenaires</a:t>
              </a:r>
            </a:p>
          </p:txBody>
        </p:sp>
        <p:sp>
          <p:nvSpPr>
            <p:cNvPr id="143376" name="Text Box 16"/>
            <p:cNvSpPr txBox="1">
              <a:spLocks noChangeArrowheads="1"/>
            </p:cNvSpPr>
            <p:nvPr/>
          </p:nvSpPr>
          <p:spPr bwMode="auto">
            <a:xfrm>
              <a:off x="1991" y="1376"/>
              <a:ext cx="2010" cy="368"/>
            </a:xfrm>
            <a:prstGeom prst="rect">
              <a:avLst/>
            </a:prstGeom>
            <a:solidFill>
              <a:srgbClr val="FFFF99"/>
            </a:solidFill>
            <a:ln w="9525">
              <a:solidFill>
                <a:srgbClr val="5F5F5F"/>
              </a:solidFill>
              <a:miter lim="800000"/>
              <a:headEnd/>
              <a:tailEnd/>
            </a:ln>
            <a:effectLst>
              <a:outerShdw dist="53882" dir="18900000" algn="ctr" rotWithShape="0">
                <a:srgbClr val="B2B2B2"/>
              </a:outerShdw>
            </a:effectLst>
          </p:spPr>
          <p:txBody>
            <a:bodyPr anchor="ctr" anchorCtr="0"/>
            <a:lstStyle/>
            <a:p>
              <a:pPr>
                <a:spcBef>
                  <a:spcPct val="20000"/>
                </a:spcBef>
                <a:defRPr/>
              </a:pPr>
              <a:r>
                <a:rPr lang="fr-FR" sz="1600" dirty="0">
                  <a:latin typeface="Calibri" panose="020F0502020204030204" pitchFamily="34" charset="0"/>
                </a:rPr>
                <a:t>Choisit l'équipe projet et </a:t>
              </a:r>
              <a:br>
                <a:rPr lang="fr-FR" sz="1600" dirty="0">
                  <a:latin typeface="Calibri" panose="020F0502020204030204" pitchFamily="34" charset="0"/>
                </a:rPr>
              </a:br>
              <a:r>
                <a:rPr lang="fr-FR" sz="1600" dirty="0">
                  <a:latin typeface="Calibri" panose="020F0502020204030204" pitchFamily="34" charset="0"/>
                </a:rPr>
                <a:t>organise sa formation</a:t>
              </a:r>
            </a:p>
          </p:txBody>
        </p:sp>
      </p:grpSp>
      <p:pic>
        <p:nvPicPr>
          <p:cNvPr id="45110" name="Picture 54" descr="C:\Users\BertrandS\Dropbox\Jeux\00. CONCEPTION DES JEUX\photos\Bureau Une Femme 29\iStock_000040323106_Medium.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5757" y="1786145"/>
            <a:ext cx="1650505" cy="247291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Grp="1" noChangeArrowheads="1"/>
          </p:cNvSpPr>
          <p:nvPr>
            <p:ph type="title"/>
          </p:nvPr>
        </p:nvSpPr>
        <p:spPr/>
        <p:txBody>
          <a:bodyPr/>
          <a:lstStyle/>
          <a:p>
            <a:pPr>
              <a:defRPr/>
            </a:pPr>
            <a:r>
              <a:rPr lang="fr-FR"/>
              <a:t>Les qualités du chef de projet</a:t>
            </a:r>
          </a:p>
        </p:txBody>
      </p:sp>
      <p:sp>
        <p:nvSpPr>
          <p:cNvPr id="46085" name="Freeform 8"/>
          <p:cNvSpPr>
            <a:spLocks noEditPoints="1"/>
          </p:cNvSpPr>
          <p:nvPr/>
        </p:nvSpPr>
        <p:spPr bwMode="auto">
          <a:xfrm>
            <a:off x="4429125" y="2878138"/>
            <a:ext cx="590550" cy="1247775"/>
          </a:xfrm>
          <a:custGeom>
            <a:avLst/>
            <a:gdLst>
              <a:gd name="T0" fmla="*/ 2147483647 w 2292"/>
              <a:gd name="T1" fmla="*/ 2147483647 h 4852"/>
              <a:gd name="T2" fmla="*/ 2147483647 w 2292"/>
              <a:gd name="T3" fmla="*/ 2147483647 h 4852"/>
              <a:gd name="T4" fmla="*/ 1796037507 w 2292"/>
              <a:gd name="T5" fmla="*/ 2147483647 h 4852"/>
              <a:gd name="T6" fmla="*/ 769758666 w 2292"/>
              <a:gd name="T7" fmla="*/ 2147483647 h 4852"/>
              <a:gd name="T8" fmla="*/ 136823897 w 2292"/>
              <a:gd name="T9" fmla="*/ 2147483647 h 4852"/>
              <a:gd name="T10" fmla="*/ 0 w 2292"/>
              <a:gd name="T11" fmla="*/ 2147483647 h 4852"/>
              <a:gd name="T12" fmla="*/ 359220822 w 2292"/>
              <a:gd name="T13" fmla="*/ 2147483647 h 4852"/>
              <a:gd name="T14" fmla="*/ 1334182256 w 2292"/>
              <a:gd name="T15" fmla="*/ 2147483647 h 4852"/>
              <a:gd name="T16" fmla="*/ 2147483647 w 2292"/>
              <a:gd name="T17" fmla="*/ 2147483647 h 4852"/>
              <a:gd name="T18" fmla="*/ 2147483647 w 2292"/>
              <a:gd name="T19" fmla="*/ 2147483647 h 4852"/>
              <a:gd name="T20" fmla="*/ 2147483647 w 2292"/>
              <a:gd name="T21" fmla="*/ 2147483647 h 4852"/>
              <a:gd name="T22" fmla="*/ 2147483647 w 2292"/>
              <a:gd name="T23" fmla="*/ 2147483647 h 4852"/>
              <a:gd name="T24" fmla="*/ 2147483647 w 2292"/>
              <a:gd name="T25" fmla="*/ 2147483647 h 4852"/>
              <a:gd name="T26" fmla="*/ 2147483647 w 2292"/>
              <a:gd name="T27" fmla="*/ 2147483647 h 4852"/>
              <a:gd name="T28" fmla="*/ 2147483647 w 2292"/>
              <a:gd name="T29" fmla="*/ 2147483647 h 4852"/>
              <a:gd name="T30" fmla="*/ 2147483647 w 2292"/>
              <a:gd name="T31" fmla="*/ 2147483647 h 4852"/>
              <a:gd name="T32" fmla="*/ 2147483647 w 2292"/>
              <a:gd name="T33" fmla="*/ 2147483647 h 4852"/>
              <a:gd name="T34" fmla="*/ 2147483647 w 2292"/>
              <a:gd name="T35" fmla="*/ 2147483647 h 4852"/>
              <a:gd name="T36" fmla="*/ 2147483647 w 2292"/>
              <a:gd name="T37" fmla="*/ 2147483647 h 4852"/>
              <a:gd name="T38" fmla="*/ 2147483647 w 2292"/>
              <a:gd name="T39" fmla="*/ 2147483647 h 4852"/>
              <a:gd name="T40" fmla="*/ 2147483647 w 2292"/>
              <a:gd name="T41" fmla="*/ 2147483647 h 4852"/>
              <a:gd name="T42" fmla="*/ 2147483647 w 2292"/>
              <a:gd name="T43" fmla="*/ 2147483647 h 4852"/>
              <a:gd name="T44" fmla="*/ 2147483647 w 2292"/>
              <a:gd name="T45" fmla="*/ 2147483647 h 4852"/>
              <a:gd name="T46" fmla="*/ 2147483647 w 2292"/>
              <a:gd name="T47" fmla="*/ 2147483647 h 4852"/>
              <a:gd name="T48" fmla="*/ 2147483647 w 2292"/>
              <a:gd name="T49" fmla="*/ 2147483647 h 4852"/>
              <a:gd name="T50" fmla="*/ 2147483647 w 2292"/>
              <a:gd name="T51" fmla="*/ 2147483647 h 4852"/>
              <a:gd name="T52" fmla="*/ 2147483647 w 2292"/>
              <a:gd name="T53" fmla="*/ 2147483647 h 4852"/>
              <a:gd name="T54" fmla="*/ 2147483647 w 2292"/>
              <a:gd name="T55" fmla="*/ 2147483647 h 4852"/>
              <a:gd name="T56" fmla="*/ 2147483647 w 2292"/>
              <a:gd name="T57" fmla="*/ 2147483647 h 4852"/>
              <a:gd name="T58" fmla="*/ 2147483647 w 2292"/>
              <a:gd name="T59" fmla="*/ 2147483647 h 4852"/>
              <a:gd name="T60" fmla="*/ 2147483647 w 2292"/>
              <a:gd name="T61" fmla="*/ 2147483647 h 4852"/>
              <a:gd name="T62" fmla="*/ 2147483647 w 2292"/>
              <a:gd name="T63" fmla="*/ 2147483647 h 4852"/>
              <a:gd name="T64" fmla="*/ 2147483647 w 2292"/>
              <a:gd name="T65" fmla="*/ 2147483647 h 4852"/>
              <a:gd name="T66" fmla="*/ 2147483647 w 2292"/>
              <a:gd name="T67" fmla="*/ 2147483647 h 4852"/>
              <a:gd name="T68" fmla="*/ 2147483647 w 2292"/>
              <a:gd name="T69" fmla="*/ 2147483647 h 4852"/>
              <a:gd name="T70" fmla="*/ 2147483647 w 2292"/>
              <a:gd name="T71" fmla="*/ 2147483647 h 4852"/>
              <a:gd name="T72" fmla="*/ 2147483647 w 2292"/>
              <a:gd name="T73" fmla="*/ 0 h 4852"/>
              <a:gd name="T74" fmla="*/ 2147483647 w 2292"/>
              <a:gd name="T75" fmla="*/ 391188235 h 4852"/>
              <a:gd name="T76" fmla="*/ 2147483647 w 2292"/>
              <a:gd name="T77" fmla="*/ 1462640135 h 4852"/>
              <a:gd name="T78" fmla="*/ 2147483647 w 2292"/>
              <a:gd name="T79" fmla="*/ 2147483647 h 4852"/>
              <a:gd name="T80" fmla="*/ 2147483647 w 2292"/>
              <a:gd name="T81" fmla="*/ 2147483647 h 4852"/>
              <a:gd name="T82" fmla="*/ 2147483647 w 2292"/>
              <a:gd name="T83" fmla="*/ 2147483647 h 4852"/>
              <a:gd name="T84" fmla="*/ 2147483647 w 2292"/>
              <a:gd name="T85" fmla="*/ 2147483647 h 4852"/>
              <a:gd name="T86" fmla="*/ 2147483647 w 2292"/>
              <a:gd name="T87" fmla="*/ 2147483647 h 4852"/>
              <a:gd name="T88" fmla="*/ 2147483647 w 2292"/>
              <a:gd name="T89" fmla="*/ 2147483647 h 4852"/>
              <a:gd name="T90" fmla="*/ 2147483647 w 2292"/>
              <a:gd name="T91" fmla="*/ 2147483647 h 4852"/>
              <a:gd name="T92" fmla="*/ 2147483647 w 2292"/>
              <a:gd name="T93" fmla="*/ 2147483647 h 4852"/>
              <a:gd name="T94" fmla="*/ 2147483647 w 2292"/>
              <a:gd name="T95" fmla="*/ 2147483647 h 4852"/>
              <a:gd name="T96" fmla="*/ 2147483647 w 2292"/>
              <a:gd name="T97" fmla="*/ 2147483647 h 4852"/>
              <a:gd name="T98" fmla="*/ 2147483647 w 2292"/>
              <a:gd name="T99" fmla="*/ 2147483647 h 4852"/>
              <a:gd name="T100" fmla="*/ 2147483647 w 2292"/>
              <a:gd name="T101" fmla="*/ 2147483647 h 4852"/>
              <a:gd name="T102" fmla="*/ 2147483647 w 2292"/>
              <a:gd name="T103" fmla="*/ 2147483647 h 4852"/>
              <a:gd name="T104" fmla="*/ 2147483647 w 2292"/>
              <a:gd name="T105" fmla="*/ 2147483647 h 4852"/>
              <a:gd name="T106" fmla="*/ 2147483647 w 2292"/>
              <a:gd name="T107" fmla="*/ 2147483647 h 4852"/>
              <a:gd name="T108" fmla="*/ 2147483647 w 2292"/>
              <a:gd name="T109" fmla="*/ 2147483647 h 4852"/>
              <a:gd name="T110" fmla="*/ 2147483647 w 2292"/>
              <a:gd name="T111" fmla="*/ 1955874181 h 4852"/>
              <a:gd name="T112" fmla="*/ 2147483647 w 2292"/>
              <a:gd name="T113" fmla="*/ 680330015 h 4852"/>
              <a:gd name="T114" fmla="*/ 2147483647 w 2292"/>
              <a:gd name="T115" fmla="*/ 51056161 h 485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292"/>
              <a:gd name="T175" fmla="*/ 0 h 4852"/>
              <a:gd name="T176" fmla="*/ 2292 w 2292"/>
              <a:gd name="T177" fmla="*/ 4852 h 485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292" h="4852">
                <a:moveTo>
                  <a:pt x="323" y="1187"/>
                </a:moveTo>
                <a:lnTo>
                  <a:pt x="294" y="1189"/>
                </a:lnTo>
                <a:lnTo>
                  <a:pt x="267" y="1195"/>
                </a:lnTo>
                <a:lnTo>
                  <a:pt x="238" y="1205"/>
                </a:lnTo>
                <a:lnTo>
                  <a:pt x="209" y="1217"/>
                </a:lnTo>
                <a:lnTo>
                  <a:pt x="181" y="1233"/>
                </a:lnTo>
                <a:lnTo>
                  <a:pt x="155" y="1252"/>
                </a:lnTo>
                <a:lnTo>
                  <a:pt x="129" y="1272"/>
                </a:lnTo>
                <a:lnTo>
                  <a:pt x="105" y="1295"/>
                </a:lnTo>
                <a:lnTo>
                  <a:pt x="84" y="1319"/>
                </a:lnTo>
                <a:lnTo>
                  <a:pt x="63" y="1346"/>
                </a:lnTo>
                <a:lnTo>
                  <a:pt x="45" y="1375"/>
                </a:lnTo>
                <a:lnTo>
                  <a:pt x="29" y="1404"/>
                </a:lnTo>
                <a:lnTo>
                  <a:pt x="17" y="1433"/>
                </a:lnTo>
                <a:lnTo>
                  <a:pt x="8" y="1464"/>
                </a:lnTo>
                <a:lnTo>
                  <a:pt x="3" y="1494"/>
                </a:lnTo>
                <a:lnTo>
                  <a:pt x="0" y="1525"/>
                </a:lnTo>
                <a:lnTo>
                  <a:pt x="0" y="2935"/>
                </a:lnTo>
                <a:lnTo>
                  <a:pt x="3" y="2966"/>
                </a:lnTo>
                <a:lnTo>
                  <a:pt x="10" y="2998"/>
                </a:lnTo>
                <a:lnTo>
                  <a:pt x="21" y="3029"/>
                </a:lnTo>
                <a:lnTo>
                  <a:pt x="37" y="3059"/>
                </a:lnTo>
                <a:lnTo>
                  <a:pt x="56" y="3089"/>
                </a:lnTo>
                <a:lnTo>
                  <a:pt x="78" y="3117"/>
                </a:lnTo>
                <a:lnTo>
                  <a:pt x="102" y="3143"/>
                </a:lnTo>
                <a:lnTo>
                  <a:pt x="128" y="3169"/>
                </a:lnTo>
                <a:lnTo>
                  <a:pt x="157" y="3192"/>
                </a:lnTo>
                <a:lnTo>
                  <a:pt x="187" y="3212"/>
                </a:lnTo>
                <a:lnTo>
                  <a:pt x="217" y="3231"/>
                </a:lnTo>
                <a:lnTo>
                  <a:pt x="249" y="3246"/>
                </a:lnTo>
                <a:lnTo>
                  <a:pt x="281" y="3259"/>
                </a:lnTo>
                <a:lnTo>
                  <a:pt x="313" y="3269"/>
                </a:lnTo>
                <a:lnTo>
                  <a:pt x="343" y="3273"/>
                </a:lnTo>
                <a:lnTo>
                  <a:pt x="373" y="3276"/>
                </a:lnTo>
                <a:lnTo>
                  <a:pt x="373" y="1757"/>
                </a:lnTo>
                <a:lnTo>
                  <a:pt x="570" y="1758"/>
                </a:lnTo>
                <a:lnTo>
                  <a:pt x="574" y="4850"/>
                </a:lnTo>
                <a:lnTo>
                  <a:pt x="1072" y="4852"/>
                </a:lnTo>
                <a:lnTo>
                  <a:pt x="1070" y="2819"/>
                </a:lnTo>
                <a:lnTo>
                  <a:pt x="1252" y="2819"/>
                </a:lnTo>
                <a:lnTo>
                  <a:pt x="1252" y="2824"/>
                </a:lnTo>
                <a:lnTo>
                  <a:pt x="1252" y="2836"/>
                </a:lnTo>
                <a:lnTo>
                  <a:pt x="1252" y="2858"/>
                </a:lnTo>
                <a:lnTo>
                  <a:pt x="1252" y="2886"/>
                </a:lnTo>
                <a:lnTo>
                  <a:pt x="1252" y="2922"/>
                </a:lnTo>
                <a:lnTo>
                  <a:pt x="1253" y="2964"/>
                </a:lnTo>
                <a:lnTo>
                  <a:pt x="1253" y="3012"/>
                </a:lnTo>
                <a:lnTo>
                  <a:pt x="1253" y="3065"/>
                </a:lnTo>
                <a:lnTo>
                  <a:pt x="1253" y="3124"/>
                </a:lnTo>
                <a:lnTo>
                  <a:pt x="1253" y="3188"/>
                </a:lnTo>
                <a:lnTo>
                  <a:pt x="1255" y="3257"/>
                </a:lnTo>
                <a:lnTo>
                  <a:pt x="1255" y="3329"/>
                </a:lnTo>
                <a:lnTo>
                  <a:pt x="1255" y="3404"/>
                </a:lnTo>
                <a:lnTo>
                  <a:pt x="1255" y="3482"/>
                </a:lnTo>
                <a:lnTo>
                  <a:pt x="1256" y="3563"/>
                </a:lnTo>
                <a:lnTo>
                  <a:pt x="1256" y="3645"/>
                </a:lnTo>
                <a:lnTo>
                  <a:pt x="1256" y="3729"/>
                </a:lnTo>
                <a:lnTo>
                  <a:pt x="1257" y="3814"/>
                </a:lnTo>
                <a:lnTo>
                  <a:pt x="1257" y="3900"/>
                </a:lnTo>
                <a:lnTo>
                  <a:pt x="1257" y="3985"/>
                </a:lnTo>
                <a:lnTo>
                  <a:pt x="1257" y="4071"/>
                </a:lnTo>
                <a:lnTo>
                  <a:pt x="1258" y="4155"/>
                </a:lnTo>
                <a:lnTo>
                  <a:pt x="1258" y="4238"/>
                </a:lnTo>
                <a:lnTo>
                  <a:pt x="1258" y="4319"/>
                </a:lnTo>
                <a:lnTo>
                  <a:pt x="1258" y="4399"/>
                </a:lnTo>
                <a:lnTo>
                  <a:pt x="1258" y="4475"/>
                </a:lnTo>
                <a:lnTo>
                  <a:pt x="1259" y="4548"/>
                </a:lnTo>
                <a:lnTo>
                  <a:pt x="1259" y="4618"/>
                </a:lnTo>
                <a:lnTo>
                  <a:pt x="1259" y="4683"/>
                </a:lnTo>
                <a:lnTo>
                  <a:pt x="1259" y="4744"/>
                </a:lnTo>
                <a:lnTo>
                  <a:pt x="1259" y="4800"/>
                </a:lnTo>
                <a:lnTo>
                  <a:pt x="1259" y="4850"/>
                </a:lnTo>
                <a:lnTo>
                  <a:pt x="1721" y="4852"/>
                </a:lnTo>
                <a:lnTo>
                  <a:pt x="1724" y="1757"/>
                </a:lnTo>
                <a:lnTo>
                  <a:pt x="1920" y="1757"/>
                </a:lnTo>
                <a:lnTo>
                  <a:pt x="1920" y="3236"/>
                </a:lnTo>
                <a:lnTo>
                  <a:pt x="1949" y="3234"/>
                </a:lnTo>
                <a:lnTo>
                  <a:pt x="1979" y="3229"/>
                </a:lnTo>
                <a:lnTo>
                  <a:pt x="2010" y="3220"/>
                </a:lnTo>
                <a:lnTo>
                  <a:pt x="2041" y="3208"/>
                </a:lnTo>
                <a:lnTo>
                  <a:pt x="2074" y="3194"/>
                </a:lnTo>
                <a:lnTo>
                  <a:pt x="2104" y="3177"/>
                </a:lnTo>
                <a:lnTo>
                  <a:pt x="2134" y="3158"/>
                </a:lnTo>
                <a:lnTo>
                  <a:pt x="2163" y="3136"/>
                </a:lnTo>
                <a:lnTo>
                  <a:pt x="2190" y="3112"/>
                </a:lnTo>
                <a:lnTo>
                  <a:pt x="2214" y="3087"/>
                </a:lnTo>
                <a:lnTo>
                  <a:pt x="2236" y="3059"/>
                </a:lnTo>
                <a:lnTo>
                  <a:pt x="2255" y="3031"/>
                </a:lnTo>
                <a:lnTo>
                  <a:pt x="2270" y="3002"/>
                </a:lnTo>
                <a:lnTo>
                  <a:pt x="2282" y="2972"/>
                </a:lnTo>
                <a:lnTo>
                  <a:pt x="2290" y="2941"/>
                </a:lnTo>
                <a:lnTo>
                  <a:pt x="2292" y="2910"/>
                </a:lnTo>
                <a:lnTo>
                  <a:pt x="2292" y="1500"/>
                </a:lnTo>
                <a:lnTo>
                  <a:pt x="2290" y="1470"/>
                </a:lnTo>
                <a:lnTo>
                  <a:pt x="2285" y="1439"/>
                </a:lnTo>
                <a:lnTo>
                  <a:pt x="2276" y="1410"/>
                </a:lnTo>
                <a:lnTo>
                  <a:pt x="2265" y="1382"/>
                </a:lnTo>
                <a:lnTo>
                  <a:pt x="2251" y="1354"/>
                </a:lnTo>
                <a:lnTo>
                  <a:pt x="2234" y="1329"/>
                </a:lnTo>
                <a:lnTo>
                  <a:pt x="2215" y="1304"/>
                </a:lnTo>
                <a:lnTo>
                  <a:pt x="2194" y="1282"/>
                </a:lnTo>
                <a:lnTo>
                  <a:pt x="2171" y="1262"/>
                </a:lnTo>
                <a:lnTo>
                  <a:pt x="2146" y="1242"/>
                </a:lnTo>
                <a:lnTo>
                  <a:pt x="2121" y="1227"/>
                </a:lnTo>
                <a:lnTo>
                  <a:pt x="2093" y="1212"/>
                </a:lnTo>
                <a:lnTo>
                  <a:pt x="2065" y="1201"/>
                </a:lnTo>
                <a:lnTo>
                  <a:pt x="2038" y="1194"/>
                </a:lnTo>
                <a:lnTo>
                  <a:pt x="2009" y="1188"/>
                </a:lnTo>
                <a:lnTo>
                  <a:pt x="1980" y="1187"/>
                </a:lnTo>
                <a:lnTo>
                  <a:pt x="323" y="1187"/>
                </a:lnTo>
                <a:close/>
                <a:moveTo>
                  <a:pt x="1106" y="0"/>
                </a:moveTo>
                <a:lnTo>
                  <a:pt x="1153" y="3"/>
                </a:lnTo>
                <a:lnTo>
                  <a:pt x="1199" y="10"/>
                </a:lnTo>
                <a:lnTo>
                  <a:pt x="1244" y="23"/>
                </a:lnTo>
                <a:lnTo>
                  <a:pt x="1286" y="40"/>
                </a:lnTo>
                <a:lnTo>
                  <a:pt x="1326" y="60"/>
                </a:lnTo>
                <a:lnTo>
                  <a:pt x="1364" y="86"/>
                </a:lnTo>
                <a:lnTo>
                  <a:pt x="1399" y="115"/>
                </a:lnTo>
                <a:lnTo>
                  <a:pt x="1432" y="147"/>
                </a:lnTo>
                <a:lnTo>
                  <a:pt x="1462" y="183"/>
                </a:lnTo>
                <a:lnTo>
                  <a:pt x="1488" y="222"/>
                </a:lnTo>
                <a:lnTo>
                  <a:pt x="1511" y="263"/>
                </a:lnTo>
                <a:lnTo>
                  <a:pt x="1531" y="306"/>
                </a:lnTo>
                <a:lnTo>
                  <a:pt x="1546" y="353"/>
                </a:lnTo>
                <a:lnTo>
                  <a:pt x="1557" y="400"/>
                </a:lnTo>
                <a:lnTo>
                  <a:pt x="1564" y="451"/>
                </a:lnTo>
                <a:lnTo>
                  <a:pt x="1567" y="501"/>
                </a:lnTo>
                <a:lnTo>
                  <a:pt x="1564" y="552"/>
                </a:lnTo>
                <a:lnTo>
                  <a:pt x="1557" y="603"/>
                </a:lnTo>
                <a:lnTo>
                  <a:pt x="1546" y="651"/>
                </a:lnTo>
                <a:lnTo>
                  <a:pt x="1531" y="697"/>
                </a:lnTo>
                <a:lnTo>
                  <a:pt x="1511" y="740"/>
                </a:lnTo>
                <a:lnTo>
                  <a:pt x="1488" y="782"/>
                </a:lnTo>
                <a:lnTo>
                  <a:pt x="1462" y="821"/>
                </a:lnTo>
                <a:lnTo>
                  <a:pt x="1432" y="857"/>
                </a:lnTo>
                <a:lnTo>
                  <a:pt x="1399" y="889"/>
                </a:lnTo>
                <a:lnTo>
                  <a:pt x="1364" y="918"/>
                </a:lnTo>
                <a:lnTo>
                  <a:pt x="1326" y="944"/>
                </a:lnTo>
                <a:lnTo>
                  <a:pt x="1286" y="965"/>
                </a:lnTo>
                <a:lnTo>
                  <a:pt x="1244" y="982"/>
                </a:lnTo>
                <a:lnTo>
                  <a:pt x="1199" y="994"/>
                </a:lnTo>
                <a:lnTo>
                  <a:pt x="1153" y="1003"/>
                </a:lnTo>
                <a:lnTo>
                  <a:pt x="1106" y="1005"/>
                </a:lnTo>
                <a:lnTo>
                  <a:pt x="1059" y="1003"/>
                </a:lnTo>
                <a:lnTo>
                  <a:pt x="1014" y="994"/>
                </a:lnTo>
                <a:lnTo>
                  <a:pt x="970" y="982"/>
                </a:lnTo>
                <a:lnTo>
                  <a:pt x="928" y="965"/>
                </a:lnTo>
                <a:lnTo>
                  <a:pt x="887" y="944"/>
                </a:lnTo>
                <a:lnTo>
                  <a:pt x="850" y="918"/>
                </a:lnTo>
                <a:lnTo>
                  <a:pt x="814" y="889"/>
                </a:lnTo>
                <a:lnTo>
                  <a:pt x="781" y="857"/>
                </a:lnTo>
                <a:lnTo>
                  <a:pt x="751" y="821"/>
                </a:lnTo>
                <a:lnTo>
                  <a:pt x="725" y="782"/>
                </a:lnTo>
                <a:lnTo>
                  <a:pt x="702" y="740"/>
                </a:lnTo>
                <a:lnTo>
                  <a:pt x="681" y="697"/>
                </a:lnTo>
                <a:lnTo>
                  <a:pt x="666" y="651"/>
                </a:lnTo>
                <a:lnTo>
                  <a:pt x="655" y="603"/>
                </a:lnTo>
                <a:lnTo>
                  <a:pt x="647" y="552"/>
                </a:lnTo>
                <a:lnTo>
                  <a:pt x="645" y="501"/>
                </a:lnTo>
                <a:lnTo>
                  <a:pt x="647" y="451"/>
                </a:lnTo>
                <a:lnTo>
                  <a:pt x="655" y="400"/>
                </a:lnTo>
                <a:lnTo>
                  <a:pt x="666" y="353"/>
                </a:lnTo>
                <a:lnTo>
                  <a:pt x="681" y="306"/>
                </a:lnTo>
                <a:lnTo>
                  <a:pt x="702" y="263"/>
                </a:lnTo>
                <a:lnTo>
                  <a:pt x="725" y="222"/>
                </a:lnTo>
                <a:lnTo>
                  <a:pt x="751" y="183"/>
                </a:lnTo>
                <a:lnTo>
                  <a:pt x="781" y="147"/>
                </a:lnTo>
                <a:lnTo>
                  <a:pt x="814" y="115"/>
                </a:lnTo>
                <a:lnTo>
                  <a:pt x="850" y="86"/>
                </a:lnTo>
                <a:lnTo>
                  <a:pt x="887" y="60"/>
                </a:lnTo>
                <a:lnTo>
                  <a:pt x="928" y="40"/>
                </a:lnTo>
                <a:lnTo>
                  <a:pt x="970" y="23"/>
                </a:lnTo>
                <a:lnTo>
                  <a:pt x="1014" y="10"/>
                </a:lnTo>
                <a:lnTo>
                  <a:pt x="1059" y="3"/>
                </a:lnTo>
                <a:lnTo>
                  <a:pt x="1106" y="0"/>
                </a:lnTo>
                <a:close/>
              </a:path>
            </a:pathLst>
          </a:custGeom>
          <a:solidFill>
            <a:schemeClr val="bg2"/>
          </a:solidFill>
          <a:ln w="9525">
            <a:solidFill>
              <a:srgbClr val="777777"/>
            </a:solidFill>
            <a:round/>
            <a:headEnd/>
            <a:tailEnd/>
          </a:ln>
        </p:spPr>
        <p:txBody>
          <a:bodyPr/>
          <a:lstStyle/>
          <a:p>
            <a:endParaRPr lang="fr-FR" dirty="0">
              <a:latin typeface="Calibri" panose="020F0502020204030204" pitchFamily="34" charset="0"/>
            </a:endParaRPr>
          </a:p>
        </p:txBody>
      </p:sp>
      <p:grpSp>
        <p:nvGrpSpPr>
          <p:cNvPr id="2" name="Group 9"/>
          <p:cNvGrpSpPr>
            <a:grpSpLocks/>
          </p:cNvGrpSpPr>
          <p:nvPr/>
        </p:nvGrpSpPr>
        <p:grpSpPr bwMode="auto">
          <a:xfrm>
            <a:off x="5156200" y="1277938"/>
            <a:ext cx="3759200" cy="2119312"/>
            <a:chOff x="3248" y="805"/>
            <a:chExt cx="2368" cy="1335"/>
          </a:xfrm>
        </p:grpSpPr>
        <p:sp>
          <p:nvSpPr>
            <p:cNvPr id="145418" name="Rectangle 10"/>
            <p:cNvSpPr>
              <a:spLocks noChangeArrowheads="1"/>
            </p:cNvSpPr>
            <p:nvPr/>
          </p:nvSpPr>
          <p:spPr bwMode="auto">
            <a:xfrm>
              <a:off x="3716" y="1052"/>
              <a:ext cx="1900" cy="1088"/>
            </a:xfrm>
            <a:prstGeom prst="rect">
              <a:avLst/>
            </a:prstGeom>
            <a:solidFill>
              <a:srgbClr val="FFFF99"/>
            </a:solidFill>
            <a:ln w="9525">
              <a:solidFill>
                <a:srgbClr val="5F5F5F"/>
              </a:solidFill>
              <a:miter lim="800000"/>
              <a:headEnd/>
              <a:tailEnd/>
            </a:ln>
            <a:effectLst>
              <a:outerShdw dist="53882" dir="18900000" algn="ctr" rotWithShape="0">
                <a:srgbClr val="B2B2B2"/>
              </a:outerShdw>
            </a:effectLst>
          </p:spPr>
          <p:txBody>
            <a:bodyPr anchor="b"/>
            <a:lstStyle/>
            <a:p>
              <a:pPr marL="96838" indent="-96838" algn="l">
                <a:spcBef>
                  <a:spcPct val="20000"/>
                </a:spcBef>
                <a:buFontTx/>
                <a:buChar char="•"/>
                <a:defRPr/>
              </a:pPr>
              <a:r>
                <a:rPr lang="fr-FR" sz="1600" dirty="0">
                  <a:latin typeface="Calibri" panose="020F0502020204030204" pitchFamily="34" charset="0"/>
                </a:rPr>
                <a:t>Diplomate, influent.</a:t>
              </a:r>
            </a:p>
            <a:p>
              <a:pPr marL="96838" indent="-96838" algn="l">
                <a:spcBef>
                  <a:spcPct val="20000"/>
                </a:spcBef>
                <a:buFontTx/>
                <a:buChar char="•"/>
                <a:defRPr/>
              </a:pPr>
              <a:r>
                <a:rPr lang="fr-FR" sz="1600" dirty="0">
                  <a:latin typeface="Calibri" panose="020F0502020204030204" pitchFamily="34" charset="0"/>
                </a:rPr>
                <a:t>Dynamique, charismatique, convaincant.</a:t>
              </a:r>
            </a:p>
            <a:p>
              <a:pPr marL="96838" indent="-96838" algn="l">
                <a:spcBef>
                  <a:spcPct val="20000"/>
                </a:spcBef>
                <a:buFontTx/>
                <a:buChar char="•"/>
                <a:defRPr/>
              </a:pPr>
              <a:r>
                <a:rPr lang="fr-FR" sz="1600" dirty="0">
                  <a:latin typeface="Calibri" panose="020F0502020204030204" pitchFamily="34" charset="0"/>
                </a:rPr>
                <a:t>Organisateur.</a:t>
              </a:r>
            </a:p>
            <a:p>
              <a:pPr marL="96838" indent="-96838" algn="l">
                <a:spcBef>
                  <a:spcPct val="20000"/>
                </a:spcBef>
                <a:buFontTx/>
                <a:buChar char="•"/>
                <a:defRPr/>
              </a:pPr>
              <a:r>
                <a:rPr lang="fr-FR" sz="1600" dirty="0">
                  <a:latin typeface="Calibri" panose="020F0502020204030204" pitchFamily="34" charset="0"/>
                </a:rPr>
                <a:t>Sait prendre des décisions.</a:t>
              </a:r>
            </a:p>
          </p:txBody>
        </p:sp>
        <p:sp>
          <p:nvSpPr>
            <p:cNvPr id="46322" name="Line 11"/>
            <p:cNvSpPr>
              <a:spLocks noChangeShapeType="1"/>
            </p:cNvSpPr>
            <p:nvPr/>
          </p:nvSpPr>
          <p:spPr bwMode="auto">
            <a:xfrm flipH="1">
              <a:off x="3248" y="1680"/>
              <a:ext cx="408" cy="256"/>
            </a:xfrm>
            <a:prstGeom prst="line">
              <a:avLst/>
            </a:prstGeom>
            <a:noFill/>
            <a:ln w="9525">
              <a:solidFill>
                <a:srgbClr val="5F5F5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fr-FR" dirty="0">
                <a:latin typeface="Calibri" panose="020F0502020204030204" pitchFamily="34" charset="0"/>
              </a:endParaRPr>
            </a:p>
          </p:txBody>
        </p:sp>
        <p:grpSp>
          <p:nvGrpSpPr>
            <p:cNvPr id="46323" name="Group 12"/>
            <p:cNvGrpSpPr>
              <a:grpSpLocks/>
            </p:cNvGrpSpPr>
            <p:nvPr/>
          </p:nvGrpSpPr>
          <p:grpSpPr bwMode="auto">
            <a:xfrm>
              <a:off x="4338" y="805"/>
              <a:ext cx="535" cy="382"/>
              <a:chOff x="2562" y="3005"/>
              <a:chExt cx="1062" cy="758"/>
            </a:xfrm>
          </p:grpSpPr>
          <p:sp>
            <p:nvSpPr>
              <p:cNvPr id="46324" name="Freeform 13"/>
              <p:cNvSpPr>
                <a:spLocks/>
              </p:cNvSpPr>
              <p:nvPr/>
            </p:nvSpPr>
            <p:spPr bwMode="auto">
              <a:xfrm>
                <a:off x="2627" y="3012"/>
                <a:ext cx="166" cy="334"/>
              </a:xfrm>
              <a:custGeom>
                <a:avLst/>
                <a:gdLst>
                  <a:gd name="T0" fmla="*/ 1 w 937"/>
                  <a:gd name="T1" fmla="*/ 10 h 1887"/>
                  <a:gd name="T2" fmla="*/ 0 w 937"/>
                  <a:gd name="T3" fmla="*/ 9 h 1887"/>
                  <a:gd name="T4" fmla="*/ 0 w 937"/>
                  <a:gd name="T5" fmla="*/ 8 h 1887"/>
                  <a:gd name="T6" fmla="*/ 0 w 937"/>
                  <a:gd name="T7" fmla="*/ 7 h 1887"/>
                  <a:gd name="T8" fmla="*/ 0 w 937"/>
                  <a:gd name="T9" fmla="*/ 7 h 1887"/>
                  <a:gd name="T10" fmla="*/ 0 w 937"/>
                  <a:gd name="T11" fmla="*/ 6 h 1887"/>
                  <a:gd name="T12" fmla="*/ 0 w 937"/>
                  <a:gd name="T13" fmla="*/ 5 h 1887"/>
                  <a:gd name="T14" fmla="*/ 0 w 937"/>
                  <a:gd name="T15" fmla="*/ 5 h 1887"/>
                  <a:gd name="T16" fmla="*/ 1 w 937"/>
                  <a:gd name="T17" fmla="*/ 4 h 1887"/>
                  <a:gd name="T18" fmla="*/ 1 w 937"/>
                  <a:gd name="T19" fmla="*/ 4 h 1887"/>
                  <a:gd name="T20" fmla="*/ 1 w 937"/>
                  <a:gd name="T21" fmla="*/ 3 h 1887"/>
                  <a:gd name="T22" fmla="*/ 2 w 937"/>
                  <a:gd name="T23" fmla="*/ 3 h 1887"/>
                  <a:gd name="T24" fmla="*/ 2 w 937"/>
                  <a:gd name="T25" fmla="*/ 2 h 1887"/>
                  <a:gd name="T26" fmla="*/ 2 w 937"/>
                  <a:gd name="T27" fmla="*/ 2 h 1887"/>
                  <a:gd name="T28" fmla="*/ 3 w 937"/>
                  <a:gd name="T29" fmla="*/ 2 h 1887"/>
                  <a:gd name="T30" fmla="*/ 3 w 937"/>
                  <a:gd name="T31" fmla="*/ 2 h 1887"/>
                  <a:gd name="T32" fmla="*/ 4 w 937"/>
                  <a:gd name="T33" fmla="*/ 1 h 1887"/>
                  <a:gd name="T34" fmla="*/ 4 w 937"/>
                  <a:gd name="T35" fmla="*/ 1 h 1887"/>
                  <a:gd name="T36" fmla="*/ 4 w 937"/>
                  <a:gd name="T37" fmla="*/ 1 h 1887"/>
                  <a:gd name="T38" fmla="*/ 4 w 937"/>
                  <a:gd name="T39" fmla="*/ 1 h 1887"/>
                  <a:gd name="T40" fmla="*/ 5 w 937"/>
                  <a:gd name="T41" fmla="*/ 1 h 1887"/>
                  <a:gd name="T42" fmla="*/ 5 w 937"/>
                  <a:gd name="T43" fmla="*/ 0 h 1887"/>
                  <a:gd name="T44" fmla="*/ 5 w 937"/>
                  <a:gd name="T45" fmla="*/ 0 h 1887"/>
                  <a:gd name="T46" fmla="*/ 5 w 937"/>
                  <a:gd name="T47" fmla="*/ 0 h 1887"/>
                  <a:gd name="T48" fmla="*/ 5 w 937"/>
                  <a:gd name="T49" fmla="*/ 0 h 1887"/>
                  <a:gd name="T50" fmla="*/ 5 w 937"/>
                  <a:gd name="T51" fmla="*/ 1 h 1887"/>
                  <a:gd name="T52" fmla="*/ 5 w 937"/>
                  <a:gd name="T53" fmla="*/ 2 h 1887"/>
                  <a:gd name="T54" fmla="*/ 5 w 937"/>
                  <a:gd name="T55" fmla="*/ 3 h 1887"/>
                  <a:gd name="T56" fmla="*/ 5 w 937"/>
                  <a:gd name="T57" fmla="*/ 4 h 1887"/>
                  <a:gd name="T58" fmla="*/ 4 w 937"/>
                  <a:gd name="T59" fmla="*/ 4 h 1887"/>
                  <a:gd name="T60" fmla="*/ 4 w 937"/>
                  <a:gd name="T61" fmla="*/ 5 h 1887"/>
                  <a:gd name="T62" fmla="*/ 4 w 937"/>
                  <a:gd name="T63" fmla="*/ 6 h 1887"/>
                  <a:gd name="T64" fmla="*/ 3 w 937"/>
                  <a:gd name="T65" fmla="*/ 7 h 1887"/>
                  <a:gd name="T66" fmla="*/ 3 w 937"/>
                  <a:gd name="T67" fmla="*/ 7 h 1887"/>
                  <a:gd name="T68" fmla="*/ 3 w 937"/>
                  <a:gd name="T69" fmla="*/ 8 h 1887"/>
                  <a:gd name="T70" fmla="*/ 2 w 937"/>
                  <a:gd name="T71" fmla="*/ 9 h 1887"/>
                  <a:gd name="T72" fmla="*/ 2 w 937"/>
                  <a:gd name="T73" fmla="*/ 9 h 1887"/>
                  <a:gd name="T74" fmla="*/ 2 w 937"/>
                  <a:gd name="T75" fmla="*/ 10 h 1887"/>
                  <a:gd name="T76" fmla="*/ 1 w 937"/>
                  <a:gd name="T77" fmla="*/ 10 h 1887"/>
                  <a:gd name="T78" fmla="*/ 1 w 937"/>
                  <a:gd name="T79" fmla="*/ 10 h 188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937"/>
                  <a:gd name="T121" fmla="*/ 0 h 1887"/>
                  <a:gd name="T122" fmla="*/ 937 w 937"/>
                  <a:gd name="T123" fmla="*/ 1887 h 188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937" h="1887">
                    <a:moveTo>
                      <a:pt x="124" y="1887"/>
                    </a:moveTo>
                    <a:lnTo>
                      <a:pt x="95" y="1801"/>
                    </a:lnTo>
                    <a:lnTo>
                      <a:pt x="70" y="1720"/>
                    </a:lnTo>
                    <a:lnTo>
                      <a:pt x="49" y="1640"/>
                    </a:lnTo>
                    <a:lnTo>
                      <a:pt x="32" y="1562"/>
                    </a:lnTo>
                    <a:lnTo>
                      <a:pt x="18" y="1486"/>
                    </a:lnTo>
                    <a:lnTo>
                      <a:pt x="9" y="1414"/>
                    </a:lnTo>
                    <a:lnTo>
                      <a:pt x="3" y="1343"/>
                    </a:lnTo>
                    <a:lnTo>
                      <a:pt x="0" y="1275"/>
                    </a:lnTo>
                    <a:lnTo>
                      <a:pt x="1" y="1209"/>
                    </a:lnTo>
                    <a:lnTo>
                      <a:pt x="5" y="1146"/>
                    </a:lnTo>
                    <a:lnTo>
                      <a:pt x="12" y="1085"/>
                    </a:lnTo>
                    <a:lnTo>
                      <a:pt x="22" y="1025"/>
                    </a:lnTo>
                    <a:lnTo>
                      <a:pt x="36" y="968"/>
                    </a:lnTo>
                    <a:lnTo>
                      <a:pt x="50" y="913"/>
                    </a:lnTo>
                    <a:lnTo>
                      <a:pt x="67" y="860"/>
                    </a:lnTo>
                    <a:lnTo>
                      <a:pt x="88" y="810"/>
                    </a:lnTo>
                    <a:lnTo>
                      <a:pt x="109" y="762"/>
                    </a:lnTo>
                    <a:lnTo>
                      <a:pt x="133" y="714"/>
                    </a:lnTo>
                    <a:lnTo>
                      <a:pt x="159" y="670"/>
                    </a:lnTo>
                    <a:lnTo>
                      <a:pt x="187" y="628"/>
                    </a:lnTo>
                    <a:lnTo>
                      <a:pt x="215" y="587"/>
                    </a:lnTo>
                    <a:lnTo>
                      <a:pt x="247" y="549"/>
                    </a:lnTo>
                    <a:lnTo>
                      <a:pt x="279" y="512"/>
                    </a:lnTo>
                    <a:lnTo>
                      <a:pt x="311" y="477"/>
                    </a:lnTo>
                    <a:lnTo>
                      <a:pt x="346" y="444"/>
                    </a:lnTo>
                    <a:lnTo>
                      <a:pt x="380" y="412"/>
                    </a:lnTo>
                    <a:lnTo>
                      <a:pt x="415" y="383"/>
                    </a:lnTo>
                    <a:lnTo>
                      <a:pt x="452" y="356"/>
                    </a:lnTo>
                    <a:lnTo>
                      <a:pt x="489" y="330"/>
                    </a:lnTo>
                    <a:lnTo>
                      <a:pt x="525" y="306"/>
                    </a:lnTo>
                    <a:lnTo>
                      <a:pt x="562" y="284"/>
                    </a:lnTo>
                    <a:lnTo>
                      <a:pt x="599" y="263"/>
                    </a:lnTo>
                    <a:lnTo>
                      <a:pt x="632" y="244"/>
                    </a:lnTo>
                    <a:lnTo>
                      <a:pt x="663" y="226"/>
                    </a:lnTo>
                    <a:lnTo>
                      <a:pt x="692" y="209"/>
                    </a:lnTo>
                    <a:lnTo>
                      <a:pt x="720" y="192"/>
                    </a:lnTo>
                    <a:lnTo>
                      <a:pt x="746" y="175"/>
                    </a:lnTo>
                    <a:lnTo>
                      <a:pt x="770" y="158"/>
                    </a:lnTo>
                    <a:lnTo>
                      <a:pt x="793" y="142"/>
                    </a:lnTo>
                    <a:lnTo>
                      <a:pt x="814" y="125"/>
                    </a:lnTo>
                    <a:lnTo>
                      <a:pt x="834" y="109"/>
                    </a:lnTo>
                    <a:lnTo>
                      <a:pt x="853" y="93"/>
                    </a:lnTo>
                    <a:lnTo>
                      <a:pt x="870" y="78"/>
                    </a:lnTo>
                    <a:lnTo>
                      <a:pt x="885" y="62"/>
                    </a:lnTo>
                    <a:lnTo>
                      <a:pt x="900" y="46"/>
                    </a:lnTo>
                    <a:lnTo>
                      <a:pt x="913" y="30"/>
                    </a:lnTo>
                    <a:lnTo>
                      <a:pt x="925" y="16"/>
                    </a:lnTo>
                    <a:lnTo>
                      <a:pt x="937" y="0"/>
                    </a:lnTo>
                    <a:lnTo>
                      <a:pt x="930" y="62"/>
                    </a:lnTo>
                    <a:lnTo>
                      <a:pt x="922" y="127"/>
                    </a:lnTo>
                    <a:lnTo>
                      <a:pt x="912" y="194"/>
                    </a:lnTo>
                    <a:lnTo>
                      <a:pt x="898" y="263"/>
                    </a:lnTo>
                    <a:lnTo>
                      <a:pt x="884" y="334"/>
                    </a:lnTo>
                    <a:lnTo>
                      <a:pt x="868" y="406"/>
                    </a:lnTo>
                    <a:lnTo>
                      <a:pt x="851" y="479"/>
                    </a:lnTo>
                    <a:lnTo>
                      <a:pt x="831" y="554"/>
                    </a:lnTo>
                    <a:lnTo>
                      <a:pt x="810" y="629"/>
                    </a:lnTo>
                    <a:lnTo>
                      <a:pt x="788" y="705"/>
                    </a:lnTo>
                    <a:lnTo>
                      <a:pt x="765" y="780"/>
                    </a:lnTo>
                    <a:lnTo>
                      <a:pt x="741" y="856"/>
                    </a:lnTo>
                    <a:lnTo>
                      <a:pt x="715" y="931"/>
                    </a:lnTo>
                    <a:lnTo>
                      <a:pt x="688" y="1004"/>
                    </a:lnTo>
                    <a:lnTo>
                      <a:pt x="661" y="1078"/>
                    </a:lnTo>
                    <a:lnTo>
                      <a:pt x="632" y="1149"/>
                    </a:lnTo>
                    <a:lnTo>
                      <a:pt x="602" y="1220"/>
                    </a:lnTo>
                    <a:lnTo>
                      <a:pt x="571" y="1288"/>
                    </a:lnTo>
                    <a:lnTo>
                      <a:pt x="541" y="1354"/>
                    </a:lnTo>
                    <a:lnTo>
                      <a:pt x="510" y="1417"/>
                    </a:lnTo>
                    <a:lnTo>
                      <a:pt x="478" y="1478"/>
                    </a:lnTo>
                    <a:lnTo>
                      <a:pt x="445" y="1536"/>
                    </a:lnTo>
                    <a:lnTo>
                      <a:pt x="414" y="1590"/>
                    </a:lnTo>
                    <a:lnTo>
                      <a:pt x="381" y="1641"/>
                    </a:lnTo>
                    <a:lnTo>
                      <a:pt x="348" y="1688"/>
                    </a:lnTo>
                    <a:lnTo>
                      <a:pt x="315" y="1732"/>
                    </a:lnTo>
                    <a:lnTo>
                      <a:pt x="282" y="1770"/>
                    </a:lnTo>
                    <a:lnTo>
                      <a:pt x="251" y="1804"/>
                    </a:lnTo>
                    <a:lnTo>
                      <a:pt x="218" y="1833"/>
                    </a:lnTo>
                    <a:lnTo>
                      <a:pt x="187" y="1857"/>
                    </a:lnTo>
                    <a:lnTo>
                      <a:pt x="155" y="1875"/>
                    </a:lnTo>
                    <a:lnTo>
                      <a:pt x="124" y="1887"/>
                    </a:lnTo>
                    <a:close/>
                  </a:path>
                </a:pathLst>
              </a:custGeom>
              <a:solidFill>
                <a:srgbClr val="00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6325" name="Freeform 14"/>
              <p:cNvSpPr>
                <a:spLocks/>
              </p:cNvSpPr>
              <p:nvPr/>
            </p:nvSpPr>
            <p:spPr bwMode="auto">
              <a:xfrm>
                <a:off x="2625" y="3057"/>
                <a:ext cx="109" cy="289"/>
              </a:xfrm>
              <a:custGeom>
                <a:avLst/>
                <a:gdLst>
                  <a:gd name="T0" fmla="*/ 3 w 616"/>
                  <a:gd name="T1" fmla="*/ 0 h 1638"/>
                  <a:gd name="T2" fmla="*/ 3 w 616"/>
                  <a:gd name="T3" fmla="*/ 0 h 1638"/>
                  <a:gd name="T4" fmla="*/ 2 w 616"/>
                  <a:gd name="T5" fmla="*/ 1 h 1638"/>
                  <a:gd name="T6" fmla="*/ 2 w 616"/>
                  <a:gd name="T7" fmla="*/ 1 h 1638"/>
                  <a:gd name="T8" fmla="*/ 2 w 616"/>
                  <a:gd name="T9" fmla="*/ 1 h 1638"/>
                  <a:gd name="T10" fmla="*/ 1 w 616"/>
                  <a:gd name="T11" fmla="*/ 2 h 1638"/>
                  <a:gd name="T12" fmla="*/ 1 w 616"/>
                  <a:gd name="T13" fmla="*/ 2 h 1638"/>
                  <a:gd name="T14" fmla="*/ 1 w 616"/>
                  <a:gd name="T15" fmla="*/ 2 h 1638"/>
                  <a:gd name="T16" fmla="*/ 1 w 616"/>
                  <a:gd name="T17" fmla="*/ 3 h 1638"/>
                  <a:gd name="T18" fmla="*/ 0 w 616"/>
                  <a:gd name="T19" fmla="*/ 4 h 1638"/>
                  <a:gd name="T20" fmla="*/ 0 w 616"/>
                  <a:gd name="T21" fmla="*/ 4 h 1638"/>
                  <a:gd name="T22" fmla="*/ 0 w 616"/>
                  <a:gd name="T23" fmla="*/ 5 h 1638"/>
                  <a:gd name="T24" fmla="*/ 0 w 616"/>
                  <a:gd name="T25" fmla="*/ 6 h 1638"/>
                  <a:gd name="T26" fmla="*/ 0 w 616"/>
                  <a:gd name="T27" fmla="*/ 6 h 1638"/>
                  <a:gd name="T28" fmla="*/ 0 w 616"/>
                  <a:gd name="T29" fmla="*/ 7 h 1638"/>
                  <a:gd name="T30" fmla="*/ 0 w 616"/>
                  <a:gd name="T31" fmla="*/ 8 h 1638"/>
                  <a:gd name="T32" fmla="*/ 1 w 616"/>
                  <a:gd name="T33" fmla="*/ 9 h 1638"/>
                  <a:gd name="T34" fmla="*/ 1 w 616"/>
                  <a:gd name="T35" fmla="*/ 8 h 1638"/>
                  <a:gd name="T36" fmla="*/ 0 w 616"/>
                  <a:gd name="T37" fmla="*/ 8 h 1638"/>
                  <a:gd name="T38" fmla="*/ 0 w 616"/>
                  <a:gd name="T39" fmla="*/ 7 h 1638"/>
                  <a:gd name="T40" fmla="*/ 0 w 616"/>
                  <a:gd name="T41" fmla="*/ 6 h 1638"/>
                  <a:gd name="T42" fmla="*/ 0 w 616"/>
                  <a:gd name="T43" fmla="*/ 5 h 1638"/>
                  <a:gd name="T44" fmla="*/ 0 w 616"/>
                  <a:gd name="T45" fmla="*/ 5 h 1638"/>
                  <a:gd name="T46" fmla="*/ 0 w 616"/>
                  <a:gd name="T47" fmla="*/ 4 h 1638"/>
                  <a:gd name="T48" fmla="*/ 1 w 616"/>
                  <a:gd name="T49" fmla="*/ 3 h 1638"/>
                  <a:gd name="T50" fmla="*/ 1 w 616"/>
                  <a:gd name="T51" fmla="*/ 3 h 1638"/>
                  <a:gd name="T52" fmla="*/ 1 w 616"/>
                  <a:gd name="T53" fmla="*/ 2 h 1638"/>
                  <a:gd name="T54" fmla="*/ 1 w 616"/>
                  <a:gd name="T55" fmla="*/ 2 h 1638"/>
                  <a:gd name="T56" fmla="*/ 2 w 616"/>
                  <a:gd name="T57" fmla="*/ 1 h 1638"/>
                  <a:gd name="T58" fmla="*/ 2 w 616"/>
                  <a:gd name="T59" fmla="*/ 1 h 1638"/>
                  <a:gd name="T60" fmla="*/ 2 w 616"/>
                  <a:gd name="T61" fmla="*/ 1 h 1638"/>
                  <a:gd name="T62" fmla="*/ 3 w 616"/>
                  <a:gd name="T63" fmla="*/ 1 h 1638"/>
                  <a:gd name="T64" fmla="*/ 3 w 616"/>
                  <a:gd name="T65" fmla="*/ 0 h 1638"/>
                  <a:gd name="T66" fmla="*/ 3 w 616"/>
                  <a:gd name="T67" fmla="*/ 0 h 1638"/>
                  <a:gd name="T68" fmla="*/ 3 w 616"/>
                  <a:gd name="T69" fmla="*/ 0 h 1638"/>
                  <a:gd name="T70" fmla="*/ 3 w 616"/>
                  <a:gd name="T71" fmla="*/ 0 h 163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16"/>
                  <a:gd name="T109" fmla="*/ 0 h 1638"/>
                  <a:gd name="T110" fmla="*/ 616 w 616"/>
                  <a:gd name="T111" fmla="*/ 1638 h 163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16" h="1638">
                    <a:moveTo>
                      <a:pt x="606" y="0"/>
                    </a:moveTo>
                    <a:lnTo>
                      <a:pt x="606" y="0"/>
                    </a:lnTo>
                    <a:lnTo>
                      <a:pt x="569" y="21"/>
                    </a:lnTo>
                    <a:lnTo>
                      <a:pt x="532" y="44"/>
                    </a:lnTo>
                    <a:lnTo>
                      <a:pt x="494" y="67"/>
                    </a:lnTo>
                    <a:lnTo>
                      <a:pt x="457" y="94"/>
                    </a:lnTo>
                    <a:lnTo>
                      <a:pt x="421" y="121"/>
                    </a:lnTo>
                    <a:lnTo>
                      <a:pt x="384" y="151"/>
                    </a:lnTo>
                    <a:lnTo>
                      <a:pt x="350" y="183"/>
                    </a:lnTo>
                    <a:lnTo>
                      <a:pt x="315" y="216"/>
                    </a:lnTo>
                    <a:lnTo>
                      <a:pt x="283" y="251"/>
                    </a:lnTo>
                    <a:lnTo>
                      <a:pt x="251" y="289"/>
                    </a:lnTo>
                    <a:lnTo>
                      <a:pt x="218" y="327"/>
                    </a:lnTo>
                    <a:lnTo>
                      <a:pt x="189" y="368"/>
                    </a:lnTo>
                    <a:lnTo>
                      <a:pt x="162" y="411"/>
                    </a:lnTo>
                    <a:lnTo>
                      <a:pt x="136" y="456"/>
                    </a:lnTo>
                    <a:lnTo>
                      <a:pt x="111" y="503"/>
                    </a:lnTo>
                    <a:lnTo>
                      <a:pt x="90" y="553"/>
                    </a:lnTo>
                    <a:lnTo>
                      <a:pt x="69" y="603"/>
                    </a:lnTo>
                    <a:lnTo>
                      <a:pt x="51" y="657"/>
                    </a:lnTo>
                    <a:lnTo>
                      <a:pt x="37" y="712"/>
                    </a:lnTo>
                    <a:lnTo>
                      <a:pt x="24" y="770"/>
                    </a:lnTo>
                    <a:lnTo>
                      <a:pt x="13" y="830"/>
                    </a:lnTo>
                    <a:lnTo>
                      <a:pt x="7" y="892"/>
                    </a:lnTo>
                    <a:lnTo>
                      <a:pt x="3" y="956"/>
                    </a:lnTo>
                    <a:lnTo>
                      <a:pt x="0" y="1022"/>
                    </a:lnTo>
                    <a:lnTo>
                      <a:pt x="4" y="1091"/>
                    </a:lnTo>
                    <a:lnTo>
                      <a:pt x="11" y="1162"/>
                    </a:lnTo>
                    <a:lnTo>
                      <a:pt x="20" y="1235"/>
                    </a:lnTo>
                    <a:lnTo>
                      <a:pt x="33" y="1312"/>
                    </a:lnTo>
                    <a:lnTo>
                      <a:pt x="50" y="1390"/>
                    </a:lnTo>
                    <a:lnTo>
                      <a:pt x="71" y="1470"/>
                    </a:lnTo>
                    <a:lnTo>
                      <a:pt x="96" y="1552"/>
                    </a:lnTo>
                    <a:lnTo>
                      <a:pt x="125" y="1638"/>
                    </a:lnTo>
                    <a:lnTo>
                      <a:pt x="146" y="1630"/>
                    </a:lnTo>
                    <a:lnTo>
                      <a:pt x="117" y="1544"/>
                    </a:lnTo>
                    <a:lnTo>
                      <a:pt x="92" y="1464"/>
                    </a:lnTo>
                    <a:lnTo>
                      <a:pt x="71" y="1384"/>
                    </a:lnTo>
                    <a:lnTo>
                      <a:pt x="54" y="1307"/>
                    </a:lnTo>
                    <a:lnTo>
                      <a:pt x="41" y="1232"/>
                    </a:lnTo>
                    <a:lnTo>
                      <a:pt x="32" y="1160"/>
                    </a:lnTo>
                    <a:lnTo>
                      <a:pt x="25" y="1089"/>
                    </a:lnTo>
                    <a:lnTo>
                      <a:pt x="24" y="1022"/>
                    </a:lnTo>
                    <a:lnTo>
                      <a:pt x="24" y="956"/>
                    </a:lnTo>
                    <a:lnTo>
                      <a:pt x="28" y="895"/>
                    </a:lnTo>
                    <a:lnTo>
                      <a:pt x="34" y="833"/>
                    </a:lnTo>
                    <a:lnTo>
                      <a:pt x="45" y="775"/>
                    </a:lnTo>
                    <a:lnTo>
                      <a:pt x="58" y="717"/>
                    </a:lnTo>
                    <a:lnTo>
                      <a:pt x="72" y="662"/>
                    </a:lnTo>
                    <a:lnTo>
                      <a:pt x="90" y="611"/>
                    </a:lnTo>
                    <a:lnTo>
                      <a:pt x="111" y="561"/>
                    </a:lnTo>
                    <a:lnTo>
                      <a:pt x="132" y="514"/>
                    </a:lnTo>
                    <a:lnTo>
                      <a:pt x="154" y="467"/>
                    </a:lnTo>
                    <a:lnTo>
                      <a:pt x="180" y="422"/>
                    </a:lnTo>
                    <a:lnTo>
                      <a:pt x="208" y="381"/>
                    </a:lnTo>
                    <a:lnTo>
                      <a:pt x="237" y="341"/>
                    </a:lnTo>
                    <a:lnTo>
                      <a:pt x="267" y="302"/>
                    </a:lnTo>
                    <a:lnTo>
                      <a:pt x="298" y="267"/>
                    </a:lnTo>
                    <a:lnTo>
                      <a:pt x="331" y="232"/>
                    </a:lnTo>
                    <a:lnTo>
                      <a:pt x="365" y="199"/>
                    </a:lnTo>
                    <a:lnTo>
                      <a:pt x="400" y="167"/>
                    </a:lnTo>
                    <a:lnTo>
                      <a:pt x="434" y="140"/>
                    </a:lnTo>
                    <a:lnTo>
                      <a:pt x="470" y="112"/>
                    </a:lnTo>
                    <a:lnTo>
                      <a:pt x="507" y="86"/>
                    </a:lnTo>
                    <a:lnTo>
                      <a:pt x="543" y="62"/>
                    </a:lnTo>
                    <a:lnTo>
                      <a:pt x="579" y="40"/>
                    </a:lnTo>
                    <a:lnTo>
                      <a:pt x="616" y="19"/>
                    </a:lnTo>
                    <a:lnTo>
                      <a:pt x="60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6326" name="Freeform 15"/>
              <p:cNvSpPr>
                <a:spLocks/>
              </p:cNvSpPr>
              <p:nvPr/>
            </p:nvSpPr>
            <p:spPr bwMode="auto">
              <a:xfrm>
                <a:off x="2732" y="3005"/>
                <a:ext cx="63" cy="55"/>
              </a:xfrm>
              <a:custGeom>
                <a:avLst/>
                <a:gdLst>
                  <a:gd name="T0" fmla="*/ 2 w 357"/>
                  <a:gd name="T1" fmla="*/ 0 h 310"/>
                  <a:gd name="T2" fmla="*/ 2 w 357"/>
                  <a:gd name="T3" fmla="*/ 0 h 310"/>
                  <a:gd name="T4" fmla="*/ 2 w 357"/>
                  <a:gd name="T5" fmla="*/ 0 h 310"/>
                  <a:gd name="T6" fmla="*/ 2 w 357"/>
                  <a:gd name="T7" fmla="*/ 0 h 310"/>
                  <a:gd name="T8" fmla="*/ 2 w 357"/>
                  <a:gd name="T9" fmla="*/ 0 h 310"/>
                  <a:gd name="T10" fmla="*/ 2 w 357"/>
                  <a:gd name="T11" fmla="*/ 1 h 310"/>
                  <a:gd name="T12" fmla="*/ 1 w 357"/>
                  <a:gd name="T13" fmla="*/ 1 h 310"/>
                  <a:gd name="T14" fmla="*/ 1 w 357"/>
                  <a:gd name="T15" fmla="*/ 1 h 310"/>
                  <a:gd name="T16" fmla="*/ 1 w 357"/>
                  <a:gd name="T17" fmla="*/ 1 h 310"/>
                  <a:gd name="T18" fmla="*/ 1 w 357"/>
                  <a:gd name="T19" fmla="*/ 1 h 310"/>
                  <a:gd name="T20" fmla="*/ 1 w 357"/>
                  <a:gd name="T21" fmla="*/ 1 h 310"/>
                  <a:gd name="T22" fmla="*/ 1 w 357"/>
                  <a:gd name="T23" fmla="*/ 1 h 310"/>
                  <a:gd name="T24" fmla="*/ 1 w 357"/>
                  <a:gd name="T25" fmla="*/ 1 h 310"/>
                  <a:gd name="T26" fmla="*/ 1 w 357"/>
                  <a:gd name="T27" fmla="*/ 1 h 310"/>
                  <a:gd name="T28" fmla="*/ 1 w 357"/>
                  <a:gd name="T29" fmla="*/ 1 h 310"/>
                  <a:gd name="T30" fmla="*/ 0 w 357"/>
                  <a:gd name="T31" fmla="*/ 1 h 310"/>
                  <a:gd name="T32" fmla="*/ 0 w 357"/>
                  <a:gd name="T33" fmla="*/ 2 h 310"/>
                  <a:gd name="T34" fmla="*/ 0 w 357"/>
                  <a:gd name="T35" fmla="*/ 2 h 310"/>
                  <a:gd name="T36" fmla="*/ 0 w 357"/>
                  <a:gd name="T37" fmla="*/ 2 h 310"/>
                  <a:gd name="T38" fmla="*/ 0 w 357"/>
                  <a:gd name="T39" fmla="*/ 2 h 310"/>
                  <a:gd name="T40" fmla="*/ 0 w 357"/>
                  <a:gd name="T41" fmla="*/ 2 h 310"/>
                  <a:gd name="T42" fmla="*/ 1 w 357"/>
                  <a:gd name="T43" fmla="*/ 1 h 310"/>
                  <a:gd name="T44" fmla="*/ 1 w 357"/>
                  <a:gd name="T45" fmla="*/ 1 h 310"/>
                  <a:gd name="T46" fmla="*/ 1 w 357"/>
                  <a:gd name="T47" fmla="*/ 1 h 310"/>
                  <a:gd name="T48" fmla="*/ 1 w 357"/>
                  <a:gd name="T49" fmla="*/ 1 h 310"/>
                  <a:gd name="T50" fmla="*/ 1 w 357"/>
                  <a:gd name="T51" fmla="*/ 1 h 310"/>
                  <a:gd name="T52" fmla="*/ 1 w 357"/>
                  <a:gd name="T53" fmla="*/ 1 h 310"/>
                  <a:gd name="T54" fmla="*/ 1 w 357"/>
                  <a:gd name="T55" fmla="*/ 1 h 310"/>
                  <a:gd name="T56" fmla="*/ 1 w 357"/>
                  <a:gd name="T57" fmla="*/ 1 h 310"/>
                  <a:gd name="T58" fmla="*/ 2 w 357"/>
                  <a:gd name="T59" fmla="*/ 1 h 310"/>
                  <a:gd name="T60" fmla="*/ 2 w 357"/>
                  <a:gd name="T61" fmla="*/ 1 h 310"/>
                  <a:gd name="T62" fmla="*/ 2 w 357"/>
                  <a:gd name="T63" fmla="*/ 1 h 310"/>
                  <a:gd name="T64" fmla="*/ 2 w 357"/>
                  <a:gd name="T65" fmla="*/ 0 h 310"/>
                  <a:gd name="T66" fmla="*/ 2 w 357"/>
                  <a:gd name="T67" fmla="*/ 0 h 310"/>
                  <a:gd name="T68" fmla="*/ 2 w 357"/>
                  <a:gd name="T69" fmla="*/ 0 h 310"/>
                  <a:gd name="T70" fmla="*/ 2 w 357"/>
                  <a:gd name="T71" fmla="*/ 0 h 310"/>
                  <a:gd name="T72" fmla="*/ 2 w 357"/>
                  <a:gd name="T73" fmla="*/ 0 h 310"/>
                  <a:gd name="T74" fmla="*/ 2 w 357"/>
                  <a:gd name="T75" fmla="*/ 0 h 310"/>
                  <a:gd name="T76" fmla="*/ 2 w 357"/>
                  <a:gd name="T77" fmla="*/ 0 h 310"/>
                  <a:gd name="T78" fmla="*/ 2 w 357"/>
                  <a:gd name="T79" fmla="*/ 0 h 31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357"/>
                  <a:gd name="T121" fmla="*/ 0 h 310"/>
                  <a:gd name="T122" fmla="*/ 357 w 357"/>
                  <a:gd name="T123" fmla="*/ 310 h 31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357" h="310">
                    <a:moveTo>
                      <a:pt x="353" y="39"/>
                    </a:moveTo>
                    <a:lnTo>
                      <a:pt x="333" y="32"/>
                    </a:lnTo>
                    <a:lnTo>
                      <a:pt x="322" y="47"/>
                    </a:lnTo>
                    <a:lnTo>
                      <a:pt x="310" y="62"/>
                    </a:lnTo>
                    <a:lnTo>
                      <a:pt x="298" y="76"/>
                    </a:lnTo>
                    <a:lnTo>
                      <a:pt x="283" y="92"/>
                    </a:lnTo>
                    <a:lnTo>
                      <a:pt x="268" y="108"/>
                    </a:lnTo>
                    <a:lnTo>
                      <a:pt x="251" y="123"/>
                    </a:lnTo>
                    <a:lnTo>
                      <a:pt x="234" y="138"/>
                    </a:lnTo>
                    <a:lnTo>
                      <a:pt x="214" y="154"/>
                    </a:lnTo>
                    <a:lnTo>
                      <a:pt x="193" y="171"/>
                    </a:lnTo>
                    <a:lnTo>
                      <a:pt x="169" y="186"/>
                    </a:lnTo>
                    <a:lnTo>
                      <a:pt x="146" y="203"/>
                    </a:lnTo>
                    <a:lnTo>
                      <a:pt x="119" y="221"/>
                    </a:lnTo>
                    <a:lnTo>
                      <a:pt x="93" y="238"/>
                    </a:lnTo>
                    <a:lnTo>
                      <a:pt x="64" y="255"/>
                    </a:lnTo>
                    <a:lnTo>
                      <a:pt x="33" y="273"/>
                    </a:lnTo>
                    <a:lnTo>
                      <a:pt x="0" y="291"/>
                    </a:lnTo>
                    <a:lnTo>
                      <a:pt x="10" y="310"/>
                    </a:lnTo>
                    <a:lnTo>
                      <a:pt x="43" y="291"/>
                    </a:lnTo>
                    <a:lnTo>
                      <a:pt x="75" y="273"/>
                    </a:lnTo>
                    <a:lnTo>
                      <a:pt x="104" y="256"/>
                    </a:lnTo>
                    <a:lnTo>
                      <a:pt x="132" y="239"/>
                    </a:lnTo>
                    <a:lnTo>
                      <a:pt x="159" y="222"/>
                    </a:lnTo>
                    <a:lnTo>
                      <a:pt x="182" y="205"/>
                    </a:lnTo>
                    <a:lnTo>
                      <a:pt x="206" y="189"/>
                    </a:lnTo>
                    <a:lnTo>
                      <a:pt x="227" y="172"/>
                    </a:lnTo>
                    <a:lnTo>
                      <a:pt x="247" y="156"/>
                    </a:lnTo>
                    <a:lnTo>
                      <a:pt x="266" y="139"/>
                    </a:lnTo>
                    <a:lnTo>
                      <a:pt x="283" y="123"/>
                    </a:lnTo>
                    <a:lnTo>
                      <a:pt x="299" y="108"/>
                    </a:lnTo>
                    <a:lnTo>
                      <a:pt x="314" y="92"/>
                    </a:lnTo>
                    <a:lnTo>
                      <a:pt x="328" y="75"/>
                    </a:lnTo>
                    <a:lnTo>
                      <a:pt x="340" y="60"/>
                    </a:lnTo>
                    <a:lnTo>
                      <a:pt x="352" y="45"/>
                    </a:lnTo>
                    <a:lnTo>
                      <a:pt x="332" y="37"/>
                    </a:lnTo>
                    <a:lnTo>
                      <a:pt x="353" y="39"/>
                    </a:lnTo>
                    <a:lnTo>
                      <a:pt x="357" y="0"/>
                    </a:lnTo>
                    <a:lnTo>
                      <a:pt x="333" y="32"/>
                    </a:lnTo>
                    <a:lnTo>
                      <a:pt x="353" y="3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6327" name="Freeform 16"/>
              <p:cNvSpPr>
                <a:spLocks/>
              </p:cNvSpPr>
              <p:nvPr/>
            </p:nvSpPr>
            <p:spPr bwMode="auto">
              <a:xfrm>
                <a:off x="2647" y="3012"/>
                <a:ext cx="148" cy="336"/>
              </a:xfrm>
              <a:custGeom>
                <a:avLst/>
                <a:gdLst>
                  <a:gd name="T0" fmla="*/ 0 w 834"/>
                  <a:gd name="T1" fmla="*/ 10 h 1901"/>
                  <a:gd name="T2" fmla="*/ 0 w 834"/>
                  <a:gd name="T3" fmla="*/ 10 h 1901"/>
                  <a:gd name="T4" fmla="*/ 1 w 834"/>
                  <a:gd name="T5" fmla="*/ 10 h 1901"/>
                  <a:gd name="T6" fmla="*/ 1 w 834"/>
                  <a:gd name="T7" fmla="*/ 10 h 1901"/>
                  <a:gd name="T8" fmla="*/ 2 w 834"/>
                  <a:gd name="T9" fmla="*/ 9 h 1901"/>
                  <a:gd name="T10" fmla="*/ 2 w 834"/>
                  <a:gd name="T11" fmla="*/ 8 h 1901"/>
                  <a:gd name="T12" fmla="*/ 2 w 834"/>
                  <a:gd name="T13" fmla="*/ 8 h 1901"/>
                  <a:gd name="T14" fmla="*/ 3 w 834"/>
                  <a:gd name="T15" fmla="*/ 7 h 1901"/>
                  <a:gd name="T16" fmla="*/ 3 w 834"/>
                  <a:gd name="T17" fmla="*/ 6 h 1901"/>
                  <a:gd name="T18" fmla="*/ 3 w 834"/>
                  <a:gd name="T19" fmla="*/ 5 h 1901"/>
                  <a:gd name="T20" fmla="*/ 4 w 834"/>
                  <a:gd name="T21" fmla="*/ 5 h 1901"/>
                  <a:gd name="T22" fmla="*/ 4 w 834"/>
                  <a:gd name="T23" fmla="*/ 4 h 1901"/>
                  <a:gd name="T24" fmla="*/ 4 w 834"/>
                  <a:gd name="T25" fmla="*/ 3 h 1901"/>
                  <a:gd name="T26" fmla="*/ 4 w 834"/>
                  <a:gd name="T27" fmla="*/ 2 h 1901"/>
                  <a:gd name="T28" fmla="*/ 4 w 834"/>
                  <a:gd name="T29" fmla="*/ 1 h 1901"/>
                  <a:gd name="T30" fmla="*/ 5 w 834"/>
                  <a:gd name="T31" fmla="*/ 1 h 1901"/>
                  <a:gd name="T32" fmla="*/ 5 w 834"/>
                  <a:gd name="T33" fmla="*/ 0 h 1901"/>
                  <a:gd name="T34" fmla="*/ 4 w 834"/>
                  <a:gd name="T35" fmla="*/ 0 h 1901"/>
                  <a:gd name="T36" fmla="*/ 4 w 834"/>
                  <a:gd name="T37" fmla="*/ 1 h 1901"/>
                  <a:gd name="T38" fmla="*/ 4 w 834"/>
                  <a:gd name="T39" fmla="*/ 2 h 1901"/>
                  <a:gd name="T40" fmla="*/ 4 w 834"/>
                  <a:gd name="T41" fmla="*/ 3 h 1901"/>
                  <a:gd name="T42" fmla="*/ 4 w 834"/>
                  <a:gd name="T43" fmla="*/ 4 h 1901"/>
                  <a:gd name="T44" fmla="*/ 4 w 834"/>
                  <a:gd name="T45" fmla="*/ 4 h 1901"/>
                  <a:gd name="T46" fmla="*/ 3 w 834"/>
                  <a:gd name="T47" fmla="*/ 5 h 1901"/>
                  <a:gd name="T48" fmla="*/ 3 w 834"/>
                  <a:gd name="T49" fmla="*/ 6 h 1901"/>
                  <a:gd name="T50" fmla="*/ 3 w 834"/>
                  <a:gd name="T51" fmla="*/ 7 h 1901"/>
                  <a:gd name="T52" fmla="*/ 2 w 834"/>
                  <a:gd name="T53" fmla="*/ 7 h 1901"/>
                  <a:gd name="T54" fmla="*/ 2 w 834"/>
                  <a:gd name="T55" fmla="*/ 8 h 1901"/>
                  <a:gd name="T56" fmla="*/ 2 w 834"/>
                  <a:gd name="T57" fmla="*/ 9 h 1901"/>
                  <a:gd name="T58" fmla="*/ 1 w 834"/>
                  <a:gd name="T59" fmla="*/ 9 h 1901"/>
                  <a:gd name="T60" fmla="*/ 1 w 834"/>
                  <a:gd name="T61" fmla="*/ 10 h 1901"/>
                  <a:gd name="T62" fmla="*/ 1 w 834"/>
                  <a:gd name="T63" fmla="*/ 10 h 1901"/>
                  <a:gd name="T64" fmla="*/ 0 w 834"/>
                  <a:gd name="T65" fmla="*/ 10 h 1901"/>
                  <a:gd name="T66" fmla="*/ 0 w 834"/>
                  <a:gd name="T67" fmla="*/ 10 h 1901"/>
                  <a:gd name="T68" fmla="*/ 0 w 834"/>
                  <a:gd name="T69" fmla="*/ 10 h 1901"/>
                  <a:gd name="T70" fmla="*/ 0 w 834"/>
                  <a:gd name="T71" fmla="*/ 10 h 190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34"/>
                  <a:gd name="T109" fmla="*/ 0 h 1901"/>
                  <a:gd name="T110" fmla="*/ 834 w 834"/>
                  <a:gd name="T111" fmla="*/ 1901 h 190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34" h="1901">
                    <a:moveTo>
                      <a:pt x="0" y="1892"/>
                    </a:moveTo>
                    <a:lnTo>
                      <a:pt x="13" y="1898"/>
                    </a:lnTo>
                    <a:lnTo>
                      <a:pt x="47" y="1886"/>
                    </a:lnTo>
                    <a:lnTo>
                      <a:pt x="80" y="1867"/>
                    </a:lnTo>
                    <a:lnTo>
                      <a:pt x="112" y="1843"/>
                    </a:lnTo>
                    <a:lnTo>
                      <a:pt x="146" y="1813"/>
                    </a:lnTo>
                    <a:lnTo>
                      <a:pt x="177" y="1779"/>
                    </a:lnTo>
                    <a:lnTo>
                      <a:pt x="211" y="1739"/>
                    </a:lnTo>
                    <a:lnTo>
                      <a:pt x="244" y="1696"/>
                    </a:lnTo>
                    <a:lnTo>
                      <a:pt x="277" y="1649"/>
                    </a:lnTo>
                    <a:lnTo>
                      <a:pt x="310" y="1596"/>
                    </a:lnTo>
                    <a:lnTo>
                      <a:pt x="342" y="1542"/>
                    </a:lnTo>
                    <a:lnTo>
                      <a:pt x="374" y="1485"/>
                    </a:lnTo>
                    <a:lnTo>
                      <a:pt x="407" y="1423"/>
                    </a:lnTo>
                    <a:lnTo>
                      <a:pt x="439" y="1360"/>
                    </a:lnTo>
                    <a:lnTo>
                      <a:pt x="469" y="1293"/>
                    </a:lnTo>
                    <a:lnTo>
                      <a:pt x="499" y="1225"/>
                    </a:lnTo>
                    <a:lnTo>
                      <a:pt x="529" y="1154"/>
                    </a:lnTo>
                    <a:lnTo>
                      <a:pt x="558" y="1083"/>
                    </a:lnTo>
                    <a:lnTo>
                      <a:pt x="586" y="1009"/>
                    </a:lnTo>
                    <a:lnTo>
                      <a:pt x="612" y="936"/>
                    </a:lnTo>
                    <a:lnTo>
                      <a:pt x="638" y="861"/>
                    </a:lnTo>
                    <a:lnTo>
                      <a:pt x="662" y="785"/>
                    </a:lnTo>
                    <a:lnTo>
                      <a:pt x="686" y="709"/>
                    </a:lnTo>
                    <a:lnTo>
                      <a:pt x="708" y="633"/>
                    </a:lnTo>
                    <a:lnTo>
                      <a:pt x="729" y="558"/>
                    </a:lnTo>
                    <a:lnTo>
                      <a:pt x="749" y="483"/>
                    </a:lnTo>
                    <a:lnTo>
                      <a:pt x="766" y="409"/>
                    </a:lnTo>
                    <a:lnTo>
                      <a:pt x="782" y="337"/>
                    </a:lnTo>
                    <a:lnTo>
                      <a:pt x="796" y="266"/>
                    </a:lnTo>
                    <a:lnTo>
                      <a:pt x="809" y="197"/>
                    </a:lnTo>
                    <a:lnTo>
                      <a:pt x="820" y="130"/>
                    </a:lnTo>
                    <a:lnTo>
                      <a:pt x="828" y="64"/>
                    </a:lnTo>
                    <a:lnTo>
                      <a:pt x="834" y="2"/>
                    </a:lnTo>
                    <a:lnTo>
                      <a:pt x="813" y="0"/>
                    </a:lnTo>
                    <a:lnTo>
                      <a:pt x="806" y="61"/>
                    </a:lnTo>
                    <a:lnTo>
                      <a:pt x="799" y="127"/>
                    </a:lnTo>
                    <a:lnTo>
                      <a:pt x="788" y="194"/>
                    </a:lnTo>
                    <a:lnTo>
                      <a:pt x="775" y="261"/>
                    </a:lnTo>
                    <a:lnTo>
                      <a:pt x="761" y="332"/>
                    </a:lnTo>
                    <a:lnTo>
                      <a:pt x="745" y="404"/>
                    </a:lnTo>
                    <a:lnTo>
                      <a:pt x="728" y="478"/>
                    </a:lnTo>
                    <a:lnTo>
                      <a:pt x="708" y="552"/>
                    </a:lnTo>
                    <a:lnTo>
                      <a:pt x="687" y="627"/>
                    </a:lnTo>
                    <a:lnTo>
                      <a:pt x="665" y="703"/>
                    </a:lnTo>
                    <a:lnTo>
                      <a:pt x="641" y="777"/>
                    </a:lnTo>
                    <a:lnTo>
                      <a:pt x="617" y="853"/>
                    </a:lnTo>
                    <a:lnTo>
                      <a:pt x="591" y="928"/>
                    </a:lnTo>
                    <a:lnTo>
                      <a:pt x="565" y="1002"/>
                    </a:lnTo>
                    <a:lnTo>
                      <a:pt x="537" y="1075"/>
                    </a:lnTo>
                    <a:lnTo>
                      <a:pt x="508" y="1146"/>
                    </a:lnTo>
                    <a:lnTo>
                      <a:pt x="478" y="1217"/>
                    </a:lnTo>
                    <a:lnTo>
                      <a:pt x="448" y="1285"/>
                    </a:lnTo>
                    <a:lnTo>
                      <a:pt x="418" y="1349"/>
                    </a:lnTo>
                    <a:lnTo>
                      <a:pt x="386" y="1412"/>
                    </a:lnTo>
                    <a:lnTo>
                      <a:pt x="356" y="1474"/>
                    </a:lnTo>
                    <a:lnTo>
                      <a:pt x="323" y="1532"/>
                    </a:lnTo>
                    <a:lnTo>
                      <a:pt x="292" y="1586"/>
                    </a:lnTo>
                    <a:lnTo>
                      <a:pt x="259" y="1636"/>
                    </a:lnTo>
                    <a:lnTo>
                      <a:pt x="226" y="1683"/>
                    </a:lnTo>
                    <a:lnTo>
                      <a:pt x="193" y="1726"/>
                    </a:lnTo>
                    <a:lnTo>
                      <a:pt x="162" y="1763"/>
                    </a:lnTo>
                    <a:lnTo>
                      <a:pt x="130" y="1797"/>
                    </a:lnTo>
                    <a:lnTo>
                      <a:pt x="99" y="1825"/>
                    </a:lnTo>
                    <a:lnTo>
                      <a:pt x="67" y="1848"/>
                    </a:lnTo>
                    <a:lnTo>
                      <a:pt x="37" y="1865"/>
                    </a:lnTo>
                    <a:lnTo>
                      <a:pt x="8" y="1877"/>
                    </a:lnTo>
                    <a:lnTo>
                      <a:pt x="21" y="1884"/>
                    </a:lnTo>
                    <a:lnTo>
                      <a:pt x="0" y="1892"/>
                    </a:lnTo>
                    <a:lnTo>
                      <a:pt x="4" y="1901"/>
                    </a:lnTo>
                    <a:lnTo>
                      <a:pt x="13" y="1898"/>
                    </a:lnTo>
                    <a:lnTo>
                      <a:pt x="0" y="189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6328" name="Freeform 17"/>
              <p:cNvSpPr>
                <a:spLocks/>
              </p:cNvSpPr>
              <p:nvPr/>
            </p:nvSpPr>
            <p:spPr bwMode="auto">
              <a:xfrm>
                <a:off x="2685" y="3041"/>
                <a:ext cx="166" cy="334"/>
              </a:xfrm>
              <a:custGeom>
                <a:avLst/>
                <a:gdLst>
                  <a:gd name="T0" fmla="*/ 1 w 937"/>
                  <a:gd name="T1" fmla="*/ 10 h 1887"/>
                  <a:gd name="T2" fmla="*/ 0 w 937"/>
                  <a:gd name="T3" fmla="*/ 9 h 1887"/>
                  <a:gd name="T4" fmla="*/ 0 w 937"/>
                  <a:gd name="T5" fmla="*/ 8 h 1887"/>
                  <a:gd name="T6" fmla="*/ 0 w 937"/>
                  <a:gd name="T7" fmla="*/ 7 h 1887"/>
                  <a:gd name="T8" fmla="*/ 0 w 937"/>
                  <a:gd name="T9" fmla="*/ 7 h 1887"/>
                  <a:gd name="T10" fmla="*/ 0 w 937"/>
                  <a:gd name="T11" fmla="*/ 6 h 1887"/>
                  <a:gd name="T12" fmla="*/ 0 w 937"/>
                  <a:gd name="T13" fmla="*/ 5 h 1887"/>
                  <a:gd name="T14" fmla="*/ 0 w 937"/>
                  <a:gd name="T15" fmla="*/ 5 h 1887"/>
                  <a:gd name="T16" fmla="*/ 1 w 937"/>
                  <a:gd name="T17" fmla="*/ 4 h 1887"/>
                  <a:gd name="T18" fmla="*/ 1 w 937"/>
                  <a:gd name="T19" fmla="*/ 4 h 1887"/>
                  <a:gd name="T20" fmla="*/ 1 w 937"/>
                  <a:gd name="T21" fmla="*/ 3 h 1887"/>
                  <a:gd name="T22" fmla="*/ 2 w 937"/>
                  <a:gd name="T23" fmla="*/ 3 h 1887"/>
                  <a:gd name="T24" fmla="*/ 2 w 937"/>
                  <a:gd name="T25" fmla="*/ 2 h 1887"/>
                  <a:gd name="T26" fmla="*/ 2 w 937"/>
                  <a:gd name="T27" fmla="*/ 2 h 1887"/>
                  <a:gd name="T28" fmla="*/ 3 w 937"/>
                  <a:gd name="T29" fmla="*/ 2 h 1887"/>
                  <a:gd name="T30" fmla="*/ 3 w 937"/>
                  <a:gd name="T31" fmla="*/ 2 h 1887"/>
                  <a:gd name="T32" fmla="*/ 4 w 937"/>
                  <a:gd name="T33" fmla="*/ 1 h 1887"/>
                  <a:gd name="T34" fmla="*/ 4 w 937"/>
                  <a:gd name="T35" fmla="*/ 1 h 1887"/>
                  <a:gd name="T36" fmla="*/ 4 w 937"/>
                  <a:gd name="T37" fmla="*/ 1 h 1887"/>
                  <a:gd name="T38" fmla="*/ 4 w 937"/>
                  <a:gd name="T39" fmla="*/ 1 h 1887"/>
                  <a:gd name="T40" fmla="*/ 5 w 937"/>
                  <a:gd name="T41" fmla="*/ 1 h 1887"/>
                  <a:gd name="T42" fmla="*/ 5 w 937"/>
                  <a:gd name="T43" fmla="*/ 0 h 1887"/>
                  <a:gd name="T44" fmla="*/ 5 w 937"/>
                  <a:gd name="T45" fmla="*/ 0 h 1887"/>
                  <a:gd name="T46" fmla="*/ 5 w 937"/>
                  <a:gd name="T47" fmla="*/ 0 h 1887"/>
                  <a:gd name="T48" fmla="*/ 5 w 937"/>
                  <a:gd name="T49" fmla="*/ 0 h 1887"/>
                  <a:gd name="T50" fmla="*/ 5 w 937"/>
                  <a:gd name="T51" fmla="*/ 1 h 1887"/>
                  <a:gd name="T52" fmla="*/ 5 w 937"/>
                  <a:gd name="T53" fmla="*/ 2 h 1887"/>
                  <a:gd name="T54" fmla="*/ 5 w 937"/>
                  <a:gd name="T55" fmla="*/ 3 h 1887"/>
                  <a:gd name="T56" fmla="*/ 5 w 937"/>
                  <a:gd name="T57" fmla="*/ 4 h 1887"/>
                  <a:gd name="T58" fmla="*/ 4 w 937"/>
                  <a:gd name="T59" fmla="*/ 4 h 1887"/>
                  <a:gd name="T60" fmla="*/ 4 w 937"/>
                  <a:gd name="T61" fmla="*/ 5 h 1887"/>
                  <a:gd name="T62" fmla="*/ 4 w 937"/>
                  <a:gd name="T63" fmla="*/ 6 h 1887"/>
                  <a:gd name="T64" fmla="*/ 3 w 937"/>
                  <a:gd name="T65" fmla="*/ 7 h 1887"/>
                  <a:gd name="T66" fmla="*/ 3 w 937"/>
                  <a:gd name="T67" fmla="*/ 7 h 1887"/>
                  <a:gd name="T68" fmla="*/ 3 w 937"/>
                  <a:gd name="T69" fmla="*/ 8 h 1887"/>
                  <a:gd name="T70" fmla="*/ 2 w 937"/>
                  <a:gd name="T71" fmla="*/ 9 h 1887"/>
                  <a:gd name="T72" fmla="*/ 2 w 937"/>
                  <a:gd name="T73" fmla="*/ 9 h 1887"/>
                  <a:gd name="T74" fmla="*/ 2 w 937"/>
                  <a:gd name="T75" fmla="*/ 10 h 1887"/>
                  <a:gd name="T76" fmla="*/ 1 w 937"/>
                  <a:gd name="T77" fmla="*/ 10 h 1887"/>
                  <a:gd name="T78" fmla="*/ 1 w 937"/>
                  <a:gd name="T79" fmla="*/ 10 h 188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937"/>
                  <a:gd name="T121" fmla="*/ 0 h 1887"/>
                  <a:gd name="T122" fmla="*/ 937 w 937"/>
                  <a:gd name="T123" fmla="*/ 1887 h 188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937" h="1887">
                    <a:moveTo>
                      <a:pt x="124" y="1887"/>
                    </a:moveTo>
                    <a:lnTo>
                      <a:pt x="95" y="1801"/>
                    </a:lnTo>
                    <a:lnTo>
                      <a:pt x="70" y="1720"/>
                    </a:lnTo>
                    <a:lnTo>
                      <a:pt x="49" y="1640"/>
                    </a:lnTo>
                    <a:lnTo>
                      <a:pt x="32" y="1563"/>
                    </a:lnTo>
                    <a:lnTo>
                      <a:pt x="19" y="1486"/>
                    </a:lnTo>
                    <a:lnTo>
                      <a:pt x="10" y="1414"/>
                    </a:lnTo>
                    <a:lnTo>
                      <a:pt x="3" y="1343"/>
                    </a:lnTo>
                    <a:lnTo>
                      <a:pt x="0" y="1275"/>
                    </a:lnTo>
                    <a:lnTo>
                      <a:pt x="2" y="1209"/>
                    </a:lnTo>
                    <a:lnTo>
                      <a:pt x="6" y="1146"/>
                    </a:lnTo>
                    <a:lnTo>
                      <a:pt x="12" y="1085"/>
                    </a:lnTo>
                    <a:lnTo>
                      <a:pt x="23" y="1026"/>
                    </a:lnTo>
                    <a:lnTo>
                      <a:pt x="36" y="968"/>
                    </a:lnTo>
                    <a:lnTo>
                      <a:pt x="50" y="913"/>
                    </a:lnTo>
                    <a:lnTo>
                      <a:pt x="67" y="860"/>
                    </a:lnTo>
                    <a:lnTo>
                      <a:pt x="88" y="810"/>
                    </a:lnTo>
                    <a:lnTo>
                      <a:pt x="109" y="762"/>
                    </a:lnTo>
                    <a:lnTo>
                      <a:pt x="133" y="714"/>
                    </a:lnTo>
                    <a:lnTo>
                      <a:pt x="159" y="670"/>
                    </a:lnTo>
                    <a:lnTo>
                      <a:pt x="187" y="628"/>
                    </a:lnTo>
                    <a:lnTo>
                      <a:pt x="216" y="587"/>
                    </a:lnTo>
                    <a:lnTo>
                      <a:pt x="247" y="549"/>
                    </a:lnTo>
                    <a:lnTo>
                      <a:pt x="279" y="512"/>
                    </a:lnTo>
                    <a:lnTo>
                      <a:pt x="312" y="477"/>
                    </a:lnTo>
                    <a:lnTo>
                      <a:pt x="346" y="444"/>
                    </a:lnTo>
                    <a:lnTo>
                      <a:pt x="380" y="412"/>
                    </a:lnTo>
                    <a:lnTo>
                      <a:pt x="415" y="384"/>
                    </a:lnTo>
                    <a:lnTo>
                      <a:pt x="452" y="356"/>
                    </a:lnTo>
                    <a:lnTo>
                      <a:pt x="489" y="330"/>
                    </a:lnTo>
                    <a:lnTo>
                      <a:pt x="526" y="306"/>
                    </a:lnTo>
                    <a:lnTo>
                      <a:pt x="563" y="284"/>
                    </a:lnTo>
                    <a:lnTo>
                      <a:pt x="599" y="263"/>
                    </a:lnTo>
                    <a:lnTo>
                      <a:pt x="632" y="244"/>
                    </a:lnTo>
                    <a:lnTo>
                      <a:pt x="664" y="226"/>
                    </a:lnTo>
                    <a:lnTo>
                      <a:pt x="693" y="209"/>
                    </a:lnTo>
                    <a:lnTo>
                      <a:pt x="720" y="192"/>
                    </a:lnTo>
                    <a:lnTo>
                      <a:pt x="746" y="175"/>
                    </a:lnTo>
                    <a:lnTo>
                      <a:pt x="770" y="158"/>
                    </a:lnTo>
                    <a:lnTo>
                      <a:pt x="794" y="142"/>
                    </a:lnTo>
                    <a:lnTo>
                      <a:pt x="815" y="125"/>
                    </a:lnTo>
                    <a:lnTo>
                      <a:pt x="834" y="109"/>
                    </a:lnTo>
                    <a:lnTo>
                      <a:pt x="853" y="93"/>
                    </a:lnTo>
                    <a:lnTo>
                      <a:pt x="870" y="78"/>
                    </a:lnTo>
                    <a:lnTo>
                      <a:pt x="886" y="62"/>
                    </a:lnTo>
                    <a:lnTo>
                      <a:pt x="900" y="46"/>
                    </a:lnTo>
                    <a:lnTo>
                      <a:pt x="913" y="30"/>
                    </a:lnTo>
                    <a:lnTo>
                      <a:pt x="925" y="16"/>
                    </a:lnTo>
                    <a:lnTo>
                      <a:pt x="937" y="0"/>
                    </a:lnTo>
                    <a:lnTo>
                      <a:pt x="930" y="62"/>
                    </a:lnTo>
                    <a:lnTo>
                      <a:pt x="922" y="128"/>
                    </a:lnTo>
                    <a:lnTo>
                      <a:pt x="912" y="194"/>
                    </a:lnTo>
                    <a:lnTo>
                      <a:pt x="899" y="263"/>
                    </a:lnTo>
                    <a:lnTo>
                      <a:pt x="884" y="334"/>
                    </a:lnTo>
                    <a:lnTo>
                      <a:pt x="869" y="406"/>
                    </a:lnTo>
                    <a:lnTo>
                      <a:pt x="852" y="479"/>
                    </a:lnTo>
                    <a:lnTo>
                      <a:pt x="832" y="554"/>
                    </a:lnTo>
                    <a:lnTo>
                      <a:pt x="811" y="629"/>
                    </a:lnTo>
                    <a:lnTo>
                      <a:pt x="789" y="705"/>
                    </a:lnTo>
                    <a:lnTo>
                      <a:pt x="765" y="780"/>
                    </a:lnTo>
                    <a:lnTo>
                      <a:pt x="741" y="856"/>
                    </a:lnTo>
                    <a:lnTo>
                      <a:pt x="715" y="931"/>
                    </a:lnTo>
                    <a:lnTo>
                      <a:pt x="689" y="1005"/>
                    </a:lnTo>
                    <a:lnTo>
                      <a:pt x="661" y="1078"/>
                    </a:lnTo>
                    <a:lnTo>
                      <a:pt x="632" y="1149"/>
                    </a:lnTo>
                    <a:lnTo>
                      <a:pt x="602" y="1220"/>
                    </a:lnTo>
                    <a:lnTo>
                      <a:pt x="572" y="1288"/>
                    </a:lnTo>
                    <a:lnTo>
                      <a:pt x="542" y="1354"/>
                    </a:lnTo>
                    <a:lnTo>
                      <a:pt x="510" y="1417"/>
                    </a:lnTo>
                    <a:lnTo>
                      <a:pt x="479" y="1479"/>
                    </a:lnTo>
                    <a:lnTo>
                      <a:pt x="446" y="1536"/>
                    </a:lnTo>
                    <a:lnTo>
                      <a:pt x="414" y="1590"/>
                    </a:lnTo>
                    <a:lnTo>
                      <a:pt x="381" y="1641"/>
                    </a:lnTo>
                    <a:lnTo>
                      <a:pt x="349" y="1689"/>
                    </a:lnTo>
                    <a:lnTo>
                      <a:pt x="316" y="1732"/>
                    </a:lnTo>
                    <a:lnTo>
                      <a:pt x="283" y="1770"/>
                    </a:lnTo>
                    <a:lnTo>
                      <a:pt x="251" y="1804"/>
                    </a:lnTo>
                    <a:lnTo>
                      <a:pt x="218" y="1833"/>
                    </a:lnTo>
                    <a:lnTo>
                      <a:pt x="187" y="1857"/>
                    </a:lnTo>
                    <a:lnTo>
                      <a:pt x="155" y="1875"/>
                    </a:lnTo>
                    <a:lnTo>
                      <a:pt x="124" y="1887"/>
                    </a:lnTo>
                    <a:close/>
                  </a:path>
                </a:pathLst>
              </a:custGeom>
              <a:solidFill>
                <a:srgbClr val="00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6329" name="Freeform 18"/>
              <p:cNvSpPr>
                <a:spLocks/>
              </p:cNvSpPr>
              <p:nvPr/>
            </p:nvSpPr>
            <p:spPr bwMode="auto">
              <a:xfrm>
                <a:off x="2683" y="3086"/>
                <a:ext cx="109" cy="290"/>
              </a:xfrm>
              <a:custGeom>
                <a:avLst/>
                <a:gdLst>
                  <a:gd name="T0" fmla="*/ 3 w 616"/>
                  <a:gd name="T1" fmla="*/ 0 h 1637"/>
                  <a:gd name="T2" fmla="*/ 3 w 616"/>
                  <a:gd name="T3" fmla="*/ 0 h 1637"/>
                  <a:gd name="T4" fmla="*/ 2 w 616"/>
                  <a:gd name="T5" fmla="*/ 1 h 1637"/>
                  <a:gd name="T6" fmla="*/ 2 w 616"/>
                  <a:gd name="T7" fmla="*/ 1 h 1637"/>
                  <a:gd name="T8" fmla="*/ 2 w 616"/>
                  <a:gd name="T9" fmla="*/ 1 h 1637"/>
                  <a:gd name="T10" fmla="*/ 1 w 616"/>
                  <a:gd name="T11" fmla="*/ 2 h 1637"/>
                  <a:gd name="T12" fmla="*/ 1 w 616"/>
                  <a:gd name="T13" fmla="*/ 2 h 1637"/>
                  <a:gd name="T14" fmla="*/ 1 w 616"/>
                  <a:gd name="T15" fmla="*/ 2 h 1637"/>
                  <a:gd name="T16" fmla="*/ 1 w 616"/>
                  <a:gd name="T17" fmla="*/ 3 h 1637"/>
                  <a:gd name="T18" fmla="*/ 0 w 616"/>
                  <a:gd name="T19" fmla="*/ 4 h 1637"/>
                  <a:gd name="T20" fmla="*/ 0 w 616"/>
                  <a:gd name="T21" fmla="*/ 4 h 1637"/>
                  <a:gd name="T22" fmla="*/ 0 w 616"/>
                  <a:gd name="T23" fmla="*/ 5 h 1637"/>
                  <a:gd name="T24" fmla="*/ 0 w 616"/>
                  <a:gd name="T25" fmla="*/ 6 h 1637"/>
                  <a:gd name="T26" fmla="*/ 0 w 616"/>
                  <a:gd name="T27" fmla="*/ 6 h 1637"/>
                  <a:gd name="T28" fmla="*/ 0 w 616"/>
                  <a:gd name="T29" fmla="*/ 7 h 1637"/>
                  <a:gd name="T30" fmla="*/ 0 w 616"/>
                  <a:gd name="T31" fmla="*/ 8 h 1637"/>
                  <a:gd name="T32" fmla="*/ 1 w 616"/>
                  <a:gd name="T33" fmla="*/ 9 h 1637"/>
                  <a:gd name="T34" fmla="*/ 1 w 616"/>
                  <a:gd name="T35" fmla="*/ 9 h 1637"/>
                  <a:gd name="T36" fmla="*/ 0 w 616"/>
                  <a:gd name="T37" fmla="*/ 8 h 1637"/>
                  <a:gd name="T38" fmla="*/ 0 w 616"/>
                  <a:gd name="T39" fmla="*/ 7 h 1637"/>
                  <a:gd name="T40" fmla="*/ 0 w 616"/>
                  <a:gd name="T41" fmla="*/ 6 h 1637"/>
                  <a:gd name="T42" fmla="*/ 0 w 616"/>
                  <a:gd name="T43" fmla="*/ 5 h 1637"/>
                  <a:gd name="T44" fmla="*/ 0 w 616"/>
                  <a:gd name="T45" fmla="*/ 5 h 1637"/>
                  <a:gd name="T46" fmla="*/ 0 w 616"/>
                  <a:gd name="T47" fmla="*/ 4 h 1637"/>
                  <a:gd name="T48" fmla="*/ 1 w 616"/>
                  <a:gd name="T49" fmla="*/ 3 h 1637"/>
                  <a:gd name="T50" fmla="*/ 1 w 616"/>
                  <a:gd name="T51" fmla="*/ 3 h 1637"/>
                  <a:gd name="T52" fmla="*/ 1 w 616"/>
                  <a:gd name="T53" fmla="*/ 2 h 1637"/>
                  <a:gd name="T54" fmla="*/ 1 w 616"/>
                  <a:gd name="T55" fmla="*/ 2 h 1637"/>
                  <a:gd name="T56" fmla="*/ 2 w 616"/>
                  <a:gd name="T57" fmla="*/ 1 h 1637"/>
                  <a:gd name="T58" fmla="*/ 2 w 616"/>
                  <a:gd name="T59" fmla="*/ 1 h 1637"/>
                  <a:gd name="T60" fmla="*/ 2 w 616"/>
                  <a:gd name="T61" fmla="*/ 1 h 1637"/>
                  <a:gd name="T62" fmla="*/ 3 w 616"/>
                  <a:gd name="T63" fmla="*/ 1 h 1637"/>
                  <a:gd name="T64" fmla="*/ 3 w 616"/>
                  <a:gd name="T65" fmla="*/ 0 h 1637"/>
                  <a:gd name="T66" fmla="*/ 3 w 616"/>
                  <a:gd name="T67" fmla="*/ 0 h 1637"/>
                  <a:gd name="T68" fmla="*/ 3 w 616"/>
                  <a:gd name="T69" fmla="*/ 0 h 1637"/>
                  <a:gd name="T70" fmla="*/ 3 w 616"/>
                  <a:gd name="T71" fmla="*/ 0 h 163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16"/>
                  <a:gd name="T109" fmla="*/ 0 h 1637"/>
                  <a:gd name="T110" fmla="*/ 616 w 616"/>
                  <a:gd name="T111" fmla="*/ 1637 h 1637"/>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16" h="1637">
                    <a:moveTo>
                      <a:pt x="605" y="0"/>
                    </a:moveTo>
                    <a:lnTo>
                      <a:pt x="605" y="0"/>
                    </a:lnTo>
                    <a:lnTo>
                      <a:pt x="568" y="21"/>
                    </a:lnTo>
                    <a:lnTo>
                      <a:pt x="532" y="43"/>
                    </a:lnTo>
                    <a:lnTo>
                      <a:pt x="493" y="67"/>
                    </a:lnTo>
                    <a:lnTo>
                      <a:pt x="457" y="93"/>
                    </a:lnTo>
                    <a:lnTo>
                      <a:pt x="420" y="120"/>
                    </a:lnTo>
                    <a:lnTo>
                      <a:pt x="383" y="151"/>
                    </a:lnTo>
                    <a:lnTo>
                      <a:pt x="349" y="182"/>
                    </a:lnTo>
                    <a:lnTo>
                      <a:pt x="315" y="215"/>
                    </a:lnTo>
                    <a:lnTo>
                      <a:pt x="282" y="250"/>
                    </a:lnTo>
                    <a:lnTo>
                      <a:pt x="250" y="288"/>
                    </a:lnTo>
                    <a:lnTo>
                      <a:pt x="218" y="326"/>
                    </a:lnTo>
                    <a:lnTo>
                      <a:pt x="189" y="367"/>
                    </a:lnTo>
                    <a:lnTo>
                      <a:pt x="161" y="411"/>
                    </a:lnTo>
                    <a:lnTo>
                      <a:pt x="135" y="455"/>
                    </a:lnTo>
                    <a:lnTo>
                      <a:pt x="110" y="502"/>
                    </a:lnTo>
                    <a:lnTo>
                      <a:pt x="89" y="552"/>
                    </a:lnTo>
                    <a:lnTo>
                      <a:pt x="68" y="602"/>
                    </a:lnTo>
                    <a:lnTo>
                      <a:pt x="51" y="656"/>
                    </a:lnTo>
                    <a:lnTo>
                      <a:pt x="36" y="711"/>
                    </a:lnTo>
                    <a:lnTo>
                      <a:pt x="23" y="769"/>
                    </a:lnTo>
                    <a:lnTo>
                      <a:pt x="13" y="829"/>
                    </a:lnTo>
                    <a:lnTo>
                      <a:pt x="6" y="891"/>
                    </a:lnTo>
                    <a:lnTo>
                      <a:pt x="2" y="955"/>
                    </a:lnTo>
                    <a:lnTo>
                      <a:pt x="0" y="1021"/>
                    </a:lnTo>
                    <a:lnTo>
                      <a:pt x="4" y="1091"/>
                    </a:lnTo>
                    <a:lnTo>
                      <a:pt x="10" y="1161"/>
                    </a:lnTo>
                    <a:lnTo>
                      <a:pt x="19" y="1234"/>
                    </a:lnTo>
                    <a:lnTo>
                      <a:pt x="32" y="1311"/>
                    </a:lnTo>
                    <a:lnTo>
                      <a:pt x="50" y="1389"/>
                    </a:lnTo>
                    <a:lnTo>
                      <a:pt x="71" y="1469"/>
                    </a:lnTo>
                    <a:lnTo>
                      <a:pt x="95" y="1551"/>
                    </a:lnTo>
                    <a:lnTo>
                      <a:pt x="124" y="1637"/>
                    </a:lnTo>
                    <a:lnTo>
                      <a:pt x="145" y="1629"/>
                    </a:lnTo>
                    <a:lnTo>
                      <a:pt x="117" y="1544"/>
                    </a:lnTo>
                    <a:lnTo>
                      <a:pt x="92" y="1463"/>
                    </a:lnTo>
                    <a:lnTo>
                      <a:pt x="71" y="1383"/>
                    </a:lnTo>
                    <a:lnTo>
                      <a:pt x="53" y="1306"/>
                    </a:lnTo>
                    <a:lnTo>
                      <a:pt x="40" y="1231"/>
                    </a:lnTo>
                    <a:lnTo>
                      <a:pt x="31" y="1159"/>
                    </a:lnTo>
                    <a:lnTo>
                      <a:pt x="25" y="1088"/>
                    </a:lnTo>
                    <a:lnTo>
                      <a:pt x="23" y="1021"/>
                    </a:lnTo>
                    <a:lnTo>
                      <a:pt x="23" y="955"/>
                    </a:lnTo>
                    <a:lnTo>
                      <a:pt x="27" y="894"/>
                    </a:lnTo>
                    <a:lnTo>
                      <a:pt x="34" y="832"/>
                    </a:lnTo>
                    <a:lnTo>
                      <a:pt x="44" y="774"/>
                    </a:lnTo>
                    <a:lnTo>
                      <a:pt x="57" y="716"/>
                    </a:lnTo>
                    <a:lnTo>
                      <a:pt x="72" y="661"/>
                    </a:lnTo>
                    <a:lnTo>
                      <a:pt x="89" y="610"/>
                    </a:lnTo>
                    <a:lnTo>
                      <a:pt x="110" y="560"/>
                    </a:lnTo>
                    <a:lnTo>
                      <a:pt x="131" y="513"/>
                    </a:lnTo>
                    <a:lnTo>
                      <a:pt x="153" y="466"/>
                    </a:lnTo>
                    <a:lnTo>
                      <a:pt x="180" y="421"/>
                    </a:lnTo>
                    <a:lnTo>
                      <a:pt x="207" y="380"/>
                    </a:lnTo>
                    <a:lnTo>
                      <a:pt x="236" y="340"/>
                    </a:lnTo>
                    <a:lnTo>
                      <a:pt x="266" y="302"/>
                    </a:lnTo>
                    <a:lnTo>
                      <a:pt x="298" y="266"/>
                    </a:lnTo>
                    <a:lnTo>
                      <a:pt x="331" y="231"/>
                    </a:lnTo>
                    <a:lnTo>
                      <a:pt x="365" y="198"/>
                    </a:lnTo>
                    <a:lnTo>
                      <a:pt x="399" y="166"/>
                    </a:lnTo>
                    <a:lnTo>
                      <a:pt x="433" y="139"/>
                    </a:lnTo>
                    <a:lnTo>
                      <a:pt x="470" y="111"/>
                    </a:lnTo>
                    <a:lnTo>
                      <a:pt x="507" y="85"/>
                    </a:lnTo>
                    <a:lnTo>
                      <a:pt x="542" y="61"/>
                    </a:lnTo>
                    <a:lnTo>
                      <a:pt x="579" y="39"/>
                    </a:lnTo>
                    <a:lnTo>
                      <a:pt x="616" y="18"/>
                    </a:lnTo>
                    <a:lnTo>
                      <a:pt x="60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6330" name="Freeform 19"/>
              <p:cNvSpPr>
                <a:spLocks/>
              </p:cNvSpPr>
              <p:nvPr/>
            </p:nvSpPr>
            <p:spPr bwMode="auto">
              <a:xfrm>
                <a:off x="2790" y="3034"/>
                <a:ext cx="63" cy="55"/>
              </a:xfrm>
              <a:custGeom>
                <a:avLst/>
                <a:gdLst>
                  <a:gd name="T0" fmla="*/ 2 w 357"/>
                  <a:gd name="T1" fmla="*/ 0 h 310"/>
                  <a:gd name="T2" fmla="*/ 2 w 357"/>
                  <a:gd name="T3" fmla="*/ 0 h 310"/>
                  <a:gd name="T4" fmla="*/ 2 w 357"/>
                  <a:gd name="T5" fmla="*/ 0 h 310"/>
                  <a:gd name="T6" fmla="*/ 2 w 357"/>
                  <a:gd name="T7" fmla="*/ 0 h 310"/>
                  <a:gd name="T8" fmla="*/ 2 w 357"/>
                  <a:gd name="T9" fmla="*/ 0 h 310"/>
                  <a:gd name="T10" fmla="*/ 2 w 357"/>
                  <a:gd name="T11" fmla="*/ 1 h 310"/>
                  <a:gd name="T12" fmla="*/ 1 w 357"/>
                  <a:gd name="T13" fmla="*/ 1 h 310"/>
                  <a:gd name="T14" fmla="*/ 1 w 357"/>
                  <a:gd name="T15" fmla="*/ 1 h 310"/>
                  <a:gd name="T16" fmla="*/ 1 w 357"/>
                  <a:gd name="T17" fmla="*/ 1 h 310"/>
                  <a:gd name="T18" fmla="*/ 1 w 357"/>
                  <a:gd name="T19" fmla="*/ 1 h 310"/>
                  <a:gd name="T20" fmla="*/ 1 w 357"/>
                  <a:gd name="T21" fmla="*/ 1 h 310"/>
                  <a:gd name="T22" fmla="*/ 1 w 357"/>
                  <a:gd name="T23" fmla="*/ 1 h 310"/>
                  <a:gd name="T24" fmla="*/ 1 w 357"/>
                  <a:gd name="T25" fmla="*/ 1 h 310"/>
                  <a:gd name="T26" fmla="*/ 1 w 357"/>
                  <a:gd name="T27" fmla="*/ 1 h 310"/>
                  <a:gd name="T28" fmla="*/ 1 w 357"/>
                  <a:gd name="T29" fmla="*/ 1 h 310"/>
                  <a:gd name="T30" fmla="*/ 0 w 357"/>
                  <a:gd name="T31" fmla="*/ 1 h 310"/>
                  <a:gd name="T32" fmla="*/ 0 w 357"/>
                  <a:gd name="T33" fmla="*/ 2 h 310"/>
                  <a:gd name="T34" fmla="*/ 0 w 357"/>
                  <a:gd name="T35" fmla="*/ 2 h 310"/>
                  <a:gd name="T36" fmla="*/ 0 w 357"/>
                  <a:gd name="T37" fmla="*/ 2 h 310"/>
                  <a:gd name="T38" fmla="*/ 0 w 357"/>
                  <a:gd name="T39" fmla="*/ 2 h 310"/>
                  <a:gd name="T40" fmla="*/ 0 w 357"/>
                  <a:gd name="T41" fmla="*/ 2 h 310"/>
                  <a:gd name="T42" fmla="*/ 1 w 357"/>
                  <a:gd name="T43" fmla="*/ 1 h 310"/>
                  <a:gd name="T44" fmla="*/ 1 w 357"/>
                  <a:gd name="T45" fmla="*/ 1 h 310"/>
                  <a:gd name="T46" fmla="*/ 1 w 357"/>
                  <a:gd name="T47" fmla="*/ 1 h 310"/>
                  <a:gd name="T48" fmla="*/ 1 w 357"/>
                  <a:gd name="T49" fmla="*/ 1 h 310"/>
                  <a:gd name="T50" fmla="*/ 1 w 357"/>
                  <a:gd name="T51" fmla="*/ 1 h 310"/>
                  <a:gd name="T52" fmla="*/ 1 w 357"/>
                  <a:gd name="T53" fmla="*/ 1 h 310"/>
                  <a:gd name="T54" fmla="*/ 1 w 357"/>
                  <a:gd name="T55" fmla="*/ 1 h 310"/>
                  <a:gd name="T56" fmla="*/ 1 w 357"/>
                  <a:gd name="T57" fmla="*/ 1 h 310"/>
                  <a:gd name="T58" fmla="*/ 2 w 357"/>
                  <a:gd name="T59" fmla="*/ 1 h 310"/>
                  <a:gd name="T60" fmla="*/ 2 w 357"/>
                  <a:gd name="T61" fmla="*/ 1 h 310"/>
                  <a:gd name="T62" fmla="*/ 2 w 357"/>
                  <a:gd name="T63" fmla="*/ 1 h 310"/>
                  <a:gd name="T64" fmla="*/ 2 w 357"/>
                  <a:gd name="T65" fmla="*/ 0 h 310"/>
                  <a:gd name="T66" fmla="*/ 2 w 357"/>
                  <a:gd name="T67" fmla="*/ 0 h 310"/>
                  <a:gd name="T68" fmla="*/ 2 w 357"/>
                  <a:gd name="T69" fmla="*/ 0 h 310"/>
                  <a:gd name="T70" fmla="*/ 2 w 357"/>
                  <a:gd name="T71" fmla="*/ 0 h 310"/>
                  <a:gd name="T72" fmla="*/ 2 w 357"/>
                  <a:gd name="T73" fmla="*/ 0 h 310"/>
                  <a:gd name="T74" fmla="*/ 2 w 357"/>
                  <a:gd name="T75" fmla="*/ 0 h 310"/>
                  <a:gd name="T76" fmla="*/ 2 w 357"/>
                  <a:gd name="T77" fmla="*/ 0 h 310"/>
                  <a:gd name="T78" fmla="*/ 2 w 357"/>
                  <a:gd name="T79" fmla="*/ 0 h 31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357"/>
                  <a:gd name="T121" fmla="*/ 0 h 310"/>
                  <a:gd name="T122" fmla="*/ 357 w 357"/>
                  <a:gd name="T123" fmla="*/ 310 h 31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357" h="310">
                    <a:moveTo>
                      <a:pt x="353" y="39"/>
                    </a:moveTo>
                    <a:lnTo>
                      <a:pt x="334" y="32"/>
                    </a:lnTo>
                    <a:lnTo>
                      <a:pt x="322" y="47"/>
                    </a:lnTo>
                    <a:lnTo>
                      <a:pt x="310" y="62"/>
                    </a:lnTo>
                    <a:lnTo>
                      <a:pt x="298" y="76"/>
                    </a:lnTo>
                    <a:lnTo>
                      <a:pt x="284" y="92"/>
                    </a:lnTo>
                    <a:lnTo>
                      <a:pt x="268" y="108"/>
                    </a:lnTo>
                    <a:lnTo>
                      <a:pt x="251" y="124"/>
                    </a:lnTo>
                    <a:lnTo>
                      <a:pt x="234" y="138"/>
                    </a:lnTo>
                    <a:lnTo>
                      <a:pt x="214" y="154"/>
                    </a:lnTo>
                    <a:lnTo>
                      <a:pt x="193" y="171"/>
                    </a:lnTo>
                    <a:lnTo>
                      <a:pt x="170" y="187"/>
                    </a:lnTo>
                    <a:lnTo>
                      <a:pt x="146" y="204"/>
                    </a:lnTo>
                    <a:lnTo>
                      <a:pt x="120" y="221"/>
                    </a:lnTo>
                    <a:lnTo>
                      <a:pt x="93" y="238"/>
                    </a:lnTo>
                    <a:lnTo>
                      <a:pt x="64" y="255"/>
                    </a:lnTo>
                    <a:lnTo>
                      <a:pt x="33" y="273"/>
                    </a:lnTo>
                    <a:lnTo>
                      <a:pt x="0" y="292"/>
                    </a:lnTo>
                    <a:lnTo>
                      <a:pt x="11" y="310"/>
                    </a:lnTo>
                    <a:lnTo>
                      <a:pt x="43" y="292"/>
                    </a:lnTo>
                    <a:lnTo>
                      <a:pt x="75" y="273"/>
                    </a:lnTo>
                    <a:lnTo>
                      <a:pt x="104" y="256"/>
                    </a:lnTo>
                    <a:lnTo>
                      <a:pt x="133" y="239"/>
                    </a:lnTo>
                    <a:lnTo>
                      <a:pt x="159" y="222"/>
                    </a:lnTo>
                    <a:lnTo>
                      <a:pt x="183" y="205"/>
                    </a:lnTo>
                    <a:lnTo>
                      <a:pt x="206" y="189"/>
                    </a:lnTo>
                    <a:lnTo>
                      <a:pt x="227" y="172"/>
                    </a:lnTo>
                    <a:lnTo>
                      <a:pt x="247" y="156"/>
                    </a:lnTo>
                    <a:lnTo>
                      <a:pt x="267" y="139"/>
                    </a:lnTo>
                    <a:lnTo>
                      <a:pt x="284" y="124"/>
                    </a:lnTo>
                    <a:lnTo>
                      <a:pt x="300" y="108"/>
                    </a:lnTo>
                    <a:lnTo>
                      <a:pt x="314" y="92"/>
                    </a:lnTo>
                    <a:lnTo>
                      <a:pt x="328" y="75"/>
                    </a:lnTo>
                    <a:lnTo>
                      <a:pt x="340" y="61"/>
                    </a:lnTo>
                    <a:lnTo>
                      <a:pt x="352" y="45"/>
                    </a:lnTo>
                    <a:lnTo>
                      <a:pt x="332" y="37"/>
                    </a:lnTo>
                    <a:lnTo>
                      <a:pt x="353" y="39"/>
                    </a:lnTo>
                    <a:lnTo>
                      <a:pt x="357" y="0"/>
                    </a:lnTo>
                    <a:lnTo>
                      <a:pt x="334" y="32"/>
                    </a:lnTo>
                    <a:lnTo>
                      <a:pt x="353" y="3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6331" name="Freeform 20"/>
              <p:cNvSpPr>
                <a:spLocks/>
              </p:cNvSpPr>
              <p:nvPr/>
            </p:nvSpPr>
            <p:spPr bwMode="auto">
              <a:xfrm>
                <a:off x="2705" y="3041"/>
                <a:ext cx="148" cy="336"/>
              </a:xfrm>
              <a:custGeom>
                <a:avLst/>
                <a:gdLst>
                  <a:gd name="T0" fmla="*/ 0 w 834"/>
                  <a:gd name="T1" fmla="*/ 10 h 1901"/>
                  <a:gd name="T2" fmla="*/ 0 w 834"/>
                  <a:gd name="T3" fmla="*/ 10 h 1901"/>
                  <a:gd name="T4" fmla="*/ 1 w 834"/>
                  <a:gd name="T5" fmla="*/ 10 h 1901"/>
                  <a:gd name="T6" fmla="*/ 1 w 834"/>
                  <a:gd name="T7" fmla="*/ 10 h 1901"/>
                  <a:gd name="T8" fmla="*/ 2 w 834"/>
                  <a:gd name="T9" fmla="*/ 9 h 1901"/>
                  <a:gd name="T10" fmla="*/ 2 w 834"/>
                  <a:gd name="T11" fmla="*/ 8 h 1901"/>
                  <a:gd name="T12" fmla="*/ 2 w 834"/>
                  <a:gd name="T13" fmla="*/ 8 h 1901"/>
                  <a:gd name="T14" fmla="*/ 3 w 834"/>
                  <a:gd name="T15" fmla="*/ 7 h 1901"/>
                  <a:gd name="T16" fmla="*/ 3 w 834"/>
                  <a:gd name="T17" fmla="*/ 6 h 1901"/>
                  <a:gd name="T18" fmla="*/ 3 w 834"/>
                  <a:gd name="T19" fmla="*/ 5 h 1901"/>
                  <a:gd name="T20" fmla="*/ 4 w 834"/>
                  <a:gd name="T21" fmla="*/ 5 h 1901"/>
                  <a:gd name="T22" fmla="*/ 4 w 834"/>
                  <a:gd name="T23" fmla="*/ 4 h 1901"/>
                  <a:gd name="T24" fmla="*/ 4 w 834"/>
                  <a:gd name="T25" fmla="*/ 3 h 1901"/>
                  <a:gd name="T26" fmla="*/ 4 w 834"/>
                  <a:gd name="T27" fmla="*/ 2 h 1901"/>
                  <a:gd name="T28" fmla="*/ 4 w 834"/>
                  <a:gd name="T29" fmla="*/ 1 h 1901"/>
                  <a:gd name="T30" fmla="*/ 5 w 834"/>
                  <a:gd name="T31" fmla="*/ 1 h 1901"/>
                  <a:gd name="T32" fmla="*/ 5 w 834"/>
                  <a:gd name="T33" fmla="*/ 0 h 1901"/>
                  <a:gd name="T34" fmla="*/ 4 w 834"/>
                  <a:gd name="T35" fmla="*/ 0 h 1901"/>
                  <a:gd name="T36" fmla="*/ 4 w 834"/>
                  <a:gd name="T37" fmla="*/ 1 h 1901"/>
                  <a:gd name="T38" fmla="*/ 4 w 834"/>
                  <a:gd name="T39" fmla="*/ 2 h 1901"/>
                  <a:gd name="T40" fmla="*/ 4 w 834"/>
                  <a:gd name="T41" fmla="*/ 3 h 1901"/>
                  <a:gd name="T42" fmla="*/ 4 w 834"/>
                  <a:gd name="T43" fmla="*/ 4 h 1901"/>
                  <a:gd name="T44" fmla="*/ 4 w 834"/>
                  <a:gd name="T45" fmla="*/ 4 h 1901"/>
                  <a:gd name="T46" fmla="*/ 3 w 834"/>
                  <a:gd name="T47" fmla="*/ 5 h 1901"/>
                  <a:gd name="T48" fmla="*/ 3 w 834"/>
                  <a:gd name="T49" fmla="*/ 6 h 1901"/>
                  <a:gd name="T50" fmla="*/ 3 w 834"/>
                  <a:gd name="T51" fmla="*/ 7 h 1901"/>
                  <a:gd name="T52" fmla="*/ 2 w 834"/>
                  <a:gd name="T53" fmla="*/ 7 h 1901"/>
                  <a:gd name="T54" fmla="*/ 2 w 834"/>
                  <a:gd name="T55" fmla="*/ 8 h 1901"/>
                  <a:gd name="T56" fmla="*/ 2 w 834"/>
                  <a:gd name="T57" fmla="*/ 9 h 1901"/>
                  <a:gd name="T58" fmla="*/ 1 w 834"/>
                  <a:gd name="T59" fmla="*/ 9 h 1901"/>
                  <a:gd name="T60" fmla="*/ 1 w 834"/>
                  <a:gd name="T61" fmla="*/ 10 h 1901"/>
                  <a:gd name="T62" fmla="*/ 1 w 834"/>
                  <a:gd name="T63" fmla="*/ 10 h 1901"/>
                  <a:gd name="T64" fmla="*/ 0 w 834"/>
                  <a:gd name="T65" fmla="*/ 10 h 1901"/>
                  <a:gd name="T66" fmla="*/ 0 w 834"/>
                  <a:gd name="T67" fmla="*/ 10 h 1901"/>
                  <a:gd name="T68" fmla="*/ 0 w 834"/>
                  <a:gd name="T69" fmla="*/ 10 h 1901"/>
                  <a:gd name="T70" fmla="*/ 0 w 834"/>
                  <a:gd name="T71" fmla="*/ 10 h 190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34"/>
                  <a:gd name="T109" fmla="*/ 0 h 1901"/>
                  <a:gd name="T110" fmla="*/ 834 w 834"/>
                  <a:gd name="T111" fmla="*/ 1901 h 190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34" h="1901">
                    <a:moveTo>
                      <a:pt x="0" y="1892"/>
                    </a:moveTo>
                    <a:lnTo>
                      <a:pt x="14" y="1898"/>
                    </a:lnTo>
                    <a:lnTo>
                      <a:pt x="48" y="1887"/>
                    </a:lnTo>
                    <a:lnTo>
                      <a:pt x="81" y="1867"/>
                    </a:lnTo>
                    <a:lnTo>
                      <a:pt x="112" y="1843"/>
                    </a:lnTo>
                    <a:lnTo>
                      <a:pt x="146" y="1813"/>
                    </a:lnTo>
                    <a:lnTo>
                      <a:pt x="178" y="1779"/>
                    </a:lnTo>
                    <a:lnTo>
                      <a:pt x="212" y="1739"/>
                    </a:lnTo>
                    <a:lnTo>
                      <a:pt x="245" y="1696"/>
                    </a:lnTo>
                    <a:lnTo>
                      <a:pt x="278" y="1649"/>
                    </a:lnTo>
                    <a:lnTo>
                      <a:pt x="310" y="1596"/>
                    </a:lnTo>
                    <a:lnTo>
                      <a:pt x="342" y="1543"/>
                    </a:lnTo>
                    <a:lnTo>
                      <a:pt x="375" y="1485"/>
                    </a:lnTo>
                    <a:lnTo>
                      <a:pt x="408" y="1423"/>
                    </a:lnTo>
                    <a:lnTo>
                      <a:pt x="439" y="1360"/>
                    </a:lnTo>
                    <a:lnTo>
                      <a:pt x="469" y="1293"/>
                    </a:lnTo>
                    <a:lnTo>
                      <a:pt x="500" y="1225"/>
                    </a:lnTo>
                    <a:lnTo>
                      <a:pt x="530" y="1154"/>
                    </a:lnTo>
                    <a:lnTo>
                      <a:pt x="559" y="1083"/>
                    </a:lnTo>
                    <a:lnTo>
                      <a:pt x="586" y="1009"/>
                    </a:lnTo>
                    <a:lnTo>
                      <a:pt x="612" y="936"/>
                    </a:lnTo>
                    <a:lnTo>
                      <a:pt x="639" y="861"/>
                    </a:lnTo>
                    <a:lnTo>
                      <a:pt x="662" y="785"/>
                    </a:lnTo>
                    <a:lnTo>
                      <a:pt x="686" y="709"/>
                    </a:lnTo>
                    <a:lnTo>
                      <a:pt x="708" y="633"/>
                    </a:lnTo>
                    <a:lnTo>
                      <a:pt x="729" y="558"/>
                    </a:lnTo>
                    <a:lnTo>
                      <a:pt x="749" y="483"/>
                    </a:lnTo>
                    <a:lnTo>
                      <a:pt x="766" y="409"/>
                    </a:lnTo>
                    <a:lnTo>
                      <a:pt x="782" y="337"/>
                    </a:lnTo>
                    <a:lnTo>
                      <a:pt x="796" y="266"/>
                    </a:lnTo>
                    <a:lnTo>
                      <a:pt x="809" y="197"/>
                    </a:lnTo>
                    <a:lnTo>
                      <a:pt x="820" y="130"/>
                    </a:lnTo>
                    <a:lnTo>
                      <a:pt x="828" y="64"/>
                    </a:lnTo>
                    <a:lnTo>
                      <a:pt x="834" y="2"/>
                    </a:lnTo>
                    <a:lnTo>
                      <a:pt x="813" y="0"/>
                    </a:lnTo>
                    <a:lnTo>
                      <a:pt x="807" y="62"/>
                    </a:lnTo>
                    <a:lnTo>
                      <a:pt x="799" y="127"/>
                    </a:lnTo>
                    <a:lnTo>
                      <a:pt x="788" y="194"/>
                    </a:lnTo>
                    <a:lnTo>
                      <a:pt x="775" y="261"/>
                    </a:lnTo>
                    <a:lnTo>
                      <a:pt x="761" y="332"/>
                    </a:lnTo>
                    <a:lnTo>
                      <a:pt x="745" y="404"/>
                    </a:lnTo>
                    <a:lnTo>
                      <a:pt x="728" y="478"/>
                    </a:lnTo>
                    <a:lnTo>
                      <a:pt x="708" y="553"/>
                    </a:lnTo>
                    <a:lnTo>
                      <a:pt x="687" y="627"/>
                    </a:lnTo>
                    <a:lnTo>
                      <a:pt x="665" y="704"/>
                    </a:lnTo>
                    <a:lnTo>
                      <a:pt x="641" y="777"/>
                    </a:lnTo>
                    <a:lnTo>
                      <a:pt x="618" y="853"/>
                    </a:lnTo>
                    <a:lnTo>
                      <a:pt x="591" y="928"/>
                    </a:lnTo>
                    <a:lnTo>
                      <a:pt x="565" y="1002"/>
                    </a:lnTo>
                    <a:lnTo>
                      <a:pt x="538" y="1075"/>
                    </a:lnTo>
                    <a:lnTo>
                      <a:pt x="509" y="1146"/>
                    </a:lnTo>
                    <a:lnTo>
                      <a:pt x="478" y="1217"/>
                    </a:lnTo>
                    <a:lnTo>
                      <a:pt x="448" y="1285"/>
                    </a:lnTo>
                    <a:lnTo>
                      <a:pt x="418" y="1350"/>
                    </a:lnTo>
                    <a:lnTo>
                      <a:pt x="387" y="1413"/>
                    </a:lnTo>
                    <a:lnTo>
                      <a:pt x="356" y="1474"/>
                    </a:lnTo>
                    <a:lnTo>
                      <a:pt x="324" y="1532"/>
                    </a:lnTo>
                    <a:lnTo>
                      <a:pt x="292" y="1586"/>
                    </a:lnTo>
                    <a:lnTo>
                      <a:pt x="259" y="1636"/>
                    </a:lnTo>
                    <a:lnTo>
                      <a:pt x="226" y="1683"/>
                    </a:lnTo>
                    <a:lnTo>
                      <a:pt x="193" y="1726"/>
                    </a:lnTo>
                    <a:lnTo>
                      <a:pt x="162" y="1763"/>
                    </a:lnTo>
                    <a:lnTo>
                      <a:pt x="130" y="1797"/>
                    </a:lnTo>
                    <a:lnTo>
                      <a:pt x="99" y="1825"/>
                    </a:lnTo>
                    <a:lnTo>
                      <a:pt x="67" y="1848"/>
                    </a:lnTo>
                    <a:lnTo>
                      <a:pt x="37" y="1866"/>
                    </a:lnTo>
                    <a:lnTo>
                      <a:pt x="8" y="1877"/>
                    </a:lnTo>
                    <a:lnTo>
                      <a:pt x="21" y="1884"/>
                    </a:lnTo>
                    <a:lnTo>
                      <a:pt x="0" y="1892"/>
                    </a:lnTo>
                    <a:lnTo>
                      <a:pt x="4" y="1901"/>
                    </a:lnTo>
                    <a:lnTo>
                      <a:pt x="14" y="1898"/>
                    </a:lnTo>
                    <a:lnTo>
                      <a:pt x="0" y="189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6332" name="Freeform 21"/>
              <p:cNvSpPr>
                <a:spLocks/>
              </p:cNvSpPr>
              <p:nvPr/>
            </p:nvSpPr>
            <p:spPr bwMode="auto">
              <a:xfrm>
                <a:off x="2726" y="3093"/>
                <a:ext cx="165" cy="334"/>
              </a:xfrm>
              <a:custGeom>
                <a:avLst/>
                <a:gdLst>
                  <a:gd name="T0" fmla="*/ 1 w 937"/>
                  <a:gd name="T1" fmla="*/ 10 h 1886"/>
                  <a:gd name="T2" fmla="*/ 0 w 937"/>
                  <a:gd name="T3" fmla="*/ 9 h 1886"/>
                  <a:gd name="T4" fmla="*/ 0 w 937"/>
                  <a:gd name="T5" fmla="*/ 8 h 1886"/>
                  <a:gd name="T6" fmla="*/ 0 w 937"/>
                  <a:gd name="T7" fmla="*/ 7 h 1886"/>
                  <a:gd name="T8" fmla="*/ 0 w 937"/>
                  <a:gd name="T9" fmla="*/ 7 h 1886"/>
                  <a:gd name="T10" fmla="*/ 0 w 937"/>
                  <a:gd name="T11" fmla="*/ 6 h 1886"/>
                  <a:gd name="T12" fmla="*/ 0 w 937"/>
                  <a:gd name="T13" fmla="*/ 5 h 1886"/>
                  <a:gd name="T14" fmla="*/ 0 w 937"/>
                  <a:gd name="T15" fmla="*/ 5 h 1886"/>
                  <a:gd name="T16" fmla="*/ 1 w 937"/>
                  <a:gd name="T17" fmla="*/ 4 h 1886"/>
                  <a:gd name="T18" fmla="*/ 1 w 937"/>
                  <a:gd name="T19" fmla="*/ 4 h 1886"/>
                  <a:gd name="T20" fmla="*/ 1 w 937"/>
                  <a:gd name="T21" fmla="*/ 3 h 1886"/>
                  <a:gd name="T22" fmla="*/ 2 w 937"/>
                  <a:gd name="T23" fmla="*/ 3 h 1886"/>
                  <a:gd name="T24" fmla="*/ 2 w 937"/>
                  <a:gd name="T25" fmla="*/ 2 h 1886"/>
                  <a:gd name="T26" fmla="*/ 2 w 937"/>
                  <a:gd name="T27" fmla="*/ 2 h 1886"/>
                  <a:gd name="T28" fmla="*/ 3 w 937"/>
                  <a:gd name="T29" fmla="*/ 2 h 1886"/>
                  <a:gd name="T30" fmla="*/ 3 w 937"/>
                  <a:gd name="T31" fmla="*/ 2 h 1886"/>
                  <a:gd name="T32" fmla="*/ 4 w 937"/>
                  <a:gd name="T33" fmla="*/ 1 h 1886"/>
                  <a:gd name="T34" fmla="*/ 4 w 937"/>
                  <a:gd name="T35" fmla="*/ 1 h 1886"/>
                  <a:gd name="T36" fmla="*/ 4 w 937"/>
                  <a:gd name="T37" fmla="*/ 1 h 1886"/>
                  <a:gd name="T38" fmla="*/ 4 w 937"/>
                  <a:gd name="T39" fmla="*/ 1 h 1886"/>
                  <a:gd name="T40" fmla="*/ 5 w 937"/>
                  <a:gd name="T41" fmla="*/ 1 h 1886"/>
                  <a:gd name="T42" fmla="*/ 5 w 937"/>
                  <a:gd name="T43" fmla="*/ 0 h 1886"/>
                  <a:gd name="T44" fmla="*/ 5 w 937"/>
                  <a:gd name="T45" fmla="*/ 0 h 1886"/>
                  <a:gd name="T46" fmla="*/ 5 w 937"/>
                  <a:gd name="T47" fmla="*/ 0 h 1886"/>
                  <a:gd name="T48" fmla="*/ 5 w 937"/>
                  <a:gd name="T49" fmla="*/ 0 h 1886"/>
                  <a:gd name="T50" fmla="*/ 5 w 937"/>
                  <a:gd name="T51" fmla="*/ 1 h 1886"/>
                  <a:gd name="T52" fmla="*/ 5 w 937"/>
                  <a:gd name="T53" fmla="*/ 2 h 1886"/>
                  <a:gd name="T54" fmla="*/ 5 w 937"/>
                  <a:gd name="T55" fmla="*/ 3 h 1886"/>
                  <a:gd name="T56" fmla="*/ 4 w 937"/>
                  <a:gd name="T57" fmla="*/ 4 h 1886"/>
                  <a:gd name="T58" fmla="*/ 4 w 937"/>
                  <a:gd name="T59" fmla="*/ 4 h 1886"/>
                  <a:gd name="T60" fmla="*/ 4 w 937"/>
                  <a:gd name="T61" fmla="*/ 5 h 1886"/>
                  <a:gd name="T62" fmla="*/ 4 w 937"/>
                  <a:gd name="T63" fmla="*/ 6 h 1886"/>
                  <a:gd name="T64" fmla="*/ 3 w 937"/>
                  <a:gd name="T65" fmla="*/ 7 h 1886"/>
                  <a:gd name="T66" fmla="*/ 3 w 937"/>
                  <a:gd name="T67" fmla="*/ 8 h 1886"/>
                  <a:gd name="T68" fmla="*/ 3 w 937"/>
                  <a:gd name="T69" fmla="*/ 8 h 1886"/>
                  <a:gd name="T70" fmla="*/ 2 w 937"/>
                  <a:gd name="T71" fmla="*/ 9 h 1886"/>
                  <a:gd name="T72" fmla="*/ 2 w 937"/>
                  <a:gd name="T73" fmla="*/ 9 h 1886"/>
                  <a:gd name="T74" fmla="*/ 2 w 937"/>
                  <a:gd name="T75" fmla="*/ 10 h 1886"/>
                  <a:gd name="T76" fmla="*/ 1 w 937"/>
                  <a:gd name="T77" fmla="*/ 10 h 1886"/>
                  <a:gd name="T78" fmla="*/ 1 w 937"/>
                  <a:gd name="T79" fmla="*/ 10 h 188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937"/>
                  <a:gd name="T121" fmla="*/ 0 h 1886"/>
                  <a:gd name="T122" fmla="*/ 937 w 937"/>
                  <a:gd name="T123" fmla="*/ 1886 h 188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937" h="1886">
                    <a:moveTo>
                      <a:pt x="124" y="1886"/>
                    </a:moveTo>
                    <a:lnTo>
                      <a:pt x="95" y="1801"/>
                    </a:lnTo>
                    <a:lnTo>
                      <a:pt x="70" y="1719"/>
                    </a:lnTo>
                    <a:lnTo>
                      <a:pt x="49" y="1639"/>
                    </a:lnTo>
                    <a:lnTo>
                      <a:pt x="32" y="1562"/>
                    </a:lnTo>
                    <a:lnTo>
                      <a:pt x="19" y="1486"/>
                    </a:lnTo>
                    <a:lnTo>
                      <a:pt x="9" y="1414"/>
                    </a:lnTo>
                    <a:lnTo>
                      <a:pt x="3" y="1343"/>
                    </a:lnTo>
                    <a:lnTo>
                      <a:pt x="0" y="1274"/>
                    </a:lnTo>
                    <a:lnTo>
                      <a:pt x="2" y="1209"/>
                    </a:lnTo>
                    <a:lnTo>
                      <a:pt x="6" y="1146"/>
                    </a:lnTo>
                    <a:lnTo>
                      <a:pt x="12" y="1084"/>
                    </a:lnTo>
                    <a:lnTo>
                      <a:pt x="23" y="1025"/>
                    </a:lnTo>
                    <a:lnTo>
                      <a:pt x="36" y="967"/>
                    </a:lnTo>
                    <a:lnTo>
                      <a:pt x="50" y="912"/>
                    </a:lnTo>
                    <a:lnTo>
                      <a:pt x="67" y="860"/>
                    </a:lnTo>
                    <a:lnTo>
                      <a:pt x="88" y="810"/>
                    </a:lnTo>
                    <a:lnTo>
                      <a:pt x="109" y="761"/>
                    </a:lnTo>
                    <a:lnTo>
                      <a:pt x="133" y="714"/>
                    </a:lnTo>
                    <a:lnTo>
                      <a:pt x="159" y="669"/>
                    </a:lnTo>
                    <a:lnTo>
                      <a:pt x="187" y="627"/>
                    </a:lnTo>
                    <a:lnTo>
                      <a:pt x="216" y="586"/>
                    </a:lnTo>
                    <a:lnTo>
                      <a:pt x="247" y="548"/>
                    </a:lnTo>
                    <a:lnTo>
                      <a:pt x="279" y="512"/>
                    </a:lnTo>
                    <a:lnTo>
                      <a:pt x="312" y="476"/>
                    </a:lnTo>
                    <a:lnTo>
                      <a:pt x="346" y="443"/>
                    </a:lnTo>
                    <a:lnTo>
                      <a:pt x="380" y="412"/>
                    </a:lnTo>
                    <a:lnTo>
                      <a:pt x="415" y="383"/>
                    </a:lnTo>
                    <a:lnTo>
                      <a:pt x="452" y="355"/>
                    </a:lnTo>
                    <a:lnTo>
                      <a:pt x="489" y="329"/>
                    </a:lnTo>
                    <a:lnTo>
                      <a:pt x="526" y="305"/>
                    </a:lnTo>
                    <a:lnTo>
                      <a:pt x="562" y="283"/>
                    </a:lnTo>
                    <a:lnTo>
                      <a:pt x="599" y="262"/>
                    </a:lnTo>
                    <a:lnTo>
                      <a:pt x="632" y="244"/>
                    </a:lnTo>
                    <a:lnTo>
                      <a:pt x="664" y="225"/>
                    </a:lnTo>
                    <a:lnTo>
                      <a:pt x="692" y="208"/>
                    </a:lnTo>
                    <a:lnTo>
                      <a:pt x="720" y="191"/>
                    </a:lnTo>
                    <a:lnTo>
                      <a:pt x="746" y="174"/>
                    </a:lnTo>
                    <a:lnTo>
                      <a:pt x="770" y="157"/>
                    </a:lnTo>
                    <a:lnTo>
                      <a:pt x="794" y="141"/>
                    </a:lnTo>
                    <a:lnTo>
                      <a:pt x="815" y="124"/>
                    </a:lnTo>
                    <a:lnTo>
                      <a:pt x="834" y="109"/>
                    </a:lnTo>
                    <a:lnTo>
                      <a:pt x="853" y="93"/>
                    </a:lnTo>
                    <a:lnTo>
                      <a:pt x="870" y="77"/>
                    </a:lnTo>
                    <a:lnTo>
                      <a:pt x="886" y="61"/>
                    </a:lnTo>
                    <a:lnTo>
                      <a:pt x="900" y="46"/>
                    </a:lnTo>
                    <a:lnTo>
                      <a:pt x="913" y="30"/>
                    </a:lnTo>
                    <a:lnTo>
                      <a:pt x="925" y="15"/>
                    </a:lnTo>
                    <a:lnTo>
                      <a:pt x="937" y="0"/>
                    </a:lnTo>
                    <a:lnTo>
                      <a:pt x="930" y="61"/>
                    </a:lnTo>
                    <a:lnTo>
                      <a:pt x="922" y="127"/>
                    </a:lnTo>
                    <a:lnTo>
                      <a:pt x="912" y="194"/>
                    </a:lnTo>
                    <a:lnTo>
                      <a:pt x="899" y="262"/>
                    </a:lnTo>
                    <a:lnTo>
                      <a:pt x="884" y="333"/>
                    </a:lnTo>
                    <a:lnTo>
                      <a:pt x="868" y="405"/>
                    </a:lnTo>
                    <a:lnTo>
                      <a:pt x="851" y="479"/>
                    </a:lnTo>
                    <a:lnTo>
                      <a:pt x="832" y="554"/>
                    </a:lnTo>
                    <a:lnTo>
                      <a:pt x="811" y="628"/>
                    </a:lnTo>
                    <a:lnTo>
                      <a:pt x="788" y="705"/>
                    </a:lnTo>
                    <a:lnTo>
                      <a:pt x="765" y="779"/>
                    </a:lnTo>
                    <a:lnTo>
                      <a:pt x="741" y="856"/>
                    </a:lnTo>
                    <a:lnTo>
                      <a:pt x="715" y="930"/>
                    </a:lnTo>
                    <a:lnTo>
                      <a:pt x="689" y="1004"/>
                    </a:lnTo>
                    <a:lnTo>
                      <a:pt x="661" y="1077"/>
                    </a:lnTo>
                    <a:lnTo>
                      <a:pt x="632" y="1148"/>
                    </a:lnTo>
                    <a:lnTo>
                      <a:pt x="602" y="1219"/>
                    </a:lnTo>
                    <a:lnTo>
                      <a:pt x="572" y="1288"/>
                    </a:lnTo>
                    <a:lnTo>
                      <a:pt x="541" y="1353"/>
                    </a:lnTo>
                    <a:lnTo>
                      <a:pt x="510" y="1416"/>
                    </a:lnTo>
                    <a:lnTo>
                      <a:pt x="478" y="1478"/>
                    </a:lnTo>
                    <a:lnTo>
                      <a:pt x="446" y="1536"/>
                    </a:lnTo>
                    <a:lnTo>
                      <a:pt x="414" y="1590"/>
                    </a:lnTo>
                    <a:lnTo>
                      <a:pt x="381" y="1641"/>
                    </a:lnTo>
                    <a:lnTo>
                      <a:pt x="348" y="1688"/>
                    </a:lnTo>
                    <a:lnTo>
                      <a:pt x="316" y="1731"/>
                    </a:lnTo>
                    <a:lnTo>
                      <a:pt x="283" y="1769"/>
                    </a:lnTo>
                    <a:lnTo>
                      <a:pt x="251" y="1804"/>
                    </a:lnTo>
                    <a:lnTo>
                      <a:pt x="218" y="1832"/>
                    </a:lnTo>
                    <a:lnTo>
                      <a:pt x="187" y="1856"/>
                    </a:lnTo>
                    <a:lnTo>
                      <a:pt x="155" y="1874"/>
                    </a:lnTo>
                    <a:lnTo>
                      <a:pt x="124" y="1886"/>
                    </a:lnTo>
                    <a:close/>
                  </a:path>
                </a:pathLst>
              </a:custGeom>
              <a:solidFill>
                <a:srgbClr val="00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6333" name="Freeform 22"/>
              <p:cNvSpPr>
                <a:spLocks/>
              </p:cNvSpPr>
              <p:nvPr/>
            </p:nvSpPr>
            <p:spPr bwMode="auto">
              <a:xfrm>
                <a:off x="2724" y="3138"/>
                <a:ext cx="108" cy="290"/>
              </a:xfrm>
              <a:custGeom>
                <a:avLst/>
                <a:gdLst>
                  <a:gd name="T0" fmla="*/ 3 w 616"/>
                  <a:gd name="T1" fmla="*/ 0 h 1637"/>
                  <a:gd name="T2" fmla="*/ 3 w 616"/>
                  <a:gd name="T3" fmla="*/ 0 h 1637"/>
                  <a:gd name="T4" fmla="*/ 2 w 616"/>
                  <a:gd name="T5" fmla="*/ 1 h 1637"/>
                  <a:gd name="T6" fmla="*/ 2 w 616"/>
                  <a:gd name="T7" fmla="*/ 1 h 1637"/>
                  <a:gd name="T8" fmla="*/ 2 w 616"/>
                  <a:gd name="T9" fmla="*/ 1 h 1637"/>
                  <a:gd name="T10" fmla="*/ 1 w 616"/>
                  <a:gd name="T11" fmla="*/ 2 h 1637"/>
                  <a:gd name="T12" fmla="*/ 1 w 616"/>
                  <a:gd name="T13" fmla="*/ 2 h 1637"/>
                  <a:gd name="T14" fmla="*/ 1 w 616"/>
                  <a:gd name="T15" fmla="*/ 2 h 1637"/>
                  <a:gd name="T16" fmla="*/ 1 w 616"/>
                  <a:gd name="T17" fmla="*/ 3 h 1637"/>
                  <a:gd name="T18" fmla="*/ 0 w 616"/>
                  <a:gd name="T19" fmla="*/ 4 h 1637"/>
                  <a:gd name="T20" fmla="*/ 0 w 616"/>
                  <a:gd name="T21" fmla="*/ 4 h 1637"/>
                  <a:gd name="T22" fmla="*/ 0 w 616"/>
                  <a:gd name="T23" fmla="*/ 5 h 1637"/>
                  <a:gd name="T24" fmla="*/ 0 w 616"/>
                  <a:gd name="T25" fmla="*/ 6 h 1637"/>
                  <a:gd name="T26" fmla="*/ 0 w 616"/>
                  <a:gd name="T27" fmla="*/ 6 h 1637"/>
                  <a:gd name="T28" fmla="*/ 0 w 616"/>
                  <a:gd name="T29" fmla="*/ 7 h 1637"/>
                  <a:gd name="T30" fmla="*/ 0 w 616"/>
                  <a:gd name="T31" fmla="*/ 8 h 1637"/>
                  <a:gd name="T32" fmla="*/ 1 w 616"/>
                  <a:gd name="T33" fmla="*/ 9 h 1637"/>
                  <a:gd name="T34" fmla="*/ 1 w 616"/>
                  <a:gd name="T35" fmla="*/ 9 h 1637"/>
                  <a:gd name="T36" fmla="*/ 0 w 616"/>
                  <a:gd name="T37" fmla="*/ 8 h 1637"/>
                  <a:gd name="T38" fmla="*/ 0 w 616"/>
                  <a:gd name="T39" fmla="*/ 7 h 1637"/>
                  <a:gd name="T40" fmla="*/ 0 w 616"/>
                  <a:gd name="T41" fmla="*/ 6 h 1637"/>
                  <a:gd name="T42" fmla="*/ 0 w 616"/>
                  <a:gd name="T43" fmla="*/ 5 h 1637"/>
                  <a:gd name="T44" fmla="*/ 0 w 616"/>
                  <a:gd name="T45" fmla="*/ 5 h 1637"/>
                  <a:gd name="T46" fmla="*/ 0 w 616"/>
                  <a:gd name="T47" fmla="*/ 4 h 1637"/>
                  <a:gd name="T48" fmla="*/ 1 w 616"/>
                  <a:gd name="T49" fmla="*/ 3 h 1637"/>
                  <a:gd name="T50" fmla="*/ 1 w 616"/>
                  <a:gd name="T51" fmla="*/ 3 h 1637"/>
                  <a:gd name="T52" fmla="*/ 1 w 616"/>
                  <a:gd name="T53" fmla="*/ 2 h 1637"/>
                  <a:gd name="T54" fmla="*/ 1 w 616"/>
                  <a:gd name="T55" fmla="*/ 2 h 1637"/>
                  <a:gd name="T56" fmla="*/ 2 w 616"/>
                  <a:gd name="T57" fmla="*/ 1 h 1637"/>
                  <a:gd name="T58" fmla="*/ 2 w 616"/>
                  <a:gd name="T59" fmla="*/ 1 h 1637"/>
                  <a:gd name="T60" fmla="*/ 2 w 616"/>
                  <a:gd name="T61" fmla="*/ 1 h 1637"/>
                  <a:gd name="T62" fmla="*/ 3 w 616"/>
                  <a:gd name="T63" fmla="*/ 1 h 1637"/>
                  <a:gd name="T64" fmla="*/ 3 w 616"/>
                  <a:gd name="T65" fmla="*/ 0 h 1637"/>
                  <a:gd name="T66" fmla="*/ 3 w 616"/>
                  <a:gd name="T67" fmla="*/ 0 h 1637"/>
                  <a:gd name="T68" fmla="*/ 3 w 616"/>
                  <a:gd name="T69" fmla="*/ 0 h 1637"/>
                  <a:gd name="T70" fmla="*/ 3 w 616"/>
                  <a:gd name="T71" fmla="*/ 0 h 163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16"/>
                  <a:gd name="T109" fmla="*/ 0 h 1637"/>
                  <a:gd name="T110" fmla="*/ 616 w 616"/>
                  <a:gd name="T111" fmla="*/ 1637 h 1637"/>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16" h="1637">
                    <a:moveTo>
                      <a:pt x="606" y="0"/>
                    </a:moveTo>
                    <a:lnTo>
                      <a:pt x="606" y="0"/>
                    </a:lnTo>
                    <a:lnTo>
                      <a:pt x="569" y="21"/>
                    </a:lnTo>
                    <a:lnTo>
                      <a:pt x="532" y="43"/>
                    </a:lnTo>
                    <a:lnTo>
                      <a:pt x="494" y="67"/>
                    </a:lnTo>
                    <a:lnTo>
                      <a:pt x="458" y="93"/>
                    </a:lnTo>
                    <a:lnTo>
                      <a:pt x="421" y="121"/>
                    </a:lnTo>
                    <a:lnTo>
                      <a:pt x="384" y="151"/>
                    </a:lnTo>
                    <a:lnTo>
                      <a:pt x="350" y="182"/>
                    </a:lnTo>
                    <a:lnTo>
                      <a:pt x="316" y="215"/>
                    </a:lnTo>
                    <a:lnTo>
                      <a:pt x="283" y="251"/>
                    </a:lnTo>
                    <a:lnTo>
                      <a:pt x="251" y="289"/>
                    </a:lnTo>
                    <a:lnTo>
                      <a:pt x="219" y="327"/>
                    </a:lnTo>
                    <a:lnTo>
                      <a:pt x="190" y="368"/>
                    </a:lnTo>
                    <a:lnTo>
                      <a:pt x="162" y="411"/>
                    </a:lnTo>
                    <a:lnTo>
                      <a:pt x="136" y="456"/>
                    </a:lnTo>
                    <a:lnTo>
                      <a:pt x="111" y="503"/>
                    </a:lnTo>
                    <a:lnTo>
                      <a:pt x="90" y="553"/>
                    </a:lnTo>
                    <a:lnTo>
                      <a:pt x="69" y="603"/>
                    </a:lnTo>
                    <a:lnTo>
                      <a:pt x="52" y="656"/>
                    </a:lnTo>
                    <a:lnTo>
                      <a:pt x="37" y="712"/>
                    </a:lnTo>
                    <a:lnTo>
                      <a:pt x="24" y="769"/>
                    </a:lnTo>
                    <a:lnTo>
                      <a:pt x="14" y="830"/>
                    </a:lnTo>
                    <a:lnTo>
                      <a:pt x="7" y="891"/>
                    </a:lnTo>
                    <a:lnTo>
                      <a:pt x="3" y="956"/>
                    </a:lnTo>
                    <a:lnTo>
                      <a:pt x="0" y="1021"/>
                    </a:lnTo>
                    <a:lnTo>
                      <a:pt x="4" y="1091"/>
                    </a:lnTo>
                    <a:lnTo>
                      <a:pt x="11" y="1162"/>
                    </a:lnTo>
                    <a:lnTo>
                      <a:pt x="20" y="1234"/>
                    </a:lnTo>
                    <a:lnTo>
                      <a:pt x="33" y="1312"/>
                    </a:lnTo>
                    <a:lnTo>
                      <a:pt x="50" y="1389"/>
                    </a:lnTo>
                    <a:lnTo>
                      <a:pt x="71" y="1469"/>
                    </a:lnTo>
                    <a:lnTo>
                      <a:pt x="96" y="1552"/>
                    </a:lnTo>
                    <a:lnTo>
                      <a:pt x="125" y="1637"/>
                    </a:lnTo>
                    <a:lnTo>
                      <a:pt x="146" y="1629"/>
                    </a:lnTo>
                    <a:lnTo>
                      <a:pt x="117" y="1544"/>
                    </a:lnTo>
                    <a:lnTo>
                      <a:pt x="92" y="1464"/>
                    </a:lnTo>
                    <a:lnTo>
                      <a:pt x="71" y="1384"/>
                    </a:lnTo>
                    <a:lnTo>
                      <a:pt x="54" y="1306"/>
                    </a:lnTo>
                    <a:lnTo>
                      <a:pt x="41" y="1231"/>
                    </a:lnTo>
                    <a:lnTo>
                      <a:pt x="32" y="1159"/>
                    </a:lnTo>
                    <a:lnTo>
                      <a:pt x="25" y="1088"/>
                    </a:lnTo>
                    <a:lnTo>
                      <a:pt x="24" y="1021"/>
                    </a:lnTo>
                    <a:lnTo>
                      <a:pt x="24" y="956"/>
                    </a:lnTo>
                    <a:lnTo>
                      <a:pt x="28" y="894"/>
                    </a:lnTo>
                    <a:lnTo>
                      <a:pt x="35" y="832"/>
                    </a:lnTo>
                    <a:lnTo>
                      <a:pt x="45" y="775"/>
                    </a:lnTo>
                    <a:lnTo>
                      <a:pt x="58" y="717"/>
                    </a:lnTo>
                    <a:lnTo>
                      <a:pt x="73" y="662"/>
                    </a:lnTo>
                    <a:lnTo>
                      <a:pt x="90" y="610"/>
                    </a:lnTo>
                    <a:lnTo>
                      <a:pt x="111" y="561"/>
                    </a:lnTo>
                    <a:lnTo>
                      <a:pt x="132" y="513"/>
                    </a:lnTo>
                    <a:lnTo>
                      <a:pt x="154" y="466"/>
                    </a:lnTo>
                    <a:lnTo>
                      <a:pt x="180" y="421"/>
                    </a:lnTo>
                    <a:lnTo>
                      <a:pt x="208" y="381"/>
                    </a:lnTo>
                    <a:lnTo>
                      <a:pt x="237" y="340"/>
                    </a:lnTo>
                    <a:lnTo>
                      <a:pt x="267" y="302"/>
                    </a:lnTo>
                    <a:lnTo>
                      <a:pt x="299" y="266"/>
                    </a:lnTo>
                    <a:lnTo>
                      <a:pt x="331" y="231"/>
                    </a:lnTo>
                    <a:lnTo>
                      <a:pt x="366" y="198"/>
                    </a:lnTo>
                    <a:lnTo>
                      <a:pt x="400" y="167"/>
                    </a:lnTo>
                    <a:lnTo>
                      <a:pt x="434" y="139"/>
                    </a:lnTo>
                    <a:lnTo>
                      <a:pt x="471" y="112"/>
                    </a:lnTo>
                    <a:lnTo>
                      <a:pt x="507" y="85"/>
                    </a:lnTo>
                    <a:lnTo>
                      <a:pt x="543" y="62"/>
                    </a:lnTo>
                    <a:lnTo>
                      <a:pt x="580" y="39"/>
                    </a:lnTo>
                    <a:lnTo>
                      <a:pt x="616" y="18"/>
                    </a:lnTo>
                    <a:lnTo>
                      <a:pt x="60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6334" name="Freeform 23"/>
              <p:cNvSpPr>
                <a:spLocks/>
              </p:cNvSpPr>
              <p:nvPr/>
            </p:nvSpPr>
            <p:spPr bwMode="auto">
              <a:xfrm>
                <a:off x="2831" y="3086"/>
                <a:ext cx="63" cy="55"/>
              </a:xfrm>
              <a:custGeom>
                <a:avLst/>
                <a:gdLst>
                  <a:gd name="T0" fmla="*/ 2 w 357"/>
                  <a:gd name="T1" fmla="*/ 0 h 309"/>
                  <a:gd name="T2" fmla="*/ 2 w 357"/>
                  <a:gd name="T3" fmla="*/ 0 h 309"/>
                  <a:gd name="T4" fmla="*/ 2 w 357"/>
                  <a:gd name="T5" fmla="*/ 0 h 309"/>
                  <a:gd name="T6" fmla="*/ 2 w 357"/>
                  <a:gd name="T7" fmla="*/ 0 h 309"/>
                  <a:gd name="T8" fmla="*/ 2 w 357"/>
                  <a:gd name="T9" fmla="*/ 0 h 309"/>
                  <a:gd name="T10" fmla="*/ 2 w 357"/>
                  <a:gd name="T11" fmla="*/ 1 h 309"/>
                  <a:gd name="T12" fmla="*/ 1 w 357"/>
                  <a:gd name="T13" fmla="*/ 1 h 309"/>
                  <a:gd name="T14" fmla="*/ 1 w 357"/>
                  <a:gd name="T15" fmla="*/ 1 h 309"/>
                  <a:gd name="T16" fmla="*/ 1 w 357"/>
                  <a:gd name="T17" fmla="*/ 1 h 309"/>
                  <a:gd name="T18" fmla="*/ 1 w 357"/>
                  <a:gd name="T19" fmla="*/ 1 h 309"/>
                  <a:gd name="T20" fmla="*/ 1 w 357"/>
                  <a:gd name="T21" fmla="*/ 1 h 309"/>
                  <a:gd name="T22" fmla="*/ 1 w 357"/>
                  <a:gd name="T23" fmla="*/ 1 h 309"/>
                  <a:gd name="T24" fmla="*/ 1 w 357"/>
                  <a:gd name="T25" fmla="*/ 1 h 309"/>
                  <a:gd name="T26" fmla="*/ 1 w 357"/>
                  <a:gd name="T27" fmla="*/ 1 h 309"/>
                  <a:gd name="T28" fmla="*/ 1 w 357"/>
                  <a:gd name="T29" fmla="*/ 1 h 309"/>
                  <a:gd name="T30" fmla="*/ 0 w 357"/>
                  <a:gd name="T31" fmla="*/ 1 h 309"/>
                  <a:gd name="T32" fmla="*/ 0 w 357"/>
                  <a:gd name="T33" fmla="*/ 2 h 309"/>
                  <a:gd name="T34" fmla="*/ 0 w 357"/>
                  <a:gd name="T35" fmla="*/ 2 h 309"/>
                  <a:gd name="T36" fmla="*/ 0 w 357"/>
                  <a:gd name="T37" fmla="*/ 2 h 309"/>
                  <a:gd name="T38" fmla="*/ 0 w 357"/>
                  <a:gd name="T39" fmla="*/ 2 h 309"/>
                  <a:gd name="T40" fmla="*/ 0 w 357"/>
                  <a:gd name="T41" fmla="*/ 2 h 309"/>
                  <a:gd name="T42" fmla="*/ 1 w 357"/>
                  <a:gd name="T43" fmla="*/ 1 h 309"/>
                  <a:gd name="T44" fmla="*/ 1 w 357"/>
                  <a:gd name="T45" fmla="*/ 1 h 309"/>
                  <a:gd name="T46" fmla="*/ 1 w 357"/>
                  <a:gd name="T47" fmla="*/ 1 h 309"/>
                  <a:gd name="T48" fmla="*/ 1 w 357"/>
                  <a:gd name="T49" fmla="*/ 1 h 309"/>
                  <a:gd name="T50" fmla="*/ 1 w 357"/>
                  <a:gd name="T51" fmla="*/ 1 h 309"/>
                  <a:gd name="T52" fmla="*/ 1 w 357"/>
                  <a:gd name="T53" fmla="*/ 1 h 309"/>
                  <a:gd name="T54" fmla="*/ 1 w 357"/>
                  <a:gd name="T55" fmla="*/ 1 h 309"/>
                  <a:gd name="T56" fmla="*/ 1 w 357"/>
                  <a:gd name="T57" fmla="*/ 1 h 309"/>
                  <a:gd name="T58" fmla="*/ 2 w 357"/>
                  <a:gd name="T59" fmla="*/ 1 h 309"/>
                  <a:gd name="T60" fmla="*/ 2 w 357"/>
                  <a:gd name="T61" fmla="*/ 1 h 309"/>
                  <a:gd name="T62" fmla="*/ 2 w 357"/>
                  <a:gd name="T63" fmla="*/ 1 h 309"/>
                  <a:gd name="T64" fmla="*/ 2 w 357"/>
                  <a:gd name="T65" fmla="*/ 0 h 309"/>
                  <a:gd name="T66" fmla="*/ 2 w 357"/>
                  <a:gd name="T67" fmla="*/ 0 h 309"/>
                  <a:gd name="T68" fmla="*/ 2 w 357"/>
                  <a:gd name="T69" fmla="*/ 0 h 309"/>
                  <a:gd name="T70" fmla="*/ 2 w 357"/>
                  <a:gd name="T71" fmla="*/ 0 h 309"/>
                  <a:gd name="T72" fmla="*/ 2 w 357"/>
                  <a:gd name="T73" fmla="*/ 0 h 309"/>
                  <a:gd name="T74" fmla="*/ 2 w 357"/>
                  <a:gd name="T75" fmla="*/ 0 h 309"/>
                  <a:gd name="T76" fmla="*/ 2 w 357"/>
                  <a:gd name="T77" fmla="*/ 0 h 309"/>
                  <a:gd name="T78" fmla="*/ 2 w 357"/>
                  <a:gd name="T79" fmla="*/ 0 h 30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357"/>
                  <a:gd name="T121" fmla="*/ 0 h 309"/>
                  <a:gd name="T122" fmla="*/ 357 w 357"/>
                  <a:gd name="T123" fmla="*/ 309 h 309"/>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357" h="309">
                    <a:moveTo>
                      <a:pt x="353" y="39"/>
                    </a:moveTo>
                    <a:lnTo>
                      <a:pt x="334" y="31"/>
                    </a:lnTo>
                    <a:lnTo>
                      <a:pt x="322" y="47"/>
                    </a:lnTo>
                    <a:lnTo>
                      <a:pt x="310" y="61"/>
                    </a:lnTo>
                    <a:lnTo>
                      <a:pt x="298" y="76"/>
                    </a:lnTo>
                    <a:lnTo>
                      <a:pt x="284" y="91"/>
                    </a:lnTo>
                    <a:lnTo>
                      <a:pt x="268" y="107"/>
                    </a:lnTo>
                    <a:lnTo>
                      <a:pt x="251" y="123"/>
                    </a:lnTo>
                    <a:lnTo>
                      <a:pt x="234" y="137"/>
                    </a:lnTo>
                    <a:lnTo>
                      <a:pt x="214" y="153"/>
                    </a:lnTo>
                    <a:lnTo>
                      <a:pt x="193" y="170"/>
                    </a:lnTo>
                    <a:lnTo>
                      <a:pt x="169" y="186"/>
                    </a:lnTo>
                    <a:lnTo>
                      <a:pt x="146" y="203"/>
                    </a:lnTo>
                    <a:lnTo>
                      <a:pt x="119" y="220"/>
                    </a:lnTo>
                    <a:lnTo>
                      <a:pt x="93" y="237"/>
                    </a:lnTo>
                    <a:lnTo>
                      <a:pt x="64" y="254"/>
                    </a:lnTo>
                    <a:lnTo>
                      <a:pt x="33" y="273"/>
                    </a:lnTo>
                    <a:lnTo>
                      <a:pt x="0" y="291"/>
                    </a:lnTo>
                    <a:lnTo>
                      <a:pt x="10" y="309"/>
                    </a:lnTo>
                    <a:lnTo>
                      <a:pt x="43" y="291"/>
                    </a:lnTo>
                    <a:lnTo>
                      <a:pt x="75" y="273"/>
                    </a:lnTo>
                    <a:lnTo>
                      <a:pt x="104" y="256"/>
                    </a:lnTo>
                    <a:lnTo>
                      <a:pt x="133" y="238"/>
                    </a:lnTo>
                    <a:lnTo>
                      <a:pt x="159" y="221"/>
                    </a:lnTo>
                    <a:lnTo>
                      <a:pt x="183" y="204"/>
                    </a:lnTo>
                    <a:lnTo>
                      <a:pt x="206" y="189"/>
                    </a:lnTo>
                    <a:lnTo>
                      <a:pt x="227" y="172"/>
                    </a:lnTo>
                    <a:lnTo>
                      <a:pt x="247" y="156"/>
                    </a:lnTo>
                    <a:lnTo>
                      <a:pt x="267" y="139"/>
                    </a:lnTo>
                    <a:lnTo>
                      <a:pt x="284" y="123"/>
                    </a:lnTo>
                    <a:lnTo>
                      <a:pt x="299" y="107"/>
                    </a:lnTo>
                    <a:lnTo>
                      <a:pt x="314" y="91"/>
                    </a:lnTo>
                    <a:lnTo>
                      <a:pt x="328" y="74"/>
                    </a:lnTo>
                    <a:lnTo>
                      <a:pt x="340" y="60"/>
                    </a:lnTo>
                    <a:lnTo>
                      <a:pt x="352" y="44"/>
                    </a:lnTo>
                    <a:lnTo>
                      <a:pt x="332" y="36"/>
                    </a:lnTo>
                    <a:lnTo>
                      <a:pt x="353" y="39"/>
                    </a:lnTo>
                    <a:lnTo>
                      <a:pt x="357" y="0"/>
                    </a:lnTo>
                    <a:lnTo>
                      <a:pt x="334" y="31"/>
                    </a:lnTo>
                    <a:lnTo>
                      <a:pt x="353" y="3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6335" name="Freeform 24"/>
              <p:cNvSpPr>
                <a:spLocks/>
              </p:cNvSpPr>
              <p:nvPr/>
            </p:nvSpPr>
            <p:spPr bwMode="auto">
              <a:xfrm>
                <a:off x="2746" y="3093"/>
                <a:ext cx="147" cy="336"/>
              </a:xfrm>
              <a:custGeom>
                <a:avLst/>
                <a:gdLst>
                  <a:gd name="T0" fmla="*/ 0 w 834"/>
                  <a:gd name="T1" fmla="*/ 10 h 1901"/>
                  <a:gd name="T2" fmla="*/ 0 w 834"/>
                  <a:gd name="T3" fmla="*/ 10 h 1901"/>
                  <a:gd name="T4" fmla="*/ 1 w 834"/>
                  <a:gd name="T5" fmla="*/ 10 h 1901"/>
                  <a:gd name="T6" fmla="*/ 1 w 834"/>
                  <a:gd name="T7" fmla="*/ 10 h 1901"/>
                  <a:gd name="T8" fmla="*/ 2 w 834"/>
                  <a:gd name="T9" fmla="*/ 9 h 1901"/>
                  <a:gd name="T10" fmla="*/ 2 w 834"/>
                  <a:gd name="T11" fmla="*/ 8 h 1901"/>
                  <a:gd name="T12" fmla="*/ 2 w 834"/>
                  <a:gd name="T13" fmla="*/ 8 h 1901"/>
                  <a:gd name="T14" fmla="*/ 3 w 834"/>
                  <a:gd name="T15" fmla="*/ 7 h 1901"/>
                  <a:gd name="T16" fmla="*/ 3 w 834"/>
                  <a:gd name="T17" fmla="*/ 6 h 1901"/>
                  <a:gd name="T18" fmla="*/ 3 w 834"/>
                  <a:gd name="T19" fmla="*/ 6 h 1901"/>
                  <a:gd name="T20" fmla="*/ 4 w 834"/>
                  <a:gd name="T21" fmla="*/ 5 h 1901"/>
                  <a:gd name="T22" fmla="*/ 4 w 834"/>
                  <a:gd name="T23" fmla="*/ 4 h 1901"/>
                  <a:gd name="T24" fmla="*/ 4 w 834"/>
                  <a:gd name="T25" fmla="*/ 3 h 1901"/>
                  <a:gd name="T26" fmla="*/ 4 w 834"/>
                  <a:gd name="T27" fmla="*/ 2 h 1901"/>
                  <a:gd name="T28" fmla="*/ 4 w 834"/>
                  <a:gd name="T29" fmla="*/ 1 h 1901"/>
                  <a:gd name="T30" fmla="*/ 5 w 834"/>
                  <a:gd name="T31" fmla="*/ 1 h 1901"/>
                  <a:gd name="T32" fmla="*/ 5 w 834"/>
                  <a:gd name="T33" fmla="*/ 0 h 1901"/>
                  <a:gd name="T34" fmla="*/ 4 w 834"/>
                  <a:gd name="T35" fmla="*/ 0 h 1901"/>
                  <a:gd name="T36" fmla="*/ 4 w 834"/>
                  <a:gd name="T37" fmla="*/ 1 h 1901"/>
                  <a:gd name="T38" fmla="*/ 4 w 834"/>
                  <a:gd name="T39" fmla="*/ 2 h 1901"/>
                  <a:gd name="T40" fmla="*/ 4 w 834"/>
                  <a:gd name="T41" fmla="*/ 3 h 1901"/>
                  <a:gd name="T42" fmla="*/ 4 w 834"/>
                  <a:gd name="T43" fmla="*/ 4 h 1901"/>
                  <a:gd name="T44" fmla="*/ 4 w 834"/>
                  <a:gd name="T45" fmla="*/ 4 h 1901"/>
                  <a:gd name="T46" fmla="*/ 3 w 834"/>
                  <a:gd name="T47" fmla="*/ 5 h 1901"/>
                  <a:gd name="T48" fmla="*/ 3 w 834"/>
                  <a:gd name="T49" fmla="*/ 6 h 1901"/>
                  <a:gd name="T50" fmla="*/ 3 w 834"/>
                  <a:gd name="T51" fmla="*/ 7 h 1901"/>
                  <a:gd name="T52" fmla="*/ 2 w 834"/>
                  <a:gd name="T53" fmla="*/ 7 h 1901"/>
                  <a:gd name="T54" fmla="*/ 2 w 834"/>
                  <a:gd name="T55" fmla="*/ 8 h 1901"/>
                  <a:gd name="T56" fmla="*/ 2 w 834"/>
                  <a:gd name="T57" fmla="*/ 9 h 1901"/>
                  <a:gd name="T58" fmla="*/ 1 w 834"/>
                  <a:gd name="T59" fmla="*/ 9 h 1901"/>
                  <a:gd name="T60" fmla="*/ 1 w 834"/>
                  <a:gd name="T61" fmla="*/ 10 h 1901"/>
                  <a:gd name="T62" fmla="*/ 1 w 834"/>
                  <a:gd name="T63" fmla="*/ 10 h 1901"/>
                  <a:gd name="T64" fmla="*/ 0 w 834"/>
                  <a:gd name="T65" fmla="*/ 10 h 1901"/>
                  <a:gd name="T66" fmla="*/ 0 w 834"/>
                  <a:gd name="T67" fmla="*/ 10 h 1901"/>
                  <a:gd name="T68" fmla="*/ 0 w 834"/>
                  <a:gd name="T69" fmla="*/ 10 h 1901"/>
                  <a:gd name="T70" fmla="*/ 0 w 834"/>
                  <a:gd name="T71" fmla="*/ 10 h 190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34"/>
                  <a:gd name="T109" fmla="*/ 0 h 1901"/>
                  <a:gd name="T110" fmla="*/ 834 w 834"/>
                  <a:gd name="T111" fmla="*/ 1901 h 190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34" h="1901">
                    <a:moveTo>
                      <a:pt x="0" y="1892"/>
                    </a:moveTo>
                    <a:lnTo>
                      <a:pt x="13" y="1899"/>
                    </a:lnTo>
                    <a:lnTo>
                      <a:pt x="48" y="1887"/>
                    </a:lnTo>
                    <a:lnTo>
                      <a:pt x="80" y="1867"/>
                    </a:lnTo>
                    <a:lnTo>
                      <a:pt x="112" y="1844"/>
                    </a:lnTo>
                    <a:lnTo>
                      <a:pt x="146" y="1813"/>
                    </a:lnTo>
                    <a:lnTo>
                      <a:pt x="178" y="1779"/>
                    </a:lnTo>
                    <a:lnTo>
                      <a:pt x="212" y="1740"/>
                    </a:lnTo>
                    <a:lnTo>
                      <a:pt x="245" y="1697"/>
                    </a:lnTo>
                    <a:lnTo>
                      <a:pt x="277" y="1649"/>
                    </a:lnTo>
                    <a:lnTo>
                      <a:pt x="310" y="1597"/>
                    </a:lnTo>
                    <a:lnTo>
                      <a:pt x="342" y="1543"/>
                    </a:lnTo>
                    <a:lnTo>
                      <a:pt x="375" y="1485"/>
                    </a:lnTo>
                    <a:lnTo>
                      <a:pt x="407" y="1423"/>
                    </a:lnTo>
                    <a:lnTo>
                      <a:pt x="439" y="1360"/>
                    </a:lnTo>
                    <a:lnTo>
                      <a:pt x="469" y="1293"/>
                    </a:lnTo>
                    <a:lnTo>
                      <a:pt x="499" y="1225"/>
                    </a:lnTo>
                    <a:lnTo>
                      <a:pt x="530" y="1154"/>
                    </a:lnTo>
                    <a:lnTo>
                      <a:pt x="558" y="1083"/>
                    </a:lnTo>
                    <a:lnTo>
                      <a:pt x="586" y="1010"/>
                    </a:lnTo>
                    <a:lnTo>
                      <a:pt x="612" y="936"/>
                    </a:lnTo>
                    <a:lnTo>
                      <a:pt x="639" y="862"/>
                    </a:lnTo>
                    <a:lnTo>
                      <a:pt x="662" y="785"/>
                    </a:lnTo>
                    <a:lnTo>
                      <a:pt x="686" y="709"/>
                    </a:lnTo>
                    <a:lnTo>
                      <a:pt x="708" y="633"/>
                    </a:lnTo>
                    <a:lnTo>
                      <a:pt x="729" y="558"/>
                    </a:lnTo>
                    <a:lnTo>
                      <a:pt x="749" y="483"/>
                    </a:lnTo>
                    <a:lnTo>
                      <a:pt x="766" y="410"/>
                    </a:lnTo>
                    <a:lnTo>
                      <a:pt x="782" y="338"/>
                    </a:lnTo>
                    <a:lnTo>
                      <a:pt x="796" y="267"/>
                    </a:lnTo>
                    <a:lnTo>
                      <a:pt x="809" y="197"/>
                    </a:lnTo>
                    <a:lnTo>
                      <a:pt x="820" y="130"/>
                    </a:lnTo>
                    <a:lnTo>
                      <a:pt x="828" y="65"/>
                    </a:lnTo>
                    <a:lnTo>
                      <a:pt x="834" y="3"/>
                    </a:lnTo>
                    <a:lnTo>
                      <a:pt x="813" y="0"/>
                    </a:lnTo>
                    <a:lnTo>
                      <a:pt x="807" y="62"/>
                    </a:lnTo>
                    <a:lnTo>
                      <a:pt x="799" y="128"/>
                    </a:lnTo>
                    <a:lnTo>
                      <a:pt x="788" y="195"/>
                    </a:lnTo>
                    <a:lnTo>
                      <a:pt x="775" y="262"/>
                    </a:lnTo>
                    <a:lnTo>
                      <a:pt x="761" y="332"/>
                    </a:lnTo>
                    <a:lnTo>
                      <a:pt x="745" y="405"/>
                    </a:lnTo>
                    <a:lnTo>
                      <a:pt x="728" y="478"/>
                    </a:lnTo>
                    <a:lnTo>
                      <a:pt x="708" y="553"/>
                    </a:lnTo>
                    <a:lnTo>
                      <a:pt x="687" y="628"/>
                    </a:lnTo>
                    <a:lnTo>
                      <a:pt x="665" y="704"/>
                    </a:lnTo>
                    <a:lnTo>
                      <a:pt x="641" y="778"/>
                    </a:lnTo>
                    <a:lnTo>
                      <a:pt x="618" y="854"/>
                    </a:lnTo>
                    <a:lnTo>
                      <a:pt x="591" y="928"/>
                    </a:lnTo>
                    <a:lnTo>
                      <a:pt x="565" y="1002"/>
                    </a:lnTo>
                    <a:lnTo>
                      <a:pt x="537" y="1076"/>
                    </a:lnTo>
                    <a:lnTo>
                      <a:pt x="509" y="1146"/>
                    </a:lnTo>
                    <a:lnTo>
                      <a:pt x="478" y="1217"/>
                    </a:lnTo>
                    <a:lnTo>
                      <a:pt x="448" y="1286"/>
                    </a:lnTo>
                    <a:lnTo>
                      <a:pt x="418" y="1350"/>
                    </a:lnTo>
                    <a:lnTo>
                      <a:pt x="386" y="1413"/>
                    </a:lnTo>
                    <a:lnTo>
                      <a:pt x="356" y="1475"/>
                    </a:lnTo>
                    <a:lnTo>
                      <a:pt x="323" y="1532"/>
                    </a:lnTo>
                    <a:lnTo>
                      <a:pt x="292" y="1586"/>
                    </a:lnTo>
                    <a:lnTo>
                      <a:pt x="259" y="1636"/>
                    </a:lnTo>
                    <a:lnTo>
                      <a:pt x="226" y="1683"/>
                    </a:lnTo>
                    <a:lnTo>
                      <a:pt x="193" y="1727"/>
                    </a:lnTo>
                    <a:lnTo>
                      <a:pt x="162" y="1764"/>
                    </a:lnTo>
                    <a:lnTo>
                      <a:pt x="130" y="1798"/>
                    </a:lnTo>
                    <a:lnTo>
                      <a:pt x="99" y="1825"/>
                    </a:lnTo>
                    <a:lnTo>
                      <a:pt x="67" y="1849"/>
                    </a:lnTo>
                    <a:lnTo>
                      <a:pt x="37" y="1866"/>
                    </a:lnTo>
                    <a:lnTo>
                      <a:pt x="8" y="1878"/>
                    </a:lnTo>
                    <a:lnTo>
                      <a:pt x="21" y="1884"/>
                    </a:lnTo>
                    <a:lnTo>
                      <a:pt x="0" y="1892"/>
                    </a:lnTo>
                    <a:lnTo>
                      <a:pt x="4" y="1901"/>
                    </a:lnTo>
                    <a:lnTo>
                      <a:pt x="13" y="1899"/>
                    </a:lnTo>
                    <a:lnTo>
                      <a:pt x="0" y="189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6336" name="Freeform 25"/>
              <p:cNvSpPr>
                <a:spLocks/>
              </p:cNvSpPr>
              <p:nvPr/>
            </p:nvSpPr>
            <p:spPr bwMode="auto">
              <a:xfrm>
                <a:off x="2608" y="3193"/>
                <a:ext cx="156" cy="321"/>
              </a:xfrm>
              <a:custGeom>
                <a:avLst/>
                <a:gdLst>
                  <a:gd name="T0" fmla="*/ 5 w 884"/>
                  <a:gd name="T1" fmla="*/ 10 h 1814"/>
                  <a:gd name="T2" fmla="*/ 5 w 884"/>
                  <a:gd name="T3" fmla="*/ 9 h 1814"/>
                  <a:gd name="T4" fmla="*/ 5 w 884"/>
                  <a:gd name="T5" fmla="*/ 8 h 1814"/>
                  <a:gd name="T6" fmla="*/ 5 w 884"/>
                  <a:gd name="T7" fmla="*/ 8 h 1814"/>
                  <a:gd name="T8" fmla="*/ 5 w 884"/>
                  <a:gd name="T9" fmla="*/ 7 h 1814"/>
                  <a:gd name="T10" fmla="*/ 5 w 884"/>
                  <a:gd name="T11" fmla="*/ 7 h 1814"/>
                  <a:gd name="T12" fmla="*/ 5 w 884"/>
                  <a:gd name="T13" fmla="*/ 6 h 1814"/>
                  <a:gd name="T14" fmla="*/ 5 w 884"/>
                  <a:gd name="T15" fmla="*/ 6 h 1814"/>
                  <a:gd name="T16" fmla="*/ 4 w 884"/>
                  <a:gd name="T17" fmla="*/ 5 h 1814"/>
                  <a:gd name="T18" fmla="*/ 4 w 884"/>
                  <a:gd name="T19" fmla="*/ 5 h 1814"/>
                  <a:gd name="T20" fmla="*/ 4 w 884"/>
                  <a:gd name="T21" fmla="*/ 4 h 1814"/>
                  <a:gd name="T22" fmla="*/ 4 w 884"/>
                  <a:gd name="T23" fmla="*/ 4 h 1814"/>
                  <a:gd name="T24" fmla="*/ 4 w 884"/>
                  <a:gd name="T25" fmla="*/ 4 h 1814"/>
                  <a:gd name="T26" fmla="*/ 3 w 884"/>
                  <a:gd name="T27" fmla="*/ 4 h 1814"/>
                  <a:gd name="T28" fmla="*/ 3 w 884"/>
                  <a:gd name="T29" fmla="*/ 3 h 1814"/>
                  <a:gd name="T30" fmla="*/ 3 w 884"/>
                  <a:gd name="T31" fmla="*/ 3 h 1814"/>
                  <a:gd name="T32" fmla="*/ 2 w 884"/>
                  <a:gd name="T33" fmla="*/ 2 h 1814"/>
                  <a:gd name="T34" fmla="*/ 2 w 884"/>
                  <a:gd name="T35" fmla="*/ 2 h 1814"/>
                  <a:gd name="T36" fmla="*/ 1 w 884"/>
                  <a:gd name="T37" fmla="*/ 2 h 1814"/>
                  <a:gd name="T38" fmla="*/ 1 w 884"/>
                  <a:gd name="T39" fmla="*/ 1 h 1814"/>
                  <a:gd name="T40" fmla="*/ 1 w 884"/>
                  <a:gd name="T41" fmla="*/ 1 h 1814"/>
                  <a:gd name="T42" fmla="*/ 1 w 884"/>
                  <a:gd name="T43" fmla="*/ 1 h 1814"/>
                  <a:gd name="T44" fmla="*/ 0 w 884"/>
                  <a:gd name="T45" fmla="*/ 1 h 1814"/>
                  <a:gd name="T46" fmla="*/ 0 w 884"/>
                  <a:gd name="T47" fmla="*/ 0 h 1814"/>
                  <a:gd name="T48" fmla="*/ 0 w 884"/>
                  <a:gd name="T49" fmla="*/ 1 h 1814"/>
                  <a:gd name="T50" fmla="*/ 0 w 884"/>
                  <a:gd name="T51" fmla="*/ 2 h 1814"/>
                  <a:gd name="T52" fmla="*/ 0 w 884"/>
                  <a:gd name="T53" fmla="*/ 2 h 1814"/>
                  <a:gd name="T54" fmla="*/ 0 w 884"/>
                  <a:gd name="T55" fmla="*/ 3 h 1814"/>
                  <a:gd name="T56" fmla="*/ 0 w 884"/>
                  <a:gd name="T57" fmla="*/ 4 h 1814"/>
                  <a:gd name="T58" fmla="*/ 0 w 884"/>
                  <a:gd name="T59" fmla="*/ 4 h 1814"/>
                  <a:gd name="T60" fmla="*/ 0 w 884"/>
                  <a:gd name="T61" fmla="*/ 5 h 1814"/>
                  <a:gd name="T62" fmla="*/ 0 w 884"/>
                  <a:gd name="T63" fmla="*/ 5 h 1814"/>
                  <a:gd name="T64" fmla="*/ 1 w 884"/>
                  <a:gd name="T65" fmla="*/ 6 h 1814"/>
                  <a:gd name="T66" fmla="*/ 1 w 884"/>
                  <a:gd name="T67" fmla="*/ 6 h 1814"/>
                  <a:gd name="T68" fmla="*/ 1 w 884"/>
                  <a:gd name="T69" fmla="*/ 7 h 1814"/>
                  <a:gd name="T70" fmla="*/ 2 w 884"/>
                  <a:gd name="T71" fmla="*/ 7 h 1814"/>
                  <a:gd name="T72" fmla="*/ 2 w 884"/>
                  <a:gd name="T73" fmla="*/ 8 h 1814"/>
                  <a:gd name="T74" fmla="*/ 3 w 884"/>
                  <a:gd name="T75" fmla="*/ 8 h 1814"/>
                  <a:gd name="T76" fmla="*/ 3 w 884"/>
                  <a:gd name="T77" fmla="*/ 9 h 1814"/>
                  <a:gd name="T78" fmla="*/ 4 w 884"/>
                  <a:gd name="T79" fmla="*/ 10 h 181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884"/>
                  <a:gd name="T121" fmla="*/ 0 h 1814"/>
                  <a:gd name="T122" fmla="*/ 884 w 884"/>
                  <a:gd name="T123" fmla="*/ 1814 h 181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884" h="1814">
                    <a:moveTo>
                      <a:pt x="864" y="1814"/>
                    </a:moveTo>
                    <a:lnTo>
                      <a:pt x="871" y="1747"/>
                    </a:lnTo>
                    <a:lnTo>
                      <a:pt x="876" y="1681"/>
                    </a:lnTo>
                    <a:lnTo>
                      <a:pt x="881" y="1619"/>
                    </a:lnTo>
                    <a:lnTo>
                      <a:pt x="883" y="1559"/>
                    </a:lnTo>
                    <a:lnTo>
                      <a:pt x="884" y="1501"/>
                    </a:lnTo>
                    <a:lnTo>
                      <a:pt x="884" y="1445"/>
                    </a:lnTo>
                    <a:lnTo>
                      <a:pt x="883" y="1391"/>
                    </a:lnTo>
                    <a:lnTo>
                      <a:pt x="880" y="1338"/>
                    </a:lnTo>
                    <a:lnTo>
                      <a:pt x="876" y="1288"/>
                    </a:lnTo>
                    <a:lnTo>
                      <a:pt x="870" y="1240"/>
                    </a:lnTo>
                    <a:lnTo>
                      <a:pt x="863" y="1194"/>
                    </a:lnTo>
                    <a:lnTo>
                      <a:pt x="855" y="1149"/>
                    </a:lnTo>
                    <a:lnTo>
                      <a:pt x="847" y="1106"/>
                    </a:lnTo>
                    <a:lnTo>
                      <a:pt x="837" y="1064"/>
                    </a:lnTo>
                    <a:lnTo>
                      <a:pt x="825" y="1025"/>
                    </a:lnTo>
                    <a:lnTo>
                      <a:pt x="813" y="985"/>
                    </a:lnTo>
                    <a:lnTo>
                      <a:pt x="800" y="948"/>
                    </a:lnTo>
                    <a:lnTo>
                      <a:pt x="786" y="913"/>
                    </a:lnTo>
                    <a:lnTo>
                      <a:pt x="771" y="877"/>
                    </a:lnTo>
                    <a:lnTo>
                      <a:pt x="755" y="845"/>
                    </a:lnTo>
                    <a:lnTo>
                      <a:pt x="738" y="812"/>
                    </a:lnTo>
                    <a:lnTo>
                      <a:pt x="720" y="780"/>
                    </a:lnTo>
                    <a:lnTo>
                      <a:pt x="701" y="750"/>
                    </a:lnTo>
                    <a:lnTo>
                      <a:pt x="682" y="720"/>
                    </a:lnTo>
                    <a:lnTo>
                      <a:pt x="662" y="692"/>
                    </a:lnTo>
                    <a:lnTo>
                      <a:pt x="641" y="663"/>
                    </a:lnTo>
                    <a:lnTo>
                      <a:pt x="620" y="637"/>
                    </a:lnTo>
                    <a:lnTo>
                      <a:pt x="598" y="610"/>
                    </a:lnTo>
                    <a:lnTo>
                      <a:pt x="575" y="583"/>
                    </a:lnTo>
                    <a:lnTo>
                      <a:pt x="552" y="558"/>
                    </a:lnTo>
                    <a:lnTo>
                      <a:pt x="528" y="533"/>
                    </a:lnTo>
                    <a:lnTo>
                      <a:pt x="503" y="509"/>
                    </a:lnTo>
                    <a:lnTo>
                      <a:pt x="444" y="452"/>
                    </a:lnTo>
                    <a:lnTo>
                      <a:pt x="390" y="402"/>
                    </a:lnTo>
                    <a:lnTo>
                      <a:pt x="340" y="359"/>
                    </a:lnTo>
                    <a:lnTo>
                      <a:pt x="296" y="319"/>
                    </a:lnTo>
                    <a:lnTo>
                      <a:pt x="256" y="285"/>
                    </a:lnTo>
                    <a:lnTo>
                      <a:pt x="219" y="255"/>
                    </a:lnTo>
                    <a:lnTo>
                      <a:pt x="187" y="228"/>
                    </a:lnTo>
                    <a:lnTo>
                      <a:pt x="158" y="203"/>
                    </a:lnTo>
                    <a:lnTo>
                      <a:pt x="131" y="179"/>
                    </a:lnTo>
                    <a:lnTo>
                      <a:pt x="109" y="157"/>
                    </a:lnTo>
                    <a:lnTo>
                      <a:pt x="89" y="134"/>
                    </a:lnTo>
                    <a:lnTo>
                      <a:pt x="72" y="111"/>
                    </a:lnTo>
                    <a:lnTo>
                      <a:pt x="58" y="87"/>
                    </a:lnTo>
                    <a:lnTo>
                      <a:pt x="46" y="61"/>
                    </a:lnTo>
                    <a:lnTo>
                      <a:pt x="36" y="32"/>
                    </a:lnTo>
                    <a:lnTo>
                      <a:pt x="28" y="0"/>
                    </a:lnTo>
                    <a:lnTo>
                      <a:pt x="22" y="100"/>
                    </a:lnTo>
                    <a:lnTo>
                      <a:pt x="17" y="193"/>
                    </a:lnTo>
                    <a:lnTo>
                      <a:pt x="12" y="280"/>
                    </a:lnTo>
                    <a:lnTo>
                      <a:pt x="8" y="361"/>
                    </a:lnTo>
                    <a:lnTo>
                      <a:pt x="4" y="435"/>
                    </a:lnTo>
                    <a:lnTo>
                      <a:pt x="1" y="505"/>
                    </a:lnTo>
                    <a:lnTo>
                      <a:pt x="0" y="569"/>
                    </a:lnTo>
                    <a:lnTo>
                      <a:pt x="0" y="629"/>
                    </a:lnTo>
                    <a:lnTo>
                      <a:pt x="1" y="684"/>
                    </a:lnTo>
                    <a:lnTo>
                      <a:pt x="4" y="737"/>
                    </a:lnTo>
                    <a:lnTo>
                      <a:pt x="9" y="786"/>
                    </a:lnTo>
                    <a:lnTo>
                      <a:pt x="16" y="832"/>
                    </a:lnTo>
                    <a:lnTo>
                      <a:pt x="25" y="876"/>
                    </a:lnTo>
                    <a:lnTo>
                      <a:pt x="37" y="917"/>
                    </a:lnTo>
                    <a:lnTo>
                      <a:pt x="50" y="958"/>
                    </a:lnTo>
                    <a:lnTo>
                      <a:pt x="67" y="997"/>
                    </a:lnTo>
                    <a:lnTo>
                      <a:pt x="87" y="1035"/>
                    </a:lnTo>
                    <a:lnTo>
                      <a:pt x="110" y="1073"/>
                    </a:lnTo>
                    <a:lnTo>
                      <a:pt x="137" y="1111"/>
                    </a:lnTo>
                    <a:lnTo>
                      <a:pt x="166" y="1151"/>
                    </a:lnTo>
                    <a:lnTo>
                      <a:pt x="200" y="1190"/>
                    </a:lnTo>
                    <a:lnTo>
                      <a:pt x="236" y="1231"/>
                    </a:lnTo>
                    <a:lnTo>
                      <a:pt x="279" y="1274"/>
                    </a:lnTo>
                    <a:lnTo>
                      <a:pt x="323" y="1320"/>
                    </a:lnTo>
                    <a:lnTo>
                      <a:pt x="374" y="1367"/>
                    </a:lnTo>
                    <a:lnTo>
                      <a:pt x="428" y="1418"/>
                    </a:lnTo>
                    <a:lnTo>
                      <a:pt x="489" y="1474"/>
                    </a:lnTo>
                    <a:lnTo>
                      <a:pt x="553" y="1531"/>
                    </a:lnTo>
                    <a:lnTo>
                      <a:pt x="623" y="1594"/>
                    </a:lnTo>
                    <a:lnTo>
                      <a:pt x="697" y="1663"/>
                    </a:lnTo>
                    <a:lnTo>
                      <a:pt x="778" y="1735"/>
                    </a:lnTo>
                    <a:lnTo>
                      <a:pt x="864" y="1814"/>
                    </a:lnTo>
                    <a:close/>
                  </a:path>
                </a:pathLst>
              </a:custGeom>
              <a:solidFill>
                <a:srgbClr val="00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6337" name="Freeform 26"/>
              <p:cNvSpPr>
                <a:spLocks/>
              </p:cNvSpPr>
              <p:nvPr/>
            </p:nvSpPr>
            <p:spPr bwMode="auto">
              <a:xfrm>
                <a:off x="2696" y="3282"/>
                <a:ext cx="70" cy="232"/>
              </a:xfrm>
              <a:custGeom>
                <a:avLst/>
                <a:gdLst>
                  <a:gd name="T0" fmla="*/ 0 w 401"/>
                  <a:gd name="T1" fmla="*/ 0 h 1314"/>
                  <a:gd name="T2" fmla="*/ 0 w 401"/>
                  <a:gd name="T3" fmla="*/ 0 h 1314"/>
                  <a:gd name="T4" fmla="*/ 1 w 401"/>
                  <a:gd name="T5" fmla="*/ 1 h 1314"/>
                  <a:gd name="T6" fmla="*/ 1 w 401"/>
                  <a:gd name="T7" fmla="*/ 1 h 1314"/>
                  <a:gd name="T8" fmla="*/ 1 w 401"/>
                  <a:gd name="T9" fmla="*/ 1 h 1314"/>
                  <a:gd name="T10" fmla="*/ 1 w 401"/>
                  <a:gd name="T11" fmla="*/ 2 h 1314"/>
                  <a:gd name="T12" fmla="*/ 1 w 401"/>
                  <a:gd name="T13" fmla="*/ 2 h 1314"/>
                  <a:gd name="T14" fmla="*/ 2 w 401"/>
                  <a:gd name="T15" fmla="*/ 2 h 1314"/>
                  <a:gd name="T16" fmla="*/ 2 w 401"/>
                  <a:gd name="T17" fmla="*/ 3 h 1314"/>
                  <a:gd name="T18" fmla="*/ 2 w 401"/>
                  <a:gd name="T19" fmla="*/ 3 h 1314"/>
                  <a:gd name="T20" fmla="*/ 2 w 401"/>
                  <a:gd name="T21" fmla="*/ 4 h 1314"/>
                  <a:gd name="T22" fmla="*/ 2 w 401"/>
                  <a:gd name="T23" fmla="*/ 4 h 1314"/>
                  <a:gd name="T24" fmla="*/ 2 w 401"/>
                  <a:gd name="T25" fmla="*/ 5 h 1314"/>
                  <a:gd name="T26" fmla="*/ 2 w 401"/>
                  <a:gd name="T27" fmla="*/ 5 h 1314"/>
                  <a:gd name="T28" fmla="*/ 2 w 401"/>
                  <a:gd name="T29" fmla="*/ 6 h 1314"/>
                  <a:gd name="T30" fmla="*/ 2 w 401"/>
                  <a:gd name="T31" fmla="*/ 7 h 1314"/>
                  <a:gd name="T32" fmla="*/ 2 w 401"/>
                  <a:gd name="T33" fmla="*/ 7 h 1314"/>
                  <a:gd name="T34" fmla="*/ 2 w 401"/>
                  <a:gd name="T35" fmla="*/ 7 h 1314"/>
                  <a:gd name="T36" fmla="*/ 2 w 401"/>
                  <a:gd name="T37" fmla="*/ 6 h 1314"/>
                  <a:gd name="T38" fmla="*/ 2 w 401"/>
                  <a:gd name="T39" fmla="*/ 5 h 1314"/>
                  <a:gd name="T40" fmla="*/ 2 w 401"/>
                  <a:gd name="T41" fmla="*/ 5 h 1314"/>
                  <a:gd name="T42" fmla="*/ 2 w 401"/>
                  <a:gd name="T43" fmla="*/ 4 h 1314"/>
                  <a:gd name="T44" fmla="*/ 2 w 401"/>
                  <a:gd name="T45" fmla="*/ 4 h 1314"/>
                  <a:gd name="T46" fmla="*/ 2 w 401"/>
                  <a:gd name="T47" fmla="*/ 3 h 1314"/>
                  <a:gd name="T48" fmla="*/ 2 w 401"/>
                  <a:gd name="T49" fmla="*/ 3 h 1314"/>
                  <a:gd name="T50" fmla="*/ 2 w 401"/>
                  <a:gd name="T51" fmla="*/ 2 h 1314"/>
                  <a:gd name="T52" fmla="*/ 2 w 401"/>
                  <a:gd name="T53" fmla="*/ 2 h 1314"/>
                  <a:gd name="T54" fmla="*/ 1 w 401"/>
                  <a:gd name="T55" fmla="*/ 2 h 1314"/>
                  <a:gd name="T56" fmla="*/ 1 w 401"/>
                  <a:gd name="T57" fmla="*/ 1 h 1314"/>
                  <a:gd name="T58" fmla="*/ 1 w 401"/>
                  <a:gd name="T59" fmla="*/ 1 h 1314"/>
                  <a:gd name="T60" fmla="*/ 1 w 401"/>
                  <a:gd name="T61" fmla="*/ 1 h 1314"/>
                  <a:gd name="T62" fmla="*/ 1 w 401"/>
                  <a:gd name="T63" fmla="*/ 0 h 1314"/>
                  <a:gd name="T64" fmla="*/ 0 w 401"/>
                  <a:gd name="T65" fmla="*/ 0 h 1314"/>
                  <a:gd name="T66" fmla="*/ 0 w 401"/>
                  <a:gd name="T67" fmla="*/ 0 h 1314"/>
                  <a:gd name="T68" fmla="*/ 0 w 401"/>
                  <a:gd name="T69" fmla="*/ 0 h 1314"/>
                  <a:gd name="T70" fmla="*/ 0 w 401"/>
                  <a:gd name="T71" fmla="*/ 0 h 131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01"/>
                  <a:gd name="T109" fmla="*/ 0 h 1314"/>
                  <a:gd name="T110" fmla="*/ 401 w 401"/>
                  <a:gd name="T111" fmla="*/ 1314 h 131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01" h="1314">
                    <a:moveTo>
                      <a:pt x="0" y="15"/>
                    </a:moveTo>
                    <a:lnTo>
                      <a:pt x="0" y="15"/>
                    </a:lnTo>
                    <a:lnTo>
                      <a:pt x="25" y="40"/>
                    </a:lnTo>
                    <a:lnTo>
                      <a:pt x="49" y="65"/>
                    </a:lnTo>
                    <a:lnTo>
                      <a:pt x="72" y="90"/>
                    </a:lnTo>
                    <a:lnTo>
                      <a:pt x="93" y="115"/>
                    </a:lnTo>
                    <a:lnTo>
                      <a:pt x="116" y="143"/>
                    </a:lnTo>
                    <a:lnTo>
                      <a:pt x="137" y="169"/>
                    </a:lnTo>
                    <a:lnTo>
                      <a:pt x="158" y="198"/>
                    </a:lnTo>
                    <a:lnTo>
                      <a:pt x="178" y="225"/>
                    </a:lnTo>
                    <a:lnTo>
                      <a:pt x="197" y="256"/>
                    </a:lnTo>
                    <a:lnTo>
                      <a:pt x="216" y="285"/>
                    </a:lnTo>
                    <a:lnTo>
                      <a:pt x="234" y="316"/>
                    </a:lnTo>
                    <a:lnTo>
                      <a:pt x="250" y="349"/>
                    </a:lnTo>
                    <a:lnTo>
                      <a:pt x="266" y="380"/>
                    </a:lnTo>
                    <a:lnTo>
                      <a:pt x="280" y="416"/>
                    </a:lnTo>
                    <a:lnTo>
                      <a:pt x="294" y="451"/>
                    </a:lnTo>
                    <a:lnTo>
                      <a:pt x="308" y="488"/>
                    </a:lnTo>
                    <a:lnTo>
                      <a:pt x="319" y="526"/>
                    </a:lnTo>
                    <a:lnTo>
                      <a:pt x="331" y="566"/>
                    </a:lnTo>
                    <a:lnTo>
                      <a:pt x="342" y="608"/>
                    </a:lnTo>
                    <a:lnTo>
                      <a:pt x="350" y="650"/>
                    </a:lnTo>
                    <a:lnTo>
                      <a:pt x="357" y="694"/>
                    </a:lnTo>
                    <a:lnTo>
                      <a:pt x="364" y="740"/>
                    </a:lnTo>
                    <a:lnTo>
                      <a:pt x="371" y="789"/>
                    </a:lnTo>
                    <a:lnTo>
                      <a:pt x="375" y="839"/>
                    </a:lnTo>
                    <a:lnTo>
                      <a:pt x="377" y="890"/>
                    </a:lnTo>
                    <a:lnTo>
                      <a:pt x="377" y="944"/>
                    </a:lnTo>
                    <a:lnTo>
                      <a:pt x="377" y="1000"/>
                    </a:lnTo>
                    <a:lnTo>
                      <a:pt x="376" y="1058"/>
                    </a:lnTo>
                    <a:lnTo>
                      <a:pt x="376" y="1118"/>
                    </a:lnTo>
                    <a:lnTo>
                      <a:pt x="371" y="1179"/>
                    </a:lnTo>
                    <a:lnTo>
                      <a:pt x="365" y="1244"/>
                    </a:lnTo>
                    <a:lnTo>
                      <a:pt x="359" y="1311"/>
                    </a:lnTo>
                    <a:lnTo>
                      <a:pt x="380" y="1314"/>
                    </a:lnTo>
                    <a:lnTo>
                      <a:pt x="386" y="1247"/>
                    </a:lnTo>
                    <a:lnTo>
                      <a:pt x="392" y="1181"/>
                    </a:lnTo>
                    <a:lnTo>
                      <a:pt x="397" y="1118"/>
                    </a:lnTo>
                    <a:lnTo>
                      <a:pt x="400" y="1058"/>
                    </a:lnTo>
                    <a:lnTo>
                      <a:pt x="401" y="1000"/>
                    </a:lnTo>
                    <a:lnTo>
                      <a:pt x="401" y="944"/>
                    </a:lnTo>
                    <a:lnTo>
                      <a:pt x="398" y="890"/>
                    </a:lnTo>
                    <a:lnTo>
                      <a:pt x="396" y="836"/>
                    </a:lnTo>
                    <a:lnTo>
                      <a:pt x="392" y="786"/>
                    </a:lnTo>
                    <a:lnTo>
                      <a:pt x="385" y="738"/>
                    </a:lnTo>
                    <a:lnTo>
                      <a:pt x="379" y="692"/>
                    </a:lnTo>
                    <a:lnTo>
                      <a:pt x="371" y="647"/>
                    </a:lnTo>
                    <a:lnTo>
                      <a:pt x="363" y="602"/>
                    </a:lnTo>
                    <a:lnTo>
                      <a:pt x="352" y="560"/>
                    </a:lnTo>
                    <a:lnTo>
                      <a:pt x="340" y="521"/>
                    </a:lnTo>
                    <a:lnTo>
                      <a:pt x="329" y="480"/>
                    </a:lnTo>
                    <a:lnTo>
                      <a:pt x="315" y="443"/>
                    </a:lnTo>
                    <a:lnTo>
                      <a:pt x="301" y="408"/>
                    </a:lnTo>
                    <a:lnTo>
                      <a:pt x="287" y="373"/>
                    </a:lnTo>
                    <a:lnTo>
                      <a:pt x="271" y="338"/>
                    </a:lnTo>
                    <a:lnTo>
                      <a:pt x="252" y="306"/>
                    </a:lnTo>
                    <a:lnTo>
                      <a:pt x="234" y="274"/>
                    </a:lnTo>
                    <a:lnTo>
                      <a:pt x="216" y="243"/>
                    </a:lnTo>
                    <a:lnTo>
                      <a:pt x="196" y="212"/>
                    </a:lnTo>
                    <a:lnTo>
                      <a:pt x="176" y="185"/>
                    </a:lnTo>
                    <a:lnTo>
                      <a:pt x="155" y="156"/>
                    </a:lnTo>
                    <a:lnTo>
                      <a:pt x="134" y="130"/>
                    </a:lnTo>
                    <a:lnTo>
                      <a:pt x="112" y="102"/>
                    </a:lnTo>
                    <a:lnTo>
                      <a:pt x="88" y="75"/>
                    </a:lnTo>
                    <a:lnTo>
                      <a:pt x="65" y="50"/>
                    </a:lnTo>
                    <a:lnTo>
                      <a:pt x="41" y="25"/>
                    </a:lnTo>
                    <a:lnTo>
                      <a:pt x="16" y="0"/>
                    </a:lnTo>
                    <a:lnTo>
                      <a:pt x="0" y="1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6338" name="Freeform 27"/>
              <p:cNvSpPr>
                <a:spLocks/>
              </p:cNvSpPr>
              <p:nvPr/>
            </p:nvSpPr>
            <p:spPr bwMode="auto">
              <a:xfrm>
                <a:off x="2611" y="3181"/>
                <a:ext cx="87" cy="103"/>
              </a:xfrm>
              <a:custGeom>
                <a:avLst/>
                <a:gdLst>
                  <a:gd name="T0" fmla="*/ 0 w 494"/>
                  <a:gd name="T1" fmla="*/ 0 h 586"/>
                  <a:gd name="T2" fmla="*/ 0 w 494"/>
                  <a:gd name="T3" fmla="*/ 0 h 586"/>
                  <a:gd name="T4" fmla="*/ 0 w 494"/>
                  <a:gd name="T5" fmla="*/ 1 h 586"/>
                  <a:gd name="T6" fmla="*/ 0 w 494"/>
                  <a:gd name="T7" fmla="*/ 1 h 586"/>
                  <a:gd name="T8" fmla="*/ 0 w 494"/>
                  <a:gd name="T9" fmla="*/ 1 h 586"/>
                  <a:gd name="T10" fmla="*/ 0 w 494"/>
                  <a:gd name="T11" fmla="*/ 1 h 586"/>
                  <a:gd name="T12" fmla="*/ 0 w 494"/>
                  <a:gd name="T13" fmla="*/ 1 h 586"/>
                  <a:gd name="T14" fmla="*/ 1 w 494"/>
                  <a:gd name="T15" fmla="*/ 1 h 586"/>
                  <a:gd name="T16" fmla="*/ 1 w 494"/>
                  <a:gd name="T17" fmla="*/ 1 h 586"/>
                  <a:gd name="T18" fmla="*/ 1 w 494"/>
                  <a:gd name="T19" fmla="*/ 2 h 586"/>
                  <a:gd name="T20" fmla="*/ 1 w 494"/>
                  <a:gd name="T21" fmla="*/ 2 h 586"/>
                  <a:gd name="T22" fmla="*/ 1 w 494"/>
                  <a:gd name="T23" fmla="*/ 2 h 586"/>
                  <a:gd name="T24" fmla="*/ 1 w 494"/>
                  <a:gd name="T25" fmla="*/ 2 h 586"/>
                  <a:gd name="T26" fmla="*/ 1 w 494"/>
                  <a:gd name="T27" fmla="*/ 2 h 586"/>
                  <a:gd name="T28" fmla="*/ 2 w 494"/>
                  <a:gd name="T29" fmla="*/ 2 h 586"/>
                  <a:gd name="T30" fmla="*/ 2 w 494"/>
                  <a:gd name="T31" fmla="*/ 3 h 586"/>
                  <a:gd name="T32" fmla="*/ 2 w 494"/>
                  <a:gd name="T33" fmla="*/ 3 h 586"/>
                  <a:gd name="T34" fmla="*/ 3 w 494"/>
                  <a:gd name="T35" fmla="*/ 3 h 586"/>
                  <a:gd name="T36" fmla="*/ 3 w 494"/>
                  <a:gd name="T37" fmla="*/ 3 h 586"/>
                  <a:gd name="T38" fmla="*/ 2 w 494"/>
                  <a:gd name="T39" fmla="*/ 3 h 586"/>
                  <a:gd name="T40" fmla="*/ 2 w 494"/>
                  <a:gd name="T41" fmla="*/ 2 h 586"/>
                  <a:gd name="T42" fmla="*/ 2 w 494"/>
                  <a:gd name="T43" fmla="*/ 2 h 586"/>
                  <a:gd name="T44" fmla="*/ 2 w 494"/>
                  <a:gd name="T45" fmla="*/ 2 h 586"/>
                  <a:gd name="T46" fmla="*/ 1 w 494"/>
                  <a:gd name="T47" fmla="*/ 2 h 586"/>
                  <a:gd name="T48" fmla="*/ 1 w 494"/>
                  <a:gd name="T49" fmla="*/ 2 h 586"/>
                  <a:gd name="T50" fmla="*/ 1 w 494"/>
                  <a:gd name="T51" fmla="*/ 2 h 586"/>
                  <a:gd name="T52" fmla="*/ 1 w 494"/>
                  <a:gd name="T53" fmla="*/ 1 h 586"/>
                  <a:gd name="T54" fmla="*/ 1 w 494"/>
                  <a:gd name="T55" fmla="*/ 1 h 586"/>
                  <a:gd name="T56" fmla="*/ 1 w 494"/>
                  <a:gd name="T57" fmla="*/ 1 h 586"/>
                  <a:gd name="T58" fmla="*/ 0 w 494"/>
                  <a:gd name="T59" fmla="*/ 1 h 586"/>
                  <a:gd name="T60" fmla="*/ 0 w 494"/>
                  <a:gd name="T61" fmla="*/ 1 h 586"/>
                  <a:gd name="T62" fmla="*/ 0 w 494"/>
                  <a:gd name="T63" fmla="*/ 1 h 586"/>
                  <a:gd name="T64" fmla="*/ 0 w 494"/>
                  <a:gd name="T65" fmla="*/ 1 h 586"/>
                  <a:gd name="T66" fmla="*/ 0 w 494"/>
                  <a:gd name="T67" fmla="*/ 1 h 586"/>
                  <a:gd name="T68" fmla="*/ 0 w 494"/>
                  <a:gd name="T69" fmla="*/ 0 h 586"/>
                  <a:gd name="T70" fmla="*/ 0 w 494"/>
                  <a:gd name="T71" fmla="*/ 0 h 586"/>
                  <a:gd name="T72" fmla="*/ 0 w 494"/>
                  <a:gd name="T73" fmla="*/ 0 h 586"/>
                  <a:gd name="T74" fmla="*/ 0 w 494"/>
                  <a:gd name="T75" fmla="*/ 0 h 586"/>
                  <a:gd name="T76" fmla="*/ 0 w 494"/>
                  <a:gd name="T77" fmla="*/ 0 h 586"/>
                  <a:gd name="T78" fmla="*/ 0 w 494"/>
                  <a:gd name="T79" fmla="*/ 0 h 58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494"/>
                  <a:gd name="T121" fmla="*/ 0 h 586"/>
                  <a:gd name="T122" fmla="*/ 494 w 494"/>
                  <a:gd name="T123" fmla="*/ 586 h 58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494" h="586">
                    <a:moveTo>
                      <a:pt x="21" y="70"/>
                    </a:moveTo>
                    <a:lnTo>
                      <a:pt x="0" y="73"/>
                    </a:lnTo>
                    <a:lnTo>
                      <a:pt x="8" y="105"/>
                    </a:lnTo>
                    <a:lnTo>
                      <a:pt x="19" y="135"/>
                    </a:lnTo>
                    <a:lnTo>
                      <a:pt x="30" y="162"/>
                    </a:lnTo>
                    <a:lnTo>
                      <a:pt x="46" y="187"/>
                    </a:lnTo>
                    <a:lnTo>
                      <a:pt x="63" y="211"/>
                    </a:lnTo>
                    <a:lnTo>
                      <a:pt x="84" y="235"/>
                    </a:lnTo>
                    <a:lnTo>
                      <a:pt x="107" y="257"/>
                    </a:lnTo>
                    <a:lnTo>
                      <a:pt x="133" y="281"/>
                    </a:lnTo>
                    <a:lnTo>
                      <a:pt x="163" y="305"/>
                    </a:lnTo>
                    <a:lnTo>
                      <a:pt x="196" y="334"/>
                    </a:lnTo>
                    <a:lnTo>
                      <a:pt x="233" y="363"/>
                    </a:lnTo>
                    <a:lnTo>
                      <a:pt x="271" y="397"/>
                    </a:lnTo>
                    <a:lnTo>
                      <a:pt x="315" y="437"/>
                    </a:lnTo>
                    <a:lnTo>
                      <a:pt x="365" y="480"/>
                    </a:lnTo>
                    <a:lnTo>
                      <a:pt x="419" y="530"/>
                    </a:lnTo>
                    <a:lnTo>
                      <a:pt x="478" y="586"/>
                    </a:lnTo>
                    <a:lnTo>
                      <a:pt x="494" y="571"/>
                    </a:lnTo>
                    <a:lnTo>
                      <a:pt x="435" y="514"/>
                    </a:lnTo>
                    <a:lnTo>
                      <a:pt x="381" y="464"/>
                    </a:lnTo>
                    <a:lnTo>
                      <a:pt x="331" y="421"/>
                    </a:lnTo>
                    <a:lnTo>
                      <a:pt x="286" y="382"/>
                    </a:lnTo>
                    <a:lnTo>
                      <a:pt x="246" y="347"/>
                    </a:lnTo>
                    <a:lnTo>
                      <a:pt x="209" y="316"/>
                    </a:lnTo>
                    <a:lnTo>
                      <a:pt x="176" y="290"/>
                    </a:lnTo>
                    <a:lnTo>
                      <a:pt x="149" y="265"/>
                    </a:lnTo>
                    <a:lnTo>
                      <a:pt x="122" y="241"/>
                    </a:lnTo>
                    <a:lnTo>
                      <a:pt x="100" y="219"/>
                    </a:lnTo>
                    <a:lnTo>
                      <a:pt x="82" y="198"/>
                    </a:lnTo>
                    <a:lnTo>
                      <a:pt x="64" y="174"/>
                    </a:lnTo>
                    <a:lnTo>
                      <a:pt x="51" y="152"/>
                    </a:lnTo>
                    <a:lnTo>
                      <a:pt x="40" y="127"/>
                    </a:lnTo>
                    <a:lnTo>
                      <a:pt x="29" y="99"/>
                    </a:lnTo>
                    <a:lnTo>
                      <a:pt x="21" y="68"/>
                    </a:lnTo>
                    <a:lnTo>
                      <a:pt x="0" y="70"/>
                    </a:lnTo>
                    <a:lnTo>
                      <a:pt x="21" y="68"/>
                    </a:lnTo>
                    <a:lnTo>
                      <a:pt x="4" y="0"/>
                    </a:lnTo>
                    <a:lnTo>
                      <a:pt x="0" y="70"/>
                    </a:lnTo>
                    <a:lnTo>
                      <a:pt x="21" y="7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6339" name="Freeform 28"/>
              <p:cNvSpPr>
                <a:spLocks/>
              </p:cNvSpPr>
              <p:nvPr/>
            </p:nvSpPr>
            <p:spPr bwMode="auto">
              <a:xfrm>
                <a:off x="2606" y="3193"/>
                <a:ext cx="156" cy="325"/>
              </a:xfrm>
              <a:custGeom>
                <a:avLst/>
                <a:gdLst>
                  <a:gd name="T0" fmla="*/ 5 w 887"/>
                  <a:gd name="T1" fmla="*/ 10 h 1836"/>
                  <a:gd name="T2" fmla="*/ 4 w 887"/>
                  <a:gd name="T3" fmla="*/ 9 h 1836"/>
                  <a:gd name="T4" fmla="*/ 3 w 887"/>
                  <a:gd name="T5" fmla="*/ 8 h 1836"/>
                  <a:gd name="T6" fmla="*/ 2 w 887"/>
                  <a:gd name="T7" fmla="*/ 8 h 1836"/>
                  <a:gd name="T8" fmla="*/ 2 w 887"/>
                  <a:gd name="T9" fmla="*/ 7 h 1836"/>
                  <a:gd name="T10" fmla="*/ 1 w 887"/>
                  <a:gd name="T11" fmla="*/ 7 h 1836"/>
                  <a:gd name="T12" fmla="*/ 1 w 887"/>
                  <a:gd name="T13" fmla="*/ 6 h 1836"/>
                  <a:gd name="T14" fmla="*/ 1 w 887"/>
                  <a:gd name="T15" fmla="*/ 6 h 1836"/>
                  <a:gd name="T16" fmla="*/ 1 w 887"/>
                  <a:gd name="T17" fmla="*/ 5 h 1836"/>
                  <a:gd name="T18" fmla="*/ 0 w 887"/>
                  <a:gd name="T19" fmla="*/ 5 h 1836"/>
                  <a:gd name="T20" fmla="*/ 0 w 887"/>
                  <a:gd name="T21" fmla="*/ 5 h 1836"/>
                  <a:gd name="T22" fmla="*/ 0 w 887"/>
                  <a:gd name="T23" fmla="*/ 4 h 1836"/>
                  <a:gd name="T24" fmla="*/ 0 w 887"/>
                  <a:gd name="T25" fmla="*/ 4 h 1836"/>
                  <a:gd name="T26" fmla="*/ 0 w 887"/>
                  <a:gd name="T27" fmla="*/ 3 h 1836"/>
                  <a:gd name="T28" fmla="*/ 0 w 887"/>
                  <a:gd name="T29" fmla="*/ 2 h 1836"/>
                  <a:gd name="T30" fmla="*/ 0 w 887"/>
                  <a:gd name="T31" fmla="*/ 1 h 1836"/>
                  <a:gd name="T32" fmla="*/ 0 w 887"/>
                  <a:gd name="T33" fmla="*/ 0 h 1836"/>
                  <a:gd name="T34" fmla="*/ 0 w 887"/>
                  <a:gd name="T35" fmla="*/ 1 h 1836"/>
                  <a:gd name="T36" fmla="*/ 0 w 887"/>
                  <a:gd name="T37" fmla="*/ 2 h 1836"/>
                  <a:gd name="T38" fmla="*/ 0 w 887"/>
                  <a:gd name="T39" fmla="*/ 2 h 1836"/>
                  <a:gd name="T40" fmla="*/ 0 w 887"/>
                  <a:gd name="T41" fmla="*/ 3 h 1836"/>
                  <a:gd name="T42" fmla="*/ 0 w 887"/>
                  <a:gd name="T43" fmla="*/ 4 h 1836"/>
                  <a:gd name="T44" fmla="*/ 0 w 887"/>
                  <a:gd name="T45" fmla="*/ 4 h 1836"/>
                  <a:gd name="T46" fmla="*/ 0 w 887"/>
                  <a:gd name="T47" fmla="*/ 5 h 1836"/>
                  <a:gd name="T48" fmla="*/ 0 w 887"/>
                  <a:gd name="T49" fmla="*/ 5 h 1836"/>
                  <a:gd name="T50" fmla="*/ 1 w 887"/>
                  <a:gd name="T51" fmla="*/ 6 h 1836"/>
                  <a:gd name="T52" fmla="*/ 1 w 887"/>
                  <a:gd name="T53" fmla="*/ 6 h 1836"/>
                  <a:gd name="T54" fmla="*/ 1 w 887"/>
                  <a:gd name="T55" fmla="*/ 7 h 1836"/>
                  <a:gd name="T56" fmla="*/ 2 w 887"/>
                  <a:gd name="T57" fmla="*/ 7 h 1836"/>
                  <a:gd name="T58" fmla="*/ 2 w 887"/>
                  <a:gd name="T59" fmla="*/ 8 h 1836"/>
                  <a:gd name="T60" fmla="*/ 3 w 887"/>
                  <a:gd name="T61" fmla="*/ 8 h 1836"/>
                  <a:gd name="T62" fmla="*/ 3 w 887"/>
                  <a:gd name="T63" fmla="*/ 9 h 1836"/>
                  <a:gd name="T64" fmla="*/ 4 w 887"/>
                  <a:gd name="T65" fmla="*/ 10 h 1836"/>
                  <a:gd name="T66" fmla="*/ 5 w 887"/>
                  <a:gd name="T67" fmla="*/ 10 h 1836"/>
                  <a:gd name="T68" fmla="*/ 5 w 887"/>
                  <a:gd name="T69" fmla="*/ 10 h 1836"/>
                  <a:gd name="T70" fmla="*/ 5 w 887"/>
                  <a:gd name="T71" fmla="*/ 10 h 18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87"/>
                  <a:gd name="T109" fmla="*/ 0 h 1836"/>
                  <a:gd name="T110" fmla="*/ 887 w 887"/>
                  <a:gd name="T111" fmla="*/ 1836 h 18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87" h="1836">
                    <a:moveTo>
                      <a:pt x="866" y="1812"/>
                    </a:moveTo>
                    <a:lnTo>
                      <a:pt x="884" y="1806"/>
                    </a:lnTo>
                    <a:lnTo>
                      <a:pt x="798" y="1727"/>
                    </a:lnTo>
                    <a:lnTo>
                      <a:pt x="717" y="1655"/>
                    </a:lnTo>
                    <a:lnTo>
                      <a:pt x="643" y="1586"/>
                    </a:lnTo>
                    <a:lnTo>
                      <a:pt x="573" y="1523"/>
                    </a:lnTo>
                    <a:lnTo>
                      <a:pt x="509" y="1466"/>
                    </a:lnTo>
                    <a:lnTo>
                      <a:pt x="448" y="1411"/>
                    </a:lnTo>
                    <a:lnTo>
                      <a:pt x="394" y="1359"/>
                    </a:lnTo>
                    <a:lnTo>
                      <a:pt x="343" y="1312"/>
                    </a:lnTo>
                    <a:lnTo>
                      <a:pt x="298" y="1266"/>
                    </a:lnTo>
                    <a:lnTo>
                      <a:pt x="256" y="1223"/>
                    </a:lnTo>
                    <a:lnTo>
                      <a:pt x="220" y="1182"/>
                    </a:lnTo>
                    <a:lnTo>
                      <a:pt x="187" y="1144"/>
                    </a:lnTo>
                    <a:lnTo>
                      <a:pt x="158" y="1105"/>
                    </a:lnTo>
                    <a:lnTo>
                      <a:pt x="132" y="1067"/>
                    </a:lnTo>
                    <a:lnTo>
                      <a:pt x="108" y="1030"/>
                    </a:lnTo>
                    <a:lnTo>
                      <a:pt x="90" y="992"/>
                    </a:lnTo>
                    <a:lnTo>
                      <a:pt x="72" y="954"/>
                    </a:lnTo>
                    <a:lnTo>
                      <a:pt x="59" y="914"/>
                    </a:lnTo>
                    <a:lnTo>
                      <a:pt x="48" y="874"/>
                    </a:lnTo>
                    <a:lnTo>
                      <a:pt x="38" y="830"/>
                    </a:lnTo>
                    <a:lnTo>
                      <a:pt x="32" y="784"/>
                    </a:lnTo>
                    <a:lnTo>
                      <a:pt x="27" y="736"/>
                    </a:lnTo>
                    <a:lnTo>
                      <a:pt x="24" y="684"/>
                    </a:lnTo>
                    <a:lnTo>
                      <a:pt x="24" y="629"/>
                    </a:lnTo>
                    <a:lnTo>
                      <a:pt x="24" y="569"/>
                    </a:lnTo>
                    <a:lnTo>
                      <a:pt x="24" y="505"/>
                    </a:lnTo>
                    <a:lnTo>
                      <a:pt x="27" y="435"/>
                    </a:lnTo>
                    <a:lnTo>
                      <a:pt x="30" y="361"/>
                    </a:lnTo>
                    <a:lnTo>
                      <a:pt x="34" y="280"/>
                    </a:lnTo>
                    <a:lnTo>
                      <a:pt x="40" y="193"/>
                    </a:lnTo>
                    <a:lnTo>
                      <a:pt x="45" y="100"/>
                    </a:lnTo>
                    <a:lnTo>
                      <a:pt x="50" y="0"/>
                    </a:lnTo>
                    <a:lnTo>
                      <a:pt x="29" y="0"/>
                    </a:lnTo>
                    <a:lnTo>
                      <a:pt x="24" y="100"/>
                    </a:lnTo>
                    <a:lnTo>
                      <a:pt x="19" y="193"/>
                    </a:lnTo>
                    <a:lnTo>
                      <a:pt x="13" y="280"/>
                    </a:lnTo>
                    <a:lnTo>
                      <a:pt x="9" y="361"/>
                    </a:lnTo>
                    <a:lnTo>
                      <a:pt x="5" y="435"/>
                    </a:lnTo>
                    <a:lnTo>
                      <a:pt x="3" y="505"/>
                    </a:lnTo>
                    <a:lnTo>
                      <a:pt x="0" y="569"/>
                    </a:lnTo>
                    <a:lnTo>
                      <a:pt x="0" y="629"/>
                    </a:lnTo>
                    <a:lnTo>
                      <a:pt x="3" y="684"/>
                    </a:lnTo>
                    <a:lnTo>
                      <a:pt x="5" y="738"/>
                    </a:lnTo>
                    <a:lnTo>
                      <a:pt x="11" y="787"/>
                    </a:lnTo>
                    <a:lnTo>
                      <a:pt x="17" y="833"/>
                    </a:lnTo>
                    <a:lnTo>
                      <a:pt x="27" y="879"/>
                    </a:lnTo>
                    <a:lnTo>
                      <a:pt x="38" y="919"/>
                    </a:lnTo>
                    <a:lnTo>
                      <a:pt x="51" y="961"/>
                    </a:lnTo>
                    <a:lnTo>
                      <a:pt x="69" y="1002"/>
                    </a:lnTo>
                    <a:lnTo>
                      <a:pt x="90" y="1040"/>
                    </a:lnTo>
                    <a:lnTo>
                      <a:pt x="113" y="1080"/>
                    </a:lnTo>
                    <a:lnTo>
                      <a:pt x="139" y="1118"/>
                    </a:lnTo>
                    <a:lnTo>
                      <a:pt x="168" y="1157"/>
                    </a:lnTo>
                    <a:lnTo>
                      <a:pt x="204" y="1198"/>
                    </a:lnTo>
                    <a:lnTo>
                      <a:pt x="241" y="1239"/>
                    </a:lnTo>
                    <a:lnTo>
                      <a:pt x="283" y="1282"/>
                    </a:lnTo>
                    <a:lnTo>
                      <a:pt x="327" y="1328"/>
                    </a:lnTo>
                    <a:lnTo>
                      <a:pt x="379" y="1375"/>
                    </a:lnTo>
                    <a:lnTo>
                      <a:pt x="432" y="1426"/>
                    </a:lnTo>
                    <a:lnTo>
                      <a:pt x="493" y="1481"/>
                    </a:lnTo>
                    <a:lnTo>
                      <a:pt x="557" y="1539"/>
                    </a:lnTo>
                    <a:lnTo>
                      <a:pt x="627" y="1602"/>
                    </a:lnTo>
                    <a:lnTo>
                      <a:pt x="702" y="1670"/>
                    </a:lnTo>
                    <a:lnTo>
                      <a:pt x="782" y="1743"/>
                    </a:lnTo>
                    <a:lnTo>
                      <a:pt x="868" y="1821"/>
                    </a:lnTo>
                    <a:lnTo>
                      <a:pt x="887" y="1815"/>
                    </a:lnTo>
                    <a:lnTo>
                      <a:pt x="868" y="1821"/>
                    </a:lnTo>
                    <a:lnTo>
                      <a:pt x="886" y="1836"/>
                    </a:lnTo>
                    <a:lnTo>
                      <a:pt x="887" y="1815"/>
                    </a:lnTo>
                    <a:lnTo>
                      <a:pt x="866" y="18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6340" name="Freeform 29"/>
              <p:cNvSpPr>
                <a:spLocks/>
              </p:cNvSpPr>
              <p:nvPr/>
            </p:nvSpPr>
            <p:spPr bwMode="auto">
              <a:xfrm>
                <a:off x="2566" y="3396"/>
                <a:ext cx="241" cy="231"/>
              </a:xfrm>
              <a:custGeom>
                <a:avLst/>
                <a:gdLst>
                  <a:gd name="T0" fmla="*/ 7 w 1362"/>
                  <a:gd name="T1" fmla="*/ 7 h 1305"/>
                  <a:gd name="T2" fmla="*/ 7 w 1362"/>
                  <a:gd name="T3" fmla="*/ 7 h 1305"/>
                  <a:gd name="T4" fmla="*/ 6 w 1362"/>
                  <a:gd name="T5" fmla="*/ 7 h 1305"/>
                  <a:gd name="T6" fmla="*/ 6 w 1362"/>
                  <a:gd name="T7" fmla="*/ 7 h 1305"/>
                  <a:gd name="T8" fmla="*/ 5 w 1362"/>
                  <a:gd name="T9" fmla="*/ 7 h 1305"/>
                  <a:gd name="T10" fmla="*/ 5 w 1362"/>
                  <a:gd name="T11" fmla="*/ 6 h 1305"/>
                  <a:gd name="T12" fmla="*/ 5 w 1362"/>
                  <a:gd name="T13" fmla="*/ 6 h 1305"/>
                  <a:gd name="T14" fmla="*/ 4 w 1362"/>
                  <a:gd name="T15" fmla="*/ 6 h 1305"/>
                  <a:gd name="T16" fmla="*/ 4 w 1362"/>
                  <a:gd name="T17" fmla="*/ 6 h 1305"/>
                  <a:gd name="T18" fmla="*/ 4 w 1362"/>
                  <a:gd name="T19" fmla="*/ 5 h 1305"/>
                  <a:gd name="T20" fmla="*/ 3 w 1362"/>
                  <a:gd name="T21" fmla="*/ 5 h 1305"/>
                  <a:gd name="T22" fmla="*/ 3 w 1362"/>
                  <a:gd name="T23" fmla="*/ 5 h 1305"/>
                  <a:gd name="T24" fmla="*/ 3 w 1362"/>
                  <a:gd name="T25" fmla="*/ 5 h 1305"/>
                  <a:gd name="T26" fmla="*/ 2 w 1362"/>
                  <a:gd name="T27" fmla="*/ 4 h 1305"/>
                  <a:gd name="T28" fmla="*/ 2 w 1362"/>
                  <a:gd name="T29" fmla="*/ 4 h 1305"/>
                  <a:gd name="T30" fmla="*/ 2 w 1362"/>
                  <a:gd name="T31" fmla="*/ 4 h 1305"/>
                  <a:gd name="T32" fmla="*/ 2 w 1362"/>
                  <a:gd name="T33" fmla="*/ 3 h 1305"/>
                  <a:gd name="T34" fmla="*/ 2 w 1362"/>
                  <a:gd name="T35" fmla="*/ 3 h 1305"/>
                  <a:gd name="T36" fmla="*/ 2 w 1362"/>
                  <a:gd name="T37" fmla="*/ 3 h 1305"/>
                  <a:gd name="T38" fmla="*/ 2 w 1362"/>
                  <a:gd name="T39" fmla="*/ 2 h 1305"/>
                  <a:gd name="T40" fmla="*/ 1 w 1362"/>
                  <a:gd name="T41" fmla="*/ 2 h 1305"/>
                  <a:gd name="T42" fmla="*/ 1 w 1362"/>
                  <a:gd name="T43" fmla="*/ 2 h 1305"/>
                  <a:gd name="T44" fmla="*/ 1 w 1362"/>
                  <a:gd name="T45" fmla="*/ 1 h 1305"/>
                  <a:gd name="T46" fmla="*/ 0 w 1362"/>
                  <a:gd name="T47" fmla="*/ 0 h 1305"/>
                  <a:gd name="T48" fmla="*/ 0 w 1362"/>
                  <a:gd name="T49" fmla="*/ 0 h 1305"/>
                  <a:gd name="T50" fmla="*/ 1 w 1362"/>
                  <a:gd name="T51" fmla="*/ 0 h 1305"/>
                  <a:gd name="T52" fmla="*/ 2 w 1362"/>
                  <a:gd name="T53" fmla="*/ 1 h 1305"/>
                  <a:gd name="T54" fmla="*/ 3 w 1362"/>
                  <a:gd name="T55" fmla="*/ 1 h 1305"/>
                  <a:gd name="T56" fmla="*/ 3 w 1362"/>
                  <a:gd name="T57" fmla="*/ 1 h 1305"/>
                  <a:gd name="T58" fmla="*/ 4 w 1362"/>
                  <a:gd name="T59" fmla="*/ 1 h 1305"/>
                  <a:gd name="T60" fmla="*/ 5 w 1362"/>
                  <a:gd name="T61" fmla="*/ 2 h 1305"/>
                  <a:gd name="T62" fmla="*/ 5 w 1362"/>
                  <a:gd name="T63" fmla="*/ 2 h 1305"/>
                  <a:gd name="T64" fmla="*/ 6 w 1362"/>
                  <a:gd name="T65" fmla="*/ 3 h 1305"/>
                  <a:gd name="T66" fmla="*/ 6 w 1362"/>
                  <a:gd name="T67" fmla="*/ 3 h 1305"/>
                  <a:gd name="T68" fmla="*/ 7 w 1362"/>
                  <a:gd name="T69" fmla="*/ 4 h 1305"/>
                  <a:gd name="T70" fmla="*/ 7 w 1362"/>
                  <a:gd name="T71" fmla="*/ 4 h 1305"/>
                  <a:gd name="T72" fmla="*/ 7 w 1362"/>
                  <a:gd name="T73" fmla="*/ 5 h 1305"/>
                  <a:gd name="T74" fmla="*/ 7 w 1362"/>
                  <a:gd name="T75" fmla="*/ 6 h 1305"/>
                  <a:gd name="T76" fmla="*/ 7 w 1362"/>
                  <a:gd name="T77" fmla="*/ 6 h 1305"/>
                  <a:gd name="T78" fmla="*/ 8 w 1362"/>
                  <a:gd name="T79" fmla="*/ 7 h 130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362"/>
                  <a:gd name="T121" fmla="*/ 0 h 1305"/>
                  <a:gd name="T122" fmla="*/ 1362 w 1362"/>
                  <a:gd name="T123" fmla="*/ 1305 h 1305"/>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362" h="1305">
                    <a:moveTo>
                      <a:pt x="1362" y="1305"/>
                    </a:moveTo>
                    <a:lnTo>
                      <a:pt x="1316" y="1295"/>
                    </a:lnTo>
                    <a:lnTo>
                      <a:pt x="1273" y="1283"/>
                    </a:lnTo>
                    <a:lnTo>
                      <a:pt x="1228" y="1271"/>
                    </a:lnTo>
                    <a:lnTo>
                      <a:pt x="1186" y="1258"/>
                    </a:lnTo>
                    <a:lnTo>
                      <a:pt x="1144" y="1246"/>
                    </a:lnTo>
                    <a:lnTo>
                      <a:pt x="1102" y="1233"/>
                    </a:lnTo>
                    <a:lnTo>
                      <a:pt x="1063" y="1219"/>
                    </a:lnTo>
                    <a:lnTo>
                      <a:pt x="1023" y="1204"/>
                    </a:lnTo>
                    <a:lnTo>
                      <a:pt x="984" y="1190"/>
                    </a:lnTo>
                    <a:lnTo>
                      <a:pt x="947" y="1174"/>
                    </a:lnTo>
                    <a:lnTo>
                      <a:pt x="910" y="1157"/>
                    </a:lnTo>
                    <a:lnTo>
                      <a:pt x="875" y="1141"/>
                    </a:lnTo>
                    <a:lnTo>
                      <a:pt x="839" y="1123"/>
                    </a:lnTo>
                    <a:lnTo>
                      <a:pt x="805" y="1104"/>
                    </a:lnTo>
                    <a:lnTo>
                      <a:pt x="772" y="1086"/>
                    </a:lnTo>
                    <a:lnTo>
                      <a:pt x="741" y="1066"/>
                    </a:lnTo>
                    <a:lnTo>
                      <a:pt x="711" y="1045"/>
                    </a:lnTo>
                    <a:lnTo>
                      <a:pt x="680" y="1024"/>
                    </a:lnTo>
                    <a:lnTo>
                      <a:pt x="651" y="1002"/>
                    </a:lnTo>
                    <a:lnTo>
                      <a:pt x="623" y="978"/>
                    </a:lnTo>
                    <a:lnTo>
                      <a:pt x="596" y="955"/>
                    </a:lnTo>
                    <a:lnTo>
                      <a:pt x="570" y="930"/>
                    </a:lnTo>
                    <a:lnTo>
                      <a:pt x="545" y="904"/>
                    </a:lnTo>
                    <a:lnTo>
                      <a:pt x="521" y="877"/>
                    </a:lnTo>
                    <a:lnTo>
                      <a:pt x="499" y="850"/>
                    </a:lnTo>
                    <a:lnTo>
                      <a:pt x="477" y="821"/>
                    </a:lnTo>
                    <a:lnTo>
                      <a:pt x="456" y="791"/>
                    </a:lnTo>
                    <a:lnTo>
                      <a:pt x="436" y="759"/>
                    </a:lnTo>
                    <a:lnTo>
                      <a:pt x="418" y="728"/>
                    </a:lnTo>
                    <a:lnTo>
                      <a:pt x="401" y="693"/>
                    </a:lnTo>
                    <a:lnTo>
                      <a:pt x="385" y="659"/>
                    </a:lnTo>
                    <a:lnTo>
                      <a:pt x="369" y="624"/>
                    </a:lnTo>
                    <a:lnTo>
                      <a:pt x="355" y="587"/>
                    </a:lnTo>
                    <a:lnTo>
                      <a:pt x="341" y="556"/>
                    </a:lnTo>
                    <a:lnTo>
                      <a:pt x="330" y="527"/>
                    </a:lnTo>
                    <a:lnTo>
                      <a:pt x="319" y="499"/>
                    </a:lnTo>
                    <a:lnTo>
                      <a:pt x="307" y="473"/>
                    </a:lnTo>
                    <a:lnTo>
                      <a:pt x="295" y="447"/>
                    </a:lnTo>
                    <a:lnTo>
                      <a:pt x="282" y="420"/>
                    </a:lnTo>
                    <a:lnTo>
                      <a:pt x="268" y="393"/>
                    </a:lnTo>
                    <a:lnTo>
                      <a:pt x="250" y="361"/>
                    </a:lnTo>
                    <a:lnTo>
                      <a:pt x="228" y="327"/>
                    </a:lnTo>
                    <a:lnTo>
                      <a:pt x="204" y="289"/>
                    </a:lnTo>
                    <a:lnTo>
                      <a:pt x="175" y="246"/>
                    </a:lnTo>
                    <a:lnTo>
                      <a:pt x="139" y="196"/>
                    </a:lnTo>
                    <a:lnTo>
                      <a:pt x="100" y="139"/>
                    </a:lnTo>
                    <a:lnTo>
                      <a:pt x="54" y="74"/>
                    </a:lnTo>
                    <a:lnTo>
                      <a:pt x="0" y="0"/>
                    </a:lnTo>
                    <a:lnTo>
                      <a:pt x="71" y="12"/>
                    </a:lnTo>
                    <a:lnTo>
                      <a:pt x="142" y="26"/>
                    </a:lnTo>
                    <a:lnTo>
                      <a:pt x="211" y="44"/>
                    </a:lnTo>
                    <a:lnTo>
                      <a:pt x="278" y="63"/>
                    </a:lnTo>
                    <a:lnTo>
                      <a:pt x="345" y="84"/>
                    </a:lnTo>
                    <a:lnTo>
                      <a:pt x="411" y="108"/>
                    </a:lnTo>
                    <a:lnTo>
                      <a:pt x="475" y="133"/>
                    </a:lnTo>
                    <a:lnTo>
                      <a:pt x="537" y="160"/>
                    </a:lnTo>
                    <a:lnTo>
                      <a:pt x="599" y="191"/>
                    </a:lnTo>
                    <a:lnTo>
                      <a:pt x="658" y="222"/>
                    </a:lnTo>
                    <a:lnTo>
                      <a:pt x="714" y="255"/>
                    </a:lnTo>
                    <a:lnTo>
                      <a:pt x="770" y="290"/>
                    </a:lnTo>
                    <a:lnTo>
                      <a:pt x="823" y="327"/>
                    </a:lnTo>
                    <a:lnTo>
                      <a:pt x="875" y="367"/>
                    </a:lnTo>
                    <a:lnTo>
                      <a:pt x="925" y="407"/>
                    </a:lnTo>
                    <a:lnTo>
                      <a:pt x="972" y="449"/>
                    </a:lnTo>
                    <a:lnTo>
                      <a:pt x="1017" y="493"/>
                    </a:lnTo>
                    <a:lnTo>
                      <a:pt x="1059" y="537"/>
                    </a:lnTo>
                    <a:lnTo>
                      <a:pt x="1099" y="584"/>
                    </a:lnTo>
                    <a:lnTo>
                      <a:pt x="1137" y="633"/>
                    </a:lnTo>
                    <a:lnTo>
                      <a:pt x="1172" y="682"/>
                    </a:lnTo>
                    <a:lnTo>
                      <a:pt x="1204" y="733"/>
                    </a:lnTo>
                    <a:lnTo>
                      <a:pt x="1233" y="785"/>
                    </a:lnTo>
                    <a:lnTo>
                      <a:pt x="1261" y="839"/>
                    </a:lnTo>
                    <a:lnTo>
                      <a:pt x="1285" y="893"/>
                    </a:lnTo>
                    <a:lnTo>
                      <a:pt x="1306" y="949"/>
                    </a:lnTo>
                    <a:lnTo>
                      <a:pt x="1323" y="1006"/>
                    </a:lnTo>
                    <a:lnTo>
                      <a:pt x="1337" y="1064"/>
                    </a:lnTo>
                    <a:lnTo>
                      <a:pt x="1349" y="1123"/>
                    </a:lnTo>
                    <a:lnTo>
                      <a:pt x="1357" y="1183"/>
                    </a:lnTo>
                    <a:lnTo>
                      <a:pt x="1361" y="1244"/>
                    </a:lnTo>
                    <a:lnTo>
                      <a:pt x="1362" y="1305"/>
                    </a:lnTo>
                    <a:close/>
                  </a:path>
                </a:pathLst>
              </a:custGeom>
              <a:solidFill>
                <a:srgbClr val="00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6341" name="Freeform 30"/>
              <p:cNvSpPr>
                <a:spLocks/>
              </p:cNvSpPr>
              <p:nvPr/>
            </p:nvSpPr>
            <p:spPr bwMode="auto">
              <a:xfrm>
                <a:off x="2630" y="3506"/>
                <a:ext cx="177" cy="123"/>
              </a:xfrm>
              <a:custGeom>
                <a:avLst/>
                <a:gdLst>
                  <a:gd name="T0" fmla="*/ 0 w 1006"/>
                  <a:gd name="T1" fmla="*/ 0 h 696"/>
                  <a:gd name="T2" fmla="*/ 0 w 1006"/>
                  <a:gd name="T3" fmla="*/ 0 h 696"/>
                  <a:gd name="T4" fmla="*/ 0 w 1006"/>
                  <a:gd name="T5" fmla="*/ 1 h 696"/>
                  <a:gd name="T6" fmla="*/ 1 w 1006"/>
                  <a:gd name="T7" fmla="*/ 1 h 696"/>
                  <a:gd name="T8" fmla="*/ 1 w 1006"/>
                  <a:gd name="T9" fmla="*/ 1 h 696"/>
                  <a:gd name="T10" fmla="*/ 1 w 1006"/>
                  <a:gd name="T11" fmla="*/ 2 h 696"/>
                  <a:gd name="T12" fmla="*/ 1 w 1006"/>
                  <a:gd name="T13" fmla="*/ 2 h 696"/>
                  <a:gd name="T14" fmla="*/ 2 w 1006"/>
                  <a:gd name="T15" fmla="*/ 2 h 696"/>
                  <a:gd name="T16" fmla="*/ 2 w 1006"/>
                  <a:gd name="T17" fmla="*/ 2 h 696"/>
                  <a:gd name="T18" fmla="*/ 2 w 1006"/>
                  <a:gd name="T19" fmla="*/ 3 h 696"/>
                  <a:gd name="T20" fmla="*/ 3 w 1006"/>
                  <a:gd name="T21" fmla="*/ 3 h 696"/>
                  <a:gd name="T22" fmla="*/ 3 w 1006"/>
                  <a:gd name="T23" fmla="*/ 3 h 696"/>
                  <a:gd name="T24" fmla="*/ 4 w 1006"/>
                  <a:gd name="T25" fmla="*/ 3 h 696"/>
                  <a:gd name="T26" fmla="*/ 4 w 1006"/>
                  <a:gd name="T27" fmla="*/ 3 h 696"/>
                  <a:gd name="T28" fmla="*/ 5 w 1006"/>
                  <a:gd name="T29" fmla="*/ 4 h 696"/>
                  <a:gd name="T30" fmla="*/ 5 w 1006"/>
                  <a:gd name="T31" fmla="*/ 4 h 696"/>
                  <a:gd name="T32" fmla="*/ 5 w 1006"/>
                  <a:gd name="T33" fmla="*/ 4 h 696"/>
                  <a:gd name="T34" fmla="*/ 5 w 1006"/>
                  <a:gd name="T35" fmla="*/ 4 h 696"/>
                  <a:gd name="T36" fmla="*/ 5 w 1006"/>
                  <a:gd name="T37" fmla="*/ 4 h 696"/>
                  <a:gd name="T38" fmla="*/ 4 w 1006"/>
                  <a:gd name="T39" fmla="*/ 3 h 696"/>
                  <a:gd name="T40" fmla="*/ 4 w 1006"/>
                  <a:gd name="T41" fmla="*/ 3 h 696"/>
                  <a:gd name="T42" fmla="*/ 4 w 1006"/>
                  <a:gd name="T43" fmla="*/ 3 h 696"/>
                  <a:gd name="T44" fmla="*/ 3 w 1006"/>
                  <a:gd name="T45" fmla="*/ 3 h 696"/>
                  <a:gd name="T46" fmla="*/ 3 w 1006"/>
                  <a:gd name="T47" fmla="*/ 3 h 696"/>
                  <a:gd name="T48" fmla="*/ 2 w 1006"/>
                  <a:gd name="T49" fmla="*/ 2 h 696"/>
                  <a:gd name="T50" fmla="*/ 2 w 1006"/>
                  <a:gd name="T51" fmla="*/ 2 h 696"/>
                  <a:gd name="T52" fmla="*/ 2 w 1006"/>
                  <a:gd name="T53" fmla="*/ 2 h 696"/>
                  <a:gd name="T54" fmla="*/ 1 w 1006"/>
                  <a:gd name="T55" fmla="*/ 2 h 696"/>
                  <a:gd name="T56" fmla="*/ 1 w 1006"/>
                  <a:gd name="T57" fmla="*/ 2 h 696"/>
                  <a:gd name="T58" fmla="*/ 1 w 1006"/>
                  <a:gd name="T59" fmla="*/ 1 h 696"/>
                  <a:gd name="T60" fmla="*/ 1 w 1006"/>
                  <a:gd name="T61" fmla="*/ 1 h 696"/>
                  <a:gd name="T62" fmla="*/ 0 w 1006"/>
                  <a:gd name="T63" fmla="*/ 1 h 696"/>
                  <a:gd name="T64" fmla="*/ 0 w 1006"/>
                  <a:gd name="T65" fmla="*/ 0 h 696"/>
                  <a:gd name="T66" fmla="*/ 0 w 1006"/>
                  <a:gd name="T67" fmla="*/ 0 h 696"/>
                  <a:gd name="T68" fmla="*/ 0 w 1006"/>
                  <a:gd name="T69" fmla="*/ 0 h 69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006"/>
                  <a:gd name="T106" fmla="*/ 0 h 696"/>
                  <a:gd name="T107" fmla="*/ 1006 w 1006"/>
                  <a:gd name="T108" fmla="*/ 696 h 69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006" h="696">
                    <a:moveTo>
                      <a:pt x="0" y="8"/>
                    </a:moveTo>
                    <a:lnTo>
                      <a:pt x="0" y="8"/>
                    </a:lnTo>
                    <a:lnTo>
                      <a:pt x="15" y="43"/>
                    </a:lnTo>
                    <a:lnTo>
                      <a:pt x="31" y="79"/>
                    </a:lnTo>
                    <a:lnTo>
                      <a:pt x="49" y="113"/>
                    </a:lnTo>
                    <a:lnTo>
                      <a:pt x="68" y="144"/>
                    </a:lnTo>
                    <a:lnTo>
                      <a:pt x="88" y="177"/>
                    </a:lnTo>
                    <a:lnTo>
                      <a:pt x="109" y="207"/>
                    </a:lnTo>
                    <a:lnTo>
                      <a:pt x="131" y="236"/>
                    </a:lnTo>
                    <a:lnTo>
                      <a:pt x="155" y="265"/>
                    </a:lnTo>
                    <a:lnTo>
                      <a:pt x="178" y="291"/>
                    </a:lnTo>
                    <a:lnTo>
                      <a:pt x="203" y="318"/>
                    </a:lnTo>
                    <a:lnTo>
                      <a:pt x="229" y="343"/>
                    </a:lnTo>
                    <a:lnTo>
                      <a:pt x="256" y="366"/>
                    </a:lnTo>
                    <a:lnTo>
                      <a:pt x="286" y="391"/>
                    </a:lnTo>
                    <a:lnTo>
                      <a:pt x="315" y="413"/>
                    </a:lnTo>
                    <a:lnTo>
                      <a:pt x="345" y="435"/>
                    </a:lnTo>
                    <a:lnTo>
                      <a:pt x="375" y="456"/>
                    </a:lnTo>
                    <a:lnTo>
                      <a:pt x="408" y="475"/>
                    </a:lnTo>
                    <a:lnTo>
                      <a:pt x="441" y="494"/>
                    </a:lnTo>
                    <a:lnTo>
                      <a:pt x="475" y="513"/>
                    </a:lnTo>
                    <a:lnTo>
                      <a:pt x="510" y="532"/>
                    </a:lnTo>
                    <a:lnTo>
                      <a:pt x="547" y="547"/>
                    </a:lnTo>
                    <a:lnTo>
                      <a:pt x="584" y="564"/>
                    </a:lnTo>
                    <a:lnTo>
                      <a:pt x="621" y="580"/>
                    </a:lnTo>
                    <a:lnTo>
                      <a:pt x="660" y="595"/>
                    </a:lnTo>
                    <a:lnTo>
                      <a:pt x="700" y="609"/>
                    </a:lnTo>
                    <a:lnTo>
                      <a:pt x="739" y="624"/>
                    </a:lnTo>
                    <a:lnTo>
                      <a:pt x="782" y="637"/>
                    </a:lnTo>
                    <a:lnTo>
                      <a:pt x="824" y="649"/>
                    </a:lnTo>
                    <a:lnTo>
                      <a:pt x="866" y="662"/>
                    </a:lnTo>
                    <a:lnTo>
                      <a:pt x="911" y="673"/>
                    </a:lnTo>
                    <a:lnTo>
                      <a:pt x="954" y="685"/>
                    </a:lnTo>
                    <a:lnTo>
                      <a:pt x="1000" y="696"/>
                    </a:lnTo>
                    <a:lnTo>
                      <a:pt x="1006" y="675"/>
                    </a:lnTo>
                    <a:lnTo>
                      <a:pt x="960" y="664"/>
                    </a:lnTo>
                    <a:lnTo>
                      <a:pt x="916" y="652"/>
                    </a:lnTo>
                    <a:lnTo>
                      <a:pt x="872" y="641"/>
                    </a:lnTo>
                    <a:lnTo>
                      <a:pt x="830" y="627"/>
                    </a:lnTo>
                    <a:lnTo>
                      <a:pt x="788" y="616"/>
                    </a:lnTo>
                    <a:lnTo>
                      <a:pt x="747" y="603"/>
                    </a:lnTo>
                    <a:lnTo>
                      <a:pt x="707" y="588"/>
                    </a:lnTo>
                    <a:lnTo>
                      <a:pt x="668" y="574"/>
                    </a:lnTo>
                    <a:lnTo>
                      <a:pt x="629" y="559"/>
                    </a:lnTo>
                    <a:lnTo>
                      <a:pt x="592" y="543"/>
                    </a:lnTo>
                    <a:lnTo>
                      <a:pt x="555" y="526"/>
                    </a:lnTo>
                    <a:lnTo>
                      <a:pt x="521" y="511"/>
                    </a:lnTo>
                    <a:lnTo>
                      <a:pt x="485" y="492"/>
                    </a:lnTo>
                    <a:lnTo>
                      <a:pt x="451" y="475"/>
                    </a:lnTo>
                    <a:lnTo>
                      <a:pt x="419" y="457"/>
                    </a:lnTo>
                    <a:lnTo>
                      <a:pt x="388" y="437"/>
                    </a:lnTo>
                    <a:lnTo>
                      <a:pt x="358" y="416"/>
                    </a:lnTo>
                    <a:lnTo>
                      <a:pt x="328" y="395"/>
                    </a:lnTo>
                    <a:lnTo>
                      <a:pt x="299" y="373"/>
                    </a:lnTo>
                    <a:lnTo>
                      <a:pt x="271" y="350"/>
                    </a:lnTo>
                    <a:lnTo>
                      <a:pt x="245" y="327"/>
                    </a:lnTo>
                    <a:lnTo>
                      <a:pt x="219" y="302"/>
                    </a:lnTo>
                    <a:lnTo>
                      <a:pt x="194" y="276"/>
                    </a:lnTo>
                    <a:lnTo>
                      <a:pt x="170" y="249"/>
                    </a:lnTo>
                    <a:lnTo>
                      <a:pt x="149" y="223"/>
                    </a:lnTo>
                    <a:lnTo>
                      <a:pt x="127" y="194"/>
                    </a:lnTo>
                    <a:lnTo>
                      <a:pt x="106" y="164"/>
                    </a:lnTo>
                    <a:lnTo>
                      <a:pt x="86" y="134"/>
                    </a:lnTo>
                    <a:lnTo>
                      <a:pt x="68" y="102"/>
                    </a:lnTo>
                    <a:lnTo>
                      <a:pt x="52" y="68"/>
                    </a:lnTo>
                    <a:lnTo>
                      <a:pt x="36" y="35"/>
                    </a:lnTo>
                    <a:lnTo>
                      <a:pt x="21" y="0"/>
                    </a:lnTo>
                    <a:lnTo>
                      <a:pt x="0" y="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6342" name="Freeform 31"/>
              <p:cNvSpPr>
                <a:spLocks/>
              </p:cNvSpPr>
              <p:nvPr/>
            </p:nvSpPr>
            <p:spPr bwMode="auto">
              <a:xfrm>
                <a:off x="2562" y="3394"/>
                <a:ext cx="72" cy="114"/>
              </a:xfrm>
              <a:custGeom>
                <a:avLst/>
                <a:gdLst>
                  <a:gd name="T0" fmla="*/ 0 w 405"/>
                  <a:gd name="T1" fmla="*/ 0 h 642"/>
                  <a:gd name="T2" fmla="*/ 0 w 405"/>
                  <a:gd name="T3" fmla="*/ 0 h 642"/>
                  <a:gd name="T4" fmla="*/ 0 w 405"/>
                  <a:gd name="T5" fmla="*/ 1 h 642"/>
                  <a:gd name="T6" fmla="*/ 1 w 405"/>
                  <a:gd name="T7" fmla="*/ 1 h 642"/>
                  <a:gd name="T8" fmla="*/ 1 w 405"/>
                  <a:gd name="T9" fmla="*/ 1 h 642"/>
                  <a:gd name="T10" fmla="*/ 1 w 405"/>
                  <a:gd name="T11" fmla="*/ 1 h 642"/>
                  <a:gd name="T12" fmla="*/ 1 w 405"/>
                  <a:gd name="T13" fmla="*/ 2 h 642"/>
                  <a:gd name="T14" fmla="*/ 1 w 405"/>
                  <a:gd name="T15" fmla="*/ 2 h 642"/>
                  <a:gd name="T16" fmla="*/ 1 w 405"/>
                  <a:gd name="T17" fmla="*/ 2 h 642"/>
                  <a:gd name="T18" fmla="*/ 2 w 405"/>
                  <a:gd name="T19" fmla="*/ 2 h 642"/>
                  <a:gd name="T20" fmla="*/ 2 w 405"/>
                  <a:gd name="T21" fmla="*/ 2 h 642"/>
                  <a:gd name="T22" fmla="*/ 2 w 405"/>
                  <a:gd name="T23" fmla="*/ 3 h 642"/>
                  <a:gd name="T24" fmla="*/ 2 w 405"/>
                  <a:gd name="T25" fmla="*/ 3 h 642"/>
                  <a:gd name="T26" fmla="*/ 2 w 405"/>
                  <a:gd name="T27" fmla="*/ 3 h 642"/>
                  <a:gd name="T28" fmla="*/ 2 w 405"/>
                  <a:gd name="T29" fmla="*/ 3 h 642"/>
                  <a:gd name="T30" fmla="*/ 2 w 405"/>
                  <a:gd name="T31" fmla="*/ 3 h 642"/>
                  <a:gd name="T32" fmla="*/ 2 w 405"/>
                  <a:gd name="T33" fmla="*/ 3 h 642"/>
                  <a:gd name="T34" fmla="*/ 2 w 405"/>
                  <a:gd name="T35" fmla="*/ 4 h 642"/>
                  <a:gd name="T36" fmla="*/ 2 w 405"/>
                  <a:gd name="T37" fmla="*/ 4 h 642"/>
                  <a:gd name="T38" fmla="*/ 2 w 405"/>
                  <a:gd name="T39" fmla="*/ 3 h 642"/>
                  <a:gd name="T40" fmla="*/ 2 w 405"/>
                  <a:gd name="T41" fmla="*/ 3 h 642"/>
                  <a:gd name="T42" fmla="*/ 2 w 405"/>
                  <a:gd name="T43" fmla="*/ 3 h 642"/>
                  <a:gd name="T44" fmla="*/ 2 w 405"/>
                  <a:gd name="T45" fmla="*/ 3 h 642"/>
                  <a:gd name="T46" fmla="*/ 2 w 405"/>
                  <a:gd name="T47" fmla="*/ 3 h 642"/>
                  <a:gd name="T48" fmla="*/ 2 w 405"/>
                  <a:gd name="T49" fmla="*/ 2 h 642"/>
                  <a:gd name="T50" fmla="*/ 2 w 405"/>
                  <a:gd name="T51" fmla="*/ 2 h 642"/>
                  <a:gd name="T52" fmla="*/ 2 w 405"/>
                  <a:gd name="T53" fmla="*/ 2 h 642"/>
                  <a:gd name="T54" fmla="*/ 2 w 405"/>
                  <a:gd name="T55" fmla="*/ 2 h 642"/>
                  <a:gd name="T56" fmla="*/ 1 w 405"/>
                  <a:gd name="T57" fmla="*/ 2 h 642"/>
                  <a:gd name="T58" fmla="*/ 1 w 405"/>
                  <a:gd name="T59" fmla="*/ 2 h 642"/>
                  <a:gd name="T60" fmla="*/ 1 w 405"/>
                  <a:gd name="T61" fmla="*/ 1 h 642"/>
                  <a:gd name="T62" fmla="*/ 1 w 405"/>
                  <a:gd name="T63" fmla="*/ 1 h 642"/>
                  <a:gd name="T64" fmla="*/ 1 w 405"/>
                  <a:gd name="T65" fmla="*/ 1 h 642"/>
                  <a:gd name="T66" fmla="*/ 1 w 405"/>
                  <a:gd name="T67" fmla="*/ 0 h 642"/>
                  <a:gd name="T68" fmla="*/ 0 w 405"/>
                  <a:gd name="T69" fmla="*/ 0 h 642"/>
                  <a:gd name="T70" fmla="*/ 0 w 405"/>
                  <a:gd name="T71" fmla="*/ 0 h 642"/>
                  <a:gd name="T72" fmla="*/ 0 w 405"/>
                  <a:gd name="T73" fmla="*/ 0 h 642"/>
                  <a:gd name="T74" fmla="*/ 0 w 405"/>
                  <a:gd name="T75" fmla="*/ 0 h 642"/>
                  <a:gd name="T76" fmla="*/ 0 w 405"/>
                  <a:gd name="T77" fmla="*/ 0 h 642"/>
                  <a:gd name="T78" fmla="*/ 0 w 405"/>
                  <a:gd name="T79" fmla="*/ 0 h 642"/>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405"/>
                  <a:gd name="T121" fmla="*/ 0 h 642"/>
                  <a:gd name="T122" fmla="*/ 405 w 405"/>
                  <a:gd name="T123" fmla="*/ 642 h 642"/>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405" h="642">
                    <a:moveTo>
                      <a:pt x="26" y="4"/>
                    </a:moveTo>
                    <a:lnTo>
                      <a:pt x="16" y="21"/>
                    </a:lnTo>
                    <a:lnTo>
                      <a:pt x="70" y="94"/>
                    </a:lnTo>
                    <a:lnTo>
                      <a:pt x="116" y="160"/>
                    </a:lnTo>
                    <a:lnTo>
                      <a:pt x="155" y="216"/>
                    </a:lnTo>
                    <a:lnTo>
                      <a:pt x="190" y="266"/>
                    </a:lnTo>
                    <a:lnTo>
                      <a:pt x="219" y="310"/>
                    </a:lnTo>
                    <a:lnTo>
                      <a:pt x="244" y="348"/>
                    </a:lnTo>
                    <a:lnTo>
                      <a:pt x="265" y="381"/>
                    </a:lnTo>
                    <a:lnTo>
                      <a:pt x="284" y="412"/>
                    </a:lnTo>
                    <a:lnTo>
                      <a:pt x="297" y="440"/>
                    </a:lnTo>
                    <a:lnTo>
                      <a:pt x="310" y="466"/>
                    </a:lnTo>
                    <a:lnTo>
                      <a:pt x="322" y="491"/>
                    </a:lnTo>
                    <a:lnTo>
                      <a:pt x="334" y="517"/>
                    </a:lnTo>
                    <a:lnTo>
                      <a:pt x="344" y="545"/>
                    </a:lnTo>
                    <a:lnTo>
                      <a:pt x="356" y="574"/>
                    </a:lnTo>
                    <a:lnTo>
                      <a:pt x="369" y="605"/>
                    </a:lnTo>
                    <a:lnTo>
                      <a:pt x="384" y="642"/>
                    </a:lnTo>
                    <a:lnTo>
                      <a:pt x="405" y="634"/>
                    </a:lnTo>
                    <a:lnTo>
                      <a:pt x="390" y="597"/>
                    </a:lnTo>
                    <a:lnTo>
                      <a:pt x="377" y="566"/>
                    </a:lnTo>
                    <a:lnTo>
                      <a:pt x="365" y="537"/>
                    </a:lnTo>
                    <a:lnTo>
                      <a:pt x="355" y="509"/>
                    </a:lnTo>
                    <a:lnTo>
                      <a:pt x="343" y="483"/>
                    </a:lnTo>
                    <a:lnTo>
                      <a:pt x="331" y="455"/>
                    </a:lnTo>
                    <a:lnTo>
                      <a:pt x="318" y="429"/>
                    </a:lnTo>
                    <a:lnTo>
                      <a:pt x="302" y="402"/>
                    </a:lnTo>
                    <a:lnTo>
                      <a:pt x="284" y="370"/>
                    </a:lnTo>
                    <a:lnTo>
                      <a:pt x="263" y="335"/>
                    </a:lnTo>
                    <a:lnTo>
                      <a:pt x="238" y="297"/>
                    </a:lnTo>
                    <a:lnTo>
                      <a:pt x="209" y="253"/>
                    </a:lnTo>
                    <a:lnTo>
                      <a:pt x="173" y="203"/>
                    </a:lnTo>
                    <a:lnTo>
                      <a:pt x="134" y="147"/>
                    </a:lnTo>
                    <a:lnTo>
                      <a:pt x="88" y="81"/>
                    </a:lnTo>
                    <a:lnTo>
                      <a:pt x="34" y="8"/>
                    </a:lnTo>
                    <a:lnTo>
                      <a:pt x="24" y="25"/>
                    </a:lnTo>
                    <a:lnTo>
                      <a:pt x="26" y="4"/>
                    </a:lnTo>
                    <a:lnTo>
                      <a:pt x="0" y="0"/>
                    </a:lnTo>
                    <a:lnTo>
                      <a:pt x="16" y="21"/>
                    </a:lnTo>
                    <a:lnTo>
                      <a:pt x="26"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6343" name="Freeform 32"/>
              <p:cNvSpPr>
                <a:spLocks/>
              </p:cNvSpPr>
              <p:nvPr/>
            </p:nvSpPr>
            <p:spPr bwMode="auto">
              <a:xfrm>
                <a:off x="2566" y="3395"/>
                <a:ext cx="243" cy="235"/>
              </a:xfrm>
              <a:custGeom>
                <a:avLst/>
                <a:gdLst>
                  <a:gd name="T0" fmla="*/ 8 w 1374"/>
                  <a:gd name="T1" fmla="*/ 7 h 1330"/>
                  <a:gd name="T2" fmla="*/ 8 w 1374"/>
                  <a:gd name="T3" fmla="*/ 7 h 1330"/>
                  <a:gd name="T4" fmla="*/ 7 w 1374"/>
                  <a:gd name="T5" fmla="*/ 6 h 1330"/>
                  <a:gd name="T6" fmla="*/ 7 w 1374"/>
                  <a:gd name="T7" fmla="*/ 5 h 1330"/>
                  <a:gd name="T8" fmla="*/ 7 w 1374"/>
                  <a:gd name="T9" fmla="*/ 5 h 1330"/>
                  <a:gd name="T10" fmla="*/ 7 w 1374"/>
                  <a:gd name="T11" fmla="*/ 4 h 1330"/>
                  <a:gd name="T12" fmla="*/ 6 w 1374"/>
                  <a:gd name="T13" fmla="*/ 4 h 1330"/>
                  <a:gd name="T14" fmla="*/ 6 w 1374"/>
                  <a:gd name="T15" fmla="*/ 3 h 1330"/>
                  <a:gd name="T16" fmla="*/ 5 w 1374"/>
                  <a:gd name="T17" fmla="*/ 2 h 1330"/>
                  <a:gd name="T18" fmla="*/ 5 w 1374"/>
                  <a:gd name="T19" fmla="*/ 2 h 1330"/>
                  <a:gd name="T20" fmla="*/ 4 w 1374"/>
                  <a:gd name="T21" fmla="*/ 2 h 1330"/>
                  <a:gd name="T22" fmla="*/ 4 w 1374"/>
                  <a:gd name="T23" fmla="*/ 1 h 1330"/>
                  <a:gd name="T24" fmla="*/ 3 w 1374"/>
                  <a:gd name="T25" fmla="*/ 1 h 1330"/>
                  <a:gd name="T26" fmla="*/ 2 w 1374"/>
                  <a:gd name="T27" fmla="*/ 1 h 1330"/>
                  <a:gd name="T28" fmla="*/ 2 w 1374"/>
                  <a:gd name="T29" fmla="*/ 0 h 1330"/>
                  <a:gd name="T30" fmla="*/ 1 w 1374"/>
                  <a:gd name="T31" fmla="*/ 0 h 1330"/>
                  <a:gd name="T32" fmla="*/ 0 w 1374"/>
                  <a:gd name="T33" fmla="*/ 0 h 1330"/>
                  <a:gd name="T34" fmla="*/ 0 w 1374"/>
                  <a:gd name="T35" fmla="*/ 0 h 1330"/>
                  <a:gd name="T36" fmla="*/ 1 w 1374"/>
                  <a:gd name="T37" fmla="*/ 0 h 1330"/>
                  <a:gd name="T38" fmla="*/ 2 w 1374"/>
                  <a:gd name="T39" fmla="*/ 1 h 1330"/>
                  <a:gd name="T40" fmla="*/ 3 w 1374"/>
                  <a:gd name="T41" fmla="*/ 1 h 1330"/>
                  <a:gd name="T42" fmla="*/ 3 w 1374"/>
                  <a:gd name="T43" fmla="*/ 1 h 1330"/>
                  <a:gd name="T44" fmla="*/ 4 w 1374"/>
                  <a:gd name="T45" fmla="*/ 1 h 1330"/>
                  <a:gd name="T46" fmla="*/ 5 w 1374"/>
                  <a:gd name="T47" fmla="*/ 2 h 1330"/>
                  <a:gd name="T48" fmla="*/ 5 w 1374"/>
                  <a:gd name="T49" fmla="*/ 2 h 1330"/>
                  <a:gd name="T50" fmla="*/ 6 w 1374"/>
                  <a:gd name="T51" fmla="*/ 3 h 1330"/>
                  <a:gd name="T52" fmla="*/ 6 w 1374"/>
                  <a:gd name="T53" fmla="*/ 3 h 1330"/>
                  <a:gd name="T54" fmla="*/ 6 w 1374"/>
                  <a:gd name="T55" fmla="*/ 4 h 1330"/>
                  <a:gd name="T56" fmla="*/ 7 w 1374"/>
                  <a:gd name="T57" fmla="*/ 4 h 1330"/>
                  <a:gd name="T58" fmla="*/ 7 w 1374"/>
                  <a:gd name="T59" fmla="*/ 5 h 1330"/>
                  <a:gd name="T60" fmla="*/ 7 w 1374"/>
                  <a:gd name="T61" fmla="*/ 6 h 1330"/>
                  <a:gd name="T62" fmla="*/ 7 w 1374"/>
                  <a:gd name="T63" fmla="*/ 6 h 1330"/>
                  <a:gd name="T64" fmla="*/ 7 w 1374"/>
                  <a:gd name="T65" fmla="*/ 7 h 1330"/>
                  <a:gd name="T66" fmla="*/ 8 w 1374"/>
                  <a:gd name="T67" fmla="*/ 7 h 1330"/>
                  <a:gd name="T68" fmla="*/ 8 w 1374"/>
                  <a:gd name="T69" fmla="*/ 7 h 1330"/>
                  <a:gd name="T70" fmla="*/ 8 w 1374"/>
                  <a:gd name="T71" fmla="*/ 7 h 133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374"/>
                  <a:gd name="T109" fmla="*/ 0 h 1330"/>
                  <a:gd name="T110" fmla="*/ 1374 w 1374"/>
                  <a:gd name="T111" fmla="*/ 1330 h 133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374" h="1330">
                    <a:moveTo>
                      <a:pt x="1360" y="1326"/>
                    </a:moveTo>
                    <a:lnTo>
                      <a:pt x="1374" y="1315"/>
                    </a:lnTo>
                    <a:lnTo>
                      <a:pt x="1372" y="1254"/>
                    </a:lnTo>
                    <a:lnTo>
                      <a:pt x="1368" y="1192"/>
                    </a:lnTo>
                    <a:lnTo>
                      <a:pt x="1360" y="1131"/>
                    </a:lnTo>
                    <a:lnTo>
                      <a:pt x="1349" y="1071"/>
                    </a:lnTo>
                    <a:lnTo>
                      <a:pt x="1334" y="1013"/>
                    </a:lnTo>
                    <a:lnTo>
                      <a:pt x="1317" y="956"/>
                    </a:lnTo>
                    <a:lnTo>
                      <a:pt x="1296" y="899"/>
                    </a:lnTo>
                    <a:lnTo>
                      <a:pt x="1272" y="844"/>
                    </a:lnTo>
                    <a:lnTo>
                      <a:pt x="1245" y="790"/>
                    </a:lnTo>
                    <a:lnTo>
                      <a:pt x="1215" y="738"/>
                    </a:lnTo>
                    <a:lnTo>
                      <a:pt x="1182" y="685"/>
                    </a:lnTo>
                    <a:lnTo>
                      <a:pt x="1148" y="636"/>
                    </a:lnTo>
                    <a:lnTo>
                      <a:pt x="1110" y="588"/>
                    </a:lnTo>
                    <a:lnTo>
                      <a:pt x="1067" y="539"/>
                    </a:lnTo>
                    <a:lnTo>
                      <a:pt x="1025" y="495"/>
                    </a:lnTo>
                    <a:lnTo>
                      <a:pt x="981" y="451"/>
                    </a:lnTo>
                    <a:lnTo>
                      <a:pt x="932" y="409"/>
                    </a:lnTo>
                    <a:lnTo>
                      <a:pt x="882" y="367"/>
                    </a:lnTo>
                    <a:lnTo>
                      <a:pt x="831" y="328"/>
                    </a:lnTo>
                    <a:lnTo>
                      <a:pt x="777" y="291"/>
                    </a:lnTo>
                    <a:lnTo>
                      <a:pt x="721" y="256"/>
                    </a:lnTo>
                    <a:lnTo>
                      <a:pt x="664" y="223"/>
                    </a:lnTo>
                    <a:lnTo>
                      <a:pt x="605" y="190"/>
                    </a:lnTo>
                    <a:lnTo>
                      <a:pt x="543" y="160"/>
                    </a:lnTo>
                    <a:lnTo>
                      <a:pt x="480" y="132"/>
                    </a:lnTo>
                    <a:lnTo>
                      <a:pt x="416" y="107"/>
                    </a:lnTo>
                    <a:lnTo>
                      <a:pt x="350" y="84"/>
                    </a:lnTo>
                    <a:lnTo>
                      <a:pt x="282" y="63"/>
                    </a:lnTo>
                    <a:lnTo>
                      <a:pt x="215" y="43"/>
                    </a:lnTo>
                    <a:lnTo>
                      <a:pt x="145" y="26"/>
                    </a:lnTo>
                    <a:lnTo>
                      <a:pt x="75" y="12"/>
                    </a:lnTo>
                    <a:lnTo>
                      <a:pt x="2" y="0"/>
                    </a:lnTo>
                    <a:lnTo>
                      <a:pt x="0" y="21"/>
                    </a:lnTo>
                    <a:lnTo>
                      <a:pt x="69" y="33"/>
                    </a:lnTo>
                    <a:lnTo>
                      <a:pt x="140" y="47"/>
                    </a:lnTo>
                    <a:lnTo>
                      <a:pt x="210" y="64"/>
                    </a:lnTo>
                    <a:lnTo>
                      <a:pt x="277" y="84"/>
                    </a:lnTo>
                    <a:lnTo>
                      <a:pt x="342" y="105"/>
                    </a:lnTo>
                    <a:lnTo>
                      <a:pt x="408" y="128"/>
                    </a:lnTo>
                    <a:lnTo>
                      <a:pt x="472" y="153"/>
                    </a:lnTo>
                    <a:lnTo>
                      <a:pt x="533" y="181"/>
                    </a:lnTo>
                    <a:lnTo>
                      <a:pt x="595" y="211"/>
                    </a:lnTo>
                    <a:lnTo>
                      <a:pt x="654" y="241"/>
                    </a:lnTo>
                    <a:lnTo>
                      <a:pt x="710" y="274"/>
                    </a:lnTo>
                    <a:lnTo>
                      <a:pt x="764" y="310"/>
                    </a:lnTo>
                    <a:lnTo>
                      <a:pt x="818" y="346"/>
                    </a:lnTo>
                    <a:lnTo>
                      <a:pt x="869" y="386"/>
                    </a:lnTo>
                    <a:lnTo>
                      <a:pt x="919" y="425"/>
                    </a:lnTo>
                    <a:lnTo>
                      <a:pt x="965" y="467"/>
                    </a:lnTo>
                    <a:lnTo>
                      <a:pt x="1010" y="510"/>
                    </a:lnTo>
                    <a:lnTo>
                      <a:pt x="1052" y="555"/>
                    </a:lnTo>
                    <a:lnTo>
                      <a:pt x="1091" y="601"/>
                    </a:lnTo>
                    <a:lnTo>
                      <a:pt x="1129" y="650"/>
                    </a:lnTo>
                    <a:lnTo>
                      <a:pt x="1163" y="698"/>
                    </a:lnTo>
                    <a:lnTo>
                      <a:pt x="1196" y="748"/>
                    </a:lnTo>
                    <a:lnTo>
                      <a:pt x="1224" y="801"/>
                    </a:lnTo>
                    <a:lnTo>
                      <a:pt x="1251" y="854"/>
                    </a:lnTo>
                    <a:lnTo>
                      <a:pt x="1275" y="907"/>
                    </a:lnTo>
                    <a:lnTo>
                      <a:pt x="1296" y="963"/>
                    </a:lnTo>
                    <a:lnTo>
                      <a:pt x="1313" y="1019"/>
                    </a:lnTo>
                    <a:lnTo>
                      <a:pt x="1328" y="1076"/>
                    </a:lnTo>
                    <a:lnTo>
                      <a:pt x="1339" y="1134"/>
                    </a:lnTo>
                    <a:lnTo>
                      <a:pt x="1347" y="1194"/>
                    </a:lnTo>
                    <a:lnTo>
                      <a:pt x="1351" y="1254"/>
                    </a:lnTo>
                    <a:lnTo>
                      <a:pt x="1352" y="1315"/>
                    </a:lnTo>
                    <a:lnTo>
                      <a:pt x="1366" y="1305"/>
                    </a:lnTo>
                    <a:lnTo>
                      <a:pt x="1360" y="1326"/>
                    </a:lnTo>
                    <a:lnTo>
                      <a:pt x="1374" y="1330"/>
                    </a:lnTo>
                    <a:lnTo>
                      <a:pt x="1374" y="1315"/>
                    </a:lnTo>
                    <a:lnTo>
                      <a:pt x="1360" y="132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6344" name="Freeform 33"/>
              <p:cNvSpPr>
                <a:spLocks/>
              </p:cNvSpPr>
              <p:nvPr/>
            </p:nvSpPr>
            <p:spPr bwMode="auto">
              <a:xfrm>
                <a:off x="2750" y="3334"/>
                <a:ext cx="179" cy="342"/>
              </a:xfrm>
              <a:custGeom>
                <a:avLst/>
                <a:gdLst>
                  <a:gd name="T0" fmla="*/ 5 w 1013"/>
                  <a:gd name="T1" fmla="*/ 11 h 1937"/>
                  <a:gd name="T2" fmla="*/ 4 w 1013"/>
                  <a:gd name="T3" fmla="*/ 10 h 1937"/>
                  <a:gd name="T4" fmla="*/ 3 w 1013"/>
                  <a:gd name="T5" fmla="*/ 10 h 1937"/>
                  <a:gd name="T6" fmla="*/ 3 w 1013"/>
                  <a:gd name="T7" fmla="*/ 9 h 1937"/>
                  <a:gd name="T8" fmla="*/ 2 w 1013"/>
                  <a:gd name="T9" fmla="*/ 9 h 1937"/>
                  <a:gd name="T10" fmla="*/ 1 w 1013"/>
                  <a:gd name="T11" fmla="*/ 8 h 1937"/>
                  <a:gd name="T12" fmla="*/ 1 w 1013"/>
                  <a:gd name="T13" fmla="*/ 7 h 1937"/>
                  <a:gd name="T14" fmla="*/ 1 w 1013"/>
                  <a:gd name="T15" fmla="*/ 7 h 1937"/>
                  <a:gd name="T16" fmla="*/ 0 w 1013"/>
                  <a:gd name="T17" fmla="*/ 6 h 1937"/>
                  <a:gd name="T18" fmla="*/ 0 w 1013"/>
                  <a:gd name="T19" fmla="*/ 5 h 1937"/>
                  <a:gd name="T20" fmla="*/ 0 w 1013"/>
                  <a:gd name="T21" fmla="*/ 5 h 1937"/>
                  <a:gd name="T22" fmla="*/ 0 w 1013"/>
                  <a:gd name="T23" fmla="*/ 4 h 1937"/>
                  <a:gd name="T24" fmla="*/ 0 w 1013"/>
                  <a:gd name="T25" fmla="*/ 3 h 1937"/>
                  <a:gd name="T26" fmla="*/ 1 w 1013"/>
                  <a:gd name="T27" fmla="*/ 2 h 1937"/>
                  <a:gd name="T28" fmla="*/ 1 w 1013"/>
                  <a:gd name="T29" fmla="*/ 1 h 1937"/>
                  <a:gd name="T30" fmla="*/ 1 w 1013"/>
                  <a:gd name="T31" fmla="*/ 0 h 1937"/>
                  <a:gd name="T32" fmla="*/ 2 w 1013"/>
                  <a:gd name="T33" fmla="*/ 0 h 1937"/>
                  <a:gd name="T34" fmla="*/ 2 w 1013"/>
                  <a:gd name="T35" fmla="*/ 1 h 1937"/>
                  <a:gd name="T36" fmla="*/ 2 w 1013"/>
                  <a:gd name="T37" fmla="*/ 1 h 1937"/>
                  <a:gd name="T38" fmla="*/ 2 w 1013"/>
                  <a:gd name="T39" fmla="*/ 2 h 1937"/>
                  <a:gd name="T40" fmla="*/ 2 w 1013"/>
                  <a:gd name="T41" fmla="*/ 2 h 1937"/>
                  <a:gd name="T42" fmla="*/ 3 w 1013"/>
                  <a:gd name="T43" fmla="*/ 2 h 1937"/>
                  <a:gd name="T44" fmla="*/ 3 w 1013"/>
                  <a:gd name="T45" fmla="*/ 3 h 1937"/>
                  <a:gd name="T46" fmla="*/ 3 w 1013"/>
                  <a:gd name="T47" fmla="*/ 3 h 1937"/>
                  <a:gd name="T48" fmla="*/ 3 w 1013"/>
                  <a:gd name="T49" fmla="*/ 3 h 1937"/>
                  <a:gd name="T50" fmla="*/ 3 w 1013"/>
                  <a:gd name="T51" fmla="*/ 3 h 1937"/>
                  <a:gd name="T52" fmla="*/ 3 w 1013"/>
                  <a:gd name="T53" fmla="*/ 3 h 1937"/>
                  <a:gd name="T54" fmla="*/ 3 w 1013"/>
                  <a:gd name="T55" fmla="*/ 4 h 1937"/>
                  <a:gd name="T56" fmla="*/ 3 w 1013"/>
                  <a:gd name="T57" fmla="*/ 4 h 1937"/>
                  <a:gd name="T58" fmla="*/ 4 w 1013"/>
                  <a:gd name="T59" fmla="*/ 4 h 1937"/>
                  <a:gd name="T60" fmla="*/ 4 w 1013"/>
                  <a:gd name="T61" fmla="*/ 5 h 1937"/>
                  <a:gd name="T62" fmla="*/ 4 w 1013"/>
                  <a:gd name="T63" fmla="*/ 5 h 1937"/>
                  <a:gd name="T64" fmla="*/ 4 w 1013"/>
                  <a:gd name="T65" fmla="*/ 5 h 1937"/>
                  <a:gd name="T66" fmla="*/ 4 w 1013"/>
                  <a:gd name="T67" fmla="*/ 6 h 1937"/>
                  <a:gd name="T68" fmla="*/ 4 w 1013"/>
                  <a:gd name="T69" fmla="*/ 7 h 1937"/>
                  <a:gd name="T70" fmla="*/ 5 w 1013"/>
                  <a:gd name="T71" fmla="*/ 7 h 1937"/>
                  <a:gd name="T72" fmla="*/ 5 w 1013"/>
                  <a:gd name="T73" fmla="*/ 8 h 1937"/>
                  <a:gd name="T74" fmla="*/ 5 w 1013"/>
                  <a:gd name="T75" fmla="*/ 9 h 1937"/>
                  <a:gd name="T76" fmla="*/ 5 w 1013"/>
                  <a:gd name="T77" fmla="*/ 9 h 1937"/>
                  <a:gd name="T78" fmla="*/ 5 w 1013"/>
                  <a:gd name="T79" fmla="*/ 10 h 193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013"/>
                  <a:gd name="T121" fmla="*/ 0 h 1937"/>
                  <a:gd name="T122" fmla="*/ 1013 w 1013"/>
                  <a:gd name="T123" fmla="*/ 1937 h 193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013" h="1937">
                    <a:moveTo>
                      <a:pt x="1013" y="1937"/>
                    </a:moveTo>
                    <a:lnTo>
                      <a:pt x="925" y="1908"/>
                    </a:lnTo>
                    <a:lnTo>
                      <a:pt x="840" y="1876"/>
                    </a:lnTo>
                    <a:lnTo>
                      <a:pt x="760" y="1842"/>
                    </a:lnTo>
                    <a:lnTo>
                      <a:pt x="683" y="1805"/>
                    </a:lnTo>
                    <a:lnTo>
                      <a:pt x="609" y="1766"/>
                    </a:lnTo>
                    <a:lnTo>
                      <a:pt x="540" y="1723"/>
                    </a:lnTo>
                    <a:lnTo>
                      <a:pt x="473" y="1678"/>
                    </a:lnTo>
                    <a:lnTo>
                      <a:pt x="411" y="1631"/>
                    </a:lnTo>
                    <a:lnTo>
                      <a:pt x="353" y="1581"/>
                    </a:lnTo>
                    <a:lnTo>
                      <a:pt x="298" y="1528"/>
                    </a:lnTo>
                    <a:lnTo>
                      <a:pt x="248" y="1474"/>
                    </a:lnTo>
                    <a:lnTo>
                      <a:pt x="203" y="1418"/>
                    </a:lnTo>
                    <a:lnTo>
                      <a:pt x="161" y="1360"/>
                    </a:lnTo>
                    <a:lnTo>
                      <a:pt x="125" y="1300"/>
                    </a:lnTo>
                    <a:lnTo>
                      <a:pt x="93" y="1238"/>
                    </a:lnTo>
                    <a:lnTo>
                      <a:pt x="66" y="1175"/>
                    </a:lnTo>
                    <a:lnTo>
                      <a:pt x="42" y="1109"/>
                    </a:lnTo>
                    <a:lnTo>
                      <a:pt x="25" y="1043"/>
                    </a:lnTo>
                    <a:lnTo>
                      <a:pt x="12" y="974"/>
                    </a:lnTo>
                    <a:lnTo>
                      <a:pt x="4" y="905"/>
                    </a:lnTo>
                    <a:lnTo>
                      <a:pt x="0" y="834"/>
                    </a:lnTo>
                    <a:lnTo>
                      <a:pt x="3" y="763"/>
                    </a:lnTo>
                    <a:lnTo>
                      <a:pt x="10" y="689"/>
                    </a:lnTo>
                    <a:lnTo>
                      <a:pt x="24" y="616"/>
                    </a:lnTo>
                    <a:lnTo>
                      <a:pt x="42" y="541"/>
                    </a:lnTo>
                    <a:lnTo>
                      <a:pt x="66" y="465"/>
                    </a:lnTo>
                    <a:lnTo>
                      <a:pt x="94" y="389"/>
                    </a:lnTo>
                    <a:lnTo>
                      <a:pt x="130" y="313"/>
                    </a:lnTo>
                    <a:lnTo>
                      <a:pt x="172" y="235"/>
                    </a:lnTo>
                    <a:lnTo>
                      <a:pt x="218" y="156"/>
                    </a:lnTo>
                    <a:lnTo>
                      <a:pt x="272" y="79"/>
                    </a:lnTo>
                    <a:lnTo>
                      <a:pt x="331" y="0"/>
                    </a:lnTo>
                    <a:lnTo>
                      <a:pt x="343" y="58"/>
                    </a:lnTo>
                    <a:lnTo>
                      <a:pt x="355" y="113"/>
                    </a:lnTo>
                    <a:lnTo>
                      <a:pt x="369" y="164"/>
                    </a:lnTo>
                    <a:lnTo>
                      <a:pt x="382" y="213"/>
                    </a:lnTo>
                    <a:lnTo>
                      <a:pt x="398" y="257"/>
                    </a:lnTo>
                    <a:lnTo>
                      <a:pt x="412" y="299"/>
                    </a:lnTo>
                    <a:lnTo>
                      <a:pt x="427" y="336"/>
                    </a:lnTo>
                    <a:lnTo>
                      <a:pt x="443" y="372"/>
                    </a:lnTo>
                    <a:lnTo>
                      <a:pt x="457" y="403"/>
                    </a:lnTo>
                    <a:lnTo>
                      <a:pt x="470" y="431"/>
                    </a:lnTo>
                    <a:lnTo>
                      <a:pt x="483" y="456"/>
                    </a:lnTo>
                    <a:lnTo>
                      <a:pt x="495" y="478"/>
                    </a:lnTo>
                    <a:lnTo>
                      <a:pt x="506" y="496"/>
                    </a:lnTo>
                    <a:lnTo>
                      <a:pt x="515" y="512"/>
                    </a:lnTo>
                    <a:lnTo>
                      <a:pt x="523" y="524"/>
                    </a:lnTo>
                    <a:lnTo>
                      <a:pt x="528" y="533"/>
                    </a:lnTo>
                    <a:lnTo>
                      <a:pt x="536" y="545"/>
                    </a:lnTo>
                    <a:lnTo>
                      <a:pt x="544" y="559"/>
                    </a:lnTo>
                    <a:lnTo>
                      <a:pt x="553" y="576"/>
                    </a:lnTo>
                    <a:lnTo>
                      <a:pt x="562" y="594"/>
                    </a:lnTo>
                    <a:lnTo>
                      <a:pt x="573" y="613"/>
                    </a:lnTo>
                    <a:lnTo>
                      <a:pt x="584" y="636"/>
                    </a:lnTo>
                    <a:lnTo>
                      <a:pt x="596" y="659"/>
                    </a:lnTo>
                    <a:lnTo>
                      <a:pt x="608" y="684"/>
                    </a:lnTo>
                    <a:lnTo>
                      <a:pt x="621" y="712"/>
                    </a:lnTo>
                    <a:lnTo>
                      <a:pt x="636" y="742"/>
                    </a:lnTo>
                    <a:lnTo>
                      <a:pt x="650" y="773"/>
                    </a:lnTo>
                    <a:lnTo>
                      <a:pt x="664" y="806"/>
                    </a:lnTo>
                    <a:lnTo>
                      <a:pt x="679" y="842"/>
                    </a:lnTo>
                    <a:lnTo>
                      <a:pt x="695" y="880"/>
                    </a:lnTo>
                    <a:lnTo>
                      <a:pt x="710" y="919"/>
                    </a:lnTo>
                    <a:lnTo>
                      <a:pt x="728" y="961"/>
                    </a:lnTo>
                    <a:lnTo>
                      <a:pt x="745" y="1004"/>
                    </a:lnTo>
                    <a:lnTo>
                      <a:pt x="762" y="1052"/>
                    </a:lnTo>
                    <a:lnTo>
                      <a:pt x="779" y="1099"/>
                    </a:lnTo>
                    <a:lnTo>
                      <a:pt x="796" y="1150"/>
                    </a:lnTo>
                    <a:lnTo>
                      <a:pt x="813" y="1203"/>
                    </a:lnTo>
                    <a:lnTo>
                      <a:pt x="831" y="1258"/>
                    </a:lnTo>
                    <a:lnTo>
                      <a:pt x="850" y="1316"/>
                    </a:lnTo>
                    <a:lnTo>
                      <a:pt x="868" y="1375"/>
                    </a:lnTo>
                    <a:lnTo>
                      <a:pt x="885" y="1436"/>
                    </a:lnTo>
                    <a:lnTo>
                      <a:pt x="904" y="1501"/>
                    </a:lnTo>
                    <a:lnTo>
                      <a:pt x="922" y="1568"/>
                    </a:lnTo>
                    <a:lnTo>
                      <a:pt x="940" y="1636"/>
                    </a:lnTo>
                    <a:lnTo>
                      <a:pt x="959" y="1708"/>
                    </a:lnTo>
                    <a:lnTo>
                      <a:pt x="977" y="1782"/>
                    </a:lnTo>
                    <a:lnTo>
                      <a:pt x="994" y="1858"/>
                    </a:lnTo>
                    <a:lnTo>
                      <a:pt x="1013" y="1937"/>
                    </a:lnTo>
                    <a:close/>
                  </a:path>
                </a:pathLst>
              </a:custGeom>
              <a:solidFill>
                <a:srgbClr val="00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6345" name="Freeform 34"/>
              <p:cNvSpPr>
                <a:spLocks/>
              </p:cNvSpPr>
              <p:nvPr/>
            </p:nvSpPr>
            <p:spPr bwMode="auto">
              <a:xfrm>
                <a:off x="2748" y="3329"/>
                <a:ext cx="181" cy="350"/>
              </a:xfrm>
              <a:custGeom>
                <a:avLst/>
                <a:gdLst>
                  <a:gd name="T0" fmla="*/ 2 w 1027"/>
                  <a:gd name="T1" fmla="*/ 0 h 1973"/>
                  <a:gd name="T2" fmla="*/ 1 w 1027"/>
                  <a:gd name="T3" fmla="*/ 1 h 1973"/>
                  <a:gd name="T4" fmla="*/ 1 w 1027"/>
                  <a:gd name="T5" fmla="*/ 2 h 1973"/>
                  <a:gd name="T6" fmla="*/ 0 w 1027"/>
                  <a:gd name="T7" fmla="*/ 3 h 1973"/>
                  <a:gd name="T8" fmla="*/ 0 w 1027"/>
                  <a:gd name="T9" fmla="*/ 4 h 1973"/>
                  <a:gd name="T10" fmla="*/ 0 w 1027"/>
                  <a:gd name="T11" fmla="*/ 4 h 1973"/>
                  <a:gd name="T12" fmla="*/ 0 w 1027"/>
                  <a:gd name="T13" fmla="*/ 5 h 1973"/>
                  <a:gd name="T14" fmla="*/ 0 w 1027"/>
                  <a:gd name="T15" fmla="*/ 6 h 1973"/>
                  <a:gd name="T16" fmla="*/ 0 w 1027"/>
                  <a:gd name="T17" fmla="*/ 7 h 1973"/>
                  <a:gd name="T18" fmla="*/ 1 w 1027"/>
                  <a:gd name="T19" fmla="*/ 7 h 1973"/>
                  <a:gd name="T20" fmla="*/ 1 w 1027"/>
                  <a:gd name="T21" fmla="*/ 8 h 1973"/>
                  <a:gd name="T22" fmla="*/ 2 w 1027"/>
                  <a:gd name="T23" fmla="*/ 9 h 1973"/>
                  <a:gd name="T24" fmla="*/ 2 w 1027"/>
                  <a:gd name="T25" fmla="*/ 9 h 1973"/>
                  <a:gd name="T26" fmla="*/ 3 w 1027"/>
                  <a:gd name="T27" fmla="*/ 10 h 1973"/>
                  <a:gd name="T28" fmla="*/ 4 w 1027"/>
                  <a:gd name="T29" fmla="*/ 10 h 1973"/>
                  <a:gd name="T30" fmla="*/ 5 w 1027"/>
                  <a:gd name="T31" fmla="*/ 11 h 1973"/>
                  <a:gd name="T32" fmla="*/ 6 w 1027"/>
                  <a:gd name="T33" fmla="*/ 11 h 1973"/>
                  <a:gd name="T34" fmla="*/ 5 w 1027"/>
                  <a:gd name="T35" fmla="*/ 11 h 1973"/>
                  <a:gd name="T36" fmla="*/ 4 w 1027"/>
                  <a:gd name="T37" fmla="*/ 10 h 1973"/>
                  <a:gd name="T38" fmla="*/ 4 w 1027"/>
                  <a:gd name="T39" fmla="*/ 10 h 1973"/>
                  <a:gd name="T40" fmla="*/ 3 w 1027"/>
                  <a:gd name="T41" fmla="*/ 9 h 1973"/>
                  <a:gd name="T42" fmla="*/ 2 w 1027"/>
                  <a:gd name="T43" fmla="*/ 9 h 1973"/>
                  <a:gd name="T44" fmla="*/ 1 w 1027"/>
                  <a:gd name="T45" fmla="*/ 8 h 1973"/>
                  <a:gd name="T46" fmla="*/ 1 w 1027"/>
                  <a:gd name="T47" fmla="*/ 8 h 1973"/>
                  <a:gd name="T48" fmla="*/ 1 w 1027"/>
                  <a:gd name="T49" fmla="*/ 7 h 1973"/>
                  <a:gd name="T50" fmla="*/ 0 w 1027"/>
                  <a:gd name="T51" fmla="*/ 6 h 1973"/>
                  <a:gd name="T52" fmla="*/ 0 w 1027"/>
                  <a:gd name="T53" fmla="*/ 5 h 1973"/>
                  <a:gd name="T54" fmla="*/ 0 w 1027"/>
                  <a:gd name="T55" fmla="*/ 5 h 1973"/>
                  <a:gd name="T56" fmla="*/ 0 w 1027"/>
                  <a:gd name="T57" fmla="*/ 4 h 1973"/>
                  <a:gd name="T58" fmla="*/ 0 w 1027"/>
                  <a:gd name="T59" fmla="*/ 3 h 1973"/>
                  <a:gd name="T60" fmla="*/ 1 w 1027"/>
                  <a:gd name="T61" fmla="*/ 2 h 1973"/>
                  <a:gd name="T62" fmla="*/ 1 w 1027"/>
                  <a:gd name="T63" fmla="*/ 1 h 1973"/>
                  <a:gd name="T64" fmla="*/ 2 w 1027"/>
                  <a:gd name="T65" fmla="*/ 1 h 1973"/>
                  <a:gd name="T66" fmla="*/ 2 w 1027"/>
                  <a:gd name="T67" fmla="*/ 0 h 1973"/>
                  <a:gd name="T68" fmla="*/ 2 w 1027"/>
                  <a:gd name="T69" fmla="*/ 0 h 1973"/>
                  <a:gd name="T70" fmla="*/ 2 w 1027"/>
                  <a:gd name="T71" fmla="*/ 0 h 197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027"/>
                  <a:gd name="T109" fmla="*/ 0 h 1973"/>
                  <a:gd name="T110" fmla="*/ 1027 w 1027"/>
                  <a:gd name="T111" fmla="*/ 1973 h 1973"/>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027" h="1973">
                    <a:moveTo>
                      <a:pt x="353" y="25"/>
                    </a:moveTo>
                    <a:lnTo>
                      <a:pt x="334" y="20"/>
                    </a:lnTo>
                    <a:lnTo>
                      <a:pt x="275" y="98"/>
                    </a:lnTo>
                    <a:lnTo>
                      <a:pt x="221" y="176"/>
                    </a:lnTo>
                    <a:lnTo>
                      <a:pt x="175" y="256"/>
                    </a:lnTo>
                    <a:lnTo>
                      <a:pt x="131" y="333"/>
                    </a:lnTo>
                    <a:lnTo>
                      <a:pt x="96" y="411"/>
                    </a:lnTo>
                    <a:lnTo>
                      <a:pt x="67" y="487"/>
                    </a:lnTo>
                    <a:lnTo>
                      <a:pt x="43" y="564"/>
                    </a:lnTo>
                    <a:lnTo>
                      <a:pt x="25" y="639"/>
                    </a:lnTo>
                    <a:lnTo>
                      <a:pt x="12" y="714"/>
                    </a:lnTo>
                    <a:lnTo>
                      <a:pt x="4" y="788"/>
                    </a:lnTo>
                    <a:lnTo>
                      <a:pt x="0" y="860"/>
                    </a:lnTo>
                    <a:lnTo>
                      <a:pt x="5" y="932"/>
                    </a:lnTo>
                    <a:lnTo>
                      <a:pt x="13" y="1002"/>
                    </a:lnTo>
                    <a:lnTo>
                      <a:pt x="26" y="1071"/>
                    </a:lnTo>
                    <a:lnTo>
                      <a:pt x="43" y="1138"/>
                    </a:lnTo>
                    <a:lnTo>
                      <a:pt x="67" y="1205"/>
                    </a:lnTo>
                    <a:lnTo>
                      <a:pt x="95" y="1269"/>
                    </a:lnTo>
                    <a:lnTo>
                      <a:pt x="127" y="1331"/>
                    </a:lnTo>
                    <a:lnTo>
                      <a:pt x="164" y="1393"/>
                    </a:lnTo>
                    <a:lnTo>
                      <a:pt x="206" y="1451"/>
                    </a:lnTo>
                    <a:lnTo>
                      <a:pt x="252" y="1508"/>
                    </a:lnTo>
                    <a:lnTo>
                      <a:pt x="302" y="1562"/>
                    </a:lnTo>
                    <a:lnTo>
                      <a:pt x="357" y="1615"/>
                    </a:lnTo>
                    <a:lnTo>
                      <a:pt x="416" y="1666"/>
                    </a:lnTo>
                    <a:lnTo>
                      <a:pt x="478" y="1713"/>
                    </a:lnTo>
                    <a:lnTo>
                      <a:pt x="545" y="1758"/>
                    </a:lnTo>
                    <a:lnTo>
                      <a:pt x="616" y="1801"/>
                    </a:lnTo>
                    <a:lnTo>
                      <a:pt x="690" y="1842"/>
                    </a:lnTo>
                    <a:lnTo>
                      <a:pt x="768" y="1879"/>
                    </a:lnTo>
                    <a:lnTo>
                      <a:pt x="849" y="1913"/>
                    </a:lnTo>
                    <a:lnTo>
                      <a:pt x="933" y="1944"/>
                    </a:lnTo>
                    <a:lnTo>
                      <a:pt x="1022" y="1973"/>
                    </a:lnTo>
                    <a:lnTo>
                      <a:pt x="1027" y="1952"/>
                    </a:lnTo>
                    <a:lnTo>
                      <a:pt x="940" y="1923"/>
                    </a:lnTo>
                    <a:lnTo>
                      <a:pt x="856" y="1892"/>
                    </a:lnTo>
                    <a:lnTo>
                      <a:pt x="776" y="1858"/>
                    </a:lnTo>
                    <a:lnTo>
                      <a:pt x="700" y="1821"/>
                    </a:lnTo>
                    <a:lnTo>
                      <a:pt x="627" y="1783"/>
                    </a:lnTo>
                    <a:lnTo>
                      <a:pt x="558" y="1739"/>
                    </a:lnTo>
                    <a:lnTo>
                      <a:pt x="491" y="1695"/>
                    </a:lnTo>
                    <a:lnTo>
                      <a:pt x="430" y="1648"/>
                    </a:lnTo>
                    <a:lnTo>
                      <a:pt x="373" y="1599"/>
                    </a:lnTo>
                    <a:lnTo>
                      <a:pt x="318" y="1546"/>
                    </a:lnTo>
                    <a:lnTo>
                      <a:pt x="268" y="1493"/>
                    </a:lnTo>
                    <a:lnTo>
                      <a:pt x="225" y="1437"/>
                    </a:lnTo>
                    <a:lnTo>
                      <a:pt x="183" y="1380"/>
                    </a:lnTo>
                    <a:lnTo>
                      <a:pt x="146" y="1321"/>
                    </a:lnTo>
                    <a:lnTo>
                      <a:pt x="116" y="1259"/>
                    </a:lnTo>
                    <a:lnTo>
                      <a:pt x="88" y="1197"/>
                    </a:lnTo>
                    <a:lnTo>
                      <a:pt x="64" y="1133"/>
                    </a:lnTo>
                    <a:lnTo>
                      <a:pt x="47" y="1066"/>
                    </a:lnTo>
                    <a:lnTo>
                      <a:pt x="34" y="999"/>
                    </a:lnTo>
                    <a:lnTo>
                      <a:pt x="26" y="929"/>
                    </a:lnTo>
                    <a:lnTo>
                      <a:pt x="24" y="860"/>
                    </a:lnTo>
                    <a:lnTo>
                      <a:pt x="25" y="790"/>
                    </a:lnTo>
                    <a:lnTo>
                      <a:pt x="33" y="717"/>
                    </a:lnTo>
                    <a:lnTo>
                      <a:pt x="46" y="644"/>
                    </a:lnTo>
                    <a:lnTo>
                      <a:pt x="64" y="570"/>
                    </a:lnTo>
                    <a:lnTo>
                      <a:pt x="88" y="495"/>
                    </a:lnTo>
                    <a:lnTo>
                      <a:pt x="117" y="419"/>
                    </a:lnTo>
                    <a:lnTo>
                      <a:pt x="152" y="344"/>
                    </a:lnTo>
                    <a:lnTo>
                      <a:pt x="193" y="266"/>
                    </a:lnTo>
                    <a:lnTo>
                      <a:pt x="239" y="189"/>
                    </a:lnTo>
                    <a:lnTo>
                      <a:pt x="293" y="111"/>
                    </a:lnTo>
                    <a:lnTo>
                      <a:pt x="352" y="33"/>
                    </a:lnTo>
                    <a:lnTo>
                      <a:pt x="332" y="27"/>
                    </a:lnTo>
                    <a:lnTo>
                      <a:pt x="353" y="25"/>
                    </a:lnTo>
                    <a:lnTo>
                      <a:pt x="349" y="0"/>
                    </a:lnTo>
                    <a:lnTo>
                      <a:pt x="334" y="20"/>
                    </a:lnTo>
                    <a:lnTo>
                      <a:pt x="353" y="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6346" name="Freeform 35"/>
              <p:cNvSpPr>
                <a:spLocks/>
              </p:cNvSpPr>
              <p:nvPr/>
            </p:nvSpPr>
            <p:spPr bwMode="auto">
              <a:xfrm>
                <a:off x="2806" y="3334"/>
                <a:ext cx="39" cy="95"/>
              </a:xfrm>
              <a:custGeom>
                <a:avLst/>
                <a:gdLst>
                  <a:gd name="T0" fmla="*/ 1 w 217"/>
                  <a:gd name="T1" fmla="*/ 3 h 539"/>
                  <a:gd name="T2" fmla="*/ 1 w 217"/>
                  <a:gd name="T3" fmla="*/ 3 h 539"/>
                  <a:gd name="T4" fmla="*/ 1 w 217"/>
                  <a:gd name="T5" fmla="*/ 3 h 539"/>
                  <a:gd name="T6" fmla="*/ 1 w 217"/>
                  <a:gd name="T7" fmla="*/ 3 h 539"/>
                  <a:gd name="T8" fmla="*/ 1 w 217"/>
                  <a:gd name="T9" fmla="*/ 3 h 539"/>
                  <a:gd name="T10" fmla="*/ 1 w 217"/>
                  <a:gd name="T11" fmla="*/ 3 h 539"/>
                  <a:gd name="T12" fmla="*/ 1 w 217"/>
                  <a:gd name="T13" fmla="*/ 2 h 539"/>
                  <a:gd name="T14" fmla="*/ 1 w 217"/>
                  <a:gd name="T15" fmla="*/ 2 h 539"/>
                  <a:gd name="T16" fmla="*/ 1 w 217"/>
                  <a:gd name="T17" fmla="*/ 2 h 539"/>
                  <a:gd name="T18" fmla="*/ 1 w 217"/>
                  <a:gd name="T19" fmla="*/ 2 h 539"/>
                  <a:gd name="T20" fmla="*/ 1 w 217"/>
                  <a:gd name="T21" fmla="*/ 2 h 539"/>
                  <a:gd name="T22" fmla="*/ 1 w 217"/>
                  <a:gd name="T23" fmla="*/ 2 h 539"/>
                  <a:gd name="T24" fmla="*/ 1 w 217"/>
                  <a:gd name="T25" fmla="*/ 1 h 539"/>
                  <a:gd name="T26" fmla="*/ 0 w 217"/>
                  <a:gd name="T27" fmla="*/ 1 h 539"/>
                  <a:gd name="T28" fmla="*/ 0 w 217"/>
                  <a:gd name="T29" fmla="*/ 1 h 539"/>
                  <a:gd name="T30" fmla="*/ 0 w 217"/>
                  <a:gd name="T31" fmla="*/ 1 h 539"/>
                  <a:gd name="T32" fmla="*/ 0 w 217"/>
                  <a:gd name="T33" fmla="*/ 0 h 539"/>
                  <a:gd name="T34" fmla="*/ 0 w 217"/>
                  <a:gd name="T35" fmla="*/ 0 h 539"/>
                  <a:gd name="T36" fmla="*/ 0 w 217"/>
                  <a:gd name="T37" fmla="*/ 0 h 539"/>
                  <a:gd name="T38" fmla="*/ 0 w 217"/>
                  <a:gd name="T39" fmla="*/ 0 h 539"/>
                  <a:gd name="T40" fmla="*/ 0 w 217"/>
                  <a:gd name="T41" fmla="*/ 1 h 539"/>
                  <a:gd name="T42" fmla="*/ 0 w 217"/>
                  <a:gd name="T43" fmla="*/ 1 h 539"/>
                  <a:gd name="T44" fmla="*/ 0 w 217"/>
                  <a:gd name="T45" fmla="*/ 1 h 539"/>
                  <a:gd name="T46" fmla="*/ 0 w 217"/>
                  <a:gd name="T47" fmla="*/ 1 h 539"/>
                  <a:gd name="T48" fmla="*/ 1 w 217"/>
                  <a:gd name="T49" fmla="*/ 2 h 539"/>
                  <a:gd name="T50" fmla="*/ 1 w 217"/>
                  <a:gd name="T51" fmla="*/ 2 h 539"/>
                  <a:gd name="T52" fmla="*/ 1 w 217"/>
                  <a:gd name="T53" fmla="*/ 2 h 539"/>
                  <a:gd name="T54" fmla="*/ 1 w 217"/>
                  <a:gd name="T55" fmla="*/ 2 h 539"/>
                  <a:gd name="T56" fmla="*/ 1 w 217"/>
                  <a:gd name="T57" fmla="*/ 2 h 539"/>
                  <a:gd name="T58" fmla="*/ 1 w 217"/>
                  <a:gd name="T59" fmla="*/ 2 h 539"/>
                  <a:gd name="T60" fmla="*/ 1 w 217"/>
                  <a:gd name="T61" fmla="*/ 3 h 539"/>
                  <a:gd name="T62" fmla="*/ 1 w 217"/>
                  <a:gd name="T63" fmla="*/ 3 h 539"/>
                  <a:gd name="T64" fmla="*/ 1 w 217"/>
                  <a:gd name="T65" fmla="*/ 3 h 539"/>
                  <a:gd name="T66" fmla="*/ 1 w 217"/>
                  <a:gd name="T67" fmla="*/ 3 h 539"/>
                  <a:gd name="T68" fmla="*/ 1 w 217"/>
                  <a:gd name="T69" fmla="*/ 3 h 539"/>
                  <a:gd name="T70" fmla="*/ 1 w 217"/>
                  <a:gd name="T71" fmla="*/ 3 h 539"/>
                  <a:gd name="T72" fmla="*/ 1 w 217"/>
                  <a:gd name="T73" fmla="*/ 3 h 539"/>
                  <a:gd name="T74" fmla="*/ 1 w 217"/>
                  <a:gd name="T75" fmla="*/ 3 h 539"/>
                  <a:gd name="T76" fmla="*/ 1 w 217"/>
                  <a:gd name="T77" fmla="*/ 3 h 539"/>
                  <a:gd name="T78" fmla="*/ 1 w 217"/>
                  <a:gd name="T79" fmla="*/ 3 h 53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17"/>
                  <a:gd name="T121" fmla="*/ 0 h 539"/>
                  <a:gd name="T122" fmla="*/ 217 w 217"/>
                  <a:gd name="T123" fmla="*/ 539 h 539"/>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17" h="539">
                    <a:moveTo>
                      <a:pt x="217" y="529"/>
                    </a:moveTo>
                    <a:lnTo>
                      <a:pt x="217" y="529"/>
                    </a:lnTo>
                    <a:lnTo>
                      <a:pt x="212" y="520"/>
                    </a:lnTo>
                    <a:lnTo>
                      <a:pt x="204" y="508"/>
                    </a:lnTo>
                    <a:lnTo>
                      <a:pt x="195" y="492"/>
                    </a:lnTo>
                    <a:lnTo>
                      <a:pt x="184" y="474"/>
                    </a:lnTo>
                    <a:lnTo>
                      <a:pt x="174" y="451"/>
                    </a:lnTo>
                    <a:lnTo>
                      <a:pt x="161" y="426"/>
                    </a:lnTo>
                    <a:lnTo>
                      <a:pt x="147" y="399"/>
                    </a:lnTo>
                    <a:lnTo>
                      <a:pt x="133" y="369"/>
                    </a:lnTo>
                    <a:lnTo>
                      <a:pt x="117" y="333"/>
                    </a:lnTo>
                    <a:lnTo>
                      <a:pt x="103" y="296"/>
                    </a:lnTo>
                    <a:lnTo>
                      <a:pt x="88" y="254"/>
                    </a:lnTo>
                    <a:lnTo>
                      <a:pt x="73" y="211"/>
                    </a:lnTo>
                    <a:lnTo>
                      <a:pt x="59" y="163"/>
                    </a:lnTo>
                    <a:lnTo>
                      <a:pt x="45" y="111"/>
                    </a:lnTo>
                    <a:lnTo>
                      <a:pt x="33" y="56"/>
                    </a:lnTo>
                    <a:lnTo>
                      <a:pt x="21" y="0"/>
                    </a:lnTo>
                    <a:lnTo>
                      <a:pt x="0" y="2"/>
                    </a:lnTo>
                    <a:lnTo>
                      <a:pt x="12" y="61"/>
                    </a:lnTo>
                    <a:lnTo>
                      <a:pt x="24" y="117"/>
                    </a:lnTo>
                    <a:lnTo>
                      <a:pt x="38" y="168"/>
                    </a:lnTo>
                    <a:lnTo>
                      <a:pt x="52" y="216"/>
                    </a:lnTo>
                    <a:lnTo>
                      <a:pt x="67" y="262"/>
                    </a:lnTo>
                    <a:lnTo>
                      <a:pt x="82" y="304"/>
                    </a:lnTo>
                    <a:lnTo>
                      <a:pt x="96" y="341"/>
                    </a:lnTo>
                    <a:lnTo>
                      <a:pt x="112" y="377"/>
                    </a:lnTo>
                    <a:lnTo>
                      <a:pt x="126" y="409"/>
                    </a:lnTo>
                    <a:lnTo>
                      <a:pt x="140" y="437"/>
                    </a:lnTo>
                    <a:lnTo>
                      <a:pt x="153" y="462"/>
                    </a:lnTo>
                    <a:lnTo>
                      <a:pt x="166" y="484"/>
                    </a:lnTo>
                    <a:lnTo>
                      <a:pt x="176" y="503"/>
                    </a:lnTo>
                    <a:lnTo>
                      <a:pt x="186" y="518"/>
                    </a:lnTo>
                    <a:lnTo>
                      <a:pt x="193" y="530"/>
                    </a:lnTo>
                    <a:lnTo>
                      <a:pt x="199" y="539"/>
                    </a:lnTo>
                    <a:lnTo>
                      <a:pt x="217" y="52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6347" name="Freeform 36"/>
              <p:cNvSpPr>
                <a:spLocks/>
              </p:cNvSpPr>
              <p:nvPr/>
            </p:nvSpPr>
            <p:spPr bwMode="auto">
              <a:xfrm>
                <a:off x="2842" y="3428"/>
                <a:ext cx="90" cy="251"/>
              </a:xfrm>
              <a:custGeom>
                <a:avLst/>
                <a:gdLst>
                  <a:gd name="T0" fmla="*/ 3 w 508"/>
                  <a:gd name="T1" fmla="*/ 8 h 1424"/>
                  <a:gd name="T2" fmla="*/ 3 w 508"/>
                  <a:gd name="T3" fmla="*/ 7 h 1424"/>
                  <a:gd name="T4" fmla="*/ 2 w 508"/>
                  <a:gd name="T5" fmla="*/ 6 h 1424"/>
                  <a:gd name="T6" fmla="*/ 2 w 508"/>
                  <a:gd name="T7" fmla="*/ 5 h 1424"/>
                  <a:gd name="T8" fmla="*/ 2 w 508"/>
                  <a:gd name="T9" fmla="*/ 5 h 1424"/>
                  <a:gd name="T10" fmla="*/ 2 w 508"/>
                  <a:gd name="T11" fmla="*/ 4 h 1424"/>
                  <a:gd name="T12" fmla="*/ 2 w 508"/>
                  <a:gd name="T13" fmla="*/ 3 h 1424"/>
                  <a:gd name="T14" fmla="*/ 1 w 508"/>
                  <a:gd name="T15" fmla="*/ 3 h 1424"/>
                  <a:gd name="T16" fmla="*/ 1 w 508"/>
                  <a:gd name="T17" fmla="*/ 2 h 1424"/>
                  <a:gd name="T18" fmla="*/ 1 w 508"/>
                  <a:gd name="T19" fmla="*/ 2 h 1424"/>
                  <a:gd name="T20" fmla="*/ 1 w 508"/>
                  <a:gd name="T21" fmla="*/ 1 h 1424"/>
                  <a:gd name="T22" fmla="*/ 1 w 508"/>
                  <a:gd name="T23" fmla="*/ 1 h 1424"/>
                  <a:gd name="T24" fmla="*/ 1 w 508"/>
                  <a:gd name="T25" fmla="*/ 1 h 1424"/>
                  <a:gd name="T26" fmla="*/ 0 w 508"/>
                  <a:gd name="T27" fmla="*/ 1 h 1424"/>
                  <a:gd name="T28" fmla="*/ 0 w 508"/>
                  <a:gd name="T29" fmla="*/ 0 h 1424"/>
                  <a:gd name="T30" fmla="*/ 0 w 508"/>
                  <a:gd name="T31" fmla="*/ 0 h 1424"/>
                  <a:gd name="T32" fmla="*/ 0 w 508"/>
                  <a:gd name="T33" fmla="*/ 0 h 1424"/>
                  <a:gd name="T34" fmla="*/ 0 w 508"/>
                  <a:gd name="T35" fmla="*/ 0 h 1424"/>
                  <a:gd name="T36" fmla="*/ 0 w 508"/>
                  <a:gd name="T37" fmla="*/ 0 h 1424"/>
                  <a:gd name="T38" fmla="*/ 0 w 508"/>
                  <a:gd name="T39" fmla="*/ 1 h 1424"/>
                  <a:gd name="T40" fmla="*/ 0 w 508"/>
                  <a:gd name="T41" fmla="*/ 1 h 1424"/>
                  <a:gd name="T42" fmla="*/ 1 w 508"/>
                  <a:gd name="T43" fmla="*/ 1 h 1424"/>
                  <a:gd name="T44" fmla="*/ 1 w 508"/>
                  <a:gd name="T45" fmla="*/ 1 h 1424"/>
                  <a:gd name="T46" fmla="*/ 1 w 508"/>
                  <a:gd name="T47" fmla="*/ 2 h 1424"/>
                  <a:gd name="T48" fmla="*/ 1 w 508"/>
                  <a:gd name="T49" fmla="*/ 2 h 1424"/>
                  <a:gd name="T50" fmla="*/ 1 w 508"/>
                  <a:gd name="T51" fmla="*/ 3 h 1424"/>
                  <a:gd name="T52" fmla="*/ 1 w 508"/>
                  <a:gd name="T53" fmla="*/ 3 h 1424"/>
                  <a:gd name="T54" fmla="*/ 2 w 508"/>
                  <a:gd name="T55" fmla="*/ 4 h 1424"/>
                  <a:gd name="T56" fmla="*/ 2 w 508"/>
                  <a:gd name="T57" fmla="*/ 4 h 1424"/>
                  <a:gd name="T58" fmla="*/ 2 w 508"/>
                  <a:gd name="T59" fmla="*/ 5 h 1424"/>
                  <a:gd name="T60" fmla="*/ 2 w 508"/>
                  <a:gd name="T61" fmla="*/ 6 h 1424"/>
                  <a:gd name="T62" fmla="*/ 2 w 508"/>
                  <a:gd name="T63" fmla="*/ 7 h 1424"/>
                  <a:gd name="T64" fmla="*/ 3 w 508"/>
                  <a:gd name="T65" fmla="*/ 7 h 1424"/>
                  <a:gd name="T66" fmla="*/ 3 w 508"/>
                  <a:gd name="T67" fmla="*/ 8 h 1424"/>
                  <a:gd name="T68" fmla="*/ 3 w 508"/>
                  <a:gd name="T69" fmla="*/ 8 h 1424"/>
                  <a:gd name="T70" fmla="*/ 3 w 508"/>
                  <a:gd name="T71" fmla="*/ 8 h 142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508"/>
                  <a:gd name="T109" fmla="*/ 0 h 1424"/>
                  <a:gd name="T110" fmla="*/ 508 w 508"/>
                  <a:gd name="T111" fmla="*/ 1424 h 142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508" h="1424">
                    <a:moveTo>
                      <a:pt x="491" y="1419"/>
                    </a:moveTo>
                    <a:lnTo>
                      <a:pt x="504" y="1406"/>
                    </a:lnTo>
                    <a:lnTo>
                      <a:pt x="486" y="1327"/>
                    </a:lnTo>
                    <a:lnTo>
                      <a:pt x="469" y="1251"/>
                    </a:lnTo>
                    <a:lnTo>
                      <a:pt x="450" y="1178"/>
                    </a:lnTo>
                    <a:lnTo>
                      <a:pt x="432" y="1105"/>
                    </a:lnTo>
                    <a:lnTo>
                      <a:pt x="413" y="1037"/>
                    </a:lnTo>
                    <a:lnTo>
                      <a:pt x="395" y="970"/>
                    </a:lnTo>
                    <a:lnTo>
                      <a:pt x="377" y="906"/>
                    </a:lnTo>
                    <a:lnTo>
                      <a:pt x="360" y="844"/>
                    </a:lnTo>
                    <a:lnTo>
                      <a:pt x="341" y="784"/>
                    </a:lnTo>
                    <a:lnTo>
                      <a:pt x="323" y="726"/>
                    </a:lnTo>
                    <a:lnTo>
                      <a:pt x="304" y="671"/>
                    </a:lnTo>
                    <a:lnTo>
                      <a:pt x="287" y="618"/>
                    </a:lnTo>
                    <a:lnTo>
                      <a:pt x="270" y="567"/>
                    </a:lnTo>
                    <a:lnTo>
                      <a:pt x="253" y="520"/>
                    </a:lnTo>
                    <a:lnTo>
                      <a:pt x="236" y="473"/>
                    </a:lnTo>
                    <a:lnTo>
                      <a:pt x="219" y="429"/>
                    </a:lnTo>
                    <a:lnTo>
                      <a:pt x="202" y="387"/>
                    </a:lnTo>
                    <a:lnTo>
                      <a:pt x="186" y="348"/>
                    </a:lnTo>
                    <a:lnTo>
                      <a:pt x="170" y="310"/>
                    </a:lnTo>
                    <a:lnTo>
                      <a:pt x="156" y="274"/>
                    </a:lnTo>
                    <a:lnTo>
                      <a:pt x="142" y="241"/>
                    </a:lnTo>
                    <a:lnTo>
                      <a:pt x="127" y="209"/>
                    </a:lnTo>
                    <a:lnTo>
                      <a:pt x="113" y="178"/>
                    </a:lnTo>
                    <a:lnTo>
                      <a:pt x="100" y="151"/>
                    </a:lnTo>
                    <a:lnTo>
                      <a:pt x="88" y="126"/>
                    </a:lnTo>
                    <a:lnTo>
                      <a:pt x="76" y="102"/>
                    </a:lnTo>
                    <a:lnTo>
                      <a:pt x="63" y="80"/>
                    </a:lnTo>
                    <a:lnTo>
                      <a:pt x="52" y="60"/>
                    </a:lnTo>
                    <a:lnTo>
                      <a:pt x="43" y="43"/>
                    </a:lnTo>
                    <a:lnTo>
                      <a:pt x="34" y="26"/>
                    </a:lnTo>
                    <a:lnTo>
                      <a:pt x="26" y="12"/>
                    </a:lnTo>
                    <a:lnTo>
                      <a:pt x="18" y="0"/>
                    </a:lnTo>
                    <a:lnTo>
                      <a:pt x="0" y="10"/>
                    </a:lnTo>
                    <a:lnTo>
                      <a:pt x="8" y="22"/>
                    </a:lnTo>
                    <a:lnTo>
                      <a:pt x="15" y="37"/>
                    </a:lnTo>
                    <a:lnTo>
                      <a:pt x="25" y="54"/>
                    </a:lnTo>
                    <a:lnTo>
                      <a:pt x="34" y="71"/>
                    </a:lnTo>
                    <a:lnTo>
                      <a:pt x="44" y="90"/>
                    </a:lnTo>
                    <a:lnTo>
                      <a:pt x="55" y="113"/>
                    </a:lnTo>
                    <a:lnTo>
                      <a:pt x="67" y="136"/>
                    </a:lnTo>
                    <a:lnTo>
                      <a:pt x="79" y="161"/>
                    </a:lnTo>
                    <a:lnTo>
                      <a:pt x="92" y="189"/>
                    </a:lnTo>
                    <a:lnTo>
                      <a:pt x="106" y="219"/>
                    </a:lnTo>
                    <a:lnTo>
                      <a:pt x="121" y="249"/>
                    </a:lnTo>
                    <a:lnTo>
                      <a:pt x="135" y="282"/>
                    </a:lnTo>
                    <a:lnTo>
                      <a:pt x="149" y="318"/>
                    </a:lnTo>
                    <a:lnTo>
                      <a:pt x="165" y="356"/>
                    </a:lnTo>
                    <a:lnTo>
                      <a:pt x="181" y="395"/>
                    </a:lnTo>
                    <a:lnTo>
                      <a:pt x="198" y="437"/>
                    </a:lnTo>
                    <a:lnTo>
                      <a:pt x="215" y="480"/>
                    </a:lnTo>
                    <a:lnTo>
                      <a:pt x="232" y="528"/>
                    </a:lnTo>
                    <a:lnTo>
                      <a:pt x="249" y="575"/>
                    </a:lnTo>
                    <a:lnTo>
                      <a:pt x="266" y="626"/>
                    </a:lnTo>
                    <a:lnTo>
                      <a:pt x="283" y="679"/>
                    </a:lnTo>
                    <a:lnTo>
                      <a:pt x="302" y="734"/>
                    </a:lnTo>
                    <a:lnTo>
                      <a:pt x="320" y="792"/>
                    </a:lnTo>
                    <a:lnTo>
                      <a:pt x="339" y="849"/>
                    </a:lnTo>
                    <a:lnTo>
                      <a:pt x="356" y="911"/>
                    </a:lnTo>
                    <a:lnTo>
                      <a:pt x="374" y="975"/>
                    </a:lnTo>
                    <a:lnTo>
                      <a:pt x="392" y="1042"/>
                    </a:lnTo>
                    <a:lnTo>
                      <a:pt x="411" y="1111"/>
                    </a:lnTo>
                    <a:lnTo>
                      <a:pt x="429" y="1183"/>
                    </a:lnTo>
                    <a:lnTo>
                      <a:pt x="448" y="1256"/>
                    </a:lnTo>
                    <a:lnTo>
                      <a:pt x="465" y="1332"/>
                    </a:lnTo>
                    <a:lnTo>
                      <a:pt x="483" y="1411"/>
                    </a:lnTo>
                    <a:lnTo>
                      <a:pt x="496" y="1398"/>
                    </a:lnTo>
                    <a:lnTo>
                      <a:pt x="491" y="1419"/>
                    </a:lnTo>
                    <a:lnTo>
                      <a:pt x="508" y="1424"/>
                    </a:lnTo>
                    <a:lnTo>
                      <a:pt x="504" y="1406"/>
                    </a:lnTo>
                    <a:lnTo>
                      <a:pt x="491" y="141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6348" name="Freeform 37"/>
              <p:cNvSpPr>
                <a:spLocks/>
              </p:cNvSpPr>
              <p:nvPr/>
            </p:nvSpPr>
            <p:spPr bwMode="auto">
              <a:xfrm>
                <a:off x="2605" y="3580"/>
                <a:ext cx="324" cy="133"/>
              </a:xfrm>
              <a:custGeom>
                <a:avLst/>
                <a:gdLst>
                  <a:gd name="T0" fmla="*/ 10 w 1831"/>
                  <a:gd name="T1" fmla="*/ 3 h 750"/>
                  <a:gd name="T2" fmla="*/ 10 w 1831"/>
                  <a:gd name="T3" fmla="*/ 2 h 750"/>
                  <a:gd name="T4" fmla="*/ 9 w 1831"/>
                  <a:gd name="T5" fmla="*/ 2 h 750"/>
                  <a:gd name="T6" fmla="*/ 8 w 1831"/>
                  <a:gd name="T7" fmla="*/ 2 h 750"/>
                  <a:gd name="T8" fmla="*/ 8 w 1831"/>
                  <a:gd name="T9" fmla="*/ 1 h 750"/>
                  <a:gd name="T10" fmla="*/ 7 w 1831"/>
                  <a:gd name="T11" fmla="*/ 1 h 750"/>
                  <a:gd name="T12" fmla="*/ 6 w 1831"/>
                  <a:gd name="T13" fmla="*/ 1 h 750"/>
                  <a:gd name="T14" fmla="*/ 5 w 1831"/>
                  <a:gd name="T15" fmla="*/ 0 h 750"/>
                  <a:gd name="T16" fmla="*/ 5 w 1831"/>
                  <a:gd name="T17" fmla="*/ 0 h 750"/>
                  <a:gd name="T18" fmla="*/ 4 w 1831"/>
                  <a:gd name="T19" fmla="*/ 0 h 750"/>
                  <a:gd name="T20" fmla="*/ 3 w 1831"/>
                  <a:gd name="T21" fmla="*/ 0 h 750"/>
                  <a:gd name="T22" fmla="*/ 3 w 1831"/>
                  <a:gd name="T23" fmla="*/ 0 h 750"/>
                  <a:gd name="T24" fmla="*/ 2 w 1831"/>
                  <a:gd name="T25" fmla="*/ 0 h 750"/>
                  <a:gd name="T26" fmla="*/ 1 w 1831"/>
                  <a:gd name="T27" fmla="*/ 0 h 750"/>
                  <a:gd name="T28" fmla="*/ 1 w 1831"/>
                  <a:gd name="T29" fmla="*/ 0 h 750"/>
                  <a:gd name="T30" fmla="*/ 0 w 1831"/>
                  <a:gd name="T31" fmla="*/ 0 h 750"/>
                  <a:gd name="T32" fmla="*/ 0 w 1831"/>
                  <a:gd name="T33" fmla="*/ 1 h 750"/>
                  <a:gd name="T34" fmla="*/ 1 w 1831"/>
                  <a:gd name="T35" fmla="*/ 1 h 750"/>
                  <a:gd name="T36" fmla="*/ 1 w 1831"/>
                  <a:gd name="T37" fmla="*/ 1 h 750"/>
                  <a:gd name="T38" fmla="*/ 2 w 1831"/>
                  <a:gd name="T39" fmla="*/ 1 h 750"/>
                  <a:gd name="T40" fmla="*/ 2 w 1831"/>
                  <a:gd name="T41" fmla="*/ 2 h 750"/>
                  <a:gd name="T42" fmla="*/ 2 w 1831"/>
                  <a:gd name="T43" fmla="*/ 2 h 750"/>
                  <a:gd name="T44" fmla="*/ 2 w 1831"/>
                  <a:gd name="T45" fmla="*/ 2 h 750"/>
                  <a:gd name="T46" fmla="*/ 2 w 1831"/>
                  <a:gd name="T47" fmla="*/ 2 h 750"/>
                  <a:gd name="T48" fmla="*/ 3 w 1831"/>
                  <a:gd name="T49" fmla="*/ 2 h 750"/>
                  <a:gd name="T50" fmla="*/ 3 w 1831"/>
                  <a:gd name="T51" fmla="*/ 2 h 750"/>
                  <a:gd name="T52" fmla="*/ 3 w 1831"/>
                  <a:gd name="T53" fmla="*/ 3 h 750"/>
                  <a:gd name="T54" fmla="*/ 4 w 1831"/>
                  <a:gd name="T55" fmla="*/ 3 h 750"/>
                  <a:gd name="T56" fmla="*/ 4 w 1831"/>
                  <a:gd name="T57" fmla="*/ 3 h 750"/>
                  <a:gd name="T58" fmla="*/ 5 w 1831"/>
                  <a:gd name="T59" fmla="*/ 3 h 750"/>
                  <a:gd name="T60" fmla="*/ 5 w 1831"/>
                  <a:gd name="T61" fmla="*/ 4 h 750"/>
                  <a:gd name="T62" fmla="*/ 6 w 1831"/>
                  <a:gd name="T63" fmla="*/ 4 h 750"/>
                  <a:gd name="T64" fmla="*/ 6 w 1831"/>
                  <a:gd name="T65" fmla="*/ 4 h 750"/>
                  <a:gd name="T66" fmla="*/ 7 w 1831"/>
                  <a:gd name="T67" fmla="*/ 4 h 750"/>
                  <a:gd name="T68" fmla="*/ 8 w 1831"/>
                  <a:gd name="T69" fmla="*/ 4 h 750"/>
                  <a:gd name="T70" fmla="*/ 8 w 1831"/>
                  <a:gd name="T71" fmla="*/ 4 h 750"/>
                  <a:gd name="T72" fmla="*/ 9 w 1831"/>
                  <a:gd name="T73" fmla="*/ 4 h 750"/>
                  <a:gd name="T74" fmla="*/ 9 w 1831"/>
                  <a:gd name="T75" fmla="*/ 4 h 750"/>
                  <a:gd name="T76" fmla="*/ 10 w 1831"/>
                  <a:gd name="T77" fmla="*/ 4 h 750"/>
                  <a:gd name="T78" fmla="*/ 10 w 1831"/>
                  <a:gd name="T79" fmla="*/ 4 h 75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831"/>
                  <a:gd name="T121" fmla="*/ 0 h 750"/>
                  <a:gd name="T122" fmla="*/ 1831 w 1831"/>
                  <a:gd name="T123" fmla="*/ 750 h 75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831" h="750">
                    <a:moveTo>
                      <a:pt x="1831" y="612"/>
                    </a:moveTo>
                    <a:lnTo>
                      <a:pt x="1795" y="557"/>
                    </a:lnTo>
                    <a:lnTo>
                      <a:pt x="1756" y="506"/>
                    </a:lnTo>
                    <a:lnTo>
                      <a:pt x="1712" y="456"/>
                    </a:lnTo>
                    <a:lnTo>
                      <a:pt x="1665" y="410"/>
                    </a:lnTo>
                    <a:lnTo>
                      <a:pt x="1616" y="365"/>
                    </a:lnTo>
                    <a:lnTo>
                      <a:pt x="1564" y="323"/>
                    </a:lnTo>
                    <a:lnTo>
                      <a:pt x="1509" y="285"/>
                    </a:lnTo>
                    <a:lnTo>
                      <a:pt x="1452" y="249"/>
                    </a:lnTo>
                    <a:lnTo>
                      <a:pt x="1393" y="216"/>
                    </a:lnTo>
                    <a:lnTo>
                      <a:pt x="1331" y="184"/>
                    </a:lnTo>
                    <a:lnTo>
                      <a:pt x="1270" y="155"/>
                    </a:lnTo>
                    <a:lnTo>
                      <a:pt x="1205" y="129"/>
                    </a:lnTo>
                    <a:lnTo>
                      <a:pt x="1140" y="105"/>
                    </a:lnTo>
                    <a:lnTo>
                      <a:pt x="1074" y="84"/>
                    </a:lnTo>
                    <a:lnTo>
                      <a:pt x="1007" y="66"/>
                    </a:lnTo>
                    <a:lnTo>
                      <a:pt x="940" y="49"/>
                    </a:lnTo>
                    <a:lnTo>
                      <a:pt x="872" y="36"/>
                    </a:lnTo>
                    <a:lnTo>
                      <a:pt x="805" y="24"/>
                    </a:lnTo>
                    <a:lnTo>
                      <a:pt x="738" y="15"/>
                    </a:lnTo>
                    <a:lnTo>
                      <a:pt x="671" y="7"/>
                    </a:lnTo>
                    <a:lnTo>
                      <a:pt x="605" y="3"/>
                    </a:lnTo>
                    <a:lnTo>
                      <a:pt x="541" y="0"/>
                    </a:lnTo>
                    <a:lnTo>
                      <a:pt x="478" y="0"/>
                    </a:lnTo>
                    <a:lnTo>
                      <a:pt x="415" y="2"/>
                    </a:lnTo>
                    <a:lnTo>
                      <a:pt x="354" y="6"/>
                    </a:lnTo>
                    <a:lnTo>
                      <a:pt x="296" y="12"/>
                    </a:lnTo>
                    <a:lnTo>
                      <a:pt x="240" y="21"/>
                    </a:lnTo>
                    <a:lnTo>
                      <a:pt x="186" y="32"/>
                    </a:lnTo>
                    <a:lnTo>
                      <a:pt x="135" y="44"/>
                    </a:lnTo>
                    <a:lnTo>
                      <a:pt x="86" y="60"/>
                    </a:lnTo>
                    <a:lnTo>
                      <a:pt x="42" y="77"/>
                    </a:lnTo>
                    <a:lnTo>
                      <a:pt x="0" y="95"/>
                    </a:lnTo>
                    <a:lnTo>
                      <a:pt x="60" y="116"/>
                    </a:lnTo>
                    <a:lnTo>
                      <a:pt x="114" y="137"/>
                    </a:lnTo>
                    <a:lnTo>
                      <a:pt x="162" y="158"/>
                    </a:lnTo>
                    <a:lnTo>
                      <a:pt x="203" y="178"/>
                    </a:lnTo>
                    <a:lnTo>
                      <a:pt x="240" y="199"/>
                    </a:lnTo>
                    <a:lnTo>
                      <a:pt x="271" y="217"/>
                    </a:lnTo>
                    <a:lnTo>
                      <a:pt x="299" y="237"/>
                    </a:lnTo>
                    <a:lnTo>
                      <a:pt x="323" y="254"/>
                    </a:lnTo>
                    <a:lnTo>
                      <a:pt x="345" y="272"/>
                    </a:lnTo>
                    <a:lnTo>
                      <a:pt x="363" y="289"/>
                    </a:lnTo>
                    <a:lnTo>
                      <a:pt x="382" y="306"/>
                    </a:lnTo>
                    <a:lnTo>
                      <a:pt x="399" y="323"/>
                    </a:lnTo>
                    <a:lnTo>
                      <a:pt x="415" y="339"/>
                    </a:lnTo>
                    <a:lnTo>
                      <a:pt x="432" y="354"/>
                    </a:lnTo>
                    <a:lnTo>
                      <a:pt x="449" y="368"/>
                    </a:lnTo>
                    <a:lnTo>
                      <a:pt x="469" y="382"/>
                    </a:lnTo>
                    <a:lnTo>
                      <a:pt x="492" y="398"/>
                    </a:lnTo>
                    <a:lnTo>
                      <a:pt x="518" y="417"/>
                    </a:lnTo>
                    <a:lnTo>
                      <a:pt x="547" y="435"/>
                    </a:lnTo>
                    <a:lnTo>
                      <a:pt x="580" y="453"/>
                    </a:lnTo>
                    <a:lnTo>
                      <a:pt x="614" y="474"/>
                    </a:lnTo>
                    <a:lnTo>
                      <a:pt x="651" y="495"/>
                    </a:lnTo>
                    <a:lnTo>
                      <a:pt x="690" y="516"/>
                    </a:lnTo>
                    <a:lnTo>
                      <a:pt x="733" y="537"/>
                    </a:lnTo>
                    <a:lnTo>
                      <a:pt x="776" y="558"/>
                    </a:lnTo>
                    <a:lnTo>
                      <a:pt x="821" y="579"/>
                    </a:lnTo>
                    <a:lnTo>
                      <a:pt x="866" y="600"/>
                    </a:lnTo>
                    <a:lnTo>
                      <a:pt x="914" y="620"/>
                    </a:lnTo>
                    <a:lnTo>
                      <a:pt x="962" y="640"/>
                    </a:lnTo>
                    <a:lnTo>
                      <a:pt x="1012" y="658"/>
                    </a:lnTo>
                    <a:lnTo>
                      <a:pt x="1062" y="675"/>
                    </a:lnTo>
                    <a:lnTo>
                      <a:pt x="1112" y="691"/>
                    </a:lnTo>
                    <a:lnTo>
                      <a:pt x="1163" y="705"/>
                    </a:lnTo>
                    <a:lnTo>
                      <a:pt x="1215" y="719"/>
                    </a:lnTo>
                    <a:lnTo>
                      <a:pt x="1266" y="729"/>
                    </a:lnTo>
                    <a:lnTo>
                      <a:pt x="1316" y="738"/>
                    </a:lnTo>
                    <a:lnTo>
                      <a:pt x="1366" y="745"/>
                    </a:lnTo>
                    <a:lnTo>
                      <a:pt x="1416" y="749"/>
                    </a:lnTo>
                    <a:lnTo>
                      <a:pt x="1464" y="750"/>
                    </a:lnTo>
                    <a:lnTo>
                      <a:pt x="1511" y="749"/>
                    </a:lnTo>
                    <a:lnTo>
                      <a:pt x="1557" y="744"/>
                    </a:lnTo>
                    <a:lnTo>
                      <a:pt x="1602" y="736"/>
                    </a:lnTo>
                    <a:lnTo>
                      <a:pt x="1645" y="725"/>
                    </a:lnTo>
                    <a:lnTo>
                      <a:pt x="1687" y="711"/>
                    </a:lnTo>
                    <a:lnTo>
                      <a:pt x="1727" y="692"/>
                    </a:lnTo>
                    <a:lnTo>
                      <a:pt x="1764" y="670"/>
                    </a:lnTo>
                    <a:lnTo>
                      <a:pt x="1799" y="644"/>
                    </a:lnTo>
                    <a:lnTo>
                      <a:pt x="1831" y="612"/>
                    </a:lnTo>
                    <a:close/>
                  </a:path>
                </a:pathLst>
              </a:custGeom>
              <a:solidFill>
                <a:srgbClr val="00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6349" name="Freeform 38"/>
              <p:cNvSpPr>
                <a:spLocks/>
              </p:cNvSpPr>
              <p:nvPr/>
            </p:nvSpPr>
            <p:spPr bwMode="auto">
              <a:xfrm>
                <a:off x="2600" y="3578"/>
                <a:ext cx="330" cy="111"/>
              </a:xfrm>
              <a:custGeom>
                <a:avLst/>
                <a:gdLst>
                  <a:gd name="T0" fmla="*/ 0 w 1869"/>
                  <a:gd name="T1" fmla="*/ 1 h 628"/>
                  <a:gd name="T2" fmla="*/ 1 w 1869"/>
                  <a:gd name="T3" fmla="*/ 0 h 628"/>
                  <a:gd name="T4" fmla="*/ 1 w 1869"/>
                  <a:gd name="T5" fmla="*/ 0 h 628"/>
                  <a:gd name="T6" fmla="*/ 2 w 1869"/>
                  <a:gd name="T7" fmla="*/ 0 h 628"/>
                  <a:gd name="T8" fmla="*/ 2 w 1869"/>
                  <a:gd name="T9" fmla="*/ 0 h 628"/>
                  <a:gd name="T10" fmla="*/ 3 w 1869"/>
                  <a:gd name="T11" fmla="*/ 0 h 628"/>
                  <a:gd name="T12" fmla="*/ 4 w 1869"/>
                  <a:gd name="T13" fmla="*/ 0 h 628"/>
                  <a:gd name="T14" fmla="*/ 5 w 1869"/>
                  <a:gd name="T15" fmla="*/ 0 h 628"/>
                  <a:gd name="T16" fmla="*/ 5 w 1869"/>
                  <a:gd name="T17" fmla="*/ 0 h 628"/>
                  <a:gd name="T18" fmla="*/ 6 w 1869"/>
                  <a:gd name="T19" fmla="*/ 1 h 628"/>
                  <a:gd name="T20" fmla="*/ 7 w 1869"/>
                  <a:gd name="T21" fmla="*/ 1 h 628"/>
                  <a:gd name="T22" fmla="*/ 7 w 1869"/>
                  <a:gd name="T23" fmla="*/ 1 h 628"/>
                  <a:gd name="T24" fmla="*/ 8 w 1869"/>
                  <a:gd name="T25" fmla="*/ 1 h 628"/>
                  <a:gd name="T26" fmla="*/ 9 w 1869"/>
                  <a:gd name="T27" fmla="*/ 2 h 628"/>
                  <a:gd name="T28" fmla="*/ 9 w 1869"/>
                  <a:gd name="T29" fmla="*/ 2 h 628"/>
                  <a:gd name="T30" fmla="*/ 10 w 1869"/>
                  <a:gd name="T31" fmla="*/ 3 h 628"/>
                  <a:gd name="T32" fmla="*/ 10 w 1869"/>
                  <a:gd name="T33" fmla="*/ 4 h 628"/>
                  <a:gd name="T34" fmla="*/ 10 w 1869"/>
                  <a:gd name="T35" fmla="*/ 3 h 628"/>
                  <a:gd name="T36" fmla="*/ 10 w 1869"/>
                  <a:gd name="T37" fmla="*/ 2 h 628"/>
                  <a:gd name="T38" fmla="*/ 9 w 1869"/>
                  <a:gd name="T39" fmla="*/ 2 h 628"/>
                  <a:gd name="T40" fmla="*/ 8 w 1869"/>
                  <a:gd name="T41" fmla="*/ 2 h 628"/>
                  <a:gd name="T42" fmla="*/ 8 w 1869"/>
                  <a:gd name="T43" fmla="*/ 1 h 628"/>
                  <a:gd name="T44" fmla="*/ 7 w 1869"/>
                  <a:gd name="T45" fmla="*/ 1 h 628"/>
                  <a:gd name="T46" fmla="*/ 7 w 1869"/>
                  <a:gd name="T47" fmla="*/ 1 h 628"/>
                  <a:gd name="T48" fmla="*/ 6 w 1869"/>
                  <a:gd name="T49" fmla="*/ 0 h 628"/>
                  <a:gd name="T50" fmla="*/ 5 w 1869"/>
                  <a:gd name="T51" fmla="*/ 0 h 628"/>
                  <a:gd name="T52" fmla="*/ 4 w 1869"/>
                  <a:gd name="T53" fmla="*/ 0 h 628"/>
                  <a:gd name="T54" fmla="*/ 4 w 1869"/>
                  <a:gd name="T55" fmla="*/ 0 h 628"/>
                  <a:gd name="T56" fmla="*/ 3 w 1869"/>
                  <a:gd name="T57" fmla="*/ 0 h 628"/>
                  <a:gd name="T58" fmla="*/ 2 w 1869"/>
                  <a:gd name="T59" fmla="*/ 0 h 628"/>
                  <a:gd name="T60" fmla="*/ 1 w 1869"/>
                  <a:gd name="T61" fmla="*/ 0 h 628"/>
                  <a:gd name="T62" fmla="*/ 1 w 1869"/>
                  <a:gd name="T63" fmla="*/ 0 h 628"/>
                  <a:gd name="T64" fmla="*/ 0 w 1869"/>
                  <a:gd name="T65" fmla="*/ 0 h 628"/>
                  <a:gd name="T66" fmla="*/ 0 w 1869"/>
                  <a:gd name="T67" fmla="*/ 1 h 628"/>
                  <a:gd name="T68" fmla="*/ 0 w 1869"/>
                  <a:gd name="T69" fmla="*/ 1 h 628"/>
                  <a:gd name="T70" fmla="*/ 0 w 1869"/>
                  <a:gd name="T71" fmla="*/ 1 h 62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869"/>
                  <a:gd name="T109" fmla="*/ 0 h 628"/>
                  <a:gd name="T110" fmla="*/ 1869 w 1869"/>
                  <a:gd name="T111" fmla="*/ 628 h 62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869" h="628">
                    <a:moveTo>
                      <a:pt x="33" y="95"/>
                    </a:moveTo>
                    <a:lnTo>
                      <a:pt x="34" y="116"/>
                    </a:lnTo>
                    <a:lnTo>
                      <a:pt x="75" y="98"/>
                    </a:lnTo>
                    <a:lnTo>
                      <a:pt x="119" y="81"/>
                    </a:lnTo>
                    <a:lnTo>
                      <a:pt x="167" y="65"/>
                    </a:lnTo>
                    <a:lnTo>
                      <a:pt x="218" y="53"/>
                    </a:lnTo>
                    <a:lnTo>
                      <a:pt x="270" y="43"/>
                    </a:lnTo>
                    <a:lnTo>
                      <a:pt x="327" y="34"/>
                    </a:lnTo>
                    <a:lnTo>
                      <a:pt x="385" y="27"/>
                    </a:lnTo>
                    <a:lnTo>
                      <a:pt x="444" y="23"/>
                    </a:lnTo>
                    <a:lnTo>
                      <a:pt x="507" y="23"/>
                    </a:lnTo>
                    <a:lnTo>
                      <a:pt x="570" y="23"/>
                    </a:lnTo>
                    <a:lnTo>
                      <a:pt x="634" y="25"/>
                    </a:lnTo>
                    <a:lnTo>
                      <a:pt x="698" y="29"/>
                    </a:lnTo>
                    <a:lnTo>
                      <a:pt x="765" y="36"/>
                    </a:lnTo>
                    <a:lnTo>
                      <a:pt x="832" y="46"/>
                    </a:lnTo>
                    <a:lnTo>
                      <a:pt x="898" y="57"/>
                    </a:lnTo>
                    <a:lnTo>
                      <a:pt x="966" y="71"/>
                    </a:lnTo>
                    <a:lnTo>
                      <a:pt x="1033" y="88"/>
                    </a:lnTo>
                    <a:lnTo>
                      <a:pt x="1100" y="106"/>
                    </a:lnTo>
                    <a:lnTo>
                      <a:pt x="1165" y="127"/>
                    </a:lnTo>
                    <a:lnTo>
                      <a:pt x="1230" y="151"/>
                    </a:lnTo>
                    <a:lnTo>
                      <a:pt x="1295" y="177"/>
                    </a:lnTo>
                    <a:lnTo>
                      <a:pt x="1355" y="206"/>
                    </a:lnTo>
                    <a:lnTo>
                      <a:pt x="1417" y="236"/>
                    </a:lnTo>
                    <a:lnTo>
                      <a:pt x="1476" y="269"/>
                    </a:lnTo>
                    <a:lnTo>
                      <a:pt x="1531" y="306"/>
                    </a:lnTo>
                    <a:lnTo>
                      <a:pt x="1586" y="344"/>
                    </a:lnTo>
                    <a:lnTo>
                      <a:pt x="1638" y="384"/>
                    </a:lnTo>
                    <a:lnTo>
                      <a:pt x="1686" y="429"/>
                    </a:lnTo>
                    <a:lnTo>
                      <a:pt x="1733" y="475"/>
                    </a:lnTo>
                    <a:lnTo>
                      <a:pt x="1775" y="523"/>
                    </a:lnTo>
                    <a:lnTo>
                      <a:pt x="1815" y="575"/>
                    </a:lnTo>
                    <a:lnTo>
                      <a:pt x="1850" y="628"/>
                    </a:lnTo>
                    <a:lnTo>
                      <a:pt x="1869" y="618"/>
                    </a:lnTo>
                    <a:lnTo>
                      <a:pt x="1833" y="562"/>
                    </a:lnTo>
                    <a:lnTo>
                      <a:pt x="1794" y="510"/>
                    </a:lnTo>
                    <a:lnTo>
                      <a:pt x="1749" y="459"/>
                    </a:lnTo>
                    <a:lnTo>
                      <a:pt x="1702" y="413"/>
                    </a:lnTo>
                    <a:lnTo>
                      <a:pt x="1653" y="369"/>
                    </a:lnTo>
                    <a:lnTo>
                      <a:pt x="1599" y="325"/>
                    </a:lnTo>
                    <a:lnTo>
                      <a:pt x="1544" y="287"/>
                    </a:lnTo>
                    <a:lnTo>
                      <a:pt x="1487" y="250"/>
                    </a:lnTo>
                    <a:lnTo>
                      <a:pt x="1427" y="218"/>
                    </a:lnTo>
                    <a:lnTo>
                      <a:pt x="1366" y="185"/>
                    </a:lnTo>
                    <a:lnTo>
                      <a:pt x="1303" y="156"/>
                    </a:lnTo>
                    <a:lnTo>
                      <a:pt x="1238" y="130"/>
                    </a:lnTo>
                    <a:lnTo>
                      <a:pt x="1173" y="106"/>
                    </a:lnTo>
                    <a:lnTo>
                      <a:pt x="1106" y="85"/>
                    </a:lnTo>
                    <a:lnTo>
                      <a:pt x="1039" y="67"/>
                    </a:lnTo>
                    <a:lnTo>
                      <a:pt x="972" y="50"/>
                    </a:lnTo>
                    <a:lnTo>
                      <a:pt x="903" y="36"/>
                    </a:lnTo>
                    <a:lnTo>
                      <a:pt x="835" y="25"/>
                    </a:lnTo>
                    <a:lnTo>
                      <a:pt x="768" y="15"/>
                    </a:lnTo>
                    <a:lnTo>
                      <a:pt x="701" y="7"/>
                    </a:lnTo>
                    <a:lnTo>
                      <a:pt x="634" y="4"/>
                    </a:lnTo>
                    <a:lnTo>
                      <a:pt x="570" y="0"/>
                    </a:lnTo>
                    <a:lnTo>
                      <a:pt x="507" y="0"/>
                    </a:lnTo>
                    <a:lnTo>
                      <a:pt x="444" y="2"/>
                    </a:lnTo>
                    <a:lnTo>
                      <a:pt x="382" y="6"/>
                    </a:lnTo>
                    <a:lnTo>
                      <a:pt x="324" y="13"/>
                    </a:lnTo>
                    <a:lnTo>
                      <a:pt x="268" y="22"/>
                    </a:lnTo>
                    <a:lnTo>
                      <a:pt x="212" y="32"/>
                    </a:lnTo>
                    <a:lnTo>
                      <a:pt x="161" y="44"/>
                    </a:lnTo>
                    <a:lnTo>
                      <a:pt x="111" y="60"/>
                    </a:lnTo>
                    <a:lnTo>
                      <a:pt x="67" y="77"/>
                    </a:lnTo>
                    <a:lnTo>
                      <a:pt x="23" y="95"/>
                    </a:lnTo>
                    <a:lnTo>
                      <a:pt x="25" y="116"/>
                    </a:lnTo>
                    <a:lnTo>
                      <a:pt x="23" y="95"/>
                    </a:lnTo>
                    <a:lnTo>
                      <a:pt x="0" y="107"/>
                    </a:lnTo>
                    <a:lnTo>
                      <a:pt x="25" y="116"/>
                    </a:lnTo>
                    <a:lnTo>
                      <a:pt x="33" y="9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6350" name="Freeform 39"/>
              <p:cNvSpPr>
                <a:spLocks/>
              </p:cNvSpPr>
              <p:nvPr/>
            </p:nvSpPr>
            <p:spPr bwMode="auto">
              <a:xfrm>
                <a:off x="2605" y="3595"/>
                <a:ext cx="84" cy="54"/>
              </a:xfrm>
              <a:custGeom>
                <a:avLst/>
                <a:gdLst>
                  <a:gd name="T0" fmla="*/ 3 w 479"/>
                  <a:gd name="T1" fmla="*/ 2 h 308"/>
                  <a:gd name="T2" fmla="*/ 3 w 479"/>
                  <a:gd name="T3" fmla="*/ 2 h 308"/>
                  <a:gd name="T4" fmla="*/ 2 w 479"/>
                  <a:gd name="T5" fmla="*/ 1 h 308"/>
                  <a:gd name="T6" fmla="*/ 2 w 479"/>
                  <a:gd name="T7" fmla="*/ 1 h 308"/>
                  <a:gd name="T8" fmla="*/ 2 w 479"/>
                  <a:gd name="T9" fmla="*/ 1 h 308"/>
                  <a:gd name="T10" fmla="*/ 2 w 479"/>
                  <a:gd name="T11" fmla="*/ 1 h 308"/>
                  <a:gd name="T12" fmla="*/ 2 w 479"/>
                  <a:gd name="T13" fmla="*/ 1 h 308"/>
                  <a:gd name="T14" fmla="*/ 2 w 479"/>
                  <a:gd name="T15" fmla="*/ 1 h 308"/>
                  <a:gd name="T16" fmla="*/ 2 w 479"/>
                  <a:gd name="T17" fmla="*/ 1 h 308"/>
                  <a:gd name="T18" fmla="*/ 2 w 479"/>
                  <a:gd name="T19" fmla="*/ 1 h 308"/>
                  <a:gd name="T20" fmla="*/ 2 w 479"/>
                  <a:gd name="T21" fmla="*/ 1 h 308"/>
                  <a:gd name="T22" fmla="*/ 2 w 479"/>
                  <a:gd name="T23" fmla="*/ 1 h 308"/>
                  <a:gd name="T24" fmla="*/ 1 w 479"/>
                  <a:gd name="T25" fmla="*/ 1 h 308"/>
                  <a:gd name="T26" fmla="*/ 1 w 479"/>
                  <a:gd name="T27" fmla="*/ 1 h 308"/>
                  <a:gd name="T28" fmla="*/ 1 w 479"/>
                  <a:gd name="T29" fmla="*/ 0 h 308"/>
                  <a:gd name="T30" fmla="*/ 1 w 479"/>
                  <a:gd name="T31" fmla="*/ 0 h 308"/>
                  <a:gd name="T32" fmla="*/ 0 w 479"/>
                  <a:gd name="T33" fmla="*/ 0 h 308"/>
                  <a:gd name="T34" fmla="*/ 0 w 479"/>
                  <a:gd name="T35" fmla="*/ 0 h 308"/>
                  <a:gd name="T36" fmla="*/ 0 w 479"/>
                  <a:gd name="T37" fmla="*/ 0 h 308"/>
                  <a:gd name="T38" fmla="*/ 0 w 479"/>
                  <a:gd name="T39" fmla="*/ 0 h 308"/>
                  <a:gd name="T40" fmla="*/ 1 w 479"/>
                  <a:gd name="T41" fmla="*/ 0 h 308"/>
                  <a:gd name="T42" fmla="*/ 1 w 479"/>
                  <a:gd name="T43" fmla="*/ 1 h 308"/>
                  <a:gd name="T44" fmla="*/ 1 w 479"/>
                  <a:gd name="T45" fmla="*/ 1 h 308"/>
                  <a:gd name="T46" fmla="*/ 1 w 479"/>
                  <a:gd name="T47" fmla="*/ 1 h 308"/>
                  <a:gd name="T48" fmla="*/ 1 w 479"/>
                  <a:gd name="T49" fmla="*/ 1 h 308"/>
                  <a:gd name="T50" fmla="*/ 2 w 479"/>
                  <a:gd name="T51" fmla="*/ 1 h 308"/>
                  <a:gd name="T52" fmla="*/ 2 w 479"/>
                  <a:gd name="T53" fmla="*/ 1 h 308"/>
                  <a:gd name="T54" fmla="*/ 2 w 479"/>
                  <a:gd name="T55" fmla="*/ 1 h 308"/>
                  <a:gd name="T56" fmla="*/ 2 w 479"/>
                  <a:gd name="T57" fmla="*/ 1 h 308"/>
                  <a:gd name="T58" fmla="*/ 2 w 479"/>
                  <a:gd name="T59" fmla="*/ 1 h 308"/>
                  <a:gd name="T60" fmla="*/ 2 w 479"/>
                  <a:gd name="T61" fmla="*/ 1 h 308"/>
                  <a:gd name="T62" fmla="*/ 2 w 479"/>
                  <a:gd name="T63" fmla="*/ 1 h 308"/>
                  <a:gd name="T64" fmla="*/ 2 w 479"/>
                  <a:gd name="T65" fmla="*/ 2 h 308"/>
                  <a:gd name="T66" fmla="*/ 2 w 479"/>
                  <a:gd name="T67" fmla="*/ 2 h 308"/>
                  <a:gd name="T68" fmla="*/ 2 w 479"/>
                  <a:gd name="T69" fmla="*/ 2 h 308"/>
                  <a:gd name="T70" fmla="*/ 2 w 479"/>
                  <a:gd name="T71" fmla="*/ 2 h 308"/>
                  <a:gd name="T72" fmla="*/ 3 w 479"/>
                  <a:gd name="T73" fmla="*/ 2 h 308"/>
                  <a:gd name="T74" fmla="*/ 3 w 479"/>
                  <a:gd name="T75" fmla="*/ 2 h 308"/>
                  <a:gd name="T76" fmla="*/ 3 w 479"/>
                  <a:gd name="T77" fmla="*/ 2 h 30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479"/>
                  <a:gd name="T118" fmla="*/ 0 h 308"/>
                  <a:gd name="T119" fmla="*/ 479 w 479"/>
                  <a:gd name="T120" fmla="*/ 308 h 308"/>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479" h="308">
                    <a:moveTo>
                      <a:pt x="479" y="289"/>
                    </a:moveTo>
                    <a:lnTo>
                      <a:pt x="479" y="289"/>
                    </a:lnTo>
                    <a:lnTo>
                      <a:pt x="459" y="275"/>
                    </a:lnTo>
                    <a:lnTo>
                      <a:pt x="442" y="262"/>
                    </a:lnTo>
                    <a:lnTo>
                      <a:pt x="427" y="247"/>
                    </a:lnTo>
                    <a:lnTo>
                      <a:pt x="411" y="232"/>
                    </a:lnTo>
                    <a:lnTo>
                      <a:pt x="394" y="214"/>
                    </a:lnTo>
                    <a:lnTo>
                      <a:pt x="375" y="197"/>
                    </a:lnTo>
                    <a:lnTo>
                      <a:pt x="357" y="180"/>
                    </a:lnTo>
                    <a:lnTo>
                      <a:pt x="333" y="161"/>
                    </a:lnTo>
                    <a:lnTo>
                      <a:pt x="310" y="144"/>
                    </a:lnTo>
                    <a:lnTo>
                      <a:pt x="282" y="124"/>
                    </a:lnTo>
                    <a:lnTo>
                      <a:pt x="249" y="105"/>
                    </a:lnTo>
                    <a:lnTo>
                      <a:pt x="212" y="83"/>
                    </a:lnTo>
                    <a:lnTo>
                      <a:pt x="172" y="63"/>
                    </a:lnTo>
                    <a:lnTo>
                      <a:pt x="122" y="42"/>
                    </a:lnTo>
                    <a:lnTo>
                      <a:pt x="68" y="21"/>
                    </a:lnTo>
                    <a:lnTo>
                      <a:pt x="8" y="0"/>
                    </a:lnTo>
                    <a:lnTo>
                      <a:pt x="0" y="21"/>
                    </a:lnTo>
                    <a:lnTo>
                      <a:pt x="60" y="42"/>
                    </a:lnTo>
                    <a:lnTo>
                      <a:pt x="114" y="63"/>
                    </a:lnTo>
                    <a:lnTo>
                      <a:pt x="161" y="84"/>
                    </a:lnTo>
                    <a:lnTo>
                      <a:pt x="202" y="104"/>
                    </a:lnTo>
                    <a:lnTo>
                      <a:pt x="239" y="124"/>
                    </a:lnTo>
                    <a:lnTo>
                      <a:pt x="269" y="142"/>
                    </a:lnTo>
                    <a:lnTo>
                      <a:pt x="297" y="162"/>
                    </a:lnTo>
                    <a:lnTo>
                      <a:pt x="320" y="179"/>
                    </a:lnTo>
                    <a:lnTo>
                      <a:pt x="341" y="196"/>
                    </a:lnTo>
                    <a:lnTo>
                      <a:pt x="360" y="213"/>
                    </a:lnTo>
                    <a:lnTo>
                      <a:pt x="378" y="230"/>
                    </a:lnTo>
                    <a:lnTo>
                      <a:pt x="395" y="247"/>
                    </a:lnTo>
                    <a:lnTo>
                      <a:pt x="411" y="263"/>
                    </a:lnTo>
                    <a:lnTo>
                      <a:pt x="429" y="277"/>
                    </a:lnTo>
                    <a:lnTo>
                      <a:pt x="446" y="293"/>
                    </a:lnTo>
                    <a:lnTo>
                      <a:pt x="466" y="308"/>
                    </a:lnTo>
                    <a:lnTo>
                      <a:pt x="479" y="28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6351" name="Freeform 40"/>
              <p:cNvSpPr>
                <a:spLocks/>
              </p:cNvSpPr>
              <p:nvPr/>
            </p:nvSpPr>
            <p:spPr bwMode="auto">
              <a:xfrm>
                <a:off x="2687" y="3646"/>
                <a:ext cx="245" cy="69"/>
              </a:xfrm>
              <a:custGeom>
                <a:avLst/>
                <a:gdLst>
                  <a:gd name="T0" fmla="*/ 8 w 1383"/>
                  <a:gd name="T1" fmla="*/ 1 h 389"/>
                  <a:gd name="T2" fmla="*/ 7 w 1383"/>
                  <a:gd name="T3" fmla="*/ 2 h 389"/>
                  <a:gd name="T4" fmla="*/ 7 w 1383"/>
                  <a:gd name="T5" fmla="*/ 2 h 389"/>
                  <a:gd name="T6" fmla="*/ 6 w 1383"/>
                  <a:gd name="T7" fmla="*/ 2 h 389"/>
                  <a:gd name="T8" fmla="*/ 6 w 1383"/>
                  <a:gd name="T9" fmla="*/ 2 h 389"/>
                  <a:gd name="T10" fmla="*/ 5 w 1383"/>
                  <a:gd name="T11" fmla="*/ 2 h 389"/>
                  <a:gd name="T12" fmla="*/ 5 w 1383"/>
                  <a:gd name="T13" fmla="*/ 2 h 389"/>
                  <a:gd name="T14" fmla="*/ 4 w 1383"/>
                  <a:gd name="T15" fmla="*/ 2 h 389"/>
                  <a:gd name="T16" fmla="*/ 4 w 1383"/>
                  <a:gd name="T17" fmla="*/ 2 h 389"/>
                  <a:gd name="T18" fmla="*/ 3 w 1383"/>
                  <a:gd name="T19" fmla="*/ 2 h 389"/>
                  <a:gd name="T20" fmla="*/ 2 w 1383"/>
                  <a:gd name="T21" fmla="*/ 1 h 389"/>
                  <a:gd name="T22" fmla="*/ 2 w 1383"/>
                  <a:gd name="T23" fmla="*/ 1 h 389"/>
                  <a:gd name="T24" fmla="*/ 2 w 1383"/>
                  <a:gd name="T25" fmla="*/ 1 h 389"/>
                  <a:gd name="T26" fmla="*/ 1 w 1383"/>
                  <a:gd name="T27" fmla="*/ 1 h 389"/>
                  <a:gd name="T28" fmla="*/ 1 w 1383"/>
                  <a:gd name="T29" fmla="*/ 0 h 389"/>
                  <a:gd name="T30" fmla="*/ 0 w 1383"/>
                  <a:gd name="T31" fmla="*/ 0 h 389"/>
                  <a:gd name="T32" fmla="*/ 0 w 1383"/>
                  <a:gd name="T33" fmla="*/ 0 h 389"/>
                  <a:gd name="T34" fmla="*/ 0 w 1383"/>
                  <a:gd name="T35" fmla="*/ 0 h 389"/>
                  <a:gd name="T36" fmla="*/ 0 w 1383"/>
                  <a:gd name="T37" fmla="*/ 0 h 389"/>
                  <a:gd name="T38" fmla="*/ 1 w 1383"/>
                  <a:gd name="T39" fmla="*/ 1 h 389"/>
                  <a:gd name="T40" fmla="*/ 1 w 1383"/>
                  <a:gd name="T41" fmla="*/ 1 h 389"/>
                  <a:gd name="T42" fmla="*/ 2 w 1383"/>
                  <a:gd name="T43" fmla="*/ 1 h 389"/>
                  <a:gd name="T44" fmla="*/ 2 w 1383"/>
                  <a:gd name="T45" fmla="*/ 1 h 389"/>
                  <a:gd name="T46" fmla="*/ 3 w 1383"/>
                  <a:gd name="T47" fmla="*/ 2 h 389"/>
                  <a:gd name="T48" fmla="*/ 3 w 1383"/>
                  <a:gd name="T49" fmla="*/ 2 h 389"/>
                  <a:gd name="T50" fmla="*/ 4 w 1383"/>
                  <a:gd name="T51" fmla="*/ 2 h 389"/>
                  <a:gd name="T52" fmla="*/ 4 w 1383"/>
                  <a:gd name="T53" fmla="*/ 2 h 389"/>
                  <a:gd name="T54" fmla="*/ 5 w 1383"/>
                  <a:gd name="T55" fmla="*/ 2 h 389"/>
                  <a:gd name="T56" fmla="*/ 6 w 1383"/>
                  <a:gd name="T57" fmla="*/ 2 h 389"/>
                  <a:gd name="T58" fmla="*/ 6 w 1383"/>
                  <a:gd name="T59" fmla="*/ 2 h 389"/>
                  <a:gd name="T60" fmla="*/ 7 w 1383"/>
                  <a:gd name="T61" fmla="*/ 2 h 389"/>
                  <a:gd name="T62" fmla="*/ 7 w 1383"/>
                  <a:gd name="T63" fmla="*/ 2 h 389"/>
                  <a:gd name="T64" fmla="*/ 7 w 1383"/>
                  <a:gd name="T65" fmla="*/ 2 h 389"/>
                  <a:gd name="T66" fmla="*/ 8 w 1383"/>
                  <a:gd name="T67" fmla="*/ 1 h 389"/>
                  <a:gd name="T68" fmla="*/ 8 w 1383"/>
                  <a:gd name="T69" fmla="*/ 1 h 389"/>
                  <a:gd name="T70" fmla="*/ 8 w 1383"/>
                  <a:gd name="T71" fmla="*/ 1 h 38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383"/>
                  <a:gd name="T109" fmla="*/ 0 h 389"/>
                  <a:gd name="T110" fmla="*/ 1383 w 1383"/>
                  <a:gd name="T111" fmla="*/ 389 h 38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383" h="389">
                    <a:moveTo>
                      <a:pt x="1359" y="244"/>
                    </a:moveTo>
                    <a:lnTo>
                      <a:pt x="1361" y="231"/>
                    </a:lnTo>
                    <a:lnTo>
                      <a:pt x="1329" y="263"/>
                    </a:lnTo>
                    <a:lnTo>
                      <a:pt x="1295" y="288"/>
                    </a:lnTo>
                    <a:lnTo>
                      <a:pt x="1260" y="310"/>
                    </a:lnTo>
                    <a:lnTo>
                      <a:pt x="1221" y="327"/>
                    </a:lnTo>
                    <a:lnTo>
                      <a:pt x="1181" y="342"/>
                    </a:lnTo>
                    <a:lnTo>
                      <a:pt x="1137" y="352"/>
                    </a:lnTo>
                    <a:lnTo>
                      <a:pt x="1094" y="360"/>
                    </a:lnTo>
                    <a:lnTo>
                      <a:pt x="1048" y="365"/>
                    </a:lnTo>
                    <a:lnTo>
                      <a:pt x="1002" y="365"/>
                    </a:lnTo>
                    <a:lnTo>
                      <a:pt x="954" y="365"/>
                    </a:lnTo>
                    <a:lnTo>
                      <a:pt x="905" y="361"/>
                    </a:lnTo>
                    <a:lnTo>
                      <a:pt x="855" y="355"/>
                    </a:lnTo>
                    <a:lnTo>
                      <a:pt x="806" y="346"/>
                    </a:lnTo>
                    <a:lnTo>
                      <a:pt x="755" y="335"/>
                    </a:lnTo>
                    <a:lnTo>
                      <a:pt x="704" y="322"/>
                    </a:lnTo>
                    <a:lnTo>
                      <a:pt x="653" y="308"/>
                    </a:lnTo>
                    <a:lnTo>
                      <a:pt x="604" y="292"/>
                    </a:lnTo>
                    <a:lnTo>
                      <a:pt x="554" y="275"/>
                    </a:lnTo>
                    <a:lnTo>
                      <a:pt x="504" y="256"/>
                    </a:lnTo>
                    <a:lnTo>
                      <a:pt x="456" y="237"/>
                    </a:lnTo>
                    <a:lnTo>
                      <a:pt x="408" y="217"/>
                    </a:lnTo>
                    <a:lnTo>
                      <a:pt x="364" y="196"/>
                    </a:lnTo>
                    <a:lnTo>
                      <a:pt x="319" y="175"/>
                    </a:lnTo>
                    <a:lnTo>
                      <a:pt x="276" y="154"/>
                    </a:lnTo>
                    <a:lnTo>
                      <a:pt x="234" y="133"/>
                    </a:lnTo>
                    <a:lnTo>
                      <a:pt x="194" y="113"/>
                    </a:lnTo>
                    <a:lnTo>
                      <a:pt x="158" y="92"/>
                    </a:lnTo>
                    <a:lnTo>
                      <a:pt x="123" y="71"/>
                    </a:lnTo>
                    <a:lnTo>
                      <a:pt x="91" y="53"/>
                    </a:lnTo>
                    <a:lnTo>
                      <a:pt x="63" y="34"/>
                    </a:lnTo>
                    <a:lnTo>
                      <a:pt x="37" y="16"/>
                    </a:lnTo>
                    <a:lnTo>
                      <a:pt x="13" y="0"/>
                    </a:lnTo>
                    <a:lnTo>
                      <a:pt x="0" y="19"/>
                    </a:lnTo>
                    <a:lnTo>
                      <a:pt x="24" y="34"/>
                    </a:lnTo>
                    <a:lnTo>
                      <a:pt x="50" y="53"/>
                    </a:lnTo>
                    <a:lnTo>
                      <a:pt x="80" y="71"/>
                    </a:lnTo>
                    <a:lnTo>
                      <a:pt x="113" y="90"/>
                    </a:lnTo>
                    <a:lnTo>
                      <a:pt x="147" y="111"/>
                    </a:lnTo>
                    <a:lnTo>
                      <a:pt x="184" y="132"/>
                    </a:lnTo>
                    <a:lnTo>
                      <a:pt x="223" y="154"/>
                    </a:lnTo>
                    <a:lnTo>
                      <a:pt x="265" y="175"/>
                    </a:lnTo>
                    <a:lnTo>
                      <a:pt x="309" y="196"/>
                    </a:lnTo>
                    <a:lnTo>
                      <a:pt x="353" y="217"/>
                    </a:lnTo>
                    <a:lnTo>
                      <a:pt x="401" y="238"/>
                    </a:lnTo>
                    <a:lnTo>
                      <a:pt x="448" y="258"/>
                    </a:lnTo>
                    <a:lnTo>
                      <a:pt x="496" y="277"/>
                    </a:lnTo>
                    <a:lnTo>
                      <a:pt x="546" y="296"/>
                    </a:lnTo>
                    <a:lnTo>
                      <a:pt x="596" y="313"/>
                    </a:lnTo>
                    <a:lnTo>
                      <a:pt x="647" y="329"/>
                    </a:lnTo>
                    <a:lnTo>
                      <a:pt x="699" y="343"/>
                    </a:lnTo>
                    <a:lnTo>
                      <a:pt x="750" y="356"/>
                    </a:lnTo>
                    <a:lnTo>
                      <a:pt x="801" y="367"/>
                    </a:lnTo>
                    <a:lnTo>
                      <a:pt x="852" y="376"/>
                    </a:lnTo>
                    <a:lnTo>
                      <a:pt x="902" y="382"/>
                    </a:lnTo>
                    <a:lnTo>
                      <a:pt x="954" y="386"/>
                    </a:lnTo>
                    <a:lnTo>
                      <a:pt x="1002" y="389"/>
                    </a:lnTo>
                    <a:lnTo>
                      <a:pt x="1051" y="386"/>
                    </a:lnTo>
                    <a:lnTo>
                      <a:pt x="1097" y="381"/>
                    </a:lnTo>
                    <a:lnTo>
                      <a:pt x="1143" y="373"/>
                    </a:lnTo>
                    <a:lnTo>
                      <a:pt x="1186" y="363"/>
                    </a:lnTo>
                    <a:lnTo>
                      <a:pt x="1229" y="348"/>
                    </a:lnTo>
                    <a:lnTo>
                      <a:pt x="1270" y="329"/>
                    </a:lnTo>
                    <a:lnTo>
                      <a:pt x="1308" y="306"/>
                    </a:lnTo>
                    <a:lnTo>
                      <a:pt x="1345" y="279"/>
                    </a:lnTo>
                    <a:lnTo>
                      <a:pt x="1376" y="247"/>
                    </a:lnTo>
                    <a:lnTo>
                      <a:pt x="1378" y="234"/>
                    </a:lnTo>
                    <a:lnTo>
                      <a:pt x="1376" y="247"/>
                    </a:lnTo>
                    <a:lnTo>
                      <a:pt x="1383" y="241"/>
                    </a:lnTo>
                    <a:lnTo>
                      <a:pt x="1378" y="234"/>
                    </a:lnTo>
                    <a:lnTo>
                      <a:pt x="1359" y="24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6352" name="Freeform 41"/>
              <p:cNvSpPr>
                <a:spLocks/>
              </p:cNvSpPr>
              <p:nvPr/>
            </p:nvSpPr>
            <p:spPr bwMode="auto">
              <a:xfrm>
                <a:off x="2871" y="3465"/>
                <a:ext cx="223" cy="238"/>
              </a:xfrm>
              <a:custGeom>
                <a:avLst/>
                <a:gdLst>
                  <a:gd name="T0" fmla="*/ 7 w 1265"/>
                  <a:gd name="T1" fmla="*/ 7 h 1345"/>
                  <a:gd name="T2" fmla="*/ 7 w 1265"/>
                  <a:gd name="T3" fmla="*/ 7 h 1345"/>
                  <a:gd name="T4" fmla="*/ 7 w 1265"/>
                  <a:gd name="T5" fmla="*/ 7 h 1345"/>
                  <a:gd name="T6" fmla="*/ 6 w 1265"/>
                  <a:gd name="T7" fmla="*/ 6 h 1345"/>
                  <a:gd name="T8" fmla="*/ 6 w 1265"/>
                  <a:gd name="T9" fmla="*/ 6 h 1345"/>
                  <a:gd name="T10" fmla="*/ 6 w 1265"/>
                  <a:gd name="T11" fmla="*/ 5 h 1345"/>
                  <a:gd name="T12" fmla="*/ 5 w 1265"/>
                  <a:gd name="T13" fmla="*/ 5 h 1345"/>
                  <a:gd name="T14" fmla="*/ 5 w 1265"/>
                  <a:gd name="T15" fmla="*/ 5 h 1345"/>
                  <a:gd name="T16" fmla="*/ 4 w 1265"/>
                  <a:gd name="T17" fmla="*/ 4 h 1345"/>
                  <a:gd name="T18" fmla="*/ 4 w 1265"/>
                  <a:gd name="T19" fmla="*/ 4 h 1345"/>
                  <a:gd name="T20" fmla="*/ 4 w 1265"/>
                  <a:gd name="T21" fmla="*/ 4 h 1345"/>
                  <a:gd name="T22" fmla="*/ 3 w 1265"/>
                  <a:gd name="T23" fmla="*/ 3 h 1345"/>
                  <a:gd name="T24" fmla="*/ 3 w 1265"/>
                  <a:gd name="T25" fmla="*/ 3 h 1345"/>
                  <a:gd name="T26" fmla="*/ 3 w 1265"/>
                  <a:gd name="T27" fmla="*/ 3 h 1345"/>
                  <a:gd name="T28" fmla="*/ 2 w 1265"/>
                  <a:gd name="T29" fmla="*/ 2 h 1345"/>
                  <a:gd name="T30" fmla="*/ 2 w 1265"/>
                  <a:gd name="T31" fmla="*/ 2 h 1345"/>
                  <a:gd name="T32" fmla="*/ 2 w 1265"/>
                  <a:gd name="T33" fmla="*/ 2 h 1345"/>
                  <a:gd name="T34" fmla="*/ 1 w 1265"/>
                  <a:gd name="T35" fmla="*/ 2 h 1345"/>
                  <a:gd name="T36" fmla="*/ 1 w 1265"/>
                  <a:gd name="T37" fmla="*/ 1 h 1345"/>
                  <a:gd name="T38" fmla="*/ 1 w 1265"/>
                  <a:gd name="T39" fmla="*/ 1 h 1345"/>
                  <a:gd name="T40" fmla="*/ 1 w 1265"/>
                  <a:gd name="T41" fmla="*/ 1 h 1345"/>
                  <a:gd name="T42" fmla="*/ 0 w 1265"/>
                  <a:gd name="T43" fmla="*/ 1 h 1345"/>
                  <a:gd name="T44" fmla="*/ 0 w 1265"/>
                  <a:gd name="T45" fmla="*/ 0 h 1345"/>
                  <a:gd name="T46" fmla="*/ 0 w 1265"/>
                  <a:gd name="T47" fmla="*/ 0 h 1345"/>
                  <a:gd name="T48" fmla="*/ 0 w 1265"/>
                  <a:gd name="T49" fmla="*/ 0 h 1345"/>
                  <a:gd name="T50" fmla="*/ 0 w 1265"/>
                  <a:gd name="T51" fmla="*/ 1 h 1345"/>
                  <a:gd name="T52" fmla="*/ 0 w 1265"/>
                  <a:gd name="T53" fmla="*/ 1 h 1345"/>
                  <a:gd name="T54" fmla="*/ 0 w 1265"/>
                  <a:gd name="T55" fmla="*/ 2 h 1345"/>
                  <a:gd name="T56" fmla="*/ 0 w 1265"/>
                  <a:gd name="T57" fmla="*/ 2 h 1345"/>
                  <a:gd name="T58" fmla="*/ 0 w 1265"/>
                  <a:gd name="T59" fmla="*/ 3 h 1345"/>
                  <a:gd name="T60" fmla="*/ 0 w 1265"/>
                  <a:gd name="T61" fmla="*/ 4 h 1345"/>
                  <a:gd name="T62" fmla="*/ 1 w 1265"/>
                  <a:gd name="T63" fmla="*/ 5 h 1345"/>
                  <a:gd name="T64" fmla="*/ 1 w 1265"/>
                  <a:gd name="T65" fmla="*/ 5 h 1345"/>
                  <a:gd name="T66" fmla="*/ 1 w 1265"/>
                  <a:gd name="T67" fmla="*/ 6 h 1345"/>
                  <a:gd name="T68" fmla="*/ 2 w 1265"/>
                  <a:gd name="T69" fmla="*/ 6 h 1345"/>
                  <a:gd name="T70" fmla="*/ 2 w 1265"/>
                  <a:gd name="T71" fmla="*/ 7 h 1345"/>
                  <a:gd name="T72" fmla="*/ 3 w 1265"/>
                  <a:gd name="T73" fmla="*/ 7 h 1345"/>
                  <a:gd name="T74" fmla="*/ 4 w 1265"/>
                  <a:gd name="T75" fmla="*/ 7 h 1345"/>
                  <a:gd name="T76" fmla="*/ 5 w 1265"/>
                  <a:gd name="T77" fmla="*/ 7 h 1345"/>
                  <a:gd name="T78" fmla="*/ 6 w 1265"/>
                  <a:gd name="T79" fmla="*/ 7 h 134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265"/>
                  <a:gd name="T121" fmla="*/ 0 h 1345"/>
                  <a:gd name="T122" fmla="*/ 1265 w 1265"/>
                  <a:gd name="T123" fmla="*/ 1345 h 1345"/>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265" h="1345">
                    <a:moveTo>
                      <a:pt x="1265" y="1292"/>
                    </a:moveTo>
                    <a:lnTo>
                      <a:pt x="1252" y="1271"/>
                    </a:lnTo>
                    <a:lnTo>
                      <a:pt x="1237" y="1249"/>
                    </a:lnTo>
                    <a:lnTo>
                      <a:pt x="1219" y="1225"/>
                    </a:lnTo>
                    <a:lnTo>
                      <a:pt x="1199" y="1199"/>
                    </a:lnTo>
                    <a:lnTo>
                      <a:pt x="1178" y="1171"/>
                    </a:lnTo>
                    <a:lnTo>
                      <a:pt x="1153" y="1142"/>
                    </a:lnTo>
                    <a:lnTo>
                      <a:pt x="1128" y="1112"/>
                    </a:lnTo>
                    <a:lnTo>
                      <a:pt x="1102" y="1081"/>
                    </a:lnTo>
                    <a:lnTo>
                      <a:pt x="1073" y="1048"/>
                    </a:lnTo>
                    <a:lnTo>
                      <a:pt x="1043" y="1015"/>
                    </a:lnTo>
                    <a:lnTo>
                      <a:pt x="1013" y="981"/>
                    </a:lnTo>
                    <a:lnTo>
                      <a:pt x="980" y="947"/>
                    </a:lnTo>
                    <a:lnTo>
                      <a:pt x="947" y="911"/>
                    </a:lnTo>
                    <a:lnTo>
                      <a:pt x="914" y="877"/>
                    </a:lnTo>
                    <a:lnTo>
                      <a:pt x="880" y="842"/>
                    </a:lnTo>
                    <a:lnTo>
                      <a:pt x="845" y="806"/>
                    </a:lnTo>
                    <a:lnTo>
                      <a:pt x="811" y="771"/>
                    </a:lnTo>
                    <a:lnTo>
                      <a:pt x="775" y="737"/>
                    </a:lnTo>
                    <a:lnTo>
                      <a:pt x="740" y="703"/>
                    </a:lnTo>
                    <a:lnTo>
                      <a:pt x="706" y="669"/>
                    </a:lnTo>
                    <a:lnTo>
                      <a:pt x="670" y="636"/>
                    </a:lnTo>
                    <a:lnTo>
                      <a:pt x="636" y="604"/>
                    </a:lnTo>
                    <a:lnTo>
                      <a:pt x="602" y="573"/>
                    </a:lnTo>
                    <a:lnTo>
                      <a:pt x="569" y="542"/>
                    </a:lnTo>
                    <a:lnTo>
                      <a:pt x="536" y="514"/>
                    </a:lnTo>
                    <a:lnTo>
                      <a:pt x="506" y="487"/>
                    </a:lnTo>
                    <a:lnTo>
                      <a:pt x="476" y="461"/>
                    </a:lnTo>
                    <a:lnTo>
                      <a:pt x="445" y="437"/>
                    </a:lnTo>
                    <a:lnTo>
                      <a:pt x="418" y="415"/>
                    </a:lnTo>
                    <a:lnTo>
                      <a:pt x="393" y="395"/>
                    </a:lnTo>
                    <a:lnTo>
                      <a:pt x="368" y="377"/>
                    </a:lnTo>
                    <a:lnTo>
                      <a:pt x="346" y="361"/>
                    </a:lnTo>
                    <a:lnTo>
                      <a:pt x="321" y="335"/>
                    </a:lnTo>
                    <a:lnTo>
                      <a:pt x="294" y="310"/>
                    </a:lnTo>
                    <a:lnTo>
                      <a:pt x="268" y="286"/>
                    </a:lnTo>
                    <a:lnTo>
                      <a:pt x="241" y="264"/>
                    </a:lnTo>
                    <a:lnTo>
                      <a:pt x="214" y="243"/>
                    </a:lnTo>
                    <a:lnTo>
                      <a:pt x="187" y="222"/>
                    </a:lnTo>
                    <a:lnTo>
                      <a:pt x="162" y="202"/>
                    </a:lnTo>
                    <a:lnTo>
                      <a:pt x="135" y="183"/>
                    </a:lnTo>
                    <a:lnTo>
                      <a:pt x="112" y="163"/>
                    </a:lnTo>
                    <a:lnTo>
                      <a:pt x="90" y="143"/>
                    </a:lnTo>
                    <a:lnTo>
                      <a:pt x="68" y="122"/>
                    </a:lnTo>
                    <a:lnTo>
                      <a:pt x="50" y="101"/>
                    </a:lnTo>
                    <a:lnTo>
                      <a:pt x="33" y="79"/>
                    </a:lnTo>
                    <a:lnTo>
                      <a:pt x="19" y="54"/>
                    </a:lnTo>
                    <a:lnTo>
                      <a:pt x="8" y="28"/>
                    </a:lnTo>
                    <a:lnTo>
                      <a:pt x="0" y="0"/>
                    </a:lnTo>
                    <a:lnTo>
                      <a:pt x="3" y="33"/>
                    </a:lnTo>
                    <a:lnTo>
                      <a:pt x="5" y="71"/>
                    </a:lnTo>
                    <a:lnTo>
                      <a:pt x="8" y="113"/>
                    </a:lnTo>
                    <a:lnTo>
                      <a:pt x="9" y="160"/>
                    </a:lnTo>
                    <a:lnTo>
                      <a:pt x="12" y="212"/>
                    </a:lnTo>
                    <a:lnTo>
                      <a:pt x="16" y="267"/>
                    </a:lnTo>
                    <a:lnTo>
                      <a:pt x="20" y="323"/>
                    </a:lnTo>
                    <a:lnTo>
                      <a:pt x="25" y="384"/>
                    </a:lnTo>
                    <a:lnTo>
                      <a:pt x="33" y="445"/>
                    </a:lnTo>
                    <a:lnTo>
                      <a:pt x="42" y="508"/>
                    </a:lnTo>
                    <a:lnTo>
                      <a:pt x="53" y="573"/>
                    </a:lnTo>
                    <a:lnTo>
                      <a:pt x="66" y="637"/>
                    </a:lnTo>
                    <a:lnTo>
                      <a:pt x="82" y="701"/>
                    </a:lnTo>
                    <a:lnTo>
                      <a:pt x="101" y="766"/>
                    </a:lnTo>
                    <a:lnTo>
                      <a:pt x="124" y="829"/>
                    </a:lnTo>
                    <a:lnTo>
                      <a:pt x="149" y="890"/>
                    </a:lnTo>
                    <a:lnTo>
                      <a:pt x="179" y="951"/>
                    </a:lnTo>
                    <a:lnTo>
                      <a:pt x="212" y="1007"/>
                    </a:lnTo>
                    <a:lnTo>
                      <a:pt x="250" y="1062"/>
                    </a:lnTo>
                    <a:lnTo>
                      <a:pt x="292" y="1114"/>
                    </a:lnTo>
                    <a:lnTo>
                      <a:pt x="339" y="1161"/>
                    </a:lnTo>
                    <a:lnTo>
                      <a:pt x="392" y="1204"/>
                    </a:lnTo>
                    <a:lnTo>
                      <a:pt x="451" y="1242"/>
                    </a:lnTo>
                    <a:lnTo>
                      <a:pt x="514" y="1275"/>
                    </a:lnTo>
                    <a:lnTo>
                      <a:pt x="583" y="1303"/>
                    </a:lnTo>
                    <a:lnTo>
                      <a:pt x="660" y="1324"/>
                    </a:lnTo>
                    <a:lnTo>
                      <a:pt x="742" y="1338"/>
                    </a:lnTo>
                    <a:lnTo>
                      <a:pt x="833" y="1345"/>
                    </a:lnTo>
                    <a:lnTo>
                      <a:pt x="929" y="1345"/>
                    </a:lnTo>
                    <a:lnTo>
                      <a:pt x="1034" y="1335"/>
                    </a:lnTo>
                    <a:lnTo>
                      <a:pt x="1146" y="1318"/>
                    </a:lnTo>
                    <a:lnTo>
                      <a:pt x="1265" y="1292"/>
                    </a:lnTo>
                    <a:close/>
                  </a:path>
                </a:pathLst>
              </a:custGeom>
              <a:solidFill>
                <a:srgbClr val="00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6353" name="Freeform 42"/>
              <p:cNvSpPr>
                <a:spLocks/>
              </p:cNvSpPr>
              <p:nvPr/>
            </p:nvSpPr>
            <p:spPr bwMode="auto">
              <a:xfrm>
                <a:off x="2930" y="3527"/>
                <a:ext cx="166" cy="167"/>
              </a:xfrm>
              <a:custGeom>
                <a:avLst/>
                <a:gdLst>
                  <a:gd name="T0" fmla="*/ 0 w 936"/>
                  <a:gd name="T1" fmla="*/ 0 h 945"/>
                  <a:gd name="T2" fmla="*/ 0 w 936"/>
                  <a:gd name="T3" fmla="*/ 0 h 945"/>
                  <a:gd name="T4" fmla="*/ 1 w 936"/>
                  <a:gd name="T5" fmla="*/ 1 h 945"/>
                  <a:gd name="T6" fmla="*/ 1 w 936"/>
                  <a:gd name="T7" fmla="*/ 1 h 945"/>
                  <a:gd name="T8" fmla="*/ 1 w 936"/>
                  <a:gd name="T9" fmla="*/ 1 h 945"/>
                  <a:gd name="T10" fmla="*/ 2 w 936"/>
                  <a:gd name="T11" fmla="*/ 1 h 945"/>
                  <a:gd name="T12" fmla="*/ 2 w 936"/>
                  <a:gd name="T13" fmla="*/ 2 h 945"/>
                  <a:gd name="T14" fmla="*/ 2 w 936"/>
                  <a:gd name="T15" fmla="*/ 2 h 945"/>
                  <a:gd name="T16" fmla="*/ 3 w 936"/>
                  <a:gd name="T17" fmla="*/ 2 h 945"/>
                  <a:gd name="T18" fmla="*/ 3 w 936"/>
                  <a:gd name="T19" fmla="*/ 3 h 945"/>
                  <a:gd name="T20" fmla="*/ 4 w 936"/>
                  <a:gd name="T21" fmla="*/ 3 h 945"/>
                  <a:gd name="T22" fmla="*/ 4 w 936"/>
                  <a:gd name="T23" fmla="*/ 4 h 945"/>
                  <a:gd name="T24" fmla="*/ 4 w 936"/>
                  <a:gd name="T25" fmla="*/ 4 h 945"/>
                  <a:gd name="T26" fmla="*/ 4 w 936"/>
                  <a:gd name="T27" fmla="*/ 4 h 945"/>
                  <a:gd name="T28" fmla="*/ 5 w 936"/>
                  <a:gd name="T29" fmla="*/ 5 h 945"/>
                  <a:gd name="T30" fmla="*/ 5 w 936"/>
                  <a:gd name="T31" fmla="*/ 5 h 945"/>
                  <a:gd name="T32" fmla="*/ 5 w 936"/>
                  <a:gd name="T33" fmla="*/ 5 h 945"/>
                  <a:gd name="T34" fmla="*/ 5 w 936"/>
                  <a:gd name="T35" fmla="*/ 5 h 945"/>
                  <a:gd name="T36" fmla="*/ 5 w 936"/>
                  <a:gd name="T37" fmla="*/ 5 h 945"/>
                  <a:gd name="T38" fmla="*/ 5 w 936"/>
                  <a:gd name="T39" fmla="*/ 4 h 945"/>
                  <a:gd name="T40" fmla="*/ 4 w 936"/>
                  <a:gd name="T41" fmla="*/ 4 h 945"/>
                  <a:gd name="T42" fmla="*/ 4 w 936"/>
                  <a:gd name="T43" fmla="*/ 4 h 945"/>
                  <a:gd name="T44" fmla="*/ 4 w 936"/>
                  <a:gd name="T45" fmla="*/ 3 h 945"/>
                  <a:gd name="T46" fmla="*/ 3 w 936"/>
                  <a:gd name="T47" fmla="*/ 3 h 945"/>
                  <a:gd name="T48" fmla="*/ 3 w 936"/>
                  <a:gd name="T49" fmla="*/ 3 h 945"/>
                  <a:gd name="T50" fmla="*/ 3 w 936"/>
                  <a:gd name="T51" fmla="*/ 2 h 945"/>
                  <a:gd name="T52" fmla="*/ 2 w 936"/>
                  <a:gd name="T53" fmla="*/ 2 h 945"/>
                  <a:gd name="T54" fmla="*/ 2 w 936"/>
                  <a:gd name="T55" fmla="*/ 2 h 945"/>
                  <a:gd name="T56" fmla="*/ 2 w 936"/>
                  <a:gd name="T57" fmla="*/ 1 h 945"/>
                  <a:gd name="T58" fmla="*/ 1 w 936"/>
                  <a:gd name="T59" fmla="*/ 1 h 945"/>
                  <a:gd name="T60" fmla="*/ 1 w 936"/>
                  <a:gd name="T61" fmla="*/ 1 h 945"/>
                  <a:gd name="T62" fmla="*/ 1 w 936"/>
                  <a:gd name="T63" fmla="*/ 0 h 945"/>
                  <a:gd name="T64" fmla="*/ 0 w 936"/>
                  <a:gd name="T65" fmla="*/ 0 h 945"/>
                  <a:gd name="T66" fmla="*/ 0 w 936"/>
                  <a:gd name="T67" fmla="*/ 0 h 945"/>
                  <a:gd name="T68" fmla="*/ 0 w 936"/>
                  <a:gd name="T69" fmla="*/ 0 h 945"/>
                  <a:gd name="T70" fmla="*/ 0 w 936"/>
                  <a:gd name="T71" fmla="*/ 0 h 94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936"/>
                  <a:gd name="T109" fmla="*/ 0 h 945"/>
                  <a:gd name="T110" fmla="*/ 936 w 936"/>
                  <a:gd name="T111" fmla="*/ 945 h 945"/>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936" h="945">
                    <a:moveTo>
                      <a:pt x="0" y="17"/>
                    </a:moveTo>
                    <a:lnTo>
                      <a:pt x="1" y="18"/>
                    </a:lnTo>
                    <a:lnTo>
                      <a:pt x="23" y="34"/>
                    </a:lnTo>
                    <a:lnTo>
                      <a:pt x="48" y="53"/>
                    </a:lnTo>
                    <a:lnTo>
                      <a:pt x="73" y="72"/>
                    </a:lnTo>
                    <a:lnTo>
                      <a:pt x="101" y="95"/>
                    </a:lnTo>
                    <a:lnTo>
                      <a:pt x="131" y="118"/>
                    </a:lnTo>
                    <a:lnTo>
                      <a:pt x="160" y="143"/>
                    </a:lnTo>
                    <a:lnTo>
                      <a:pt x="190" y="169"/>
                    </a:lnTo>
                    <a:lnTo>
                      <a:pt x="223" y="198"/>
                    </a:lnTo>
                    <a:lnTo>
                      <a:pt x="256" y="229"/>
                    </a:lnTo>
                    <a:lnTo>
                      <a:pt x="290" y="260"/>
                    </a:lnTo>
                    <a:lnTo>
                      <a:pt x="324" y="292"/>
                    </a:lnTo>
                    <a:lnTo>
                      <a:pt x="360" y="324"/>
                    </a:lnTo>
                    <a:lnTo>
                      <a:pt x="394" y="359"/>
                    </a:lnTo>
                    <a:lnTo>
                      <a:pt x="429" y="393"/>
                    </a:lnTo>
                    <a:lnTo>
                      <a:pt x="465" y="427"/>
                    </a:lnTo>
                    <a:lnTo>
                      <a:pt x="499" y="462"/>
                    </a:lnTo>
                    <a:lnTo>
                      <a:pt x="534" y="498"/>
                    </a:lnTo>
                    <a:lnTo>
                      <a:pt x="568" y="533"/>
                    </a:lnTo>
                    <a:lnTo>
                      <a:pt x="601" y="567"/>
                    </a:lnTo>
                    <a:lnTo>
                      <a:pt x="634" y="603"/>
                    </a:lnTo>
                    <a:lnTo>
                      <a:pt x="667" y="637"/>
                    </a:lnTo>
                    <a:lnTo>
                      <a:pt x="697" y="671"/>
                    </a:lnTo>
                    <a:lnTo>
                      <a:pt x="727" y="704"/>
                    </a:lnTo>
                    <a:lnTo>
                      <a:pt x="756" y="737"/>
                    </a:lnTo>
                    <a:lnTo>
                      <a:pt x="781" y="767"/>
                    </a:lnTo>
                    <a:lnTo>
                      <a:pt x="808" y="797"/>
                    </a:lnTo>
                    <a:lnTo>
                      <a:pt x="831" y="826"/>
                    </a:lnTo>
                    <a:lnTo>
                      <a:pt x="852" y="853"/>
                    </a:lnTo>
                    <a:lnTo>
                      <a:pt x="872" y="880"/>
                    </a:lnTo>
                    <a:lnTo>
                      <a:pt x="890" y="903"/>
                    </a:lnTo>
                    <a:lnTo>
                      <a:pt x="905" y="926"/>
                    </a:lnTo>
                    <a:lnTo>
                      <a:pt x="918" y="945"/>
                    </a:lnTo>
                    <a:lnTo>
                      <a:pt x="936" y="935"/>
                    </a:lnTo>
                    <a:lnTo>
                      <a:pt x="923" y="913"/>
                    </a:lnTo>
                    <a:lnTo>
                      <a:pt x="909" y="890"/>
                    </a:lnTo>
                    <a:lnTo>
                      <a:pt x="890" y="867"/>
                    </a:lnTo>
                    <a:lnTo>
                      <a:pt x="871" y="840"/>
                    </a:lnTo>
                    <a:lnTo>
                      <a:pt x="850" y="813"/>
                    </a:lnTo>
                    <a:lnTo>
                      <a:pt x="823" y="784"/>
                    </a:lnTo>
                    <a:lnTo>
                      <a:pt x="800" y="754"/>
                    </a:lnTo>
                    <a:lnTo>
                      <a:pt x="772" y="721"/>
                    </a:lnTo>
                    <a:lnTo>
                      <a:pt x="743" y="688"/>
                    </a:lnTo>
                    <a:lnTo>
                      <a:pt x="713" y="655"/>
                    </a:lnTo>
                    <a:lnTo>
                      <a:pt x="683" y="621"/>
                    </a:lnTo>
                    <a:lnTo>
                      <a:pt x="650" y="587"/>
                    </a:lnTo>
                    <a:lnTo>
                      <a:pt x="617" y="552"/>
                    </a:lnTo>
                    <a:lnTo>
                      <a:pt x="584" y="517"/>
                    </a:lnTo>
                    <a:lnTo>
                      <a:pt x="550" y="482"/>
                    </a:lnTo>
                    <a:lnTo>
                      <a:pt x="515" y="446"/>
                    </a:lnTo>
                    <a:lnTo>
                      <a:pt x="480" y="411"/>
                    </a:lnTo>
                    <a:lnTo>
                      <a:pt x="445" y="377"/>
                    </a:lnTo>
                    <a:lnTo>
                      <a:pt x="410" y="343"/>
                    </a:lnTo>
                    <a:lnTo>
                      <a:pt x="375" y="309"/>
                    </a:lnTo>
                    <a:lnTo>
                      <a:pt x="340" y="276"/>
                    </a:lnTo>
                    <a:lnTo>
                      <a:pt x="306" y="244"/>
                    </a:lnTo>
                    <a:lnTo>
                      <a:pt x="272" y="213"/>
                    </a:lnTo>
                    <a:lnTo>
                      <a:pt x="239" y="183"/>
                    </a:lnTo>
                    <a:lnTo>
                      <a:pt x="206" y="154"/>
                    </a:lnTo>
                    <a:lnTo>
                      <a:pt x="176" y="127"/>
                    </a:lnTo>
                    <a:lnTo>
                      <a:pt x="144" y="100"/>
                    </a:lnTo>
                    <a:lnTo>
                      <a:pt x="114" y="76"/>
                    </a:lnTo>
                    <a:lnTo>
                      <a:pt x="86" y="54"/>
                    </a:lnTo>
                    <a:lnTo>
                      <a:pt x="61" y="34"/>
                    </a:lnTo>
                    <a:lnTo>
                      <a:pt x="37" y="16"/>
                    </a:lnTo>
                    <a:lnTo>
                      <a:pt x="14" y="0"/>
                    </a:lnTo>
                    <a:lnTo>
                      <a:pt x="16" y="1"/>
                    </a:lnTo>
                    <a:lnTo>
                      <a:pt x="0" y="17"/>
                    </a:lnTo>
                    <a:lnTo>
                      <a:pt x="1" y="18"/>
                    </a:lnTo>
                    <a:lnTo>
                      <a:pt x="0" y="1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6354" name="Freeform 43"/>
              <p:cNvSpPr>
                <a:spLocks/>
              </p:cNvSpPr>
              <p:nvPr/>
            </p:nvSpPr>
            <p:spPr bwMode="auto">
              <a:xfrm>
                <a:off x="2868" y="3444"/>
                <a:ext cx="66" cy="86"/>
              </a:xfrm>
              <a:custGeom>
                <a:avLst/>
                <a:gdLst>
                  <a:gd name="T0" fmla="*/ 0 w 371"/>
                  <a:gd name="T1" fmla="*/ 1 h 486"/>
                  <a:gd name="T2" fmla="*/ 0 w 371"/>
                  <a:gd name="T3" fmla="*/ 1 h 486"/>
                  <a:gd name="T4" fmla="*/ 0 w 371"/>
                  <a:gd name="T5" fmla="*/ 1 h 486"/>
                  <a:gd name="T6" fmla="*/ 0 w 371"/>
                  <a:gd name="T7" fmla="*/ 1 h 486"/>
                  <a:gd name="T8" fmla="*/ 0 w 371"/>
                  <a:gd name="T9" fmla="*/ 1 h 486"/>
                  <a:gd name="T10" fmla="*/ 0 w 371"/>
                  <a:gd name="T11" fmla="*/ 1 h 486"/>
                  <a:gd name="T12" fmla="*/ 0 w 371"/>
                  <a:gd name="T13" fmla="*/ 1 h 486"/>
                  <a:gd name="T14" fmla="*/ 1 w 371"/>
                  <a:gd name="T15" fmla="*/ 1 h 486"/>
                  <a:gd name="T16" fmla="*/ 1 w 371"/>
                  <a:gd name="T17" fmla="*/ 2 h 486"/>
                  <a:gd name="T18" fmla="*/ 1 w 371"/>
                  <a:gd name="T19" fmla="*/ 2 h 486"/>
                  <a:gd name="T20" fmla="*/ 1 w 371"/>
                  <a:gd name="T21" fmla="*/ 2 h 486"/>
                  <a:gd name="T22" fmla="*/ 1 w 371"/>
                  <a:gd name="T23" fmla="*/ 2 h 486"/>
                  <a:gd name="T24" fmla="*/ 1 w 371"/>
                  <a:gd name="T25" fmla="*/ 2 h 486"/>
                  <a:gd name="T26" fmla="*/ 1 w 371"/>
                  <a:gd name="T27" fmla="*/ 2 h 486"/>
                  <a:gd name="T28" fmla="*/ 2 w 371"/>
                  <a:gd name="T29" fmla="*/ 2 h 486"/>
                  <a:gd name="T30" fmla="*/ 2 w 371"/>
                  <a:gd name="T31" fmla="*/ 2 h 486"/>
                  <a:gd name="T32" fmla="*/ 2 w 371"/>
                  <a:gd name="T33" fmla="*/ 2 h 486"/>
                  <a:gd name="T34" fmla="*/ 2 w 371"/>
                  <a:gd name="T35" fmla="*/ 3 h 486"/>
                  <a:gd name="T36" fmla="*/ 2 w 371"/>
                  <a:gd name="T37" fmla="*/ 3 h 486"/>
                  <a:gd name="T38" fmla="*/ 2 w 371"/>
                  <a:gd name="T39" fmla="*/ 2 h 486"/>
                  <a:gd name="T40" fmla="*/ 2 w 371"/>
                  <a:gd name="T41" fmla="*/ 2 h 486"/>
                  <a:gd name="T42" fmla="*/ 2 w 371"/>
                  <a:gd name="T43" fmla="*/ 2 h 486"/>
                  <a:gd name="T44" fmla="*/ 1 w 371"/>
                  <a:gd name="T45" fmla="*/ 2 h 486"/>
                  <a:gd name="T46" fmla="*/ 1 w 371"/>
                  <a:gd name="T47" fmla="*/ 2 h 486"/>
                  <a:gd name="T48" fmla="*/ 1 w 371"/>
                  <a:gd name="T49" fmla="*/ 2 h 486"/>
                  <a:gd name="T50" fmla="*/ 1 w 371"/>
                  <a:gd name="T51" fmla="*/ 2 h 486"/>
                  <a:gd name="T52" fmla="*/ 1 w 371"/>
                  <a:gd name="T53" fmla="*/ 2 h 486"/>
                  <a:gd name="T54" fmla="*/ 1 w 371"/>
                  <a:gd name="T55" fmla="*/ 1 h 486"/>
                  <a:gd name="T56" fmla="*/ 1 w 371"/>
                  <a:gd name="T57" fmla="*/ 1 h 486"/>
                  <a:gd name="T58" fmla="*/ 1 w 371"/>
                  <a:gd name="T59" fmla="*/ 1 h 486"/>
                  <a:gd name="T60" fmla="*/ 0 w 371"/>
                  <a:gd name="T61" fmla="*/ 1 h 486"/>
                  <a:gd name="T62" fmla="*/ 0 w 371"/>
                  <a:gd name="T63" fmla="*/ 1 h 486"/>
                  <a:gd name="T64" fmla="*/ 0 w 371"/>
                  <a:gd name="T65" fmla="*/ 1 h 486"/>
                  <a:gd name="T66" fmla="*/ 0 w 371"/>
                  <a:gd name="T67" fmla="*/ 1 h 486"/>
                  <a:gd name="T68" fmla="*/ 0 w 371"/>
                  <a:gd name="T69" fmla="*/ 1 h 486"/>
                  <a:gd name="T70" fmla="*/ 0 w 371"/>
                  <a:gd name="T71" fmla="*/ 1 h 486"/>
                  <a:gd name="T72" fmla="*/ 0 w 371"/>
                  <a:gd name="T73" fmla="*/ 1 h 486"/>
                  <a:gd name="T74" fmla="*/ 0 w 371"/>
                  <a:gd name="T75" fmla="*/ 0 h 486"/>
                  <a:gd name="T76" fmla="*/ 0 w 371"/>
                  <a:gd name="T77" fmla="*/ 1 h 486"/>
                  <a:gd name="T78" fmla="*/ 0 w 371"/>
                  <a:gd name="T79" fmla="*/ 1 h 48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371"/>
                  <a:gd name="T121" fmla="*/ 0 h 486"/>
                  <a:gd name="T122" fmla="*/ 371 w 371"/>
                  <a:gd name="T123" fmla="*/ 486 h 48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371" h="486">
                    <a:moveTo>
                      <a:pt x="28" y="116"/>
                    </a:moveTo>
                    <a:lnTo>
                      <a:pt x="7" y="120"/>
                    </a:lnTo>
                    <a:lnTo>
                      <a:pt x="15" y="149"/>
                    </a:lnTo>
                    <a:lnTo>
                      <a:pt x="25" y="176"/>
                    </a:lnTo>
                    <a:lnTo>
                      <a:pt x="41" y="203"/>
                    </a:lnTo>
                    <a:lnTo>
                      <a:pt x="58" y="225"/>
                    </a:lnTo>
                    <a:lnTo>
                      <a:pt x="78" y="247"/>
                    </a:lnTo>
                    <a:lnTo>
                      <a:pt x="99" y="268"/>
                    </a:lnTo>
                    <a:lnTo>
                      <a:pt x="121" y="288"/>
                    </a:lnTo>
                    <a:lnTo>
                      <a:pt x="146" y="309"/>
                    </a:lnTo>
                    <a:lnTo>
                      <a:pt x="172" y="329"/>
                    </a:lnTo>
                    <a:lnTo>
                      <a:pt x="197" y="348"/>
                    </a:lnTo>
                    <a:lnTo>
                      <a:pt x="225" y="369"/>
                    </a:lnTo>
                    <a:lnTo>
                      <a:pt x="251" y="390"/>
                    </a:lnTo>
                    <a:lnTo>
                      <a:pt x="277" y="411"/>
                    </a:lnTo>
                    <a:lnTo>
                      <a:pt x="304" y="435"/>
                    </a:lnTo>
                    <a:lnTo>
                      <a:pt x="330" y="460"/>
                    </a:lnTo>
                    <a:lnTo>
                      <a:pt x="355" y="486"/>
                    </a:lnTo>
                    <a:lnTo>
                      <a:pt x="371" y="470"/>
                    </a:lnTo>
                    <a:lnTo>
                      <a:pt x="346" y="444"/>
                    </a:lnTo>
                    <a:lnTo>
                      <a:pt x="319" y="419"/>
                    </a:lnTo>
                    <a:lnTo>
                      <a:pt x="293" y="396"/>
                    </a:lnTo>
                    <a:lnTo>
                      <a:pt x="264" y="372"/>
                    </a:lnTo>
                    <a:lnTo>
                      <a:pt x="238" y="351"/>
                    </a:lnTo>
                    <a:lnTo>
                      <a:pt x="210" y="330"/>
                    </a:lnTo>
                    <a:lnTo>
                      <a:pt x="185" y="310"/>
                    </a:lnTo>
                    <a:lnTo>
                      <a:pt x="159" y="291"/>
                    </a:lnTo>
                    <a:lnTo>
                      <a:pt x="137" y="272"/>
                    </a:lnTo>
                    <a:lnTo>
                      <a:pt x="114" y="252"/>
                    </a:lnTo>
                    <a:lnTo>
                      <a:pt x="93" y="231"/>
                    </a:lnTo>
                    <a:lnTo>
                      <a:pt x="76" y="212"/>
                    </a:lnTo>
                    <a:lnTo>
                      <a:pt x="59" y="189"/>
                    </a:lnTo>
                    <a:lnTo>
                      <a:pt x="46" y="166"/>
                    </a:lnTo>
                    <a:lnTo>
                      <a:pt x="36" y="141"/>
                    </a:lnTo>
                    <a:lnTo>
                      <a:pt x="28" y="115"/>
                    </a:lnTo>
                    <a:lnTo>
                      <a:pt x="7" y="119"/>
                    </a:lnTo>
                    <a:lnTo>
                      <a:pt x="28" y="115"/>
                    </a:lnTo>
                    <a:lnTo>
                      <a:pt x="0" y="0"/>
                    </a:lnTo>
                    <a:lnTo>
                      <a:pt x="7" y="119"/>
                    </a:lnTo>
                    <a:lnTo>
                      <a:pt x="28" y="11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6355" name="Freeform 44"/>
              <p:cNvSpPr>
                <a:spLocks/>
              </p:cNvSpPr>
              <p:nvPr/>
            </p:nvSpPr>
            <p:spPr bwMode="auto">
              <a:xfrm>
                <a:off x="2869" y="3465"/>
                <a:ext cx="229" cy="240"/>
              </a:xfrm>
              <a:custGeom>
                <a:avLst/>
                <a:gdLst>
                  <a:gd name="T0" fmla="*/ 7 w 1292"/>
                  <a:gd name="T1" fmla="*/ 7 h 1356"/>
                  <a:gd name="T2" fmla="*/ 6 w 1292"/>
                  <a:gd name="T3" fmla="*/ 7 h 1356"/>
                  <a:gd name="T4" fmla="*/ 5 w 1292"/>
                  <a:gd name="T5" fmla="*/ 7 h 1356"/>
                  <a:gd name="T6" fmla="*/ 4 w 1292"/>
                  <a:gd name="T7" fmla="*/ 7 h 1356"/>
                  <a:gd name="T8" fmla="*/ 3 w 1292"/>
                  <a:gd name="T9" fmla="*/ 7 h 1356"/>
                  <a:gd name="T10" fmla="*/ 2 w 1292"/>
                  <a:gd name="T11" fmla="*/ 7 h 1356"/>
                  <a:gd name="T12" fmla="*/ 2 w 1292"/>
                  <a:gd name="T13" fmla="*/ 6 h 1356"/>
                  <a:gd name="T14" fmla="*/ 1 w 1292"/>
                  <a:gd name="T15" fmla="*/ 5 h 1356"/>
                  <a:gd name="T16" fmla="*/ 1 w 1292"/>
                  <a:gd name="T17" fmla="*/ 5 h 1356"/>
                  <a:gd name="T18" fmla="*/ 1 w 1292"/>
                  <a:gd name="T19" fmla="*/ 4 h 1356"/>
                  <a:gd name="T20" fmla="*/ 1 w 1292"/>
                  <a:gd name="T21" fmla="*/ 4 h 1356"/>
                  <a:gd name="T22" fmla="*/ 0 w 1292"/>
                  <a:gd name="T23" fmla="*/ 3 h 1356"/>
                  <a:gd name="T24" fmla="*/ 0 w 1292"/>
                  <a:gd name="T25" fmla="*/ 2 h 1356"/>
                  <a:gd name="T26" fmla="*/ 0 w 1292"/>
                  <a:gd name="T27" fmla="*/ 1 h 1356"/>
                  <a:gd name="T28" fmla="*/ 0 w 1292"/>
                  <a:gd name="T29" fmla="*/ 1 h 1356"/>
                  <a:gd name="T30" fmla="*/ 0 w 1292"/>
                  <a:gd name="T31" fmla="*/ 0 h 1356"/>
                  <a:gd name="T32" fmla="*/ 0 w 1292"/>
                  <a:gd name="T33" fmla="*/ 0 h 1356"/>
                  <a:gd name="T34" fmla="*/ 0 w 1292"/>
                  <a:gd name="T35" fmla="*/ 0 h 1356"/>
                  <a:gd name="T36" fmla="*/ 0 w 1292"/>
                  <a:gd name="T37" fmla="*/ 1 h 1356"/>
                  <a:gd name="T38" fmla="*/ 0 w 1292"/>
                  <a:gd name="T39" fmla="*/ 1 h 1356"/>
                  <a:gd name="T40" fmla="*/ 0 w 1292"/>
                  <a:gd name="T41" fmla="*/ 2 h 1356"/>
                  <a:gd name="T42" fmla="*/ 0 w 1292"/>
                  <a:gd name="T43" fmla="*/ 2 h 1356"/>
                  <a:gd name="T44" fmla="*/ 0 w 1292"/>
                  <a:gd name="T45" fmla="*/ 3 h 1356"/>
                  <a:gd name="T46" fmla="*/ 0 w 1292"/>
                  <a:gd name="T47" fmla="*/ 4 h 1356"/>
                  <a:gd name="T48" fmla="*/ 1 w 1292"/>
                  <a:gd name="T49" fmla="*/ 5 h 1356"/>
                  <a:gd name="T50" fmla="*/ 1 w 1292"/>
                  <a:gd name="T51" fmla="*/ 5 h 1356"/>
                  <a:gd name="T52" fmla="*/ 1 w 1292"/>
                  <a:gd name="T53" fmla="*/ 6 h 1356"/>
                  <a:gd name="T54" fmla="*/ 2 w 1292"/>
                  <a:gd name="T55" fmla="*/ 7 h 1356"/>
                  <a:gd name="T56" fmla="*/ 2 w 1292"/>
                  <a:gd name="T57" fmla="*/ 7 h 1356"/>
                  <a:gd name="T58" fmla="*/ 3 w 1292"/>
                  <a:gd name="T59" fmla="*/ 7 h 1356"/>
                  <a:gd name="T60" fmla="*/ 4 w 1292"/>
                  <a:gd name="T61" fmla="*/ 7 h 1356"/>
                  <a:gd name="T62" fmla="*/ 5 w 1292"/>
                  <a:gd name="T63" fmla="*/ 7 h 1356"/>
                  <a:gd name="T64" fmla="*/ 6 w 1292"/>
                  <a:gd name="T65" fmla="*/ 7 h 1356"/>
                  <a:gd name="T66" fmla="*/ 7 w 1292"/>
                  <a:gd name="T67" fmla="*/ 7 h 1356"/>
                  <a:gd name="T68" fmla="*/ 7 w 1292"/>
                  <a:gd name="T69" fmla="*/ 7 h 1356"/>
                  <a:gd name="T70" fmla="*/ 7 w 1292"/>
                  <a:gd name="T71" fmla="*/ 7 h 135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292"/>
                  <a:gd name="T109" fmla="*/ 0 h 1356"/>
                  <a:gd name="T110" fmla="*/ 1292 w 1292"/>
                  <a:gd name="T111" fmla="*/ 1356 h 135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292" h="1356">
                    <a:moveTo>
                      <a:pt x="1266" y="1298"/>
                    </a:moveTo>
                    <a:lnTo>
                      <a:pt x="1272" y="1283"/>
                    </a:lnTo>
                    <a:lnTo>
                      <a:pt x="1153" y="1309"/>
                    </a:lnTo>
                    <a:lnTo>
                      <a:pt x="1043" y="1326"/>
                    </a:lnTo>
                    <a:lnTo>
                      <a:pt x="939" y="1335"/>
                    </a:lnTo>
                    <a:lnTo>
                      <a:pt x="843" y="1335"/>
                    </a:lnTo>
                    <a:lnTo>
                      <a:pt x="754" y="1329"/>
                    </a:lnTo>
                    <a:lnTo>
                      <a:pt x="672" y="1314"/>
                    </a:lnTo>
                    <a:lnTo>
                      <a:pt x="597" y="1293"/>
                    </a:lnTo>
                    <a:lnTo>
                      <a:pt x="529" y="1266"/>
                    </a:lnTo>
                    <a:lnTo>
                      <a:pt x="466" y="1234"/>
                    </a:lnTo>
                    <a:lnTo>
                      <a:pt x="408" y="1196"/>
                    </a:lnTo>
                    <a:lnTo>
                      <a:pt x="357" y="1154"/>
                    </a:lnTo>
                    <a:lnTo>
                      <a:pt x="310" y="1107"/>
                    </a:lnTo>
                    <a:lnTo>
                      <a:pt x="269" y="1057"/>
                    </a:lnTo>
                    <a:lnTo>
                      <a:pt x="231" y="1002"/>
                    </a:lnTo>
                    <a:lnTo>
                      <a:pt x="198" y="947"/>
                    </a:lnTo>
                    <a:lnTo>
                      <a:pt x="169" y="887"/>
                    </a:lnTo>
                    <a:lnTo>
                      <a:pt x="144" y="826"/>
                    </a:lnTo>
                    <a:lnTo>
                      <a:pt x="122" y="763"/>
                    </a:lnTo>
                    <a:lnTo>
                      <a:pt x="102" y="700"/>
                    </a:lnTo>
                    <a:lnTo>
                      <a:pt x="86" y="635"/>
                    </a:lnTo>
                    <a:lnTo>
                      <a:pt x="73" y="571"/>
                    </a:lnTo>
                    <a:lnTo>
                      <a:pt x="63" y="508"/>
                    </a:lnTo>
                    <a:lnTo>
                      <a:pt x="54" y="445"/>
                    </a:lnTo>
                    <a:lnTo>
                      <a:pt x="46" y="383"/>
                    </a:lnTo>
                    <a:lnTo>
                      <a:pt x="40" y="323"/>
                    </a:lnTo>
                    <a:lnTo>
                      <a:pt x="36" y="266"/>
                    </a:lnTo>
                    <a:lnTo>
                      <a:pt x="33" y="213"/>
                    </a:lnTo>
                    <a:lnTo>
                      <a:pt x="30" y="161"/>
                    </a:lnTo>
                    <a:lnTo>
                      <a:pt x="29" y="114"/>
                    </a:lnTo>
                    <a:lnTo>
                      <a:pt x="26" y="71"/>
                    </a:lnTo>
                    <a:lnTo>
                      <a:pt x="23" y="33"/>
                    </a:lnTo>
                    <a:lnTo>
                      <a:pt x="21" y="0"/>
                    </a:lnTo>
                    <a:lnTo>
                      <a:pt x="0" y="3"/>
                    </a:lnTo>
                    <a:lnTo>
                      <a:pt x="2" y="35"/>
                    </a:lnTo>
                    <a:lnTo>
                      <a:pt x="5" y="73"/>
                    </a:lnTo>
                    <a:lnTo>
                      <a:pt x="8" y="114"/>
                    </a:lnTo>
                    <a:lnTo>
                      <a:pt x="9" y="161"/>
                    </a:lnTo>
                    <a:lnTo>
                      <a:pt x="12" y="213"/>
                    </a:lnTo>
                    <a:lnTo>
                      <a:pt x="15" y="269"/>
                    </a:lnTo>
                    <a:lnTo>
                      <a:pt x="19" y="326"/>
                    </a:lnTo>
                    <a:lnTo>
                      <a:pt x="25" y="386"/>
                    </a:lnTo>
                    <a:lnTo>
                      <a:pt x="33" y="448"/>
                    </a:lnTo>
                    <a:lnTo>
                      <a:pt x="42" y="511"/>
                    </a:lnTo>
                    <a:lnTo>
                      <a:pt x="52" y="576"/>
                    </a:lnTo>
                    <a:lnTo>
                      <a:pt x="65" y="641"/>
                    </a:lnTo>
                    <a:lnTo>
                      <a:pt x="81" y="705"/>
                    </a:lnTo>
                    <a:lnTo>
                      <a:pt x="101" y="771"/>
                    </a:lnTo>
                    <a:lnTo>
                      <a:pt x="123" y="834"/>
                    </a:lnTo>
                    <a:lnTo>
                      <a:pt x="148" y="895"/>
                    </a:lnTo>
                    <a:lnTo>
                      <a:pt x="180" y="957"/>
                    </a:lnTo>
                    <a:lnTo>
                      <a:pt x="212" y="1015"/>
                    </a:lnTo>
                    <a:lnTo>
                      <a:pt x="251" y="1070"/>
                    </a:lnTo>
                    <a:lnTo>
                      <a:pt x="294" y="1122"/>
                    </a:lnTo>
                    <a:lnTo>
                      <a:pt x="341" y="1170"/>
                    </a:lnTo>
                    <a:lnTo>
                      <a:pt x="395" y="1214"/>
                    </a:lnTo>
                    <a:lnTo>
                      <a:pt x="455" y="1252"/>
                    </a:lnTo>
                    <a:lnTo>
                      <a:pt x="518" y="1287"/>
                    </a:lnTo>
                    <a:lnTo>
                      <a:pt x="589" y="1314"/>
                    </a:lnTo>
                    <a:lnTo>
                      <a:pt x="667" y="1335"/>
                    </a:lnTo>
                    <a:lnTo>
                      <a:pt x="751" y="1350"/>
                    </a:lnTo>
                    <a:lnTo>
                      <a:pt x="843" y="1356"/>
                    </a:lnTo>
                    <a:lnTo>
                      <a:pt x="939" y="1356"/>
                    </a:lnTo>
                    <a:lnTo>
                      <a:pt x="1045" y="1347"/>
                    </a:lnTo>
                    <a:lnTo>
                      <a:pt x="1158" y="1330"/>
                    </a:lnTo>
                    <a:lnTo>
                      <a:pt x="1278" y="1304"/>
                    </a:lnTo>
                    <a:lnTo>
                      <a:pt x="1284" y="1288"/>
                    </a:lnTo>
                    <a:lnTo>
                      <a:pt x="1278" y="1304"/>
                    </a:lnTo>
                    <a:lnTo>
                      <a:pt x="1292" y="1300"/>
                    </a:lnTo>
                    <a:lnTo>
                      <a:pt x="1284" y="1288"/>
                    </a:lnTo>
                    <a:lnTo>
                      <a:pt x="1266" y="129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6356" name="Freeform 45"/>
              <p:cNvSpPr>
                <a:spLocks/>
              </p:cNvSpPr>
              <p:nvPr/>
            </p:nvSpPr>
            <p:spPr bwMode="auto">
              <a:xfrm>
                <a:off x="2756" y="3661"/>
                <a:ext cx="338" cy="100"/>
              </a:xfrm>
              <a:custGeom>
                <a:avLst/>
                <a:gdLst>
                  <a:gd name="T0" fmla="*/ 10 w 1914"/>
                  <a:gd name="T1" fmla="*/ 1 h 568"/>
                  <a:gd name="T2" fmla="*/ 10 w 1914"/>
                  <a:gd name="T3" fmla="*/ 1 h 568"/>
                  <a:gd name="T4" fmla="*/ 9 w 1914"/>
                  <a:gd name="T5" fmla="*/ 0 h 568"/>
                  <a:gd name="T6" fmla="*/ 8 w 1914"/>
                  <a:gd name="T7" fmla="*/ 0 h 568"/>
                  <a:gd name="T8" fmla="*/ 8 w 1914"/>
                  <a:gd name="T9" fmla="*/ 0 h 568"/>
                  <a:gd name="T10" fmla="*/ 7 w 1914"/>
                  <a:gd name="T11" fmla="*/ 0 h 568"/>
                  <a:gd name="T12" fmla="*/ 6 w 1914"/>
                  <a:gd name="T13" fmla="*/ 0 h 568"/>
                  <a:gd name="T14" fmla="*/ 6 w 1914"/>
                  <a:gd name="T15" fmla="*/ 0 h 568"/>
                  <a:gd name="T16" fmla="*/ 5 w 1914"/>
                  <a:gd name="T17" fmla="*/ 0 h 568"/>
                  <a:gd name="T18" fmla="*/ 4 w 1914"/>
                  <a:gd name="T19" fmla="*/ 0 h 568"/>
                  <a:gd name="T20" fmla="*/ 4 w 1914"/>
                  <a:gd name="T21" fmla="*/ 0 h 568"/>
                  <a:gd name="T22" fmla="*/ 3 w 1914"/>
                  <a:gd name="T23" fmla="*/ 1 h 568"/>
                  <a:gd name="T24" fmla="*/ 2 w 1914"/>
                  <a:gd name="T25" fmla="*/ 1 h 568"/>
                  <a:gd name="T26" fmla="*/ 2 w 1914"/>
                  <a:gd name="T27" fmla="*/ 1 h 568"/>
                  <a:gd name="T28" fmla="*/ 1 w 1914"/>
                  <a:gd name="T29" fmla="*/ 2 h 568"/>
                  <a:gd name="T30" fmla="*/ 0 w 1914"/>
                  <a:gd name="T31" fmla="*/ 2 h 568"/>
                  <a:gd name="T32" fmla="*/ 0 w 1914"/>
                  <a:gd name="T33" fmla="*/ 2 h 568"/>
                  <a:gd name="T34" fmla="*/ 1 w 1914"/>
                  <a:gd name="T35" fmla="*/ 2 h 568"/>
                  <a:gd name="T36" fmla="*/ 1 w 1914"/>
                  <a:gd name="T37" fmla="*/ 2 h 568"/>
                  <a:gd name="T38" fmla="*/ 2 w 1914"/>
                  <a:gd name="T39" fmla="*/ 2 h 568"/>
                  <a:gd name="T40" fmla="*/ 2 w 1914"/>
                  <a:gd name="T41" fmla="*/ 2 h 568"/>
                  <a:gd name="T42" fmla="*/ 2 w 1914"/>
                  <a:gd name="T43" fmla="*/ 2 h 568"/>
                  <a:gd name="T44" fmla="*/ 2 w 1914"/>
                  <a:gd name="T45" fmla="*/ 3 h 568"/>
                  <a:gd name="T46" fmla="*/ 3 w 1914"/>
                  <a:gd name="T47" fmla="*/ 3 h 568"/>
                  <a:gd name="T48" fmla="*/ 3 w 1914"/>
                  <a:gd name="T49" fmla="*/ 3 h 568"/>
                  <a:gd name="T50" fmla="*/ 4 w 1914"/>
                  <a:gd name="T51" fmla="*/ 3 h 568"/>
                  <a:gd name="T52" fmla="*/ 4 w 1914"/>
                  <a:gd name="T53" fmla="*/ 3 h 568"/>
                  <a:gd name="T54" fmla="*/ 5 w 1914"/>
                  <a:gd name="T55" fmla="*/ 3 h 568"/>
                  <a:gd name="T56" fmla="*/ 5 w 1914"/>
                  <a:gd name="T57" fmla="*/ 3 h 568"/>
                  <a:gd name="T58" fmla="*/ 6 w 1914"/>
                  <a:gd name="T59" fmla="*/ 3 h 568"/>
                  <a:gd name="T60" fmla="*/ 7 w 1914"/>
                  <a:gd name="T61" fmla="*/ 3 h 568"/>
                  <a:gd name="T62" fmla="*/ 7 w 1914"/>
                  <a:gd name="T63" fmla="*/ 3 h 568"/>
                  <a:gd name="T64" fmla="*/ 8 w 1914"/>
                  <a:gd name="T65" fmla="*/ 2 h 568"/>
                  <a:gd name="T66" fmla="*/ 8 w 1914"/>
                  <a:gd name="T67" fmla="*/ 2 h 568"/>
                  <a:gd name="T68" fmla="*/ 9 w 1914"/>
                  <a:gd name="T69" fmla="*/ 2 h 568"/>
                  <a:gd name="T70" fmla="*/ 9 w 1914"/>
                  <a:gd name="T71" fmla="*/ 2 h 568"/>
                  <a:gd name="T72" fmla="*/ 10 w 1914"/>
                  <a:gd name="T73" fmla="*/ 2 h 568"/>
                  <a:gd name="T74" fmla="*/ 10 w 1914"/>
                  <a:gd name="T75" fmla="*/ 1 h 568"/>
                  <a:gd name="T76" fmla="*/ 10 w 1914"/>
                  <a:gd name="T77" fmla="*/ 1 h 568"/>
                  <a:gd name="T78" fmla="*/ 10 w 1914"/>
                  <a:gd name="T79" fmla="*/ 1 h 56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914"/>
                  <a:gd name="T121" fmla="*/ 0 h 568"/>
                  <a:gd name="T122" fmla="*/ 1914 w 1914"/>
                  <a:gd name="T123" fmla="*/ 568 h 568"/>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914" h="568">
                    <a:moveTo>
                      <a:pt x="1914" y="182"/>
                    </a:moveTo>
                    <a:lnTo>
                      <a:pt x="1855" y="159"/>
                    </a:lnTo>
                    <a:lnTo>
                      <a:pt x="1796" y="136"/>
                    </a:lnTo>
                    <a:lnTo>
                      <a:pt x="1738" y="115"/>
                    </a:lnTo>
                    <a:lnTo>
                      <a:pt x="1680" y="96"/>
                    </a:lnTo>
                    <a:lnTo>
                      <a:pt x="1622" y="77"/>
                    </a:lnTo>
                    <a:lnTo>
                      <a:pt x="1565" y="61"/>
                    </a:lnTo>
                    <a:lnTo>
                      <a:pt x="1507" y="47"/>
                    </a:lnTo>
                    <a:lnTo>
                      <a:pt x="1449" y="34"/>
                    </a:lnTo>
                    <a:lnTo>
                      <a:pt x="1393" y="23"/>
                    </a:lnTo>
                    <a:lnTo>
                      <a:pt x="1335" y="14"/>
                    </a:lnTo>
                    <a:lnTo>
                      <a:pt x="1278" y="8"/>
                    </a:lnTo>
                    <a:lnTo>
                      <a:pt x="1221" y="2"/>
                    </a:lnTo>
                    <a:lnTo>
                      <a:pt x="1164" y="0"/>
                    </a:lnTo>
                    <a:lnTo>
                      <a:pt x="1106" y="0"/>
                    </a:lnTo>
                    <a:lnTo>
                      <a:pt x="1048" y="1"/>
                    </a:lnTo>
                    <a:lnTo>
                      <a:pt x="991" y="5"/>
                    </a:lnTo>
                    <a:lnTo>
                      <a:pt x="933" y="12"/>
                    </a:lnTo>
                    <a:lnTo>
                      <a:pt x="874" y="19"/>
                    </a:lnTo>
                    <a:lnTo>
                      <a:pt x="816" y="31"/>
                    </a:lnTo>
                    <a:lnTo>
                      <a:pt x="757" y="46"/>
                    </a:lnTo>
                    <a:lnTo>
                      <a:pt x="696" y="61"/>
                    </a:lnTo>
                    <a:lnTo>
                      <a:pt x="637" y="81"/>
                    </a:lnTo>
                    <a:lnTo>
                      <a:pt x="576" y="103"/>
                    </a:lnTo>
                    <a:lnTo>
                      <a:pt x="515" y="128"/>
                    </a:lnTo>
                    <a:lnTo>
                      <a:pt x="453" y="156"/>
                    </a:lnTo>
                    <a:lnTo>
                      <a:pt x="390" y="186"/>
                    </a:lnTo>
                    <a:lnTo>
                      <a:pt x="327" y="220"/>
                    </a:lnTo>
                    <a:lnTo>
                      <a:pt x="264" y="257"/>
                    </a:lnTo>
                    <a:lnTo>
                      <a:pt x="200" y="298"/>
                    </a:lnTo>
                    <a:lnTo>
                      <a:pt x="134" y="341"/>
                    </a:lnTo>
                    <a:lnTo>
                      <a:pt x="67" y="387"/>
                    </a:lnTo>
                    <a:lnTo>
                      <a:pt x="0" y="437"/>
                    </a:lnTo>
                    <a:lnTo>
                      <a:pt x="74" y="449"/>
                    </a:lnTo>
                    <a:lnTo>
                      <a:pt x="134" y="458"/>
                    </a:lnTo>
                    <a:lnTo>
                      <a:pt x="180" y="463"/>
                    </a:lnTo>
                    <a:lnTo>
                      <a:pt x="217" y="466"/>
                    </a:lnTo>
                    <a:lnTo>
                      <a:pt x="245" y="467"/>
                    </a:lnTo>
                    <a:lnTo>
                      <a:pt x="266" y="467"/>
                    </a:lnTo>
                    <a:lnTo>
                      <a:pt x="283" y="467"/>
                    </a:lnTo>
                    <a:lnTo>
                      <a:pt x="296" y="466"/>
                    </a:lnTo>
                    <a:lnTo>
                      <a:pt x="308" y="464"/>
                    </a:lnTo>
                    <a:lnTo>
                      <a:pt x="322" y="464"/>
                    </a:lnTo>
                    <a:lnTo>
                      <a:pt x="339" y="466"/>
                    </a:lnTo>
                    <a:lnTo>
                      <a:pt x="360" y="470"/>
                    </a:lnTo>
                    <a:lnTo>
                      <a:pt x="389" y="475"/>
                    </a:lnTo>
                    <a:lnTo>
                      <a:pt x="426" y="483"/>
                    </a:lnTo>
                    <a:lnTo>
                      <a:pt x="475" y="495"/>
                    </a:lnTo>
                    <a:lnTo>
                      <a:pt x="535" y="510"/>
                    </a:lnTo>
                    <a:lnTo>
                      <a:pt x="577" y="527"/>
                    </a:lnTo>
                    <a:lnTo>
                      <a:pt x="620" y="542"/>
                    </a:lnTo>
                    <a:lnTo>
                      <a:pt x="666" y="552"/>
                    </a:lnTo>
                    <a:lnTo>
                      <a:pt x="715" y="560"/>
                    </a:lnTo>
                    <a:lnTo>
                      <a:pt x="763" y="566"/>
                    </a:lnTo>
                    <a:lnTo>
                      <a:pt x="815" y="568"/>
                    </a:lnTo>
                    <a:lnTo>
                      <a:pt x="866" y="568"/>
                    </a:lnTo>
                    <a:lnTo>
                      <a:pt x="918" y="566"/>
                    </a:lnTo>
                    <a:lnTo>
                      <a:pt x="972" y="560"/>
                    </a:lnTo>
                    <a:lnTo>
                      <a:pt x="1026" y="552"/>
                    </a:lnTo>
                    <a:lnTo>
                      <a:pt x="1080" y="545"/>
                    </a:lnTo>
                    <a:lnTo>
                      <a:pt x="1134" y="533"/>
                    </a:lnTo>
                    <a:lnTo>
                      <a:pt x="1188" y="521"/>
                    </a:lnTo>
                    <a:lnTo>
                      <a:pt x="1242" y="506"/>
                    </a:lnTo>
                    <a:lnTo>
                      <a:pt x="1294" y="492"/>
                    </a:lnTo>
                    <a:lnTo>
                      <a:pt x="1347" y="475"/>
                    </a:lnTo>
                    <a:lnTo>
                      <a:pt x="1399" y="458"/>
                    </a:lnTo>
                    <a:lnTo>
                      <a:pt x="1449" y="440"/>
                    </a:lnTo>
                    <a:lnTo>
                      <a:pt x="1498" y="421"/>
                    </a:lnTo>
                    <a:lnTo>
                      <a:pt x="1545" y="401"/>
                    </a:lnTo>
                    <a:lnTo>
                      <a:pt x="1591" y="382"/>
                    </a:lnTo>
                    <a:lnTo>
                      <a:pt x="1634" y="361"/>
                    </a:lnTo>
                    <a:lnTo>
                      <a:pt x="1675" y="341"/>
                    </a:lnTo>
                    <a:lnTo>
                      <a:pt x="1714" y="321"/>
                    </a:lnTo>
                    <a:lnTo>
                      <a:pt x="1751" y="302"/>
                    </a:lnTo>
                    <a:lnTo>
                      <a:pt x="1784" y="282"/>
                    </a:lnTo>
                    <a:lnTo>
                      <a:pt x="1814" y="262"/>
                    </a:lnTo>
                    <a:lnTo>
                      <a:pt x="1842" y="245"/>
                    </a:lnTo>
                    <a:lnTo>
                      <a:pt x="1865" y="227"/>
                    </a:lnTo>
                    <a:lnTo>
                      <a:pt x="1885" y="211"/>
                    </a:lnTo>
                    <a:lnTo>
                      <a:pt x="1902" y="195"/>
                    </a:lnTo>
                    <a:lnTo>
                      <a:pt x="1914" y="182"/>
                    </a:lnTo>
                    <a:close/>
                  </a:path>
                </a:pathLst>
              </a:custGeom>
              <a:solidFill>
                <a:srgbClr val="00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6357" name="Freeform 46"/>
              <p:cNvSpPr>
                <a:spLocks/>
              </p:cNvSpPr>
              <p:nvPr/>
            </p:nvSpPr>
            <p:spPr bwMode="auto">
              <a:xfrm>
                <a:off x="2751" y="3658"/>
                <a:ext cx="344" cy="82"/>
              </a:xfrm>
              <a:custGeom>
                <a:avLst/>
                <a:gdLst>
                  <a:gd name="T0" fmla="*/ 0 w 1945"/>
                  <a:gd name="T1" fmla="*/ 3 h 459"/>
                  <a:gd name="T2" fmla="*/ 1 w 1945"/>
                  <a:gd name="T3" fmla="*/ 2 h 459"/>
                  <a:gd name="T4" fmla="*/ 2 w 1945"/>
                  <a:gd name="T5" fmla="*/ 2 h 459"/>
                  <a:gd name="T6" fmla="*/ 2 w 1945"/>
                  <a:gd name="T7" fmla="*/ 1 h 459"/>
                  <a:gd name="T8" fmla="*/ 3 w 1945"/>
                  <a:gd name="T9" fmla="*/ 1 h 459"/>
                  <a:gd name="T10" fmla="*/ 4 w 1945"/>
                  <a:gd name="T11" fmla="*/ 1 h 459"/>
                  <a:gd name="T12" fmla="*/ 4 w 1945"/>
                  <a:gd name="T13" fmla="*/ 0 h 459"/>
                  <a:gd name="T14" fmla="*/ 5 w 1945"/>
                  <a:gd name="T15" fmla="*/ 0 h 459"/>
                  <a:gd name="T16" fmla="*/ 6 w 1945"/>
                  <a:gd name="T17" fmla="*/ 0 h 459"/>
                  <a:gd name="T18" fmla="*/ 6 w 1945"/>
                  <a:gd name="T19" fmla="*/ 0 h 459"/>
                  <a:gd name="T20" fmla="*/ 7 w 1945"/>
                  <a:gd name="T21" fmla="*/ 0 h 459"/>
                  <a:gd name="T22" fmla="*/ 8 w 1945"/>
                  <a:gd name="T23" fmla="*/ 0 h 459"/>
                  <a:gd name="T24" fmla="*/ 8 w 1945"/>
                  <a:gd name="T25" fmla="*/ 0 h 459"/>
                  <a:gd name="T26" fmla="*/ 9 w 1945"/>
                  <a:gd name="T27" fmla="*/ 1 h 459"/>
                  <a:gd name="T28" fmla="*/ 9 w 1945"/>
                  <a:gd name="T29" fmla="*/ 1 h 459"/>
                  <a:gd name="T30" fmla="*/ 10 w 1945"/>
                  <a:gd name="T31" fmla="*/ 1 h 459"/>
                  <a:gd name="T32" fmla="*/ 11 w 1945"/>
                  <a:gd name="T33" fmla="*/ 1 h 459"/>
                  <a:gd name="T34" fmla="*/ 10 w 1945"/>
                  <a:gd name="T35" fmla="*/ 1 h 459"/>
                  <a:gd name="T36" fmla="*/ 10 w 1945"/>
                  <a:gd name="T37" fmla="*/ 1 h 459"/>
                  <a:gd name="T38" fmla="*/ 9 w 1945"/>
                  <a:gd name="T39" fmla="*/ 1 h 459"/>
                  <a:gd name="T40" fmla="*/ 8 w 1945"/>
                  <a:gd name="T41" fmla="*/ 0 h 459"/>
                  <a:gd name="T42" fmla="*/ 8 w 1945"/>
                  <a:gd name="T43" fmla="*/ 0 h 459"/>
                  <a:gd name="T44" fmla="*/ 7 w 1945"/>
                  <a:gd name="T45" fmla="*/ 0 h 459"/>
                  <a:gd name="T46" fmla="*/ 7 w 1945"/>
                  <a:gd name="T47" fmla="*/ 0 h 459"/>
                  <a:gd name="T48" fmla="*/ 6 w 1945"/>
                  <a:gd name="T49" fmla="*/ 0 h 459"/>
                  <a:gd name="T50" fmla="*/ 5 w 1945"/>
                  <a:gd name="T51" fmla="*/ 0 h 459"/>
                  <a:gd name="T52" fmla="*/ 5 w 1945"/>
                  <a:gd name="T53" fmla="*/ 0 h 459"/>
                  <a:gd name="T54" fmla="*/ 4 w 1945"/>
                  <a:gd name="T55" fmla="*/ 0 h 459"/>
                  <a:gd name="T56" fmla="*/ 3 w 1945"/>
                  <a:gd name="T57" fmla="*/ 1 h 459"/>
                  <a:gd name="T58" fmla="*/ 3 w 1945"/>
                  <a:gd name="T59" fmla="*/ 1 h 459"/>
                  <a:gd name="T60" fmla="*/ 2 w 1945"/>
                  <a:gd name="T61" fmla="*/ 1 h 459"/>
                  <a:gd name="T62" fmla="*/ 1 w 1945"/>
                  <a:gd name="T63" fmla="*/ 2 h 459"/>
                  <a:gd name="T64" fmla="*/ 1 w 1945"/>
                  <a:gd name="T65" fmla="*/ 2 h 459"/>
                  <a:gd name="T66" fmla="*/ 0 w 1945"/>
                  <a:gd name="T67" fmla="*/ 3 h 459"/>
                  <a:gd name="T68" fmla="*/ 0 w 1945"/>
                  <a:gd name="T69" fmla="*/ 3 h 459"/>
                  <a:gd name="T70" fmla="*/ 0 w 1945"/>
                  <a:gd name="T71" fmla="*/ 3 h 45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945"/>
                  <a:gd name="T109" fmla="*/ 0 h 459"/>
                  <a:gd name="T110" fmla="*/ 1945 w 1945"/>
                  <a:gd name="T111" fmla="*/ 459 h 45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945" h="459">
                    <a:moveTo>
                      <a:pt x="29" y="438"/>
                    </a:moveTo>
                    <a:lnTo>
                      <a:pt x="34" y="458"/>
                    </a:lnTo>
                    <a:lnTo>
                      <a:pt x="101" y="408"/>
                    </a:lnTo>
                    <a:lnTo>
                      <a:pt x="168" y="362"/>
                    </a:lnTo>
                    <a:lnTo>
                      <a:pt x="234" y="319"/>
                    </a:lnTo>
                    <a:lnTo>
                      <a:pt x="297" y="278"/>
                    </a:lnTo>
                    <a:lnTo>
                      <a:pt x="360" y="241"/>
                    </a:lnTo>
                    <a:lnTo>
                      <a:pt x="423" y="209"/>
                    </a:lnTo>
                    <a:lnTo>
                      <a:pt x="486" y="178"/>
                    </a:lnTo>
                    <a:lnTo>
                      <a:pt x="546" y="151"/>
                    </a:lnTo>
                    <a:lnTo>
                      <a:pt x="607" y="126"/>
                    </a:lnTo>
                    <a:lnTo>
                      <a:pt x="668" y="104"/>
                    </a:lnTo>
                    <a:lnTo>
                      <a:pt x="726" y="84"/>
                    </a:lnTo>
                    <a:lnTo>
                      <a:pt x="787" y="68"/>
                    </a:lnTo>
                    <a:lnTo>
                      <a:pt x="846" y="54"/>
                    </a:lnTo>
                    <a:lnTo>
                      <a:pt x="902" y="42"/>
                    </a:lnTo>
                    <a:lnTo>
                      <a:pt x="961" y="34"/>
                    </a:lnTo>
                    <a:lnTo>
                      <a:pt x="1019" y="27"/>
                    </a:lnTo>
                    <a:lnTo>
                      <a:pt x="1075" y="24"/>
                    </a:lnTo>
                    <a:lnTo>
                      <a:pt x="1133" y="24"/>
                    </a:lnTo>
                    <a:lnTo>
                      <a:pt x="1191" y="24"/>
                    </a:lnTo>
                    <a:lnTo>
                      <a:pt x="1246" y="25"/>
                    </a:lnTo>
                    <a:lnTo>
                      <a:pt x="1304" y="30"/>
                    </a:lnTo>
                    <a:lnTo>
                      <a:pt x="1360" y="37"/>
                    </a:lnTo>
                    <a:lnTo>
                      <a:pt x="1418" y="46"/>
                    </a:lnTo>
                    <a:lnTo>
                      <a:pt x="1473" y="56"/>
                    </a:lnTo>
                    <a:lnTo>
                      <a:pt x="1531" y="69"/>
                    </a:lnTo>
                    <a:lnTo>
                      <a:pt x="1589" y="84"/>
                    </a:lnTo>
                    <a:lnTo>
                      <a:pt x="1647" y="100"/>
                    </a:lnTo>
                    <a:lnTo>
                      <a:pt x="1703" y="118"/>
                    </a:lnTo>
                    <a:lnTo>
                      <a:pt x="1761" y="138"/>
                    </a:lnTo>
                    <a:lnTo>
                      <a:pt x="1819" y="159"/>
                    </a:lnTo>
                    <a:lnTo>
                      <a:pt x="1878" y="181"/>
                    </a:lnTo>
                    <a:lnTo>
                      <a:pt x="1937" y="205"/>
                    </a:lnTo>
                    <a:lnTo>
                      <a:pt x="1945" y="184"/>
                    </a:lnTo>
                    <a:lnTo>
                      <a:pt x="1886" y="160"/>
                    </a:lnTo>
                    <a:lnTo>
                      <a:pt x="1827" y="138"/>
                    </a:lnTo>
                    <a:lnTo>
                      <a:pt x="1769" y="117"/>
                    </a:lnTo>
                    <a:lnTo>
                      <a:pt x="1711" y="97"/>
                    </a:lnTo>
                    <a:lnTo>
                      <a:pt x="1652" y="79"/>
                    </a:lnTo>
                    <a:lnTo>
                      <a:pt x="1594" y="63"/>
                    </a:lnTo>
                    <a:lnTo>
                      <a:pt x="1536" y="48"/>
                    </a:lnTo>
                    <a:lnTo>
                      <a:pt x="1479" y="35"/>
                    </a:lnTo>
                    <a:lnTo>
                      <a:pt x="1421" y="25"/>
                    </a:lnTo>
                    <a:lnTo>
                      <a:pt x="1363" y="16"/>
                    </a:lnTo>
                    <a:lnTo>
                      <a:pt x="1307" y="9"/>
                    </a:lnTo>
                    <a:lnTo>
                      <a:pt x="1249" y="4"/>
                    </a:lnTo>
                    <a:lnTo>
                      <a:pt x="1191" y="0"/>
                    </a:lnTo>
                    <a:lnTo>
                      <a:pt x="1133" y="0"/>
                    </a:lnTo>
                    <a:lnTo>
                      <a:pt x="1075" y="3"/>
                    </a:lnTo>
                    <a:lnTo>
                      <a:pt x="1016" y="6"/>
                    </a:lnTo>
                    <a:lnTo>
                      <a:pt x="959" y="13"/>
                    </a:lnTo>
                    <a:lnTo>
                      <a:pt x="899" y="21"/>
                    </a:lnTo>
                    <a:lnTo>
                      <a:pt x="840" y="33"/>
                    </a:lnTo>
                    <a:lnTo>
                      <a:pt x="781" y="47"/>
                    </a:lnTo>
                    <a:lnTo>
                      <a:pt x="721" y="63"/>
                    </a:lnTo>
                    <a:lnTo>
                      <a:pt x="660" y="83"/>
                    </a:lnTo>
                    <a:lnTo>
                      <a:pt x="599" y="105"/>
                    </a:lnTo>
                    <a:lnTo>
                      <a:pt x="538" y="130"/>
                    </a:lnTo>
                    <a:lnTo>
                      <a:pt x="475" y="157"/>
                    </a:lnTo>
                    <a:lnTo>
                      <a:pt x="412" y="188"/>
                    </a:lnTo>
                    <a:lnTo>
                      <a:pt x="349" y="223"/>
                    </a:lnTo>
                    <a:lnTo>
                      <a:pt x="286" y="260"/>
                    </a:lnTo>
                    <a:lnTo>
                      <a:pt x="220" y="301"/>
                    </a:lnTo>
                    <a:lnTo>
                      <a:pt x="155" y="344"/>
                    </a:lnTo>
                    <a:lnTo>
                      <a:pt x="88" y="390"/>
                    </a:lnTo>
                    <a:lnTo>
                      <a:pt x="21" y="440"/>
                    </a:lnTo>
                    <a:lnTo>
                      <a:pt x="26" y="459"/>
                    </a:lnTo>
                    <a:lnTo>
                      <a:pt x="21" y="440"/>
                    </a:lnTo>
                    <a:lnTo>
                      <a:pt x="0" y="455"/>
                    </a:lnTo>
                    <a:lnTo>
                      <a:pt x="26" y="459"/>
                    </a:lnTo>
                    <a:lnTo>
                      <a:pt x="29" y="43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6358" name="Freeform 47"/>
              <p:cNvSpPr>
                <a:spLocks/>
              </p:cNvSpPr>
              <p:nvPr/>
            </p:nvSpPr>
            <p:spPr bwMode="auto">
              <a:xfrm>
                <a:off x="2756" y="3736"/>
                <a:ext cx="95" cy="16"/>
              </a:xfrm>
              <a:custGeom>
                <a:avLst/>
                <a:gdLst>
                  <a:gd name="T0" fmla="*/ 3 w 541"/>
                  <a:gd name="T1" fmla="*/ 0 h 95"/>
                  <a:gd name="T2" fmla="*/ 3 w 541"/>
                  <a:gd name="T3" fmla="*/ 0 h 95"/>
                  <a:gd name="T4" fmla="*/ 3 w 541"/>
                  <a:gd name="T5" fmla="*/ 0 h 95"/>
                  <a:gd name="T6" fmla="*/ 2 w 541"/>
                  <a:gd name="T7" fmla="*/ 0 h 95"/>
                  <a:gd name="T8" fmla="*/ 2 w 541"/>
                  <a:gd name="T9" fmla="*/ 0 h 95"/>
                  <a:gd name="T10" fmla="*/ 2 w 541"/>
                  <a:gd name="T11" fmla="*/ 0 h 95"/>
                  <a:gd name="T12" fmla="*/ 2 w 541"/>
                  <a:gd name="T13" fmla="*/ 0 h 95"/>
                  <a:gd name="T14" fmla="*/ 2 w 541"/>
                  <a:gd name="T15" fmla="*/ 0 h 95"/>
                  <a:gd name="T16" fmla="*/ 2 w 541"/>
                  <a:gd name="T17" fmla="*/ 0 h 95"/>
                  <a:gd name="T18" fmla="*/ 2 w 541"/>
                  <a:gd name="T19" fmla="*/ 0 h 95"/>
                  <a:gd name="T20" fmla="*/ 2 w 541"/>
                  <a:gd name="T21" fmla="*/ 0 h 95"/>
                  <a:gd name="T22" fmla="*/ 1 w 541"/>
                  <a:gd name="T23" fmla="*/ 0 h 95"/>
                  <a:gd name="T24" fmla="*/ 1 w 541"/>
                  <a:gd name="T25" fmla="*/ 0 h 95"/>
                  <a:gd name="T26" fmla="*/ 1 w 541"/>
                  <a:gd name="T27" fmla="*/ 0 h 95"/>
                  <a:gd name="T28" fmla="*/ 1 w 541"/>
                  <a:gd name="T29" fmla="*/ 0 h 95"/>
                  <a:gd name="T30" fmla="*/ 1 w 541"/>
                  <a:gd name="T31" fmla="*/ 0 h 95"/>
                  <a:gd name="T32" fmla="*/ 0 w 541"/>
                  <a:gd name="T33" fmla="*/ 0 h 95"/>
                  <a:gd name="T34" fmla="*/ 0 w 541"/>
                  <a:gd name="T35" fmla="*/ 0 h 95"/>
                  <a:gd name="T36" fmla="*/ 0 w 541"/>
                  <a:gd name="T37" fmla="*/ 0 h 95"/>
                  <a:gd name="T38" fmla="*/ 0 w 541"/>
                  <a:gd name="T39" fmla="*/ 0 h 95"/>
                  <a:gd name="T40" fmla="*/ 1 w 541"/>
                  <a:gd name="T41" fmla="*/ 0 h 95"/>
                  <a:gd name="T42" fmla="*/ 1 w 541"/>
                  <a:gd name="T43" fmla="*/ 0 h 95"/>
                  <a:gd name="T44" fmla="*/ 1 w 541"/>
                  <a:gd name="T45" fmla="*/ 0 h 95"/>
                  <a:gd name="T46" fmla="*/ 1 w 541"/>
                  <a:gd name="T47" fmla="*/ 0 h 95"/>
                  <a:gd name="T48" fmla="*/ 1 w 541"/>
                  <a:gd name="T49" fmla="*/ 0 h 95"/>
                  <a:gd name="T50" fmla="*/ 2 w 541"/>
                  <a:gd name="T51" fmla="*/ 0 h 95"/>
                  <a:gd name="T52" fmla="*/ 2 w 541"/>
                  <a:gd name="T53" fmla="*/ 0 h 95"/>
                  <a:gd name="T54" fmla="*/ 2 w 541"/>
                  <a:gd name="T55" fmla="*/ 0 h 95"/>
                  <a:gd name="T56" fmla="*/ 2 w 541"/>
                  <a:gd name="T57" fmla="*/ 0 h 95"/>
                  <a:gd name="T58" fmla="*/ 2 w 541"/>
                  <a:gd name="T59" fmla="*/ 0 h 95"/>
                  <a:gd name="T60" fmla="*/ 2 w 541"/>
                  <a:gd name="T61" fmla="*/ 0 h 95"/>
                  <a:gd name="T62" fmla="*/ 2 w 541"/>
                  <a:gd name="T63" fmla="*/ 0 h 95"/>
                  <a:gd name="T64" fmla="*/ 2 w 541"/>
                  <a:gd name="T65" fmla="*/ 0 h 95"/>
                  <a:gd name="T66" fmla="*/ 3 w 541"/>
                  <a:gd name="T67" fmla="*/ 0 h 95"/>
                  <a:gd name="T68" fmla="*/ 3 w 541"/>
                  <a:gd name="T69" fmla="*/ 1 h 95"/>
                  <a:gd name="T70" fmla="*/ 3 w 541"/>
                  <a:gd name="T71" fmla="*/ 1 h 95"/>
                  <a:gd name="T72" fmla="*/ 3 w 541"/>
                  <a:gd name="T73" fmla="*/ 0 h 95"/>
                  <a:gd name="T74" fmla="*/ 3 w 541"/>
                  <a:gd name="T75" fmla="*/ 0 h 95"/>
                  <a:gd name="T76" fmla="*/ 3 w 541"/>
                  <a:gd name="T77" fmla="*/ 0 h 95"/>
                  <a:gd name="T78" fmla="*/ 3 w 541"/>
                  <a:gd name="T79" fmla="*/ 0 h 9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541"/>
                  <a:gd name="T121" fmla="*/ 0 h 95"/>
                  <a:gd name="T122" fmla="*/ 541 w 541"/>
                  <a:gd name="T123" fmla="*/ 95 h 95"/>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541" h="95">
                    <a:moveTo>
                      <a:pt x="541" y="74"/>
                    </a:moveTo>
                    <a:lnTo>
                      <a:pt x="539" y="74"/>
                    </a:lnTo>
                    <a:lnTo>
                      <a:pt x="478" y="58"/>
                    </a:lnTo>
                    <a:lnTo>
                      <a:pt x="430" y="46"/>
                    </a:lnTo>
                    <a:lnTo>
                      <a:pt x="393" y="38"/>
                    </a:lnTo>
                    <a:lnTo>
                      <a:pt x="364" y="33"/>
                    </a:lnTo>
                    <a:lnTo>
                      <a:pt x="342" y="29"/>
                    </a:lnTo>
                    <a:lnTo>
                      <a:pt x="323" y="27"/>
                    </a:lnTo>
                    <a:lnTo>
                      <a:pt x="309" y="27"/>
                    </a:lnTo>
                    <a:lnTo>
                      <a:pt x="296" y="29"/>
                    </a:lnTo>
                    <a:lnTo>
                      <a:pt x="284" y="29"/>
                    </a:lnTo>
                    <a:lnTo>
                      <a:pt x="267" y="29"/>
                    </a:lnTo>
                    <a:lnTo>
                      <a:pt x="246" y="29"/>
                    </a:lnTo>
                    <a:lnTo>
                      <a:pt x="218" y="29"/>
                    </a:lnTo>
                    <a:lnTo>
                      <a:pt x="183" y="27"/>
                    </a:lnTo>
                    <a:lnTo>
                      <a:pt x="137" y="21"/>
                    </a:lnTo>
                    <a:lnTo>
                      <a:pt x="76" y="12"/>
                    </a:lnTo>
                    <a:lnTo>
                      <a:pt x="3" y="0"/>
                    </a:lnTo>
                    <a:lnTo>
                      <a:pt x="0" y="21"/>
                    </a:lnTo>
                    <a:lnTo>
                      <a:pt x="74" y="33"/>
                    </a:lnTo>
                    <a:lnTo>
                      <a:pt x="134" y="42"/>
                    </a:lnTo>
                    <a:lnTo>
                      <a:pt x="180" y="48"/>
                    </a:lnTo>
                    <a:lnTo>
                      <a:pt x="218" y="50"/>
                    </a:lnTo>
                    <a:lnTo>
                      <a:pt x="246" y="53"/>
                    </a:lnTo>
                    <a:lnTo>
                      <a:pt x="267" y="53"/>
                    </a:lnTo>
                    <a:lnTo>
                      <a:pt x="284" y="53"/>
                    </a:lnTo>
                    <a:lnTo>
                      <a:pt x="298" y="50"/>
                    </a:lnTo>
                    <a:lnTo>
                      <a:pt x="309" y="50"/>
                    </a:lnTo>
                    <a:lnTo>
                      <a:pt x="323" y="50"/>
                    </a:lnTo>
                    <a:lnTo>
                      <a:pt x="339" y="50"/>
                    </a:lnTo>
                    <a:lnTo>
                      <a:pt x="359" y="54"/>
                    </a:lnTo>
                    <a:lnTo>
                      <a:pt x="388" y="59"/>
                    </a:lnTo>
                    <a:lnTo>
                      <a:pt x="424" y="67"/>
                    </a:lnTo>
                    <a:lnTo>
                      <a:pt x="473" y="79"/>
                    </a:lnTo>
                    <a:lnTo>
                      <a:pt x="533" y="95"/>
                    </a:lnTo>
                    <a:lnTo>
                      <a:pt x="531" y="95"/>
                    </a:lnTo>
                    <a:lnTo>
                      <a:pt x="541" y="74"/>
                    </a:lnTo>
                    <a:lnTo>
                      <a:pt x="540" y="74"/>
                    </a:lnTo>
                    <a:lnTo>
                      <a:pt x="539" y="74"/>
                    </a:lnTo>
                    <a:lnTo>
                      <a:pt x="541" y="7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6359" name="Freeform 48"/>
              <p:cNvSpPr>
                <a:spLocks/>
              </p:cNvSpPr>
              <p:nvPr/>
            </p:nvSpPr>
            <p:spPr bwMode="auto">
              <a:xfrm>
                <a:off x="2850" y="3691"/>
                <a:ext cx="248" cy="72"/>
              </a:xfrm>
              <a:custGeom>
                <a:avLst/>
                <a:gdLst>
                  <a:gd name="T0" fmla="*/ 8 w 1401"/>
                  <a:gd name="T1" fmla="*/ 0 h 408"/>
                  <a:gd name="T2" fmla="*/ 7 w 1401"/>
                  <a:gd name="T3" fmla="*/ 0 h 408"/>
                  <a:gd name="T4" fmla="*/ 7 w 1401"/>
                  <a:gd name="T5" fmla="*/ 0 h 408"/>
                  <a:gd name="T6" fmla="*/ 7 w 1401"/>
                  <a:gd name="T7" fmla="*/ 1 h 408"/>
                  <a:gd name="T8" fmla="*/ 7 w 1401"/>
                  <a:gd name="T9" fmla="*/ 1 h 408"/>
                  <a:gd name="T10" fmla="*/ 6 w 1401"/>
                  <a:gd name="T11" fmla="*/ 1 h 408"/>
                  <a:gd name="T12" fmla="*/ 6 w 1401"/>
                  <a:gd name="T13" fmla="*/ 1 h 408"/>
                  <a:gd name="T14" fmla="*/ 5 w 1401"/>
                  <a:gd name="T15" fmla="*/ 1 h 408"/>
                  <a:gd name="T16" fmla="*/ 4 w 1401"/>
                  <a:gd name="T17" fmla="*/ 2 h 408"/>
                  <a:gd name="T18" fmla="*/ 4 w 1401"/>
                  <a:gd name="T19" fmla="*/ 2 h 408"/>
                  <a:gd name="T20" fmla="*/ 3 w 1401"/>
                  <a:gd name="T21" fmla="*/ 2 h 408"/>
                  <a:gd name="T22" fmla="*/ 3 w 1401"/>
                  <a:gd name="T23" fmla="*/ 2 h 408"/>
                  <a:gd name="T24" fmla="*/ 2 w 1401"/>
                  <a:gd name="T25" fmla="*/ 2 h 408"/>
                  <a:gd name="T26" fmla="*/ 2 w 1401"/>
                  <a:gd name="T27" fmla="*/ 2 h 408"/>
                  <a:gd name="T28" fmla="*/ 1 w 1401"/>
                  <a:gd name="T29" fmla="*/ 2 h 408"/>
                  <a:gd name="T30" fmla="*/ 1 w 1401"/>
                  <a:gd name="T31" fmla="*/ 2 h 408"/>
                  <a:gd name="T32" fmla="*/ 0 w 1401"/>
                  <a:gd name="T33" fmla="*/ 2 h 408"/>
                  <a:gd name="T34" fmla="*/ 0 w 1401"/>
                  <a:gd name="T35" fmla="*/ 2 h 408"/>
                  <a:gd name="T36" fmla="*/ 1 w 1401"/>
                  <a:gd name="T37" fmla="*/ 2 h 408"/>
                  <a:gd name="T38" fmla="*/ 1 w 1401"/>
                  <a:gd name="T39" fmla="*/ 2 h 408"/>
                  <a:gd name="T40" fmla="*/ 2 w 1401"/>
                  <a:gd name="T41" fmla="*/ 2 h 408"/>
                  <a:gd name="T42" fmla="*/ 2 w 1401"/>
                  <a:gd name="T43" fmla="*/ 2 h 408"/>
                  <a:gd name="T44" fmla="*/ 3 w 1401"/>
                  <a:gd name="T45" fmla="*/ 2 h 408"/>
                  <a:gd name="T46" fmla="*/ 4 w 1401"/>
                  <a:gd name="T47" fmla="*/ 2 h 408"/>
                  <a:gd name="T48" fmla="*/ 4 w 1401"/>
                  <a:gd name="T49" fmla="*/ 2 h 408"/>
                  <a:gd name="T50" fmla="*/ 5 w 1401"/>
                  <a:gd name="T51" fmla="*/ 2 h 408"/>
                  <a:gd name="T52" fmla="*/ 5 w 1401"/>
                  <a:gd name="T53" fmla="*/ 1 h 408"/>
                  <a:gd name="T54" fmla="*/ 6 w 1401"/>
                  <a:gd name="T55" fmla="*/ 1 h 408"/>
                  <a:gd name="T56" fmla="*/ 6 w 1401"/>
                  <a:gd name="T57" fmla="*/ 1 h 408"/>
                  <a:gd name="T58" fmla="*/ 7 w 1401"/>
                  <a:gd name="T59" fmla="*/ 1 h 408"/>
                  <a:gd name="T60" fmla="*/ 7 w 1401"/>
                  <a:gd name="T61" fmla="*/ 1 h 408"/>
                  <a:gd name="T62" fmla="*/ 7 w 1401"/>
                  <a:gd name="T63" fmla="*/ 0 h 408"/>
                  <a:gd name="T64" fmla="*/ 8 w 1401"/>
                  <a:gd name="T65" fmla="*/ 0 h 408"/>
                  <a:gd name="T66" fmla="*/ 8 w 1401"/>
                  <a:gd name="T67" fmla="*/ 0 h 408"/>
                  <a:gd name="T68" fmla="*/ 8 w 1401"/>
                  <a:gd name="T69" fmla="*/ 0 h 408"/>
                  <a:gd name="T70" fmla="*/ 8 w 1401"/>
                  <a:gd name="T71" fmla="*/ 0 h 40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401"/>
                  <a:gd name="T109" fmla="*/ 0 h 408"/>
                  <a:gd name="T110" fmla="*/ 1401 w 1401"/>
                  <a:gd name="T111" fmla="*/ 408 h 40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401" h="408">
                    <a:moveTo>
                      <a:pt x="1380" y="21"/>
                    </a:moveTo>
                    <a:lnTo>
                      <a:pt x="1375" y="4"/>
                    </a:lnTo>
                    <a:lnTo>
                      <a:pt x="1364" y="15"/>
                    </a:lnTo>
                    <a:lnTo>
                      <a:pt x="1347" y="31"/>
                    </a:lnTo>
                    <a:lnTo>
                      <a:pt x="1329" y="46"/>
                    </a:lnTo>
                    <a:lnTo>
                      <a:pt x="1305" y="64"/>
                    </a:lnTo>
                    <a:lnTo>
                      <a:pt x="1278" y="81"/>
                    </a:lnTo>
                    <a:lnTo>
                      <a:pt x="1249" y="101"/>
                    </a:lnTo>
                    <a:lnTo>
                      <a:pt x="1216" y="120"/>
                    </a:lnTo>
                    <a:lnTo>
                      <a:pt x="1179" y="139"/>
                    </a:lnTo>
                    <a:lnTo>
                      <a:pt x="1140" y="159"/>
                    </a:lnTo>
                    <a:lnTo>
                      <a:pt x="1099" y="178"/>
                    </a:lnTo>
                    <a:lnTo>
                      <a:pt x="1056" y="199"/>
                    </a:lnTo>
                    <a:lnTo>
                      <a:pt x="1011" y="219"/>
                    </a:lnTo>
                    <a:lnTo>
                      <a:pt x="964" y="239"/>
                    </a:lnTo>
                    <a:lnTo>
                      <a:pt x="915" y="257"/>
                    </a:lnTo>
                    <a:lnTo>
                      <a:pt x="865" y="275"/>
                    </a:lnTo>
                    <a:lnTo>
                      <a:pt x="813" y="292"/>
                    </a:lnTo>
                    <a:lnTo>
                      <a:pt x="761" y="310"/>
                    </a:lnTo>
                    <a:lnTo>
                      <a:pt x="709" y="324"/>
                    </a:lnTo>
                    <a:lnTo>
                      <a:pt x="655" y="338"/>
                    </a:lnTo>
                    <a:lnTo>
                      <a:pt x="601" y="350"/>
                    </a:lnTo>
                    <a:lnTo>
                      <a:pt x="547" y="362"/>
                    </a:lnTo>
                    <a:lnTo>
                      <a:pt x="495" y="370"/>
                    </a:lnTo>
                    <a:lnTo>
                      <a:pt x="441" y="378"/>
                    </a:lnTo>
                    <a:lnTo>
                      <a:pt x="387" y="383"/>
                    </a:lnTo>
                    <a:lnTo>
                      <a:pt x="336" y="384"/>
                    </a:lnTo>
                    <a:lnTo>
                      <a:pt x="285" y="384"/>
                    </a:lnTo>
                    <a:lnTo>
                      <a:pt x="235" y="383"/>
                    </a:lnTo>
                    <a:lnTo>
                      <a:pt x="186" y="378"/>
                    </a:lnTo>
                    <a:lnTo>
                      <a:pt x="139" y="370"/>
                    </a:lnTo>
                    <a:lnTo>
                      <a:pt x="93" y="359"/>
                    </a:lnTo>
                    <a:lnTo>
                      <a:pt x="51" y="345"/>
                    </a:lnTo>
                    <a:lnTo>
                      <a:pt x="10" y="328"/>
                    </a:lnTo>
                    <a:lnTo>
                      <a:pt x="0" y="349"/>
                    </a:lnTo>
                    <a:lnTo>
                      <a:pt x="43" y="366"/>
                    </a:lnTo>
                    <a:lnTo>
                      <a:pt x="88" y="380"/>
                    </a:lnTo>
                    <a:lnTo>
                      <a:pt x="134" y="391"/>
                    </a:lnTo>
                    <a:lnTo>
                      <a:pt x="184" y="399"/>
                    </a:lnTo>
                    <a:lnTo>
                      <a:pt x="232" y="404"/>
                    </a:lnTo>
                    <a:lnTo>
                      <a:pt x="285" y="408"/>
                    </a:lnTo>
                    <a:lnTo>
                      <a:pt x="336" y="408"/>
                    </a:lnTo>
                    <a:lnTo>
                      <a:pt x="390" y="404"/>
                    </a:lnTo>
                    <a:lnTo>
                      <a:pt x="444" y="399"/>
                    </a:lnTo>
                    <a:lnTo>
                      <a:pt x="497" y="391"/>
                    </a:lnTo>
                    <a:lnTo>
                      <a:pt x="553" y="383"/>
                    </a:lnTo>
                    <a:lnTo>
                      <a:pt x="606" y="371"/>
                    </a:lnTo>
                    <a:lnTo>
                      <a:pt x="660" y="359"/>
                    </a:lnTo>
                    <a:lnTo>
                      <a:pt x="714" y="345"/>
                    </a:lnTo>
                    <a:lnTo>
                      <a:pt x="767" y="331"/>
                    </a:lnTo>
                    <a:lnTo>
                      <a:pt x="821" y="313"/>
                    </a:lnTo>
                    <a:lnTo>
                      <a:pt x="873" y="296"/>
                    </a:lnTo>
                    <a:lnTo>
                      <a:pt x="923" y="278"/>
                    </a:lnTo>
                    <a:lnTo>
                      <a:pt x="972" y="260"/>
                    </a:lnTo>
                    <a:lnTo>
                      <a:pt x="1019" y="240"/>
                    </a:lnTo>
                    <a:lnTo>
                      <a:pt x="1066" y="220"/>
                    </a:lnTo>
                    <a:lnTo>
                      <a:pt x="1110" y="199"/>
                    </a:lnTo>
                    <a:lnTo>
                      <a:pt x="1150" y="180"/>
                    </a:lnTo>
                    <a:lnTo>
                      <a:pt x="1190" y="160"/>
                    </a:lnTo>
                    <a:lnTo>
                      <a:pt x="1226" y="139"/>
                    </a:lnTo>
                    <a:lnTo>
                      <a:pt x="1259" y="119"/>
                    </a:lnTo>
                    <a:lnTo>
                      <a:pt x="1291" y="99"/>
                    </a:lnTo>
                    <a:lnTo>
                      <a:pt x="1318" y="82"/>
                    </a:lnTo>
                    <a:lnTo>
                      <a:pt x="1342" y="64"/>
                    </a:lnTo>
                    <a:lnTo>
                      <a:pt x="1363" y="47"/>
                    </a:lnTo>
                    <a:lnTo>
                      <a:pt x="1380" y="31"/>
                    </a:lnTo>
                    <a:lnTo>
                      <a:pt x="1393" y="17"/>
                    </a:lnTo>
                    <a:lnTo>
                      <a:pt x="1388" y="0"/>
                    </a:lnTo>
                    <a:lnTo>
                      <a:pt x="1393" y="17"/>
                    </a:lnTo>
                    <a:lnTo>
                      <a:pt x="1401" y="5"/>
                    </a:lnTo>
                    <a:lnTo>
                      <a:pt x="1388" y="0"/>
                    </a:lnTo>
                    <a:lnTo>
                      <a:pt x="1380"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6360" name="Freeform 49"/>
              <p:cNvSpPr>
                <a:spLocks/>
              </p:cNvSpPr>
              <p:nvPr/>
            </p:nvSpPr>
            <p:spPr bwMode="auto">
              <a:xfrm>
                <a:off x="3393" y="3012"/>
                <a:ext cx="166" cy="334"/>
              </a:xfrm>
              <a:custGeom>
                <a:avLst/>
                <a:gdLst>
                  <a:gd name="T0" fmla="*/ 5 w 936"/>
                  <a:gd name="T1" fmla="*/ 10 h 1887"/>
                  <a:gd name="T2" fmla="*/ 5 w 936"/>
                  <a:gd name="T3" fmla="*/ 9 h 1887"/>
                  <a:gd name="T4" fmla="*/ 5 w 936"/>
                  <a:gd name="T5" fmla="*/ 8 h 1887"/>
                  <a:gd name="T6" fmla="*/ 5 w 936"/>
                  <a:gd name="T7" fmla="*/ 7 h 1887"/>
                  <a:gd name="T8" fmla="*/ 5 w 936"/>
                  <a:gd name="T9" fmla="*/ 7 h 1887"/>
                  <a:gd name="T10" fmla="*/ 5 w 936"/>
                  <a:gd name="T11" fmla="*/ 6 h 1887"/>
                  <a:gd name="T12" fmla="*/ 5 w 936"/>
                  <a:gd name="T13" fmla="*/ 5 h 1887"/>
                  <a:gd name="T14" fmla="*/ 5 w 936"/>
                  <a:gd name="T15" fmla="*/ 5 h 1887"/>
                  <a:gd name="T16" fmla="*/ 5 w 936"/>
                  <a:gd name="T17" fmla="*/ 4 h 1887"/>
                  <a:gd name="T18" fmla="*/ 4 w 936"/>
                  <a:gd name="T19" fmla="*/ 4 h 1887"/>
                  <a:gd name="T20" fmla="*/ 4 w 936"/>
                  <a:gd name="T21" fmla="*/ 3 h 1887"/>
                  <a:gd name="T22" fmla="*/ 4 w 936"/>
                  <a:gd name="T23" fmla="*/ 3 h 1887"/>
                  <a:gd name="T24" fmla="*/ 3 w 936"/>
                  <a:gd name="T25" fmla="*/ 2 h 1887"/>
                  <a:gd name="T26" fmla="*/ 3 w 936"/>
                  <a:gd name="T27" fmla="*/ 2 h 1887"/>
                  <a:gd name="T28" fmla="*/ 2 w 936"/>
                  <a:gd name="T29" fmla="*/ 2 h 1887"/>
                  <a:gd name="T30" fmla="*/ 2 w 936"/>
                  <a:gd name="T31" fmla="*/ 2 h 1887"/>
                  <a:gd name="T32" fmla="*/ 2 w 936"/>
                  <a:gd name="T33" fmla="*/ 1 h 1887"/>
                  <a:gd name="T34" fmla="*/ 1 w 936"/>
                  <a:gd name="T35" fmla="*/ 1 h 1887"/>
                  <a:gd name="T36" fmla="*/ 1 w 936"/>
                  <a:gd name="T37" fmla="*/ 1 h 1887"/>
                  <a:gd name="T38" fmla="*/ 1 w 936"/>
                  <a:gd name="T39" fmla="*/ 1 h 1887"/>
                  <a:gd name="T40" fmla="*/ 1 w 936"/>
                  <a:gd name="T41" fmla="*/ 1 h 1887"/>
                  <a:gd name="T42" fmla="*/ 0 w 936"/>
                  <a:gd name="T43" fmla="*/ 0 h 1887"/>
                  <a:gd name="T44" fmla="*/ 0 w 936"/>
                  <a:gd name="T45" fmla="*/ 0 h 1887"/>
                  <a:gd name="T46" fmla="*/ 0 w 936"/>
                  <a:gd name="T47" fmla="*/ 0 h 1887"/>
                  <a:gd name="T48" fmla="*/ 0 w 936"/>
                  <a:gd name="T49" fmla="*/ 0 h 1887"/>
                  <a:gd name="T50" fmla="*/ 0 w 936"/>
                  <a:gd name="T51" fmla="*/ 1 h 1887"/>
                  <a:gd name="T52" fmla="*/ 0 w 936"/>
                  <a:gd name="T53" fmla="*/ 2 h 1887"/>
                  <a:gd name="T54" fmla="*/ 1 w 936"/>
                  <a:gd name="T55" fmla="*/ 3 h 1887"/>
                  <a:gd name="T56" fmla="*/ 1 w 936"/>
                  <a:gd name="T57" fmla="*/ 4 h 1887"/>
                  <a:gd name="T58" fmla="*/ 1 w 936"/>
                  <a:gd name="T59" fmla="*/ 4 h 1887"/>
                  <a:gd name="T60" fmla="*/ 1 w 936"/>
                  <a:gd name="T61" fmla="*/ 5 h 1887"/>
                  <a:gd name="T62" fmla="*/ 2 w 936"/>
                  <a:gd name="T63" fmla="*/ 6 h 1887"/>
                  <a:gd name="T64" fmla="*/ 2 w 936"/>
                  <a:gd name="T65" fmla="*/ 7 h 1887"/>
                  <a:gd name="T66" fmla="*/ 2 w 936"/>
                  <a:gd name="T67" fmla="*/ 7 h 1887"/>
                  <a:gd name="T68" fmla="*/ 2 w 936"/>
                  <a:gd name="T69" fmla="*/ 8 h 1887"/>
                  <a:gd name="T70" fmla="*/ 3 w 936"/>
                  <a:gd name="T71" fmla="*/ 9 h 1887"/>
                  <a:gd name="T72" fmla="*/ 3 w 936"/>
                  <a:gd name="T73" fmla="*/ 9 h 1887"/>
                  <a:gd name="T74" fmla="*/ 4 w 936"/>
                  <a:gd name="T75" fmla="*/ 10 h 1887"/>
                  <a:gd name="T76" fmla="*/ 4 w 936"/>
                  <a:gd name="T77" fmla="*/ 10 h 1887"/>
                  <a:gd name="T78" fmla="*/ 4 w 936"/>
                  <a:gd name="T79" fmla="*/ 10 h 188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936"/>
                  <a:gd name="T121" fmla="*/ 0 h 1887"/>
                  <a:gd name="T122" fmla="*/ 936 w 936"/>
                  <a:gd name="T123" fmla="*/ 1887 h 188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936" h="1887">
                    <a:moveTo>
                      <a:pt x="813" y="1887"/>
                    </a:moveTo>
                    <a:lnTo>
                      <a:pt x="842" y="1801"/>
                    </a:lnTo>
                    <a:lnTo>
                      <a:pt x="867" y="1720"/>
                    </a:lnTo>
                    <a:lnTo>
                      <a:pt x="888" y="1640"/>
                    </a:lnTo>
                    <a:lnTo>
                      <a:pt x="905" y="1562"/>
                    </a:lnTo>
                    <a:lnTo>
                      <a:pt x="919" y="1486"/>
                    </a:lnTo>
                    <a:lnTo>
                      <a:pt x="928" y="1414"/>
                    </a:lnTo>
                    <a:lnTo>
                      <a:pt x="934" y="1343"/>
                    </a:lnTo>
                    <a:lnTo>
                      <a:pt x="936" y="1275"/>
                    </a:lnTo>
                    <a:lnTo>
                      <a:pt x="936" y="1209"/>
                    </a:lnTo>
                    <a:lnTo>
                      <a:pt x="932" y="1146"/>
                    </a:lnTo>
                    <a:lnTo>
                      <a:pt x="924" y="1085"/>
                    </a:lnTo>
                    <a:lnTo>
                      <a:pt x="915" y="1025"/>
                    </a:lnTo>
                    <a:lnTo>
                      <a:pt x="901" y="968"/>
                    </a:lnTo>
                    <a:lnTo>
                      <a:pt x="887" y="913"/>
                    </a:lnTo>
                    <a:lnTo>
                      <a:pt x="869" y="860"/>
                    </a:lnTo>
                    <a:lnTo>
                      <a:pt x="849" y="810"/>
                    </a:lnTo>
                    <a:lnTo>
                      <a:pt x="827" y="762"/>
                    </a:lnTo>
                    <a:lnTo>
                      <a:pt x="803" y="714"/>
                    </a:lnTo>
                    <a:lnTo>
                      <a:pt x="777" y="670"/>
                    </a:lnTo>
                    <a:lnTo>
                      <a:pt x="749" y="628"/>
                    </a:lnTo>
                    <a:lnTo>
                      <a:pt x="720" y="587"/>
                    </a:lnTo>
                    <a:lnTo>
                      <a:pt x="690" y="549"/>
                    </a:lnTo>
                    <a:lnTo>
                      <a:pt x="657" y="512"/>
                    </a:lnTo>
                    <a:lnTo>
                      <a:pt x="624" y="477"/>
                    </a:lnTo>
                    <a:lnTo>
                      <a:pt x="590" y="444"/>
                    </a:lnTo>
                    <a:lnTo>
                      <a:pt x="556" y="412"/>
                    </a:lnTo>
                    <a:lnTo>
                      <a:pt x="521" y="383"/>
                    </a:lnTo>
                    <a:lnTo>
                      <a:pt x="484" y="356"/>
                    </a:lnTo>
                    <a:lnTo>
                      <a:pt x="447" y="330"/>
                    </a:lnTo>
                    <a:lnTo>
                      <a:pt x="410" y="306"/>
                    </a:lnTo>
                    <a:lnTo>
                      <a:pt x="373" y="284"/>
                    </a:lnTo>
                    <a:lnTo>
                      <a:pt x="337" y="263"/>
                    </a:lnTo>
                    <a:lnTo>
                      <a:pt x="304" y="244"/>
                    </a:lnTo>
                    <a:lnTo>
                      <a:pt x="272" y="226"/>
                    </a:lnTo>
                    <a:lnTo>
                      <a:pt x="243" y="209"/>
                    </a:lnTo>
                    <a:lnTo>
                      <a:pt x="216" y="192"/>
                    </a:lnTo>
                    <a:lnTo>
                      <a:pt x="191" y="175"/>
                    </a:lnTo>
                    <a:lnTo>
                      <a:pt x="166" y="158"/>
                    </a:lnTo>
                    <a:lnTo>
                      <a:pt x="144" y="142"/>
                    </a:lnTo>
                    <a:lnTo>
                      <a:pt x="123" y="125"/>
                    </a:lnTo>
                    <a:lnTo>
                      <a:pt x="103" y="109"/>
                    </a:lnTo>
                    <a:lnTo>
                      <a:pt x="84" y="93"/>
                    </a:lnTo>
                    <a:lnTo>
                      <a:pt x="67" y="78"/>
                    </a:lnTo>
                    <a:lnTo>
                      <a:pt x="52" y="62"/>
                    </a:lnTo>
                    <a:lnTo>
                      <a:pt x="37" y="46"/>
                    </a:lnTo>
                    <a:lnTo>
                      <a:pt x="24" y="30"/>
                    </a:lnTo>
                    <a:lnTo>
                      <a:pt x="12" y="16"/>
                    </a:lnTo>
                    <a:lnTo>
                      <a:pt x="0" y="0"/>
                    </a:lnTo>
                    <a:lnTo>
                      <a:pt x="7" y="62"/>
                    </a:lnTo>
                    <a:lnTo>
                      <a:pt x="15" y="127"/>
                    </a:lnTo>
                    <a:lnTo>
                      <a:pt x="25" y="194"/>
                    </a:lnTo>
                    <a:lnTo>
                      <a:pt x="39" y="263"/>
                    </a:lnTo>
                    <a:lnTo>
                      <a:pt x="53" y="334"/>
                    </a:lnTo>
                    <a:lnTo>
                      <a:pt x="69" y="406"/>
                    </a:lnTo>
                    <a:lnTo>
                      <a:pt x="86" y="479"/>
                    </a:lnTo>
                    <a:lnTo>
                      <a:pt x="106" y="554"/>
                    </a:lnTo>
                    <a:lnTo>
                      <a:pt x="127" y="629"/>
                    </a:lnTo>
                    <a:lnTo>
                      <a:pt x="149" y="705"/>
                    </a:lnTo>
                    <a:lnTo>
                      <a:pt x="172" y="780"/>
                    </a:lnTo>
                    <a:lnTo>
                      <a:pt x="196" y="856"/>
                    </a:lnTo>
                    <a:lnTo>
                      <a:pt x="222" y="931"/>
                    </a:lnTo>
                    <a:lnTo>
                      <a:pt x="249" y="1004"/>
                    </a:lnTo>
                    <a:lnTo>
                      <a:pt x="276" y="1078"/>
                    </a:lnTo>
                    <a:lnTo>
                      <a:pt x="305" y="1149"/>
                    </a:lnTo>
                    <a:lnTo>
                      <a:pt x="335" y="1220"/>
                    </a:lnTo>
                    <a:lnTo>
                      <a:pt x="366" y="1288"/>
                    </a:lnTo>
                    <a:lnTo>
                      <a:pt x="396" y="1354"/>
                    </a:lnTo>
                    <a:lnTo>
                      <a:pt x="427" y="1417"/>
                    </a:lnTo>
                    <a:lnTo>
                      <a:pt x="459" y="1478"/>
                    </a:lnTo>
                    <a:lnTo>
                      <a:pt x="492" y="1536"/>
                    </a:lnTo>
                    <a:lnTo>
                      <a:pt x="523" y="1590"/>
                    </a:lnTo>
                    <a:lnTo>
                      <a:pt x="556" y="1641"/>
                    </a:lnTo>
                    <a:lnTo>
                      <a:pt x="589" y="1688"/>
                    </a:lnTo>
                    <a:lnTo>
                      <a:pt x="622" y="1732"/>
                    </a:lnTo>
                    <a:lnTo>
                      <a:pt x="655" y="1770"/>
                    </a:lnTo>
                    <a:lnTo>
                      <a:pt x="686" y="1804"/>
                    </a:lnTo>
                    <a:lnTo>
                      <a:pt x="719" y="1833"/>
                    </a:lnTo>
                    <a:lnTo>
                      <a:pt x="750" y="1857"/>
                    </a:lnTo>
                    <a:lnTo>
                      <a:pt x="782" y="1875"/>
                    </a:lnTo>
                    <a:lnTo>
                      <a:pt x="813" y="1887"/>
                    </a:lnTo>
                    <a:close/>
                  </a:path>
                </a:pathLst>
              </a:custGeom>
              <a:solidFill>
                <a:srgbClr val="00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6361" name="Freeform 50"/>
              <p:cNvSpPr>
                <a:spLocks/>
              </p:cNvSpPr>
              <p:nvPr/>
            </p:nvSpPr>
            <p:spPr bwMode="auto">
              <a:xfrm>
                <a:off x="3452" y="3057"/>
                <a:ext cx="108" cy="289"/>
              </a:xfrm>
              <a:custGeom>
                <a:avLst/>
                <a:gdLst>
                  <a:gd name="T0" fmla="*/ 0 w 616"/>
                  <a:gd name="T1" fmla="*/ 0 h 1638"/>
                  <a:gd name="T2" fmla="*/ 0 w 616"/>
                  <a:gd name="T3" fmla="*/ 0 h 1638"/>
                  <a:gd name="T4" fmla="*/ 1 w 616"/>
                  <a:gd name="T5" fmla="*/ 1 h 1638"/>
                  <a:gd name="T6" fmla="*/ 1 w 616"/>
                  <a:gd name="T7" fmla="*/ 1 h 1638"/>
                  <a:gd name="T8" fmla="*/ 2 w 616"/>
                  <a:gd name="T9" fmla="*/ 1 h 1638"/>
                  <a:gd name="T10" fmla="*/ 2 w 616"/>
                  <a:gd name="T11" fmla="*/ 2 h 1638"/>
                  <a:gd name="T12" fmla="*/ 2 w 616"/>
                  <a:gd name="T13" fmla="*/ 2 h 1638"/>
                  <a:gd name="T14" fmla="*/ 2 w 616"/>
                  <a:gd name="T15" fmla="*/ 2 h 1638"/>
                  <a:gd name="T16" fmla="*/ 3 w 616"/>
                  <a:gd name="T17" fmla="*/ 3 h 1638"/>
                  <a:gd name="T18" fmla="*/ 3 w 616"/>
                  <a:gd name="T19" fmla="*/ 4 h 1638"/>
                  <a:gd name="T20" fmla="*/ 3 w 616"/>
                  <a:gd name="T21" fmla="*/ 4 h 1638"/>
                  <a:gd name="T22" fmla="*/ 3 w 616"/>
                  <a:gd name="T23" fmla="*/ 5 h 1638"/>
                  <a:gd name="T24" fmla="*/ 3 w 616"/>
                  <a:gd name="T25" fmla="*/ 6 h 1638"/>
                  <a:gd name="T26" fmla="*/ 3 w 616"/>
                  <a:gd name="T27" fmla="*/ 6 h 1638"/>
                  <a:gd name="T28" fmla="*/ 3 w 616"/>
                  <a:gd name="T29" fmla="*/ 7 h 1638"/>
                  <a:gd name="T30" fmla="*/ 3 w 616"/>
                  <a:gd name="T31" fmla="*/ 8 h 1638"/>
                  <a:gd name="T32" fmla="*/ 3 w 616"/>
                  <a:gd name="T33" fmla="*/ 9 h 1638"/>
                  <a:gd name="T34" fmla="*/ 3 w 616"/>
                  <a:gd name="T35" fmla="*/ 8 h 1638"/>
                  <a:gd name="T36" fmla="*/ 3 w 616"/>
                  <a:gd name="T37" fmla="*/ 8 h 1638"/>
                  <a:gd name="T38" fmla="*/ 3 w 616"/>
                  <a:gd name="T39" fmla="*/ 7 h 1638"/>
                  <a:gd name="T40" fmla="*/ 3 w 616"/>
                  <a:gd name="T41" fmla="*/ 6 h 1638"/>
                  <a:gd name="T42" fmla="*/ 3 w 616"/>
                  <a:gd name="T43" fmla="*/ 5 h 1638"/>
                  <a:gd name="T44" fmla="*/ 3 w 616"/>
                  <a:gd name="T45" fmla="*/ 5 h 1638"/>
                  <a:gd name="T46" fmla="*/ 3 w 616"/>
                  <a:gd name="T47" fmla="*/ 4 h 1638"/>
                  <a:gd name="T48" fmla="*/ 3 w 616"/>
                  <a:gd name="T49" fmla="*/ 3 h 1638"/>
                  <a:gd name="T50" fmla="*/ 3 w 616"/>
                  <a:gd name="T51" fmla="*/ 3 h 1638"/>
                  <a:gd name="T52" fmla="*/ 2 w 616"/>
                  <a:gd name="T53" fmla="*/ 2 h 1638"/>
                  <a:gd name="T54" fmla="*/ 2 w 616"/>
                  <a:gd name="T55" fmla="*/ 2 h 1638"/>
                  <a:gd name="T56" fmla="*/ 2 w 616"/>
                  <a:gd name="T57" fmla="*/ 1 h 1638"/>
                  <a:gd name="T58" fmla="*/ 1 w 616"/>
                  <a:gd name="T59" fmla="*/ 1 h 1638"/>
                  <a:gd name="T60" fmla="*/ 1 w 616"/>
                  <a:gd name="T61" fmla="*/ 1 h 1638"/>
                  <a:gd name="T62" fmla="*/ 1 w 616"/>
                  <a:gd name="T63" fmla="*/ 0 h 1638"/>
                  <a:gd name="T64" fmla="*/ 0 w 616"/>
                  <a:gd name="T65" fmla="*/ 0 h 1638"/>
                  <a:gd name="T66" fmla="*/ 0 w 616"/>
                  <a:gd name="T67" fmla="*/ 0 h 1638"/>
                  <a:gd name="T68" fmla="*/ 0 w 616"/>
                  <a:gd name="T69" fmla="*/ 0 h 163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616"/>
                  <a:gd name="T106" fmla="*/ 0 h 1638"/>
                  <a:gd name="T107" fmla="*/ 616 w 616"/>
                  <a:gd name="T108" fmla="*/ 1638 h 163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616" h="1638">
                    <a:moveTo>
                      <a:pt x="0" y="19"/>
                    </a:moveTo>
                    <a:lnTo>
                      <a:pt x="0" y="19"/>
                    </a:lnTo>
                    <a:lnTo>
                      <a:pt x="37" y="40"/>
                    </a:lnTo>
                    <a:lnTo>
                      <a:pt x="74" y="62"/>
                    </a:lnTo>
                    <a:lnTo>
                      <a:pt x="109" y="86"/>
                    </a:lnTo>
                    <a:lnTo>
                      <a:pt x="146" y="112"/>
                    </a:lnTo>
                    <a:lnTo>
                      <a:pt x="183" y="140"/>
                    </a:lnTo>
                    <a:lnTo>
                      <a:pt x="217" y="167"/>
                    </a:lnTo>
                    <a:lnTo>
                      <a:pt x="251" y="199"/>
                    </a:lnTo>
                    <a:lnTo>
                      <a:pt x="285" y="232"/>
                    </a:lnTo>
                    <a:lnTo>
                      <a:pt x="318" y="267"/>
                    </a:lnTo>
                    <a:lnTo>
                      <a:pt x="351" y="302"/>
                    </a:lnTo>
                    <a:lnTo>
                      <a:pt x="380" y="341"/>
                    </a:lnTo>
                    <a:lnTo>
                      <a:pt x="409" y="381"/>
                    </a:lnTo>
                    <a:lnTo>
                      <a:pt x="436" y="422"/>
                    </a:lnTo>
                    <a:lnTo>
                      <a:pt x="463" y="467"/>
                    </a:lnTo>
                    <a:lnTo>
                      <a:pt x="485" y="514"/>
                    </a:lnTo>
                    <a:lnTo>
                      <a:pt x="507" y="561"/>
                    </a:lnTo>
                    <a:lnTo>
                      <a:pt x="527" y="611"/>
                    </a:lnTo>
                    <a:lnTo>
                      <a:pt x="546" y="662"/>
                    </a:lnTo>
                    <a:lnTo>
                      <a:pt x="560" y="717"/>
                    </a:lnTo>
                    <a:lnTo>
                      <a:pt x="573" y="775"/>
                    </a:lnTo>
                    <a:lnTo>
                      <a:pt x="582" y="833"/>
                    </a:lnTo>
                    <a:lnTo>
                      <a:pt x="590" y="895"/>
                    </a:lnTo>
                    <a:lnTo>
                      <a:pt x="594" y="956"/>
                    </a:lnTo>
                    <a:lnTo>
                      <a:pt x="593" y="1022"/>
                    </a:lnTo>
                    <a:lnTo>
                      <a:pt x="593" y="1090"/>
                    </a:lnTo>
                    <a:lnTo>
                      <a:pt x="586" y="1160"/>
                    </a:lnTo>
                    <a:lnTo>
                      <a:pt x="577" y="1232"/>
                    </a:lnTo>
                    <a:lnTo>
                      <a:pt x="564" y="1307"/>
                    </a:lnTo>
                    <a:lnTo>
                      <a:pt x="547" y="1384"/>
                    </a:lnTo>
                    <a:lnTo>
                      <a:pt x="526" y="1464"/>
                    </a:lnTo>
                    <a:lnTo>
                      <a:pt x="501" y="1544"/>
                    </a:lnTo>
                    <a:lnTo>
                      <a:pt x="472" y="1630"/>
                    </a:lnTo>
                    <a:lnTo>
                      <a:pt x="493" y="1638"/>
                    </a:lnTo>
                    <a:lnTo>
                      <a:pt x="522" y="1552"/>
                    </a:lnTo>
                    <a:lnTo>
                      <a:pt x="547" y="1470"/>
                    </a:lnTo>
                    <a:lnTo>
                      <a:pt x="568" y="1390"/>
                    </a:lnTo>
                    <a:lnTo>
                      <a:pt x="585" y="1312"/>
                    </a:lnTo>
                    <a:lnTo>
                      <a:pt x="598" y="1235"/>
                    </a:lnTo>
                    <a:lnTo>
                      <a:pt x="607" y="1162"/>
                    </a:lnTo>
                    <a:lnTo>
                      <a:pt x="614" y="1090"/>
                    </a:lnTo>
                    <a:lnTo>
                      <a:pt x="616" y="1022"/>
                    </a:lnTo>
                    <a:lnTo>
                      <a:pt x="615" y="956"/>
                    </a:lnTo>
                    <a:lnTo>
                      <a:pt x="611" y="892"/>
                    </a:lnTo>
                    <a:lnTo>
                      <a:pt x="603" y="830"/>
                    </a:lnTo>
                    <a:lnTo>
                      <a:pt x="594" y="770"/>
                    </a:lnTo>
                    <a:lnTo>
                      <a:pt x="581" y="712"/>
                    </a:lnTo>
                    <a:lnTo>
                      <a:pt x="567" y="657"/>
                    </a:lnTo>
                    <a:lnTo>
                      <a:pt x="548" y="603"/>
                    </a:lnTo>
                    <a:lnTo>
                      <a:pt x="528" y="553"/>
                    </a:lnTo>
                    <a:lnTo>
                      <a:pt x="506" y="503"/>
                    </a:lnTo>
                    <a:lnTo>
                      <a:pt x="481" y="456"/>
                    </a:lnTo>
                    <a:lnTo>
                      <a:pt x="455" y="411"/>
                    </a:lnTo>
                    <a:lnTo>
                      <a:pt x="427" y="368"/>
                    </a:lnTo>
                    <a:lnTo>
                      <a:pt x="398" y="327"/>
                    </a:lnTo>
                    <a:lnTo>
                      <a:pt x="367" y="289"/>
                    </a:lnTo>
                    <a:lnTo>
                      <a:pt x="334" y="251"/>
                    </a:lnTo>
                    <a:lnTo>
                      <a:pt x="301" y="216"/>
                    </a:lnTo>
                    <a:lnTo>
                      <a:pt x="267" y="183"/>
                    </a:lnTo>
                    <a:lnTo>
                      <a:pt x="233" y="151"/>
                    </a:lnTo>
                    <a:lnTo>
                      <a:pt x="196" y="121"/>
                    </a:lnTo>
                    <a:lnTo>
                      <a:pt x="159" y="94"/>
                    </a:lnTo>
                    <a:lnTo>
                      <a:pt x="123" y="67"/>
                    </a:lnTo>
                    <a:lnTo>
                      <a:pt x="84" y="44"/>
                    </a:lnTo>
                    <a:lnTo>
                      <a:pt x="48" y="21"/>
                    </a:lnTo>
                    <a:lnTo>
                      <a:pt x="11" y="0"/>
                    </a:lnTo>
                    <a:lnTo>
                      <a:pt x="0" y="1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6362" name="Freeform 51"/>
              <p:cNvSpPr>
                <a:spLocks/>
              </p:cNvSpPr>
              <p:nvPr/>
            </p:nvSpPr>
            <p:spPr bwMode="auto">
              <a:xfrm>
                <a:off x="3391" y="3005"/>
                <a:ext cx="63" cy="55"/>
              </a:xfrm>
              <a:custGeom>
                <a:avLst/>
                <a:gdLst>
                  <a:gd name="T0" fmla="*/ 0 w 356"/>
                  <a:gd name="T1" fmla="*/ 0 h 310"/>
                  <a:gd name="T2" fmla="*/ 0 w 356"/>
                  <a:gd name="T3" fmla="*/ 0 h 310"/>
                  <a:gd name="T4" fmla="*/ 0 w 356"/>
                  <a:gd name="T5" fmla="*/ 0 h 310"/>
                  <a:gd name="T6" fmla="*/ 0 w 356"/>
                  <a:gd name="T7" fmla="*/ 0 h 310"/>
                  <a:gd name="T8" fmla="*/ 0 w 356"/>
                  <a:gd name="T9" fmla="*/ 1 h 310"/>
                  <a:gd name="T10" fmla="*/ 0 w 356"/>
                  <a:gd name="T11" fmla="*/ 1 h 310"/>
                  <a:gd name="T12" fmla="*/ 0 w 356"/>
                  <a:gd name="T13" fmla="*/ 1 h 310"/>
                  <a:gd name="T14" fmla="*/ 1 w 356"/>
                  <a:gd name="T15" fmla="*/ 1 h 310"/>
                  <a:gd name="T16" fmla="*/ 1 w 356"/>
                  <a:gd name="T17" fmla="*/ 1 h 310"/>
                  <a:gd name="T18" fmla="*/ 1 w 356"/>
                  <a:gd name="T19" fmla="*/ 1 h 310"/>
                  <a:gd name="T20" fmla="*/ 1 w 356"/>
                  <a:gd name="T21" fmla="*/ 1 h 310"/>
                  <a:gd name="T22" fmla="*/ 1 w 356"/>
                  <a:gd name="T23" fmla="*/ 1 h 310"/>
                  <a:gd name="T24" fmla="*/ 1 w 356"/>
                  <a:gd name="T25" fmla="*/ 1 h 310"/>
                  <a:gd name="T26" fmla="*/ 1 w 356"/>
                  <a:gd name="T27" fmla="*/ 1 h 310"/>
                  <a:gd name="T28" fmla="*/ 1 w 356"/>
                  <a:gd name="T29" fmla="*/ 1 h 310"/>
                  <a:gd name="T30" fmla="*/ 2 w 356"/>
                  <a:gd name="T31" fmla="*/ 2 h 310"/>
                  <a:gd name="T32" fmla="*/ 2 w 356"/>
                  <a:gd name="T33" fmla="*/ 2 h 310"/>
                  <a:gd name="T34" fmla="*/ 2 w 356"/>
                  <a:gd name="T35" fmla="*/ 2 h 310"/>
                  <a:gd name="T36" fmla="*/ 2 w 356"/>
                  <a:gd name="T37" fmla="*/ 2 h 310"/>
                  <a:gd name="T38" fmla="*/ 2 w 356"/>
                  <a:gd name="T39" fmla="*/ 2 h 310"/>
                  <a:gd name="T40" fmla="*/ 2 w 356"/>
                  <a:gd name="T41" fmla="*/ 1 h 310"/>
                  <a:gd name="T42" fmla="*/ 1 w 356"/>
                  <a:gd name="T43" fmla="*/ 1 h 310"/>
                  <a:gd name="T44" fmla="*/ 1 w 356"/>
                  <a:gd name="T45" fmla="*/ 1 h 310"/>
                  <a:gd name="T46" fmla="*/ 1 w 356"/>
                  <a:gd name="T47" fmla="*/ 1 h 310"/>
                  <a:gd name="T48" fmla="*/ 1 w 356"/>
                  <a:gd name="T49" fmla="*/ 1 h 310"/>
                  <a:gd name="T50" fmla="*/ 1 w 356"/>
                  <a:gd name="T51" fmla="*/ 1 h 310"/>
                  <a:gd name="T52" fmla="*/ 1 w 356"/>
                  <a:gd name="T53" fmla="*/ 1 h 310"/>
                  <a:gd name="T54" fmla="*/ 1 w 356"/>
                  <a:gd name="T55" fmla="*/ 1 h 310"/>
                  <a:gd name="T56" fmla="*/ 1 w 356"/>
                  <a:gd name="T57" fmla="*/ 1 h 310"/>
                  <a:gd name="T58" fmla="*/ 1 w 356"/>
                  <a:gd name="T59" fmla="*/ 1 h 310"/>
                  <a:gd name="T60" fmla="*/ 0 w 356"/>
                  <a:gd name="T61" fmla="*/ 1 h 310"/>
                  <a:gd name="T62" fmla="*/ 0 w 356"/>
                  <a:gd name="T63" fmla="*/ 0 h 310"/>
                  <a:gd name="T64" fmla="*/ 0 w 356"/>
                  <a:gd name="T65" fmla="*/ 0 h 310"/>
                  <a:gd name="T66" fmla="*/ 0 w 356"/>
                  <a:gd name="T67" fmla="*/ 0 h 310"/>
                  <a:gd name="T68" fmla="*/ 0 w 356"/>
                  <a:gd name="T69" fmla="*/ 0 h 310"/>
                  <a:gd name="T70" fmla="*/ 0 w 356"/>
                  <a:gd name="T71" fmla="*/ 0 h 310"/>
                  <a:gd name="T72" fmla="*/ 0 w 356"/>
                  <a:gd name="T73" fmla="*/ 0 h 310"/>
                  <a:gd name="T74" fmla="*/ 0 w 356"/>
                  <a:gd name="T75" fmla="*/ 0 h 310"/>
                  <a:gd name="T76" fmla="*/ 0 w 356"/>
                  <a:gd name="T77" fmla="*/ 0 h 310"/>
                  <a:gd name="T78" fmla="*/ 0 w 356"/>
                  <a:gd name="T79" fmla="*/ 0 h 31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356"/>
                  <a:gd name="T121" fmla="*/ 0 h 310"/>
                  <a:gd name="T122" fmla="*/ 356 w 356"/>
                  <a:gd name="T123" fmla="*/ 310 h 31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356" h="310">
                    <a:moveTo>
                      <a:pt x="25" y="37"/>
                    </a:moveTo>
                    <a:lnTo>
                      <a:pt x="5" y="45"/>
                    </a:lnTo>
                    <a:lnTo>
                      <a:pt x="17" y="60"/>
                    </a:lnTo>
                    <a:lnTo>
                      <a:pt x="29" y="75"/>
                    </a:lnTo>
                    <a:lnTo>
                      <a:pt x="43" y="92"/>
                    </a:lnTo>
                    <a:lnTo>
                      <a:pt x="58" y="108"/>
                    </a:lnTo>
                    <a:lnTo>
                      <a:pt x="74" y="123"/>
                    </a:lnTo>
                    <a:lnTo>
                      <a:pt x="91" y="139"/>
                    </a:lnTo>
                    <a:lnTo>
                      <a:pt x="110" y="156"/>
                    </a:lnTo>
                    <a:lnTo>
                      <a:pt x="130" y="172"/>
                    </a:lnTo>
                    <a:lnTo>
                      <a:pt x="151" y="189"/>
                    </a:lnTo>
                    <a:lnTo>
                      <a:pt x="173" y="205"/>
                    </a:lnTo>
                    <a:lnTo>
                      <a:pt x="198" y="222"/>
                    </a:lnTo>
                    <a:lnTo>
                      <a:pt x="223" y="239"/>
                    </a:lnTo>
                    <a:lnTo>
                      <a:pt x="252" y="256"/>
                    </a:lnTo>
                    <a:lnTo>
                      <a:pt x="281" y="273"/>
                    </a:lnTo>
                    <a:lnTo>
                      <a:pt x="313" y="291"/>
                    </a:lnTo>
                    <a:lnTo>
                      <a:pt x="345" y="310"/>
                    </a:lnTo>
                    <a:lnTo>
                      <a:pt x="356" y="291"/>
                    </a:lnTo>
                    <a:lnTo>
                      <a:pt x="323" y="273"/>
                    </a:lnTo>
                    <a:lnTo>
                      <a:pt x="292" y="255"/>
                    </a:lnTo>
                    <a:lnTo>
                      <a:pt x="263" y="238"/>
                    </a:lnTo>
                    <a:lnTo>
                      <a:pt x="236" y="221"/>
                    </a:lnTo>
                    <a:lnTo>
                      <a:pt x="211" y="203"/>
                    </a:lnTo>
                    <a:lnTo>
                      <a:pt x="186" y="186"/>
                    </a:lnTo>
                    <a:lnTo>
                      <a:pt x="164" y="171"/>
                    </a:lnTo>
                    <a:lnTo>
                      <a:pt x="143" y="154"/>
                    </a:lnTo>
                    <a:lnTo>
                      <a:pt x="123" y="138"/>
                    </a:lnTo>
                    <a:lnTo>
                      <a:pt x="106" y="123"/>
                    </a:lnTo>
                    <a:lnTo>
                      <a:pt x="89" y="108"/>
                    </a:lnTo>
                    <a:lnTo>
                      <a:pt x="74" y="92"/>
                    </a:lnTo>
                    <a:lnTo>
                      <a:pt x="59" y="76"/>
                    </a:lnTo>
                    <a:lnTo>
                      <a:pt x="47" y="62"/>
                    </a:lnTo>
                    <a:lnTo>
                      <a:pt x="35" y="47"/>
                    </a:lnTo>
                    <a:lnTo>
                      <a:pt x="24" y="32"/>
                    </a:lnTo>
                    <a:lnTo>
                      <a:pt x="4" y="39"/>
                    </a:lnTo>
                    <a:lnTo>
                      <a:pt x="24" y="32"/>
                    </a:lnTo>
                    <a:lnTo>
                      <a:pt x="0" y="0"/>
                    </a:lnTo>
                    <a:lnTo>
                      <a:pt x="4" y="39"/>
                    </a:lnTo>
                    <a:lnTo>
                      <a:pt x="25" y="3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6363" name="Freeform 52"/>
              <p:cNvSpPr>
                <a:spLocks/>
              </p:cNvSpPr>
              <p:nvPr/>
            </p:nvSpPr>
            <p:spPr bwMode="auto">
              <a:xfrm>
                <a:off x="3391" y="3012"/>
                <a:ext cx="148" cy="336"/>
              </a:xfrm>
              <a:custGeom>
                <a:avLst/>
                <a:gdLst>
                  <a:gd name="T0" fmla="*/ 5 w 834"/>
                  <a:gd name="T1" fmla="*/ 10 h 1901"/>
                  <a:gd name="T2" fmla="*/ 4 w 834"/>
                  <a:gd name="T3" fmla="*/ 10 h 1901"/>
                  <a:gd name="T4" fmla="*/ 4 w 834"/>
                  <a:gd name="T5" fmla="*/ 10 h 1901"/>
                  <a:gd name="T6" fmla="*/ 4 w 834"/>
                  <a:gd name="T7" fmla="*/ 10 h 1901"/>
                  <a:gd name="T8" fmla="*/ 3 w 834"/>
                  <a:gd name="T9" fmla="*/ 9 h 1901"/>
                  <a:gd name="T10" fmla="*/ 3 w 834"/>
                  <a:gd name="T11" fmla="*/ 8 h 1901"/>
                  <a:gd name="T12" fmla="*/ 2 w 834"/>
                  <a:gd name="T13" fmla="*/ 8 h 1901"/>
                  <a:gd name="T14" fmla="*/ 2 w 834"/>
                  <a:gd name="T15" fmla="*/ 7 h 1901"/>
                  <a:gd name="T16" fmla="*/ 2 w 834"/>
                  <a:gd name="T17" fmla="*/ 6 h 1901"/>
                  <a:gd name="T18" fmla="*/ 2 w 834"/>
                  <a:gd name="T19" fmla="*/ 5 h 1901"/>
                  <a:gd name="T20" fmla="*/ 1 w 834"/>
                  <a:gd name="T21" fmla="*/ 5 h 1901"/>
                  <a:gd name="T22" fmla="*/ 1 w 834"/>
                  <a:gd name="T23" fmla="*/ 4 h 1901"/>
                  <a:gd name="T24" fmla="*/ 1 w 834"/>
                  <a:gd name="T25" fmla="*/ 3 h 1901"/>
                  <a:gd name="T26" fmla="*/ 1 w 834"/>
                  <a:gd name="T27" fmla="*/ 2 h 1901"/>
                  <a:gd name="T28" fmla="*/ 0 w 834"/>
                  <a:gd name="T29" fmla="*/ 1 h 1901"/>
                  <a:gd name="T30" fmla="*/ 0 w 834"/>
                  <a:gd name="T31" fmla="*/ 1 h 1901"/>
                  <a:gd name="T32" fmla="*/ 0 w 834"/>
                  <a:gd name="T33" fmla="*/ 0 h 1901"/>
                  <a:gd name="T34" fmla="*/ 0 w 834"/>
                  <a:gd name="T35" fmla="*/ 0 h 1901"/>
                  <a:gd name="T36" fmla="*/ 0 w 834"/>
                  <a:gd name="T37" fmla="*/ 1 h 1901"/>
                  <a:gd name="T38" fmla="*/ 0 w 834"/>
                  <a:gd name="T39" fmla="*/ 2 h 1901"/>
                  <a:gd name="T40" fmla="*/ 1 w 834"/>
                  <a:gd name="T41" fmla="*/ 3 h 1901"/>
                  <a:gd name="T42" fmla="*/ 1 w 834"/>
                  <a:gd name="T43" fmla="*/ 4 h 1901"/>
                  <a:gd name="T44" fmla="*/ 1 w 834"/>
                  <a:gd name="T45" fmla="*/ 4 h 1901"/>
                  <a:gd name="T46" fmla="*/ 1 w 834"/>
                  <a:gd name="T47" fmla="*/ 5 h 1901"/>
                  <a:gd name="T48" fmla="*/ 2 w 834"/>
                  <a:gd name="T49" fmla="*/ 6 h 1901"/>
                  <a:gd name="T50" fmla="*/ 2 w 834"/>
                  <a:gd name="T51" fmla="*/ 7 h 1901"/>
                  <a:gd name="T52" fmla="*/ 2 w 834"/>
                  <a:gd name="T53" fmla="*/ 7 h 1901"/>
                  <a:gd name="T54" fmla="*/ 3 w 834"/>
                  <a:gd name="T55" fmla="*/ 8 h 1901"/>
                  <a:gd name="T56" fmla="*/ 3 w 834"/>
                  <a:gd name="T57" fmla="*/ 9 h 1901"/>
                  <a:gd name="T58" fmla="*/ 3 w 834"/>
                  <a:gd name="T59" fmla="*/ 9 h 1901"/>
                  <a:gd name="T60" fmla="*/ 4 w 834"/>
                  <a:gd name="T61" fmla="*/ 10 h 1901"/>
                  <a:gd name="T62" fmla="*/ 4 w 834"/>
                  <a:gd name="T63" fmla="*/ 10 h 1901"/>
                  <a:gd name="T64" fmla="*/ 4 w 834"/>
                  <a:gd name="T65" fmla="*/ 10 h 1901"/>
                  <a:gd name="T66" fmla="*/ 5 w 834"/>
                  <a:gd name="T67" fmla="*/ 10 h 1901"/>
                  <a:gd name="T68" fmla="*/ 5 w 834"/>
                  <a:gd name="T69" fmla="*/ 10 h 1901"/>
                  <a:gd name="T70" fmla="*/ 5 w 834"/>
                  <a:gd name="T71" fmla="*/ 10 h 190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34"/>
                  <a:gd name="T109" fmla="*/ 0 h 1901"/>
                  <a:gd name="T110" fmla="*/ 834 w 834"/>
                  <a:gd name="T111" fmla="*/ 1901 h 190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34" h="1901">
                    <a:moveTo>
                      <a:pt x="813" y="1884"/>
                    </a:moveTo>
                    <a:lnTo>
                      <a:pt x="826" y="1877"/>
                    </a:lnTo>
                    <a:lnTo>
                      <a:pt x="797" y="1865"/>
                    </a:lnTo>
                    <a:lnTo>
                      <a:pt x="767" y="1848"/>
                    </a:lnTo>
                    <a:lnTo>
                      <a:pt x="735" y="1825"/>
                    </a:lnTo>
                    <a:lnTo>
                      <a:pt x="704" y="1797"/>
                    </a:lnTo>
                    <a:lnTo>
                      <a:pt x="672" y="1763"/>
                    </a:lnTo>
                    <a:lnTo>
                      <a:pt x="641" y="1726"/>
                    </a:lnTo>
                    <a:lnTo>
                      <a:pt x="608" y="1683"/>
                    </a:lnTo>
                    <a:lnTo>
                      <a:pt x="575" y="1636"/>
                    </a:lnTo>
                    <a:lnTo>
                      <a:pt x="542" y="1586"/>
                    </a:lnTo>
                    <a:lnTo>
                      <a:pt x="511" y="1532"/>
                    </a:lnTo>
                    <a:lnTo>
                      <a:pt x="478" y="1474"/>
                    </a:lnTo>
                    <a:lnTo>
                      <a:pt x="448" y="1412"/>
                    </a:lnTo>
                    <a:lnTo>
                      <a:pt x="416" y="1349"/>
                    </a:lnTo>
                    <a:lnTo>
                      <a:pt x="386" y="1285"/>
                    </a:lnTo>
                    <a:lnTo>
                      <a:pt x="356" y="1217"/>
                    </a:lnTo>
                    <a:lnTo>
                      <a:pt x="326" y="1146"/>
                    </a:lnTo>
                    <a:lnTo>
                      <a:pt x="297" y="1075"/>
                    </a:lnTo>
                    <a:lnTo>
                      <a:pt x="269" y="1002"/>
                    </a:lnTo>
                    <a:lnTo>
                      <a:pt x="243" y="928"/>
                    </a:lnTo>
                    <a:lnTo>
                      <a:pt x="217" y="853"/>
                    </a:lnTo>
                    <a:lnTo>
                      <a:pt x="193" y="777"/>
                    </a:lnTo>
                    <a:lnTo>
                      <a:pt x="169" y="703"/>
                    </a:lnTo>
                    <a:lnTo>
                      <a:pt x="147" y="627"/>
                    </a:lnTo>
                    <a:lnTo>
                      <a:pt x="126" y="552"/>
                    </a:lnTo>
                    <a:lnTo>
                      <a:pt x="106" y="478"/>
                    </a:lnTo>
                    <a:lnTo>
                      <a:pt x="89" y="404"/>
                    </a:lnTo>
                    <a:lnTo>
                      <a:pt x="73" y="332"/>
                    </a:lnTo>
                    <a:lnTo>
                      <a:pt x="59" y="261"/>
                    </a:lnTo>
                    <a:lnTo>
                      <a:pt x="46" y="194"/>
                    </a:lnTo>
                    <a:lnTo>
                      <a:pt x="35" y="127"/>
                    </a:lnTo>
                    <a:lnTo>
                      <a:pt x="28" y="61"/>
                    </a:lnTo>
                    <a:lnTo>
                      <a:pt x="21" y="0"/>
                    </a:lnTo>
                    <a:lnTo>
                      <a:pt x="0" y="2"/>
                    </a:lnTo>
                    <a:lnTo>
                      <a:pt x="6" y="64"/>
                    </a:lnTo>
                    <a:lnTo>
                      <a:pt x="14" y="130"/>
                    </a:lnTo>
                    <a:lnTo>
                      <a:pt x="25" y="197"/>
                    </a:lnTo>
                    <a:lnTo>
                      <a:pt x="38" y="266"/>
                    </a:lnTo>
                    <a:lnTo>
                      <a:pt x="52" y="337"/>
                    </a:lnTo>
                    <a:lnTo>
                      <a:pt x="68" y="409"/>
                    </a:lnTo>
                    <a:lnTo>
                      <a:pt x="85" y="483"/>
                    </a:lnTo>
                    <a:lnTo>
                      <a:pt x="105" y="558"/>
                    </a:lnTo>
                    <a:lnTo>
                      <a:pt x="126" y="633"/>
                    </a:lnTo>
                    <a:lnTo>
                      <a:pt x="148" y="709"/>
                    </a:lnTo>
                    <a:lnTo>
                      <a:pt x="172" y="785"/>
                    </a:lnTo>
                    <a:lnTo>
                      <a:pt x="196" y="861"/>
                    </a:lnTo>
                    <a:lnTo>
                      <a:pt x="222" y="936"/>
                    </a:lnTo>
                    <a:lnTo>
                      <a:pt x="248" y="1009"/>
                    </a:lnTo>
                    <a:lnTo>
                      <a:pt x="276" y="1083"/>
                    </a:lnTo>
                    <a:lnTo>
                      <a:pt x="305" y="1154"/>
                    </a:lnTo>
                    <a:lnTo>
                      <a:pt x="335" y="1225"/>
                    </a:lnTo>
                    <a:lnTo>
                      <a:pt x="365" y="1293"/>
                    </a:lnTo>
                    <a:lnTo>
                      <a:pt x="395" y="1360"/>
                    </a:lnTo>
                    <a:lnTo>
                      <a:pt x="427" y="1423"/>
                    </a:lnTo>
                    <a:lnTo>
                      <a:pt x="460" y="1485"/>
                    </a:lnTo>
                    <a:lnTo>
                      <a:pt x="492" y="1542"/>
                    </a:lnTo>
                    <a:lnTo>
                      <a:pt x="524" y="1596"/>
                    </a:lnTo>
                    <a:lnTo>
                      <a:pt x="557" y="1649"/>
                    </a:lnTo>
                    <a:lnTo>
                      <a:pt x="590" y="1696"/>
                    </a:lnTo>
                    <a:lnTo>
                      <a:pt x="623" y="1739"/>
                    </a:lnTo>
                    <a:lnTo>
                      <a:pt x="657" y="1779"/>
                    </a:lnTo>
                    <a:lnTo>
                      <a:pt x="688" y="1813"/>
                    </a:lnTo>
                    <a:lnTo>
                      <a:pt x="722" y="1843"/>
                    </a:lnTo>
                    <a:lnTo>
                      <a:pt x="754" y="1867"/>
                    </a:lnTo>
                    <a:lnTo>
                      <a:pt x="787" y="1886"/>
                    </a:lnTo>
                    <a:lnTo>
                      <a:pt x="821" y="1898"/>
                    </a:lnTo>
                    <a:lnTo>
                      <a:pt x="834" y="1892"/>
                    </a:lnTo>
                    <a:lnTo>
                      <a:pt x="821" y="1898"/>
                    </a:lnTo>
                    <a:lnTo>
                      <a:pt x="830" y="1901"/>
                    </a:lnTo>
                    <a:lnTo>
                      <a:pt x="834" y="1892"/>
                    </a:lnTo>
                    <a:lnTo>
                      <a:pt x="813" y="188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6364" name="Freeform 53"/>
              <p:cNvSpPr>
                <a:spLocks/>
              </p:cNvSpPr>
              <p:nvPr/>
            </p:nvSpPr>
            <p:spPr bwMode="auto">
              <a:xfrm>
                <a:off x="3335" y="3041"/>
                <a:ext cx="165" cy="334"/>
              </a:xfrm>
              <a:custGeom>
                <a:avLst/>
                <a:gdLst>
                  <a:gd name="T0" fmla="*/ 5 w 935"/>
                  <a:gd name="T1" fmla="*/ 10 h 1887"/>
                  <a:gd name="T2" fmla="*/ 5 w 935"/>
                  <a:gd name="T3" fmla="*/ 9 h 1887"/>
                  <a:gd name="T4" fmla="*/ 5 w 935"/>
                  <a:gd name="T5" fmla="*/ 8 h 1887"/>
                  <a:gd name="T6" fmla="*/ 5 w 935"/>
                  <a:gd name="T7" fmla="*/ 7 h 1887"/>
                  <a:gd name="T8" fmla="*/ 5 w 935"/>
                  <a:gd name="T9" fmla="*/ 7 h 1887"/>
                  <a:gd name="T10" fmla="*/ 5 w 935"/>
                  <a:gd name="T11" fmla="*/ 6 h 1887"/>
                  <a:gd name="T12" fmla="*/ 5 w 935"/>
                  <a:gd name="T13" fmla="*/ 5 h 1887"/>
                  <a:gd name="T14" fmla="*/ 5 w 935"/>
                  <a:gd name="T15" fmla="*/ 5 h 1887"/>
                  <a:gd name="T16" fmla="*/ 5 w 935"/>
                  <a:gd name="T17" fmla="*/ 4 h 1887"/>
                  <a:gd name="T18" fmla="*/ 4 w 935"/>
                  <a:gd name="T19" fmla="*/ 4 h 1887"/>
                  <a:gd name="T20" fmla="*/ 4 w 935"/>
                  <a:gd name="T21" fmla="*/ 3 h 1887"/>
                  <a:gd name="T22" fmla="*/ 4 w 935"/>
                  <a:gd name="T23" fmla="*/ 3 h 1887"/>
                  <a:gd name="T24" fmla="*/ 3 w 935"/>
                  <a:gd name="T25" fmla="*/ 2 h 1887"/>
                  <a:gd name="T26" fmla="*/ 3 w 935"/>
                  <a:gd name="T27" fmla="*/ 2 h 1887"/>
                  <a:gd name="T28" fmla="*/ 2 w 935"/>
                  <a:gd name="T29" fmla="*/ 2 h 1887"/>
                  <a:gd name="T30" fmla="*/ 2 w 935"/>
                  <a:gd name="T31" fmla="*/ 2 h 1887"/>
                  <a:gd name="T32" fmla="*/ 2 w 935"/>
                  <a:gd name="T33" fmla="*/ 1 h 1887"/>
                  <a:gd name="T34" fmla="*/ 1 w 935"/>
                  <a:gd name="T35" fmla="*/ 1 h 1887"/>
                  <a:gd name="T36" fmla="*/ 1 w 935"/>
                  <a:gd name="T37" fmla="*/ 1 h 1887"/>
                  <a:gd name="T38" fmla="*/ 1 w 935"/>
                  <a:gd name="T39" fmla="*/ 1 h 1887"/>
                  <a:gd name="T40" fmla="*/ 1 w 935"/>
                  <a:gd name="T41" fmla="*/ 1 h 1887"/>
                  <a:gd name="T42" fmla="*/ 0 w 935"/>
                  <a:gd name="T43" fmla="*/ 0 h 1887"/>
                  <a:gd name="T44" fmla="*/ 0 w 935"/>
                  <a:gd name="T45" fmla="*/ 0 h 1887"/>
                  <a:gd name="T46" fmla="*/ 0 w 935"/>
                  <a:gd name="T47" fmla="*/ 0 h 1887"/>
                  <a:gd name="T48" fmla="*/ 0 w 935"/>
                  <a:gd name="T49" fmla="*/ 0 h 1887"/>
                  <a:gd name="T50" fmla="*/ 0 w 935"/>
                  <a:gd name="T51" fmla="*/ 1 h 1887"/>
                  <a:gd name="T52" fmla="*/ 0 w 935"/>
                  <a:gd name="T53" fmla="*/ 2 h 1887"/>
                  <a:gd name="T54" fmla="*/ 1 w 935"/>
                  <a:gd name="T55" fmla="*/ 3 h 1887"/>
                  <a:gd name="T56" fmla="*/ 1 w 935"/>
                  <a:gd name="T57" fmla="*/ 4 h 1887"/>
                  <a:gd name="T58" fmla="*/ 1 w 935"/>
                  <a:gd name="T59" fmla="*/ 4 h 1887"/>
                  <a:gd name="T60" fmla="*/ 1 w 935"/>
                  <a:gd name="T61" fmla="*/ 5 h 1887"/>
                  <a:gd name="T62" fmla="*/ 2 w 935"/>
                  <a:gd name="T63" fmla="*/ 6 h 1887"/>
                  <a:gd name="T64" fmla="*/ 2 w 935"/>
                  <a:gd name="T65" fmla="*/ 7 h 1887"/>
                  <a:gd name="T66" fmla="*/ 2 w 935"/>
                  <a:gd name="T67" fmla="*/ 7 h 1887"/>
                  <a:gd name="T68" fmla="*/ 2 w 935"/>
                  <a:gd name="T69" fmla="*/ 8 h 1887"/>
                  <a:gd name="T70" fmla="*/ 3 w 935"/>
                  <a:gd name="T71" fmla="*/ 9 h 1887"/>
                  <a:gd name="T72" fmla="*/ 3 w 935"/>
                  <a:gd name="T73" fmla="*/ 9 h 1887"/>
                  <a:gd name="T74" fmla="*/ 4 w 935"/>
                  <a:gd name="T75" fmla="*/ 10 h 1887"/>
                  <a:gd name="T76" fmla="*/ 4 w 935"/>
                  <a:gd name="T77" fmla="*/ 10 h 1887"/>
                  <a:gd name="T78" fmla="*/ 4 w 935"/>
                  <a:gd name="T79" fmla="*/ 10 h 188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935"/>
                  <a:gd name="T121" fmla="*/ 0 h 1887"/>
                  <a:gd name="T122" fmla="*/ 935 w 935"/>
                  <a:gd name="T123" fmla="*/ 1887 h 188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935" h="1887">
                    <a:moveTo>
                      <a:pt x="813" y="1887"/>
                    </a:moveTo>
                    <a:lnTo>
                      <a:pt x="842" y="1801"/>
                    </a:lnTo>
                    <a:lnTo>
                      <a:pt x="867" y="1720"/>
                    </a:lnTo>
                    <a:lnTo>
                      <a:pt x="888" y="1640"/>
                    </a:lnTo>
                    <a:lnTo>
                      <a:pt x="905" y="1563"/>
                    </a:lnTo>
                    <a:lnTo>
                      <a:pt x="918" y="1486"/>
                    </a:lnTo>
                    <a:lnTo>
                      <a:pt x="927" y="1414"/>
                    </a:lnTo>
                    <a:lnTo>
                      <a:pt x="934" y="1343"/>
                    </a:lnTo>
                    <a:lnTo>
                      <a:pt x="935" y="1275"/>
                    </a:lnTo>
                    <a:lnTo>
                      <a:pt x="935" y="1209"/>
                    </a:lnTo>
                    <a:lnTo>
                      <a:pt x="931" y="1146"/>
                    </a:lnTo>
                    <a:lnTo>
                      <a:pt x="923" y="1085"/>
                    </a:lnTo>
                    <a:lnTo>
                      <a:pt x="914" y="1026"/>
                    </a:lnTo>
                    <a:lnTo>
                      <a:pt x="901" y="968"/>
                    </a:lnTo>
                    <a:lnTo>
                      <a:pt x="887" y="913"/>
                    </a:lnTo>
                    <a:lnTo>
                      <a:pt x="868" y="860"/>
                    </a:lnTo>
                    <a:lnTo>
                      <a:pt x="849" y="810"/>
                    </a:lnTo>
                    <a:lnTo>
                      <a:pt x="826" y="762"/>
                    </a:lnTo>
                    <a:lnTo>
                      <a:pt x="803" y="714"/>
                    </a:lnTo>
                    <a:lnTo>
                      <a:pt x="776" y="670"/>
                    </a:lnTo>
                    <a:lnTo>
                      <a:pt x="749" y="628"/>
                    </a:lnTo>
                    <a:lnTo>
                      <a:pt x="720" y="587"/>
                    </a:lnTo>
                    <a:lnTo>
                      <a:pt x="690" y="549"/>
                    </a:lnTo>
                    <a:lnTo>
                      <a:pt x="657" y="512"/>
                    </a:lnTo>
                    <a:lnTo>
                      <a:pt x="624" y="477"/>
                    </a:lnTo>
                    <a:lnTo>
                      <a:pt x="590" y="444"/>
                    </a:lnTo>
                    <a:lnTo>
                      <a:pt x="556" y="412"/>
                    </a:lnTo>
                    <a:lnTo>
                      <a:pt x="520" y="384"/>
                    </a:lnTo>
                    <a:lnTo>
                      <a:pt x="483" y="356"/>
                    </a:lnTo>
                    <a:lnTo>
                      <a:pt x="447" y="330"/>
                    </a:lnTo>
                    <a:lnTo>
                      <a:pt x="410" y="306"/>
                    </a:lnTo>
                    <a:lnTo>
                      <a:pt x="373" y="284"/>
                    </a:lnTo>
                    <a:lnTo>
                      <a:pt x="336" y="263"/>
                    </a:lnTo>
                    <a:lnTo>
                      <a:pt x="303" y="244"/>
                    </a:lnTo>
                    <a:lnTo>
                      <a:pt x="272" y="226"/>
                    </a:lnTo>
                    <a:lnTo>
                      <a:pt x="243" y="209"/>
                    </a:lnTo>
                    <a:lnTo>
                      <a:pt x="215" y="192"/>
                    </a:lnTo>
                    <a:lnTo>
                      <a:pt x="191" y="175"/>
                    </a:lnTo>
                    <a:lnTo>
                      <a:pt x="166" y="158"/>
                    </a:lnTo>
                    <a:lnTo>
                      <a:pt x="143" y="142"/>
                    </a:lnTo>
                    <a:lnTo>
                      <a:pt x="122" y="125"/>
                    </a:lnTo>
                    <a:lnTo>
                      <a:pt x="103" y="109"/>
                    </a:lnTo>
                    <a:lnTo>
                      <a:pt x="84" y="93"/>
                    </a:lnTo>
                    <a:lnTo>
                      <a:pt x="67" y="78"/>
                    </a:lnTo>
                    <a:lnTo>
                      <a:pt x="51" y="62"/>
                    </a:lnTo>
                    <a:lnTo>
                      <a:pt x="37" y="46"/>
                    </a:lnTo>
                    <a:lnTo>
                      <a:pt x="24" y="30"/>
                    </a:lnTo>
                    <a:lnTo>
                      <a:pt x="12" y="16"/>
                    </a:lnTo>
                    <a:lnTo>
                      <a:pt x="0" y="0"/>
                    </a:lnTo>
                    <a:lnTo>
                      <a:pt x="7" y="62"/>
                    </a:lnTo>
                    <a:lnTo>
                      <a:pt x="15" y="128"/>
                    </a:lnTo>
                    <a:lnTo>
                      <a:pt x="25" y="194"/>
                    </a:lnTo>
                    <a:lnTo>
                      <a:pt x="38" y="263"/>
                    </a:lnTo>
                    <a:lnTo>
                      <a:pt x="53" y="334"/>
                    </a:lnTo>
                    <a:lnTo>
                      <a:pt x="68" y="406"/>
                    </a:lnTo>
                    <a:lnTo>
                      <a:pt x="85" y="479"/>
                    </a:lnTo>
                    <a:lnTo>
                      <a:pt x="105" y="554"/>
                    </a:lnTo>
                    <a:lnTo>
                      <a:pt x="126" y="629"/>
                    </a:lnTo>
                    <a:lnTo>
                      <a:pt x="148" y="705"/>
                    </a:lnTo>
                    <a:lnTo>
                      <a:pt x="172" y="780"/>
                    </a:lnTo>
                    <a:lnTo>
                      <a:pt x="196" y="856"/>
                    </a:lnTo>
                    <a:lnTo>
                      <a:pt x="222" y="931"/>
                    </a:lnTo>
                    <a:lnTo>
                      <a:pt x="248" y="1005"/>
                    </a:lnTo>
                    <a:lnTo>
                      <a:pt x="276" y="1078"/>
                    </a:lnTo>
                    <a:lnTo>
                      <a:pt x="305" y="1149"/>
                    </a:lnTo>
                    <a:lnTo>
                      <a:pt x="335" y="1220"/>
                    </a:lnTo>
                    <a:lnTo>
                      <a:pt x="365" y="1288"/>
                    </a:lnTo>
                    <a:lnTo>
                      <a:pt x="395" y="1354"/>
                    </a:lnTo>
                    <a:lnTo>
                      <a:pt x="427" y="1417"/>
                    </a:lnTo>
                    <a:lnTo>
                      <a:pt x="458" y="1479"/>
                    </a:lnTo>
                    <a:lnTo>
                      <a:pt x="491" y="1536"/>
                    </a:lnTo>
                    <a:lnTo>
                      <a:pt x="523" y="1590"/>
                    </a:lnTo>
                    <a:lnTo>
                      <a:pt x="556" y="1641"/>
                    </a:lnTo>
                    <a:lnTo>
                      <a:pt x="588" y="1689"/>
                    </a:lnTo>
                    <a:lnTo>
                      <a:pt x="621" y="1732"/>
                    </a:lnTo>
                    <a:lnTo>
                      <a:pt x="654" y="1770"/>
                    </a:lnTo>
                    <a:lnTo>
                      <a:pt x="686" y="1804"/>
                    </a:lnTo>
                    <a:lnTo>
                      <a:pt x="719" y="1833"/>
                    </a:lnTo>
                    <a:lnTo>
                      <a:pt x="750" y="1857"/>
                    </a:lnTo>
                    <a:lnTo>
                      <a:pt x="782" y="1875"/>
                    </a:lnTo>
                    <a:lnTo>
                      <a:pt x="813" y="1887"/>
                    </a:lnTo>
                    <a:close/>
                  </a:path>
                </a:pathLst>
              </a:custGeom>
              <a:solidFill>
                <a:srgbClr val="00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6365" name="Freeform 54"/>
              <p:cNvSpPr>
                <a:spLocks/>
              </p:cNvSpPr>
              <p:nvPr/>
            </p:nvSpPr>
            <p:spPr bwMode="auto">
              <a:xfrm>
                <a:off x="3394" y="3086"/>
                <a:ext cx="109" cy="290"/>
              </a:xfrm>
              <a:custGeom>
                <a:avLst/>
                <a:gdLst>
                  <a:gd name="T0" fmla="*/ 0 w 616"/>
                  <a:gd name="T1" fmla="*/ 0 h 1637"/>
                  <a:gd name="T2" fmla="*/ 0 w 616"/>
                  <a:gd name="T3" fmla="*/ 0 h 1637"/>
                  <a:gd name="T4" fmla="*/ 1 w 616"/>
                  <a:gd name="T5" fmla="*/ 1 h 1637"/>
                  <a:gd name="T6" fmla="*/ 1 w 616"/>
                  <a:gd name="T7" fmla="*/ 1 h 1637"/>
                  <a:gd name="T8" fmla="*/ 2 w 616"/>
                  <a:gd name="T9" fmla="*/ 1 h 1637"/>
                  <a:gd name="T10" fmla="*/ 2 w 616"/>
                  <a:gd name="T11" fmla="*/ 2 h 1637"/>
                  <a:gd name="T12" fmla="*/ 2 w 616"/>
                  <a:gd name="T13" fmla="*/ 2 h 1637"/>
                  <a:gd name="T14" fmla="*/ 3 w 616"/>
                  <a:gd name="T15" fmla="*/ 3 h 1637"/>
                  <a:gd name="T16" fmla="*/ 3 w 616"/>
                  <a:gd name="T17" fmla="*/ 3 h 1637"/>
                  <a:gd name="T18" fmla="*/ 3 w 616"/>
                  <a:gd name="T19" fmla="*/ 4 h 1637"/>
                  <a:gd name="T20" fmla="*/ 3 w 616"/>
                  <a:gd name="T21" fmla="*/ 4 h 1637"/>
                  <a:gd name="T22" fmla="*/ 3 w 616"/>
                  <a:gd name="T23" fmla="*/ 5 h 1637"/>
                  <a:gd name="T24" fmla="*/ 3 w 616"/>
                  <a:gd name="T25" fmla="*/ 6 h 1637"/>
                  <a:gd name="T26" fmla="*/ 3 w 616"/>
                  <a:gd name="T27" fmla="*/ 6 h 1637"/>
                  <a:gd name="T28" fmla="*/ 3 w 616"/>
                  <a:gd name="T29" fmla="*/ 7 h 1637"/>
                  <a:gd name="T30" fmla="*/ 3 w 616"/>
                  <a:gd name="T31" fmla="*/ 8 h 1637"/>
                  <a:gd name="T32" fmla="*/ 3 w 616"/>
                  <a:gd name="T33" fmla="*/ 9 h 1637"/>
                  <a:gd name="T34" fmla="*/ 3 w 616"/>
                  <a:gd name="T35" fmla="*/ 9 h 1637"/>
                  <a:gd name="T36" fmla="*/ 3 w 616"/>
                  <a:gd name="T37" fmla="*/ 8 h 1637"/>
                  <a:gd name="T38" fmla="*/ 3 w 616"/>
                  <a:gd name="T39" fmla="*/ 7 h 1637"/>
                  <a:gd name="T40" fmla="*/ 3 w 616"/>
                  <a:gd name="T41" fmla="*/ 6 h 1637"/>
                  <a:gd name="T42" fmla="*/ 3 w 616"/>
                  <a:gd name="T43" fmla="*/ 5 h 1637"/>
                  <a:gd name="T44" fmla="*/ 3 w 616"/>
                  <a:gd name="T45" fmla="*/ 5 h 1637"/>
                  <a:gd name="T46" fmla="*/ 3 w 616"/>
                  <a:gd name="T47" fmla="*/ 4 h 1637"/>
                  <a:gd name="T48" fmla="*/ 3 w 616"/>
                  <a:gd name="T49" fmla="*/ 3 h 1637"/>
                  <a:gd name="T50" fmla="*/ 3 w 616"/>
                  <a:gd name="T51" fmla="*/ 3 h 1637"/>
                  <a:gd name="T52" fmla="*/ 2 w 616"/>
                  <a:gd name="T53" fmla="*/ 2 h 1637"/>
                  <a:gd name="T54" fmla="*/ 2 w 616"/>
                  <a:gd name="T55" fmla="*/ 2 h 1637"/>
                  <a:gd name="T56" fmla="*/ 2 w 616"/>
                  <a:gd name="T57" fmla="*/ 1 h 1637"/>
                  <a:gd name="T58" fmla="*/ 1 w 616"/>
                  <a:gd name="T59" fmla="*/ 1 h 1637"/>
                  <a:gd name="T60" fmla="*/ 1 w 616"/>
                  <a:gd name="T61" fmla="*/ 1 h 1637"/>
                  <a:gd name="T62" fmla="*/ 1 w 616"/>
                  <a:gd name="T63" fmla="*/ 0 h 1637"/>
                  <a:gd name="T64" fmla="*/ 0 w 616"/>
                  <a:gd name="T65" fmla="*/ 0 h 1637"/>
                  <a:gd name="T66" fmla="*/ 0 w 616"/>
                  <a:gd name="T67" fmla="*/ 0 h 1637"/>
                  <a:gd name="T68" fmla="*/ 0 w 616"/>
                  <a:gd name="T69" fmla="*/ 0 h 163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616"/>
                  <a:gd name="T106" fmla="*/ 0 h 1637"/>
                  <a:gd name="T107" fmla="*/ 616 w 616"/>
                  <a:gd name="T108" fmla="*/ 1637 h 163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616" h="1637">
                    <a:moveTo>
                      <a:pt x="0" y="18"/>
                    </a:moveTo>
                    <a:lnTo>
                      <a:pt x="0" y="18"/>
                    </a:lnTo>
                    <a:lnTo>
                      <a:pt x="37" y="39"/>
                    </a:lnTo>
                    <a:lnTo>
                      <a:pt x="74" y="61"/>
                    </a:lnTo>
                    <a:lnTo>
                      <a:pt x="109" y="85"/>
                    </a:lnTo>
                    <a:lnTo>
                      <a:pt x="146" y="111"/>
                    </a:lnTo>
                    <a:lnTo>
                      <a:pt x="183" y="139"/>
                    </a:lnTo>
                    <a:lnTo>
                      <a:pt x="217" y="166"/>
                    </a:lnTo>
                    <a:lnTo>
                      <a:pt x="251" y="198"/>
                    </a:lnTo>
                    <a:lnTo>
                      <a:pt x="285" y="231"/>
                    </a:lnTo>
                    <a:lnTo>
                      <a:pt x="318" y="266"/>
                    </a:lnTo>
                    <a:lnTo>
                      <a:pt x="351" y="302"/>
                    </a:lnTo>
                    <a:lnTo>
                      <a:pt x="380" y="340"/>
                    </a:lnTo>
                    <a:lnTo>
                      <a:pt x="409" y="380"/>
                    </a:lnTo>
                    <a:lnTo>
                      <a:pt x="436" y="421"/>
                    </a:lnTo>
                    <a:lnTo>
                      <a:pt x="462" y="466"/>
                    </a:lnTo>
                    <a:lnTo>
                      <a:pt x="485" y="513"/>
                    </a:lnTo>
                    <a:lnTo>
                      <a:pt x="507" y="560"/>
                    </a:lnTo>
                    <a:lnTo>
                      <a:pt x="527" y="610"/>
                    </a:lnTo>
                    <a:lnTo>
                      <a:pt x="545" y="661"/>
                    </a:lnTo>
                    <a:lnTo>
                      <a:pt x="560" y="716"/>
                    </a:lnTo>
                    <a:lnTo>
                      <a:pt x="573" y="774"/>
                    </a:lnTo>
                    <a:lnTo>
                      <a:pt x="582" y="832"/>
                    </a:lnTo>
                    <a:lnTo>
                      <a:pt x="590" y="894"/>
                    </a:lnTo>
                    <a:lnTo>
                      <a:pt x="594" y="955"/>
                    </a:lnTo>
                    <a:lnTo>
                      <a:pt x="592" y="1021"/>
                    </a:lnTo>
                    <a:lnTo>
                      <a:pt x="592" y="1089"/>
                    </a:lnTo>
                    <a:lnTo>
                      <a:pt x="586" y="1159"/>
                    </a:lnTo>
                    <a:lnTo>
                      <a:pt x="577" y="1231"/>
                    </a:lnTo>
                    <a:lnTo>
                      <a:pt x="564" y="1306"/>
                    </a:lnTo>
                    <a:lnTo>
                      <a:pt x="546" y="1383"/>
                    </a:lnTo>
                    <a:lnTo>
                      <a:pt x="525" y="1463"/>
                    </a:lnTo>
                    <a:lnTo>
                      <a:pt x="500" y="1544"/>
                    </a:lnTo>
                    <a:lnTo>
                      <a:pt x="472" y="1629"/>
                    </a:lnTo>
                    <a:lnTo>
                      <a:pt x="493" y="1637"/>
                    </a:lnTo>
                    <a:lnTo>
                      <a:pt x="522" y="1551"/>
                    </a:lnTo>
                    <a:lnTo>
                      <a:pt x="546" y="1469"/>
                    </a:lnTo>
                    <a:lnTo>
                      <a:pt x="567" y="1389"/>
                    </a:lnTo>
                    <a:lnTo>
                      <a:pt x="585" y="1311"/>
                    </a:lnTo>
                    <a:lnTo>
                      <a:pt x="598" y="1234"/>
                    </a:lnTo>
                    <a:lnTo>
                      <a:pt x="607" y="1161"/>
                    </a:lnTo>
                    <a:lnTo>
                      <a:pt x="613" y="1089"/>
                    </a:lnTo>
                    <a:lnTo>
                      <a:pt x="616" y="1021"/>
                    </a:lnTo>
                    <a:lnTo>
                      <a:pt x="615" y="955"/>
                    </a:lnTo>
                    <a:lnTo>
                      <a:pt x="611" y="891"/>
                    </a:lnTo>
                    <a:lnTo>
                      <a:pt x="603" y="829"/>
                    </a:lnTo>
                    <a:lnTo>
                      <a:pt x="594" y="769"/>
                    </a:lnTo>
                    <a:lnTo>
                      <a:pt x="581" y="711"/>
                    </a:lnTo>
                    <a:lnTo>
                      <a:pt x="566" y="656"/>
                    </a:lnTo>
                    <a:lnTo>
                      <a:pt x="548" y="602"/>
                    </a:lnTo>
                    <a:lnTo>
                      <a:pt x="528" y="552"/>
                    </a:lnTo>
                    <a:lnTo>
                      <a:pt x="506" y="502"/>
                    </a:lnTo>
                    <a:lnTo>
                      <a:pt x="481" y="455"/>
                    </a:lnTo>
                    <a:lnTo>
                      <a:pt x="455" y="411"/>
                    </a:lnTo>
                    <a:lnTo>
                      <a:pt x="427" y="367"/>
                    </a:lnTo>
                    <a:lnTo>
                      <a:pt x="398" y="326"/>
                    </a:lnTo>
                    <a:lnTo>
                      <a:pt x="367" y="288"/>
                    </a:lnTo>
                    <a:lnTo>
                      <a:pt x="334" y="250"/>
                    </a:lnTo>
                    <a:lnTo>
                      <a:pt x="301" y="215"/>
                    </a:lnTo>
                    <a:lnTo>
                      <a:pt x="267" y="182"/>
                    </a:lnTo>
                    <a:lnTo>
                      <a:pt x="233" y="151"/>
                    </a:lnTo>
                    <a:lnTo>
                      <a:pt x="196" y="120"/>
                    </a:lnTo>
                    <a:lnTo>
                      <a:pt x="159" y="93"/>
                    </a:lnTo>
                    <a:lnTo>
                      <a:pt x="122" y="67"/>
                    </a:lnTo>
                    <a:lnTo>
                      <a:pt x="84" y="43"/>
                    </a:lnTo>
                    <a:lnTo>
                      <a:pt x="47" y="21"/>
                    </a:lnTo>
                    <a:lnTo>
                      <a:pt x="11" y="0"/>
                    </a:lnTo>
                    <a:lnTo>
                      <a:pt x="0" y="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6366" name="Freeform 55"/>
              <p:cNvSpPr>
                <a:spLocks/>
              </p:cNvSpPr>
              <p:nvPr/>
            </p:nvSpPr>
            <p:spPr bwMode="auto">
              <a:xfrm>
                <a:off x="3333" y="3034"/>
                <a:ext cx="62" cy="55"/>
              </a:xfrm>
              <a:custGeom>
                <a:avLst/>
                <a:gdLst>
                  <a:gd name="T0" fmla="*/ 0 w 356"/>
                  <a:gd name="T1" fmla="*/ 0 h 310"/>
                  <a:gd name="T2" fmla="*/ 0 w 356"/>
                  <a:gd name="T3" fmla="*/ 0 h 310"/>
                  <a:gd name="T4" fmla="*/ 0 w 356"/>
                  <a:gd name="T5" fmla="*/ 0 h 310"/>
                  <a:gd name="T6" fmla="*/ 0 w 356"/>
                  <a:gd name="T7" fmla="*/ 0 h 310"/>
                  <a:gd name="T8" fmla="*/ 0 w 356"/>
                  <a:gd name="T9" fmla="*/ 1 h 310"/>
                  <a:gd name="T10" fmla="*/ 0 w 356"/>
                  <a:gd name="T11" fmla="*/ 1 h 310"/>
                  <a:gd name="T12" fmla="*/ 0 w 356"/>
                  <a:gd name="T13" fmla="*/ 1 h 310"/>
                  <a:gd name="T14" fmla="*/ 1 w 356"/>
                  <a:gd name="T15" fmla="*/ 1 h 310"/>
                  <a:gd name="T16" fmla="*/ 1 w 356"/>
                  <a:gd name="T17" fmla="*/ 1 h 310"/>
                  <a:gd name="T18" fmla="*/ 1 w 356"/>
                  <a:gd name="T19" fmla="*/ 1 h 310"/>
                  <a:gd name="T20" fmla="*/ 1 w 356"/>
                  <a:gd name="T21" fmla="*/ 1 h 310"/>
                  <a:gd name="T22" fmla="*/ 1 w 356"/>
                  <a:gd name="T23" fmla="*/ 1 h 310"/>
                  <a:gd name="T24" fmla="*/ 1 w 356"/>
                  <a:gd name="T25" fmla="*/ 1 h 310"/>
                  <a:gd name="T26" fmla="*/ 1 w 356"/>
                  <a:gd name="T27" fmla="*/ 1 h 310"/>
                  <a:gd name="T28" fmla="*/ 1 w 356"/>
                  <a:gd name="T29" fmla="*/ 1 h 310"/>
                  <a:gd name="T30" fmla="*/ 2 w 356"/>
                  <a:gd name="T31" fmla="*/ 2 h 310"/>
                  <a:gd name="T32" fmla="*/ 2 w 356"/>
                  <a:gd name="T33" fmla="*/ 2 h 310"/>
                  <a:gd name="T34" fmla="*/ 2 w 356"/>
                  <a:gd name="T35" fmla="*/ 2 h 310"/>
                  <a:gd name="T36" fmla="*/ 2 w 356"/>
                  <a:gd name="T37" fmla="*/ 2 h 310"/>
                  <a:gd name="T38" fmla="*/ 2 w 356"/>
                  <a:gd name="T39" fmla="*/ 2 h 310"/>
                  <a:gd name="T40" fmla="*/ 2 w 356"/>
                  <a:gd name="T41" fmla="*/ 1 h 310"/>
                  <a:gd name="T42" fmla="*/ 1 w 356"/>
                  <a:gd name="T43" fmla="*/ 1 h 310"/>
                  <a:gd name="T44" fmla="*/ 1 w 356"/>
                  <a:gd name="T45" fmla="*/ 1 h 310"/>
                  <a:gd name="T46" fmla="*/ 1 w 356"/>
                  <a:gd name="T47" fmla="*/ 1 h 310"/>
                  <a:gd name="T48" fmla="*/ 1 w 356"/>
                  <a:gd name="T49" fmla="*/ 1 h 310"/>
                  <a:gd name="T50" fmla="*/ 1 w 356"/>
                  <a:gd name="T51" fmla="*/ 1 h 310"/>
                  <a:gd name="T52" fmla="*/ 1 w 356"/>
                  <a:gd name="T53" fmla="*/ 1 h 310"/>
                  <a:gd name="T54" fmla="*/ 1 w 356"/>
                  <a:gd name="T55" fmla="*/ 1 h 310"/>
                  <a:gd name="T56" fmla="*/ 1 w 356"/>
                  <a:gd name="T57" fmla="*/ 1 h 310"/>
                  <a:gd name="T58" fmla="*/ 1 w 356"/>
                  <a:gd name="T59" fmla="*/ 1 h 310"/>
                  <a:gd name="T60" fmla="*/ 0 w 356"/>
                  <a:gd name="T61" fmla="*/ 1 h 310"/>
                  <a:gd name="T62" fmla="*/ 0 w 356"/>
                  <a:gd name="T63" fmla="*/ 0 h 310"/>
                  <a:gd name="T64" fmla="*/ 0 w 356"/>
                  <a:gd name="T65" fmla="*/ 0 h 310"/>
                  <a:gd name="T66" fmla="*/ 0 w 356"/>
                  <a:gd name="T67" fmla="*/ 0 h 310"/>
                  <a:gd name="T68" fmla="*/ 0 w 356"/>
                  <a:gd name="T69" fmla="*/ 0 h 310"/>
                  <a:gd name="T70" fmla="*/ 0 w 356"/>
                  <a:gd name="T71" fmla="*/ 0 h 310"/>
                  <a:gd name="T72" fmla="*/ 0 w 356"/>
                  <a:gd name="T73" fmla="*/ 0 h 310"/>
                  <a:gd name="T74" fmla="*/ 0 w 356"/>
                  <a:gd name="T75" fmla="*/ 0 h 310"/>
                  <a:gd name="T76" fmla="*/ 0 w 356"/>
                  <a:gd name="T77" fmla="*/ 0 h 310"/>
                  <a:gd name="T78" fmla="*/ 0 w 356"/>
                  <a:gd name="T79" fmla="*/ 0 h 31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356"/>
                  <a:gd name="T121" fmla="*/ 0 h 310"/>
                  <a:gd name="T122" fmla="*/ 356 w 356"/>
                  <a:gd name="T123" fmla="*/ 310 h 31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356" h="310">
                    <a:moveTo>
                      <a:pt x="25" y="37"/>
                    </a:moveTo>
                    <a:lnTo>
                      <a:pt x="5" y="45"/>
                    </a:lnTo>
                    <a:lnTo>
                      <a:pt x="17" y="61"/>
                    </a:lnTo>
                    <a:lnTo>
                      <a:pt x="29" y="75"/>
                    </a:lnTo>
                    <a:lnTo>
                      <a:pt x="43" y="92"/>
                    </a:lnTo>
                    <a:lnTo>
                      <a:pt x="57" y="108"/>
                    </a:lnTo>
                    <a:lnTo>
                      <a:pt x="73" y="124"/>
                    </a:lnTo>
                    <a:lnTo>
                      <a:pt x="90" y="139"/>
                    </a:lnTo>
                    <a:lnTo>
                      <a:pt x="110" y="156"/>
                    </a:lnTo>
                    <a:lnTo>
                      <a:pt x="130" y="172"/>
                    </a:lnTo>
                    <a:lnTo>
                      <a:pt x="151" y="189"/>
                    </a:lnTo>
                    <a:lnTo>
                      <a:pt x="173" y="205"/>
                    </a:lnTo>
                    <a:lnTo>
                      <a:pt x="198" y="222"/>
                    </a:lnTo>
                    <a:lnTo>
                      <a:pt x="223" y="239"/>
                    </a:lnTo>
                    <a:lnTo>
                      <a:pt x="252" y="256"/>
                    </a:lnTo>
                    <a:lnTo>
                      <a:pt x="281" y="273"/>
                    </a:lnTo>
                    <a:lnTo>
                      <a:pt x="312" y="292"/>
                    </a:lnTo>
                    <a:lnTo>
                      <a:pt x="345" y="310"/>
                    </a:lnTo>
                    <a:lnTo>
                      <a:pt x="356" y="292"/>
                    </a:lnTo>
                    <a:lnTo>
                      <a:pt x="323" y="273"/>
                    </a:lnTo>
                    <a:lnTo>
                      <a:pt x="291" y="255"/>
                    </a:lnTo>
                    <a:lnTo>
                      <a:pt x="262" y="238"/>
                    </a:lnTo>
                    <a:lnTo>
                      <a:pt x="236" y="221"/>
                    </a:lnTo>
                    <a:lnTo>
                      <a:pt x="211" y="204"/>
                    </a:lnTo>
                    <a:lnTo>
                      <a:pt x="186" y="187"/>
                    </a:lnTo>
                    <a:lnTo>
                      <a:pt x="164" y="171"/>
                    </a:lnTo>
                    <a:lnTo>
                      <a:pt x="143" y="154"/>
                    </a:lnTo>
                    <a:lnTo>
                      <a:pt x="123" y="138"/>
                    </a:lnTo>
                    <a:lnTo>
                      <a:pt x="106" y="124"/>
                    </a:lnTo>
                    <a:lnTo>
                      <a:pt x="89" y="108"/>
                    </a:lnTo>
                    <a:lnTo>
                      <a:pt x="73" y="92"/>
                    </a:lnTo>
                    <a:lnTo>
                      <a:pt x="59" y="76"/>
                    </a:lnTo>
                    <a:lnTo>
                      <a:pt x="47" y="62"/>
                    </a:lnTo>
                    <a:lnTo>
                      <a:pt x="35" y="47"/>
                    </a:lnTo>
                    <a:lnTo>
                      <a:pt x="23" y="32"/>
                    </a:lnTo>
                    <a:lnTo>
                      <a:pt x="4" y="39"/>
                    </a:lnTo>
                    <a:lnTo>
                      <a:pt x="23" y="32"/>
                    </a:lnTo>
                    <a:lnTo>
                      <a:pt x="0" y="0"/>
                    </a:lnTo>
                    <a:lnTo>
                      <a:pt x="4" y="39"/>
                    </a:lnTo>
                    <a:lnTo>
                      <a:pt x="25" y="3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6367" name="Freeform 56"/>
              <p:cNvSpPr>
                <a:spLocks/>
              </p:cNvSpPr>
              <p:nvPr/>
            </p:nvSpPr>
            <p:spPr bwMode="auto">
              <a:xfrm>
                <a:off x="3333" y="3041"/>
                <a:ext cx="148" cy="336"/>
              </a:xfrm>
              <a:custGeom>
                <a:avLst/>
                <a:gdLst>
                  <a:gd name="T0" fmla="*/ 5 w 834"/>
                  <a:gd name="T1" fmla="*/ 10 h 1901"/>
                  <a:gd name="T2" fmla="*/ 4 w 834"/>
                  <a:gd name="T3" fmla="*/ 10 h 1901"/>
                  <a:gd name="T4" fmla="*/ 4 w 834"/>
                  <a:gd name="T5" fmla="*/ 10 h 1901"/>
                  <a:gd name="T6" fmla="*/ 4 w 834"/>
                  <a:gd name="T7" fmla="*/ 10 h 1901"/>
                  <a:gd name="T8" fmla="*/ 3 w 834"/>
                  <a:gd name="T9" fmla="*/ 9 h 1901"/>
                  <a:gd name="T10" fmla="*/ 3 w 834"/>
                  <a:gd name="T11" fmla="*/ 8 h 1901"/>
                  <a:gd name="T12" fmla="*/ 2 w 834"/>
                  <a:gd name="T13" fmla="*/ 8 h 1901"/>
                  <a:gd name="T14" fmla="*/ 2 w 834"/>
                  <a:gd name="T15" fmla="*/ 7 h 1901"/>
                  <a:gd name="T16" fmla="*/ 2 w 834"/>
                  <a:gd name="T17" fmla="*/ 6 h 1901"/>
                  <a:gd name="T18" fmla="*/ 2 w 834"/>
                  <a:gd name="T19" fmla="*/ 5 h 1901"/>
                  <a:gd name="T20" fmla="*/ 1 w 834"/>
                  <a:gd name="T21" fmla="*/ 5 h 1901"/>
                  <a:gd name="T22" fmla="*/ 1 w 834"/>
                  <a:gd name="T23" fmla="*/ 4 h 1901"/>
                  <a:gd name="T24" fmla="*/ 1 w 834"/>
                  <a:gd name="T25" fmla="*/ 3 h 1901"/>
                  <a:gd name="T26" fmla="*/ 1 w 834"/>
                  <a:gd name="T27" fmla="*/ 2 h 1901"/>
                  <a:gd name="T28" fmla="*/ 0 w 834"/>
                  <a:gd name="T29" fmla="*/ 1 h 1901"/>
                  <a:gd name="T30" fmla="*/ 0 w 834"/>
                  <a:gd name="T31" fmla="*/ 1 h 1901"/>
                  <a:gd name="T32" fmla="*/ 0 w 834"/>
                  <a:gd name="T33" fmla="*/ 0 h 1901"/>
                  <a:gd name="T34" fmla="*/ 0 w 834"/>
                  <a:gd name="T35" fmla="*/ 0 h 1901"/>
                  <a:gd name="T36" fmla="*/ 0 w 834"/>
                  <a:gd name="T37" fmla="*/ 1 h 1901"/>
                  <a:gd name="T38" fmla="*/ 0 w 834"/>
                  <a:gd name="T39" fmla="*/ 2 h 1901"/>
                  <a:gd name="T40" fmla="*/ 1 w 834"/>
                  <a:gd name="T41" fmla="*/ 3 h 1901"/>
                  <a:gd name="T42" fmla="*/ 1 w 834"/>
                  <a:gd name="T43" fmla="*/ 4 h 1901"/>
                  <a:gd name="T44" fmla="*/ 1 w 834"/>
                  <a:gd name="T45" fmla="*/ 4 h 1901"/>
                  <a:gd name="T46" fmla="*/ 1 w 834"/>
                  <a:gd name="T47" fmla="*/ 5 h 1901"/>
                  <a:gd name="T48" fmla="*/ 2 w 834"/>
                  <a:gd name="T49" fmla="*/ 6 h 1901"/>
                  <a:gd name="T50" fmla="*/ 2 w 834"/>
                  <a:gd name="T51" fmla="*/ 7 h 1901"/>
                  <a:gd name="T52" fmla="*/ 2 w 834"/>
                  <a:gd name="T53" fmla="*/ 7 h 1901"/>
                  <a:gd name="T54" fmla="*/ 2 w 834"/>
                  <a:gd name="T55" fmla="*/ 8 h 1901"/>
                  <a:gd name="T56" fmla="*/ 3 w 834"/>
                  <a:gd name="T57" fmla="*/ 9 h 1901"/>
                  <a:gd name="T58" fmla="*/ 3 w 834"/>
                  <a:gd name="T59" fmla="*/ 9 h 1901"/>
                  <a:gd name="T60" fmla="*/ 4 w 834"/>
                  <a:gd name="T61" fmla="*/ 10 h 1901"/>
                  <a:gd name="T62" fmla="*/ 4 w 834"/>
                  <a:gd name="T63" fmla="*/ 10 h 1901"/>
                  <a:gd name="T64" fmla="*/ 4 w 834"/>
                  <a:gd name="T65" fmla="*/ 10 h 1901"/>
                  <a:gd name="T66" fmla="*/ 5 w 834"/>
                  <a:gd name="T67" fmla="*/ 10 h 1901"/>
                  <a:gd name="T68" fmla="*/ 5 w 834"/>
                  <a:gd name="T69" fmla="*/ 10 h 1901"/>
                  <a:gd name="T70" fmla="*/ 5 w 834"/>
                  <a:gd name="T71" fmla="*/ 10 h 190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34"/>
                  <a:gd name="T109" fmla="*/ 0 h 1901"/>
                  <a:gd name="T110" fmla="*/ 834 w 834"/>
                  <a:gd name="T111" fmla="*/ 1901 h 190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34" h="1901">
                    <a:moveTo>
                      <a:pt x="813" y="1884"/>
                    </a:moveTo>
                    <a:lnTo>
                      <a:pt x="826" y="1877"/>
                    </a:lnTo>
                    <a:lnTo>
                      <a:pt x="797" y="1866"/>
                    </a:lnTo>
                    <a:lnTo>
                      <a:pt x="767" y="1848"/>
                    </a:lnTo>
                    <a:lnTo>
                      <a:pt x="735" y="1825"/>
                    </a:lnTo>
                    <a:lnTo>
                      <a:pt x="704" y="1797"/>
                    </a:lnTo>
                    <a:lnTo>
                      <a:pt x="672" y="1763"/>
                    </a:lnTo>
                    <a:lnTo>
                      <a:pt x="641" y="1726"/>
                    </a:lnTo>
                    <a:lnTo>
                      <a:pt x="608" y="1683"/>
                    </a:lnTo>
                    <a:lnTo>
                      <a:pt x="575" y="1636"/>
                    </a:lnTo>
                    <a:lnTo>
                      <a:pt x="542" y="1586"/>
                    </a:lnTo>
                    <a:lnTo>
                      <a:pt x="510" y="1532"/>
                    </a:lnTo>
                    <a:lnTo>
                      <a:pt x="478" y="1474"/>
                    </a:lnTo>
                    <a:lnTo>
                      <a:pt x="447" y="1413"/>
                    </a:lnTo>
                    <a:lnTo>
                      <a:pt x="416" y="1350"/>
                    </a:lnTo>
                    <a:lnTo>
                      <a:pt x="386" y="1285"/>
                    </a:lnTo>
                    <a:lnTo>
                      <a:pt x="356" y="1217"/>
                    </a:lnTo>
                    <a:lnTo>
                      <a:pt x="325" y="1146"/>
                    </a:lnTo>
                    <a:lnTo>
                      <a:pt x="296" y="1075"/>
                    </a:lnTo>
                    <a:lnTo>
                      <a:pt x="269" y="1002"/>
                    </a:lnTo>
                    <a:lnTo>
                      <a:pt x="243" y="928"/>
                    </a:lnTo>
                    <a:lnTo>
                      <a:pt x="216" y="853"/>
                    </a:lnTo>
                    <a:lnTo>
                      <a:pt x="193" y="777"/>
                    </a:lnTo>
                    <a:lnTo>
                      <a:pt x="169" y="704"/>
                    </a:lnTo>
                    <a:lnTo>
                      <a:pt x="147" y="627"/>
                    </a:lnTo>
                    <a:lnTo>
                      <a:pt x="126" y="553"/>
                    </a:lnTo>
                    <a:lnTo>
                      <a:pt x="106" y="478"/>
                    </a:lnTo>
                    <a:lnTo>
                      <a:pt x="89" y="404"/>
                    </a:lnTo>
                    <a:lnTo>
                      <a:pt x="73" y="332"/>
                    </a:lnTo>
                    <a:lnTo>
                      <a:pt x="59" y="261"/>
                    </a:lnTo>
                    <a:lnTo>
                      <a:pt x="46" y="194"/>
                    </a:lnTo>
                    <a:lnTo>
                      <a:pt x="35" y="127"/>
                    </a:lnTo>
                    <a:lnTo>
                      <a:pt x="27" y="62"/>
                    </a:lnTo>
                    <a:lnTo>
                      <a:pt x="21" y="0"/>
                    </a:lnTo>
                    <a:lnTo>
                      <a:pt x="0" y="2"/>
                    </a:lnTo>
                    <a:lnTo>
                      <a:pt x="6" y="64"/>
                    </a:lnTo>
                    <a:lnTo>
                      <a:pt x="14" y="130"/>
                    </a:lnTo>
                    <a:lnTo>
                      <a:pt x="25" y="197"/>
                    </a:lnTo>
                    <a:lnTo>
                      <a:pt x="38" y="266"/>
                    </a:lnTo>
                    <a:lnTo>
                      <a:pt x="52" y="337"/>
                    </a:lnTo>
                    <a:lnTo>
                      <a:pt x="68" y="409"/>
                    </a:lnTo>
                    <a:lnTo>
                      <a:pt x="85" y="483"/>
                    </a:lnTo>
                    <a:lnTo>
                      <a:pt x="105" y="558"/>
                    </a:lnTo>
                    <a:lnTo>
                      <a:pt x="126" y="633"/>
                    </a:lnTo>
                    <a:lnTo>
                      <a:pt x="148" y="709"/>
                    </a:lnTo>
                    <a:lnTo>
                      <a:pt x="172" y="785"/>
                    </a:lnTo>
                    <a:lnTo>
                      <a:pt x="195" y="861"/>
                    </a:lnTo>
                    <a:lnTo>
                      <a:pt x="222" y="936"/>
                    </a:lnTo>
                    <a:lnTo>
                      <a:pt x="248" y="1009"/>
                    </a:lnTo>
                    <a:lnTo>
                      <a:pt x="275" y="1083"/>
                    </a:lnTo>
                    <a:lnTo>
                      <a:pt x="304" y="1154"/>
                    </a:lnTo>
                    <a:lnTo>
                      <a:pt x="334" y="1225"/>
                    </a:lnTo>
                    <a:lnTo>
                      <a:pt x="365" y="1293"/>
                    </a:lnTo>
                    <a:lnTo>
                      <a:pt x="395" y="1360"/>
                    </a:lnTo>
                    <a:lnTo>
                      <a:pt x="426" y="1423"/>
                    </a:lnTo>
                    <a:lnTo>
                      <a:pt x="459" y="1485"/>
                    </a:lnTo>
                    <a:lnTo>
                      <a:pt x="492" y="1543"/>
                    </a:lnTo>
                    <a:lnTo>
                      <a:pt x="524" y="1596"/>
                    </a:lnTo>
                    <a:lnTo>
                      <a:pt x="556" y="1649"/>
                    </a:lnTo>
                    <a:lnTo>
                      <a:pt x="589" y="1696"/>
                    </a:lnTo>
                    <a:lnTo>
                      <a:pt x="622" y="1739"/>
                    </a:lnTo>
                    <a:lnTo>
                      <a:pt x="656" y="1779"/>
                    </a:lnTo>
                    <a:lnTo>
                      <a:pt x="688" y="1813"/>
                    </a:lnTo>
                    <a:lnTo>
                      <a:pt x="722" y="1843"/>
                    </a:lnTo>
                    <a:lnTo>
                      <a:pt x="753" y="1867"/>
                    </a:lnTo>
                    <a:lnTo>
                      <a:pt x="786" y="1887"/>
                    </a:lnTo>
                    <a:lnTo>
                      <a:pt x="820" y="1898"/>
                    </a:lnTo>
                    <a:lnTo>
                      <a:pt x="834" y="1892"/>
                    </a:lnTo>
                    <a:lnTo>
                      <a:pt x="820" y="1898"/>
                    </a:lnTo>
                    <a:lnTo>
                      <a:pt x="830" y="1901"/>
                    </a:lnTo>
                    <a:lnTo>
                      <a:pt x="834" y="1892"/>
                    </a:lnTo>
                    <a:lnTo>
                      <a:pt x="813" y="188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6368" name="Freeform 57"/>
              <p:cNvSpPr>
                <a:spLocks/>
              </p:cNvSpPr>
              <p:nvPr/>
            </p:nvSpPr>
            <p:spPr bwMode="auto">
              <a:xfrm>
                <a:off x="3295" y="3093"/>
                <a:ext cx="165" cy="334"/>
              </a:xfrm>
              <a:custGeom>
                <a:avLst/>
                <a:gdLst>
                  <a:gd name="T0" fmla="*/ 5 w 935"/>
                  <a:gd name="T1" fmla="*/ 10 h 1886"/>
                  <a:gd name="T2" fmla="*/ 5 w 935"/>
                  <a:gd name="T3" fmla="*/ 9 h 1886"/>
                  <a:gd name="T4" fmla="*/ 5 w 935"/>
                  <a:gd name="T5" fmla="*/ 8 h 1886"/>
                  <a:gd name="T6" fmla="*/ 5 w 935"/>
                  <a:gd name="T7" fmla="*/ 7 h 1886"/>
                  <a:gd name="T8" fmla="*/ 5 w 935"/>
                  <a:gd name="T9" fmla="*/ 7 h 1886"/>
                  <a:gd name="T10" fmla="*/ 5 w 935"/>
                  <a:gd name="T11" fmla="*/ 6 h 1886"/>
                  <a:gd name="T12" fmla="*/ 5 w 935"/>
                  <a:gd name="T13" fmla="*/ 5 h 1886"/>
                  <a:gd name="T14" fmla="*/ 5 w 935"/>
                  <a:gd name="T15" fmla="*/ 5 h 1886"/>
                  <a:gd name="T16" fmla="*/ 5 w 935"/>
                  <a:gd name="T17" fmla="*/ 4 h 1886"/>
                  <a:gd name="T18" fmla="*/ 4 w 935"/>
                  <a:gd name="T19" fmla="*/ 4 h 1886"/>
                  <a:gd name="T20" fmla="*/ 4 w 935"/>
                  <a:gd name="T21" fmla="*/ 3 h 1886"/>
                  <a:gd name="T22" fmla="*/ 4 w 935"/>
                  <a:gd name="T23" fmla="*/ 3 h 1886"/>
                  <a:gd name="T24" fmla="*/ 3 w 935"/>
                  <a:gd name="T25" fmla="*/ 2 h 1886"/>
                  <a:gd name="T26" fmla="*/ 3 w 935"/>
                  <a:gd name="T27" fmla="*/ 2 h 1886"/>
                  <a:gd name="T28" fmla="*/ 2 w 935"/>
                  <a:gd name="T29" fmla="*/ 2 h 1886"/>
                  <a:gd name="T30" fmla="*/ 2 w 935"/>
                  <a:gd name="T31" fmla="*/ 2 h 1886"/>
                  <a:gd name="T32" fmla="*/ 2 w 935"/>
                  <a:gd name="T33" fmla="*/ 1 h 1886"/>
                  <a:gd name="T34" fmla="*/ 1 w 935"/>
                  <a:gd name="T35" fmla="*/ 1 h 1886"/>
                  <a:gd name="T36" fmla="*/ 1 w 935"/>
                  <a:gd name="T37" fmla="*/ 1 h 1886"/>
                  <a:gd name="T38" fmla="*/ 1 w 935"/>
                  <a:gd name="T39" fmla="*/ 1 h 1886"/>
                  <a:gd name="T40" fmla="*/ 1 w 935"/>
                  <a:gd name="T41" fmla="*/ 1 h 1886"/>
                  <a:gd name="T42" fmla="*/ 0 w 935"/>
                  <a:gd name="T43" fmla="*/ 0 h 1886"/>
                  <a:gd name="T44" fmla="*/ 0 w 935"/>
                  <a:gd name="T45" fmla="*/ 0 h 1886"/>
                  <a:gd name="T46" fmla="*/ 0 w 935"/>
                  <a:gd name="T47" fmla="*/ 0 h 1886"/>
                  <a:gd name="T48" fmla="*/ 0 w 935"/>
                  <a:gd name="T49" fmla="*/ 0 h 1886"/>
                  <a:gd name="T50" fmla="*/ 0 w 935"/>
                  <a:gd name="T51" fmla="*/ 1 h 1886"/>
                  <a:gd name="T52" fmla="*/ 0 w 935"/>
                  <a:gd name="T53" fmla="*/ 2 h 1886"/>
                  <a:gd name="T54" fmla="*/ 1 w 935"/>
                  <a:gd name="T55" fmla="*/ 3 h 1886"/>
                  <a:gd name="T56" fmla="*/ 1 w 935"/>
                  <a:gd name="T57" fmla="*/ 4 h 1886"/>
                  <a:gd name="T58" fmla="*/ 1 w 935"/>
                  <a:gd name="T59" fmla="*/ 4 h 1886"/>
                  <a:gd name="T60" fmla="*/ 1 w 935"/>
                  <a:gd name="T61" fmla="*/ 5 h 1886"/>
                  <a:gd name="T62" fmla="*/ 2 w 935"/>
                  <a:gd name="T63" fmla="*/ 6 h 1886"/>
                  <a:gd name="T64" fmla="*/ 2 w 935"/>
                  <a:gd name="T65" fmla="*/ 7 h 1886"/>
                  <a:gd name="T66" fmla="*/ 2 w 935"/>
                  <a:gd name="T67" fmla="*/ 8 h 1886"/>
                  <a:gd name="T68" fmla="*/ 2 w 935"/>
                  <a:gd name="T69" fmla="*/ 8 h 1886"/>
                  <a:gd name="T70" fmla="*/ 3 w 935"/>
                  <a:gd name="T71" fmla="*/ 9 h 1886"/>
                  <a:gd name="T72" fmla="*/ 3 w 935"/>
                  <a:gd name="T73" fmla="*/ 9 h 1886"/>
                  <a:gd name="T74" fmla="*/ 4 w 935"/>
                  <a:gd name="T75" fmla="*/ 10 h 1886"/>
                  <a:gd name="T76" fmla="*/ 4 w 935"/>
                  <a:gd name="T77" fmla="*/ 10 h 1886"/>
                  <a:gd name="T78" fmla="*/ 4 w 935"/>
                  <a:gd name="T79" fmla="*/ 10 h 188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935"/>
                  <a:gd name="T121" fmla="*/ 0 h 1886"/>
                  <a:gd name="T122" fmla="*/ 935 w 935"/>
                  <a:gd name="T123" fmla="*/ 1886 h 188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935" h="1886">
                    <a:moveTo>
                      <a:pt x="813" y="1886"/>
                    </a:moveTo>
                    <a:lnTo>
                      <a:pt x="842" y="1801"/>
                    </a:lnTo>
                    <a:lnTo>
                      <a:pt x="867" y="1719"/>
                    </a:lnTo>
                    <a:lnTo>
                      <a:pt x="888" y="1639"/>
                    </a:lnTo>
                    <a:lnTo>
                      <a:pt x="905" y="1562"/>
                    </a:lnTo>
                    <a:lnTo>
                      <a:pt x="918" y="1486"/>
                    </a:lnTo>
                    <a:lnTo>
                      <a:pt x="928" y="1414"/>
                    </a:lnTo>
                    <a:lnTo>
                      <a:pt x="934" y="1343"/>
                    </a:lnTo>
                    <a:lnTo>
                      <a:pt x="935" y="1274"/>
                    </a:lnTo>
                    <a:lnTo>
                      <a:pt x="935" y="1209"/>
                    </a:lnTo>
                    <a:lnTo>
                      <a:pt x="931" y="1146"/>
                    </a:lnTo>
                    <a:lnTo>
                      <a:pt x="924" y="1084"/>
                    </a:lnTo>
                    <a:lnTo>
                      <a:pt x="914" y="1025"/>
                    </a:lnTo>
                    <a:lnTo>
                      <a:pt x="901" y="967"/>
                    </a:lnTo>
                    <a:lnTo>
                      <a:pt x="887" y="912"/>
                    </a:lnTo>
                    <a:lnTo>
                      <a:pt x="868" y="860"/>
                    </a:lnTo>
                    <a:lnTo>
                      <a:pt x="849" y="810"/>
                    </a:lnTo>
                    <a:lnTo>
                      <a:pt x="826" y="761"/>
                    </a:lnTo>
                    <a:lnTo>
                      <a:pt x="803" y="714"/>
                    </a:lnTo>
                    <a:lnTo>
                      <a:pt x="776" y="669"/>
                    </a:lnTo>
                    <a:lnTo>
                      <a:pt x="749" y="627"/>
                    </a:lnTo>
                    <a:lnTo>
                      <a:pt x="720" y="586"/>
                    </a:lnTo>
                    <a:lnTo>
                      <a:pt x="690" y="548"/>
                    </a:lnTo>
                    <a:lnTo>
                      <a:pt x="657" y="512"/>
                    </a:lnTo>
                    <a:lnTo>
                      <a:pt x="624" y="476"/>
                    </a:lnTo>
                    <a:lnTo>
                      <a:pt x="590" y="443"/>
                    </a:lnTo>
                    <a:lnTo>
                      <a:pt x="556" y="412"/>
                    </a:lnTo>
                    <a:lnTo>
                      <a:pt x="520" y="383"/>
                    </a:lnTo>
                    <a:lnTo>
                      <a:pt x="484" y="355"/>
                    </a:lnTo>
                    <a:lnTo>
                      <a:pt x="447" y="329"/>
                    </a:lnTo>
                    <a:lnTo>
                      <a:pt x="410" y="305"/>
                    </a:lnTo>
                    <a:lnTo>
                      <a:pt x="373" y="283"/>
                    </a:lnTo>
                    <a:lnTo>
                      <a:pt x="336" y="262"/>
                    </a:lnTo>
                    <a:lnTo>
                      <a:pt x="304" y="244"/>
                    </a:lnTo>
                    <a:lnTo>
                      <a:pt x="272" y="225"/>
                    </a:lnTo>
                    <a:lnTo>
                      <a:pt x="243" y="208"/>
                    </a:lnTo>
                    <a:lnTo>
                      <a:pt x="216" y="191"/>
                    </a:lnTo>
                    <a:lnTo>
                      <a:pt x="191" y="174"/>
                    </a:lnTo>
                    <a:lnTo>
                      <a:pt x="166" y="157"/>
                    </a:lnTo>
                    <a:lnTo>
                      <a:pt x="143" y="141"/>
                    </a:lnTo>
                    <a:lnTo>
                      <a:pt x="122" y="124"/>
                    </a:lnTo>
                    <a:lnTo>
                      <a:pt x="103" y="109"/>
                    </a:lnTo>
                    <a:lnTo>
                      <a:pt x="84" y="93"/>
                    </a:lnTo>
                    <a:lnTo>
                      <a:pt x="67" y="77"/>
                    </a:lnTo>
                    <a:lnTo>
                      <a:pt x="51" y="61"/>
                    </a:lnTo>
                    <a:lnTo>
                      <a:pt x="37" y="46"/>
                    </a:lnTo>
                    <a:lnTo>
                      <a:pt x="24" y="30"/>
                    </a:lnTo>
                    <a:lnTo>
                      <a:pt x="12" y="15"/>
                    </a:lnTo>
                    <a:lnTo>
                      <a:pt x="0" y="0"/>
                    </a:lnTo>
                    <a:lnTo>
                      <a:pt x="7" y="61"/>
                    </a:lnTo>
                    <a:lnTo>
                      <a:pt x="15" y="127"/>
                    </a:lnTo>
                    <a:lnTo>
                      <a:pt x="25" y="194"/>
                    </a:lnTo>
                    <a:lnTo>
                      <a:pt x="38" y="262"/>
                    </a:lnTo>
                    <a:lnTo>
                      <a:pt x="53" y="333"/>
                    </a:lnTo>
                    <a:lnTo>
                      <a:pt x="69" y="405"/>
                    </a:lnTo>
                    <a:lnTo>
                      <a:pt x="86" y="479"/>
                    </a:lnTo>
                    <a:lnTo>
                      <a:pt x="105" y="554"/>
                    </a:lnTo>
                    <a:lnTo>
                      <a:pt x="126" y="628"/>
                    </a:lnTo>
                    <a:lnTo>
                      <a:pt x="149" y="705"/>
                    </a:lnTo>
                    <a:lnTo>
                      <a:pt x="172" y="779"/>
                    </a:lnTo>
                    <a:lnTo>
                      <a:pt x="196" y="856"/>
                    </a:lnTo>
                    <a:lnTo>
                      <a:pt x="222" y="930"/>
                    </a:lnTo>
                    <a:lnTo>
                      <a:pt x="248" y="1004"/>
                    </a:lnTo>
                    <a:lnTo>
                      <a:pt x="276" y="1077"/>
                    </a:lnTo>
                    <a:lnTo>
                      <a:pt x="305" y="1148"/>
                    </a:lnTo>
                    <a:lnTo>
                      <a:pt x="335" y="1219"/>
                    </a:lnTo>
                    <a:lnTo>
                      <a:pt x="365" y="1288"/>
                    </a:lnTo>
                    <a:lnTo>
                      <a:pt x="396" y="1353"/>
                    </a:lnTo>
                    <a:lnTo>
                      <a:pt x="427" y="1416"/>
                    </a:lnTo>
                    <a:lnTo>
                      <a:pt x="459" y="1478"/>
                    </a:lnTo>
                    <a:lnTo>
                      <a:pt x="491" y="1536"/>
                    </a:lnTo>
                    <a:lnTo>
                      <a:pt x="523" y="1590"/>
                    </a:lnTo>
                    <a:lnTo>
                      <a:pt x="556" y="1641"/>
                    </a:lnTo>
                    <a:lnTo>
                      <a:pt x="589" y="1688"/>
                    </a:lnTo>
                    <a:lnTo>
                      <a:pt x="621" y="1731"/>
                    </a:lnTo>
                    <a:lnTo>
                      <a:pt x="654" y="1769"/>
                    </a:lnTo>
                    <a:lnTo>
                      <a:pt x="686" y="1804"/>
                    </a:lnTo>
                    <a:lnTo>
                      <a:pt x="719" y="1832"/>
                    </a:lnTo>
                    <a:lnTo>
                      <a:pt x="750" y="1856"/>
                    </a:lnTo>
                    <a:lnTo>
                      <a:pt x="782" y="1874"/>
                    </a:lnTo>
                    <a:lnTo>
                      <a:pt x="813" y="1886"/>
                    </a:lnTo>
                    <a:close/>
                  </a:path>
                </a:pathLst>
              </a:custGeom>
              <a:solidFill>
                <a:srgbClr val="00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6369" name="Freeform 58"/>
              <p:cNvSpPr>
                <a:spLocks/>
              </p:cNvSpPr>
              <p:nvPr/>
            </p:nvSpPr>
            <p:spPr bwMode="auto">
              <a:xfrm>
                <a:off x="3353" y="3138"/>
                <a:ext cx="109" cy="290"/>
              </a:xfrm>
              <a:custGeom>
                <a:avLst/>
                <a:gdLst>
                  <a:gd name="T0" fmla="*/ 0 w 616"/>
                  <a:gd name="T1" fmla="*/ 0 h 1637"/>
                  <a:gd name="T2" fmla="*/ 0 w 616"/>
                  <a:gd name="T3" fmla="*/ 0 h 1637"/>
                  <a:gd name="T4" fmla="*/ 1 w 616"/>
                  <a:gd name="T5" fmla="*/ 1 h 1637"/>
                  <a:gd name="T6" fmla="*/ 1 w 616"/>
                  <a:gd name="T7" fmla="*/ 1 h 1637"/>
                  <a:gd name="T8" fmla="*/ 2 w 616"/>
                  <a:gd name="T9" fmla="*/ 1 h 1637"/>
                  <a:gd name="T10" fmla="*/ 2 w 616"/>
                  <a:gd name="T11" fmla="*/ 2 h 1637"/>
                  <a:gd name="T12" fmla="*/ 2 w 616"/>
                  <a:gd name="T13" fmla="*/ 2 h 1637"/>
                  <a:gd name="T14" fmla="*/ 3 w 616"/>
                  <a:gd name="T15" fmla="*/ 3 h 1637"/>
                  <a:gd name="T16" fmla="*/ 3 w 616"/>
                  <a:gd name="T17" fmla="*/ 3 h 1637"/>
                  <a:gd name="T18" fmla="*/ 3 w 616"/>
                  <a:gd name="T19" fmla="*/ 4 h 1637"/>
                  <a:gd name="T20" fmla="*/ 3 w 616"/>
                  <a:gd name="T21" fmla="*/ 4 h 1637"/>
                  <a:gd name="T22" fmla="*/ 3 w 616"/>
                  <a:gd name="T23" fmla="*/ 5 h 1637"/>
                  <a:gd name="T24" fmla="*/ 3 w 616"/>
                  <a:gd name="T25" fmla="*/ 6 h 1637"/>
                  <a:gd name="T26" fmla="*/ 3 w 616"/>
                  <a:gd name="T27" fmla="*/ 6 h 1637"/>
                  <a:gd name="T28" fmla="*/ 3 w 616"/>
                  <a:gd name="T29" fmla="*/ 7 h 1637"/>
                  <a:gd name="T30" fmla="*/ 3 w 616"/>
                  <a:gd name="T31" fmla="*/ 8 h 1637"/>
                  <a:gd name="T32" fmla="*/ 3 w 616"/>
                  <a:gd name="T33" fmla="*/ 9 h 1637"/>
                  <a:gd name="T34" fmla="*/ 3 w 616"/>
                  <a:gd name="T35" fmla="*/ 9 h 1637"/>
                  <a:gd name="T36" fmla="*/ 3 w 616"/>
                  <a:gd name="T37" fmla="*/ 8 h 1637"/>
                  <a:gd name="T38" fmla="*/ 3 w 616"/>
                  <a:gd name="T39" fmla="*/ 7 h 1637"/>
                  <a:gd name="T40" fmla="*/ 3 w 616"/>
                  <a:gd name="T41" fmla="*/ 6 h 1637"/>
                  <a:gd name="T42" fmla="*/ 3 w 616"/>
                  <a:gd name="T43" fmla="*/ 5 h 1637"/>
                  <a:gd name="T44" fmla="*/ 3 w 616"/>
                  <a:gd name="T45" fmla="*/ 5 h 1637"/>
                  <a:gd name="T46" fmla="*/ 3 w 616"/>
                  <a:gd name="T47" fmla="*/ 4 h 1637"/>
                  <a:gd name="T48" fmla="*/ 3 w 616"/>
                  <a:gd name="T49" fmla="*/ 3 h 1637"/>
                  <a:gd name="T50" fmla="*/ 3 w 616"/>
                  <a:gd name="T51" fmla="*/ 3 h 1637"/>
                  <a:gd name="T52" fmla="*/ 2 w 616"/>
                  <a:gd name="T53" fmla="*/ 2 h 1637"/>
                  <a:gd name="T54" fmla="*/ 2 w 616"/>
                  <a:gd name="T55" fmla="*/ 2 h 1637"/>
                  <a:gd name="T56" fmla="*/ 2 w 616"/>
                  <a:gd name="T57" fmla="*/ 1 h 1637"/>
                  <a:gd name="T58" fmla="*/ 1 w 616"/>
                  <a:gd name="T59" fmla="*/ 1 h 1637"/>
                  <a:gd name="T60" fmla="*/ 1 w 616"/>
                  <a:gd name="T61" fmla="*/ 1 h 1637"/>
                  <a:gd name="T62" fmla="*/ 1 w 616"/>
                  <a:gd name="T63" fmla="*/ 0 h 1637"/>
                  <a:gd name="T64" fmla="*/ 0 w 616"/>
                  <a:gd name="T65" fmla="*/ 0 h 1637"/>
                  <a:gd name="T66" fmla="*/ 0 w 616"/>
                  <a:gd name="T67" fmla="*/ 0 h 1637"/>
                  <a:gd name="T68" fmla="*/ 0 w 616"/>
                  <a:gd name="T69" fmla="*/ 0 h 163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616"/>
                  <a:gd name="T106" fmla="*/ 0 h 1637"/>
                  <a:gd name="T107" fmla="*/ 616 w 616"/>
                  <a:gd name="T108" fmla="*/ 1637 h 163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616" h="1637">
                    <a:moveTo>
                      <a:pt x="0" y="18"/>
                    </a:moveTo>
                    <a:lnTo>
                      <a:pt x="0" y="18"/>
                    </a:lnTo>
                    <a:lnTo>
                      <a:pt x="37" y="39"/>
                    </a:lnTo>
                    <a:lnTo>
                      <a:pt x="74" y="62"/>
                    </a:lnTo>
                    <a:lnTo>
                      <a:pt x="109" y="85"/>
                    </a:lnTo>
                    <a:lnTo>
                      <a:pt x="146" y="112"/>
                    </a:lnTo>
                    <a:lnTo>
                      <a:pt x="183" y="139"/>
                    </a:lnTo>
                    <a:lnTo>
                      <a:pt x="217" y="167"/>
                    </a:lnTo>
                    <a:lnTo>
                      <a:pt x="251" y="198"/>
                    </a:lnTo>
                    <a:lnTo>
                      <a:pt x="285" y="231"/>
                    </a:lnTo>
                    <a:lnTo>
                      <a:pt x="318" y="266"/>
                    </a:lnTo>
                    <a:lnTo>
                      <a:pt x="351" y="302"/>
                    </a:lnTo>
                    <a:lnTo>
                      <a:pt x="380" y="340"/>
                    </a:lnTo>
                    <a:lnTo>
                      <a:pt x="409" y="381"/>
                    </a:lnTo>
                    <a:lnTo>
                      <a:pt x="436" y="421"/>
                    </a:lnTo>
                    <a:lnTo>
                      <a:pt x="463" y="466"/>
                    </a:lnTo>
                    <a:lnTo>
                      <a:pt x="485" y="513"/>
                    </a:lnTo>
                    <a:lnTo>
                      <a:pt x="507" y="561"/>
                    </a:lnTo>
                    <a:lnTo>
                      <a:pt x="527" y="610"/>
                    </a:lnTo>
                    <a:lnTo>
                      <a:pt x="545" y="662"/>
                    </a:lnTo>
                    <a:lnTo>
                      <a:pt x="560" y="717"/>
                    </a:lnTo>
                    <a:lnTo>
                      <a:pt x="573" y="775"/>
                    </a:lnTo>
                    <a:lnTo>
                      <a:pt x="582" y="832"/>
                    </a:lnTo>
                    <a:lnTo>
                      <a:pt x="590" y="894"/>
                    </a:lnTo>
                    <a:lnTo>
                      <a:pt x="594" y="956"/>
                    </a:lnTo>
                    <a:lnTo>
                      <a:pt x="593" y="1021"/>
                    </a:lnTo>
                    <a:lnTo>
                      <a:pt x="593" y="1090"/>
                    </a:lnTo>
                    <a:lnTo>
                      <a:pt x="586" y="1159"/>
                    </a:lnTo>
                    <a:lnTo>
                      <a:pt x="577" y="1231"/>
                    </a:lnTo>
                    <a:lnTo>
                      <a:pt x="564" y="1306"/>
                    </a:lnTo>
                    <a:lnTo>
                      <a:pt x="547" y="1384"/>
                    </a:lnTo>
                    <a:lnTo>
                      <a:pt x="526" y="1464"/>
                    </a:lnTo>
                    <a:lnTo>
                      <a:pt x="501" y="1544"/>
                    </a:lnTo>
                    <a:lnTo>
                      <a:pt x="472" y="1629"/>
                    </a:lnTo>
                    <a:lnTo>
                      <a:pt x="493" y="1637"/>
                    </a:lnTo>
                    <a:lnTo>
                      <a:pt x="522" y="1552"/>
                    </a:lnTo>
                    <a:lnTo>
                      <a:pt x="547" y="1469"/>
                    </a:lnTo>
                    <a:lnTo>
                      <a:pt x="568" y="1389"/>
                    </a:lnTo>
                    <a:lnTo>
                      <a:pt x="585" y="1312"/>
                    </a:lnTo>
                    <a:lnTo>
                      <a:pt x="598" y="1234"/>
                    </a:lnTo>
                    <a:lnTo>
                      <a:pt x="607" y="1162"/>
                    </a:lnTo>
                    <a:lnTo>
                      <a:pt x="614" y="1090"/>
                    </a:lnTo>
                    <a:lnTo>
                      <a:pt x="616" y="1021"/>
                    </a:lnTo>
                    <a:lnTo>
                      <a:pt x="615" y="956"/>
                    </a:lnTo>
                    <a:lnTo>
                      <a:pt x="611" y="891"/>
                    </a:lnTo>
                    <a:lnTo>
                      <a:pt x="603" y="830"/>
                    </a:lnTo>
                    <a:lnTo>
                      <a:pt x="594" y="769"/>
                    </a:lnTo>
                    <a:lnTo>
                      <a:pt x="581" y="712"/>
                    </a:lnTo>
                    <a:lnTo>
                      <a:pt x="566" y="656"/>
                    </a:lnTo>
                    <a:lnTo>
                      <a:pt x="548" y="603"/>
                    </a:lnTo>
                    <a:lnTo>
                      <a:pt x="528" y="553"/>
                    </a:lnTo>
                    <a:lnTo>
                      <a:pt x="506" y="503"/>
                    </a:lnTo>
                    <a:lnTo>
                      <a:pt x="481" y="456"/>
                    </a:lnTo>
                    <a:lnTo>
                      <a:pt x="455" y="411"/>
                    </a:lnTo>
                    <a:lnTo>
                      <a:pt x="427" y="368"/>
                    </a:lnTo>
                    <a:lnTo>
                      <a:pt x="398" y="327"/>
                    </a:lnTo>
                    <a:lnTo>
                      <a:pt x="367" y="289"/>
                    </a:lnTo>
                    <a:lnTo>
                      <a:pt x="334" y="251"/>
                    </a:lnTo>
                    <a:lnTo>
                      <a:pt x="301" y="215"/>
                    </a:lnTo>
                    <a:lnTo>
                      <a:pt x="267" y="182"/>
                    </a:lnTo>
                    <a:lnTo>
                      <a:pt x="233" y="151"/>
                    </a:lnTo>
                    <a:lnTo>
                      <a:pt x="196" y="121"/>
                    </a:lnTo>
                    <a:lnTo>
                      <a:pt x="159" y="93"/>
                    </a:lnTo>
                    <a:lnTo>
                      <a:pt x="122" y="67"/>
                    </a:lnTo>
                    <a:lnTo>
                      <a:pt x="84" y="43"/>
                    </a:lnTo>
                    <a:lnTo>
                      <a:pt x="47" y="21"/>
                    </a:lnTo>
                    <a:lnTo>
                      <a:pt x="11" y="0"/>
                    </a:lnTo>
                    <a:lnTo>
                      <a:pt x="0" y="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6370" name="Freeform 59"/>
              <p:cNvSpPr>
                <a:spLocks/>
              </p:cNvSpPr>
              <p:nvPr/>
            </p:nvSpPr>
            <p:spPr bwMode="auto">
              <a:xfrm>
                <a:off x="3292" y="3086"/>
                <a:ext cx="63" cy="55"/>
              </a:xfrm>
              <a:custGeom>
                <a:avLst/>
                <a:gdLst>
                  <a:gd name="T0" fmla="*/ 0 w 356"/>
                  <a:gd name="T1" fmla="*/ 0 h 309"/>
                  <a:gd name="T2" fmla="*/ 0 w 356"/>
                  <a:gd name="T3" fmla="*/ 0 h 309"/>
                  <a:gd name="T4" fmla="*/ 0 w 356"/>
                  <a:gd name="T5" fmla="*/ 0 h 309"/>
                  <a:gd name="T6" fmla="*/ 0 w 356"/>
                  <a:gd name="T7" fmla="*/ 0 h 309"/>
                  <a:gd name="T8" fmla="*/ 0 w 356"/>
                  <a:gd name="T9" fmla="*/ 1 h 309"/>
                  <a:gd name="T10" fmla="*/ 0 w 356"/>
                  <a:gd name="T11" fmla="*/ 1 h 309"/>
                  <a:gd name="T12" fmla="*/ 0 w 356"/>
                  <a:gd name="T13" fmla="*/ 1 h 309"/>
                  <a:gd name="T14" fmla="*/ 1 w 356"/>
                  <a:gd name="T15" fmla="*/ 1 h 309"/>
                  <a:gd name="T16" fmla="*/ 1 w 356"/>
                  <a:gd name="T17" fmla="*/ 1 h 309"/>
                  <a:gd name="T18" fmla="*/ 1 w 356"/>
                  <a:gd name="T19" fmla="*/ 1 h 309"/>
                  <a:gd name="T20" fmla="*/ 1 w 356"/>
                  <a:gd name="T21" fmla="*/ 1 h 309"/>
                  <a:gd name="T22" fmla="*/ 1 w 356"/>
                  <a:gd name="T23" fmla="*/ 1 h 309"/>
                  <a:gd name="T24" fmla="*/ 1 w 356"/>
                  <a:gd name="T25" fmla="*/ 1 h 309"/>
                  <a:gd name="T26" fmla="*/ 1 w 356"/>
                  <a:gd name="T27" fmla="*/ 1 h 309"/>
                  <a:gd name="T28" fmla="*/ 1 w 356"/>
                  <a:gd name="T29" fmla="*/ 1 h 309"/>
                  <a:gd name="T30" fmla="*/ 2 w 356"/>
                  <a:gd name="T31" fmla="*/ 2 h 309"/>
                  <a:gd name="T32" fmla="*/ 2 w 356"/>
                  <a:gd name="T33" fmla="*/ 2 h 309"/>
                  <a:gd name="T34" fmla="*/ 2 w 356"/>
                  <a:gd name="T35" fmla="*/ 2 h 309"/>
                  <a:gd name="T36" fmla="*/ 2 w 356"/>
                  <a:gd name="T37" fmla="*/ 2 h 309"/>
                  <a:gd name="T38" fmla="*/ 2 w 356"/>
                  <a:gd name="T39" fmla="*/ 2 h 309"/>
                  <a:gd name="T40" fmla="*/ 2 w 356"/>
                  <a:gd name="T41" fmla="*/ 1 h 309"/>
                  <a:gd name="T42" fmla="*/ 1 w 356"/>
                  <a:gd name="T43" fmla="*/ 1 h 309"/>
                  <a:gd name="T44" fmla="*/ 1 w 356"/>
                  <a:gd name="T45" fmla="*/ 1 h 309"/>
                  <a:gd name="T46" fmla="*/ 1 w 356"/>
                  <a:gd name="T47" fmla="*/ 1 h 309"/>
                  <a:gd name="T48" fmla="*/ 1 w 356"/>
                  <a:gd name="T49" fmla="*/ 1 h 309"/>
                  <a:gd name="T50" fmla="*/ 1 w 356"/>
                  <a:gd name="T51" fmla="*/ 1 h 309"/>
                  <a:gd name="T52" fmla="*/ 1 w 356"/>
                  <a:gd name="T53" fmla="*/ 1 h 309"/>
                  <a:gd name="T54" fmla="*/ 1 w 356"/>
                  <a:gd name="T55" fmla="*/ 1 h 309"/>
                  <a:gd name="T56" fmla="*/ 1 w 356"/>
                  <a:gd name="T57" fmla="*/ 1 h 309"/>
                  <a:gd name="T58" fmla="*/ 1 w 356"/>
                  <a:gd name="T59" fmla="*/ 1 h 309"/>
                  <a:gd name="T60" fmla="*/ 0 w 356"/>
                  <a:gd name="T61" fmla="*/ 1 h 309"/>
                  <a:gd name="T62" fmla="*/ 0 w 356"/>
                  <a:gd name="T63" fmla="*/ 0 h 309"/>
                  <a:gd name="T64" fmla="*/ 0 w 356"/>
                  <a:gd name="T65" fmla="*/ 0 h 309"/>
                  <a:gd name="T66" fmla="*/ 0 w 356"/>
                  <a:gd name="T67" fmla="*/ 0 h 309"/>
                  <a:gd name="T68" fmla="*/ 0 w 356"/>
                  <a:gd name="T69" fmla="*/ 0 h 309"/>
                  <a:gd name="T70" fmla="*/ 0 w 356"/>
                  <a:gd name="T71" fmla="*/ 0 h 309"/>
                  <a:gd name="T72" fmla="*/ 0 w 356"/>
                  <a:gd name="T73" fmla="*/ 0 h 309"/>
                  <a:gd name="T74" fmla="*/ 0 w 356"/>
                  <a:gd name="T75" fmla="*/ 0 h 309"/>
                  <a:gd name="T76" fmla="*/ 0 w 356"/>
                  <a:gd name="T77" fmla="*/ 0 h 309"/>
                  <a:gd name="T78" fmla="*/ 0 w 356"/>
                  <a:gd name="T79" fmla="*/ 0 h 30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356"/>
                  <a:gd name="T121" fmla="*/ 0 h 309"/>
                  <a:gd name="T122" fmla="*/ 356 w 356"/>
                  <a:gd name="T123" fmla="*/ 309 h 309"/>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356" h="309">
                    <a:moveTo>
                      <a:pt x="25" y="36"/>
                    </a:moveTo>
                    <a:lnTo>
                      <a:pt x="5" y="44"/>
                    </a:lnTo>
                    <a:lnTo>
                      <a:pt x="17" y="60"/>
                    </a:lnTo>
                    <a:lnTo>
                      <a:pt x="29" y="74"/>
                    </a:lnTo>
                    <a:lnTo>
                      <a:pt x="43" y="91"/>
                    </a:lnTo>
                    <a:lnTo>
                      <a:pt x="58" y="107"/>
                    </a:lnTo>
                    <a:lnTo>
                      <a:pt x="73" y="123"/>
                    </a:lnTo>
                    <a:lnTo>
                      <a:pt x="90" y="139"/>
                    </a:lnTo>
                    <a:lnTo>
                      <a:pt x="110" y="156"/>
                    </a:lnTo>
                    <a:lnTo>
                      <a:pt x="130" y="172"/>
                    </a:lnTo>
                    <a:lnTo>
                      <a:pt x="151" y="189"/>
                    </a:lnTo>
                    <a:lnTo>
                      <a:pt x="173" y="204"/>
                    </a:lnTo>
                    <a:lnTo>
                      <a:pt x="198" y="221"/>
                    </a:lnTo>
                    <a:lnTo>
                      <a:pt x="223" y="238"/>
                    </a:lnTo>
                    <a:lnTo>
                      <a:pt x="252" y="256"/>
                    </a:lnTo>
                    <a:lnTo>
                      <a:pt x="281" y="273"/>
                    </a:lnTo>
                    <a:lnTo>
                      <a:pt x="312" y="291"/>
                    </a:lnTo>
                    <a:lnTo>
                      <a:pt x="345" y="309"/>
                    </a:lnTo>
                    <a:lnTo>
                      <a:pt x="356" y="291"/>
                    </a:lnTo>
                    <a:lnTo>
                      <a:pt x="323" y="273"/>
                    </a:lnTo>
                    <a:lnTo>
                      <a:pt x="291" y="254"/>
                    </a:lnTo>
                    <a:lnTo>
                      <a:pt x="262" y="237"/>
                    </a:lnTo>
                    <a:lnTo>
                      <a:pt x="236" y="220"/>
                    </a:lnTo>
                    <a:lnTo>
                      <a:pt x="211" y="203"/>
                    </a:lnTo>
                    <a:lnTo>
                      <a:pt x="186" y="186"/>
                    </a:lnTo>
                    <a:lnTo>
                      <a:pt x="164" y="170"/>
                    </a:lnTo>
                    <a:lnTo>
                      <a:pt x="143" y="153"/>
                    </a:lnTo>
                    <a:lnTo>
                      <a:pt x="123" y="137"/>
                    </a:lnTo>
                    <a:lnTo>
                      <a:pt x="106" y="123"/>
                    </a:lnTo>
                    <a:lnTo>
                      <a:pt x="89" y="107"/>
                    </a:lnTo>
                    <a:lnTo>
                      <a:pt x="73" y="91"/>
                    </a:lnTo>
                    <a:lnTo>
                      <a:pt x="59" y="76"/>
                    </a:lnTo>
                    <a:lnTo>
                      <a:pt x="47" y="61"/>
                    </a:lnTo>
                    <a:lnTo>
                      <a:pt x="35" y="47"/>
                    </a:lnTo>
                    <a:lnTo>
                      <a:pt x="23" y="31"/>
                    </a:lnTo>
                    <a:lnTo>
                      <a:pt x="4" y="39"/>
                    </a:lnTo>
                    <a:lnTo>
                      <a:pt x="23" y="31"/>
                    </a:lnTo>
                    <a:lnTo>
                      <a:pt x="0" y="0"/>
                    </a:lnTo>
                    <a:lnTo>
                      <a:pt x="4" y="39"/>
                    </a:lnTo>
                    <a:lnTo>
                      <a:pt x="25" y="3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6371" name="Freeform 60"/>
              <p:cNvSpPr>
                <a:spLocks/>
              </p:cNvSpPr>
              <p:nvPr/>
            </p:nvSpPr>
            <p:spPr bwMode="auto">
              <a:xfrm>
                <a:off x="3293" y="3093"/>
                <a:ext cx="147" cy="336"/>
              </a:xfrm>
              <a:custGeom>
                <a:avLst/>
                <a:gdLst>
                  <a:gd name="T0" fmla="*/ 5 w 834"/>
                  <a:gd name="T1" fmla="*/ 10 h 1901"/>
                  <a:gd name="T2" fmla="*/ 4 w 834"/>
                  <a:gd name="T3" fmla="*/ 10 h 1901"/>
                  <a:gd name="T4" fmla="*/ 4 w 834"/>
                  <a:gd name="T5" fmla="*/ 10 h 1901"/>
                  <a:gd name="T6" fmla="*/ 4 w 834"/>
                  <a:gd name="T7" fmla="*/ 10 h 1901"/>
                  <a:gd name="T8" fmla="*/ 3 w 834"/>
                  <a:gd name="T9" fmla="*/ 9 h 1901"/>
                  <a:gd name="T10" fmla="*/ 3 w 834"/>
                  <a:gd name="T11" fmla="*/ 8 h 1901"/>
                  <a:gd name="T12" fmla="*/ 2 w 834"/>
                  <a:gd name="T13" fmla="*/ 8 h 1901"/>
                  <a:gd name="T14" fmla="*/ 2 w 834"/>
                  <a:gd name="T15" fmla="*/ 7 h 1901"/>
                  <a:gd name="T16" fmla="*/ 2 w 834"/>
                  <a:gd name="T17" fmla="*/ 6 h 1901"/>
                  <a:gd name="T18" fmla="*/ 1 w 834"/>
                  <a:gd name="T19" fmla="*/ 5 h 1901"/>
                  <a:gd name="T20" fmla="*/ 1 w 834"/>
                  <a:gd name="T21" fmla="*/ 5 h 1901"/>
                  <a:gd name="T22" fmla="*/ 1 w 834"/>
                  <a:gd name="T23" fmla="*/ 4 h 1901"/>
                  <a:gd name="T24" fmla="*/ 1 w 834"/>
                  <a:gd name="T25" fmla="*/ 3 h 1901"/>
                  <a:gd name="T26" fmla="*/ 1 w 834"/>
                  <a:gd name="T27" fmla="*/ 2 h 1901"/>
                  <a:gd name="T28" fmla="*/ 0 w 834"/>
                  <a:gd name="T29" fmla="*/ 1 h 1901"/>
                  <a:gd name="T30" fmla="*/ 0 w 834"/>
                  <a:gd name="T31" fmla="*/ 1 h 1901"/>
                  <a:gd name="T32" fmla="*/ 0 w 834"/>
                  <a:gd name="T33" fmla="*/ 0 h 1901"/>
                  <a:gd name="T34" fmla="*/ 0 w 834"/>
                  <a:gd name="T35" fmla="*/ 0 h 1901"/>
                  <a:gd name="T36" fmla="*/ 0 w 834"/>
                  <a:gd name="T37" fmla="*/ 1 h 1901"/>
                  <a:gd name="T38" fmla="*/ 0 w 834"/>
                  <a:gd name="T39" fmla="*/ 2 h 1901"/>
                  <a:gd name="T40" fmla="*/ 1 w 834"/>
                  <a:gd name="T41" fmla="*/ 3 h 1901"/>
                  <a:gd name="T42" fmla="*/ 1 w 834"/>
                  <a:gd name="T43" fmla="*/ 4 h 1901"/>
                  <a:gd name="T44" fmla="*/ 1 w 834"/>
                  <a:gd name="T45" fmla="*/ 4 h 1901"/>
                  <a:gd name="T46" fmla="*/ 1 w 834"/>
                  <a:gd name="T47" fmla="*/ 5 h 1901"/>
                  <a:gd name="T48" fmla="*/ 2 w 834"/>
                  <a:gd name="T49" fmla="*/ 6 h 1901"/>
                  <a:gd name="T50" fmla="*/ 2 w 834"/>
                  <a:gd name="T51" fmla="*/ 7 h 1901"/>
                  <a:gd name="T52" fmla="*/ 2 w 834"/>
                  <a:gd name="T53" fmla="*/ 7 h 1901"/>
                  <a:gd name="T54" fmla="*/ 2 w 834"/>
                  <a:gd name="T55" fmla="*/ 8 h 1901"/>
                  <a:gd name="T56" fmla="*/ 3 w 834"/>
                  <a:gd name="T57" fmla="*/ 9 h 1901"/>
                  <a:gd name="T58" fmla="*/ 3 w 834"/>
                  <a:gd name="T59" fmla="*/ 9 h 1901"/>
                  <a:gd name="T60" fmla="*/ 4 w 834"/>
                  <a:gd name="T61" fmla="*/ 10 h 1901"/>
                  <a:gd name="T62" fmla="*/ 4 w 834"/>
                  <a:gd name="T63" fmla="*/ 10 h 1901"/>
                  <a:gd name="T64" fmla="*/ 4 w 834"/>
                  <a:gd name="T65" fmla="*/ 10 h 1901"/>
                  <a:gd name="T66" fmla="*/ 5 w 834"/>
                  <a:gd name="T67" fmla="*/ 10 h 1901"/>
                  <a:gd name="T68" fmla="*/ 5 w 834"/>
                  <a:gd name="T69" fmla="*/ 10 h 1901"/>
                  <a:gd name="T70" fmla="*/ 4 w 834"/>
                  <a:gd name="T71" fmla="*/ 10 h 190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34"/>
                  <a:gd name="T109" fmla="*/ 0 h 1901"/>
                  <a:gd name="T110" fmla="*/ 834 w 834"/>
                  <a:gd name="T111" fmla="*/ 1901 h 190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34" h="1901">
                    <a:moveTo>
                      <a:pt x="813" y="1884"/>
                    </a:moveTo>
                    <a:lnTo>
                      <a:pt x="826" y="1878"/>
                    </a:lnTo>
                    <a:lnTo>
                      <a:pt x="797" y="1866"/>
                    </a:lnTo>
                    <a:lnTo>
                      <a:pt x="767" y="1849"/>
                    </a:lnTo>
                    <a:lnTo>
                      <a:pt x="735" y="1825"/>
                    </a:lnTo>
                    <a:lnTo>
                      <a:pt x="704" y="1798"/>
                    </a:lnTo>
                    <a:lnTo>
                      <a:pt x="672" y="1764"/>
                    </a:lnTo>
                    <a:lnTo>
                      <a:pt x="641" y="1727"/>
                    </a:lnTo>
                    <a:lnTo>
                      <a:pt x="608" y="1683"/>
                    </a:lnTo>
                    <a:lnTo>
                      <a:pt x="575" y="1636"/>
                    </a:lnTo>
                    <a:lnTo>
                      <a:pt x="542" y="1586"/>
                    </a:lnTo>
                    <a:lnTo>
                      <a:pt x="511" y="1532"/>
                    </a:lnTo>
                    <a:lnTo>
                      <a:pt x="478" y="1475"/>
                    </a:lnTo>
                    <a:lnTo>
                      <a:pt x="448" y="1413"/>
                    </a:lnTo>
                    <a:lnTo>
                      <a:pt x="416" y="1350"/>
                    </a:lnTo>
                    <a:lnTo>
                      <a:pt x="386" y="1286"/>
                    </a:lnTo>
                    <a:lnTo>
                      <a:pt x="356" y="1217"/>
                    </a:lnTo>
                    <a:lnTo>
                      <a:pt x="325" y="1146"/>
                    </a:lnTo>
                    <a:lnTo>
                      <a:pt x="297" y="1076"/>
                    </a:lnTo>
                    <a:lnTo>
                      <a:pt x="269" y="1002"/>
                    </a:lnTo>
                    <a:lnTo>
                      <a:pt x="243" y="928"/>
                    </a:lnTo>
                    <a:lnTo>
                      <a:pt x="216" y="854"/>
                    </a:lnTo>
                    <a:lnTo>
                      <a:pt x="193" y="778"/>
                    </a:lnTo>
                    <a:lnTo>
                      <a:pt x="169" y="704"/>
                    </a:lnTo>
                    <a:lnTo>
                      <a:pt x="147" y="628"/>
                    </a:lnTo>
                    <a:lnTo>
                      <a:pt x="126" y="553"/>
                    </a:lnTo>
                    <a:lnTo>
                      <a:pt x="106" y="478"/>
                    </a:lnTo>
                    <a:lnTo>
                      <a:pt x="89" y="405"/>
                    </a:lnTo>
                    <a:lnTo>
                      <a:pt x="73" y="332"/>
                    </a:lnTo>
                    <a:lnTo>
                      <a:pt x="59" y="262"/>
                    </a:lnTo>
                    <a:lnTo>
                      <a:pt x="46" y="195"/>
                    </a:lnTo>
                    <a:lnTo>
                      <a:pt x="35" y="128"/>
                    </a:lnTo>
                    <a:lnTo>
                      <a:pt x="27" y="62"/>
                    </a:lnTo>
                    <a:lnTo>
                      <a:pt x="21" y="0"/>
                    </a:lnTo>
                    <a:lnTo>
                      <a:pt x="0" y="3"/>
                    </a:lnTo>
                    <a:lnTo>
                      <a:pt x="6" y="65"/>
                    </a:lnTo>
                    <a:lnTo>
                      <a:pt x="14" y="130"/>
                    </a:lnTo>
                    <a:lnTo>
                      <a:pt x="25" y="197"/>
                    </a:lnTo>
                    <a:lnTo>
                      <a:pt x="38" y="267"/>
                    </a:lnTo>
                    <a:lnTo>
                      <a:pt x="52" y="338"/>
                    </a:lnTo>
                    <a:lnTo>
                      <a:pt x="68" y="410"/>
                    </a:lnTo>
                    <a:lnTo>
                      <a:pt x="85" y="483"/>
                    </a:lnTo>
                    <a:lnTo>
                      <a:pt x="105" y="558"/>
                    </a:lnTo>
                    <a:lnTo>
                      <a:pt x="126" y="633"/>
                    </a:lnTo>
                    <a:lnTo>
                      <a:pt x="148" y="709"/>
                    </a:lnTo>
                    <a:lnTo>
                      <a:pt x="172" y="785"/>
                    </a:lnTo>
                    <a:lnTo>
                      <a:pt x="195" y="862"/>
                    </a:lnTo>
                    <a:lnTo>
                      <a:pt x="222" y="936"/>
                    </a:lnTo>
                    <a:lnTo>
                      <a:pt x="248" y="1010"/>
                    </a:lnTo>
                    <a:lnTo>
                      <a:pt x="276" y="1083"/>
                    </a:lnTo>
                    <a:lnTo>
                      <a:pt x="304" y="1154"/>
                    </a:lnTo>
                    <a:lnTo>
                      <a:pt x="335" y="1225"/>
                    </a:lnTo>
                    <a:lnTo>
                      <a:pt x="365" y="1293"/>
                    </a:lnTo>
                    <a:lnTo>
                      <a:pt x="395" y="1360"/>
                    </a:lnTo>
                    <a:lnTo>
                      <a:pt x="427" y="1423"/>
                    </a:lnTo>
                    <a:lnTo>
                      <a:pt x="459" y="1485"/>
                    </a:lnTo>
                    <a:lnTo>
                      <a:pt x="492" y="1543"/>
                    </a:lnTo>
                    <a:lnTo>
                      <a:pt x="524" y="1597"/>
                    </a:lnTo>
                    <a:lnTo>
                      <a:pt x="557" y="1649"/>
                    </a:lnTo>
                    <a:lnTo>
                      <a:pt x="589" y="1697"/>
                    </a:lnTo>
                    <a:lnTo>
                      <a:pt x="622" y="1740"/>
                    </a:lnTo>
                    <a:lnTo>
                      <a:pt x="656" y="1779"/>
                    </a:lnTo>
                    <a:lnTo>
                      <a:pt x="688" y="1813"/>
                    </a:lnTo>
                    <a:lnTo>
                      <a:pt x="722" y="1844"/>
                    </a:lnTo>
                    <a:lnTo>
                      <a:pt x="754" y="1867"/>
                    </a:lnTo>
                    <a:lnTo>
                      <a:pt x="786" y="1887"/>
                    </a:lnTo>
                    <a:lnTo>
                      <a:pt x="821" y="1899"/>
                    </a:lnTo>
                    <a:lnTo>
                      <a:pt x="834" y="1892"/>
                    </a:lnTo>
                    <a:lnTo>
                      <a:pt x="821" y="1899"/>
                    </a:lnTo>
                    <a:lnTo>
                      <a:pt x="830" y="1901"/>
                    </a:lnTo>
                    <a:lnTo>
                      <a:pt x="834" y="1892"/>
                    </a:lnTo>
                    <a:lnTo>
                      <a:pt x="813" y="188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6372" name="Freeform 61"/>
              <p:cNvSpPr>
                <a:spLocks/>
              </p:cNvSpPr>
              <p:nvPr/>
            </p:nvSpPr>
            <p:spPr bwMode="auto">
              <a:xfrm>
                <a:off x="3422" y="3193"/>
                <a:ext cx="156" cy="321"/>
              </a:xfrm>
              <a:custGeom>
                <a:avLst/>
                <a:gdLst>
                  <a:gd name="T0" fmla="*/ 0 w 884"/>
                  <a:gd name="T1" fmla="*/ 10 h 1814"/>
                  <a:gd name="T2" fmla="*/ 0 w 884"/>
                  <a:gd name="T3" fmla="*/ 9 h 1814"/>
                  <a:gd name="T4" fmla="*/ 0 w 884"/>
                  <a:gd name="T5" fmla="*/ 8 h 1814"/>
                  <a:gd name="T6" fmla="*/ 0 w 884"/>
                  <a:gd name="T7" fmla="*/ 8 h 1814"/>
                  <a:gd name="T8" fmla="*/ 0 w 884"/>
                  <a:gd name="T9" fmla="*/ 7 h 1814"/>
                  <a:gd name="T10" fmla="*/ 0 w 884"/>
                  <a:gd name="T11" fmla="*/ 7 h 1814"/>
                  <a:gd name="T12" fmla="*/ 0 w 884"/>
                  <a:gd name="T13" fmla="*/ 6 h 1814"/>
                  <a:gd name="T14" fmla="*/ 0 w 884"/>
                  <a:gd name="T15" fmla="*/ 6 h 1814"/>
                  <a:gd name="T16" fmla="*/ 1 w 884"/>
                  <a:gd name="T17" fmla="*/ 5 h 1814"/>
                  <a:gd name="T18" fmla="*/ 1 w 884"/>
                  <a:gd name="T19" fmla="*/ 5 h 1814"/>
                  <a:gd name="T20" fmla="*/ 1 w 884"/>
                  <a:gd name="T21" fmla="*/ 4 h 1814"/>
                  <a:gd name="T22" fmla="*/ 1 w 884"/>
                  <a:gd name="T23" fmla="*/ 4 h 1814"/>
                  <a:gd name="T24" fmla="*/ 1 w 884"/>
                  <a:gd name="T25" fmla="*/ 4 h 1814"/>
                  <a:gd name="T26" fmla="*/ 1 w 884"/>
                  <a:gd name="T27" fmla="*/ 4 h 1814"/>
                  <a:gd name="T28" fmla="*/ 2 w 884"/>
                  <a:gd name="T29" fmla="*/ 3 h 1814"/>
                  <a:gd name="T30" fmla="*/ 2 w 884"/>
                  <a:gd name="T31" fmla="*/ 3 h 1814"/>
                  <a:gd name="T32" fmla="*/ 2 w 884"/>
                  <a:gd name="T33" fmla="*/ 2 h 1814"/>
                  <a:gd name="T34" fmla="*/ 3 w 884"/>
                  <a:gd name="T35" fmla="*/ 2 h 1814"/>
                  <a:gd name="T36" fmla="*/ 4 w 884"/>
                  <a:gd name="T37" fmla="*/ 2 h 1814"/>
                  <a:gd name="T38" fmla="*/ 4 w 884"/>
                  <a:gd name="T39" fmla="*/ 1 h 1814"/>
                  <a:gd name="T40" fmla="*/ 4 w 884"/>
                  <a:gd name="T41" fmla="*/ 1 h 1814"/>
                  <a:gd name="T42" fmla="*/ 4 w 884"/>
                  <a:gd name="T43" fmla="*/ 1 h 1814"/>
                  <a:gd name="T44" fmla="*/ 5 w 884"/>
                  <a:gd name="T45" fmla="*/ 1 h 1814"/>
                  <a:gd name="T46" fmla="*/ 5 w 884"/>
                  <a:gd name="T47" fmla="*/ 0 h 1814"/>
                  <a:gd name="T48" fmla="*/ 5 w 884"/>
                  <a:gd name="T49" fmla="*/ 1 h 1814"/>
                  <a:gd name="T50" fmla="*/ 5 w 884"/>
                  <a:gd name="T51" fmla="*/ 2 h 1814"/>
                  <a:gd name="T52" fmla="*/ 5 w 884"/>
                  <a:gd name="T53" fmla="*/ 2 h 1814"/>
                  <a:gd name="T54" fmla="*/ 5 w 884"/>
                  <a:gd name="T55" fmla="*/ 3 h 1814"/>
                  <a:gd name="T56" fmla="*/ 5 w 884"/>
                  <a:gd name="T57" fmla="*/ 4 h 1814"/>
                  <a:gd name="T58" fmla="*/ 5 w 884"/>
                  <a:gd name="T59" fmla="*/ 4 h 1814"/>
                  <a:gd name="T60" fmla="*/ 5 w 884"/>
                  <a:gd name="T61" fmla="*/ 5 h 1814"/>
                  <a:gd name="T62" fmla="*/ 5 w 884"/>
                  <a:gd name="T63" fmla="*/ 5 h 1814"/>
                  <a:gd name="T64" fmla="*/ 4 w 884"/>
                  <a:gd name="T65" fmla="*/ 6 h 1814"/>
                  <a:gd name="T66" fmla="*/ 4 w 884"/>
                  <a:gd name="T67" fmla="*/ 6 h 1814"/>
                  <a:gd name="T68" fmla="*/ 4 w 884"/>
                  <a:gd name="T69" fmla="*/ 7 h 1814"/>
                  <a:gd name="T70" fmla="*/ 3 w 884"/>
                  <a:gd name="T71" fmla="*/ 7 h 1814"/>
                  <a:gd name="T72" fmla="*/ 3 w 884"/>
                  <a:gd name="T73" fmla="*/ 8 h 1814"/>
                  <a:gd name="T74" fmla="*/ 2 w 884"/>
                  <a:gd name="T75" fmla="*/ 8 h 1814"/>
                  <a:gd name="T76" fmla="*/ 1 w 884"/>
                  <a:gd name="T77" fmla="*/ 9 h 1814"/>
                  <a:gd name="T78" fmla="*/ 1 w 884"/>
                  <a:gd name="T79" fmla="*/ 10 h 181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884"/>
                  <a:gd name="T121" fmla="*/ 0 h 1814"/>
                  <a:gd name="T122" fmla="*/ 884 w 884"/>
                  <a:gd name="T123" fmla="*/ 1814 h 181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884" h="1814">
                    <a:moveTo>
                      <a:pt x="20" y="1814"/>
                    </a:moveTo>
                    <a:lnTo>
                      <a:pt x="13" y="1747"/>
                    </a:lnTo>
                    <a:lnTo>
                      <a:pt x="8" y="1681"/>
                    </a:lnTo>
                    <a:lnTo>
                      <a:pt x="3" y="1619"/>
                    </a:lnTo>
                    <a:lnTo>
                      <a:pt x="1" y="1559"/>
                    </a:lnTo>
                    <a:lnTo>
                      <a:pt x="0" y="1501"/>
                    </a:lnTo>
                    <a:lnTo>
                      <a:pt x="0" y="1445"/>
                    </a:lnTo>
                    <a:lnTo>
                      <a:pt x="1" y="1391"/>
                    </a:lnTo>
                    <a:lnTo>
                      <a:pt x="4" y="1338"/>
                    </a:lnTo>
                    <a:lnTo>
                      <a:pt x="8" y="1288"/>
                    </a:lnTo>
                    <a:lnTo>
                      <a:pt x="14" y="1240"/>
                    </a:lnTo>
                    <a:lnTo>
                      <a:pt x="21" y="1194"/>
                    </a:lnTo>
                    <a:lnTo>
                      <a:pt x="29" y="1149"/>
                    </a:lnTo>
                    <a:lnTo>
                      <a:pt x="37" y="1106"/>
                    </a:lnTo>
                    <a:lnTo>
                      <a:pt x="47" y="1064"/>
                    </a:lnTo>
                    <a:lnTo>
                      <a:pt x="59" y="1025"/>
                    </a:lnTo>
                    <a:lnTo>
                      <a:pt x="71" y="985"/>
                    </a:lnTo>
                    <a:lnTo>
                      <a:pt x="84" y="948"/>
                    </a:lnTo>
                    <a:lnTo>
                      <a:pt x="98" y="913"/>
                    </a:lnTo>
                    <a:lnTo>
                      <a:pt x="113" y="877"/>
                    </a:lnTo>
                    <a:lnTo>
                      <a:pt x="129" y="845"/>
                    </a:lnTo>
                    <a:lnTo>
                      <a:pt x="146" y="812"/>
                    </a:lnTo>
                    <a:lnTo>
                      <a:pt x="164" y="780"/>
                    </a:lnTo>
                    <a:lnTo>
                      <a:pt x="183" y="750"/>
                    </a:lnTo>
                    <a:lnTo>
                      <a:pt x="202" y="720"/>
                    </a:lnTo>
                    <a:lnTo>
                      <a:pt x="222" y="692"/>
                    </a:lnTo>
                    <a:lnTo>
                      <a:pt x="243" y="663"/>
                    </a:lnTo>
                    <a:lnTo>
                      <a:pt x="264" y="637"/>
                    </a:lnTo>
                    <a:lnTo>
                      <a:pt x="286" y="610"/>
                    </a:lnTo>
                    <a:lnTo>
                      <a:pt x="309" y="583"/>
                    </a:lnTo>
                    <a:lnTo>
                      <a:pt x="332" y="558"/>
                    </a:lnTo>
                    <a:lnTo>
                      <a:pt x="356" y="533"/>
                    </a:lnTo>
                    <a:lnTo>
                      <a:pt x="381" y="509"/>
                    </a:lnTo>
                    <a:lnTo>
                      <a:pt x="440" y="452"/>
                    </a:lnTo>
                    <a:lnTo>
                      <a:pt x="494" y="402"/>
                    </a:lnTo>
                    <a:lnTo>
                      <a:pt x="544" y="359"/>
                    </a:lnTo>
                    <a:lnTo>
                      <a:pt x="588" y="319"/>
                    </a:lnTo>
                    <a:lnTo>
                      <a:pt x="628" y="285"/>
                    </a:lnTo>
                    <a:lnTo>
                      <a:pt x="665" y="255"/>
                    </a:lnTo>
                    <a:lnTo>
                      <a:pt x="697" y="228"/>
                    </a:lnTo>
                    <a:lnTo>
                      <a:pt x="726" y="203"/>
                    </a:lnTo>
                    <a:lnTo>
                      <a:pt x="753" y="179"/>
                    </a:lnTo>
                    <a:lnTo>
                      <a:pt x="775" y="157"/>
                    </a:lnTo>
                    <a:lnTo>
                      <a:pt x="795" y="134"/>
                    </a:lnTo>
                    <a:lnTo>
                      <a:pt x="812" y="111"/>
                    </a:lnTo>
                    <a:lnTo>
                      <a:pt x="826" y="87"/>
                    </a:lnTo>
                    <a:lnTo>
                      <a:pt x="838" y="61"/>
                    </a:lnTo>
                    <a:lnTo>
                      <a:pt x="848" y="32"/>
                    </a:lnTo>
                    <a:lnTo>
                      <a:pt x="856" y="0"/>
                    </a:lnTo>
                    <a:lnTo>
                      <a:pt x="862" y="100"/>
                    </a:lnTo>
                    <a:lnTo>
                      <a:pt x="867" y="193"/>
                    </a:lnTo>
                    <a:lnTo>
                      <a:pt x="872" y="280"/>
                    </a:lnTo>
                    <a:lnTo>
                      <a:pt x="876" y="361"/>
                    </a:lnTo>
                    <a:lnTo>
                      <a:pt x="880" y="435"/>
                    </a:lnTo>
                    <a:lnTo>
                      <a:pt x="883" y="505"/>
                    </a:lnTo>
                    <a:lnTo>
                      <a:pt x="884" y="569"/>
                    </a:lnTo>
                    <a:lnTo>
                      <a:pt x="884" y="629"/>
                    </a:lnTo>
                    <a:lnTo>
                      <a:pt x="883" y="684"/>
                    </a:lnTo>
                    <a:lnTo>
                      <a:pt x="880" y="737"/>
                    </a:lnTo>
                    <a:lnTo>
                      <a:pt x="875" y="786"/>
                    </a:lnTo>
                    <a:lnTo>
                      <a:pt x="868" y="832"/>
                    </a:lnTo>
                    <a:lnTo>
                      <a:pt x="859" y="876"/>
                    </a:lnTo>
                    <a:lnTo>
                      <a:pt x="847" y="917"/>
                    </a:lnTo>
                    <a:lnTo>
                      <a:pt x="834" y="958"/>
                    </a:lnTo>
                    <a:lnTo>
                      <a:pt x="817" y="997"/>
                    </a:lnTo>
                    <a:lnTo>
                      <a:pt x="797" y="1035"/>
                    </a:lnTo>
                    <a:lnTo>
                      <a:pt x="774" y="1073"/>
                    </a:lnTo>
                    <a:lnTo>
                      <a:pt x="747" y="1111"/>
                    </a:lnTo>
                    <a:lnTo>
                      <a:pt x="718" y="1151"/>
                    </a:lnTo>
                    <a:lnTo>
                      <a:pt x="684" y="1190"/>
                    </a:lnTo>
                    <a:lnTo>
                      <a:pt x="648" y="1231"/>
                    </a:lnTo>
                    <a:lnTo>
                      <a:pt x="605" y="1274"/>
                    </a:lnTo>
                    <a:lnTo>
                      <a:pt x="561" y="1320"/>
                    </a:lnTo>
                    <a:lnTo>
                      <a:pt x="510" y="1367"/>
                    </a:lnTo>
                    <a:lnTo>
                      <a:pt x="456" y="1418"/>
                    </a:lnTo>
                    <a:lnTo>
                      <a:pt x="395" y="1474"/>
                    </a:lnTo>
                    <a:lnTo>
                      <a:pt x="331" y="1531"/>
                    </a:lnTo>
                    <a:lnTo>
                      <a:pt x="261" y="1594"/>
                    </a:lnTo>
                    <a:lnTo>
                      <a:pt x="187" y="1663"/>
                    </a:lnTo>
                    <a:lnTo>
                      <a:pt x="106" y="1735"/>
                    </a:lnTo>
                    <a:lnTo>
                      <a:pt x="20" y="1814"/>
                    </a:lnTo>
                    <a:close/>
                  </a:path>
                </a:pathLst>
              </a:custGeom>
              <a:solidFill>
                <a:srgbClr val="00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6373" name="Freeform 62"/>
              <p:cNvSpPr>
                <a:spLocks/>
              </p:cNvSpPr>
              <p:nvPr/>
            </p:nvSpPr>
            <p:spPr bwMode="auto">
              <a:xfrm>
                <a:off x="3420" y="3282"/>
                <a:ext cx="70" cy="232"/>
              </a:xfrm>
              <a:custGeom>
                <a:avLst/>
                <a:gdLst>
                  <a:gd name="T0" fmla="*/ 2 w 401"/>
                  <a:gd name="T1" fmla="*/ 0 h 1314"/>
                  <a:gd name="T2" fmla="*/ 2 w 401"/>
                  <a:gd name="T3" fmla="*/ 0 h 1314"/>
                  <a:gd name="T4" fmla="*/ 2 w 401"/>
                  <a:gd name="T5" fmla="*/ 1 h 1314"/>
                  <a:gd name="T6" fmla="*/ 1 w 401"/>
                  <a:gd name="T7" fmla="*/ 1 h 1314"/>
                  <a:gd name="T8" fmla="*/ 1 w 401"/>
                  <a:gd name="T9" fmla="*/ 1 h 1314"/>
                  <a:gd name="T10" fmla="*/ 1 w 401"/>
                  <a:gd name="T11" fmla="*/ 1 h 1314"/>
                  <a:gd name="T12" fmla="*/ 1 w 401"/>
                  <a:gd name="T13" fmla="*/ 2 h 1314"/>
                  <a:gd name="T14" fmla="*/ 1 w 401"/>
                  <a:gd name="T15" fmla="*/ 2 h 1314"/>
                  <a:gd name="T16" fmla="*/ 0 w 401"/>
                  <a:gd name="T17" fmla="*/ 3 h 1314"/>
                  <a:gd name="T18" fmla="*/ 0 w 401"/>
                  <a:gd name="T19" fmla="*/ 3 h 1314"/>
                  <a:gd name="T20" fmla="*/ 0 w 401"/>
                  <a:gd name="T21" fmla="*/ 4 h 1314"/>
                  <a:gd name="T22" fmla="*/ 0 w 401"/>
                  <a:gd name="T23" fmla="*/ 4 h 1314"/>
                  <a:gd name="T24" fmla="*/ 0 w 401"/>
                  <a:gd name="T25" fmla="*/ 5 h 1314"/>
                  <a:gd name="T26" fmla="*/ 0 w 401"/>
                  <a:gd name="T27" fmla="*/ 5 h 1314"/>
                  <a:gd name="T28" fmla="*/ 0 w 401"/>
                  <a:gd name="T29" fmla="*/ 6 h 1314"/>
                  <a:gd name="T30" fmla="*/ 0 w 401"/>
                  <a:gd name="T31" fmla="*/ 7 h 1314"/>
                  <a:gd name="T32" fmla="*/ 0 w 401"/>
                  <a:gd name="T33" fmla="*/ 7 h 1314"/>
                  <a:gd name="T34" fmla="*/ 0 w 401"/>
                  <a:gd name="T35" fmla="*/ 7 h 1314"/>
                  <a:gd name="T36" fmla="*/ 0 w 401"/>
                  <a:gd name="T37" fmla="*/ 6 h 1314"/>
                  <a:gd name="T38" fmla="*/ 0 w 401"/>
                  <a:gd name="T39" fmla="*/ 5 h 1314"/>
                  <a:gd name="T40" fmla="*/ 0 w 401"/>
                  <a:gd name="T41" fmla="*/ 5 h 1314"/>
                  <a:gd name="T42" fmla="*/ 0 w 401"/>
                  <a:gd name="T43" fmla="*/ 4 h 1314"/>
                  <a:gd name="T44" fmla="*/ 0 w 401"/>
                  <a:gd name="T45" fmla="*/ 4 h 1314"/>
                  <a:gd name="T46" fmla="*/ 0 w 401"/>
                  <a:gd name="T47" fmla="*/ 3 h 1314"/>
                  <a:gd name="T48" fmla="*/ 0 w 401"/>
                  <a:gd name="T49" fmla="*/ 3 h 1314"/>
                  <a:gd name="T50" fmla="*/ 1 w 401"/>
                  <a:gd name="T51" fmla="*/ 2 h 1314"/>
                  <a:gd name="T52" fmla="*/ 1 w 401"/>
                  <a:gd name="T53" fmla="*/ 2 h 1314"/>
                  <a:gd name="T54" fmla="*/ 1 w 401"/>
                  <a:gd name="T55" fmla="*/ 2 h 1314"/>
                  <a:gd name="T56" fmla="*/ 1 w 401"/>
                  <a:gd name="T57" fmla="*/ 1 h 1314"/>
                  <a:gd name="T58" fmla="*/ 1 w 401"/>
                  <a:gd name="T59" fmla="*/ 1 h 1314"/>
                  <a:gd name="T60" fmla="*/ 2 w 401"/>
                  <a:gd name="T61" fmla="*/ 1 h 1314"/>
                  <a:gd name="T62" fmla="*/ 2 w 401"/>
                  <a:gd name="T63" fmla="*/ 1 h 1314"/>
                  <a:gd name="T64" fmla="*/ 2 w 401"/>
                  <a:gd name="T65" fmla="*/ 0 h 1314"/>
                  <a:gd name="T66" fmla="*/ 2 w 401"/>
                  <a:gd name="T67" fmla="*/ 0 h 1314"/>
                  <a:gd name="T68" fmla="*/ 2 w 401"/>
                  <a:gd name="T69" fmla="*/ 0 h 131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401"/>
                  <a:gd name="T106" fmla="*/ 0 h 1314"/>
                  <a:gd name="T107" fmla="*/ 401 w 401"/>
                  <a:gd name="T108" fmla="*/ 1314 h 131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401" h="1314">
                    <a:moveTo>
                      <a:pt x="385" y="0"/>
                    </a:moveTo>
                    <a:lnTo>
                      <a:pt x="385" y="0"/>
                    </a:lnTo>
                    <a:lnTo>
                      <a:pt x="360" y="25"/>
                    </a:lnTo>
                    <a:lnTo>
                      <a:pt x="336" y="50"/>
                    </a:lnTo>
                    <a:lnTo>
                      <a:pt x="313" y="75"/>
                    </a:lnTo>
                    <a:lnTo>
                      <a:pt x="289" y="102"/>
                    </a:lnTo>
                    <a:lnTo>
                      <a:pt x="267" y="130"/>
                    </a:lnTo>
                    <a:lnTo>
                      <a:pt x="246" y="156"/>
                    </a:lnTo>
                    <a:lnTo>
                      <a:pt x="225" y="185"/>
                    </a:lnTo>
                    <a:lnTo>
                      <a:pt x="205" y="212"/>
                    </a:lnTo>
                    <a:lnTo>
                      <a:pt x="185" y="243"/>
                    </a:lnTo>
                    <a:lnTo>
                      <a:pt x="167" y="274"/>
                    </a:lnTo>
                    <a:lnTo>
                      <a:pt x="149" y="306"/>
                    </a:lnTo>
                    <a:lnTo>
                      <a:pt x="130" y="338"/>
                    </a:lnTo>
                    <a:lnTo>
                      <a:pt x="114" y="373"/>
                    </a:lnTo>
                    <a:lnTo>
                      <a:pt x="100" y="408"/>
                    </a:lnTo>
                    <a:lnTo>
                      <a:pt x="86" y="443"/>
                    </a:lnTo>
                    <a:lnTo>
                      <a:pt x="72" y="480"/>
                    </a:lnTo>
                    <a:lnTo>
                      <a:pt x="61" y="521"/>
                    </a:lnTo>
                    <a:lnTo>
                      <a:pt x="49" y="560"/>
                    </a:lnTo>
                    <a:lnTo>
                      <a:pt x="38" y="602"/>
                    </a:lnTo>
                    <a:lnTo>
                      <a:pt x="30" y="647"/>
                    </a:lnTo>
                    <a:lnTo>
                      <a:pt x="22" y="692"/>
                    </a:lnTo>
                    <a:lnTo>
                      <a:pt x="16" y="738"/>
                    </a:lnTo>
                    <a:lnTo>
                      <a:pt x="9" y="786"/>
                    </a:lnTo>
                    <a:lnTo>
                      <a:pt x="5" y="836"/>
                    </a:lnTo>
                    <a:lnTo>
                      <a:pt x="3" y="890"/>
                    </a:lnTo>
                    <a:lnTo>
                      <a:pt x="0" y="944"/>
                    </a:lnTo>
                    <a:lnTo>
                      <a:pt x="0" y="1000"/>
                    </a:lnTo>
                    <a:lnTo>
                      <a:pt x="1" y="1058"/>
                    </a:lnTo>
                    <a:lnTo>
                      <a:pt x="4" y="1118"/>
                    </a:lnTo>
                    <a:lnTo>
                      <a:pt x="9" y="1181"/>
                    </a:lnTo>
                    <a:lnTo>
                      <a:pt x="15" y="1247"/>
                    </a:lnTo>
                    <a:lnTo>
                      <a:pt x="21" y="1314"/>
                    </a:lnTo>
                    <a:lnTo>
                      <a:pt x="42" y="1311"/>
                    </a:lnTo>
                    <a:lnTo>
                      <a:pt x="36" y="1244"/>
                    </a:lnTo>
                    <a:lnTo>
                      <a:pt x="30" y="1179"/>
                    </a:lnTo>
                    <a:lnTo>
                      <a:pt x="25" y="1118"/>
                    </a:lnTo>
                    <a:lnTo>
                      <a:pt x="25" y="1058"/>
                    </a:lnTo>
                    <a:lnTo>
                      <a:pt x="24" y="1000"/>
                    </a:lnTo>
                    <a:lnTo>
                      <a:pt x="24" y="944"/>
                    </a:lnTo>
                    <a:lnTo>
                      <a:pt x="24" y="890"/>
                    </a:lnTo>
                    <a:lnTo>
                      <a:pt x="26" y="839"/>
                    </a:lnTo>
                    <a:lnTo>
                      <a:pt x="30" y="789"/>
                    </a:lnTo>
                    <a:lnTo>
                      <a:pt x="37" y="740"/>
                    </a:lnTo>
                    <a:lnTo>
                      <a:pt x="44" y="694"/>
                    </a:lnTo>
                    <a:lnTo>
                      <a:pt x="51" y="650"/>
                    </a:lnTo>
                    <a:lnTo>
                      <a:pt x="59" y="608"/>
                    </a:lnTo>
                    <a:lnTo>
                      <a:pt x="70" y="566"/>
                    </a:lnTo>
                    <a:lnTo>
                      <a:pt x="82" y="526"/>
                    </a:lnTo>
                    <a:lnTo>
                      <a:pt x="93" y="488"/>
                    </a:lnTo>
                    <a:lnTo>
                      <a:pt x="107" y="451"/>
                    </a:lnTo>
                    <a:lnTo>
                      <a:pt x="121" y="416"/>
                    </a:lnTo>
                    <a:lnTo>
                      <a:pt x="135" y="380"/>
                    </a:lnTo>
                    <a:lnTo>
                      <a:pt x="151" y="349"/>
                    </a:lnTo>
                    <a:lnTo>
                      <a:pt x="167" y="316"/>
                    </a:lnTo>
                    <a:lnTo>
                      <a:pt x="185" y="285"/>
                    </a:lnTo>
                    <a:lnTo>
                      <a:pt x="204" y="256"/>
                    </a:lnTo>
                    <a:lnTo>
                      <a:pt x="223" y="225"/>
                    </a:lnTo>
                    <a:lnTo>
                      <a:pt x="243" y="198"/>
                    </a:lnTo>
                    <a:lnTo>
                      <a:pt x="264" y="169"/>
                    </a:lnTo>
                    <a:lnTo>
                      <a:pt x="285" y="143"/>
                    </a:lnTo>
                    <a:lnTo>
                      <a:pt x="308" y="115"/>
                    </a:lnTo>
                    <a:lnTo>
                      <a:pt x="329" y="90"/>
                    </a:lnTo>
                    <a:lnTo>
                      <a:pt x="352" y="65"/>
                    </a:lnTo>
                    <a:lnTo>
                      <a:pt x="376" y="40"/>
                    </a:lnTo>
                    <a:lnTo>
                      <a:pt x="401" y="15"/>
                    </a:lnTo>
                    <a:lnTo>
                      <a:pt x="38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6374" name="Freeform 63"/>
              <p:cNvSpPr>
                <a:spLocks/>
              </p:cNvSpPr>
              <p:nvPr/>
            </p:nvSpPr>
            <p:spPr bwMode="auto">
              <a:xfrm>
                <a:off x="3488" y="3181"/>
                <a:ext cx="87" cy="103"/>
              </a:xfrm>
              <a:custGeom>
                <a:avLst/>
                <a:gdLst>
                  <a:gd name="T0" fmla="*/ 3 w 494"/>
                  <a:gd name="T1" fmla="*/ 0 h 586"/>
                  <a:gd name="T2" fmla="*/ 3 w 494"/>
                  <a:gd name="T3" fmla="*/ 0 h 586"/>
                  <a:gd name="T4" fmla="*/ 2 w 494"/>
                  <a:gd name="T5" fmla="*/ 1 h 586"/>
                  <a:gd name="T6" fmla="*/ 2 w 494"/>
                  <a:gd name="T7" fmla="*/ 1 h 586"/>
                  <a:gd name="T8" fmla="*/ 2 w 494"/>
                  <a:gd name="T9" fmla="*/ 1 h 586"/>
                  <a:gd name="T10" fmla="*/ 2 w 494"/>
                  <a:gd name="T11" fmla="*/ 1 h 586"/>
                  <a:gd name="T12" fmla="*/ 2 w 494"/>
                  <a:gd name="T13" fmla="*/ 1 h 586"/>
                  <a:gd name="T14" fmla="*/ 2 w 494"/>
                  <a:gd name="T15" fmla="*/ 1 h 586"/>
                  <a:gd name="T16" fmla="*/ 2 w 494"/>
                  <a:gd name="T17" fmla="*/ 1 h 586"/>
                  <a:gd name="T18" fmla="*/ 2 w 494"/>
                  <a:gd name="T19" fmla="*/ 1 h 586"/>
                  <a:gd name="T20" fmla="*/ 2 w 494"/>
                  <a:gd name="T21" fmla="*/ 2 h 586"/>
                  <a:gd name="T22" fmla="*/ 2 w 494"/>
                  <a:gd name="T23" fmla="*/ 2 h 586"/>
                  <a:gd name="T24" fmla="*/ 1 w 494"/>
                  <a:gd name="T25" fmla="*/ 2 h 586"/>
                  <a:gd name="T26" fmla="*/ 1 w 494"/>
                  <a:gd name="T27" fmla="*/ 2 h 586"/>
                  <a:gd name="T28" fmla="*/ 1 w 494"/>
                  <a:gd name="T29" fmla="*/ 2 h 586"/>
                  <a:gd name="T30" fmla="*/ 1 w 494"/>
                  <a:gd name="T31" fmla="*/ 2 h 586"/>
                  <a:gd name="T32" fmla="*/ 0 w 494"/>
                  <a:gd name="T33" fmla="*/ 3 h 586"/>
                  <a:gd name="T34" fmla="*/ 0 w 494"/>
                  <a:gd name="T35" fmla="*/ 3 h 586"/>
                  <a:gd name="T36" fmla="*/ 0 w 494"/>
                  <a:gd name="T37" fmla="*/ 3 h 586"/>
                  <a:gd name="T38" fmla="*/ 0 w 494"/>
                  <a:gd name="T39" fmla="*/ 3 h 586"/>
                  <a:gd name="T40" fmla="*/ 1 w 494"/>
                  <a:gd name="T41" fmla="*/ 3 h 586"/>
                  <a:gd name="T42" fmla="*/ 1 w 494"/>
                  <a:gd name="T43" fmla="*/ 2 h 586"/>
                  <a:gd name="T44" fmla="*/ 1 w 494"/>
                  <a:gd name="T45" fmla="*/ 2 h 586"/>
                  <a:gd name="T46" fmla="*/ 1 w 494"/>
                  <a:gd name="T47" fmla="*/ 2 h 586"/>
                  <a:gd name="T48" fmla="*/ 2 w 494"/>
                  <a:gd name="T49" fmla="*/ 2 h 586"/>
                  <a:gd name="T50" fmla="*/ 2 w 494"/>
                  <a:gd name="T51" fmla="*/ 2 h 586"/>
                  <a:gd name="T52" fmla="*/ 2 w 494"/>
                  <a:gd name="T53" fmla="*/ 2 h 586"/>
                  <a:gd name="T54" fmla="*/ 2 w 494"/>
                  <a:gd name="T55" fmla="*/ 1 h 586"/>
                  <a:gd name="T56" fmla="*/ 2 w 494"/>
                  <a:gd name="T57" fmla="*/ 1 h 586"/>
                  <a:gd name="T58" fmla="*/ 2 w 494"/>
                  <a:gd name="T59" fmla="*/ 1 h 586"/>
                  <a:gd name="T60" fmla="*/ 2 w 494"/>
                  <a:gd name="T61" fmla="*/ 1 h 586"/>
                  <a:gd name="T62" fmla="*/ 2 w 494"/>
                  <a:gd name="T63" fmla="*/ 1 h 586"/>
                  <a:gd name="T64" fmla="*/ 3 w 494"/>
                  <a:gd name="T65" fmla="*/ 1 h 586"/>
                  <a:gd name="T66" fmla="*/ 3 w 494"/>
                  <a:gd name="T67" fmla="*/ 1 h 586"/>
                  <a:gd name="T68" fmla="*/ 3 w 494"/>
                  <a:gd name="T69" fmla="*/ 0 h 586"/>
                  <a:gd name="T70" fmla="*/ 3 w 494"/>
                  <a:gd name="T71" fmla="*/ 0 h 586"/>
                  <a:gd name="T72" fmla="*/ 3 w 494"/>
                  <a:gd name="T73" fmla="*/ 0 h 586"/>
                  <a:gd name="T74" fmla="*/ 3 w 494"/>
                  <a:gd name="T75" fmla="*/ 0 h 586"/>
                  <a:gd name="T76" fmla="*/ 3 w 494"/>
                  <a:gd name="T77" fmla="*/ 0 h 586"/>
                  <a:gd name="T78" fmla="*/ 3 w 494"/>
                  <a:gd name="T79" fmla="*/ 0 h 58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494"/>
                  <a:gd name="T121" fmla="*/ 0 h 586"/>
                  <a:gd name="T122" fmla="*/ 494 w 494"/>
                  <a:gd name="T123" fmla="*/ 586 h 58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494" h="586">
                    <a:moveTo>
                      <a:pt x="494" y="70"/>
                    </a:moveTo>
                    <a:lnTo>
                      <a:pt x="473" y="68"/>
                    </a:lnTo>
                    <a:lnTo>
                      <a:pt x="465" y="99"/>
                    </a:lnTo>
                    <a:lnTo>
                      <a:pt x="454" y="127"/>
                    </a:lnTo>
                    <a:lnTo>
                      <a:pt x="443" y="152"/>
                    </a:lnTo>
                    <a:lnTo>
                      <a:pt x="430" y="174"/>
                    </a:lnTo>
                    <a:lnTo>
                      <a:pt x="412" y="198"/>
                    </a:lnTo>
                    <a:lnTo>
                      <a:pt x="394" y="219"/>
                    </a:lnTo>
                    <a:lnTo>
                      <a:pt x="372" y="241"/>
                    </a:lnTo>
                    <a:lnTo>
                      <a:pt x="345" y="265"/>
                    </a:lnTo>
                    <a:lnTo>
                      <a:pt x="318" y="290"/>
                    </a:lnTo>
                    <a:lnTo>
                      <a:pt x="285" y="316"/>
                    </a:lnTo>
                    <a:lnTo>
                      <a:pt x="248" y="347"/>
                    </a:lnTo>
                    <a:lnTo>
                      <a:pt x="208" y="382"/>
                    </a:lnTo>
                    <a:lnTo>
                      <a:pt x="163" y="421"/>
                    </a:lnTo>
                    <a:lnTo>
                      <a:pt x="113" y="464"/>
                    </a:lnTo>
                    <a:lnTo>
                      <a:pt x="59" y="514"/>
                    </a:lnTo>
                    <a:lnTo>
                      <a:pt x="0" y="571"/>
                    </a:lnTo>
                    <a:lnTo>
                      <a:pt x="16" y="586"/>
                    </a:lnTo>
                    <a:lnTo>
                      <a:pt x="75" y="530"/>
                    </a:lnTo>
                    <a:lnTo>
                      <a:pt x="129" y="480"/>
                    </a:lnTo>
                    <a:lnTo>
                      <a:pt x="179" y="437"/>
                    </a:lnTo>
                    <a:lnTo>
                      <a:pt x="223" y="397"/>
                    </a:lnTo>
                    <a:lnTo>
                      <a:pt x="261" y="363"/>
                    </a:lnTo>
                    <a:lnTo>
                      <a:pt x="298" y="334"/>
                    </a:lnTo>
                    <a:lnTo>
                      <a:pt x="331" y="305"/>
                    </a:lnTo>
                    <a:lnTo>
                      <a:pt x="361" y="281"/>
                    </a:lnTo>
                    <a:lnTo>
                      <a:pt x="387" y="257"/>
                    </a:lnTo>
                    <a:lnTo>
                      <a:pt x="410" y="235"/>
                    </a:lnTo>
                    <a:lnTo>
                      <a:pt x="431" y="211"/>
                    </a:lnTo>
                    <a:lnTo>
                      <a:pt x="448" y="187"/>
                    </a:lnTo>
                    <a:lnTo>
                      <a:pt x="464" y="162"/>
                    </a:lnTo>
                    <a:lnTo>
                      <a:pt x="475" y="135"/>
                    </a:lnTo>
                    <a:lnTo>
                      <a:pt x="486" y="105"/>
                    </a:lnTo>
                    <a:lnTo>
                      <a:pt x="494" y="73"/>
                    </a:lnTo>
                    <a:lnTo>
                      <a:pt x="473" y="70"/>
                    </a:lnTo>
                    <a:lnTo>
                      <a:pt x="494" y="70"/>
                    </a:lnTo>
                    <a:lnTo>
                      <a:pt x="490" y="0"/>
                    </a:lnTo>
                    <a:lnTo>
                      <a:pt x="473" y="68"/>
                    </a:lnTo>
                    <a:lnTo>
                      <a:pt x="494" y="7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6375" name="Freeform 64"/>
              <p:cNvSpPr>
                <a:spLocks/>
              </p:cNvSpPr>
              <p:nvPr/>
            </p:nvSpPr>
            <p:spPr bwMode="auto">
              <a:xfrm>
                <a:off x="3424" y="3193"/>
                <a:ext cx="156" cy="325"/>
              </a:xfrm>
              <a:custGeom>
                <a:avLst/>
                <a:gdLst>
                  <a:gd name="T0" fmla="*/ 0 w 887"/>
                  <a:gd name="T1" fmla="*/ 10 h 1836"/>
                  <a:gd name="T2" fmla="*/ 1 w 887"/>
                  <a:gd name="T3" fmla="*/ 9 h 1836"/>
                  <a:gd name="T4" fmla="*/ 2 w 887"/>
                  <a:gd name="T5" fmla="*/ 8 h 1836"/>
                  <a:gd name="T6" fmla="*/ 2 w 887"/>
                  <a:gd name="T7" fmla="*/ 8 h 1836"/>
                  <a:gd name="T8" fmla="*/ 3 w 887"/>
                  <a:gd name="T9" fmla="*/ 7 h 1836"/>
                  <a:gd name="T10" fmla="*/ 4 w 887"/>
                  <a:gd name="T11" fmla="*/ 7 h 1836"/>
                  <a:gd name="T12" fmla="*/ 4 w 887"/>
                  <a:gd name="T13" fmla="*/ 6 h 1836"/>
                  <a:gd name="T14" fmla="*/ 4 w 887"/>
                  <a:gd name="T15" fmla="*/ 6 h 1836"/>
                  <a:gd name="T16" fmla="*/ 4 w 887"/>
                  <a:gd name="T17" fmla="*/ 5 h 1836"/>
                  <a:gd name="T18" fmla="*/ 5 w 887"/>
                  <a:gd name="T19" fmla="*/ 5 h 1836"/>
                  <a:gd name="T20" fmla="*/ 5 w 887"/>
                  <a:gd name="T21" fmla="*/ 5 h 1836"/>
                  <a:gd name="T22" fmla="*/ 5 w 887"/>
                  <a:gd name="T23" fmla="*/ 4 h 1836"/>
                  <a:gd name="T24" fmla="*/ 5 w 887"/>
                  <a:gd name="T25" fmla="*/ 4 h 1836"/>
                  <a:gd name="T26" fmla="*/ 5 w 887"/>
                  <a:gd name="T27" fmla="*/ 3 h 1836"/>
                  <a:gd name="T28" fmla="*/ 5 w 887"/>
                  <a:gd name="T29" fmla="*/ 2 h 1836"/>
                  <a:gd name="T30" fmla="*/ 5 w 887"/>
                  <a:gd name="T31" fmla="*/ 1 h 1836"/>
                  <a:gd name="T32" fmla="*/ 5 w 887"/>
                  <a:gd name="T33" fmla="*/ 0 h 1836"/>
                  <a:gd name="T34" fmla="*/ 5 w 887"/>
                  <a:gd name="T35" fmla="*/ 1 h 1836"/>
                  <a:gd name="T36" fmla="*/ 5 w 887"/>
                  <a:gd name="T37" fmla="*/ 2 h 1836"/>
                  <a:gd name="T38" fmla="*/ 5 w 887"/>
                  <a:gd name="T39" fmla="*/ 2 h 1836"/>
                  <a:gd name="T40" fmla="*/ 5 w 887"/>
                  <a:gd name="T41" fmla="*/ 3 h 1836"/>
                  <a:gd name="T42" fmla="*/ 5 w 887"/>
                  <a:gd name="T43" fmla="*/ 4 h 1836"/>
                  <a:gd name="T44" fmla="*/ 5 w 887"/>
                  <a:gd name="T45" fmla="*/ 4 h 1836"/>
                  <a:gd name="T46" fmla="*/ 5 w 887"/>
                  <a:gd name="T47" fmla="*/ 5 h 1836"/>
                  <a:gd name="T48" fmla="*/ 4 w 887"/>
                  <a:gd name="T49" fmla="*/ 5 h 1836"/>
                  <a:gd name="T50" fmla="*/ 4 w 887"/>
                  <a:gd name="T51" fmla="*/ 6 h 1836"/>
                  <a:gd name="T52" fmla="*/ 4 w 887"/>
                  <a:gd name="T53" fmla="*/ 6 h 1836"/>
                  <a:gd name="T54" fmla="*/ 4 w 887"/>
                  <a:gd name="T55" fmla="*/ 7 h 1836"/>
                  <a:gd name="T56" fmla="*/ 3 w 887"/>
                  <a:gd name="T57" fmla="*/ 7 h 1836"/>
                  <a:gd name="T58" fmla="*/ 3 w 887"/>
                  <a:gd name="T59" fmla="*/ 8 h 1836"/>
                  <a:gd name="T60" fmla="*/ 2 w 887"/>
                  <a:gd name="T61" fmla="*/ 8 h 1836"/>
                  <a:gd name="T62" fmla="*/ 1 w 887"/>
                  <a:gd name="T63" fmla="*/ 9 h 1836"/>
                  <a:gd name="T64" fmla="*/ 1 w 887"/>
                  <a:gd name="T65" fmla="*/ 10 h 1836"/>
                  <a:gd name="T66" fmla="*/ 0 w 887"/>
                  <a:gd name="T67" fmla="*/ 10 h 1836"/>
                  <a:gd name="T68" fmla="*/ 0 w 887"/>
                  <a:gd name="T69" fmla="*/ 10 h 1836"/>
                  <a:gd name="T70" fmla="*/ 0 w 887"/>
                  <a:gd name="T71" fmla="*/ 10 h 18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87"/>
                  <a:gd name="T109" fmla="*/ 0 h 1836"/>
                  <a:gd name="T110" fmla="*/ 887 w 887"/>
                  <a:gd name="T111" fmla="*/ 1836 h 18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87" h="1836">
                    <a:moveTo>
                      <a:pt x="0" y="1815"/>
                    </a:moveTo>
                    <a:lnTo>
                      <a:pt x="19" y="1821"/>
                    </a:lnTo>
                    <a:lnTo>
                      <a:pt x="105" y="1743"/>
                    </a:lnTo>
                    <a:lnTo>
                      <a:pt x="185" y="1670"/>
                    </a:lnTo>
                    <a:lnTo>
                      <a:pt x="260" y="1602"/>
                    </a:lnTo>
                    <a:lnTo>
                      <a:pt x="330" y="1539"/>
                    </a:lnTo>
                    <a:lnTo>
                      <a:pt x="394" y="1481"/>
                    </a:lnTo>
                    <a:lnTo>
                      <a:pt x="455" y="1426"/>
                    </a:lnTo>
                    <a:lnTo>
                      <a:pt x="508" y="1375"/>
                    </a:lnTo>
                    <a:lnTo>
                      <a:pt x="560" y="1328"/>
                    </a:lnTo>
                    <a:lnTo>
                      <a:pt x="604" y="1282"/>
                    </a:lnTo>
                    <a:lnTo>
                      <a:pt x="646" y="1239"/>
                    </a:lnTo>
                    <a:lnTo>
                      <a:pt x="683" y="1198"/>
                    </a:lnTo>
                    <a:lnTo>
                      <a:pt x="719" y="1157"/>
                    </a:lnTo>
                    <a:lnTo>
                      <a:pt x="748" y="1118"/>
                    </a:lnTo>
                    <a:lnTo>
                      <a:pt x="774" y="1080"/>
                    </a:lnTo>
                    <a:lnTo>
                      <a:pt x="797" y="1040"/>
                    </a:lnTo>
                    <a:lnTo>
                      <a:pt x="818" y="1002"/>
                    </a:lnTo>
                    <a:lnTo>
                      <a:pt x="836" y="961"/>
                    </a:lnTo>
                    <a:lnTo>
                      <a:pt x="849" y="919"/>
                    </a:lnTo>
                    <a:lnTo>
                      <a:pt x="860" y="879"/>
                    </a:lnTo>
                    <a:lnTo>
                      <a:pt x="870" y="833"/>
                    </a:lnTo>
                    <a:lnTo>
                      <a:pt x="876" y="787"/>
                    </a:lnTo>
                    <a:lnTo>
                      <a:pt x="882" y="738"/>
                    </a:lnTo>
                    <a:lnTo>
                      <a:pt x="884" y="684"/>
                    </a:lnTo>
                    <a:lnTo>
                      <a:pt x="887" y="629"/>
                    </a:lnTo>
                    <a:lnTo>
                      <a:pt x="887" y="569"/>
                    </a:lnTo>
                    <a:lnTo>
                      <a:pt x="884" y="505"/>
                    </a:lnTo>
                    <a:lnTo>
                      <a:pt x="882" y="435"/>
                    </a:lnTo>
                    <a:lnTo>
                      <a:pt x="878" y="361"/>
                    </a:lnTo>
                    <a:lnTo>
                      <a:pt x="874" y="280"/>
                    </a:lnTo>
                    <a:lnTo>
                      <a:pt x="868" y="193"/>
                    </a:lnTo>
                    <a:lnTo>
                      <a:pt x="863" y="100"/>
                    </a:lnTo>
                    <a:lnTo>
                      <a:pt x="858" y="0"/>
                    </a:lnTo>
                    <a:lnTo>
                      <a:pt x="837" y="0"/>
                    </a:lnTo>
                    <a:lnTo>
                      <a:pt x="842" y="100"/>
                    </a:lnTo>
                    <a:lnTo>
                      <a:pt x="847" y="193"/>
                    </a:lnTo>
                    <a:lnTo>
                      <a:pt x="853" y="280"/>
                    </a:lnTo>
                    <a:lnTo>
                      <a:pt x="857" y="361"/>
                    </a:lnTo>
                    <a:lnTo>
                      <a:pt x="860" y="435"/>
                    </a:lnTo>
                    <a:lnTo>
                      <a:pt x="863" y="505"/>
                    </a:lnTo>
                    <a:lnTo>
                      <a:pt x="863" y="569"/>
                    </a:lnTo>
                    <a:lnTo>
                      <a:pt x="863" y="629"/>
                    </a:lnTo>
                    <a:lnTo>
                      <a:pt x="863" y="684"/>
                    </a:lnTo>
                    <a:lnTo>
                      <a:pt x="860" y="736"/>
                    </a:lnTo>
                    <a:lnTo>
                      <a:pt x="855" y="784"/>
                    </a:lnTo>
                    <a:lnTo>
                      <a:pt x="849" y="830"/>
                    </a:lnTo>
                    <a:lnTo>
                      <a:pt x="839" y="874"/>
                    </a:lnTo>
                    <a:lnTo>
                      <a:pt x="828" y="914"/>
                    </a:lnTo>
                    <a:lnTo>
                      <a:pt x="815" y="954"/>
                    </a:lnTo>
                    <a:lnTo>
                      <a:pt x="797" y="992"/>
                    </a:lnTo>
                    <a:lnTo>
                      <a:pt x="779" y="1030"/>
                    </a:lnTo>
                    <a:lnTo>
                      <a:pt x="755" y="1067"/>
                    </a:lnTo>
                    <a:lnTo>
                      <a:pt x="729" y="1105"/>
                    </a:lnTo>
                    <a:lnTo>
                      <a:pt x="700" y="1144"/>
                    </a:lnTo>
                    <a:lnTo>
                      <a:pt x="667" y="1182"/>
                    </a:lnTo>
                    <a:lnTo>
                      <a:pt x="631" y="1223"/>
                    </a:lnTo>
                    <a:lnTo>
                      <a:pt x="589" y="1266"/>
                    </a:lnTo>
                    <a:lnTo>
                      <a:pt x="544" y="1312"/>
                    </a:lnTo>
                    <a:lnTo>
                      <a:pt x="493" y="1359"/>
                    </a:lnTo>
                    <a:lnTo>
                      <a:pt x="439" y="1411"/>
                    </a:lnTo>
                    <a:lnTo>
                      <a:pt x="378" y="1466"/>
                    </a:lnTo>
                    <a:lnTo>
                      <a:pt x="314" y="1523"/>
                    </a:lnTo>
                    <a:lnTo>
                      <a:pt x="244" y="1586"/>
                    </a:lnTo>
                    <a:lnTo>
                      <a:pt x="170" y="1655"/>
                    </a:lnTo>
                    <a:lnTo>
                      <a:pt x="89" y="1727"/>
                    </a:lnTo>
                    <a:lnTo>
                      <a:pt x="3" y="1806"/>
                    </a:lnTo>
                    <a:lnTo>
                      <a:pt x="21" y="1812"/>
                    </a:lnTo>
                    <a:lnTo>
                      <a:pt x="0" y="1815"/>
                    </a:lnTo>
                    <a:lnTo>
                      <a:pt x="1" y="1836"/>
                    </a:lnTo>
                    <a:lnTo>
                      <a:pt x="19" y="1821"/>
                    </a:lnTo>
                    <a:lnTo>
                      <a:pt x="0" y="181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6376" name="Freeform 65"/>
              <p:cNvSpPr>
                <a:spLocks/>
              </p:cNvSpPr>
              <p:nvPr/>
            </p:nvSpPr>
            <p:spPr bwMode="auto">
              <a:xfrm>
                <a:off x="3379" y="3396"/>
                <a:ext cx="241" cy="231"/>
              </a:xfrm>
              <a:custGeom>
                <a:avLst/>
                <a:gdLst>
                  <a:gd name="T0" fmla="*/ 0 w 1362"/>
                  <a:gd name="T1" fmla="*/ 7 h 1305"/>
                  <a:gd name="T2" fmla="*/ 1 w 1362"/>
                  <a:gd name="T3" fmla="*/ 7 h 1305"/>
                  <a:gd name="T4" fmla="*/ 1 w 1362"/>
                  <a:gd name="T5" fmla="*/ 7 h 1305"/>
                  <a:gd name="T6" fmla="*/ 2 w 1362"/>
                  <a:gd name="T7" fmla="*/ 7 h 1305"/>
                  <a:gd name="T8" fmla="*/ 2 w 1362"/>
                  <a:gd name="T9" fmla="*/ 7 h 1305"/>
                  <a:gd name="T10" fmla="*/ 2 w 1362"/>
                  <a:gd name="T11" fmla="*/ 6 h 1305"/>
                  <a:gd name="T12" fmla="*/ 3 w 1362"/>
                  <a:gd name="T13" fmla="*/ 6 h 1305"/>
                  <a:gd name="T14" fmla="*/ 3 w 1362"/>
                  <a:gd name="T15" fmla="*/ 6 h 1305"/>
                  <a:gd name="T16" fmla="*/ 4 w 1362"/>
                  <a:gd name="T17" fmla="*/ 6 h 1305"/>
                  <a:gd name="T18" fmla="*/ 4 w 1362"/>
                  <a:gd name="T19" fmla="*/ 5 h 1305"/>
                  <a:gd name="T20" fmla="*/ 4 w 1362"/>
                  <a:gd name="T21" fmla="*/ 5 h 1305"/>
                  <a:gd name="T22" fmla="*/ 5 w 1362"/>
                  <a:gd name="T23" fmla="*/ 5 h 1305"/>
                  <a:gd name="T24" fmla="*/ 5 w 1362"/>
                  <a:gd name="T25" fmla="*/ 5 h 1305"/>
                  <a:gd name="T26" fmla="*/ 5 w 1362"/>
                  <a:gd name="T27" fmla="*/ 4 h 1305"/>
                  <a:gd name="T28" fmla="*/ 5 w 1362"/>
                  <a:gd name="T29" fmla="*/ 4 h 1305"/>
                  <a:gd name="T30" fmla="*/ 5 w 1362"/>
                  <a:gd name="T31" fmla="*/ 4 h 1305"/>
                  <a:gd name="T32" fmla="*/ 5 w 1362"/>
                  <a:gd name="T33" fmla="*/ 3 h 1305"/>
                  <a:gd name="T34" fmla="*/ 6 w 1362"/>
                  <a:gd name="T35" fmla="*/ 3 h 1305"/>
                  <a:gd name="T36" fmla="*/ 6 w 1362"/>
                  <a:gd name="T37" fmla="*/ 3 h 1305"/>
                  <a:gd name="T38" fmla="*/ 6 w 1362"/>
                  <a:gd name="T39" fmla="*/ 2 h 1305"/>
                  <a:gd name="T40" fmla="*/ 6 w 1362"/>
                  <a:gd name="T41" fmla="*/ 2 h 1305"/>
                  <a:gd name="T42" fmla="*/ 6 w 1362"/>
                  <a:gd name="T43" fmla="*/ 2 h 1305"/>
                  <a:gd name="T44" fmla="*/ 7 w 1362"/>
                  <a:gd name="T45" fmla="*/ 1 h 1305"/>
                  <a:gd name="T46" fmla="*/ 7 w 1362"/>
                  <a:gd name="T47" fmla="*/ 0 h 1305"/>
                  <a:gd name="T48" fmla="*/ 7 w 1362"/>
                  <a:gd name="T49" fmla="*/ 0 h 1305"/>
                  <a:gd name="T50" fmla="*/ 6 w 1362"/>
                  <a:gd name="T51" fmla="*/ 0 h 1305"/>
                  <a:gd name="T52" fmla="*/ 6 w 1362"/>
                  <a:gd name="T53" fmla="*/ 1 h 1305"/>
                  <a:gd name="T54" fmla="*/ 5 w 1362"/>
                  <a:gd name="T55" fmla="*/ 1 h 1305"/>
                  <a:gd name="T56" fmla="*/ 4 w 1362"/>
                  <a:gd name="T57" fmla="*/ 1 h 1305"/>
                  <a:gd name="T58" fmla="*/ 4 w 1362"/>
                  <a:gd name="T59" fmla="*/ 1 h 1305"/>
                  <a:gd name="T60" fmla="*/ 3 w 1362"/>
                  <a:gd name="T61" fmla="*/ 2 h 1305"/>
                  <a:gd name="T62" fmla="*/ 2 w 1362"/>
                  <a:gd name="T63" fmla="*/ 2 h 1305"/>
                  <a:gd name="T64" fmla="*/ 2 w 1362"/>
                  <a:gd name="T65" fmla="*/ 3 h 1305"/>
                  <a:gd name="T66" fmla="*/ 1 w 1362"/>
                  <a:gd name="T67" fmla="*/ 3 h 1305"/>
                  <a:gd name="T68" fmla="*/ 1 w 1362"/>
                  <a:gd name="T69" fmla="*/ 4 h 1305"/>
                  <a:gd name="T70" fmla="*/ 1 w 1362"/>
                  <a:gd name="T71" fmla="*/ 4 h 1305"/>
                  <a:gd name="T72" fmla="*/ 0 w 1362"/>
                  <a:gd name="T73" fmla="*/ 5 h 1305"/>
                  <a:gd name="T74" fmla="*/ 0 w 1362"/>
                  <a:gd name="T75" fmla="*/ 6 h 1305"/>
                  <a:gd name="T76" fmla="*/ 0 w 1362"/>
                  <a:gd name="T77" fmla="*/ 6 h 1305"/>
                  <a:gd name="T78" fmla="*/ 0 w 1362"/>
                  <a:gd name="T79" fmla="*/ 7 h 130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362"/>
                  <a:gd name="T121" fmla="*/ 0 h 1305"/>
                  <a:gd name="T122" fmla="*/ 1362 w 1362"/>
                  <a:gd name="T123" fmla="*/ 1305 h 1305"/>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362" h="1305">
                    <a:moveTo>
                      <a:pt x="0" y="1305"/>
                    </a:moveTo>
                    <a:lnTo>
                      <a:pt x="45" y="1295"/>
                    </a:lnTo>
                    <a:lnTo>
                      <a:pt x="89" y="1283"/>
                    </a:lnTo>
                    <a:lnTo>
                      <a:pt x="134" y="1271"/>
                    </a:lnTo>
                    <a:lnTo>
                      <a:pt x="176" y="1258"/>
                    </a:lnTo>
                    <a:lnTo>
                      <a:pt x="218" y="1246"/>
                    </a:lnTo>
                    <a:lnTo>
                      <a:pt x="259" y="1233"/>
                    </a:lnTo>
                    <a:lnTo>
                      <a:pt x="299" y="1219"/>
                    </a:lnTo>
                    <a:lnTo>
                      <a:pt x="339" y="1204"/>
                    </a:lnTo>
                    <a:lnTo>
                      <a:pt x="377" y="1190"/>
                    </a:lnTo>
                    <a:lnTo>
                      <a:pt x="415" y="1174"/>
                    </a:lnTo>
                    <a:lnTo>
                      <a:pt x="452" y="1157"/>
                    </a:lnTo>
                    <a:lnTo>
                      <a:pt x="487" y="1141"/>
                    </a:lnTo>
                    <a:lnTo>
                      <a:pt x="521" y="1123"/>
                    </a:lnTo>
                    <a:lnTo>
                      <a:pt x="556" y="1104"/>
                    </a:lnTo>
                    <a:lnTo>
                      <a:pt x="588" y="1086"/>
                    </a:lnTo>
                    <a:lnTo>
                      <a:pt x="621" y="1066"/>
                    </a:lnTo>
                    <a:lnTo>
                      <a:pt x="651" y="1045"/>
                    </a:lnTo>
                    <a:lnTo>
                      <a:pt x="682" y="1024"/>
                    </a:lnTo>
                    <a:lnTo>
                      <a:pt x="711" y="1002"/>
                    </a:lnTo>
                    <a:lnTo>
                      <a:pt x="738" y="978"/>
                    </a:lnTo>
                    <a:lnTo>
                      <a:pt x="766" y="955"/>
                    </a:lnTo>
                    <a:lnTo>
                      <a:pt x="792" y="930"/>
                    </a:lnTo>
                    <a:lnTo>
                      <a:pt x="817" y="904"/>
                    </a:lnTo>
                    <a:lnTo>
                      <a:pt x="841" y="877"/>
                    </a:lnTo>
                    <a:lnTo>
                      <a:pt x="863" y="850"/>
                    </a:lnTo>
                    <a:lnTo>
                      <a:pt x="885" y="821"/>
                    </a:lnTo>
                    <a:lnTo>
                      <a:pt x="906" y="791"/>
                    </a:lnTo>
                    <a:lnTo>
                      <a:pt x="926" y="759"/>
                    </a:lnTo>
                    <a:lnTo>
                      <a:pt x="944" y="728"/>
                    </a:lnTo>
                    <a:lnTo>
                      <a:pt x="961" y="693"/>
                    </a:lnTo>
                    <a:lnTo>
                      <a:pt x="977" y="659"/>
                    </a:lnTo>
                    <a:lnTo>
                      <a:pt x="993" y="624"/>
                    </a:lnTo>
                    <a:lnTo>
                      <a:pt x="1007" y="587"/>
                    </a:lnTo>
                    <a:lnTo>
                      <a:pt x="1019" y="556"/>
                    </a:lnTo>
                    <a:lnTo>
                      <a:pt x="1031" y="527"/>
                    </a:lnTo>
                    <a:lnTo>
                      <a:pt x="1043" y="499"/>
                    </a:lnTo>
                    <a:lnTo>
                      <a:pt x="1053" y="473"/>
                    </a:lnTo>
                    <a:lnTo>
                      <a:pt x="1065" y="447"/>
                    </a:lnTo>
                    <a:lnTo>
                      <a:pt x="1078" y="420"/>
                    </a:lnTo>
                    <a:lnTo>
                      <a:pt x="1094" y="393"/>
                    </a:lnTo>
                    <a:lnTo>
                      <a:pt x="1112" y="361"/>
                    </a:lnTo>
                    <a:lnTo>
                      <a:pt x="1134" y="327"/>
                    </a:lnTo>
                    <a:lnTo>
                      <a:pt x="1158" y="289"/>
                    </a:lnTo>
                    <a:lnTo>
                      <a:pt x="1187" y="246"/>
                    </a:lnTo>
                    <a:lnTo>
                      <a:pt x="1223" y="196"/>
                    </a:lnTo>
                    <a:lnTo>
                      <a:pt x="1262" y="139"/>
                    </a:lnTo>
                    <a:lnTo>
                      <a:pt x="1308" y="74"/>
                    </a:lnTo>
                    <a:lnTo>
                      <a:pt x="1362" y="0"/>
                    </a:lnTo>
                    <a:lnTo>
                      <a:pt x="1291" y="12"/>
                    </a:lnTo>
                    <a:lnTo>
                      <a:pt x="1220" y="26"/>
                    </a:lnTo>
                    <a:lnTo>
                      <a:pt x="1151" y="44"/>
                    </a:lnTo>
                    <a:lnTo>
                      <a:pt x="1082" y="63"/>
                    </a:lnTo>
                    <a:lnTo>
                      <a:pt x="1017" y="84"/>
                    </a:lnTo>
                    <a:lnTo>
                      <a:pt x="951" y="108"/>
                    </a:lnTo>
                    <a:lnTo>
                      <a:pt x="887" y="133"/>
                    </a:lnTo>
                    <a:lnTo>
                      <a:pt x="825" y="160"/>
                    </a:lnTo>
                    <a:lnTo>
                      <a:pt x="763" y="191"/>
                    </a:lnTo>
                    <a:lnTo>
                      <a:pt x="704" y="222"/>
                    </a:lnTo>
                    <a:lnTo>
                      <a:pt x="648" y="255"/>
                    </a:lnTo>
                    <a:lnTo>
                      <a:pt x="591" y="290"/>
                    </a:lnTo>
                    <a:lnTo>
                      <a:pt x="539" y="327"/>
                    </a:lnTo>
                    <a:lnTo>
                      <a:pt x="486" y="367"/>
                    </a:lnTo>
                    <a:lnTo>
                      <a:pt x="437" y="407"/>
                    </a:lnTo>
                    <a:lnTo>
                      <a:pt x="390" y="449"/>
                    </a:lnTo>
                    <a:lnTo>
                      <a:pt x="345" y="493"/>
                    </a:lnTo>
                    <a:lnTo>
                      <a:pt x="302" y="537"/>
                    </a:lnTo>
                    <a:lnTo>
                      <a:pt x="263" y="584"/>
                    </a:lnTo>
                    <a:lnTo>
                      <a:pt x="225" y="633"/>
                    </a:lnTo>
                    <a:lnTo>
                      <a:pt x="189" y="682"/>
                    </a:lnTo>
                    <a:lnTo>
                      <a:pt x="158" y="733"/>
                    </a:lnTo>
                    <a:lnTo>
                      <a:pt x="127" y="785"/>
                    </a:lnTo>
                    <a:lnTo>
                      <a:pt x="101" y="839"/>
                    </a:lnTo>
                    <a:lnTo>
                      <a:pt x="77" y="893"/>
                    </a:lnTo>
                    <a:lnTo>
                      <a:pt x="56" y="949"/>
                    </a:lnTo>
                    <a:lnTo>
                      <a:pt x="39" y="1006"/>
                    </a:lnTo>
                    <a:lnTo>
                      <a:pt x="25" y="1064"/>
                    </a:lnTo>
                    <a:lnTo>
                      <a:pt x="13" y="1123"/>
                    </a:lnTo>
                    <a:lnTo>
                      <a:pt x="5" y="1183"/>
                    </a:lnTo>
                    <a:lnTo>
                      <a:pt x="1" y="1244"/>
                    </a:lnTo>
                    <a:lnTo>
                      <a:pt x="0" y="1305"/>
                    </a:lnTo>
                    <a:close/>
                  </a:path>
                </a:pathLst>
              </a:custGeom>
              <a:solidFill>
                <a:srgbClr val="00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6377" name="Freeform 66"/>
              <p:cNvSpPr>
                <a:spLocks/>
              </p:cNvSpPr>
              <p:nvPr/>
            </p:nvSpPr>
            <p:spPr bwMode="auto">
              <a:xfrm>
                <a:off x="3379" y="3506"/>
                <a:ext cx="177" cy="123"/>
              </a:xfrm>
              <a:custGeom>
                <a:avLst/>
                <a:gdLst>
                  <a:gd name="T0" fmla="*/ 5 w 1006"/>
                  <a:gd name="T1" fmla="*/ 0 h 696"/>
                  <a:gd name="T2" fmla="*/ 5 w 1006"/>
                  <a:gd name="T3" fmla="*/ 0 h 696"/>
                  <a:gd name="T4" fmla="*/ 5 w 1006"/>
                  <a:gd name="T5" fmla="*/ 1 h 696"/>
                  <a:gd name="T6" fmla="*/ 5 w 1006"/>
                  <a:gd name="T7" fmla="*/ 1 h 696"/>
                  <a:gd name="T8" fmla="*/ 5 w 1006"/>
                  <a:gd name="T9" fmla="*/ 1 h 696"/>
                  <a:gd name="T10" fmla="*/ 4 w 1006"/>
                  <a:gd name="T11" fmla="*/ 2 h 696"/>
                  <a:gd name="T12" fmla="*/ 4 w 1006"/>
                  <a:gd name="T13" fmla="*/ 2 h 696"/>
                  <a:gd name="T14" fmla="*/ 4 w 1006"/>
                  <a:gd name="T15" fmla="*/ 2 h 696"/>
                  <a:gd name="T16" fmla="*/ 3 w 1006"/>
                  <a:gd name="T17" fmla="*/ 2 h 696"/>
                  <a:gd name="T18" fmla="*/ 3 w 1006"/>
                  <a:gd name="T19" fmla="*/ 3 h 696"/>
                  <a:gd name="T20" fmla="*/ 3 w 1006"/>
                  <a:gd name="T21" fmla="*/ 3 h 696"/>
                  <a:gd name="T22" fmla="*/ 2 w 1006"/>
                  <a:gd name="T23" fmla="*/ 3 h 696"/>
                  <a:gd name="T24" fmla="*/ 2 w 1006"/>
                  <a:gd name="T25" fmla="*/ 3 h 696"/>
                  <a:gd name="T26" fmla="*/ 1 w 1006"/>
                  <a:gd name="T27" fmla="*/ 3 h 696"/>
                  <a:gd name="T28" fmla="*/ 1 w 1006"/>
                  <a:gd name="T29" fmla="*/ 4 h 696"/>
                  <a:gd name="T30" fmla="*/ 1 w 1006"/>
                  <a:gd name="T31" fmla="*/ 4 h 696"/>
                  <a:gd name="T32" fmla="*/ 0 w 1006"/>
                  <a:gd name="T33" fmla="*/ 4 h 696"/>
                  <a:gd name="T34" fmla="*/ 0 w 1006"/>
                  <a:gd name="T35" fmla="*/ 4 h 696"/>
                  <a:gd name="T36" fmla="*/ 1 w 1006"/>
                  <a:gd name="T37" fmla="*/ 4 h 696"/>
                  <a:gd name="T38" fmla="*/ 1 w 1006"/>
                  <a:gd name="T39" fmla="*/ 4 h 696"/>
                  <a:gd name="T40" fmla="*/ 2 w 1006"/>
                  <a:gd name="T41" fmla="*/ 3 h 696"/>
                  <a:gd name="T42" fmla="*/ 2 w 1006"/>
                  <a:gd name="T43" fmla="*/ 3 h 696"/>
                  <a:gd name="T44" fmla="*/ 2 w 1006"/>
                  <a:gd name="T45" fmla="*/ 3 h 696"/>
                  <a:gd name="T46" fmla="*/ 3 w 1006"/>
                  <a:gd name="T47" fmla="*/ 3 h 696"/>
                  <a:gd name="T48" fmla="*/ 3 w 1006"/>
                  <a:gd name="T49" fmla="*/ 3 h 696"/>
                  <a:gd name="T50" fmla="*/ 4 w 1006"/>
                  <a:gd name="T51" fmla="*/ 2 h 696"/>
                  <a:gd name="T52" fmla="*/ 4 w 1006"/>
                  <a:gd name="T53" fmla="*/ 2 h 696"/>
                  <a:gd name="T54" fmla="*/ 4 w 1006"/>
                  <a:gd name="T55" fmla="*/ 2 h 696"/>
                  <a:gd name="T56" fmla="*/ 5 w 1006"/>
                  <a:gd name="T57" fmla="*/ 2 h 696"/>
                  <a:gd name="T58" fmla="*/ 5 w 1006"/>
                  <a:gd name="T59" fmla="*/ 1 h 696"/>
                  <a:gd name="T60" fmla="*/ 5 w 1006"/>
                  <a:gd name="T61" fmla="*/ 1 h 696"/>
                  <a:gd name="T62" fmla="*/ 5 w 1006"/>
                  <a:gd name="T63" fmla="*/ 1 h 696"/>
                  <a:gd name="T64" fmla="*/ 5 w 1006"/>
                  <a:gd name="T65" fmla="*/ 0 h 696"/>
                  <a:gd name="T66" fmla="*/ 5 w 1006"/>
                  <a:gd name="T67" fmla="*/ 0 h 696"/>
                  <a:gd name="T68" fmla="*/ 5 w 1006"/>
                  <a:gd name="T69" fmla="*/ 0 h 696"/>
                  <a:gd name="T70" fmla="*/ 5 w 1006"/>
                  <a:gd name="T71" fmla="*/ 0 h 69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006"/>
                  <a:gd name="T109" fmla="*/ 0 h 696"/>
                  <a:gd name="T110" fmla="*/ 1006 w 1006"/>
                  <a:gd name="T111" fmla="*/ 696 h 69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006" h="696">
                    <a:moveTo>
                      <a:pt x="985" y="0"/>
                    </a:moveTo>
                    <a:lnTo>
                      <a:pt x="985" y="0"/>
                    </a:lnTo>
                    <a:lnTo>
                      <a:pt x="970" y="35"/>
                    </a:lnTo>
                    <a:lnTo>
                      <a:pt x="954" y="68"/>
                    </a:lnTo>
                    <a:lnTo>
                      <a:pt x="938" y="102"/>
                    </a:lnTo>
                    <a:lnTo>
                      <a:pt x="920" y="134"/>
                    </a:lnTo>
                    <a:lnTo>
                      <a:pt x="900" y="164"/>
                    </a:lnTo>
                    <a:lnTo>
                      <a:pt x="879" y="194"/>
                    </a:lnTo>
                    <a:lnTo>
                      <a:pt x="857" y="223"/>
                    </a:lnTo>
                    <a:lnTo>
                      <a:pt x="836" y="249"/>
                    </a:lnTo>
                    <a:lnTo>
                      <a:pt x="812" y="276"/>
                    </a:lnTo>
                    <a:lnTo>
                      <a:pt x="787" y="302"/>
                    </a:lnTo>
                    <a:lnTo>
                      <a:pt x="761" y="327"/>
                    </a:lnTo>
                    <a:lnTo>
                      <a:pt x="733" y="350"/>
                    </a:lnTo>
                    <a:lnTo>
                      <a:pt x="707" y="373"/>
                    </a:lnTo>
                    <a:lnTo>
                      <a:pt x="678" y="395"/>
                    </a:lnTo>
                    <a:lnTo>
                      <a:pt x="648" y="416"/>
                    </a:lnTo>
                    <a:lnTo>
                      <a:pt x="618" y="437"/>
                    </a:lnTo>
                    <a:lnTo>
                      <a:pt x="586" y="457"/>
                    </a:lnTo>
                    <a:lnTo>
                      <a:pt x="553" y="475"/>
                    </a:lnTo>
                    <a:lnTo>
                      <a:pt x="519" y="494"/>
                    </a:lnTo>
                    <a:lnTo>
                      <a:pt x="485" y="511"/>
                    </a:lnTo>
                    <a:lnTo>
                      <a:pt x="451" y="526"/>
                    </a:lnTo>
                    <a:lnTo>
                      <a:pt x="414" y="543"/>
                    </a:lnTo>
                    <a:lnTo>
                      <a:pt x="376" y="559"/>
                    </a:lnTo>
                    <a:lnTo>
                      <a:pt x="338" y="574"/>
                    </a:lnTo>
                    <a:lnTo>
                      <a:pt x="299" y="588"/>
                    </a:lnTo>
                    <a:lnTo>
                      <a:pt x="258" y="603"/>
                    </a:lnTo>
                    <a:lnTo>
                      <a:pt x="218" y="616"/>
                    </a:lnTo>
                    <a:lnTo>
                      <a:pt x="176" y="627"/>
                    </a:lnTo>
                    <a:lnTo>
                      <a:pt x="134" y="641"/>
                    </a:lnTo>
                    <a:lnTo>
                      <a:pt x="90" y="652"/>
                    </a:lnTo>
                    <a:lnTo>
                      <a:pt x="45" y="664"/>
                    </a:lnTo>
                    <a:lnTo>
                      <a:pt x="0" y="675"/>
                    </a:lnTo>
                    <a:lnTo>
                      <a:pt x="6" y="696"/>
                    </a:lnTo>
                    <a:lnTo>
                      <a:pt x="50" y="685"/>
                    </a:lnTo>
                    <a:lnTo>
                      <a:pt x="95" y="673"/>
                    </a:lnTo>
                    <a:lnTo>
                      <a:pt x="140" y="662"/>
                    </a:lnTo>
                    <a:lnTo>
                      <a:pt x="182" y="649"/>
                    </a:lnTo>
                    <a:lnTo>
                      <a:pt x="224" y="637"/>
                    </a:lnTo>
                    <a:lnTo>
                      <a:pt x="266" y="624"/>
                    </a:lnTo>
                    <a:lnTo>
                      <a:pt x="306" y="609"/>
                    </a:lnTo>
                    <a:lnTo>
                      <a:pt x="346" y="595"/>
                    </a:lnTo>
                    <a:lnTo>
                      <a:pt x="384" y="580"/>
                    </a:lnTo>
                    <a:lnTo>
                      <a:pt x="422" y="564"/>
                    </a:lnTo>
                    <a:lnTo>
                      <a:pt x="459" y="547"/>
                    </a:lnTo>
                    <a:lnTo>
                      <a:pt x="496" y="532"/>
                    </a:lnTo>
                    <a:lnTo>
                      <a:pt x="530" y="512"/>
                    </a:lnTo>
                    <a:lnTo>
                      <a:pt x="564" y="494"/>
                    </a:lnTo>
                    <a:lnTo>
                      <a:pt x="597" y="475"/>
                    </a:lnTo>
                    <a:lnTo>
                      <a:pt x="631" y="456"/>
                    </a:lnTo>
                    <a:lnTo>
                      <a:pt x="661" y="435"/>
                    </a:lnTo>
                    <a:lnTo>
                      <a:pt x="691" y="413"/>
                    </a:lnTo>
                    <a:lnTo>
                      <a:pt x="720" y="391"/>
                    </a:lnTo>
                    <a:lnTo>
                      <a:pt x="749" y="366"/>
                    </a:lnTo>
                    <a:lnTo>
                      <a:pt x="777" y="343"/>
                    </a:lnTo>
                    <a:lnTo>
                      <a:pt x="803" y="318"/>
                    </a:lnTo>
                    <a:lnTo>
                      <a:pt x="828" y="291"/>
                    </a:lnTo>
                    <a:lnTo>
                      <a:pt x="851" y="265"/>
                    </a:lnTo>
                    <a:lnTo>
                      <a:pt x="875" y="236"/>
                    </a:lnTo>
                    <a:lnTo>
                      <a:pt x="897" y="207"/>
                    </a:lnTo>
                    <a:lnTo>
                      <a:pt x="918" y="177"/>
                    </a:lnTo>
                    <a:lnTo>
                      <a:pt x="938" y="144"/>
                    </a:lnTo>
                    <a:lnTo>
                      <a:pt x="957" y="113"/>
                    </a:lnTo>
                    <a:lnTo>
                      <a:pt x="975" y="79"/>
                    </a:lnTo>
                    <a:lnTo>
                      <a:pt x="991" y="43"/>
                    </a:lnTo>
                    <a:lnTo>
                      <a:pt x="1006" y="8"/>
                    </a:lnTo>
                    <a:lnTo>
                      <a:pt x="98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6378" name="Freeform 67"/>
              <p:cNvSpPr>
                <a:spLocks/>
              </p:cNvSpPr>
              <p:nvPr/>
            </p:nvSpPr>
            <p:spPr bwMode="auto">
              <a:xfrm>
                <a:off x="3552" y="3394"/>
                <a:ext cx="72" cy="114"/>
              </a:xfrm>
              <a:custGeom>
                <a:avLst/>
                <a:gdLst>
                  <a:gd name="T0" fmla="*/ 2 w 405"/>
                  <a:gd name="T1" fmla="*/ 0 h 642"/>
                  <a:gd name="T2" fmla="*/ 2 w 405"/>
                  <a:gd name="T3" fmla="*/ 0 h 642"/>
                  <a:gd name="T4" fmla="*/ 2 w 405"/>
                  <a:gd name="T5" fmla="*/ 0 h 642"/>
                  <a:gd name="T6" fmla="*/ 2 w 405"/>
                  <a:gd name="T7" fmla="*/ 1 h 642"/>
                  <a:gd name="T8" fmla="*/ 1 w 405"/>
                  <a:gd name="T9" fmla="*/ 1 h 642"/>
                  <a:gd name="T10" fmla="*/ 1 w 405"/>
                  <a:gd name="T11" fmla="*/ 1 h 642"/>
                  <a:gd name="T12" fmla="*/ 1 w 405"/>
                  <a:gd name="T13" fmla="*/ 2 h 642"/>
                  <a:gd name="T14" fmla="*/ 1 w 405"/>
                  <a:gd name="T15" fmla="*/ 2 h 642"/>
                  <a:gd name="T16" fmla="*/ 1 w 405"/>
                  <a:gd name="T17" fmla="*/ 2 h 642"/>
                  <a:gd name="T18" fmla="*/ 1 w 405"/>
                  <a:gd name="T19" fmla="*/ 2 h 642"/>
                  <a:gd name="T20" fmla="*/ 1 w 405"/>
                  <a:gd name="T21" fmla="*/ 2 h 642"/>
                  <a:gd name="T22" fmla="*/ 0 w 405"/>
                  <a:gd name="T23" fmla="*/ 2 h 642"/>
                  <a:gd name="T24" fmla="*/ 0 w 405"/>
                  <a:gd name="T25" fmla="*/ 3 h 642"/>
                  <a:gd name="T26" fmla="*/ 0 w 405"/>
                  <a:gd name="T27" fmla="*/ 3 h 642"/>
                  <a:gd name="T28" fmla="*/ 0 w 405"/>
                  <a:gd name="T29" fmla="*/ 3 h 642"/>
                  <a:gd name="T30" fmla="*/ 0 w 405"/>
                  <a:gd name="T31" fmla="*/ 3 h 642"/>
                  <a:gd name="T32" fmla="*/ 0 w 405"/>
                  <a:gd name="T33" fmla="*/ 3 h 642"/>
                  <a:gd name="T34" fmla="*/ 0 w 405"/>
                  <a:gd name="T35" fmla="*/ 4 h 642"/>
                  <a:gd name="T36" fmla="*/ 0 w 405"/>
                  <a:gd name="T37" fmla="*/ 4 h 642"/>
                  <a:gd name="T38" fmla="*/ 0 w 405"/>
                  <a:gd name="T39" fmla="*/ 3 h 642"/>
                  <a:gd name="T40" fmla="*/ 0 w 405"/>
                  <a:gd name="T41" fmla="*/ 3 h 642"/>
                  <a:gd name="T42" fmla="*/ 0 w 405"/>
                  <a:gd name="T43" fmla="*/ 3 h 642"/>
                  <a:gd name="T44" fmla="*/ 0 w 405"/>
                  <a:gd name="T45" fmla="*/ 3 h 642"/>
                  <a:gd name="T46" fmla="*/ 1 w 405"/>
                  <a:gd name="T47" fmla="*/ 3 h 642"/>
                  <a:gd name="T48" fmla="*/ 1 w 405"/>
                  <a:gd name="T49" fmla="*/ 3 h 642"/>
                  <a:gd name="T50" fmla="*/ 1 w 405"/>
                  <a:gd name="T51" fmla="*/ 2 h 642"/>
                  <a:gd name="T52" fmla="*/ 1 w 405"/>
                  <a:gd name="T53" fmla="*/ 2 h 642"/>
                  <a:gd name="T54" fmla="*/ 1 w 405"/>
                  <a:gd name="T55" fmla="*/ 2 h 642"/>
                  <a:gd name="T56" fmla="*/ 1 w 405"/>
                  <a:gd name="T57" fmla="*/ 2 h 642"/>
                  <a:gd name="T58" fmla="*/ 1 w 405"/>
                  <a:gd name="T59" fmla="*/ 2 h 642"/>
                  <a:gd name="T60" fmla="*/ 1 w 405"/>
                  <a:gd name="T61" fmla="*/ 1 h 642"/>
                  <a:gd name="T62" fmla="*/ 1 w 405"/>
                  <a:gd name="T63" fmla="*/ 1 h 642"/>
                  <a:gd name="T64" fmla="*/ 2 w 405"/>
                  <a:gd name="T65" fmla="*/ 1 h 642"/>
                  <a:gd name="T66" fmla="*/ 2 w 405"/>
                  <a:gd name="T67" fmla="*/ 1 h 642"/>
                  <a:gd name="T68" fmla="*/ 2 w 405"/>
                  <a:gd name="T69" fmla="*/ 0 h 642"/>
                  <a:gd name="T70" fmla="*/ 2 w 405"/>
                  <a:gd name="T71" fmla="*/ 0 h 642"/>
                  <a:gd name="T72" fmla="*/ 2 w 405"/>
                  <a:gd name="T73" fmla="*/ 0 h 642"/>
                  <a:gd name="T74" fmla="*/ 2 w 405"/>
                  <a:gd name="T75" fmla="*/ 0 h 642"/>
                  <a:gd name="T76" fmla="*/ 2 w 405"/>
                  <a:gd name="T77" fmla="*/ 0 h 642"/>
                  <a:gd name="T78" fmla="*/ 2 w 405"/>
                  <a:gd name="T79" fmla="*/ 0 h 642"/>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405"/>
                  <a:gd name="T121" fmla="*/ 0 h 642"/>
                  <a:gd name="T122" fmla="*/ 405 w 405"/>
                  <a:gd name="T123" fmla="*/ 642 h 642"/>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405" h="642">
                    <a:moveTo>
                      <a:pt x="381" y="25"/>
                    </a:moveTo>
                    <a:lnTo>
                      <a:pt x="371" y="8"/>
                    </a:lnTo>
                    <a:lnTo>
                      <a:pt x="317" y="81"/>
                    </a:lnTo>
                    <a:lnTo>
                      <a:pt x="271" y="147"/>
                    </a:lnTo>
                    <a:lnTo>
                      <a:pt x="232" y="203"/>
                    </a:lnTo>
                    <a:lnTo>
                      <a:pt x="196" y="253"/>
                    </a:lnTo>
                    <a:lnTo>
                      <a:pt x="167" y="297"/>
                    </a:lnTo>
                    <a:lnTo>
                      <a:pt x="142" y="335"/>
                    </a:lnTo>
                    <a:lnTo>
                      <a:pt x="121" y="370"/>
                    </a:lnTo>
                    <a:lnTo>
                      <a:pt x="103" y="402"/>
                    </a:lnTo>
                    <a:lnTo>
                      <a:pt x="87" y="429"/>
                    </a:lnTo>
                    <a:lnTo>
                      <a:pt x="73" y="455"/>
                    </a:lnTo>
                    <a:lnTo>
                      <a:pt x="61" y="483"/>
                    </a:lnTo>
                    <a:lnTo>
                      <a:pt x="50" y="509"/>
                    </a:lnTo>
                    <a:lnTo>
                      <a:pt x="39" y="537"/>
                    </a:lnTo>
                    <a:lnTo>
                      <a:pt x="27" y="566"/>
                    </a:lnTo>
                    <a:lnTo>
                      <a:pt x="15" y="597"/>
                    </a:lnTo>
                    <a:lnTo>
                      <a:pt x="0" y="634"/>
                    </a:lnTo>
                    <a:lnTo>
                      <a:pt x="21" y="642"/>
                    </a:lnTo>
                    <a:lnTo>
                      <a:pt x="36" y="605"/>
                    </a:lnTo>
                    <a:lnTo>
                      <a:pt x="48" y="574"/>
                    </a:lnTo>
                    <a:lnTo>
                      <a:pt x="60" y="545"/>
                    </a:lnTo>
                    <a:lnTo>
                      <a:pt x="71" y="517"/>
                    </a:lnTo>
                    <a:lnTo>
                      <a:pt x="82" y="491"/>
                    </a:lnTo>
                    <a:lnTo>
                      <a:pt x="94" y="466"/>
                    </a:lnTo>
                    <a:lnTo>
                      <a:pt x="106" y="440"/>
                    </a:lnTo>
                    <a:lnTo>
                      <a:pt x="121" y="412"/>
                    </a:lnTo>
                    <a:lnTo>
                      <a:pt x="140" y="381"/>
                    </a:lnTo>
                    <a:lnTo>
                      <a:pt x="161" y="348"/>
                    </a:lnTo>
                    <a:lnTo>
                      <a:pt x="186" y="310"/>
                    </a:lnTo>
                    <a:lnTo>
                      <a:pt x="215" y="266"/>
                    </a:lnTo>
                    <a:lnTo>
                      <a:pt x="250" y="216"/>
                    </a:lnTo>
                    <a:lnTo>
                      <a:pt x="289" y="160"/>
                    </a:lnTo>
                    <a:lnTo>
                      <a:pt x="335" y="94"/>
                    </a:lnTo>
                    <a:lnTo>
                      <a:pt x="389" y="21"/>
                    </a:lnTo>
                    <a:lnTo>
                      <a:pt x="379" y="4"/>
                    </a:lnTo>
                    <a:lnTo>
                      <a:pt x="389" y="21"/>
                    </a:lnTo>
                    <a:lnTo>
                      <a:pt x="405" y="0"/>
                    </a:lnTo>
                    <a:lnTo>
                      <a:pt x="379" y="4"/>
                    </a:lnTo>
                    <a:lnTo>
                      <a:pt x="381" y="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6379" name="Freeform 68"/>
              <p:cNvSpPr>
                <a:spLocks/>
              </p:cNvSpPr>
              <p:nvPr/>
            </p:nvSpPr>
            <p:spPr bwMode="auto">
              <a:xfrm>
                <a:off x="3377" y="3395"/>
                <a:ext cx="243" cy="235"/>
              </a:xfrm>
              <a:custGeom>
                <a:avLst/>
                <a:gdLst>
                  <a:gd name="T0" fmla="*/ 0 w 1374"/>
                  <a:gd name="T1" fmla="*/ 7 h 1330"/>
                  <a:gd name="T2" fmla="*/ 0 w 1374"/>
                  <a:gd name="T3" fmla="*/ 7 h 1330"/>
                  <a:gd name="T4" fmla="*/ 0 w 1374"/>
                  <a:gd name="T5" fmla="*/ 6 h 1330"/>
                  <a:gd name="T6" fmla="*/ 0 w 1374"/>
                  <a:gd name="T7" fmla="*/ 5 h 1330"/>
                  <a:gd name="T8" fmla="*/ 1 w 1374"/>
                  <a:gd name="T9" fmla="*/ 5 h 1330"/>
                  <a:gd name="T10" fmla="*/ 1 w 1374"/>
                  <a:gd name="T11" fmla="*/ 4 h 1330"/>
                  <a:gd name="T12" fmla="*/ 1 w 1374"/>
                  <a:gd name="T13" fmla="*/ 4 h 1330"/>
                  <a:gd name="T14" fmla="*/ 2 w 1374"/>
                  <a:gd name="T15" fmla="*/ 3 h 1330"/>
                  <a:gd name="T16" fmla="*/ 2 w 1374"/>
                  <a:gd name="T17" fmla="*/ 3 h 1330"/>
                  <a:gd name="T18" fmla="*/ 3 w 1374"/>
                  <a:gd name="T19" fmla="*/ 2 h 1330"/>
                  <a:gd name="T20" fmla="*/ 3 w 1374"/>
                  <a:gd name="T21" fmla="*/ 2 h 1330"/>
                  <a:gd name="T22" fmla="*/ 4 w 1374"/>
                  <a:gd name="T23" fmla="*/ 1 h 1330"/>
                  <a:gd name="T24" fmla="*/ 5 w 1374"/>
                  <a:gd name="T25" fmla="*/ 1 h 1330"/>
                  <a:gd name="T26" fmla="*/ 5 w 1374"/>
                  <a:gd name="T27" fmla="*/ 1 h 1330"/>
                  <a:gd name="T28" fmla="*/ 6 w 1374"/>
                  <a:gd name="T29" fmla="*/ 1 h 1330"/>
                  <a:gd name="T30" fmla="*/ 7 w 1374"/>
                  <a:gd name="T31" fmla="*/ 0 h 1330"/>
                  <a:gd name="T32" fmla="*/ 8 w 1374"/>
                  <a:gd name="T33" fmla="*/ 0 h 1330"/>
                  <a:gd name="T34" fmla="*/ 7 w 1374"/>
                  <a:gd name="T35" fmla="*/ 0 h 1330"/>
                  <a:gd name="T36" fmla="*/ 6 w 1374"/>
                  <a:gd name="T37" fmla="*/ 0 h 1330"/>
                  <a:gd name="T38" fmla="*/ 6 w 1374"/>
                  <a:gd name="T39" fmla="*/ 1 h 1330"/>
                  <a:gd name="T40" fmla="*/ 5 w 1374"/>
                  <a:gd name="T41" fmla="*/ 1 h 1330"/>
                  <a:gd name="T42" fmla="*/ 4 w 1374"/>
                  <a:gd name="T43" fmla="*/ 1 h 1330"/>
                  <a:gd name="T44" fmla="*/ 4 w 1374"/>
                  <a:gd name="T45" fmla="*/ 1 h 1330"/>
                  <a:gd name="T46" fmla="*/ 3 w 1374"/>
                  <a:gd name="T47" fmla="*/ 2 h 1330"/>
                  <a:gd name="T48" fmla="*/ 2 w 1374"/>
                  <a:gd name="T49" fmla="*/ 2 h 1330"/>
                  <a:gd name="T50" fmla="*/ 2 w 1374"/>
                  <a:gd name="T51" fmla="*/ 3 h 1330"/>
                  <a:gd name="T52" fmla="*/ 1 w 1374"/>
                  <a:gd name="T53" fmla="*/ 3 h 1330"/>
                  <a:gd name="T54" fmla="*/ 1 w 1374"/>
                  <a:gd name="T55" fmla="*/ 4 h 1330"/>
                  <a:gd name="T56" fmla="*/ 1 w 1374"/>
                  <a:gd name="T57" fmla="*/ 4 h 1330"/>
                  <a:gd name="T58" fmla="*/ 0 w 1374"/>
                  <a:gd name="T59" fmla="*/ 5 h 1330"/>
                  <a:gd name="T60" fmla="*/ 0 w 1374"/>
                  <a:gd name="T61" fmla="*/ 6 h 1330"/>
                  <a:gd name="T62" fmla="*/ 0 w 1374"/>
                  <a:gd name="T63" fmla="*/ 6 h 1330"/>
                  <a:gd name="T64" fmla="*/ 0 w 1374"/>
                  <a:gd name="T65" fmla="*/ 7 h 1330"/>
                  <a:gd name="T66" fmla="*/ 0 w 1374"/>
                  <a:gd name="T67" fmla="*/ 7 h 1330"/>
                  <a:gd name="T68" fmla="*/ 0 w 1374"/>
                  <a:gd name="T69" fmla="*/ 7 h 1330"/>
                  <a:gd name="T70" fmla="*/ 0 w 1374"/>
                  <a:gd name="T71" fmla="*/ 7 h 133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374"/>
                  <a:gd name="T109" fmla="*/ 0 h 1330"/>
                  <a:gd name="T110" fmla="*/ 1374 w 1374"/>
                  <a:gd name="T111" fmla="*/ 1330 h 133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374" h="1330">
                    <a:moveTo>
                      <a:pt x="8" y="1305"/>
                    </a:moveTo>
                    <a:lnTo>
                      <a:pt x="22" y="1315"/>
                    </a:lnTo>
                    <a:lnTo>
                      <a:pt x="23" y="1254"/>
                    </a:lnTo>
                    <a:lnTo>
                      <a:pt x="27" y="1194"/>
                    </a:lnTo>
                    <a:lnTo>
                      <a:pt x="35" y="1134"/>
                    </a:lnTo>
                    <a:lnTo>
                      <a:pt x="46" y="1076"/>
                    </a:lnTo>
                    <a:lnTo>
                      <a:pt x="61" y="1019"/>
                    </a:lnTo>
                    <a:lnTo>
                      <a:pt x="78" y="963"/>
                    </a:lnTo>
                    <a:lnTo>
                      <a:pt x="99" y="907"/>
                    </a:lnTo>
                    <a:lnTo>
                      <a:pt x="123" y="854"/>
                    </a:lnTo>
                    <a:lnTo>
                      <a:pt x="149" y="801"/>
                    </a:lnTo>
                    <a:lnTo>
                      <a:pt x="178" y="748"/>
                    </a:lnTo>
                    <a:lnTo>
                      <a:pt x="209" y="698"/>
                    </a:lnTo>
                    <a:lnTo>
                      <a:pt x="245" y="650"/>
                    </a:lnTo>
                    <a:lnTo>
                      <a:pt x="283" y="601"/>
                    </a:lnTo>
                    <a:lnTo>
                      <a:pt x="321" y="555"/>
                    </a:lnTo>
                    <a:lnTo>
                      <a:pt x="364" y="510"/>
                    </a:lnTo>
                    <a:lnTo>
                      <a:pt x="409" y="467"/>
                    </a:lnTo>
                    <a:lnTo>
                      <a:pt x="456" y="425"/>
                    </a:lnTo>
                    <a:lnTo>
                      <a:pt x="504" y="386"/>
                    </a:lnTo>
                    <a:lnTo>
                      <a:pt x="556" y="346"/>
                    </a:lnTo>
                    <a:lnTo>
                      <a:pt x="609" y="310"/>
                    </a:lnTo>
                    <a:lnTo>
                      <a:pt x="664" y="274"/>
                    </a:lnTo>
                    <a:lnTo>
                      <a:pt x="720" y="241"/>
                    </a:lnTo>
                    <a:lnTo>
                      <a:pt x="779" y="211"/>
                    </a:lnTo>
                    <a:lnTo>
                      <a:pt x="841" y="181"/>
                    </a:lnTo>
                    <a:lnTo>
                      <a:pt x="902" y="153"/>
                    </a:lnTo>
                    <a:lnTo>
                      <a:pt x="966" y="128"/>
                    </a:lnTo>
                    <a:lnTo>
                      <a:pt x="1032" y="105"/>
                    </a:lnTo>
                    <a:lnTo>
                      <a:pt x="1096" y="84"/>
                    </a:lnTo>
                    <a:lnTo>
                      <a:pt x="1164" y="64"/>
                    </a:lnTo>
                    <a:lnTo>
                      <a:pt x="1234" y="47"/>
                    </a:lnTo>
                    <a:lnTo>
                      <a:pt x="1305" y="33"/>
                    </a:lnTo>
                    <a:lnTo>
                      <a:pt x="1374" y="21"/>
                    </a:lnTo>
                    <a:lnTo>
                      <a:pt x="1372" y="0"/>
                    </a:lnTo>
                    <a:lnTo>
                      <a:pt x="1299" y="12"/>
                    </a:lnTo>
                    <a:lnTo>
                      <a:pt x="1229" y="26"/>
                    </a:lnTo>
                    <a:lnTo>
                      <a:pt x="1159" y="43"/>
                    </a:lnTo>
                    <a:lnTo>
                      <a:pt x="1091" y="63"/>
                    </a:lnTo>
                    <a:lnTo>
                      <a:pt x="1024" y="84"/>
                    </a:lnTo>
                    <a:lnTo>
                      <a:pt x="958" y="107"/>
                    </a:lnTo>
                    <a:lnTo>
                      <a:pt x="894" y="132"/>
                    </a:lnTo>
                    <a:lnTo>
                      <a:pt x="831" y="160"/>
                    </a:lnTo>
                    <a:lnTo>
                      <a:pt x="769" y="190"/>
                    </a:lnTo>
                    <a:lnTo>
                      <a:pt x="710" y="223"/>
                    </a:lnTo>
                    <a:lnTo>
                      <a:pt x="653" y="256"/>
                    </a:lnTo>
                    <a:lnTo>
                      <a:pt x="595" y="291"/>
                    </a:lnTo>
                    <a:lnTo>
                      <a:pt x="543" y="328"/>
                    </a:lnTo>
                    <a:lnTo>
                      <a:pt x="490" y="367"/>
                    </a:lnTo>
                    <a:lnTo>
                      <a:pt x="441" y="409"/>
                    </a:lnTo>
                    <a:lnTo>
                      <a:pt x="393" y="451"/>
                    </a:lnTo>
                    <a:lnTo>
                      <a:pt x="349" y="495"/>
                    </a:lnTo>
                    <a:lnTo>
                      <a:pt x="305" y="539"/>
                    </a:lnTo>
                    <a:lnTo>
                      <a:pt x="264" y="588"/>
                    </a:lnTo>
                    <a:lnTo>
                      <a:pt x="226" y="636"/>
                    </a:lnTo>
                    <a:lnTo>
                      <a:pt x="191" y="685"/>
                    </a:lnTo>
                    <a:lnTo>
                      <a:pt x="159" y="738"/>
                    </a:lnTo>
                    <a:lnTo>
                      <a:pt x="128" y="790"/>
                    </a:lnTo>
                    <a:lnTo>
                      <a:pt x="102" y="844"/>
                    </a:lnTo>
                    <a:lnTo>
                      <a:pt x="78" y="899"/>
                    </a:lnTo>
                    <a:lnTo>
                      <a:pt x="57" y="956"/>
                    </a:lnTo>
                    <a:lnTo>
                      <a:pt x="40" y="1013"/>
                    </a:lnTo>
                    <a:lnTo>
                      <a:pt x="25" y="1071"/>
                    </a:lnTo>
                    <a:lnTo>
                      <a:pt x="14" y="1131"/>
                    </a:lnTo>
                    <a:lnTo>
                      <a:pt x="6" y="1192"/>
                    </a:lnTo>
                    <a:lnTo>
                      <a:pt x="2" y="1254"/>
                    </a:lnTo>
                    <a:lnTo>
                      <a:pt x="0" y="1315"/>
                    </a:lnTo>
                    <a:lnTo>
                      <a:pt x="14" y="1326"/>
                    </a:lnTo>
                    <a:lnTo>
                      <a:pt x="0" y="1315"/>
                    </a:lnTo>
                    <a:lnTo>
                      <a:pt x="0" y="1330"/>
                    </a:lnTo>
                    <a:lnTo>
                      <a:pt x="14" y="1326"/>
                    </a:lnTo>
                    <a:lnTo>
                      <a:pt x="8" y="130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6380" name="Freeform 69"/>
              <p:cNvSpPr>
                <a:spLocks/>
              </p:cNvSpPr>
              <p:nvPr/>
            </p:nvSpPr>
            <p:spPr bwMode="auto">
              <a:xfrm>
                <a:off x="3257" y="3334"/>
                <a:ext cx="179" cy="342"/>
              </a:xfrm>
              <a:custGeom>
                <a:avLst/>
                <a:gdLst>
                  <a:gd name="T0" fmla="*/ 1 w 1012"/>
                  <a:gd name="T1" fmla="*/ 11 h 1937"/>
                  <a:gd name="T2" fmla="*/ 1 w 1012"/>
                  <a:gd name="T3" fmla="*/ 10 h 1937"/>
                  <a:gd name="T4" fmla="*/ 2 w 1012"/>
                  <a:gd name="T5" fmla="*/ 10 h 1937"/>
                  <a:gd name="T6" fmla="*/ 3 w 1012"/>
                  <a:gd name="T7" fmla="*/ 9 h 1937"/>
                  <a:gd name="T8" fmla="*/ 4 w 1012"/>
                  <a:gd name="T9" fmla="*/ 9 h 1937"/>
                  <a:gd name="T10" fmla="*/ 4 w 1012"/>
                  <a:gd name="T11" fmla="*/ 8 h 1937"/>
                  <a:gd name="T12" fmla="*/ 5 w 1012"/>
                  <a:gd name="T13" fmla="*/ 7 h 1937"/>
                  <a:gd name="T14" fmla="*/ 5 w 1012"/>
                  <a:gd name="T15" fmla="*/ 7 h 1937"/>
                  <a:gd name="T16" fmla="*/ 5 w 1012"/>
                  <a:gd name="T17" fmla="*/ 6 h 1937"/>
                  <a:gd name="T18" fmla="*/ 5 w 1012"/>
                  <a:gd name="T19" fmla="*/ 5 h 1937"/>
                  <a:gd name="T20" fmla="*/ 6 w 1012"/>
                  <a:gd name="T21" fmla="*/ 5 h 1937"/>
                  <a:gd name="T22" fmla="*/ 5 w 1012"/>
                  <a:gd name="T23" fmla="*/ 4 h 1937"/>
                  <a:gd name="T24" fmla="*/ 5 w 1012"/>
                  <a:gd name="T25" fmla="*/ 3 h 1937"/>
                  <a:gd name="T26" fmla="*/ 5 w 1012"/>
                  <a:gd name="T27" fmla="*/ 2 h 1937"/>
                  <a:gd name="T28" fmla="*/ 5 w 1012"/>
                  <a:gd name="T29" fmla="*/ 1 h 1937"/>
                  <a:gd name="T30" fmla="*/ 4 w 1012"/>
                  <a:gd name="T31" fmla="*/ 0 h 1937"/>
                  <a:gd name="T32" fmla="*/ 4 w 1012"/>
                  <a:gd name="T33" fmla="*/ 0 h 1937"/>
                  <a:gd name="T34" fmla="*/ 4 w 1012"/>
                  <a:gd name="T35" fmla="*/ 1 h 1937"/>
                  <a:gd name="T36" fmla="*/ 3 w 1012"/>
                  <a:gd name="T37" fmla="*/ 1 h 1937"/>
                  <a:gd name="T38" fmla="*/ 3 w 1012"/>
                  <a:gd name="T39" fmla="*/ 2 h 1937"/>
                  <a:gd name="T40" fmla="*/ 3 w 1012"/>
                  <a:gd name="T41" fmla="*/ 2 h 1937"/>
                  <a:gd name="T42" fmla="*/ 3 w 1012"/>
                  <a:gd name="T43" fmla="*/ 2 h 1937"/>
                  <a:gd name="T44" fmla="*/ 3 w 1012"/>
                  <a:gd name="T45" fmla="*/ 3 h 1937"/>
                  <a:gd name="T46" fmla="*/ 3 w 1012"/>
                  <a:gd name="T47" fmla="*/ 3 h 1937"/>
                  <a:gd name="T48" fmla="*/ 3 w 1012"/>
                  <a:gd name="T49" fmla="*/ 3 h 1937"/>
                  <a:gd name="T50" fmla="*/ 2 w 1012"/>
                  <a:gd name="T51" fmla="*/ 3 h 1937"/>
                  <a:gd name="T52" fmla="*/ 2 w 1012"/>
                  <a:gd name="T53" fmla="*/ 3 h 1937"/>
                  <a:gd name="T54" fmla="*/ 2 w 1012"/>
                  <a:gd name="T55" fmla="*/ 4 h 1937"/>
                  <a:gd name="T56" fmla="*/ 2 w 1012"/>
                  <a:gd name="T57" fmla="*/ 4 h 1937"/>
                  <a:gd name="T58" fmla="*/ 2 w 1012"/>
                  <a:gd name="T59" fmla="*/ 4 h 1937"/>
                  <a:gd name="T60" fmla="*/ 2 w 1012"/>
                  <a:gd name="T61" fmla="*/ 5 h 1937"/>
                  <a:gd name="T62" fmla="*/ 2 w 1012"/>
                  <a:gd name="T63" fmla="*/ 5 h 1937"/>
                  <a:gd name="T64" fmla="*/ 1 w 1012"/>
                  <a:gd name="T65" fmla="*/ 5 h 1937"/>
                  <a:gd name="T66" fmla="*/ 1 w 1012"/>
                  <a:gd name="T67" fmla="*/ 6 h 1937"/>
                  <a:gd name="T68" fmla="*/ 1 w 1012"/>
                  <a:gd name="T69" fmla="*/ 7 h 1937"/>
                  <a:gd name="T70" fmla="*/ 1 w 1012"/>
                  <a:gd name="T71" fmla="*/ 7 h 1937"/>
                  <a:gd name="T72" fmla="*/ 1 w 1012"/>
                  <a:gd name="T73" fmla="*/ 8 h 1937"/>
                  <a:gd name="T74" fmla="*/ 1 w 1012"/>
                  <a:gd name="T75" fmla="*/ 9 h 1937"/>
                  <a:gd name="T76" fmla="*/ 0 w 1012"/>
                  <a:gd name="T77" fmla="*/ 9 h 1937"/>
                  <a:gd name="T78" fmla="*/ 0 w 1012"/>
                  <a:gd name="T79" fmla="*/ 10 h 193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012"/>
                  <a:gd name="T121" fmla="*/ 0 h 1937"/>
                  <a:gd name="T122" fmla="*/ 1012 w 1012"/>
                  <a:gd name="T123" fmla="*/ 1937 h 193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012" h="1937">
                    <a:moveTo>
                      <a:pt x="0" y="1937"/>
                    </a:moveTo>
                    <a:lnTo>
                      <a:pt x="88" y="1908"/>
                    </a:lnTo>
                    <a:lnTo>
                      <a:pt x="173" y="1876"/>
                    </a:lnTo>
                    <a:lnTo>
                      <a:pt x="253" y="1842"/>
                    </a:lnTo>
                    <a:lnTo>
                      <a:pt x="330" y="1805"/>
                    </a:lnTo>
                    <a:lnTo>
                      <a:pt x="404" y="1766"/>
                    </a:lnTo>
                    <a:lnTo>
                      <a:pt x="473" y="1723"/>
                    </a:lnTo>
                    <a:lnTo>
                      <a:pt x="540" y="1678"/>
                    </a:lnTo>
                    <a:lnTo>
                      <a:pt x="602" y="1631"/>
                    </a:lnTo>
                    <a:lnTo>
                      <a:pt x="660" y="1581"/>
                    </a:lnTo>
                    <a:lnTo>
                      <a:pt x="715" y="1528"/>
                    </a:lnTo>
                    <a:lnTo>
                      <a:pt x="764" y="1474"/>
                    </a:lnTo>
                    <a:lnTo>
                      <a:pt x="810" y="1418"/>
                    </a:lnTo>
                    <a:lnTo>
                      <a:pt x="852" y="1360"/>
                    </a:lnTo>
                    <a:lnTo>
                      <a:pt x="888" y="1300"/>
                    </a:lnTo>
                    <a:lnTo>
                      <a:pt x="920" y="1238"/>
                    </a:lnTo>
                    <a:lnTo>
                      <a:pt x="947" y="1175"/>
                    </a:lnTo>
                    <a:lnTo>
                      <a:pt x="970" y="1109"/>
                    </a:lnTo>
                    <a:lnTo>
                      <a:pt x="988" y="1043"/>
                    </a:lnTo>
                    <a:lnTo>
                      <a:pt x="1001" y="974"/>
                    </a:lnTo>
                    <a:lnTo>
                      <a:pt x="1009" y="905"/>
                    </a:lnTo>
                    <a:lnTo>
                      <a:pt x="1012" y="834"/>
                    </a:lnTo>
                    <a:lnTo>
                      <a:pt x="1010" y="763"/>
                    </a:lnTo>
                    <a:lnTo>
                      <a:pt x="1003" y="689"/>
                    </a:lnTo>
                    <a:lnTo>
                      <a:pt x="989" y="616"/>
                    </a:lnTo>
                    <a:lnTo>
                      <a:pt x="971" y="541"/>
                    </a:lnTo>
                    <a:lnTo>
                      <a:pt x="947" y="465"/>
                    </a:lnTo>
                    <a:lnTo>
                      <a:pt x="917" y="389"/>
                    </a:lnTo>
                    <a:lnTo>
                      <a:pt x="882" y="313"/>
                    </a:lnTo>
                    <a:lnTo>
                      <a:pt x="841" y="235"/>
                    </a:lnTo>
                    <a:lnTo>
                      <a:pt x="794" y="156"/>
                    </a:lnTo>
                    <a:lnTo>
                      <a:pt x="740" y="79"/>
                    </a:lnTo>
                    <a:lnTo>
                      <a:pt x="681" y="0"/>
                    </a:lnTo>
                    <a:lnTo>
                      <a:pt x="669" y="58"/>
                    </a:lnTo>
                    <a:lnTo>
                      <a:pt x="657" y="113"/>
                    </a:lnTo>
                    <a:lnTo>
                      <a:pt x="644" y="164"/>
                    </a:lnTo>
                    <a:lnTo>
                      <a:pt x="630" y="213"/>
                    </a:lnTo>
                    <a:lnTo>
                      <a:pt x="615" y="257"/>
                    </a:lnTo>
                    <a:lnTo>
                      <a:pt x="601" y="299"/>
                    </a:lnTo>
                    <a:lnTo>
                      <a:pt x="585" y="336"/>
                    </a:lnTo>
                    <a:lnTo>
                      <a:pt x="570" y="372"/>
                    </a:lnTo>
                    <a:lnTo>
                      <a:pt x="556" y="403"/>
                    </a:lnTo>
                    <a:lnTo>
                      <a:pt x="542" y="431"/>
                    </a:lnTo>
                    <a:lnTo>
                      <a:pt x="530" y="456"/>
                    </a:lnTo>
                    <a:lnTo>
                      <a:pt x="517" y="478"/>
                    </a:lnTo>
                    <a:lnTo>
                      <a:pt x="506" y="496"/>
                    </a:lnTo>
                    <a:lnTo>
                      <a:pt x="497" y="512"/>
                    </a:lnTo>
                    <a:lnTo>
                      <a:pt x="489" y="524"/>
                    </a:lnTo>
                    <a:lnTo>
                      <a:pt x="484" y="533"/>
                    </a:lnTo>
                    <a:lnTo>
                      <a:pt x="476" y="545"/>
                    </a:lnTo>
                    <a:lnTo>
                      <a:pt x="468" y="559"/>
                    </a:lnTo>
                    <a:lnTo>
                      <a:pt x="459" y="576"/>
                    </a:lnTo>
                    <a:lnTo>
                      <a:pt x="450" y="594"/>
                    </a:lnTo>
                    <a:lnTo>
                      <a:pt x="439" y="613"/>
                    </a:lnTo>
                    <a:lnTo>
                      <a:pt x="427" y="636"/>
                    </a:lnTo>
                    <a:lnTo>
                      <a:pt x="415" y="659"/>
                    </a:lnTo>
                    <a:lnTo>
                      <a:pt x="404" y="684"/>
                    </a:lnTo>
                    <a:lnTo>
                      <a:pt x="391" y="712"/>
                    </a:lnTo>
                    <a:lnTo>
                      <a:pt x="377" y="742"/>
                    </a:lnTo>
                    <a:lnTo>
                      <a:pt x="363" y="773"/>
                    </a:lnTo>
                    <a:lnTo>
                      <a:pt x="349" y="806"/>
                    </a:lnTo>
                    <a:lnTo>
                      <a:pt x="333" y="842"/>
                    </a:lnTo>
                    <a:lnTo>
                      <a:pt x="317" y="880"/>
                    </a:lnTo>
                    <a:lnTo>
                      <a:pt x="301" y="919"/>
                    </a:lnTo>
                    <a:lnTo>
                      <a:pt x="285" y="961"/>
                    </a:lnTo>
                    <a:lnTo>
                      <a:pt x="268" y="1004"/>
                    </a:lnTo>
                    <a:lnTo>
                      <a:pt x="251" y="1052"/>
                    </a:lnTo>
                    <a:lnTo>
                      <a:pt x="234" y="1099"/>
                    </a:lnTo>
                    <a:lnTo>
                      <a:pt x="217" y="1150"/>
                    </a:lnTo>
                    <a:lnTo>
                      <a:pt x="199" y="1203"/>
                    </a:lnTo>
                    <a:lnTo>
                      <a:pt x="180" y="1258"/>
                    </a:lnTo>
                    <a:lnTo>
                      <a:pt x="163" y="1316"/>
                    </a:lnTo>
                    <a:lnTo>
                      <a:pt x="145" y="1375"/>
                    </a:lnTo>
                    <a:lnTo>
                      <a:pt x="127" y="1436"/>
                    </a:lnTo>
                    <a:lnTo>
                      <a:pt x="108" y="1501"/>
                    </a:lnTo>
                    <a:lnTo>
                      <a:pt x="90" y="1568"/>
                    </a:lnTo>
                    <a:lnTo>
                      <a:pt x="73" y="1636"/>
                    </a:lnTo>
                    <a:lnTo>
                      <a:pt x="54" y="1708"/>
                    </a:lnTo>
                    <a:lnTo>
                      <a:pt x="36" y="1782"/>
                    </a:lnTo>
                    <a:lnTo>
                      <a:pt x="18" y="1858"/>
                    </a:lnTo>
                    <a:lnTo>
                      <a:pt x="0" y="1937"/>
                    </a:lnTo>
                    <a:close/>
                  </a:path>
                </a:pathLst>
              </a:custGeom>
              <a:solidFill>
                <a:srgbClr val="00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6381" name="Freeform 70"/>
              <p:cNvSpPr>
                <a:spLocks/>
              </p:cNvSpPr>
              <p:nvPr/>
            </p:nvSpPr>
            <p:spPr bwMode="auto">
              <a:xfrm>
                <a:off x="3257" y="3329"/>
                <a:ext cx="181" cy="350"/>
              </a:xfrm>
              <a:custGeom>
                <a:avLst/>
                <a:gdLst>
                  <a:gd name="T0" fmla="*/ 4 w 1026"/>
                  <a:gd name="T1" fmla="*/ 0 h 1973"/>
                  <a:gd name="T2" fmla="*/ 4 w 1026"/>
                  <a:gd name="T3" fmla="*/ 1 h 1973"/>
                  <a:gd name="T4" fmla="*/ 5 w 1026"/>
                  <a:gd name="T5" fmla="*/ 2 h 1973"/>
                  <a:gd name="T6" fmla="*/ 5 w 1026"/>
                  <a:gd name="T7" fmla="*/ 3 h 1973"/>
                  <a:gd name="T8" fmla="*/ 5 w 1026"/>
                  <a:gd name="T9" fmla="*/ 4 h 1973"/>
                  <a:gd name="T10" fmla="*/ 5 w 1026"/>
                  <a:gd name="T11" fmla="*/ 4 h 1973"/>
                  <a:gd name="T12" fmla="*/ 5 w 1026"/>
                  <a:gd name="T13" fmla="*/ 5 h 1973"/>
                  <a:gd name="T14" fmla="*/ 5 w 1026"/>
                  <a:gd name="T15" fmla="*/ 6 h 1973"/>
                  <a:gd name="T16" fmla="*/ 5 w 1026"/>
                  <a:gd name="T17" fmla="*/ 7 h 1973"/>
                  <a:gd name="T18" fmla="*/ 5 w 1026"/>
                  <a:gd name="T19" fmla="*/ 7 h 1973"/>
                  <a:gd name="T20" fmla="*/ 4 w 1026"/>
                  <a:gd name="T21" fmla="*/ 8 h 1973"/>
                  <a:gd name="T22" fmla="*/ 4 w 1026"/>
                  <a:gd name="T23" fmla="*/ 9 h 1973"/>
                  <a:gd name="T24" fmla="*/ 3 w 1026"/>
                  <a:gd name="T25" fmla="*/ 9 h 1973"/>
                  <a:gd name="T26" fmla="*/ 3 w 1026"/>
                  <a:gd name="T27" fmla="*/ 10 h 1973"/>
                  <a:gd name="T28" fmla="*/ 2 w 1026"/>
                  <a:gd name="T29" fmla="*/ 10 h 1973"/>
                  <a:gd name="T30" fmla="*/ 1 w 1026"/>
                  <a:gd name="T31" fmla="*/ 11 h 1973"/>
                  <a:gd name="T32" fmla="*/ 0 w 1026"/>
                  <a:gd name="T33" fmla="*/ 11 h 1973"/>
                  <a:gd name="T34" fmla="*/ 1 w 1026"/>
                  <a:gd name="T35" fmla="*/ 11 h 1973"/>
                  <a:gd name="T36" fmla="*/ 1 w 1026"/>
                  <a:gd name="T37" fmla="*/ 10 h 1973"/>
                  <a:gd name="T38" fmla="*/ 2 w 1026"/>
                  <a:gd name="T39" fmla="*/ 10 h 1973"/>
                  <a:gd name="T40" fmla="*/ 3 w 1026"/>
                  <a:gd name="T41" fmla="*/ 10 h 1973"/>
                  <a:gd name="T42" fmla="*/ 4 w 1026"/>
                  <a:gd name="T43" fmla="*/ 9 h 1973"/>
                  <a:gd name="T44" fmla="*/ 4 w 1026"/>
                  <a:gd name="T45" fmla="*/ 9 h 1973"/>
                  <a:gd name="T46" fmla="*/ 5 w 1026"/>
                  <a:gd name="T47" fmla="*/ 8 h 1973"/>
                  <a:gd name="T48" fmla="*/ 5 w 1026"/>
                  <a:gd name="T49" fmla="*/ 7 h 1973"/>
                  <a:gd name="T50" fmla="*/ 5 w 1026"/>
                  <a:gd name="T51" fmla="*/ 6 h 1973"/>
                  <a:gd name="T52" fmla="*/ 6 w 1026"/>
                  <a:gd name="T53" fmla="*/ 6 h 1973"/>
                  <a:gd name="T54" fmla="*/ 6 w 1026"/>
                  <a:gd name="T55" fmla="*/ 5 h 1973"/>
                  <a:gd name="T56" fmla="*/ 6 w 1026"/>
                  <a:gd name="T57" fmla="*/ 4 h 1973"/>
                  <a:gd name="T58" fmla="*/ 5 w 1026"/>
                  <a:gd name="T59" fmla="*/ 3 h 1973"/>
                  <a:gd name="T60" fmla="*/ 5 w 1026"/>
                  <a:gd name="T61" fmla="*/ 2 h 1973"/>
                  <a:gd name="T62" fmla="*/ 5 w 1026"/>
                  <a:gd name="T63" fmla="*/ 1 h 1973"/>
                  <a:gd name="T64" fmla="*/ 4 w 1026"/>
                  <a:gd name="T65" fmla="*/ 1 h 1973"/>
                  <a:gd name="T66" fmla="*/ 4 w 1026"/>
                  <a:gd name="T67" fmla="*/ 0 h 1973"/>
                  <a:gd name="T68" fmla="*/ 4 w 1026"/>
                  <a:gd name="T69" fmla="*/ 0 h 1973"/>
                  <a:gd name="T70" fmla="*/ 4 w 1026"/>
                  <a:gd name="T71" fmla="*/ 0 h 197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026"/>
                  <a:gd name="T109" fmla="*/ 0 h 1973"/>
                  <a:gd name="T110" fmla="*/ 1026 w 1026"/>
                  <a:gd name="T111" fmla="*/ 1973 h 1973"/>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026" h="1973">
                    <a:moveTo>
                      <a:pt x="693" y="27"/>
                    </a:moveTo>
                    <a:lnTo>
                      <a:pt x="674" y="33"/>
                    </a:lnTo>
                    <a:lnTo>
                      <a:pt x="733" y="111"/>
                    </a:lnTo>
                    <a:lnTo>
                      <a:pt x="787" y="189"/>
                    </a:lnTo>
                    <a:lnTo>
                      <a:pt x="834" y="266"/>
                    </a:lnTo>
                    <a:lnTo>
                      <a:pt x="873" y="344"/>
                    </a:lnTo>
                    <a:lnTo>
                      <a:pt x="909" y="419"/>
                    </a:lnTo>
                    <a:lnTo>
                      <a:pt x="939" y="495"/>
                    </a:lnTo>
                    <a:lnTo>
                      <a:pt x="963" y="570"/>
                    </a:lnTo>
                    <a:lnTo>
                      <a:pt x="981" y="644"/>
                    </a:lnTo>
                    <a:lnTo>
                      <a:pt x="994" y="717"/>
                    </a:lnTo>
                    <a:lnTo>
                      <a:pt x="1002" y="790"/>
                    </a:lnTo>
                    <a:lnTo>
                      <a:pt x="1002" y="860"/>
                    </a:lnTo>
                    <a:lnTo>
                      <a:pt x="1001" y="929"/>
                    </a:lnTo>
                    <a:lnTo>
                      <a:pt x="993" y="999"/>
                    </a:lnTo>
                    <a:lnTo>
                      <a:pt x="980" y="1066"/>
                    </a:lnTo>
                    <a:lnTo>
                      <a:pt x="961" y="1133"/>
                    </a:lnTo>
                    <a:lnTo>
                      <a:pt x="939" y="1197"/>
                    </a:lnTo>
                    <a:lnTo>
                      <a:pt x="911" y="1259"/>
                    </a:lnTo>
                    <a:lnTo>
                      <a:pt x="881" y="1321"/>
                    </a:lnTo>
                    <a:lnTo>
                      <a:pt x="844" y="1380"/>
                    </a:lnTo>
                    <a:lnTo>
                      <a:pt x="802" y="1437"/>
                    </a:lnTo>
                    <a:lnTo>
                      <a:pt x="758" y="1493"/>
                    </a:lnTo>
                    <a:lnTo>
                      <a:pt x="709" y="1546"/>
                    </a:lnTo>
                    <a:lnTo>
                      <a:pt x="654" y="1599"/>
                    </a:lnTo>
                    <a:lnTo>
                      <a:pt x="597" y="1648"/>
                    </a:lnTo>
                    <a:lnTo>
                      <a:pt x="536" y="1695"/>
                    </a:lnTo>
                    <a:lnTo>
                      <a:pt x="469" y="1739"/>
                    </a:lnTo>
                    <a:lnTo>
                      <a:pt x="400" y="1783"/>
                    </a:lnTo>
                    <a:lnTo>
                      <a:pt x="327" y="1821"/>
                    </a:lnTo>
                    <a:lnTo>
                      <a:pt x="251" y="1858"/>
                    </a:lnTo>
                    <a:lnTo>
                      <a:pt x="171" y="1892"/>
                    </a:lnTo>
                    <a:lnTo>
                      <a:pt x="87" y="1923"/>
                    </a:lnTo>
                    <a:lnTo>
                      <a:pt x="0" y="1952"/>
                    </a:lnTo>
                    <a:lnTo>
                      <a:pt x="5" y="1973"/>
                    </a:lnTo>
                    <a:lnTo>
                      <a:pt x="94" y="1944"/>
                    </a:lnTo>
                    <a:lnTo>
                      <a:pt x="178" y="1913"/>
                    </a:lnTo>
                    <a:lnTo>
                      <a:pt x="259" y="1879"/>
                    </a:lnTo>
                    <a:lnTo>
                      <a:pt x="337" y="1842"/>
                    </a:lnTo>
                    <a:lnTo>
                      <a:pt x="411" y="1801"/>
                    </a:lnTo>
                    <a:lnTo>
                      <a:pt x="482" y="1758"/>
                    </a:lnTo>
                    <a:lnTo>
                      <a:pt x="549" y="1713"/>
                    </a:lnTo>
                    <a:lnTo>
                      <a:pt x="611" y="1666"/>
                    </a:lnTo>
                    <a:lnTo>
                      <a:pt x="670" y="1615"/>
                    </a:lnTo>
                    <a:lnTo>
                      <a:pt x="725" y="1562"/>
                    </a:lnTo>
                    <a:lnTo>
                      <a:pt x="773" y="1508"/>
                    </a:lnTo>
                    <a:lnTo>
                      <a:pt x="821" y="1451"/>
                    </a:lnTo>
                    <a:lnTo>
                      <a:pt x="863" y="1393"/>
                    </a:lnTo>
                    <a:lnTo>
                      <a:pt x="900" y="1331"/>
                    </a:lnTo>
                    <a:lnTo>
                      <a:pt x="932" y="1269"/>
                    </a:lnTo>
                    <a:lnTo>
                      <a:pt x="960" y="1205"/>
                    </a:lnTo>
                    <a:lnTo>
                      <a:pt x="982" y="1138"/>
                    </a:lnTo>
                    <a:lnTo>
                      <a:pt x="1001" y="1071"/>
                    </a:lnTo>
                    <a:lnTo>
                      <a:pt x="1014" y="1002"/>
                    </a:lnTo>
                    <a:lnTo>
                      <a:pt x="1022" y="932"/>
                    </a:lnTo>
                    <a:lnTo>
                      <a:pt x="1026" y="860"/>
                    </a:lnTo>
                    <a:lnTo>
                      <a:pt x="1023" y="788"/>
                    </a:lnTo>
                    <a:lnTo>
                      <a:pt x="1015" y="714"/>
                    </a:lnTo>
                    <a:lnTo>
                      <a:pt x="1002" y="639"/>
                    </a:lnTo>
                    <a:lnTo>
                      <a:pt x="984" y="564"/>
                    </a:lnTo>
                    <a:lnTo>
                      <a:pt x="960" y="487"/>
                    </a:lnTo>
                    <a:lnTo>
                      <a:pt x="930" y="411"/>
                    </a:lnTo>
                    <a:lnTo>
                      <a:pt x="894" y="333"/>
                    </a:lnTo>
                    <a:lnTo>
                      <a:pt x="852" y="256"/>
                    </a:lnTo>
                    <a:lnTo>
                      <a:pt x="805" y="176"/>
                    </a:lnTo>
                    <a:lnTo>
                      <a:pt x="751" y="98"/>
                    </a:lnTo>
                    <a:lnTo>
                      <a:pt x="692" y="20"/>
                    </a:lnTo>
                    <a:lnTo>
                      <a:pt x="672" y="25"/>
                    </a:lnTo>
                    <a:lnTo>
                      <a:pt x="692" y="20"/>
                    </a:lnTo>
                    <a:lnTo>
                      <a:pt x="676" y="0"/>
                    </a:lnTo>
                    <a:lnTo>
                      <a:pt x="672" y="25"/>
                    </a:lnTo>
                    <a:lnTo>
                      <a:pt x="693" y="2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6382" name="Freeform 71"/>
              <p:cNvSpPr>
                <a:spLocks/>
              </p:cNvSpPr>
              <p:nvPr/>
            </p:nvSpPr>
            <p:spPr bwMode="auto">
              <a:xfrm>
                <a:off x="3341" y="3334"/>
                <a:ext cx="38" cy="95"/>
              </a:xfrm>
              <a:custGeom>
                <a:avLst/>
                <a:gdLst>
                  <a:gd name="T0" fmla="*/ 0 w 216"/>
                  <a:gd name="T1" fmla="*/ 3 h 539"/>
                  <a:gd name="T2" fmla="*/ 0 w 216"/>
                  <a:gd name="T3" fmla="*/ 3 h 539"/>
                  <a:gd name="T4" fmla="*/ 0 w 216"/>
                  <a:gd name="T5" fmla="*/ 3 h 539"/>
                  <a:gd name="T6" fmla="*/ 0 w 216"/>
                  <a:gd name="T7" fmla="*/ 3 h 539"/>
                  <a:gd name="T8" fmla="*/ 0 w 216"/>
                  <a:gd name="T9" fmla="*/ 3 h 539"/>
                  <a:gd name="T10" fmla="*/ 0 w 216"/>
                  <a:gd name="T11" fmla="*/ 3 h 539"/>
                  <a:gd name="T12" fmla="*/ 0 w 216"/>
                  <a:gd name="T13" fmla="*/ 2 h 539"/>
                  <a:gd name="T14" fmla="*/ 0 w 216"/>
                  <a:gd name="T15" fmla="*/ 2 h 539"/>
                  <a:gd name="T16" fmla="*/ 1 w 216"/>
                  <a:gd name="T17" fmla="*/ 2 h 539"/>
                  <a:gd name="T18" fmla="*/ 1 w 216"/>
                  <a:gd name="T19" fmla="*/ 2 h 539"/>
                  <a:gd name="T20" fmla="*/ 1 w 216"/>
                  <a:gd name="T21" fmla="*/ 2 h 539"/>
                  <a:gd name="T22" fmla="*/ 1 w 216"/>
                  <a:gd name="T23" fmla="*/ 2 h 539"/>
                  <a:gd name="T24" fmla="*/ 1 w 216"/>
                  <a:gd name="T25" fmla="*/ 1 h 539"/>
                  <a:gd name="T26" fmla="*/ 1 w 216"/>
                  <a:gd name="T27" fmla="*/ 1 h 539"/>
                  <a:gd name="T28" fmla="*/ 1 w 216"/>
                  <a:gd name="T29" fmla="*/ 1 h 539"/>
                  <a:gd name="T30" fmla="*/ 1 w 216"/>
                  <a:gd name="T31" fmla="*/ 1 h 539"/>
                  <a:gd name="T32" fmla="*/ 1 w 216"/>
                  <a:gd name="T33" fmla="*/ 0 h 539"/>
                  <a:gd name="T34" fmla="*/ 1 w 216"/>
                  <a:gd name="T35" fmla="*/ 0 h 539"/>
                  <a:gd name="T36" fmla="*/ 1 w 216"/>
                  <a:gd name="T37" fmla="*/ 0 h 539"/>
                  <a:gd name="T38" fmla="*/ 1 w 216"/>
                  <a:gd name="T39" fmla="*/ 0 h 539"/>
                  <a:gd name="T40" fmla="*/ 1 w 216"/>
                  <a:gd name="T41" fmla="*/ 1 h 539"/>
                  <a:gd name="T42" fmla="*/ 1 w 216"/>
                  <a:gd name="T43" fmla="*/ 1 h 539"/>
                  <a:gd name="T44" fmla="*/ 1 w 216"/>
                  <a:gd name="T45" fmla="*/ 1 h 539"/>
                  <a:gd name="T46" fmla="*/ 1 w 216"/>
                  <a:gd name="T47" fmla="*/ 1 h 539"/>
                  <a:gd name="T48" fmla="*/ 1 w 216"/>
                  <a:gd name="T49" fmla="*/ 2 h 539"/>
                  <a:gd name="T50" fmla="*/ 1 w 216"/>
                  <a:gd name="T51" fmla="*/ 2 h 539"/>
                  <a:gd name="T52" fmla="*/ 1 w 216"/>
                  <a:gd name="T53" fmla="*/ 2 h 539"/>
                  <a:gd name="T54" fmla="*/ 0 w 216"/>
                  <a:gd name="T55" fmla="*/ 2 h 539"/>
                  <a:gd name="T56" fmla="*/ 0 w 216"/>
                  <a:gd name="T57" fmla="*/ 2 h 539"/>
                  <a:gd name="T58" fmla="*/ 0 w 216"/>
                  <a:gd name="T59" fmla="*/ 2 h 539"/>
                  <a:gd name="T60" fmla="*/ 0 w 216"/>
                  <a:gd name="T61" fmla="*/ 3 h 539"/>
                  <a:gd name="T62" fmla="*/ 0 w 216"/>
                  <a:gd name="T63" fmla="*/ 3 h 539"/>
                  <a:gd name="T64" fmla="*/ 0 w 216"/>
                  <a:gd name="T65" fmla="*/ 3 h 539"/>
                  <a:gd name="T66" fmla="*/ 0 w 216"/>
                  <a:gd name="T67" fmla="*/ 3 h 539"/>
                  <a:gd name="T68" fmla="*/ 0 w 216"/>
                  <a:gd name="T69" fmla="*/ 3 h 539"/>
                  <a:gd name="T70" fmla="*/ 0 w 216"/>
                  <a:gd name="T71" fmla="*/ 3 h 539"/>
                  <a:gd name="T72" fmla="*/ 0 w 216"/>
                  <a:gd name="T73" fmla="*/ 3 h 539"/>
                  <a:gd name="T74" fmla="*/ 0 w 216"/>
                  <a:gd name="T75" fmla="*/ 3 h 539"/>
                  <a:gd name="T76" fmla="*/ 0 w 216"/>
                  <a:gd name="T77" fmla="*/ 3 h 539"/>
                  <a:gd name="T78" fmla="*/ 0 w 216"/>
                  <a:gd name="T79" fmla="*/ 3 h 53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16"/>
                  <a:gd name="T121" fmla="*/ 0 h 539"/>
                  <a:gd name="T122" fmla="*/ 216 w 216"/>
                  <a:gd name="T123" fmla="*/ 539 h 539"/>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16" h="539">
                    <a:moveTo>
                      <a:pt x="18" y="539"/>
                    </a:moveTo>
                    <a:lnTo>
                      <a:pt x="18" y="539"/>
                    </a:lnTo>
                    <a:lnTo>
                      <a:pt x="23" y="530"/>
                    </a:lnTo>
                    <a:lnTo>
                      <a:pt x="31" y="518"/>
                    </a:lnTo>
                    <a:lnTo>
                      <a:pt x="40" y="503"/>
                    </a:lnTo>
                    <a:lnTo>
                      <a:pt x="51" y="484"/>
                    </a:lnTo>
                    <a:lnTo>
                      <a:pt x="65" y="462"/>
                    </a:lnTo>
                    <a:lnTo>
                      <a:pt x="77" y="437"/>
                    </a:lnTo>
                    <a:lnTo>
                      <a:pt x="92" y="409"/>
                    </a:lnTo>
                    <a:lnTo>
                      <a:pt x="106" y="377"/>
                    </a:lnTo>
                    <a:lnTo>
                      <a:pt x="120" y="341"/>
                    </a:lnTo>
                    <a:lnTo>
                      <a:pt x="136" y="304"/>
                    </a:lnTo>
                    <a:lnTo>
                      <a:pt x="151" y="262"/>
                    </a:lnTo>
                    <a:lnTo>
                      <a:pt x="165" y="216"/>
                    </a:lnTo>
                    <a:lnTo>
                      <a:pt x="180" y="168"/>
                    </a:lnTo>
                    <a:lnTo>
                      <a:pt x="193" y="117"/>
                    </a:lnTo>
                    <a:lnTo>
                      <a:pt x="204" y="61"/>
                    </a:lnTo>
                    <a:lnTo>
                      <a:pt x="216" y="2"/>
                    </a:lnTo>
                    <a:lnTo>
                      <a:pt x="195" y="0"/>
                    </a:lnTo>
                    <a:lnTo>
                      <a:pt x="183" y="56"/>
                    </a:lnTo>
                    <a:lnTo>
                      <a:pt x="172" y="111"/>
                    </a:lnTo>
                    <a:lnTo>
                      <a:pt x="159" y="163"/>
                    </a:lnTo>
                    <a:lnTo>
                      <a:pt x="144" y="211"/>
                    </a:lnTo>
                    <a:lnTo>
                      <a:pt x="130" y="254"/>
                    </a:lnTo>
                    <a:lnTo>
                      <a:pt x="115" y="296"/>
                    </a:lnTo>
                    <a:lnTo>
                      <a:pt x="99" y="333"/>
                    </a:lnTo>
                    <a:lnTo>
                      <a:pt x="85" y="369"/>
                    </a:lnTo>
                    <a:lnTo>
                      <a:pt x="71" y="399"/>
                    </a:lnTo>
                    <a:lnTo>
                      <a:pt x="56" y="426"/>
                    </a:lnTo>
                    <a:lnTo>
                      <a:pt x="44" y="451"/>
                    </a:lnTo>
                    <a:lnTo>
                      <a:pt x="32" y="474"/>
                    </a:lnTo>
                    <a:lnTo>
                      <a:pt x="22" y="492"/>
                    </a:lnTo>
                    <a:lnTo>
                      <a:pt x="13" y="508"/>
                    </a:lnTo>
                    <a:lnTo>
                      <a:pt x="5" y="520"/>
                    </a:lnTo>
                    <a:lnTo>
                      <a:pt x="0" y="529"/>
                    </a:lnTo>
                    <a:lnTo>
                      <a:pt x="18" y="53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6383" name="Freeform 72"/>
              <p:cNvSpPr>
                <a:spLocks/>
              </p:cNvSpPr>
              <p:nvPr/>
            </p:nvSpPr>
            <p:spPr bwMode="auto">
              <a:xfrm>
                <a:off x="3254" y="3428"/>
                <a:ext cx="90" cy="251"/>
              </a:xfrm>
              <a:custGeom>
                <a:avLst/>
                <a:gdLst>
                  <a:gd name="T0" fmla="*/ 0 w 507"/>
                  <a:gd name="T1" fmla="*/ 8 h 1424"/>
                  <a:gd name="T2" fmla="*/ 0 w 507"/>
                  <a:gd name="T3" fmla="*/ 7 h 1424"/>
                  <a:gd name="T4" fmla="*/ 1 w 507"/>
                  <a:gd name="T5" fmla="*/ 6 h 1424"/>
                  <a:gd name="T6" fmla="*/ 1 w 507"/>
                  <a:gd name="T7" fmla="*/ 5 h 1424"/>
                  <a:gd name="T8" fmla="*/ 1 w 507"/>
                  <a:gd name="T9" fmla="*/ 5 h 1424"/>
                  <a:gd name="T10" fmla="*/ 1 w 507"/>
                  <a:gd name="T11" fmla="*/ 4 h 1424"/>
                  <a:gd name="T12" fmla="*/ 1 w 507"/>
                  <a:gd name="T13" fmla="*/ 3 h 1424"/>
                  <a:gd name="T14" fmla="*/ 2 w 507"/>
                  <a:gd name="T15" fmla="*/ 3 h 1424"/>
                  <a:gd name="T16" fmla="*/ 2 w 507"/>
                  <a:gd name="T17" fmla="*/ 2 h 1424"/>
                  <a:gd name="T18" fmla="*/ 2 w 507"/>
                  <a:gd name="T19" fmla="*/ 2 h 1424"/>
                  <a:gd name="T20" fmla="*/ 2 w 507"/>
                  <a:gd name="T21" fmla="*/ 2 h 1424"/>
                  <a:gd name="T22" fmla="*/ 2 w 507"/>
                  <a:gd name="T23" fmla="*/ 1 h 1424"/>
                  <a:gd name="T24" fmla="*/ 2 w 507"/>
                  <a:gd name="T25" fmla="*/ 1 h 1424"/>
                  <a:gd name="T26" fmla="*/ 2 w 507"/>
                  <a:gd name="T27" fmla="*/ 1 h 1424"/>
                  <a:gd name="T28" fmla="*/ 3 w 507"/>
                  <a:gd name="T29" fmla="*/ 0 h 1424"/>
                  <a:gd name="T30" fmla="*/ 3 w 507"/>
                  <a:gd name="T31" fmla="*/ 0 h 1424"/>
                  <a:gd name="T32" fmla="*/ 3 w 507"/>
                  <a:gd name="T33" fmla="*/ 0 h 1424"/>
                  <a:gd name="T34" fmla="*/ 3 w 507"/>
                  <a:gd name="T35" fmla="*/ 0 h 1424"/>
                  <a:gd name="T36" fmla="*/ 3 w 507"/>
                  <a:gd name="T37" fmla="*/ 0 h 1424"/>
                  <a:gd name="T38" fmla="*/ 2 w 507"/>
                  <a:gd name="T39" fmla="*/ 0 h 1424"/>
                  <a:gd name="T40" fmla="*/ 2 w 507"/>
                  <a:gd name="T41" fmla="*/ 1 h 1424"/>
                  <a:gd name="T42" fmla="*/ 2 w 507"/>
                  <a:gd name="T43" fmla="*/ 1 h 1424"/>
                  <a:gd name="T44" fmla="*/ 2 w 507"/>
                  <a:gd name="T45" fmla="*/ 1 h 1424"/>
                  <a:gd name="T46" fmla="*/ 2 w 507"/>
                  <a:gd name="T47" fmla="*/ 2 h 1424"/>
                  <a:gd name="T48" fmla="*/ 2 w 507"/>
                  <a:gd name="T49" fmla="*/ 2 h 1424"/>
                  <a:gd name="T50" fmla="*/ 2 w 507"/>
                  <a:gd name="T51" fmla="*/ 3 h 1424"/>
                  <a:gd name="T52" fmla="*/ 1 w 507"/>
                  <a:gd name="T53" fmla="*/ 3 h 1424"/>
                  <a:gd name="T54" fmla="*/ 1 w 507"/>
                  <a:gd name="T55" fmla="*/ 4 h 1424"/>
                  <a:gd name="T56" fmla="*/ 1 w 507"/>
                  <a:gd name="T57" fmla="*/ 4 h 1424"/>
                  <a:gd name="T58" fmla="*/ 1 w 507"/>
                  <a:gd name="T59" fmla="*/ 5 h 1424"/>
                  <a:gd name="T60" fmla="*/ 1 w 507"/>
                  <a:gd name="T61" fmla="*/ 6 h 1424"/>
                  <a:gd name="T62" fmla="*/ 0 w 507"/>
                  <a:gd name="T63" fmla="*/ 7 h 1424"/>
                  <a:gd name="T64" fmla="*/ 0 w 507"/>
                  <a:gd name="T65" fmla="*/ 7 h 1424"/>
                  <a:gd name="T66" fmla="*/ 0 w 507"/>
                  <a:gd name="T67" fmla="*/ 8 h 1424"/>
                  <a:gd name="T68" fmla="*/ 0 w 507"/>
                  <a:gd name="T69" fmla="*/ 8 h 1424"/>
                  <a:gd name="T70" fmla="*/ 0 w 507"/>
                  <a:gd name="T71" fmla="*/ 8 h 142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507"/>
                  <a:gd name="T109" fmla="*/ 0 h 1424"/>
                  <a:gd name="T110" fmla="*/ 507 w 507"/>
                  <a:gd name="T111" fmla="*/ 1424 h 142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507" h="1424">
                    <a:moveTo>
                      <a:pt x="12" y="1398"/>
                    </a:moveTo>
                    <a:lnTo>
                      <a:pt x="25" y="1411"/>
                    </a:lnTo>
                    <a:lnTo>
                      <a:pt x="42" y="1332"/>
                    </a:lnTo>
                    <a:lnTo>
                      <a:pt x="60" y="1256"/>
                    </a:lnTo>
                    <a:lnTo>
                      <a:pt x="79" y="1183"/>
                    </a:lnTo>
                    <a:lnTo>
                      <a:pt x="97" y="1111"/>
                    </a:lnTo>
                    <a:lnTo>
                      <a:pt x="114" y="1042"/>
                    </a:lnTo>
                    <a:lnTo>
                      <a:pt x="133" y="975"/>
                    </a:lnTo>
                    <a:lnTo>
                      <a:pt x="151" y="911"/>
                    </a:lnTo>
                    <a:lnTo>
                      <a:pt x="169" y="849"/>
                    </a:lnTo>
                    <a:lnTo>
                      <a:pt x="188" y="790"/>
                    </a:lnTo>
                    <a:lnTo>
                      <a:pt x="205" y="734"/>
                    </a:lnTo>
                    <a:lnTo>
                      <a:pt x="223" y="679"/>
                    </a:lnTo>
                    <a:lnTo>
                      <a:pt x="242" y="626"/>
                    </a:lnTo>
                    <a:lnTo>
                      <a:pt x="259" y="575"/>
                    </a:lnTo>
                    <a:lnTo>
                      <a:pt x="276" y="528"/>
                    </a:lnTo>
                    <a:lnTo>
                      <a:pt x="293" y="480"/>
                    </a:lnTo>
                    <a:lnTo>
                      <a:pt x="310" y="437"/>
                    </a:lnTo>
                    <a:lnTo>
                      <a:pt x="326" y="395"/>
                    </a:lnTo>
                    <a:lnTo>
                      <a:pt x="341" y="356"/>
                    </a:lnTo>
                    <a:lnTo>
                      <a:pt x="357" y="318"/>
                    </a:lnTo>
                    <a:lnTo>
                      <a:pt x="373" y="282"/>
                    </a:lnTo>
                    <a:lnTo>
                      <a:pt x="387" y="249"/>
                    </a:lnTo>
                    <a:lnTo>
                      <a:pt x="402" y="218"/>
                    </a:lnTo>
                    <a:lnTo>
                      <a:pt x="415" y="188"/>
                    </a:lnTo>
                    <a:lnTo>
                      <a:pt x="428" y="161"/>
                    </a:lnTo>
                    <a:lnTo>
                      <a:pt x="440" y="136"/>
                    </a:lnTo>
                    <a:lnTo>
                      <a:pt x="452" y="113"/>
                    </a:lnTo>
                    <a:lnTo>
                      <a:pt x="462" y="90"/>
                    </a:lnTo>
                    <a:lnTo>
                      <a:pt x="473" y="71"/>
                    </a:lnTo>
                    <a:lnTo>
                      <a:pt x="482" y="54"/>
                    </a:lnTo>
                    <a:lnTo>
                      <a:pt x="491" y="37"/>
                    </a:lnTo>
                    <a:lnTo>
                      <a:pt x="499" y="22"/>
                    </a:lnTo>
                    <a:lnTo>
                      <a:pt x="507" y="10"/>
                    </a:lnTo>
                    <a:lnTo>
                      <a:pt x="489" y="0"/>
                    </a:lnTo>
                    <a:lnTo>
                      <a:pt x="481" y="12"/>
                    </a:lnTo>
                    <a:lnTo>
                      <a:pt x="473" y="26"/>
                    </a:lnTo>
                    <a:lnTo>
                      <a:pt x="464" y="43"/>
                    </a:lnTo>
                    <a:lnTo>
                      <a:pt x="454" y="60"/>
                    </a:lnTo>
                    <a:lnTo>
                      <a:pt x="444" y="80"/>
                    </a:lnTo>
                    <a:lnTo>
                      <a:pt x="431" y="102"/>
                    </a:lnTo>
                    <a:lnTo>
                      <a:pt x="419" y="126"/>
                    </a:lnTo>
                    <a:lnTo>
                      <a:pt x="407" y="151"/>
                    </a:lnTo>
                    <a:lnTo>
                      <a:pt x="394" y="180"/>
                    </a:lnTo>
                    <a:lnTo>
                      <a:pt x="381" y="210"/>
                    </a:lnTo>
                    <a:lnTo>
                      <a:pt x="366" y="241"/>
                    </a:lnTo>
                    <a:lnTo>
                      <a:pt x="352" y="274"/>
                    </a:lnTo>
                    <a:lnTo>
                      <a:pt x="336" y="310"/>
                    </a:lnTo>
                    <a:lnTo>
                      <a:pt x="320" y="348"/>
                    </a:lnTo>
                    <a:lnTo>
                      <a:pt x="305" y="387"/>
                    </a:lnTo>
                    <a:lnTo>
                      <a:pt x="289" y="429"/>
                    </a:lnTo>
                    <a:lnTo>
                      <a:pt x="272" y="473"/>
                    </a:lnTo>
                    <a:lnTo>
                      <a:pt x="255" y="520"/>
                    </a:lnTo>
                    <a:lnTo>
                      <a:pt x="238" y="567"/>
                    </a:lnTo>
                    <a:lnTo>
                      <a:pt x="221" y="618"/>
                    </a:lnTo>
                    <a:lnTo>
                      <a:pt x="202" y="671"/>
                    </a:lnTo>
                    <a:lnTo>
                      <a:pt x="184" y="726"/>
                    </a:lnTo>
                    <a:lnTo>
                      <a:pt x="167" y="785"/>
                    </a:lnTo>
                    <a:lnTo>
                      <a:pt x="148" y="844"/>
                    </a:lnTo>
                    <a:lnTo>
                      <a:pt x="130" y="906"/>
                    </a:lnTo>
                    <a:lnTo>
                      <a:pt x="112" y="970"/>
                    </a:lnTo>
                    <a:lnTo>
                      <a:pt x="93" y="1037"/>
                    </a:lnTo>
                    <a:lnTo>
                      <a:pt x="76" y="1105"/>
                    </a:lnTo>
                    <a:lnTo>
                      <a:pt x="58" y="1178"/>
                    </a:lnTo>
                    <a:lnTo>
                      <a:pt x="39" y="1251"/>
                    </a:lnTo>
                    <a:lnTo>
                      <a:pt x="21" y="1327"/>
                    </a:lnTo>
                    <a:lnTo>
                      <a:pt x="4" y="1406"/>
                    </a:lnTo>
                    <a:lnTo>
                      <a:pt x="17" y="1419"/>
                    </a:lnTo>
                    <a:lnTo>
                      <a:pt x="4" y="1406"/>
                    </a:lnTo>
                    <a:lnTo>
                      <a:pt x="0" y="1424"/>
                    </a:lnTo>
                    <a:lnTo>
                      <a:pt x="17" y="1419"/>
                    </a:lnTo>
                    <a:lnTo>
                      <a:pt x="12" y="139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6384" name="Freeform 73"/>
              <p:cNvSpPr>
                <a:spLocks/>
              </p:cNvSpPr>
              <p:nvPr/>
            </p:nvSpPr>
            <p:spPr bwMode="auto">
              <a:xfrm>
                <a:off x="3257" y="3580"/>
                <a:ext cx="324" cy="133"/>
              </a:xfrm>
              <a:custGeom>
                <a:avLst/>
                <a:gdLst>
                  <a:gd name="T0" fmla="*/ 0 w 1830"/>
                  <a:gd name="T1" fmla="*/ 3 h 750"/>
                  <a:gd name="T2" fmla="*/ 1 w 1830"/>
                  <a:gd name="T3" fmla="*/ 2 h 750"/>
                  <a:gd name="T4" fmla="*/ 1 w 1830"/>
                  <a:gd name="T5" fmla="*/ 2 h 750"/>
                  <a:gd name="T6" fmla="*/ 2 w 1830"/>
                  <a:gd name="T7" fmla="*/ 2 h 750"/>
                  <a:gd name="T8" fmla="*/ 2 w 1830"/>
                  <a:gd name="T9" fmla="*/ 1 h 750"/>
                  <a:gd name="T10" fmla="*/ 3 w 1830"/>
                  <a:gd name="T11" fmla="*/ 1 h 750"/>
                  <a:gd name="T12" fmla="*/ 4 w 1830"/>
                  <a:gd name="T13" fmla="*/ 1 h 750"/>
                  <a:gd name="T14" fmla="*/ 5 w 1830"/>
                  <a:gd name="T15" fmla="*/ 0 h 750"/>
                  <a:gd name="T16" fmla="*/ 5 w 1830"/>
                  <a:gd name="T17" fmla="*/ 0 h 750"/>
                  <a:gd name="T18" fmla="*/ 6 w 1830"/>
                  <a:gd name="T19" fmla="*/ 0 h 750"/>
                  <a:gd name="T20" fmla="*/ 7 w 1830"/>
                  <a:gd name="T21" fmla="*/ 0 h 750"/>
                  <a:gd name="T22" fmla="*/ 7 w 1830"/>
                  <a:gd name="T23" fmla="*/ 0 h 750"/>
                  <a:gd name="T24" fmla="*/ 8 w 1830"/>
                  <a:gd name="T25" fmla="*/ 0 h 750"/>
                  <a:gd name="T26" fmla="*/ 9 w 1830"/>
                  <a:gd name="T27" fmla="*/ 0 h 750"/>
                  <a:gd name="T28" fmla="*/ 9 w 1830"/>
                  <a:gd name="T29" fmla="*/ 0 h 750"/>
                  <a:gd name="T30" fmla="*/ 10 w 1830"/>
                  <a:gd name="T31" fmla="*/ 0 h 750"/>
                  <a:gd name="T32" fmla="*/ 10 w 1830"/>
                  <a:gd name="T33" fmla="*/ 1 h 750"/>
                  <a:gd name="T34" fmla="*/ 9 w 1830"/>
                  <a:gd name="T35" fmla="*/ 1 h 750"/>
                  <a:gd name="T36" fmla="*/ 9 w 1830"/>
                  <a:gd name="T37" fmla="*/ 1 h 750"/>
                  <a:gd name="T38" fmla="*/ 8 w 1830"/>
                  <a:gd name="T39" fmla="*/ 1 h 750"/>
                  <a:gd name="T40" fmla="*/ 8 w 1830"/>
                  <a:gd name="T41" fmla="*/ 2 h 750"/>
                  <a:gd name="T42" fmla="*/ 8 w 1830"/>
                  <a:gd name="T43" fmla="*/ 2 h 750"/>
                  <a:gd name="T44" fmla="*/ 8 w 1830"/>
                  <a:gd name="T45" fmla="*/ 2 h 750"/>
                  <a:gd name="T46" fmla="*/ 8 w 1830"/>
                  <a:gd name="T47" fmla="*/ 2 h 750"/>
                  <a:gd name="T48" fmla="*/ 7 w 1830"/>
                  <a:gd name="T49" fmla="*/ 2 h 750"/>
                  <a:gd name="T50" fmla="*/ 7 w 1830"/>
                  <a:gd name="T51" fmla="*/ 2 h 750"/>
                  <a:gd name="T52" fmla="*/ 7 w 1830"/>
                  <a:gd name="T53" fmla="*/ 3 h 750"/>
                  <a:gd name="T54" fmla="*/ 6 w 1830"/>
                  <a:gd name="T55" fmla="*/ 3 h 750"/>
                  <a:gd name="T56" fmla="*/ 6 w 1830"/>
                  <a:gd name="T57" fmla="*/ 3 h 750"/>
                  <a:gd name="T58" fmla="*/ 5 w 1830"/>
                  <a:gd name="T59" fmla="*/ 3 h 750"/>
                  <a:gd name="T60" fmla="*/ 5 w 1830"/>
                  <a:gd name="T61" fmla="*/ 4 h 750"/>
                  <a:gd name="T62" fmla="*/ 4 w 1830"/>
                  <a:gd name="T63" fmla="*/ 4 h 750"/>
                  <a:gd name="T64" fmla="*/ 4 w 1830"/>
                  <a:gd name="T65" fmla="*/ 4 h 750"/>
                  <a:gd name="T66" fmla="*/ 3 w 1830"/>
                  <a:gd name="T67" fmla="*/ 4 h 750"/>
                  <a:gd name="T68" fmla="*/ 3 w 1830"/>
                  <a:gd name="T69" fmla="*/ 4 h 750"/>
                  <a:gd name="T70" fmla="*/ 2 w 1830"/>
                  <a:gd name="T71" fmla="*/ 4 h 750"/>
                  <a:gd name="T72" fmla="*/ 2 w 1830"/>
                  <a:gd name="T73" fmla="*/ 4 h 750"/>
                  <a:gd name="T74" fmla="*/ 1 w 1830"/>
                  <a:gd name="T75" fmla="*/ 4 h 750"/>
                  <a:gd name="T76" fmla="*/ 1 w 1830"/>
                  <a:gd name="T77" fmla="*/ 4 h 750"/>
                  <a:gd name="T78" fmla="*/ 0 w 1830"/>
                  <a:gd name="T79" fmla="*/ 4 h 75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830"/>
                  <a:gd name="T121" fmla="*/ 0 h 750"/>
                  <a:gd name="T122" fmla="*/ 1830 w 1830"/>
                  <a:gd name="T123" fmla="*/ 750 h 75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830" h="750">
                    <a:moveTo>
                      <a:pt x="0" y="612"/>
                    </a:moveTo>
                    <a:lnTo>
                      <a:pt x="36" y="557"/>
                    </a:lnTo>
                    <a:lnTo>
                      <a:pt x="75" y="506"/>
                    </a:lnTo>
                    <a:lnTo>
                      <a:pt x="119" y="456"/>
                    </a:lnTo>
                    <a:lnTo>
                      <a:pt x="165" y="410"/>
                    </a:lnTo>
                    <a:lnTo>
                      <a:pt x="215" y="365"/>
                    </a:lnTo>
                    <a:lnTo>
                      <a:pt x="267" y="323"/>
                    </a:lnTo>
                    <a:lnTo>
                      <a:pt x="322" y="285"/>
                    </a:lnTo>
                    <a:lnTo>
                      <a:pt x="379" y="249"/>
                    </a:lnTo>
                    <a:lnTo>
                      <a:pt x="438" y="216"/>
                    </a:lnTo>
                    <a:lnTo>
                      <a:pt x="498" y="184"/>
                    </a:lnTo>
                    <a:lnTo>
                      <a:pt x="561" y="155"/>
                    </a:lnTo>
                    <a:lnTo>
                      <a:pt x="626" y="129"/>
                    </a:lnTo>
                    <a:lnTo>
                      <a:pt x="691" y="105"/>
                    </a:lnTo>
                    <a:lnTo>
                      <a:pt x="757" y="84"/>
                    </a:lnTo>
                    <a:lnTo>
                      <a:pt x="824" y="66"/>
                    </a:lnTo>
                    <a:lnTo>
                      <a:pt x="891" y="49"/>
                    </a:lnTo>
                    <a:lnTo>
                      <a:pt x="958" y="36"/>
                    </a:lnTo>
                    <a:lnTo>
                      <a:pt x="1025" y="24"/>
                    </a:lnTo>
                    <a:lnTo>
                      <a:pt x="1092" y="15"/>
                    </a:lnTo>
                    <a:lnTo>
                      <a:pt x="1159" y="7"/>
                    </a:lnTo>
                    <a:lnTo>
                      <a:pt x="1225" y="3"/>
                    </a:lnTo>
                    <a:lnTo>
                      <a:pt x="1289" y="0"/>
                    </a:lnTo>
                    <a:lnTo>
                      <a:pt x="1353" y="0"/>
                    </a:lnTo>
                    <a:lnTo>
                      <a:pt x="1415" y="2"/>
                    </a:lnTo>
                    <a:lnTo>
                      <a:pt x="1475" y="6"/>
                    </a:lnTo>
                    <a:lnTo>
                      <a:pt x="1533" y="12"/>
                    </a:lnTo>
                    <a:lnTo>
                      <a:pt x="1590" y="21"/>
                    </a:lnTo>
                    <a:lnTo>
                      <a:pt x="1644" y="32"/>
                    </a:lnTo>
                    <a:lnTo>
                      <a:pt x="1695" y="44"/>
                    </a:lnTo>
                    <a:lnTo>
                      <a:pt x="1743" y="60"/>
                    </a:lnTo>
                    <a:lnTo>
                      <a:pt x="1788" y="77"/>
                    </a:lnTo>
                    <a:lnTo>
                      <a:pt x="1830" y="95"/>
                    </a:lnTo>
                    <a:lnTo>
                      <a:pt x="1770" y="116"/>
                    </a:lnTo>
                    <a:lnTo>
                      <a:pt x="1716" y="137"/>
                    </a:lnTo>
                    <a:lnTo>
                      <a:pt x="1669" y="158"/>
                    </a:lnTo>
                    <a:lnTo>
                      <a:pt x="1626" y="178"/>
                    </a:lnTo>
                    <a:lnTo>
                      <a:pt x="1591" y="199"/>
                    </a:lnTo>
                    <a:lnTo>
                      <a:pt x="1560" y="217"/>
                    </a:lnTo>
                    <a:lnTo>
                      <a:pt x="1532" y="237"/>
                    </a:lnTo>
                    <a:lnTo>
                      <a:pt x="1507" y="254"/>
                    </a:lnTo>
                    <a:lnTo>
                      <a:pt x="1486" y="272"/>
                    </a:lnTo>
                    <a:lnTo>
                      <a:pt x="1466" y="289"/>
                    </a:lnTo>
                    <a:lnTo>
                      <a:pt x="1449" y="306"/>
                    </a:lnTo>
                    <a:lnTo>
                      <a:pt x="1432" y="323"/>
                    </a:lnTo>
                    <a:lnTo>
                      <a:pt x="1415" y="339"/>
                    </a:lnTo>
                    <a:lnTo>
                      <a:pt x="1399" y="354"/>
                    </a:lnTo>
                    <a:lnTo>
                      <a:pt x="1381" y="368"/>
                    </a:lnTo>
                    <a:lnTo>
                      <a:pt x="1362" y="382"/>
                    </a:lnTo>
                    <a:lnTo>
                      <a:pt x="1339" y="398"/>
                    </a:lnTo>
                    <a:lnTo>
                      <a:pt x="1313" y="417"/>
                    </a:lnTo>
                    <a:lnTo>
                      <a:pt x="1284" y="435"/>
                    </a:lnTo>
                    <a:lnTo>
                      <a:pt x="1251" y="453"/>
                    </a:lnTo>
                    <a:lnTo>
                      <a:pt x="1217" y="474"/>
                    </a:lnTo>
                    <a:lnTo>
                      <a:pt x="1180" y="495"/>
                    </a:lnTo>
                    <a:lnTo>
                      <a:pt x="1141" y="516"/>
                    </a:lnTo>
                    <a:lnTo>
                      <a:pt x="1098" y="537"/>
                    </a:lnTo>
                    <a:lnTo>
                      <a:pt x="1055" y="558"/>
                    </a:lnTo>
                    <a:lnTo>
                      <a:pt x="1010" y="579"/>
                    </a:lnTo>
                    <a:lnTo>
                      <a:pt x="965" y="600"/>
                    </a:lnTo>
                    <a:lnTo>
                      <a:pt x="917" y="620"/>
                    </a:lnTo>
                    <a:lnTo>
                      <a:pt x="869" y="640"/>
                    </a:lnTo>
                    <a:lnTo>
                      <a:pt x="819" y="658"/>
                    </a:lnTo>
                    <a:lnTo>
                      <a:pt x="769" y="675"/>
                    </a:lnTo>
                    <a:lnTo>
                      <a:pt x="719" y="691"/>
                    </a:lnTo>
                    <a:lnTo>
                      <a:pt x="668" y="705"/>
                    </a:lnTo>
                    <a:lnTo>
                      <a:pt x="616" y="719"/>
                    </a:lnTo>
                    <a:lnTo>
                      <a:pt x="565" y="729"/>
                    </a:lnTo>
                    <a:lnTo>
                      <a:pt x="515" y="738"/>
                    </a:lnTo>
                    <a:lnTo>
                      <a:pt x="465" y="745"/>
                    </a:lnTo>
                    <a:lnTo>
                      <a:pt x="415" y="749"/>
                    </a:lnTo>
                    <a:lnTo>
                      <a:pt x="367" y="750"/>
                    </a:lnTo>
                    <a:lnTo>
                      <a:pt x="320" y="749"/>
                    </a:lnTo>
                    <a:lnTo>
                      <a:pt x="274" y="744"/>
                    </a:lnTo>
                    <a:lnTo>
                      <a:pt x="229" y="736"/>
                    </a:lnTo>
                    <a:lnTo>
                      <a:pt x="186" y="725"/>
                    </a:lnTo>
                    <a:lnTo>
                      <a:pt x="144" y="711"/>
                    </a:lnTo>
                    <a:lnTo>
                      <a:pt x="104" y="692"/>
                    </a:lnTo>
                    <a:lnTo>
                      <a:pt x="67" y="670"/>
                    </a:lnTo>
                    <a:lnTo>
                      <a:pt x="32" y="644"/>
                    </a:lnTo>
                    <a:lnTo>
                      <a:pt x="0" y="612"/>
                    </a:lnTo>
                    <a:close/>
                  </a:path>
                </a:pathLst>
              </a:custGeom>
              <a:solidFill>
                <a:srgbClr val="00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6385" name="Freeform 74"/>
              <p:cNvSpPr>
                <a:spLocks/>
              </p:cNvSpPr>
              <p:nvPr/>
            </p:nvSpPr>
            <p:spPr bwMode="auto">
              <a:xfrm>
                <a:off x="3256" y="3578"/>
                <a:ext cx="329" cy="111"/>
              </a:xfrm>
              <a:custGeom>
                <a:avLst/>
                <a:gdLst>
                  <a:gd name="T0" fmla="*/ 10 w 1868"/>
                  <a:gd name="T1" fmla="*/ 1 h 628"/>
                  <a:gd name="T2" fmla="*/ 10 w 1868"/>
                  <a:gd name="T3" fmla="*/ 0 h 628"/>
                  <a:gd name="T4" fmla="*/ 9 w 1868"/>
                  <a:gd name="T5" fmla="*/ 0 h 628"/>
                  <a:gd name="T6" fmla="*/ 8 w 1868"/>
                  <a:gd name="T7" fmla="*/ 0 h 628"/>
                  <a:gd name="T8" fmla="*/ 8 w 1868"/>
                  <a:gd name="T9" fmla="*/ 0 h 628"/>
                  <a:gd name="T10" fmla="*/ 7 w 1868"/>
                  <a:gd name="T11" fmla="*/ 0 h 628"/>
                  <a:gd name="T12" fmla="*/ 6 w 1868"/>
                  <a:gd name="T13" fmla="*/ 0 h 628"/>
                  <a:gd name="T14" fmla="*/ 6 w 1868"/>
                  <a:gd name="T15" fmla="*/ 0 h 628"/>
                  <a:gd name="T16" fmla="*/ 5 w 1868"/>
                  <a:gd name="T17" fmla="*/ 0 h 628"/>
                  <a:gd name="T18" fmla="*/ 4 w 1868"/>
                  <a:gd name="T19" fmla="*/ 1 h 628"/>
                  <a:gd name="T20" fmla="*/ 4 w 1868"/>
                  <a:gd name="T21" fmla="*/ 1 h 628"/>
                  <a:gd name="T22" fmla="*/ 3 w 1868"/>
                  <a:gd name="T23" fmla="*/ 1 h 628"/>
                  <a:gd name="T24" fmla="*/ 2 w 1868"/>
                  <a:gd name="T25" fmla="*/ 1 h 628"/>
                  <a:gd name="T26" fmla="*/ 1 w 1868"/>
                  <a:gd name="T27" fmla="*/ 2 h 628"/>
                  <a:gd name="T28" fmla="*/ 1 w 1868"/>
                  <a:gd name="T29" fmla="*/ 2 h 628"/>
                  <a:gd name="T30" fmla="*/ 0 w 1868"/>
                  <a:gd name="T31" fmla="*/ 3 h 628"/>
                  <a:gd name="T32" fmla="*/ 0 w 1868"/>
                  <a:gd name="T33" fmla="*/ 3 h 628"/>
                  <a:gd name="T34" fmla="*/ 0 w 1868"/>
                  <a:gd name="T35" fmla="*/ 3 h 628"/>
                  <a:gd name="T36" fmla="*/ 1 w 1868"/>
                  <a:gd name="T37" fmla="*/ 3 h 628"/>
                  <a:gd name="T38" fmla="*/ 1 w 1868"/>
                  <a:gd name="T39" fmla="*/ 2 h 628"/>
                  <a:gd name="T40" fmla="*/ 2 w 1868"/>
                  <a:gd name="T41" fmla="*/ 2 h 628"/>
                  <a:gd name="T42" fmla="*/ 2 w 1868"/>
                  <a:gd name="T43" fmla="*/ 1 h 628"/>
                  <a:gd name="T44" fmla="*/ 3 w 1868"/>
                  <a:gd name="T45" fmla="*/ 1 h 628"/>
                  <a:gd name="T46" fmla="*/ 4 w 1868"/>
                  <a:gd name="T47" fmla="*/ 1 h 628"/>
                  <a:gd name="T48" fmla="*/ 5 w 1868"/>
                  <a:gd name="T49" fmla="*/ 1 h 628"/>
                  <a:gd name="T50" fmla="*/ 5 w 1868"/>
                  <a:gd name="T51" fmla="*/ 0 h 628"/>
                  <a:gd name="T52" fmla="*/ 6 w 1868"/>
                  <a:gd name="T53" fmla="*/ 0 h 628"/>
                  <a:gd name="T54" fmla="*/ 7 w 1868"/>
                  <a:gd name="T55" fmla="*/ 0 h 628"/>
                  <a:gd name="T56" fmla="*/ 7 w 1868"/>
                  <a:gd name="T57" fmla="*/ 0 h 628"/>
                  <a:gd name="T58" fmla="*/ 8 w 1868"/>
                  <a:gd name="T59" fmla="*/ 0 h 628"/>
                  <a:gd name="T60" fmla="*/ 9 w 1868"/>
                  <a:gd name="T61" fmla="*/ 0 h 628"/>
                  <a:gd name="T62" fmla="*/ 9 w 1868"/>
                  <a:gd name="T63" fmla="*/ 0 h 628"/>
                  <a:gd name="T64" fmla="*/ 10 w 1868"/>
                  <a:gd name="T65" fmla="*/ 1 h 628"/>
                  <a:gd name="T66" fmla="*/ 10 w 1868"/>
                  <a:gd name="T67" fmla="*/ 1 h 628"/>
                  <a:gd name="T68" fmla="*/ 10 w 1868"/>
                  <a:gd name="T69" fmla="*/ 1 h 628"/>
                  <a:gd name="T70" fmla="*/ 10 w 1868"/>
                  <a:gd name="T71" fmla="*/ 1 h 62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868"/>
                  <a:gd name="T109" fmla="*/ 0 h 628"/>
                  <a:gd name="T110" fmla="*/ 1868 w 1868"/>
                  <a:gd name="T111" fmla="*/ 628 h 62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868" h="628">
                    <a:moveTo>
                      <a:pt x="1843" y="116"/>
                    </a:moveTo>
                    <a:lnTo>
                      <a:pt x="1844" y="95"/>
                    </a:lnTo>
                    <a:lnTo>
                      <a:pt x="1801" y="77"/>
                    </a:lnTo>
                    <a:lnTo>
                      <a:pt x="1756" y="60"/>
                    </a:lnTo>
                    <a:lnTo>
                      <a:pt x="1706" y="44"/>
                    </a:lnTo>
                    <a:lnTo>
                      <a:pt x="1655" y="32"/>
                    </a:lnTo>
                    <a:lnTo>
                      <a:pt x="1600" y="22"/>
                    </a:lnTo>
                    <a:lnTo>
                      <a:pt x="1544" y="13"/>
                    </a:lnTo>
                    <a:lnTo>
                      <a:pt x="1486" y="6"/>
                    </a:lnTo>
                    <a:lnTo>
                      <a:pt x="1424" y="2"/>
                    </a:lnTo>
                    <a:lnTo>
                      <a:pt x="1362" y="0"/>
                    </a:lnTo>
                    <a:lnTo>
                      <a:pt x="1298" y="0"/>
                    </a:lnTo>
                    <a:lnTo>
                      <a:pt x="1234" y="4"/>
                    </a:lnTo>
                    <a:lnTo>
                      <a:pt x="1167" y="7"/>
                    </a:lnTo>
                    <a:lnTo>
                      <a:pt x="1100" y="15"/>
                    </a:lnTo>
                    <a:lnTo>
                      <a:pt x="1033" y="25"/>
                    </a:lnTo>
                    <a:lnTo>
                      <a:pt x="964" y="36"/>
                    </a:lnTo>
                    <a:lnTo>
                      <a:pt x="897" y="50"/>
                    </a:lnTo>
                    <a:lnTo>
                      <a:pt x="830" y="67"/>
                    </a:lnTo>
                    <a:lnTo>
                      <a:pt x="763" y="85"/>
                    </a:lnTo>
                    <a:lnTo>
                      <a:pt x="696" y="106"/>
                    </a:lnTo>
                    <a:lnTo>
                      <a:pt x="631" y="130"/>
                    </a:lnTo>
                    <a:lnTo>
                      <a:pt x="566" y="156"/>
                    </a:lnTo>
                    <a:lnTo>
                      <a:pt x="502" y="185"/>
                    </a:lnTo>
                    <a:lnTo>
                      <a:pt x="442" y="218"/>
                    </a:lnTo>
                    <a:lnTo>
                      <a:pt x="382" y="250"/>
                    </a:lnTo>
                    <a:lnTo>
                      <a:pt x="325" y="287"/>
                    </a:lnTo>
                    <a:lnTo>
                      <a:pt x="270" y="325"/>
                    </a:lnTo>
                    <a:lnTo>
                      <a:pt x="217" y="369"/>
                    </a:lnTo>
                    <a:lnTo>
                      <a:pt x="166" y="413"/>
                    </a:lnTo>
                    <a:lnTo>
                      <a:pt x="120" y="459"/>
                    </a:lnTo>
                    <a:lnTo>
                      <a:pt x="75" y="510"/>
                    </a:lnTo>
                    <a:lnTo>
                      <a:pt x="36" y="562"/>
                    </a:lnTo>
                    <a:lnTo>
                      <a:pt x="0" y="618"/>
                    </a:lnTo>
                    <a:lnTo>
                      <a:pt x="19" y="628"/>
                    </a:lnTo>
                    <a:lnTo>
                      <a:pt x="54" y="575"/>
                    </a:lnTo>
                    <a:lnTo>
                      <a:pt x="94" y="523"/>
                    </a:lnTo>
                    <a:lnTo>
                      <a:pt x="136" y="475"/>
                    </a:lnTo>
                    <a:lnTo>
                      <a:pt x="182" y="429"/>
                    </a:lnTo>
                    <a:lnTo>
                      <a:pt x="230" y="384"/>
                    </a:lnTo>
                    <a:lnTo>
                      <a:pt x="283" y="344"/>
                    </a:lnTo>
                    <a:lnTo>
                      <a:pt x="338" y="306"/>
                    </a:lnTo>
                    <a:lnTo>
                      <a:pt x="393" y="269"/>
                    </a:lnTo>
                    <a:lnTo>
                      <a:pt x="452" y="236"/>
                    </a:lnTo>
                    <a:lnTo>
                      <a:pt x="512" y="206"/>
                    </a:lnTo>
                    <a:lnTo>
                      <a:pt x="574" y="177"/>
                    </a:lnTo>
                    <a:lnTo>
                      <a:pt x="639" y="151"/>
                    </a:lnTo>
                    <a:lnTo>
                      <a:pt x="704" y="127"/>
                    </a:lnTo>
                    <a:lnTo>
                      <a:pt x="769" y="106"/>
                    </a:lnTo>
                    <a:lnTo>
                      <a:pt x="836" y="88"/>
                    </a:lnTo>
                    <a:lnTo>
                      <a:pt x="903" y="71"/>
                    </a:lnTo>
                    <a:lnTo>
                      <a:pt x="970" y="57"/>
                    </a:lnTo>
                    <a:lnTo>
                      <a:pt x="1035" y="46"/>
                    </a:lnTo>
                    <a:lnTo>
                      <a:pt x="1102" y="36"/>
                    </a:lnTo>
                    <a:lnTo>
                      <a:pt x="1169" y="29"/>
                    </a:lnTo>
                    <a:lnTo>
                      <a:pt x="1234" y="25"/>
                    </a:lnTo>
                    <a:lnTo>
                      <a:pt x="1298" y="23"/>
                    </a:lnTo>
                    <a:lnTo>
                      <a:pt x="1362" y="23"/>
                    </a:lnTo>
                    <a:lnTo>
                      <a:pt x="1424" y="23"/>
                    </a:lnTo>
                    <a:lnTo>
                      <a:pt x="1483" y="27"/>
                    </a:lnTo>
                    <a:lnTo>
                      <a:pt x="1541" y="34"/>
                    </a:lnTo>
                    <a:lnTo>
                      <a:pt x="1597" y="43"/>
                    </a:lnTo>
                    <a:lnTo>
                      <a:pt x="1650" y="53"/>
                    </a:lnTo>
                    <a:lnTo>
                      <a:pt x="1701" y="65"/>
                    </a:lnTo>
                    <a:lnTo>
                      <a:pt x="1748" y="81"/>
                    </a:lnTo>
                    <a:lnTo>
                      <a:pt x="1793" y="98"/>
                    </a:lnTo>
                    <a:lnTo>
                      <a:pt x="1834" y="116"/>
                    </a:lnTo>
                    <a:lnTo>
                      <a:pt x="1835" y="95"/>
                    </a:lnTo>
                    <a:lnTo>
                      <a:pt x="1843" y="116"/>
                    </a:lnTo>
                    <a:lnTo>
                      <a:pt x="1868" y="107"/>
                    </a:lnTo>
                    <a:lnTo>
                      <a:pt x="1844" y="95"/>
                    </a:lnTo>
                    <a:lnTo>
                      <a:pt x="1843" y="11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6386" name="Freeform 75"/>
              <p:cNvSpPr>
                <a:spLocks/>
              </p:cNvSpPr>
              <p:nvPr/>
            </p:nvSpPr>
            <p:spPr bwMode="auto">
              <a:xfrm>
                <a:off x="3497" y="3595"/>
                <a:ext cx="84" cy="54"/>
              </a:xfrm>
              <a:custGeom>
                <a:avLst/>
                <a:gdLst>
                  <a:gd name="T0" fmla="*/ 0 w 478"/>
                  <a:gd name="T1" fmla="*/ 2 h 308"/>
                  <a:gd name="T2" fmla="*/ 0 w 478"/>
                  <a:gd name="T3" fmla="*/ 2 h 308"/>
                  <a:gd name="T4" fmla="*/ 0 w 478"/>
                  <a:gd name="T5" fmla="*/ 2 h 308"/>
                  <a:gd name="T6" fmla="*/ 0 w 478"/>
                  <a:gd name="T7" fmla="*/ 2 h 308"/>
                  <a:gd name="T8" fmla="*/ 0 w 478"/>
                  <a:gd name="T9" fmla="*/ 1 h 308"/>
                  <a:gd name="T10" fmla="*/ 1 w 478"/>
                  <a:gd name="T11" fmla="*/ 1 h 308"/>
                  <a:gd name="T12" fmla="*/ 1 w 478"/>
                  <a:gd name="T13" fmla="*/ 1 h 308"/>
                  <a:gd name="T14" fmla="*/ 1 w 478"/>
                  <a:gd name="T15" fmla="*/ 1 h 308"/>
                  <a:gd name="T16" fmla="*/ 1 w 478"/>
                  <a:gd name="T17" fmla="*/ 1 h 308"/>
                  <a:gd name="T18" fmla="*/ 1 w 478"/>
                  <a:gd name="T19" fmla="*/ 1 h 308"/>
                  <a:gd name="T20" fmla="*/ 1 w 478"/>
                  <a:gd name="T21" fmla="*/ 1 h 308"/>
                  <a:gd name="T22" fmla="*/ 1 w 478"/>
                  <a:gd name="T23" fmla="*/ 1 h 308"/>
                  <a:gd name="T24" fmla="*/ 1 w 478"/>
                  <a:gd name="T25" fmla="*/ 1 h 308"/>
                  <a:gd name="T26" fmla="*/ 2 w 478"/>
                  <a:gd name="T27" fmla="*/ 1 h 308"/>
                  <a:gd name="T28" fmla="*/ 2 w 478"/>
                  <a:gd name="T29" fmla="*/ 1 h 308"/>
                  <a:gd name="T30" fmla="*/ 2 w 478"/>
                  <a:gd name="T31" fmla="*/ 0 h 308"/>
                  <a:gd name="T32" fmla="*/ 2 w 478"/>
                  <a:gd name="T33" fmla="*/ 0 h 308"/>
                  <a:gd name="T34" fmla="*/ 3 w 478"/>
                  <a:gd name="T35" fmla="*/ 0 h 308"/>
                  <a:gd name="T36" fmla="*/ 3 w 478"/>
                  <a:gd name="T37" fmla="*/ 0 h 308"/>
                  <a:gd name="T38" fmla="*/ 2 w 478"/>
                  <a:gd name="T39" fmla="*/ 0 h 308"/>
                  <a:gd name="T40" fmla="*/ 2 w 478"/>
                  <a:gd name="T41" fmla="*/ 0 h 308"/>
                  <a:gd name="T42" fmla="*/ 2 w 478"/>
                  <a:gd name="T43" fmla="*/ 0 h 308"/>
                  <a:gd name="T44" fmla="*/ 1 w 478"/>
                  <a:gd name="T45" fmla="*/ 1 h 308"/>
                  <a:gd name="T46" fmla="*/ 1 w 478"/>
                  <a:gd name="T47" fmla="*/ 1 h 308"/>
                  <a:gd name="T48" fmla="*/ 1 w 478"/>
                  <a:gd name="T49" fmla="*/ 1 h 308"/>
                  <a:gd name="T50" fmla="*/ 1 w 478"/>
                  <a:gd name="T51" fmla="*/ 1 h 308"/>
                  <a:gd name="T52" fmla="*/ 1 w 478"/>
                  <a:gd name="T53" fmla="*/ 1 h 308"/>
                  <a:gd name="T54" fmla="*/ 1 w 478"/>
                  <a:gd name="T55" fmla="*/ 1 h 308"/>
                  <a:gd name="T56" fmla="*/ 1 w 478"/>
                  <a:gd name="T57" fmla="*/ 1 h 308"/>
                  <a:gd name="T58" fmla="*/ 1 w 478"/>
                  <a:gd name="T59" fmla="*/ 1 h 308"/>
                  <a:gd name="T60" fmla="*/ 0 w 478"/>
                  <a:gd name="T61" fmla="*/ 1 h 308"/>
                  <a:gd name="T62" fmla="*/ 0 w 478"/>
                  <a:gd name="T63" fmla="*/ 1 h 308"/>
                  <a:gd name="T64" fmla="*/ 0 w 478"/>
                  <a:gd name="T65" fmla="*/ 1 h 308"/>
                  <a:gd name="T66" fmla="*/ 0 w 478"/>
                  <a:gd name="T67" fmla="*/ 1 h 308"/>
                  <a:gd name="T68" fmla="*/ 0 w 478"/>
                  <a:gd name="T69" fmla="*/ 2 h 308"/>
                  <a:gd name="T70" fmla="*/ 0 w 478"/>
                  <a:gd name="T71" fmla="*/ 2 h 308"/>
                  <a:gd name="T72" fmla="*/ 0 w 478"/>
                  <a:gd name="T73" fmla="*/ 2 h 308"/>
                  <a:gd name="T74" fmla="*/ 0 w 478"/>
                  <a:gd name="T75" fmla="*/ 2 h 308"/>
                  <a:gd name="T76" fmla="*/ 0 w 478"/>
                  <a:gd name="T77" fmla="*/ 2 h 308"/>
                  <a:gd name="T78" fmla="*/ 0 w 478"/>
                  <a:gd name="T79" fmla="*/ 2 h 30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478"/>
                  <a:gd name="T121" fmla="*/ 0 h 308"/>
                  <a:gd name="T122" fmla="*/ 478 w 478"/>
                  <a:gd name="T123" fmla="*/ 308 h 308"/>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478" h="308">
                    <a:moveTo>
                      <a:pt x="13" y="308"/>
                    </a:moveTo>
                    <a:lnTo>
                      <a:pt x="13" y="308"/>
                    </a:lnTo>
                    <a:lnTo>
                      <a:pt x="31" y="293"/>
                    </a:lnTo>
                    <a:lnTo>
                      <a:pt x="50" y="277"/>
                    </a:lnTo>
                    <a:lnTo>
                      <a:pt x="67" y="263"/>
                    </a:lnTo>
                    <a:lnTo>
                      <a:pt x="84" y="247"/>
                    </a:lnTo>
                    <a:lnTo>
                      <a:pt x="101" y="230"/>
                    </a:lnTo>
                    <a:lnTo>
                      <a:pt x="118" y="213"/>
                    </a:lnTo>
                    <a:lnTo>
                      <a:pt x="138" y="196"/>
                    </a:lnTo>
                    <a:lnTo>
                      <a:pt x="158" y="179"/>
                    </a:lnTo>
                    <a:lnTo>
                      <a:pt x="182" y="162"/>
                    </a:lnTo>
                    <a:lnTo>
                      <a:pt x="210" y="142"/>
                    </a:lnTo>
                    <a:lnTo>
                      <a:pt x="240" y="124"/>
                    </a:lnTo>
                    <a:lnTo>
                      <a:pt x="276" y="104"/>
                    </a:lnTo>
                    <a:lnTo>
                      <a:pt x="318" y="84"/>
                    </a:lnTo>
                    <a:lnTo>
                      <a:pt x="364" y="63"/>
                    </a:lnTo>
                    <a:lnTo>
                      <a:pt x="418" y="42"/>
                    </a:lnTo>
                    <a:lnTo>
                      <a:pt x="478" y="21"/>
                    </a:lnTo>
                    <a:lnTo>
                      <a:pt x="470" y="0"/>
                    </a:lnTo>
                    <a:lnTo>
                      <a:pt x="410" y="21"/>
                    </a:lnTo>
                    <a:lnTo>
                      <a:pt x="356" y="42"/>
                    </a:lnTo>
                    <a:lnTo>
                      <a:pt x="307" y="63"/>
                    </a:lnTo>
                    <a:lnTo>
                      <a:pt x="265" y="83"/>
                    </a:lnTo>
                    <a:lnTo>
                      <a:pt x="230" y="105"/>
                    </a:lnTo>
                    <a:lnTo>
                      <a:pt x="197" y="124"/>
                    </a:lnTo>
                    <a:lnTo>
                      <a:pt x="169" y="144"/>
                    </a:lnTo>
                    <a:lnTo>
                      <a:pt x="144" y="161"/>
                    </a:lnTo>
                    <a:lnTo>
                      <a:pt x="122" y="180"/>
                    </a:lnTo>
                    <a:lnTo>
                      <a:pt x="102" y="197"/>
                    </a:lnTo>
                    <a:lnTo>
                      <a:pt x="85" y="214"/>
                    </a:lnTo>
                    <a:lnTo>
                      <a:pt x="68" y="232"/>
                    </a:lnTo>
                    <a:lnTo>
                      <a:pt x="51" y="247"/>
                    </a:lnTo>
                    <a:lnTo>
                      <a:pt x="37" y="262"/>
                    </a:lnTo>
                    <a:lnTo>
                      <a:pt x="18" y="275"/>
                    </a:lnTo>
                    <a:lnTo>
                      <a:pt x="0" y="289"/>
                    </a:lnTo>
                    <a:lnTo>
                      <a:pt x="13" y="30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6387" name="Freeform 76"/>
              <p:cNvSpPr>
                <a:spLocks/>
              </p:cNvSpPr>
              <p:nvPr/>
            </p:nvSpPr>
            <p:spPr bwMode="auto">
              <a:xfrm>
                <a:off x="3254" y="3646"/>
                <a:ext cx="245" cy="69"/>
              </a:xfrm>
              <a:custGeom>
                <a:avLst/>
                <a:gdLst>
                  <a:gd name="T0" fmla="*/ 0 w 1383"/>
                  <a:gd name="T1" fmla="*/ 1 h 389"/>
                  <a:gd name="T2" fmla="*/ 0 w 1383"/>
                  <a:gd name="T3" fmla="*/ 2 h 389"/>
                  <a:gd name="T4" fmla="*/ 1 w 1383"/>
                  <a:gd name="T5" fmla="*/ 2 h 389"/>
                  <a:gd name="T6" fmla="*/ 1 w 1383"/>
                  <a:gd name="T7" fmla="*/ 2 h 389"/>
                  <a:gd name="T8" fmla="*/ 2 w 1383"/>
                  <a:gd name="T9" fmla="*/ 2 h 389"/>
                  <a:gd name="T10" fmla="*/ 2 w 1383"/>
                  <a:gd name="T11" fmla="*/ 2 h 389"/>
                  <a:gd name="T12" fmla="*/ 3 w 1383"/>
                  <a:gd name="T13" fmla="*/ 2 h 389"/>
                  <a:gd name="T14" fmla="*/ 4 w 1383"/>
                  <a:gd name="T15" fmla="*/ 2 h 389"/>
                  <a:gd name="T16" fmla="*/ 4 w 1383"/>
                  <a:gd name="T17" fmla="*/ 2 h 389"/>
                  <a:gd name="T18" fmla="*/ 5 w 1383"/>
                  <a:gd name="T19" fmla="*/ 2 h 389"/>
                  <a:gd name="T20" fmla="*/ 5 w 1383"/>
                  <a:gd name="T21" fmla="*/ 1 h 389"/>
                  <a:gd name="T22" fmla="*/ 6 w 1383"/>
                  <a:gd name="T23" fmla="*/ 1 h 389"/>
                  <a:gd name="T24" fmla="*/ 6 w 1383"/>
                  <a:gd name="T25" fmla="*/ 1 h 389"/>
                  <a:gd name="T26" fmla="*/ 7 w 1383"/>
                  <a:gd name="T27" fmla="*/ 1 h 389"/>
                  <a:gd name="T28" fmla="*/ 7 w 1383"/>
                  <a:gd name="T29" fmla="*/ 1 h 389"/>
                  <a:gd name="T30" fmla="*/ 7 w 1383"/>
                  <a:gd name="T31" fmla="*/ 0 h 389"/>
                  <a:gd name="T32" fmla="*/ 8 w 1383"/>
                  <a:gd name="T33" fmla="*/ 0 h 389"/>
                  <a:gd name="T34" fmla="*/ 7 w 1383"/>
                  <a:gd name="T35" fmla="*/ 0 h 389"/>
                  <a:gd name="T36" fmla="*/ 7 w 1383"/>
                  <a:gd name="T37" fmla="*/ 0 h 389"/>
                  <a:gd name="T38" fmla="*/ 7 w 1383"/>
                  <a:gd name="T39" fmla="*/ 1 h 389"/>
                  <a:gd name="T40" fmla="*/ 6 w 1383"/>
                  <a:gd name="T41" fmla="*/ 1 h 389"/>
                  <a:gd name="T42" fmla="*/ 6 w 1383"/>
                  <a:gd name="T43" fmla="*/ 1 h 389"/>
                  <a:gd name="T44" fmla="*/ 5 w 1383"/>
                  <a:gd name="T45" fmla="*/ 1 h 389"/>
                  <a:gd name="T46" fmla="*/ 5 w 1383"/>
                  <a:gd name="T47" fmla="*/ 1 h 389"/>
                  <a:gd name="T48" fmla="*/ 4 w 1383"/>
                  <a:gd name="T49" fmla="*/ 2 h 389"/>
                  <a:gd name="T50" fmla="*/ 4 w 1383"/>
                  <a:gd name="T51" fmla="*/ 2 h 389"/>
                  <a:gd name="T52" fmla="*/ 3 w 1383"/>
                  <a:gd name="T53" fmla="*/ 2 h 389"/>
                  <a:gd name="T54" fmla="*/ 3 w 1383"/>
                  <a:gd name="T55" fmla="*/ 2 h 389"/>
                  <a:gd name="T56" fmla="*/ 2 w 1383"/>
                  <a:gd name="T57" fmla="*/ 2 h 389"/>
                  <a:gd name="T58" fmla="*/ 2 w 1383"/>
                  <a:gd name="T59" fmla="*/ 2 h 389"/>
                  <a:gd name="T60" fmla="*/ 1 w 1383"/>
                  <a:gd name="T61" fmla="*/ 2 h 389"/>
                  <a:gd name="T62" fmla="*/ 1 w 1383"/>
                  <a:gd name="T63" fmla="*/ 2 h 389"/>
                  <a:gd name="T64" fmla="*/ 0 w 1383"/>
                  <a:gd name="T65" fmla="*/ 1 h 389"/>
                  <a:gd name="T66" fmla="*/ 0 w 1383"/>
                  <a:gd name="T67" fmla="*/ 1 h 389"/>
                  <a:gd name="T68" fmla="*/ 0 w 1383"/>
                  <a:gd name="T69" fmla="*/ 1 h 389"/>
                  <a:gd name="T70" fmla="*/ 0 w 1383"/>
                  <a:gd name="T71" fmla="*/ 1 h 38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383"/>
                  <a:gd name="T109" fmla="*/ 0 h 389"/>
                  <a:gd name="T110" fmla="*/ 1383 w 1383"/>
                  <a:gd name="T111" fmla="*/ 389 h 38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383" h="389">
                    <a:moveTo>
                      <a:pt x="5" y="234"/>
                    </a:moveTo>
                    <a:lnTo>
                      <a:pt x="7" y="247"/>
                    </a:lnTo>
                    <a:lnTo>
                      <a:pt x="38" y="279"/>
                    </a:lnTo>
                    <a:lnTo>
                      <a:pt x="75" y="306"/>
                    </a:lnTo>
                    <a:lnTo>
                      <a:pt x="113" y="329"/>
                    </a:lnTo>
                    <a:lnTo>
                      <a:pt x="154" y="348"/>
                    </a:lnTo>
                    <a:lnTo>
                      <a:pt x="197" y="363"/>
                    </a:lnTo>
                    <a:lnTo>
                      <a:pt x="240" y="373"/>
                    </a:lnTo>
                    <a:lnTo>
                      <a:pt x="286" y="381"/>
                    </a:lnTo>
                    <a:lnTo>
                      <a:pt x="332" y="386"/>
                    </a:lnTo>
                    <a:lnTo>
                      <a:pt x="381" y="389"/>
                    </a:lnTo>
                    <a:lnTo>
                      <a:pt x="429" y="386"/>
                    </a:lnTo>
                    <a:lnTo>
                      <a:pt x="481" y="382"/>
                    </a:lnTo>
                    <a:lnTo>
                      <a:pt x="531" y="376"/>
                    </a:lnTo>
                    <a:lnTo>
                      <a:pt x="582" y="367"/>
                    </a:lnTo>
                    <a:lnTo>
                      <a:pt x="633" y="356"/>
                    </a:lnTo>
                    <a:lnTo>
                      <a:pt x="684" y="343"/>
                    </a:lnTo>
                    <a:lnTo>
                      <a:pt x="736" y="329"/>
                    </a:lnTo>
                    <a:lnTo>
                      <a:pt x="787" y="313"/>
                    </a:lnTo>
                    <a:lnTo>
                      <a:pt x="837" y="296"/>
                    </a:lnTo>
                    <a:lnTo>
                      <a:pt x="887" y="277"/>
                    </a:lnTo>
                    <a:lnTo>
                      <a:pt x="935" y="258"/>
                    </a:lnTo>
                    <a:lnTo>
                      <a:pt x="982" y="238"/>
                    </a:lnTo>
                    <a:lnTo>
                      <a:pt x="1030" y="217"/>
                    </a:lnTo>
                    <a:lnTo>
                      <a:pt x="1074" y="196"/>
                    </a:lnTo>
                    <a:lnTo>
                      <a:pt x="1118" y="175"/>
                    </a:lnTo>
                    <a:lnTo>
                      <a:pt x="1160" y="154"/>
                    </a:lnTo>
                    <a:lnTo>
                      <a:pt x="1199" y="132"/>
                    </a:lnTo>
                    <a:lnTo>
                      <a:pt x="1236" y="111"/>
                    </a:lnTo>
                    <a:lnTo>
                      <a:pt x="1270" y="90"/>
                    </a:lnTo>
                    <a:lnTo>
                      <a:pt x="1303" y="71"/>
                    </a:lnTo>
                    <a:lnTo>
                      <a:pt x="1333" y="53"/>
                    </a:lnTo>
                    <a:lnTo>
                      <a:pt x="1359" y="34"/>
                    </a:lnTo>
                    <a:lnTo>
                      <a:pt x="1383" y="19"/>
                    </a:lnTo>
                    <a:lnTo>
                      <a:pt x="1370" y="0"/>
                    </a:lnTo>
                    <a:lnTo>
                      <a:pt x="1346" y="16"/>
                    </a:lnTo>
                    <a:lnTo>
                      <a:pt x="1320" y="34"/>
                    </a:lnTo>
                    <a:lnTo>
                      <a:pt x="1292" y="53"/>
                    </a:lnTo>
                    <a:lnTo>
                      <a:pt x="1260" y="71"/>
                    </a:lnTo>
                    <a:lnTo>
                      <a:pt x="1225" y="92"/>
                    </a:lnTo>
                    <a:lnTo>
                      <a:pt x="1189" y="113"/>
                    </a:lnTo>
                    <a:lnTo>
                      <a:pt x="1149" y="133"/>
                    </a:lnTo>
                    <a:lnTo>
                      <a:pt x="1107" y="154"/>
                    </a:lnTo>
                    <a:lnTo>
                      <a:pt x="1064" y="175"/>
                    </a:lnTo>
                    <a:lnTo>
                      <a:pt x="1019" y="196"/>
                    </a:lnTo>
                    <a:lnTo>
                      <a:pt x="975" y="217"/>
                    </a:lnTo>
                    <a:lnTo>
                      <a:pt x="927" y="237"/>
                    </a:lnTo>
                    <a:lnTo>
                      <a:pt x="879" y="256"/>
                    </a:lnTo>
                    <a:lnTo>
                      <a:pt x="829" y="275"/>
                    </a:lnTo>
                    <a:lnTo>
                      <a:pt x="779" y="292"/>
                    </a:lnTo>
                    <a:lnTo>
                      <a:pt x="730" y="308"/>
                    </a:lnTo>
                    <a:lnTo>
                      <a:pt x="679" y="322"/>
                    </a:lnTo>
                    <a:lnTo>
                      <a:pt x="628" y="335"/>
                    </a:lnTo>
                    <a:lnTo>
                      <a:pt x="577" y="346"/>
                    </a:lnTo>
                    <a:lnTo>
                      <a:pt x="528" y="355"/>
                    </a:lnTo>
                    <a:lnTo>
                      <a:pt x="478" y="361"/>
                    </a:lnTo>
                    <a:lnTo>
                      <a:pt x="429" y="365"/>
                    </a:lnTo>
                    <a:lnTo>
                      <a:pt x="381" y="365"/>
                    </a:lnTo>
                    <a:lnTo>
                      <a:pt x="335" y="365"/>
                    </a:lnTo>
                    <a:lnTo>
                      <a:pt x="289" y="360"/>
                    </a:lnTo>
                    <a:lnTo>
                      <a:pt x="246" y="352"/>
                    </a:lnTo>
                    <a:lnTo>
                      <a:pt x="202" y="342"/>
                    </a:lnTo>
                    <a:lnTo>
                      <a:pt x="162" y="327"/>
                    </a:lnTo>
                    <a:lnTo>
                      <a:pt x="123" y="310"/>
                    </a:lnTo>
                    <a:lnTo>
                      <a:pt x="88" y="288"/>
                    </a:lnTo>
                    <a:lnTo>
                      <a:pt x="54" y="263"/>
                    </a:lnTo>
                    <a:lnTo>
                      <a:pt x="22" y="231"/>
                    </a:lnTo>
                    <a:lnTo>
                      <a:pt x="24" y="244"/>
                    </a:lnTo>
                    <a:lnTo>
                      <a:pt x="5" y="234"/>
                    </a:lnTo>
                    <a:lnTo>
                      <a:pt x="0" y="241"/>
                    </a:lnTo>
                    <a:lnTo>
                      <a:pt x="7" y="247"/>
                    </a:lnTo>
                    <a:lnTo>
                      <a:pt x="5" y="2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6388" name="Freeform 77"/>
              <p:cNvSpPr>
                <a:spLocks/>
              </p:cNvSpPr>
              <p:nvPr/>
            </p:nvSpPr>
            <p:spPr bwMode="auto">
              <a:xfrm>
                <a:off x="3092" y="3465"/>
                <a:ext cx="223" cy="238"/>
              </a:xfrm>
              <a:custGeom>
                <a:avLst/>
                <a:gdLst>
                  <a:gd name="T0" fmla="*/ 0 w 1265"/>
                  <a:gd name="T1" fmla="*/ 7 h 1345"/>
                  <a:gd name="T2" fmla="*/ 0 w 1265"/>
                  <a:gd name="T3" fmla="*/ 7 h 1345"/>
                  <a:gd name="T4" fmla="*/ 1 w 1265"/>
                  <a:gd name="T5" fmla="*/ 7 h 1345"/>
                  <a:gd name="T6" fmla="*/ 1 w 1265"/>
                  <a:gd name="T7" fmla="*/ 6 h 1345"/>
                  <a:gd name="T8" fmla="*/ 1 w 1265"/>
                  <a:gd name="T9" fmla="*/ 6 h 1345"/>
                  <a:gd name="T10" fmla="*/ 1 w 1265"/>
                  <a:gd name="T11" fmla="*/ 5 h 1345"/>
                  <a:gd name="T12" fmla="*/ 2 w 1265"/>
                  <a:gd name="T13" fmla="*/ 5 h 1345"/>
                  <a:gd name="T14" fmla="*/ 2 w 1265"/>
                  <a:gd name="T15" fmla="*/ 5 h 1345"/>
                  <a:gd name="T16" fmla="*/ 2 w 1265"/>
                  <a:gd name="T17" fmla="*/ 4 h 1345"/>
                  <a:gd name="T18" fmla="*/ 3 w 1265"/>
                  <a:gd name="T19" fmla="*/ 4 h 1345"/>
                  <a:gd name="T20" fmla="*/ 3 w 1265"/>
                  <a:gd name="T21" fmla="*/ 4 h 1345"/>
                  <a:gd name="T22" fmla="*/ 4 w 1265"/>
                  <a:gd name="T23" fmla="*/ 3 h 1345"/>
                  <a:gd name="T24" fmla="*/ 4 w 1265"/>
                  <a:gd name="T25" fmla="*/ 3 h 1345"/>
                  <a:gd name="T26" fmla="*/ 4 w 1265"/>
                  <a:gd name="T27" fmla="*/ 3 h 1345"/>
                  <a:gd name="T28" fmla="*/ 5 w 1265"/>
                  <a:gd name="T29" fmla="*/ 2 h 1345"/>
                  <a:gd name="T30" fmla="*/ 5 w 1265"/>
                  <a:gd name="T31" fmla="*/ 2 h 1345"/>
                  <a:gd name="T32" fmla="*/ 5 w 1265"/>
                  <a:gd name="T33" fmla="*/ 2 h 1345"/>
                  <a:gd name="T34" fmla="*/ 5 w 1265"/>
                  <a:gd name="T35" fmla="*/ 2 h 1345"/>
                  <a:gd name="T36" fmla="*/ 6 w 1265"/>
                  <a:gd name="T37" fmla="*/ 1 h 1345"/>
                  <a:gd name="T38" fmla="*/ 6 w 1265"/>
                  <a:gd name="T39" fmla="*/ 1 h 1345"/>
                  <a:gd name="T40" fmla="*/ 6 w 1265"/>
                  <a:gd name="T41" fmla="*/ 1 h 1345"/>
                  <a:gd name="T42" fmla="*/ 7 w 1265"/>
                  <a:gd name="T43" fmla="*/ 1 h 1345"/>
                  <a:gd name="T44" fmla="*/ 7 w 1265"/>
                  <a:gd name="T45" fmla="*/ 0 h 1345"/>
                  <a:gd name="T46" fmla="*/ 7 w 1265"/>
                  <a:gd name="T47" fmla="*/ 0 h 1345"/>
                  <a:gd name="T48" fmla="*/ 7 w 1265"/>
                  <a:gd name="T49" fmla="*/ 0 h 1345"/>
                  <a:gd name="T50" fmla="*/ 7 w 1265"/>
                  <a:gd name="T51" fmla="*/ 1 h 1345"/>
                  <a:gd name="T52" fmla="*/ 7 w 1265"/>
                  <a:gd name="T53" fmla="*/ 1 h 1345"/>
                  <a:gd name="T54" fmla="*/ 7 w 1265"/>
                  <a:gd name="T55" fmla="*/ 2 h 1345"/>
                  <a:gd name="T56" fmla="*/ 7 w 1265"/>
                  <a:gd name="T57" fmla="*/ 2 h 1345"/>
                  <a:gd name="T58" fmla="*/ 7 w 1265"/>
                  <a:gd name="T59" fmla="*/ 3 h 1345"/>
                  <a:gd name="T60" fmla="*/ 7 w 1265"/>
                  <a:gd name="T61" fmla="*/ 4 h 1345"/>
                  <a:gd name="T62" fmla="*/ 6 w 1265"/>
                  <a:gd name="T63" fmla="*/ 5 h 1345"/>
                  <a:gd name="T64" fmla="*/ 6 w 1265"/>
                  <a:gd name="T65" fmla="*/ 5 h 1345"/>
                  <a:gd name="T66" fmla="*/ 6 w 1265"/>
                  <a:gd name="T67" fmla="*/ 6 h 1345"/>
                  <a:gd name="T68" fmla="*/ 5 w 1265"/>
                  <a:gd name="T69" fmla="*/ 6 h 1345"/>
                  <a:gd name="T70" fmla="*/ 4 w 1265"/>
                  <a:gd name="T71" fmla="*/ 7 h 1345"/>
                  <a:gd name="T72" fmla="*/ 4 w 1265"/>
                  <a:gd name="T73" fmla="*/ 7 h 1345"/>
                  <a:gd name="T74" fmla="*/ 3 w 1265"/>
                  <a:gd name="T75" fmla="*/ 7 h 1345"/>
                  <a:gd name="T76" fmla="*/ 2 w 1265"/>
                  <a:gd name="T77" fmla="*/ 7 h 1345"/>
                  <a:gd name="T78" fmla="*/ 1 w 1265"/>
                  <a:gd name="T79" fmla="*/ 7 h 134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265"/>
                  <a:gd name="T121" fmla="*/ 0 h 1345"/>
                  <a:gd name="T122" fmla="*/ 1265 w 1265"/>
                  <a:gd name="T123" fmla="*/ 1345 h 1345"/>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265" h="1345">
                    <a:moveTo>
                      <a:pt x="0" y="1292"/>
                    </a:moveTo>
                    <a:lnTo>
                      <a:pt x="13" y="1271"/>
                    </a:lnTo>
                    <a:lnTo>
                      <a:pt x="28" y="1249"/>
                    </a:lnTo>
                    <a:lnTo>
                      <a:pt x="46" y="1225"/>
                    </a:lnTo>
                    <a:lnTo>
                      <a:pt x="66" y="1199"/>
                    </a:lnTo>
                    <a:lnTo>
                      <a:pt x="87" y="1171"/>
                    </a:lnTo>
                    <a:lnTo>
                      <a:pt x="112" y="1142"/>
                    </a:lnTo>
                    <a:lnTo>
                      <a:pt x="137" y="1112"/>
                    </a:lnTo>
                    <a:lnTo>
                      <a:pt x="163" y="1081"/>
                    </a:lnTo>
                    <a:lnTo>
                      <a:pt x="192" y="1048"/>
                    </a:lnTo>
                    <a:lnTo>
                      <a:pt x="222" y="1015"/>
                    </a:lnTo>
                    <a:lnTo>
                      <a:pt x="252" y="981"/>
                    </a:lnTo>
                    <a:lnTo>
                      <a:pt x="285" y="947"/>
                    </a:lnTo>
                    <a:lnTo>
                      <a:pt x="318" y="911"/>
                    </a:lnTo>
                    <a:lnTo>
                      <a:pt x="351" y="877"/>
                    </a:lnTo>
                    <a:lnTo>
                      <a:pt x="385" y="842"/>
                    </a:lnTo>
                    <a:lnTo>
                      <a:pt x="420" y="806"/>
                    </a:lnTo>
                    <a:lnTo>
                      <a:pt x="454" y="771"/>
                    </a:lnTo>
                    <a:lnTo>
                      <a:pt x="490" y="737"/>
                    </a:lnTo>
                    <a:lnTo>
                      <a:pt x="525" y="703"/>
                    </a:lnTo>
                    <a:lnTo>
                      <a:pt x="559" y="669"/>
                    </a:lnTo>
                    <a:lnTo>
                      <a:pt x="595" y="636"/>
                    </a:lnTo>
                    <a:lnTo>
                      <a:pt x="629" y="604"/>
                    </a:lnTo>
                    <a:lnTo>
                      <a:pt x="663" y="573"/>
                    </a:lnTo>
                    <a:lnTo>
                      <a:pt x="696" y="542"/>
                    </a:lnTo>
                    <a:lnTo>
                      <a:pt x="729" y="514"/>
                    </a:lnTo>
                    <a:lnTo>
                      <a:pt x="759" y="487"/>
                    </a:lnTo>
                    <a:lnTo>
                      <a:pt x="789" y="461"/>
                    </a:lnTo>
                    <a:lnTo>
                      <a:pt x="820" y="437"/>
                    </a:lnTo>
                    <a:lnTo>
                      <a:pt x="847" y="415"/>
                    </a:lnTo>
                    <a:lnTo>
                      <a:pt x="872" y="395"/>
                    </a:lnTo>
                    <a:lnTo>
                      <a:pt x="897" y="377"/>
                    </a:lnTo>
                    <a:lnTo>
                      <a:pt x="919" y="361"/>
                    </a:lnTo>
                    <a:lnTo>
                      <a:pt x="944" y="335"/>
                    </a:lnTo>
                    <a:lnTo>
                      <a:pt x="971" y="310"/>
                    </a:lnTo>
                    <a:lnTo>
                      <a:pt x="997" y="286"/>
                    </a:lnTo>
                    <a:lnTo>
                      <a:pt x="1024" y="264"/>
                    </a:lnTo>
                    <a:lnTo>
                      <a:pt x="1051" y="243"/>
                    </a:lnTo>
                    <a:lnTo>
                      <a:pt x="1078" y="222"/>
                    </a:lnTo>
                    <a:lnTo>
                      <a:pt x="1103" y="202"/>
                    </a:lnTo>
                    <a:lnTo>
                      <a:pt x="1130" y="183"/>
                    </a:lnTo>
                    <a:lnTo>
                      <a:pt x="1153" y="163"/>
                    </a:lnTo>
                    <a:lnTo>
                      <a:pt x="1175" y="143"/>
                    </a:lnTo>
                    <a:lnTo>
                      <a:pt x="1197" y="122"/>
                    </a:lnTo>
                    <a:lnTo>
                      <a:pt x="1215" y="101"/>
                    </a:lnTo>
                    <a:lnTo>
                      <a:pt x="1232" y="79"/>
                    </a:lnTo>
                    <a:lnTo>
                      <a:pt x="1246" y="54"/>
                    </a:lnTo>
                    <a:lnTo>
                      <a:pt x="1257" y="28"/>
                    </a:lnTo>
                    <a:lnTo>
                      <a:pt x="1265" y="0"/>
                    </a:lnTo>
                    <a:lnTo>
                      <a:pt x="1262" y="33"/>
                    </a:lnTo>
                    <a:lnTo>
                      <a:pt x="1260" y="71"/>
                    </a:lnTo>
                    <a:lnTo>
                      <a:pt x="1257" y="113"/>
                    </a:lnTo>
                    <a:lnTo>
                      <a:pt x="1256" y="160"/>
                    </a:lnTo>
                    <a:lnTo>
                      <a:pt x="1253" y="212"/>
                    </a:lnTo>
                    <a:lnTo>
                      <a:pt x="1249" y="267"/>
                    </a:lnTo>
                    <a:lnTo>
                      <a:pt x="1245" y="323"/>
                    </a:lnTo>
                    <a:lnTo>
                      <a:pt x="1239" y="384"/>
                    </a:lnTo>
                    <a:lnTo>
                      <a:pt x="1232" y="445"/>
                    </a:lnTo>
                    <a:lnTo>
                      <a:pt x="1223" y="508"/>
                    </a:lnTo>
                    <a:lnTo>
                      <a:pt x="1212" y="573"/>
                    </a:lnTo>
                    <a:lnTo>
                      <a:pt x="1199" y="637"/>
                    </a:lnTo>
                    <a:lnTo>
                      <a:pt x="1182" y="701"/>
                    </a:lnTo>
                    <a:lnTo>
                      <a:pt x="1164" y="766"/>
                    </a:lnTo>
                    <a:lnTo>
                      <a:pt x="1141" y="829"/>
                    </a:lnTo>
                    <a:lnTo>
                      <a:pt x="1115" y="890"/>
                    </a:lnTo>
                    <a:lnTo>
                      <a:pt x="1086" y="951"/>
                    </a:lnTo>
                    <a:lnTo>
                      <a:pt x="1052" y="1007"/>
                    </a:lnTo>
                    <a:lnTo>
                      <a:pt x="1015" y="1062"/>
                    </a:lnTo>
                    <a:lnTo>
                      <a:pt x="972" y="1114"/>
                    </a:lnTo>
                    <a:lnTo>
                      <a:pt x="925" y="1161"/>
                    </a:lnTo>
                    <a:lnTo>
                      <a:pt x="872" y="1204"/>
                    </a:lnTo>
                    <a:lnTo>
                      <a:pt x="814" y="1242"/>
                    </a:lnTo>
                    <a:lnTo>
                      <a:pt x="750" y="1275"/>
                    </a:lnTo>
                    <a:lnTo>
                      <a:pt x="680" y="1303"/>
                    </a:lnTo>
                    <a:lnTo>
                      <a:pt x="604" y="1324"/>
                    </a:lnTo>
                    <a:lnTo>
                      <a:pt x="521" y="1338"/>
                    </a:lnTo>
                    <a:lnTo>
                      <a:pt x="432" y="1345"/>
                    </a:lnTo>
                    <a:lnTo>
                      <a:pt x="336" y="1345"/>
                    </a:lnTo>
                    <a:lnTo>
                      <a:pt x="231" y="1335"/>
                    </a:lnTo>
                    <a:lnTo>
                      <a:pt x="119" y="1318"/>
                    </a:lnTo>
                    <a:lnTo>
                      <a:pt x="0" y="1292"/>
                    </a:lnTo>
                    <a:close/>
                  </a:path>
                </a:pathLst>
              </a:custGeom>
              <a:solidFill>
                <a:srgbClr val="00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6389" name="Freeform 78"/>
              <p:cNvSpPr>
                <a:spLocks/>
              </p:cNvSpPr>
              <p:nvPr/>
            </p:nvSpPr>
            <p:spPr bwMode="auto">
              <a:xfrm>
                <a:off x="3090" y="3527"/>
                <a:ext cx="166" cy="167"/>
              </a:xfrm>
              <a:custGeom>
                <a:avLst/>
                <a:gdLst>
                  <a:gd name="T0" fmla="*/ 5 w 936"/>
                  <a:gd name="T1" fmla="*/ 0 h 945"/>
                  <a:gd name="T2" fmla="*/ 5 w 936"/>
                  <a:gd name="T3" fmla="*/ 0 h 945"/>
                  <a:gd name="T4" fmla="*/ 5 w 936"/>
                  <a:gd name="T5" fmla="*/ 0 h 945"/>
                  <a:gd name="T6" fmla="*/ 4 w 936"/>
                  <a:gd name="T7" fmla="*/ 1 h 945"/>
                  <a:gd name="T8" fmla="*/ 4 w 936"/>
                  <a:gd name="T9" fmla="*/ 1 h 945"/>
                  <a:gd name="T10" fmla="*/ 4 w 936"/>
                  <a:gd name="T11" fmla="*/ 1 h 945"/>
                  <a:gd name="T12" fmla="*/ 3 w 936"/>
                  <a:gd name="T13" fmla="*/ 2 h 945"/>
                  <a:gd name="T14" fmla="*/ 3 w 936"/>
                  <a:gd name="T15" fmla="*/ 2 h 945"/>
                  <a:gd name="T16" fmla="*/ 2 w 936"/>
                  <a:gd name="T17" fmla="*/ 2 h 945"/>
                  <a:gd name="T18" fmla="*/ 2 w 936"/>
                  <a:gd name="T19" fmla="*/ 3 h 945"/>
                  <a:gd name="T20" fmla="*/ 2 w 936"/>
                  <a:gd name="T21" fmla="*/ 3 h 945"/>
                  <a:gd name="T22" fmla="*/ 1 w 936"/>
                  <a:gd name="T23" fmla="*/ 4 h 945"/>
                  <a:gd name="T24" fmla="*/ 1 w 936"/>
                  <a:gd name="T25" fmla="*/ 4 h 945"/>
                  <a:gd name="T26" fmla="*/ 1 w 936"/>
                  <a:gd name="T27" fmla="*/ 4 h 945"/>
                  <a:gd name="T28" fmla="*/ 0 w 936"/>
                  <a:gd name="T29" fmla="*/ 5 h 945"/>
                  <a:gd name="T30" fmla="*/ 0 w 936"/>
                  <a:gd name="T31" fmla="*/ 5 h 945"/>
                  <a:gd name="T32" fmla="*/ 0 w 936"/>
                  <a:gd name="T33" fmla="*/ 5 h 945"/>
                  <a:gd name="T34" fmla="*/ 0 w 936"/>
                  <a:gd name="T35" fmla="*/ 5 h 945"/>
                  <a:gd name="T36" fmla="*/ 0 w 936"/>
                  <a:gd name="T37" fmla="*/ 5 h 945"/>
                  <a:gd name="T38" fmla="*/ 1 w 936"/>
                  <a:gd name="T39" fmla="*/ 5 h 945"/>
                  <a:gd name="T40" fmla="*/ 1 w 936"/>
                  <a:gd name="T41" fmla="*/ 4 h 945"/>
                  <a:gd name="T42" fmla="*/ 1 w 936"/>
                  <a:gd name="T43" fmla="*/ 4 h 945"/>
                  <a:gd name="T44" fmla="*/ 2 w 936"/>
                  <a:gd name="T45" fmla="*/ 4 h 945"/>
                  <a:gd name="T46" fmla="*/ 2 w 936"/>
                  <a:gd name="T47" fmla="*/ 3 h 945"/>
                  <a:gd name="T48" fmla="*/ 2 w 936"/>
                  <a:gd name="T49" fmla="*/ 3 h 945"/>
                  <a:gd name="T50" fmla="*/ 3 w 936"/>
                  <a:gd name="T51" fmla="*/ 2 h 945"/>
                  <a:gd name="T52" fmla="*/ 3 w 936"/>
                  <a:gd name="T53" fmla="*/ 2 h 945"/>
                  <a:gd name="T54" fmla="*/ 3 w 936"/>
                  <a:gd name="T55" fmla="*/ 2 h 945"/>
                  <a:gd name="T56" fmla="*/ 4 w 936"/>
                  <a:gd name="T57" fmla="*/ 1 h 945"/>
                  <a:gd name="T58" fmla="*/ 4 w 936"/>
                  <a:gd name="T59" fmla="*/ 1 h 945"/>
                  <a:gd name="T60" fmla="*/ 4 w 936"/>
                  <a:gd name="T61" fmla="*/ 1 h 945"/>
                  <a:gd name="T62" fmla="*/ 5 w 936"/>
                  <a:gd name="T63" fmla="*/ 0 h 945"/>
                  <a:gd name="T64" fmla="*/ 5 w 936"/>
                  <a:gd name="T65" fmla="*/ 0 h 945"/>
                  <a:gd name="T66" fmla="*/ 5 w 936"/>
                  <a:gd name="T67" fmla="*/ 0 h 945"/>
                  <a:gd name="T68" fmla="*/ 5 w 936"/>
                  <a:gd name="T69" fmla="*/ 0 h 945"/>
                  <a:gd name="T70" fmla="*/ 5 w 936"/>
                  <a:gd name="T71" fmla="*/ 0 h 94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936"/>
                  <a:gd name="T109" fmla="*/ 0 h 945"/>
                  <a:gd name="T110" fmla="*/ 936 w 936"/>
                  <a:gd name="T111" fmla="*/ 945 h 945"/>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936" h="945">
                    <a:moveTo>
                      <a:pt x="920" y="1"/>
                    </a:moveTo>
                    <a:lnTo>
                      <a:pt x="922" y="0"/>
                    </a:lnTo>
                    <a:lnTo>
                      <a:pt x="899" y="16"/>
                    </a:lnTo>
                    <a:lnTo>
                      <a:pt x="875" y="34"/>
                    </a:lnTo>
                    <a:lnTo>
                      <a:pt x="850" y="54"/>
                    </a:lnTo>
                    <a:lnTo>
                      <a:pt x="822" y="76"/>
                    </a:lnTo>
                    <a:lnTo>
                      <a:pt x="792" y="100"/>
                    </a:lnTo>
                    <a:lnTo>
                      <a:pt x="760" y="127"/>
                    </a:lnTo>
                    <a:lnTo>
                      <a:pt x="730" y="154"/>
                    </a:lnTo>
                    <a:lnTo>
                      <a:pt x="697" y="183"/>
                    </a:lnTo>
                    <a:lnTo>
                      <a:pt x="664" y="213"/>
                    </a:lnTo>
                    <a:lnTo>
                      <a:pt x="630" y="244"/>
                    </a:lnTo>
                    <a:lnTo>
                      <a:pt x="596" y="276"/>
                    </a:lnTo>
                    <a:lnTo>
                      <a:pt x="561" y="309"/>
                    </a:lnTo>
                    <a:lnTo>
                      <a:pt x="526" y="343"/>
                    </a:lnTo>
                    <a:lnTo>
                      <a:pt x="491" y="377"/>
                    </a:lnTo>
                    <a:lnTo>
                      <a:pt x="456" y="411"/>
                    </a:lnTo>
                    <a:lnTo>
                      <a:pt x="421" y="446"/>
                    </a:lnTo>
                    <a:lnTo>
                      <a:pt x="386" y="482"/>
                    </a:lnTo>
                    <a:lnTo>
                      <a:pt x="352" y="517"/>
                    </a:lnTo>
                    <a:lnTo>
                      <a:pt x="319" y="552"/>
                    </a:lnTo>
                    <a:lnTo>
                      <a:pt x="286" y="587"/>
                    </a:lnTo>
                    <a:lnTo>
                      <a:pt x="253" y="621"/>
                    </a:lnTo>
                    <a:lnTo>
                      <a:pt x="223" y="655"/>
                    </a:lnTo>
                    <a:lnTo>
                      <a:pt x="193" y="688"/>
                    </a:lnTo>
                    <a:lnTo>
                      <a:pt x="164" y="721"/>
                    </a:lnTo>
                    <a:lnTo>
                      <a:pt x="136" y="754"/>
                    </a:lnTo>
                    <a:lnTo>
                      <a:pt x="113" y="784"/>
                    </a:lnTo>
                    <a:lnTo>
                      <a:pt x="86" y="813"/>
                    </a:lnTo>
                    <a:lnTo>
                      <a:pt x="65" y="840"/>
                    </a:lnTo>
                    <a:lnTo>
                      <a:pt x="46" y="867"/>
                    </a:lnTo>
                    <a:lnTo>
                      <a:pt x="27" y="890"/>
                    </a:lnTo>
                    <a:lnTo>
                      <a:pt x="13" y="913"/>
                    </a:lnTo>
                    <a:lnTo>
                      <a:pt x="0" y="935"/>
                    </a:lnTo>
                    <a:lnTo>
                      <a:pt x="18" y="945"/>
                    </a:lnTo>
                    <a:lnTo>
                      <a:pt x="31" y="926"/>
                    </a:lnTo>
                    <a:lnTo>
                      <a:pt x="46" y="903"/>
                    </a:lnTo>
                    <a:lnTo>
                      <a:pt x="64" y="880"/>
                    </a:lnTo>
                    <a:lnTo>
                      <a:pt x="84" y="853"/>
                    </a:lnTo>
                    <a:lnTo>
                      <a:pt x="105" y="826"/>
                    </a:lnTo>
                    <a:lnTo>
                      <a:pt x="128" y="797"/>
                    </a:lnTo>
                    <a:lnTo>
                      <a:pt x="155" y="767"/>
                    </a:lnTo>
                    <a:lnTo>
                      <a:pt x="180" y="737"/>
                    </a:lnTo>
                    <a:lnTo>
                      <a:pt x="209" y="704"/>
                    </a:lnTo>
                    <a:lnTo>
                      <a:pt x="239" y="671"/>
                    </a:lnTo>
                    <a:lnTo>
                      <a:pt x="269" y="637"/>
                    </a:lnTo>
                    <a:lnTo>
                      <a:pt x="302" y="603"/>
                    </a:lnTo>
                    <a:lnTo>
                      <a:pt x="335" y="567"/>
                    </a:lnTo>
                    <a:lnTo>
                      <a:pt x="368" y="533"/>
                    </a:lnTo>
                    <a:lnTo>
                      <a:pt x="402" y="498"/>
                    </a:lnTo>
                    <a:lnTo>
                      <a:pt x="437" y="462"/>
                    </a:lnTo>
                    <a:lnTo>
                      <a:pt x="471" y="427"/>
                    </a:lnTo>
                    <a:lnTo>
                      <a:pt x="507" y="393"/>
                    </a:lnTo>
                    <a:lnTo>
                      <a:pt x="542" y="359"/>
                    </a:lnTo>
                    <a:lnTo>
                      <a:pt x="576" y="324"/>
                    </a:lnTo>
                    <a:lnTo>
                      <a:pt x="612" y="292"/>
                    </a:lnTo>
                    <a:lnTo>
                      <a:pt x="646" y="260"/>
                    </a:lnTo>
                    <a:lnTo>
                      <a:pt x="680" y="229"/>
                    </a:lnTo>
                    <a:lnTo>
                      <a:pt x="713" y="198"/>
                    </a:lnTo>
                    <a:lnTo>
                      <a:pt x="746" y="169"/>
                    </a:lnTo>
                    <a:lnTo>
                      <a:pt x="776" y="143"/>
                    </a:lnTo>
                    <a:lnTo>
                      <a:pt x="805" y="118"/>
                    </a:lnTo>
                    <a:lnTo>
                      <a:pt x="835" y="95"/>
                    </a:lnTo>
                    <a:lnTo>
                      <a:pt x="863" y="72"/>
                    </a:lnTo>
                    <a:lnTo>
                      <a:pt x="888" y="53"/>
                    </a:lnTo>
                    <a:lnTo>
                      <a:pt x="913" y="34"/>
                    </a:lnTo>
                    <a:lnTo>
                      <a:pt x="935" y="18"/>
                    </a:lnTo>
                    <a:lnTo>
                      <a:pt x="936" y="17"/>
                    </a:lnTo>
                    <a:lnTo>
                      <a:pt x="935" y="18"/>
                    </a:lnTo>
                    <a:lnTo>
                      <a:pt x="936" y="17"/>
                    </a:lnTo>
                    <a:lnTo>
                      <a:pt x="920"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6390" name="Freeform 79"/>
              <p:cNvSpPr>
                <a:spLocks/>
              </p:cNvSpPr>
              <p:nvPr/>
            </p:nvSpPr>
            <p:spPr bwMode="auto">
              <a:xfrm>
                <a:off x="3252" y="3444"/>
                <a:ext cx="66" cy="86"/>
              </a:xfrm>
              <a:custGeom>
                <a:avLst/>
                <a:gdLst>
                  <a:gd name="T0" fmla="*/ 2 w 371"/>
                  <a:gd name="T1" fmla="*/ 1 h 486"/>
                  <a:gd name="T2" fmla="*/ 2 w 371"/>
                  <a:gd name="T3" fmla="*/ 1 h 486"/>
                  <a:gd name="T4" fmla="*/ 2 w 371"/>
                  <a:gd name="T5" fmla="*/ 1 h 486"/>
                  <a:gd name="T6" fmla="*/ 2 w 371"/>
                  <a:gd name="T7" fmla="*/ 1 h 486"/>
                  <a:gd name="T8" fmla="*/ 2 w 371"/>
                  <a:gd name="T9" fmla="*/ 1 h 486"/>
                  <a:gd name="T10" fmla="*/ 2 w 371"/>
                  <a:gd name="T11" fmla="*/ 1 h 486"/>
                  <a:gd name="T12" fmla="*/ 2 w 371"/>
                  <a:gd name="T13" fmla="*/ 1 h 486"/>
                  <a:gd name="T14" fmla="*/ 1 w 371"/>
                  <a:gd name="T15" fmla="*/ 1 h 486"/>
                  <a:gd name="T16" fmla="*/ 1 w 371"/>
                  <a:gd name="T17" fmla="*/ 1 h 486"/>
                  <a:gd name="T18" fmla="*/ 1 w 371"/>
                  <a:gd name="T19" fmla="*/ 2 h 486"/>
                  <a:gd name="T20" fmla="*/ 1 w 371"/>
                  <a:gd name="T21" fmla="*/ 2 h 486"/>
                  <a:gd name="T22" fmla="*/ 1 w 371"/>
                  <a:gd name="T23" fmla="*/ 2 h 486"/>
                  <a:gd name="T24" fmla="*/ 1 w 371"/>
                  <a:gd name="T25" fmla="*/ 2 h 486"/>
                  <a:gd name="T26" fmla="*/ 1 w 371"/>
                  <a:gd name="T27" fmla="*/ 2 h 486"/>
                  <a:gd name="T28" fmla="*/ 0 w 371"/>
                  <a:gd name="T29" fmla="*/ 2 h 486"/>
                  <a:gd name="T30" fmla="*/ 0 w 371"/>
                  <a:gd name="T31" fmla="*/ 2 h 486"/>
                  <a:gd name="T32" fmla="*/ 0 w 371"/>
                  <a:gd name="T33" fmla="*/ 2 h 486"/>
                  <a:gd name="T34" fmla="*/ 0 w 371"/>
                  <a:gd name="T35" fmla="*/ 3 h 486"/>
                  <a:gd name="T36" fmla="*/ 0 w 371"/>
                  <a:gd name="T37" fmla="*/ 3 h 486"/>
                  <a:gd name="T38" fmla="*/ 0 w 371"/>
                  <a:gd name="T39" fmla="*/ 2 h 486"/>
                  <a:gd name="T40" fmla="*/ 0 w 371"/>
                  <a:gd name="T41" fmla="*/ 2 h 486"/>
                  <a:gd name="T42" fmla="*/ 1 w 371"/>
                  <a:gd name="T43" fmla="*/ 2 h 486"/>
                  <a:gd name="T44" fmla="*/ 1 w 371"/>
                  <a:gd name="T45" fmla="*/ 2 h 486"/>
                  <a:gd name="T46" fmla="*/ 1 w 371"/>
                  <a:gd name="T47" fmla="*/ 2 h 486"/>
                  <a:gd name="T48" fmla="*/ 1 w 371"/>
                  <a:gd name="T49" fmla="*/ 2 h 486"/>
                  <a:gd name="T50" fmla="*/ 1 w 371"/>
                  <a:gd name="T51" fmla="*/ 2 h 486"/>
                  <a:gd name="T52" fmla="*/ 1 w 371"/>
                  <a:gd name="T53" fmla="*/ 2 h 486"/>
                  <a:gd name="T54" fmla="*/ 1 w 371"/>
                  <a:gd name="T55" fmla="*/ 2 h 486"/>
                  <a:gd name="T56" fmla="*/ 2 w 371"/>
                  <a:gd name="T57" fmla="*/ 1 h 486"/>
                  <a:gd name="T58" fmla="*/ 2 w 371"/>
                  <a:gd name="T59" fmla="*/ 1 h 486"/>
                  <a:gd name="T60" fmla="*/ 2 w 371"/>
                  <a:gd name="T61" fmla="*/ 1 h 486"/>
                  <a:gd name="T62" fmla="*/ 2 w 371"/>
                  <a:gd name="T63" fmla="*/ 1 h 486"/>
                  <a:gd name="T64" fmla="*/ 2 w 371"/>
                  <a:gd name="T65" fmla="*/ 1 h 486"/>
                  <a:gd name="T66" fmla="*/ 2 w 371"/>
                  <a:gd name="T67" fmla="*/ 1 h 486"/>
                  <a:gd name="T68" fmla="*/ 2 w 371"/>
                  <a:gd name="T69" fmla="*/ 1 h 486"/>
                  <a:gd name="T70" fmla="*/ 2 w 371"/>
                  <a:gd name="T71" fmla="*/ 1 h 486"/>
                  <a:gd name="T72" fmla="*/ 2 w 371"/>
                  <a:gd name="T73" fmla="*/ 1 h 486"/>
                  <a:gd name="T74" fmla="*/ 2 w 371"/>
                  <a:gd name="T75" fmla="*/ 0 h 486"/>
                  <a:gd name="T76" fmla="*/ 2 w 371"/>
                  <a:gd name="T77" fmla="*/ 1 h 486"/>
                  <a:gd name="T78" fmla="*/ 2 w 371"/>
                  <a:gd name="T79" fmla="*/ 1 h 48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371"/>
                  <a:gd name="T121" fmla="*/ 0 h 486"/>
                  <a:gd name="T122" fmla="*/ 371 w 371"/>
                  <a:gd name="T123" fmla="*/ 486 h 48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371" h="486">
                    <a:moveTo>
                      <a:pt x="364" y="119"/>
                    </a:moveTo>
                    <a:lnTo>
                      <a:pt x="343" y="115"/>
                    </a:lnTo>
                    <a:lnTo>
                      <a:pt x="335" y="141"/>
                    </a:lnTo>
                    <a:lnTo>
                      <a:pt x="325" y="166"/>
                    </a:lnTo>
                    <a:lnTo>
                      <a:pt x="312" y="189"/>
                    </a:lnTo>
                    <a:lnTo>
                      <a:pt x="295" y="212"/>
                    </a:lnTo>
                    <a:lnTo>
                      <a:pt x="278" y="231"/>
                    </a:lnTo>
                    <a:lnTo>
                      <a:pt x="257" y="252"/>
                    </a:lnTo>
                    <a:lnTo>
                      <a:pt x="234" y="272"/>
                    </a:lnTo>
                    <a:lnTo>
                      <a:pt x="212" y="291"/>
                    </a:lnTo>
                    <a:lnTo>
                      <a:pt x="186" y="310"/>
                    </a:lnTo>
                    <a:lnTo>
                      <a:pt x="161" y="330"/>
                    </a:lnTo>
                    <a:lnTo>
                      <a:pt x="133" y="351"/>
                    </a:lnTo>
                    <a:lnTo>
                      <a:pt x="107" y="372"/>
                    </a:lnTo>
                    <a:lnTo>
                      <a:pt x="78" y="396"/>
                    </a:lnTo>
                    <a:lnTo>
                      <a:pt x="52" y="419"/>
                    </a:lnTo>
                    <a:lnTo>
                      <a:pt x="25" y="444"/>
                    </a:lnTo>
                    <a:lnTo>
                      <a:pt x="0" y="470"/>
                    </a:lnTo>
                    <a:lnTo>
                      <a:pt x="16" y="486"/>
                    </a:lnTo>
                    <a:lnTo>
                      <a:pt x="41" y="460"/>
                    </a:lnTo>
                    <a:lnTo>
                      <a:pt x="67" y="435"/>
                    </a:lnTo>
                    <a:lnTo>
                      <a:pt x="94" y="411"/>
                    </a:lnTo>
                    <a:lnTo>
                      <a:pt x="120" y="390"/>
                    </a:lnTo>
                    <a:lnTo>
                      <a:pt x="146" y="369"/>
                    </a:lnTo>
                    <a:lnTo>
                      <a:pt x="174" y="348"/>
                    </a:lnTo>
                    <a:lnTo>
                      <a:pt x="199" y="329"/>
                    </a:lnTo>
                    <a:lnTo>
                      <a:pt x="225" y="309"/>
                    </a:lnTo>
                    <a:lnTo>
                      <a:pt x="250" y="288"/>
                    </a:lnTo>
                    <a:lnTo>
                      <a:pt x="272" y="268"/>
                    </a:lnTo>
                    <a:lnTo>
                      <a:pt x="293" y="247"/>
                    </a:lnTo>
                    <a:lnTo>
                      <a:pt x="313" y="225"/>
                    </a:lnTo>
                    <a:lnTo>
                      <a:pt x="330" y="203"/>
                    </a:lnTo>
                    <a:lnTo>
                      <a:pt x="346" y="176"/>
                    </a:lnTo>
                    <a:lnTo>
                      <a:pt x="356" y="149"/>
                    </a:lnTo>
                    <a:lnTo>
                      <a:pt x="364" y="120"/>
                    </a:lnTo>
                    <a:lnTo>
                      <a:pt x="343" y="116"/>
                    </a:lnTo>
                    <a:lnTo>
                      <a:pt x="364" y="119"/>
                    </a:lnTo>
                    <a:lnTo>
                      <a:pt x="371" y="0"/>
                    </a:lnTo>
                    <a:lnTo>
                      <a:pt x="343" y="115"/>
                    </a:lnTo>
                    <a:lnTo>
                      <a:pt x="364" y="11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6391" name="Freeform 80"/>
              <p:cNvSpPr>
                <a:spLocks/>
              </p:cNvSpPr>
              <p:nvPr/>
            </p:nvSpPr>
            <p:spPr bwMode="auto">
              <a:xfrm>
                <a:off x="3088" y="3465"/>
                <a:ext cx="229" cy="240"/>
              </a:xfrm>
              <a:custGeom>
                <a:avLst/>
                <a:gdLst>
                  <a:gd name="T0" fmla="*/ 0 w 1292"/>
                  <a:gd name="T1" fmla="*/ 7 h 1356"/>
                  <a:gd name="T2" fmla="*/ 1 w 1292"/>
                  <a:gd name="T3" fmla="*/ 7 h 1356"/>
                  <a:gd name="T4" fmla="*/ 2 w 1292"/>
                  <a:gd name="T5" fmla="*/ 7 h 1356"/>
                  <a:gd name="T6" fmla="*/ 4 w 1292"/>
                  <a:gd name="T7" fmla="*/ 7 h 1356"/>
                  <a:gd name="T8" fmla="*/ 4 w 1292"/>
                  <a:gd name="T9" fmla="*/ 7 h 1356"/>
                  <a:gd name="T10" fmla="*/ 5 w 1292"/>
                  <a:gd name="T11" fmla="*/ 7 h 1356"/>
                  <a:gd name="T12" fmla="*/ 5 w 1292"/>
                  <a:gd name="T13" fmla="*/ 6 h 1356"/>
                  <a:gd name="T14" fmla="*/ 6 w 1292"/>
                  <a:gd name="T15" fmla="*/ 6 h 1356"/>
                  <a:gd name="T16" fmla="*/ 6 w 1292"/>
                  <a:gd name="T17" fmla="*/ 5 h 1356"/>
                  <a:gd name="T18" fmla="*/ 7 w 1292"/>
                  <a:gd name="T19" fmla="*/ 4 h 1356"/>
                  <a:gd name="T20" fmla="*/ 7 w 1292"/>
                  <a:gd name="T21" fmla="*/ 4 h 1356"/>
                  <a:gd name="T22" fmla="*/ 7 w 1292"/>
                  <a:gd name="T23" fmla="*/ 3 h 1356"/>
                  <a:gd name="T24" fmla="*/ 7 w 1292"/>
                  <a:gd name="T25" fmla="*/ 2 h 1356"/>
                  <a:gd name="T26" fmla="*/ 7 w 1292"/>
                  <a:gd name="T27" fmla="*/ 1 h 1356"/>
                  <a:gd name="T28" fmla="*/ 7 w 1292"/>
                  <a:gd name="T29" fmla="*/ 1 h 1356"/>
                  <a:gd name="T30" fmla="*/ 7 w 1292"/>
                  <a:gd name="T31" fmla="*/ 0 h 1356"/>
                  <a:gd name="T32" fmla="*/ 7 w 1292"/>
                  <a:gd name="T33" fmla="*/ 0 h 1356"/>
                  <a:gd name="T34" fmla="*/ 7 w 1292"/>
                  <a:gd name="T35" fmla="*/ 0 h 1356"/>
                  <a:gd name="T36" fmla="*/ 7 w 1292"/>
                  <a:gd name="T37" fmla="*/ 1 h 1356"/>
                  <a:gd name="T38" fmla="*/ 7 w 1292"/>
                  <a:gd name="T39" fmla="*/ 1 h 1356"/>
                  <a:gd name="T40" fmla="*/ 7 w 1292"/>
                  <a:gd name="T41" fmla="*/ 2 h 1356"/>
                  <a:gd name="T42" fmla="*/ 7 w 1292"/>
                  <a:gd name="T43" fmla="*/ 2 h 1356"/>
                  <a:gd name="T44" fmla="*/ 7 w 1292"/>
                  <a:gd name="T45" fmla="*/ 3 h 1356"/>
                  <a:gd name="T46" fmla="*/ 7 w 1292"/>
                  <a:gd name="T47" fmla="*/ 4 h 1356"/>
                  <a:gd name="T48" fmla="*/ 6 w 1292"/>
                  <a:gd name="T49" fmla="*/ 5 h 1356"/>
                  <a:gd name="T50" fmla="*/ 6 w 1292"/>
                  <a:gd name="T51" fmla="*/ 5 h 1356"/>
                  <a:gd name="T52" fmla="*/ 6 w 1292"/>
                  <a:gd name="T53" fmla="*/ 6 h 1356"/>
                  <a:gd name="T54" fmla="*/ 5 w 1292"/>
                  <a:gd name="T55" fmla="*/ 6 h 1356"/>
                  <a:gd name="T56" fmla="*/ 5 w 1292"/>
                  <a:gd name="T57" fmla="*/ 7 h 1356"/>
                  <a:gd name="T58" fmla="*/ 4 w 1292"/>
                  <a:gd name="T59" fmla="*/ 7 h 1356"/>
                  <a:gd name="T60" fmla="*/ 3 w 1292"/>
                  <a:gd name="T61" fmla="*/ 7 h 1356"/>
                  <a:gd name="T62" fmla="*/ 2 w 1292"/>
                  <a:gd name="T63" fmla="*/ 7 h 1356"/>
                  <a:gd name="T64" fmla="*/ 1 w 1292"/>
                  <a:gd name="T65" fmla="*/ 7 h 1356"/>
                  <a:gd name="T66" fmla="*/ 0 w 1292"/>
                  <a:gd name="T67" fmla="*/ 7 h 1356"/>
                  <a:gd name="T68" fmla="*/ 0 w 1292"/>
                  <a:gd name="T69" fmla="*/ 7 h 1356"/>
                  <a:gd name="T70" fmla="*/ 0 w 1292"/>
                  <a:gd name="T71" fmla="*/ 7 h 135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292"/>
                  <a:gd name="T109" fmla="*/ 0 h 1356"/>
                  <a:gd name="T110" fmla="*/ 1292 w 1292"/>
                  <a:gd name="T111" fmla="*/ 1356 h 135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292" h="1356">
                    <a:moveTo>
                      <a:pt x="8" y="1288"/>
                    </a:moveTo>
                    <a:lnTo>
                      <a:pt x="14" y="1304"/>
                    </a:lnTo>
                    <a:lnTo>
                      <a:pt x="134" y="1330"/>
                    </a:lnTo>
                    <a:lnTo>
                      <a:pt x="247" y="1347"/>
                    </a:lnTo>
                    <a:lnTo>
                      <a:pt x="353" y="1356"/>
                    </a:lnTo>
                    <a:lnTo>
                      <a:pt x="449" y="1356"/>
                    </a:lnTo>
                    <a:lnTo>
                      <a:pt x="540" y="1350"/>
                    </a:lnTo>
                    <a:lnTo>
                      <a:pt x="624" y="1335"/>
                    </a:lnTo>
                    <a:lnTo>
                      <a:pt x="701" y="1314"/>
                    </a:lnTo>
                    <a:lnTo>
                      <a:pt x="771" y="1287"/>
                    </a:lnTo>
                    <a:lnTo>
                      <a:pt x="837" y="1252"/>
                    </a:lnTo>
                    <a:lnTo>
                      <a:pt x="896" y="1214"/>
                    </a:lnTo>
                    <a:lnTo>
                      <a:pt x="950" y="1170"/>
                    </a:lnTo>
                    <a:lnTo>
                      <a:pt x="997" y="1122"/>
                    </a:lnTo>
                    <a:lnTo>
                      <a:pt x="1041" y="1070"/>
                    </a:lnTo>
                    <a:lnTo>
                      <a:pt x="1078" y="1015"/>
                    </a:lnTo>
                    <a:lnTo>
                      <a:pt x="1112" y="957"/>
                    </a:lnTo>
                    <a:lnTo>
                      <a:pt x="1143" y="895"/>
                    </a:lnTo>
                    <a:lnTo>
                      <a:pt x="1169" y="834"/>
                    </a:lnTo>
                    <a:lnTo>
                      <a:pt x="1191" y="771"/>
                    </a:lnTo>
                    <a:lnTo>
                      <a:pt x="1210" y="705"/>
                    </a:lnTo>
                    <a:lnTo>
                      <a:pt x="1227" y="641"/>
                    </a:lnTo>
                    <a:lnTo>
                      <a:pt x="1240" y="576"/>
                    </a:lnTo>
                    <a:lnTo>
                      <a:pt x="1250" y="511"/>
                    </a:lnTo>
                    <a:lnTo>
                      <a:pt x="1259" y="448"/>
                    </a:lnTo>
                    <a:lnTo>
                      <a:pt x="1266" y="386"/>
                    </a:lnTo>
                    <a:lnTo>
                      <a:pt x="1273" y="326"/>
                    </a:lnTo>
                    <a:lnTo>
                      <a:pt x="1277" y="269"/>
                    </a:lnTo>
                    <a:lnTo>
                      <a:pt x="1280" y="213"/>
                    </a:lnTo>
                    <a:lnTo>
                      <a:pt x="1283" y="161"/>
                    </a:lnTo>
                    <a:lnTo>
                      <a:pt x="1284" y="114"/>
                    </a:lnTo>
                    <a:lnTo>
                      <a:pt x="1287" y="73"/>
                    </a:lnTo>
                    <a:lnTo>
                      <a:pt x="1290" y="35"/>
                    </a:lnTo>
                    <a:lnTo>
                      <a:pt x="1292" y="3"/>
                    </a:lnTo>
                    <a:lnTo>
                      <a:pt x="1271" y="0"/>
                    </a:lnTo>
                    <a:lnTo>
                      <a:pt x="1269" y="33"/>
                    </a:lnTo>
                    <a:lnTo>
                      <a:pt x="1266" y="71"/>
                    </a:lnTo>
                    <a:lnTo>
                      <a:pt x="1263" y="114"/>
                    </a:lnTo>
                    <a:lnTo>
                      <a:pt x="1262" y="161"/>
                    </a:lnTo>
                    <a:lnTo>
                      <a:pt x="1259" y="213"/>
                    </a:lnTo>
                    <a:lnTo>
                      <a:pt x="1256" y="266"/>
                    </a:lnTo>
                    <a:lnTo>
                      <a:pt x="1252" y="323"/>
                    </a:lnTo>
                    <a:lnTo>
                      <a:pt x="1245" y="383"/>
                    </a:lnTo>
                    <a:lnTo>
                      <a:pt x="1238" y="445"/>
                    </a:lnTo>
                    <a:lnTo>
                      <a:pt x="1229" y="508"/>
                    </a:lnTo>
                    <a:lnTo>
                      <a:pt x="1219" y="571"/>
                    </a:lnTo>
                    <a:lnTo>
                      <a:pt x="1206" y="635"/>
                    </a:lnTo>
                    <a:lnTo>
                      <a:pt x="1189" y="700"/>
                    </a:lnTo>
                    <a:lnTo>
                      <a:pt x="1170" y="763"/>
                    </a:lnTo>
                    <a:lnTo>
                      <a:pt x="1148" y="826"/>
                    </a:lnTo>
                    <a:lnTo>
                      <a:pt x="1122" y="887"/>
                    </a:lnTo>
                    <a:lnTo>
                      <a:pt x="1094" y="947"/>
                    </a:lnTo>
                    <a:lnTo>
                      <a:pt x="1060" y="1002"/>
                    </a:lnTo>
                    <a:lnTo>
                      <a:pt x="1023" y="1057"/>
                    </a:lnTo>
                    <a:lnTo>
                      <a:pt x="981" y="1107"/>
                    </a:lnTo>
                    <a:lnTo>
                      <a:pt x="934" y="1154"/>
                    </a:lnTo>
                    <a:lnTo>
                      <a:pt x="883" y="1196"/>
                    </a:lnTo>
                    <a:lnTo>
                      <a:pt x="826" y="1234"/>
                    </a:lnTo>
                    <a:lnTo>
                      <a:pt x="763" y="1266"/>
                    </a:lnTo>
                    <a:lnTo>
                      <a:pt x="693" y="1293"/>
                    </a:lnTo>
                    <a:lnTo>
                      <a:pt x="619" y="1314"/>
                    </a:lnTo>
                    <a:lnTo>
                      <a:pt x="537" y="1329"/>
                    </a:lnTo>
                    <a:lnTo>
                      <a:pt x="449" y="1335"/>
                    </a:lnTo>
                    <a:lnTo>
                      <a:pt x="353" y="1335"/>
                    </a:lnTo>
                    <a:lnTo>
                      <a:pt x="249" y="1326"/>
                    </a:lnTo>
                    <a:lnTo>
                      <a:pt x="139" y="1309"/>
                    </a:lnTo>
                    <a:lnTo>
                      <a:pt x="20" y="1283"/>
                    </a:lnTo>
                    <a:lnTo>
                      <a:pt x="26" y="1298"/>
                    </a:lnTo>
                    <a:lnTo>
                      <a:pt x="8" y="1288"/>
                    </a:lnTo>
                    <a:lnTo>
                      <a:pt x="0" y="1300"/>
                    </a:lnTo>
                    <a:lnTo>
                      <a:pt x="14" y="1304"/>
                    </a:lnTo>
                    <a:lnTo>
                      <a:pt x="8" y="128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6392" name="Freeform 81"/>
              <p:cNvSpPr>
                <a:spLocks/>
              </p:cNvSpPr>
              <p:nvPr/>
            </p:nvSpPr>
            <p:spPr bwMode="auto">
              <a:xfrm>
                <a:off x="3092" y="3661"/>
                <a:ext cx="337" cy="100"/>
              </a:xfrm>
              <a:custGeom>
                <a:avLst/>
                <a:gdLst>
                  <a:gd name="T0" fmla="*/ 0 w 1912"/>
                  <a:gd name="T1" fmla="*/ 1 h 568"/>
                  <a:gd name="T2" fmla="*/ 1 w 1912"/>
                  <a:gd name="T3" fmla="*/ 1 h 568"/>
                  <a:gd name="T4" fmla="*/ 2 w 1912"/>
                  <a:gd name="T5" fmla="*/ 0 h 568"/>
                  <a:gd name="T6" fmla="*/ 2 w 1912"/>
                  <a:gd name="T7" fmla="*/ 0 h 568"/>
                  <a:gd name="T8" fmla="*/ 3 w 1912"/>
                  <a:gd name="T9" fmla="*/ 0 h 568"/>
                  <a:gd name="T10" fmla="*/ 4 w 1912"/>
                  <a:gd name="T11" fmla="*/ 0 h 568"/>
                  <a:gd name="T12" fmla="*/ 4 w 1912"/>
                  <a:gd name="T13" fmla="*/ 0 h 568"/>
                  <a:gd name="T14" fmla="*/ 5 w 1912"/>
                  <a:gd name="T15" fmla="*/ 0 h 568"/>
                  <a:gd name="T16" fmla="*/ 5 w 1912"/>
                  <a:gd name="T17" fmla="*/ 0 h 568"/>
                  <a:gd name="T18" fmla="*/ 6 w 1912"/>
                  <a:gd name="T19" fmla="*/ 0 h 568"/>
                  <a:gd name="T20" fmla="*/ 7 w 1912"/>
                  <a:gd name="T21" fmla="*/ 0 h 568"/>
                  <a:gd name="T22" fmla="*/ 7 w 1912"/>
                  <a:gd name="T23" fmla="*/ 1 h 568"/>
                  <a:gd name="T24" fmla="*/ 8 w 1912"/>
                  <a:gd name="T25" fmla="*/ 1 h 568"/>
                  <a:gd name="T26" fmla="*/ 9 w 1912"/>
                  <a:gd name="T27" fmla="*/ 1 h 568"/>
                  <a:gd name="T28" fmla="*/ 9 w 1912"/>
                  <a:gd name="T29" fmla="*/ 2 h 568"/>
                  <a:gd name="T30" fmla="*/ 10 w 1912"/>
                  <a:gd name="T31" fmla="*/ 2 h 568"/>
                  <a:gd name="T32" fmla="*/ 10 w 1912"/>
                  <a:gd name="T33" fmla="*/ 2 h 568"/>
                  <a:gd name="T34" fmla="*/ 10 w 1912"/>
                  <a:gd name="T35" fmla="*/ 2 h 568"/>
                  <a:gd name="T36" fmla="*/ 9 w 1912"/>
                  <a:gd name="T37" fmla="*/ 2 h 568"/>
                  <a:gd name="T38" fmla="*/ 9 w 1912"/>
                  <a:gd name="T39" fmla="*/ 2 h 568"/>
                  <a:gd name="T40" fmla="*/ 9 w 1912"/>
                  <a:gd name="T41" fmla="*/ 2 h 568"/>
                  <a:gd name="T42" fmla="*/ 9 w 1912"/>
                  <a:gd name="T43" fmla="*/ 2 h 568"/>
                  <a:gd name="T44" fmla="*/ 8 w 1912"/>
                  <a:gd name="T45" fmla="*/ 3 h 568"/>
                  <a:gd name="T46" fmla="*/ 8 w 1912"/>
                  <a:gd name="T47" fmla="*/ 3 h 568"/>
                  <a:gd name="T48" fmla="*/ 7 w 1912"/>
                  <a:gd name="T49" fmla="*/ 3 h 568"/>
                  <a:gd name="T50" fmla="*/ 7 w 1912"/>
                  <a:gd name="T51" fmla="*/ 3 h 568"/>
                  <a:gd name="T52" fmla="*/ 6 w 1912"/>
                  <a:gd name="T53" fmla="*/ 3 h 568"/>
                  <a:gd name="T54" fmla="*/ 6 w 1912"/>
                  <a:gd name="T55" fmla="*/ 3 h 568"/>
                  <a:gd name="T56" fmla="*/ 5 w 1912"/>
                  <a:gd name="T57" fmla="*/ 3 h 568"/>
                  <a:gd name="T58" fmla="*/ 5 w 1912"/>
                  <a:gd name="T59" fmla="*/ 3 h 568"/>
                  <a:gd name="T60" fmla="*/ 4 w 1912"/>
                  <a:gd name="T61" fmla="*/ 3 h 568"/>
                  <a:gd name="T62" fmla="*/ 3 w 1912"/>
                  <a:gd name="T63" fmla="*/ 3 h 568"/>
                  <a:gd name="T64" fmla="*/ 3 w 1912"/>
                  <a:gd name="T65" fmla="*/ 2 h 568"/>
                  <a:gd name="T66" fmla="*/ 2 w 1912"/>
                  <a:gd name="T67" fmla="*/ 2 h 568"/>
                  <a:gd name="T68" fmla="*/ 2 w 1912"/>
                  <a:gd name="T69" fmla="*/ 2 h 568"/>
                  <a:gd name="T70" fmla="*/ 1 w 1912"/>
                  <a:gd name="T71" fmla="*/ 2 h 568"/>
                  <a:gd name="T72" fmla="*/ 1 w 1912"/>
                  <a:gd name="T73" fmla="*/ 2 h 568"/>
                  <a:gd name="T74" fmla="*/ 1 w 1912"/>
                  <a:gd name="T75" fmla="*/ 1 h 568"/>
                  <a:gd name="T76" fmla="*/ 0 w 1912"/>
                  <a:gd name="T77" fmla="*/ 1 h 568"/>
                  <a:gd name="T78" fmla="*/ 0 w 1912"/>
                  <a:gd name="T79" fmla="*/ 1 h 56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912"/>
                  <a:gd name="T121" fmla="*/ 0 h 568"/>
                  <a:gd name="T122" fmla="*/ 1912 w 1912"/>
                  <a:gd name="T123" fmla="*/ 568 h 568"/>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912" h="568">
                    <a:moveTo>
                      <a:pt x="0" y="182"/>
                    </a:moveTo>
                    <a:lnTo>
                      <a:pt x="59" y="159"/>
                    </a:lnTo>
                    <a:lnTo>
                      <a:pt x="118" y="136"/>
                    </a:lnTo>
                    <a:lnTo>
                      <a:pt x="176" y="115"/>
                    </a:lnTo>
                    <a:lnTo>
                      <a:pt x="234" y="96"/>
                    </a:lnTo>
                    <a:lnTo>
                      <a:pt x="292" y="77"/>
                    </a:lnTo>
                    <a:lnTo>
                      <a:pt x="349" y="61"/>
                    </a:lnTo>
                    <a:lnTo>
                      <a:pt x="407" y="47"/>
                    </a:lnTo>
                    <a:lnTo>
                      <a:pt x="464" y="34"/>
                    </a:lnTo>
                    <a:lnTo>
                      <a:pt x="521" y="23"/>
                    </a:lnTo>
                    <a:lnTo>
                      <a:pt x="578" y="14"/>
                    </a:lnTo>
                    <a:lnTo>
                      <a:pt x="636" y="8"/>
                    </a:lnTo>
                    <a:lnTo>
                      <a:pt x="692" y="2"/>
                    </a:lnTo>
                    <a:lnTo>
                      <a:pt x="750" y="0"/>
                    </a:lnTo>
                    <a:lnTo>
                      <a:pt x="806" y="0"/>
                    </a:lnTo>
                    <a:lnTo>
                      <a:pt x="864" y="1"/>
                    </a:lnTo>
                    <a:lnTo>
                      <a:pt x="922" y="5"/>
                    </a:lnTo>
                    <a:lnTo>
                      <a:pt x="980" y="12"/>
                    </a:lnTo>
                    <a:lnTo>
                      <a:pt x="1039" y="19"/>
                    </a:lnTo>
                    <a:lnTo>
                      <a:pt x="1097" y="31"/>
                    </a:lnTo>
                    <a:lnTo>
                      <a:pt x="1156" y="46"/>
                    </a:lnTo>
                    <a:lnTo>
                      <a:pt x="1216" y="61"/>
                    </a:lnTo>
                    <a:lnTo>
                      <a:pt x="1275" y="81"/>
                    </a:lnTo>
                    <a:lnTo>
                      <a:pt x="1337" y="103"/>
                    </a:lnTo>
                    <a:lnTo>
                      <a:pt x="1397" y="128"/>
                    </a:lnTo>
                    <a:lnTo>
                      <a:pt x="1459" y="156"/>
                    </a:lnTo>
                    <a:lnTo>
                      <a:pt x="1522" y="186"/>
                    </a:lnTo>
                    <a:lnTo>
                      <a:pt x="1585" y="220"/>
                    </a:lnTo>
                    <a:lnTo>
                      <a:pt x="1648" y="257"/>
                    </a:lnTo>
                    <a:lnTo>
                      <a:pt x="1713" y="298"/>
                    </a:lnTo>
                    <a:lnTo>
                      <a:pt x="1778" y="341"/>
                    </a:lnTo>
                    <a:lnTo>
                      <a:pt x="1845" y="387"/>
                    </a:lnTo>
                    <a:lnTo>
                      <a:pt x="1912" y="437"/>
                    </a:lnTo>
                    <a:lnTo>
                      <a:pt x="1839" y="449"/>
                    </a:lnTo>
                    <a:lnTo>
                      <a:pt x="1780" y="458"/>
                    </a:lnTo>
                    <a:lnTo>
                      <a:pt x="1732" y="463"/>
                    </a:lnTo>
                    <a:lnTo>
                      <a:pt x="1697" y="466"/>
                    </a:lnTo>
                    <a:lnTo>
                      <a:pt x="1669" y="467"/>
                    </a:lnTo>
                    <a:lnTo>
                      <a:pt x="1648" y="467"/>
                    </a:lnTo>
                    <a:lnTo>
                      <a:pt x="1631" y="467"/>
                    </a:lnTo>
                    <a:lnTo>
                      <a:pt x="1618" y="466"/>
                    </a:lnTo>
                    <a:lnTo>
                      <a:pt x="1605" y="464"/>
                    </a:lnTo>
                    <a:lnTo>
                      <a:pt x="1592" y="464"/>
                    </a:lnTo>
                    <a:lnTo>
                      <a:pt x="1575" y="466"/>
                    </a:lnTo>
                    <a:lnTo>
                      <a:pt x="1554" y="470"/>
                    </a:lnTo>
                    <a:lnTo>
                      <a:pt x="1525" y="475"/>
                    </a:lnTo>
                    <a:lnTo>
                      <a:pt x="1488" y="483"/>
                    </a:lnTo>
                    <a:lnTo>
                      <a:pt x="1439" y="495"/>
                    </a:lnTo>
                    <a:lnTo>
                      <a:pt x="1379" y="510"/>
                    </a:lnTo>
                    <a:lnTo>
                      <a:pt x="1337" y="527"/>
                    </a:lnTo>
                    <a:lnTo>
                      <a:pt x="1294" y="542"/>
                    </a:lnTo>
                    <a:lnTo>
                      <a:pt x="1248" y="552"/>
                    </a:lnTo>
                    <a:lnTo>
                      <a:pt x="1199" y="560"/>
                    </a:lnTo>
                    <a:lnTo>
                      <a:pt x="1151" y="566"/>
                    </a:lnTo>
                    <a:lnTo>
                      <a:pt x="1099" y="568"/>
                    </a:lnTo>
                    <a:lnTo>
                      <a:pt x="1048" y="568"/>
                    </a:lnTo>
                    <a:lnTo>
                      <a:pt x="996" y="566"/>
                    </a:lnTo>
                    <a:lnTo>
                      <a:pt x="942" y="560"/>
                    </a:lnTo>
                    <a:lnTo>
                      <a:pt x="888" y="552"/>
                    </a:lnTo>
                    <a:lnTo>
                      <a:pt x="834" y="545"/>
                    </a:lnTo>
                    <a:lnTo>
                      <a:pt x="780" y="533"/>
                    </a:lnTo>
                    <a:lnTo>
                      <a:pt x="726" y="521"/>
                    </a:lnTo>
                    <a:lnTo>
                      <a:pt x="672" y="506"/>
                    </a:lnTo>
                    <a:lnTo>
                      <a:pt x="619" y="492"/>
                    </a:lnTo>
                    <a:lnTo>
                      <a:pt x="566" y="475"/>
                    </a:lnTo>
                    <a:lnTo>
                      <a:pt x="515" y="458"/>
                    </a:lnTo>
                    <a:lnTo>
                      <a:pt x="465" y="440"/>
                    </a:lnTo>
                    <a:lnTo>
                      <a:pt x="416" y="421"/>
                    </a:lnTo>
                    <a:lnTo>
                      <a:pt x="369" y="401"/>
                    </a:lnTo>
                    <a:lnTo>
                      <a:pt x="323" y="382"/>
                    </a:lnTo>
                    <a:lnTo>
                      <a:pt x="280" y="361"/>
                    </a:lnTo>
                    <a:lnTo>
                      <a:pt x="238" y="341"/>
                    </a:lnTo>
                    <a:lnTo>
                      <a:pt x="200" y="321"/>
                    </a:lnTo>
                    <a:lnTo>
                      <a:pt x="163" y="302"/>
                    </a:lnTo>
                    <a:lnTo>
                      <a:pt x="130" y="282"/>
                    </a:lnTo>
                    <a:lnTo>
                      <a:pt x="98" y="262"/>
                    </a:lnTo>
                    <a:lnTo>
                      <a:pt x="72" y="245"/>
                    </a:lnTo>
                    <a:lnTo>
                      <a:pt x="49" y="227"/>
                    </a:lnTo>
                    <a:lnTo>
                      <a:pt x="29" y="211"/>
                    </a:lnTo>
                    <a:lnTo>
                      <a:pt x="12" y="195"/>
                    </a:lnTo>
                    <a:lnTo>
                      <a:pt x="0" y="182"/>
                    </a:lnTo>
                    <a:close/>
                  </a:path>
                </a:pathLst>
              </a:custGeom>
              <a:solidFill>
                <a:srgbClr val="00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6393" name="Freeform 82"/>
              <p:cNvSpPr>
                <a:spLocks/>
              </p:cNvSpPr>
              <p:nvPr/>
            </p:nvSpPr>
            <p:spPr bwMode="auto">
              <a:xfrm>
                <a:off x="3091" y="3658"/>
                <a:ext cx="343" cy="82"/>
              </a:xfrm>
              <a:custGeom>
                <a:avLst/>
                <a:gdLst>
                  <a:gd name="T0" fmla="*/ 11 w 1944"/>
                  <a:gd name="T1" fmla="*/ 3 h 459"/>
                  <a:gd name="T2" fmla="*/ 10 w 1944"/>
                  <a:gd name="T3" fmla="*/ 2 h 459"/>
                  <a:gd name="T4" fmla="*/ 9 w 1944"/>
                  <a:gd name="T5" fmla="*/ 1 h 459"/>
                  <a:gd name="T6" fmla="*/ 8 w 1944"/>
                  <a:gd name="T7" fmla="*/ 1 h 459"/>
                  <a:gd name="T8" fmla="*/ 8 w 1944"/>
                  <a:gd name="T9" fmla="*/ 1 h 459"/>
                  <a:gd name="T10" fmla="*/ 7 w 1944"/>
                  <a:gd name="T11" fmla="*/ 1 h 459"/>
                  <a:gd name="T12" fmla="*/ 6 w 1944"/>
                  <a:gd name="T13" fmla="*/ 0 h 459"/>
                  <a:gd name="T14" fmla="*/ 6 w 1944"/>
                  <a:gd name="T15" fmla="*/ 0 h 459"/>
                  <a:gd name="T16" fmla="*/ 5 w 1944"/>
                  <a:gd name="T17" fmla="*/ 0 h 459"/>
                  <a:gd name="T18" fmla="*/ 4 w 1944"/>
                  <a:gd name="T19" fmla="*/ 0 h 459"/>
                  <a:gd name="T20" fmla="*/ 4 w 1944"/>
                  <a:gd name="T21" fmla="*/ 0 h 459"/>
                  <a:gd name="T22" fmla="*/ 3 w 1944"/>
                  <a:gd name="T23" fmla="*/ 0 h 459"/>
                  <a:gd name="T24" fmla="*/ 2 w 1944"/>
                  <a:gd name="T25" fmla="*/ 0 h 459"/>
                  <a:gd name="T26" fmla="*/ 2 w 1944"/>
                  <a:gd name="T27" fmla="*/ 0 h 459"/>
                  <a:gd name="T28" fmla="*/ 1 w 1944"/>
                  <a:gd name="T29" fmla="*/ 1 h 459"/>
                  <a:gd name="T30" fmla="*/ 1 w 1944"/>
                  <a:gd name="T31" fmla="*/ 1 h 459"/>
                  <a:gd name="T32" fmla="*/ 0 w 1944"/>
                  <a:gd name="T33" fmla="*/ 1 h 459"/>
                  <a:gd name="T34" fmla="*/ 0 w 1944"/>
                  <a:gd name="T35" fmla="*/ 1 h 459"/>
                  <a:gd name="T36" fmla="*/ 1 w 1944"/>
                  <a:gd name="T37" fmla="*/ 1 h 459"/>
                  <a:gd name="T38" fmla="*/ 2 w 1944"/>
                  <a:gd name="T39" fmla="*/ 1 h 459"/>
                  <a:gd name="T40" fmla="*/ 2 w 1944"/>
                  <a:gd name="T41" fmla="*/ 0 h 459"/>
                  <a:gd name="T42" fmla="*/ 3 w 1944"/>
                  <a:gd name="T43" fmla="*/ 0 h 459"/>
                  <a:gd name="T44" fmla="*/ 4 w 1944"/>
                  <a:gd name="T45" fmla="*/ 0 h 459"/>
                  <a:gd name="T46" fmla="*/ 4 w 1944"/>
                  <a:gd name="T47" fmla="*/ 0 h 459"/>
                  <a:gd name="T48" fmla="*/ 5 w 1944"/>
                  <a:gd name="T49" fmla="*/ 0 h 459"/>
                  <a:gd name="T50" fmla="*/ 5 w 1944"/>
                  <a:gd name="T51" fmla="*/ 0 h 459"/>
                  <a:gd name="T52" fmla="*/ 6 w 1944"/>
                  <a:gd name="T53" fmla="*/ 0 h 459"/>
                  <a:gd name="T54" fmla="*/ 7 w 1944"/>
                  <a:gd name="T55" fmla="*/ 1 h 459"/>
                  <a:gd name="T56" fmla="*/ 7 w 1944"/>
                  <a:gd name="T57" fmla="*/ 1 h 459"/>
                  <a:gd name="T58" fmla="*/ 8 w 1944"/>
                  <a:gd name="T59" fmla="*/ 1 h 459"/>
                  <a:gd name="T60" fmla="*/ 9 w 1944"/>
                  <a:gd name="T61" fmla="*/ 1 h 459"/>
                  <a:gd name="T62" fmla="*/ 9 w 1944"/>
                  <a:gd name="T63" fmla="*/ 2 h 459"/>
                  <a:gd name="T64" fmla="*/ 10 w 1944"/>
                  <a:gd name="T65" fmla="*/ 2 h 459"/>
                  <a:gd name="T66" fmla="*/ 11 w 1944"/>
                  <a:gd name="T67" fmla="*/ 3 h 459"/>
                  <a:gd name="T68" fmla="*/ 11 w 1944"/>
                  <a:gd name="T69" fmla="*/ 3 h 459"/>
                  <a:gd name="T70" fmla="*/ 11 w 1944"/>
                  <a:gd name="T71" fmla="*/ 3 h 45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944"/>
                  <a:gd name="T109" fmla="*/ 0 h 459"/>
                  <a:gd name="T110" fmla="*/ 1944 w 1944"/>
                  <a:gd name="T111" fmla="*/ 459 h 45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944" h="459">
                    <a:moveTo>
                      <a:pt x="1918" y="459"/>
                    </a:moveTo>
                    <a:lnTo>
                      <a:pt x="1923" y="440"/>
                    </a:lnTo>
                    <a:lnTo>
                      <a:pt x="1856" y="390"/>
                    </a:lnTo>
                    <a:lnTo>
                      <a:pt x="1789" y="344"/>
                    </a:lnTo>
                    <a:lnTo>
                      <a:pt x="1723" y="301"/>
                    </a:lnTo>
                    <a:lnTo>
                      <a:pt x="1658" y="260"/>
                    </a:lnTo>
                    <a:lnTo>
                      <a:pt x="1595" y="223"/>
                    </a:lnTo>
                    <a:lnTo>
                      <a:pt x="1531" y="188"/>
                    </a:lnTo>
                    <a:lnTo>
                      <a:pt x="1468" y="157"/>
                    </a:lnTo>
                    <a:lnTo>
                      <a:pt x="1405" y="130"/>
                    </a:lnTo>
                    <a:lnTo>
                      <a:pt x="1345" y="105"/>
                    </a:lnTo>
                    <a:lnTo>
                      <a:pt x="1283" y="83"/>
                    </a:lnTo>
                    <a:lnTo>
                      <a:pt x="1223" y="63"/>
                    </a:lnTo>
                    <a:lnTo>
                      <a:pt x="1162" y="47"/>
                    </a:lnTo>
                    <a:lnTo>
                      <a:pt x="1103" y="33"/>
                    </a:lnTo>
                    <a:lnTo>
                      <a:pt x="1044" y="21"/>
                    </a:lnTo>
                    <a:lnTo>
                      <a:pt x="985" y="13"/>
                    </a:lnTo>
                    <a:lnTo>
                      <a:pt x="927" y="6"/>
                    </a:lnTo>
                    <a:lnTo>
                      <a:pt x="868" y="3"/>
                    </a:lnTo>
                    <a:lnTo>
                      <a:pt x="810" y="0"/>
                    </a:lnTo>
                    <a:lnTo>
                      <a:pt x="754" y="0"/>
                    </a:lnTo>
                    <a:lnTo>
                      <a:pt x="695" y="4"/>
                    </a:lnTo>
                    <a:lnTo>
                      <a:pt x="638" y="9"/>
                    </a:lnTo>
                    <a:lnTo>
                      <a:pt x="581" y="16"/>
                    </a:lnTo>
                    <a:lnTo>
                      <a:pt x="524" y="25"/>
                    </a:lnTo>
                    <a:lnTo>
                      <a:pt x="465" y="35"/>
                    </a:lnTo>
                    <a:lnTo>
                      <a:pt x="409" y="48"/>
                    </a:lnTo>
                    <a:lnTo>
                      <a:pt x="351" y="63"/>
                    </a:lnTo>
                    <a:lnTo>
                      <a:pt x="293" y="79"/>
                    </a:lnTo>
                    <a:lnTo>
                      <a:pt x="234" y="97"/>
                    </a:lnTo>
                    <a:lnTo>
                      <a:pt x="176" y="117"/>
                    </a:lnTo>
                    <a:lnTo>
                      <a:pt x="118" y="138"/>
                    </a:lnTo>
                    <a:lnTo>
                      <a:pt x="59" y="160"/>
                    </a:lnTo>
                    <a:lnTo>
                      <a:pt x="0" y="184"/>
                    </a:lnTo>
                    <a:lnTo>
                      <a:pt x="8" y="205"/>
                    </a:lnTo>
                    <a:lnTo>
                      <a:pt x="67" y="181"/>
                    </a:lnTo>
                    <a:lnTo>
                      <a:pt x="126" y="159"/>
                    </a:lnTo>
                    <a:lnTo>
                      <a:pt x="184" y="138"/>
                    </a:lnTo>
                    <a:lnTo>
                      <a:pt x="242" y="118"/>
                    </a:lnTo>
                    <a:lnTo>
                      <a:pt x="298" y="100"/>
                    </a:lnTo>
                    <a:lnTo>
                      <a:pt x="356" y="84"/>
                    </a:lnTo>
                    <a:lnTo>
                      <a:pt x="414" y="69"/>
                    </a:lnTo>
                    <a:lnTo>
                      <a:pt x="470" y="56"/>
                    </a:lnTo>
                    <a:lnTo>
                      <a:pt x="527" y="46"/>
                    </a:lnTo>
                    <a:lnTo>
                      <a:pt x="583" y="37"/>
                    </a:lnTo>
                    <a:lnTo>
                      <a:pt x="641" y="30"/>
                    </a:lnTo>
                    <a:lnTo>
                      <a:pt x="697" y="25"/>
                    </a:lnTo>
                    <a:lnTo>
                      <a:pt x="754" y="24"/>
                    </a:lnTo>
                    <a:lnTo>
                      <a:pt x="810" y="24"/>
                    </a:lnTo>
                    <a:lnTo>
                      <a:pt x="868" y="24"/>
                    </a:lnTo>
                    <a:lnTo>
                      <a:pt x="925" y="27"/>
                    </a:lnTo>
                    <a:lnTo>
                      <a:pt x="982" y="34"/>
                    </a:lnTo>
                    <a:lnTo>
                      <a:pt x="1042" y="42"/>
                    </a:lnTo>
                    <a:lnTo>
                      <a:pt x="1098" y="54"/>
                    </a:lnTo>
                    <a:lnTo>
                      <a:pt x="1157" y="68"/>
                    </a:lnTo>
                    <a:lnTo>
                      <a:pt x="1218" y="84"/>
                    </a:lnTo>
                    <a:lnTo>
                      <a:pt x="1275" y="104"/>
                    </a:lnTo>
                    <a:lnTo>
                      <a:pt x="1337" y="126"/>
                    </a:lnTo>
                    <a:lnTo>
                      <a:pt x="1398" y="151"/>
                    </a:lnTo>
                    <a:lnTo>
                      <a:pt x="1458" y="178"/>
                    </a:lnTo>
                    <a:lnTo>
                      <a:pt x="1521" y="209"/>
                    </a:lnTo>
                    <a:lnTo>
                      <a:pt x="1584" y="241"/>
                    </a:lnTo>
                    <a:lnTo>
                      <a:pt x="1647" y="278"/>
                    </a:lnTo>
                    <a:lnTo>
                      <a:pt x="1710" y="319"/>
                    </a:lnTo>
                    <a:lnTo>
                      <a:pt x="1776" y="362"/>
                    </a:lnTo>
                    <a:lnTo>
                      <a:pt x="1843" y="408"/>
                    </a:lnTo>
                    <a:lnTo>
                      <a:pt x="1910" y="458"/>
                    </a:lnTo>
                    <a:lnTo>
                      <a:pt x="1915" y="438"/>
                    </a:lnTo>
                    <a:lnTo>
                      <a:pt x="1918" y="459"/>
                    </a:lnTo>
                    <a:lnTo>
                      <a:pt x="1944" y="455"/>
                    </a:lnTo>
                    <a:lnTo>
                      <a:pt x="1923" y="440"/>
                    </a:lnTo>
                    <a:lnTo>
                      <a:pt x="1918" y="45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6394" name="Freeform 83"/>
              <p:cNvSpPr>
                <a:spLocks/>
              </p:cNvSpPr>
              <p:nvPr/>
            </p:nvSpPr>
            <p:spPr bwMode="auto">
              <a:xfrm>
                <a:off x="3335" y="3736"/>
                <a:ext cx="95" cy="16"/>
              </a:xfrm>
              <a:custGeom>
                <a:avLst/>
                <a:gdLst>
                  <a:gd name="T0" fmla="*/ 0 w 540"/>
                  <a:gd name="T1" fmla="*/ 1 h 95"/>
                  <a:gd name="T2" fmla="*/ 0 w 540"/>
                  <a:gd name="T3" fmla="*/ 1 h 95"/>
                  <a:gd name="T4" fmla="*/ 0 w 540"/>
                  <a:gd name="T5" fmla="*/ 0 h 95"/>
                  <a:gd name="T6" fmla="*/ 1 w 540"/>
                  <a:gd name="T7" fmla="*/ 0 h 95"/>
                  <a:gd name="T8" fmla="*/ 1 w 540"/>
                  <a:gd name="T9" fmla="*/ 0 h 95"/>
                  <a:gd name="T10" fmla="*/ 1 w 540"/>
                  <a:gd name="T11" fmla="*/ 0 h 95"/>
                  <a:gd name="T12" fmla="*/ 1 w 540"/>
                  <a:gd name="T13" fmla="*/ 0 h 95"/>
                  <a:gd name="T14" fmla="*/ 1 w 540"/>
                  <a:gd name="T15" fmla="*/ 0 h 95"/>
                  <a:gd name="T16" fmla="*/ 1 w 540"/>
                  <a:gd name="T17" fmla="*/ 0 h 95"/>
                  <a:gd name="T18" fmla="*/ 1 w 540"/>
                  <a:gd name="T19" fmla="*/ 0 h 95"/>
                  <a:gd name="T20" fmla="*/ 1 w 540"/>
                  <a:gd name="T21" fmla="*/ 0 h 95"/>
                  <a:gd name="T22" fmla="*/ 1 w 540"/>
                  <a:gd name="T23" fmla="*/ 0 h 95"/>
                  <a:gd name="T24" fmla="*/ 2 w 540"/>
                  <a:gd name="T25" fmla="*/ 0 h 95"/>
                  <a:gd name="T26" fmla="*/ 2 w 540"/>
                  <a:gd name="T27" fmla="*/ 0 h 95"/>
                  <a:gd name="T28" fmla="*/ 2 w 540"/>
                  <a:gd name="T29" fmla="*/ 0 h 95"/>
                  <a:gd name="T30" fmla="*/ 2 w 540"/>
                  <a:gd name="T31" fmla="*/ 0 h 95"/>
                  <a:gd name="T32" fmla="*/ 2 w 540"/>
                  <a:gd name="T33" fmla="*/ 0 h 95"/>
                  <a:gd name="T34" fmla="*/ 3 w 540"/>
                  <a:gd name="T35" fmla="*/ 0 h 95"/>
                  <a:gd name="T36" fmla="*/ 3 w 540"/>
                  <a:gd name="T37" fmla="*/ 0 h 95"/>
                  <a:gd name="T38" fmla="*/ 2 w 540"/>
                  <a:gd name="T39" fmla="*/ 0 h 95"/>
                  <a:gd name="T40" fmla="*/ 2 w 540"/>
                  <a:gd name="T41" fmla="*/ 0 h 95"/>
                  <a:gd name="T42" fmla="*/ 2 w 540"/>
                  <a:gd name="T43" fmla="*/ 0 h 95"/>
                  <a:gd name="T44" fmla="*/ 2 w 540"/>
                  <a:gd name="T45" fmla="*/ 0 h 95"/>
                  <a:gd name="T46" fmla="*/ 2 w 540"/>
                  <a:gd name="T47" fmla="*/ 0 h 95"/>
                  <a:gd name="T48" fmla="*/ 1 w 540"/>
                  <a:gd name="T49" fmla="*/ 0 h 95"/>
                  <a:gd name="T50" fmla="*/ 1 w 540"/>
                  <a:gd name="T51" fmla="*/ 0 h 95"/>
                  <a:gd name="T52" fmla="*/ 1 w 540"/>
                  <a:gd name="T53" fmla="*/ 0 h 95"/>
                  <a:gd name="T54" fmla="*/ 1 w 540"/>
                  <a:gd name="T55" fmla="*/ 0 h 95"/>
                  <a:gd name="T56" fmla="*/ 1 w 540"/>
                  <a:gd name="T57" fmla="*/ 0 h 95"/>
                  <a:gd name="T58" fmla="*/ 1 w 540"/>
                  <a:gd name="T59" fmla="*/ 0 h 95"/>
                  <a:gd name="T60" fmla="*/ 1 w 540"/>
                  <a:gd name="T61" fmla="*/ 0 h 95"/>
                  <a:gd name="T62" fmla="*/ 1 w 540"/>
                  <a:gd name="T63" fmla="*/ 0 h 95"/>
                  <a:gd name="T64" fmla="*/ 1 w 540"/>
                  <a:gd name="T65" fmla="*/ 0 h 95"/>
                  <a:gd name="T66" fmla="*/ 0 w 540"/>
                  <a:gd name="T67" fmla="*/ 0 h 95"/>
                  <a:gd name="T68" fmla="*/ 0 w 540"/>
                  <a:gd name="T69" fmla="*/ 0 h 95"/>
                  <a:gd name="T70" fmla="*/ 0 w 540"/>
                  <a:gd name="T71" fmla="*/ 0 h 95"/>
                  <a:gd name="T72" fmla="*/ 0 w 540"/>
                  <a:gd name="T73" fmla="*/ 0 h 95"/>
                  <a:gd name="T74" fmla="*/ 0 w 540"/>
                  <a:gd name="T75" fmla="*/ 0 h 95"/>
                  <a:gd name="T76" fmla="*/ 0 w 540"/>
                  <a:gd name="T77" fmla="*/ 0 h 95"/>
                  <a:gd name="T78" fmla="*/ 0 w 540"/>
                  <a:gd name="T79" fmla="*/ 1 h 9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540"/>
                  <a:gd name="T121" fmla="*/ 0 h 95"/>
                  <a:gd name="T122" fmla="*/ 540 w 540"/>
                  <a:gd name="T123" fmla="*/ 95 h 95"/>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540" h="95">
                    <a:moveTo>
                      <a:pt x="10" y="95"/>
                    </a:moveTo>
                    <a:lnTo>
                      <a:pt x="8" y="95"/>
                    </a:lnTo>
                    <a:lnTo>
                      <a:pt x="68" y="79"/>
                    </a:lnTo>
                    <a:lnTo>
                      <a:pt x="117" y="67"/>
                    </a:lnTo>
                    <a:lnTo>
                      <a:pt x="153" y="59"/>
                    </a:lnTo>
                    <a:lnTo>
                      <a:pt x="182" y="54"/>
                    </a:lnTo>
                    <a:lnTo>
                      <a:pt x="202" y="50"/>
                    </a:lnTo>
                    <a:lnTo>
                      <a:pt x="218" y="50"/>
                    </a:lnTo>
                    <a:lnTo>
                      <a:pt x="231" y="50"/>
                    </a:lnTo>
                    <a:lnTo>
                      <a:pt x="243" y="50"/>
                    </a:lnTo>
                    <a:lnTo>
                      <a:pt x="257" y="53"/>
                    </a:lnTo>
                    <a:lnTo>
                      <a:pt x="274" y="53"/>
                    </a:lnTo>
                    <a:lnTo>
                      <a:pt x="295" y="53"/>
                    </a:lnTo>
                    <a:lnTo>
                      <a:pt x="323" y="50"/>
                    </a:lnTo>
                    <a:lnTo>
                      <a:pt x="360" y="48"/>
                    </a:lnTo>
                    <a:lnTo>
                      <a:pt x="407" y="42"/>
                    </a:lnTo>
                    <a:lnTo>
                      <a:pt x="466" y="33"/>
                    </a:lnTo>
                    <a:lnTo>
                      <a:pt x="540" y="21"/>
                    </a:lnTo>
                    <a:lnTo>
                      <a:pt x="537" y="0"/>
                    </a:lnTo>
                    <a:lnTo>
                      <a:pt x="463" y="12"/>
                    </a:lnTo>
                    <a:lnTo>
                      <a:pt x="404" y="21"/>
                    </a:lnTo>
                    <a:lnTo>
                      <a:pt x="357" y="27"/>
                    </a:lnTo>
                    <a:lnTo>
                      <a:pt x="323" y="29"/>
                    </a:lnTo>
                    <a:lnTo>
                      <a:pt x="295" y="29"/>
                    </a:lnTo>
                    <a:lnTo>
                      <a:pt x="274" y="29"/>
                    </a:lnTo>
                    <a:lnTo>
                      <a:pt x="257" y="29"/>
                    </a:lnTo>
                    <a:lnTo>
                      <a:pt x="245" y="29"/>
                    </a:lnTo>
                    <a:lnTo>
                      <a:pt x="231" y="27"/>
                    </a:lnTo>
                    <a:lnTo>
                      <a:pt x="218" y="27"/>
                    </a:lnTo>
                    <a:lnTo>
                      <a:pt x="199" y="29"/>
                    </a:lnTo>
                    <a:lnTo>
                      <a:pt x="177" y="33"/>
                    </a:lnTo>
                    <a:lnTo>
                      <a:pt x="148" y="38"/>
                    </a:lnTo>
                    <a:lnTo>
                      <a:pt x="111" y="46"/>
                    </a:lnTo>
                    <a:lnTo>
                      <a:pt x="63" y="58"/>
                    </a:lnTo>
                    <a:lnTo>
                      <a:pt x="2" y="74"/>
                    </a:lnTo>
                    <a:lnTo>
                      <a:pt x="0" y="74"/>
                    </a:lnTo>
                    <a:lnTo>
                      <a:pt x="2" y="74"/>
                    </a:lnTo>
                    <a:lnTo>
                      <a:pt x="1" y="74"/>
                    </a:lnTo>
                    <a:lnTo>
                      <a:pt x="0" y="74"/>
                    </a:lnTo>
                    <a:lnTo>
                      <a:pt x="10" y="9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6395" name="Freeform 84"/>
              <p:cNvSpPr>
                <a:spLocks/>
              </p:cNvSpPr>
              <p:nvPr/>
            </p:nvSpPr>
            <p:spPr bwMode="auto">
              <a:xfrm>
                <a:off x="3088" y="3691"/>
                <a:ext cx="248" cy="72"/>
              </a:xfrm>
              <a:custGeom>
                <a:avLst/>
                <a:gdLst>
                  <a:gd name="T0" fmla="*/ 0 w 1401"/>
                  <a:gd name="T1" fmla="*/ 0 h 408"/>
                  <a:gd name="T2" fmla="*/ 0 w 1401"/>
                  <a:gd name="T3" fmla="*/ 0 h 408"/>
                  <a:gd name="T4" fmla="*/ 1 w 1401"/>
                  <a:gd name="T5" fmla="*/ 0 h 408"/>
                  <a:gd name="T6" fmla="*/ 1 w 1401"/>
                  <a:gd name="T7" fmla="*/ 1 h 408"/>
                  <a:gd name="T8" fmla="*/ 1 w 1401"/>
                  <a:gd name="T9" fmla="*/ 1 h 408"/>
                  <a:gd name="T10" fmla="*/ 2 w 1401"/>
                  <a:gd name="T11" fmla="*/ 1 h 408"/>
                  <a:gd name="T12" fmla="*/ 2 w 1401"/>
                  <a:gd name="T13" fmla="*/ 1 h 408"/>
                  <a:gd name="T14" fmla="*/ 3 w 1401"/>
                  <a:gd name="T15" fmla="*/ 2 h 408"/>
                  <a:gd name="T16" fmla="*/ 3 w 1401"/>
                  <a:gd name="T17" fmla="*/ 2 h 408"/>
                  <a:gd name="T18" fmla="*/ 4 w 1401"/>
                  <a:gd name="T19" fmla="*/ 2 h 408"/>
                  <a:gd name="T20" fmla="*/ 4 w 1401"/>
                  <a:gd name="T21" fmla="*/ 2 h 408"/>
                  <a:gd name="T22" fmla="*/ 5 w 1401"/>
                  <a:gd name="T23" fmla="*/ 2 h 408"/>
                  <a:gd name="T24" fmla="*/ 6 w 1401"/>
                  <a:gd name="T25" fmla="*/ 2 h 408"/>
                  <a:gd name="T26" fmla="*/ 6 w 1401"/>
                  <a:gd name="T27" fmla="*/ 2 h 408"/>
                  <a:gd name="T28" fmla="*/ 7 w 1401"/>
                  <a:gd name="T29" fmla="*/ 2 h 408"/>
                  <a:gd name="T30" fmla="*/ 7 w 1401"/>
                  <a:gd name="T31" fmla="*/ 2 h 408"/>
                  <a:gd name="T32" fmla="*/ 8 w 1401"/>
                  <a:gd name="T33" fmla="*/ 2 h 408"/>
                  <a:gd name="T34" fmla="*/ 7 w 1401"/>
                  <a:gd name="T35" fmla="*/ 2 h 408"/>
                  <a:gd name="T36" fmla="*/ 7 w 1401"/>
                  <a:gd name="T37" fmla="*/ 2 h 408"/>
                  <a:gd name="T38" fmla="*/ 6 w 1401"/>
                  <a:gd name="T39" fmla="*/ 2 h 408"/>
                  <a:gd name="T40" fmla="*/ 6 w 1401"/>
                  <a:gd name="T41" fmla="*/ 2 h 408"/>
                  <a:gd name="T42" fmla="*/ 5 w 1401"/>
                  <a:gd name="T43" fmla="*/ 2 h 408"/>
                  <a:gd name="T44" fmla="*/ 5 w 1401"/>
                  <a:gd name="T45" fmla="*/ 2 h 408"/>
                  <a:gd name="T46" fmla="*/ 4 w 1401"/>
                  <a:gd name="T47" fmla="*/ 2 h 408"/>
                  <a:gd name="T48" fmla="*/ 4 w 1401"/>
                  <a:gd name="T49" fmla="*/ 2 h 408"/>
                  <a:gd name="T50" fmla="*/ 3 w 1401"/>
                  <a:gd name="T51" fmla="*/ 2 h 408"/>
                  <a:gd name="T52" fmla="*/ 2 w 1401"/>
                  <a:gd name="T53" fmla="*/ 1 h 408"/>
                  <a:gd name="T54" fmla="*/ 2 w 1401"/>
                  <a:gd name="T55" fmla="*/ 1 h 408"/>
                  <a:gd name="T56" fmla="*/ 1 w 1401"/>
                  <a:gd name="T57" fmla="*/ 1 h 408"/>
                  <a:gd name="T58" fmla="*/ 1 w 1401"/>
                  <a:gd name="T59" fmla="*/ 1 h 408"/>
                  <a:gd name="T60" fmla="*/ 1 w 1401"/>
                  <a:gd name="T61" fmla="*/ 0 h 408"/>
                  <a:gd name="T62" fmla="*/ 0 w 1401"/>
                  <a:gd name="T63" fmla="*/ 0 h 408"/>
                  <a:gd name="T64" fmla="*/ 0 w 1401"/>
                  <a:gd name="T65" fmla="*/ 0 h 408"/>
                  <a:gd name="T66" fmla="*/ 0 w 1401"/>
                  <a:gd name="T67" fmla="*/ 0 h 408"/>
                  <a:gd name="T68" fmla="*/ 0 w 1401"/>
                  <a:gd name="T69" fmla="*/ 0 h 408"/>
                  <a:gd name="T70" fmla="*/ 0 w 1401"/>
                  <a:gd name="T71" fmla="*/ 0 h 40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401"/>
                  <a:gd name="T109" fmla="*/ 0 h 408"/>
                  <a:gd name="T110" fmla="*/ 1401 w 1401"/>
                  <a:gd name="T111" fmla="*/ 408 h 40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401" h="408">
                    <a:moveTo>
                      <a:pt x="13" y="0"/>
                    </a:moveTo>
                    <a:lnTo>
                      <a:pt x="8" y="17"/>
                    </a:lnTo>
                    <a:lnTo>
                      <a:pt x="21" y="31"/>
                    </a:lnTo>
                    <a:lnTo>
                      <a:pt x="38" y="47"/>
                    </a:lnTo>
                    <a:lnTo>
                      <a:pt x="59" y="64"/>
                    </a:lnTo>
                    <a:lnTo>
                      <a:pt x="83" y="82"/>
                    </a:lnTo>
                    <a:lnTo>
                      <a:pt x="109" y="99"/>
                    </a:lnTo>
                    <a:lnTo>
                      <a:pt x="142" y="119"/>
                    </a:lnTo>
                    <a:lnTo>
                      <a:pt x="175" y="139"/>
                    </a:lnTo>
                    <a:lnTo>
                      <a:pt x="211" y="160"/>
                    </a:lnTo>
                    <a:lnTo>
                      <a:pt x="249" y="180"/>
                    </a:lnTo>
                    <a:lnTo>
                      <a:pt x="291" y="199"/>
                    </a:lnTo>
                    <a:lnTo>
                      <a:pt x="335" y="220"/>
                    </a:lnTo>
                    <a:lnTo>
                      <a:pt x="382" y="240"/>
                    </a:lnTo>
                    <a:lnTo>
                      <a:pt x="429" y="260"/>
                    </a:lnTo>
                    <a:lnTo>
                      <a:pt x="478" y="278"/>
                    </a:lnTo>
                    <a:lnTo>
                      <a:pt x="528" y="296"/>
                    </a:lnTo>
                    <a:lnTo>
                      <a:pt x="579" y="313"/>
                    </a:lnTo>
                    <a:lnTo>
                      <a:pt x="633" y="331"/>
                    </a:lnTo>
                    <a:lnTo>
                      <a:pt x="687" y="345"/>
                    </a:lnTo>
                    <a:lnTo>
                      <a:pt x="741" y="359"/>
                    </a:lnTo>
                    <a:lnTo>
                      <a:pt x="795" y="371"/>
                    </a:lnTo>
                    <a:lnTo>
                      <a:pt x="848" y="383"/>
                    </a:lnTo>
                    <a:lnTo>
                      <a:pt x="904" y="391"/>
                    </a:lnTo>
                    <a:lnTo>
                      <a:pt x="957" y="399"/>
                    </a:lnTo>
                    <a:lnTo>
                      <a:pt x="1011" y="404"/>
                    </a:lnTo>
                    <a:lnTo>
                      <a:pt x="1065" y="408"/>
                    </a:lnTo>
                    <a:lnTo>
                      <a:pt x="1116" y="408"/>
                    </a:lnTo>
                    <a:lnTo>
                      <a:pt x="1169" y="404"/>
                    </a:lnTo>
                    <a:lnTo>
                      <a:pt x="1217" y="399"/>
                    </a:lnTo>
                    <a:lnTo>
                      <a:pt x="1267" y="391"/>
                    </a:lnTo>
                    <a:lnTo>
                      <a:pt x="1313" y="380"/>
                    </a:lnTo>
                    <a:lnTo>
                      <a:pt x="1358" y="366"/>
                    </a:lnTo>
                    <a:lnTo>
                      <a:pt x="1401" y="349"/>
                    </a:lnTo>
                    <a:lnTo>
                      <a:pt x="1391" y="328"/>
                    </a:lnTo>
                    <a:lnTo>
                      <a:pt x="1350" y="345"/>
                    </a:lnTo>
                    <a:lnTo>
                      <a:pt x="1308" y="359"/>
                    </a:lnTo>
                    <a:lnTo>
                      <a:pt x="1262" y="370"/>
                    </a:lnTo>
                    <a:lnTo>
                      <a:pt x="1215" y="378"/>
                    </a:lnTo>
                    <a:lnTo>
                      <a:pt x="1166" y="383"/>
                    </a:lnTo>
                    <a:lnTo>
                      <a:pt x="1116" y="384"/>
                    </a:lnTo>
                    <a:lnTo>
                      <a:pt x="1065" y="384"/>
                    </a:lnTo>
                    <a:lnTo>
                      <a:pt x="1014" y="383"/>
                    </a:lnTo>
                    <a:lnTo>
                      <a:pt x="960" y="378"/>
                    </a:lnTo>
                    <a:lnTo>
                      <a:pt x="906" y="370"/>
                    </a:lnTo>
                    <a:lnTo>
                      <a:pt x="854" y="362"/>
                    </a:lnTo>
                    <a:lnTo>
                      <a:pt x="800" y="350"/>
                    </a:lnTo>
                    <a:lnTo>
                      <a:pt x="746" y="338"/>
                    </a:lnTo>
                    <a:lnTo>
                      <a:pt x="692" y="324"/>
                    </a:lnTo>
                    <a:lnTo>
                      <a:pt x="638" y="310"/>
                    </a:lnTo>
                    <a:lnTo>
                      <a:pt x="587" y="292"/>
                    </a:lnTo>
                    <a:lnTo>
                      <a:pt x="536" y="275"/>
                    </a:lnTo>
                    <a:lnTo>
                      <a:pt x="486" y="257"/>
                    </a:lnTo>
                    <a:lnTo>
                      <a:pt x="437" y="239"/>
                    </a:lnTo>
                    <a:lnTo>
                      <a:pt x="390" y="219"/>
                    </a:lnTo>
                    <a:lnTo>
                      <a:pt x="345" y="199"/>
                    </a:lnTo>
                    <a:lnTo>
                      <a:pt x="302" y="178"/>
                    </a:lnTo>
                    <a:lnTo>
                      <a:pt x="260" y="159"/>
                    </a:lnTo>
                    <a:lnTo>
                      <a:pt x="222" y="139"/>
                    </a:lnTo>
                    <a:lnTo>
                      <a:pt x="185" y="120"/>
                    </a:lnTo>
                    <a:lnTo>
                      <a:pt x="152" y="101"/>
                    </a:lnTo>
                    <a:lnTo>
                      <a:pt x="122" y="81"/>
                    </a:lnTo>
                    <a:lnTo>
                      <a:pt x="96" y="64"/>
                    </a:lnTo>
                    <a:lnTo>
                      <a:pt x="72" y="46"/>
                    </a:lnTo>
                    <a:lnTo>
                      <a:pt x="54" y="31"/>
                    </a:lnTo>
                    <a:lnTo>
                      <a:pt x="37" y="15"/>
                    </a:lnTo>
                    <a:lnTo>
                      <a:pt x="26" y="4"/>
                    </a:lnTo>
                    <a:lnTo>
                      <a:pt x="21" y="21"/>
                    </a:lnTo>
                    <a:lnTo>
                      <a:pt x="13" y="0"/>
                    </a:lnTo>
                    <a:lnTo>
                      <a:pt x="0" y="5"/>
                    </a:lnTo>
                    <a:lnTo>
                      <a:pt x="8" y="17"/>
                    </a:lnTo>
                    <a:lnTo>
                      <a:pt x="1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grpSp>
      </p:grpSp>
      <p:grpSp>
        <p:nvGrpSpPr>
          <p:cNvPr id="4" name="Group 85"/>
          <p:cNvGrpSpPr>
            <a:grpSpLocks/>
          </p:cNvGrpSpPr>
          <p:nvPr/>
        </p:nvGrpSpPr>
        <p:grpSpPr bwMode="auto">
          <a:xfrm>
            <a:off x="5146675" y="3771900"/>
            <a:ext cx="3590925" cy="1701800"/>
            <a:chOff x="3242" y="2376"/>
            <a:chExt cx="2262" cy="1072"/>
          </a:xfrm>
        </p:grpSpPr>
        <p:sp>
          <p:nvSpPr>
            <p:cNvPr id="145494" name="Rectangle 86"/>
            <p:cNvSpPr>
              <a:spLocks noChangeArrowheads="1"/>
            </p:cNvSpPr>
            <p:nvPr/>
          </p:nvSpPr>
          <p:spPr bwMode="auto">
            <a:xfrm>
              <a:off x="3716" y="2708"/>
              <a:ext cx="1788" cy="740"/>
            </a:xfrm>
            <a:prstGeom prst="rect">
              <a:avLst/>
            </a:prstGeom>
            <a:solidFill>
              <a:srgbClr val="FFFF99"/>
            </a:solidFill>
            <a:ln w="9525">
              <a:solidFill>
                <a:srgbClr val="5F5F5F"/>
              </a:solidFill>
              <a:miter lim="800000"/>
              <a:headEnd/>
              <a:tailEnd/>
            </a:ln>
            <a:effectLst>
              <a:outerShdw dist="53882" dir="18900000" algn="ctr" rotWithShape="0">
                <a:srgbClr val="B2B2B2"/>
              </a:outerShdw>
            </a:effectLst>
          </p:spPr>
          <p:txBody>
            <a:bodyPr anchor="ctr"/>
            <a:lstStyle/>
            <a:p>
              <a:pPr marL="96838" indent="-96838" algn="l">
                <a:lnSpc>
                  <a:spcPct val="110000"/>
                </a:lnSpc>
                <a:spcBef>
                  <a:spcPct val="20000"/>
                </a:spcBef>
                <a:buFontTx/>
                <a:buChar char="•"/>
                <a:defRPr/>
              </a:pPr>
              <a:r>
                <a:rPr lang="fr-FR" sz="1600" dirty="0">
                  <a:latin typeface="Calibri" panose="020F0502020204030204" pitchFamily="34" charset="0"/>
                </a:rPr>
                <a:t>Reconnu comme légitime dans l'entreprise, crédible dans son rôle.</a:t>
              </a:r>
            </a:p>
          </p:txBody>
        </p:sp>
        <p:sp>
          <p:nvSpPr>
            <p:cNvPr id="46247" name="Line 87"/>
            <p:cNvSpPr>
              <a:spLocks noChangeShapeType="1"/>
            </p:cNvSpPr>
            <p:nvPr/>
          </p:nvSpPr>
          <p:spPr bwMode="auto">
            <a:xfrm flipH="1" flipV="1">
              <a:off x="3242" y="2376"/>
              <a:ext cx="407" cy="375"/>
            </a:xfrm>
            <a:prstGeom prst="line">
              <a:avLst/>
            </a:prstGeom>
            <a:noFill/>
            <a:ln w="9525">
              <a:solidFill>
                <a:srgbClr val="5F5F5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fr-FR" dirty="0">
                <a:latin typeface="Calibri" panose="020F0502020204030204" pitchFamily="34" charset="0"/>
              </a:endParaRPr>
            </a:p>
          </p:txBody>
        </p:sp>
        <p:grpSp>
          <p:nvGrpSpPr>
            <p:cNvPr id="46248" name="Group 88"/>
            <p:cNvGrpSpPr>
              <a:grpSpLocks/>
            </p:cNvGrpSpPr>
            <p:nvPr/>
          </p:nvGrpSpPr>
          <p:grpSpPr bwMode="auto">
            <a:xfrm>
              <a:off x="4290" y="2445"/>
              <a:ext cx="535" cy="382"/>
              <a:chOff x="2562" y="3005"/>
              <a:chExt cx="1062" cy="758"/>
            </a:xfrm>
          </p:grpSpPr>
          <p:sp>
            <p:nvSpPr>
              <p:cNvPr id="46249" name="Freeform 89"/>
              <p:cNvSpPr>
                <a:spLocks/>
              </p:cNvSpPr>
              <p:nvPr/>
            </p:nvSpPr>
            <p:spPr bwMode="auto">
              <a:xfrm>
                <a:off x="2627" y="3012"/>
                <a:ext cx="166" cy="334"/>
              </a:xfrm>
              <a:custGeom>
                <a:avLst/>
                <a:gdLst>
                  <a:gd name="T0" fmla="*/ 1 w 937"/>
                  <a:gd name="T1" fmla="*/ 10 h 1887"/>
                  <a:gd name="T2" fmla="*/ 0 w 937"/>
                  <a:gd name="T3" fmla="*/ 9 h 1887"/>
                  <a:gd name="T4" fmla="*/ 0 w 937"/>
                  <a:gd name="T5" fmla="*/ 8 h 1887"/>
                  <a:gd name="T6" fmla="*/ 0 w 937"/>
                  <a:gd name="T7" fmla="*/ 7 h 1887"/>
                  <a:gd name="T8" fmla="*/ 0 w 937"/>
                  <a:gd name="T9" fmla="*/ 7 h 1887"/>
                  <a:gd name="T10" fmla="*/ 0 w 937"/>
                  <a:gd name="T11" fmla="*/ 6 h 1887"/>
                  <a:gd name="T12" fmla="*/ 0 w 937"/>
                  <a:gd name="T13" fmla="*/ 5 h 1887"/>
                  <a:gd name="T14" fmla="*/ 0 w 937"/>
                  <a:gd name="T15" fmla="*/ 5 h 1887"/>
                  <a:gd name="T16" fmla="*/ 1 w 937"/>
                  <a:gd name="T17" fmla="*/ 4 h 1887"/>
                  <a:gd name="T18" fmla="*/ 1 w 937"/>
                  <a:gd name="T19" fmla="*/ 4 h 1887"/>
                  <a:gd name="T20" fmla="*/ 1 w 937"/>
                  <a:gd name="T21" fmla="*/ 3 h 1887"/>
                  <a:gd name="T22" fmla="*/ 2 w 937"/>
                  <a:gd name="T23" fmla="*/ 3 h 1887"/>
                  <a:gd name="T24" fmla="*/ 2 w 937"/>
                  <a:gd name="T25" fmla="*/ 2 h 1887"/>
                  <a:gd name="T26" fmla="*/ 2 w 937"/>
                  <a:gd name="T27" fmla="*/ 2 h 1887"/>
                  <a:gd name="T28" fmla="*/ 3 w 937"/>
                  <a:gd name="T29" fmla="*/ 2 h 1887"/>
                  <a:gd name="T30" fmla="*/ 3 w 937"/>
                  <a:gd name="T31" fmla="*/ 2 h 1887"/>
                  <a:gd name="T32" fmla="*/ 4 w 937"/>
                  <a:gd name="T33" fmla="*/ 1 h 1887"/>
                  <a:gd name="T34" fmla="*/ 4 w 937"/>
                  <a:gd name="T35" fmla="*/ 1 h 1887"/>
                  <a:gd name="T36" fmla="*/ 4 w 937"/>
                  <a:gd name="T37" fmla="*/ 1 h 1887"/>
                  <a:gd name="T38" fmla="*/ 4 w 937"/>
                  <a:gd name="T39" fmla="*/ 1 h 1887"/>
                  <a:gd name="T40" fmla="*/ 5 w 937"/>
                  <a:gd name="T41" fmla="*/ 1 h 1887"/>
                  <a:gd name="T42" fmla="*/ 5 w 937"/>
                  <a:gd name="T43" fmla="*/ 0 h 1887"/>
                  <a:gd name="T44" fmla="*/ 5 w 937"/>
                  <a:gd name="T45" fmla="*/ 0 h 1887"/>
                  <a:gd name="T46" fmla="*/ 5 w 937"/>
                  <a:gd name="T47" fmla="*/ 0 h 1887"/>
                  <a:gd name="T48" fmla="*/ 5 w 937"/>
                  <a:gd name="T49" fmla="*/ 0 h 1887"/>
                  <a:gd name="T50" fmla="*/ 5 w 937"/>
                  <a:gd name="T51" fmla="*/ 1 h 1887"/>
                  <a:gd name="T52" fmla="*/ 5 w 937"/>
                  <a:gd name="T53" fmla="*/ 2 h 1887"/>
                  <a:gd name="T54" fmla="*/ 5 w 937"/>
                  <a:gd name="T55" fmla="*/ 3 h 1887"/>
                  <a:gd name="T56" fmla="*/ 5 w 937"/>
                  <a:gd name="T57" fmla="*/ 4 h 1887"/>
                  <a:gd name="T58" fmla="*/ 4 w 937"/>
                  <a:gd name="T59" fmla="*/ 4 h 1887"/>
                  <a:gd name="T60" fmla="*/ 4 w 937"/>
                  <a:gd name="T61" fmla="*/ 5 h 1887"/>
                  <a:gd name="T62" fmla="*/ 4 w 937"/>
                  <a:gd name="T63" fmla="*/ 6 h 1887"/>
                  <a:gd name="T64" fmla="*/ 3 w 937"/>
                  <a:gd name="T65" fmla="*/ 7 h 1887"/>
                  <a:gd name="T66" fmla="*/ 3 w 937"/>
                  <a:gd name="T67" fmla="*/ 7 h 1887"/>
                  <a:gd name="T68" fmla="*/ 3 w 937"/>
                  <a:gd name="T69" fmla="*/ 8 h 1887"/>
                  <a:gd name="T70" fmla="*/ 2 w 937"/>
                  <a:gd name="T71" fmla="*/ 9 h 1887"/>
                  <a:gd name="T72" fmla="*/ 2 w 937"/>
                  <a:gd name="T73" fmla="*/ 9 h 1887"/>
                  <a:gd name="T74" fmla="*/ 2 w 937"/>
                  <a:gd name="T75" fmla="*/ 10 h 1887"/>
                  <a:gd name="T76" fmla="*/ 1 w 937"/>
                  <a:gd name="T77" fmla="*/ 10 h 1887"/>
                  <a:gd name="T78" fmla="*/ 1 w 937"/>
                  <a:gd name="T79" fmla="*/ 10 h 188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937"/>
                  <a:gd name="T121" fmla="*/ 0 h 1887"/>
                  <a:gd name="T122" fmla="*/ 937 w 937"/>
                  <a:gd name="T123" fmla="*/ 1887 h 188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937" h="1887">
                    <a:moveTo>
                      <a:pt x="124" y="1887"/>
                    </a:moveTo>
                    <a:lnTo>
                      <a:pt x="95" y="1801"/>
                    </a:lnTo>
                    <a:lnTo>
                      <a:pt x="70" y="1720"/>
                    </a:lnTo>
                    <a:lnTo>
                      <a:pt x="49" y="1640"/>
                    </a:lnTo>
                    <a:lnTo>
                      <a:pt x="32" y="1562"/>
                    </a:lnTo>
                    <a:lnTo>
                      <a:pt x="18" y="1486"/>
                    </a:lnTo>
                    <a:lnTo>
                      <a:pt x="9" y="1414"/>
                    </a:lnTo>
                    <a:lnTo>
                      <a:pt x="3" y="1343"/>
                    </a:lnTo>
                    <a:lnTo>
                      <a:pt x="0" y="1275"/>
                    </a:lnTo>
                    <a:lnTo>
                      <a:pt x="1" y="1209"/>
                    </a:lnTo>
                    <a:lnTo>
                      <a:pt x="5" y="1146"/>
                    </a:lnTo>
                    <a:lnTo>
                      <a:pt x="12" y="1085"/>
                    </a:lnTo>
                    <a:lnTo>
                      <a:pt x="22" y="1025"/>
                    </a:lnTo>
                    <a:lnTo>
                      <a:pt x="36" y="968"/>
                    </a:lnTo>
                    <a:lnTo>
                      <a:pt x="50" y="913"/>
                    </a:lnTo>
                    <a:lnTo>
                      <a:pt x="67" y="860"/>
                    </a:lnTo>
                    <a:lnTo>
                      <a:pt x="88" y="810"/>
                    </a:lnTo>
                    <a:lnTo>
                      <a:pt x="109" y="762"/>
                    </a:lnTo>
                    <a:lnTo>
                      <a:pt x="133" y="714"/>
                    </a:lnTo>
                    <a:lnTo>
                      <a:pt x="159" y="670"/>
                    </a:lnTo>
                    <a:lnTo>
                      <a:pt x="187" y="628"/>
                    </a:lnTo>
                    <a:lnTo>
                      <a:pt x="215" y="587"/>
                    </a:lnTo>
                    <a:lnTo>
                      <a:pt x="247" y="549"/>
                    </a:lnTo>
                    <a:lnTo>
                      <a:pt x="279" y="512"/>
                    </a:lnTo>
                    <a:lnTo>
                      <a:pt x="311" y="477"/>
                    </a:lnTo>
                    <a:lnTo>
                      <a:pt x="346" y="444"/>
                    </a:lnTo>
                    <a:lnTo>
                      <a:pt x="380" y="412"/>
                    </a:lnTo>
                    <a:lnTo>
                      <a:pt x="415" y="383"/>
                    </a:lnTo>
                    <a:lnTo>
                      <a:pt x="452" y="356"/>
                    </a:lnTo>
                    <a:lnTo>
                      <a:pt x="489" y="330"/>
                    </a:lnTo>
                    <a:lnTo>
                      <a:pt x="525" y="306"/>
                    </a:lnTo>
                    <a:lnTo>
                      <a:pt x="562" y="284"/>
                    </a:lnTo>
                    <a:lnTo>
                      <a:pt x="599" y="263"/>
                    </a:lnTo>
                    <a:lnTo>
                      <a:pt x="632" y="244"/>
                    </a:lnTo>
                    <a:lnTo>
                      <a:pt x="663" y="226"/>
                    </a:lnTo>
                    <a:lnTo>
                      <a:pt x="692" y="209"/>
                    </a:lnTo>
                    <a:lnTo>
                      <a:pt x="720" y="192"/>
                    </a:lnTo>
                    <a:lnTo>
                      <a:pt x="746" y="175"/>
                    </a:lnTo>
                    <a:lnTo>
                      <a:pt x="770" y="158"/>
                    </a:lnTo>
                    <a:lnTo>
                      <a:pt x="793" y="142"/>
                    </a:lnTo>
                    <a:lnTo>
                      <a:pt x="814" y="125"/>
                    </a:lnTo>
                    <a:lnTo>
                      <a:pt x="834" y="109"/>
                    </a:lnTo>
                    <a:lnTo>
                      <a:pt x="853" y="93"/>
                    </a:lnTo>
                    <a:lnTo>
                      <a:pt x="870" y="78"/>
                    </a:lnTo>
                    <a:lnTo>
                      <a:pt x="885" y="62"/>
                    </a:lnTo>
                    <a:lnTo>
                      <a:pt x="900" y="46"/>
                    </a:lnTo>
                    <a:lnTo>
                      <a:pt x="913" y="30"/>
                    </a:lnTo>
                    <a:lnTo>
                      <a:pt x="925" y="16"/>
                    </a:lnTo>
                    <a:lnTo>
                      <a:pt x="937" y="0"/>
                    </a:lnTo>
                    <a:lnTo>
                      <a:pt x="930" y="62"/>
                    </a:lnTo>
                    <a:lnTo>
                      <a:pt x="922" y="127"/>
                    </a:lnTo>
                    <a:lnTo>
                      <a:pt x="912" y="194"/>
                    </a:lnTo>
                    <a:lnTo>
                      <a:pt x="898" y="263"/>
                    </a:lnTo>
                    <a:lnTo>
                      <a:pt x="884" y="334"/>
                    </a:lnTo>
                    <a:lnTo>
                      <a:pt x="868" y="406"/>
                    </a:lnTo>
                    <a:lnTo>
                      <a:pt x="851" y="479"/>
                    </a:lnTo>
                    <a:lnTo>
                      <a:pt x="831" y="554"/>
                    </a:lnTo>
                    <a:lnTo>
                      <a:pt x="810" y="629"/>
                    </a:lnTo>
                    <a:lnTo>
                      <a:pt x="788" y="705"/>
                    </a:lnTo>
                    <a:lnTo>
                      <a:pt x="765" y="780"/>
                    </a:lnTo>
                    <a:lnTo>
                      <a:pt x="741" y="856"/>
                    </a:lnTo>
                    <a:lnTo>
                      <a:pt x="715" y="931"/>
                    </a:lnTo>
                    <a:lnTo>
                      <a:pt x="688" y="1004"/>
                    </a:lnTo>
                    <a:lnTo>
                      <a:pt x="661" y="1078"/>
                    </a:lnTo>
                    <a:lnTo>
                      <a:pt x="632" y="1149"/>
                    </a:lnTo>
                    <a:lnTo>
                      <a:pt x="602" y="1220"/>
                    </a:lnTo>
                    <a:lnTo>
                      <a:pt x="571" y="1288"/>
                    </a:lnTo>
                    <a:lnTo>
                      <a:pt x="541" y="1354"/>
                    </a:lnTo>
                    <a:lnTo>
                      <a:pt x="510" y="1417"/>
                    </a:lnTo>
                    <a:lnTo>
                      <a:pt x="478" y="1478"/>
                    </a:lnTo>
                    <a:lnTo>
                      <a:pt x="445" y="1536"/>
                    </a:lnTo>
                    <a:lnTo>
                      <a:pt x="414" y="1590"/>
                    </a:lnTo>
                    <a:lnTo>
                      <a:pt x="381" y="1641"/>
                    </a:lnTo>
                    <a:lnTo>
                      <a:pt x="348" y="1688"/>
                    </a:lnTo>
                    <a:lnTo>
                      <a:pt x="315" y="1732"/>
                    </a:lnTo>
                    <a:lnTo>
                      <a:pt x="282" y="1770"/>
                    </a:lnTo>
                    <a:lnTo>
                      <a:pt x="251" y="1804"/>
                    </a:lnTo>
                    <a:lnTo>
                      <a:pt x="218" y="1833"/>
                    </a:lnTo>
                    <a:lnTo>
                      <a:pt x="187" y="1857"/>
                    </a:lnTo>
                    <a:lnTo>
                      <a:pt x="155" y="1875"/>
                    </a:lnTo>
                    <a:lnTo>
                      <a:pt x="124" y="1887"/>
                    </a:lnTo>
                    <a:close/>
                  </a:path>
                </a:pathLst>
              </a:custGeom>
              <a:solidFill>
                <a:srgbClr val="00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6250" name="Freeform 90"/>
              <p:cNvSpPr>
                <a:spLocks/>
              </p:cNvSpPr>
              <p:nvPr/>
            </p:nvSpPr>
            <p:spPr bwMode="auto">
              <a:xfrm>
                <a:off x="2625" y="3057"/>
                <a:ext cx="109" cy="289"/>
              </a:xfrm>
              <a:custGeom>
                <a:avLst/>
                <a:gdLst>
                  <a:gd name="T0" fmla="*/ 3 w 616"/>
                  <a:gd name="T1" fmla="*/ 0 h 1638"/>
                  <a:gd name="T2" fmla="*/ 3 w 616"/>
                  <a:gd name="T3" fmla="*/ 0 h 1638"/>
                  <a:gd name="T4" fmla="*/ 2 w 616"/>
                  <a:gd name="T5" fmla="*/ 1 h 1638"/>
                  <a:gd name="T6" fmla="*/ 2 w 616"/>
                  <a:gd name="T7" fmla="*/ 1 h 1638"/>
                  <a:gd name="T8" fmla="*/ 2 w 616"/>
                  <a:gd name="T9" fmla="*/ 1 h 1638"/>
                  <a:gd name="T10" fmla="*/ 1 w 616"/>
                  <a:gd name="T11" fmla="*/ 2 h 1638"/>
                  <a:gd name="T12" fmla="*/ 1 w 616"/>
                  <a:gd name="T13" fmla="*/ 2 h 1638"/>
                  <a:gd name="T14" fmla="*/ 1 w 616"/>
                  <a:gd name="T15" fmla="*/ 2 h 1638"/>
                  <a:gd name="T16" fmla="*/ 1 w 616"/>
                  <a:gd name="T17" fmla="*/ 3 h 1638"/>
                  <a:gd name="T18" fmla="*/ 0 w 616"/>
                  <a:gd name="T19" fmla="*/ 4 h 1638"/>
                  <a:gd name="T20" fmla="*/ 0 w 616"/>
                  <a:gd name="T21" fmla="*/ 4 h 1638"/>
                  <a:gd name="T22" fmla="*/ 0 w 616"/>
                  <a:gd name="T23" fmla="*/ 5 h 1638"/>
                  <a:gd name="T24" fmla="*/ 0 w 616"/>
                  <a:gd name="T25" fmla="*/ 6 h 1638"/>
                  <a:gd name="T26" fmla="*/ 0 w 616"/>
                  <a:gd name="T27" fmla="*/ 6 h 1638"/>
                  <a:gd name="T28" fmla="*/ 0 w 616"/>
                  <a:gd name="T29" fmla="*/ 7 h 1638"/>
                  <a:gd name="T30" fmla="*/ 0 w 616"/>
                  <a:gd name="T31" fmla="*/ 8 h 1638"/>
                  <a:gd name="T32" fmla="*/ 1 w 616"/>
                  <a:gd name="T33" fmla="*/ 9 h 1638"/>
                  <a:gd name="T34" fmla="*/ 1 w 616"/>
                  <a:gd name="T35" fmla="*/ 8 h 1638"/>
                  <a:gd name="T36" fmla="*/ 0 w 616"/>
                  <a:gd name="T37" fmla="*/ 8 h 1638"/>
                  <a:gd name="T38" fmla="*/ 0 w 616"/>
                  <a:gd name="T39" fmla="*/ 7 h 1638"/>
                  <a:gd name="T40" fmla="*/ 0 w 616"/>
                  <a:gd name="T41" fmla="*/ 6 h 1638"/>
                  <a:gd name="T42" fmla="*/ 0 w 616"/>
                  <a:gd name="T43" fmla="*/ 5 h 1638"/>
                  <a:gd name="T44" fmla="*/ 0 w 616"/>
                  <a:gd name="T45" fmla="*/ 5 h 1638"/>
                  <a:gd name="T46" fmla="*/ 0 w 616"/>
                  <a:gd name="T47" fmla="*/ 4 h 1638"/>
                  <a:gd name="T48" fmla="*/ 1 w 616"/>
                  <a:gd name="T49" fmla="*/ 3 h 1638"/>
                  <a:gd name="T50" fmla="*/ 1 w 616"/>
                  <a:gd name="T51" fmla="*/ 3 h 1638"/>
                  <a:gd name="T52" fmla="*/ 1 w 616"/>
                  <a:gd name="T53" fmla="*/ 2 h 1638"/>
                  <a:gd name="T54" fmla="*/ 1 w 616"/>
                  <a:gd name="T55" fmla="*/ 2 h 1638"/>
                  <a:gd name="T56" fmla="*/ 2 w 616"/>
                  <a:gd name="T57" fmla="*/ 1 h 1638"/>
                  <a:gd name="T58" fmla="*/ 2 w 616"/>
                  <a:gd name="T59" fmla="*/ 1 h 1638"/>
                  <a:gd name="T60" fmla="*/ 2 w 616"/>
                  <a:gd name="T61" fmla="*/ 1 h 1638"/>
                  <a:gd name="T62" fmla="*/ 3 w 616"/>
                  <a:gd name="T63" fmla="*/ 1 h 1638"/>
                  <a:gd name="T64" fmla="*/ 3 w 616"/>
                  <a:gd name="T65" fmla="*/ 0 h 1638"/>
                  <a:gd name="T66" fmla="*/ 3 w 616"/>
                  <a:gd name="T67" fmla="*/ 0 h 1638"/>
                  <a:gd name="T68" fmla="*/ 3 w 616"/>
                  <a:gd name="T69" fmla="*/ 0 h 1638"/>
                  <a:gd name="T70" fmla="*/ 3 w 616"/>
                  <a:gd name="T71" fmla="*/ 0 h 163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16"/>
                  <a:gd name="T109" fmla="*/ 0 h 1638"/>
                  <a:gd name="T110" fmla="*/ 616 w 616"/>
                  <a:gd name="T111" fmla="*/ 1638 h 163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16" h="1638">
                    <a:moveTo>
                      <a:pt x="606" y="0"/>
                    </a:moveTo>
                    <a:lnTo>
                      <a:pt x="606" y="0"/>
                    </a:lnTo>
                    <a:lnTo>
                      <a:pt x="569" y="21"/>
                    </a:lnTo>
                    <a:lnTo>
                      <a:pt x="532" y="44"/>
                    </a:lnTo>
                    <a:lnTo>
                      <a:pt x="494" y="67"/>
                    </a:lnTo>
                    <a:lnTo>
                      <a:pt x="457" y="94"/>
                    </a:lnTo>
                    <a:lnTo>
                      <a:pt x="421" y="121"/>
                    </a:lnTo>
                    <a:lnTo>
                      <a:pt x="384" y="151"/>
                    </a:lnTo>
                    <a:lnTo>
                      <a:pt x="350" y="183"/>
                    </a:lnTo>
                    <a:lnTo>
                      <a:pt x="315" y="216"/>
                    </a:lnTo>
                    <a:lnTo>
                      <a:pt x="283" y="251"/>
                    </a:lnTo>
                    <a:lnTo>
                      <a:pt x="251" y="289"/>
                    </a:lnTo>
                    <a:lnTo>
                      <a:pt x="218" y="327"/>
                    </a:lnTo>
                    <a:lnTo>
                      <a:pt x="189" y="368"/>
                    </a:lnTo>
                    <a:lnTo>
                      <a:pt x="162" y="411"/>
                    </a:lnTo>
                    <a:lnTo>
                      <a:pt x="136" y="456"/>
                    </a:lnTo>
                    <a:lnTo>
                      <a:pt x="111" y="503"/>
                    </a:lnTo>
                    <a:lnTo>
                      <a:pt x="90" y="553"/>
                    </a:lnTo>
                    <a:lnTo>
                      <a:pt x="69" y="603"/>
                    </a:lnTo>
                    <a:lnTo>
                      <a:pt x="51" y="657"/>
                    </a:lnTo>
                    <a:lnTo>
                      <a:pt x="37" y="712"/>
                    </a:lnTo>
                    <a:lnTo>
                      <a:pt x="24" y="770"/>
                    </a:lnTo>
                    <a:lnTo>
                      <a:pt x="13" y="830"/>
                    </a:lnTo>
                    <a:lnTo>
                      <a:pt x="7" y="892"/>
                    </a:lnTo>
                    <a:lnTo>
                      <a:pt x="3" y="956"/>
                    </a:lnTo>
                    <a:lnTo>
                      <a:pt x="0" y="1022"/>
                    </a:lnTo>
                    <a:lnTo>
                      <a:pt x="4" y="1091"/>
                    </a:lnTo>
                    <a:lnTo>
                      <a:pt x="11" y="1162"/>
                    </a:lnTo>
                    <a:lnTo>
                      <a:pt x="20" y="1235"/>
                    </a:lnTo>
                    <a:lnTo>
                      <a:pt x="33" y="1312"/>
                    </a:lnTo>
                    <a:lnTo>
                      <a:pt x="50" y="1390"/>
                    </a:lnTo>
                    <a:lnTo>
                      <a:pt x="71" y="1470"/>
                    </a:lnTo>
                    <a:lnTo>
                      <a:pt x="96" y="1552"/>
                    </a:lnTo>
                    <a:lnTo>
                      <a:pt x="125" y="1638"/>
                    </a:lnTo>
                    <a:lnTo>
                      <a:pt x="146" y="1630"/>
                    </a:lnTo>
                    <a:lnTo>
                      <a:pt x="117" y="1544"/>
                    </a:lnTo>
                    <a:lnTo>
                      <a:pt x="92" y="1464"/>
                    </a:lnTo>
                    <a:lnTo>
                      <a:pt x="71" y="1384"/>
                    </a:lnTo>
                    <a:lnTo>
                      <a:pt x="54" y="1307"/>
                    </a:lnTo>
                    <a:lnTo>
                      <a:pt x="41" y="1232"/>
                    </a:lnTo>
                    <a:lnTo>
                      <a:pt x="32" y="1160"/>
                    </a:lnTo>
                    <a:lnTo>
                      <a:pt x="25" y="1089"/>
                    </a:lnTo>
                    <a:lnTo>
                      <a:pt x="24" y="1022"/>
                    </a:lnTo>
                    <a:lnTo>
                      <a:pt x="24" y="956"/>
                    </a:lnTo>
                    <a:lnTo>
                      <a:pt x="28" y="895"/>
                    </a:lnTo>
                    <a:lnTo>
                      <a:pt x="34" y="833"/>
                    </a:lnTo>
                    <a:lnTo>
                      <a:pt x="45" y="775"/>
                    </a:lnTo>
                    <a:lnTo>
                      <a:pt x="58" y="717"/>
                    </a:lnTo>
                    <a:lnTo>
                      <a:pt x="72" y="662"/>
                    </a:lnTo>
                    <a:lnTo>
                      <a:pt x="90" y="611"/>
                    </a:lnTo>
                    <a:lnTo>
                      <a:pt x="111" y="561"/>
                    </a:lnTo>
                    <a:lnTo>
                      <a:pt x="132" y="514"/>
                    </a:lnTo>
                    <a:lnTo>
                      <a:pt x="154" y="467"/>
                    </a:lnTo>
                    <a:lnTo>
                      <a:pt x="180" y="422"/>
                    </a:lnTo>
                    <a:lnTo>
                      <a:pt x="208" y="381"/>
                    </a:lnTo>
                    <a:lnTo>
                      <a:pt x="237" y="341"/>
                    </a:lnTo>
                    <a:lnTo>
                      <a:pt x="267" y="302"/>
                    </a:lnTo>
                    <a:lnTo>
                      <a:pt x="298" y="267"/>
                    </a:lnTo>
                    <a:lnTo>
                      <a:pt x="331" y="232"/>
                    </a:lnTo>
                    <a:lnTo>
                      <a:pt x="365" y="199"/>
                    </a:lnTo>
                    <a:lnTo>
                      <a:pt x="400" y="167"/>
                    </a:lnTo>
                    <a:lnTo>
                      <a:pt x="434" y="140"/>
                    </a:lnTo>
                    <a:lnTo>
                      <a:pt x="470" y="112"/>
                    </a:lnTo>
                    <a:lnTo>
                      <a:pt x="507" y="86"/>
                    </a:lnTo>
                    <a:lnTo>
                      <a:pt x="543" y="62"/>
                    </a:lnTo>
                    <a:lnTo>
                      <a:pt x="579" y="40"/>
                    </a:lnTo>
                    <a:lnTo>
                      <a:pt x="616" y="19"/>
                    </a:lnTo>
                    <a:lnTo>
                      <a:pt x="60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6251" name="Freeform 91"/>
              <p:cNvSpPr>
                <a:spLocks/>
              </p:cNvSpPr>
              <p:nvPr/>
            </p:nvSpPr>
            <p:spPr bwMode="auto">
              <a:xfrm>
                <a:off x="2732" y="3005"/>
                <a:ext cx="63" cy="55"/>
              </a:xfrm>
              <a:custGeom>
                <a:avLst/>
                <a:gdLst>
                  <a:gd name="T0" fmla="*/ 2 w 357"/>
                  <a:gd name="T1" fmla="*/ 0 h 310"/>
                  <a:gd name="T2" fmla="*/ 2 w 357"/>
                  <a:gd name="T3" fmla="*/ 0 h 310"/>
                  <a:gd name="T4" fmla="*/ 2 w 357"/>
                  <a:gd name="T5" fmla="*/ 0 h 310"/>
                  <a:gd name="T6" fmla="*/ 2 w 357"/>
                  <a:gd name="T7" fmla="*/ 0 h 310"/>
                  <a:gd name="T8" fmla="*/ 2 w 357"/>
                  <a:gd name="T9" fmla="*/ 0 h 310"/>
                  <a:gd name="T10" fmla="*/ 2 w 357"/>
                  <a:gd name="T11" fmla="*/ 1 h 310"/>
                  <a:gd name="T12" fmla="*/ 1 w 357"/>
                  <a:gd name="T13" fmla="*/ 1 h 310"/>
                  <a:gd name="T14" fmla="*/ 1 w 357"/>
                  <a:gd name="T15" fmla="*/ 1 h 310"/>
                  <a:gd name="T16" fmla="*/ 1 w 357"/>
                  <a:gd name="T17" fmla="*/ 1 h 310"/>
                  <a:gd name="T18" fmla="*/ 1 w 357"/>
                  <a:gd name="T19" fmla="*/ 1 h 310"/>
                  <a:gd name="T20" fmla="*/ 1 w 357"/>
                  <a:gd name="T21" fmla="*/ 1 h 310"/>
                  <a:gd name="T22" fmla="*/ 1 w 357"/>
                  <a:gd name="T23" fmla="*/ 1 h 310"/>
                  <a:gd name="T24" fmla="*/ 1 w 357"/>
                  <a:gd name="T25" fmla="*/ 1 h 310"/>
                  <a:gd name="T26" fmla="*/ 1 w 357"/>
                  <a:gd name="T27" fmla="*/ 1 h 310"/>
                  <a:gd name="T28" fmla="*/ 1 w 357"/>
                  <a:gd name="T29" fmla="*/ 1 h 310"/>
                  <a:gd name="T30" fmla="*/ 0 w 357"/>
                  <a:gd name="T31" fmla="*/ 1 h 310"/>
                  <a:gd name="T32" fmla="*/ 0 w 357"/>
                  <a:gd name="T33" fmla="*/ 2 h 310"/>
                  <a:gd name="T34" fmla="*/ 0 w 357"/>
                  <a:gd name="T35" fmla="*/ 2 h 310"/>
                  <a:gd name="T36" fmla="*/ 0 w 357"/>
                  <a:gd name="T37" fmla="*/ 2 h 310"/>
                  <a:gd name="T38" fmla="*/ 0 w 357"/>
                  <a:gd name="T39" fmla="*/ 2 h 310"/>
                  <a:gd name="T40" fmla="*/ 0 w 357"/>
                  <a:gd name="T41" fmla="*/ 2 h 310"/>
                  <a:gd name="T42" fmla="*/ 1 w 357"/>
                  <a:gd name="T43" fmla="*/ 1 h 310"/>
                  <a:gd name="T44" fmla="*/ 1 w 357"/>
                  <a:gd name="T45" fmla="*/ 1 h 310"/>
                  <a:gd name="T46" fmla="*/ 1 w 357"/>
                  <a:gd name="T47" fmla="*/ 1 h 310"/>
                  <a:gd name="T48" fmla="*/ 1 w 357"/>
                  <a:gd name="T49" fmla="*/ 1 h 310"/>
                  <a:gd name="T50" fmla="*/ 1 w 357"/>
                  <a:gd name="T51" fmla="*/ 1 h 310"/>
                  <a:gd name="T52" fmla="*/ 1 w 357"/>
                  <a:gd name="T53" fmla="*/ 1 h 310"/>
                  <a:gd name="T54" fmla="*/ 1 w 357"/>
                  <a:gd name="T55" fmla="*/ 1 h 310"/>
                  <a:gd name="T56" fmla="*/ 1 w 357"/>
                  <a:gd name="T57" fmla="*/ 1 h 310"/>
                  <a:gd name="T58" fmla="*/ 2 w 357"/>
                  <a:gd name="T59" fmla="*/ 1 h 310"/>
                  <a:gd name="T60" fmla="*/ 2 w 357"/>
                  <a:gd name="T61" fmla="*/ 1 h 310"/>
                  <a:gd name="T62" fmla="*/ 2 w 357"/>
                  <a:gd name="T63" fmla="*/ 1 h 310"/>
                  <a:gd name="T64" fmla="*/ 2 w 357"/>
                  <a:gd name="T65" fmla="*/ 0 h 310"/>
                  <a:gd name="T66" fmla="*/ 2 w 357"/>
                  <a:gd name="T67" fmla="*/ 0 h 310"/>
                  <a:gd name="T68" fmla="*/ 2 w 357"/>
                  <a:gd name="T69" fmla="*/ 0 h 310"/>
                  <a:gd name="T70" fmla="*/ 2 w 357"/>
                  <a:gd name="T71" fmla="*/ 0 h 310"/>
                  <a:gd name="T72" fmla="*/ 2 w 357"/>
                  <a:gd name="T73" fmla="*/ 0 h 310"/>
                  <a:gd name="T74" fmla="*/ 2 w 357"/>
                  <a:gd name="T75" fmla="*/ 0 h 310"/>
                  <a:gd name="T76" fmla="*/ 2 w 357"/>
                  <a:gd name="T77" fmla="*/ 0 h 310"/>
                  <a:gd name="T78" fmla="*/ 2 w 357"/>
                  <a:gd name="T79" fmla="*/ 0 h 31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357"/>
                  <a:gd name="T121" fmla="*/ 0 h 310"/>
                  <a:gd name="T122" fmla="*/ 357 w 357"/>
                  <a:gd name="T123" fmla="*/ 310 h 31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357" h="310">
                    <a:moveTo>
                      <a:pt x="353" y="39"/>
                    </a:moveTo>
                    <a:lnTo>
                      <a:pt x="333" y="32"/>
                    </a:lnTo>
                    <a:lnTo>
                      <a:pt x="322" y="47"/>
                    </a:lnTo>
                    <a:lnTo>
                      <a:pt x="310" y="62"/>
                    </a:lnTo>
                    <a:lnTo>
                      <a:pt x="298" y="76"/>
                    </a:lnTo>
                    <a:lnTo>
                      <a:pt x="283" y="92"/>
                    </a:lnTo>
                    <a:lnTo>
                      <a:pt x="268" y="108"/>
                    </a:lnTo>
                    <a:lnTo>
                      <a:pt x="251" y="123"/>
                    </a:lnTo>
                    <a:lnTo>
                      <a:pt x="234" y="138"/>
                    </a:lnTo>
                    <a:lnTo>
                      <a:pt x="214" y="154"/>
                    </a:lnTo>
                    <a:lnTo>
                      <a:pt x="193" y="171"/>
                    </a:lnTo>
                    <a:lnTo>
                      <a:pt x="169" y="186"/>
                    </a:lnTo>
                    <a:lnTo>
                      <a:pt x="146" y="203"/>
                    </a:lnTo>
                    <a:lnTo>
                      <a:pt x="119" y="221"/>
                    </a:lnTo>
                    <a:lnTo>
                      <a:pt x="93" y="238"/>
                    </a:lnTo>
                    <a:lnTo>
                      <a:pt x="64" y="255"/>
                    </a:lnTo>
                    <a:lnTo>
                      <a:pt x="33" y="273"/>
                    </a:lnTo>
                    <a:lnTo>
                      <a:pt x="0" y="291"/>
                    </a:lnTo>
                    <a:lnTo>
                      <a:pt x="10" y="310"/>
                    </a:lnTo>
                    <a:lnTo>
                      <a:pt x="43" y="291"/>
                    </a:lnTo>
                    <a:lnTo>
                      <a:pt x="75" y="273"/>
                    </a:lnTo>
                    <a:lnTo>
                      <a:pt x="104" y="256"/>
                    </a:lnTo>
                    <a:lnTo>
                      <a:pt x="132" y="239"/>
                    </a:lnTo>
                    <a:lnTo>
                      <a:pt x="159" y="222"/>
                    </a:lnTo>
                    <a:lnTo>
                      <a:pt x="182" y="205"/>
                    </a:lnTo>
                    <a:lnTo>
                      <a:pt x="206" y="189"/>
                    </a:lnTo>
                    <a:lnTo>
                      <a:pt x="227" y="172"/>
                    </a:lnTo>
                    <a:lnTo>
                      <a:pt x="247" y="156"/>
                    </a:lnTo>
                    <a:lnTo>
                      <a:pt x="266" y="139"/>
                    </a:lnTo>
                    <a:lnTo>
                      <a:pt x="283" y="123"/>
                    </a:lnTo>
                    <a:lnTo>
                      <a:pt x="299" y="108"/>
                    </a:lnTo>
                    <a:lnTo>
                      <a:pt x="314" y="92"/>
                    </a:lnTo>
                    <a:lnTo>
                      <a:pt x="328" y="75"/>
                    </a:lnTo>
                    <a:lnTo>
                      <a:pt x="340" y="60"/>
                    </a:lnTo>
                    <a:lnTo>
                      <a:pt x="352" y="45"/>
                    </a:lnTo>
                    <a:lnTo>
                      <a:pt x="332" y="37"/>
                    </a:lnTo>
                    <a:lnTo>
                      <a:pt x="353" y="39"/>
                    </a:lnTo>
                    <a:lnTo>
                      <a:pt x="357" y="0"/>
                    </a:lnTo>
                    <a:lnTo>
                      <a:pt x="333" y="32"/>
                    </a:lnTo>
                    <a:lnTo>
                      <a:pt x="353" y="3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6252" name="Freeform 92"/>
              <p:cNvSpPr>
                <a:spLocks/>
              </p:cNvSpPr>
              <p:nvPr/>
            </p:nvSpPr>
            <p:spPr bwMode="auto">
              <a:xfrm>
                <a:off x="2647" y="3012"/>
                <a:ext cx="148" cy="336"/>
              </a:xfrm>
              <a:custGeom>
                <a:avLst/>
                <a:gdLst>
                  <a:gd name="T0" fmla="*/ 0 w 834"/>
                  <a:gd name="T1" fmla="*/ 10 h 1901"/>
                  <a:gd name="T2" fmla="*/ 0 w 834"/>
                  <a:gd name="T3" fmla="*/ 10 h 1901"/>
                  <a:gd name="T4" fmla="*/ 1 w 834"/>
                  <a:gd name="T5" fmla="*/ 10 h 1901"/>
                  <a:gd name="T6" fmla="*/ 1 w 834"/>
                  <a:gd name="T7" fmla="*/ 10 h 1901"/>
                  <a:gd name="T8" fmla="*/ 2 w 834"/>
                  <a:gd name="T9" fmla="*/ 9 h 1901"/>
                  <a:gd name="T10" fmla="*/ 2 w 834"/>
                  <a:gd name="T11" fmla="*/ 8 h 1901"/>
                  <a:gd name="T12" fmla="*/ 2 w 834"/>
                  <a:gd name="T13" fmla="*/ 8 h 1901"/>
                  <a:gd name="T14" fmla="*/ 3 w 834"/>
                  <a:gd name="T15" fmla="*/ 7 h 1901"/>
                  <a:gd name="T16" fmla="*/ 3 w 834"/>
                  <a:gd name="T17" fmla="*/ 6 h 1901"/>
                  <a:gd name="T18" fmla="*/ 3 w 834"/>
                  <a:gd name="T19" fmla="*/ 5 h 1901"/>
                  <a:gd name="T20" fmla="*/ 4 w 834"/>
                  <a:gd name="T21" fmla="*/ 5 h 1901"/>
                  <a:gd name="T22" fmla="*/ 4 w 834"/>
                  <a:gd name="T23" fmla="*/ 4 h 1901"/>
                  <a:gd name="T24" fmla="*/ 4 w 834"/>
                  <a:gd name="T25" fmla="*/ 3 h 1901"/>
                  <a:gd name="T26" fmla="*/ 4 w 834"/>
                  <a:gd name="T27" fmla="*/ 2 h 1901"/>
                  <a:gd name="T28" fmla="*/ 4 w 834"/>
                  <a:gd name="T29" fmla="*/ 1 h 1901"/>
                  <a:gd name="T30" fmla="*/ 5 w 834"/>
                  <a:gd name="T31" fmla="*/ 1 h 1901"/>
                  <a:gd name="T32" fmla="*/ 5 w 834"/>
                  <a:gd name="T33" fmla="*/ 0 h 1901"/>
                  <a:gd name="T34" fmla="*/ 4 w 834"/>
                  <a:gd name="T35" fmla="*/ 0 h 1901"/>
                  <a:gd name="T36" fmla="*/ 4 w 834"/>
                  <a:gd name="T37" fmla="*/ 1 h 1901"/>
                  <a:gd name="T38" fmla="*/ 4 w 834"/>
                  <a:gd name="T39" fmla="*/ 2 h 1901"/>
                  <a:gd name="T40" fmla="*/ 4 w 834"/>
                  <a:gd name="T41" fmla="*/ 3 h 1901"/>
                  <a:gd name="T42" fmla="*/ 4 w 834"/>
                  <a:gd name="T43" fmla="*/ 4 h 1901"/>
                  <a:gd name="T44" fmla="*/ 4 w 834"/>
                  <a:gd name="T45" fmla="*/ 4 h 1901"/>
                  <a:gd name="T46" fmla="*/ 3 w 834"/>
                  <a:gd name="T47" fmla="*/ 5 h 1901"/>
                  <a:gd name="T48" fmla="*/ 3 w 834"/>
                  <a:gd name="T49" fmla="*/ 6 h 1901"/>
                  <a:gd name="T50" fmla="*/ 3 w 834"/>
                  <a:gd name="T51" fmla="*/ 7 h 1901"/>
                  <a:gd name="T52" fmla="*/ 2 w 834"/>
                  <a:gd name="T53" fmla="*/ 7 h 1901"/>
                  <a:gd name="T54" fmla="*/ 2 w 834"/>
                  <a:gd name="T55" fmla="*/ 8 h 1901"/>
                  <a:gd name="T56" fmla="*/ 2 w 834"/>
                  <a:gd name="T57" fmla="*/ 9 h 1901"/>
                  <a:gd name="T58" fmla="*/ 1 w 834"/>
                  <a:gd name="T59" fmla="*/ 9 h 1901"/>
                  <a:gd name="T60" fmla="*/ 1 w 834"/>
                  <a:gd name="T61" fmla="*/ 10 h 1901"/>
                  <a:gd name="T62" fmla="*/ 1 w 834"/>
                  <a:gd name="T63" fmla="*/ 10 h 1901"/>
                  <a:gd name="T64" fmla="*/ 0 w 834"/>
                  <a:gd name="T65" fmla="*/ 10 h 1901"/>
                  <a:gd name="T66" fmla="*/ 0 w 834"/>
                  <a:gd name="T67" fmla="*/ 10 h 1901"/>
                  <a:gd name="T68" fmla="*/ 0 w 834"/>
                  <a:gd name="T69" fmla="*/ 10 h 1901"/>
                  <a:gd name="T70" fmla="*/ 0 w 834"/>
                  <a:gd name="T71" fmla="*/ 10 h 190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34"/>
                  <a:gd name="T109" fmla="*/ 0 h 1901"/>
                  <a:gd name="T110" fmla="*/ 834 w 834"/>
                  <a:gd name="T111" fmla="*/ 1901 h 190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34" h="1901">
                    <a:moveTo>
                      <a:pt x="0" y="1892"/>
                    </a:moveTo>
                    <a:lnTo>
                      <a:pt x="13" y="1898"/>
                    </a:lnTo>
                    <a:lnTo>
                      <a:pt x="47" y="1886"/>
                    </a:lnTo>
                    <a:lnTo>
                      <a:pt x="80" y="1867"/>
                    </a:lnTo>
                    <a:lnTo>
                      <a:pt x="112" y="1843"/>
                    </a:lnTo>
                    <a:lnTo>
                      <a:pt x="146" y="1813"/>
                    </a:lnTo>
                    <a:lnTo>
                      <a:pt x="177" y="1779"/>
                    </a:lnTo>
                    <a:lnTo>
                      <a:pt x="211" y="1739"/>
                    </a:lnTo>
                    <a:lnTo>
                      <a:pt x="244" y="1696"/>
                    </a:lnTo>
                    <a:lnTo>
                      <a:pt x="277" y="1649"/>
                    </a:lnTo>
                    <a:lnTo>
                      <a:pt x="310" y="1596"/>
                    </a:lnTo>
                    <a:lnTo>
                      <a:pt x="342" y="1542"/>
                    </a:lnTo>
                    <a:lnTo>
                      <a:pt x="374" y="1485"/>
                    </a:lnTo>
                    <a:lnTo>
                      <a:pt x="407" y="1423"/>
                    </a:lnTo>
                    <a:lnTo>
                      <a:pt x="439" y="1360"/>
                    </a:lnTo>
                    <a:lnTo>
                      <a:pt x="469" y="1293"/>
                    </a:lnTo>
                    <a:lnTo>
                      <a:pt x="499" y="1225"/>
                    </a:lnTo>
                    <a:lnTo>
                      <a:pt x="529" y="1154"/>
                    </a:lnTo>
                    <a:lnTo>
                      <a:pt x="558" y="1083"/>
                    </a:lnTo>
                    <a:lnTo>
                      <a:pt x="586" y="1009"/>
                    </a:lnTo>
                    <a:lnTo>
                      <a:pt x="612" y="936"/>
                    </a:lnTo>
                    <a:lnTo>
                      <a:pt x="638" y="861"/>
                    </a:lnTo>
                    <a:lnTo>
                      <a:pt x="662" y="785"/>
                    </a:lnTo>
                    <a:lnTo>
                      <a:pt x="686" y="709"/>
                    </a:lnTo>
                    <a:lnTo>
                      <a:pt x="708" y="633"/>
                    </a:lnTo>
                    <a:lnTo>
                      <a:pt x="729" y="558"/>
                    </a:lnTo>
                    <a:lnTo>
                      <a:pt x="749" y="483"/>
                    </a:lnTo>
                    <a:lnTo>
                      <a:pt x="766" y="409"/>
                    </a:lnTo>
                    <a:lnTo>
                      <a:pt x="782" y="337"/>
                    </a:lnTo>
                    <a:lnTo>
                      <a:pt x="796" y="266"/>
                    </a:lnTo>
                    <a:lnTo>
                      <a:pt x="809" y="197"/>
                    </a:lnTo>
                    <a:lnTo>
                      <a:pt x="820" y="130"/>
                    </a:lnTo>
                    <a:lnTo>
                      <a:pt x="828" y="64"/>
                    </a:lnTo>
                    <a:lnTo>
                      <a:pt x="834" y="2"/>
                    </a:lnTo>
                    <a:lnTo>
                      <a:pt x="813" y="0"/>
                    </a:lnTo>
                    <a:lnTo>
                      <a:pt x="806" y="61"/>
                    </a:lnTo>
                    <a:lnTo>
                      <a:pt x="799" y="127"/>
                    </a:lnTo>
                    <a:lnTo>
                      <a:pt x="788" y="194"/>
                    </a:lnTo>
                    <a:lnTo>
                      <a:pt x="775" y="261"/>
                    </a:lnTo>
                    <a:lnTo>
                      <a:pt x="761" y="332"/>
                    </a:lnTo>
                    <a:lnTo>
                      <a:pt x="745" y="404"/>
                    </a:lnTo>
                    <a:lnTo>
                      <a:pt x="728" y="478"/>
                    </a:lnTo>
                    <a:lnTo>
                      <a:pt x="708" y="552"/>
                    </a:lnTo>
                    <a:lnTo>
                      <a:pt x="687" y="627"/>
                    </a:lnTo>
                    <a:lnTo>
                      <a:pt x="665" y="703"/>
                    </a:lnTo>
                    <a:lnTo>
                      <a:pt x="641" y="777"/>
                    </a:lnTo>
                    <a:lnTo>
                      <a:pt x="617" y="853"/>
                    </a:lnTo>
                    <a:lnTo>
                      <a:pt x="591" y="928"/>
                    </a:lnTo>
                    <a:lnTo>
                      <a:pt x="565" y="1002"/>
                    </a:lnTo>
                    <a:lnTo>
                      <a:pt x="537" y="1075"/>
                    </a:lnTo>
                    <a:lnTo>
                      <a:pt x="508" y="1146"/>
                    </a:lnTo>
                    <a:lnTo>
                      <a:pt x="478" y="1217"/>
                    </a:lnTo>
                    <a:lnTo>
                      <a:pt x="448" y="1285"/>
                    </a:lnTo>
                    <a:lnTo>
                      <a:pt x="418" y="1349"/>
                    </a:lnTo>
                    <a:lnTo>
                      <a:pt x="386" y="1412"/>
                    </a:lnTo>
                    <a:lnTo>
                      <a:pt x="356" y="1474"/>
                    </a:lnTo>
                    <a:lnTo>
                      <a:pt x="323" y="1532"/>
                    </a:lnTo>
                    <a:lnTo>
                      <a:pt x="292" y="1586"/>
                    </a:lnTo>
                    <a:lnTo>
                      <a:pt x="259" y="1636"/>
                    </a:lnTo>
                    <a:lnTo>
                      <a:pt x="226" y="1683"/>
                    </a:lnTo>
                    <a:lnTo>
                      <a:pt x="193" y="1726"/>
                    </a:lnTo>
                    <a:lnTo>
                      <a:pt x="162" y="1763"/>
                    </a:lnTo>
                    <a:lnTo>
                      <a:pt x="130" y="1797"/>
                    </a:lnTo>
                    <a:lnTo>
                      <a:pt x="99" y="1825"/>
                    </a:lnTo>
                    <a:lnTo>
                      <a:pt x="67" y="1848"/>
                    </a:lnTo>
                    <a:lnTo>
                      <a:pt x="37" y="1865"/>
                    </a:lnTo>
                    <a:lnTo>
                      <a:pt x="8" y="1877"/>
                    </a:lnTo>
                    <a:lnTo>
                      <a:pt x="21" y="1884"/>
                    </a:lnTo>
                    <a:lnTo>
                      <a:pt x="0" y="1892"/>
                    </a:lnTo>
                    <a:lnTo>
                      <a:pt x="4" y="1901"/>
                    </a:lnTo>
                    <a:lnTo>
                      <a:pt x="13" y="1898"/>
                    </a:lnTo>
                    <a:lnTo>
                      <a:pt x="0" y="189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6253" name="Freeform 93"/>
              <p:cNvSpPr>
                <a:spLocks/>
              </p:cNvSpPr>
              <p:nvPr/>
            </p:nvSpPr>
            <p:spPr bwMode="auto">
              <a:xfrm>
                <a:off x="2685" y="3041"/>
                <a:ext cx="166" cy="334"/>
              </a:xfrm>
              <a:custGeom>
                <a:avLst/>
                <a:gdLst>
                  <a:gd name="T0" fmla="*/ 1 w 937"/>
                  <a:gd name="T1" fmla="*/ 10 h 1887"/>
                  <a:gd name="T2" fmla="*/ 0 w 937"/>
                  <a:gd name="T3" fmla="*/ 9 h 1887"/>
                  <a:gd name="T4" fmla="*/ 0 w 937"/>
                  <a:gd name="T5" fmla="*/ 8 h 1887"/>
                  <a:gd name="T6" fmla="*/ 0 w 937"/>
                  <a:gd name="T7" fmla="*/ 7 h 1887"/>
                  <a:gd name="T8" fmla="*/ 0 w 937"/>
                  <a:gd name="T9" fmla="*/ 7 h 1887"/>
                  <a:gd name="T10" fmla="*/ 0 w 937"/>
                  <a:gd name="T11" fmla="*/ 6 h 1887"/>
                  <a:gd name="T12" fmla="*/ 0 w 937"/>
                  <a:gd name="T13" fmla="*/ 5 h 1887"/>
                  <a:gd name="T14" fmla="*/ 0 w 937"/>
                  <a:gd name="T15" fmla="*/ 5 h 1887"/>
                  <a:gd name="T16" fmla="*/ 1 w 937"/>
                  <a:gd name="T17" fmla="*/ 4 h 1887"/>
                  <a:gd name="T18" fmla="*/ 1 w 937"/>
                  <a:gd name="T19" fmla="*/ 4 h 1887"/>
                  <a:gd name="T20" fmla="*/ 1 w 937"/>
                  <a:gd name="T21" fmla="*/ 3 h 1887"/>
                  <a:gd name="T22" fmla="*/ 2 w 937"/>
                  <a:gd name="T23" fmla="*/ 3 h 1887"/>
                  <a:gd name="T24" fmla="*/ 2 w 937"/>
                  <a:gd name="T25" fmla="*/ 2 h 1887"/>
                  <a:gd name="T26" fmla="*/ 2 w 937"/>
                  <a:gd name="T27" fmla="*/ 2 h 1887"/>
                  <a:gd name="T28" fmla="*/ 3 w 937"/>
                  <a:gd name="T29" fmla="*/ 2 h 1887"/>
                  <a:gd name="T30" fmla="*/ 3 w 937"/>
                  <a:gd name="T31" fmla="*/ 2 h 1887"/>
                  <a:gd name="T32" fmla="*/ 4 w 937"/>
                  <a:gd name="T33" fmla="*/ 1 h 1887"/>
                  <a:gd name="T34" fmla="*/ 4 w 937"/>
                  <a:gd name="T35" fmla="*/ 1 h 1887"/>
                  <a:gd name="T36" fmla="*/ 4 w 937"/>
                  <a:gd name="T37" fmla="*/ 1 h 1887"/>
                  <a:gd name="T38" fmla="*/ 4 w 937"/>
                  <a:gd name="T39" fmla="*/ 1 h 1887"/>
                  <a:gd name="T40" fmla="*/ 5 w 937"/>
                  <a:gd name="T41" fmla="*/ 1 h 1887"/>
                  <a:gd name="T42" fmla="*/ 5 w 937"/>
                  <a:gd name="T43" fmla="*/ 0 h 1887"/>
                  <a:gd name="T44" fmla="*/ 5 w 937"/>
                  <a:gd name="T45" fmla="*/ 0 h 1887"/>
                  <a:gd name="T46" fmla="*/ 5 w 937"/>
                  <a:gd name="T47" fmla="*/ 0 h 1887"/>
                  <a:gd name="T48" fmla="*/ 5 w 937"/>
                  <a:gd name="T49" fmla="*/ 0 h 1887"/>
                  <a:gd name="T50" fmla="*/ 5 w 937"/>
                  <a:gd name="T51" fmla="*/ 1 h 1887"/>
                  <a:gd name="T52" fmla="*/ 5 w 937"/>
                  <a:gd name="T53" fmla="*/ 2 h 1887"/>
                  <a:gd name="T54" fmla="*/ 5 w 937"/>
                  <a:gd name="T55" fmla="*/ 3 h 1887"/>
                  <a:gd name="T56" fmla="*/ 5 w 937"/>
                  <a:gd name="T57" fmla="*/ 4 h 1887"/>
                  <a:gd name="T58" fmla="*/ 4 w 937"/>
                  <a:gd name="T59" fmla="*/ 4 h 1887"/>
                  <a:gd name="T60" fmla="*/ 4 w 937"/>
                  <a:gd name="T61" fmla="*/ 5 h 1887"/>
                  <a:gd name="T62" fmla="*/ 4 w 937"/>
                  <a:gd name="T63" fmla="*/ 6 h 1887"/>
                  <a:gd name="T64" fmla="*/ 3 w 937"/>
                  <a:gd name="T65" fmla="*/ 7 h 1887"/>
                  <a:gd name="T66" fmla="*/ 3 w 937"/>
                  <a:gd name="T67" fmla="*/ 7 h 1887"/>
                  <a:gd name="T68" fmla="*/ 3 w 937"/>
                  <a:gd name="T69" fmla="*/ 8 h 1887"/>
                  <a:gd name="T70" fmla="*/ 2 w 937"/>
                  <a:gd name="T71" fmla="*/ 9 h 1887"/>
                  <a:gd name="T72" fmla="*/ 2 w 937"/>
                  <a:gd name="T73" fmla="*/ 9 h 1887"/>
                  <a:gd name="T74" fmla="*/ 2 w 937"/>
                  <a:gd name="T75" fmla="*/ 10 h 1887"/>
                  <a:gd name="T76" fmla="*/ 1 w 937"/>
                  <a:gd name="T77" fmla="*/ 10 h 1887"/>
                  <a:gd name="T78" fmla="*/ 1 w 937"/>
                  <a:gd name="T79" fmla="*/ 10 h 188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937"/>
                  <a:gd name="T121" fmla="*/ 0 h 1887"/>
                  <a:gd name="T122" fmla="*/ 937 w 937"/>
                  <a:gd name="T123" fmla="*/ 1887 h 188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937" h="1887">
                    <a:moveTo>
                      <a:pt x="124" y="1887"/>
                    </a:moveTo>
                    <a:lnTo>
                      <a:pt x="95" y="1801"/>
                    </a:lnTo>
                    <a:lnTo>
                      <a:pt x="70" y="1720"/>
                    </a:lnTo>
                    <a:lnTo>
                      <a:pt x="49" y="1640"/>
                    </a:lnTo>
                    <a:lnTo>
                      <a:pt x="32" y="1563"/>
                    </a:lnTo>
                    <a:lnTo>
                      <a:pt x="19" y="1486"/>
                    </a:lnTo>
                    <a:lnTo>
                      <a:pt x="10" y="1414"/>
                    </a:lnTo>
                    <a:lnTo>
                      <a:pt x="3" y="1343"/>
                    </a:lnTo>
                    <a:lnTo>
                      <a:pt x="0" y="1275"/>
                    </a:lnTo>
                    <a:lnTo>
                      <a:pt x="2" y="1209"/>
                    </a:lnTo>
                    <a:lnTo>
                      <a:pt x="6" y="1146"/>
                    </a:lnTo>
                    <a:lnTo>
                      <a:pt x="12" y="1085"/>
                    </a:lnTo>
                    <a:lnTo>
                      <a:pt x="23" y="1026"/>
                    </a:lnTo>
                    <a:lnTo>
                      <a:pt x="36" y="968"/>
                    </a:lnTo>
                    <a:lnTo>
                      <a:pt x="50" y="913"/>
                    </a:lnTo>
                    <a:lnTo>
                      <a:pt x="67" y="860"/>
                    </a:lnTo>
                    <a:lnTo>
                      <a:pt x="88" y="810"/>
                    </a:lnTo>
                    <a:lnTo>
                      <a:pt x="109" y="762"/>
                    </a:lnTo>
                    <a:lnTo>
                      <a:pt x="133" y="714"/>
                    </a:lnTo>
                    <a:lnTo>
                      <a:pt x="159" y="670"/>
                    </a:lnTo>
                    <a:lnTo>
                      <a:pt x="187" y="628"/>
                    </a:lnTo>
                    <a:lnTo>
                      <a:pt x="216" y="587"/>
                    </a:lnTo>
                    <a:lnTo>
                      <a:pt x="247" y="549"/>
                    </a:lnTo>
                    <a:lnTo>
                      <a:pt x="279" y="512"/>
                    </a:lnTo>
                    <a:lnTo>
                      <a:pt x="312" y="477"/>
                    </a:lnTo>
                    <a:lnTo>
                      <a:pt x="346" y="444"/>
                    </a:lnTo>
                    <a:lnTo>
                      <a:pt x="380" y="412"/>
                    </a:lnTo>
                    <a:lnTo>
                      <a:pt x="415" y="384"/>
                    </a:lnTo>
                    <a:lnTo>
                      <a:pt x="452" y="356"/>
                    </a:lnTo>
                    <a:lnTo>
                      <a:pt x="489" y="330"/>
                    </a:lnTo>
                    <a:lnTo>
                      <a:pt x="526" y="306"/>
                    </a:lnTo>
                    <a:lnTo>
                      <a:pt x="563" y="284"/>
                    </a:lnTo>
                    <a:lnTo>
                      <a:pt x="599" y="263"/>
                    </a:lnTo>
                    <a:lnTo>
                      <a:pt x="632" y="244"/>
                    </a:lnTo>
                    <a:lnTo>
                      <a:pt x="664" y="226"/>
                    </a:lnTo>
                    <a:lnTo>
                      <a:pt x="693" y="209"/>
                    </a:lnTo>
                    <a:lnTo>
                      <a:pt x="720" y="192"/>
                    </a:lnTo>
                    <a:lnTo>
                      <a:pt x="746" y="175"/>
                    </a:lnTo>
                    <a:lnTo>
                      <a:pt x="770" y="158"/>
                    </a:lnTo>
                    <a:lnTo>
                      <a:pt x="794" y="142"/>
                    </a:lnTo>
                    <a:lnTo>
                      <a:pt x="815" y="125"/>
                    </a:lnTo>
                    <a:lnTo>
                      <a:pt x="834" y="109"/>
                    </a:lnTo>
                    <a:lnTo>
                      <a:pt x="853" y="93"/>
                    </a:lnTo>
                    <a:lnTo>
                      <a:pt x="870" y="78"/>
                    </a:lnTo>
                    <a:lnTo>
                      <a:pt x="886" y="62"/>
                    </a:lnTo>
                    <a:lnTo>
                      <a:pt x="900" y="46"/>
                    </a:lnTo>
                    <a:lnTo>
                      <a:pt x="913" y="30"/>
                    </a:lnTo>
                    <a:lnTo>
                      <a:pt x="925" y="16"/>
                    </a:lnTo>
                    <a:lnTo>
                      <a:pt x="937" y="0"/>
                    </a:lnTo>
                    <a:lnTo>
                      <a:pt x="930" y="62"/>
                    </a:lnTo>
                    <a:lnTo>
                      <a:pt x="922" y="128"/>
                    </a:lnTo>
                    <a:lnTo>
                      <a:pt x="912" y="194"/>
                    </a:lnTo>
                    <a:lnTo>
                      <a:pt x="899" y="263"/>
                    </a:lnTo>
                    <a:lnTo>
                      <a:pt x="884" y="334"/>
                    </a:lnTo>
                    <a:lnTo>
                      <a:pt x="869" y="406"/>
                    </a:lnTo>
                    <a:lnTo>
                      <a:pt x="852" y="479"/>
                    </a:lnTo>
                    <a:lnTo>
                      <a:pt x="832" y="554"/>
                    </a:lnTo>
                    <a:lnTo>
                      <a:pt x="811" y="629"/>
                    </a:lnTo>
                    <a:lnTo>
                      <a:pt x="789" y="705"/>
                    </a:lnTo>
                    <a:lnTo>
                      <a:pt x="765" y="780"/>
                    </a:lnTo>
                    <a:lnTo>
                      <a:pt x="741" y="856"/>
                    </a:lnTo>
                    <a:lnTo>
                      <a:pt x="715" y="931"/>
                    </a:lnTo>
                    <a:lnTo>
                      <a:pt x="689" y="1005"/>
                    </a:lnTo>
                    <a:lnTo>
                      <a:pt x="661" y="1078"/>
                    </a:lnTo>
                    <a:lnTo>
                      <a:pt x="632" y="1149"/>
                    </a:lnTo>
                    <a:lnTo>
                      <a:pt x="602" y="1220"/>
                    </a:lnTo>
                    <a:lnTo>
                      <a:pt x="572" y="1288"/>
                    </a:lnTo>
                    <a:lnTo>
                      <a:pt x="542" y="1354"/>
                    </a:lnTo>
                    <a:lnTo>
                      <a:pt x="510" y="1417"/>
                    </a:lnTo>
                    <a:lnTo>
                      <a:pt x="479" y="1479"/>
                    </a:lnTo>
                    <a:lnTo>
                      <a:pt x="446" y="1536"/>
                    </a:lnTo>
                    <a:lnTo>
                      <a:pt x="414" y="1590"/>
                    </a:lnTo>
                    <a:lnTo>
                      <a:pt x="381" y="1641"/>
                    </a:lnTo>
                    <a:lnTo>
                      <a:pt x="349" y="1689"/>
                    </a:lnTo>
                    <a:lnTo>
                      <a:pt x="316" y="1732"/>
                    </a:lnTo>
                    <a:lnTo>
                      <a:pt x="283" y="1770"/>
                    </a:lnTo>
                    <a:lnTo>
                      <a:pt x="251" y="1804"/>
                    </a:lnTo>
                    <a:lnTo>
                      <a:pt x="218" y="1833"/>
                    </a:lnTo>
                    <a:lnTo>
                      <a:pt x="187" y="1857"/>
                    </a:lnTo>
                    <a:lnTo>
                      <a:pt x="155" y="1875"/>
                    </a:lnTo>
                    <a:lnTo>
                      <a:pt x="124" y="1887"/>
                    </a:lnTo>
                    <a:close/>
                  </a:path>
                </a:pathLst>
              </a:custGeom>
              <a:solidFill>
                <a:srgbClr val="00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6254" name="Freeform 94"/>
              <p:cNvSpPr>
                <a:spLocks/>
              </p:cNvSpPr>
              <p:nvPr/>
            </p:nvSpPr>
            <p:spPr bwMode="auto">
              <a:xfrm>
                <a:off x="2683" y="3086"/>
                <a:ext cx="109" cy="290"/>
              </a:xfrm>
              <a:custGeom>
                <a:avLst/>
                <a:gdLst>
                  <a:gd name="T0" fmla="*/ 3 w 616"/>
                  <a:gd name="T1" fmla="*/ 0 h 1637"/>
                  <a:gd name="T2" fmla="*/ 3 w 616"/>
                  <a:gd name="T3" fmla="*/ 0 h 1637"/>
                  <a:gd name="T4" fmla="*/ 2 w 616"/>
                  <a:gd name="T5" fmla="*/ 1 h 1637"/>
                  <a:gd name="T6" fmla="*/ 2 w 616"/>
                  <a:gd name="T7" fmla="*/ 1 h 1637"/>
                  <a:gd name="T8" fmla="*/ 2 w 616"/>
                  <a:gd name="T9" fmla="*/ 1 h 1637"/>
                  <a:gd name="T10" fmla="*/ 1 w 616"/>
                  <a:gd name="T11" fmla="*/ 2 h 1637"/>
                  <a:gd name="T12" fmla="*/ 1 w 616"/>
                  <a:gd name="T13" fmla="*/ 2 h 1637"/>
                  <a:gd name="T14" fmla="*/ 1 w 616"/>
                  <a:gd name="T15" fmla="*/ 2 h 1637"/>
                  <a:gd name="T16" fmla="*/ 1 w 616"/>
                  <a:gd name="T17" fmla="*/ 3 h 1637"/>
                  <a:gd name="T18" fmla="*/ 0 w 616"/>
                  <a:gd name="T19" fmla="*/ 4 h 1637"/>
                  <a:gd name="T20" fmla="*/ 0 w 616"/>
                  <a:gd name="T21" fmla="*/ 4 h 1637"/>
                  <a:gd name="T22" fmla="*/ 0 w 616"/>
                  <a:gd name="T23" fmla="*/ 5 h 1637"/>
                  <a:gd name="T24" fmla="*/ 0 w 616"/>
                  <a:gd name="T25" fmla="*/ 6 h 1637"/>
                  <a:gd name="T26" fmla="*/ 0 w 616"/>
                  <a:gd name="T27" fmla="*/ 6 h 1637"/>
                  <a:gd name="T28" fmla="*/ 0 w 616"/>
                  <a:gd name="T29" fmla="*/ 7 h 1637"/>
                  <a:gd name="T30" fmla="*/ 0 w 616"/>
                  <a:gd name="T31" fmla="*/ 8 h 1637"/>
                  <a:gd name="T32" fmla="*/ 1 w 616"/>
                  <a:gd name="T33" fmla="*/ 9 h 1637"/>
                  <a:gd name="T34" fmla="*/ 1 w 616"/>
                  <a:gd name="T35" fmla="*/ 9 h 1637"/>
                  <a:gd name="T36" fmla="*/ 0 w 616"/>
                  <a:gd name="T37" fmla="*/ 8 h 1637"/>
                  <a:gd name="T38" fmla="*/ 0 w 616"/>
                  <a:gd name="T39" fmla="*/ 7 h 1637"/>
                  <a:gd name="T40" fmla="*/ 0 w 616"/>
                  <a:gd name="T41" fmla="*/ 6 h 1637"/>
                  <a:gd name="T42" fmla="*/ 0 w 616"/>
                  <a:gd name="T43" fmla="*/ 5 h 1637"/>
                  <a:gd name="T44" fmla="*/ 0 w 616"/>
                  <a:gd name="T45" fmla="*/ 5 h 1637"/>
                  <a:gd name="T46" fmla="*/ 0 w 616"/>
                  <a:gd name="T47" fmla="*/ 4 h 1637"/>
                  <a:gd name="T48" fmla="*/ 1 w 616"/>
                  <a:gd name="T49" fmla="*/ 3 h 1637"/>
                  <a:gd name="T50" fmla="*/ 1 w 616"/>
                  <a:gd name="T51" fmla="*/ 3 h 1637"/>
                  <a:gd name="T52" fmla="*/ 1 w 616"/>
                  <a:gd name="T53" fmla="*/ 2 h 1637"/>
                  <a:gd name="T54" fmla="*/ 1 w 616"/>
                  <a:gd name="T55" fmla="*/ 2 h 1637"/>
                  <a:gd name="T56" fmla="*/ 2 w 616"/>
                  <a:gd name="T57" fmla="*/ 1 h 1637"/>
                  <a:gd name="T58" fmla="*/ 2 w 616"/>
                  <a:gd name="T59" fmla="*/ 1 h 1637"/>
                  <a:gd name="T60" fmla="*/ 2 w 616"/>
                  <a:gd name="T61" fmla="*/ 1 h 1637"/>
                  <a:gd name="T62" fmla="*/ 3 w 616"/>
                  <a:gd name="T63" fmla="*/ 1 h 1637"/>
                  <a:gd name="T64" fmla="*/ 3 w 616"/>
                  <a:gd name="T65" fmla="*/ 0 h 1637"/>
                  <a:gd name="T66" fmla="*/ 3 w 616"/>
                  <a:gd name="T67" fmla="*/ 0 h 1637"/>
                  <a:gd name="T68" fmla="*/ 3 w 616"/>
                  <a:gd name="T69" fmla="*/ 0 h 1637"/>
                  <a:gd name="T70" fmla="*/ 3 w 616"/>
                  <a:gd name="T71" fmla="*/ 0 h 163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16"/>
                  <a:gd name="T109" fmla="*/ 0 h 1637"/>
                  <a:gd name="T110" fmla="*/ 616 w 616"/>
                  <a:gd name="T111" fmla="*/ 1637 h 1637"/>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16" h="1637">
                    <a:moveTo>
                      <a:pt x="605" y="0"/>
                    </a:moveTo>
                    <a:lnTo>
                      <a:pt x="605" y="0"/>
                    </a:lnTo>
                    <a:lnTo>
                      <a:pt x="568" y="21"/>
                    </a:lnTo>
                    <a:lnTo>
                      <a:pt x="532" y="43"/>
                    </a:lnTo>
                    <a:lnTo>
                      <a:pt x="493" y="67"/>
                    </a:lnTo>
                    <a:lnTo>
                      <a:pt x="457" y="93"/>
                    </a:lnTo>
                    <a:lnTo>
                      <a:pt x="420" y="120"/>
                    </a:lnTo>
                    <a:lnTo>
                      <a:pt x="383" y="151"/>
                    </a:lnTo>
                    <a:lnTo>
                      <a:pt x="349" y="182"/>
                    </a:lnTo>
                    <a:lnTo>
                      <a:pt x="315" y="215"/>
                    </a:lnTo>
                    <a:lnTo>
                      <a:pt x="282" y="250"/>
                    </a:lnTo>
                    <a:lnTo>
                      <a:pt x="250" y="288"/>
                    </a:lnTo>
                    <a:lnTo>
                      <a:pt x="218" y="326"/>
                    </a:lnTo>
                    <a:lnTo>
                      <a:pt x="189" y="367"/>
                    </a:lnTo>
                    <a:lnTo>
                      <a:pt x="161" y="411"/>
                    </a:lnTo>
                    <a:lnTo>
                      <a:pt x="135" y="455"/>
                    </a:lnTo>
                    <a:lnTo>
                      <a:pt x="110" y="502"/>
                    </a:lnTo>
                    <a:lnTo>
                      <a:pt x="89" y="552"/>
                    </a:lnTo>
                    <a:lnTo>
                      <a:pt x="68" y="602"/>
                    </a:lnTo>
                    <a:lnTo>
                      <a:pt x="51" y="656"/>
                    </a:lnTo>
                    <a:lnTo>
                      <a:pt x="36" y="711"/>
                    </a:lnTo>
                    <a:lnTo>
                      <a:pt x="23" y="769"/>
                    </a:lnTo>
                    <a:lnTo>
                      <a:pt x="13" y="829"/>
                    </a:lnTo>
                    <a:lnTo>
                      <a:pt x="6" y="891"/>
                    </a:lnTo>
                    <a:lnTo>
                      <a:pt x="2" y="955"/>
                    </a:lnTo>
                    <a:lnTo>
                      <a:pt x="0" y="1021"/>
                    </a:lnTo>
                    <a:lnTo>
                      <a:pt x="4" y="1091"/>
                    </a:lnTo>
                    <a:lnTo>
                      <a:pt x="10" y="1161"/>
                    </a:lnTo>
                    <a:lnTo>
                      <a:pt x="19" y="1234"/>
                    </a:lnTo>
                    <a:lnTo>
                      <a:pt x="32" y="1311"/>
                    </a:lnTo>
                    <a:lnTo>
                      <a:pt x="50" y="1389"/>
                    </a:lnTo>
                    <a:lnTo>
                      <a:pt x="71" y="1469"/>
                    </a:lnTo>
                    <a:lnTo>
                      <a:pt x="95" y="1551"/>
                    </a:lnTo>
                    <a:lnTo>
                      <a:pt x="124" y="1637"/>
                    </a:lnTo>
                    <a:lnTo>
                      <a:pt x="145" y="1629"/>
                    </a:lnTo>
                    <a:lnTo>
                      <a:pt x="117" y="1544"/>
                    </a:lnTo>
                    <a:lnTo>
                      <a:pt x="92" y="1463"/>
                    </a:lnTo>
                    <a:lnTo>
                      <a:pt x="71" y="1383"/>
                    </a:lnTo>
                    <a:lnTo>
                      <a:pt x="53" y="1306"/>
                    </a:lnTo>
                    <a:lnTo>
                      <a:pt x="40" y="1231"/>
                    </a:lnTo>
                    <a:lnTo>
                      <a:pt x="31" y="1159"/>
                    </a:lnTo>
                    <a:lnTo>
                      <a:pt x="25" y="1088"/>
                    </a:lnTo>
                    <a:lnTo>
                      <a:pt x="23" y="1021"/>
                    </a:lnTo>
                    <a:lnTo>
                      <a:pt x="23" y="955"/>
                    </a:lnTo>
                    <a:lnTo>
                      <a:pt x="27" y="894"/>
                    </a:lnTo>
                    <a:lnTo>
                      <a:pt x="34" y="832"/>
                    </a:lnTo>
                    <a:lnTo>
                      <a:pt x="44" y="774"/>
                    </a:lnTo>
                    <a:lnTo>
                      <a:pt x="57" y="716"/>
                    </a:lnTo>
                    <a:lnTo>
                      <a:pt x="72" y="661"/>
                    </a:lnTo>
                    <a:lnTo>
                      <a:pt x="89" y="610"/>
                    </a:lnTo>
                    <a:lnTo>
                      <a:pt x="110" y="560"/>
                    </a:lnTo>
                    <a:lnTo>
                      <a:pt x="131" y="513"/>
                    </a:lnTo>
                    <a:lnTo>
                      <a:pt x="153" y="466"/>
                    </a:lnTo>
                    <a:lnTo>
                      <a:pt x="180" y="421"/>
                    </a:lnTo>
                    <a:lnTo>
                      <a:pt x="207" y="380"/>
                    </a:lnTo>
                    <a:lnTo>
                      <a:pt x="236" y="340"/>
                    </a:lnTo>
                    <a:lnTo>
                      <a:pt x="266" y="302"/>
                    </a:lnTo>
                    <a:lnTo>
                      <a:pt x="298" y="266"/>
                    </a:lnTo>
                    <a:lnTo>
                      <a:pt x="331" y="231"/>
                    </a:lnTo>
                    <a:lnTo>
                      <a:pt x="365" y="198"/>
                    </a:lnTo>
                    <a:lnTo>
                      <a:pt x="399" y="166"/>
                    </a:lnTo>
                    <a:lnTo>
                      <a:pt x="433" y="139"/>
                    </a:lnTo>
                    <a:lnTo>
                      <a:pt x="470" y="111"/>
                    </a:lnTo>
                    <a:lnTo>
                      <a:pt x="507" y="85"/>
                    </a:lnTo>
                    <a:lnTo>
                      <a:pt x="542" y="61"/>
                    </a:lnTo>
                    <a:lnTo>
                      <a:pt x="579" y="39"/>
                    </a:lnTo>
                    <a:lnTo>
                      <a:pt x="616" y="18"/>
                    </a:lnTo>
                    <a:lnTo>
                      <a:pt x="60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6255" name="Freeform 95"/>
              <p:cNvSpPr>
                <a:spLocks/>
              </p:cNvSpPr>
              <p:nvPr/>
            </p:nvSpPr>
            <p:spPr bwMode="auto">
              <a:xfrm>
                <a:off x="2790" y="3034"/>
                <a:ext cx="63" cy="55"/>
              </a:xfrm>
              <a:custGeom>
                <a:avLst/>
                <a:gdLst>
                  <a:gd name="T0" fmla="*/ 2 w 357"/>
                  <a:gd name="T1" fmla="*/ 0 h 310"/>
                  <a:gd name="T2" fmla="*/ 2 w 357"/>
                  <a:gd name="T3" fmla="*/ 0 h 310"/>
                  <a:gd name="T4" fmla="*/ 2 w 357"/>
                  <a:gd name="T5" fmla="*/ 0 h 310"/>
                  <a:gd name="T6" fmla="*/ 2 w 357"/>
                  <a:gd name="T7" fmla="*/ 0 h 310"/>
                  <a:gd name="T8" fmla="*/ 2 w 357"/>
                  <a:gd name="T9" fmla="*/ 0 h 310"/>
                  <a:gd name="T10" fmla="*/ 2 w 357"/>
                  <a:gd name="T11" fmla="*/ 1 h 310"/>
                  <a:gd name="T12" fmla="*/ 1 w 357"/>
                  <a:gd name="T13" fmla="*/ 1 h 310"/>
                  <a:gd name="T14" fmla="*/ 1 w 357"/>
                  <a:gd name="T15" fmla="*/ 1 h 310"/>
                  <a:gd name="T16" fmla="*/ 1 w 357"/>
                  <a:gd name="T17" fmla="*/ 1 h 310"/>
                  <a:gd name="T18" fmla="*/ 1 w 357"/>
                  <a:gd name="T19" fmla="*/ 1 h 310"/>
                  <a:gd name="T20" fmla="*/ 1 w 357"/>
                  <a:gd name="T21" fmla="*/ 1 h 310"/>
                  <a:gd name="T22" fmla="*/ 1 w 357"/>
                  <a:gd name="T23" fmla="*/ 1 h 310"/>
                  <a:gd name="T24" fmla="*/ 1 w 357"/>
                  <a:gd name="T25" fmla="*/ 1 h 310"/>
                  <a:gd name="T26" fmla="*/ 1 w 357"/>
                  <a:gd name="T27" fmla="*/ 1 h 310"/>
                  <a:gd name="T28" fmla="*/ 1 w 357"/>
                  <a:gd name="T29" fmla="*/ 1 h 310"/>
                  <a:gd name="T30" fmla="*/ 0 w 357"/>
                  <a:gd name="T31" fmla="*/ 1 h 310"/>
                  <a:gd name="T32" fmla="*/ 0 w 357"/>
                  <a:gd name="T33" fmla="*/ 2 h 310"/>
                  <a:gd name="T34" fmla="*/ 0 w 357"/>
                  <a:gd name="T35" fmla="*/ 2 h 310"/>
                  <a:gd name="T36" fmla="*/ 0 w 357"/>
                  <a:gd name="T37" fmla="*/ 2 h 310"/>
                  <a:gd name="T38" fmla="*/ 0 w 357"/>
                  <a:gd name="T39" fmla="*/ 2 h 310"/>
                  <a:gd name="T40" fmla="*/ 0 w 357"/>
                  <a:gd name="T41" fmla="*/ 2 h 310"/>
                  <a:gd name="T42" fmla="*/ 1 w 357"/>
                  <a:gd name="T43" fmla="*/ 1 h 310"/>
                  <a:gd name="T44" fmla="*/ 1 w 357"/>
                  <a:gd name="T45" fmla="*/ 1 h 310"/>
                  <a:gd name="T46" fmla="*/ 1 w 357"/>
                  <a:gd name="T47" fmla="*/ 1 h 310"/>
                  <a:gd name="T48" fmla="*/ 1 w 357"/>
                  <a:gd name="T49" fmla="*/ 1 h 310"/>
                  <a:gd name="T50" fmla="*/ 1 w 357"/>
                  <a:gd name="T51" fmla="*/ 1 h 310"/>
                  <a:gd name="T52" fmla="*/ 1 w 357"/>
                  <a:gd name="T53" fmla="*/ 1 h 310"/>
                  <a:gd name="T54" fmla="*/ 1 w 357"/>
                  <a:gd name="T55" fmla="*/ 1 h 310"/>
                  <a:gd name="T56" fmla="*/ 1 w 357"/>
                  <a:gd name="T57" fmla="*/ 1 h 310"/>
                  <a:gd name="T58" fmla="*/ 2 w 357"/>
                  <a:gd name="T59" fmla="*/ 1 h 310"/>
                  <a:gd name="T60" fmla="*/ 2 w 357"/>
                  <a:gd name="T61" fmla="*/ 1 h 310"/>
                  <a:gd name="T62" fmla="*/ 2 w 357"/>
                  <a:gd name="T63" fmla="*/ 1 h 310"/>
                  <a:gd name="T64" fmla="*/ 2 w 357"/>
                  <a:gd name="T65" fmla="*/ 0 h 310"/>
                  <a:gd name="T66" fmla="*/ 2 w 357"/>
                  <a:gd name="T67" fmla="*/ 0 h 310"/>
                  <a:gd name="T68" fmla="*/ 2 w 357"/>
                  <a:gd name="T69" fmla="*/ 0 h 310"/>
                  <a:gd name="T70" fmla="*/ 2 w 357"/>
                  <a:gd name="T71" fmla="*/ 0 h 310"/>
                  <a:gd name="T72" fmla="*/ 2 w 357"/>
                  <a:gd name="T73" fmla="*/ 0 h 310"/>
                  <a:gd name="T74" fmla="*/ 2 w 357"/>
                  <a:gd name="T75" fmla="*/ 0 h 310"/>
                  <a:gd name="T76" fmla="*/ 2 w 357"/>
                  <a:gd name="T77" fmla="*/ 0 h 310"/>
                  <a:gd name="T78" fmla="*/ 2 w 357"/>
                  <a:gd name="T79" fmla="*/ 0 h 31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357"/>
                  <a:gd name="T121" fmla="*/ 0 h 310"/>
                  <a:gd name="T122" fmla="*/ 357 w 357"/>
                  <a:gd name="T123" fmla="*/ 310 h 31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357" h="310">
                    <a:moveTo>
                      <a:pt x="353" y="39"/>
                    </a:moveTo>
                    <a:lnTo>
                      <a:pt x="334" y="32"/>
                    </a:lnTo>
                    <a:lnTo>
                      <a:pt x="322" y="47"/>
                    </a:lnTo>
                    <a:lnTo>
                      <a:pt x="310" y="62"/>
                    </a:lnTo>
                    <a:lnTo>
                      <a:pt x="298" y="76"/>
                    </a:lnTo>
                    <a:lnTo>
                      <a:pt x="284" y="92"/>
                    </a:lnTo>
                    <a:lnTo>
                      <a:pt x="268" y="108"/>
                    </a:lnTo>
                    <a:lnTo>
                      <a:pt x="251" y="124"/>
                    </a:lnTo>
                    <a:lnTo>
                      <a:pt x="234" y="138"/>
                    </a:lnTo>
                    <a:lnTo>
                      <a:pt x="214" y="154"/>
                    </a:lnTo>
                    <a:lnTo>
                      <a:pt x="193" y="171"/>
                    </a:lnTo>
                    <a:lnTo>
                      <a:pt x="170" y="187"/>
                    </a:lnTo>
                    <a:lnTo>
                      <a:pt x="146" y="204"/>
                    </a:lnTo>
                    <a:lnTo>
                      <a:pt x="120" y="221"/>
                    </a:lnTo>
                    <a:lnTo>
                      <a:pt x="93" y="238"/>
                    </a:lnTo>
                    <a:lnTo>
                      <a:pt x="64" y="255"/>
                    </a:lnTo>
                    <a:lnTo>
                      <a:pt x="33" y="273"/>
                    </a:lnTo>
                    <a:lnTo>
                      <a:pt x="0" y="292"/>
                    </a:lnTo>
                    <a:lnTo>
                      <a:pt x="11" y="310"/>
                    </a:lnTo>
                    <a:lnTo>
                      <a:pt x="43" y="292"/>
                    </a:lnTo>
                    <a:lnTo>
                      <a:pt x="75" y="273"/>
                    </a:lnTo>
                    <a:lnTo>
                      <a:pt x="104" y="256"/>
                    </a:lnTo>
                    <a:lnTo>
                      <a:pt x="133" y="239"/>
                    </a:lnTo>
                    <a:lnTo>
                      <a:pt x="159" y="222"/>
                    </a:lnTo>
                    <a:lnTo>
                      <a:pt x="183" y="205"/>
                    </a:lnTo>
                    <a:lnTo>
                      <a:pt x="206" y="189"/>
                    </a:lnTo>
                    <a:lnTo>
                      <a:pt x="227" y="172"/>
                    </a:lnTo>
                    <a:lnTo>
                      <a:pt x="247" y="156"/>
                    </a:lnTo>
                    <a:lnTo>
                      <a:pt x="267" y="139"/>
                    </a:lnTo>
                    <a:lnTo>
                      <a:pt x="284" y="124"/>
                    </a:lnTo>
                    <a:lnTo>
                      <a:pt x="300" y="108"/>
                    </a:lnTo>
                    <a:lnTo>
                      <a:pt x="314" y="92"/>
                    </a:lnTo>
                    <a:lnTo>
                      <a:pt x="328" y="75"/>
                    </a:lnTo>
                    <a:lnTo>
                      <a:pt x="340" y="61"/>
                    </a:lnTo>
                    <a:lnTo>
                      <a:pt x="352" y="45"/>
                    </a:lnTo>
                    <a:lnTo>
                      <a:pt x="332" y="37"/>
                    </a:lnTo>
                    <a:lnTo>
                      <a:pt x="353" y="39"/>
                    </a:lnTo>
                    <a:lnTo>
                      <a:pt x="357" y="0"/>
                    </a:lnTo>
                    <a:lnTo>
                      <a:pt x="334" y="32"/>
                    </a:lnTo>
                    <a:lnTo>
                      <a:pt x="353" y="3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6256" name="Freeform 96"/>
              <p:cNvSpPr>
                <a:spLocks/>
              </p:cNvSpPr>
              <p:nvPr/>
            </p:nvSpPr>
            <p:spPr bwMode="auto">
              <a:xfrm>
                <a:off x="2705" y="3041"/>
                <a:ext cx="148" cy="336"/>
              </a:xfrm>
              <a:custGeom>
                <a:avLst/>
                <a:gdLst>
                  <a:gd name="T0" fmla="*/ 0 w 834"/>
                  <a:gd name="T1" fmla="*/ 10 h 1901"/>
                  <a:gd name="T2" fmla="*/ 0 w 834"/>
                  <a:gd name="T3" fmla="*/ 10 h 1901"/>
                  <a:gd name="T4" fmla="*/ 1 w 834"/>
                  <a:gd name="T5" fmla="*/ 10 h 1901"/>
                  <a:gd name="T6" fmla="*/ 1 w 834"/>
                  <a:gd name="T7" fmla="*/ 10 h 1901"/>
                  <a:gd name="T8" fmla="*/ 2 w 834"/>
                  <a:gd name="T9" fmla="*/ 9 h 1901"/>
                  <a:gd name="T10" fmla="*/ 2 w 834"/>
                  <a:gd name="T11" fmla="*/ 8 h 1901"/>
                  <a:gd name="T12" fmla="*/ 2 w 834"/>
                  <a:gd name="T13" fmla="*/ 8 h 1901"/>
                  <a:gd name="T14" fmla="*/ 3 w 834"/>
                  <a:gd name="T15" fmla="*/ 7 h 1901"/>
                  <a:gd name="T16" fmla="*/ 3 w 834"/>
                  <a:gd name="T17" fmla="*/ 6 h 1901"/>
                  <a:gd name="T18" fmla="*/ 3 w 834"/>
                  <a:gd name="T19" fmla="*/ 5 h 1901"/>
                  <a:gd name="T20" fmla="*/ 4 w 834"/>
                  <a:gd name="T21" fmla="*/ 5 h 1901"/>
                  <a:gd name="T22" fmla="*/ 4 w 834"/>
                  <a:gd name="T23" fmla="*/ 4 h 1901"/>
                  <a:gd name="T24" fmla="*/ 4 w 834"/>
                  <a:gd name="T25" fmla="*/ 3 h 1901"/>
                  <a:gd name="T26" fmla="*/ 4 w 834"/>
                  <a:gd name="T27" fmla="*/ 2 h 1901"/>
                  <a:gd name="T28" fmla="*/ 4 w 834"/>
                  <a:gd name="T29" fmla="*/ 1 h 1901"/>
                  <a:gd name="T30" fmla="*/ 5 w 834"/>
                  <a:gd name="T31" fmla="*/ 1 h 1901"/>
                  <a:gd name="T32" fmla="*/ 5 w 834"/>
                  <a:gd name="T33" fmla="*/ 0 h 1901"/>
                  <a:gd name="T34" fmla="*/ 4 w 834"/>
                  <a:gd name="T35" fmla="*/ 0 h 1901"/>
                  <a:gd name="T36" fmla="*/ 4 w 834"/>
                  <a:gd name="T37" fmla="*/ 1 h 1901"/>
                  <a:gd name="T38" fmla="*/ 4 w 834"/>
                  <a:gd name="T39" fmla="*/ 2 h 1901"/>
                  <a:gd name="T40" fmla="*/ 4 w 834"/>
                  <a:gd name="T41" fmla="*/ 3 h 1901"/>
                  <a:gd name="T42" fmla="*/ 4 w 834"/>
                  <a:gd name="T43" fmla="*/ 4 h 1901"/>
                  <a:gd name="T44" fmla="*/ 4 w 834"/>
                  <a:gd name="T45" fmla="*/ 4 h 1901"/>
                  <a:gd name="T46" fmla="*/ 3 w 834"/>
                  <a:gd name="T47" fmla="*/ 5 h 1901"/>
                  <a:gd name="T48" fmla="*/ 3 w 834"/>
                  <a:gd name="T49" fmla="*/ 6 h 1901"/>
                  <a:gd name="T50" fmla="*/ 3 w 834"/>
                  <a:gd name="T51" fmla="*/ 7 h 1901"/>
                  <a:gd name="T52" fmla="*/ 2 w 834"/>
                  <a:gd name="T53" fmla="*/ 7 h 1901"/>
                  <a:gd name="T54" fmla="*/ 2 w 834"/>
                  <a:gd name="T55" fmla="*/ 8 h 1901"/>
                  <a:gd name="T56" fmla="*/ 2 w 834"/>
                  <a:gd name="T57" fmla="*/ 9 h 1901"/>
                  <a:gd name="T58" fmla="*/ 1 w 834"/>
                  <a:gd name="T59" fmla="*/ 9 h 1901"/>
                  <a:gd name="T60" fmla="*/ 1 w 834"/>
                  <a:gd name="T61" fmla="*/ 10 h 1901"/>
                  <a:gd name="T62" fmla="*/ 1 w 834"/>
                  <a:gd name="T63" fmla="*/ 10 h 1901"/>
                  <a:gd name="T64" fmla="*/ 0 w 834"/>
                  <a:gd name="T65" fmla="*/ 10 h 1901"/>
                  <a:gd name="T66" fmla="*/ 0 w 834"/>
                  <a:gd name="T67" fmla="*/ 10 h 1901"/>
                  <a:gd name="T68" fmla="*/ 0 w 834"/>
                  <a:gd name="T69" fmla="*/ 10 h 1901"/>
                  <a:gd name="T70" fmla="*/ 0 w 834"/>
                  <a:gd name="T71" fmla="*/ 10 h 190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34"/>
                  <a:gd name="T109" fmla="*/ 0 h 1901"/>
                  <a:gd name="T110" fmla="*/ 834 w 834"/>
                  <a:gd name="T111" fmla="*/ 1901 h 190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34" h="1901">
                    <a:moveTo>
                      <a:pt x="0" y="1892"/>
                    </a:moveTo>
                    <a:lnTo>
                      <a:pt x="14" y="1898"/>
                    </a:lnTo>
                    <a:lnTo>
                      <a:pt x="48" y="1887"/>
                    </a:lnTo>
                    <a:lnTo>
                      <a:pt x="81" y="1867"/>
                    </a:lnTo>
                    <a:lnTo>
                      <a:pt x="112" y="1843"/>
                    </a:lnTo>
                    <a:lnTo>
                      <a:pt x="146" y="1813"/>
                    </a:lnTo>
                    <a:lnTo>
                      <a:pt x="178" y="1779"/>
                    </a:lnTo>
                    <a:lnTo>
                      <a:pt x="212" y="1739"/>
                    </a:lnTo>
                    <a:lnTo>
                      <a:pt x="245" y="1696"/>
                    </a:lnTo>
                    <a:lnTo>
                      <a:pt x="278" y="1649"/>
                    </a:lnTo>
                    <a:lnTo>
                      <a:pt x="310" y="1596"/>
                    </a:lnTo>
                    <a:lnTo>
                      <a:pt x="342" y="1543"/>
                    </a:lnTo>
                    <a:lnTo>
                      <a:pt x="375" y="1485"/>
                    </a:lnTo>
                    <a:lnTo>
                      <a:pt x="408" y="1423"/>
                    </a:lnTo>
                    <a:lnTo>
                      <a:pt x="439" y="1360"/>
                    </a:lnTo>
                    <a:lnTo>
                      <a:pt x="469" y="1293"/>
                    </a:lnTo>
                    <a:lnTo>
                      <a:pt x="500" y="1225"/>
                    </a:lnTo>
                    <a:lnTo>
                      <a:pt x="530" y="1154"/>
                    </a:lnTo>
                    <a:lnTo>
                      <a:pt x="559" y="1083"/>
                    </a:lnTo>
                    <a:lnTo>
                      <a:pt x="586" y="1009"/>
                    </a:lnTo>
                    <a:lnTo>
                      <a:pt x="612" y="936"/>
                    </a:lnTo>
                    <a:lnTo>
                      <a:pt x="639" y="861"/>
                    </a:lnTo>
                    <a:lnTo>
                      <a:pt x="662" y="785"/>
                    </a:lnTo>
                    <a:lnTo>
                      <a:pt x="686" y="709"/>
                    </a:lnTo>
                    <a:lnTo>
                      <a:pt x="708" y="633"/>
                    </a:lnTo>
                    <a:lnTo>
                      <a:pt x="729" y="558"/>
                    </a:lnTo>
                    <a:lnTo>
                      <a:pt x="749" y="483"/>
                    </a:lnTo>
                    <a:lnTo>
                      <a:pt x="766" y="409"/>
                    </a:lnTo>
                    <a:lnTo>
                      <a:pt x="782" y="337"/>
                    </a:lnTo>
                    <a:lnTo>
                      <a:pt x="796" y="266"/>
                    </a:lnTo>
                    <a:lnTo>
                      <a:pt x="809" y="197"/>
                    </a:lnTo>
                    <a:lnTo>
                      <a:pt x="820" y="130"/>
                    </a:lnTo>
                    <a:lnTo>
                      <a:pt x="828" y="64"/>
                    </a:lnTo>
                    <a:lnTo>
                      <a:pt x="834" y="2"/>
                    </a:lnTo>
                    <a:lnTo>
                      <a:pt x="813" y="0"/>
                    </a:lnTo>
                    <a:lnTo>
                      <a:pt x="807" y="62"/>
                    </a:lnTo>
                    <a:lnTo>
                      <a:pt x="799" y="127"/>
                    </a:lnTo>
                    <a:lnTo>
                      <a:pt x="788" y="194"/>
                    </a:lnTo>
                    <a:lnTo>
                      <a:pt x="775" y="261"/>
                    </a:lnTo>
                    <a:lnTo>
                      <a:pt x="761" y="332"/>
                    </a:lnTo>
                    <a:lnTo>
                      <a:pt x="745" y="404"/>
                    </a:lnTo>
                    <a:lnTo>
                      <a:pt x="728" y="478"/>
                    </a:lnTo>
                    <a:lnTo>
                      <a:pt x="708" y="553"/>
                    </a:lnTo>
                    <a:lnTo>
                      <a:pt x="687" y="627"/>
                    </a:lnTo>
                    <a:lnTo>
                      <a:pt x="665" y="704"/>
                    </a:lnTo>
                    <a:lnTo>
                      <a:pt x="641" y="777"/>
                    </a:lnTo>
                    <a:lnTo>
                      <a:pt x="618" y="853"/>
                    </a:lnTo>
                    <a:lnTo>
                      <a:pt x="591" y="928"/>
                    </a:lnTo>
                    <a:lnTo>
                      <a:pt x="565" y="1002"/>
                    </a:lnTo>
                    <a:lnTo>
                      <a:pt x="538" y="1075"/>
                    </a:lnTo>
                    <a:lnTo>
                      <a:pt x="509" y="1146"/>
                    </a:lnTo>
                    <a:lnTo>
                      <a:pt x="478" y="1217"/>
                    </a:lnTo>
                    <a:lnTo>
                      <a:pt x="448" y="1285"/>
                    </a:lnTo>
                    <a:lnTo>
                      <a:pt x="418" y="1350"/>
                    </a:lnTo>
                    <a:lnTo>
                      <a:pt x="387" y="1413"/>
                    </a:lnTo>
                    <a:lnTo>
                      <a:pt x="356" y="1474"/>
                    </a:lnTo>
                    <a:lnTo>
                      <a:pt x="324" y="1532"/>
                    </a:lnTo>
                    <a:lnTo>
                      <a:pt x="292" y="1586"/>
                    </a:lnTo>
                    <a:lnTo>
                      <a:pt x="259" y="1636"/>
                    </a:lnTo>
                    <a:lnTo>
                      <a:pt x="226" y="1683"/>
                    </a:lnTo>
                    <a:lnTo>
                      <a:pt x="193" y="1726"/>
                    </a:lnTo>
                    <a:lnTo>
                      <a:pt x="162" y="1763"/>
                    </a:lnTo>
                    <a:lnTo>
                      <a:pt x="130" y="1797"/>
                    </a:lnTo>
                    <a:lnTo>
                      <a:pt x="99" y="1825"/>
                    </a:lnTo>
                    <a:lnTo>
                      <a:pt x="67" y="1848"/>
                    </a:lnTo>
                    <a:lnTo>
                      <a:pt x="37" y="1866"/>
                    </a:lnTo>
                    <a:lnTo>
                      <a:pt x="8" y="1877"/>
                    </a:lnTo>
                    <a:lnTo>
                      <a:pt x="21" y="1884"/>
                    </a:lnTo>
                    <a:lnTo>
                      <a:pt x="0" y="1892"/>
                    </a:lnTo>
                    <a:lnTo>
                      <a:pt x="4" y="1901"/>
                    </a:lnTo>
                    <a:lnTo>
                      <a:pt x="14" y="1898"/>
                    </a:lnTo>
                    <a:lnTo>
                      <a:pt x="0" y="189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6257" name="Freeform 97"/>
              <p:cNvSpPr>
                <a:spLocks/>
              </p:cNvSpPr>
              <p:nvPr/>
            </p:nvSpPr>
            <p:spPr bwMode="auto">
              <a:xfrm>
                <a:off x="2726" y="3093"/>
                <a:ext cx="165" cy="334"/>
              </a:xfrm>
              <a:custGeom>
                <a:avLst/>
                <a:gdLst>
                  <a:gd name="T0" fmla="*/ 1 w 937"/>
                  <a:gd name="T1" fmla="*/ 10 h 1886"/>
                  <a:gd name="T2" fmla="*/ 0 w 937"/>
                  <a:gd name="T3" fmla="*/ 9 h 1886"/>
                  <a:gd name="T4" fmla="*/ 0 w 937"/>
                  <a:gd name="T5" fmla="*/ 8 h 1886"/>
                  <a:gd name="T6" fmla="*/ 0 w 937"/>
                  <a:gd name="T7" fmla="*/ 7 h 1886"/>
                  <a:gd name="T8" fmla="*/ 0 w 937"/>
                  <a:gd name="T9" fmla="*/ 7 h 1886"/>
                  <a:gd name="T10" fmla="*/ 0 w 937"/>
                  <a:gd name="T11" fmla="*/ 6 h 1886"/>
                  <a:gd name="T12" fmla="*/ 0 w 937"/>
                  <a:gd name="T13" fmla="*/ 5 h 1886"/>
                  <a:gd name="T14" fmla="*/ 0 w 937"/>
                  <a:gd name="T15" fmla="*/ 5 h 1886"/>
                  <a:gd name="T16" fmla="*/ 1 w 937"/>
                  <a:gd name="T17" fmla="*/ 4 h 1886"/>
                  <a:gd name="T18" fmla="*/ 1 w 937"/>
                  <a:gd name="T19" fmla="*/ 4 h 1886"/>
                  <a:gd name="T20" fmla="*/ 1 w 937"/>
                  <a:gd name="T21" fmla="*/ 3 h 1886"/>
                  <a:gd name="T22" fmla="*/ 2 w 937"/>
                  <a:gd name="T23" fmla="*/ 3 h 1886"/>
                  <a:gd name="T24" fmla="*/ 2 w 937"/>
                  <a:gd name="T25" fmla="*/ 2 h 1886"/>
                  <a:gd name="T26" fmla="*/ 2 w 937"/>
                  <a:gd name="T27" fmla="*/ 2 h 1886"/>
                  <a:gd name="T28" fmla="*/ 3 w 937"/>
                  <a:gd name="T29" fmla="*/ 2 h 1886"/>
                  <a:gd name="T30" fmla="*/ 3 w 937"/>
                  <a:gd name="T31" fmla="*/ 2 h 1886"/>
                  <a:gd name="T32" fmla="*/ 4 w 937"/>
                  <a:gd name="T33" fmla="*/ 1 h 1886"/>
                  <a:gd name="T34" fmla="*/ 4 w 937"/>
                  <a:gd name="T35" fmla="*/ 1 h 1886"/>
                  <a:gd name="T36" fmla="*/ 4 w 937"/>
                  <a:gd name="T37" fmla="*/ 1 h 1886"/>
                  <a:gd name="T38" fmla="*/ 4 w 937"/>
                  <a:gd name="T39" fmla="*/ 1 h 1886"/>
                  <a:gd name="T40" fmla="*/ 5 w 937"/>
                  <a:gd name="T41" fmla="*/ 1 h 1886"/>
                  <a:gd name="T42" fmla="*/ 5 w 937"/>
                  <a:gd name="T43" fmla="*/ 0 h 1886"/>
                  <a:gd name="T44" fmla="*/ 5 w 937"/>
                  <a:gd name="T45" fmla="*/ 0 h 1886"/>
                  <a:gd name="T46" fmla="*/ 5 w 937"/>
                  <a:gd name="T47" fmla="*/ 0 h 1886"/>
                  <a:gd name="T48" fmla="*/ 5 w 937"/>
                  <a:gd name="T49" fmla="*/ 0 h 1886"/>
                  <a:gd name="T50" fmla="*/ 5 w 937"/>
                  <a:gd name="T51" fmla="*/ 1 h 1886"/>
                  <a:gd name="T52" fmla="*/ 5 w 937"/>
                  <a:gd name="T53" fmla="*/ 2 h 1886"/>
                  <a:gd name="T54" fmla="*/ 5 w 937"/>
                  <a:gd name="T55" fmla="*/ 3 h 1886"/>
                  <a:gd name="T56" fmla="*/ 4 w 937"/>
                  <a:gd name="T57" fmla="*/ 4 h 1886"/>
                  <a:gd name="T58" fmla="*/ 4 w 937"/>
                  <a:gd name="T59" fmla="*/ 4 h 1886"/>
                  <a:gd name="T60" fmla="*/ 4 w 937"/>
                  <a:gd name="T61" fmla="*/ 5 h 1886"/>
                  <a:gd name="T62" fmla="*/ 4 w 937"/>
                  <a:gd name="T63" fmla="*/ 6 h 1886"/>
                  <a:gd name="T64" fmla="*/ 3 w 937"/>
                  <a:gd name="T65" fmla="*/ 7 h 1886"/>
                  <a:gd name="T66" fmla="*/ 3 w 937"/>
                  <a:gd name="T67" fmla="*/ 8 h 1886"/>
                  <a:gd name="T68" fmla="*/ 3 w 937"/>
                  <a:gd name="T69" fmla="*/ 8 h 1886"/>
                  <a:gd name="T70" fmla="*/ 2 w 937"/>
                  <a:gd name="T71" fmla="*/ 9 h 1886"/>
                  <a:gd name="T72" fmla="*/ 2 w 937"/>
                  <a:gd name="T73" fmla="*/ 9 h 1886"/>
                  <a:gd name="T74" fmla="*/ 2 w 937"/>
                  <a:gd name="T75" fmla="*/ 10 h 1886"/>
                  <a:gd name="T76" fmla="*/ 1 w 937"/>
                  <a:gd name="T77" fmla="*/ 10 h 1886"/>
                  <a:gd name="T78" fmla="*/ 1 w 937"/>
                  <a:gd name="T79" fmla="*/ 10 h 188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937"/>
                  <a:gd name="T121" fmla="*/ 0 h 1886"/>
                  <a:gd name="T122" fmla="*/ 937 w 937"/>
                  <a:gd name="T123" fmla="*/ 1886 h 188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937" h="1886">
                    <a:moveTo>
                      <a:pt x="124" y="1886"/>
                    </a:moveTo>
                    <a:lnTo>
                      <a:pt x="95" y="1801"/>
                    </a:lnTo>
                    <a:lnTo>
                      <a:pt x="70" y="1719"/>
                    </a:lnTo>
                    <a:lnTo>
                      <a:pt x="49" y="1639"/>
                    </a:lnTo>
                    <a:lnTo>
                      <a:pt x="32" y="1562"/>
                    </a:lnTo>
                    <a:lnTo>
                      <a:pt x="19" y="1486"/>
                    </a:lnTo>
                    <a:lnTo>
                      <a:pt x="9" y="1414"/>
                    </a:lnTo>
                    <a:lnTo>
                      <a:pt x="3" y="1343"/>
                    </a:lnTo>
                    <a:lnTo>
                      <a:pt x="0" y="1274"/>
                    </a:lnTo>
                    <a:lnTo>
                      <a:pt x="2" y="1209"/>
                    </a:lnTo>
                    <a:lnTo>
                      <a:pt x="6" y="1146"/>
                    </a:lnTo>
                    <a:lnTo>
                      <a:pt x="12" y="1084"/>
                    </a:lnTo>
                    <a:lnTo>
                      <a:pt x="23" y="1025"/>
                    </a:lnTo>
                    <a:lnTo>
                      <a:pt x="36" y="967"/>
                    </a:lnTo>
                    <a:lnTo>
                      <a:pt x="50" y="912"/>
                    </a:lnTo>
                    <a:lnTo>
                      <a:pt x="67" y="860"/>
                    </a:lnTo>
                    <a:lnTo>
                      <a:pt x="88" y="810"/>
                    </a:lnTo>
                    <a:lnTo>
                      <a:pt x="109" y="761"/>
                    </a:lnTo>
                    <a:lnTo>
                      <a:pt x="133" y="714"/>
                    </a:lnTo>
                    <a:lnTo>
                      <a:pt x="159" y="669"/>
                    </a:lnTo>
                    <a:lnTo>
                      <a:pt x="187" y="627"/>
                    </a:lnTo>
                    <a:lnTo>
                      <a:pt x="216" y="586"/>
                    </a:lnTo>
                    <a:lnTo>
                      <a:pt x="247" y="548"/>
                    </a:lnTo>
                    <a:lnTo>
                      <a:pt x="279" y="512"/>
                    </a:lnTo>
                    <a:lnTo>
                      <a:pt x="312" y="476"/>
                    </a:lnTo>
                    <a:lnTo>
                      <a:pt x="346" y="443"/>
                    </a:lnTo>
                    <a:lnTo>
                      <a:pt x="380" y="412"/>
                    </a:lnTo>
                    <a:lnTo>
                      <a:pt x="415" y="383"/>
                    </a:lnTo>
                    <a:lnTo>
                      <a:pt x="452" y="355"/>
                    </a:lnTo>
                    <a:lnTo>
                      <a:pt x="489" y="329"/>
                    </a:lnTo>
                    <a:lnTo>
                      <a:pt x="526" y="305"/>
                    </a:lnTo>
                    <a:lnTo>
                      <a:pt x="562" y="283"/>
                    </a:lnTo>
                    <a:lnTo>
                      <a:pt x="599" y="262"/>
                    </a:lnTo>
                    <a:lnTo>
                      <a:pt x="632" y="244"/>
                    </a:lnTo>
                    <a:lnTo>
                      <a:pt x="664" y="225"/>
                    </a:lnTo>
                    <a:lnTo>
                      <a:pt x="692" y="208"/>
                    </a:lnTo>
                    <a:lnTo>
                      <a:pt x="720" y="191"/>
                    </a:lnTo>
                    <a:lnTo>
                      <a:pt x="746" y="174"/>
                    </a:lnTo>
                    <a:lnTo>
                      <a:pt x="770" y="157"/>
                    </a:lnTo>
                    <a:lnTo>
                      <a:pt x="794" y="141"/>
                    </a:lnTo>
                    <a:lnTo>
                      <a:pt x="815" y="124"/>
                    </a:lnTo>
                    <a:lnTo>
                      <a:pt x="834" y="109"/>
                    </a:lnTo>
                    <a:lnTo>
                      <a:pt x="853" y="93"/>
                    </a:lnTo>
                    <a:lnTo>
                      <a:pt x="870" y="77"/>
                    </a:lnTo>
                    <a:lnTo>
                      <a:pt x="886" y="61"/>
                    </a:lnTo>
                    <a:lnTo>
                      <a:pt x="900" y="46"/>
                    </a:lnTo>
                    <a:lnTo>
                      <a:pt x="913" y="30"/>
                    </a:lnTo>
                    <a:lnTo>
                      <a:pt x="925" y="15"/>
                    </a:lnTo>
                    <a:lnTo>
                      <a:pt x="937" y="0"/>
                    </a:lnTo>
                    <a:lnTo>
                      <a:pt x="930" y="61"/>
                    </a:lnTo>
                    <a:lnTo>
                      <a:pt x="922" y="127"/>
                    </a:lnTo>
                    <a:lnTo>
                      <a:pt x="912" y="194"/>
                    </a:lnTo>
                    <a:lnTo>
                      <a:pt x="899" y="262"/>
                    </a:lnTo>
                    <a:lnTo>
                      <a:pt x="884" y="333"/>
                    </a:lnTo>
                    <a:lnTo>
                      <a:pt x="868" y="405"/>
                    </a:lnTo>
                    <a:lnTo>
                      <a:pt x="851" y="479"/>
                    </a:lnTo>
                    <a:lnTo>
                      <a:pt x="832" y="554"/>
                    </a:lnTo>
                    <a:lnTo>
                      <a:pt x="811" y="628"/>
                    </a:lnTo>
                    <a:lnTo>
                      <a:pt x="788" y="705"/>
                    </a:lnTo>
                    <a:lnTo>
                      <a:pt x="765" y="779"/>
                    </a:lnTo>
                    <a:lnTo>
                      <a:pt x="741" y="856"/>
                    </a:lnTo>
                    <a:lnTo>
                      <a:pt x="715" y="930"/>
                    </a:lnTo>
                    <a:lnTo>
                      <a:pt x="689" y="1004"/>
                    </a:lnTo>
                    <a:lnTo>
                      <a:pt x="661" y="1077"/>
                    </a:lnTo>
                    <a:lnTo>
                      <a:pt x="632" y="1148"/>
                    </a:lnTo>
                    <a:lnTo>
                      <a:pt x="602" y="1219"/>
                    </a:lnTo>
                    <a:lnTo>
                      <a:pt x="572" y="1288"/>
                    </a:lnTo>
                    <a:lnTo>
                      <a:pt x="541" y="1353"/>
                    </a:lnTo>
                    <a:lnTo>
                      <a:pt x="510" y="1416"/>
                    </a:lnTo>
                    <a:lnTo>
                      <a:pt x="478" y="1478"/>
                    </a:lnTo>
                    <a:lnTo>
                      <a:pt x="446" y="1536"/>
                    </a:lnTo>
                    <a:lnTo>
                      <a:pt x="414" y="1590"/>
                    </a:lnTo>
                    <a:lnTo>
                      <a:pt x="381" y="1641"/>
                    </a:lnTo>
                    <a:lnTo>
                      <a:pt x="348" y="1688"/>
                    </a:lnTo>
                    <a:lnTo>
                      <a:pt x="316" y="1731"/>
                    </a:lnTo>
                    <a:lnTo>
                      <a:pt x="283" y="1769"/>
                    </a:lnTo>
                    <a:lnTo>
                      <a:pt x="251" y="1804"/>
                    </a:lnTo>
                    <a:lnTo>
                      <a:pt x="218" y="1832"/>
                    </a:lnTo>
                    <a:lnTo>
                      <a:pt x="187" y="1856"/>
                    </a:lnTo>
                    <a:lnTo>
                      <a:pt x="155" y="1874"/>
                    </a:lnTo>
                    <a:lnTo>
                      <a:pt x="124" y="1886"/>
                    </a:lnTo>
                    <a:close/>
                  </a:path>
                </a:pathLst>
              </a:custGeom>
              <a:solidFill>
                <a:srgbClr val="00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6258" name="Freeform 98"/>
              <p:cNvSpPr>
                <a:spLocks/>
              </p:cNvSpPr>
              <p:nvPr/>
            </p:nvSpPr>
            <p:spPr bwMode="auto">
              <a:xfrm>
                <a:off x="2724" y="3138"/>
                <a:ext cx="108" cy="290"/>
              </a:xfrm>
              <a:custGeom>
                <a:avLst/>
                <a:gdLst>
                  <a:gd name="T0" fmla="*/ 3 w 616"/>
                  <a:gd name="T1" fmla="*/ 0 h 1637"/>
                  <a:gd name="T2" fmla="*/ 3 w 616"/>
                  <a:gd name="T3" fmla="*/ 0 h 1637"/>
                  <a:gd name="T4" fmla="*/ 2 w 616"/>
                  <a:gd name="T5" fmla="*/ 1 h 1637"/>
                  <a:gd name="T6" fmla="*/ 2 w 616"/>
                  <a:gd name="T7" fmla="*/ 1 h 1637"/>
                  <a:gd name="T8" fmla="*/ 2 w 616"/>
                  <a:gd name="T9" fmla="*/ 1 h 1637"/>
                  <a:gd name="T10" fmla="*/ 1 w 616"/>
                  <a:gd name="T11" fmla="*/ 2 h 1637"/>
                  <a:gd name="T12" fmla="*/ 1 w 616"/>
                  <a:gd name="T13" fmla="*/ 2 h 1637"/>
                  <a:gd name="T14" fmla="*/ 1 w 616"/>
                  <a:gd name="T15" fmla="*/ 2 h 1637"/>
                  <a:gd name="T16" fmla="*/ 1 w 616"/>
                  <a:gd name="T17" fmla="*/ 3 h 1637"/>
                  <a:gd name="T18" fmla="*/ 0 w 616"/>
                  <a:gd name="T19" fmla="*/ 4 h 1637"/>
                  <a:gd name="T20" fmla="*/ 0 w 616"/>
                  <a:gd name="T21" fmla="*/ 4 h 1637"/>
                  <a:gd name="T22" fmla="*/ 0 w 616"/>
                  <a:gd name="T23" fmla="*/ 5 h 1637"/>
                  <a:gd name="T24" fmla="*/ 0 w 616"/>
                  <a:gd name="T25" fmla="*/ 6 h 1637"/>
                  <a:gd name="T26" fmla="*/ 0 w 616"/>
                  <a:gd name="T27" fmla="*/ 6 h 1637"/>
                  <a:gd name="T28" fmla="*/ 0 w 616"/>
                  <a:gd name="T29" fmla="*/ 7 h 1637"/>
                  <a:gd name="T30" fmla="*/ 0 w 616"/>
                  <a:gd name="T31" fmla="*/ 8 h 1637"/>
                  <a:gd name="T32" fmla="*/ 1 w 616"/>
                  <a:gd name="T33" fmla="*/ 9 h 1637"/>
                  <a:gd name="T34" fmla="*/ 1 w 616"/>
                  <a:gd name="T35" fmla="*/ 9 h 1637"/>
                  <a:gd name="T36" fmla="*/ 0 w 616"/>
                  <a:gd name="T37" fmla="*/ 8 h 1637"/>
                  <a:gd name="T38" fmla="*/ 0 w 616"/>
                  <a:gd name="T39" fmla="*/ 7 h 1637"/>
                  <a:gd name="T40" fmla="*/ 0 w 616"/>
                  <a:gd name="T41" fmla="*/ 6 h 1637"/>
                  <a:gd name="T42" fmla="*/ 0 w 616"/>
                  <a:gd name="T43" fmla="*/ 5 h 1637"/>
                  <a:gd name="T44" fmla="*/ 0 w 616"/>
                  <a:gd name="T45" fmla="*/ 5 h 1637"/>
                  <a:gd name="T46" fmla="*/ 0 w 616"/>
                  <a:gd name="T47" fmla="*/ 4 h 1637"/>
                  <a:gd name="T48" fmla="*/ 1 w 616"/>
                  <a:gd name="T49" fmla="*/ 3 h 1637"/>
                  <a:gd name="T50" fmla="*/ 1 w 616"/>
                  <a:gd name="T51" fmla="*/ 3 h 1637"/>
                  <a:gd name="T52" fmla="*/ 1 w 616"/>
                  <a:gd name="T53" fmla="*/ 2 h 1637"/>
                  <a:gd name="T54" fmla="*/ 1 w 616"/>
                  <a:gd name="T55" fmla="*/ 2 h 1637"/>
                  <a:gd name="T56" fmla="*/ 2 w 616"/>
                  <a:gd name="T57" fmla="*/ 1 h 1637"/>
                  <a:gd name="T58" fmla="*/ 2 w 616"/>
                  <a:gd name="T59" fmla="*/ 1 h 1637"/>
                  <a:gd name="T60" fmla="*/ 2 w 616"/>
                  <a:gd name="T61" fmla="*/ 1 h 1637"/>
                  <a:gd name="T62" fmla="*/ 3 w 616"/>
                  <a:gd name="T63" fmla="*/ 1 h 1637"/>
                  <a:gd name="T64" fmla="*/ 3 w 616"/>
                  <a:gd name="T65" fmla="*/ 0 h 1637"/>
                  <a:gd name="T66" fmla="*/ 3 w 616"/>
                  <a:gd name="T67" fmla="*/ 0 h 1637"/>
                  <a:gd name="T68" fmla="*/ 3 w 616"/>
                  <a:gd name="T69" fmla="*/ 0 h 1637"/>
                  <a:gd name="T70" fmla="*/ 3 w 616"/>
                  <a:gd name="T71" fmla="*/ 0 h 163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16"/>
                  <a:gd name="T109" fmla="*/ 0 h 1637"/>
                  <a:gd name="T110" fmla="*/ 616 w 616"/>
                  <a:gd name="T111" fmla="*/ 1637 h 1637"/>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16" h="1637">
                    <a:moveTo>
                      <a:pt x="606" y="0"/>
                    </a:moveTo>
                    <a:lnTo>
                      <a:pt x="606" y="0"/>
                    </a:lnTo>
                    <a:lnTo>
                      <a:pt x="569" y="21"/>
                    </a:lnTo>
                    <a:lnTo>
                      <a:pt x="532" y="43"/>
                    </a:lnTo>
                    <a:lnTo>
                      <a:pt x="494" y="67"/>
                    </a:lnTo>
                    <a:lnTo>
                      <a:pt x="458" y="93"/>
                    </a:lnTo>
                    <a:lnTo>
                      <a:pt x="421" y="121"/>
                    </a:lnTo>
                    <a:lnTo>
                      <a:pt x="384" y="151"/>
                    </a:lnTo>
                    <a:lnTo>
                      <a:pt x="350" y="182"/>
                    </a:lnTo>
                    <a:lnTo>
                      <a:pt x="316" y="215"/>
                    </a:lnTo>
                    <a:lnTo>
                      <a:pt x="283" y="251"/>
                    </a:lnTo>
                    <a:lnTo>
                      <a:pt x="251" y="289"/>
                    </a:lnTo>
                    <a:lnTo>
                      <a:pt x="219" y="327"/>
                    </a:lnTo>
                    <a:lnTo>
                      <a:pt x="190" y="368"/>
                    </a:lnTo>
                    <a:lnTo>
                      <a:pt x="162" y="411"/>
                    </a:lnTo>
                    <a:lnTo>
                      <a:pt x="136" y="456"/>
                    </a:lnTo>
                    <a:lnTo>
                      <a:pt x="111" y="503"/>
                    </a:lnTo>
                    <a:lnTo>
                      <a:pt x="90" y="553"/>
                    </a:lnTo>
                    <a:lnTo>
                      <a:pt x="69" y="603"/>
                    </a:lnTo>
                    <a:lnTo>
                      <a:pt x="52" y="656"/>
                    </a:lnTo>
                    <a:lnTo>
                      <a:pt x="37" y="712"/>
                    </a:lnTo>
                    <a:lnTo>
                      <a:pt x="24" y="769"/>
                    </a:lnTo>
                    <a:lnTo>
                      <a:pt x="14" y="830"/>
                    </a:lnTo>
                    <a:lnTo>
                      <a:pt x="7" y="891"/>
                    </a:lnTo>
                    <a:lnTo>
                      <a:pt x="3" y="956"/>
                    </a:lnTo>
                    <a:lnTo>
                      <a:pt x="0" y="1021"/>
                    </a:lnTo>
                    <a:lnTo>
                      <a:pt x="4" y="1091"/>
                    </a:lnTo>
                    <a:lnTo>
                      <a:pt x="11" y="1162"/>
                    </a:lnTo>
                    <a:lnTo>
                      <a:pt x="20" y="1234"/>
                    </a:lnTo>
                    <a:lnTo>
                      <a:pt x="33" y="1312"/>
                    </a:lnTo>
                    <a:lnTo>
                      <a:pt x="50" y="1389"/>
                    </a:lnTo>
                    <a:lnTo>
                      <a:pt x="71" y="1469"/>
                    </a:lnTo>
                    <a:lnTo>
                      <a:pt x="96" y="1552"/>
                    </a:lnTo>
                    <a:lnTo>
                      <a:pt x="125" y="1637"/>
                    </a:lnTo>
                    <a:lnTo>
                      <a:pt x="146" y="1629"/>
                    </a:lnTo>
                    <a:lnTo>
                      <a:pt x="117" y="1544"/>
                    </a:lnTo>
                    <a:lnTo>
                      <a:pt x="92" y="1464"/>
                    </a:lnTo>
                    <a:lnTo>
                      <a:pt x="71" y="1384"/>
                    </a:lnTo>
                    <a:lnTo>
                      <a:pt x="54" y="1306"/>
                    </a:lnTo>
                    <a:lnTo>
                      <a:pt x="41" y="1231"/>
                    </a:lnTo>
                    <a:lnTo>
                      <a:pt x="32" y="1159"/>
                    </a:lnTo>
                    <a:lnTo>
                      <a:pt x="25" y="1088"/>
                    </a:lnTo>
                    <a:lnTo>
                      <a:pt x="24" y="1021"/>
                    </a:lnTo>
                    <a:lnTo>
                      <a:pt x="24" y="956"/>
                    </a:lnTo>
                    <a:lnTo>
                      <a:pt x="28" y="894"/>
                    </a:lnTo>
                    <a:lnTo>
                      <a:pt x="35" y="832"/>
                    </a:lnTo>
                    <a:lnTo>
                      <a:pt x="45" y="775"/>
                    </a:lnTo>
                    <a:lnTo>
                      <a:pt x="58" y="717"/>
                    </a:lnTo>
                    <a:lnTo>
                      <a:pt x="73" y="662"/>
                    </a:lnTo>
                    <a:lnTo>
                      <a:pt x="90" y="610"/>
                    </a:lnTo>
                    <a:lnTo>
                      <a:pt x="111" y="561"/>
                    </a:lnTo>
                    <a:lnTo>
                      <a:pt x="132" y="513"/>
                    </a:lnTo>
                    <a:lnTo>
                      <a:pt x="154" y="466"/>
                    </a:lnTo>
                    <a:lnTo>
                      <a:pt x="180" y="421"/>
                    </a:lnTo>
                    <a:lnTo>
                      <a:pt x="208" y="381"/>
                    </a:lnTo>
                    <a:lnTo>
                      <a:pt x="237" y="340"/>
                    </a:lnTo>
                    <a:lnTo>
                      <a:pt x="267" y="302"/>
                    </a:lnTo>
                    <a:lnTo>
                      <a:pt x="299" y="266"/>
                    </a:lnTo>
                    <a:lnTo>
                      <a:pt x="331" y="231"/>
                    </a:lnTo>
                    <a:lnTo>
                      <a:pt x="366" y="198"/>
                    </a:lnTo>
                    <a:lnTo>
                      <a:pt x="400" y="167"/>
                    </a:lnTo>
                    <a:lnTo>
                      <a:pt x="434" y="139"/>
                    </a:lnTo>
                    <a:lnTo>
                      <a:pt x="471" y="112"/>
                    </a:lnTo>
                    <a:lnTo>
                      <a:pt x="507" y="85"/>
                    </a:lnTo>
                    <a:lnTo>
                      <a:pt x="543" y="62"/>
                    </a:lnTo>
                    <a:lnTo>
                      <a:pt x="580" y="39"/>
                    </a:lnTo>
                    <a:lnTo>
                      <a:pt x="616" y="18"/>
                    </a:lnTo>
                    <a:lnTo>
                      <a:pt x="60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6259" name="Freeform 99"/>
              <p:cNvSpPr>
                <a:spLocks/>
              </p:cNvSpPr>
              <p:nvPr/>
            </p:nvSpPr>
            <p:spPr bwMode="auto">
              <a:xfrm>
                <a:off x="2831" y="3086"/>
                <a:ext cx="63" cy="55"/>
              </a:xfrm>
              <a:custGeom>
                <a:avLst/>
                <a:gdLst>
                  <a:gd name="T0" fmla="*/ 2 w 357"/>
                  <a:gd name="T1" fmla="*/ 0 h 309"/>
                  <a:gd name="T2" fmla="*/ 2 w 357"/>
                  <a:gd name="T3" fmla="*/ 0 h 309"/>
                  <a:gd name="T4" fmla="*/ 2 w 357"/>
                  <a:gd name="T5" fmla="*/ 0 h 309"/>
                  <a:gd name="T6" fmla="*/ 2 w 357"/>
                  <a:gd name="T7" fmla="*/ 0 h 309"/>
                  <a:gd name="T8" fmla="*/ 2 w 357"/>
                  <a:gd name="T9" fmla="*/ 0 h 309"/>
                  <a:gd name="T10" fmla="*/ 2 w 357"/>
                  <a:gd name="T11" fmla="*/ 1 h 309"/>
                  <a:gd name="T12" fmla="*/ 1 w 357"/>
                  <a:gd name="T13" fmla="*/ 1 h 309"/>
                  <a:gd name="T14" fmla="*/ 1 w 357"/>
                  <a:gd name="T15" fmla="*/ 1 h 309"/>
                  <a:gd name="T16" fmla="*/ 1 w 357"/>
                  <a:gd name="T17" fmla="*/ 1 h 309"/>
                  <a:gd name="T18" fmla="*/ 1 w 357"/>
                  <a:gd name="T19" fmla="*/ 1 h 309"/>
                  <a:gd name="T20" fmla="*/ 1 w 357"/>
                  <a:gd name="T21" fmla="*/ 1 h 309"/>
                  <a:gd name="T22" fmla="*/ 1 w 357"/>
                  <a:gd name="T23" fmla="*/ 1 h 309"/>
                  <a:gd name="T24" fmla="*/ 1 w 357"/>
                  <a:gd name="T25" fmla="*/ 1 h 309"/>
                  <a:gd name="T26" fmla="*/ 1 w 357"/>
                  <a:gd name="T27" fmla="*/ 1 h 309"/>
                  <a:gd name="T28" fmla="*/ 1 w 357"/>
                  <a:gd name="T29" fmla="*/ 1 h 309"/>
                  <a:gd name="T30" fmla="*/ 0 w 357"/>
                  <a:gd name="T31" fmla="*/ 1 h 309"/>
                  <a:gd name="T32" fmla="*/ 0 w 357"/>
                  <a:gd name="T33" fmla="*/ 2 h 309"/>
                  <a:gd name="T34" fmla="*/ 0 w 357"/>
                  <a:gd name="T35" fmla="*/ 2 h 309"/>
                  <a:gd name="T36" fmla="*/ 0 w 357"/>
                  <a:gd name="T37" fmla="*/ 2 h 309"/>
                  <a:gd name="T38" fmla="*/ 0 w 357"/>
                  <a:gd name="T39" fmla="*/ 2 h 309"/>
                  <a:gd name="T40" fmla="*/ 0 w 357"/>
                  <a:gd name="T41" fmla="*/ 2 h 309"/>
                  <a:gd name="T42" fmla="*/ 1 w 357"/>
                  <a:gd name="T43" fmla="*/ 1 h 309"/>
                  <a:gd name="T44" fmla="*/ 1 w 357"/>
                  <a:gd name="T45" fmla="*/ 1 h 309"/>
                  <a:gd name="T46" fmla="*/ 1 w 357"/>
                  <a:gd name="T47" fmla="*/ 1 h 309"/>
                  <a:gd name="T48" fmla="*/ 1 w 357"/>
                  <a:gd name="T49" fmla="*/ 1 h 309"/>
                  <a:gd name="T50" fmla="*/ 1 w 357"/>
                  <a:gd name="T51" fmla="*/ 1 h 309"/>
                  <a:gd name="T52" fmla="*/ 1 w 357"/>
                  <a:gd name="T53" fmla="*/ 1 h 309"/>
                  <a:gd name="T54" fmla="*/ 1 w 357"/>
                  <a:gd name="T55" fmla="*/ 1 h 309"/>
                  <a:gd name="T56" fmla="*/ 1 w 357"/>
                  <a:gd name="T57" fmla="*/ 1 h 309"/>
                  <a:gd name="T58" fmla="*/ 2 w 357"/>
                  <a:gd name="T59" fmla="*/ 1 h 309"/>
                  <a:gd name="T60" fmla="*/ 2 w 357"/>
                  <a:gd name="T61" fmla="*/ 1 h 309"/>
                  <a:gd name="T62" fmla="*/ 2 w 357"/>
                  <a:gd name="T63" fmla="*/ 1 h 309"/>
                  <a:gd name="T64" fmla="*/ 2 w 357"/>
                  <a:gd name="T65" fmla="*/ 0 h 309"/>
                  <a:gd name="T66" fmla="*/ 2 w 357"/>
                  <a:gd name="T67" fmla="*/ 0 h 309"/>
                  <a:gd name="T68" fmla="*/ 2 w 357"/>
                  <a:gd name="T69" fmla="*/ 0 h 309"/>
                  <a:gd name="T70" fmla="*/ 2 w 357"/>
                  <a:gd name="T71" fmla="*/ 0 h 309"/>
                  <a:gd name="T72" fmla="*/ 2 w 357"/>
                  <a:gd name="T73" fmla="*/ 0 h 309"/>
                  <a:gd name="T74" fmla="*/ 2 w 357"/>
                  <a:gd name="T75" fmla="*/ 0 h 309"/>
                  <a:gd name="T76" fmla="*/ 2 w 357"/>
                  <a:gd name="T77" fmla="*/ 0 h 309"/>
                  <a:gd name="T78" fmla="*/ 2 w 357"/>
                  <a:gd name="T79" fmla="*/ 0 h 30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357"/>
                  <a:gd name="T121" fmla="*/ 0 h 309"/>
                  <a:gd name="T122" fmla="*/ 357 w 357"/>
                  <a:gd name="T123" fmla="*/ 309 h 309"/>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357" h="309">
                    <a:moveTo>
                      <a:pt x="353" y="39"/>
                    </a:moveTo>
                    <a:lnTo>
                      <a:pt x="334" y="31"/>
                    </a:lnTo>
                    <a:lnTo>
                      <a:pt x="322" y="47"/>
                    </a:lnTo>
                    <a:lnTo>
                      <a:pt x="310" y="61"/>
                    </a:lnTo>
                    <a:lnTo>
                      <a:pt x="298" y="76"/>
                    </a:lnTo>
                    <a:lnTo>
                      <a:pt x="284" y="91"/>
                    </a:lnTo>
                    <a:lnTo>
                      <a:pt x="268" y="107"/>
                    </a:lnTo>
                    <a:lnTo>
                      <a:pt x="251" y="123"/>
                    </a:lnTo>
                    <a:lnTo>
                      <a:pt x="234" y="137"/>
                    </a:lnTo>
                    <a:lnTo>
                      <a:pt x="214" y="153"/>
                    </a:lnTo>
                    <a:lnTo>
                      <a:pt x="193" y="170"/>
                    </a:lnTo>
                    <a:lnTo>
                      <a:pt x="169" y="186"/>
                    </a:lnTo>
                    <a:lnTo>
                      <a:pt x="146" y="203"/>
                    </a:lnTo>
                    <a:lnTo>
                      <a:pt x="119" y="220"/>
                    </a:lnTo>
                    <a:lnTo>
                      <a:pt x="93" y="237"/>
                    </a:lnTo>
                    <a:lnTo>
                      <a:pt x="64" y="254"/>
                    </a:lnTo>
                    <a:lnTo>
                      <a:pt x="33" y="273"/>
                    </a:lnTo>
                    <a:lnTo>
                      <a:pt x="0" y="291"/>
                    </a:lnTo>
                    <a:lnTo>
                      <a:pt x="10" y="309"/>
                    </a:lnTo>
                    <a:lnTo>
                      <a:pt x="43" y="291"/>
                    </a:lnTo>
                    <a:lnTo>
                      <a:pt x="75" y="273"/>
                    </a:lnTo>
                    <a:lnTo>
                      <a:pt x="104" y="256"/>
                    </a:lnTo>
                    <a:lnTo>
                      <a:pt x="133" y="238"/>
                    </a:lnTo>
                    <a:lnTo>
                      <a:pt x="159" y="221"/>
                    </a:lnTo>
                    <a:lnTo>
                      <a:pt x="183" y="204"/>
                    </a:lnTo>
                    <a:lnTo>
                      <a:pt x="206" y="189"/>
                    </a:lnTo>
                    <a:lnTo>
                      <a:pt x="227" y="172"/>
                    </a:lnTo>
                    <a:lnTo>
                      <a:pt x="247" y="156"/>
                    </a:lnTo>
                    <a:lnTo>
                      <a:pt x="267" y="139"/>
                    </a:lnTo>
                    <a:lnTo>
                      <a:pt x="284" y="123"/>
                    </a:lnTo>
                    <a:lnTo>
                      <a:pt x="299" y="107"/>
                    </a:lnTo>
                    <a:lnTo>
                      <a:pt x="314" y="91"/>
                    </a:lnTo>
                    <a:lnTo>
                      <a:pt x="328" y="74"/>
                    </a:lnTo>
                    <a:lnTo>
                      <a:pt x="340" y="60"/>
                    </a:lnTo>
                    <a:lnTo>
                      <a:pt x="352" y="44"/>
                    </a:lnTo>
                    <a:lnTo>
                      <a:pt x="332" y="36"/>
                    </a:lnTo>
                    <a:lnTo>
                      <a:pt x="353" y="39"/>
                    </a:lnTo>
                    <a:lnTo>
                      <a:pt x="357" y="0"/>
                    </a:lnTo>
                    <a:lnTo>
                      <a:pt x="334" y="31"/>
                    </a:lnTo>
                    <a:lnTo>
                      <a:pt x="353" y="3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6260" name="Freeform 100"/>
              <p:cNvSpPr>
                <a:spLocks/>
              </p:cNvSpPr>
              <p:nvPr/>
            </p:nvSpPr>
            <p:spPr bwMode="auto">
              <a:xfrm>
                <a:off x="2746" y="3093"/>
                <a:ext cx="147" cy="336"/>
              </a:xfrm>
              <a:custGeom>
                <a:avLst/>
                <a:gdLst>
                  <a:gd name="T0" fmla="*/ 0 w 834"/>
                  <a:gd name="T1" fmla="*/ 10 h 1901"/>
                  <a:gd name="T2" fmla="*/ 0 w 834"/>
                  <a:gd name="T3" fmla="*/ 10 h 1901"/>
                  <a:gd name="T4" fmla="*/ 1 w 834"/>
                  <a:gd name="T5" fmla="*/ 10 h 1901"/>
                  <a:gd name="T6" fmla="*/ 1 w 834"/>
                  <a:gd name="T7" fmla="*/ 10 h 1901"/>
                  <a:gd name="T8" fmla="*/ 2 w 834"/>
                  <a:gd name="T9" fmla="*/ 9 h 1901"/>
                  <a:gd name="T10" fmla="*/ 2 w 834"/>
                  <a:gd name="T11" fmla="*/ 8 h 1901"/>
                  <a:gd name="T12" fmla="*/ 2 w 834"/>
                  <a:gd name="T13" fmla="*/ 8 h 1901"/>
                  <a:gd name="T14" fmla="*/ 3 w 834"/>
                  <a:gd name="T15" fmla="*/ 7 h 1901"/>
                  <a:gd name="T16" fmla="*/ 3 w 834"/>
                  <a:gd name="T17" fmla="*/ 6 h 1901"/>
                  <a:gd name="T18" fmla="*/ 3 w 834"/>
                  <a:gd name="T19" fmla="*/ 6 h 1901"/>
                  <a:gd name="T20" fmla="*/ 4 w 834"/>
                  <a:gd name="T21" fmla="*/ 5 h 1901"/>
                  <a:gd name="T22" fmla="*/ 4 w 834"/>
                  <a:gd name="T23" fmla="*/ 4 h 1901"/>
                  <a:gd name="T24" fmla="*/ 4 w 834"/>
                  <a:gd name="T25" fmla="*/ 3 h 1901"/>
                  <a:gd name="T26" fmla="*/ 4 w 834"/>
                  <a:gd name="T27" fmla="*/ 2 h 1901"/>
                  <a:gd name="T28" fmla="*/ 4 w 834"/>
                  <a:gd name="T29" fmla="*/ 1 h 1901"/>
                  <a:gd name="T30" fmla="*/ 5 w 834"/>
                  <a:gd name="T31" fmla="*/ 1 h 1901"/>
                  <a:gd name="T32" fmla="*/ 5 w 834"/>
                  <a:gd name="T33" fmla="*/ 0 h 1901"/>
                  <a:gd name="T34" fmla="*/ 4 w 834"/>
                  <a:gd name="T35" fmla="*/ 0 h 1901"/>
                  <a:gd name="T36" fmla="*/ 4 w 834"/>
                  <a:gd name="T37" fmla="*/ 1 h 1901"/>
                  <a:gd name="T38" fmla="*/ 4 w 834"/>
                  <a:gd name="T39" fmla="*/ 2 h 1901"/>
                  <a:gd name="T40" fmla="*/ 4 w 834"/>
                  <a:gd name="T41" fmla="*/ 3 h 1901"/>
                  <a:gd name="T42" fmla="*/ 4 w 834"/>
                  <a:gd name="T43" fmla="*/ 4 h 1901"/>
                  <a:gd name="T44" fmla="*/ 4 w 834"/>
                  <a:gd name="T45" fmla="*/ 4 h 1901"/>
                  <a:gd name="T46" fmla="*/ 3 w 834"/>
                  <a:gd name="T47" fmla="*/ 5 h 1901"/>
                  <a:gd name="T48" fmla="*/ 3 w 834"/>
                  <a:gd name="T49" fmla="*/ 6 h 1901"/>
                  <a:gd name="T50" fmla="*/ 3 w 834"/>
                  <a:gd name="T51" fmla="*/ 7 h 1901"/>
                  <a:gd name="T52" fmla="*/ 2 w 834"/>
                  <a:gd name="T53" fmla="*/ 7 h 1901"/>
                  <a:gd name="T54" fmla="*/ 2 w 834"/>
                  <a:gd name="T55" fmla="*/ 8 h 1901"/>
                  <a:gd name="T56" fmla="*/ 2 w 834"/>
                  <a:gd name="T57" fmla="*/ 9 h 1901"/>
                  <a:gd name="T58" fmla="*/ 1 w 834"/>
                  <a:gd name="T59" fmla="*/ 9 h 1901"/>
                  <a:gd name="T60" fmla="*/ 1 w 834"/>
                  <a:gd name="T61" fmla="*/ 10 h 1901"/>
                  <a:gd name="T62" fmla="*/ 1 w 834"/>
                  <a:gd name="T63" fmla="*/ 10 h 1901"/>
                  <a:gd name="T64" fmla="*/ 0 w 834"/>
                  <a:gd name="T65" fmla="*/ 10 h 1901"/>
                  <a:gd name="T66" fmla="*/ 0 w 834"/>
                  <a:gd name="T67" fmla="*/ 10 h 1901"/>
                  <a:gd name="T68" fmla="*/ 0 w 834"/>
                  <a:gd name="T69" fmla="*/ 10 h 1901"/>
                  <a:gd name="T70" fmla="*/ 0 w 834"/>
                  <a:gd name="T71" fmla="*/ 10 h 190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34"/>
                  <a:gd name="T109" fmla="*/ 0 h 1901"/>
                  <a:gd name="T110" fmla="*/ 834 w 834"/>
                  <a:gd name="T111" fmla="*/ 1901 h 190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34" h="1901">
                    <a:moveTo>
                      <a:pt x="0" y="1892"/>
                    </a:moveTo>
                    <a:lnTo>
                      <a:pt x="13" y="1899"/>
                    </a:lnTo>
                    <a:lnTo>
                      <a:pt x="48" y="1887"/>
                    </a:lnTo>
                    <a:lnTo>
                      <a:pt x="80" y="1867"/>
                    </a:lnTo>
                    <a:lnTo>
                      <a:pt x="112" y="1844"/>
                    </a:lnTo>
                    <a:lnTo>
                      <a:pt x="146" y="1813"/>
                    </a:lnTo>
                    <a:lnTo>
                      <a:pt x="178" y="1779"/>
                    </a:lnTo>
                    <a:lnTo>
                      <a:pt x="212" y="1740"/>
                    </a:lnTo>
                    <a:lnTo>
                      <a:pt x="245" y="1697"/>
                    </a:lnTo>
                    <a:lnTo>
                      <a:pt x="277" y="1649"/>
                    </a:lnTo>
                    <a:lnTo>
                      <a:pt x="310" y="1597"/>
                    </a:lnTo>
                    <a:lnTo>
                      <a:pt x="342" y="1543"/>
                    </a:lnTo>
                    <a:lnTo>
                      <a:pt x="375" y="1485"/>
                    </a:lnTo>
                    <a:lnTo>
                      <a:pt x="407" y="1423"/>
                    </a:lnTo>
                    <a:lnTo>
                      <a:pt x="439" y="1360"/>
                    </a:lnTo>
                    <a:lnTo>
                      <a:pt x="469" y="1293"/>
                    </a:lnTo>
                    <a:lnTo>
                      <a:pt x="499" y="1225"/>
                    </a:lnTo>
                    <a:lnTo>
                      <a:pt x="530" y="1154"/>
                    </a:lnTo>
                    <a:lnTo>
                      <a:pt x="558" y="1083"/>
                    </a:lnTo>
                    <a:lnTo>
                      <a:pt x="586" y="1010"/>
                    </a:lnTo>
                    <a:lnTo>
                      <a:pt x="612" y="936"/>
                    </a:lnTo>
                    <a:lnTo>
                      <a:pt x="639" y="862"/>
                    </a:lnTo>
                    <a:lnTo>
                      <a:pt x="662" y="785"/>
                    </a:lnTo>
                    <a:lnTo>
                      <a:pt x="686" y="709"/>
                    </a:lnTo>
                    <a:lnTo>
                      <a:pt x="708" y="633"/>
                    </a:lnTo>
                    <a:lnTo>
                      <a:pt x="729" y="558"/>
                    </a:lnTo>
                    <a:lnTo>
                      <a:pt x="749" y="483"/>
                    </a:lnTo>
                    <a:lnTo>
                      <a:pt x="766" y="410"/>
                    </a:lnTo>
                    <a:lnTo>
                      <a:pt x="782" y="338"/>
                    </a:lnTo>
                    <a:lnTo>
                      <a:pt x="796" y="267"/>
                    </a:lnTo>
                    <a:lnTo>
                      <a:pt x="809" y="197"/>
                    </a:lnTo>
                    <a:lnTo>
                      <a:pt x="820" y="130"/>
                    </a:lnTo>
                    <a:lnTo>
                      <a:pt x="828" y="65"/>
                    </a:lnTo>
                    <a:lnTo>
                      <a:pt x="834" y="3"/>
                    </a:lnTo>
                    <a:lnTo>
                      <a:pt x="813" y="0"/>
                    </a:lnTo>
                    <a:lnTo>
                      <a:pt x="807" y="62"/>
                    </a:lnTo>
                    <a:lnTo>
                      <a:pt x="799" y="128"/>
                    </a:lnTo>
                    <a:lnTo>
                      <a:pt x="788" y="195"/>
                    </a:lnTo>
                    <a:lnTo>
                      <a:pt x="775" y="262"/>
                    </a:lnTo>
                    <a:lnTo>
                      <a:pt x="761" y="332"/>
                    </a:lnTo>
                    <a:lnTo>
                      <a:pt x="745" y="405"/>
                    </a:lnTo>
                    <a:lnTo>
                      <a:pt x="728" y="478"/>
                    </a:lnTo>
                    <a:lnTo>
                      <a:pt x="708" y="553"/>
                    </a:lnTo>
                    <a:lnTo>
                      <a:pt x="687" y="628"/>
                    </a:lnTo>
                    <a:lnTo>
                      <a:pt x="665" y="704"/>
                    </a:lnTo>
                    <a:lnTo>
                      <a:pt x="641" y="778"/>
                    </a:lnTo>
                    <a:lnTo>
                      <a:pt x="618" y="854"/>
                    </a:lnTo>
                    <a:lnTo>
                      <a:pt x="591" y="928"/>
                    </a:lnTo>
                    <a:lnTo>
                      <a:pt x="565" y="1002"/>
                    </a:lnTo>
                    <a:lnTo>
                      <a:pt x="537" y="1076"/>
                    </a:lnTo>
                    <a:lnTo>
                      <a:pt x="509" y="1146"/>
                    </a:lnTo>
                    <a:lnTo>
                      <a:pt x="478" y="1217"/>
                    </a:lnTo>
                    <a:lnTo>
                      <a:pt x="448" y="1286"/>
                    </a:lnTo>
                    <a:lnTo>
                      <a:pt x="418" y="1350"/>
                    </a:lnTo>
                    <a:lnTo>
                      <a:pt x="386" y="1413"/>
                    </a:lnTo>
                    <a:lnTo>
                      <a:pt x="356" y="1475"/>
                    </a:lnTo>
                    <a:lnTo>
                      <a:pt x="323" y="1532"/>
                    </a:lnTo>
                    <a:lnTo>
                      <a:pt x="292" y="1586"/>
                    </a:lnTo>
                    <a:lnTo>
                      <a:pt x="259" y="1636"/>
                    </a:lnTo>
                    <a:lnTo>
                      <a:pt x="226" y="1683"/>
                    </a:lnTo>
                    <a:lnTo>
                      <a:pt x="193" y="1727"/>
                    </a:lnTo>
                    <a:lnTo>
                      <a:pt x="162" y="1764"/>
                    </a:lnTo>
                    <a:lnTo>
                      <a:pt x="130" y="1798"/>
                    </a:lnTo>
                    <a:lnTo>
                      <a:pt x="99" y="1825"/>
                    </a:lnTo>
                    <a:lnTo>
                      <a:pt x="67" y="1849"/>
                    </a:lnTo>
                    <a:lnTo>
                      <a:pt x="37" y="1866"/>
                    </a:lnTo>
                    <a:lnTo>
                      <a:pt x="8" y="1878"/>
                    </a:lnTo>
                    <a:lnTo>
                      <a:pt x="21" y="1884"/>
                    </a:lnTo>
                    <a:lnTo>
                      <a:pt x="0" y="1892"/>
                    </a:lnTo>
                    <a:lnTo>
                      <a:pt x="4" y="1901"/>
                    </a:lnTo>
                    <a:lnTo>
                      <a:pt x="13" y="1899"/>
                    </a:lnTo>
                    <a:lnTo>
                      <a:pt x="0" y="189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6261" name="Freeform 101"/>
              <p:cNvSpPr>
                <a:spLocks/>
              </p:cNvSpPr>
              <p:nvPr/>
            </p:nvSpPr>
            <p:spPr bwMode="auto">
              <a:xfrm>
                <a:off x="2608" y="3193"/>
                <a:ext cx="156" cy="321"/>
              </a:xfrm>
              <a:custGeom>
                <a:avLst/>
                <a:gdLst>
                  <a:gd name="T0" fmla="*/ 5 w 884"/>
                  <a:gd name="T1" fmla="*/ 10 h 1814"/>
                  <a:gd name="T2" fmla="*/ 5 w 884"/>
                  <a:gd name="T3" fmla="*/ 9 h 1814"/>
                  <a:gd name="T4" fmla="*/ 5 w 884"/>
                  <a:gd name="T5" fmla="*/ 8 h 1814"/>
                  <a:gd name="T6" fmla="*/ 5 w 884"/>
                  <a:gd name="T7" fmla="*/ 8 h 1814"/>
                  <a:gd name="T8" fmla="*/ 5 w 884"/>
                  <a:gd name="T9" fmla="*/ 7 h 1814"/>
                  <a:gd name="T10" fmla="*/ 5 w 884"/>
                  <a:gd name="T11" fmla="*/ 7 h 1814"/>
                  <a:gd name="T12" fmla="*/ 5 w 884"/>
                  <a:gd name="T13" fmla="*/ 6 h 1814"/>
                  <a:gd name="T14" fmla="*/ 5 w 884"/>
                  <a:gd name="T15" fmla="*/ 6 h 1814"/>
                  <a:gd name="T16" fmla="*/ 4 w 884"/>
                  <a:gd name="T17" fmla="*/ 5 h 1814"/>
                  <a:gd name="T18" fmla="*/ 4 w 884"/>
                  <a:gd name="T19" fmla="*/ 5 h 1814"/>
                  <a:gd name="T20" fmla="*/ 4 w 884"/>
                  <a:gd name="T21" fmla="*/ 4 h 1814"/>
                  <a:gd name="T22" fmla="*/ 4 w 884"/>
                  <a:gd name="T23" fmla="*/ 4 h 1814"/>
                  <a:gd name="T24" fmla="*/ 4 w 884"/>
                  <a:gd name="T25" fmla="*/ 4 h 1814"/>
                  <a:gd name="T26" fmla="*/ 3 w 884"/>
                  <a:gd name="T27" fmla="*/ 4 h 1814"/>
                  <a:gd name="T28" fmla="*/ 3 w 884"/>
                  <a:gd name="T29" fmla="*/ 3 h 1814"/>
                  <a:gd name="T30" fmla="*/ 3 w 884"/>
                  <a:gd name="T31" fmla="*/ 3 h 1814"/>
                  <a:gd name="T32" fmla="*/ 2 w 884"/>
                  <a:gd name="T33" fmla="*/ 2 h 1814"/>
                  <a:gd name="T34" fmla="*/ 2 w 884"/>
                  <a:gd name="T35" fmla="*/ 2 h 1814"/>
                  <a:gd name="T36" fmla="*/ 1 w 884"/>
                  <a:gd name="T37" fmla="*/ 2 h 1814"/>
                  <a:gd name="T38" fmla="*/ 1 w 884"/>
                  <a:gd name="T39" fmla="*/ 1 h 1814"/>
                  <a:gd name="T40" fmla="*/ 1 w 884"/>
                  <a:gd name="T41" fmla="*/ 1 h 1814"/>
                  <a:gd name="T42" fmla="*/ 1 w 884"/>
                  <a:gd name="T43" fmla="*/ 1 h 1814"/>
                  <a:gd name="T44" fmla="*/ 0 w 884"/>
                  <a:gd name="T45" fmla="*/ 1 h 1814"/>
                  <a:gd name="T46" fmla="*/ 0 w 884"/>
                  <a:gd name="T47" fmla="*/ 0 h 1814"/>
                  <a:gd name="T48" fmla="*/ 0 w 884"/>
                  <a:gd name="T49" fmla="*/ 1 h 1814"/>
                  <a:gd name="T50" fmla="*/ 0 w 884"/>
                  <a:gd name="T51" fmla="*/ 2 h 1814"/>
                  <a:gd name="T52" fmla="*/ 0 w 884"/>
                  <a:gd name="T53" fmla="*/ 2 h 1814"/>
                  <a:gd name="T54" fmla="*/ 0 w 884"/>
                  <a:gd name="T55" fmla="*/ 3 h 1814"/>
                  <a:gd name="T56" fmla="*/ 0 w 884"/>
                  <a:gd name="T57" fmla="*/ 4 h 1814"/>
                  <a:gd name="T58" fmla="*/ 0 w 884"/>
                  <a:gd name="T59" fmla="*/ 4 h 1814"/>
                  <a:gd name="T60" fmla="*/ 0 w 884"/>
                  <a:gd name="T61" fmla="*/ 5 h 1814"/>
                  <a:gd name="T62" fmla="*/ 0 w 884"/>
                  <a:gd name="T63" fmla="*/ 5 h 1814"/>
                  <a:gd name="T64" fmla="*/ 1 w 884"/>
                  <a:gd name="T65" fmla="*/ 6 h 1814"/>
                  <a:gd name="T66" fmla="*/ 1 w 884"/>
                  <a:gd name="T67" fmla="*/ 6 h 1814"/>
                  <a:gd name="T68" fmla="*/ 1 w 884"/>
                  <a:gd name="T69" fmla="*/ 7 h 1814"/>
                  <a:gd name="T70" fmla="*/ 2 w 884"/>
                  <a:gd name="T71" fmla="*/ 7 h 1814"/>
                  <a:gd name="T72" fmla="*/ 2 w 884"/>
                  <a:gd name="T73" fmla="*/ 8 h 1814"/>
                  <a:gd name="T74" fmla="*/ 3 w 884"/>
                  <a:gd name="T75" fmla="*/ 8 h 1814"/>
                  <a:gd name="T76" fmla="*/ 3 w 884"/>
                  <a:gd name="T77" fmla="*/ 9 h 1814"/>
                  <a:gd name="T78" fmla="*/ 4 w 884"/>
                  <a:gd name="T79" fmla="*/ 10 h 181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884"/>
                  <a:gd name="T121" fmla="*/ 0 h 1814"/>
                  <a:gd name="T122" fmla="*/ 884 w 884"/>
                  <a:gd name="T123" fmla="*/ 1814 h 181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884" h="1814">
                    <a:moveTo>
                      <a:pt x="864" y="1814"/>
                    </a:moveTo>
                    <a:lnTo>
                      <a:pt x="871" y="1747"/>
                    </a:lnTo>
                    <a:lnTo>
                      <a:pt x="876" y="1681"/>
                    </a:lnTo>
                    <a:lnTo>
                      <a:pt x="881" y="1619"/>
                    </a:lnTo>
                    <a:lnTo>
                      <a:pt x="883" y="1559"/>
                    </a:lnTo>
                    <a:lnTo>
                      <a:pt x="884" y="1501"/>
                    </a:lnTo>
                    <a:lnTo>
                      <a:pt x="884" y="1445"/>
                    </a:lnTo>
                    <a:lnTo>
                      <a:pt x="883" y="1391"/>
                    </a:lnTo>
                    <a:lnTo>
                      <a:pt x="880" y="1338"/>
                    </a:lnTo>
                    <a:lnTo>
                      <a:pt x="876" y="1288"/>
                    </a:lnTo>
                    <a:lnTo>
                      <a:pt x="870" y="1240"/>
                    </a:lnTo>
                    <a:lnTo>
                      <a:pt x="863" y="1194"/>
                    </a:lnTo>
                    <a:lnTo>
                      <a:pt x="855" y="1149"/>
                    </a:lnTo>
                    <a:lnTo>
                      <a:pt x="847" y="1106"/>
                    </a:lnTo>
                    <a:lnTo>
                      <a:pt x="837" y="1064"/>
                    </a:lnTo>
                    <a:lnTo>
                      <a:pt x="825" y="1025"/>
                    </a:lnTo>
                    <a:lnTo>
                      <a:pt x="813" y="985"/>
                    </a:lnTo>
                    <a:lnTo>
                      <a:pt x="800" y="948"/>
                    </a:lnTo>
                    <a:lnTo>
                      <a:pt x="786" y="913"/>
                    </a:lnTo>
                    <a:lnTo>
                      <a:pt x="771" y="877"/>
                    </a:lnTo>
                    <a:lnTo>
                      <a:pt x="755" y="845"/>
                    </a:lnTo>
                    <a:lnTo>
                      <a:pt x="738" y="812"/>
                    </a:lnTo>
                    <a:lnTo>
                      <a:pt x="720" y="780"/>
                    </a:lnTo>
                    <a:lnTo>
                      <a:pt x="701" y="750"/>
                    </a:lnTo>
                    <a:lnTo>
                      <a:pt x="682" y="720"/>
                    </a:lnTo>
                    <a:lnTo>
                      <a:pt x="662" y="692"/>
                    </a:lnTo>
                    <a:lnTo>
                      <a:pt x="641" y="663"/>
                    </a:lnTo>
                    <a:lnTo>
                      <a:pt x="620" y="637"/>
                    </a:lnTo>
                    <a:lnTo>
                      <a:pt x="598" y="610"/>
                    </a:lnTo>
                    <a:lnTo>
                      <a:pt x="575" y="583"/>
                    </a:lnTo>
                    <a:lnTo>
                      <a:pt x="552" y="558"/>
                    </a:lnTo>
                    <a:lnTo>
                      <a:pt x="528" y="533"/>
                    </a:lnTo>
                    <a:lnTo>
                      <a:pt x="503" y="509"/>
                    </a:lnTo>
                    <a:lnTo>
                      <a:pt x="444" y="452"/>
                    </a:lnTo>
                    <a:lnTo>
                      <a:pt x="390" y="402"/>
                    </a:lnTo>
                    <a:lnTo>
                      <a:pt x="340" y="359"/>
                    </a:lnTo>
                    <a:lnTo>
                      <a:pt x="296" y="319"/>
                    </a:lnTo>
                    <a:lnTo>
                      <a:pt x="256" y="285"/>
                    </a:lnTo>
                    <a:lnTo>
                      <a:pt x="219" y="255"/>
                    </a:lnTo>
                    <a:lnTo>
                      <a:pt x="187" y="228"/>
                    </a:lnTo>
                    <a:lnTo>
                      <a:pt x="158" y="203"/>
                    </a:lnTo>
                    <a:lnTo>
                      <a:pt x="131" y="179"/>
                    </a:lnTo>
                    <a:lnTo>
                      <a:pt x="109" y="157"/>
                    </a:lnTo>
                    <a:lnTo>
                      <a:pt x="89" y="134"/>
                    </a:lnTo>
                    <a:lnTo>
                      <a:pt x="72" y="111"/>
                    </a:lnTo>
                    <a:lnTo>
                      <a:pt x="58" y="87"/>
                    </a:lnTo>
                    <a:lnTo>
                      <a:pt x="46" y="61"/>
                    </a:lnTo>
                    <a:lnTo>
                      <a:pt x="36" y="32"/>
                    </a:lnTo>
                    <a:lnTo>
                      <a:pt x="28" y="0"/>
                    </a:lnTo>
                    <a:lnTo>
                      <a:pt x="22" y="100"/>
                    </a:lnTo>
                    <a:lnTo>
                      <a:pt x="17" y="193"/>
                    </a:lnTo>
                    <a:lnTo>
                      <a:pt x="12" y="280"/>
                    </a:lnTo>
                    <a:lnTo>
                      <a:pt x="8" y="361"/>
                    </a:lnTo>
                    <a:lnTo>
                      <a:pt x="4" y="435"/>
                    </a:lnTo>
                    <a:lnTo>
                      <a:pt x="1" y="505"/>
                    </a:lnTo>
                    <a:lnTo>
                      <a:pt x="0" y="569"/>
                    </a:lnTo>
                    <a:lnTo>
                      <a:pt x="0" y="629"/>
                    </a:lnTo>
                    <a:lnTo>
                      <a:pt x="1" y="684"/>
                    </a:lnTo>
                    <a:lnTo>
                      <a:pt x="4" y="737"/>
                    </a:lnTo>
                    <a:lnTo>
                      <a:pt x="9" y="786"/>
                    </a:lnTo>
                    <a:lnTo>
                      <a:pt x="16" y="832"/>
                    </a:lnTo>
                    <a:lnTo>
                      <a:pt x="25" y="876"/>
                    </a:lnTo>
                    <a:lnTo>
                      <a:pt x="37" y="917"/>
                    </a:lnTo>
                    <a:lnTo>
                      <a:pt x="50" y="958"/>
                    </a:lnTo>
                    <a:lnTo>
                      <a:pt x="67" y="997"/>
                    </a:lnTo>
                    <a:lnTo>
                      <a:pt x="87" y="1035"/>
                    </a:lnTo>
                    <a:lnTo>
                      <a:pt x="110" y="1073"/>
                    </a:lnTo>
                    <a:lnTo>
                      <a:pt x="137" y="1111"/>
                    </a:lnTo>
                    <a:lnTo>
                      <a:pt x="166" y="1151"/>
                    </a:lnTo>
                    <a:lnTo>
                      <a:pt x="200" y="1190"/>
                    </a:lnTo>
                    <a:lnTo>
                      <a:pt x="236" y="1231"/>
                    </a:lnTo>
                    <a:lnTo>
                      <a:pt x="279" y="1274"/>
                    </a:lnTo>
                    <a:lnTo>
                      <a:pt x="323" y="1320"/>
                    </a:lnTo>
                    <a:lnTo>
                      <a:pt x="374" y="1367"/>
                    </a:lnTo>
                    <a:lnTo>
                      <a:pt x="428" y="1418"/>
                    </a:lnTo>
                    <a:lnTo>
                      <a:pt x="489" y="1474"/>
                    </a:lnTo>
                    <a:lnTo>
                      <a:pt x="553" y="1531"/>
                    </a:lnTo>
                    <a:lnTo>
                      <a:pt x="623" y="1594"/>
                    </a:lnTo>
                    <a:lnTo>
                      <a:pt x="697" y="1663"/>
                    </a:lnTo>
                    <a:lnTo>
                      <a:pt x="778" y="1735"/>
                    </a:lnTo>
                    <a:lnTo>
                      <a:pt x="864" y="1814"/>
                    </a:lnTo>
                    <a:close/>
                  </a:path>
                </a:pathLst>
              </a:custGeom>
              <a:solidFill>
                <a:srgbClr val="00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6262" name="Freeform 102"/>
              <p:cNvSpPr>
                <a:spLocks/>
              </p:cNvSpPr>
              <p:nvPr/>
            </p:nvSpPr>
            <p:spPr bwMode="auto">
              <a:xfrm>
                <a:off x="2696" y="3282"/>
                <a:ext cx="70" cy="232"/>
              </a:xfrm>
              <a:custGeom>
                <a:avLst/>
                <a:gdLst>
                  <a:gd name="T0" fmla="*/ 0 w 401"/>
                  <a:gd name="T1" fmla="*/ 0 h 1314"/>
                  <a:gd name="T2" fmla="*/ 0 w 401"/>
                  <a:gd name="T3" fmla="*/ 0 h 1314"/>
                  <a:gd name="T4" fmla="*/ 1 w 401"/>
                  <a:gd name="T5" fmla="*/ 1 h 1314"/>
                  <a:gd name="T6" fmla="*/ 1 w 401"/>
                  <a:gd name="T7" fmla="*/ 1 h 1314"/>
                  <a:gd name="T8" fmla="*/ 1 w 401"/>
                  <a:gd name="T9" fmla="*/ 1 h 1314"/>
                  <a:gd name="T10" fmla="*/ 1 w 401"/>
                  <a:gd name="T11" fmla="*/ 2 h 1314"/>
                  <a:gd name="T12" fmla="*/ 1 w 401"/>
                  <a:gd name="T13" fmla="*/ 2 h 1314"/>
                  <a:gd name="T14" fmla="*/ 2 w 401"/>
                  <a:gd name="T15" fmla="*/ 2 h 1314"/>
                  <a:gd name="T16" fmla="*/ 2 w 401"/>
                  <a:gd name="T17" fmla="*/ 3 h 1314"/>
                  <a:gd name="T18" fmla="*/ 2 w 401"/>
                  <a:gd name="T19" fmla="*/ 3 h 1314"/>
                  <a:gd name="T20" fmla="*/ 2 w 401"/>
                  <a:gd name="T21" fmla="*/ 4 h 1314"/>
                  <a:gd name="T22" fmla="*/ 2 w 401"/>
                  <a:gd name="T23" fmla="*/ 4 h 1314"/>
                  <a:gd name="T24" fmla="*/ 2 w 401"/>
                  <a:gd name="T25" fmla="*/ 5 h 1314"/>
                  <a:gd name="T26" fmla="*/ 2 w 401"/>
                  <a:gd name="T27" fmla="*/ 5 h 1314"/>
                  <a:gd name="T28" fmla="*/ 2 w 401"/>
                  <a:gd name="T29" fmla="*/ 6 h 1314"/>
                  <a:gd name="T30" fmla="*/ 2 w 401"/>
                  <a:gd name="T31" fmla="*/ 7 h 1314"/>
                  <a:gd name="T32" fmla="*/ 2 w 401"/>
                  <a:gd name="T33" fmla="*/ 7 h 1314"/>
                  <a:gd name="T34" fmla="*/ 2 w 401"/>
                  <a:gd name="T35" fmla="*/ 7 h 1314"/>
                  <a:gd name="T36" fmla="*/ 2 w 401"/>
                  <a:gd name="T37" fmla="*/ 6 h 1314"/>
                  <a:gd name="T38" fmla="*/ 2 w 401"/>
                  <a:gd name="T39" fmla="*/ 5 h 1314"/>
                  <a:gd name="T40" fmla="*/ 2 w 401"/>
                  <a:gd name="T41" fmla="*/ 5 h 1314"/>
                  <a:gd name="T42" fmla="*/ 2 w 401"/>
                  <a:gd name="T43" fmla="*/ 4 h 1314"/>
                  <a:gd name="T44" fmla="*/ 2 w 401"/>
                  <a:gd name="T45" fmla="*/ 4 h 1314"/>
                  <a:gd name="T46" fmla="*/ 2 w 401"/>
                  <a:gd name="T47" fmla="*/ 3 h 1314"/>
                  <a:gd name="T48" fmla="*/ 2 w 401"/>
                  <a:gd name="T49" fmla="*/ 3 h 1314"/>
                  <a:gd name="T50" fmla="*/ 2 w 401"/>
                  <a:gd name="T51" fmla="*/ 2 h 1314"/>
                  <a:gd name="T52" fmla="*/ 2 w 401"/>
                  <a:gd name="T53" fmla="*/ 2 h 1314"/>
                  <a:gd name="T54" fmla="*/ 1 w 401"/>
                  <a:gd name="T55" fmla="*/ 2 h 1314"/>
                  <a:gd name="T56" fmla="*/ 1 w 401"/>
                  <a:gd name="T57" fmla="*/ 1 h 1314"/>
                  <a:gd name="T58" fmla="*/ 1 w 401"/>
                  <a:gd name="T59" fmla="*/ 1 h 1314"/>
                  <a:gd name="T60" fmla="*/ 1 w 401"/>
                  <a:gd name="T61" fmla="*/ 1 h 1314"/>
                  <a:gd name="T62" fmla="*/ 1 w 401"/>
                  <a:gd name="T63" fmla="*/ 0 h 1314"/>
                  <a:gd name="T64" fmla="*/ 0 w 401"/>
                  <a:gd name="T65" fmla="*/ 0 h 1314"/>
                  <a:gd name="T66" fmla="*/ 0 w 401"/>
                  <a:gd name="T67" fmla="*/ 0 h 1314"/>
                  <a:gd name="T68" fmla="*/ 0 w 401"/>
                  <a:gd name="T69" fmla="*/ 0 h 1314"/>
                  <a:gd name="T70" fmla="*/ 0 w 401"/>
                  <a:gd name="T71" fmla="*/ 0 h 131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01"/>
                  <a:gd name="T109" fmla="*/ 0 h 1314"/>
                  <a:gd name="T110" fmla="*/ 401 w 401"/>
                  <a:gd name="T111" fmla="*/ 1314 h 131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01" h="1314">
                    <a:moveTo>
                      <a:pt x="0" y="15"/>
                    </a:moveTo>
                    <a:lnTo>
                      <a:pt x="0" y="15"/>
                    </a:lnTo>
                    <a:lnTo>
                      <a:pt x="25" y="40"/>
                    </a:lnTo>
                    <a:lnTo>
                      <a:pt x="49" y="65"/>
                    </a:lnTo>
                    <a:lnTo>
                      <a:pt x="72" y="90"/>
                    </a:lnTo>
                    <a:lnTo>
                      <a:pt x="93" y="115"/>
                    </a:lnTo>
                    <a:lnTo>
                      <a:pt x="116" y="143"/>
                    </a:lnTo>
                    <a:lnTo>
                      <a:pt x="137" y="169"/>
                    </a:lnTo>
                    <a:lnTo>
                      <a:pt x="158" y="198"/>
                    </a:lnTo>
                    <a:lnTo>
                      <a:pt x="178" y="225"/>
                    </a:lnTo>
                    <a:lnTo>
                      <a:pt x="197" y="256"/>
                    </a:lnTo>
                    <a:lnTo>
                      <a:pt x="216" y="285"/>
                    </a:lnTo>
                    <a:lnTo>
                      <a:pt x="234" y="316"/>
                    </a:lnTo>
                    <a:lnTo>
                      <a:pt x="250" y="349"/>
                    </a:lnTo>
                    <a:lnTo>
                      <a:pt x="266" y="380"/>
                    </a:lnTo>
                    <a:lnTo>
                      <a:pt x="280" y="416"/>
                    </a:lnTo>
                    <a:lnTo>
                      <a:pt x="294" y="451"/>
                    </a:lnTo>
                    <a:lnTo>
                      <a:pt x="308" y="488"/>
                    </a:lnTo>
                    <a:lnTo>
                      <a:pt x="319" y="526"/>
                    </a:lnTo>
                    <a:lnTo>
                      <a:pt x="331" y="566"/>
                    </a:lnTo>
                    <a:lnTo>
                      <a:pt x="342" y="608"/>
                    </a:lnTo>
                    <a:lnTo>
                      <a:pt x="350" y="650"/>
                    </a:lnTo>
                    <a:lnTo>
                      <a:pt x="357" y="694"/>
                    </a:lnTo>
                    <a:lnTo>
                      <a:pt x="364" y="740"/>
                    </a:lnTo>
                    <a:lnTo>
                      <a:pt x="371" y="789"/>
                    </a:lnTo>
                    <a:lnTo>
                      <a:pt x="375" y="839"/>
                    </a:lnTo>
                    <a:lnTo>
                      <a:pt x="377" y="890"/>
                    </a:lnTo>
                    <a:lnTo>
                      <a:pt x="377" y="944"/>
                    </a:lnTo>
                    <a:lnTo>
                      <a:pt x="377" y="1000"/>
                    </a:lnTo>
                    <a:lnTo>
                      <a:pt x="376" y="1058"/>
                    </a:lnTo>
                    <a:lnTo>
                      <a:pt x="376" y="1118"/>
                    </a:lnTo>
                    <a:lnTo>
                      <a:pt x="371" y="1179"/>
                    </a:lnTo>
                    <a:lnTo>
                      <a:pt x="365" y="1244"/>
                    </a:lnTo>
                    <a:lnTo>
                      <a:pt x="359" y="1311"/>
                    </a:lnTo>
                    <a:lnTo>
                      <a:pt x="380" y="1314"/>
                    </a:lnTo>
                    <a:lnTo>
                      <a:pt x="386" y="1247"/>
                    </a:lnTo>
                    <a:lnTo>
                      <a:pt x="392" y="1181"/>
                    </a:lnTo>
                    <a:lnTo>
                      <a:pt x="397" y="1118"/>
                    </a:lnTo>
                    <a:lnTo>
                      <a:pt x="400" y="1058"/>
                    </a:lnTo>
                    <a:lnTo>
                      <a:pt x="401" y="1000"/>
                    </a:lnTo>
                    <a:lnTo>
                      <a:pt x="401" y="944"/>
                    </a:lnTo>
                    <a:lnTo>
                      <a:pt x="398" y="890"/>
                    </a:lnTo>
                    <a:lnTo>
                      <a:pt x="396" y="836"/>
                    </a:lnTo>
                    <a:lnTo>
                      <a:pt x="392" y="786"/>
                    </a:lnTo>
                    <a:lnTo>
                      <a:pt x="385" y="738"/>
                    </a:lnTo>
                    <a:lnTo>
                      <a:pt x="379" y="692"/>
                    </a:lnTo>
                    <a:lnTo>
                      <a:pt x="371" y="647"/>
                    </a:lnTo>
                    <a:lnTo>
                      <a:pt x="363" y="602"/>
                    </a:lnTo>
                    <a:lnTo>
                      <a:pt x="352" y="560"/>
                    </a:lnTo>
                    <a:lnTo>
                      <a:pt x="340" y="521"/>
                    </a:lnTo>
                    <a:lnTo>
                      <a:pt x="329" y="480"/>
                    </a:lnTo>
                    <a:lnTo>
                      <a:pt x="315" y="443"/>
                    </a:lnTo>
                    <a:lnTo>
                      <a:pt x="301" y="408"/>
                    </a:lnTo>
                    <a:lnTo>
                      <a:pt x="287" y="373"/>
                    </a:lnTo>
                    <a:lnTo>
                      <a:pt x="271" y="338"/>
                    </a:lnTo>
                    <a:lnTo>
                      <a:pt x="252" y="306"/>
                    </a:lnTo>
                    <a:lnTo>
                      <a:pt x="234" y="274"/>
                    </a:lnTo>
                    <a:lnTo>
                      <a:pt x="216" y="243"/>
                    </a:lnTo>
                    <a:lnTo>
                      <a:pt x="196" y="212"/>
                    </a:lnTo>
                    <a:lnTo>
                      <a:pt x="176" y="185"/>
                    </a:lnTo>
                    <a:lnTo>
                      <a:pt x="155" y="156"/>
                    </a:lnTo>
                    <a:lnTo>
                      <a:pt x="134" y="130"/>
                    </a:lnTo>
                    <a:lnTo>
                      <a:pt x="112" y="102"/>
                    </a:lnTo>
                    <a:lnTo>
                      <a:pt x="88" y="75"/>
                    </a:lnTo>
                    <a:lnTo>
                      <a:pt x="65" y="50"/>
                    </a:lnTo>
                    <a:lnTo>
                      <a:pt x="41" y="25"/>
                    </a:lnTo>
                    <a:lnTo>
                      <a:pt x="16" y="0"/>
                    </a:lnTo>
                    <a:lnTo>
                      <a:pt x="0" y="1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6263" name="Freeform 103"/>
              <p:cNvSpPr>
                <a:spLocks/>
              </p:cNvSpPr>
              <p:nvPr/>
            </p:nvSpPr>
            <p:spPr bwMode="auto">
              <a:xfrm>
                <a:off x="2611" y="3181"/>
                <a:ext cx="87" cy="103"/>
              </a:xfrm>
              <a:custGeom>
                <a:avLst/>
                <a:gdLst>
                  <a:gd name="T0" fmla="*/ 0 w 494"/>
                  <a:gd name="T1" fmla="*/ 0 h 586"/>
                  <a:gd name="T2" fmla="*/ 0 w 494"/>
                  <a:gd name="T3" fmla="*/ 0 h 586"/>
                  <a:gd name="T4" fmla="*/ 0 w 494"/>
                  <a:gd name="T5" fmla="*/ 1 h 586"/>
                  <a:gd name="T6" fmla="*/ 0 w 494"/>
                  <a:gd name="T7" fmla="*/ 1 h 586"/>
                  <a:gd name="T8" fmla="*/ 0 w 494"/>
                  <a:gd name="T9" fmla="*/ 1 h 586"/>
                  <a:gd name="T10" fmla="*/ 0 w 494"/>
                  <a:gd name="T11" fmla="*/ 1 h 586"/>
                  <a:gd name="T12" fmla="*/ 0 w 494"/>
                  <a:gd name="T13" fmla="*/ 1 h 586"/>
                  <a:gd name="T14" fmla="*/ 1 w 494"/>
                  <a:gd name="T15" fmla="*/ 1 h 586"/>
                  <a:gd name="T16" fmla="*/ 1 w 494"/>
                  <a:gd name="T17" fmla="*/ 1 h 586"/>
                  <a:gd name="T18" fmla="*/ 1 w 494"/>
                  <a:gd name="T19" fmla="*/ 2 h 586"/>
                  <a:gd name="T20" fmla="*/ 1 w 494"/>
                  <a:gd name="T21" fmla="*/ 2 h 586"/>
                  <a:gd name="T22" fmla="*/ 1 w 494"/>
                  <a:gd name="T23" fmla="*/ 2 h 586"/>
                  <a:gd name="T24" fmla="*/ 1 w 494"/>
                  <a:gd name="T25" fmla="*/ 2 h 586"/>
                  <a:gd name="T26" fmla="*/ 1 w 494"/>
                  <a:gd name="T27" fmla="*/ 2 h 586"/>
                  <a:gd name="T28" fmla="*/ 2 w 494"/>
                  <a:gd name="T29" fmla="*/ 2 h 586"/>
                  <a:gd name="T30" fmla="*/ 2 w 494"/>
                  <a:gd name="T31" fmla="*/ 3 h 586"/>
                  <a:gd name="T32" fmla="*/ 2 w 494"/>
                  <a:gd name="T33" fmla="*/ 3 h 586"/>
                  <a:gd name="T34" fmla="*/ 3 w 494"/>
                  <a:gd name="T35" fmla="*/ 3 h 586"/>
                  <a:gd name="T36" fmla="*/ 3 w 494"/>
                  <a:gd name="T37" fmla="*/ 3 h 586"/>
                  <a:gd name="T38" fmla="*/ 2 w 494"/>
                  <a:gd name="T39" fmla="*/ 3 h 586"/>
                  <a:gd name="T40" fmla="*/ 2 w 494"/>
                  <a:gd name="T41" fmla="*/ 2 h 586"/>
                  <a:gd name="T42" fmla="*/ 2 w 494"/>
                  <a:gd name="T43" fmla="*/ 2 h 586"/>
                  <a:gd name="T44" fmla="*/ 2 w 494"/>
                  <a:gd name="T45" fmla="*/ 2 h 586"/>
                  <a:gd name="T46" fmla="*/ 1 w 494"/>
                  <a:gd name="T47" fmla="*/ 2 h 586"/>
                  <a:gd name="T48" fmla="*/ 1 w 494"/>
                  <a:gd name="T49" fmla="*/ 2 h 586"/>
                  <a:gd name="T50" fmla="*/ 1 w 494"/>
                  <a:gd name="T51" fmla="*/ 2 h 586"/>
                  <a:gd name="T52" fmla="*/ 1 w 494"/>
                  <a:gd name="T53" fmla="*/ 1 h 586"/>
                  <a:gd name="T54" fmla="*/ 1 w 494"/>
                  <a:gd name="T55" fmla="*/ 1 h 586"/>
                  <a:gd name="T56" fmla="*/ 1 w 494"/>
                  <a:gd name="T57" fmla="*/ 1 h 586"/>
                  <a:gd name="T58" fmla="*/ 0 w 494"/>
                  <a:gd name="T59" fmla="*/ 1 h 586"/>
                  <a:gd name="T60" fmla="*/ 0 w 494"/>
                  <a:gd name="T61" fmla="*/ 1 h 586"/>
                  <a:gd name="T62" fmla="*/ 0 w 494"/>
                  <a:gd name="T63" fmla="*/ 1 h 586"/>
                  <a:gd name="T64" fmla="*/ 0 w 494"/>
                  <a:gd name="T65" fmla="*/ 1 h 586"/>
                  <a:gd name="T66" fmla="*/ 0 w 494"/>
                  <a:gd name="T67" fmla="*/ 1 h 586"/>
                  <a:gd name="T68" fmla="*/ 0 w 494"/>
                  <a:gd name="T69" fmla="*/ 0 h 586"/>
                  <a:gd name="T70" fmla="*/ 0 w 494"/>
                  <a:gd name="T71" fmla="*/ 0 h 586"/>
                  <a:gd name="T72" fmla="*/ 0 w 494"/>
                  <a:gd name="T73" fmla="*/ 0 h 586"/>
                  <a:gd name="T74" fmla="*/ 0 w 494"/>
                  <a:gd name="T75" fmla="*/ 0 h 586"/>
                  <a:gd name="T76" fmla="*/ 0 w 494"/>
                  <a:gd name="T77" fmla="*/ 0 h 586"/>
                  <a:gd name="T78" fmla="*/ 0 w 494"/>
                  <a:gd name="T79" fmla="*/ 0 h 58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494"/>
                  <a:gd name="T121" fmla="*/ 0 h 586"/>
                  <a:gd name="T122" fmla="*/ 494 w 494"/>
                  <a:gd name="T123" fmla="*/ 586 h 58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494" h="586">
                    <a:moveTo>
                      <a:pt x="21" y="70"/>
                    </a:moveTo>
                    <a:lnTo>
                      <a:pt x="0" y="73"/>
                    </a:lnTo>
                    <a:lnTo>
                      <a:pt x="8" y="105"/>
                    </a:lnTo>
                    <a:lnTo>
                      <a:pt x="19" y="135"/>
                    </a:lnTo>
                    <a:lnTo>
                      <a:pt x="30" y="162"/>
                    </a:lnTo>
                    <a:lnTo>
                      <a:pt x="46" y="187"/>
                    </a:lnTo>
                    <a:lnTo>
                      <a:pt x="63" y="211"/>
                    </a:lnTo>
                    <a:lnTo>
                      <a:pt x="84" y="235"/>
                    </a:lnTo>
                    <a:lnTo>
                      <a:pt x="107" y="257"/>
                    </a:lnTo>
                    <a:lnTo>
                      <a:pt x="133" y="281"/>
                    </a:lnTo>
                    <a:lnTo>
                      <a:pt x="163" y="305"/>
                    </a:lnTo>
                    <a:lnTo>
                      <a:pt x="196" y="334"/>
                    </a:lnTo>
                    <a:lnTo>
                      <a:pt x="233" y="363"/>
                    </a:lnTo>
                    <a:lnTo>
                      <a:pt x="271" y="397"/>
                    </a:lnTo>
                    <a:lnTo>
                      <a:pt x="315" y="437"/>
                    </a:lnTo>
                    <a:lnTo>
                      <a:pt x="365" y="480"/>
                    </a:lnTo>
                    <a:lnTo>
                      <a:pt x="419" y="530"/>
                    </a:lnTo>
                    <a:lnTo>
                      <a:pt x="478" y="586"/>
                    </a:lnTo>
                    <a:lnTo>
                      <a:pt x="494" y="571"/>
                    </a:lnTo>
                    <a:lnTo>
                      <a:pt x="435" y="514"/>
                    </a:lnTo>
                    <a:lnTo>
                      <a:pt x="381" y="464"/>
                    </a:lnTo>
                    <a:lnTo>
                      <a:pt x="331" y="421"/>
                    </a:lnTo>
                    <a:lnTo>
                      <a:pt x="286" y="382"/>
                    </a:lnTo>
                    <a:lnTo>
                      <a:pt x="246" y="347"/>
                    </a:lnTo>
                    <a:lnTo>
                      <a:pt x="209" y="316"/>
                    </a:lnTo>
                    <a:lnTo>
                      <a:pt x="176" y="290"/>
                    </a:lnTo>
                    <a:lnTo>
                      <a:pt x="149" y="265"/>
                    </a:lnTo>
                    <a:lnTo>
                      <a:pt x="122" y="241"/>
                    </a:lnTo>
                    <a:lnTo>
                      <a:pt x="100" y="219"/>
                    </a:lnTo>
                    <a:lnTo>
                      <a:pt x="82" y="198"/>
                    </a:lnTo>
                    <a:lnTo>
                      <a:pt x="64" y="174"/>
                    </a:lnTo>
                    <a:lnTo>
                      <a:pt x="51" y="152"/>
                    </a:lnTo>
                    <a:lnTo>
                      <a:pt x="40" y="127"/>
                    </a:lnTo>
                    <a:lnTo>
                      <a:pt x="29" y="99"/>
                    </a:lnTo>
                    <a:lnTo>
                      <a:pt x="21" y="68"/>
                    </a:lnTo>
                    <a:lnTo>
                      <a:pt x="0" y="70"/>
                    </a:lnTo>
                    <a:lnTo>
                      <a:pt x="21" y="68"/>
                    </a:lnTo>
                    <a:lnTo>
                      <a:pt x="4" y="0"/>
                    </a:lnTo>
                    <a:lnTo>
                      <a:pt x="0" y="70"/>
                    </a:lnTo>
                    <a:lnTo>
                      <a:pt x="21" y="7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6264" name="Freeform 104"/>
              <p:cNvSpPr>
                <a:spLocks/>
              </p:cNvSpPr>
              <p:nvPr/>
            </p:nvSpPr>
            <p:spPr bwMode="auto">
              <a:xfrm>
                <a:off x="2606" y="3193"/>
                <a:ext cx="156" cy="325"/>
              </a:xfrm>
              <a:custGeom>
                <a:avLst/>
                <a:gdLst>
                  <a:gd name="T0" fmla="*/ 5 w 887"/>
                  <a:gd name="T1" fmla="*/ 10 h 1836"/>
                  <a:gd name="T2" fmla="*/ 4 w 887"/>
                  <a:gd name="T3" fmla="*/ 9 h 1836"/>
                  <a:gd name="T4" fmla="*/ 3 w 887"/>
                  <a:gd name="T5" fmla="*/ 8 h 1836"/>
                  <a:gd name="T6" fmla="*/ 2 w 887"/>
                  <a:gd name="T7" fmla="*/ 8 h 1836"/>
                  <a:gd name="T8" fmla="*/ 2 w 887"/>
                  <a:gd name="T9" fmla="*/ 7 h 1836"/>
                  <a:gd name="T10" fmla="*/ 1 w 887"/>
                  <a:gd name="T11" fmla="*/ 7 h 1836"/>
                  <a:gd name="T12" fmla="*/ 1 w 887"/>
                  <a:gd name="T13" fmla="*/ 6 h 1836"/>
                  <a:gd name="T14" fmla="*/ 1 w 887"/>
                  <a:gd name="T15" fmla="*/ 6 h 1836"/>
                  <a:gd name="T16" fmla="*/ 1 w 887"/>
                  <a:gd name="T17" fmla="*/ 5 h 1836"/>
                  <a:gd name="T18" fmla="*/ 0 w 887"/>
                  <a:gd name="T19" fmla="*/ 5 h 1836"/>
                  <a:gd name="T20" fmla="*/ 0 w 887"/>
                  <a:gd name="T21" fmla="*/ 5 h 1836"/>
                  <a:gd name="T22" fmla="*/ 0 w 887"/>
                  <a:gd name="T23" fmla="*/ 4 h 1836"/>
                  <a:gd name="T24" fmla="*/ 0 w 887"/>
                  <a:gd name="T25" fmla="*/ 4 h 1836"/>
                  <a:gd name="T26" fmla="*/ 0 w 887"/>
                  <a:gd name="T27" fmla="*/ 3 h 1836"/>
                  <a:gd name="T28" fmla="*/ 0 w 887"/>
                  <a:gd name="T29" fmla="*/ 2 h 1836"/>
                  <a:gd name="T30" fmla="*/ 0 w 887"/>
                  <a:gd name="T31" fmla="*/ 1 h 1836"/>
                  <a:gd name="T32" fmla="*/ 0 w 887"/>
                  <a:gd name="T33" fmla="*/ 0 h 1836"/>
                  <a:gd name="T34" fmla="*/ 0 w 887"/>
                  <a:gd name="T35" fmla="*/ 1 h 1836"/>
                  <a:gd name="T36" fmla="*/ 0 w 887"/>
                  <a:gd name="T37" fmla="*/ 2 h 1836"/>
                  <a:gd name="T38" fmla="*/ 0 w 887"/>
                  <a:gd name="T39" fmla="*/ 2 h 1836"/>
                  <a:gd name="T40" fmla="*/ 0 w 887"/>
                  <a:gd name="T41" fmla="*/ 3 h 1836"/>
                  <a:gd name="T42" fmla="*/ 0 w 887"/>
                  <a:gd name="T43" fmla="*/ 4 h 1836"/>
                  <a:gd name="T44" fmla="*/ 0 w 887"/>
                  <a:gd name="T45" fmla="*/ 4 h 1836"/>
                  <a:gd name="T46" fmla="*/ 0 w 887"/>
                  <a:gd name="T47" fmla="*/ 5 h 1836"/>
                  <a:gd name="T48" fmla="*/ 0 w 887"/>
                  <a:gd name="T49" fmla="*/ 5 h 1836"/>
                  <a:gd name="T50" fmla="*/ 1 w 887"/>
                  <a:gd name="T51" fmla="*/ 6 h 1836"/>
                  <a:gd name="T52" fmla="*/ 1 w 887"/>
                  <a:gd name="T53" fmla="*/ 6 h 1836"/>
                  <a:gd name="T54" fmla="*/ 1 w 887"/>
                  <a:gd name="T55" fmla="*/ 7 h 1836"/>
                  <a:gd name="T56" fmla="*/ 2 w 887"/>
                  <a:gd name="T57" fmla="*/ 7 h 1836"/>
                  <a:gd name="T58" fmla="*/ 2 w 887"/>
                  <a:gd name="T59" fmla="*/ 8 h 1836"/>
                  <a:gd name="T60" fmla="*/ 3 w 887"/>
                  <a:gd name="T61" fmla="*/ 8 h 1836"/>
                  <a:gd name="T62" fmla="*/ 3 w 887"/>
                  <a:gd name="T63" fmla="*/ 9 h 1836"/>
                  <a:gd name="T64" fmla="*/ 4 w 887"/>
                  <a:gd name="T65" fmla="*/ 10 h 1836"/>
                  <a:gd name="T66" fmla="*/ 5 w 887"/>
                  <a:gd name="T67" fmla="*/ 10 h 1836"/>
                  <a:gd name="T68" fmla="*/ 5 w 887"/>
                  <a:gd name="T69" fmla="*/ 10 h 1836"/>
                  <a:gd name="T70" fmla="*/ 5 w 887"/>
                  <a:gd name="T71" fmla="*/ 10 h 18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87"/>
                  <a:gd name="T109" fmla="*/ 0 h 1836"/>
                  <a:gd name="T110" fmla="*/ 887 w 887"/>
                  <a:gd name="T111" fmla="*/ 1836 h 18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87" h="1836">
                    <a:moveTo>
                      <a:pt x="866" y="1812"/>
                    </a:moveTo>
                    <a:lnTo>
                      <a:pt x="884" y="1806"/>
                    </a:lnTo>
                    <a:lnTo>
                      <a:pt x="798" y="1727"/>
                    </a:lnTo>
                    <a:lnTo>
                      <a:pt x="717" y="1655"/>
                    </a:lnTo>
                    <a:lnTo>
                      <a:pt x="643" y="1586"/>
                    </a:lnTo>
                    <a:lnTo>
                      <a:pt x="573" y="1523"/>
                    </a:lnTo>
                    <a:lnTo>
                      <a:pt x="509" y="1466"/>
                    </a:lnTo>
                    <a:lnTo>
                      <a:pt x="448" y="1411"/>
                    </a:lnTo>
                    <a:lnTo>
                      <a:pt x="394" y="1359"/>
                    </a:lnTo>
                    <a:lnTo>
                      <a:pt x="343" y="1312"/>
                    </a:lnTo>
                    <a:lnTo>
                      <a:pt x="298" y="1266"/>
                    </a:lnTo>
                    <a:lnTo>
                      <a:pt x="256" y="1223"/>
                    </a:lnTo>
                    <a:lnTo>
                      <a:pt x="220" y="1182"/>
                    </a:lnTo>
                    <a:lnTo>
                      <a:pt x="187" y="1144"/>
                    </a:lnTo>
                    <a:lnTo>
                      <a:pt x="158" y="1105"/>
                    </a:lnTo>
                    <a:lnTo>
                      <a:pt x="132" y="1067"/>
                    </a:lnTo>
                    <a:lnTo>
                      <a:pt x="108" y="1030"/>
                    </a:lnTo>
                    <a:lnTo>
                      <a:pt x="90" y="992"/>
                    </a:lnTo>
                    <a:lnTo>
                      <a:pt x="72" y="954"/>
                    </a:lnTo>
                    <a:lnTo>
                      <a:pt x="59" y="914"/>
                    </a:lnTo>
                    <a:lnTo>
                      <a:pt x="48" y="874"/>
                    </a:lnTo>
                    <a:lnTo>
                      <a:pt x="38" y="830"/>
                    </a:lnTo>
                    <a:lnTo>
                      <a:pt x="32" y="784"/>
                    </a:lnTo>
                    <a:lnTo>
                      <a:pt x="27" y="736"/>
                    </a:lnTo>
                    <a:lnTo>
                      <a:pt x="24" y="684"/>
                    </a:lnTo>
                    <a:lnTo>
                      <a:pt x="24" y="629"/>
                    </a:lnTo>
                    <a:lnTo>
                      <a:pt x="24" y="569"/>
                    </a:lnTo>
                    <a:lnTo>
                      <a:pt x="24" y="505"/>
                    </a:lnTo>
                    <a:lnTo>
                      <a:pt x="27" y="435"/>
                    </a:lnTo>
                    <a:lnTo>
                      <a:pt x="30" y="361"/>
                    </a:lnTo>
                    <a:lnTo>
                      <a:pt x="34" y="280"/>
                    </a:lnTo>
                    <a:lnTo>
                      <a:pt x="40" y="193"/>
                    </a:lnTo>
                    <a:lnTo>
                      <a:pt x="45" y="100"/>
                    </a:lnTo>
                    <a:lnTo>
                      <a:pt x="50" y="0"/>
                    </a:lnTo>
                    <a:lnTo>
                      <a:pt x="29" y="0"/>
                    </a:lnTo>
                    <a:lnTo>
                      <a:pt x="24" y="100"/>
                    </a:lnTo>
                    <a:lnTo>
                      <a:pt x="19" y="193"/>
                    </a:lnTo>
                    <a:lnTo>
                      <a:pt x="13" y="280"/>
                    </a:lnTo>
                    <a:lnTo>
                      <a:pt x="9" y="361"/>
                    </a:lnTo>
                    <a:lnTo>
                      <a:pt x="5" y="435"/>
                    </a:lnTo>
                    <a:lnTo>
                      <a:pt x="3" y="505"/>
                    </a:lnTo>
                    <a:lnTo>
                      <a:pt x="0" y="569"/>
                    </a:lnTo>
                    <a:lnTo>
                      <a:pt x="0" y="629"/>
                    </a:lnTo>
                    <a:lnTo>
                      <a:pt x="3" y="684"/>
                    </a:lnTo>
                    <a:lnTo>
                      <a:pt x="5" y="738"/>
                    </a:lnTo>
                    <a:lnTo>
                      <a:pt x="11" y="787"/>
                    </a:lnTo>
                    <a:lnTo>
                      <a:pt x="17" y="833"/>
                    </a:lnTo>
                    <a:lnTo>
                      <a:pt x="27" y="879"/>
                    </a:lnTo>
                    <a:lnTo>
                      <a:pt x="38" y="919"/>
                    </a:lnTo>
                    <a:lnTo>
                      <a:pt x="51" y="961"/>
                    </a:lnTo>
                    <a:lnTo>
                      <a:pt x="69" y="1002"/>
                    </a:lnTo>
                    <a:lnTo>
                      <a:pt x="90" y="1040"/>
                    </a:lnTo>
                    <a:lnTo>
                      <a:pt x="113" y="1080"/>
                    </a:lnTo>
                    <a:lnTo>
                      <a:pt x="139" y="1118"/>
                    </a:lnTo>
                    <a:lnTo>
                      <a:pt x="168" y="1157"/>
                    </a:lnTo>
                    <a:lnTo>
                      <a:pt x="204" y="1198"/>
                    </a:lnTo>
                    <a:lnTo>
                      <a:pt x="241" y="1239"/>
                    </a:lnTo>
                    <a:lnTo>
                      <a:pt x="283" y="1282"/>
                    </a:lnTo>
                    <a:lnTo>
                      <a:pt x="327" y="1328"/>
                    </a:lnTo>
                    <a:lnTo>
                      <a:pt x="379" y="1375"/>
                    </a:lnTo>
                    <a:lnTo>
                      <a:pt x="432" y="1426"/>
                    </a:lnTo>
                    <a:lnTo>
                      <a:pt x="493" y="1481"/>
                    </a:lnTo>
                    <a:lnTo>
                      <a:pt x="557" y="1539"/>
                    </a:lnTo>
                    <a:lnTo>
                      <a:pt x="627" y="1602"/>
                    </a:lnTo>
                    <a:lnTo>
                      <a:pt x="702" y="1670"/>
                    </a:lnTo>
                    <a:lnTo>
                      <a:pt x="782" y="1743"/>
                    </a:lnTo>
                    <a:lnTo>
                      <a:pt x="868" y="1821"/>
                    </a:lnTo>
                    <a:lnTo>
                      <a:pt x="887" y="1815"/>
                    </a:lnTo>
                    <a:lnTo>
                      <a:pt x="868" y="1821"/>
                    </a:lnTo>
                    <a:lnTo>
                      <a:pt x="886" y="1836"/>
                    </a:lnTo>
                    <a:lnTo>
                      <a:pt x="887" y="1815"/>
                    </a:lnTo>
                    <a:lnTo>
                      <a:pt x="866" y="18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6265" name="Freeform 105"/>
              <p:cNvSpPr>
                <a:spLocks/>
              </p:cNvSpPr>
              <p:nvPr/>
            </p:nvSpPr>
            <p:spPr bwMode="auto">
              <a:xfrm>
                <a:off x="2566" y="3396"/>
                <a:ext cx="241" cy="231"/>
              </a:xfrm>
              <a:custGeom>
                <a:avLst/>
                <a:gdLst>
                  <a:gd name="T0" fmla="*/ 7 w 1362"/>
                  <a:gd name="T1" fmla="*/ 7 h 1305"/>
                  <a:gd name="T2" fmla="*/ 7 w 1362"/>
                  <a:gd name="T3" fmla="*/ 7 h 1305"/>
                  <a:gd name="T4" fmla="*/ 6 w 1362"/>
                  <a:gd name="T5" fmla="*/ 7 h 1305"/>
                  <a:gd name="T6" fmla="*/ 6 w 1362"/>
                  <a:gd name="T7" fmla="*/ 7 h 1305"/>
                  <a:gd name="T8" fmla="*/ 5 w 1362"/>
                  <a:gd name="T9" fmla="*/ 7 h 1305"/>
                  <a:gd name="T10" fmla="*/ 5 w 1362"/>
                  <a:gd name="T11" fmla="*/ 6 h 1305"/>
                  <a:gd name="T12" fmla="*/ 5 w 1362"/>
                  <a:gd name="T13" fmla="*/ 6 h 1305"/>
                  <a:gd name="T14" fmla="*/ 4 w 1362"/>
                  <a:gd name="T15" fmla="*/ 6 h 1305"/>
                  <a:gd name="T16" fmla="*/ 4 w 1362"/>
                  <a:gd name="T17" fmla="*/ 6 h 1305"/>
                  <a:gd name="T18" fmla="*/ 4 w 1362"/>
                  <a:gd name="T19" fmla="*/ 5 h 1305"/>
                  <a:gd name="T20" fmla="*/ 3 w 1362"/>
                  <a:gd name="T21" fmla="*/ 5 h 1305"/>
                  <a:gd name="T22" fmla="*/ 3 w 1362"/>
                  <a:gd name="T23" fmla="*/ 5 h 1305"/>
                  <a:gd name="T24" fmla="*/ 3 w 1362"/>
                  <a:gd name="T25" fmla="*/ 5 h 1305"/>
                  <a:gd name="T26" fmla="*/ 2 w 1362"/>
                  <a:gd name="T27" fmla="*/ 4 h 1305"/>
                  <a:gd name="T28" fmla="*/ 2 w 1362"/>
                  <a:gd name="T29" fmla="*/ 4 h 1305"/>
                  <a:gd name="T30" fmla="*/ 2 w 1362"/>
                  <a:gd name="T31" fmla="*/ 4 h 1305"/>
                  <a:gd name="T32" fmla="*/ 2 w 1362"/>
                  <a:gd name="T33" fmla="*/ 3 h 1305"/>
                  <a:gd name="T34" fmla="*/ 2 w 1362"/>
                  <a:gd name="T35" fmla="*/ 3 h 1305"/>
                  <a:gd name="T36" fmla="*/ 2 w 1362"/>
                  <a:gd name="T37" fmla="*/ 3 h 1305"/>
                  <a:gd name="T38" fmla="*/ 2 w 1362"/>
                  <a:gd name="T39" fmla="*/ 2 h 1305"/>
                  <a:gd name="T40" fmla="*/ 1 w 1362"/>
                  <a:gd name="T41" fmla="*/ 2 h 1305"/>
                  <a:gd name="T42" fmla="*/ 1 w 1362"/>
                  <a:gd name="T43" fmla="*/ 2 h 1305"/>
                  <a:gd name="T44" fmla="*/ 1 w 1362"/>
                  <a:gd name="T45" fmla="*/ 1 h 1305"/>
                  <a:gd name="T46" fmla="*/ 0 w 1362"/>
                  <a:gd name="T47" fmla="*/ 0 h 1305"/>
                  <a:gd name="T48" fmla="*/ 0 w 1362"/>
                  <a:gd name="T49" fmla="*/ 0 h 1305"/>
                  <a:gd name="T50" fmla="*/ 1 w 1362"/>
                  <a:gd name="T51" fmla="*/ 0 h 1305"/>
                  <a:gd name="T52" fmla="*/ 2 w 1362"/>
                  <a:gd name="T53" fmla="*/ 1 h 1305"/>
                  <a:gd name="T54" fmla="*/ 3 w 1362"/>
                  <a:gd name="T55" fmla="*/ 1 h 1305"/>
                  <a:gd name="T56" fmla="*/ 3 w 1362"/>
                  <a:gd name="T57" fmla="*/ 1 h 1305"/>
                  <a:gd name="T58" fmla="*/ 4 w 1362"/>
                  <a:gd name="T59" fmla="*/ 1 h 1305"/>
                  <a:gd name="T60" fmla="*/ 5 w 1362"/>
                  <a:gd name="T61" fmla="*/ 2 h 1305"/>
                  <a:gd name="T62" fmla="*/ 5 w 1362"/>
                  <a:gd name="T63" fmla="*/ 2 h 1305"/>
                  <a:gd name="T64" fmla="*/ 6 w 1362"/>
                  <a:gd name="T65" fmla="*/ 3 h 1305"/>
                  <a:gd name="T66" fmla="*/ 6 w 1362"/>
                  <a:gd name="T67" fmla="*/ 3 h 1305"/>
                  <a:gd name="T68" fmla="*/ 7 w 1362"/>
                  <a:gd name="T69" fmla="*/ 4 h 1305"/>
                  <a:gd name="T70" fmla="*/ 7 w 1362"/>
                  <a:gd name="T71" fmla="*/ 4 h 1305"/>
                  <a:gd name="T72" fmla="*/ 7 w 1362"/>
                  <a:gd name="T73" fmla="*/ 5 h 1305"/>
                  <a:gd name="T74" fmla="*/ 7 w 1362"/>
                  <a:gd name="T75" fmla="*/ 6 h 1305"/>
                  <a:gd name="T76" fmla="*/ 7 w 1362"/>
                  <a:gd name="T77" fmla="*/ 6 h 1305"/>
                  <a:gd name="T78" fmla="*/ 8 w 1362"/>
                  <a:gd name="T79" fmla="*/ 7 h 130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362"/>
                  <a:gd name="T121" fmla="*/ 0 h 1305"/>
                  <a:gd name="T122" fmla="*/ 1362 w 1362"/>
                  <a:gd name="T123" fmla="*/ 1305 h 1305"/>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362" h="1305">
                    <a:moveTo>
                      <a:pt x="1362" y="1305"/>
                    </a:moveTo>
                    <a:lnTo>
                      <a:pt x="1316" y="1295"/>
                    </a:lnTo>
                    <a:lnTo>
                      <a:pt x="1273" y="1283"/>
                    </a:lnTo>
                    <a:lnTo>
                      <a:pt x="1228" y="1271"/>
                    </a:lnTo>
                    <a:lnTo>
                      <a:pt x="1186" y="1258"/>
                    </a:lnTo>
                    <a:lnTo>
                      <a:pt x="1144" y="1246"/>
                    </a:lnTo>
                    <a:lnTo>
                      <a:pt x="1102" y="1233"/>
                    </a:lnTo>
                    <a:lnTo>
                      <a:pt x="1063" y="1219"/>
                    </a:lnTo>
                    <a:lnTo>
                      <a:pt x="1023" y="1204"/>
                    </a:lnTo>
                    <a:lnTo>
                      <a:pt x="984" y="1190"/>
                    </a:lnTo>
                    <a:lnTo>
                      <a:pt x="947" y="1174"/>
                    </a:lnTo>
                    <a:lnTo>
                      <a:pt x="910" y="1157"/>
                    </a:lnTo>
                    <a:lnTo>
                      <a:pt x="875" y="1141"/>
                    </a:lnTo>
                    <a:lnTo>
                      <a:pt x="839" y="1123"/>
                    </a:lnTo>
                    <a:lnTo>
                      <a:pt x="805" y="1104"/>
                    </a:lnTo>
                    <a:lnTo>
                      <a:pt x="772" y="1086"/>
                    </a:lnTo>
                    <a:lnTo>
                      <a:pt x="741" y="1066"/>
                    </a:lnTo>
                    <a:lnTo>
                      <a:pt x="711" y="1045"/>
                    </a:lnTo>
                    <a:lnTo>
                      <a:pt x="680" y="1024"/>
                    </a:lnTo>
                    <a:lnTo>
                      <a:pt x="651" y="1002"/>
                    </a:lnTo>
                    <a:lnTo>
                      <a:pt x="623" y="978"/>
                    </a:lnTo>
                    <a:lnTo>
                      <a:pt x="596" y="955"/>
                    </a:lnTo>
                    <a:lnTo>
                      <a:pt x="570" y="930"/>
                    </a:lnTo>
                    <a:lnTo>
                      <a:pt x="545" y="904"/>
                    </a:lnTo>
                    <a:lnTo>
                      <a:pt x="521" y="877"/>
                    </a:lnTo>
                    <a:lnTo>
                      <a:pt x="499" y="850"/>
                    </a:lnTo>
                    <a:lnTo>
                      <a:pt x="477" y="821"/>
                    </a:lnTo>
                    <a:lnTo>
                      <a:pt x="456" y="791"/>
                    </a:lnTo>
                    <a:lnTo>
                      <a:pt x="436" y="759"/>
                    </a:lnTo>
                    <a:lnTo>
                      <a:pt x="418" y="728"/>
                    </a:lnTo>
                    <a:lnTo>
                      <a:pt x="401" y="693"/>
                    </a:lnTo>
                    <a:lnTo>
                      <a:pt x="385" y="659"/>
                    </a:lnTo>
                    <a:lnTo>
                      <a:pt x="369" y="624"/>
                    </a:lnTo>
                    <a:lnTo>
                      <a:pt x="355" y="587"/>
                    </a:lnTo>
                    <a:lnTo>
                      <a:pt x="341" y="556"/>
                    </a:lnTo>
                    <a:lnTo>
                      <a:pt x="330" y="527"/>
                    </a:lnTo>
                    <a:lnTo>
                      <a:pt x="319" y="499"/>
                    </a:lnTo>
                    <a:lnTo>
                      <a:pt x="307" y="473"/>
                    </a:lnTo>
                    <a:lnTo>
                      <a:pt x="295" y="447"/>
                    </a:lnTo>
                    <a:lnTo>
                      <a:pt x="282" y="420"/>
                    </a:lnTo>
                    <a:lnTo>
                      <a:pt x="268" y="393"/>
                    </a:lnTo>
                    <a:lnTo>
                      <a:pt x="250" y="361"/>
                    </a:lnTo>
                    <a:lnTo>
                      <a:pt x="228" y="327"/>
                    </a:lnTo>
                    <a:lnTo>
                      <a:pt x="204" y="289"/>
                    </a:lnTo>
                    <a:lnTo>
                      <a:pt x="175" y="246"/>
                    </a:lnTo>
                    <a:lnTo>
                      <a:pt x="139" y="196"/>
                    </a:lnTo>
                    <a:lnTo>
                      <a:pt x="100" y="139"/>
                    </a:lnTo>
                    <a:lnTo>
                      <a:pt x="54" y="74"/>
                    </a:lnTo>
                    <a:lnTo>
                      <a:pt x="0" y="0"/>
                    </a:lnTo>
                    <a:lnTo>
                      <a:pt x="71" y="12"/>
                    </a:lnTo>
                    <a:lnTo>
                      <a:pt x="142" y="26"/>
                    </a:lnTo>
                    <a:lnTo>
                      <a:pt x="211" y="44"/>
                    </a:lnTo>
                    <a:lnTo>
                      <a:pt x="278" y="63"/>
                    </a:lnTo>
                    <a:lnTo>
                      <a:pt x="345" y="84"/>
                    </a:lnTo>
                    <a:lnTo>
                      <a:pt x="411" y="108"/>
                    </a:lnTo>
                    <a:lnTo>
                      <a:pt x="475" y="133"/>
                    </a:lnTo>
                    <a:lnTo>
                      <a:pt x="537" y="160"/>
                    </a:lnTo>
                    <a:lnTo>
                      <a:pt x="599" y="191"/>
                    </a:lnTo>
                    <a:lnTo>
                      <a:pt x="658" y="222"/>
                    </a:lnTo>
                    <a:lnTo>
                      <a:pt x="714" y="255"/>
                    </a:lnTo>
                    <a:lnTo>
                      <a:pt x="770" y="290"/>
                    </a:lnTo>
                    <a:lnTo>
                      <a:pt x="823" y="327"/>
                    </a:lnTo>
                    <a:lnTo>
                      <a:pt x="875" y="367"/>
                    </a:lnTo>
                    <a:lnTo>
                      <a:pt x="925" y="407"/>
                    </a:lnTo>
                    <a:lnTo>
                      <a:pt x="972" y="449"/>
                    </a:lnTo>
                    <a:lnTo>
                      <a:pt x="1017" y="493"/>
                    </a:lnTo>
                    <a:lnTo>
                      <a:pt x="1059" y="537"/>
                    </a:lnTo>
                    <a:lnTo>
                      <a:pt x="1099" y="584"/>
                    </a:lnTo>
                    <a:lnTo>
                      <a:pt x="1137" y="633"/>
                    </a:lnTo>
                    <a:lnTo>
                      <a:pt x="1172" y="682"/>
                    </a:lnTo>
                    <a:lnTo>
                      <a:pt x="1204" y="733"/>
                    </a:lnTo>
                    <a:lnTo>
                      <a:pt x="1233" y="785"/>
                    </a:lnTo>
                    <a:lnTo>
                      <a:pt x="1261" y="839"/>
                    </a:lnTo>
                    <a:lnTo>
                      <a:pt x="1285" y="893"/>
                    </a:lnTo>
                    <a:lnTo>
                      <a:pt x="1306" y="949"/>
                    </a:lnTo>
                    <a:lnTo>
                      <a:pt x="1323" y="1006"/>
                    </a:lnTo>
                    <a:lnTo>
                      <a:pt x="1337" y="1064"/>
                    </a:lnTo>
                    <a:lnTo>
                      <a:pt x="1349" y="1123"/>
                    </a:lnTo>
                    <a:lnTo>
                      <a:pt x="1357" y="1183"/>
                    </a:lnTo>
                    <a:lnTo>
                      <a:pt x="1361" y="1244"/>
                    </a:lnTo>
                    <a:lnTo>
                      <a:pt x="1362" y="1305"/>
                    </a:lnTo>
                    <a:close/>
                  </a:path>
                </a:pathLst>
              </a:custGeom>
              <a:solidFill>
                <a:srgbClr val="00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6266" name="Freeform 106"/>
              <p:cNvSpPr>
                <a:spLocks/>
              </p:cNvSpPr>
              <p:nvPr/>
            </p:nvSpPr>
            <p:spPr bwMode="auto">
              <a:xfrm>
                <a:off x="2630" y="3506"/>
                <a:ext cx="177" cy="123"/>
              </a:xfrm>
              <a:custGeom>
                <a:avLst/>
                <a:gdLst>
                  <a:gd name="T0" fmla="*/ 0 w 1006"/>
                  <a:gd name="T1" fmla="*/ 0 h 696"/>
                  <a:gd name="T2" fmla="*/ 0 w 1006"/>
                  <a:gd name="T3" fmla="*/ 0 h 696"/>
                  <a:gd name="T4" fmla="*/ 0 w 1006"/>
                  <a:gd name="T5" fmla="*/ 1 h 696"/>
                  <a:gd name="T6" fmla="*/ 1 w 1006"/>
                  <a:gd name="T7" fmla="*/ 1 h 696"/>
                  <a:gd name="T8" fmla="*/ 1 w 1006"/>
                  <a:gd name="T9" fmla="*/ 1 h 696"/>
                  <a:gd name="T10" fmla="*/ 1 w 1006"/>
                  <a:gd name="T11" fmla="*/ 2 h 696"/>
                  <a:gd name="T12" fmla="*/ 1 w 1006"/>
                  <a:gd name="T13" fmla="*/ 2 h 696"/>
                  <a:gd name="T14" fmla="*/ 2 w 1006"/>
                  <a:gd name="T15" fmla="*/ 2 h 696"/>
                  <a:gd name="T16" fmla="*/ 2 w 1006"/>
                  <a:gd name="T17" fmla="*/ 2 h 696"/>
                  <a:gd name="T18" fmla="*/ 2 w 1006"/>
                  <a:gd name="T19" fmla="*/ 3 h 696"/>
                  <a:gd name="T20" fmla="*/ 3 w 1006"/>
                  <a:gd name="T21" fmla="*/ 3 h 696"/>
                  <a:gd name="T22" fmla="*/ 3 w 1006"/>
                  <a:gd name="T23" fmla="*/ 3 h 696"/>
                  <a:gd name="T24" fmla="*/ 4 w 1006"/>
                  <a:gd name="T25" fmla="*/ 3 h 696"/>
                  <a:gd name="T26" fmla="*/ 4 w 1006"/>
                  <a:gd name="T27" fmla="*/ 3 h 696"/>
                  <a:gd name="T28" fmla="*/ 5 w 1006"/>
                  <a:gd name="T29" fmla="*/ 4 h 696"/>
                  <a:gd name="T30" fmla="*/ 5 w 1006"/>
                  <a:gd name="T31" fmla="*/ 4 h 696"/>
                  <a:gd name="T32" fmla="*/ 5 w 1006"/>
                  <a:gd name="T33" fmla="*/ 4 h 696"/>
                  <a:gd name="T34" fmla="*/ 5 w 1006"/>
                  <a:gd name="T35" fmla="*/ 4 h 696"/>
                  <a:gd name="T36" fmla="*/ 5 w 1006"/>
                  <a:gd name="T37" fmla="*/ 4 h 696"/>
                  <a:gd name="T38" fmla="*/ 4 w 1006"/>
                  <a:gd name="T39" fmla="*/ 3 h 696"/>
                  <a:gd name="T40" fmla="*/ 4 w 1006"/>
                  <a:gd name="T41" fmla="*/ 3 h 696"/>
                  <a:gd name="T42" fmla="*/ 4 w 1006"/>
                  <a:gd name="T43" fmla="*/ 3 h 696"/>
                  <a:gd name="T44" fmla="*/ 3 w 1006"/>
                  <a:gd name="T45" fmla="*/ 3 h 696"/>
                  <a:gd name="T46" fmla="*/ 3 w 1006"/>
                  <a:gd name="T47" fmla="*/ 3 h 696"/>
                  <a:gd name="T48" fmla="*/ 2 w 1006"/>
                  <a:gd name="T49" fmla="*/ 2 h 696"/>
                  <a:gd name="T50" fmla="*/ 2 w 1006"/>
                  <a:gd name="T51" fmla="*/ 2 h 696"/>
                  <a:gd name="T52" fmla="*/ 2 w 1006"/>
                  <a:gd name="T53" fmla="*/ 2 h 696"/>
                  <a:gd name="T54" fmla="*/ 1 w 1006"/>
                  <a:gd name="T55" fmla="*/ 2 h 696"/>
                  <a:gd name="T56" fmla="*/ 1 w 1006"/>
                  <a:gd name="T57" fmla="*/ 2 h 696"/>
                  <a:gd name="T58" fmla="*/ 1 w 1006"/>
                  <a:gd name="T59" fmla="*/ 1 h 696"/>
                  <a:gd name="T60" fmla="*/ 1 w 1006"/>
                  <a:gd name="T61" fmla="*/ 1 h 696"/>
                  <a:gd name="T62" fmla="*/ 0 w 1006"/>
                  <a:gd name="T63" fmla="*/ 1 h 696"/>
                  <a:gd name="T64" fmla="*/ 0 w 1006"/>
                  <a:gd name="T65" fmla="*/ 0 h 696"/>
                  <a:gd name="T66" fmla="*/ 0 w 1006"/>
                  <a:gd name="T67" fmla="*/ 0 h 696"/>
                  <a:gd name="T68" fmla="*/ 0 w 1006"/>
                  <a:gd name="T69" fmla="*/ 0 h 69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006"/>
                  <a:gd name="T106" fmla="*/ 0 h 696"/>
                  <a:gd name="T107" fmla="*/ 1006 w 1006"/>
                  <a:gd name="T108" fmla="*/ 696 h 69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006" h="696">
                    <a:moveTo>
                      <a:pt x="0" y="8"/>
                    </a:moveTo>
                    <a:lnTo>
                      <a:pt x="0" y="8"/>
                    </a:lnTo>
                    <a:lnTo>
                      <a:pt x="15" y="43"/>
                    </a:lnTo>
                    <a:lnTo>
                      <a:pt x="31" y="79"/>
                    </a:lnTo>
                    <a:lnTo>
                      <a:pt x="49" y="113"/>
                    </a:lnTo>
                    <a:lnTo>
                      <a:pt x="68" y="144"/>
                    </a:lnTo>
                    <a:lnTo>
                      <a:pt x="88" y="177"/>
                    </a:lnTo>
                    <a:lnTo>
                      <a:pt x="109" y="207"/>
                    </a:lnTo>
                    <a:lnTo>
                      <a:pt x="131" y="236"/>
                    </a:lnTo>
                    <a:lnTo>
                      <a:pt x="155" y="265"/>
                    </a:lnTo>
                    <a:lnTo>
                      <a:pt x="178" y="291"/>
                    </a:lnTo>
                    <a:lnTo>
                      <a:pt x="203" y="318"/>
                    </a:lnTo>
                    <a:lnTo>
                      <a:pt x="229" y="343"/>
                    </a:lnTo>
                    <a:lnTo>
                      <a:pt x="256" y="366"/>
                    </a:lnTo>
                    <a:lnTo>
                      <a:pt x="286" y="391"/>
                    </a:lnTo>
                    <a:lnTo>
                      <a:pt x="315" y="413"/>
                    </a:lnTo>
                    <a:lnTo>
                      <a:pt x="345" y="435"/>
                    </a:lnTo>
                    <a:lnTo>
                      <a:pt x="375" y="456"/>
                    </a:lnTo>
                    <a:lnTo>
                      <a:pt x="408" y="475"/>
                    </a:lnTo>
                    <a:lnTo>
                      <a:pt x="441" y="494"/>
                    </a:lnTo>
                    <a:lnTo>
                      <a:pt x="475" y="513"/>
                    </a:lnTo>
                    <a:lnTo>
                      <a:pt x="510" y="532"/>
                    </a:lnTo>
                    <a:lnTo>
                      <a:pt x="547" y="547"/>
                    </a:lnTo>
                    <a:lnTo>
                      <a:pt x="584" y="564"/>
                    </a:lnTo>
                    <a:lnTo>
                      <a:pt x="621" y="580"/>
                    </a:lnTo>
                    <a:lnTo>
                      <a:pt x="660" y="595"/>
                    </a:lnTo>
                    <a:lnTo>
                      <a:pt x="700" y="609"/>
                    </a:lnTo>
                    <a:lnTo>
                      <a:pt x="739" y="624"/>
                    </a:lnTo>
                    <a:lnTo>
                      <a:pt x="782" y="637"/>
                    </a:lnTo>
                    <a:lnTo>
                      <a:pt x="824" y="649"/>
                    </a:lnTo>
                    <a:lnTo>
                      <a:pt x="866" y="662"/>
                    </a:lnTo>
                    <a:lnTo>
                      <a:pt x="911" y="673"/>
                    </a:lnTo>
                    <a:lnTo>
                      <a:pt x="954" y="685"/>
                    </a:lnTo>
                    <a:lnTo>
                      <a:pt x="1000" y="696"/>
                    </a:lnTo>
                    <a:lnTo>
                      <a:pt x="1006" y="675"/>
                    </a:lnTo>
                    <a:lnTo>
                      <a:pt x="960" y="664"/>
                    </a:lnTo>
                    <a:lnTo>
                      <a:pt x="916" y="652"/>
                    </a:lnTo>
                    <a:lnTo>
                      <a:pt x="872" y="641"/>
                    </a:lnTo>
                    <a:lnTo>
                      <a:pt x="830" y="627"/>
                    </a:lnTo>
                    <a:lnTo>
                      <a:pt x="788" y="616"/>
                    </a:lnTo>
                    <a:lnTo>
                      <a:pt x="747" y="603"/>
                    </a:lnTo>
                    <a:lnTo>
                      <a:pt x="707" y="588"/>
                    </a:lnTo>
                    <a:lnTo>
                      <a:pt x="668" y="574"/>
                    </a:lnTo>
                    <a:lnTo>
                      <a:pt x="629" y="559"/>
                    </a:lnTo>
                    <a:lnTo>
                      <a:pt x="592" y="543"/>
                    </a:lnTo>
                    <a:lnTo>
                      <a:pt x="555" y="526"/>
                    </a:lnTo>
                    <a:lnTo>
                      <a:pt x="521" y="511"/>
                    </a:lnTo>
                    <a:lnTo>
                      <a:pt x="485" y="492"/>
                    </a:lnTo>
                    <a:lnTo>
                      <a:pt x="451" y="475"/>
                    </a:lnTo>
                    <a:lnTo>
                      <a:pt x="419" y="457"/>
                    </a:lnTo>
                    <a:lnTo>
                      <a:pt x="388" y="437"/>
                    </a:lnTo>
                    <a:lnTo>
                      <a:pt x="358" y="416"/>
                    </a:lnTo>
                    <a:lnTo>
                      <a:pt x="328" y="395"/>
                    </a:lnTo>
                    <a:lnTo>
                      <a:pt x="299" y="373"/>
                    </a:lnTo>
                    <a:lnTo>
                      <a:pt x="271" y="350"/>
                    </a:lnTo>
                    <a:lnTo>
                      <a:pt x="245" y="327"/>
                    </a:lnTo>
                    <a:lnTo>
                      <a:pt x="219" y="302"/>
                    </a:lnTo>
                    <a:lnTo>
                      <a:pt x="194" y="276"/>
                    </a:lnTo>
                    <a:lnTo>
                      <a:pt x="170" y="249"/>
                    </a:lnTo>
                    <a:lnTo>
                      <a:pt x="149" y="223"/>
                    </a:lnTo>
                    <a:lnTo>
                      <a:pt x="127" y="194"/>
                    </a:lnTo>
                    <a:lnTo>
                      <a:pt x="106" y="164"/>
                    </a:lnTo>
                    <a:lnTo>
                      <a:pt x="86" y="134"/>
                    </a:lnTo>
                    <a:lnTo>
                      <a:pt x="68" y="102"/>
                    </a:lnTo>
                    <a:lnTo>
                      <a:pt x="52" y="68"/>
                    </a:lnTo>
                    <a:lnTo>
                      <a:pt x="36" y="35"/>
                    </a:lnTo>
                    <a:lnTo>
                      <a:pt x="21" y="0"/>
                    </a:lnTo>
                    <a:lnTo>
                      <a:pt x="0" y="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6267" name="Freeform 107"/>
              <p:cNvSpPr>
                <a:spLocks/>
              </p:cNvSpPr>
              <p:nvPr/>
            </p:nvSpPr>
            <p:spPr bwMode="auto">
              <a:xfrm>
                <a:off x="2562" y="3394"/>
                <a:ext cx="72" cy="114"/>
              </a:xfrm>
              <a:custGeom>
                <a:avLst/>
                <a:gdLst>
                  <a:gd name="T0" fmla="*/ 0 w 405"/>
                  <a:gd name="T1" fmla="*/ 0 h 642"/>
                  <a:gd name="T2" fmla="*/ 0 w 405"/>
                  <a:gd name="T3" fmla="*/ 0 h 642"/>
                  <a:gd name="T4" fmla="*/ 0 w 405"/>
                  <a:gd name="T5" fmla="*/ 1 h 642"/>
                  <a:gd name="T6" fmla="*/ 1 w 405"/>
                  <a:gd name="T7" fmla="*/ 1 h 642"/>
                  <a:gd name="T8" fmla="*/ 1 w 405"/>
                  <a:gd name="T9" fmla="*/ 1 h 642"/>
                  <a:gd name="T10" fmla="*/ 1 w 405"/>
                  <a:gd name="T11" fmla="*/ 1 h 642"/>
                  <a:gd name="T12" fmla="*/ 1 w 405"/>
                  <a:gd name="T13" fmla="*/ 2 h 642"/>
                  <a:gd name="T14" fmla="*/ 1 w 405"/>
                  <a:gd name="T15" fmla="*/ 2 h 642"/>
                  <a:gd name="T16" fmla="*/ 1 w 405"/>
                  <a:gd name="T17" fmla="*/ 2 h 642"/>
                  <a:gd name="T18" fmla="*/ 2 w 405"/>
                  <a:gd name="T19" fmla="*/ 2 h 642"/>
                  <a:gd name="T20" fmla="*/ 2 w 405"/>
                  <a:gd name="T21" fmla="*/ 2 h 642"/>
                  <a:gd name="T22" fmla="*/ 2 w 405"/>
                  <a:gd name="T23" fmla="*/ 3 h 642"/>
                  <a:gd name="T24" fmla="*/ 2 w 405"/>
                  <a:gd name="T25" fmla="*/ 3 h 642"/>
                  <a:gd name="T26" fmla="*/ 2 w 405"/>
                  <a:gd name="T27" fmla="*/ 3 h 642"/>
                  <a:gd name="T28" fmla="*/ 2 w 405"/>
                  <a:gd name="T29" fmla="*/ 3 h 642"/>
                  <a:gd name="T30" fmla="*/ 2 w 405"/>
                  <a:gd name="T31" fmla="*/ 3 h 642"/>
                  <a:gd name="T32" fmla="*/ 2 w 405"/>
                  <a:gd name="T33" fmla="*/ 3 h 642"/>
                  <a:gd name="T34" fmla="*/ 2 w 405"/>
                  <a:gd name="T35" fmla="*/ 4 h 642"/>
                  <a:gd name="T36" fmla="*/ 2 w 405"/>
                  <a:gd name="T37" fmla="*/ 4 h 642"/>
                  <a:gd name="T38" fmla="*/ 2 w 405"/>
                  <a:gd name="T39" fmla="*/ 3 h 642"/>
                  <a:gd name="T40" fmla="*/ 2 w 405"/>
                  <a:gd name="T41" fmla="*/ 3 h 642"/>
                  <a:gd name="T42" fmla="*/ 2 w 405"/>
                  <a:gd name="T43" fmla="*/ 3 h 642"/>
                  <a:gd name="T44" fmla="*/ 2 w 405"/>
                  <a:gd name="T45" fmla="*/ 3 h 642"/>
                  <a:gd name="T46" fmla="*/ 2 w 405"/>
                  <a:gd name="T47" fmla="*/ 3 h 642"/>
                  <a:gd name="T48" fmla="*/ 2 w 405"/>
                  <a:gd name="T49" fmla="*/ 2 h 642"/>
                  <a:gd name="T50" fmla="*/ 2 w 405"/>
                  <a:gd name="T51" fmla="*/ 2 h 642"/>
                  <a:gd name="T52" fmla="*/ 2 w 405"/>
                  <a:gd name="T53" fmla="*/ 2 h 642"/>
                  <a:gd name="T54" fmla="*/ 2 w 405"/>
                  <a:gd name="T55" fmla="*/ 2 h 642"/>
                  <a:gd name="T56" fmla="*/ 1 w 405"/>
                  <a:gd name="T57" fmla="*/ 2 h 642"/>
                  <a:gd name="T58" fmla="*/ 1 w 405"/>
                  <a:gd name="T59" fmla="*/ 2 h 642"/>
                  <a:gd name="T60" fmla="*/ 1 w 405"/>
                  <a:gd name="T61" fmla="*/ 1 h 642"/>
                  <a:gd name="T62" fmla="*/ 1 w 405"/>
                  <a:gd name="T63" fmla="*/ 1 h 642"/>
                  <a:gd name="T64" fmla="*/ 1 w 405"/>
                  <a:gd name="T65" fmla="*/ 1 h 642"/>
                  <a:gd name="T66" fmla="*/ 1 w 405"/>
                  <a:gd name="T67" fmla="*/ 0 h 642"/>
                  <a:gd name="T68" fmla="*/ 0 w 405"/>
                  <a:gd name="T69" fmla="*/ 0 h 642"/>
                  <a:gd name="T70" fmla="*/ 0 w 405"/>
                  <a:gd name="T71" fmla="*/ 0 h 642"/>
                  <a:gd name="T72" fmla="*/ 0 w 405"/>
                  <a:gd name="T73" fmla="*/ 0 h 642"/>
                  <a:gd name="T74" fmla="*/ 0 w 405"/>
                  <a:gd name="T75" fmla="*/ 0 h 642"/>
                  <a:gd name="T76" fmla="*/ 0 w 405"/>
                  <a:gd name="T77" fmla="*/ 0 h 642"/>
                  <a:gd name="T78" fmla="*/ 0 w 405"/>
                  <a:gd name="T79" fmla="*/ 0 h 642"/>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405"/>
                  <a:gd name="T121" fmla="*/ 0 h 642"/>
                  <a:gd name="T122" fmla="*/ 405 w 405"/>
                  <a:gd name="T123" fmla="*/ 642 h 642"/>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405" h="642">
                    <a:moveTo>
                      <a:pt x="26" y="4"/>
                    </a:moveTo>
                    <a:lnTo>
                      <a:pt x="16" y="21"/>
                    </a:lnTo>
                    <a:lnTo>
                      <a:pt x="70" y="94"/>
                    </a:lnTo>
                    <a:lnTo>
                      <a:pt x="116" y="160"/>
                    </a:lnTo>
                    <a:lnTo>
                      <a:pt x="155" y="216"/>
                    </a:lnTo>
                    <a:lnTo>
                      <a:pt x="190" y="266"/>
                    </a:lnTo>
                    <a:lnTo>
                      <a:pt x="219" y="310"/>
                    </a:lnTo>
                    <a:lnTo>
                      <a:pt x="244" y="348"/>
                    </a:lnTo>
                    <a:lnTo>
                      <a:pt x="265" y="381"/>
                    </a:lnTo>
                    <a:lnTo>
                      <a:pt x="284" y="412"/>
                    </a:lnTo>
                    <a:lnTo>
                      <a:pt x="297" y="440"/>
                    </a:lnTo>
                    <a:lnTo>
                      <a:pt x="310" y="466"/>
                    </a:lnTo>
                    <a:lnTo>
                      <a:pt x="322" y="491"/>
                    </a:lnTo>
                    <a:lnTo>
                      <a:pt x="334" y="517"/>
                    </a:lnTo>
                    <a:lnTo>
                      <a:pt x="344" y="545"/>
                    </a:lnTo>
                    <a:lnTo>
                      <a:pt x="356" y="574"/>
                    </a:lnTo>
                    <a:lnTo>
                      <a:pt x="369" y="605"/>
                    </a:lnTo>
                    <a:lnTo>
                      <a:pt x="384" y="642"/>
                    </a:lnTo>
                    <a:lnTo>
                      <a:pt x="405" y="634"/>
                    </a:lnTo>
                    <a:lnTo>
                      <a:pt x="390" y="597"/>
                    </a:lnTo>
                    <a:lnTo>
                      <a:pt x="377" y="566"/>
                    </a:lnTo>
                    <a:lnTo>
                      <a:pt x="365" y="537"/>
                    </a:lnTo>
                    <a:lnTo>
                      <a:pt x="355" y="509"/>
                    </a:lnTo>
                    <a:lnTo>
                      <a:pt x="343" y="483"/>
                    </a:lnTo>
                    <a:lnTo>
                      <a:pt x="331" y="455"/>
                    </a:lnTo>
                    <a:lnTo>
                      <a:pt x="318" y="429"/>
                    </a:lnTo>
                    <a:lnTo>
                      <a:pt x="302" y="402"/>
                    </a:lnTo>
                    <a:lnTo>
                      <a:pt x="284" y="370"/>
                    </a:lnTo>
                    <a:lnTo>
                      <a:pt x="263" y="335"/>
                    </a:lnTo>
                    <a:lnTo>
                      <a:pt x="238" y="297"/>
                    </a:lnTo>
                    <a:lnTo>
                      <a:pt x="209" y="253"/>
                    </a:lnTo>
                    <a:lnTo>
                      <a:pt x="173" y="203"/>
                    </a:lnTo>
                    <a:lnTo>
                      <a:pt x="134" y="147"/>
                    </a:lnTo>
                    <a:lnTo>
                      <a:pt x="88" y="81"/>
                    </a:lnTo>
                    <a:lnTo>
                      <a:pt x="34" y="8"/>
                    </a:lnTo>
                    <a:lnTo>
                      <a:pt x="24" y="25"/>
                    </a:lnTo>
                    <a:lnTo>
                      <a:pt x="26" y="4"/>
                    </a:lnTo>
                    <a:lnTo>
                      <a:pt x="0" y="0"/>
                    </a:lnTo>
                    <a:lnTo>
                      <a:pt x="16" y="21"/>
                    </a:lnTo>
                    <a:lnTo>
                      <a:pt x="26"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6268" name="Freeform 108"/>
              <p:cNvSpPr>
                <a:spLocks/>
              </p:cNvSpPr>
              <p:nvPr/>
            </p:nvSpPr>
            <p:spPr bwMode="auto">
              <a:xfrm>
                <a:off x="2566" y="3395"/>
                <a:ext cx="243" cy="235"/>
              </a:xfrm>
              <a:custGeom>
                <a:avLst/>
                <a:gdLst>
                  <a:gd name="T0" fmla="*/ 8 w 1374"/>
                  <a:gd name="T1" fmla="*/ 7 h 1330"/>
                  <a:gd name="T2" fmla="*/ 8 w 1374"/>
                  <a:gd name="T3" fmla="*/ 7 h 1330"/>
                  <a:gd name="T4" fmla="*/ 7 w 1374"/>
                  <a:gd name="T5" fmla="*/ 6 h 1330"/>
                  <a:gd name="T6" fmla="*/ 7 w 1374"/>
                  <a:gd name="T7" fmla="*/ 5 h 1330"/>
                  <a:gd name="T8" fmla="*/ 7 w 1374"/>
                  <a:gd name="T9" fmla="*/ 5 h 1330"/>
                  <a:gd name="T10" fmla="*/ 7 w 1374"/>
                  <a:gd name="T11" fmla="*/ 4 h 1330"/>
                  <a:gd name="T12" fmla="*/ 6 w 1374"/>
                  <a:gd name="T13" fmla="*/ 4 h 1330"/>
                  <a:gd name="T14" fmla="*/ 6 w 1374"/>
                  <a:gd name="T15" fmla="*/ 3 h 1330"/>
                  <a:gd name="T16" fmla="*/ 5 w 1374"/>
                  <a:gd name="T17" fmla="*/ 2 h 1330"/>
                  <a:gd name="T18" fmla="*/ 5 w 1374"/>
                  <a:gd name="T19" fmla="*/ 2 h 1330"/>
                  <a:gd name="T20" fmla="*/ 4 w 1374"/>
                  <a:gd name="T21" fmla="*/ 2 h 1330"/>
                  <a:gd name="T22" fmla="*/ 4 w 1374"/>
                  <a:gd name="T23" fmla="*/ 1 h 1330"/>
                  <a:gd name="T24" fmla="*/ 3 w 1374"/>
                  <a:gd name="T25" fmla="*/ 1 h 1330"/>
                  <a:gd name="T26" fmla="*/ 2 w 1374"/>
                  <a:gd name="T27" fmla="*/ 1 h 1330"/>
                  <a:gd name="T28" fmla="*/ 2 w 1374"/>
                  <a:gd name="T29" fmla="*/ 0 h 1330"/>
                  <a:gd name="T30" fmla="*/ 1 w 1374"/>
                  <a:gd name="T31" fmla="*/ 0 h 1330"/>
                  <a:gd name="T32" fmla="*/ 0 w 1374"/>
                  <a:gd name="T33" fmla="*/ 0 h 1330"/>
                  <a:gd name="T34" fmla="*/ 0 w 1374"/>
                  <a:gd name="T35" fmla="*/ 0 h 1330"/>
                  <a:gd name="T36" fmla="*/ 1 w 1374"/>
                  <a:gd name="T37" fmla="*/ 0 h 1330"/>
                  <a:gd name="T38" fmla="*/ 2 w 1374"/>
                  <a:gd name="T39" fmla="*/ 1 h 1330"/>
                  <a:gd name="T40" fmla="*/ 3 w 1374"/>
                  <a:gd name="T41" fmla="*/ 1 h 1330"/>
                  <a:gd name="T42" fmla="*/ 3 w 1374"/>
                  <a:gd name="T43" fmla="*/ 1 h 1330"/>
                  <a:gd name="T44" fmla="*/ 4 w 1374"/>
                  <a:gd name="T45" fmla="*/ 1 h 1330"/>
                  <a:gd name="T46" fmla="*/ 5 w 1374"/>
                  <a:gd name="T47" fmla="*/ 2 h 1330"/>
                  <a:gd name="T48" fmla="*/ 5 w 1374"/>
                  <a:gd name="T49" fmla="*/ 2 h 1330"/>
                  <a:gd name="T50" fmla="*/ 6 w 1374"/>
                  <a:gd name="T51" fmla="*/ 3 h 1330"/>
                  <a:gd name="T52" fmla="*/ 6 w 1374"/>
                  <a:gd name="T53" fmla="*/ 3 h 1330"/>
                  <a:gd name="T54" fmla="*/ 6 w 1374"/>
                  <a:gd name="T55" fmla="*/ 4 h 1330"/>
                  <a:gd name="T56" fmla="*/ 7 w 1374"/>
                  <a:gd name="T57" fmla="*/ 4 h 1330"/>
                  <a:gd name="T58" fmla="*/ 7 w 1374"/>
                  <a:gd name="T59" fmla="*/ 5 h 1330"/>
                  <a:gd name="T60" fmla="*/ 7 w 1374"/>
                  <a:gd name="T61" fmla="*/ 6 h 1330"/>
                  <a:gd name="T62" fmla="*/ 7 w 1374"/>
                  <a:gd name="T63" fmla="*/ 6 h 1330"/>
                  <a:gd name="T64" fmla="*/ 7 w 1374"/>
                  <a:gd name="T65" fmla="*/ 7 h 1330"/>
                  <a:gd name="T66" fmla="*/ 8 w 1374"/>
                  <a:gd name="T67" fmla="*/ 7 h 1330"/>
                  <a:gd name="T68" fmla="*/ 8 w 1374"/>
                  <a:gd name="T69" fmla="*/ 7 h 1330"/>
                  <a:gd name="T70" fmla="*/ 8 w 1374"/>
                  <a:gd name="T71" fmla="*/ 7 h 133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374"/>
                  <a:gd name="T109" fmla="*/ 0 h 1330"/>
                  <a:gd name="T110" fmla="*/ 1374 w 1374"/>
                  <a:gd name="T111" fmla="*/ 1330 h 133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374" h="1330">
                    <a:moveTo>
                      <a:pt x="1360" y="1326"/>
                    </a:moveTo>
                    <a:lnTo>
                      <a:pt x="1374" y="1315"/>
                    </a:lnTo>
                    <a:lnTo>
                      <a:pt x="1372" y="1254"/>
                    </a:lnTo>
                    <a:lnTo>
                      <a:pt x="1368" y="1192"/>
                    </a:lnTo>
                    <a:lnTo>
                      <a:pt x="1360" y="1131"/>
                    </a:lnTo>
                    <a:lnTo>
                      <a:pt x="1349" y="1071"/>
                    </a:lnTo>
                    <a:lnTo>
                      <a:pt x="1334" y="1013"/>
                    </a:lnTo>
                    <a:lnTo>
                      <a:pt x="1317" y="956"/>
                    </a:lnTo>
                    <a:lnTo>
                      <a:pt x="1296" y="899"/>
                    </a:lnTo>
                    <a:lnTo>
                      <a:pt x="1272" y="844"/>
                    </a:lnTo>
                    <a:lnTo>
                      <a:pt x="1245" y="790"/>
                    </a:lnTo>
                    <a:lnTo>
                      <a:pt x="1215" y="738"/>
                    </a:lnTo>
                    <a:lnTo>
                      <a:pt x="1182" y="685"/>
                    </a:lnTo>
                    <a:lnTo>
                      <a:pt x="1148" y="636"/>
                    </a:lnTo>
                    <a:lnTo>
                      <a:pt x="1110" y="588"/>
                    </a:lnTo>
                    <a:lnTo>
                      <a:pt x="1067" y="539"/>
                    </a:lnTo>
                    <a:lnTo>
                      <a:pt x="1025" y="495"/>
                    </a:lnTo>
                    <a:lnTo>
                      <a:pt x="981" y="451"/>
                    </a:lnTo>
                    <a:lnTo>
                      <a:pt x="932" y="409"/>
                    </a:lnTo>
                    <a:lnTo>
                      <a:pt x="882" y="367"/>
                    </a:lnTo>
                    <a:lnTo>
                      <a:pt x="831" y="328"/>
                    </a:lnTo>
                    <a:lnTo>
                      <a:pt x="777" y="291"/>
                    </a:lnTo>
                    <a:lnTo>
                      <a:pt x="721" y="256"/>
                    </a:lnTo>
                    <a:lnTo>
                      <a:pt x="664" y="223"/>
                    </a:lnTo>
                    <a:lnTo>
                      <a:pt x="605" y="190"/>
                    </a:lnTo>
                    <a:lnTo>
                      <a:pt x="543" y="160"/>
                    </a:lnTo>
                    <a:lnTo>
                      <a:pt x="480" y="132"/>
                    </a:lnTo>
                    <a:lnTo>
                      <a:pt x="416" y="107"/>
                    </a:lnTo>
                    <a:lnTo>
                      <a:pt x="350" y="84"/>
                    </a:lnTo>
                    <a:lnTo>
                      <a:pt x="282" y="63"/>
                    </a:lnTo>
                    <a:lnTo>
                      <a:pt x="215" y="43"/>
                    </a:lnTo>
                    <a:lnTo>
                      <a:pt x="145" y="26"/>
                    </a:lnTo>
                    <a:lnTo>
                      <a:pt x="75" y="12"/>
                    </a:lnTo>
                    <a:lnTo>
                      <a:pt x="2" y="0"/>
                    </a:lnTo>
                    <a:lnTo>
                      <a:pt x="0" y="21"/>
                    </a:lnTo>
                    <a:lnTo>
                      <a:pt x="69" y="33"/>
                    </a:lnTo>
                    <a:lnTo>
                      <a:pt x="140" y="47"/>
                    </a:lnTo>
                    <a:lnTo>
                      <a:pt x="210" y="64"/>
                    </a:lnTo>
                    <a:lnTo>
                      <a:pt x="277" y="84"/>
                    </a:lnTo>
                    <a:lnTo>
                      <a:pt x="342" y="105"/>
                    </a:lnTo>
                    <a:lnTo>
                      <a:pt x="408" y="128"/>
                    </a:lnTo>
                    <a:lnTo>
                      <a:pt x="472" y="153"/>
                    </a:lnTo>
                    <a:lnTo>
                      <a:pt x="533" y="181"/>
                    </a:lnTo>
                    <a:lnTo>
                      <a:pt x="595" y="211"/>
                    </a:lnTo>
                    <a:lnTo>
                      <a:pt x="654" y="241"/>
                    </a:lnTo>
                    <a:lnTo>
                      <a:pt x="710" y="274"/>
                    </a:lnTo>
                    <a:lnTo>
                      <a:pt x="764" y="310"/>
                    </a:lnTo>
                    <a:lnTo>
                      <a:pt x="818" y="346"/>
                    </a:lnTo>
                    <a:lnTo>
                      <a:pt x="869" y="386"/>
                    </a:lnTo>
                    <a:lnTo>
                      <a:pt x="919" y="425"/>
                    </a:lnTo>
                    <a:lnTo>
                      <a:pt x="965" y="467"/>
                    </a:lnTo>
                    <a:lnTo>
                      <a:pt x="1010" y="510"/>
                    </a:lnTo>
                    <a:lnTo>
                      <a:pt x="1052" y="555"/>
                    </a:lnTo>
                    <a:lnTo>
                      <a:pt x="1091" y="601"/>
                    </a:lnTo>
                    <a:lnTo>
                      <a:pt x="1129" y="650"/>
                    </a:lnTo>
                    <a:lnTo>
                      <a:pt x="1163" y="698"/>
                    </a:lnTo>
                    <a:lnTo>
                      <a:pt x="1196" y="748"/>
                    </a:lnTo>
                    <a:lnTo>
                      <a:pt x="1224" y="801"/>
                    </a:lnTo>
                    <a:lnTo>
                      <a:pt x="1251" y="854"/>
                    </a:lnTo>
                    <a:lnTo>
                      <a:pt x="1275" y="907"/>
                    </a:lnTo>
                    <a:lnTo>
                      <a:pt x="1296" y="963"/>
                    </a:lnTo>
                    <a:lnTo>
                      <a:pt x="1313" y="1019"/>
                    </a:lnTo>
                    <a:lnTo>
                      <a:pt x="1328" y="1076"/>
                    </a:lnTo>
                    <a:lnTo>
                      <a:pt x="1339" y="1134"/>
                    </a:lnTo>
                    <a:lnTo>
                      <a:pt x="1347" y="1194"/>
                    </a:lnTo>
                    <a:lnTo>
                      <a:pt x="1351" y="1254"/>
                    </a:lnTo>
                    <a:lnTo>
                      <a:pt x="1352" y="1315"/>
                    </a:lnTo>
                    <a:lnTo>
                      <a:pt x="1366" y="1305"/>
                    </a:lnTo>
                    <a:lnTo>
                      <a:pt x="1360" y="1326"/>
                    </a:lnTo>
                    <a:lnTo>
                      <a:pt x="1374" y="1330"/>
                    </a:lnTo>
                    <a:lnTo>
                      <a:pt x="1374" y="1315"/>
                    </a:lnTo>
                    <a:lnTo>
                      <a:pt x="1360" y="132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6269" name="Freeform 109"/>
              <p:cNvSpPr>
                <a:spLocks/>
              </p:cNvSpPr>
              <p:nvPr/>
            </p:nvSpPr>
            <p:spPr bwMode="auto">
              <a:xfrm>
                <a:off x="2750" y="3334"/>
                <a:ext cx="179" cy="342"/>
              </a:xfrm>
              <a:custGeom>
                <a:avLst/>
                <a:gdLst>
                  <a:gd name="T0" fmla="*/ 5 w 1013"/>
                  <a:gd name="T1" fmla="*/ 11 h 1937"/>
                  <a:gd name="T2" fmla="*/ 4 w 1013"/>
                  <a:gd name="T3" fmla="*/ 10 h 1937"/>
                  <a:gd name="T4" fmla="*/ 3 w 1013"/>
                  <a:gd name="T5" fmla="*/ 10 h 1937"/>
                  <a:gd name="T6" fmla="*/ 3 w 1013"/>
                  <a:gd name="T7" fmla="*/ 9 h 1937"/>
                  <a:gd name="T8" fmla="*/ 2 w 1013"/>
                  <a:gd name="T9" fmla="*/ 9 h 1937"/>
                  <a:gd name="T10" fmla="*/ 1 w 1013"/>
                  <a:gd name="T11" fmla="*/ 8 h 1937"/>
                  <a:gd name="T12" fmla="*/ 1 w 1013"/>
                  <a:gd name="T13" fmla="*/ 7 h 1937"/>
                  <a:gd name="T14" fmla="*/ 1 w 1013"/>
                  <a:gd name="T15" fmla="*/ 7 h 1937"/>
                  <a:gd name="T16" fmla="*/ 0 w 1013"/>
                  <a:gd name="T17" fmla="*/ 6 h 1937"/>
                  <a:gd name="T18" fmla="*/ 0 w 1013"/>
                  <a:gd name="T19" fmla="*/ 5 h 1937"/>
                  <a:gd name="T20" fmla="*/ 0 w 1013"/>
                  <a:gd name="T21" fmla="*/ 5 h 1937"/>
                  <a:gd name="T22" fmla="*/ 0 w 1013"/>
                  <a:gd name="T23" fmla="*/ 4 h 1937"/>
                  <a:gd name="T24" fmla="*/ 0 w 1013"/>
                  <a:gd name="T25" fmla="*/ 3 h 1937"/>
                  <a:gd name="T26" fmla="*/ 1 w 1013"/>
                  <a:gd name="T27" fmla="*/ 2 h 1937"/>
                  <a:gd name="T28" fmla="*/ 1 w 1013"/>
                  <a:gd name="T29" fmla="*/ 1 h 1937"/>
                  <a:gd name="T30" fmla="*/ 1 w 1013"/>
                  <a:gd name="T31" fmla="*/ 0 h 1937"/>
                  <a:gd name="T32" fmla="*/ 2 w 1013"/>
                  <a:gd name="T33" fmla="*/ 0 h 1937"/>
                  <a:gd name="T34" fmla="*/ 2 w 1013"/>
                  <a:gd name="T35" fmla="*/ 1 h 1937"/>
                  <a:gd name="T36" fmla="*/ 2 w 1013"/>
                  <a:gd name="T37" fmla="*/ 1 h 1937"/>
                  <a:gd name="T38" fmla="*/ 2 w 1013"/>
                  <a:gd name="T39" fmla="*/ 2 h 1937"/>
                  <a:gd name="T40" fmla="*/ 2 w 1013"/>
                  <a:gd name="T41" fmla="*/ 2 h 1937"/>
                  <a:gd name="T42" fmla="*/ 3 w 1013"/>
                  <a:gd name="T43" fmla="*/ 2 h 1937"/>
                  <a:gd name="T44" fmla="*/ 3 w 1013"/>
                  <a:gd name="T45" fmla="*/ 3 h 1937"/>
                  <a:gd name="T46" fmla="*/ 3 w 1013"/>
                  <a:gd name="T47" fmla="*/ 3 h 1937"/>
                  <a:gd name="T48" fmla="*/ 3 w 1013"/>
                  <a:gd name="T49" fmla="*/ 3 h 1937"/>
                  <a:gd name="T50" fmla="*/ 3 w 1013"/>
                  <a:gd name="T51" fmla="*/ 3 h 1937"/>
                  <a:gd name="T52" fmla="*/ 3 w 1013"/>
                  <a:gd name="T53" fmla="*/ 3 h 1937"/>
                  <a:gd name="T54" fmla="*/ 3 w 1013"/>
                  <a:gd name="T55" fmla="*/ 4 h 1937"/>
                  <a:gd name="T56" fmla="*/ 3 w 1013"/>
                  <a:gd name="T57" fmla="*/ 4 h 1937"/>
                  <a:gd name="T58" fmla="*/ 4 w 1013"/>
                  <a:gd name="T59" fmla="*/ 4 h 1937"/>
                  <a:gd name="T60" fmla="*/ 4 w 1013"/>
                  <a:gd name="T61" fmla="*/ 5 h 1937"/>
                  <a:gd name="T62" fmla="*/ 4 w 1013"/>
                  <a:gd name="T63" fmla="*/ 5 h 1937"/>
                  <a:gd name="T64" fmla="*/ 4 w 1013"/>
                  <a:gd name="T65" fmla="*/ 5 h 1937"/>
                  <a:gd name="T66" fmla="*/ 4 w 1013"/>
                  <a:gd name="T67" fmla="*/ 6 h 1937"/>
                  <a:gd name="T68" fmla="*/ 4 w 1013"/>
                  <a:gd name="T69" fmla="*/ 7 h 1937"/>
                  <a:gd name="T70" fmla="*/ 5 w 1013"/>
                  <a:gd name="T71" fmla="*/ 7 h 1937"/>
                  <a:gd name="T72" fmla="*/ 5 w 1013"/>
                  <a:gd name="T73" fmla="*/ 8 h 1937"/>
                  <a:gd name="T74" fmla="*/ 5 w 1013"/>
                  <a:gd name="T75" fmla="*/ 9 h 1937"/>
                  <a:gd name="T76" fmla="*/ 5 w 1013"/>
                  <a:gd name="T77" fmla="*/ 9 h 1937"/>
                  <a:gd name="T78" fmla="*/ 5 w 1013"/>
                  <a:gd name="T79" fmla="*/ 10 h 193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013"/>
                  <a:gd name="T121" fmla="*/ 0 h 1937"/>
                  <a:gd name="T122" fmla="*/ 1013 w 1013"/>
                  <a:gd name="T123" fmla="*/ 1937 h 193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013" h="1937">
                    <a:moveTo>
                      <a:pt x="1013" y="1937"/>
                    </a:moveTo>
                    <a:lnTo>
                      <a:pt x="925" y="1908"/>
                    </a:lnTo>
                    <a:lnTo>
                      <a:pt x="840" y="1876"/>
                    </a:lnTo>
                    <a:lnTo>
                      <a:pt x="760" y="1842"/>
                    </a:lnTo>
                    <a:lnTo>
                      <a:pt x="683" y="1805"/>
                    </a:lnTo>
                    <a:lnTo>
                      <a:pt x="609" y="1766"/>
                    </a:lnTo>
                    <a:lnTo>
                      <a:pt x="540" y="1723"/>
                    </a:lnTo>
                    <a:lnTo>
                      <a:pt x="473" y="1678"/>
                    </a:lnTo>
                    <a:lnTo>
                      <a:pt x="411" y="1631"/>
                    </a:lnTo>
                    <a:lnTo>
                      <a:pt x="353" y="1581"/>
                    </a:lnTo>
                    <a:lnTo>
                      <a:pt x="298" y="1528"/>
                    </a:lnTo>
                    <a:lnTo>
                      <a:pt x="248" y="1474"/>
                    </a:lnTo>
                    <a:lnTo>
                      <a:pt x="203" y="1418"/>
                    </a:lnTo>
                    <a:lnTo>
                      <a:pt x="161" y="1360"/>
                    </a:lnTo>
                    <a:lnTo>
                      <a:pt x="125" y="1300"/>
                    </a:lnTo>
                    <a:lnTo>
                      <a:pt x="93" y="1238"/>
                    </a:lnTo>
                    <a:lnTo>
                      <a:pt x="66" y="1175"/>
                    </a:lnTo>
                    <a:lnTo>
                      <a:pt x="42" y="1109"/>
                    </a:lnTo>
                    <a:lnTo>
                      <a:pt x="25" y="1043"/>
                    </a:lnTo>
                    <a:lnTo>
                      <a:pt x="12" y="974"/>
                    </a:lnTo>
                    <a:lnTo>
                      <a:pt x="4" y="905"/>
                    </a:lnTo>
                    <a:lnTo>
                      <a:pt x="0" y="834"/>
                    </a:lnTo>
                    <a:lnTo>
                      <a:pt x="3" y="763"/>
                    </a:lnTo>
                    <a:lnTo>
                      <a:pt x="10" y="689"/>
                    </a:lnTo>
                    <a:lnTo>
                      <a:pt x="24" y="616"/>
                    </a:lnTo>
                    <a:lnTo>
                      <a:pt x="42" y="541"/>
                    </a:lnTo>
                    <a:lnTo>
                      <a:pt x="66" y="465"/>
                    </a:lnTo>
                    <a:lnTo>
                      <a:pt x="94" y="389"/>
                    </a:lnTo>
                    <a:lnTo>
                      <a:pt x="130" y="313"/>
                    </a:lnTo>
                    <a:lnTo>
                      <a:pt x="172" y="235"/>
                    </a:lnTo>
                    <a:lnTo>
                      <a:pt x="218" y="156"/>
                    </a:lnTo>
                    <a:lnTo>
                      <a:pt x="272" y="79"/>
                    </a:lnTo>
                    <a:lnTo>
                      <a:pt x="331" y="0"/>
                    </a:lnTo>
                    <a:lnTo>
                      <a:pt x="343" y="58"/>
                    </a:lnTo>
                    <a:lnTo>
                      <a:pt x="355" y="113"/>
                    </a:lnTo>
                    <a:lnTo>
                      <a:pt x="369" y="164"/>
                    </a:lnTo>
                    <a:lnTo>
                      <a:pt x="382" y="213"/>
                    </a:lnTo>
                    <a:lnTo>
                      <a:pt x="398" y="257"/>
                    </a:lnTo>
                    <a:lnTo>
                      <a:pt x="412" y="299"/>
                    </a:lnTo>
                    <a:lnTo>
                      <a:pt x="427" y="336"/>
                    </a:lnTo>
                    <a:lnTo>
                      <a:pt x="443" y="372"/>
                    </a:lnTo>
                    <a:lnTo>
                      <a:pt x="457" y="403"/>
                    </a:lnTo>
                    <a:lnTo>
                      <a:pt x="470" y="431"/>
                    </a:lnTo>
                    <a:lnTo>
                      <a:pt x="483" y="456"/>
                    </a:lnTo>
                    <a:lnTo>
                      <a:pt x="495" y="478"/>
                    </a:lnTo>
                    <a:lnTo>
                      <a:pt x="506" y="496"/>
                    </a:lnTo>
                    <a:lnTo>
                      <a:pt x="515" y="512"/>
                    </a:lnTo>
                    <a:lnTo>
                      <a:pt x="523" y="524"/>
                    </a:lnTo>
                    <a:lnTo>
                      <a:pt x="528" y="533"/>
                    </a:lnTo>
                    <a:lnTo>
                      <a:pt x="536" y="545"/>
                    </a:lnTo>
                    <a:lnTo>
                      <a:pt x="544" y="559"/>
                    </a:lnTo>
                    <a:lnTo>
                      <a:pt x="553" y="576"/>
                    </a:lnTo>
                    <a:lnTo>
                      <a:pt x="562" y="594"/>
                    </a:lnTo>
                    <a:lnTo>
                      <a:pt x="573" y="613"/>
                    </a:lnTo>
                    <a:lnTo>
                      <a:pt x="584" y="636"/>
                    </a:lnTo>
                    <a:lnTo>
                      <a:pt x="596" y="659"/>
                    </a:lnTo>
                    <a:lnTo>
                      <a:pt x="608" y="684"/>
                    </a:lnTo>
                    <a:lnTo>
                      <a:pt x="621" y="712"/>
                    </a:lnTo>
                    <a:lnTo>
                      <a:pt x="636" y="742"/>
                    </a:lnTo>
                    <a:lnTo>
                      <a:pt x="650" y="773"/>
                    </a:lnTo>
                    <a:lnTo>
                      <a:pt x="664" y="806"/>
                    </a:lnTo>
                    <a:lnTo>
                      <a:pt x="679" y="842"/>
                    </a:lnTo>
                    <a:lnTo>
                      <a:pt x="695" y="880"/>
                    </a:lnTo>
                    <a:lnTo>
                      <a:pt x="710" y="919"/>
                    </a:lnTo>
                    <a:lnTo>
                      <a:pt x="728" y="961"/>
                    </a:lnTo>
                    <a:lnTo>
                      <a:pt x="745" y="1004"/>
                    </a:lnTo>
                    <a:lnTo>
                      <a:pt x="762" y="1052"/>
                    </a:lnTo>
                    <a:lnTo>
                      <a:pt x="779" y="1099"/>
                    </a:lnTo>
                    <a:lnTo>
                      <a:pt x="796" y="1150"/>
                    </a:lnTo>
                    <a:lnTo>
                      <a:pt x="813" y="1203"/>
                    </a:lnTo>
                    <a:lnTo>
                      <a:pt x="831" y="1258"/>
                    </a:lnTo>
                    <a:lnTo>
                      <a:pt x="850" y="1316"/>
                    </a:lnTo>
                    <a:lnTo>
                      <a:pt x="868" y="1375"/>
                    </a:lnTo>
                    <a:lnTo>
                      <a:pt x="885" y="1436"/>
                    </a:lnTo>
                    <a:lnTo>
                      <a:pt x="904" y="1501"/>
                    </a:lnTo>
                    <a:lnTo>
                      <a:pt x="922" y="1568"/>
                    </a:lnTo>
                    <a:lnTo>
                      <a:pt x="940" y="1636"/>
                    </a:lnTo>
                    <a:lnTo>
                      <a:pt x="959" y="1708"/>
                    </a:lnTo>
                    <a:lnTo>
                      <a:pt x="977" y="1782"/>
                    </a:lnTo>
                    <a:lnTo>
                      <a:pt x="994" y="1858"/>
                    </a:lnTo>
                    <a:lnTo>
                      <a:pt x="1013" y="1937"/>
                    </a:lnTo>
                    <a:close/>
                  </a:path>
                </a:pathLst>
              </a:custGeom>
              <a:solidFill>
                <a:srgbClr val="00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6270" name="Freeform 110"/>
              <p:cNvSpPr>
                <a:spLocks/>
              </p:cNvSpPr>
              <p:nvPr/>
            </p:nvSpPr>
            <p:spPr bwMode="auto">
              <a:xfrm>
                <a:off x="2748" y="3329"/>
                <a:ext cx="181" cy="350"/>
              </a:xfrm>
              <a:custGeom>
                <a:avLst/>
                <a:gdLst>
                  <a:gd name="T0" fmla="*/ 2 w 1027"/>
                  <a:gd name="T1" fmla="*/ 0 h 1973"/>
                  <a:gd name="T2" fmla="*/ 1 w 1027"/>
                  <a:gd name="T3" fmla="*/ 1 h 1973"/>
                  <a:gd name="T4" fmla="*/ 1 w 1027"/>
                  <a:gd name="T5" fmla="*/ 2 h 1973"/>
                  <a:gd name="T6" fmla="*/ 0 w 1027"/>
                  <a:gd name="T7" fmla="*/ 3 h 1973"/>
                  <a:gd name="T8" fmla="*/ 0 w 1027"/>
                  <a:gd name="T9" fmla="*/ 4 h 1973"/>
                  <a:gd name="T10" fmla="*/ 0 w 1027"/>
                  <a:gd name="T11" fmla="*/ 4 h 1973"/>
                  <a:gd name="T12" fmla="*/ 0 w 1027"/>
                  <a:gd name="T13" fmla="*/ 5 h 1973"/>
                  <a:gd name="T14" fmla="*/ 0 w 1027"/>
                  <a:gd name="T15" fmla="*/ 6 h 1973"/>
                  <a:gd name="T16" fmla="*/ 0 w 1027"/>
                  <a:gd name="T17" fmla="*/ 7 h 1973"/>
                  <a:gd name="T18" fmla="*/ 1 w 1027"/>
                  <a:gd name="T19" fmla="*/ 7 h 1973"/>
                  <a:gd name="T20" fmla="*/ 1 w 1027"/>
                  <a:gd name="T21" fmla="*/ 8 h 1973"/>
                  <a:gd name="T22" fmla="*/ 2 w 1027"/>
                  <a:gd name="T23" fmla="*/ 9 h 1973"/>
                  <a:gd name="T24" fmla="*/ 2 w 1027"/>
                  <a:gd name="T25" fmla="*/ 9 h 1973"/>
                  <a:gd name="T26" fmla="*/ 3 w 1027"/>
                  <a:gd name="T27" fmla="*/ 10 h 1973"/>
                  <a:gd name="T28" fmla="*/ 4 w 1027"/>
                  <a:gd name="T29" fmla="*/ 10 h 1973"/>
                  <a:gd name="T30" fmla="*/ 5 w 1027"/>
                  <a:gd name="T31" fmla="*/ 11 h 1973"/>
                  <a:gd name="T32" fmla="*/ 6 w 1027"/>
                  <a:gd name="T33" fmla="*/ 11 h 1973"/>
                  <a:gd name="T34" fmla="*/ 5 w 1027"/>
                  <a:gd name="T35" fmla="*/ 11 h 1973"/>
                  <a:gd name="T36" fmla="*/ 4 w 1027"/>
                  <a:gd name="T37" fmla="*/ 10 h 1973"/>
                  <a:gd name="T38" fmla="*/ 4 w 1027"/>
                  <a:gd name="T39" fmla="*/ 10 h 1973"/>
                  <a:gd name="T40" fmla="*/ 3 w 1027"/>
                  <a:gd name="T41" fmla="*/ 9 h 1973"/>
                  <a:gd name="T42" fmla="*/ 2 w 1027"/>
                  <a:gd name="T43" fmla="*/ 9 h 1973"/>
                  <a:gd name="T44" fmla="*/ 1 w 1027"/>
                  <a:gd name="T45" fmla="*/ 8 h 1973"/>
                  <a:gd name="T46" fmla="*/ 1 w 1027"/>
                  <a:gd name="T47" fmla="*/ 8 h 1973"/>
                  <a:gd name="T48" fmla="*/ 1 w 1027"/>
                  <a:gd name="T49" fmla="*/ 7 h 1973"/>
                  <a:gd name="T50" fmla="*/ 0 w 1027"/>
                  <a:gd name="T51" fmla="*/ 6 h 1973"/>
                  <a:gd name="T52" fmla="*/ 0 w 1027"/>
                  <a:gd name="T53" fmla="*/ 5 h 1973"/>
                  <a:gd name="T54" fmla="*/ 0 w 1027"/>
                  <a:gd name="T55" fmla="*/ 5 h 1973"/>
                  <a:gd name="T56" fmla="*/ 0 w 1027"/>
                  <a:gd name="T57" fmla="*/ 4 h 1973"/>
                  <a:gd name="T58" fmla="*/ 0 w 1027"/>
                  <a:gd name="T59" fmla="*/ 3 h 1973"/>
                  <a:gd name="T60" fmla="*/ 1 w 1027"/>
                  <a:gd name="T61" fmla="*/ 2 h 1973"/>
                  <a:gd name="T62" fmla="*/ 1 w 1027"/>
                  <a:gd name="T63" fmla="*/ 1 h 1973"/>
                  <a:gd name="T64" fmla="*/ 2 w 1027"/>
                  <a:gd name="T65" fmla="*/ 1 h 1973"/>
                  <a:gd name="T66" fmla="*/ 2 w 1027"/>
                  <a:gd name="T67" fmla="*/ 0 h 1973"/>
                  <a:gd name="T68" fmla="*/ 2 w 1027"/>
                  <a:gd name="T69" fmla="*/ 0 h 1973"/>
                  <a:gd name="T70" fmla="*/ 2 w 1027"/>
                  <a:gd name="T71" fmla="*/ 0 h 197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027"/>
                  <a:gd name="T109" fmla="*/ 0 h 1973"/>
                  <a:gd name="T110" fmla="*/ 1027 w 1027"/>
                  <a:gd name="T111" fmla="*/ 1973 h 1973"/>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027" h="1973">
                    <a:moveTo>
                      <a:pt x="353" y="25"/>
                    </a:moveTo>
                    <a:lnTo>
                      <a:pt x="334" y="20"/>
                    </a:lnTo>
                    <a:lnTo>
                      <a:pt x="275" y="98"/>
                    </a:lnTo>
                    <a:lnTo>
                      <a:pt x="221" y="176"/>
                    </a:lnTo>
                    <a:lnTo>
                      <a:pt x="175" y="256"/>
                    </a:lnTo>
                    <a:lnTo>
                      <a:pt x="131" y="333"/>
                    </a:lnTo>
                    <a:lnTo>
                      <a:pt x="96" y="411"/>
                    </a:lnTo>
                    <a:lnTo>
                      <a:pt x="67" y="487"/>
                    </a:lnTo>
                    <a:lnTo>
                      <a:pt x="43" y="564"/>
                    </a:lnTo>
                    <a:lnTo>
                      <a:pt x="25" y="639"/>
                    </a:lnTo>
                    <a:lnTo>
                      <a:pt x="12" y="714"/>
                    </a:lnTo>
                    <a:lnTo>
                      <a:pt x="4" y="788"/>
                    </a:lnTo>
                    <a:lnTo>
                      <a:pt x="0" y="860"/>
                    </a:lnTo>
                    <a:lnTo>
                      <a:pt x="5" y="932"/>
                    </a:lnTo>
                    <a:lnTo>
                      <a:pt x="13" y="1002"/>
                    </a:lnTo>
                    <a:lnTo>
                      <a:pt x="26" y="1071"/>
                    </a:lnTo>
                    <a:lnTo>
                      <a:pt x="43" y="1138"/>
                    </a:lnTo>
                    <a:lnTo>
                      <a:pt x="67" y="1205"/>
                    </a:lnTo>
                    <a:lnTo>
                      <a:pt x="95" y="1269"/>
                    </a:lnTo>
                    <a:lnTo>
                      <a:pt x="127" y="1331"/>
                    </a:lnTo>
                    <a:lnTo>
                      <a:pt x="164" y="1393"/>
                    </a:lnTo>
                    <a:lnTo>
                      <a:pt x="206" y="1451"/>
                    </a:lnTo>
                    <a:lnTo>
                      <a:pt x="252" y="1508"/>
                    </a:lnTo>
                    <a:lnTo>
                      <a:pt x="302" y="1562"/>
                    </a:lnTo>
                    <a:lnTo>
                      <a:pt x="357" y="1615"/>
                    </a:lnTo>
                    <a:lnTo>
                      <a:pt x="416" y="1666"/>
                    </a:lnTo>
                    <a:lnTo>
                      <a:pt x="478" y="1713"/>
                    </a:lnTo>
                    <a:lnTo>
                      <a:pt x="545" y="1758"/>
                    </a:lnTo>
                    <a:lnTo>
                      <a:pt x="616" y="1801"/>
                    </a:lnTo>
                    <a:lnTo>
                      <a:pt x="690" y="1842"/>
                    </a:lnTo>
                    <a:lnTo>
                      <a:pt x="768" y="1879"/>
                    </a:lnTo>
                    <a:lnTo>
                      <a:pt x="849" y="1913"/>
                    </a:lnTo>
                    <a:lnTo>
                      <a:pt x="933" y="1944"/>
                    </a:lnTo>
                    <a:lnTo>
                      <a:pt x="1022" y="1973"/>
                    </a:lnTo>
                    <a:lnTo>
                      <a:pt x="1027" y="1952"/>
                    </a:lnTo>
                    <a:lnTo>
                      <a:pt x="940" y="1923"/>
                    </a:lnTo>
                    <a:lnTo>
                      <a:pt x="856" y="1892"/>
                    </a:lnTo>
                    <a:lnTo>
                      <a:pt x="776" y="1858"/>
                    </a:lnTo>
                    <a:lnTo>
                      <a:pt x="700" y="1821"/>
                    </a:lnTo>
                    <a:lnTo>
                      <a:pt x="627" y="1783"/>
                    </a:lnTo>
                    <a:lnTo>
                      <a:pt x="558" y="1739"/>
                    </a:lnTo>
                    <a:lnTo>
                      <a:pt x="491" y="1695"/>
                    </a:lnTo>
                    <a:lnTo>
                      <a:pt x="430" y="1648"/>
                    </a:lnTo>
                    <a:lnTo>
                      <a:pt x="373" y="1599"/>
                    </a:lnTo>
                    <a:lnTo>
                      <a:pt x="318" y="1546"/>
                    </a:lnTo>
                    <a:lnTo>
                      <a:pt x="268" y="1493"/>
                    </a:lnTo>
                    <a:lnTo>
                      <a:pt x="225" y="1437"/>
                    </a:lnTo>
                    <a:lnTo>
                      <a:pt x="183" y="1380"/>
                    </a:lnTo>
                    <a:lnTo>
                      <a:pt x="146" y="1321"/>
                    </a:lnTo>
                    <a:lnTo>
                      <a:pt x="116" y="1259"/>
                    </a:lnTo>
                    <a:lnTo>
                      <a:pt x="88" y="1197"/>
                    </a:lnTo>
                    <a:lnTo>
                      <a:pt x="64" y="1133"/>
                    </a:lnTo>
                    <a:lnTo>
                      <a:pt x="47" y="1066"/>
                    </a:lnTo>
                    <a:lnTo>
                      <a:pt x="34" y="999"/>
                    </a:lnTo>
                    <a:lnTo>
                      <a:pt x="26" y="929"/>
                    </a:lnTo>
                    <a:lnTo>
                      <a:pt x="24" y="860"/>
                    </a:lnTo>
                    <a:lnTo>
                      <a:pt x="25" y="790"/>
                    </a:lnTo>
                    <a:lnTo>
                      <a:pt x="33" y="717"/>
                    </a:lnTo>
                    <a:lnTo>
                      <a:pt x="46" y="644"/>
                    </a:lnTo>
                    <a:lnTo>
                      <a:pt x="64" y="570"/>
                    </a:lnTo>
                    <a:lnTo>
                      <a:pt x="88" y="495"/>
                    </a:lnTo>
                    <a:lnTo>
                      <a:pt x="117" y="419"/>
                    </a:lnTo>
                    <a:lnTo>
                      <a:pt x="152" y="344"/>
                    </a:lnTo>
                    <a:lnTo>
                      <a:pt x="193" y="266"/>
                    </a:lnTo>
                    <a:lnTo>
                      <a:pt x="239" y="189"/>
                    </a:lnTo>
                    <a:lnTo>
                      <a:pt x="293" y="111"/>
                    </a:lnTo>
                    <a:lnTo>
                      <a:pt x="352" y="33"/>
                    </a:lnTo>
                    <a:lnTo>
                      <a:pt x="332" y="27"/>
                    </a:lnTo>
                    <a:lnTo>
                      <a:pt x="353" y="25"/>
                    </a:lnTo>
                    <a:lnTo>
                      <a:pt x="349" y="0"/>
                    </a:lnTo>
                    <a:lnTo>
                      <a:pt x="334" y="20"/>
                    </a:lnTo>
                    <a:lnTo>
                      <a:pt x="353" y="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6271" name="Freeform 111"/>
              <p:cNvSpPr>
                <a:spLocks/>
              </p:cNvSpPr>
              <p:nvPr/>
            </p:nvSpPr>
            <p:spPr bwMode="auto">
              <a:xfrm>
                <a:off x="2806" y="3334"/>
                <a:ext cx="39" cy="95"/>
              </a:xfrm>
              <a:custGeom>
                <a:avLst/>
                <a:gdLst>
                  <a:gd name="T0" fmla="*/ 1 w 217"/>
                  <a:gd name="T1" fmla="*/ 3 h 539"/>
                  <a:gd name="T2" fmla="*/ 1 w 217"/>
                  <a:gd name="T3" fmla="*/ 3 h 539"/>
                  <a:gd name="T4" fmla="*/ 1 w 217"/>
                  <a:gd name="T5" fmla="*/ 3 h 539"/>
                  <a:gd name="T6" fmla="*/ 1 w 217"/>
                  <a:gd name="T7" fmla="*/ 3 h 539"/>
                  <a:gd name="T8" fmla="*/ 1 w 217"/>
                  <a:gd name="T9" fmla="*/ 3 h 539"/>
                  <a:gd name="T10" fmla="*/ 1 w 217"/>
                  <a:gd name="T11" fmla="*/ 3 h 539"/>
                  <a:gd name="T12" fmla="*/ 1 w 217"/>
                  <a:gd name="T13" fmla="*/ 2 h 539"/>
                  <a:gd name="T14" fmla="*/ 1 w 217"/>
                  <a:gd name="T15" fmla="*/ 2 h 539"/>
                  <a:gd name="T16" fmla="*/ 1 w 217"/>
                  <a:gd name="T17" fmla="*/ 2 h 539"/>
                  <a:gd name="T18" fmla="*/ 1 w 217"/>
                  <a:gd name="T19" fmla="*/ 2 h 539"/>
                  <a:gd name="T20" fmla="*/ 1 w 217"/>
                  <a:gd name="T21" fmla="*/ 2 h 539"/>
                  <a:gd name="T22" fmla="*/ 1 w 217"/>
                  <a:gd name="T23" fmla="*/ 2 h 539"/>
                  <a:gd name="T24" fmla="*/ 1 w 217"/>
                  <a:gd name="T25" fmla="*/ 1 h 539"/>
                  <a:gd name="T26" fmla="*/ 0 w 217"/>
                  <a:gd name="T27" fmla="*/ 1 h 539"/>
                  <a:gd name="T28" fmla="*/ 0 w 217"/>
                  <a:gd name="T29" fmla="*/ 1 h 539"/>
                  <a:gd name="T30" fmla="*/ 0 w 217"/>
                  <a:gd name="T31" fmla="*/ 1 h 539"/>
                  <a:gd name="T32" fmla="*/ 0 w 217"/>
                  <a:gd name="T33" fmla="*/ 0 h 539"/>
                  <a:gd name="T34" fmla="*/ 0 w 217"/>
                  <a:gd name="T35" fmla="*/ 0 h 539"/>
                  <a:gd name="T36" fmla="*/ 0 w 217"/>
                  <a:gd name="T37" fmla="*/ 0 h 539"/>
                  <a:gd name="T38" fmla="*/ 0 w 217"/>
                  <a:gd name="T39" fmla="*/ 0 h 539"/>
                  <a:gd name="T40" fmla="*/ 0 w 217"/>
                  <a:gd name="T41" fmla="*/ 1 h 539"/>
                  <a:gd name="T42" fmla="*/ 0 w 217"/>
                  <a:gd name="T43" fmla="*/ 1 h 539"/>
                  <a:gd name="T44" fmla="*/ 0 w 217"/>
                  <a:gd name="T45" fmla="*/ 1 h 539"/>
                  <a:gd name="T46" fmla="*/ 0 w 217"/>
                  <a:gd name="T47" fmla="*/ 1 h 539"/>
                  <a:gd name="T48" fmla="*/ 1 w 217"/>
                  <a:gd name="T49" fmla="*/ 2 h 539"/>
                  <a:gd name="T50" fmla="*/ 1 w 217"/>
                  <a:gd name="T51" fmla="*/ 2 h 539"/>
                  <a:gd name="T52" fmla="*/ 1 w 217"/>
                  <a:gd name="T53" fmla="*/ 2 h 539"/>
                  <a:gd name="T54" fmla="*/ 1 w 217"/>
                  <a:gd name="T55" fmla="*/ 2 h 539"/>
                  <a:gd name="T56" fmla="*/ 1 w 217"/>
                  <a:gd name="T57" fmla="*/ 2 h 539"/>
                  <a:gd name="T58" fmla="*/ 1 w 217"/>
                  <a:gd name="T59" fmla="*/ 2 h 539"/>
                  <a:gd name="T60" fmla="*/ 1 w 217"/>
                  <a:gd name="T61" fmla="*/ 3 h 539"/>
                  <a:gd name="T62" fmla="*/ 1 w 217"/>
                  <a:gd name="T63" fmla="*/ 3 h 539"/>
                  <a:gd name="T64" fmla="*/ 1 w 217"/>
                  <a:gd name="T65" fmla="*/ 3 h 539"/>
                  <a:gd name="T66" fmla="*/ 1 w 217"/>
                  <a:gd name="T67" fmla="*/ 3 h 539"/>
                  <a:gd name="T68" fmla="*/ 1 w 217"/>
                  <a:gd name="T69" fmla="*/ 3 h 539"/>
                  <a:gd name="T70" fmla="*/ 1 w 217"/>
                  <a:gd name="T71" fmla="*/ 3 h 539"/>
                  <a:gd name="T72" fmla="*/ 1 w 217"/>
                  <a:gd name="T73" fmla="*/ 3 h 539"/>
                  <a:gd name="T74" fmla="*/ 1 w 217"/>
                  <a:gd name="T75" fmla="*/ 3 h 539"/>
                  <a:gd name="T76" fmla="*/ 1 w 217"/>
                  <a:gd name="T77" fmla="*/ 3 h 539"/>
                  <a:gd name="T78" fmla="*/ 1 w 217"/>
                  <a:gd name="T79" fmla="*/ 3 h 53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17"/>
                  <a:gd name="T121" fmla="*/ 0 h 539"/>
                  <a:gd name="T122" fmla="*/ 217 w 217"/>
                  <a:gd name="T123" fmla="*/ 539 h 539"/>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17" h="539">
                    <a:moveTo>
                      <a:pt x="217" y="529"/>
                    </a:moveTo>
                    <a:lnTo>
                      <a:pt x="217" y="529"/>
                    </a:lnTo>
                    <a:lnTo>
                      <a:pt x="212" y="520"/>
                    </a:lnTo>
                    <a:lnTo>
                      <a:pt x="204" y="508"/>
                    </a:lnTo>
                    <a:lnTo>
                      <a:pt x="195" y="492"/>
                    </a:lnTo>
                    <a:lnTo>
                      <a:pt x="184" y="474"/>
                    </a:lnTo>
                    <a:lnTo>
                      <a:pt x="174" y="451"/>
                    </a:lnTo>
                    <a:lnTo>
                      <a:pt x="161" y="426"/>
                    </a:lnTo>
                    <a:lnTo>
                      <a:pt x="147" y="399"/>
                    </a:lnTo>
                    <a:lnTo>
                      <a:pt x="133" y="369"/>
                    </a:lnTo>
                    <a:lnTo>
                      <a:pt x="117" y="333"/>
                    </a:lnTo>
                    <a:lnTo>
                      <a:pt x="103" y="296"/>
                    </a:lnTo>
                    <a:lnTo>
                      <a:pt x="88" y="254"/>
                    </a:lnTo>
                    <a:lnTo>
                      <a:pt x="73" y="211"/>
                    </a:lnTo>
                    <a:lnTo>
                      <a:pt x="59" y="163"/>
                    </a:lnTo>
                    <a:lnTo>
                      <a:pt x="45" y="111"/>
                    </a:lnTo>
                    <a:lnTo>
                      <a:pt x="33" y="56"/>
                    </a:lnTo>
                    <a:lnTo>
                      <a:pt x="21" y="0"/>
                    </a:lnTo>
                    <a:lnTo>
                      <a:pt x="0" y="2"/>
                    </a:lnTo>
                    <a:lnTo>
                      <a:pt x="12" y="61"/>
                    </a:lnTo>
                    <a:lnTo>
                      <a:pt x="24" y="117"/>
                    </a:lnTo>
                    <a:lnTo>
                      <a:pt x="38" y="168"/>
                    </a:lnTo>
                    <a:lnTo>
                      <a:pt x="52" y="216"/>
                    </a:lnTo>
                    <a:lnTo>
                      <a:pt x="67" y="262"/>
                    </a:lnTo>
                    <a:lnTo>
                      <a:pt x="82" y="304"/>
                    </a:lnTo>
                    <a:lnTo>
                      <a:pt x="96" y="341"/>
                    </a:lnTo>
                    <a:lnTo>
                      <a:pt x="112" y="377"/>
                    </a:lnTo>
                    <a:lnTo>
                      <a:pt x="126" y="409"/>
                    </a:lnTo>
                    <a:lnTo>
                      <a:pt x="140" y="437"/>
                    </a:lnTo>
                    <a:lnTo>
                      <a:pt x="153" y="462"/>
                    </a:lnTo>
                    <a:lnTo>
                      <a:pt x="166" y="484"/>
                    </a:lnTo>
                    <a:lnTo>
                      <a:pt x="176" y="503"/>
                    </a:lnTo>
                    <a:lnTo>
                      <a:pt x="186" y="518"/>
                    </a:lnTo>
                    <a:lnTo>
                      <a:pt x="193" y="530"/>
                    </a:lnTo>
                    <a:lnTo>
                      <a:pt x="199" y="539"/>
                    </a:lnTo>
                    <a:lnTo>
                      <a:pt x="217" y="52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6272" name="Freeform 112"/>
              <p:cNvSpPr>
                <a:spLocks/>
              </p:cNvSpPr>
              <p:nvPr/>
            </p:nvSpPr>
            <p:spPr bwMode="auto">
              <a:xfrm>
                <a:off x="2842" y="3428"/>
                <a:ext cx="90" cy="251"/>
              </a:xfrm>
              <a:custGeom>
                <a:avLst/>
                <a:gdLst>
                  <a:gd name="T0" fmla="*/ 3 w 508"/>
                  <a:gd name="T1" fmla="*/ 8 h 1424"/>
                  <a:gd name="T2" fmla="*/ 3 w 508"/>
                  <a:gd name="T3" fmla="*/ 7 h 1424"/>
                  <a:gd name="T4" fmla="*/ 2 w 508"/>
                  <a:gd name="T5" fmla="*/ 6 h 1424"/>
                  <a:gd name="T6" fmla="*/ 2 w 508"/>
                  <a:gd name="T7" fmla="*/ 5 h 1424"/>
                  <a:gd name="T8" fmla="*/ 2 w 508"/>
                  <a:gd name="T9" fmla="*/ 5 h 1424"/>
                  <a:gd name="T10" fmla="*/ 2 w 508"/>
                  <a:gd name="T11" fmla="*/ 4 h 1424"/>
                  <a:gd name="T12" fmla="*/ 2 w 508"/>
                  <a:gd name="T13" fmla="*/ 3 h 1424"/>
                  <a:gd name="T14" fmla="*/ 1 w 508"/>
                  <a:gd name="T15" fmla="*/ 3 h 1424"/>
                  <a:gd name="T16" fmla="*/ 1 w 508"/>
                  <a:gd name="T17" fmla="*/ 2 h 1424"/>
                  <a:gd name="T18" fmla="*/ 1 w 508"/>
                  <a:gd name="T19" fmla="*/ 2 h 1424"/>
                  <a:gd name="T20" fmla="*/ 1 w 508"/>
                  <a:gd name="T21" fmla="*/ 1 h 1424"/>
                  <a:gd name="T22" fmla="*/ 1 w 508"/>
                  <a:gd name="T23" fmla="*/ 1 h 1424"/>
                  <a:gd name="T24" fmla="*/ 1 w 508"/>
                  <a:gd name="T25" fmla="*/ 1 h 1424"/>
                  <a:gd name="T26" fmla="*/ 0 w 508"/>
                  <a:gd name="T27" fmla="*/ 1 h 1424"/>
                  <a:gd name="T28" fmla="*/ 0 w 508"/>
                  <a:gd name="T29" fmla="*/ 0 h 1424"/>
                  <a:gd name="T30" fmla="*/ 0 w 508"/>
                  <a:gd name="T31" fmla="*/ 0 h 1424"/>
                  <a:gd name="T32" fmla="*/ 0 w 508"/>
                  <a:gd name="T33" fmla="*/ 0 h 1424"/>
                  <a:gd name="T34" fmla="*/ 0 w 508"/>
                  <a:gd name="T35" fmla="*/ 0 h 1424"/>
                  <a:gd name="T36" fmla="*/ 0 w 508"/>
                  <a:gd name="T37" fmla="*/ 0 h 1424"/>
                  <a:gd name="T38" fmla="*/ 0 w 508"/>
                  <a:gd name="T39" fmla="*/ 1 h 1424"/>
                  <a:gd name="T40" fmla="*/ 0 w 508"/>
                  <a:gd name="T41" fmla="*/ 1 h 1424"/>
                  <a:gd name="T42" fmla="*/ 1 w 508"/>
                  <a:gd name="T43" fmla="*/ 1 h 1424"/>
                  <a:gd name="T44" fmla="*/ 1 w 508"/>
                  <a:gd name="T45" fmla="*/ 1 h 1424"/>
                  <a:gd name="T46" fmla="*/ 1 w 508"/>
                  <a:gd name="T47" fmla="*/ 2 h 1424"/>
                  <a:gd name="T48" fmla="*/ 1 w 508"/>
                  <a:gd name="T49" fmla="*/ 2 h 1424"/>
                  <a:gd name="T50" fmla="*/ 1 w 508"/>
                  <a:gd name="T51" fmla="*/ 3 h 1424"/>
                  <a:gd name="T52" fmla="*/ 1 w 508"/>
                  <a:gd name="T53" fmla="*/ 3 h 1424"/>
                  <a:gd name="T54" fmla="*/ 2 w 508"/>
                  <a:gd name="T55" fmla="*/ 4 h 1424"/>
                  <a:gd name="T56" fmla="*/ 2 w 508"/>
                  <a:gd name="T57" fmla="*/ 4 h 1424"/>
                  <a:gd name="T58" fmla="*/ 2 w 508"/>
                  <a:gd name="T59" fmla="*/ 5 h 1424"/>
                  <a:gd name="T60" fmla="*/ 2 w 508"/>
                  <a:gd name="T61" fmla="*/ 6 h 1424"/>
                  <a:gd name="T62" fmla="*/ 2 w 508"/>
                  <a:gd name="T63" fmla="*/ 7 h 1424"/>
                  <a:gd name="T64" fmla="*/ 3 w 508"/>
                  <a:gd name="T65" fmla="*/ 7 h 1424"/>
                  <a:gd name="T66" fmla="*/ 3 w 508"/>
                  <a:gd name="T67" fmla="*/ 8 h 1424"/>
                  <a:gd name="T68" fmla="*/ 3 w 508"/>
                  <a:gd name="T69" fmla="*/ 8 h 1424"/>
                  <a:gd name="T70" fmla="*/ 3 w 508"/>
                  <a:gd name="T71" fmla="*/ 8 h 142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508"/>
                  <a:gd name="T109" fmla="*/ 0 h 1424"/>
                  <a:gd name="T110" fmla="*/ 508 w 508"/>
                  <a:gd name="T111" fmla="*/ 1424 h 142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508" h="1424">
                    <a:moveTo>
                      <a:pt x="491" y="1419"/>
                    </a:moveTo>
                    <a:lnTo>
                      <a:pt x="504" y="1406"/>
                    </a:lnTo>
                    <a:lnTo>
                      <a:pt x="486" y="1327"/>
                    </a:lnTo>
                    <a:lnTo>
                      <a:pt x="469" y="1251"/>
                    </a:lnTo>
                    <a:lnTo>
                      <a:pt x="450" y="1178"/>
                    </a:lnTo>
                    <a:lnTo>
                      <a:pt x="432" y="1105"/>
                    </a:lnTo>
                    <a:lnTo>
                      <a:pt x="413" y="1037"/>
                    </a:lnTo>
                    <a:lnTo>
                      <a:pt x="395" y="970"/>
                    </a:lnTo>
                    <a:lnTo>
                      <a:pt x="377" y="906"/>
                    </a:lnTo>
                    <a:lnTo>
                      <a:pt x="360" y="844"/>
                    </a:lnTo>
                    <a:lnTo>
                      <a:pt x="341" y="784"/>
                    </a:lnTo>
                    <a:lnTo>
                      <a:pt x="323" y="726"/>
                    </a:lnTo>
                    <a:lnTo>
                      <a:pt x="304" y="671"/>
                    </a:lnTo>
                    <a:lnTo>
                      <a:pt x="287" y="618"/>
                    </a:lnTo>
                    <a:lnTo>
                      <a:pt x="270" y="567"/>
                    </a:lnTo>
                    <a:lnTo>
                      <a:pt x="253" y="520"/>
                    </a:lnTo>
                    <a:lnTo>
                      <a:pt x="236" y="473"/>
                    </a:lnTo>
                    <a:lnTo>
                      <a:pt x="219" y="429"/>
                    </a:lnTo>
                    <a:lnTo>
                      <a:pt x="202" y="387"/>
                    </a:lnTo>
                    <a:lnTo>
                      <a:pt x="186" y="348"/>
                    </a:lnTo>
                    <a:lnTo>
                      <a:pt x="170" y="310"/>
                    </a:lnTo>
                    <a:lnTo>
                      <a:pt x="156" y="274"/>
                    </a:lnTo>
                    <a:lnTo>
                      <a:pt x="142" y="241"/>
                    </a:lnTo>
                    <a:lnTo>
                      <a:pt x="127" y="209"/>
                    </a:lnTo>
                    <a:lnTo>
                      <a:pt x="113" y="178"/>
                    </a:lnTo>
                    <a:lnTo>
                      <a:pt x="100" y="151"/>
                    </a:lnTo>
                    <a:lnTo>
                      <a:pt x="88" y="126"/>
                    </a:lnTo>
                    <a:lnTo>
                      <a:pt x="76" y="102"/>
                    </a:lnTo>
                    <a:lnTo>
                      <a:pt x="63" y="80"/>
                    </a:lnTo>
                    <a:lnTo>
                      <a:pt x="52" y="60"/>
                    </a:lnTo>
                    <a:lnTo>
                      <a:pt x="43" y="43"/>
                    </a:lnTo>
                    <a:lnTo>
                      <a:pt x="34" y="26"/>
                    </a:lnTo>
                    <a:lnTo>
                      <a:pt x="26" y="12"/>
                    </a:lnTo>
                    <a:lnTo>
                      <a:pt x="18" y="0"/>
                    </a:lnTo>
                    <a:lnTo>
                      <a:pt x="0" y="10"/>
                    </a:lnTo>
                    <a:lnTo>
                      <a:pt x="8" y="22"/>
                    </a:lnTo>
                    <a:lnTo>
                      <a:pt x="15" y="37"/>
                    </a:lnTo>
                    <a:lnTo>
                      <a:pt x="25" y="54"/>
                    </a:lnTo>
                    <a:lnTo>
                      <a:pt x="34" y="71"/>
                    </a:lnTo>
                    <a:lnTo>
                      <a:pt x="44" y="90"/>
                    </a:lnTo>
                    <a:lnTo>
                      <a:pt x="55" y="113"/>
                    </a:lnTo>
                    <a:lnTo>
                      <a:pt x="67" y="136"/>
                    </a:lnTo>
                    <a:lnTo>
                      <a:pt x="79" y="161"/>
                    </a:lnTo>
                    <a:lnTo>
                      <a:pt x="92" y="189"/>
                    </a:lnTo>
                    <a:lnTo>
                      <a:pt x="106" y="219"/>
                    </a:lnTo>
                    <a:lnTo>
                      <a:pt x="121" y="249"/>
                    </a:lnTo>
                    <a:lnTo>
                      <a:pt x="135" y="282"/>
                    </a:lnTo>
                    <a:lnTo>
                      <a:pt x="149" y="318"/>
                    </a:lnTo>
                    <a:lnTo>
                      <a:pt x="165" y="356"/>
                    </a:lnTo>
                    <a:lnTo>
                      <a:pt x="181" y="395"/>
                    </a:lnTo>
                    <a:lnTo>
                      <a:pt x="198" y="437"/>
                    </a:lnTo>
                    <a:lnTo>
                      <a:pt x="215" y="480"/>
                    </a:lnTo>
                    <a:lnTo>
                      <a:pt x="232" y="528"/>
                    </a:lnTo>
                    <a:lnTo>
                      <a:pt x="249" y="575"/>
                    </a:lnTo>
                    <a:lnTo>
                      <a:pt x="266" y="626"/>
                    </a:lnTo>
                    <a:lnTo>
                      <a:pt x="283" y="679"/>
                    </a:lnTo>
                    <a:lnTo>
                      <a:pt x="302" y="734"/>
                    </a:lnTo>
                    <a:lnTo>
                      <a:pt x="320" y="792"/>
                    </a:lnTo>
                    <a:lnTo>
                      <a:pt x="339" y="849"/>
                    </a:lnTo>
                    <a:lnTo>
                      <a:pt x="356" y="911"/>
                    </a:lnTo>
                    <a:lnTo>
                      <a:pt x="374" y="975"/>
                    </a:lnTo>
                    <a:lnTo>
                      <a:pt x="392" y="1042"/>
                    </a:lnTo>
                    <a:lnTo>
                      <a:pt x="411" y="1111"/>
                    </a:lnTo>
                    <a:lnTo>
                      <a:pt x="429" y="1183"/>
                    </a:lnTo>
                    <a:lnTo>
                      <a:pt x="448" y="1256"/>
                    </a:lnTo>
                    <a:lnTo>
                      <a:pt x="465" y="1332"/>
                    </a:lnTo>
                    <a:lnTo>
                      <a:pt x="483" y="1411"/>
                    </a:lnTo>
                    <a:lnTo>
                      <a:pt x="496" y="1398"/>
                    </a:lnTo>
                    <a:lnTo>
                      <a:pt x="491" y="1419"/>
                    </a:lnTo>
                    <a:lnTo>
                      <a:pt x="508" y="1424"/>
                    </a:lnTo>
                    <a:lnTo>
                      <a:pt x="504" y="1406"/>
                    </a:lnTo>
                    <a:lnTo>
                      <a:pt x="491" y="141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6273" name="Freeform 113"/>
              <p:cNvSpPr>
                <a:spLocks/>
              </p:cNvSpPr>
              <p:nvPr/>
            </p:nvSpPr>
            <p:spPr bwMode="auto">
              <a:xfrm>
                <a:off x="2605" y="3580"/>
                <a:ext cx="324" cy="133"/>
              </a:xfrm>
              <a:custGeom>
                <a:avLst/>
                <a:gdLst>
                  <a:gd name="T0" fmla="*/ 10 w 1831"/>
                  <a:gd name="T1" fmla="*/ 3 h 750"/>
                  <a:gd name="T2" fmla="*/ 10 w 1831"/>
                  <a:gd name="T3" fmla="*/ 2 h 750"/>
                  <a:gd name="T4" fmla="*/ 9 w 1831"/>
                  <a:gd name="T5" fmla="*/ 2 h 750"/>
                  <a:gd name="T6" fmla="*/ 8 w 1831"/>
                  <a:gd name="T7" fmla="*/ 2 h 750"/>
                  <a:gd name="T8" fmla="*/ 8 w 1831"/>
                  <a:gd name="T9" fmla="*/ 1 h 750"/>
                  <a:gd name="T10" fmla="*/ 7 w 1831"/>
                  <a:gd name="T11" fmla="*/ 1 h 750"/>
                  <a:gd name="T12" fmla="*/ 6 w 1831"/>
                  <a:gd name="T13" fmla="*/ 1 h 750"/>
                  <a:gd name="T14" fmla="*/ 5 w 1831"/>
                  <a:gd name="T15" fmla="*/ 0 h 750"/>
                  <a:gd name="T16" fmla="*/ 5 w 1831"/>
                  <a:gd name="T17" fmla="*/ 0 h 750"/>
                  <a:gd name="T18" fmla="*/ 4 w 1831"/>
                  <a:gd name="T19" fmla="*/ 0 h 750"/>
                  <a:gd name="T20" fmla="*/ 3 w 1831"/>
                  <a:gd name="T21" fmla="*/ 0 h 750"/>
                  <a:gd name="T22" fmla="*/ 3 w 1831"/>
                  <a:gd name="T23" fmla="*/ 0 h 750"/>
                  <a:gd name="T24" fmla="*/ 2 w 1831"/>
                  <a:gd name="T25" fmla="*/ 0 h 750"/>
                  <a:gd name="T26" fmla="*/ 1 w 1831"/>
                  <a:gd name="T27" fmla="*/ 0 h 750"/>
                  <a:gd name="T28" fmla="*/ 1 w 1831"/>
                  <a:gd name="T29" fmla="*/ 0 h 750"/>
                  <a:gd name="T30" fmla="*/ 0 w 1831"/>
                  <a:gd name="T31" fmla="*/ 0 h 750"/>
                  <a:gd name="T32" fmla="*/ 0 w 1831"/>
                  <a:gd name="T33" fmla="*/ 1 h 750"/>
                  <a:gd name="T34" fmla="*/ 1 w 1831"/>
                  <a:gd name="T35" fmla="*/ 1 h 750"/>
                  <a:gd name="T36" fmla="*/ 1 w 1831"/>
                  <a:gd name="T37" fmla="*/ 1 h 750"/>
                  <a:gd name="T38" fmla="*/ 2 w 1831"/>
                  <a:gd name="T39" fmla="*/ 1 h 750"/>
                  <a:gd name="T40" fmla="*/ 2 w 1831"/>
                  <a:gd name="T41" fmla="*/ 2 h 750"/>
                  <a:gd name="T42" fmla="*/ 2 w 1831"/>
                  <a:gd name="T43" fmla="*/ 2 h 750"/>
                  <a:gd name="T44" fmla="*/ 2 w 1831"/>
                  <a:gd name="T45" fmla="*/ 2 h 750"/>
                  <a:gd name="T46" fmla="*/ 2 w 1831"/>
                  <a:gd name="T47" fmla="*/ 2 h 750"/>
                  <a:gd name="T48" fmla="*/ 3 w 1831"/>
                  <a:gd name="T49" fmla="*/ 2 h 750"/>
                  <a:gd name="T50" fmla="*/ 3 w 1831"/>
                  <a:gd name="T51" fmla="*/ 2 h 750"/>
                  <a:gd name="T52" fmla="*/ 3 w 1831"/>
                  <a:gd name="T53" fmla="*/ 3 h 750"/>
                  <a:gd name="T54" fmla="*/ 4 w 1831"/>
                  <a:gd name="T55" fmla="*/ 3 h 750"/>
                  <a:gd name="T56" fmla="*/ 4 w 1831"/>
                  <a:gd name="T57" fmla="*/ 3 h 750"/>
                  <a:gd name="T58" fmla="*/ 5 w 1831"/>
                  <a:gd name="T59" fmla="*/ 3 h 750"/>
                  <a:gd name="T60" fmla="*/ 5 w 1831"/>
                  <a:gd name="T61" fmla="*/ 4 h 750"/>
                  <a:gd name="T62" fmla="*/ 6 w 1831"/>
                  <a:gd name="T63" fmla="*/ 4 h 750"/>
                  <a:gd name="T64" fmla="*/ 6 w 1831"/>
                  <a:gd name="T65" fmla="*/ 4 h 750"/>
                  <a:gd name="T66" fmla="*/ 7 w 1831"/>
                  <a:gd name="T67" fmla="*/ 4 h 750"/>
                  <a:gd name="T68" fmla="*/ 8 w 1831"/>
                  <a:gd name="T69" fmla="*/ 4 h 750"/>
                  <a:gd name="T70" fmla="*/ 8 w 1831"/>
                  <a:gd name="T71" fmla="*/ 4 h 750"/>
                  <a:gd name="T72" fmla="*/ 9 w 1831"/>
                  <a:gd name="T73" fmla="*/ 4 h 750"/>
                  <a:gd name="T74" fmla="*/ 9 w 1831"/>
                  <a:gd name="T75" fmla="*/ 4 h 750"/>
                  <a:gd name="T76" fmla="*/ 10 w 1831"/>
                  <a:gd name="T77" fmla="*/ 4 h 750"/>
                  <a:gd name="T78" fmla="*/ 10 w 1831"/>
                  <a:gd name="T79" fmla="*/ 4 h 75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831"/>
                  <a:gd name="T121" fmla="*/ 0 h 750"/>
                  <a:gd name="T122" fmla="*/ 1831 w 1831"/>
                  <a:gd name="T123" fmla="*/ 750 h 75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831" h="750">
                    <a:moveTo>
                      <a:pt x="1831" y="612"/>
                    </a:moveTo>
                    <a:lnTo>
                      <a:pt x="1795" y="557"/>
                    </a:lnTo>
                    <a:lnTo>
                      <a:pt x="1756" y="506"/>
                    </a:lnTo>
                    <a:lnTo>
                      <a:pt x="1712" y="456"/>
                    </a:lnTo>
                    <a:lnTo>
                      <a:pt x="1665" y="410"/>
                    </a:lnTo>
                    <a:lnTo>
                      <a:pt x="1616" y="365"/>
                    </a:lnTo>
                    <a:lnTo>
                      <a:pt x="1564" y="323"/>
                    </a:lnTo>
                    <a:lnTo>
                      <a:pt x="1509" y="285"/>
                    </a:lnTo>
                    <a:lnTo>
                      <a:pt x="1452" y="249"/>
                    </a:lnTo>
                    <a:lnTo>
                      <a:pt x="1393" y="216"/>
                    </a:lnTo>
                    <a:lnTo>
                      <a:pt x="1331" y="184"/>
                    </a:lnTo>
                    <a:lnTo>
                      <a:pt x="1270" y="155"/>
                    </a:lnTo>
                    <a:lnTo>
                      <a:pt x="1205" y="129"/>
                    </a:lnTo>
                    <a:lnTo>
                      <a:pt x="1140" y="105"/>
                    </a:lnTo>
                    <a:lnTo>
                      <a:pt x="1074" y="84"/>
                    </a:lnTo>
                    <a:lnTo>
                      <a:pt x="1007" y="66"/>
                    </a:lnTo>
                    <a:lnTo>
                      <a:pt x="940" y="49"/>
                    </a:lnTo>
                    <a:lnTo>
                      <a:pt x="872" y="36"/>
                    </a:lnTo>
                    <a:lnTo>
                      <a:pt x="805" y="24"/>
                    </a:lnTo>
                    <a:lnTo>
                      <a:pt x="738" y="15"/>
                    </a:lnTo>
                    <a:lnTo>
                      <a:pt x="671" y="7"/>
                    </a:lnTo>
                    <a:lnTo>
                      <a:pt x="605" y="3"/>
                    </a:lnTo>
                    <a:lnTo>
                      <a:pt x="541" y="0"/>
                    </a:lnTo>
                    <a:lnTo>
                      <a:pt x="478" y="0"/>
                    </a:lnTo>
                    <a:lnTo>
                      <a:pt x="415" y="2"/>
                    </a:lnTo>
                    <a:lnTo>
                      <a:pt x="354" y="6"/>
                    </a:lnTo>
                    <a:lnTo>
                      <a:pt x="296" y="12"/>
                    </a:lnTo>
                    <a:lnTo>
                      <a:pt x="240" y="21"/>
                    </a:lnTo>
                    <a:lnTo>
                      <a:pt x="186" y="32"/>
                    </a:lnTo>
                    <a:lnTo>
                      <a:pt x="135" y="44"/>
                    </a:lnTo>
                    <a:lnTo>
                      <a:pt x="86" y="60"/>
                    </a:lnTo>
                    <a:lnTo>
                      <a:pt x="42" y="77"/>
                    </a:lnTo>
                    <a:lnTo>
                      <a:pt x="0" y="95"/>
                    </a:lnTo>
                    <a:lnTo>
                      <a:pt x="60" y="116"/>
                    </a:lnTo>
                    <a:lnTo>
                      <a:pt x="114" y="137"/>
                    </a:lnTo>
                    <a:lnTo>
                      <a:pt x="162" y="158"/>
                    </a:lnTo>
                    <a:lnTo>
                      <a:pt x="203" y="178"/>
                    </a:lnTo>
                    <a:lnTo>
                      <a:pt x="240" y="199"/>
                    </a:lnTo>
                    <a:lnTo>
                      <a:pt x="271" y="217"/>
                    </a:lnTo>
                    <a:lnTo>
                      <a:pt x="299" y="237"/>
                    </a:lnTo>
                    <a:lnTo>
                      <a:pt x="323" y="254"/>
                    </a:lnTo>
                    <a:lnTo>
                      <a:pt x="345" y="272"/>
                    </a:lnTo>
                    <a:lnTo>
                      <a:pt x="363" y="289"/>
                    </a:lnTo>
                    <a:lnTo>
                      <a:pt x="382" y="306"/>
                    </a:lnTo>
                    <a:lnTo>
                      <a:pt x="399" y="323"/>
                    </a:lnTo>
                    <a:lnTo>
                      <a:pt x="415" y="339"/>
                    </a:lnTo>
                    <a:lnTo>
                      <a:pt x="432" y="354"/>
                    </a:lnTo>
                    <a:lnTo>
                      <a:pt x="449" y="368"/>
                    </a:lnTo>
                    <a:lnTo>
                      <a:pt x="469" y="382"/>
                    </a:lnTo>
                    <a:lnTo>
                      <a:pt x="492" y="398"/>
                    </a:lnTo>
                    <a:lnTo>
                      <a:pt x="518" y="417"/>
                    </a:lnTo>
                    <a:lnTo>
                      <a:pt x="547" y="435"/>
                    </a:lnTo>
                    <a:lnTo>
                      <a:pt x="580" y="453"/>
                    </a:lnTo>
                    <a:lnTo>
                      <a:pt x="614" y="474"/>
                    </a:lnTo>
                    <a:lnTo>
                      <a:pt x="651" y="495"/>
                    </a:lnTo>
                    <a:lnTo>
                      <a:pt x="690" y="516"/>
                    </a:lnTo>
                    <a:lnTo>
                      <a:pt x="733" y="537"/>
                    </a:lnTo>
                    <a:lnTo>
                      <a:pt x="776" y="558"/>
                    </a:lnTo>
                    <a:lnTo>
                      <a:pt x="821" y="579"/>
                    </a:lnTo>
                    <a:lnTo>
                      <a:pt x="866" y="600"/>
                    </a:lnTo>
                    <a:lnTo>
                      <a:pt x="914" y="620"/>
                    </a:lnTo>
                    <a:lnTo>
                      <a:pt x="962" y="640"/>
                    </a:lnTo>
                    <a:lnTo>
                      <a:pt x="1012" y="658"/>
                    </a:lnTo>
                    <a:lnTo>
                      <a:pt x="1062" y="675"/>
                    </a:lnTo>
                    <a:lnTo>
                      <a:pt x="1112" y="691"/>
                    </a:lnTo>
                    <a:lnTo>
                      <a:pt x="1163" y="705"/>
                    </a:lnTo>
                    <a:lnTo>
                      <a:pt x="1215" y="719"/>
                    </a:lnTo>
                    <a:lnTo>
                      <a:pt x="1266" y="729"/>
                    </a:lnTo>
                    <a:lnTo>
                      <a:pt x="1316" y="738"/>
                    </a:lnTo>
                    <a:lnTo>
                      <a:pt x="1366" y="745"/>
                    </a:lnTo>
                    <a:lnTo>
                      <a:pt x="1416" y="749"/>
                    </a:lnTo>
                    <a:lnTo>
                      <a:pt x="1464" y="750"/>
                    </a:lnTo>
                    <a:lnTo>
                      <a:pt x="1511" y="749"/>
                    </a:lnTo>
                    <a:lnTo>
                      <a:pt x="1557" y="744"/>
                    </a:lnTo>
                    <a:lnTo>
                      <a:pt x="1602" y="736"/>
                    </a:lnTo>
                    <a:lnTo>
                      <a:pt x="1645" y="725"/>
                    </a:lnTo>
                    <a:lnTo>
                      <a:pt x="1687" y="711"/>
                    </a:lnTo>
                    <a:lnTo>
                      <a:pt x="1727" y="692"/>
                    </a:lnTo>
                    <a:lnTo>
                      <a:pt x="1764" y="670"/>
                    </a:lnTo>
                    <a:lnTo>
                      <a:pt x="1799" y="644"/>
                    </a:lnTo>
                    <a:lnTo>
                      <a:pt x="1831" y="612"/>
                    </a:lnTo>
                    <a:close/>
                  </a:path>
                </a:pathLst>
              </a:custGeom>
              <a:solidFill>
                <a:srgbClr val="00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6274" name="Freeform 114"/>
              <p:cNvSpPr>
                <a:spLocks/>
              </p:cNvSpPr>
              <p:nvPr/>
            </p:nvSpPr>
            <p:spPr bwMode="auto">
              <a:xfrm>
                <a:off x="2600" y="3578"/>
                <a:ext cx="330" cy="111"/>
              </a:xfrm>
              <a:custGeom>
                <a:avLst/>
                <a:gdLst>
                  <a:gd name="T0" fmla="*/ 0 w 1869"/>
                  <a:gd name="T1" fmla="*/ 1 h 628"/>
                  <a:gd name="T2" fmla="*/ 1 w 1869"/>
                  <a:gd name="T3" fmla="*/ 0 h 628"/>
                  <a:gd name="T4" fmla="*/ 1 w 1869"/>
                  <a:gd name="T5" fmla="*/ 0 h 628"/>
                  <a:gd name="T6" fmla="*/ 2 w 1869"/>
                  <a:gd name="T7" fmla="*/ 0 h 628"/>
                  <a:gd name="T8" fmla="*/ 2 w 1869"/>
                  <a:gd name="T9" fmla="*/ 0 h 628"/>
                  <a:gd name="T10" fmla="*/ 3 w 1869"/>
                  <a:gd name="T11" fmla="*/ 0 h 628"/>
                  <a:gd name="T12" fmla="*/ 4 w 1869"/>
                  <a:gd name="T13" fmla="*/ 0 h 628"/>
                  <a:gd name="T14" fmla="*/ 5 w 1869"/>
                  <a:gd name="T15" fmla="*/ 0 h 628"/>
                  <a:gd name="T16" fmla="*/ 5 w 1869"/>
                  <a:gd name="T17" fmla="*/ 0 h 628"/>
                  <a:gd name="T18" fmla="*/ 6 w 1869"/>
                  <a:gd name="T19" fmla="*/ 1 h 628"/>
                  <a:gd name="T20" fmla="*/ 7 w 1869"/>
                  <a:gd name="T21" fmla="*/ 1 h 628"/>
                  <a:gd name="T22" fmla="*/ 7 w 1869"/>
                  <a:gd name="T23" fmla="*/ 1 h 628"/>
                  <a:gd name="T24" fmla="*/ 8 w 1869"/>
                  <a:gd name="T25" fmla="*/ 1 h 628"/>
                  <a:gd name="T26" fmla="*/ 9 w 1869"/>
                  <a:gd name="T27" fmla="*/ 2 h 628"/>
                  <a:gd name="T28" fmla="*/ 9 w 1869"/>
                  <a:gd name="T29" fmla="*/ 2 h 628"/>
                  <a:gd name="T30" fmla="*/ 10 w 1869"/>
                  <a:gd name="T31" fmla="*/ 3 h 628"/>
                  <a:gd name="T32" fmla="*/ 10 w 1869"/>
                  <a:gd name="T33" fmla="*/ 4 h 628"/>
                  <a:gd name="T34" fmla="*/ 10 w 1869"/>
                  <a:gd name="T35" fmla="*/ 3 h 628"/>
                  <a:gd name="T36" fmla="*/ 10 w 1869"/>
                  <a:gd name="T37" fmla="*/ 2 h 628"/>
                  <a:gd name="T38" fmla="*/ 9 w 1869"/>
                  <a:gd name="T39" fmla="*/ 2 h 628"/>
                  <a:gd name="T40" fmla="*/ 8 w 1869"/>
                  <a:gd name="T41" fmla="*/ 2 h 628"/>
                  <a:gd name="T42" fmla="*/ 8 w 1869"/>
                  <a:gd name="T43" fmla="*/ 1 h 628"/>
                  <a:gd name="T44" fmla="*/ 7 w 1869"/>
                  <a:gd name="T45" fmla="*/ 1 h 628"/>
                  <a:gd name="T46" fmla="*/ 7 w 1869"/>
                  <a:gd name="T47" fmla="*/ 1 h 628"/>
                  <a:gd name="T48" fmla="*/ 6 w 1869"/>
                  <a:gd name="T49" fmla="*/ 0 h 628"/>
                  <a:gd name="T50" fmla="*/ 5 w 1869"/>
                  <a:gd name="T51" fmla="*/ 0 h 628"/>
                  <a:gd name="T52" fmla="*/ 4 w 1869"/>
                  <a:gd name="T53" fmla="*/ 0 h 628"/>
                  <a:gd name="T54" fmla="*/ 4 w 1869"/>
                  <a:gd name="T55" fmla="*/ 0 h 628"/>
                  <a:gd name="T56" fmla="*/ 3 w 1869"/>
                  <a:gd name="T57" fmla="*/ 0 h 628"/>
                  <a:gd name="T58" fmla="*/ 2 w 1869"/>
                  <a:gd name="T59" fmla="*/ 0 h 628"/>
                  <a:gd name="T60" fmla="*/ 1 w 1869"/>
                  <a:gd name="T61" fmla="*/ 0 h 628"/>
                  <a:gd name="T62" fmla="*/ 1 w 1869"/>
                  <a:gd name="T63" fmla="*/ 0 h 628"/>
                  <a:gd name="T64" fmla="*/ 0 w 1869"/>
                  <a:gd name="T65" fmla="*/ 0 h 628"/>
                  <a:gd name="T66" fmla="*/ 0 w 1869"/>
                  <a:gd name="T67" fmla="*/ 1 h 628"/>
                  <a:gd name="T68" fmla="*/ 0 w 1869"/>
                  <a:gd name="T69" fmla="*/ 1 h 628"/>
                  <a:gd name="T70" fmla="*/ 0 w 1869"/>
                  <a:gd name="T71" fmla="*/ 1 h 62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869"/>
                  <a:gd name="T109" fmla="*/ 0 h 628"/>
                  <a:gd name="T110" fmla="*/ 1869 w 1869"/>
                  <a:gd name="T111" fmla="*/ 628 h 62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869" h="628">
                    <a:moveTo>
                      <a:pt x="33" y="95"/>
                    </a:moveTo>
                    <a:lnTo>
                      <a:pt x="34" y="116"/>
                    </a:lnTo>
                    <a:lnTo>
                      <a:pt x="75" y="98"/>
                    </a:lnTo>
                    <a:lnTo>
                      <a:pt x="119" y="81"/>
                    </a:lnTo>
                    <a:lnTo>
                      <a:pt x="167" y="65"/>
                    </a:lnTo>
                    <a:lnTo>
                      <a:pt x="218" y="53"/>
                    </a:lnTo>
                    <a:lnTo>
                      <a:pt x="270" y="43"/>
                    </a:lnTo>
                    <a:lnTo>
                      <a:pt x="327" y="34"/>
                    </a:lnTo>
                    <a:lnTo>
                      <a:pt x="385" y="27"/>
                    </a:lnTo>
                    <a:lnTo>
                      <a:pt x="444" y="23"/>
                    </a:lnTo>
                    <a:lnTo>
                      <a:pt x="507" y="23"/>
                    </a:lnTo>
                    <a:lnTo>
                      <a:pt x="570" y="23"/>
                    </a:lnTo>
                    <a:lnTo>
                      <a:pt x="634" y="25"/>
                    </a:lnTo>
                    <a:lnTo>
                      <a:pt x="698" y="29"/>
                    </a:lnTo>
                    <a:lnTo>
                      <a:pt x="765" y="36"/>
                    </a:lnTo>
                    <a:lnTo>
                      <a:pt x="832" y="46"/>
                    </a:lnTo>
                    <a:lnTo>
                      <a:pt x="898" y="57"/>
                    </a:lnTo>
                    <a:lnTo>
                      <a:pt x="966" y="71"/>
                    </a:lnTo>
                    <a:lnTo>
                      <a:pt x="1033" y="88"/>
                    </a:lnTo>
                    <a:lnTo>
                      <a:pt x="1100" y="106"/>
                    </a:lnTo>
                    <a:lnTo>
                      <a:pt x="1165" y="127"/>
                    </a:lnTo>
                    <a:lnTo>
                      <a:pt x="1230" y="151"/>
                    </a:lnTo>
                    <a:lnTo>
                      <a:pt x="1295" y="177"/>
                    </a:lnTo>
                    <a:lnTo>
                      <a:pt x="1355" y="206"/>
                    </a:lnTo>
                    <a:lnTo>
                      <a:pt x="1417" y="236"/>
                    </a:lnTo>
                    <a:lnTo>
                      <a:pt x="1476" y="269"/>
                    </a:lnTo>
                    <a:lnTo>
                      <a:pt x="1531" y="306"/>
                    </a:lnTo>
                    <a:lnTo>
                      <a:pt x="1586" y="344"/>
                    </a:lnTo>
                    <a:lnTo>
                      <a:pt x="1638" y="384"/>
                    </a:lnTo>
                    <a:lnTo>
                      <a:pt x="1686" y="429"/>
                    </a:lnTo>
                    <a:lnTo>
                      <a:pt x="1733" y="475"/>
                    </a:lnTo>
                    <a:lnTo>
                      <a:pt x="1775" y="523"/>
                    </a:lnTo>
                    <a:lnTo>
                      <a:pt x="1815" y="575"/>
                    </a:lnTo>
                    <a:lnTo>
                      <a:pt x="1850" y="628"/>
                    </a:lnTo>
                    <a:lnTo>
                      <a:pt x="1869" y="618"/>
                    </a:lnTo>
                    <a:lnTo>
                      <a:pt x="1833" y="562"/>
                    </a:lnTo>
                    <a:lnTo>
                      <a:pt x="1794" y="510"/>
                    </a:lnTo>
                    <a:lnTo>
                      <a:pt x="1749" y="459"/>
                    </a:lnTo>
                    <a:lnTo>
                      <a:pt x="1702" y="413"/>
                    </a:lnTo>
                    <a:lnTo>
                      <a:pt x="1653" y="369"/>
                    </a:lnTo>
                    <a:lnTo>
                      <a:pt x="1599" y="325"/>
                    </a:lnTo>
                    <a:lnTo>
                      <a:pt x="1544" y="287"/>
                    </a:lnTo>
                    <a:lnTo>
                      <a:pt x="1487" y="250"/>
                    </a:lnTo>
                    <a:lnTo>
                      <a:pt x="1427" y="218"/>
                    </a:lnTo>
                    <a:lnTo>
                      <a:pt x="1366" y="185"/>
                    </a:lnTo>
                    <a:lnTo>
                      <a:pt x="1303" y="156"/>
                    </a:lnTo>
                    <a:lnTo>
                      <a:pt x="1238" y="130"/>
                    </a:lnTo>
                    <a:lnTo>
                      <a:pt x="1173" y="106"/>
                    </a:lnTo>
                    <a:lnTo>
                      <a:pt x="1106" y="85"/>
                    </a:lnTo>
                    <a:lnTo>
                      <a:pt x="1039" y="67"/>
                    </a:lnTo>
                    <a:lnTo>
                      <a:pt x="972" y="50"/>
                    </a:lnTo>
                    <a:lnTo>
                      <a:pt x="903" y="36"/>
                    </a:lnTo>
                    <a:lnTo>
                      <a:pt x="835" y="25"/>
                    </a:lnTo>
                    <a:lnTo>
                      <a:pt x="768" y="15"/>
                    </a:lnTo>
                    <a:lnTo>
                      <a:pt x="701" y="7"/>
                    </a:lnTo>
                    <a:lnTo>
                      <a:pt x="634" y="4"/>
                    </a:lnTo>
                    <a:lnTo>
                      <a:pt x="570" y="0"/>
                    </a:lnTo>
                    <a:lnTo>
                      <a:pt x="507" y="0"/>
                    </a:lnTo>
                    <a:lnTo>
                      <a:pt x="444" y="2"/>
                    </a:lnTo>
                    <a:lnTo>
                      <a:pt x="382" y="6"/>
                    </a:lnTo>
                    <a:lnTo>
                      <a:pt x="324" y="13"/>
                    </a:lnTo>
                    <a:lnTo>
                      <a:pt x="268" y="22"/>
                    </a:lnTo>
                    <a:lnTo>
                      <a:pt x="212" y="32"/>
                    </a:lnTo>
                    <a:lnTo>
                      <a:pt x="161" y="44"/>
                    </a:lnTo>
                    <a:lnTo>
                      <a:pt x="111" y="60"/>
                    </a:lnTo>
                    <a:lnTo>
                      <a:pt x="67" y="77"/>
                    </a:lnTo>
                    <a:lnTo>
                      <a:pt x="23" y="95"/>
                    </a:lnTo>
                    <a:lnTo>
                      <a:pt x="25" y="116"/>
                    </a:lnTo>
                    <a:lnTo>
                      <a:pt x="23" y="95"/>
                    </a:lnTo>
                    <a:lnTo>
                      <a:pt x="0" y="107"/>
                    </a:lnTo>
                    <a:lnTo>
                      <a:pt x="25" y="116"/>
                    </a:lnTo>
                    <a:lnTo>
                      <a:pt x="33" y="9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6275" name="Freeform 115"/>
              <p:cNvSpPr>
                <a:spLocks/>
              </p:cNvSpPr>
              <p:nvPr/>
            </p:nvSpPr>
            <p:spPr bwMode="auto">
              <a:xfrm>
                <a:off x="2605" y="3595"/>
                <a:ext cx="84" cy="54"/>
              </a:xfrm>
              <a:custGeom>
                <a:avLst/>
                <a:gdLst>
                  <a:gd name="T0" fmla="*/ 3 w 479"/>
                  <a:gd name="T1" fmla="*/ 2 h 308"/>
                  <a:gd name="T2" fmla="*/ 3 w 479"/>
                  <a:gd name="T3" fmla="*/ 2 h 308"/>
                  <a:gd name="T4" fmla="*/ 2 w 479"/>
                  <a:gd name="T5" fmla="*/ 1 h 308"/>
                  <a:gd name="T6" fmla="*/ 2 w 479"/>
                  <a:gd name="T7" fmla="*/ 1 h 308"/>
                  <a:gd name="T8" fmla="*/ 2 w 479"/>
                  <a:gd name="T9" fmla="*/ 1 h 308"/>
                  <a:gd name="T10" fmla="*/ 2 w 479"/>
                  <a:gd name="T11" fmla="*/ 1 h 308"/>
                  <a:gd name="T12" fmla="*/ 2 w 479"/>
                  <a:gd name="T13" fmla="*/ 1 h 308"/>
                  <a:gd name="T14" fmla="*/ 2 w 479"/>
                  <a:gd name="T15" fmla="*/ 1 h 308"/>
                  <a:gd name="T16" fmla="*/ 2 w 479"/>
                  <a:gd name="T17" fmla="*/ 1 h 308"/>
                  <a:gd name="T18" fmla="*/ 2 w 479"/>
                  <a:gd name="T19" fmla="*/ 1 h 308"/>
                  <a:gd name="T20" fmla="*/ 2 w 479"/>
                  <a:gd name="T21" fmla="*/ 1 h 308"/>
                  <a:gd name="T22" fmla="*/ 2 w 479"/>
                  <a:gd name="T23" fmla="*/ 1 h 308"/>
                  <a:gd name="T24" fmla="*/ 1 w 479"/>
                  <a:gd name="T25" fmla="*/ 1 h 308"/>
                  <a:gd name="T26" fmla="*/ 1 w 479"/>
                  <a:gd name="T27" fmla="*/ 1 h 308"/>
                  <a:gd name="T28" fmla="*/ 1 w 479"/>
                  <a:gd name="T29" fmla="*/ 0 h 308"/>
                  <a:gd name="T30" fmla="*/ 1 w 479"/>
                  <a:gd name="T31" fmla="*/ 0 h 308"/>
                  <a:gd name="T32" fmla="*/ 0 w 479"/>
                  <a:gd name="T33" fmla="*/ 0 h 308"/>
                  <a:gd name="T34" fmla="*/ 0 w 479"/>
                  <a:gd name="T35" fmla="*/ 0 h 308"/>
                  <a:gd name="T36" fmla="*/ 0 w 479"/>
                  <a:gd name="T37" fmla="*/ 0 h 308"/>
                  <a:gd name="T38" fmla="*/ 0 w 479"/>
                  <a:gd name="T39" fmla="*/ 0 h 308"/>
                  <a:gd name="T40" fmla="*/ 1 w 479"/>
                  <a:gd name="T41" fmla="*/ 0 h 308"/>
                  <a:gd name="T42" fmla="*/ 1 w 479"/>
                  <a:gd name="T43" fmla="*/ 1 h 308"/>
                  <a:gd name="T44" fmla="*/ 1 w 479"/>
                  <a:gd name="T45" fmla="*/ 1 h 308"/>
                  <a:gd name="T46" fmla="*/ 1 w 479"/>
                  <a:gd name="T47" fmla="*/ 1 h 308"/>
                  <a:gd name="T48" fmla="*/ 1 w 479"/>
                  <a:gd name="T49" fmla="*/ 1 h 308"/>
                  <a:gd name="T50" fmla="*/ 2 w 479"/>
                  <a:gd name="T51" fmla="*/ 1 h 308"/>
                  <a:gd name="T52" fmla="*/ 2 w 479"/>
                  <a:gd name="T53" fmla="*/ 1 h 308"/>
                  <a:gd name="T54" fmla="*/ 2 w 479"/>
                  <a:gd name="T55" fmla="*/ 1 h 308"/>
                  <a:gd name="T56" fmla="*/ 2 w 479"/>
                  <a:gd name="T57" fmla="*/ 1 h 308"/>
                  <a:gd name="T58" fmla="*/ 2 w 479"/>
                  <a:gd name="T59" fmla="*/ 1 h 308"/>
                  <a:gd name="T60" fmla="*/ 2 w 479"/>
                  <a:gd name="T61" fmla="*/ 1 h 308"/>
                  <a:gd name="T62" fmla="*/ 2 w 479"/>
                  <a:gd name="T63" fmla="*/ 1 h 308"/>
                  <a:gd name="T64" fmla="*/ 2 w 479"/>
                  <a:gd name="T65" fmla="*/ 2 h 308"/>
                  <a:gd name="T66" fmla="*/ 2 w 479"/>
                  <a:gd name="T67" fmla="*/ 2 h 308"/>
                  <a:gd name="T68" fmla="*/ 2 w 479"/>
                  <a:gd name="T69" fmla="*/ 2 h 308"/>
                  <a:gd name="T70" fmla="*/ 2 w 479"/>
                  <a:gd name="T71" fmla="*/ 2 h 308"/>
                  <a:gd name="T72" fmla="*/ 3 w 479"/>
                  <a:gd name="T73" fmla="*/ 2 h 308"/>
                  <a:gd name="T74" fmla="*/ 3 w 479"/>
                  <a:gd name="T75" fmla="*/ 2 h 308"/>
                  <a:gd name="T76" fmla="*/ 3 w 479"/>
                  <a:gd name="T77" fmla="*/ 2 h 30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479"/>
                  <a:gd name="T118" fmla="*/ 0 h 308"/>
                  <a:gd name="T119" fmla="*/ 479 w 479"/>
                  <a:gd name="T120" fmla="*/ 308 h 308"/>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479" h="308">
                    <a:moveTo>
                      <a:pt x="479" y="289"/>
                    </a:moveTo>
                    <a:lnTo>
                      <a:pt x="479" y="289"/>
                    </a:lnTo>
                    <a:lnTo>
                      <a:pt x="459" y="275"/>
                    </a:lnTo>
                    <a:lnTo>
                      <a:pt x="442" y="262"/>
                    </a:lnTo>
                    <a:lnTo>
                      <a:pt x="427" y="247"/>
                    </a:lnTo>
                    <a:lnTo>
                      <a:pt x="411" y="232"/>
                    </a:lnTo>
                    <a:lnTo>
                      <a:pt x="394" y="214"/>
                    </a:lnTo>
                    <a:lnTo>
                      <a:pt x="375" y="197"/>
                    </a:lnTo>
                    <a:lnTo>
                      <a:pt x="357" y="180"/>
                    </a:lnTo>
                    <a:lnTo>
                      <a:pt x="333" y="161"/>
                    </a:lnTo>
                    <a:lnTo>
                      <a:pt x="310" y="144"/>
                    </a:lnTo>
                    <a:lnTo>
                      <a:pt x="282" y="124"/>
                    </a:lnTo>
                    <a:lnTo>
                      <a:pt x="249" y="105"/>
                    </a:lnTo>
                    <a:lnTo>
                      <a:pt x="212" y="83"/>
                    </a:lnTo>
                    <a:lnTo>
                      <a:pt x="172" y="63"/>
                    </a:lnTo>
                    <a:lnTo>
                      <a:pt x="122" y="42"/>
                    </a:lnTo>
                    <a:lnTo>
                      <a:pt x="68" y="21"/>
                    </a:lnTo>
                    <a:lnTo>
                      <a:pt x="8" y="0"/>
                    </a:lnTo>
                    <a:lnTo>
                      <a:pt x="0" y="21"/>
                    </a:lnTo>
                    <a:lnTo>
                      <a:pt x="60" y="42"/>
                    </a:lnTo>
                    <a:lnTo>
                      <a:pt x="114" y="63"/>
                    </a:lnTo>
                    <a:lnTo>
                      <a:pt x="161" y="84"/>
                    </a:lnTo>
                    <a:lnTo>
                      <a:pt x="202" y="104"/>
                    </a:lnTo>
                    <a:lnTo>
                      <a:pt x="239" y="124"/>
                    </a:lnTo>
                    <a:lnTo>
                      <a:pt x="269" y="142"/>
                    </a:lnTo>
                    <a:lnTo>
                      <a:pt x="297" y="162"/>
                    </a:lnTo>
                    <a:lnTo>
                      <a:pt x="320" y="179"/>
                    </a:lnTo>
                    <a:lnTo>
                      <a:pt x="341" y="196"/>
                    </a:lnTo>
                    <a:lnTo>
                      <a:pt x="360" y="213"/>
                    </a:lnTo>
                    <a:lnTo>
                      <a:pt x="378" y="230"/>
                    </a:lnTo>
                    <a:lnTo>
                      <a:pt x="395" y="247"/>
                    </a:lnTo>
                    <a:lnTo>
                      <a:pt x="411" y="263"/>
                    </a:lnTo>
                    <a:lnTo>
                      <a:pt x="429" y="277"/>
                    </a:lnTo>
                    <a:lnTo>
                      <a:pt x="446" y="293"/>
                    </a:lnTo>
                    <a:lnTo>
                      <a:pt x="466" y="308"/>
                    </a:lnTo>
                    <a:lnTo>
                      <a:pt x="479" y="28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6276" name="Freeform 116"/>
              <p:cNvSpPr>
                <a:spLocks/>
              </p:cNvSpPr>
              <p:nvPr/>
            </p:nvSpPr>
            <p:spPr bwMode="auto">
              <a:xfrm>
                <a:off x="2687" y="3646"/>
                <a:ext cx="245" cy="69"/>
              </a:xfrm>
              <a:custGeom>
                <a:avLst/>
                <a:gdLst>
                  <a:gd name="T0" fmla="*/ 8 w 1383"/>
                  <a:gd name="T1" fmla="*/ 1 h 389"/>
                  <a:gd name="T2" fmla="*/ 7 w 1383"/>
                  <a:gd name="T3" fmla="*/ 2 h 389"/>
                  <a:gd name="T4" fmla="*/ 7 w 1383"/>
                  <a:gd name="T5" fmla="*/ 2 h 389"/>
                  <a:gd name="T6" fmla="*/ 6 w 1383"/>
                  <a:gd name="T7" fmla="*/ 2 h 389"/>
                  <a:gd name="T8" fmla="*/ 6 w 1383"/>
                  <a:gd name="T9" fmla="*/ 2 h 389"/>
                  <a:gd name="T10" fmla="*/ 5 w 1383"/>
                  <a:gd name="T11" fmla="*/ 2 h 389"/>
                  <a:gd name="T12" fmla="*/ 5 w 1383"/>
                  <a:gd name="T13" fmla="*/ 2 h 389"/>
                  <a:gd name="T14" fmla="*/ 4 w 1383"/>
                  <a:gd name="T15" fmla="*/ 2 h 389"/>
                  <a:gd name="T16" fmla="*/ 4 w 1383"/>
                  <a:gd name="T17" fmla="*/ 2 h 389"/>
                  <a:gd name="T18" fmla="*/ 3 w 1383"/>
                  <a:gd name="T19" fmla="*/ 2 h 389"/>
                  <a:gd name="T20" fmla="*/ 2 w 1383"/>
                  <a:gd name="T21" fmla="*/ 1 h 389"/>
                  <a:gd name="T22" fmla="*/ 2 w 1383"/>
                  <a:gd name="T23" fmla="*/ 1 h 389"/>
                  <a:gd name="T24" fmla="*/ 2 w 1383"/>
                  <a:gd name="T25" fmla="*/ 1 h 389"/>
                  <a:gd name="T26" fmla="*/ 1 w 1383"/>
                  <a:gd name="T27" fmla="*/ 1 h 389"/>
                  <a:gd name="T28" fmla="*/ 1 w 1383"/>
                  <a:gd name="T29" fmla="*/ 0 h 389"/>
                  <a:gd name="T30" fmla="*/ 0 w 1383"/>
                  <a:gd name="T31" fmla="*/ 0 h 389"/>
                  <a:gd name="T32" fmla="*/ 0 w 1383"/>
                  <a:gd name="T33" fmla="*/ 0 h 389"/>
                  <a:gd name="T34" fmla="*/ 0 w 1383"/>
                  <a:gd name="T35" fmla="*/ 0 h 389"/>
                  <a:gd name="T36" fmla="*/ 0 w 1383"/>
                  <a:gd name="T37" fmla="*/ 0 h 389"/>
                  <a:gd name="T38" fmla="*/ 1 w 1383"/>
                  <a:gd name="T39" fmla="*/ 1 h 389"/>
                  <a:gd name="T40" fmla="*/ 1 w 1383"/>
                  <a:gd name="T41" fmla="*/ 1 h 389"/>
                  <a:gd name="T42" fmla="*/ 2 w 1383"/>
                  <a:gd name="T43" fmla="*/ 1 h 389"/>
                  <a:gd name="T44" fmla="*/ 2 w 1383"/>
                  <a:gd name="T45" fmla="*/ 1 h 389"/>
                  <a:gd name="T46" fmla="*/ 3 w 1383"/>
                  <a:gd name="T47" fmla="*/ 2 h 389"/>
                  <a:gd name="T48" fmla="*/ 3 w 1383"/>
                  <a:gd name="T49" fmla="*/ 2 h 389"/>
                  <a:gd name="T50" fmla="*/ 4 w 1383"/>
                  <a:gd name="T51" fmla="*/ 2 h 389"/>
                  <a:gd name="T52" fmla="*/ 4 w 1383"/>
                  <a:gd name="T53" fmla="*/ 2 h 389"/>
                  <a:gd name="T54" fmla="*/ 5 w 1383"/>
                  <a:gd name="T55" fmla="*/ 2 h 389"/>
                  <a:gd name="T56" fmla="*/ 6 w 1383"/>
                  <a:gd name="T57" fmla="*/ 2 h 389"/>
                  <a:gd name="T58" fmla="*/ 6 w 1383"/>
                  <a:gd name="T59" fmla="*/ 2 h 389"/>
                  <a:gd name="T60" fmla="*/ 7 w 1383"/>
                  <a:gd name="T61" fmla="*/ 2 h 389"/>
                  <a:gd name="T62" fmla="*/ 7 w 1383"/>
                  <a:gd name="T63" fmla="*/ 2 h 389"/>
                  <a:gd name="T64" fmla="*/ 7 w 1383"/>
                  <a:gd name="T65" fmla="*/ 2 h 389"/>
                  <a:gd name="T66" fmla="*/ 8 w 1383"/>
                  <a:gd name="T67" fmla="*/ 1 h 389"/>
                  <a:gd name="T68" fmla="*/ 8 w 1383"/>
                  <a:gd name="T69" fmla="*/ 1 h 389"/>
                  <a:gd name="T70" fmla="*/ 8 w 1383"/>
                  <a:gd name="T71" fmla="*/ 1 h 38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383"/>
                  <a:gd name="T109" fmla="*/ 0 h 389"/>
                  <a:gd name="T110" fmla="*/ 1383 w 1383"/>
                  <a:gd name="T111" fmla="*/ 389 h 38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383" h="389">
                    <a:moveTo>
                      <a:pt x="1359" y="244"/>
                    </a:moveTo>
                    <a:lnTo>
                      <a:pt x="1361" y="231"/>
                    </a:lnTo>
                    <a:lnTo>
                      <a:pt x="1329" y="263"/>
                    </a:lnTo>
                    <a:lnTo>
                      <a:pt x="1295" y="288"/>
                    </a:lnTo>
                    <a:lnTo>
                      <a:pt x="1260" y="310"/>
                    </a:lnTo>
                    <a:lnTo>
                      <a:pt x="1221" y="327"/>
                    </a:lnTo>
                    <a:lnTo>
                      <a:pt x="1181" y="342"/>
                    </a:lnTo>
                    <a:lnTo>
                      <a:pt x="1137" y="352"/>
                    </a:lnTo>
                    <a:lnTo>
                      <a:pt x="1094" y="360"/>
                    </a:lnTo>
                    <a:lnTo>
                      <a:pt x="1048" y="365"/>
                    </a:lnTo>
                    <a:lnTo>
                      <a:pt x="1002" y="365"/>
                    </a:lnTo>
                    <a:lnTo>
                      <a:pt x="954" y="365"/>
                    </a:lnTo>
                    <a:lnTo>
                      <a:pt x="905" y="361"/>
                    </a:lnTo>
                    <a:lnTo>
                      <a:pt x="855" y="355"/>
                    </a:lnTo>
                    <a:lnTo>
                      <a:pt x="806" y="346"/>
                    </a:lnTo>
                    <a:lnTo>
                      <a:pt x="755" y="335"/>
                    </a:lnTo>
                    <a:lnTo>
                      <a:pt x="704" y="322"/>
                    </a:lnTo>
                    <a:lnTo>
                      <a:pt x="653" y="308"/>
                    </a:lnTo>
                    <a:lnTo>
                      <a:pt x="604" y="292"/>
                    </a:lnTo>
                    <a:lnTo>
                      <a:pt x="554" y="275"/>
                    </a:lnTo>
                    <a:lnTo>
                      <a:pt x="504" y="256"/>
                    </a:lnTo>
                    <a:lnTo>
                      <a:pt x="456" y="237"/>
                    </a:lnTo>
                    <a:lnTo>
                      <a:pt x="408" y="217"/>
                    </a:lnTo>
                    <a:lnTo>
                      <a:pt x="364" y="196"/>
                    </a:lnTo>
                    <a:lnTo>
                      <a:pt x="319" y="175"/>
                    </a:lnTo>
                    <a:lnTo>
                      <a:pt x="276" y="154"/>
                    </a:lnTo>
                    <a:lnTo>
                      <a:pt x="234" y="133"/>
                    </a:lnTo>
                    <a:lnTo>
                      <a:pt x="194" y="113"/>
                    </a:lnTo>
                    <a:lnTo>
                      <a:pt x="158" y="92"/>
                    </a:lnTo>
                    <a:lnTo>
                      <a:pt x="123" y="71"/>
                    </a:lnTo>
                    <a:lnTo>
                      <a:pt x="91" y="53"/>
                    </a:lnTo>
                    <a:lnTo>
                      <a:pt x="63" y="34"/>
                    </a:lnTo>
                    <a:lnTo>
                      <a:pt x="37" y="16"/>
                    </a:lnTo>
                    <a:lnTo>
                      <a:pt x="13" y="0"/>
                    </a:lnTo>
                    <a:lnTo>
                      <a:pt x="0" y="19"/>
                    </a:lnTo>
                    <a:lnTo>
                      <a:pt x="24" y="34"/>
                    </a:lnTo>
                    <a:lnTo>
                      <a:pt x="50" y="53"/>
                    </a:lnTo>
                    <a:lnTo>
                      <a:pt x="80" y="71"/>
                    </a:lnTo>
                    <a:lnTo>
                      <a:pt x="113" y="90"/>
                    </a:lnTo>
                    <a:lnTo>
                      <a:pt x="147" y="111"/>
                    </a:lnTo>
                    <a:lnTo>
                      <a:pt x="184" y="132"/>
                    </a:lnTo>
                    <a:lnTo>
                      <a:pt x="223" y="154"/>
                    </a:lnTo>
                    <a:lnTo>
                      <a:pt x="265" y="175"/>
                    </a:lnTo>
                    <a:lnTo>
                      <a:pt x="309" y="196"/>
                    </a:lnTo>
                    <a:lnTo>
                      <a:pt x="353" y="217"/>
                    </a:lnTo>
                    <a:lnTo>
                      <a:pt x="401" y="238"/>
                    </a:lnTo>
                    <a:lnTo>
                      <a:pt x="448" y="258"/>
                    </a:lnTo>
                    <a:lnTo>
                      <a:pt x="496" y="277"/>
                    </a:lnTo>
                    <a:lnTo>
                      <a:pt x="546" y="296"/>
                    </a:lnTo>
                    <a:lnTo>
                      <a:pt x="596" y="313"/>
                    </a:lnTo>
                    <a:lnTo>
                      <a:pt x="647" y="329"/>
                    </a:lnTo>
                    <a:lnTo>
                      <a:pt x="699" y="343"/>
                    </a:lnTo>
                    <a:lnTo>
                      <a:pt x="750" y="356"/>
                    </a:lnTo>
                    <a:lnTo>
                      <a:pt x="801" y="367"/>
                    </a:lnTo>
                    <a:lnTo>
                      <a:pt x="852" y="376"/>
                    </a:lnTo>
                    <a:lnTo>
                      <a:pt x="902" y="382"/>
                    </a:lnTo>
                    <a:lnTo>
                      <a:pt x="954" y="386"/>
                    </a:lnTo>
                    <a:lnTo>
                      <a:pt x="1002" y="389"/>
                    </a:lnTo>
                    <a:lnTo>
                      <a:pt x="1051" y="386"/>
                    </a:lnTo>
                    <a:lnTo>
                      <a:pt x="1097" y="381"/>
                    </a:lnTo>
                    <a:lnTo>
                      <a:pt x="1143" y="373"/>
                    </a:lnTo>
                    <a:lnTo>
                      <a:pt x="1186" y="363"/>
                    </a:lnTo>
                    <a:lnTo>
                      <a:pt x="1229" y="348"/>
                    </a:lnTo>
                    <a:lnTo>
                      <a:pt x="1270" y="329"/>
                    </a:lnTo>
                    <a:lnTo>
                      <a:pt x="1308" y="306"/>
                    </a:lnTo>
                    <a:lnTo>
                      <a:pt x="1345" y="279"/>
                    </a:lnTo>
                    <a:lnTo>
                      <a:pt x="1376" y="247"/>
                    </a:lnTo>
                    <a:lnTo>
                      <a:pt x="1378" y="234"/>
                    </a:lnTo>
                    <a:lnTo>
                      <a:pt x="1376" y="247"/>
                    </a:lnTo>
                    <a:lnTo>
                      <a:pt x="1383" y="241"/>
                    </a:lnTo>
                    <a:lnTo>
                      <a:pt x="1378" y="234"/>
                    </a:lnTo>
                    <a:lnTo>
                      <a:pt x="1359" y="24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6277" name="Freeform 117"/>
              <p:cNvSpPr>
                <a:spLocks/>
              </p:cNvSpPr>
              <p:nvPr/>
            </p:nvSpPr>
            <p:spPr bwMode="auto">
              <a:xfrm>
                <a:off x="2871" y="3465"/>
                <a:ext cx="223" cy="238"/>
              </a:xfrm>
              <a:custGeom>
                <a:avLst/>
                <a:gdLst>
                  <a:gd name="T0" fmla="*/ 7 w 1265"/>
                  <a:gd name="T1" fmla="*/ 7 h 1345"/>
                  <a:gd name="T2" fmla="*/ 7 w 1265"/>
                  <a:gd name="T3" fmla="*/ 7 h 1345"/>
                  <a:gd name="T4" fmla="*/ 7 w 1265"/>
                  <a:gd name="T5" fmla="*/ 7 h 1345"/>
                  <a:gd name="T6" fmla="*/ 6 w 1265"/>
                  <a:gd name="T7" fmla="*/ 6 h 1345"/>
                  <a:gd name="T8" fmla="*/ 6 w 1265"/>
                  <a:gd name="T9" fmla="*/ 6 h 1345"/>
                  <a:gd name="T10" fmla="*/ 6 w 1265"/>
                  <a:gd name="T11" fmla="*/ 5 h 1345"/>
                  <a:gd name="T12" fmla="*/ 5 w 1265"/>
                  <a:gd name="T13" fmla="*/ 5 h 1345"/>
                  <a:gd name="T14" fmla="*/ 5 w 1265"/>
                  <a:gd name="T15" fmla="*/ 5 h 1345"/>
                  <a:gd name="T16" fmla="*/ 4 w 1265"/>
                  <a:gd name="T17" fmla="*/ 4 h 1345"/>
                  <a:gd name="T18" fmla="*/ 4 w 1265"/>
                  <a:gd name="T19" fmla="*/ 4 h 1345"/>
                  <a:gd name="T20" fmla="*/ 4 w 1265"/>
                  <a:gd name="T21" fmla="*/ 4 h 1345"/>
                  <a:gd name="T22" fmla="*/ 3 w 1265"/>
                  <a:gd name="T23" fmla="*/ 3 h 1345"/>
                  <a:gd name="T24" fmla="*/ 3 w 1265"/>
                  <a:gd name="T25" fmla="*/ 3 h 1345"/>
                  <a:gd name="T26" fmla="*/ 3 w 1265"/>
                  <a:gd name="T27" fmla="*/ 3 h 1345"/>
                  <a:gd name="T28" fmla="*/ 2 w 1265"/>
                  <a:gd name="T29" fmla="*/ 2 h 1345"/>
                  <a:gd name="T30" fmla="*/ 2 w 1265"/>
                  <a:gd name="T31" fmla="*/ 2 h 1345"/>
                  <a:gd name="T32" fmla="*/ 2 w 1265"/>
                  <a:gd name="T33" fmla="*/ 2 h 1345"/>
                  <a:gd name="T34" fmla="*/ 1 w 1265"/>
                  <a:gd name="T35" fmla="*/ 2 h 1345"/>
                  <a:gd name="T36" fmla="*/ 1 w 1265"/>
                  <a:gd name="T37" fmla="*/ 1 h 1345"/>
                  <a:gd name="T38" fmla="*/ 1 w 1265"/>
                  <a:gd name="T39" fmla="*/ 1 h 1345"/>
                  <a:gd name="T40" fmla="*/ 1 w 1265"/>
                  <a:gd name="T41" fmla="*/ 1 h 1345"/>
                  <a:gd name="T42" fmla="*/ 0 w 1265"/>
                  <a:gd name="T43" fmla="*/ 1 h 1345"/>
                  <a:gd name="T44" fmla="*/ 0 w 1265"/>
                  <a:gd name="T45" fmla="*/ 0 h 1345"/>
                  <a:gd name="T46" fmla="*/ 0 w 1265"/>
                  <a:gd name="T47" fmla="*/ 0 h 1345"/>
                  <a:gd name="T48" fmla="*/ 0 w 1265"/>
                  <a:gd name="T49" fmla="*/ 0 h 1345"/>
                  <a:gd name="T50" fmla="*/ 0 w 1265"/>
                  <a:gd name="T51" fmla="*/ 1 h 1345"/>
                  <a:gd name="T52" fmla="*/ 0 w 1265"/>
                  <a:gd name="T53" fmla="*/ 1 h 1345"/>
                  <a:gd name="T54" fmla="*/ 0 w 1265"/>
                  <a:gd name="T55" fmla="*/ 2 h 1345"/>
                  <a:gd name="T56" fmla="*/ 0 w 1265"/>
                  <a:gd name="T57" fmla="*/ 2 h 1345"/>
                  <a:gd name="T58" fmla="*/ 0 w 1265"/>
                  <a:gd name="T59" fmla="*/ 3 h 1345"/>
                  <a:gd name="T60" fmla="*/ 0 w 1265"/>
                  <a:gd name="T61" fmla="*/ 4 h 1345"/>
                  <a:gd name="T62" fmla="*/ 1 w 1265"/>
                  <a:gd name="T63" fmla="*/ 5 h 1345"/>
                  <a:gd name="T64" fmla="*/ 1 w 1265"/>
                  <a:gd name="T65" fmla="*/ 5 h 1345"/>
                  <a:gd name="T66" fmla="*/ 1 w 1265"/>
                  <a:gd name="T67" fmla="*/ 6 h 1345"/>
                  <a:gd name="T68" fmla="*/ 2 w 1265"/>
                  <a:gd name="T69" fmla="*/ 6 h 1345"/>
                  <a:gd name="T70" fmla="*/ 2 w 1265"/>
                  <a:gd name="T71" fmla="*/ 7 h 1345"/>
                  <a:gd name="T72" fmla="*/ 3 w 1265"/>
                  <a:gd name="T73" fmla="*/ 7 h 1345"/>
                  <a:gd name="T74" fmla="*/ 4 w 1265"/>
                  <a:gd name="T75" fmla="*/ 7 h 1345"/>
                  <a:gd name="T76" fmla="*/ 5 w 1265"/>
                  <a:gd name="T77" fmla="*/ 7 h 1345"/>
                  <a:gd name="T78" fmla="*/ 6 w 1265"/>
                  <a:gd name="T79" fmla="*/ 7 h 134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265"/>
                  <a:gd name="T121" fmla="*/ 0 h 1345"/>
                  <a:gd name="T122" fmla="*/ 1265 w 1265"/>
                  <a:gd name="T123" fmla="*/ 1345 h 1345"/>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265" h="1345">
                    <a:moveTo>
                      <a:pt x="1265" y="1292"/>
                    </a:moveTo>
                    <a:lnTo>
                      <a:pt x="1252" y="1271"/>
                    </a:lnTo>
                    <a:lnTo>
                      <a:pt x="1237" y="1249"/>
                    </a:lnTo>
                    <a:lnTo>
                      <a:pt x="1219" y="1225"/>
                    </a:lnTo>
                    <a:lnTo>
                      <a:pt x="1199" y="1199"/>
                    </a:lnTo>
                    <a:lnTo>
                      <a:pt x="1178" y="1171"/>
                    </a:lnTo>
                    <a:lnTo>
                      <a:pt x="1153" y="1142"/>
                    </a:lnTo>
                    <a:lnTo>
                      <a:pt x="1128" y="1112"/>
                    </a:lnTo>
                    <a:lnTo>
                      <a:pt x="1102" y="1081"/>
                    </a:lnTo>
                    <a:lnTo>
                      <a:pt x="1073" y="1048"/>
                    </a:lnTo>
                    <a:lnTo>
                      <a:pt x="1043" y="1015"/>
                    </a:lnTo>
                    <a:lnTo>
                      <a:pt x="1013" y="981"/>
                    </a:lnTo>
                    <a:lnTo>
                      <a:pt x="980" y="947"/>
                    </a:lnTo>
                    <a:lnTo>
                      <a:pt x="947" y="911"/>
                    </a:lnTo>
                    <a:lnTo>
                      <a:pt x="914" y="877"/>
                    </a:lnTo>
                    <a:lnTo>
                      <a:pt x="880" y="842"/>
                    </a:lnTo>
                    <a:lnTo>
                      <a:pt x="845" y="806"/>
                    </a:lnTo>
                    <a:lnTo>
                      <a:pt x="811" y="771"/>
                    </a:lnTo>
                    <a:lnTo>
                      <a:pt x="775" y="737"/>
                    </a:lnTo>
                    <a:lnTo>
                      <a:pt x="740" y="703"/>
                    </a:lnTo>
                    <a:lnTo>
                      <a:pt x="706" y="669"/>
                    </a:lnTo>
                    <a:lnTo>
                      <a:pt x="670" y="636"/>
                    </a:lnTo>
                    <a:lnTo>
                      <a:pt x="636" y="604"/>
                    </a:lnTo>
                    <a:lnTo>
                      <a:pt x="602" y="573"/>
                    </a:lnTo>
                    <a:lnTo>
                      <a:pt x="569" y="542"/>
                    </a:lnTo>
                    <a:lnTo>
                      <a:pt x="536" y="514"/>
                    </a:lnTo>
                    <a:lnTo>
                      <a:pt x="506" y="487"/>
                    </a:lnTo>
                    <a:lnTo>
                      <a:pt x="476" y="461"/>
                    </a:lnTo>
                    <a:lnTo>
                      <a:pt x="445" y="437"/>
                    </a:lnTo>
                    <a:lnTo>
                      <a:pt x="418" y="415"/>
                    </a:lnTo>
                    <a:lnTo>
                      <a:pt x="393" y="395"/>
                    </a:lnTo>
                    <a:lnTo>
                      <a:pt x="368" y="377"/>
                    </a:lnTo>
                    <a:lnTo>
                      <a:pt x="346" y="361"/>
                    </a:lnTo>
                    <a:lnTo>
                      <a:pt x="321" y="335"/>
                    </a:lnTo>
                    <a:lnTo>
                      <a:pt x="294" y="310"/>
                    </a:lnTo>
                    <a:lnTo>
                      <a:pt x="268" y="286"/>
                    </a:lnTo>
                    <a:lnTo>
                      <a:pt x="241" y="264"/>
                    </a:lnTo>
                    <a:lnTo>
                      <a:pt x="214" y="243"/>
                    </a:lnTo>
                    <a:lnTo>
                      <a:pt x="187" y="222"/>
                    </a:lnTo>
                    <a:lnTo>
                      <a:pt x="162" y="202"/>
                    </a:lnTo>
                    <a:lnTo>
                      <a:pt x="135" y="183"/>
                    </a:lnTo>
                    <a:lnTo>
                      <a:pt x="112" y="163"/>
                    </a:lnTo>
                    <a:lnTo>
                      <a:pt x="90" y="143"/>
                    </a:lnTo>
                    <a:lnTo>
                      <a:pt x="68" y="122"/>
                    </a:lnTo>
                    <a:lnTo>
                      <a:pt x="50" y="101"/>
                    </a:lnTo>
                    <a:lnTo>
                      <a:pt x="33" y="79"/>
                    </a:lnTo>
                    <a:lnTo>
                      <a:pt x="19" y="54"/>
                    </a:lnTo>
                    <a:lnTo>
                      <a:pt x="8" y="28"/>
                    </a:lnTo>
                    <a:lnTo>
                      <a:pt x="0" y="0"/>
                    </a:lnTo>
                    <a:lnTo>
                      <a:pt x="3" y="33"/>
                    </a:lnTo>
                    <a:lnTo>
                      <a:pt x="5" y="71"/>
                    </a:lnTo>
                    <a:lnTo>
                      <a:pt x="8" y="113"/>
                    </a:lnTo>
                    <a:lnTo>
                      <a:pt x="9" y="160"/>
                    </a:lnTo>
                    <a:lnTo>
                      <a:pt x="12" y="212"/>
                    </a:lnTo>
                    <a:lnTo>
                      <a:pt x="16" y="267"/>
                    </a:lnTo>
                    <a:lnTo>
                      <a:pt x="20" y="323"/>
                    </a:lnTo>
                    <a:lnTo>
                      <a:pt x="25" y="384"/>
                    </a:lnTo>
                    <a:lnTo>
                      <a:pt x="33" y="445"/>
                    </a:lnTo>
                    <a:lnTo>
                      <a:pt x="42" y="508"/>
                    </a:lnTo>
                    <a:lnTo>
                      <a:pt x="53" y="573"/>
                    </a:lnTo>
                    <a:lnTo>
                      <a:pt x="66" y="637"/>
                    </a:lnTo>
                    <a:lnTo>
                      <a:pt x="82" y="701"/>
                    </a:lnTo>
                    <a:lnTo>
                      <a:pt x="101" y="766"/>
                    </a:lnTo>
                    <a:lnTo>
                      <a:pt x="124" y="829"/>
                    </a:lnTo>
                    <a:lnTo>
                      <a:pt x="149" y="890"/>
                    </a:lnTo>
                    <a:lnTo>
                      <a:pt x="179" y="951"/>
                    </a:lnTo>
                    <a:lnTo>
                      <a:pt x="212" y="1007"/>
                    </a:lnTo>
                    <a:lnTo>
                      <a:pt x="250" y="1062"/>
                    </a:lnTo>
                    <a:lnTo>
                      <a:pt x="292" y="1114"/>
                    </a:lnTo>
                    <a:lnTo>
                      <a:pt x="339" y="1161"/>
                    </a:lnTo>
                    <a:lnTo>
                      <a:pt x="392" y="1204"/>
                    </a:lnTo>
                    <a:lnTo>
                      <a:pt x="451" y="1242"/>
                    </a:lnTo>
                    <a:lnTo>
                      <a:pt x="514" y="1275"/>
                    </a:lnTo>
                    <a:lnTo>
                      <a:pt x="583" y="1303"/>
                    </a:lnTo>
                    <a:lnTo>
                      <a:pt x="660" y="1324"/>
                    </a:lnTo>
                    <a:lnTo>
                      <a:pt x="742" y="1338"/>
                    </a:lnTo>
                    <a:lnTo>
                      <a:pt x="833" y="1345"/>
                    </a:lnTo>
                    <a:lnTo>
                      <a:pt x="929" y="1345"/>
                    </a:lnTo>
                    <a:lnTo>
                      <a:pt x="1034" y="1335"/>
                    </a:lnTo>
                    <a:lnTo>
                      <a:pt x="1146" y="1318"/>
                    </a:lnTo>
                    <a:lnTo>
                      <a:pt x="1265" y="1292"/>
                    </a:lnTo>
                    <a:close/>
                  </a:path>
                </a:pathLst>
              </a:custGeom>
              <a:solidFill>
                <a:srgbClr val="00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6278" name="Freeform 118"/>
              <p:cNvSpPr>
                <a:spLocks/>
              </p:cNvSpPr>
              <p:nvPr/>
            </p:nvSpPr>
            <p:spPr bwMode="auto">
              <a:xfrm>
                <a:off x="2930" y="3527"/>
                <a:ext cx="166" cy="167"/>
              </a:xfrm>
              <a:custGeom>
                <a:avLst/>
                <a:gdLst>
                  <a:gd name="T0" fmla="*/ 0 w 936"/>
                  <a:gd name="T1" fmla="*/ 0 h 945"/>
                  <a:gd name="T2" fmla="*/ 0 w 936"/>
                  <a:gd name="T3" fmla="*/ 0 h 945"/>
                  <a:gd name="T4" fmla="*/ 1 w 936"/>
                  <a:gd name="T5" fmla="*/ 1 h 945"/>
                  <a:gd name="T6" fmla="*/ 1 w 936"/>
                  <a:gd name="T7" fmla="*/ 1 h 945"/>
                  <a:gd name="T8" fmla="*/ 1 w 936"/>
                  <a:gd name="T9" fmla="*/ 1 h 945"/>
                  <a:gd name="T10" fmla="*/ 2 w 936"/>
                  <a:gd name="T11" fmla="*/ 1 h 945"/>
                  <a:gd name="T12" fmla="*/ 2 w 936"/>
                  <a:gd name="T13" fmla="*/ 2 h 945"/>
                  <a:gd name="T14" fmla="*/ 2 w 936"/>
                  <a:gd name="T15" fmla="*/ 2 h 945"/>
                  <a:gd name="T16" fmla="*/ 3 w 936"/>
                  <a:gd name="T17" fmla="*/ 2 h 945"/>
                  <a:gd name="T18" fmla="*/ 3 w 936"/>
                  <a:gd name="T19" fmla="*/ 3 h 945"/>
                  <a:gd name="T20" fmla="*/ 4 w 936"/>
                  <a:gd name="T21" fmla="*/ 3 h 945"/>
                  <a:gd name="T22" fmla="*/ 4 w 936"/>
                  <a:gd name="T23" fmla="*/ 4 h 945"/>
                  <a:gd name="T24" fmla="*/ 4 w 936"/>
                  <a:gd name="T25" fmla="*/ 4 h 945"/>
                  <a:gd name="T26" fmla="*/ 4 w 936"/>
                  <a:gd name="T27" fmla="*/ 4 h 945"/>
                  <a:gd name="T28" fmla="*/ 5 w 936"/>
                  <a:gd name="T29" fmla="*/ 5 h 945"/>
                  <a:gd name="T30" fmla="*/ 5 w 936"/>
                  <a:gd name="T31" fmla="*/ 5 h 945"/>
                  <a:gd name="T32" fmla="*/ 5 w 936"/>
                  <a:gd name="T33" fmla="*/ 5 h 945"/>
                  <a:gd name="T34" fmla="*/ 5 w 936"/>
                  <a:gd name="T35" fmla="*/ 5 h 945"/>
                  <a:gd name="T36" fmla="*/ 5 w 936"/>
                  <a:gd name="T37" fmla="*/ 5 h 945"/>
                  <a:gd name="T38" fmla="*/ 5 w 936"/>
                  <a:gd name="T39" fmla="*/ 4 h 945"/>
                  <a:gd name="T40" fmla="*/ 4 w 936"/>
                  <a:gd name="T41" fmla="*/ 4 h 945"/>
                  <a:gd name="T42" fmla="*/ 4 w 936"/>
                  <a:gd name="T43" fmla="*/ 4 h 945"/>
                  <a:gd name="T44" fmla="*/ 4 w 936"/>
                  <a:gd name="T45" fmla="*/ 3 h 945"/>
                  <a:gd name="T46" fmla="*/ 3 w 936"/>
                  <a:gd name="T47" fmla="*/ 3 h 945"/>
                  <a:gd name="T48" fmla="*/ 3 w 936"/>
                  <a:gd name="T49" fmla="*/ 3 h 945"/>
                  <a:gd name="T50" fmla="*/ 3 w 936"/>
                  <a:gd name="T51" fmla="*/ 2 h 945"/>
                  <a:gd name="T52" fmla="*/ 2 w 936"/>
                  <a:gd name="T53" fmla="*/ 2 h 945"/>
                  <a:gd name="T54" fmla="*/ 2 w 936"/>
                  <a:gd name="T55" fmla="*/ 2 h 945"/>
                  <a:gd name="T56" fmla="*/ 2 w 936"/>
                  <a:gd name="T57" fmla="*/ 1 h 945"/>
                  <a:gd name="T58" fmla="*/ 1 w 936"/>
                  <a:gd name="T59" fmla="*/ 1 h 945"/>
                  <a:gd name="T60" fmla="*/ 1 w 936"/>
                  <a:gd name="T61" fmla="*/ 1 h 945"/>
                  <a:gd name="T62" fmla="*/ 1 w 936"/>
                  <a:gd name="T63" fmla="*/ 0 h 945"/>
                  <a:gd name="T64" fmla="*/ 0 w 936"/>
                  <a:gd name="T65" fmla="*/ 0 h 945"/>
                  <a:gd name="T66" fmla="*/ 0 w 936"/>
                  <a:gd name="T67" fmla="*/ 0 h 945"/>
                  <a:gd name="T68" fmla="*/ 0 w 936"/>
                  <a:gd name="T69" fmla="*/ 0 h 945"/>
                  <a:gd name="T70" fmla="*/ 0 w 936"/>
                  <a:gd name="T71" fmla="*/ 0 h 94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936"/>
                  <a:gd name="T109" fmla="*/ 0 h 945"/>
                  <a:gd name="T110" fmla="*/ 936 w 936"/>
                  <a:gd name="T111" fmla="*/ 945 h 945"/>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936" h="945">
                    <a:moveTo>
                      <a:pt x="0" y="17"/>
                    </a:moveTo>
                    <a:lnTo>
                      <a:pt x="1" y="18"/>
                    </a:lnTo>
                    <a:lnTo>
                      <a:pt x="23" y="34"/>
                    </a:lnTo>
                    <a:lnTo>
                      <a:pt x="48" y="53"/>
                    </a:lnTo>
                    <a:lnTo>
                      <a:pt x="73" y="72"/>
                    </a:lnTo>
                    <a:lnTo>
                      <a:pt x="101" y="95"/>
                    </a:lnTo>
                    <a:lnTo>
                      <a:pt x="131" y="118"/>
                    </a:lnTo>
                    <a:lnTo>
                      <a:pt x="160" y="143"/>
                    </a:lnTo>
                    <a:lnTo>
                      <a:pt x="190" y="169"/>
                    </a:lnTo>
                    <a:lnTo>
                      <a:pt x="223" y="198"/>
                    </a:lnTo>
                    <a:lnTo>
                      <a:pt x="256" y="229"/>
                    </a:lnTo>
                    <a:lnTo>
                      <a:pt x="290" y="260"/>
                    </a:lnTo>
                    <a:lnTo>
                      <a:pt x="324" y="292"/>
                    </a:lnTo>
                    <a:lnTo>
                      <a:pt x="360" y="324"/>
                    </a:lnTo>
                    <a:lnTo>
                      <a:pt x="394" y="359"/>
                    </a:lnTo>
                    <a:lnTo>
                      <a:pt x="429" y="393"/>
                    </a:lnTo>
                    <a:lnTo>
                      <a:pt x="465" y="427"/>
                    </a:lnTo>
                    <a:lnTo>
                      <a:pt x="499" y="462"/>
                    </a:lnTo>
                    <a:lnTo>
                      <a:pt x="534" y="498"/>
                    </a:lnTo>
                    <a:lnTo>
                      <a:pt x="568" y="533"/>
                    </a:lnTo>
                    <a:lnTo>
                      <a:pt x="601" y="567"/>
                    </a:lnTo>
                    <a:lnTo>
                      <a:pt x="634" y="603"/>
                    </a:lnTo>
                    <a:lnTo>
                      <a:pt x="667" y="637"/>
                    </a:lnTo>
                    <a:lnTo>
                      <a:pt x="697" y="671"/>
                    </a:lnTo>
                    <a:lnTo>
                      <a:pt x="727" y="704"/>
                    </a:lnTo>
                    <a:lnTo>
                      <a:pt x="756" y="737"/>
                    </a:lnTo>
                    <a:lnTo>
                      <a:pt x="781" y="767"/>
                    </a:lnTo>
                    <a:lnTo>
                      <a:pt x="808" y="797"/>
                    </a:lnTo>
                    <a:lnTo>
                      <a:pt x="831" y="826"/>
                    </a:lnTo>
                    <a:lnTo>
                      <a:pt x="852" y="853"/>
                    </a:lnTo>
                    <a:lnTo>
                      <a:pt x="872" y="880"/>
                    </a:lnTo>
                    <a:lnTo>
                      <a:pt x="890" y="903"/>
                    </a:lnTo>
                    <a:lnTo>
                      <a:pt x="905" y="926"/>
                    </a:lnTo>
                    <a:lnTo>
                      <a:pt x="918" y="945"/>
                    </a:lnTo>
                    <a:lnTo>
                      <a:pt x="936" y="935"/>
                    </a:lnTo>
                    <a:lnTo>
                      <a:pt x="923" y="913"/>
                    </a:lnTo>
                    <a:lnTo>
                      <a:pt x="909" y="890"/>
                    </a:lnTo>
                    <a:lnTo>
                      <a:pt x="890" y="867"/>
                    </a:lnTo>
                    <a:lnTo>
                      <a:pt x="871" y="840"/>
                    </a:lnTo>
                    <a:lnTo>
                      <a:pt x="850" y="813"/>
                    </a:lnTo>
                    <a:lnTo>
                      <a:pt x="823" y="784"/>
                    </a:lnTo>
                    <a:lnTo>
                      <a:pt x="800" y="754"/>
                    </a:lnTo>
                    <a:lnTo>
                      <a:pt x="772" y="721"/>
                    </a:lnTo>
                    <a:lnTo>
                      <a:pt x="743" y="688"/>
                    </a:lnTo>
                    <a:lnTo>
                      <a:pt x="713" y="655"/>
                    </a:lnTo>
                    <a:lnTo>
                      <a:pt x="683" y="621"/>
                    </a:lnTo>
                    <a:lnTo>
                      <a:pt x="650" y="587"/>
                    </a:lnTo>
                    <a:lnTo>
                      <a:pt x="617" y="552"/>
                    </a:lnTo>
                    <a:lnTo>
                      <a:pt x="584" y="517"/>
                    </a:lnTo>
                    <a:lnTo>
                      <a:pt x="550" y="482"/>
                    </a:lnTo>
                    <a:lnTo>
                      <a:pt x="515" y="446"/>
                    </a:lnTo>
                    <a:lnTo>
                      <a:pt x="480" y="411"/>
                    </a:lnTo>
                    <a:lnTo>
                      <a:pt x="445" y="377"/>
                    </a:lnTo>
                    <a:lnTo>
                      <a:pt x="410" y="343"/>
                    </a:lnTo>
                    <a:lnTo>
                      <a:pt x="375" y="309"/>
                    </a:lnTo>
                    <a:lnTo>
                      <a:pt x="340" y="276"/>
                    </a:lnTo>
                    <a:lnTo>
                      <a:pt x="306" y="244"/>
                    </a:lnTo>
                    <a:lnTo>
                      <a:pt x="272" y="213"/>
                    </a:lnTo>
                    <a:lnTo>
                      <a:pt x="239" y="183"/>
                    </a:lnTo>
                    <a:lnTo>
                      <a:pt x="206" y="154"/>
                    </a:lnTo>
                    <a:lnTo>
                      <a:pt x="176" y="127"/>
                    </a:lnTo>
                    <a:lnTo>
                      <a:pt x="144" y="100"/>
                    </a:lnTo>
                    <a:lnTo>
                      <a:pt x="114" y="76"/>
                    </a:lnTo>
                    <a:lnTo>
                      <a:pt x="86" y="54"/>
                    </a:lnTo>
                    <a:lnTo>
                      <a:pt x="61" y="34"/>
                    </a:lnTo>
                    <a:lnTo>
                      <a:pt x="37" y="16"/>
                    </a:lnTo>
                    <a:lnTo>
                      <a:pt x="14" y="0"/>
                    </a:lnTo>
                    <a:lnTo>
                      <a:pt x="16" y="1"/>
                    </a:lnTo>
                    <a:lnTo>
                      <a:pt x="0" y="17"/>
                    </a:lnTo>
                    <a:lnTo>
                      <a:pt x="1" y="18"/>
                    </a:lnTo>
                    <a:lnTo>
                      <a:pt x="0" y="1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6279" name="Freeform 119"/>
              <p:cNvSpPr>
                <a:spLocks/>
              </p:cNvSpPr>
              <p:nvPr/>
            </p:nvSpPr>
            <p:spPr bwMode="auto">
              <a:xfrm>
                <a:off x="2868" y="3444"/>
                <a:ext cx="66" cy="86"/>
              </a:xfrm>
              <a:custGeom>
                <a:avLst/>
                <a:gdLst>
                  <a:gd name="T0" fmla="*/ 0 w 371"/>
                  <a:gd name="T1" fmla="*/ 1 h 486"/>
                  <a:gd name="T2" fmla="*/ 0 w 371"/>
                  <a:gd name="T3" fmla="*/ 1 h 486"/>
                  <a:gd name="T4" fmla="*/ 0 w 371"/>
                  <a:gd name="T5" fmla="*/ 1 h 486"/>
                  <a:gd name="T6" fmla="*/ 0 w 371"/>
                  <a:gd name="T7" fmla="*/ 1 h 486"/>
                  <a:gd name="T8" fmla="*/ 0 w 371"/>
                  <a:gd name="T9" fmla="*/ 1 h 486"/>
                  <a:gd name="T10" fmla="*/ 0 w 371"/>
                  <a:gd name="T11" fmla="*/ 1 h 486"/>
                  <a:gd name="T12" fmla="*/ 0 w 371"/>
                  <a:gd name="T13" fmla="*/ 1 h 486"/>
                  <a:gd name="T14" fmla="*/ 1 w 371"/>
                  <a:gd name="T15" fmla="*/ 1 h 486"/>
                  <a:gd name="T16" fmla="*/ 1 w 371"/>
                  <a:gd name="T17" fmla="*/ 2 h 486"/>
                  <a:gd name="T18" fmla="*/ 1 w 371"/>
                  <a:gd name="T19" fmla="*/ 2 h 486"/>
                  <a:gd name="T20" fmla="*/ 1 w 371"/>
                  <a:gd name="T21" fmla="*/ 2 h 486"/>
                  <a:gd name="T22" fmla="*/ 1 w 371"/>
                  <a:gd name="T23" fmla="*/ 2 h 486"/>
                  <a:gd name="T24" fmla="*/ 1 w 371"/>
                  <a:gd name="T25" fmla="*/ 2 h 486"/>
                  <a:gd name="T26" fmla="*/ 1 w 371"/>
                  <a:gd name="T27" fmla="*/ 2 h 486"/>
                  <a:gd name="T28" fmla="*/ 2 w 371"/>
                  <a:gd name="T29" fmla="*/ 2 h 486"/>
                  <a:gd name="T30" fmla="*/ 2 w 371"/>
                  <a:gd name="T31" fmla="*/ 2 h 486"/>
                  <a:gd name="T32" fmla="*/ 2 w 371"/>
                  <a:gd name="T33" fmla="*/ 2 h 486"/>
                  <a:gd name="T34" fmla="*/ 2 w 371"/>
                  <a:gd name="T35" fmla="*/ 3 h 486"/>
                  <a:gd name="T36" fmla="*/ 2 w 371"/>
                  <a:gd name="T37" fmla="*/ 3 h 486"/>
                  <a:gd name="T38" fmla="*/ 2 w 371"/>
                  <a:gd name="T39" fmla="*/ 2 h 486"/>
                  <a:gd name="T40" fmla="*/ 2 w 371"/>
                  <a:gd name="T41" fmla="*/ 2 h 486"/>
                  <a:gd name="T42" fmla="*/ 2 w 371"/>
                  <a:gd name="T43" fmla="*/ 2 h 486"/>
                  <a:gd name="T44" fmla="*/ 1 w 371"/>
                  <a:gd name="T45" fmla="*/ 2 h 486"/>
                  <a:gd name="T46" fmla="*/ 1 w 371"/>
                  <a:gd name="T47" fmla="*/ 2 h 486"/>
                  <a:gd name="T48" fmla="*/ 1 w 371"/>
                  <a:gd name="T49" fmla="*/ 2 h 486"/>
                  <a:gd name="T50" fmla="*/ 1 w 371"/>
                  <a:gd name="T51" fmla="*/ 2 h 486"/>
                  <a:gd name="T52" fmla="*/ 1 w 371"/>
                  <a:gd name="T53" fmla="*/ 2 h 486"/>
                  <a:gd name="T54" fmla="*/ 1 w 371"/>
                  <a:gd name="T55" fmla="*/ 1 h 486"/>
                  <a:gd name="T56" fmla="*/ 1 w 371"/>
                  <a:gd name="T57" fmla="*/ 1 h 486"/>
                  <a:gd name="T58" fmla="*/ 1 w 371"/>
                  <a:gd name="T59" fmla="*/ 1 h 486"/>
                  <a:gd name="T60" fmla="*/ 0 w 371"/>
                  <a:gd name="T61" fmla="*/ 1 h 486"/>
                  <a:gd name="T62" fmla="*/ 0 w 371"/>
                  <a:gd name="T63" fmla="*/ 1 h 486"/>
                  <a:gd name="T64" fmla="*/ 0 w 371"/>
                  <a:gd name="T65" fmla="*/ 1 h 486"/>
                  <a:gd name="T66" fmla="*/ 0 w 371"/>
                  <a:gd name="T67" fmla="*/ 1 h 486"/>
                  <a:gd name="T68" fmla="*/ 0 w 371"/>
                  <a:gd name="T69" fmla="*/ 1 h 486"/>
                  <a:gd name="T70" fmla="*/ 0 w 371"/>
                  <a:gd name="T71" fmla="*/ 1 h 486"/>
                  <a:gd name="T72" fmla="*/ 0 w 371"/>
                  <a:gd name="T73" fmla="*/ 1 h 486"/>
                  <a:gd name="T74" fmla="*/ 0 w 371"/>
                  <a:gd name="T75" fmla="*/ 0 h 486"/>
                  <a:gd name="T76" fmla="*/ 0 w 371"/>
                  <a:gd name="T77" fmla="*/ 1 h 486"/>
                  <a:gd name="T78" fmla="*/ 0 w 371"/>
                  <a:gd name="T79" fmla="*/ 1 h 48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371"/>
                  <a:gd name="T121" fmla="*/ 0 h 486"/>
                  <a:gd name="T122" fmla="*/ 371 w 371"/>
                  <a:gd name="T123" fmla="*/ 486 h 48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371" h="486">
                    <a:moveTo>
                      <a:pt x="28" y="116"/>
                    </a:moveTo>
                    <a:lnTo>
                      <a:pt x="7" y="120"/>
                    </a:lnTo>
                    <a:lnTo>
                      <a:pt x="15" y="149"/>
                    </a:lnTo>
                    <a:lnTo>
                      <a:pt x="25" y="176"/>
                    </a:lnTo>
                    <a:lnTo>
                      <a:pt x="41" y="203"/>
                    </a:lnTo>
                    <a:lnTo>
                      <a:pt x="58" y="225"/>
                    </a:lnTo>
                    <a:lnTo>
                      <a:pt x="78" y="247"/>
                    </a:lnTo>
                    <a:lnTo>
                      <a:pt x="99" y="268"/>
                    </a:lnTo>
                    <a:lnTo>
                      <a:pt x="121" y="288"/>
                    </a:lnTo>
                    <a:lnTo>
                      <a:pt x="146" y="309"/>
                    </a:lnTo>
                    <a:lnTo>
                      <a:pt x="172" y="329"/>
                    </a:lnTo>
                    <a:lnTo>
                      <a:pt x="197" y="348"/>
                    </a:lnTo>
                    <a:lnTo>
                      <a:pt x="225" y="369"/>
                    </a:lnTo>
                    <a:lnTo>
                      <a:pt x="251" y="390"/>
                    </a:lnTo>
                    <a:lnTo>
                      <a:pt x="277" y="411"/>
                    </a:lnTo>
                    <a:lnTo>
                      <a:pt x="304" y="435"/>
                    </a:lnTo>
                    <a:lnTo>
                      <a:pt x="330" y="460"/>
                    </a:lnTo>
                    <a:lnTo>
                      <a:pt x="355" y="486"/>
                    </a:lnTo>
                    <a:lnTo>
                      <a:pt x="371" y="470"/>
                    </a:lnTo>
                    <a:lnTo>
                      <a:pt x="346" y="444"/>
                    </a:lnTo>
                    <a:lnTo>
                      <a:pt x="319" y="419"/>
                    </a:lnTo>
                    <a:lnTo>
                      <a:pt x="293" y="396"/>
                    </a:lnTo>
                    <a:lnTo>
                      <a:pt x="264" y="372"/>
                    </a:lnTo>
                    <a:lnTo>
                      <a:pt x="238" y="351"/>
                    </a:lnTo>
                    <a:lnTo>
                      <a:pt x="210" y="330"/>
                    </a:lnTo>
                    <a:lnTo>
                      <a:pt x="185" y="310"/>
                    </a:lnTo>
                    <a:lnTo>
                      <a:pt x="159" y="291"/>
                    </a:lnTo>
                    <a:lnTo>
                      <a:pt x="137" y="272"/>
                    </a:lnTo>
                    <a:lnTo>
                      <a:pt x="114" y="252"/>
                    </a:lnTo>
                    <a:lnTo>
                      <a:pt x="93" y="231"/>
                    </a:lnTo>
                    <a:lnTo>
                      <a:pt x="76" y="212"/>
                    </a:lnTo>
                    <a:lnTo>
                      <a:pt x="59" y="189"/>
                    </a:lnTo>
                    <a:lnTo>
                      <a:pt x="46" y="166"/>
                    </a:lnTo>
                    <a:lnTo>
                      <a:pt x="36" y="141"/>
                    </a:lnTo>
                    <a:lnTo>
                      <a:pt x="28" y="115"/>
                    </a:lnTo>
                    <a:lnTo>
                      <a:pt x="7" y="119"/>
                    </a:lnTo>
                    <a:lnTo>
                      <a:pt x="28" y="115"/>
                    </a:lnTo>
                    <a:lnTo>
                      <a:pt x="0" y="0"/>
                    </a:lnTo>
                    <a:lnTo>
                      <a:pt x="7" y="119"/>
                    </a:lnTo>
                    <a:lnTo>
                      <a:pt x="28" y="11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6280" name="Freeform 120"/>
              <p:cNvSpPr>
                <a:spLocks/>
              </p:cNvSpPr>
              <p:nvPr/>
            </p:nvSpPr>
            <p:spPr bwMode="auto">
              <a:xfrm>
                <a:off x="2869" y="3465"/>
                <a:ext cx="229" cy="240"/>
              </a:xfrm>
              <a:custGeom>
                <a:avLst/>
                <a:gdLst>
                  <a:gd name="T0" fmla="*/ 7 w 1292"/>
                  <a:gd name="T1" fmla="*/ 7 h 1356"/>
                  <a:gd name="T2" fmla="*/ 6 w 1292"/>
                  <a:gd name="T3" fmla="*/ 7 h 1356"/>
                  <a:gd name="T4" fmla="*/ 5 w 1292"/>
                  <a:gd name="T5" fmla="*/ 7 h 1356"/>
                  <a:gd name="T6" fmla="*/ 4 w 1292"/>
                  <a:gd name="T7" fmla="*/ 7 h 1356"/>
                  <a:gd name="T8" fmla="*/ 3 w 1292"/>
                  <a:gd name="T9" fmla="*/ 7 h 1356"/>
                  <a:gd name="T10" fmla="*/ 2 w 1292"/>
                  <a:gd name="T11" fmla="*/ 7 h 1356"/>
                  <a:gd name="T12" fmla="*/ 2 w 1292"/>
                  <a:gd name="T13" fmla="*/ 6 h 1356"/>
                  <a:gd name="T14" fmla="*/ 1 w 1292"/>
                  <a:gd name="T15" fmla="*/ 5 h 1356"/>
                  <a:gd name="T16" fmla="*/ 1 w 1292"/>
                  <a:gd name="T17" fmla="*/ 5 h 1356"/>
                  <a:gd name="T18" fmla="*/ 1 w 1292"/>
                  <a:gd name="T19" fmla="*/ 4 h 1356"/>
                  <a:gd name="T20" fmla="*/ 1 w 1292"/>
                  <a:gd name="T21" fmla="*/ 4 h 1356"/>
                  <a:gd name="T22" fmla="*/ 0 w 1292"/>
                  <a:gd name="T23" fmla="*/ 3 h 1356"/>
                  <a:gd name="T24" fmla="*/ 0 w 1292"/>
                  <a:gd name="T25" fmla="*/ 2 h 1356"/>
                  <a:gd name="T26" fmla="*/ 0 w 1292"/>
                  <a:gd name="T27" fmla="*/ 1 h 1356"/>
                  <a:gd name="T28" fmla="*/ 0 w 1292"/>
                  <a:gd name="T29" fmla="*/ 1 h 1356"/>
                  <a:gd name="T30" fmla="*/ 0 w 1292"/>
                  <a:gd name="T31" fmla="*/ 0 h 1356"/>
                  <a:gd name="T32" fmla="*/ 0 w 1292"/>
                  <a:gd name="T33" fmla="*/ 0 h 1356"/>
                  <a:gd name="T34" fmla="*/ 0 w 1292"/>
                  <a:gd name="T35" fmla="*/ 0 h 1356"/>
                  <a:gd name="T36" fmla="*/ 0 w 1292"/>
                  <a:gd name="T37" fmla="*/ 1 h 1356"/>
                  <a:gd name="T38" fmla="*/ 0 w 1292"/>
                  <a:gd name="T39" fmla="*/ 1 h 1356"/>
                  <a:gd name="T40" fmla="*/ 0 w 1292"/>
                  <a:gd name="T41" fmla="*/ 2 h 1356"/>
                  <a:gd name="T42" fmla="*/ 0 w 1292"/>
                  <a:gd name="T43" fmla="*/ 2 h 1356"/>
                  <a:gd name="T44" fmla="*/ 0 w 1292"/>
                  <a:gd name="T45" fmla="*/ 3 h 1356"/>
                  <a:gd name="T46" fmla="*/ 0 w 1292"/>
                  <a:gd name="T47" fmla="*/ 4 h 1356"/>
                  <a:gd name="T48" fmla="*/ 1 w 1292"/>
                  <a:gd name="T49" fmla="*/ 5 h 1356"/>
                  <a:gd name="T50" fmla="*/ 1 w 1292"/>
                  <a:gd name="T51" fmla="*/ 5 h 1356"/>
                  <a:gd name="T52" fmla="*/ 1 w 1292"/>
                  <a:gd name="T53" fmla="*/ 6 h 1356"/>
                  <a:gd name="T54" fmla="*/ 2 w 1292"/>
                  <a:gd name="T55" fmla="*/ 7 h 1356"/>
                  <a:gd name="T56" fmla="*/ 2 w 1292"/>
                  <a:gd name="T57" fmla="*/ 7 h 1356"/>
                  <a:gd name="T58" fmla="*/ 3 w 1292"/>
                  <a:gd name="T59" fmla="*/ 7 h 1356"/>
                  <a:gd name="T60" fmla="*/ 4 w 1292"/>
                  <a:gd name="T61" fmla="*/ 7 h 1356"/>
                  <a:gd name="T62" fmla="*/ 5 w 1292"/>
                  <a:gd name="T63" fmla="*/ 7 h 1356"/>
                  <a:gd name="T64" fmla="*/ 6 w 1292"/>
                  <a:gd name="T65" fmla="*/ 7 h 1356"/>
                  <a:gd name="T66" fmla="*/ 7 w 1292"/>
                  <a:gd name="T67" fmla="*/ 7 h 1356"/>
                  <a:gd name="T68" fmla="*/ 7 w 1292"/>
                  <a:gd name="T69" fmla="*/ 7 h 1356"/>
                  <a:gd name="T70" fmla="*/ 7 w 1292"/>
                  <a:gd name="T71" fmla="*/ 7 h 135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292"/>
                  <a:gd name="T109" fmla="*/ 0 h 1356"/>
                  <a:gd name="T110" fmla="*/ 1292 w 1292"/>
                  <a:gd name="T111" fmla="*/ 1356 h 135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292" h="1356">
                    <a:moveTo>
                      <a:pt x="1266" y="1298"/>
                    </a:moveTo>
                    <a:lnTo>
                      <a:pt x="1272" y="1283"/>
                    </a:lnTo>
                    <a:lnTo>
                      <a:pt x="1153" y="1309"/>
                    </a:lnTo>
                    <a:lnTo>
                      <a:pt x="1043" y="1326"/>
                    </a:lnTo>
                    <a:lnTo>
                      <a:pt x="939" y="1335"/>
                    </a:lnTo>
                    <a:lnTo>
                      <a:pt x="843" y="1335"/>
                    </a:lnTo>
                    <a:lnTo>
                      <a:pt x="754" y="1329"/>
                    </a:lnTo>
                    <a:lnTo>
                      <a:pt x="672" y="1314"/>
                    </a:lnTo>
                    <a:lnTo>
                      <a:pt x="597" y="1293"/>
                    </a:lnTo>
                    <a:lnTo>
                      <a:pt x="529" y="1266"/>
                    </a:lnTo>
                    <a:lnTo>
                      <a:pt x="466" y="1234"/>
                    </a:lnTo>
                    <a:lnTo>
                      <a:pt x="408" y="1196"/>
                    </a:lnTo>
                    <a:lnTo>
                      <a:pt x="357" y="1154"/>
                    </a:lnTo>
                    <a:lnTo>
                      <a:pt x="310" y="1107"/>
                    </a:lnTo>
                    <a:lnTo>
                      <a:pt x="269" y="1057"/>
                    </a:lnTo>
                    <a:lnTo>
                      <a:pt x="231" y="1002"/>
                    </a:lnTo>
                    <a:lnTo>
                      <a:pt x="198" y="947"/>
                    </a:lnTo>
                    <a:lnTo>
                      <a:pt x="169" y="887"/>
                    </a:lnTo>
                    <a:lnTo>
                      <a:pt x="144" y="826"/>
                    </a:lnTo>
                    <a:lnTo>
                      <a:pt x="122" y="763"/>
                    </a:lnTo>
                    <a:lnTo>
                      <a:pt x="102" y="700"/>
                    </a:lnTo>
                    <a:lnTo>
                      <a:pt x="86" y="635"/>
                    </a:lnTo>
                    <a:lnTo>
                      <a:pt x="73" y="571"/>
                    </a:lnTo>
                    <a:lnTo>
                      <a:pt x="63" y="508"/>
                    </a:lnTo>
                    <a:lnTo>
                      <a:pt x="54" y="445"/>
                    </a:lnTo>
                    <a:lnTo>
                      <a:pt x="46" y="383"/>
                    </a:lnTo>
                    <a:lnTo>
                      <a:pt x="40" y="323"/>
                    </a:lnTo>
                    <a:lnTo>
                      <a:pt x="36" y="266"/>
                    </a:lnTo>
                    <a:lnTo>
                      <a:pt x="33" y="213"/>
                    </a:lnTo>
                    <a:lnTo>
                      <a:pt x="30" y="161"/>
                    </a:lnTo>
                    <a:lnTo>
                      <a:pt x="29" y="114"/>
                    </a:lnTo>
                    <a:lnTo>
                      <a:pt x="26" y="71"/>
                    </a:lnTo>
                    <a:lnTo>
                      <a:pt x="23" y="33"/>
                    </a:lnTo>
                    <a:lnTo>
                      <a:pt x="21" y="0"/>
                    </a:lnTo>
                    <a:lnTo>
                      <a:pt x="0" y="3"/>
                    </a:lnTo>
                    <a:lnTo>
                      <a:pt x="2" y="35"/>
                    </a:lnTo>
                    <a:lnTo>
                      <a:pt x="5" y="73"/>
                    </a:lnTo>
                    <a:lnTo>
                      <a:pt x="8" y="114"/>
                    </a:lnTo>
                    <a:lnTo>
                      <a:pt x="9" y="161"/>
                    </a:lnTo>
                    <a:lnTo>
                      <a:pt x="12" y="213"/>
                    </a:lnTo>
                    <a:lnTo>
                      <a:pt x="15" y="269"/>
                    </a:lnTo>
                    <a:lnTo>
                      <a:pt x="19" y="326"/>
                    </a:lnTo>
                    <a:lnTo>
                      <a:pt x="25" y="386"/>
                    </a:lnTo>
                    <a:lnTo>
                      <a:pt x="33" y="448"/>
                    </a:lnTo>
                    <a:lnTo>
                      <a:pt x="42" y="511"/>
                    </a:lnTo>
                    <a:lnTo>
                      <a:pt x="52" y="576"/>
                    </a:lnTo>
                    <a:lnTo>
                      <a:pt x="65" y="641"/>
                    </a:lnTo>
                    <a:lnTo>
                      <a:pt x="81" y="705"/>
                    </a:lnTo>
                    <a:lnTo>
                      <a:pt x="101" y="771"/>
                    </a:lnTo>
                    <a:lnTo>
                      <a:pt x="123" y="834"/>
                    </a:lnTo>
                    <a:lnTo>
                      <a:pt x="148" y="895"/>
                    </a:lnTo>
                    <a:lnTo>
                      <a:pt x="180" y="957"/>
                    </a:lnTo>
                    <a:lnTo>
                      <a:pt x="212" y="1015"/>
                    </a:lnTo>
                    <a:lnTo>
                      <a:pt x="251" y="1070"/>
                    </a:lnTo>
                    <a:lnTo>
                      <a:pt x="294" y="1122"/>
                    </a:lnTo>
                    <a:lnTo>
                      <a:pt x="341" y="1170"/>
                    </a:lnTo>
                    <a:lnTo>
                      <a:pt x="395" y="1214"/>
                    </a:lnTo>
                    <a:lnTo>
                      <a:pt x="455" y="1252"/>
                    </a:lnTo>
                    <a:lnTo>
                      <a:pt x="518" y="1287"/>
                    </a:lnTo>
                    <a:lnTo>
                      <a:pt x="589" y="1314"/>
                    </a:lnTo>
                    <a:lnTo>
                      <a:pt x="667" y="1335"/>
                    </a:lnTo>
                    <a:lnTo>
                      <a:pt x="751" y="1350"/>
                    </a:lnTo>
                    <a:lnTo>
                      <a:pt x="843" y="1356"/>
                    </a:lnTo>
                    <a:lnTo>
                      <a:pt x="939" y="1356"/>
                    </a:lnTo>
                    <a:lnTo>
                      <a:pt x="1045" y="1347"/>
                    </a:lnTo>
                    <a:lnTo>
                      <a:pt x="1158" y="1330"/>
                    </a:lnTo>
                    <a:lnTo>
                      <a:pt x="1278" y="1304"/>
                    </a:lnTo>
                    <a:lnTo>
                      <a:pt x="1284" y="1288"/>
                    </a:lnTo>
                    <a:lnTo>
                      <a:pt x="1278" y="1304"/>
                    </a:lnTo>
                    <a:lnTo>
                      <a:pt x="1292" y="1300"/>
                    </a:lnTo>
                    <a:lnTo>
                      <a:pt x="1284" y="1288"/>
                    </a:lnTo>
                    <a:lnTo>
                      <a:pt x="1266" y="129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6281" name="Freeform 121"/>
              <p:cNvSpPr>
                <a:spLocks/>
              </p:cNvSpPr>
              <p:nvPr/>
            </p:nvSpPr>
            <p:spPr bwMode="auto">
              <a:xfrm>
                <a:off x="2756" y="3661"/>
                <a:ext cx="338" cy="100"/>
              </a:xfrm>
              <a:custGeom>
                <a:avLst/>
                <a:gdLst>
                  <a:gd name="T0" fmla="*/ 10 w 1914"/>
                  <a:gd name="T1" fmla="*/ 1 h 568"/>
                  <a:gd name="T2" fmla="*/ 10 w 1914"/>
                  <a:gd name="T3" fmla="*/ 1 h 568"/>
                  <a:gd name="T4" fmla="*/ 9 w 1914"/>
                  <a:gd name="T5" fmla="*/ 0 h 568"/>
                  <a:gd name="T6" fmla="*/ 8 w 1914"/>
                  <a:gd name="T7" fmla="*/ 0 h 568"/>
                  <a:gd name="T8" fmla="*/ 8 w 1914"/>
                  <a:gd name="T9" fmla="*/ 0 h 568"/>
                  <a:gd name="T10" fmla="*/ 7 w 1914"/>
                  <a:gd name="T11" fmla="*/ 0 h 568"/>
                  <a:gd name="T12" fmla="*/ 6 w 1914"/>
                  <a:gd name="T13" fmla="*/ 0 h 568"/>
                  <a:gd name="T14" fmla="*/ 6 w 1914"/>
                  <a:gd name="T15" fmla="*/ 0 h 568"/>
                  <a:gd name="T16" fmla="*/ 5 w 1914"/>
                  <a:gd name="T17" fmla="*/ 0 h 568"/>
                  <a:gd name="T18" fmla="*/ 4 w 1914"/>
                  <a:gd name="T19" fmla="*/ 0 h 568"/>
                  <a:gd name="T20" fmla="*/ 4 w 1914"/>
                  <a:gd name="T21" fmla="*/ 0 h 568"/>
                  <a:gd name="T22" fmla="*/ 3 w 1914"/>
                  <a:gd name="T23" fmla="*/ 1 h 568"/>
                  <a:gd name="T24" fmla="*/ 2 w 1914"/>
                  <a:gd name="T25" fmla="*/ 1 h 568"/>
                  <a:gd name="T26" fmla="*/ 2 w 1914"/>
                  <a:gd name="T27" fmla="*/ 1 h 568"/>
                  <a:gd name="T28" fmla="*/ 1 w 1914"/>
                  <a:gd name="T29" fmla="*/ 2 h 568"/>
                  <a:gd name="T30" fmla="*/ 0 w 1914"/>
                  <a:gd name="T31" fmla="*/ 2 h 568"/>
                  <a:gd name="T32" fmla="*/ 0 w 1914"/>
                  <a:gd name="T33" fmla="*/ 2 h 568"/>
                  <a:gd name="T34" fmla="*/ 1 w 1914"/>
                  <a:gd name="T35" fmla="*/ 2 h 568"/>
                  <a:gd name="T36" fmla="*/ 1 w 1914"/>
                  <a:gd name="T37" fmla="*/ 2 h 568"/>
                  <a:gd name="T38" fmla="*/ 2 w 1914"/>
                  <a:gd name="T39" fmla="*/ 2 h 568"/>
                  <a:gd name="T40" fmla="*/ 2 w 1914"/>
                  <a:gd name="T41" fmla="*/ 2 h 568"/>
                  <a:gd name="T42" fmla="*/ 2 w 1914"/>
                  <a:gd name="T43" fmla="*/ 2 h 568"/>
                  <a:gd name="T44" fmla="*/ 2 w 1914"/>
                  <a:gd name="T45" fmla="*/ 3 h 568"/>
                  <a:gd name="T46" fmla="*/ 3 w 1914"/>
                  <a:gd name="T47" fmla="*/ 3 h 568"/>
                  <a:gd name="T48" fmla="*/ 3 w 1914"/>
                  <a:gd name="T49" fmla="*/ 3 h 568"/>
                  <a:gd name="T50" fmla="*/ 4 w 1914"/>
                  <a:gd name="T51" fmla="*/ 3 h 568"/>
                  <a:gd name="T52" fmla="*/ 4 w 1914"/>
                  <a:gd name="T53" fmla="*/ 3 h 568"/>
                  <a:gd name="T54" fmla="*/ 5 w 1914"/>
                  <a:gd name="T55" fmla="*/ 3 h 568"/>
                  <a:gd name="T56" fmla="*/ 5 w 1914"/>
                  <a:gd name="T57" fmla="*/ 3 h 568"/>
                  <a:gd name="T58" fmla="*/ 6 w 1914"/>
                  <a:gd name="T59" fmla="*/ 3 h 568"/>
                  <a:gd name="T60" fmla="*/ 7 w 1914"/>
                  <a:gd name="T61" fmla="*/ 3 h 568"/>
                  <a:gd name="T62" fmla="*/ 7 w 1914"/>
                  <a:gd name="T63" fmla="*/ 3 h 568"/>
                  <a:gd name="T64" fmla="*/ 8 w 1914"/>
                  <a:gd name="T65" fmla="*/ 2 h 568"/>
                  <a:gd name="T66" fmla="*/ 8 w 1914"/>
                  <a:gd name="T67" fmla="*/ 2 h 568"/>
                  <a:gd name="T68" fmla="*/ 9 w 1914"/>
                  <a:gd name="T69" fmla="*/ 2 h 568"/>
                  <a:gd name="T70" fmla="*/ 9 w 1914"/>
                  <a:gd name="T71" fmla="*/ 2 h 568"/>
                  <a:gd name="T72" fmla="*/ 10 w 1914"/>
                  <a:gd name="T73" fmla="*/ 2 h 568"/>
                  <a:gd name="T74" fmla="*/ 10 w 1914"/>
                  <a:gd name="T75" fmla="*/ 1 h 568"/>
                  <a:gd name="T76" fmla="*/ 10 w 1914"/>
                  <a:gd name="T77" fmla="*/ 1 h 568"/>
                  <a:gd name="T78" fmla="*/ 10 w 1914"/>
                  <a:gd name="T79" fmla="*/ 1 h 56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914"/>
                  <a:gd name="T121" fmla="*/ 0 h 568"/>
                  <a:gd name="T122" fmla="*/ 1914 w 1914"/>
                  <a:gd name="T123" fmla="*/ 568 h 568"/>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914" h="568">
                    <a:moveTo>
                      <a:pt x="1914" y="182"/>
                    </a:moveTo>
                    <a:lnTo>
                      <a:pt x="1855" y="159"/>
                    </a:lnTo>
                    <a:lnTo>
                      <a:pt x="1796" y="136"/>
                    </a:lnTo>
                    <a:lnTo>
                      <a:pt x="1738" y="115"/>
                    </a:lnTo>
                    <a:lnTo>
                      <a:pt x="1680" y="96"/>
                    </a:lnTo>
                    <a:lnTo>
                      <a:pt x="1622" y="77"/>
                    </a:lnTo>
                    <a:lnTo>
                      <a:pt x="1565" y="61"/>
                    </a:lnTo>
                    <a:lnTo>
                      <a:pt x="1507" y="47"/>
                    </a:lnTo>
                    <a:lnTo>
                      <a:pt x="1449" y="34"/>
                    </a:lnTo>
                    <a:lnTo>
                      <a:pt x="1393" y="23"/>
                    </a:lnTo>
                    <a:lnTo>
                      <a:pt x="1335" y="14"/>
                    </a:lnTo>
                    <a:lnTo>
                      <a:pt x="1278" y="8"/>
                    </a:lnTo>
                    <a:lnTo>
                      <a:pt x="1221" y="2"/>
                    </a:lnTo>
                    <a:lnTo>
                      <a:pt x="1164" y="0"/>
                    </a:lnTo>
                    <a:lnTo>
                      <a:pt x="1106" y="0"/>
                    </a:lnTo>
                    <a:lnTo>
                      <a:pt x="1048" y="1"/>
                    </a:lnTo>
                    <a:lnTo>
                      <a:pt x="991" y="5"/>
                    </a:lnTo>
                    <a:lnTo>
                      <a:pt x="933" y="12"/>
                    </a:lnTo>
                    <a:lnTo>
                      <a:pt x="874" y="19"/>
                    </a:lnTo>
                    <a:lnTo>
                      <a:pt x="816" y="31"/>
                    </a:lnTo>
                    <a:lnTo>
                      <a:pt x="757" y="46"/>
                    </a:lnTo>
                    <a:lnTo>
                      <a:pt x="696" y="61"/>
                    </a:lnTo>
                    <a:lnTo>
                      <a:pt x="637" y="81"/>
                    </a:lnTo>
                    <a:lnTo>
                      <a:pt x="576" y="103"/>
                    </a:lnTo>
                    <a:lnTo>
                      <a:pt x="515" y="128"/>
                    </a:lnTo>
                    <a:lnTo>
                      <a:pt x="453" y="156"/>
                    </a:lnTo>
                    <a:lnTo>
                      <a:pt x="390" y="186"/>
                    </a:lnTo>
                    <a:lnTo>
                      <a:pt x="327" y="220"/>
                    </a:lnTo>
                    <a:lnTo>
                      <a:pt x="264" y="257"/>
                    </a:lnTo>
                    <a:lnTo>
                      <a:pt x="200" y="298"/>
                    </a:lnTo>
                    <a:lnTo>
                      <a:pt x="134" y="341"/>
                    </a:lnTo>
                    <a:lnTo>
                      <a:pt x="67" y="387"/>
                    </a:lnTo>
                    <a:lnTo>
                      <a:pt x="0" y="437"/>
                    </a:lnTo>
                    <a:lnTo>
                      <a:pt x="74" y="449"/>
                    </a:lnTo>
                    <a:lnTo>
                      <a:pt x="134" y="458"/>
                    </a:lnTo>
                    <a:lnTo>
                      <a:pt x="180" y="463"/>
                    </a:lnTo>
                    <a:lnTo>
                      <a:pt x="217" y="466"/>
                    </a:lnTo>
                    <a:lnTo>
                      <a:pt x="245" y="467"/>
                    </a:lnTo>
                    <a:lnTo>
                      <a:pt x="266" y="467"/>
                    </a:lnTo>
                    <a:lnTo>
                      <a:pt x="283" y="467"/>
                    </a:lnTo>
                    <a:lnTo>
                      <a:pt x="296" y="466"/>
                    </a:lnTo>
                    <a:lnTo>
                      <a:pt x="308" y="464"/>
                    </a:lnTo>
                    <a:lnTo>
                      <a:pt x="322" y="464"/>
                    </a:lnTo>
                    <a:lnTo>
                      <a:pt x="339" y="466"/>
                    </a:lnTo>
                    <a:lnTo>
                      <a:pt x="360" y="470"/>
                    </a:lnTo>
                    <a:lnTo>
                      <a:pt x="389" y="475"/>
                    </a:lnTo>
                    <a:lnTo>
                      <a:pt x="426" y="483"/>
                    </a:lnTo>
                    <a:lnTo>
                      <a:pt x="475" y="495"/>
                    </a:lnTo>
                    <a:lnTo>
                      <a:pt x="535" y="510"/>
                    </a:lnTo>
                    <a:lnTo>
                      <a:pt x="577" y="527"/>
                    </a:lnTo>
                    <a:lnTo>
                      <a:pt x="620" y="542"/>
                    </a:lnTo>
                    <a:lnTo>
                      <a:pt x="666" y="552"/>
                    </a:lnTo>
                    <a:lnTo>
                      <a:pt x="715" y="560"/>
                    </a:lnTo>
                    <a:lnTo>
                      <a:pt x="763" y="566"/>
                    </a:lnTo>
                    <a:lnTo>
                      <a:pt x="815" y="568"/>
                    </a:lnTo>
                    <a:lnTo>
                      <a:pt x="866" y="568"/>
                    </a:lnTo>
                    <a:lnTo>
                      <a:pt x="918" y="566"/>
                    </a:lnTo>
                    <a:lnTo>
                      <a:pt x="972" y="560"/>
                    </a:lnTo>
                    <a:lnTo>
                      <a:pt x="1026" y="552"/>
                    </a:lnTo>
                    <a:lnTo>
                      <a:pt x="1080" y="545"/>
                    </a:lnTo>
                    <a:lnTo>
                      <a:pt x="1134" y="533"/>
                    </a:lnTo>
                    <a:lnTo>
                      <a:pt x="1188" y="521"/>
                    </a:lnTo>
                    <a:lnTo>
                      <a:pt x="1242" y="506"/>
                    </a:lnTo>
                    <a:lnTo>
                      <a:pt x="1294" y="492"/>
                    </a:lnTo>
                    <a:lnTo>
                      <a:pt x="1347" y="475"/>
                    </a:lnTo>
                    <a:lnTo>
                      <a:pt x="1399" y="458"/>
                    </a:lnTo>
                    <a:lnTo>
                      <a:pt x="1449" y="440"/>
                    </a:lnTo>
                    <a:lnTo>
                      <a:pt x="1498" y="421"/>
                    </a:lnTo>
                    <a:lnTo>
                      <a:pt x="1545" y="401"/>
                    </a:lnTo>
                    <a:lnTo>
                      <a:pt x="1591" y="382"/>
                    </a:lnTo>
                    <a:lnTo>
                      <a:pt x="1634" y="361"/>
                    </a:lnTo>
                    <a:lnTo>
                      <a:pt x="1675" y="341"/>
                    </a:lnTo>
                    <a:lnTo>
                      <a:pt x="1714" y="321"/>
                    </a:lnTo>
                    <a:lnTo>
                      <a:pt x="1751" y="302"/>
                    </a:lnTo>
                    <a:lnTo>
                      <a:pt x="1784" y="282"/>
                    </a:lnTo>
                    <a:lnTo>
                      <a:pt x="1814" y="262"/>
                    </a:lnTo>
                    <a:lnTo>
                      <a:pt x="1842" y="245"/>
                    </a:lnTo>
                    <a:lnTo>
                      <a:pt x="1865" y="227"/>
                    </a:lnTo>
                    <a:lnTo>
                      <a:pt x="1885" y="211"/>
                    </a:lnTo>
                    <a:lnTo>
                      <a:pt x="1902" y="195"/>
                    </a:lnTo>
                    <a:lnTo>
                      <a:pt x="1914" y="182"/>
                    </a:lnTo>
                    <a:close/>
                  </a:path>
                </a:pathLst>
              </a:custGeom>
              <a:solidFill>
                <a:srgbClr val="00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6282" name="Freeform 122"/>
              <p:cNvSpPr>
                <a:spLocks/>
              </p:cNvSpPr>
              <p:nvPr/>
            </p:nvSpPr>
            <p:spPr bwMode="auto">
              <a:xfrm>
                <a:off x="2751" y="3658"/>
                <a:ext cx="344" cy="82"/>
              </a:xfrm>
              <a:custGeom>
                <a:avLst/>
                <a:gdLst>
                  <a:gd name="T0" fmla="*/ 0 w 1945"/>
                  <a:gd name="T1" fmla="*/ 3 h 459"/>
                  <a:gd name="T2" fmla="*/ 1 w 1945"/>
                  <a:gd name="T3" fmla="*/ 2 h 459"/>
                  <a:gd name="T4" fmla="*/ 2 w 1945"/>
                  <a:gd name="T5" fmla="*/ 2 h 459"/>
                  <a:gd name="T6" fmla="*/ 2 w 1945"/>
                  <a:gd name="T7" fmla="*/ 1 h 459"/>
                  <a:gd name="T8" fmla="*/ 3 w 1945"/>
                  <a:gd name="T9" fmla="*/ 1 h 459"/>
                  <a:gd name="T10" fmla="*/ 4 w 1945"/>
                  <a:gd name="T11" fmla="*/ 1 h 459"/>
                  <a:gd name="T12" fmla="*/ 4 w 1945"/>
                  <a:gd name="T13" fmla="*/ 0 h 459"/>
                  <a:gd name="T14" fmla="*/ 5 w 1945"/>
                  <a:gd name="T15" fmla="*/ 0 h 459"/>
                  <a:gd name="T16" fmla="*/ 6 w 1945"/>
                  <a:gd name="T17" fmla="*/ 0 h 459"/>
                  <a:gd name="T18" fmla="*/ 6 w 1945"/>
                  <a:gd name="T19" fmla="*/ 0 h 459"/>
                  <a:gd name="T20" fmla="*/ 7 w 1945"/>
                  <a:gd name="T21" fmla="*/ 0 h 459"/>
                  <a:gd name="T22" fmla="*/ 8 w 1945"/>
                  <a:gd name="T23" fmla="*/ 0 h 459"/>
                  <a:gd name="T24" fmla="*/ 8 w 1945"/>
                  <a:gd name="T25" fmla="*/ 0 h 459"/>
                  <a:gd name="T26" fmla="*/ 9 w 1945"/>
                  <a:gd name="T27" fmla="*/ 1 h 459"/>
                  <a:gd name="T28" fmla="*/ 9 w 1945"/>
                  <a:gd name="T29" fmla="*/ 1 h 459"/>
                  <a:gd name="T30" fmla="*/ 10 w 1945"/>
                  <a:gd name="T31" fmla="*/ 1 h 459"/>
                  <a:gd name="T32" fmla="*/ 11 w 1945"/>
                  <a:gd name="T33" fmla="*/ 1 h 459"/>
                  <a:gd name="T34" fmla="*/ 10 w 1945"/>
                  <a:gd name="T35" fmla="*/ 1 h 459"/>
                  <a:gd name="T36" fmla="*/ 10 w 1945"/>
                  <a:gd name="T37" fmla="*/ 1 h 459"/>
                  <a:gd name="T38" fmla="*/ 9 w 1945"/>
                  <a:gd name="T39" fmla="*/ 1 h 459"/>
                  <a:gd name="T40" fmla="*/ 8 w 1945"/>
                  <a:gd name="T41" fmla="*/ 0 h 459"/>
                  <a:gd name="T42" fmla="*/ 8 w 1945"/>
                  <a:gd name="T43" fmla="*/ 0 h 459"/>
                  <a:gd name="T44" fmla="*/ 7 w 1945"/>
                  <a:gd name="T45" fmla="*/ 0 h 459"/>
                  <a:gd name="T46" fmla="*/ 7 w 1945"/>
                  <a:gd name="T47" fmla="*/ 0 h 459"/>
                  <a:gd name="T48" fmla="*/ 6 w 1945"/>
                  <a:gd name="T49" fmla="*/ 0 h 459"/>
                  <a:gd name="T50" fmla="*/ 5 w 1945"/>
                  <a:gd name="T51" fmla="*/ 0 h 459"/>
                  <a:gd name="T52" fmla="*/ 5 w 1945"/>
                  <a:gd name="T53" fmla="*/ 0 h 459"/>
                  <a:gd name="T54" fmla="*/ 4 w 1945"/>
                  <a:gd name="T55" fmla="*/ 0 h 459"/>
                  <a:gd name="T56" fmla="*/ 3 w 1945"/>
                  <a:gd name="T57" fmla="*/ 1 h 459"/>
                  <a:gd name="T58" fmla="*/ 3 w 1945"/>
                  <a:gd name="T59" fmla="*/ 1 h 459"/>
                  <a:gd name="T60" fmla="*/ 2 w 1945"/>
                  <a:gd name="T61" fmla="*/ 1 h 459"/>
                  <a:gd name="T62" fmla="*/ 1 w 1945"/>
                  <a:gd name="T63" fmla="*/ 2 h 459"/>
                  <a:gd name="T64" fmla="*/ 1 w 1945"/>
                  <a:gd name="T65" fmla="*/ 2 h 459"/>
                  <a:gd name="T66" fmla="*/ 0 w 1945"/>
                  <a:gd name="T67" fmla="*/ 3 h 459"/>
                  <a:gd name="T68" fmla="*/ 0 w 1945"/>
                  <a:gd name="T69" fmla="*/ 3 h 459"/>
                  <a:gd name="T70" fmla="*/ 0 w 1945"/>
                  <a:gd name="T71" fmla="*/ 3 h 45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945"/>
                  <a:gd name="T109" fmla="*/ 0 h 459"/>
                  <a:gd name="T110" fmla="*/ 1945 w 1945"/>
                  <a:gd name="T111" fmla="*/ 459 h 45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945" h="459">
                    <a:moveTo>
                      <a:pt x="29" y="438"/>
                    </a:moveTo>
                    <a:lnTo>
                      <a:pt x="34" y="458"/>
                    </a:lnTo>
                    <a:lnTo>
                      <a:pt x="101" y="408"/>
                    </a:lnTo>
                    <a:lnTo>
                      <a:pt x="168" y="362"/>
                    </a:lnTo>
                    <a:lnTo>
                      <a:pt x="234" y="319"/>
                    </a:lnTo>
                    <a:lnTo>
                      <a:pt x="297" y="278"/>
                    </a:lnTo>
                    <a:lnTo>
                      <a:pt x="360" y="241"/>
                    </a:lnTo>
                    <a:lnTo>
                      <a:pt x="423" y="209"/>
                    </a:lnTo>
                    <a:lnTo>
                      <a:pt x="486" y="178"/>
                    </a:lnTo>
                    <a:lnTo>
                      <a:pt x="546" y="151"/>
                    </a:lnTo>
                    <a:lnTo>
                      <a:pt x="607" y="126"/>
                    </a:lnTo>
                    <a:lnTo>
                      <a:pt x="668" y="104"/>
                    </a:lnTo>
                    <a:lnTo>
                      <a:pt x="726" y="84"/>
                    </a:lnTo>
                    <a:lnTo>
                      <a:pt x="787" y="68"/>
                    </a:lnTo>
                    <a:lnTo>
                      <a:pt x="846" y="54"/>
                    </a:lnTo>
                    <a:lnTo>
                      <a:pt x="902" y="42"/>
                    </a:lnTo>
                    <a:lnTo>
                      <a:pt x="961" y="34"/>
                    </a:lnTo>
                    <a:lnTo>
                      <a:pt x="1019" y="27"/>
                    </a:lnTo>
                    <a:lnTo>
                      <a:pt x="1075" y="24"/>
                    </a:lnTo>
                    <a:lnTo>
                      <a:pt x="1133" y="24"/>
                    </a:lnTo>
                    <a:lnTo>
                      <a:pt x="1191" y="24"/>
                    </a:lnTo>
                    <a:lnTo>
                      <a:pt x="1246" y="25"/>
                    </a:lnTo>
                    <a:lnTo>
                      <a:pt x="1304" y="30"/>
                    </a:lnTo>
                    <a:lnTo>
                      <a:pt x="1360" y="37"/>
                    </a:lnTo>
                    <a:lnTo>
                      <a:pt x="1418" y="46"/>
                    </a:lnTo>
                    <a:lnTo>
                      <a:pt x="1473" y="56"/>
                    </a:lnTo>
                    <a:lnTo>
                      <a:pt x="1531" y="69"/>
                    </a:lnTo>
                    <a:lnTo>
                      <a:pt x="1589" y="84"/>
                    </a:lnTo>
                    <a:lnTo>
                      <a:pt x="1647" y="100"/>
                    </a:lnTo>
                    <a:lnTo>
                      <a:pt x="1703" y="118"/>
                    </a:lnTo>
                    <a:lnTo>
                      <a:pt x="1761" y="138"/>
                    </a:lnTo>
                    <a:lnTo>
                      <a:pt x="1819" y="159"/>
                    </a:lnTo>
                    <a:lnTo>
                      <a:pt x="1878" y="181"/>
                    </a:lnTo>
                    <a:lnTo>
                      <a:pt x="1937" y="205"/>
                    </a:lnTo>
                    <a:lnTo>
                      <a:pt x="1945" y="184"/>
                    </a:lnTo>
                    <a:lnTo>
                      <a:pt x="1886" y="160"/>
                    </a:lnTo>
                    <a:lnTo>
                      <a:pt x="1827" y="138"/>
                    </a:lnTo>
                    <a:lnTo>
                      <a:pt x="1769" y="117"/>
                    </a:lnTo>
                    <a:lnTo>
                      <a:pt x="1711" y="97"/>
                    </a:lnTo>
                    <a:lnTo>
                      <a:pt x="1652" y="79"/>
                    </a:lnTo>
                    <a:lnTo>
                      <a:pt x="1594" y="63"/>
                    </a:lnTo>
                    <a:lnTo>
                      <a:pt x="1536" y="48"/>
                    </a:lnTo>
                    <a:lnTo>
                      <a:pt x="1479" y="35"/>
                    </a:lnTo>
                    <a:lnTo>
                      <a:pt x="1421" y="25"/>
                    </a:lnTo>
                    <a:lnTo>
                      <a:pt x="1363" y="16"/>
                    </a:lnTo>
                    <a:lnTo>
                      <a:pt x="1307" y="9"/>
                    </a:lnTo>
                    <a:lnTo>
                      <a:pt x="1249" y="4"/>
                    </a:lnTo>
                    <a:lnTo>
                      <a:pt x="1191" y="0"/>
                    </a:lnTo>
                    <a:lnTo>
                      <a:pt x="1133" y="0"/>
                    </a:lnTo>
                    <a:lnTo>
                      <a:pt x="1075" y="3"/>
                    </a:lnTo>
                    <a:lnTo>
                      <a:pt x="1016" y="6"/>
                    </a:lnTo>
                    <a:lnTo>
                      <a:pt x="959" y="13"/>
                    </a:lnTo>
                    <a:lnTo>
                      <a:pt x="899" y="21"/>
                    </a:lnTo>
                    <a:lnTo>
                      <a:pt x="840" y="33"/>
                    </a:lnTo>
                    <a:lnTo>
                      <a:pt x="781" y="47"/>
                    </a:lnTo>
                    <a:lnTo>
                      <a:pt x="721" y="63"/>
                    </a:lnTo>
                    <a:lnTo>
                      <a:pt x="660" y="83"/>
                    </a:lnTo>
                    <a:lnTo>
                      <a:pt x="599" y="105"/>
                    </a:lnTo>
                    <a:lnTo>
                      <a:pt x="538" y="130"/>
                    </a:lnTo>
                    <a:lnTo>
                      <a:pt x="475" y="157"/>
                    </a:lnTo>
                    <a:lnTo>
                      <a:pt x="412" y="188"/>
                    </a:lnTo>
                    <a:lnTo>
                      <a:pt x="349" y="223"/>
                    </a:lnTo>
                    <a:lnTo>
                      <a:pt x="286" y="260"/>
                    </a:lnTo>
                    <a:lnTo>
                      <a:pt x="220" y="301"/>
                    </a:lnTo>
                    <a:lnTo>
                      <a:pt x="155" y="344"/>
                    </a:lnTo>
                    <a:lnTo>
                      <a:pt x="88" y="390"/>
                    </a:lnTo>
                    <a:lnTo>
                      <a:pt x="21" y="440"/>
                    </a:lnTo>
                    <a:lnTo>
                      <a:pt x="26" y="459"/>
                    </a:lnTo>
                    <a:lnTo>
                      <a:pt x="21" y="440"/>
                    </a:lnTo>
                    <a:lnTo>
                      <a:pt x="0" y="455"/>
                    </a:lnTo>
                    <a:lnTo>
                      <a:pt x="26" y="459"/>
                    </a:lnTo>
                    <a:lnTo>
                      <a:pt x="29" y="43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6283" name="Freeform 123"/>
              <p:cNvSpPr>
                <a:spLocks/>
              </p:cNvSpPr>
              <p:nvPr/>
            </p:nvSpPr>
            <p:spPr bwMode="auto">
              <a:xfrm>
                <a:off x="2756" y="3736"/>
                <a:ext cx="95" cy="16"/>
              </a:xfrm>
              <a:custGeom>
                <a:avLst/>
                <a:gdLst>
                  <a:gd name="T0" fmla="*/ 3 w 541"/>
                  <a:gd name="T1" fmla="*/ 0 h 95"/>
                  <a:gd name="T2" fmla="*/ 3 w 541"/>
                  <a:gd name="T3" fmla="*/ 0 h 95"/>
                  <a:gd name="T4" fmla="*/ 3 w 541"/>
                  <a:gd name="T5" fmla="*/ 0 h 95"/>
                  <a:gd name="T6" fmla="*/ 2 w 541"/>
                  <a:gd name="T7" fmla="*/ 0 h 95"/>
                  <a:gd name="T8" fmla="*/ 2 w 541"/>
                  <a:gd name="T9" fmla="*/ 0 h 95"/>
                  <a:gd name="T10" fmla="*/ 2 w 541"/>
                  <a:gd name="T11" fmla="*/ 0 h 95"/>
                  <a:gd name="T12" fmla="*/ 2 w 541"/>
                  <a:gd name="T13" fmla="*/ 0 h 95"/>
                  <a:gd name="T14" fmla="*/ 2 w 541"/>
                  <a:gd name="T15" fmla="*/ 0 h 95"/>
                  <a:gd name="T16" fmla="*/ 2 w 541"/>
                  <a:gd name="T17" fmla="*/ 0 h 95"/>
                  <a:gd name="T18" fmla="*/ 2 w 541"/>
                  <a:gd name="T19" fmla="*/ 0 h 95"/>
                  <a:gd name="T20" fmla="*/ 2 w 541"/>
                  <a:gd name="T21" fmla="*/ 0 h 95"/>
                  <a:gd name="T22" fmla="*/ 1 w 541"/>
                  <a:gd name="T23" fmla="*/ 0 h 95"/>
                  <a:gd name="T24" fmla="*/ 1 w 541"/>
                  <a:gd name="T25" fmla="*/ 0 h 95"/>
                  <a:gd name="T26" fmla="*/ 1 w 541"/>
                  <a:gd name="T27" fmla="*/ 0 h 95"/>
                  <a:gd name="T28" fmla="*/ 1 w 541"/>
                  <a:gd name="T29" fmla="*/ 0 h 95"/>
                  <a:gd name="T30" fmla="*/ 1 w 541"/>
                  <a:gd name="T31" fmla="*/ 0 h 95"/>
                  <a:gd name="T32" fmla="*/ 0 w 541"/>
                  <a:gd name="T33" fmla="*/ 0 h 95"/>
                  <a:gd name="T34" fmla="*/ 0 w 541"/>
                  <a:gd name="T35" fmla="*/ 0 h 95"/>
                  <a:gd name="T36" fmla="*/ 0 w 541"/>
                  <a:gd name="T37" fmla="*/ 0 h 95"/>
                  <a:gd name="T38" fmla="*/ 0 w 541"/>
                  <a:gd name="T39" fmla="*/ 0 h 95"/>
                  <a:gd name="T40" fmla="*/ 1 w 541"/>
                  <a:gd name="T41" fmla="*/ 0 h 95"/>
                  <a:gd name="T42" fmla="*/ 1 w 541"/>
                  <a:gd name="T43" fmla="*/ 0 h 95"/>
                  <a:gd name="T44" fmla="*/ 1 w 541"/>
                  <a:gd name="T45" fmla="*/ 0 h 95"/>
                  <a:gd name="T46" fmla="*/ 1 w 541"/>
                  <a:gd name="T47" fmla="*/ 0 h 95"/>
                  <a:gd name="T48" fmla="*/ 1 w 541"/>
                  <a:gd name="T49" fmla="*/ 0 h 95"/>
                  <a:gd name="T50" fmla="*/ 2 w 541"/>
                  <a:gd name="T51" fmla="*/ 0 h 95"/>
                  <a:gd name="T52" fmla="*/ 2 w 541"/>
                  <a:gd name="T53" fmla="*/ 0 h 95"/>
                  <a:gd name="T54" fmla="*/ 2 w 541"/>
                  <a:gd name="T55" fmla="*/ 0 h 95"/>
                  <a:gd name="T56" fmla="*/ 2 w 541"/>
                  <a:gd name="T57" fmla="*/ 0 h 95"/>
                  <a:gd name="T58" fmla="*/ 2 w 541"/>
                  <a:gd name="T59" fmla="*/ 0 h 95"/>
                  <a:gd name="T60" fmla="*/ 2 w 541"/>
                  <a:gd name="T61" fmla="*/ 0 h 95"/>
                  <a:gd name="T62" fmla="*/ 2 w 541"/>
                  <a:gd name="T63" fmla="*/ 0 h 95"/>
                  <a:gd name="T64" fmla="*/ 2 w 541"/>
                  <a:gd name="T65" fmla="*/ 0 h 95"/>
                  <a:gd name="T66" fmla="*/ 3 w 541"/>
                  <a:gd name="T67" fmla="*/ 0 h 95"/>
                  <a:gd name="T68" fmla="*/ 3 w 541"/>
                  <a:gd name="T69" fmla="*/ 1 h 95"/>
                  <a:gd name="T70" fmla="*/ 3 w 541"/>
                  <a:gd name="T71" fmla="*/ 1 h 95"/>
                  <a:gd name="T72" fmla="*/ 3 w 541"/>
                  <a:gd name="T73" fmla="*/ 0 h 95"/>
                  <a:gd name="T74" fmla="*/ 3 w 541"/>
                  <a:gd name="T75" fmla="*/ 0 h 95"/>
                  <a:gd name="T76" fmla="*/ 3 w 541"/>
                  <a:gd name="T77" fmla="*/ 0 h 95"/>
                  <a:gd name="T78" fmla="*/ 3 w 541"/>
                  <a:gd name="T79" fmla="*/ 0 h 9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541"/>
                  <a:gd name="T121" fmla="*/ 0 h 95"/>
                  <a:gd name="T122" fmla="*/ 541 w 541"/>
                  <a:gd name="T123" fmla="*/ 95 h 95"/>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541" h="95">
                    <a:moveTo>
                      <a:pt x="541" y="74"/>
                    </a:moveTo>
                    <a:lnTo>
                      <a:pt x="539" y="74"/>
                    </a:lnTo>
                    <a:lnTo>
                      <a:pt x="478" y="58"/>
                    </a:lnTo>
                    <a:lnTo>
                      <a:pt x="430" y="46"/>
                    </a:lnTo>
                    <a:lnTo>
                      <a:pt x="393" y="38"/>
                    </a:lnTo>
                    <a:lnTo>
                      <a:pt x="364" y="33"/>
                    </a:lnTo>
                    <a:lnTo>
                      <a:pt x="342" y="29"/>
                    </a:lnTo>
                    <a:lnTo>
                      <a:pt x="323" y="27"/>
                    </a:lnTo>
                    <a:lnTo>
                      <a:pt x="309" y="27"/>
                    </a:lnTo>
                    <a:lnTo>
                      <a:pt x="296" y="29"/>
                    </a:lnTo>
                    <a:lnTo>
                      <a:pt x="284" y="29"/>
                    </a:lnTo>
                    <a:lnTo>
                      <a:pt x="267" y="29"/>
                    </a:lnTo>
                    <a:lnTo>
                      <a:pt x="246" y="29"/>
                    </a:lnTo>
                    <a:lnTo>
                      <a:pt x="218" y="29"/>
                    </a:lnTo>
                    <a:lnTo>
                      <a:pt x="183" y="27"/>
                    </a:lnTo>
                    <a:lnTo>
                      <a:pt x="137" y="21"/>
                    </a:lnTo>
                    <a:lnTo>
                      <a:pt x="76" y="12"/>
                    </a:lnTo>
                    <a:lnTo>
                      <a:pt x="3" y="0"/>
                    </a:lnTo>
                    <a:lnTo>
                      <a:pt x="0" y="21"/>
                    </a:lnTo>
                    <a:lnTo>
                      <a:pt x="74" y="33"/>
                    </a:lnTo>
                    <a:lnTo>
                      <a:pt x="134" y="42"/>
                    </a:lnTo>
                    <a:lnTo>
                      <a:pt x="180" y="48"/>
                    </a:lnTo>
                    <a:lnTo>
                      <a:pt x="218" y="50"/>
                    </a:lnTo>
                    <a:lnTo>
                      <a:pt x="246" y="53"/>
                    </a:lnTo>
                    <a:lnTo>
                      <a:pt x="267" y="53"/>
                    </a:lnTo>
                    <a:lnTo>
                      <a:pt x="284" y="53"/>
                    </a:lnTo>
                    <a:lnTo>
                      <a:pt x="298" y="50"/>
                    </a:lnTo>
                    <a:lnTo>
                      <a:pt x="309" y="50"/>
                    </a:lnTo>
                    <a:lnTo>
                      <a:pt x="323" y="50"/>
                    </a:lnTo>
                    <a:lnTo>
                      <a:pt x="339" y="50"/>
                    </a:lnTo>
                    <a:lnTo>
                      <a:pt x="359" y="54"/>
                    </a:lnTo>
                    <a:lnTo>
                      <a:pt x="388" y="59"/>
                    </a:lnTo>
                    <a:lnTo>
                      <a:pt x="424" y="67"/>
                    </a:lnTo>
                    <a:lnTo>
                      <a:pt x="473" y="79"/>
                    </a:lnTo>
                    <a:lnTo>
                      <a:pt x="533" y="95"/>
                    </a:lnTo>
                    <a:lnTo>
                      <a:pt x="531" y="95"/>
                    </a:lnTo>
                    <a:lnTo>
                      <a:pt x="541" y="74"/>
                    </a:lnTo>
                    <a:lnTo>
                      <a:pt x="540" y="74"/>
                    </a:lnTo>
                    <a:lnTo>
                      <a:pt x="539" y="74"/>
                    </a:lnTo>
                    <a:lnTo>
                      <a:pt x="541" y="7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6284" name="Freeform 124"/>
              <p:cNvSpPr>
                <a:spLocks/>
              </p:cNvSpPr>
              <p:nvPr/>
            </p:nvSpPr>
            <p:spPr bwMode="auto">
              <a:xfrm>
                <a:off x="2850" y="3691"/>
                <a:ext cx="248" cy="72"/>
              </a:xfrm>
              <a:custGeom>
                <a:avLst/>
                <a:gdLst>
                  <a:gd name="T0" fmla="*/ 8 w 1401"/>
                  <a:gd name="T1" fmla="*/ 0 h 408"/>
                  <a:gd name="T2" fmla="*/ 7 w 1401"/>
                  <a:gd name="T3" fmla="*/ 0 h 408"/>
                  <a:gd name="T4" fmla="*/ 7 w 1401"/>
                  <a:gd name="T5" fmla="*/ 0 h 408"/>
                  <a:gd name="T6" fmla="*/ 7 w 1401"/>
                  <a:gd name="T7" fmla="*/ 1 h 408"/>
                  <a:gd name="T8" fmla="*/ 7 w 1401"/>
                  <a:gd name="T9" fmla="*/ 1 h 408"/>
                  <a:gd name="T10" fmla="*/ 6 w 1401"/>
                  <a:gd name="T11" fmla="*/ 1 h 408"/>
                  <a:gd name="T12" fmla="*/ 6 w 1401"/>
                  <a:gd name="T13" fmla="*/ 1 h 408"/>
                  <a:gd name="T14" fmla="*/ 5 w 1401"/>
                  <a:gd name="T15" fmla="*/ 1 h 408"/>
                  <a:gd name="T16" fmla="*/ 4 w 1401"/>
                  <a:gd name="T17" fmla="*/ 2 h 408"/>
                  <a:gd name="T18" fmla="*/ 4 w 1401"/>
                  <a:gd name="T19" fmla="*/ 2 h 408"/>
                  <a:gd name="T20" fmla="*/ 3 w 1401"/>
                  <a:gd name="T21" fmla="*/ 2 h 408"/>
                  <a:gd name="T22" fmla="*/ 3 w 1401"/>
                  <a:gd name="T23" fmla="*/ 2 h 408"/>
                  <a:gd name="T24" fmla="*/ 2 w 1401"/>
                  <a:gd name="T25" fmla="*/ 2 h 408"/>
                  <a:gd name="T26" fmla="*/ 2 w 1401"/>
                  <a:gd name="T27" fmla="*/ 2 h 408"/>
                  <a:gd name="T28" fmla="*/ 1 w 1401"/>
                  <a:gd name="T29" fmla="*/ 2 h 408"/>
                  <a:gd name="T30" fmla="*/ 1 w 1401"/>
                  <a:gd name="T31" fmla="*/ 2 h 408"/>
                  <a:gd name="T32" fmla="*/ 0 w 1401"/>
                  <a:gd name="T33" fmla="*/ 2 h 408"/>
                  <a:gd name="T34" fmla="*/ 0 w 1401"/>
                  <a:gd name="T35" fmla="*/ 2 h 408"/>
                  <a:gd name="T36" fmla="*/ 1 w 1401"/>
                  <a:gd name="T37" fmla="*/ 2 h 408"/>
                  <a:gd name="T38" fmla="*/ 1 w 1401"/>
                  <a:gd name="T39" fmla="*/ 2 h 408"/>
                  <a:gd name="T40" fmla="*/ 2 w 1401"/>
                  <a:gd name="T41" fmla="*/ 2 h 408"/>
                  <a:gd name="T42" fmla="*/ 2 w 1401"/>
                  <a:gd name="T43" fmla="*/ 2 h 408"/>
                  <a:gd name="T44" fmla="*/ 3 w 1401"/>
                  <a:gd name="T45" fmla="*/ 2 h 408"/>
                  <a:gd name="T46" fmla="*/ 4 w 1401"/>
                  <a:gd name="T47" fmla="*/ 2 h 408"/>
                  <a:gd name="T48" fmla="*/ 4 w 1401"/>
                  <a:gd name="T49" fmla="*/ 2 h 408"/>
                  <a:gd name="T50" fmla="*/ 5 w 1401"/>
                  <a:gd name="T51" fmla="*/ 2 h 408"/>
                  <a:gd name="T52" fmla="*/ 5 w 1401"/>
                  <a:gd name="T53" fmla="*/ 1 h 408"/>
                  <a:gd name="T54" fmla="*/ 6 w 1401"/>
                  <a:gd name="T55" fmla="*/ 1 h 408"/>
                  <a:gd name="T56" fmla="*/ 6 w 1401"/>
                  <a:gd name="T57" fmla="*/ 1 h 408"/>
                  <a:gd name="T58" fmla="*/ 7 w 1401"/>
                  <a:gd name="T59" fmla="*/ 1 h 408"/>
                  <a:gd name="T60" fmla="*/ 7 w 1401"/>
                  <a:gd name="T61" fmla="*/ 1 h 408"/>
                  <a:gd name="T62" fmla="*/ 7 w 1401"/>
                  <a:gd name="T63" fmla="*/ 0 h 408"/>
                  <a:gd name="T64" fmla="*/ 8 w 1401"/>
                  <a:gd name="T65" fmla="*/ 0 h 408"/>
                  <a:gd name="T66" fmla="*/ 8 w 1401"/>
                  <a:gd name="T67" fmla="*/ 0 h 408"/>
                  <a:gd name="T68" fmla="*/ 8 w 1401"/>
                  <a:gd name="T69" fmla="*/ 0 h 408"/>
                  <a:gd name="T70" fmla="*/ 8 w 1401"/>
                  <a:gd name="T71" fmla="*/ 0 h 40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401"/>
                  <a:gd name="T109" fmla="*/ 0 h 408"/>
                  <a:gd name="T110" fmla="*/ 1401 w 1401"/>
                  <a:gd name="T111" fmla="*/ 408 h 40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401" h="408">
                    <a:moveTo>
                      <a:pt x="1380" y="21"/>
                    </a:moveTo>
                    <a:lnTo>
                      <a:pt x="1375" y="4"/>
                    </a:lnTo>
                    <a:lnTo>
                      <a:pt x="1364" y="15"/>
                    </a:lnTo>
                    <a:lnTo>
                      <a:pt x="1347" y="31"/>
                    </a:lnTo>
                    <a:lnTo>
                      <a:pt x="1329" y="46"/>
                    </a:lnTo>
                    <a:lnTo>
                      <a:pt x="1305" y="64"/>
                    </a:lnTo>
                    <a:lnTo>
                      <a:pt x="1278" y="81"/>
                    </a:lnTo>
                    <a:lnTo>
                      <a:pt x="1249" y="101"/>
                    </a:lnTo>
                    <a:lnTo>
                      <a:pt x="1216" y="120"/>
                    </a:lnTo>
                    <a:lnTo>
                      <a:pt x="1179" y="139"/>
                    </a:lnTo>
                    <a:lnTo>
                      <a:pt x="1140" y="159"/>
                    </a:lnTo>
                    <a:lnTo>
                      <a:pt x="1099" y="178"/>
                    </a:lnTo>
                    <a:lnTo>
                      <a:pt x="1056" y="199"/>
                    </a:lnTo>
                    <a:lnTo>
                      <a:pt x="1011" y="219"/>
                    </a:lnTo>
                    <a:lnTo>
                      <a:pt x="964" y="239"/>
                    </a:lnTo>
                    <a:lnTo>
                      <a:pt x="915" y="257"/>
                    </a:lnTo>
                    <a:lnTo>
                      <a:pt x="865" y="275"/>
                    </a:lnTo>
                    <a:lnTo>
                      <a:pt x="813" y="292"/>
                    </a:lnTo>
                    <a:lnTo>
                      <a:pt x="761" y="310"/>
                    </a:lnTo>
                    <a:lnTo>
                      <a:pt x="709" y="324"/>
                    </a:lnTo>
                    <a:lnTo>
                      <a:pt x="655" y="338"/>
                    </a:lnTo>
                    <a:lnTo>
                      <a:pt x="601" y="350"/>
                    </a:lnTo>
                    <a:lnTo>
                      <a:pt x="547" y="362"/>
                    </a:lnTo>
                    <a:lnTo>
                      <a:pt x="495" y="370"/>
                    </a:lnTo>
                    <a:lnTo>
                      <a:pt x="441" y="378"/>
                    </a:lnTo>
                    <a:lnTo>
                      <a:pt x="387" y="383"/>
                    </a:lnTo>
                    <a:lnTo>
                      <a:pt x="336" y="384"/>
                    </a:lnTo>
                    <a:lnTo>
                      <a:pt x="285" y="384"/>
                    </a:lnTo>
                    <a:lnTo>
                      <a:pt x="235" y="383"/>
                    </a:lnTo>
                    <a:lnTo>
                      <a:pt x="186" y="378"/>
                    </a:lnTo>
                    <a:lnTo>
                      <a:pt x="139" y="370"/>
                    </a:lnTo>
                    <a:lnTo>
                      <a:pt x="93" y="359"/>
                    </a:lnTo>
                    <a:lnTo>
                      <a:pt x="51" y="345"/>
                    </a:lnTo>
                    <a:lnTo>
                      <a:pt x="10" y="328"/>
                    </a:lnTo>
                    <a:lnTo>
                      <a:pt x="0" y="349"/>
                    </a:lnTo>
                    <a:lnTo>
                      <a:pt x="43" y="366"/>
                    </a:lnTo>
                    <a:lnTo>
                      <a:pt x="88" y="380"/>
                    </a:lnTo>
                    <a:lnTo>
                      <a:pt x="134" y="391"/>
                    </a:lnTo>
                    <a:lnTo>
                      <a:pt x="184" y="399"/>
                    </a:lnTo>
                    <a:lnTo>
                      <a:pt x="232" y="404"/>
                    </a:lnTo>
                    <a:lnTo>
                      <a:pt x="285" y="408"/>
                    </a:lnTo>
                    <a:lnTo>
                      <a:pt x="336" y="408"/>
                    </a:lnTo>
                    <a:lnTo>
                      <a:pt x="390" y="404"/>
                    </a:lnTo>
                    <a:lnTo>
                      <a:pt x="444" y="399"/>
                    </a:lnTo>
                    <a:lnTo>
                      <a:pt x="497" y="391"/>
                    </a:lnTo>
                    <a:lnTo>
                      <a:pt x="553" y="383"/>
                    </a:lnTo>
                    <a:lnTo>
                      <a:pt x="606" y="371"/>
                    </a:lnTo>
                    <a:lnTo>
                      <a:pt x="660" y="359"/>
                    </a:lnTo>
                    <a:lnTo>
                      <a:pt x="714" y="345"/>
                    </a:lnTo>
                    <a:lnTo>
                      <a:pt x="767" y="331"/>
                    </a:lnTo>
                    <a:lnTo>
                      <a:pt x="821" y="313"/>
                    </a:lnTo>
                    <a:lnTo>
                      <a:pt x="873" y="296"/>
                    </a:lnTo>
                    <a:lnTo>
                      <a:pt x="923" y="278"/>
                    </a:lnTo>
                    <a:lnTo>
                      <a:pt x="972" y="260"/>
                    </a:lnTo>
                    <a:lnTo>
                      <a:pt x="1019" y="240"/>
                    </a:lnTo>
                    <a:lnTo>
                      <a:pt x="1066" y="220"/>
                    </a:lnTo>
                    <a:lnTo>
                      <a:pt x="1110" y="199"/>
                    </a:lnTo>
                    <a:lnTo>
                      <a:pt x="1150" y="180"/>
                    </a:lnTo>
                    <a:lnTo>
                      <a:pt x="1190" y="160"/>
                    </a:lnTo>
                    <a:lnTo>
                      <a:pt x="1226" y="139"/>
                    </a:lnTo>
                    <a:lnTo>
                      <a:pt x="1259" y="119"/>
                    </a:lnTo>
                    <a:lnTo>
                      <a:pt x="1291" y="99"/>
                    </a:lnTo>
                    <a:lnTo>
                      <a:pt x="1318" y="82"/>
                    </a:lnTo>
                    <a:lnTo>
                      <a:pt x="1342" y="64"/>
                    </a:lnTo>
                    <a:lnTo>
                      <a:pt x="1363" y="47"/>
                    </a:lnTo>
                    <a:lnTo>
                      <a:pt x="1380" y="31"/>
                    </a:lnTo>
                    <a:lnTo>
                      <a:pt x="1393" y="17"/>
                    </a:lnTo>
                    <a:lnTo>
                      <a:pt x="1388" y="0"/>
                    </a:lnTo>
                    <a:lnTo>
                      <a:pt x="1393" y="17"/>
                    </a:lnTo>
                    <a:lnTo>
                      <a:pt x="1401" y="5"/>
                    </a:lnTo>
                    <a:lnTo>
                      <a:pt x="1388" y="0"/>
                    </a:lnTo>
                    <a:lnTo>
                      <a:pt x="1380"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6285" name="Freeform 125"/>
              <p:cNvSpPr>
                <a:spLocks/>
              </p:cNvSpPr>
              <p:nvPr/>
            </p:nvSpPr>
            <p:spPr bwMode="auto">
              <a:xfrm>
                <a:off x="3393" y="3012"/>
                <a:ext cx="166" cy="334"/>
              </a:xfrm>
              <a:custGeom>
                <a:avLst/>
                <a:gdLst>
                  <a:gd name="T0" fmla="*/ 5 w 936"/>
                  <a:gd name="T1" fmla="*/ 10 h 1887"/>
                  <a:gd name="T2" fmla="*/ 5 w 936"/>
                  <a:gd name="T3" fmla="*/ 9 h 1887"/>
                  <a:gd name="T4" fmla="*/ 5 w 936"/>
                  <a:gd name="T5" fmla="*/ 8 h 1887"/>
                  <a:gd name="T6" fmla="*/ 5 w 936"/>
                  <a:gd name="T7" fmla="*/ 7 h 1887"/>
                  <a:gd name="T8" fmla="*/ 5 w 936"/>
                  <a:gd name="T9" fmla="*/ 7 h 1887"/>
                  <a:gd name="T10" fmla="*/ 5 w 936"/>
                  <a:gd name="T11" fmla="*/ 6 h 1887"/>
                  <a:gd name="T12" fmla="*/ 5 w 936"/>
                  <a:gd name="T13" fmla="*/ 5 h 1887"/>
                  <a:gd name="T14" fmla="*/ 5 w 936"/>
                  <a:gd name="T15" fmla="*/ 5 h 1887"/>
                  <a:gd name="T16" fmla="*/ 5 w 936"/>
                  <a:gd name="T17" fmla="*/ 4 h 1887"/>
                  <a:gd name="T18" fmla="*/ 4 w 936"/>
                  <a:gd name="T19" fmla="*/ 4 h 1887"/>
                  <a:gd name="T20" fmla="*/ 4 w 936"/>
                  <a:gd name="T21" fmla="*/ 3 h 1887"/>
                  <a:gd name="T22" fmla="*/ 4 w 936"/>
                  <a:gd name="T23" fmla="*/ 3 h 1887"/>
                  <a:gd name="T24" fmla="*/ 3 w 936"/>
                  <a:gd name="T25" fmla="*/ 2 h 1887"/>
                  <a:gd name="T26" fmla="*/ 3 w 936"/>
                  <a:gd name="T27" fmla="*/ 2 h 1887"/>
                  <a:gd name="T28" fmla="*/ 2 w 936"/>
                  <a:gd name="T29" fmla="*/ 2 h 1887"/>
                  <a:gd name="T30" fmla="*/ 2 w 936"/>
                  <a:gd name="T31" fmla="*/ 2 h 1887"/>
                  <a:gd name="T32" fmla="*/ 2 w 936"/>
                  <a:gd name="T33" fmla="*/ 1 h 1887"/>
                  <a:gd name="T34" fmla="*/ 1 w 936"/>
                  <a:gd name="T35" fmla="*/ 1 h 1887"/>
                  <a:gd name="T36" fmla="*/ 1 w 936"/>
                  <a:gd name="T37" fmla="*/ 1 h 1887"/>
                  <a:gd name="T38" fmla="*/ 1 w 936"/>
                  <a:gd name="T39" fmla="*/ 1 h 1887"/>
                  <a:gd name="T40" fmla="*/ 1 w 936"/>
                  <a:gd name="T41" fmla="*/ 1 h 1887"/>
                  <a:gd name="T42" fmla="*/ 0 w 936"/>
                  <a:gd name="T43" fmla="*/ 0 h 1887"/>
                  <a:gd name="T44" fmla="*/ 0 w 936"/>
                  <a:gd name="T45" fmla="*/ 0 h 1887"/>
                  <a:gd name="T46" fmla="*/ 0 w 936"/>
                  <a:gd name="T47" fmla="*/ 0 h 1887"/>
                  <a:gd name="T48" fmla="*/ 0 w 936"/>
                  <a:gd name="T49" fmla="*/ 0 h 1887"/>
                  <a:gd name="T50" fmla="*/ 0 w 936"/>
                  <a:gd name="T51" fmla="*/ 1 h 1887"/>
                  <a:gd name="T52" fmla="*/ 0 w 936"/>
                  <a:gd name="T53" fmla="*/ 2 h 1887"/>
                  <a:gd name="T54" fmla="*/ 1 w 936"/>
                  <a:gd name="T55" fmla="*/ 3 h 1887"/>
                  <a:gd name="T56" fmla="*/ 1 w 936"/>
                  <a:gd name="T57" fmla="*/ 4 h 1887"/>
                  <a:gd name="T58" fmla="*/ 1 w 936"/>
                  <a:gd name="T59" fmla="*/ 4 h 1887"/>
                  <a:gd name="T60" fmla="*/ 1 w 936"/>
                  <a:gd name="T61" fmla="*/ 5 h 1887"/>
                  <a:gd name="T62" fmla="*/ 2 w 936"/>
                  <a:gd name="T63" fmla="*/ 6 h 1887"/>
                  <a:gd name="T64" fmla="*/ 2 w 936"/>
                  <a:gd name="T65" fmla="*/ 7 h 1887"/>
                  <a:gd name="T66" fmla="*/ 2 w 936"/>
                  <a:gd name="T67" fmla="*/ 7 h 1887"/>
                  <a:gd name="T68" fmla="*/ 2 w 936"/>
                  <a:gd name="T69" fmla="*/ 8 h 1887"/>
                  <a:gd name="T70" fmla="*/ 3 w 936"/>
                  <a:gd name="T71" fmla="*/ 9 h 1887"/>
                  <a:gd name="T72" fmla="*/ 3 w 936"/>
                  <a:gd name="T73" fmla="*/ 9 h 1887"/>
                  <a:gd name="T74" fmla="*/ 4 w 936"/>
                  <a:gd name="T75" fmla="*/ 10 h 1887"/>
                  <a:gd name="T76" fmla="*/ 4 w 936"/>
                  <a:gd name="T77" fmla="*/ 10 h 1887"/>
                  <a:gd name="T78" fmla="*/ 4 w 936"/>
                  <a:gd name="T79" fmla="*/ 10 h 188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936"/>
                  <a:gd name="T121" fmla="*/ 0 h 1887"/>
                  <a:gd name="T122" fmla="*/ 936 w 936"/>
                  <a:gd name="T123" fmla="*/ 1887 h 188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936" h="1887">
                    <a:moveTo>
                      <a:pt x="813" y="1887"/>
                    </a:moveTo>
                    <a:lnTo>
                      <a:pt x="842" y="1801"/>
                    </a:lnTo>
                    <a:lnTo>
                      <a:pt x="867" y="1720"/>
                    </a:lnTo>
                    <a:lnTo>
                      <a:pt x="888" y="1640"/>
                    </a:lnTo>
                    <a:lnTo>
                      <a:pt x="905" y="1562"/>
                    </a:lnTo>
                    <a:lnTo>
                      <a:pt x="919" y="1486"/>
                    </a:lnTo>
                    <a:lnTo>
                      <a:pt x="928" y="1414"/>
                    </a:lnTo>
                    <a:lnTo>
                      <a:pt x="934" y="1343"/>
                    </a:lnTo>
                    <a:lnTo>
                      <a:pt x="936" y="1275"/>
                    </a:lnTo>
                    <a:lnTo>
                      <a:pt x="936" y="1209"/>
                    </a:lnTo>
                    <a:lnTo>
                      <a:pt x="932" y="1146"/>
                    </a:lnTo>
                    <a:lnTo>
                      <a:pt x="924" y="1085"/>
                    </a:lnTo>
                    <a:lnTo>
                      <a:pt x="915" y="1025"/>
                    </a:lnTo>
                    <a:lnTo>
                      <a:pt x="901" y="968"/>
                    </a:lnTo>
                    <a:lnTo>
                      <a:pt x="887" y="913"/>
                    </a:lnTo>
                    <a:lnTo>
                      <a:pt x="869" y="860"/>
                    </a:lnTo>
                    <a:lnTo>
                      <a:pt x="849" y="810"/>
                    </a:lnTo>
                    <a:lnTo>
                      <a:pt x="827" y="762"/>
                    </a:lnTo>
                    <a:lnTo>
                      <a:pt x="803" y="714"/>
                    </a:lnTo>
                    <a:lnTo>
                      <a:pt x="777" y="670"/>
                    </a:lnTo>
                    <a:lnTo>
                      <a:pt x="749" y="628"/>
                    </a:lnTo>
                    <a:lnTo>
                      <a:pt x="720" y="587"/>
                    </a:lnTo>
                    <a:lnTo>
                      <a:pt x="690" y="549"/>
                    </a:lnTo>
                    <a:lnTo>
                      <a:pt x="657" y="512"/>
                    </a:lnTo>
                    <a:lnTo>
                      <a:pt x="624" y="477"/>
                    </a:lnTo>
                    <a:lnTo>
                      <a:pt x="590" y="444"/>
                    </a:lnTo>
                    <a:lnTo>
                      <a:pt x="556" y="412"/>
                    </a:lnTo>
                    <a:lnTo>
                      <a:pt x="521" y="383"/>
                    </a:lnTo>
                    <a:lnTo>
                      <a:pt x="484" y="356"/>
                    </a:lnTo>
                    <a:lnTo>
                      <a:pt x="447" y="330"/>
                    </a:lnTo>
                    <a:lnTo>
                      <a:pt x="410" y="306"/>
                    </a:lnTo>
                    <a:lnTo>
                      <a:pt x="373" y="284"/>
                    </a:lnTo>
                    <a:lnTo>
                      <a:pt x="337" y="263"/>
                    </a:lnTo>
                    <a:lnTo>
                      <a:pt x="304" y="244"/>
                    </a:lnTo>
                    <a:lnTo>
                      <a:pt x="272" y="226"/>
                    </a:lnTo>
                    <a:lnTo>
                      <a:pt x="243" y="209"/>
                    </a:lnTo>
                    <a:lnTo>
                      <a:pt x="216" y="192"/>
                    </a:lnTo>
                    <a:lnTo>
                      <a:pt x="191" y="175"/>
                    </a:lnTo>
                    <a:lnTo>
                      <a:pt x="166" y="158"/>
                    </a:lnTo>
                    <a:lnTo>
                      <a:pt x="144" y="142"/>
                    </a:lnTo>
                    <a:lnTo>
                      <a:pt x="123" y="125"/>
                    </a:lnTo>
                    <a:lnTo>
                      <a:pt x="103" y="109"/>
                    </a:lnTo>
                    <a:lnTo>
                      <a:pt x="84" y="93"/>
                    </a:lnTo>
                    <a:lnTo>
                      <a:pt x="67" y="78"/>
                    </a:lnTo>
                    <a:lnTo>
                      <a:pt x="52" y="62"/>
                    </a:lnTo>
                    <a:lnTo>
                      <a:pt x="37" y="46"/>
                    </a:lnTo>
                    <a:lnTo>
                      <a:pt x="24" y="30"/>
                    </a:lnTo>
                    <a:lnTo>
                      <a:pt x="12" y="16"/>
                    </a:lnTo>
                    <a:lnTo>
                      <a:pt x="0" y="0"/>
                    </a:lnTo>
                    <a:lnTo>
                      <a:pt x="7" y="62"/>
                    </a:lnTo>
                    <a:lnTo>
                      <a:pt x="15" y="127"/>
                    </a:lnTo>
                    <a:lnTo>
                      <a:pt x="25" y="194"/>
                    </a:lnTo>
                    <a:lnTo>
                      <a:pt x="39" y="263"/>
                    </a:lnTo>
                    <a:lnTo>
                      <a:pt x="53" y="334"/>
                    </a:lnTo>
                    <a:lnTo>
                      <a:pt x="69" y="406"/>
                    </a:lnTo>
                    <a:lnTo>
                      <a:pt x="86" y="479"/>
                    </a:lnTo>
                    <a:lnTo>
                      <a:pt x="106" y="554"/>
                    </a:lnTo>
                    <a:lnTo>
                      <a:pt x="127" y="629"/>
                    </a:lnTo>
                    <a:lnTo>
                      <a:pt x="149" y="705"/>
                    </a:lnTo>
                    <a:lnTo>
                      <a:pt x="172" y="780"/>
                    </a:lnTo>
                    <a:lnTo>
                      <a:pt x="196" y="856"/>
                    </a:lnTo>
                    <a:lnTo>
                      <a:pt x="222" y="931"/>
                    </a:lnTo>
                    <a:lnTo>
                      <a:pt x="249" y="1004"/>
                    </a:lnTo>
                    <a:lnTo>
                      <a:pt x="276" y="1078"/>
                    </a:lnTo>
                    <a:lnTo>
                      <a:pt x="305" y="1149"/>
                    </a:lnTo>
                    <a:lnTo>
                      <a:pt x="335" y="1220"/>
                    </a:lnTo>
                    <a:lnTo>
                      <a:pt x="366" y="1288"/>
                    </a:lnTo>
                    <a:lnTo>
                      <a:pt x="396" y="1354"/>
                    </a:lnTo>
                    <a:lnTo>
                      <a:pt x="427" y="1417"/>
                    </a:lnTo>
                    <a:lnTo>
                      <a:pt x="459" y="1478"/>
                    </a:lnTo>
                    <a:lnTo>
                      <a:pt x="492" y="1536"/>
                    </a:lnTo>
                    <a:lnTo>
                      <a:pt x="523" y="1590"/>
                    </a:lnTo>
                    <a:lnTo>
                      <a:pt x="556" y="1641"/>
                    </a:lnTo>
                    <a:lnTo>
                      <a:pt x="589" y="1688"/>
                    </a:lnTo>
                    <a:lnTo>
                      <a:pt x="622" y="1732"/>
                    </a:lnTo>
                    <a:lnTo>
                      <a:pt x="655" y="1770"/>
                    </a:lnTo>
                    <a:lnTo>
                      <a:pt x="686" y="1804"/>
                    </a:lnTo>
                    <a:lnTo>
                      <a:pt x="719" y="1833"/>
                    </a:lnTo>
                    <a:lnTo>
                      <a:pt x="750" y="1857"/>
                    </a:lnTo>
                    <a:lnTo>
                      <a:pt x="782" y="1875"/>
                    </a:lnTo>
                    <a:lnTo>
                      <a:pt x="813" y="1887"/>
                    </a:lnTo>
                    <a:close/>
                  </a:path>
                </a:pathLst>
              </a:custGeom>
              <a:solidFill>
                <a:srgbClr val="00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6286" name="Freeform 126"/>
              <p:cNvSpPr>
                <a:spLocks/>
              </p:cNvSpPr>
              <p:nvPr/>
            </p:nvSpPr>
            <p:spPr bwMode="auto">
              <a:xfrm>
                <a:off x="3452" y="3057"/>
                <a:ext cx="108" cy="289"/>
              </a:xfrm>
              <a:custGeom>
                <a:avLst/>
                <a:gdLst>
                  <a:gd name="T0" fmla="*/ 0 w 616"/>
                  <a:gd name="T1" fmla="*/ 0 h 1638"/>
                  <a:gd name="T2" fmla="*/ 0 w 616"/>
                  <a:gd name="T3" fmla="*/ 0 h 1638"/>
                  <a:gd name="T4" fmla="*/ 1 w 616"/>
                  <a:gd name="T5" fmla="*/ 1 h 1638"/>
                  <a:gd name="T6" fmla="*/ 1 w 616"/>
                  <a:gd name="T7" fmla="*/ 1 h 1638"/>
                  <a:gd name="T8" fmla="*/ 2 w 616"/>
                  <a:gd name="T9" fmla="*/ 1 h 1638"/>
                  <a:gd name="T10" fmla="*/ 2 w 616"/>
                  <a:gd name="T11" fmla="*/ 2 h 1638"/>
                  <a:gd name="T12" fmla="*/ 2 w 616"/>
                  <a:gd name="T13" fmla="*/ 2 h 1638"/>
                  <a:gd name="T14" fmla="*/ 2 w 616"/>
                  <a:gd name="T15" fmla="*/ 2 h 1638"/>
                  <a:gd name="T16" fmla="*/ 3 w 616"/>
                  <a:gd name="T17" fmla="*/ 3 h 1638"/>
                  <a:gd name="T18" fmla="*/ 3 w 616"/>
                  <a:gd name="T19" fmla="*/ 4 h 1638"/>
                  <a:gd name="T20" fmla="*/ 3 w 616"/>
                  <a:gd name="T21" fmla="*/ 4 h 1638"/>
                  <a:gd name="T22" fmla="*/ 3 w 616"/>
                  <a:gd name="T23" fmla="*/ 5 h 1638"/>
                  <a:gd name="T24" fmla="*/ 3 w 616"/>
                  <a:gd name="T25" fmla="*/ 6 h 1638"/>
                  <a:gd name="T26" fmla="*/ 3 w 616"/>
                  <a:gd name="T27" fmla="*/ 6 h 1638"/>
                  <a:gd name="T28" fmla="*/ 3 w 616"/>
                  <a:gd name="T29" fmla="*/ 7 h 1638"/>
                  <a:gd name="T30" fmla="*/ 3 w 616"/>
                  <a:gd name="T31" fmla="*/ 8 h 1638"/>
                  <a:gd name="T32" fmla="*/ 3 w 616"/>
                  <a:gd name="T33" fmla="*/ 9 h 1638"/>
                  <a:gd name="T34" fmla="*/ 3 w 616"/>
                  <a:gd name="T35" fmla="*/ 8 h 1638"/>
                  <a:gd name="T36" fmla="*/ 3 w 616"/>
                  <a:gd name="T37" fmla="*/ 8 h 1638"/>
                  <a:gd name="T38" fmla="*/ 3 w 616"/>
                  <a:gd name="T39" fmla="*/ 7 h 1638"/>
                  <a:gd name="T40" fmla="*/ 3 w 616"/>
                  <a:gd name="T41" fmla="*/ 6 h 1638"/>
                  <a:gd name="T42" fmla="*/ 3 w 616"/>
                  <a:gd name="T43" fmla="*/ 5 h 1638"/>
                  <a:gd name="T44" fmla="*/ 3 w 616"/>
                  <a:gd name="T45" fmla="*/ 5 h 1638"/>
                  <a:gd name="T46" fmla="*/ 3 w 616"/>
                  <a:gd name="T47" fmla="*/ 4 h 1638"/>
                  <a:gd name="T48" fmla="*/ 3 w 616"/>
                  <a:gd name="T49" fmla="*/ 3 h 1638"/>
                  <a:gd name="T50" fmla="*/ 3 w 616"/>
                  <a:gd name="T51" fmla="*/ 3 h 1638"/>
                  <a:gd name="T52" fmla="*/ 2 w 616"/>
                  <a:gd name="T53" fmla="*/ 2 h 1638"/>
                  <a:gd name="T54" fmla="*/ 2 w 616"/>
                  <a:gd name="T55" fmla="*/ 2 h 1638"/>
                  <a:gd name="T56" fmla="*/ 2 w 616"/>
                  <a:gd name="T57" fmla="*/ 1 h 1638"/>
                  <a:gd name="T58" fmla="*/ 1 w 616"/>
                  <a:gd name="T59" fmla="*/ 1 h 1638"/>
                  <a:gd name="T60" fmla="*/ 1 w 616"/>
                  <a:gd name="T61" fmla="*/ 1 h 1638"/>
                  <a:gd name="T62" fmla="*/ 1 w 616"/>
                  <a:gd name="T63" fmla="*/ 0 h 1638"/>
                  <a:gd name="T64" fmla="*/ 0 w 616"/>
                  <a:gd name="T65" fmla="*/ 0 h 1638"/>
                  <a:gd name="T66" fmla="*/ 0 w 616"/>
                  <a:gd name="T67" fmla="*/ 0 h 1638"/>
                  <a:gd name="T68" fmla="*/ 0 w 616"/>
                  <a:gd name="T69" fmla="*/ 0 h 163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616"/>
                  <a:gd name="T106" fmla="*/ 0 h 1638"/>
                  <a:gd name="T107" fmla="*/ 616 w 616"/>
                  <a:gd name="T108" fmla="*/ 1638 h 163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616" h="1638">
                    <a:moveTo>
                      <a:pt x="0" y="19"/>
                    </a:moveTo>
                    <a:lnTo>
                      <a:pt x="0" y="19"/>
                    </a:lnTo>
                    <a:lnTo>
                      <a:pt x="37" y="40"/>
                    </a:lnTo>
                    <a:lnTo>
                      <a:pt x="74" y="62"/>
                    </a:lnTo>
                    <a:lnTo>
                      <a:pt x="109" y="86"/>
                    </a:lnTo>
                    <a:lnTo>
                      <a:pt x="146" y="112"/>
                    </a:lnTo>
                    <a:lnTo>
                      <a:pt x="183" y="140"/>
                    </a:lnTo>
                    <a:lnTo>
                      <a:pt x="217" y="167"/>
                    </a:lnTo>
                    <a:lnTo>
                      <a:pt x="251" y="199"/>
                    </a:lnTo>
                    <a:lnTo>
                      <a:pt x="285" y="232"/>
                    </a:lnTo>
                    <a:lnTo>
                      <a:pt x="318" y="267"/>
                    </a:lnTo>
                    <a:lnTo>
                      <a:pt x="351" y="302"/>
                    </a:lnTo>
                    <a:lnTo>
                      <a:pt x="380" y="341"/>
                    </a:lnTo>
                    <a:lnTo>
                      <a:pt x="409" y="381"/>
                    </a:lnTo>
                    <a:lnTo>
                      <a:pt x="436" y="422"/>
                    </a:lnTo>
                    <a:lnTo>
                      <a:pt x="463" y="467"/>
                    </a:lnTo>
                    <a:lnTo>
                      <a:pt x="485" y="514"/>
                    </a:lnTo>
                    <a:lnTo>
                      <a:pt x="507" y="561"/>
                    </a:lnTo>
                    <a:lnTo>
                      <a:pt x="527" y="611"/>
                    </a:lnTo>
                    <a:lnTo>
                      <a:pt x="546" y="662"/>
                    </a:lnTo>
                    <a:lnTo>
                      <a:pt x="560" y="717"/>
                    </a:lnTo>
                    <a:lnTo>
                      <a:pt x="573" y="775"/>
                    </a:lnTo>
                    <a:lnTo>
                      <a:pt x="582" y="833"/>
                    </a:lnTo>
                    <a:lnTo>
                      <a:pt x="590" y="895"/>
                    </a:lnTo>
                    <a:lnTo>
                      <a:pt x="594" y="956"/>
                    </a:lnTo>
                    <a:lnTo>
                      <a:pt x="593" y="1022"/>
                    </a:lnTo>
                    <a:lnTo>
                      <a:pt x="593" y="1090"/>
                    </a:lnTo>
                    <a:lnTo>
                      <a:pt x="586" y="1160"/>
                    </a:lnTo>
                    <a:lnTo>
                      <a:pt x="577" y="1232"/>
                    </a:lnTo>
                    <a:lnTo>
                      <a:pt x="564" y="1307"/>
                    </a:lnTo>
                    <a:lnTo>
                      <a:pt x="547" y="1384"/>
                    </a:lnTo>
                    <a:lnTo>
                      <a:pt x="526" y="1464"/>
                    </a:lnTo>
                    <a:lnTo>
                      <a:pt x="501" y="1544"/>
                    </a:lnTo>
                    <a:lnTo>
                      <a:pt x="472" y="1630"/>
                    </a:lnTo>
                    <a:lnTo>
                      <a:pt x="493" y="1638"/>
                    </a:lnTo>
                    <a:lnTo>
                      <a:pt x="522" y="1552"/>
                    </a:lnTo>
                    <a:lnTo>
                      <a:pt x="547" y="1470"/>
                    </a:lnTo>
                    <a:lnTo>
                      <a:pt x="568" y="1390"/>
                    </a:lnTo>
                    <a:lnTo>
                      <a:pt x="585" y="1312"/>
                    </a:lnTo>
                    <a:lnTo>
                      <a:pt x="598" y="1235"/>
                    </a:lnTo>
                    <a:lnTo>
                      <a:pt x="607" y="1162"/>
                    </a:lnTo>
                    <a:lnTo>
                      <a:pt x="614" y="1090"/>
                    </a:lnTo>
                    <a:lnTo>
                      <a:pt x="616" y="1022"/>
                    </a:lnTo>
                    <a:lnTo>
                      <a:pt x="615" y="956"/>
                    </a:lnTo>
                    <a:lnTo>
                      <a:pt x="611" y="892"/>
                    </a:lnTo>
                    <a:lnTo>
                      <a:pt x="603" y="830"/>
                    </a:lnTo>
                    <a:lnTo>
                      <a:pt x="594" y="770"/>
                    </a:lnTo>
                    <a:lnTo>
                      <a:pt x="581" y="712"/>
                    </a:lnTo>
                    <a:lnTo>
                      <a:pt x="567" y="657"/>
                    </a:lnTo>
                    <a:lnTo>
                      <a:pt x="548" y="603"/>
                    </a:lnTo>
                    <a:lnTo>
                      <a:pt x="528" y="553"/>
                    </a:lnTo>
                    <a:lnTo>
                      <a:pt x="506" y="503"/>
                    </a:lnTo>
                    <a:lnTo>
                      <a:pt x="481" y="456"/>
                    </a:lnTo>
                    <a:lnTo>
                      <a:pt x="455" y="411"/>
                    </a:lnTo>
                    <a:lnTo>
                      <a:pt x="427" y="368"/>
                    </a:lnTo>
                    <a:lnTo>
                      <a:pt x="398" y="327"/>
                    </a:lnTo>
                    <a:lnTo>
                      <a:pt x="367" y="289"/>
                    </a:lnTo>
                    <a:lnTo>
                      <a:pt x="334" y="251"/>
                    </a:lnTo>
                    <a:lnTo>
                      <a:pt x="301" y="216"/>
                    </a:lnTo>
                    <a:lnTo>
                      <a:pt x="267" y="183"/>
                    </a:lnTo>
                    <a:lnTo>
                      <a:pt x="233" y="151"/>
                    </a:lnTo>
                    <a:lnTo>
                      <a:pt x="196" y="121"/>
                    </a:lnTo>
                    <a:lnTo>
                      <a:pt x="159" y="94"/>
                    </a:lnTo>
                    <a:lnTo>
                      <a:pt x="123" y="67"/>
                    </a:lnTo>
                    <a:lnTo>
                      <a:pt x="84" y="44"/>
                    </a:lnTo>
                    <a:lnTo>
                      <a:pt x="48" y="21"/>
                    </a:lnTo>
                    <a:lnTo>
                      <a:pt x="11" y="0"/>
                    </a:lnTo>
                    <a:lnTo>
                      <a:pt x="0" y="1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6287" name="Freeform 127"/>
              <p:cNvSpPr>
                <a:spLocks/>
              </p:cNvSpPr>
              <p:nvPr/>
            </p:nvSpPr>
            <p:spPr bwMode="auto">
              <a:xfrm>
                <a:off x="3391" y="3005"/>
                <a:ext cx="63" cy="55"/>
              </a:xfrm>
              <a:custGeom>
                <a:avLst/>
                <a:gdLst>
                  <a:gd name="T0" fmla="*/ 0 w 356"/>
                  <a:gd name="T1" fmla="*/ 0 h 310"/>
                  <a:gd name="T2" fmla="*/ 0 w 356"/>
                  <a:gd name="T3" fmla="*/ 0 h 310"/>
                  <a:gd name="T4" fmla="*/ 0 w 356"/>
                  <a:gd name="T5" fmla="*/ 0 h 310"/>
                  <a:gd name="T6" fmla="*/ 0 w 356"/>
                  <a:gd name="T7" fmla="*/ 0 h 310"/>
                  <a:gd name="T8" fmla="*/ 0 w 356"/>
                  <a:gd name="T9" fmla="*/ 1 h 310"/>
                  <a:gd name="T10" fmla="*/ 0 w 356"/>
                  <a:gd name="T11" fmla="*/ 1 h 310"/>
                  <a:gd name="T12" fmla="*/ 0 w 356"/>
                  <a:gd name="T13" fmla="*/ 1 h 310"/>
                  <a:gd name="T14" fmla="*/ 1 w 356"/>
                  <a:gd name="T15" fmla="*/ 1 h 310"/>
                  <a:gd name="T16" fmla="*/ 1 w 356"/>
                  <a:gd name="T17" fmla="*/ 1 h 310"/>
                  <a:gd name="T18" fmla="*/ 1 w 356"/>
                  <a:gd name="T19" fmla="*/ 1 h 310"/>
                  <a:gd name="T20" fmla="*/ 1 w 356"/>
                  <a:gd name="T21" fmla="*/ 1 h 310"/>
                  <a:gd name="T22" fmla="*/ 1 w 356"/>
                  <a:gd name="T23" fmla="*/ 1 h 310"/>
                  <a:gd name="T24" fmla="*/ 1 w 356"/>
                  <a:gd name="T25" fmla="*/ 1 h 310"/>
                  <a:gd name="T26" fmla="*/ 1 w 356"/>
                  <a:gd name="T27" fmla="*/ 1 h 310"/>
                  <a:gd name="T28" fmla="*/ 1 w 356"/>
                  <a:gd name="T29" fmla="*/ 1 h 310"/>
                  <a:gd name="T30" fmla="*/ 2 w 356"/>
                  <a:gd name="T31" fmla="*/ 2 h 310"/>
                  <a:gd name="T32" fmla="*/ 2 w 356"/>
                  <a:gd name="T33" fmla="*/ 2 h 310"/>
                  <a:gd name="T34" fmla="*/ 2 w 356"/>
                  <a:gd name="T35" fmla="*/ 2 h 310"/>
                  <a:gd name="T36" fmla="*/ 2 w 356"/>
                  <a:gd name="T37" fmla="*/ 2 h 310"/>
                  <a:gd name="T38" fmla="*/ 2 w 356"/>
                  <a:gd name="T39" fmla="*/ 2 h 310"/>
                  <a:gd name="T40" fmla="*/ 2 w 356"/>
                  <a:gd name="T41" fmla="*/ 1 h 310"/>
                  <a:gd name="T42" fmla="*/ 1 w 356"/>
                  <a:gd name="T43" fmla="*/ 1 h 310"/>
                  <a:gd name="T44" fmla="*/ 1 w 356"/>
                  <a:gd name="T45" fmla="*/ 1 h 310"/>
                  <a:gd name="T46" fmla="*/ 1 w 356"/>
                  <a:gd name="T47" fmla="*/ 1 h 310"/>
                  <a:gd name="T48" fmla="*/ 1 w 356"/>
                  <a:gd name="T49" fmla="*/ 1 h 310"/>
                  <a:gd name="T50" fmla="*/ 1 w 356"/>
                  <a:gd name="T51" fmla="*/ 1 h 310"/>
                  <a:gd name="T52" fmla="*/ 1 w 356"/>
                  <a:gd name="T53" fmla="*/ 1 h 310"/>
                  <a:gd name="T54" fmla="*/ 1 w 356"/>
                  <a:gd name="T55" fmla="*/ 1 h 310"/>
                  <a:gd name="T56" fmla="*/ 1 w 356"/>
                  <a:gd name="T57" fmla="*/ 1 h 310"/>
                  <a:gd name="T58" fmla="*/ 1 w 356"/>
                  <a:gd name="T59" fmla="*/ 1 h 310"/>
                  <a:gd name="T60" fmla="*/ 0 w 356"/>
                  <a:gd name="T61" fmla="*/ 1 h 310"/>
                  <a:gd name="T62" fmla="*/ 0 w 356"/>
                  <a:gd name="T63" fmla="*/ 0 h 310"/>
                  <a:gd name="T64" fmla="*/ 0 w 356"/>
                  <a:gd name="T65" fmla="*/ 0 h 310"/>
                  <a:gd name="T66" fmla="*/ 0 w 356"/>
                  <a:gd name="T67" fmla="*/ 0 h 310"/>
                  <a:gd name="T68" fmla="*/ 0 w 356"/>
                  <a:gd name="T69" fmla="*/ 0 h 310"/>
                  <a:gd name="T70" fmla="*/ 0 w 356"/>
                  <a:gd name="T71" fmla="*/ 0 h 310"/>
                  <a:gd name="T72" fmla="*/ 0 w 356"/>
                  <a:gd name="T73" fmla="*/ 0 h 310"/>
                  <a:gd name="T74" fmla="*/ 0 w 356"/>
                  <a:gd name="T75" fmla="*/ 0 h 310"/>
                  <a:gd name="T76" fmla="*/ 0 w 356"/>
                  <a:gd name="T77" fmla="*/ 0 h 310"/>
                  <a:gd name="T78" fmla="*/ 0 w 356"/>
                  <a:gd name="T79" fmla="*/ 0 h 31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356"/>
                  <a:gd name="T121" fmla="*/ 0 h 310"/>
                  <a:gd name="T122" fmla="*/ 356 w 356"/>
                  <a:gd name="T123" fmla="*/ 310 h 31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356" h="310">
                    <a:moveTo>
                      <a:pt x="25" y="37"/>
                    </a:moveTo>
                    <a:lnTo>
                      <a:pt x="5" y="45"/>
                    </a:lnTo>
                    <a:lnTo>
                      <a:pt x="17" y="60"/>
                    </a:lnTo>
                    <a:lnTo>
                      <a:pt x="29" y="75"/>
                    </a:lnTo>
                    <a:lnTo>
                      <a:pt x="43" y="92"/>
                    </a:lnTo>
                    <a:lnTo>
                      <a:pt x="58" y="108"/>
                    </a:lnTo>
                    <a:lnTo>
                      <a:pt x="74" y="123"/>
                    </a:lnTo>
                    <a:lnTo>
                      <a:pt x="91" y="139"/>
                    </a:lnTo>
                    <a:lnTo>
                      <a:pt x="110" y="156"/>
                    </a:lnTo>
                    <a:lnTo>
                      <a:pt x="130" y="172"/>
                    </a:lnTo>
                    <a:lnTo>
                      <a:pt x="151" y="189"/>
                    </a:lnTo>
                    <a:lnTo>
                      <a:pt x="173" y="205"/>
                    </a:lnTo>
                    <a:lnTo>
                      <a:pt x="198" y="222"/>
                    </a:lnTo>
                    <a:lnTo>
                      <a:pt x="223" y="239"/>
                    </a:lnTo>
                    <a:lnTo>
                      <a:pt x="252" y="256"/>
                    </a:lnTo>
                    <a:lnTo>
                      <a:pt x="281" y="273"/>
                    </a:lnTo>
                    <a:lnTo>
                      <a:pt x="313" y="291"/>
                    </a:lnTo>
                    <a:lnTo>
                      <a:pt x="345" y="310"/>
                    </a:lnTo>
                    <a:lnTo>
                      <a:pt x="356" y="291"/>
                    </a:lnTo>
                    <a:lnTo>
                      <a:pt x="323" y="273"/>
                    </a:lnTo>
                    <a:lnTo>
                      <a:pt x="292" y="255"/>
                    </a:lnTo>
                    <a:lnTo>
                      <a:pt x="263" y="238"/>
                    </a:lnTo>
                    <a:lnTo>
                      <a:pt x="236" y="221"/>
                    </a:lnTo>
                    <a:lnTo>
                      <a:pt x="211" y="203"/>
                    </a:lnTo>
                    <a:lnTo>
                      <a:pt x="186" y="186"/>
                    </a:lnTo>
                    <a:lnTo>
                      <a:pt x="164" y="171"/>
                    </a:lnTo>
                    <a:lnTo>
                      <a:pt x="143" y="154"/>
                    </a:lnTo>
                    <a:lnTo>
                      <a:pt x="123" y="138"/>
                    </a:lnTo>
                    <a:lnTo>
                      <a:pt x="106" y="123"/>
                    </a:lnTo>
                    <a:lnTo>
                      <a:pt x="89" y="108"/>
                    </a:lnTo>
                    <a:lnTo>
                      <a:pt x="74" y="92"/>
                    </a:lnTo>
                    <a:lnTo>
                      <a:pt x="59" y="76"/>
                    </a:lnTo>
                    <a:lnTo>
                      <a:pt x="47" y="62"/>
                    </a:lnTo>
                    <a:lnTo>
                      <a:pt x="35" y="47"/>
                    </a:lnTo>
                    <a:lnTo>
                      <a:pt x="24" y="32"/>
                    </a:lnTo>
                    <a:lnTo>
                      <a:pt x="4" y="39"/>
                    </a:lnTo>
                    <a:lnTo>
                      <a:pt x="24" y="32"/>
                    </a:lnTo>
                    <a:lnTo>
                      <a:pt x="0" y="0"/>
                    </a:lnTo>
                    <a:lnTo>
                      <a:pt x="4" y="39"/>
                    </a:lnTo>
                    <a:lnTo>
                      <a:pt x="25" y="3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6288" name="Freeform 128"/>
              <p:cNvSpPr>
                <a:spLocks/>
              </p:cNvSpPr>
              <p:nvPr/>
            </p:nvSpPr>
            <p:spPr bwMode="auto">
              <a:xfrm>
                <a:off x="3391" y="3012"/>
                <a:ext cx="148" cy="336"/>
              </a:xfrm>
              <a:custGeom>
                <a:avLst/>
                <a:gdLst>
                  <a:gd name="T0" fmla="*/ 5 w 834"/>
                  <a:gd name="T1" fmla="*/ 10 h 1901"/>
                  <a:gd name="T2" fmla="*/ 4 w 834"/>
                  <a:gd name="T3" fmla="*/ 10 h 1901"/>
                  <a:gd name="T4" fmla="*/ 4 w 834"/>
                  <a:gd name="T5" fmla="*/ 10 h 1901"/>
                  <a:gd name="T6" fmla="*/ 4 w 834"/>
                  <a:gd name="T7" fmla="*/ 10 h 1901"/>
                  <a:gd name="T8" fmla="*/ 3 w 834"/>
                  <a:gd name="T9" fmla="*/ 9 h 1901"/>
                  <a:gd name="T10" fmla="*/ 3 w 834"/>
                  <a:gd name="T11" fmla="*/ 8 h 1901"/>
                  <a:gd name="T12" fmla="*/ 2 w 834"/>
                  <a:gd name="T13" fmla="*/ 8 h 1901"/>
                  <a:gd name="T14" fmla="*/ 2 w 834"/>
                  <a:gd name="T15" fmla="*/ 7 h 1901"/>
                  <a:gd name="T16" fmla="*/ 2 w 834"/>
                  <a:gd name="T17" fmla="*/ 6 h 1901"/>
                  <a:gd name="T18" fmla="*/ 2 w 834"/>
                  <a:gd name="T19" fmla="*/ 5 h 1901"/>
                  <a:gd name="T20" fmla="*/ 1 w 834"/>
                  <a:gd name="T21" fmla="*/ 5 h 1901"/>
                  <a:gd name="T22" fmla="*/ 1 w 834"/>
                  <a:gd name="T23" fmla="*/ 4 h 1901"/>
                  <a:gd name="T24" fmla="*/ 1 w 834"/>
                  <a:gd name="T25" fmla="*/ 3 h 1901"/>
                  <a:gd name="T26" fmla="*/ 1 w 834"/>
                  <a:gd name="T27" fmla="*/ 2 h 1901"/>
                  <a:gd name="T28" fmla="*/ 0 w 834"/>
                  <a:gd name="T29" fmla="*/ 1 h 1901"/>
                  <a:gd name="T30" fmla="*/ 0 w 834"/>
                  <a:gd name="T31" fmla="*/ 1 h 1901"/>
                  <a:gd name="T32" fmla="*/ 0 w 834"/>
                  <a:gd name="T33" fmla="*/ 0 h 1901"/>
                  <a:gd name="T34" fmla="*/ 0 w 834"/>
                  <a:gd name="T35" fmla="*/ 0 h 1901"/>
                  <a:gd name="T36" fmla="*/ 0 w 834"/>
                  <a:gd name="T37" fmla="*/ 1 h 1901"/>
                  <a:gd name="T38" fmla="*/ 0 w 834"/>
                  <a:gd name="T39" fmla="*/ 2 h 1901"/>
                  <a:gd name="T40" fmla="*/ 1 w 834"/>
                  <a:gd name="T41" fmla="*/ 3 h 1901"/>
                  <a:gd name="T42" fmla="*/ 1 w 834"/>
                  <a:gd name="T43" fmla="*/ 4 h 1901"/>
                  <a:gd name="T44" fmla="*/ 1 w 834"/>
                  <a:gd name="T45" fmla="*/ 4 h 1901"/>
                  <a:gd name="T46" fmla="*/ 1 w 834"/>
                  <a:gd name="T47" fmla="*/ 5 h 1901"/>
                  <a:gd name="T48" fmla="*/ 2 w 834"/>
                  <a:gd name="T49" fmla="*/ 6 h 1901"/>
                  <a:gd name="T50" fmla="*/ 2 w 834"/>
                  <a:gd name="T51" fmla="*/ 7 h 1901"/>
                  <a:gd name="T52" fmla="*/ 2 w 834"/>
                  <a:gd name="T53" fmla="*/ 7 h 1901"/>
                  <a:gd name="T54" fmla="*/ 3 w 834"/>
                  <a:gd name="T55" fmla="*/ 8 h 1901"/>
                  <a:gd name="T56" fmla="*/ 3 w 834"/>
                  <a:gd name="T57" fmla="*/ 9 h 1901"/>
                  <a:gd name="T58" fmla="*/ 3 w 834"/>
                  <a:gd name="T59" fmla="*/ 9 h 1901"/>
                  <a:gd name="T60" fmla="*/ 4 w 834"/>
                  <a:gd name="T61" fmla="*/ 10 h 1901"/>
                  <a:gd name="T62" fmla="*/ 4 w 834"/>
                  <a:gd name="T63" fmla="*/ 10 h 1901"/>
                  <a:gd name="T64" fmla="*/ 4 w 834"/>
                  <a:gd name="T65" fmla="*/ 10 h 1901"/>
                  <a:gd name="T66" fmla="*/ 5 w 834"/>
                  <a:gd name="T67" fmla="*/ 10 h 1901"/>
                  <a:gd name="T68" fmla="*/ 5 w 834"/>
                  <a:gd name="T69" fmla="*/ 10 h 1901"/>
                  <a:gd name="T70" fmla="*/ 5 w 834"/>
                  <a:gd name="T71" fmla="*/ 10 h 190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34"/>
                  <a:gd name="T109" fmla="*/ 0 h 1901"/>
                  <a:gd name="T110" fmla="*/ 834 w 834"/>
                  <a:gd name="T111" fmla="*/ 1901 h 190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34" h="1901">
                    <a:moveTo>
                      <a:pt x="813" y="1884"/>
                    </a:moveTo>
                    <a:lnTo>
                      <a:pt x="826" y="1877"/>
                    </a:lnTo>
                    <a:lnTo>
                      <a:pt x="797" y="1865"/>
                    </a:lnTo>
                    <a:lnTo>
                      <a:pt x="767" y="1848"/>
                    </a:lnTo>
                    <a:lnTo>
                      <a:pt x="735" y="1825"/>
                    </a:lnTo>
                    <a:lnTo>
                      <a:pt x="704" y="1797"/>
                    </a:lnTo>
                    <a:lnTo>
                      <a:pt x="672" y="1763"/>
                    </a:lnTo>
                    <a:lnTo>
                      <a:pt x="641" y="1726"/>
                    </a:lnTo>
                    <a:lnTo>
                      <a:pt x="608" y="1683"/>
                    </a:lnTo>
                    <a:lnTo>
                      <a:pt x="575" y="1636"/>
                    </a:lnTo>
                    <a:lnTo>
                      <a:pt x="542" y="1586"/>
                    </a:lnTo>
                    <a:lnTo>
                      <a:pt x="511" y="1532"/>
                    </a:lnTo>
                    <a:lnTo>
                      <a:pt x="478" y="1474"/>
                    </a:lnTo>
                    <a:lnTo>
                      <a:pt x="448" y="1412"/>
                    </a:lnTo>
                    <a:lnTo>
                      <a:pt x="416" y="1349"/>
                    </a:lnTo>
                    <a:lnTo>
                      <a:pt x="386" y="1285"/>
                    </a:lnTo>
                    <a:lnTo>
                      <a:pt x="356" y="1217"/>
                    </a:lnTo>
                    <a:lnTo>
                      <a:pt x="326" y="1146"/>
                    </a:lnTo>
                    <a:lnTo>
                      <a:pt x="297" y="1075"/>
                    </a:lnTo>
                    <a:lnTo>
                      <a:pt x="269" y="1002"/>
                    </a:lnTo>
                    <a:lnTo>
                      <a:pt x="243" y="928"/>
                    </a:lnTo>
                    <a:lnTo>
                      <a:pt x="217" y="853"/>
                    </a:lnTo>
                    <a:lnTo>
                      <a:pt x="193" y="777"/>
                    </a:lnTo>
                    <a:lnTo>
                      <a:pt x="169" y="703"/>
                    </a:lnTo>
                    <a:lnTo>
                      <a:pt x="147" y="627"/>
                    </a:lnTo>
                    <a:lnTo>
                      <a:pt x="126" y="552"/>
                    </a:lnTo>
                    <a:lnTo>
                      <a:pt x="106" y="478"/>
                    </a:lnTo>
                    <a:lnTo>
                      <a:pt x="89" y="404"/>
                    </a:lnTo>
                    <a:lnTo>
                      <a:pt x="73" y="332"/>
                    </a:lnTo>
                    <a:lnTo>
                      <a:pt x="59" y="261"/>
                    </a:lnTo>
                    <a:lnTo>
                      <a:pt x="46" y="194"/>
                    </a:lnTo>
                    <a:lnTo>
                      <a:pt x="35" y="127"/>
                    </a:lnTo>
                    <a:lnTo>
                      <a:pt x="28" y="61"/>
                    </a:lnTo>
                    <a:lnTo>
                      <a:pt x="21" y="0"/>
                    </a:lnTo>
                    <a:lnTo>
                      <a:pt x="0" y="2"/>
                    </a:lnTo>
                    <a:lnTo>
                      <a:pt x="6" y="64"/>
                    </a:lnTo>
                    <a:lnTo>
                      <a:pt x="14" y="130"/>
                    </a:lnTo>
                    <a:lnTo>
                      <a:pt x="25" y="197"/>
                    </a:lnTo>
                    <a:lnTo>
                      <a:pt x="38" y="266"/>
                    </a:lnTo>
                    <a:lnTo>
                      <a:pt x="52" y="337"/>
                    </a:lnTo>
                    <a:lnTo>
                      <a:pt x="68" y="409"/>
                    </a:lnTo>
                    <a:lnTo>
                      <a:pt x="85" y="483"/>
                    </a:lnTo>
                    <a:lnTo>
                      <a:pt x="105" y="558"/>
                    </a:lnTo>
                    <a:lnTo>
                      <a:pt x="126" y="633"/>
                    </a:lnTo>
                    <a:lnTo>
                      <a:pt x="148" y="709"/>
                    </a:lnTo>
                    <a:lnTo>
                      <a:pt x="172" y="785"/>
                    </a:lnTo>
                    <a:lnTo>
                      <a:pt x="196" y="861"/>
                    </a:lnTo>
                    <a:lnTo>
                      <a:pt x="222" y="936"/>
                    </a:lnTo>
                    <a:lnTo>
                      <a:pt x="248" y="1009"/>
                    </a:lnTo>
                    <a:lnTo>
                      <a:pt x="276" y="1083"/>
                    </a:lnTo>
                    <a:lnTo>
                      <a:pt x="305" y="1154"/>
                    </a:lnTo>
                    <a:lnTo>
                      <a:pt x="335" y="1225"/>
                    </a:lnTo>
                    <a:lnTo>
                      <a:pt x="365" y="1293"/>
                    </a:lnTo>
                    <a:lnTo>
                      <a:pt x="395" y="1360"/>
                    </a:lnTo>
                    <a:lnTo>
                      <a:pt x="427" y="1423"/>
                    </a:lnTo>
                    <a:lnTo>
                      <a:pt x="460" y="1485"/>
                    </a:lnTo>
                    <a:lnTo>
                      <a:pt x="492" y="1542"/>
                    </a:lnTo>
                    <a:lnTo>
                      <a:pt x="524" y="1596"/>
                    </a:lnTo>
                    <a:lnTo>
                      <a:pt x="557" y="1649"/>
                    </a:lnTo>
                    <a:lnTo>
                      <a:pt x="590" y="1696"/>
                    </a:lnTo>
                    <a:lnTo>
                      <a:pt x="623" y="1739"/>
                    </a:lnTo>
                    <a:lnTo>
                      <a:pt x="657" y="1779"/>
                    </a:lnTo>
                    <a:lnTo>
                      <a:pt x="688" y="1813"/>
                    </a:lnTo>
                    <a:lnTo>
                      <a:pt x="722" y="1843"/>
                    </a:lnTo>
                    <a:lnTo>
                      <a:pt x="754" y="1867"/>
                    </a:lnTo>
                    <a:lnTo>
                      <a:pt x="787" y="1886"/>
                    </a:lnTo>
                    <a:lnTo>
                      <a:pt x="821" y="1898"/>
                    </a:lnTo>
                    <a:lnTo>
                      <a:pt x="834" y="1892"/>
                    </a:lnTo>
                    <a:lnTo>
                      <a:pt x="821" y="1898"/>
                    </a:lnTo>
                    <a:lnTo>
                      <a:pt x="830" y="1901"/>
                    </a:lnTo>
                    <a:lnTo>
                      <a:pt x="834" y="1892"/>
                    </a:lnTo>
                    <a:lnTo>
                      <a:pt x="813" y="188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6289" name="Freeform 129"/>
              <p:cNvSpPr>
                <a:spLocks/>
              </p:cNvSpPr>
              <p:nvPr/>
            </p:nvSpPr>
            <p:spPr bwMode="auto">
              <a:xfrm>
                <a:off x="3335" y="3041"/>
                <a:ext cx="165" cy="334"/>
              </a:xfrm>
              <a:custGeom>
                <a:avLst/>
                <a:gdLst>
                  <a:gd name="T0" fmla="*/ 5 w 935"/>
                  <a:gd name="T1" fmla="*/ 10 h 1887"/>
                  <a:gd name="T2" fmla="*/ 5 w 935"/>
                  <a:gd name="T3" fmla="*/ 9 h 1887"/>
                  <a:gd name="T4" fmla="*/ 5 w 935"/>
                  <a:gd name="T5" fmla="*/ 8 h 1887"/>
                  <a:gd name="T6" fmla="*/ 5 w 935"/>
                  <a:gd name="T7" fmla="*/ 7 h 1887"/>
                  <a:gd name="T8" fmla="*/ 5 w 935"/>
                  <a:gd name="T9" fmla="*/ 7 h 1887"/>
                  <a:gd name="T10" fmla="*/ 5 w 935"/>
                  <a:gd name="T11" fmla="*/ 6 h 1887"/>
                  <a:gd name="T12" fmla="*/ 5 w 935"/>
                  <a:gd name="T13" fmla="*/ 5 h 1887"/>
                  <a:gd name="T14" fmla="*/ 5 w 935"/>
                  <a:gd name="T15" fmla="*/ 5 h 1887"/>
                  <a:gd name="T16" fmla="*/ 5 w 935"/>
                  <a:gd name="T17" fmla="*/ 4 h 1887"/>
                  <a:gd name="T18" fmla="*/ 4 w 935"/>
                  <a:gd name="T19" fmla="*/ 4 h 1887"/>
                  <a:gd name="T20" fmla="*/ 4 w 935"/>
                  <a:gd name="T21" fmla="*/ 3 h 1887"/>
                  <a:gd name="T22" fmla="*/ 4 w 935"/>
                  <a:gd name="T23" fmla="*/ 3 h 1887"/>
                  <a:gd name="T24" fmla="*/ 3 w 935"/>
                  <a:gd name="T25" fmla="*/ 2 h 1887"/>
                  <a:gd name="T26" fmla="*/ 3 w 935"/>
                  <a:gd name="T27" fmla="*/ 2 h 1887"/>
                  <a:gd name="T28" fmla="*/ 2 w 935"/>
                  <a:gd name="T29" fmla="*/ 2 h 1887"/>
                  <a:gd name="T30" fmla="*/ 2 w 935"/>
                  <a:gd name="T31" fmla="*/ 2 h 1887"/>
                  <a:gd name="T32" fmla="*/ 2 w 935"/>
                  <a:gd name="T33" fmla="*/ 1 h 1887"/>
                  <a:gd name="T34" fmla="*/ 1 w 935"/>
                  <a:gd name="T35" fmla="*/ 1 h 1887"/>
                  <a:gd name="T36" fmla="*/ 1 w 935"/>
                  <a:gd name="T37" fmla="*/ 1 h 1887"/>
                  <a:gd name="T38" fmla="*/ 1 w 935"/>
                  <a:gd name="T39" fmla="*/ 1 h 1887"/>
                  <a:gd name="T40" fmla="*/ 1 w 935"/>
                  <a:gd name="T41" fmla="*/ 1 h 1887"/>
                  <a:gd name="T42" fmla="*/ 0 w 935"/>
                  <a:gd name="T43" fmla="*/ 0 h 1887"/>
                  <a:gd name="T44" fmla="*/ 0 w 935"/>
                  <a:gd name="T45" fmla="*/ 0 h 1887"/>
                  <a:gd name="T46" fmla="*/ 0 w 935"/>
                  <a:gd name="T47" fmla="*/ 0 h 1887"/>
                  <a:gd name="T48" fmla="*/ 0 w 935"/>
                  <a:gd name="T49" fmla="*/ 0 h 1887"/>
                  <a:gd name="T50" fmla="*/ 0 w 935"/>
                  <a:gd name="T51" fmla="*/ 1 h 1887"/>
                  <a:gd name="T52" fmla="*/ 0 w 935"/>
                  <a:gd name="T53" fmla="*/ 2 h 1887"/>
                  <a:gd name="T54" fmla="*/ 1 w 935"/>
                  <a:gd name="T55" fmla="*/ 3 h 1887"/>
                  <a:gd name="T56" fmla="*/ 1 w 935"/>
                  <a:gd name="T57" fmla="*/ 4 h 1887"/>
                  <a:gd name="T58" fmla="*/ 1 w 935"/>
                  <a:gd name="T59" fmla="*/ 4 h 1887"/>
                  <a:gd name="T60" fmla="*/ 1 w 935"/>
                  <a:gd name="T61" fmla="*/ 5 h 1887"/>
                  <a:gd name="T62" fmla="*/ 2 w 935"/>
                  <a:gd name="T63" fmla="*/ 6 h 1887"/>
                  <a:gd name="T64" fmla="*/ 2 w 935"/>
                  <a:gd name="T65" fmla="*/ 7 h 1887"/>
                  <a:gd name="T66" fmla="*/ 2 w 935"/>
                  <a:gd name="T67" fmla="*/ 7 h 1887"/>
                  <a:gd name="T68" fmla="*/ 2 w 935"/>
                  <a:gd name="T69" fmla="*/ 8 h 1887"/>
                  <a:gd name="T70" fmla="*/ 3 w 935"/>
                  <a:gd name="T71" fmla="*/ 9 h 1887"/>
                  <a:gd name="T72" fmla="*/ 3 w 935"/>
                  <a:gd name="T73" fmla="*/ 9 h 1887"/>
                  <a:gd name="T74" fmla="*/ 4 w 935"/>
                  <a:gd name="T75" fmla="*/ 10 h 1887"/>
                  <a:gd name="T76" fmla="*/ 4 w 935"/>
                  <a:gd name="T77" fmla="*/ 10 h 1887"/>
                  <a:gd name="T78" fmla="*/ 4 w 935"/>
                  <a:gd name="T79" fmla="*/ 10 h 188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935"/>
                  <a:gd name="T121" fmla="*/ 0 h 1887"/>
                  <a:gd name="T122" fmla="*/ 935 w 935"/>
                  <a:gd name="T123" fmla="*/ 1887 h 188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935" h="1887">
                    <a:moveTo>
                      <a:pt x="813" y="1887"/>
                    </a:moveTo>
                    <a:lnTo>
                      <a:pt x="842" y="1801"/>
                    </a:lnTo>
                    <a:lnTo>
                      <a:pt x="867" y="1720"/>
                    </a:lnTo>
                    <a:lnTo>
                      <a:pt x="888" y="1640"/>
                    </a:lnTo>
                    <a:lnTo>
                      <a:pt x="905" y="1563"/>
                    </a:lnTo>
                    <a:lnTo>
                      <a:pt x="918" y="1486"/>
                    </a:lnTo>
                    <a:lnTo>
                      <a:pt x="927" y="1414"/>
                    </a:lnTo>
                    <a:lnTo>
                      <a:pt x="934" y="1343"/>
                    </a:lnTo>
                    <a:lnTo>
                      <a:pt x="935" y="1275"/>
                    </a:lnTo>
                    <a:lnTo>
                      <a:pt x="935" y="1209"/>
                    </a:lnTo>
                    <a:lnTo>
                      <a:pt x="931" y="1146"/>
                    </a:lnTo>
                    <a:lnTo>
                      <a:pt x="923" y="1085"/>
                    </a:lnTo>
                    <a:lnTo>
                      <a:pt x="914" y="1026"/>
                    </a:lnTo>
                    <a:lnTo>
                      <a:pt x="901" y="968"/>
                    </a:lnTo>
                    <a:lnTo>
                      <a:pt x="887" y="913"/>
                    </a:lnTo>
                    <a:lnTo>
                      <a:pt x="868" y="860"/>
                    </a:lnTo>
                    <a:lnTo>
                      <a:pt x="849" y="810"/>
                    </a:lnTo>
                    <a:lnTo>
                      <a:pt x="826" y="762"/>
                    </a:lnTo>
                    <a:lnTo>
                      <a:pt x="803" y="714"/>
                    </a:lnTo>
                    <a:lnTo>
                      <a:pt x="776" y="670"/>
                    </a:lnTo>
                    <a:lnTo>
                      <a:pt x="749" y="628"/>
                    </a:lnTo>
                    <a:lnTo>
                      <a:pt x="720" y="587"/>
                    </a:lnTo>
                    <a:lnTo>
                      <a:pt x="690" y="549"/>
                    </a:lnTo>
                    <a:lnTo>
                      <a:pt x="657" y="512"/>
                    </a:lnTo>
                    <a:lnTo>
                      <a:pt x="624" y="477"/>
                    </a:lnTo>
                    <a:lnTo>
                      <a:pt x="590" y="444"/>
                    </a:lnTo>
                    <a:lnTo>
                      <a:pt x="556" y="412"/>
                    </a:lnTo>
                    <a:lnTo>
                      <a:pt x="520" y="384"/>
                    </a:lnTo>
                    <a:lnTo>
                      <a:pt x="483" y="356"/>
                    </a:lnTo>
                    <a:lnTo>
                      <a:pt x="447" y="330"/>
                    </a:lnTo>
                    <a:lnTo>
                      <a:pt x="410" y="306"/>
                    </a:lnTo>
                    <a:lnTo>
                      <a:pt x="373" y="284"/>
                    </a:lnTo>
                    <a:lnTo>
                      <a:pt x="336" y="263"/>
                    </a:lnTo>
                    <a:lnTo>
                      <a:pt x="303" y="244"/>
                    </a:lnTo>
                    <a:lnTo>
                      <a:pt x="272" y="226"/>
                    </a:lnTo>
                    <a:lnTo>
                      <a:pt x="243" y="209"/>
                    </a:lnTo>
                    <a:lnTo>
                      <a:pt x="215" y="192"/>
                    </a:lnTo>
                    <a:lnTo>
                      <a:pt x="191" y="175"/>
                    </a:lnTo>
                    <a:lnTo>
                      <a:pt x="166" y="158"/>
                    </a:lnTo>
                    <a:lnTo>
                      <a:pt x="143" y="142"/>
                    </a:lnTo>
                    <a:lnTo>
                      <a:pt x="122" y="125"/>
                    </a:lnTo>
                    <a:lnTo>
                      <a:pt x="103" y="109"/>
                    </a:lnTo>
                    <a:lnTo>
                      <a:pt x="84" y="93"/>
                    </a:lnTo>
                    <a:lnTo>
                      <a:pt x="67" y="78"/>
                    </a:lnTo>
                    <a:lnTo>
                      <a:pt x="51" y="62"/>
                    </a:lnTo>
                    <a:lnTo>
                      <a:pt x="37" y="46"/>
                    </a:lnTo>
                    <a:lnTo>
                      <a:pt x="24" y="30"/>
                    </a:lnTo>
                    <a:lnTo>
                      <a:pt x="12" y="16"/>
                    </a:lnTo>
                    <a:lnTo>
                      <a:pt x="0" y="0"/>
                    </a:lnTo>
                    <a:lnTo>
                      <a:pt x="7" y="62"/>
                    </a:lnTo>
                    <a:lnTo>
                      <a:pt x="15" y="128"/>
                    </a:lnTo>
                    <a:lnTo>
                      <a:pt x="25" y="194"/>
                    </a:lnTo>
                    <a:lnTo>
                      <a:pt x="38" y="263"/>
                    </a:lnTo>
                    <a:lnTo>
                      <a:pt x="53" y="334"/>
                    </a:lnTo>
                    <a:lnTo>
                      <a:pt x="68" y="406"/>
                    </a:lnTo>
                    <a:lnTo>
                      <a:pt x="85" y="479"/>
                    </a:lnTo>
                    <a:lnTo>
                      <a:pt x="105" y="554"/>
                    </a:lnTo>
                    <a:lnTo>
                      <a:pt x="126" y="629"/>
                    </a:lnTo>
                    <a:lnTo>
                      <a:pt x="148" y="705"/>
                    </a:lnTo>
                    <a:lnTo>
                      <a:pt x="172" y="780"/>
                    </a:lnTo>
                    <a:lnTo>
                      <a:pt x="196" y="856"/>
                    </a:lnTo>
                    <a:lnTo>
                      <a:pt x="222" y="931"/>
                    </a:lnTo>
                    <a:lnTo>
                      <a:pt x="248" y="1005"/>
                    </a:lnTo>
                    <a:lnTo>
                      <a:pt x="276" y="1078"/>
                    </a:lnTo>
                    <a:lnTo>
                      <a:pt x="305" y="1149"/>
                    </a:lnTo>
                    <a:lnTo>
                      <a:pt x="335" y="1220"/>
                    </a:lnTo>
                    <a:lnTo>
                      <a:pt x="365" y="1288"/>
                    </a:lnTo>
                    <a:lnTo>
                      <a:pt x="395" y="1354"/>
                    </a:lnTo>
                    <a:lnTo>
                      <a:pt x="427" y="1417"/>
                    </a:lnTo>
                    <a:lnTo>
                      <a:pt x="458" y="1479"/>
                    </a:lnTo>
                    <a:lnTo>
                      <a:pt x="491" y="1536"/>
                    </a:lnTo>
                    <a:lnTo>
                      <a:pt x="523" y="1590"/>
                    </a:lnTo>
                    <a:lnTo>
                      <a:pt x="556" y="1641"/>
                    </a:lnTo>
                    <a:lnTo>
                      <a:pt x="588" y="1689"/>
                    </a:lnTo>
                    <a:lnTo>
                      <a:pt x="621" y="1732"/>
                    </a:lnTo>
                    <a:lnTo>
                      <a:pt x="654" y="1770"/>
                    </a:lnTo>
                    <a:lnTo>
                      <a:pt x="686" y="1804"/>
                    </a:lnTo>
                    <a:lnTo>
                      <a:pt x="719" y="1833"/>
                    </a:lnTo>
                    <a:lnTo>
                      <a:pt x="750" y="1857"/>
                    </a:lnTo>
                    <a:lnTo>
                      <a:pt x="782" y="1875"/>
                    </a:lnTo>
                    <a:lnTo>
                      <a:pt x="813" y="1887"/>
                    </a:lnTo>
                    <a:close/>
                  </a:path>
                </a:pathLst>
              </a:custGeom>
              <a:solidFill>
                <a:srgbClr val="00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6290" name="Freeform 130"/>
              <p:cNvSpPr>
                <a:spLocks/>
              </p:cNvSpPr>
              <p:nvPr/>
            </p:nvSpPr>
            <p:spPr bwMode="auto">
              <a:xfrm>
                <a:off x="3394" y="3086"/>
                <a:ext cx="109" cy="290"/>
              </a:xfrm>
              <a:custGeom>
                <a:avLst/>
                <a:gdLst>
                  <a:gd name="T0" fmla="*/ 0 w 616"/>
                  <a:gd name="T1" fmla="*/ 0 h 1637"/>
                  <a:gd name="T2" fmla="*/ 0 w 616"/>
                  <a:gd name="T3" fmla="*/ 0 h 1637"/>
                  <a:gd name="T4" fmla="*/ 1 w 616"/>
                  <a:gd name="T5" fmla="*/ 1 h 1637"/>
                  <a:gd name="T6" fmla="*/ 1 w 616"/>
                  <a:gd name="T7" fmla="*/ 1 h 1637"/>
                  <a:gd name="T8" fmla="*/ 2 w 616"/>
                  <a:gd name="T9" fmla="*/ 1 h 1637"/>
                  <a:gd name="T10" fmla="*/ 2 w 616"/>
                  <a:gd name="T11" fmla="*/ 2 h 1637"/>
                  <a:gd name="T12" fmla="*/ 2 w 616"/>
                  <a:gd name="T13" fmla="*/ 2 h 1637"/>
                  <a:gd name="T14" fmla="*/ 3 w 616"/>
                  <a:gd name="T15" fmla="*/ 3 h 1637"/>
                  <a:gd name="T16" fmla="*/ 3 w 616"/>
                  <a:gd name="T17" fmla="*/ 3 h 1637"/>
                  <a:gd name="T18" fmla="*/ 3 w 616"/>
                  <a:gd name="T19" fmla="*/ 4 h 1637"/>
                  <a:gd name="T20" fmla="*/ 3 w 616"/>
                  <a:gd name="T21" fmla="*/ 4 h 1637"/>
                  <a:gd name="T22" fmla="*/ 3 w 616"/>
                  <a:gd name="T23" fmla="*/ 5 h 1637"/>
                  <a:gd name="T24" fmla="*/ 3 w 616"/>
                  <a:gd name="T25" fmla="*/ 6 h 1637"/>
                  <a:gd name="T26" fmla="*/ 3 w 616"/>
                  <a:gd name="T27" fmla="*/ 6 h 1637"/>
                  <a:gd name="T28" fmla="*/ 3 w 616"/>
                  <a:gd name="T29" fmla="*/ 7 h 1637"/>
                  <a:gd name="T30" fmla="*/ 3 w 616"/>
                  <a:gd name="T31" fmla="*/ 8 h 1637"/>
                  <a:gd name="T32" fmla="*/ 3 w 616"/>
                  <a:gd name="T33" fmla="*/ 9 h 1637"/>
                  <a:gd name="T34" fmla="*/ 3 w 616"/>
                  <a:gd name="T35" fmla="*/ 9 h 1637"/>
                  <a:gd name="T36" fmla="*/ 3 w 616"/>
                  <a:gd name="T37" fmla="*/ 8 h 1637"/>
                  <a:gd name="T38" fmla="*/ 3 w 616"/>
                  <a:gd name="T39" fmla="*/ 7 h 1637"/>
                  <a:gd name="T40" fmla="*/ 3 w 616"/>
                  <a:gd name="T41" fmla="*/ 6 h 1637"/>
                  <a:gd name="T42" fmla="*/ 3 w 616"/>
                  <a:gd name="T43" fmla="*/ 5 h 1637"/>
                  <a:gd name="T44" fmla="*/ 3 w 616"/>
                  <a:gd name="T45" fmla="*/ 5 h 1637"/>
                  <a:gd name="T46" fmla="*/ 3 w 616"/>
                  <a:gd name="T47" fmla="*/ 4 h 1637"/>
                  <a:gd name="T48" fmla="*/ 3 w 616"/>
                  <a:gd name="T49" fmla="*/ 3 h 1637"/>
                  <a:gd name="T50" fmla="*/ 3 w 616"/>
                  <a:gd name="T51" fmla="*/ 3 h 1637"/>
                  <a:gd name="T52" fmla="*/ 2 w 616"/>
                  <a:gd name="T53" fmla="*/ 2 h 1637"/>
                  <a:gd name="T54" fmla="*/ 2 w 616"/>
                  <a:gd name="T55" fmla="*/ 2 h 1637"/>
                  <a:gd name="T56" fmla="*/ 2 w 616"/>
                  <a:gd name="T57" fmla="*/ 1 h 1637"/>
                  <a:gd name="T58" fmla="*/ 1 w 616"/>
                  <a:gd name="T59" fmla="*/ 1 h 1637"/>
                  <a:gd name="T60" fmla="*/ 1 w 616"/>
                  <a:gd name="T61" fmla="*/ 1 h 1637"/>
                  <a:gd name="T62" fmla="*/ 1 w 616"/>
                  <a:gd name="T63" fmla="*/ 0 h 1637"/>
                  <a:gd name="T64" fmla="*/ 0 w 616"/>
                  <a:gd name="T65" fmla="*/ 0 h 1637"/>
                  <a:gd name="T66" fmla="*/ 0 w 616"/>
                  <a:gd name="T67" fmla="*/ 0 h 1637"/>
                  <a:gd name="T68" fmla="*/ 0 w 616"/>
                  <a:gd name="T69" fmla="*/ 0 h 163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616"/>
                  <a:gd name="T106" fmla="*/ 0 h 1637"/>
                  <a:gd name="T107" fmla="*/ 616 w 616"/>
                  <a:gd name="T108" fmla="*/ 1637 h 163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616" h="1637">
                    <a:moveTo>
                      <a:pt x="0" y="18"/>
                    </a:moveTo>
                    <a:lnTo>
                      <a:pt x="0" y="18"/>
                    </a:lnTo>
                    <a:lnTo>
                      <a:pt x="37" y="39"/>
                    </a:lnTo>
                    <a:lnTo>
                      <a:pt x="74" y="61"/>
                    </a:lnTo>
                    <a:lnTo>
                      <a:pt x="109" y="85"/>
                    </a:lnTo>
                    <a:lnTo>
                      <a:pt x="146" y="111"/>
                    </a:lnTo>
                    <a:lnTo>
                      <a:pt x="183" y="139"/>
                    </a:lnTo>
                    <a:lnTo>
                      <a:pt x="217" y="166"/>
                    </a:lnTo>
                    <a:lnTo>
                      <a:pt x="251" y="198"/>
                    </a:lnTo>
                    <a:lnTo>
                      <a:pt x="285" y="231"/>
                    </a:lnTo>
                    <a:lnTo>
                      <a:pt x="318" y="266"/>
                    </a:lnTo>
                    <a:lnTo>
                      <a:pt x="351" y="302"/>
                    </a:lnTo>
                    <a:lnTo>
                      <a:pt x="380" y="340"/>
                    </a:lnTo>
                    <a:lnTo>
                      <a:pt x="409" y="380"/>
                    </a:lnTo>
                    <a:lnTo>
                      <a:pt x="436" y="421"/>
                    </a:lnTo>
                    <a:lnTo>
                      <a:pt x="462" y="466"/>
                    </a:lnTo>
                    <a:lnTo>
                      <a:pt x="485" y="513"/>
                    </a:lnTo>
                    <a:lnTo>
                      <a:pt x="507" y="560"/>
                    </a:lnTo>
                    <a:lnTo>
                      <a:pt x="527" y="610"/>
                    </a:lnTo>
                    <a:lnTo>
                      <a:pt x="545" y="661"/>
                    </a:lnTo>
                    <a:lnTo>
                      <a:pt x="560" y="716"/>
                    </a:lnTo>
                    <a:lnTo>
                      <a:pt x="573" y="774"/>
                    </a:lnTo>
                    <a:lnTo>
                      <a:pt x="582" y="832"/>
                    </a:lnTo>
                    <a:lnTo>
                      <a:pt x="590" y="894"/>
                    </a:lnTo>
                    <a:lnTo>
                      <a:pt x="594" y="955"/>
                    </a:lnTo>
                    <a:lnTo>
                      <a:pt x="592" y="1021"/>
                    </a:lnTo>
                    <a:lnTo>
                      <a:pt x="592" y="1089"/>
                    </a:lnTo>
                    <a:lnTo>
                      <a:pt x="586" y="1159"/>
                    </a:lnTo>
                    <a:lnTo>
                      <a:pt x="577" y="1231"/>
                    </a:lnTo>
                    <a:lnTo>
                      <a:pt x="564" y="1306"/>
                    </a:lnTo>
                    <a:lnTo>
                      <a:pt x="546" y="1383"/>
                    </a:lnTo>
                    <a:lnTo>
                      <a:pt x="525" y="1463"/>
                    </a:lnTo>
                    <a:lnTo>
                      <a:pt x="500" y="1544"/>
                    </a:lnTo>
                    <a:lnTo>
                      <a:pt x="472" y="1629"/>
                    </a:lnTo>
                    <a:lnTo>
                      <a:pt x="493" y="1637"/>
                    </a:lnTo>
                    <a:lnTo>
                      <a:pt x="522" y="1551"/>
                    </a:lnTo>
                    <a:lnTo>
                      <a:pt x="546" y="1469"/>
                    </a:lnTo>
                    <a:lnTo>
                      <a:pt x="567" y="1389"/>
                    </a:lnTo>
                    <a:lnTo>
                      <a:pt x="585" y="1311"/>
                    </a:lnTo>
                    <a:lnTo>
                      <a:pt x="598" y="1234"/>
                    </a:lnTo>
                    <a:lnTo>
                      <a:pt x="607" y="1161"/>
                    </a:lnTo>
                    <a:lnTo>
                      <a:pt x="613" y="1089"/>
                    </a:lnTo>
                    <a:lnTo>
                      <a:pt x="616" y="1021"/>
                    </a:lnTo>
                    <a:lnTo>
                      <a:pt x="615" y="955"/>
                    </a:lnTo>
                    <a:lnTo>
                      <a:pt x="611" y="891"/>
                    </a:lnTo>
                    <a:lnTo>
                      <a:pt x="603" y="829"/>
                    </a:lnTo>
                    <a:lnTo>
                      <a:pt x="594" y="769"/>
                    </a:lnTo>
                    <a:lnTo>
                      <a:pt x="581" y="711"/>
                    </a:lnTo>
                    <a:lnTo>
                      <a:pt x="566" y="656"/>
                    </a:lnTo>
                    <a:lnTo>
                      <a:pt x="548" y="602"/>
                    </a:lnTo>
                    <a:lnTo>
                      <a:pt x="528" y="552"/>
                    </a:lnTo>
                    <a:lnTo>
                      <a:pt x="506" y="502"/>
                    </a:lnTo>
                    <a:lnTo>
                      <a:pt x="481" y="455"/>
                    </a:lnTo>
                    <a:lnTo>
                      <a:pt x="455" y="411"/>
                    </a:lnTo>
                    <a:lnTo>
                      <a:pt x="427" y="367"/>
                    </a:lnTo>
                    <a:lnTo>
                      <a:pt x="398" y="326"/>
                    </a:lnTo>
                    <a:lnTo>
                      <a:pt x="367" y="288"/>
                    </a:lnTo>
                    <a:lnTo>
                      <a:pt x="334" y="250"/>
                    </a:lnTo>
                    <a:lnTo>
                      <a:pt x="301" y="215"/>
                    </a:lnTo>
                    <a:lnTo>
                      <a:pt x="267" y="182"/>
                    </a:lnTo>
                    <a:lnTo>
                      <a:pt x="233" y="151"/>
                    </a:lnTo>
                    <a:lnTo>
                      <a:pt x="196" y="120"/>
                    </a:lnTo>
                    <a:lnTo>
                      <a:pt x="159" y="93"/>
                    </a:lnTo>
                    <a:lnTo>
                      <a:pt x="122" y="67"/>
                    </a:lnTo>
                    <a:lnTo>
                      <a:pt x="84" y="43"/>
                    </a:lnTo>
                    <a:lnTo>
                      <a:pt x="47" y="21"/>
                    </a:lnTo>
                    <a:lnTo>
                      <a:pt x="11" y="0"/>
                    </a:lnTo>
                    <a:lnTo>
                      <a:pt x="0" y="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6291" name="Freeform 131"/>
              <p:cNvSpPr>
                <a:spLocks/>
              </p:cNvSpPr>
              <p:nvPr/>
            </p:nvSpPr>
            <p:spPr bwMode="auto">
              <a:xfrm>
                <a:off x="3333" y="3034"/>
                <a:ext cx="62" cy="55"/>
              </a:xfrm>
              <a:custGeom>
                <a:avLst/>
                <a:gdLst>
                  <a:gd name="T0" fmla="*/ 0 w 356"/>
                  <a:gd name="T1" fmla="*/ 0 h 310"/>
                  <a:gd name="T2" fmla="*/ 0 w 356"/>
                  <a:gd name="T3" fmla="*/ 0 h 310"/>
                  <a:gd name="T4" fmla="*/ 0 w 356"/>
                  <a:gd name="T5" fmla="*/ 0 h 310"/>
                  <a:gd name="T6" fmla="*/ 0 w 356"/>
                  <a:gd name="T7" fmla="*/ 0 h 310"/>
                  <a:gd name="T8" fmla="*/ 0 w 356"/>
                  <a:gd name="T9" fmla="*/ 1 h 310"/>
                  <a:gd name="T10" fmla="*/ 0 w 356"/>
                  <a:gd name="T11" fmla="*/ 1 h 310"/>
                  <a:gd name="T12" fmla="*/ 0 w 356"/>
                  <a:gd name="T13" fmla="*/ 1 h 310"/>
                  <a:gd name="T14" fmla="*/ 1 w 356"/>
                  <a:gd name="T15" fmla="*/ 1 h 310"/>
                  <a:gd name="T16" fmla="*/ 1 w 356"/>
                  <a:gd name="T17" fmla="*/ 1 h 310"/>
                  <a:gd name="T18" fmla="*/ 1 w 356"/>
                  <a:gd name="T19" fmla="*/ 1 h 310"/>
                  <a:gd name="T20" fmla="*/ 1 w 356"/>
                  <a:gd name="T21" fmla="*/ 1 h 310"/>
                  <a:gd name="T22" fmla="*/ 1 w 356"/>
                  <a:gd name="T23" fmla="*/ 1 h 310"/>
                  <a:gd name="T24" fmla="*/ 1 w 356"/>
                  <a:gd name="T25" fmla="*/ 1 h 310"/>
                  <a:gd name="T26" fmla="*/ 1 w 356"/>
                  <a:gd name="T27" fmla="*/ 1 h 310"/>
                  <a:gd name="T28" fmla="*/ 1 w 356"/>
                  <a:gd name="T29" fmla="*/ 1 h 310"/>
                  <a:gd name="T30" fmla="*/ 2 w 356"/>
                  <a:gd name="T31" fmla="*/ 2 h 310"/>
                  <a:gd name="T32" fmla="*/ 2 w 356"/>
                  <a:gd name="T33" fmla="*/ 2 h 310"/>
                  <a:gd name="T34" fmla="*/ 2 w 356"/>
                  <a:gd name="T35" fmla="*/ 2 h 310"/>
                  <a:gd name="T36" fmla="*/ 2 w 356"/>
                  <a:gd name="T37" fmla="*/ 2 h 310"/>
                  <a:gd name="T38" fmla="*/ 2 w 356"/>
                  <a:gd name="T39" fmla="*/ 2 h 310"/>
                  <a:gd name="T40" fmla="*/ 2 w 356"/>
                  <a:gd name="T41" fmla="*/ 1 h 310"/>
                  <a:gd name="T42" fmla="*/ 1 w 356"/>
                  <a:gd name="T43" fmla="*/ 1 h 310"/>
                  <a:gd name="T44" fmla="*/ 1 w 356"/>
                  <a:gd name="T45" fmla="*/ 1 h 310"/>
                  <a:gd name="T46" fmla="*/ 1 w 356"/>
                  <a:gd name="T47" fmla="*/ 1 h 310"/>
                  <a:gd name="T48" fmla="*/ 1 w 356"/>
                  <a:gd name="T49" fmla="*/ 1 h 310"/>
                  <a:gd name="T50" fmla="*/ 1 w 356"/>
                  <a:gd name="T51" fmla="*/ 1 h 310"/>
                  <a:gd name="T52" fmla="*/ 1 w 356"/>
                  <a:gd name="T53" fmla="*/ 1 h 310"/>
                  <a:gd name="T54" fmla="*/ 1 w 356"/>
                  <a:gd name="T55" fmla="*/ 1 h 310"/>
                  <a:gd name="T56" fmla="*/ 1 w 356"/>
                  <a:gd name="T57" fmla="*/ 1 h 310"/>
                  <a:gd name="T58" fmla="*/ 1 w 356"/>
                  <a:gd name="T59" fmla="*/ 1 h 310"/>
                  <a:gd name="T60" fmla="*/ 0 w 356"/>
                  <a:gd name="T61" fmla="*/ 1 h 310"/>
                  <a:gd name="T62" fmla="*/ 0 w 356"/>
                  <a:gd name="T63" fmla="*/ 0 h 310"/>
                  <a:gd name="T64" fmla="*/ 0 w 356"/>
                  <a:gd name="T65" fmla="*/ 0 h 310"/>
                  <a:gd name="T66" fmla="*/ 0 w 356"/>
                  <a:gd name="T67" fmla="*/ 0 h 310"/>
                  <a:gd name="T68" fmla="*/ 0 w 356"/>
                  <a:gd name="T69" fmla="*/ 0 h 310"/>
                  <a:gd name="T70" fmla="*/ 0 w 356"/>
                  <a:gd name="T71" fmla="*/ 0 h 310"/>
                  <a:gd name="T72" fmla="*/ 0 w 356"/>
                  <a:gd name="T73" fmla="*/ 0 h 310"/>
                  <a:gd name="T74" fmla="*/ 0 w 356"/>
                  <a:gd name="T75" fmla="*/ 0 h 310"/>
                  <a:gd name="T76" fmla="*/ 0 w 356"/>
                  <a:gd name="T77" fmla="*/ 0 h 310"/>
                  <a:gd name="T78" fmla="*/ 0 w 356"/>
                  <a:gd name="T79" fmla="*/ 0 h 31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356"/>
                  <a:gd name="T121" fmla="*/ 0 h 310"/>
                  <a:gd name="T122" fmla="*/ 356 w 356"/>
                  <a:gd name="T123" fmla="*/ 310 h 31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356" h="310">
                    <a:moveTo>
                      <a:pt x="25" y="37"/>
                    </a:moveTo>
                    <a:lnTo>
                      <a:pt x="5" y="45"/>
                    </a:lnTo>
                    <a:lnTo>
                      <a:pt x="17" y="61"/>
                    </a:lnTo>
                    <a:lnTo>
                      <a:pt x="29" y="75"/>
                    </a:lnTo>
                    <a:lnTo>
                      <a:pt x="43" y="92"/>
                    </a:lnTo>
                    <a:lnTo>
                      <a:pt x="57" y="108"/>
                    </a:lnTo>
                    <a:lnTo>
                      <a:pt x="73" y="124"/>
                    </a:lnTo>
                    <a:lnTo>
                      <a:pt x="90" y="139"/>
                    </a:lnTo>
                    <a:lnTo>
                      <a:pt x="110" y="156"/>
                    </a:lnTo>
                    <a:lnTo>
                      <a:pt x="130" y="172"/>
                    </a:lnTo>
                    <a:lnTo>
                      <a:pt x="151" y="189"/>
                    </a:lnTo>
                    <a:lnTo>
                      <a:pt x="173" y="205"/>
                    </a:lnTo>
                    <a:lnTo>
                      <a:pt x="198" y="222"/>
                    </a:lnTo>
                    <a:lnTo>
                      <a:pt x="223" y="239"/>
                    </a:lnTo>
                    <a:lnTo>
                      <a:pt x="252" y="256"/>
                    </a:lnTo>
                    <a:lnTo>
                      <a:pt x="281" y="273"/>
                    </a:lnTo>
                    <a:lnTo>
                      <a:pt x="312" y="292"/>
                    </a:lnTo>
                    <a:lnTo>
                      <a:pt x="345" y="310"/>
                    </a:lnTo>
                    <a:lnTo>
                      <a:pt x="356" y="292"/>
                    </a:lnTo>
                    <a:lnTo>
                      <a:pt x="323" y="273"/>
                    </a:lnTo>
                    <a:lnTo>
                      <a:pt x="291" y="255"/>
                    </a:lnTo>
                    <a:lnTo>
                      <a:pt x="262" y="238"/>
                    </a:lnTo>
                    <a:lnTo>
                      <a:pt x="236" y="221"/>
                    </a:lnTo>
                    <a:lnTo>
                      <a:pt x="211" y="204"/>
                    </a:lnTo>
                    <a:lnTo>
                      <a:pt x="186" y="187"/>
                    </a:lnTo>
                    <a:lnTo>
                      <a:pt x="164" y="171"/>
                    </a:lnTo>
                    <a:lnTo>
                      <a:pt x="143" y="154"/>
                    </a:lnTo>
                    <a:lnTo>
                      <a:pt x="123" y="138"/>
                    </a:lnTo>
                    <a:lnTo>
                      <a:pt x="106" y="124"/>
                    </a:lnTo>
                    <a:lnTo>
                      <a:pt x="89" y="108"/>
                    </a:lnTo>
                    <a:lnTo>
                      <a:pt x="73" y="92"/>
                    </a:lnTo>
                    <a:lnTo>
                      <a:pt x="59" y="76"/>
                    </a:lnTo>
                    <a:lnTo>
                      <a:pt x="47" y="62"/>
                    </a:lnTo>
                    <a:lnTo>
                      <a:pt x="35" y="47"/>
                    </a:lnTo>
                    <a:lnTo>
                      <a:pt x="23" y="32"/>
                    </a:lnTo>
                    <a:lnTo>
                      <a:pt x="4" y="39"/>
                    </a:lnTo>
                    <a:lnTo>
                      <a:pt x="23" y="32"/>
                    </a:lnTo>
                    <a:lnTo>
                      <a:pt x="0" y="0"/>
                    </a:lnTo>
                    <a:lnTo>
                      <a:pt x="4" y="39"/>
                    </a:lnTo>
                    <a:lnTo>
                      <a:pt x="25" y="3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6292" name="Freeform 132"/>
              <p:cNvSpPr>
                <a:spLocks/>
              </p:cNvSpPr>
              <p:nvPr/>
            </p:nvSpPr>
            <p:spPr bwMode="auto">
              <a:xfrm>
                <a:off x="3333" y="3041"/>
                <a:ext cx="148" cy="336"/>
              </a:xfrm>
              <a:custGeom>
                <a:avLst/>
                <a:gdLst>
                  <a:gd name="T0" fmla="*/ 5 w 834"/>
                  <a:gd name="T1" fmla="*/ 10 h 1901"/>
                  <a:gd name="T2" fmla="*/ 4 w 834"/>
                  <a:gd name="T3" fmla="*/ 10 h 1901"/>
                  <a:gd name="T4" fmla="*/ 4 w 834"/>
                  <a:gd name="T5" fmla="*/ 10 h 1901"/>
                  <a:gd name="T6" fmla="*/ 4 w 834"/>
                  <a:gd name="T7" fmla="*/ 10 h 1901"/>
                  <a:gd name="T8" fmla="*/ 3 w 834"/>
                  <a:gd name="T9" fmla="*/ 9 h 1901"/>
                  <a:gd name="T10" fmla="*/ 3 w 834"/>
                  <a:gd name="T11" fmla="*/ 8 h 1901"/>
                  <a:gd name="T12" fmla="*/ 2 w 834"/>
                  <a:gd name="T13" fmla="*/ 8 h 1901"/>
                  <a:gd name="T14" fmla="*/ 2 w 834"/>
                  <a:gd name="T15" fmla="*/ 7 h 1901"/>
                  <a:gd name="T16" fmla="*/ 2 w 834"/>
                  <a:gd name="T17" fmla="*/ 6 h 1901"/>
                  <a:gd name="T18" fmla="*/ 2 w 834"/>
                  <a:gd name="T19" fmla="*/ 5 h 1901"/>
                  <a:gd name="T20" fmla="*/ 1 w 834"/>
                  <a:gd name="T21" fmla="*/ 5 h 1901"/>
                  <a:gd name="T22" fmla="*/ 1 w 834"/>
                  <a:gd name="T23" fmla="*/ 4 h 1901"/>
                  <a:gd name="T24" fmla="*/ 1 w 834"/>
                  <a:gd name="T25" fmla="*/ 3 h 1901"/>
                  <a:gd name="T26" fmla="*/ 1 w 834"/>
                  <a:gd name="T27" fmla="*/ 2 h 1901"/>
                  <a:gd name="T28" fmla="*/ 0 w 834"/>
                  <a:gd name="T29" fmla="*/ 1 h 1901"/>
                  <a:gd name="T30" fmla="*/ 0 w 834"/>
                  <a:gd name="T31" fmla="*/ 1 h 1901"/>
                  <a:gd name="T32" fmla="*/ 0 w 834"/>
                  <a:gd name="T33" fmla="*/ 0 h 1901"/>
                  <a:gd name="T34" fmla="*/ 0 w 834"/>
                  <a:gd name="T35" fmla="*/ 0 h 1901"/>
                  <a:gd name="T36" fmla="*/ 0 w 834"/>
                  <a:gd name="T37" fmla="*/ 1 h 1901"/>
                  <a:gd name="T38" fmla="*/ 0 w 834"/>
                  <a:gd name="T39" fmla="*/ 2 h 1901"/>
                  <a:gd name="T40" fmla="*/ 1 w 834"/>
                  <a:gd name="T41" fmla="*/ 3 h 1901"/>
                  <a:gd name="T42" fmla="*/ 1 w 834"/>
                  <a:gd name="T43" fmla="*/ 4 h 1901"/>
                  <a:gd name="T44" fmla="*/ 1 w 834"/>
                  <a:gd name="T45" fmla="*/ 4 h 1901"/>
                  <a:gd name="T46" fmla="*/ 1 w 834"/>
                  <a:gd name="T47" fmla="*/ 5 h 1901"/>
                  <a:gd name="T48" fmla="*/ 2 w 834"/>
                  <a:gd name="T49" fmla="*/ 6 h 1901"/>
                  <a:gd name="T50" fmla="*/ 2 w 834"/>
                  <a:gd name="T51" fmla="*/ 7 h 1901"/>
                  <a:gd name="T52" fmla="*/ 2 w 834"/>
                  <a:gd name="T53" fmla="*/ 7 h 1901"/>
                  <a:gd name="T54" fmla="*/ 2 w 834"/>
                  <a:gd name="T55" fmla="*/ 8 h 1901"/>
                  <a:gd name="T56" fmla="*/ 3 w 834"/>
                  <a:gd name="T57" fmla="*/ 9 h 1901"/>
                  <a:gd name="T58" fmla="*/ 3 w 834"/>
                  <a:gd name="T59" fmla="*/ 9 h 1901"/>
                  <a:gd name="T60" fmla="*/ 4 w 834"/>
                  <a:gd name="T61" fmla="*/ 10 h 1901"/>
                  <a:gd name="T62" fmla="*/ 4 w 834"/>
                  <a:gd name="T63" fmla="*/ 10 h 1901"/>
                  <a:gd name="T64" fmla="*/ 4 w 834"/>
                  <a:gd name="T65" fmla="*/ 10 h 1901"/>
                  <a:gd name="T66" fmla="*/ 5 w 834"/>
                  <a:gd name="T67" fmla="*/ 10 h 1901"/>
                  <a:gd name="T68" fmla="*/ 5 w 834"/>
                  <a:gd name="T69" fmla="*/ 10 h 1901"/>
                  <a:gd name="T70" fmla="*/ 5 w 834"/>
                  <a:gd name="T71" fmla="*/ 10 h 190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34"/>
                  <a:gd name="T109" fmla="*/ 0 h 1901"/>
                  <a:gd name="T110" fmla="*/ 834 w 834"/>
                  <a:gd name="T111" fmla="*/ 1901 h 190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34" h="1901">
                    <a:moveTo>
                      <a:pt x="813" y="1884"/>
                    </a:moveTo>
                    <a:lnTo>
                      <a:pt x="826" y="1877"/>
                    </a:lnTo>
                    <a:lnTo>
                      <a:pt x="797" y="1866"/>
                    </a:lnTo>
                    <a:lnTo>
                      <a:pt x="767" y="1848"/>
                    </a:lnTo>
                    <a:lnTo>
                      <a:pt x="735" y="1825"/>
                    </a:lnTo>
                    <a:lnTo>
                      <a:pt x="704" y="1797"/>
                    </a:lnTo>
                    <a:lnTo>
                      <a:pt x="672" y="1763"/>
                    </a:lnTo>
                    <a:lnTo>
                      <a:pt x="641" y="1726"/>
                    </a:lnTo>
                    <a:lnTo>
                      <a:pt x="608" y="1683"/>
                    </a:lnTo>
                    <a:lnTo>
                      <a:pt x="575" y="1636"/>
                    </a:lnTo>
                    <a:lnTo>
                      <a:pt x="542" y="1586"/>
                    </a:lnTo>
                    <a:lnTo>
                      <a:pt x="510" y="1532"/>
                    </a:lnTo>
                    <a:lnTo>
                      <a:pt x="478" y="1474"/>
                    </a:lnTo>
                    <a:lnTo>
                      <a:pt x="447" y="1413"/>
                    </a:lnTo>
                    <a:lnTo>
                      <a:pt x="416" y="1350"/>
                    </a:lnTo>
                    <a:lnTo>
                      <a:pt x="386" y="1285"/>
                    </a:lnTo>
                    <a:lnTo>
                      <a:pt x="356" y="1217"/>
                    </a:lnTo>
                    <a:lnTo>
                      <a:pt x="325" y="1146"/>
                    </a:lnTo>
                    <a:lnTo>
                      <a:pt x="296" y="1075"/>
                    </a:lnTo>
                    <a:lnTo>
                      <a:pt x="269" y="1002"/>
                    </a:lnTo>
                    <a:lnTo>
                      <a:pt x="243" y="928"/>
                    </a:lnTo>
                    <a:lnTo>
                      <a:pt x="216" y="853"/>
                    </a:lnTo>
                    <a:lnTo>
                      <a:pt x="193" y="777"/>
                    </a:lnTo>
                    <a:lnTo>
                      <a:pt x="169" y="704"/>
                    </a:lnTo>
                    <a:lnTo>
                      <a:pt x="147" y="627"/>
                    </a:lnTo>
                    <a:lnTo>
                      <a:pt x="126" y="553"/>
                    </a:lnTo>
                    <a:lnTo>
                      <a:pt x="106" y="478"/>
                    </a:lnTo>
                    <a:lnTo>
                      <a:pt x="89" y="404"/>
                    </a:lnTo>
                    <a:lnTo>
                      <a:pt x="73" y="332"/>
                    </a:lnTo>
                    <a:lnTo>
                      <a:pt x="59" y="261"/>
                    </a:lnTo>
                    <a:lnTo>
                      <a:pt x="46" y="194"/>
                    </a:lnTo>
                    <a:lnTo>
                      <a:pt x="35" y="127"/>
                    </a:lnTo>
                    <a:lnTo>
                      <a:pt x="27" y="62"/>
                    </a:lnTo>
                    <a:lnTo>
                      <a:pt x="21" y="0"/>
                    </a:lnTo>
                    <a:lnTo>
                      <a:pt x="0" y="2"/>
                    </a:lnTo>
                    <a:lnTo>
                      <a:pt x="6" y="64"/>
                    </a:lnTo>
                    <a:lnTo>
                      <a:pt x="14" y="130"/>
                    </a:lnTo>
                    <a:lnTo>
                      <a:pt x="25" y="197"/>
                    </a:lnTo>
                    <a:lnTo>
                      <a:pt x="38" y="266"/>
                    </a:lnTo>
                    <a:lnTo>
                      <a:pt x="52" y="337"/>
                    </a:lnTo>
                    <a:lnTo>
                      <a:pt x="68" y="409"/>
                    </a:lnTo>
                    <a:lnTo>
                      <a:pt x="85" y="483"/>
                    </a:lnTo>
                    <a:lnTo>
                      <a:pt x="105" y="558"/>
                    </a:lnTo>
                    <a:lnTo>
                      <a:pt x="126" y="633"/>
                    </a:lnTo>
                    <a:lnTo>
                      <a:pt x="148" y="709"/>
                    </a:lnTo>
                    <a:lnTo>
                      <a:pt x="172" y="785"/>
                    </a:lnTo>
                    <a:lnTo>
                      <a:pt x="195" y="861"/>
                    </a:lnTo>
                    <a:lnTo>
                      <a:pt x="222" y="936"/>
                    </a:lnTo>
                    <a:lnTo>
                      <a:pt x="248" y="1009"/>
                    </a:lnTo>
                    <a:lnTo>
                      <a:pt x="275" y="1083"/>
                    </a:lnTo>
                    <a:lnTo>
                      <a:pt x="304" y="1154"/>
                    </a:lnTo>
                    <a:lnTo>
                      <a:pt x="334" y="1225"/>
                    </a:lnTo>
                    <a:lnTo>
                      <a:pt x="365" y="1293"/>
                    </a:lnTo>
                    <a:lnTo>
                      <a:pt x="395" y="1360"/>
                    </a:lnTo>
                    <a:lnTo>
                      <a:pt x="426" y="1423"/>
                    </a:lnTo>
                    <a:lnTo>
                      <a:pt x="459" y="1485"/>
                    </a:lnTo>
                    <a:lnTo>
                      <a:pt x="492" y="1543"/>
                    </a:lnTo>
                    <a:lnTo>
                      <a:pt x="524" y="1596"/>
                    </a:lnTo>
                    <a:lnTo>
                      <a:pt x="556" y="1649"/>
                    </a:lnTo>
                    <a:lnTo>
                      <a:pt x="589" y="1696"/>
                    </a:lnTo>
                    <a:lnTo>
                      <a:pt x="622" y="1739"/>
                    </a:lnTo>
                    <a:lnTo>
                      <a:pt x="656" y="1779"/>
                    </a:lnTo>
                    <a:lnTo>
                      <a:pt x="688" y="1813"/>
                    </a:lnTo>
                    <a:lnTo>
                      <a:pt x="722" y="1843"/>
                    </a:lnTo>
                    <a:lnTo>
                      <a:pt x="753" y="1867"/>
                    </a:lnTo>
                    <a:lnTo>
                      <a:pt x="786" y="1887"/>
                    </a:lnTo>
                    <a:lnTo>
                      <a:pt x="820" y="1898"/>
                    </a:lnTo>
                    <a:lnTo>
                      <a:pt x="834" y="1892"/>
                    </a:lnTo>
                    <a:lnTo>
                      <a:pt x="820" y="1898"/>
                    </a:lnTo>
                    <a:lnTo>
                      <a:pt x="830" y="1901"/>
                    </a:lnTo>
                    <a:lnTo>
                      <a:pt x="834" y="1892"/>
                    </a:lnTo>
                    <a:lnTo>
                      <a:pt x="813" y="188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6293" name="Freeform 133"/>
              <p:cNvSpPr>
                <a:spLocks/>
              </p:cNvSpPr>
              <p:nvPr/>
            </p:nvSpPr>
            <p:spPr bwMode="auto">
              <a:xfrm>
                <a:off x="3295" y="3093"/>
                <a:ext cx="165" cy="334"/>
              </a:xfrm>
              <a:custGeom>
                <a:avLst/>
                <a:gdLst>
                  <a:gd name="T0" fmla="*/ 5 w 935"/>
                  <a:gd name="T1" fmla="*/ 10 h 1886"/>
                  <a:gd name="T2" fmla="*/ 5 w 935"/>
                  <a:gd name="T3" fmla="*/ 9 h 1886"/>
                  <a:gd name="T4" fmla="*/ 5 w 935"/>
                  <a:gd name="T5" fmla="*/ 8 h 1886"/>
                  <a:gd name="T6" fmla="*/ 5 w 935"/>
                  <a:gd name="T7" fmla="*/ 7 h 1886"/>
                  <a:gd name="T8" fmla="*/ 5 w 935"/>
                  <a:gd name="T9" fmla="*/ 7 h 1886"/>
                  <a:gd name="T10" fmla="*/ 5 w 935"/>
                  <a:gd name="T11" fmla="*/ 6 h 1886"/>
                  <a:gd name="T12" fmla="*/ 5 w 935"/>
                  <a:gd name="T13" fmla="*/ 5 h 1886"/>
                  <a:gd name="T14" fmla="*/ 5 w 935"/>
                  <a:gd name="T15" fmla="*/ 5 h 1886"/>
                  <a:gd name="T16" fmla="*/ 5 w 935"/>
                  <a:gd name="T17" fmla="*/ 4 h 1886"/>
                  <a:gd name="T18" fmla="*/ 4 w 935"/>
                  <a:gd name="T19" fmla="*/ 4 h 1886"/>
                  <a:gd name="T20" fmla="*/ 4 w 935"/>
                  <a:gd name="T21" fmla="*/ 3 h 1886"/>
                  <a:gd name="T22" fmla="*/ 4 w 935"/>
                  <a:gd name="T23" fmla="*/ 3 h 1886"/>
                  <a:gd name="T24" fmla="*/ 3 w 935"/>
                  <a:gd name="T25" fmla="*/ 2 h 1886"/>
                  <a:gd name="T26" fmla="*/ 3 w 935"/>
                  <a:gd name="T27" fmla="*/ 2 h 1886"/>
                  <a:gd name="T28" fmla="*/ 2 w 935"/>
                  <a:gd name="T29" fmla="*/ 2 h 1886"/>
                  <a:gd name="T30" fmla="*/ 2 w 935"/>
                  <a:gd name="T31" fmla="*/ 2 h 1886"/>
                  <a:gd name="T32" fmla="*/ 2 w 935"/>
                  <a:gd name="T33" fmla="*/ 1 h 1886"/>
                  <a:gd name="T34" fmla="*/ 1 w 935"/>
                  <a:gd name="T35" fmla="*/ 1 h 1886"/>
                  <a:gd name="T36" fmla="*/ 1 w 935"/>
                  <a:gd name="T37" fmla="*/ 1 h 1886"/>
                  <a:gd name="T38" fmla="*/ 1 w 935"/>
                  <a:gd name="T39" fmla="*/ 1 h 1886"/>
                  <a:gd name="T40" fmla="*/ 1 w 935"/>
                  <a:gd name="T41" fmla="*/ 1 h 1886"/>
                  <a:gd name="T42" fmla="*/ 0 w 935"/>
                  <a:gd name="T43" fmla="*/ 0 h 1886"/>
                  <a:gd name="T44" fmla="*/ 0 w 935"/>
                  <a:gd name="T45" fmla="*/ 0 h 1886"/>
                  <a:gd name="T46" fmla="*/ 0 w 935"/>
                  <a:gd name="T47" fmla="*/ 0 h 1886"/>
                  <a:gd name="T48" fmla="*/ 0 w 935"/>
                  <a:gd name="T49" fmla="*/ 0 h 1886"/>
                  <a:gd name="T50" fmla="*/ 0 w 935"/>
                  <a:gd name="T51" fmla="*/ 1 h 1886"/>
                  <a:gd name="T52" fmla="*/ 0 w 935"/>
                  <a:gd name="T53" fmla="*/ 2 h 1886"/>
                  <a:gd name="T54" fmla="*/ 1 w 935"/>
                  <a:gd name="T55" fmla="*/ 3 h 1886"/>
                  <a:gd name="T56" fmla="*/ 1 w 935"/>
                  <a:gd name="T57" fmla="*/ 4 h 1886"/>
                  <a:gd name="T58" fmla="*/ 1 w 935"/>
                  <a:gd name="T59" fmla="*/ 4 h 1886"/>
                  <a:gd name="T60" fmla="*/ 1 w 935"/>
                  <a:gd name="T61" fmla="*/ 5 h 1886"/>
                  <a:gd name="T62" fmla="*/ 2 w 935"/>
                  <a:gd name="T63" fmla="*/ 6 h 1886"/>
                  <a:gd name="T64" fmla="*/ 2 w 935"/>
                  <a:gd name="T65" fmla="*/ 7 h 1886"/>
                  <a:gd name="T66" fmla="*/ 2 w 935"/>
                  <a:gd name="T67" fmla="*/ 8 h 1886"/>
                  <a:gd name="T68" fmla="*/ 2 w 935"/>
                  <a:gd name="T69" fmla="*/ 8 h 1886"/>
                  <a:gd name="T70" fmla="*/ 3 w 935"/>
                  <a:gd name="T71" fmla="*/ 9 h 1886"/>
                  <a:gd name="T72" fmla="*/ 3 w 935"/>
                  <a:gd name="T73" fmla="*/ 9 h 1886"/>
                  <a:gd name="T74" fmla="*/ 4 w 935"/>
                  <a:gd name="T75" fmla="*/ 10 h 1886"/>
                  <a:gd name="T76" fmla="*/ 4 w 935"/>
                  <a:gd name="T77" fmla="*/ 10 h 1886"/>
                  <a:gd name="T78" fmla="*/ 4 w 935"/>
                  <a:gd name="T79" fmla="*/ 10 h 188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935"/>
                  <a:gd name="T121" fmla="*/ 0 h 1886"/>
                  <a:gd name="T122" fmla="*/ 935 w 935"/>
                  <a:gd name="T123" fmla="*/ 1886 h 188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935" h="1886">
                    <a:moveTo>
                      <a:pt x="813" y="1886"/>
                    </a:moveTo>
                    <a:lnTo>
                      <a:pt x="842" y="1801"/>
                    </a:lnTo>
                    <a:lnTo>
                      <a:pt x="867" y="1719"/>
                    </a:lnTo>
                    <a:lnTo>
                      <a:pt x="888" y="1639"/>
                    </a:lnTo>
                    <a:lnTo>
                      <a:pt x="905" y="1562"/>
                    </a:lnTo>
                    <a:lnTo>
                      <a:pt x="918" y="1486"/>
                    </a:lnTo>
                    <a:lnTo>
                      <a:pt x="928" y="1414"/>
                    </a:lnTo>
                    <a:lnTo>
                      <a:pt x="934" y="1343"/>
                    </a:lnTo>
                    <a:lnTo>
                      <a:pt x="935" y="1274"/>
                    </a:lnTo>
                    <a:lnTo>
                      <a:pt x="935" y="1209"/>
                    </a:lnTo>
                    <a:lnTo>
                      <a:pt x="931" y="1146"/>
                    </a:lnTo>
                    <a:lnTo>
                      <a:pt x="924" y="1084"/>
                    </a:lnTo>
                    <a:lnTo>
                      <a:pt x="914" y="1025"/>
                    </a:lnTo>
                    <a:lnTo>
                      <a:pt x="901" y="967"/>
                    </a:lnTo>
                    <a:lnTo>
                      <a:pt x="887" y="912"/>
                    </a:lnTo>
                    <a:lnTo>
                      <a:pt x="868" y="860"/>
                    </a:lnTo>
                    <a:lnTo>
                      <a:pt x="849" y="810"/>
                    </a:lnTo>
                    <a:lnTo>
                      <a:pt x="826" y="761"/>
                    </a:lnTo>
                    <a:lnTo>
                      <a:pt x="803" y="714"/>
                    </a:lnTo>
                    <a:lnTo>
                      <a:pt x="776" y="669"/>
                    </a:lnTo>
                    <a:lnTo>
                      <a:pt x="749" y="627"/>
                    </a:lnTo>
                    <a:lnTo>
                      <a:pt x="720" y="586"/>
                    </a:lnTo>
                    <a:lnTo>
                      <a:pt x="690" y="548"/>
                    </a:lnTo>
                    <a:lnTo>
                      <a:pt x="657" y="512"/>
                    </a:lnTo>
                    <a:lnTo>
                      <a:pt x="624" y="476"/>
                    </a:lnTo>
                    <a:lnTo>
                      <a:pt x="590" y="443"/>
                    </a:lnTo>
                    <a:lnTo>
                      <a:pt x="556" y="412"/>
                    </a:lnTo>
                    <a:lnTo>
                      <a:pt x="520" y="383"/>
                    </a:lnTo>
                    <a:lnTo>
                      <a:pt x="484" y="355"/>
                    </a:lnTo>
                    <a:lnTo>
                      <a:pt x="447" y="329"/>
                    </a:lnTo>
                    <a:lnTo>
                      <a:pt x="410" y="305"/>
                    </a:lnTo>
                    <a:lnTo>
                      <a:pt x="373" y="283"/>
                    </a:lnTo>
                    <a:lnTo>
                      <a:pt x="336" y="262"/>
                    </a:lnTo>
                    <a:lnTo>
                      <a:pt x="304" y="244"/>
                    </a:lnTo>
                    <a:lnTo>
                      <a:pt x="272" y="225"/>
                    </a:lnTo>
                    <a:lnTo>
                      <a:pt x="243" y="208"/>
                    </a:lnTo>
                    <a:lnTo>
                      <a:pt x="216" y="191"/>
                    </a:lnTo>
                    <a:lnTo>
                      <a:pt x="191" y="174"/>
                    </a:lnTo>
                    <a:lnTo>
                      <a:pt x="166" y="157"/>
                    </a:lnTo>
                    <a:lnTo>
                      <a:pt x="143" y="141"/>
                    </a:lnTo>
                    <a:lnTo>
                      <a:pt x="122" y="124"/>
                    </a:lnTo>
                    <a:lnTo>
                      <a:pt x="103" y="109"/>
                    </a:lnTo>
                    <a:lnTo>
                      <a:pt x="84" y="93"/>
                    </a:lnTo>
                    <a:lnTo>
                      <a:pt x="67" y="77"/>
                    </a:lnTo>
                    <a:lnTo>
                      <a:pt x="51" y="61"/>
                    </a:lnTo>
                    <a:lnTo>
                      <a:pt x="37" y="46"/>
                    </a:lnTo>
                    <a:lnTo>
                      <a:pt x="24" y="30"/>
                    </a:lnTo>
                    <a:lnTo>
                      <a:pt x="12" y="15"/>
                    </a:lnTo>
                    <a:lnTo>
                      <a:pt x="0" y="0"/>
                    </a:lnTo>
                    <a:lnTo>
                      <a:pt x="7" y="61"/>
                    </a:lnTo>
                    <a:lnTo>
                      <a:pt x="15" y="127"/>
                    </a:lnTo>
                    <a:lnTo>
                      <a:pt x="25" y="194"/>
                    </a:lnTo>
                    <a:lnTo>
                      <a:pt x="38" y="262"/>
                    </a:lnTo>
                    <a:lnTo>
                      <a:pt x="53" y="333"/>
                    </a:lnTo>
                    <a:lnTo>
                      <a:pt x="69" y="405"/>
                    </a:lnTo>
                    <a:lnTo>
                      <a:pt x="86" y="479"/>
                    </a:lnTo>
                    <a:lnTo>
                      <a:pt x="105" y="554"/>
                    </a:lnTo>
                    <a:lnTo>
                      <a:pt x="126" y="628"/>
                    </a:lnTo>
                    <a:lnTo>
                      <a:pt x="149" y="705"/>
                    </a:lnTo>
                    <a:lnTo>
                      <a:pt x="172" y="779"/>
                    </a:lnTo>
                    <a:lnTo>
                      <a:pt x="196" y="856"/>
                    </a:lnTo>
                    <a:lnTo>
                      <a:pt x="222" y="930"/>
                    </a:lnTo>
                    <a:lnTo>
                      <a:pt x="248" y="1004"/>
                    </a:lnTo>
                    <a:lnTo>
                      <a:pt x="276" y="1077"/>
                    </a:lnTo>
                    <a:lnTo>
                      <a:pt x="305" y="1148"/>
                    </a:lnTo>
                    <a:lnTo>
                      <a:pt x="335" y="1219"/>
                    </a:lnTo>
                    <a:lnTo>
                      <a:pt x="365" y="1288"/>
                    </a:lnTo>
                    <a:lnTo>
                      <a:pt x="396" y="1353"/>
                    </a:lnTo>
                    <a:lnTo>
                      <a:pt x="427" y="1416"/>
                    </a:lnTo>
                    <a:lnTo>
                      <a:pt x="459" y="1478"/>
                    </a:lnTo>
                    <a:lnTo>
                      <a:pt x="491" y="1536"/>
                    </a:lnTo>
                    <a:lnTo>
                      <a:pt x="523" y="1590"/>
                    </a:lnTo>
                    <a:lnTo>
                      <a:pt x="556" y="1641"/>
                    </a:lnTo>
                    <a:lnTo>
                      <a:pt x="589" y="1688"/>
                    </a:lnTo>
                    <a:lnTo>
                      <a:pt x="621" y="1731"/>
                    </a:lnTo>
                    <a:lnTo>
                      <a:pt x="654" y="1769"/>
                    </a:lnTo>
                    <a:lnTo>
                      <a:pt x="686" y="1804"/>
                    </a:lnTo>
                    <a:lnTo>
                      <a:pt x="719" y="1832"/>
                    </a:lnTo>
                    <a:lnTo>
                      <a:pt x="750" y="1856"/>
                    </a:lnTo>
                    <a:lnTo>
                      <a:pt x="782" y="1874"/>
                    </a:lnTo>
                    <a:lnTo>
                      <a:pt x="813" y="1886"/>
                    </a:lnTo>
                    <a:close/>
                  </a:path>
                </a:pathLst>
              </a:custGeom>
              <a:solidFill>
                <a:srgbClr val="00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6294" name="Freeform 134"/>
              <p:cNvSpPr>
                <a:spLocks/>
              </p:cNvSpPr>
              <p:nvPr/>
            </p:nvSpPr>
            <p:spPr bwMode="auto">
              <a:xfrm>
                <a:off x="3353" y="3138"/>
                <a:ext cx="109" cy="290"/>
              </a:xfrm>
              <a:custGeom>
                <a:avLst/>
                <a:gdLst>
                  <a:gd name="T0" fmla="*/ 0 w 616"/>
                  <a:gd name="T1" fmla="*/ 0 h 1637"/>
                  <a:gd name="T2" fmla="*/ 0 w 616"/>
                  <a:gd name="T3" fmla="*/ 0 h 1637"/>
                  <a:gd name="T4" fmla="*/ 1 w 616"/>
                  <a:gd name="T5" fmla="*/ 1 h 1637"/>
                  <a:gd name="T6" fmla="*/ 1 w 616"/>
                  <a:gd name="T7" fmla="*/ 1 h 1637"/>
                  <a:gd name="T8" fmla="*/ 2 w 616"/>
                  <a:gd name="T9" fmla="*/ 1 h 1637"/>
                  <a:gd name="T10" fmla="*/ 2 w 616"/>
                  <a:gd name="T11" fmla="*/ 2 h 1637"/>
                  <a:gd name="T12" fmla="*/ 2 w 616"/>
                  <a:gd name="T13" fmla="*/ 2 h 1637"/>
                  <a:gd name="T14" fmla="*/ 3 w 616"/>
                  <a:gd name="T15" fmla="*/ 3 h 1637"/>
                  <a:gd name="T16" fmla="*/ 3 w 616"/>
                  <a:gd name="T17" fmla="*/ 3 h 1637"/>
                  <a:gd name="T18" fmla="*/ 3 w 616"/>
                  <a:gd name="T19" fmla="*/ 4 h 1637"/>
                  <a:gd name="T20" fmla="*/ 3 w 616"/>
                  <a:gd name="T21" fmla="*/ 4 h 1637"/>
                  <a:gd name="T22" fmla="*/ 3 w 616"/>
                  <a:gd name="T23" fmla="*/ 5 h 1637"/>
                  <a:gd name="T24" fmla="*/ 3 w 616"/>
                  <a:gd name="T25" fmla="*/ 6 h 1637"/>
                  <a:gd name="T26" fmla="*/ 3 w 616"/>
                  <a:gd name="T27" fmla="*/ 6 h 1637"/>
                  <a:gd name="T28" fmla="*/ 3 w 616"/>
                  <a:gd name="T29" fmla="*/ 7 h 1637"/>
                  <a:gd name="T30" fmla="*/ 3 w 616"/>
                  <a:gd name="T31" fmla="*/ 8 h 1637"/>
                  <a:gd name="T32" fmla="*/ 3 w 616"/>
                  <a:gd name="T33" fmla="*/ 9 h 1637"/>
                  <a:gd name="T34" fmla="*/ 3 w 616"/>
                  <a:gd name="T35" fmla="*/ 9 h 1637"/>
                  <a:gd name="T36" fmla="*/ 3 w 616"/>
                  <a:gd name="T37" fmla="*/ 8 h 1637"/>
                  <a:gd name="T38" fmla="*/ 3 w 616"/>
                  <a:gd name="T39" fmla="*/ 7 h 1637"/>
                  <a:gd name="T40" fmla="*/ 3 w 616"/>
                  <a:gd name="T41" fmla="*/ 6 h 1637"/>
                  <a:gd name="T42" fmla="*/ 3 w 616"/>
                  <a:gd name="T43" fmla="*/ 5 h 1637"/>
                  <a:gd name="T44" fmla="*/ 3 w 616"/>
                  <a:gd name="T45" fmla="*/ 5 h 1637"/>
                  <a:gd name="T46" fmla="*/ 3 w 616"/>
                  <a:gd name="T47" fmla="*/ 4 h 1637"/>
                  <a:gd name="T48" fmla="*/ 3 w 616"/>
                  <a:gd name="T49" fmla="*/ 3 h 1637"/>
                  <a:gd name="T50" fmla="*/ 3 w 616"/>
                  <a:gd name="T51" fmla="*/ 3 h 1637"/>
                  <a:gd name="T52" fmla="*/ 2 w 616"/>
                  <a:gd name="T53" fmla="*/ 2 h 1637"/>
                  <a:gd name="T54" fmla="*/ 2 w 616"/>
                  <a:gd name="T55" fmla="*/ 2 h 1637"/>
                  <a:gd name="T56" fmla="*/ 2 w 616"/>
                  <a:gd name="T57" fmla="*/ 1 h 1637"/>
                  <a:gd name="T58" fmla="*/ 1 w 616"/>
                  <a:gd name="T59" fmla="*/ 1 h 1637"/>
                  <a:gd name="T60" fmla="*/ 1 w 616"/>
                  <a:gd name="T61" fmla="*/ 1 h 1637"/>
                  <a:gd name="T62" fmla="*/ 1 w 616"/>
                  <a:gd name="T63" fmla="*/ 0 h 1637"/>
                  <a:gd name="T64" fmla="*/ 0 w 616"/>
                  <a:gd name="T65" fmla="*/ 0 h 1637"/>
                  <a:gd name="T66" fmla="*/ 0 w 616"/>
                  <a:gd name="T67" fmla="*/ 0 h 1637"/>
                  <a:gd name="T68" fmla="*/ 0 w 616"/>
                  <a:gd name="T69" fmla="*/ 0 h 163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616"/>
                  <a:gd name="T106" fmla="*/ 0 h 1637"/>
                  <a:gd name="T107" fmla="*/ 616 w 616"/>
                  <a:gd name="T108" fmla="*/ 1637 h 163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616" h="1637">
                    <a:moveTo>
                      <a:pt x="0" y="18"/>
                    </a:moveTo>
                    <a:lnTo>
                      <a:pt x="0" y="18"/>
                    </a:lnTo>
                    <a:lnTo>
                      <a:pt x="37" y="39"/>
                    </a:lnTo>
                    <a:lnTo>
                      <a:pt x="74" y="62"/>
                    </a:lnTo>
                    <a:lnTo>
                      <a:pt x="109" y="85"/>
                    </a:lnTo>
                    <a:lnTo>
                      <a:pt x="146" y="112"/>
                    </a:lnTo>
                    <a:lnTo>
                      <a:pt x="183" y="139"/>
                    </a:lnTo>
                    <a:lnTo>
                      <a:pt x="217" y="167"/>
                    </a:lnTo>
                    <a:lnTo>
                      <a:pt x="251" y="198"/>
                    </a:lnTo>
                    <a:lnTo>
                      <a:pt x="285" y="231"/>
                    </a:lnTo>
                    <a:lnTo>
                      <a:pt x="318" y="266"/>
                    </a:lnTo>
                    <a:lnTo>
                      <a:pt x="351" y="302"/>
                    </a:lnTo>
                    <a:lnTo>
                      <a:pt x="380" y="340"/>
                    </a:lnTo>
                    <a:lnTo>
                      <a:pt x="409" y="381"/>
                    </a:lnTo>
                    <a:lnTo>
                      <a:pt x="436" y="421"/>
                    </a:lnTo>
                    <a:lnTo>
                      <a:pt x="463" y="466"/>
                    </a:lnTo>
                    <a:lnTo>
                      <a:pt x="485" y="513"/>
                    </a:lnTo>
                    <a:lnTo>
                      <a:pt x="507" y="561"/>
                    </a:lnTo>
                    <a:lnTo>
                      <a:pt x="527" y="610"/>
                    </a:lnTo>
                    <a:lnTo>
                      <a:pt x="545" y="662"/>
                    </a:lnTo>
                    <a:lnTo>
                      <a:pt x="560" y="717"/>
                    </a:lnTo>
                    <a:lnTo>
                      <a:pt x="573" y="775"/>
                    </a:lnTo>
                    <a:lnTo>
                      <a:pt x="582" y="832"/>
                    </a:lnTo>
                    <a:lnTo>
                      <a:pt x="590" y="894"/>
                    </a:lnTo>
                    <a:lnTo>
                      <a:pt x="594" y="956"/>
                    </a:lnTo>
                    <a:lnTo>
                      <a:pt x="593" y="1021"/>
                    </a:lnTo>
                    <a:lnTo>
                      <a:pt x="593" y="1090"/>
                    </a:lnTo>
                    <a:lnTo>
                      <a:pt x="586" y="1159"/>
                    </a:lnTo>
                    <a:lnTo>
                      <a:pt x="577" y="1231"/>
                    </a:lnTo>
                    <a:lnTo>
                      <a:pt x="564" y="1306"/>
                    </a:lnTo>
                    <a:lnTo>
                      <a:pt x="547" y="1384"/>
                    </a:lnTo>
                    <a:lnTo>
                      <a:pt x="526" y="1464"/>
                    </a:lnTo>
                    <a:lnTo>
                      <a:pt x="501" y="1544"/>
                    </a:lnTo>
                    <a:lnTo>
                      <a:pt x="472" y="1629"/>
                    </a:lnTo>
                    <a:lnTo>
                      <a:pt x="493" y="1637"/>
                    </a:lnTo>
                    <a:lnTo>
                      <a:pt x="522" y="1552"/>
                    </a:lnTo>
                    <a:lnTo>
                      <a:pt x="547" y="1469"/>
                    </a:lnTo>
                    <a:lnTo>
                      <a:pt x="568" y="1389"/>
                    </a:lnTo>
                    <a:lnTo>
                      <a:pt x="585" y="1312"/>
                    </a:lnTo>
                    <a:lnTo>
                      <a:pt x="598" y="1234"/>
                    </a:lnTo>
                    <a:lnTo>
                      <a:pt x="607" y="1162"/>
                    </a:lnTo>
                    <a:lnTo>
                      <a:pt x="614" y="1090"/>
                    </a:lnTo>
                    <a:lnTo>
                      <a:pt x="616" y="1021"/>
                    </a:lnTo>
                    <a:lnTo>
                      <a:pt x="615" y="956"/>
                    </a:lnTo>
                    <a:lnTo>
                      <a:pt x="611" y="891"/>
                    </a:lnTo>
                    <a:lnTo>
                      <a:pt x="603" y="830"/>
                    </a:lnTo>
                    <a:lnTo>
                      <a:pt x="594" y="769"/>
                    </a:lnTo>
                    <a:lnTo>
                      <a:pt x="581" y="712"/>
                    </a:lnTo>
                    <a:lnTo>
                      <a:pt x="566" y="656"/>
                    </a:lnTo>
                    <a:lnTo>
                      <a:pt x="548" y="603"/>
                    </a:lnTo>
                    <a:lnTo>
                      <a:pt x="528" y="553"/>
                    </a:lnTo>
                    <a:lnTo>
                      <a:pt x="506" y="503"/>
                    </a:lnTo>
                    <a:lnTo>
                      <a:pt x="481" y="456"/>
                    </a:lnTo>
                    <a:lnTo>
                      <a:pt x="455" y="411"/>
                    </a:lnTo>
                    <a:lnTo>
                      <a:pt x="427" y="368"/>
                    </a:lnTo>
                    <a:lnTo>
                      <a:pt x="398" y="327"/>
                    </a:lnTo>
                    <a:lnTo>
                      <a:pt x="367" y="289"/>
                    </a:lnTo>
                    <a:lnTo>
                      <a:pt x="334" y="251"/>
                    </a:lnTo>
                    <a:lnTo>
                      <a:pt x="301" y="215"/>
                    </a:lnTo>
                    <a:lnTo>
                      <a:pt x="267" y="182"/>
                    </a:lnTo>
                    <a:lnTo>
                      <a:pt x="233" y="151"/>
                    </a:lnTo>
                    <a:lnTo>
                      <a:pt x="196" y="121"/>
                    </a:lnTo>
                    <a:lnTo>
                      <a:pt x="159" y="93"/>
                    </a:lnTo>
                    <a:lnTo>
                      <a:pt x="122" y="67"/>
                    </a:lnTo>
                    <a:lnTo>
                      <a:pt x="84" y="43"/>
                    </a:lnTo>
                    <a:lnTo>
                      <a:pt x="47" y="21"/>
                    </a:lnTo>
                    <a:lnTo>
                      <a:pt x="11" y="0"/>
                    </a:lnTo>
                    <a:lnTo>
                      <a:pt x="0" y="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6295" name="Freeform 135"/>
              <p:cNvSpPr>
                <a:spLocks/>
              </p:cNvSpPr>
              <p:nvPr/>
            </p:nvSpPr>
            <p:spPr bwMode="auto">
              <a:xfrm>
                <a:off x="3292" y="3086"/>
                <a:ext cx="63" cy="55"/>
              </a:xfrm>
              <a:custGeom>
                <a:avLst/>
                <a:gdLst>
                  <a:gd name="T0" fmla="*/ 0 w 356"/>
                  <a:gd name="T1" fmla="*/ 0 h 309"/>
                  <a:gd name="T2" fmla="*/ 0 w 356"/>
                  <a:gd name="T3" fmla="*/ 0 h 309"/>
                  <a:gd name="T4" fmla="*/ 0 w 356"/>
                  <a:gd name="T5" fmla="*/ 0 h 309"/>
                  <a:gd name="T6" fmla="*/ 0 w 356"/>
                  <a:gd name="T7" fmla="*/ 0 h 309"/>
                  <a:gd name="T8" fmla="*/ 0 w 356"/>
                  <a:gd name="T9" fmla="*/ 1 h 309"/>
                  <a:gd name="T10" fmla="*/ 0 w 356"/>
                  <a:gd name="T11" fmla="*/ 1 h 309"/>
                  <a:gd name="T12" fmla="*/ 0 w 356"/>
                  <a:gd name="T13" fmla="*/ 1 h 309"/>
                  <a:gd name="T14" fmla="*/ 1 w 356"/>
                  <a:gd name="T15" fmla="*/ 1 h 309"/>
                  <a:gd name="T16" fmla="*/ 1 w 356"/>
                  <a:gd name="T17" fmla="*/ 1 h 309"/>
                  <a:gd name="T18" fmla="*/ 1 w 356"/>
                  <a:gd name="T19" fmla="*/ 1 h 309"/>
                  <a:gd name="T20" fmla="*/ 1 w 356"/>
                  <a:gd name="T21" fmla="*/ 1 h 309"/>
                  <a:gd name="T22" fmla="*/ 1 w 356"/>
                  <a:gd name="T23" fmla="*/ 1 h 309"/>
                  <a:gd name="T24" fmla="*/ 1 w 356"/>
                  <a:gd name="T25" fmla="*/ 1 h 309"/>
                  <a:gd name="T26" fmla="*/ 1 w 356"/>
                  <a:gd name="T27" fmla="*/ 1 h 309"/>
                  <a:gd name="T28" fmla="*/ 1 w 356"/>
                  <a:gd name="T29" fmla="*/ 1 h 309"/>
                  <a:gd name="T30" fmla="*/ 2 w 356"/>
                  <a:gd name="T31" fmla="*/ 2 h 309"/>
                  <a:gd name="T32" fmla="*/ 2 w 356"/>
                  <a:gd name="T33" fmla="*/ 2 h 309"/>
                  <a:gd name="T34" fmla="*/ 2 w 356"/>
                  <a:gd name="T35" fmla="*/ 2 h 309"/>
                  <a:gd name="T36" fmla="*/ 2 w 356"/>
                  <a:gd name="T37" fmla="*/ 2 h 309"/>
                  <a:gd name="T38" fmla="*/ 2 w 356"/>
                  <a:gd name="T39" fmla="*/ 2 h 309"/>
                  <a:gd name="T40" fmla="*/ 2 w 356"/>
                  <a:gd name="T41" fmla="*/ 1 h 309"/>
                  <a:gd name="T42" fmla="*/ 1 w 356"/>
                  <a:gd name="T43" fmla="*/ 1 h 309"/>
                  <a:gd name="T44" fmla="*/ 1 w 356"/>
                  <a:gd name="T45" fmla="*/ 1 h 309"/>
                  <a:gd name="T46" fmla="*/ 1 w 356"/>
                  <a:gd name="T47" fmla="*/ 1 h 309"/>
                  <a:gd name="T48" fmla="*/ 1 w 356"/>
                  <a:gd name="T49" fmla="*/ 1 h 309"/>
                  <a:gd name="T50" fmla="*/ 1 w 356"/>
                  <a:gd name="T51" fmla="*/ 1 h 309"/>
                  <a:gd name="T52" fmla="*/ 1 w 356"/>
                  <a:gd name="T53" fmla="*/ 1 h 309"/>
                  <a:gd name="T54" fmla="*/ 1 w 356"/>
                  <a:gd name="T55" fmla="*/ 1 h 309"/>
                  <a:gd name="T56" fmla="*/ 1 w 356"/>
                  <a:gd name="T57" fmla="*/ 1 h 309"/>
                  <a:gd name="T58" fmla="*/ 1 w 356"/>
                  <a:gd name="T59" fmla="*/ 1 h 309"/>
                  <a:gd name="T60" fmla="*/ 0 w 356"/>
                  <a:gd name="T61" fmla="*/ 1 h 309"/>
                  <a:gd name="T62" fmla="*/ 0 w 356"/>
                  <a:gd name="T63" fmla="*/ 0 h 309"/>
                  <a:gd name="T64" fmla="*/ 0 w 356"/>
                  <a:gd name="T65" fmla="*/ 0 h 309"/>
                  <a:gd name="T66" fmla="*/ 0 w 356"/>
                  <a:gd name="T67" fmla="*/ 0 h 309"/>
                  <a:gd name="T68" fmla="*/ 0 w 356"/>
                  <a:gd name="T69" fmla="*/ 0 h 309"/>
                  <a:gd name="T70" fmla="*/ 0 w 356"/>
                  <a:gd name="T71" fmla="*/ 0 h 309"/>
                  <a:gd name="T72" fmla="*/ 0 w 356"/>
                  <a:gd name="T73" fmla="*/ 0 h 309"/>
                  <a:gd name="T74" fmla="*/ 0 w 356"/>
                  <a:gd name="T75" fmla="*/ 0 h 309"/>
                  <a:gd name="T76" fmla="*/ 0 w 356"/>
                  <a:gd name="T77" fmla="*/ 0 h 309"/>
                  <a:gd name="T78" fmla="*/ 0 w 356"/>
                  <a:gd name="T79" fmla="*/ 0 h 30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356"/>
                  <a:gd name="T121" fmla="*/ 0 h 309"/>
                  <a:gd name="T122" fmla="*/ 356 w 356"/>
                  <a:gd name="T123" fmla="*/ 309 h 309"/>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356" h="309">
                    <a:moveTo>
                      <a:pt x="25" y="36"/>
                    </a:moveTo>
                    <a:lnTo>
                      <a:pt x="5" y="44"/>
                    </a:lnTo>
                    <a:lnTo>
                      <a:pt x="17" y="60"/>
                    </a:lnTo>
                    <a:lnTo>
                      <a:pt x="29" y="74"/>
                    </a:lnTo>
                    <a:lnTo>
                      <a:pt x="43" y="91"/>
                    </a:lnTo>
                    <a:lnTo>
                      <a:pt x="58" y="107"/>
                    </a:lnTo>
                    <a:lnTo>
                      <a:pt x="73" y="123"/>
                    </a:lnTo>
                    <a:lnTo>
                      <a:pt x="90" y="139"/>
                    </a:lnTo>
                    <a:lnTo>
                      <a:pt x="110" y="156"/>
                    </a:lnTo>
                    <a:lnTo>
                      <a:pt x="130" y="172"/>
                    </a:lnTo>
                    <a:lnTo>
                      <a:pt x="151" y="189"/>
                    </a:lnTo>
                    <a:lnTo>
                      <a:pt x="173" y="204"/>
                    </a:lnTo>
                    <a:lnTo>
                      <a:pt x="198" y="221"/>
                    </a:lnTo>
                    <a:lnTo>
                      <a:pt x="223" y="238"/>
                    </a:lnTo>
                    <a:lnTo>
                      <a:pt x="252" y="256"/>
                    </a:lnTo>
                    <a:lnTo>
                      <a:pt x="281" y="273"/>
                    </a:lnTo>
                    <a:lnTo>
                      <a:pt x="312" y="291"/>
                    </a:lnTo>
                    <a:lnTo>
                      <a:pt x="345" y="309"/>
                    </a:lnTo>
                    <a:lnTo>
                      <a:pt x="356" y="291"/>
                    </a:lnTo>
                    <a:lnTo>
                      <a:pt x="323" y="273"/>
                    </a:lnTo>
                    <a:lnTo>
                      <a:pt x="291" y="254"/>
                    </a:lnTo>
                    <a:lnTo>
                      <a:pt x="262" y="237"/>
                    </a:lnTo>
                    <a:lnTo>
                      <a:pt x="236" y="220"/>
                    </a:lnTo>
                    <a:lnTo>
                      <a:pt x="211" y="203"/>
                    </a:lnTo>
                    <a:lnTo>
                      <a:pt x="186" y="186"/>
                    </a:lnTo>
                    <a:lnTo>
                      <a:pt x="164" y="170"/>
                    </a:lnTo>
                    <a:lnTo>
                      <a:pt x="143" y="153"/>
                    </a:lnTo>
                    <a:lnTo>
                      <a:pt x="123" y="137"/>
                    </a:lnTo>
                    <a:lnTo>
                      <a:pt x="106" y="123"/>
                    </a:lnTo>
                    <a:lnTo>
                      <a:pt x="89" y="107"/>
                    </a:lnTo>
                    <a:lnTo>
                      <a:pt x="73" y="91"/>
                    </a:lnTo>
                    <a:lnTo>
                      <a:pt x="59" y="76"/>
                    </a:lnTo>
                    <a:lnTo>
                      <a:pt x="47" y="61"/>
                    </a:lnTo>
                    <a:lnTo>
                      <a:pt x="35" y="47"/>
                    </a:lnTo>
                    <a:lnTo>
                      <a:pt x="23" y="31"/>
                    </a:lnTo>
                    <a:lnTo>
                      <a:pt x="4" y="39"/>
                    </a:lnTo>
                    <a:lnTo>
                      <a:pt x="23" y="31"/>
                    </a:lnTo>
                    <a:lnTo>
                      <a:pt x="0" y="0"/>
                    </a:lnTo>
                    <a:lnTo>
                      <a:pt x="4" y="39"/>
                    </a:lnTo>
                    <a:lnTo>
                      <a:pt x="25" y="3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6296" name="Freeform 136"/>
              <p:cNvSpPr>
                <a:spLocks/>
              </p:cNvSpPr>
              <p:nvPr/>
            </p:nvSpPr>
            <p:spPr bwMode="auto">
              <a:xfrm>
                <a:off x="3293" y="3093"/>
                <a:ext cx="147" cy="336"/>
              </a:xfrm>
              <a:custGeom>
                <a:avLst/>
                <a:gdLst>
                  <a:gd name="T0" fmla="*/ 5 w 834"/>
                  <a:gd name="T1" fmla="*/ 10 h 1901"/>
                  <a:gd name="T2" fmla="*/ 4 w 834"/>
                  <a:gd name="T3" fmla="*/ 10 h 1901"/>
                  <a:gd name="T4" fmla="*/ 4 w 834"/>
                  <a:gd name="T5" fmla="*/ 10 h 1901"/>
                  <a:gd name="T6" fmla="*/ 4 w 834"/>
                  <a:gd name="T7" fmla="*/ 10 h 1901"/>
                  <a:gd name="T8" fmla="*/ 3 w 834"/>
                  <a:gd name="T9" fmla="*/ 9 h 1901"/>
                  <a:gd name="T10" fmla="*/ 3 w 834"/>
                  <a:gd name="T11" fmla="*/ 8 h 1901"/>
                  <a:gd name="T12" fmla="*/ 2 w 834"/>
                  <a:gd name="T13" fmla="*/ 8 h 1901"/>
                  <a:gd name="T14" fmla="*/ 2 w 834"/>
                  <a:gd name="T15" fmla="*/ 7 h 1901"/>
                  <a:gd name="T16" fmla="*/ 2 w 834"/>
                  <a:gd name="T17" fmla="*/ 6 h 1901"/>
                  <a:gd name="T18" fmla="*/ 1 w 834"/>
                  <a:gd name="T19" fmla="*/ 5 h 1901"/>
                  <a:gd name="T20" fmla="*/ 1 w 834"/>
                  <a:gd name="T21" fmla="*/ 5 h 1901"/>
                  <a:gd name="T22" fmla="*/ 1 w 834"/>
                  <a:gd name="T23" fmla="*/ 4 h 1901"/>
                  <a:gd name="T24" fmla="*/ 1 w 834"/>
                  <a:gd name="T25" fmla="*/ 3 h 1901"/>
                  <a:gd name="T26" fmla="*/ 1 w 834"/>
                  <a:gd name="T27" fmla="*/ 2 h 1901"/>
                  <a:gd name="T28" fmla="*/ 0 w 834"/>
                  <a:gd name="T29" fmla="*/ 1 h 1901"/>
                  <a:gd name="T30" fmla="*/ 0 w 834"/>
                  <a:gd name="T31" fmla="*/ 1 h 1901"/>
                  <a:gd name="T32" fmla="*/ 0 w 834"/>
                  <a:gd name="T33" fmla="*/ 0 h 1901"/>
                  <a:gd name="T34" fmla="*/ 0 w 834"/>
                  <a:gd name="T35" fmla="*/ 0 h 1901"/>
                  <a:gd name="T36" fmla="*/ 0 w 834"/>
                  <a:gd name="T37" fmla="*/ 1 h 1901"/>
                  <a:gd name="T38" fmla="*/ 0 w 834"/>
                  <a:gd name="T39" fmla="*/ 2 h 1901"/>
                  <a:gd name="T40" fmla="*/ 1 w 834"/>
                  <a:gd name="T41" fmla="*/ 3 h 1901"/>
                  <a:gd name="T42" fmla="*/ 1 w 834"/>
                  <a:gd name="T43" fmla="*/ 4 h 1901"/>
                  <a:gd name="T44" fmla="*/ 1 w 834"/>
                  <a:gd name="T45" fmla="*/ 4 h 1901"/>
                  <a:gd name="T46" fmla="*/ 1 w 834"/>
                  <a:gd name="T47" fmla="*/ 5 h 1901"/>
                  <a:gd name="T48" fmla="*/ 2 w 834"/>
                  <a:gd name="T49" fmla="*/ 6 h 1901"/>
                  <a:gd name="T50" fmla="*/ 2 w 834"/>
                  <a:gd name="T51" fmla="*/ 7 h 1901"/>
                  <a:gd name="T52" fmla="*/ 2 w 834"/>
                  <a:gd name="T53" fmla="*/ 7 h 1901"/>
                  <a:gd name="T54" fmla="*/ 2 w 834"/>
                  <a:gd name="T55" fmla="*/ 8 h 1901"/>
                  <a:gd name="T56" fmla="*/ 3 w 834"/>
                  <a:gd name="T57" fmla="*/ 9 h 1901"/>
                  <a:gd name="T58" fmla="*/ 3 w 834"/>
                  <a:gd name="T59" fmla="*/ 9 h 1901"/>
                  <a:gd name="T60" fmla="*/ 4 w 834"/>
                  <a:gd name="T61" fmla="*/ 10 h 1901"/>
                  <a:gd name="T62" fmla="*/ 4 w 834"/>
                  <a:gd name="T63" fmla="*/ 10 h 1901"/>
                  <a:gd name="T64" fmla="*/ 4 w 834"/>
                  <a:gd name="T65" fmla="*/ 10 h 1901"/>
                  <a:gd name="T66" fmla="*/ 5 w 834"/>
                  <a:gd name="T67" fmla="*/ 10 h 1901"/>
                  <a:gd name="T68" fmla="*/ 5 w 834"/>
                  <a:gd name="T69" fmla="*/ 10 h 1901"/>
                  <a:gd name="T70" fmla="*/ 4 w 834"/>
                  <a:gd name="T71" fmla="*/ 10 h 190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34"/>
                  <a:gd name="T109" fmla="*/ 0 h 1901"/>
                  <a:gd name="T110" fmla="*/ 834 w 834"/>
                  <a:gd name="T111" fmla="*/ 1901 h 190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34" h="1901">
                    <a:moveTo>
                      <a:pt x="813" y="1884"/>
                    </a:moveTo>
                    <a:lnTo>
                      <a:pt x="826" y="1878"/>
                    </a:lnTo>
                    <a:lnTo>
                      <a:pt x="797" y="1866"/>
                    </a:lnTo>
                    <a:lnTo>
                      <a:pt x="767" y="1849"/>
                    </a:lnTo>
                    <a:lnTo>
                      <a:pt x="735" y="1825"/>
                    </a:lnTo>
                    <a:lnTo>
                      <a:pt x="704" y="1798"/>
                    </a:lnTo>
                    <a:lnTo>
                      <a:pt x="672" y="1764"/>
                    </a:lnTo>
                    <a:lnTo>
                      <a:pt x="641" y="1727"/>
                    </a:lnTo>
                    <a:lnTo>
                      <a:pt x="608" y="1683"/>
                    </a:lnTo>
                    <a:lnTo>
                      <a:pt x="575" y="1636"/>
                    </a:lnTo>
                    <a:lnTo>
                      <a:pt x="542" y="1586"/>
                    </a:lnTo>
                    <a:lnTo>
                      <a:pt x="511" y="1532"/>
                    </a:lnTo>
                    <a:lnTo>
                      <a:pt x="478" y="1475"/>
                    </a:lnTo>
                    <a:lnTo>
                      <a:pt x="448" y="1413"/>
                    </a:lnTo>
                    <a:lnTo>
                      <a:pt x="416" y="1350"/>
                    </a:lnTo>
                    <a:lnTo>
                      <a:pt x="386" y="1286"/>
                    </a:lnTo>
                    <a:lnTo>
                      <a:pt x="356" y="1217"/>
                    </a:lnTo>
                    <a:lnTo>
                      <a:pt x="325" y="1146"/>
                    </a:lnTo>
                    <a:lnTo>
                      <a:pt x="297" y="1076"/>
                    </a:lnTo>
                    <a:lnTo>
                      <a:pt x="269" y="1002"/>
                    </a:lnTo>
                    <a:lnTo>
                      <a:pt x="243" y="928"/>
                    </a:lnTo>
                    <a:lnTo>
                      <a:pt x="216" y="854"/>
                    </a:lnTo>
                    <a:lnTo>
                      <a:pt x="193" y="778"/>
                    </a:lnTo>
                    <a:lnTo>
                      <a:pt x="169" y="704"/>
                    </a:lnTo>
                    <a:lnTo>
                      <a:pt x="147" y="628"/>
                    </a:lnTo>
                    <a:lnTo>
                      <a:pt x="126" y="553"/>
                    </a:lnTo>
                    <a:lnTo>
                      <a:pt x="106" y="478"/>
                    </a:lnTo>
                    <a:lnTo>
                      <a:pt x="89" y="405"/>
                    </a:lnTo>
                    <a:lnTo>
                      <a:pt x="73" y="332"/>
                    </a:lnTo>
                    <a:lnTo>
                      <a:pt x="59" y="262"/>
                    </a:lnTo>
                    <a:lnTo>
                      <a:pt x="46" y="195"/>
                    </a:lnTo>
                    <a:lnTo>
                      <a:pt x="35" y="128"/>
                    </a:lnTo>
                    <a:lnTo>
                      <a:pt x="27" y="62"/>
                    </a:lnTo>
                    <a:lnTo>
                      <a:pt x="21" y="0"/>
                    </a:lnTo>
                    <a:lnTo>
                      <a:pt x="0" y="3"/>
                    </a:lnTo>
                    <a:lnTo>
                      <a:pt x="6" y="65"/>
                    </a:lnTo>
                    <a:lnTo>
                      <a:pt x="14" y="130"/>
                    </a:lnTo>
                    <a:lnTo>
                      <a:pt x="25" y="197"/>
                    </a:lnTo>
                    <a:lnTo>
                      <a:pt x="38" y="267"/>
                    </a:lnTo>
                    <a:lnTo>
                      <a:pt x="52" y="338"/>
                    </a:lnTo>
                    <a:lnTo>
                      <a:pt x="68" y="410"/>
                    </a:lnTo>
                    <a:lnTo>
                      <a:pt x="85" y="483"/>
                    </a:lnTo>
                    <a:lnTo>
                      <a:pt x="105" y="558"/>
                    </a:lnTo>
                    <a:lnTo>
                      <a:pt x="126" y="633"/>
                    </a:lnTo>
                    <a:lnTo>
                      <a:pt x="148" y="709"/>
                    </a:lnTo>
                    <a:lnTo>
                      <a:pt x="172" y="785"/>
                    </a:lnTo>
                    <a:lnTo>
                      <a:pt x="195" y="862"/>
                    </a:lnTo>
                    <a:lnTo>
                      <a:pt x="222" y="936"/>
                    </a:lnTo>
                    <a:lnTo>
                      <a:pt x="248" y="1010"/>
                    </a:lnTo>
                    <a:lnTo>
                      <a:pt x="276" y="1083"/>
                    </a:lnTo>
                    <a:lnTo>
                      <a:pt x="304" y="1154"/>
                    </a:lnTo>
                    <a:lnTo>
                      <a:pt x="335" y="1225"/>
                    </a:lnTo>
                    <a:lnTo>
                      <a:pt x="365" y="1293"/>
                    </a:lnTo>
                    <a:lnTo>
                      <a:pt x="395" y="1360"/>
                    </a:lnTo>
                    <a:lnTo>
                      <a:pt x="427" y="1423"/>
                    </a:lnTo>
                    <a:lnTo>
                      <a:pt x="459" y="1485"/>
                    </a:lnTo>
                    <a:lnTo>
                      <a:pt x="492" y="1543"/>
                    </a:lnTo>
                    <a:lnTo>
                      <a:pt x="524" y="1597"/>
                    </a:lnTo>
                    <a:lnTo>
                      <a:pt x="557" y="1649"/>
                    </a:lnTo>
                    <a:lnTo>
                      <a:pt x="589" y="1697"/>
                    </a:lnTo>
                    <a:lnTo>
                      <a:pt x="622" y="1740"/>
                    </a:lnTo>
                    <a:lnTo>
                      <a:pt x="656" y="1779"/>
                    </a:lnTo>
                    <a:lnTo>
                      <a:pt x="688" y="1813"/>
                    </a:lnTo>
                    <a:lnTo>
                      <a:pt x="722" y="1844"/>
                    </a:lnTo>
                    <a:lnTo>
                      <a:pt x="754" y="1867"/>
                    </a:lnTo>
                    <a:lnTo>
                      <a:pt x="786" y="1887"/>
                    </a:lnTo>
                    <a:lnTo>
                      <a:pt x="821" y="1899"/>
                    </a:lnTo>
                    <a:lnTo>
                      <a:pt x="834" y="1892"/>
                    </a:lnTo>
                    <a:lnTo>
                      <a:pt x="821" y="1899"/>
                    </a:lnTo>
                    <a:lnTo>
                      <a:pt x="830" y="1901"/>
                    </a:lnTo>
                    <a:lnTo>
                      <a:pt x="834" y="1892"/>
                    </a:lnTo>
                    <a:lnTo>
                      <a:pt x="813" y="188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6297" name="Freeform 137"/>
              <p:cNvSpPr>
                <a:spLocks/>
              </p:cNvSpPr>
              <p:nvPr/>
            </p:nvSpPr>
            <p:spPr bwMode="auto">
              <a:xfrm>
                <a:off x="3422" y="3193"/>
                <a:ext cx="156" cy="321"/>
              </a:xfrm>
              <a:custGeom>
                <a:avLst/>
                <a:gdLst>
                  <a:gd name="T0" fmla="*/ 0 w 884"/>
                  <a:gd name="T1" fmla="*/ 10 h 1814"/>
                  <a:gd name="T2" fmla="*/ 0 w 884"/>
                  <a:gd name="T3" fmla="*/ 9 h 1814"/>
                  <a:gd name="T4" fmla="*/ 0 w 884"/>
                  <a:gd name="T5" fmla="*/ 8 h 1814"/>
                  <a:gd name="T6" fmla="*/ 0 w 884"/>
                  <a:gd name="T7" fmla="*/ 8 h 1814"/>
                  <a:gd name="T8" fmla="*/ 0 w 884"/>
                  <a:gd name="T9" fmla="*/ 7 h 1814"/>
                  <a:gd name="T10" fmla="*/ 0 w 884"/>
                  <a:gd name="T11" fmla="*/ 7 h 1814"/>
                  <a:gd name="T12" fmla="*/ 0 w 884"/>
                  <a:gd name="T13" fmla="*/ 6 h 1814"/>
                  <a:gd name="T14" fmla="*/ 0 w 884"/>
                  <a:gd name="T15" fmla="*/ 6 h 1814"/>
                  <a:gd name="T16" fmla="*/ 1 w 884"/>
                  <a:gd name="T17" fmla="*/ 5 h 1814"/>
                  <a:gd name="T18" fmla="*/ 1 w 884"/>
                  <a:gd name="T19" fmla="*/ 5 h 1814"/>
                  <a:gd name="T20" fmla="*/ 1 w 884"/>
                  <a:gd name="T21" fmla="*/ 4 h 1814"/>
                  <a:gd name="T22" fmla="*/ 1 w 884"/>
                  <a:gd name="T23" fmla="*/ 4 h 1814"/>
                  <a:gd name="T24" fmla="*/ 1 w 884"/>
                  <a:gd name="T25" fmla="*/ 4 h 1814"/>
                  <a:gd name="T26" fmla="*/ 1 w 884"/>
                  <a:gd name="T27" fmla="*/ 4 h 1814"/>
                  <a:gd name="T28" fmla="*/ 2 w 884"/>
                  <a:gd name="T29" fmla="*/ 3 h 1814"/>
                  <a:gd name="T30" fmla="*/ 2 w 884"/>
                  <a:gd name="T31" fmla="*/ 3 h 1814"/>
                  <a:gd name="T32" fmla="*/ 2 w 884"/>
                  <a:gd name="T33" fmla="*/ 2 h 1814"/>
                  <a:gd name="T34" fmla="*/ 3 w 884"/>
                  <a:gd name="T35" fmla="*/ 2 h 1814"/>
                  <a:gd name="T36" fmla="*/ 4 w 884"/>
                  <a:gd name="T37" fmla="*/ 2 h 1814"/>
                  <a:gd name="T38" fmla="*/ 4 w 884"/>
                  <a:gd name="T39" fmla="*/ 1 h 1814"/>
                  <a:gd name="T40" fmla="*/ 4 w 884"/>
                  <a:gd name="T41" fmla="*/ 1 h 1814"/>
                  <a:gd name="T42" fmla="*/ 4 w 884"/>
                  <a:gd name="T43" fmla="*/ 1 h 1814"/>
                  <a:gd name="T44" fmla="*/ 5 w 884"/>
                  <a:gd name="T45" fmla="*/ 1 h 1814"/>
                  <a:gd name="T46" fmla="*/ 5 w 884"/>
                  <a:gd name="T47" fmla="*/ 0 h 1814"/>
                  <a:gd name="T48" fmla="*/ 5 w 884"/>
                  <a:gd name="T49" fmla="*/ 1 h 1814"/>
                  <a:gd name="T50" fmla="*/ 5 w 884"/>
                  <a:gd name="T51" fmla="*/ 2 h 1814"/>
                  <a:gd name="T52" fmla="*/ 5 w 884"/>
                  <a:gd name="T53" fmla="*/ 2 h 1814"/>
                  <a:gd name="T54" fmla="*/ 5 w 884"/>
                  <a:gd name="T55" fmla="*/ 3 h 1814"/>
                  <a:gd name="T56" fmla="*/ 5 w 884"/>
                  <a:gd name="T57" fmla="*/ 4 h 1814"/>
                  <a:gd name="T58" fmla="*/ 5 w 884"/>
                  <a:gd name="T59" fmla="*/ 4 h 1814"/>
                  <a:gd name="T60" fmla="*/ 5 w 884"/>
                  <a:gd name="T61" fmla="*/ 5 h 1814"/>
                  <a:gd name="T62" fmla="*/ 5 w 884"/>
                  <a:gd name="T63" fmla="*/ 5 h 1814"/>
                  <a:gd name="T64" fmla="*/ 4 w 884"/>
                  <a:gd name="T65" fmla="*/ 6 h 1814"/>
                  <a:gd name="T66" fmla="*/ 4 w 884"/>
                  <a:gd name="T67" fmla="*/ 6 h 1814"/>
                  <a:gd name="T68" fmla="*/ 4 w 884"/>
                  <a:gd name="T69" fmla="*/ 7 h 1814"/>
                  <a:gd name="T70" fmla="*/ 3 w 884"/>
                  <a:gd name="T71" fmla="*/ 7 h 1814"/>
                  <a:gd name="T72" fmla="*/ 3 w 884"/>
                  <a:gd name="T73" fmla="*/ 8 h 1814"/>
                  <a:gd name="T74" fmla="*/ 2 w 884"/>
                  <a:gd name="T75" fmla="*/ 8 h 1814"/>
                  <a:gd name="T76" fmla="*/ 1 w 884"/>
                  <a:gd name="T77" fmla="*/ 9 h 1814"/>
                  <a:gd name="T78" fmla="*/ 1 w 884"/>
                  <a:gd name="T79" fmla="*/ 10 h 181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884"/>
                  <a:gd name="T121" fmla="*/ 0 h 1814"/>
                  <a:gd name="T122" fmla="*/ 884 w 884"/>
                  <a:gd name="T123" fmla="*/ 1814 h 181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884" h="1814">
                    <a:moveTo>
                      <a:pt x="20" y="1814"/>
                    </a:moveTo>
                    <a:lnTo>
                      <a:pt x="13" y="1747"/>
                    </a:lnTo>
                    <a:lnTo>
                      <a:pt x="8" y="1681"/>
                    </a:lnTo>
                    <a:lnTo>
                      <a:pt x="3" y="1619"/>
                    </a:lnTo>
                    <a:lnTo>
                      <a:pt x="1" y="1559"/>
                    </a:lnTo>
                    <a:lnTo>
                      <a:pt x="0" y="1501"/>
                    </a:lnTo>
                    <a:lnTo>
                      <a:pt x="0" y="1445"/>
                    </a:lnTo>
                    <a:lnTo>
                      <a:pt x="1" y="1391"/>
                    </a:lnTo>
                    <a:lnTo>
                      <a:pt x="4" y="1338"/>
                    </a:lnTo>
                    <a:lnTo>
                      <a:pt x="8" y="1288"/>
                    </a:lnTo>
                    <a:lnTo>
                      <a:pt x="14" y="1240"/>
                    </a:lnTo>
                    <a:lnTo>
                      <a:pt x="21" y="1194"/>
                    </a:lnTo>
                    <a:lnTo>
                      <a:pt x="29" y="1149"/>
                    </a:lnTo>
                    <a:lnTo>
                      <a:pt x="37" y="1106"/>
                    </a:lnTo>
                    <a:lnTo>
                      <a:pt x="47" y="1064"/>
                    </a:lnTo>
                    <a:lnTo>
                      <a:pt x="59" y="1025"/>
                    </a:lnTo>
                    <a:lnTo>
                      <a:pt x="71" y="985"/>
                    </a:lnTo>
                    <a:lnTo>
                      <a:pt x="84" y="948"/>
                    </a:lnTo>
                    <a:lnTo>
                      <a:pt x="98" y="913"/>
                    </a:lnTo>
                    <a:lnTo>
                      <a:pt x="113" y="877"/>
                    </a:lnTo>
                    <a:lnTo>
                      <a:pt x="129" y="845"/>
                    </a:lnTo>
                    <a:lnTo>
                      <a:pt x="146" y="812"/>
                    </a:lnTo>
                    <a:lnTo>
                      <a:pt x="164" y="780"/>
                    </a:lnTo>
                    <a:lnTo>
                      <a:pt x="183" y="750"/>
                    </a:lnTo>
                    <a:lnTo>
                      <a:pt x="202" y="720"/>
                    </a:lnTo>
                    <a:lnTo>
                      <a:pt x="222" y="692"/>
                    </a:lnTo>
                    <a:lnTo>
                      <a:pt x="243" y="663"/>
                    </a:lnTo>
                    <a:lnTo>
                      <a:pt x="264" y="637"/>
                    </a:lnTo>
                    <a:lnTo>
                      <a:pt x="286" y="610"/>
                    </a:lnTo>
                    <a:lnTo>
                      <a:pt x="309" y="583"/>
                    </a:lnTo>
                    <a:lnTo>
                      <a:pt x="332" y="558"/>
                    </a:lnTo>
                    <a:lnTo>
                      <a:pt x="356" y="533"/>
                    </a:lnTo>
                    <a:lnTo>
                      <a:pt x="381" y="509"/>
                    </a:lnTo>
                    <a:lnTo>
                      <a:pt x="440" y="452"/>
                    </a:lnTo>
                    <a:lnTo>
                      <a:pt x="494" y="402"/>
                    </a:lnTo>
                    <a:lnTo>
                      <a:pt x="544" y="359"/>
                    </a:lnTo>
                    <a:lnTo>
                      <a:pt x="588" y="319"/>
                    </a:lnTo>
                    <a:lnTo>
                      <a:pt x="628" y="285"/>
                    </a:lnTo>
                    <a:lnTo>
                      <a:pt x="665" y="255"/>
                    </a:lnTo>
                    <a:lnTo>
                      <a:pt x="697" y="228"/>
                    </a:lnTo>
                    <a:lnTo>
                      <a:pt x="726" y="203"/>
                    </a:lnTo>
                    <a:lnTo>
                      <a:pt x="753" y="179"/>
                    </a:lnTo>
                    <a:lnTo>
                      <a:pt x="775" y="157"/>
                    </a:lnTo>
                    <a:lnTo>
                      <a:pt x="795" y="134"/>
                    </a:lnTo>
                    <a:lnTo>
                      <a:pt x="812" y="111"/>
                    </a:lnTo>
                    <a:lnTo>
                      <a:pt x="826" y="87"/>
                    </a:lnTo>
                    <a:lnTo>
                      <a:pt x="838" y="61"/>
                    </a:lnTo>
                    <a:lnTo>
                      <a:pt x="848" y="32"/>
                    </a:lnTo>
                    <a:lnTo>
                      <a:pt x="856" y="0"/>
                    </a:lnTo>
                    <a:lnTo>
                      <a:pt x="862" y="100"/>
                    </a:lnTo>
                    <a:lnTo>
                      <a:pt x="867" y="193"/>
                    </a:lnTo>
                    <a:lnTo>
                      <a:pt x="872" y="280"/>
                    </a:lnTo>
                    <a:lnTo>
                      <a:pt x="876" y="361"/>
                    </a:lnTo>
                    <a:lnTo>
                      <a:pt x="880" y="435"/>
                    </a:lnTo>
                    <a:lnTo>
                      <a:pt x="883" y="505"/>
                    </a:lnTo>
                    <a:lnTo>
                      <a:pt x="884" y="569"/>
                    </a:lnTo>
                    <a:lnTo>
                      <a:pt x="884" y="629"/>
                    </a:lnTo>
                    <a:lnTo>
                      <a:pt x="883" y="684"/>
                    </a:lnTo>
                    <a:lnTo>
                      <a:pt x="880" y="737"/>
                    </a:lnTo>
                    <a:lnTo>
                      <a:pt x="875" y="786"/>
                    </a:lnTo>
                    <a:lnTo>
                      <a:pt x="868" y="832"/>
                    </a:lnTo>
                    <a:lnTo>
                      <a:pt x="859" y="876"/>
                    </a:lnTo>
                    <a:lnTo>
                      <a:pt x="847" y="917"/>
                    </a:lnTo>
                    <a:lnTo>
                      <a:pt x="834" y="958"/>
                    </a:lnTo>
                    <a:lnTo>
                      <a:pt x="817" y="997"/>
                    </a:lnTo>
                    <a:lnTo>
                      <a:pt x="797" y="1035"/>
                    </a:lnTo>
                    <a:lnTo>
                      <a:pt x="774" y="1073"/>
                    </a:lnTo>
                    <a:lnTo>
                      <a:pt x="747" y="1111"/>
                    </a:lnTo>
                    <a:lnTo>
                      <a:pt x="718" y="1151"/>
                    </a:lnTo>
                    <a:lnTo>
                      <a:pt x="684" y="1190"/>
                    </a:lnTo>
                    <a:lnTo>
                      <a:pt x="648" y="1231"/>
                    </a:lnTo>
                    <a:lnTo>
                      <a:pt x="605" y="1274"/>
                    </a:lnTo>
                    <a:lnTo>
                      <a:pt x="561" y="1320"/>
                    </a:lnTo>
                    <a:lnTo>
                      <a:pt x="510" y="1367"/>
                    </a:lnTo>
                    <a:lnTo>
                      <a:pt x="456" y="1418"/>
                    </a:lnTo>
                    <a:lnTo>
                      <a:pt x="395" y="1474"/>
                    </a:lnTo>
                    <a:lnTo>
                      <a:pt x="331" y="1531"/>
                    </a:lnTo>
                    <a:lnTo>
                      <a:pt x="261" y="1594"/>
                    </a:lnTo>
                    <a:lnTo>
                      <a:pt x="187" y="1663"/>
                    </a:lnTo>
                    <a:lnTo>
                      <a:pt x="106" y="1735"/>
                    </a:lnTo>
                    <a:lnTo>
                      <a:pt x="20" y="1814"/>
                    </a:lnTo>
                    <a:close/>
                  </a:path>
                </a:pathLst>
              </a:custGeom>
              <a:solidFill>
                <a:srgbClr val="00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6298" name="Freeform 138"/>
              <p:cNvSpPr>
                <a:spLocks/>
              </p:cNvSpPr>
              <p:nvPr/>
            </p:nvSpPr>
            <p:spPr bwMode="auto">
              <a:xfrm>
                <a:off x="3420" y="3282"/>
                <a:ext cx="70" cy="232"/>
              </a:xfrm>
              <a:custGeom>
                <a:avLst/>
                <a:gdLst>
                  <a:gd name="T0" fmla="*/ 2 w 401"/>
                  <a:gd name="T1" fmla="*/ 0 h 1314"/>
                  <a:gd name="T2" fmla="*/ 2 w 401"/>
                  <a:gd name="T3" fmla="*/ 0 h 1314"/>
                  <a:gd name="T4" fmla="*/ 2 w 401"/>
                  <a:gd name="T5" fmla="*/ 1 h 1314"/>
                  <a:gd name="T6" fmla="*/ 1 w 401"/>
                  <a:gd name="T7" fmla="*/ 1 h 1314"/>
                  <a:gd name="T8" fmla="*/ 1 w 401"/>
                  <a:gd name="T9" fmla="*/ 1 h 1314"/>
                  <a:gd name="T10" fmla="*/ 1 w 401"/>
                  <a:gd name="T11" fmla="*/ 1 h 1314"/>
                  <a:gd name="T12" fmla="*/ 1 w 401"/>
                  <a:gd name="T13" fmla="*/ 2 h 1314"/>
                  <a:gd name="T14" fmla="*/ 1 w 401"/>
                  <a:gd name="T15" fmla="*/ 2 h 1314"/>
                  <a:gd name="T16" fmla="*/ 0 w 401"/>
                  <a:gd name="T17" fmla="*/ 3 h 1314"/>
                  <a:gd name="T18" fmla="*/ 0 w 401"/>
                  <a:gd name="T19" fmla="*/ 3 h 1314"/>
                  <a:gd name="T20" fmla="*/ 0 w 401"/>
                  <a:gd name="T21" fmla="*/ 4 h 1314"/>
                  <a:gd name="T22" fmla="*/ 0 w 401"/>
                  <a:gd name="T23" fmla="*/ 4 h 1314"/>
                  <a:gd name="T24" fmla="*/ 0 w 401"/>
                  <a:gd name="T25" fmla="*/ 5 h 1314"/>
                  <a:gd name="T26" fmla="*/ 0 w 401"/>
                  <a:gd name="T27" fmla="*/ 5 h 1314"/>
                  <a:gd name="T28" fmla="*/ 0 w 401"/>
                  <a:gd name="T29" fmla="*/ 6 h 1314"/>
                  <a:gd name="T30" fmla="*/ 0 w 401"/>
                  <a:gd name="T31" fmla="*/ 7 h 1314"/>
                  <a:gd name="T32" fmla="*/ 0 w 401"/>
                  <a:gd name="T33" fmla="*/ 7 h 1314"/>
                  <a:gd name="T34" fmla="*/ 0 w 401"/>
                  <a:gd name="T35" fmla="*/ 7 h 1314"/>
                  <a:gd name="T36" fmla="*/ 0 w 401"/>
                  <a:gd name="T37" fmla="*/ 6 h 1314"/>
                  <a:gd name="T38" fmla="*/ 0 w 401"/>
                  <a:gd name="T39" fmla="*/ 5 h 1314"/>
                  <a:gd name="T40" fmla="*/ 0 w 401"/>
                  <a:gd name="T41" fmla="*/ 5 h 1314"/>
                  <a:gd name="T42" fmla="*/ 0 w 401"/>
                  <a:gd name="T43" fmla="*/ 4 h 1314"/>
                  <a:gd name="T44" fmla="*/ 0 w 401"/>
                  <a:gd name="T45" fmla="*/ 4 h 1314"/>
                  <a:gd name="T46" fmla="*/ 0 w 401"/>
                  <a:gd name="T47" fmla="*/ 3 h 1314"/>
                  <a:gd name="T48" fmla="*/ 0 w 401"/>
                  <a:gd name="T49" fmla="*/ 3 h 1314"/>
                  <a:gd name="T50" fmla="*/ 1 w 401"/>
                  <a:gd name="T51" fmla="*/ 2 h 1314"/>
                  <a:gd name="T52" fmla="*/ 1 w 401"/>
                  <a:gd name="T53" fmla="*/ 2 h 1314"/>
                  <a:gd name="T54" fmla="*/ 1 w 401"/>
                  <a:gd name="T55" fmla="*/ 2 h 1314"/>
                  <a:gd name="T56" fmla="*/ 1 w 401"/>
                  <a:gd name="T57" fmla="*/ 1 h 1314"/>
                  <a:gd name="T58" fmla="*/ 1 w 401"/>
                  <a:gd name="T59" fmla="*/ 1 h 1314"/>
                  <a:gd name="T60" fmla="*/ 2 w 401"/>
                  <a:gd name="T61" fmla="*/ 1 h 1314"/>
                  <a:gd name="T62" fmla="*/ 2 w 401"/>
                  <a:gd name="T63" fmla="*/ 1 h 1314"/>
                  <a:gd name="T64" fmla="*/ 2 w 401"/>
                  <a:gd name="T65" fmla="*/ 0 h 1314"/>
                  <a:gd name="T66" fmla="*/ 2 w 401"/>
                  <a:gd name="T67" fmla="*/ 0 h 1314"/>
                  <a:gd name="T68" fmla="*/ 2 w 401"/>
                  <a:gd name="T69" fmla="*/ 0 h 131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401"/>
                  <a:gd name="T106" fmla="*/ 0 h 1314"/>
                  <a:gd name="T107" fmla="*/ 401 w 401"/>
                  <a:gd name="T108" fmla="*/ 1314 h 131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401" h="1314">
                    <a:moveTo>
                      <a:pt x="385" y="0"/>
                    </a:moveTo>
                    <a:lnTo>
                      <a:pt x="385" y="0"/>
                    </a:lnTo>
                    <a:lnTo>
                      <a:pt x="360" y="25"/>
                    </a:lnTo>
                    <a:lnTo>
                      <a:pt x="336" y="50"/>
                    </a:lnTo>
                    <a:lnTo>
                      <a:pt x="313" y="75"/>
                    </a:lnTo>
                    <a:lnTo>
                      <a:pt x="289" y="102"/>
                    </a:lnTo>
                    <a:lnTo>
                      <a:pt x="267" y="130"/>
                    </a:lnTo>
                    <a:lnTo>
                      <a:pt x="246" y="156"/>
                    </a:lnTo>
                    <a:lnTo>
                      <a:pt x="225" y="185"/>
                    </a:lnTo>
                    <a:lnTo>
                      <a:pt x="205" y="212"/>
                    </a:lnTo>
                    <a:lnTo>
                      <a:pt x="185" y="243"/>
                    </a:lnTo>
                    <a:lnTo>
                      <a:pt x="167" y="274"/>
                    </a:lnTo>
                    <a:lnTo>
                      <a:pt x="149" y="306"/>
                    </a:lnTo>
                    <a:lnTo>
                      <a:pt x="130" y="338"/>
                    </a:lnTo>
                    <a:lnTo>
                      <a:pt x="114" y="373"/>
                    </a:lnTo>
                    <a:lnTo>
                      <a:pt x="100" y="408"/>
                    </a:lnTo>
                    <a:lnTo>
                      <a:pt x="86" y="443"/>
                    </a:lnTo>
                    <a:lnTo>
                      <a:pt x="72" y="480"/>
                    </a:lnTo>
                    <a:lnTo>
                      <a:pt x="61" y="521"/>
                    </a:lnTo>
                    <a:lnTo>
                      <a:pt x="49" y="560"/>
                    </a:lnTo>
                    <a:lnTo>
                      <a:pt x="38" y="602"/>
                    </a:lnTo>
                    <a:lnTo>
                      <a:pt x="30" y="647"/>
                    </a:lnTo>
                    <a:lnTo>
                      <a:pt x="22" y="692"/>
                    </a:lnTo>
                    <a:lnTo>
                      <a:pt x="16" y="738"/>
                    </a:lnTo>
                    <a:lnTo>
                      <a:pt x="9" y="786"/>
                    </a:lnTo>
                    <a:lnTo>
                      <a:pt x="5" y="836"/>
                    </a:lnTo>
                    <a:lnTo>
                      <a:pt x="3" y="890"/>
                    </a:lnTo>
                    <a:lnTo>
                      <a:pt x="0" y="944"/>
                    </a:lnTo>
                    <a:lnTo>
                      <a:pt x="0" y="1000"/>
                    </a:lnTo>
                    <a:lnTo>
                      <a:pt x="1" y="1058"/>
                    </a:lnTo>
                    <a:lnTo>
                      <a:pt x="4" y="1118"/>
                    </a:lnTo>
                    <a:lnTo>
                      <a:pt x="9" y="1181"/>
                    </a:lnTo>
                    <a:lnTo>
                      <a:pt x="15" y="1247"/>
                    </a:lnTo>
                    <a:lnTo>
                      <a:pt x="21" y="1314"/>
                    </a:lnTo>
                    <a:lnTo>
                      <a:pt x="42" y="1311"/>
                    </a:lnTo>
                    <a:lnTo>
                      <a:pt x="36" y="1244"/>
                    </a:lnTo>
                    <a:lnTo>
                      <a:pt x="30" y="1179"/>
                    </a:lnTo>
                    <a:lnTo>
                      <a:pt x="25" y="1118"/>
                    </a:lnTo>
                    <a:lnTo>
                      <a:pt x="25" y="1058"/>
                    </a:lnTo>
                    <a:lnTo>
                      <a:pt x="24" y="1000"/>
                    </a:lnTo>
                    <a:lnTo>
                      <a:pt x="24" y="944"/>
                    </a:lnTo>
                    <a:lnTo>
                      <a:pt x="24" y="890"/>
                    </a:lnTo>
                    <a:lnTo>
                      <a:pt x="26" y="839"/>
                    </a:lnTo>
                    <a:lnTo>
                      <a:pt x="30" y="789"/>
                    </a:lnTo>
                    <a:lnTo>
                      <a:pt x="37" y="740"/>
                    </a:lnTo>
                    <a:lnTo>
                      <a:pt x="44" y="694"/>
                    </a:lnTo>
                    <a:lnTo>
                      <a:pt x="51" y="650"/>
                    </a:lnTo>
                    <a:lnTo>
                      <a:pt x="59" y="608"/>
                    </a:lnTo>
                    <a:lnTo>
                      <a:pt x="70" y="566"/>
                    </a:lnTo>
                    <a:lnTo>
                      <a:pt x="82" y="526"/>
                    </a:lnTo>
                    <a:lnTo>
                      <a:pt x="93" y="488"/>
                    </a:lnTo>
                    <a:lnTo>
                      <a:pt x="107" y="451"/>
                    </a:lnTo>
                    <a:lnTo>
                      <a:pt x="121" y="416"/>
                    </a:lnTo>
                    <a:lnTo>
                      <a:pt x="135" y="380"/>
                    </a:lnTo>
                    <a:lnTo>
                      <a:pt x="151" y="349"/>
                    </a:lnTo>
                    <a:lnTo>
                      <a:pt x="167" y="316"/>
                    </a:lnTo>
                    <a:lnTo>
                      <a:pt x="185" y="285"/>
                    </a:lnTo>
                    <a:lnTo>
                      <a:pt x="204" y="256"/>
                    </a:lnTo>
                    <a:lnTo>
                      <a:pt x="223" y="225"/>
                    </a:lnTo>
                    <a:lnTo>
                      <a:pt x="243" y="198"/>
                    </a:lnTo>
                    <a:lnTo>
                      <a:pt x="264" y="169"/>
                    </a:lnTo>
                    <a:lnTo>
                      <a:pt x="285" y="143"/>
                    </a:lnTo>
                    <a:lnTo>
                      <a:pt x="308" y="115"/>
                    </a:lnTo>
                    <a:lnTo>
                      <a:pt x="329" y="90"/>
                    </a:lnTo>
                    <a:lnTo>
                      <a:pt x="352" y="65"/>
                    </a:lnTo>
                    <a:lnTo>
                      <a:pt x="376" y="40"/>
                    </a:lnTo>
                    <a:lnTo>
                      <a:pt x="401" y="15"/>
                    </a:lnTo>
                    <a:lnTo>
                      <a:pt x="38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6299" name="Freeform 139"/>
              <p:cNvSpPr>
                <a:spLocks/>
              </p:cNvSpPr>
              <p:nvPr/>
            </p:nvSpPr>
            <p:spPr bwMode="auto">
              <a:xfrm>
                <a:off x="3488" y="3181"/>
                <a:ext cx="87" cy="103"/>
              </a:xfrm>
              <a:custGeom>
                <a:avLst/>
                <a:gdLst>
                  <a:gd name="T0" fmla="*/ 3 w 494"/>
                  <a:gd name="T1" fmla="*/ 0 h 586"/>
                  <a:gd name="T2" fmla="*/ 3 w 494"/>
                  <a:gd name="T3" fmla="*/ 0 h 586"/>
                  <a:gd name="T4" fmla="*/ 2 w 494"/>
                  <a:gd name="T5" fmla="*/ 1 h 586"/>
                  <a:gd name="T6" fmla="*/ 2 w 494"/>
                  <a:gd name="T7" fmla="*/ 1 h 586"/>
                  <a:gd name="T8" fmla="*/ 2 w 494"/>
                  <a:gd name="T9" fmla="*/ 1 h 586"/>
                  <a:gd name="T10" fmla="*/ 2 w 494"/>
                  <a:gd name="T11" fmla="*/ 1 h 586"/>
                  <a:gd name="T12" fmla="*/ 2 w 494"/>
                  <a:gd name="T13" fmla="*/ 1 h 586"/>
                  <a:gd name="T14" fmla="*/ 2 w 494"/>
                  <a:gd name="T15" fmla="*/ 1 h 586"/>
                  <a:gd name="T16" fmla="*/ 2 w 494"/>
                  <a:gd name="T17" fmla="*/ 1 h 586"/>
                  <a:gd name="T18" fmla="*/ 2 w 494"/>
                  <a:gd name="T19" fmla="*/ 1 h 586"/>
                  <a:gd name="T20" fmla="*/ 2 w 494"/>
                  <a:gd name="T21" fmla="*/ 2 h 586"/>
                  <a:gd name="T22" fmla="*/ 2 w 494"/>
                  <a:gd name="T23" fmla="*/ 2 h 586"/>
                  <a:gd name="T24" fmla="*/ 1 w 494"/>
                  <a:gd name="T25" fmla="*/ 2 h 586"/>
                  <a:gd name="T26" fmla="*/ 1 w 494"/>
                  <a:gd name="T27" fmla="*/ 2 h 586"/>
                  <a:gd name="T28" fmla="*/ 1 w 494"/>
                  <a:gd name="T29" fmla="*/ 2 h 586"/>
                  <a:gd name="T30" fmla="*/ 1 w 494"/>
                  <a:gd name="T31" fmla="*/ 2 h 586"/>
                  <a:gd name="T32" fmla="*/ 0 w 494"/>
                  <a:gd name="T33" fmla="*/ 3 h 586"/>
                  <a:gd name="T34" fmla="*/ 0 w 494"/>
                  <a:gd name="T35" fmla="*/ 3 h 586"/>
                  <a:gd name="T36" fmla="*/ 0 w 494"/>
                  <a:gd name="T37" fmla="*/ 3 h 586"/>
                  <a:gd name="T38" fmla="*/ 0 w 494"/>
                  <a:gd name="T39" fmla="*/ 3 h 586"/>
                  <a:gd name="T40" fmla="*/ 1 w 494"/>
                  <a:gd name="T41" fmla="*/ 3 h 586"/>
                  <a:gd name="T42" fmla="*/ 1 w 494"/>
                  <a:gd name="T43" fmla="*/ 2 h 586"/>
                  <a:gd name="T44" fmla="*/ 1 w 494"/>
                  <a:gd name="T45" fmla="*/ 2 h 586"/>
                  <a:gd name="T46" fmla="*/ 1 w 494"/>
                  <a:gd name="T47" fmla="*/ 2 h 586"/>
                  <a:gd name="T48" fmla="*/ 2 w 494"/>
                  <a:gd name="T49" fmla="*/ 2 h 586"/>
                  <a:gd name="T50" fmla="*/ 2 w 494"/>
                  <a:gd name="T51" fmla="*/ 2 h 586"/>
                  <a:gd name="T52" fmla="*/ 2 w 494"/>
                  <a:gd name="T53" fmla="*/ 2 h 586"/>
                  <a:gd name="T54" fmla="*/ 2 w 494"/>
                  <a:gd name="T55" fmla="*/ 1 h 586"/>
                  <a:gd name="T56" fmla="*/ 2 w 494"/>
                  <a:gd name="T57" fmla="*/ 1 h 586"/>
                  <a:gd name="T58" fmla="*/ 2 w 494"/>
                  <a:gd name="T59" fmla="*/ 1 h 586"/>
                  <a:gd name="T60" fmla="*/ 2 w 494"/>
                  <a:gd name="T61" fmla="*/ 1 h 586"/>
                  <a:gd name="T62" fmla="*/ 2 w 494"/>
                  <a:gd name="T63" fmla="*/ 1 h 586"/>
                  <a:gd name="T64" fmla="*/ 3 w 494"/>
                  <a:gd name="T65" fmla="*/ 1 h 586"/>
                  <a:gd name="T66" fmla="*/ 3 w 494"/>
                  <a:gd name="T67" fmla="*/ 1 h 586"/>
                  <a:gd name="T68" fmla="*/ 3 w 494"/>
                  <a:gd name="T69" fmla="*/ 0 h 586"/>
                  <a:gd name="T70" fmla="*/ 3 w 494"/>
                  <a:gd name="T71" fmla="*/ 0 h 586"/>
                  <a:gd name="T72" fmla="*/ 3 w 494"/>
                  <a:gd name="T73" fmla="*/ 0 h 586"/>
                  <a:gd name="T74" fmla="*/ 3 w 494"/>
                  <a:gd name="T75" fmla="*/ 0 h 586"/>
                  <a:gd name="T76" fmla="*/ 3 w 494"/>
                  <a:gd name="T77" fmla="*/ 0 h 586"/>
                  <a:gd name="T78" fmla="*/ 3 w 494"/>
                  <a:gd name="T79" fmla="*/ 0 h 58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494"/>
                  <a:gd name="T121" fmla="*/ 0 h 586"/>
                  <a:gd name="T122" fmla="*/ 494 w 494"/>
                  <a:gd name="T123" fmla="*/ 586 h 58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494" h="586">
                    <a:moveTo>
                      <a:pt x="494" y="70"/>
                    </a:moveTo>
                    <a:lnTo>
                      <a:pt x="473" y="68"/>
                    </a:lnTo>
                    <a:lnTo>
                      <a:pt x="465" y="99"/>
                    </a:lnTo>
                    <a:lnTo>
                      <a:pt x="454" y="127"/>
                    </a:lnTo>
                    <a:lnTo>
                      <a:pt x="443" y="152"/>
                    </a:lnTo>
                    <a:lnTo>
                      <a:pt x="430" y="174"/>
                    </a:lnTo>
                    <a:lnTo>
                      <a:pt x="412" y="198"/>
                    </a:lnTo>
                    <a:lnTo>
                      <a:pt x="394" y="219"/>
                    </a:lnTo>
                    <a:lnTo>
                      <a:pt x="372" y="241"/>
                    </a:lnTo>
                    <a:lnTo>
                      <a:pt x="345" y="265"/>
                    </a:lnTo>
                    <a:lnTo>
                      <a:pt x="318" y="290"/>
                    </a:lnTo>
                    <a:lnTo>
                      <a:pt x="285" y="316"/>
                    </a:lnTo>
                    <a:lnTo>
                      <a:pt x="248" y="347"/>
                    </a:lnTo>
                    <a:lnTo>
                      <a:pt x="208" y="382"/>
                    </a:lnTo>
                    <a:lnTo>
                      <a:pt x="163" y="421"/>
                    </a:lnTo>
                    <a:lnTo>
                      <a:pt x="113" y="464"/>
                    </a:lnTo>
                    <a:lnTo>
                      <a:pt x="59" y="514"/>
                    </a:lnTo>
                    <a:lnTo>
                      <a:pt x="0" y="571"/>
                    </a:lnTo>
                    <a:lnTo>
                      <a:pt x="16" y="586"/>
                    </a:lnTo>
                    <a:lnTo>
                      <a:pt x="75" y="530"/>
                    </a:lnTo>
                    <a:lnTo>
                      <a:pt x="129" y="480"/>
                    </a:lnTo>
                    <a:lnTo>
                      <a:pt x="179" y="437"/>
                    </a:lnTo>
                    <a:lnTo>
                      <a:pt x="223" y="397"/>
                    </a:lnTo>
                    <a:lnTo>
                      <a:pt x="261" y="363"/>
                    </a:lnTo>
                    <a:lnTo>
                      <a:pt x="298" y="334"/>
                    </a:lnTo>
                    <a:lnTo>
                      <a:pt x="331" y="305"/>
                    </a:lnTo>
                    <a:lnTo>
                      <a:pt x="361" y="281"/>
                    </a:lnTo>
                    <a:lnTo>
                      <a:pt x="387" y="257"/>
                    </a:lnTo>
                    <a:lnTo>
                      <a:pt x="410" y="235"/>
                    </a:lnTo>
                    <a:lnTo>
                      <a:pt x="431" y="211"/>
                    </a:lnTo>
                    <a:lnTo>
                      <a:pt x="448" y="187"/>
                    </a:lnTo>
                    <a:lnTo>
                      <a:pt x="464" y="162"/>
                    </a:lnTo>
                    <a:lnTo>
                      <a:pt x="475" y="135"/>
                    </a:lnTo>
                    <a:lnTo>
                      <a:pt x="486" y="105"/>
                    </a:lnTo>
                    <a:lnTo>
                      <a:pt x="494" y="73"/>
                    </a:lnTo>
                    <a:lnTo>
                      <a:pt x="473" y="70"/>
                    </a:lnTo>
                    <a:lnTo>
                      <a:pt x="494" y="70"/>
                    </a:lnTo>
                    <a:lnTo>
                      <a:pt x="490" y="0"/>
                    </a:lnTo>
                    <a:lnTo>
                      <a:pt x="473" y="68"/>
                    </a:lnTo>
                    <a:lnTo>
                      <a:pt x="494" y="7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6300" name="Freeform 140"/>
              <p:cNvSpPr>
                <a:spLocks/>
              </p:cNvSpPr>
              <p:nvPr/>
            </p:nvSpPr>
            <p:spPr bwMode="auto">
              <a:xfrm>
                <a:off x="3424" y="3193"/>
                <a:ext cx="156" cy="325"/>
              </a:xfrm>
              <a:custGeom>
                <a:avLst/>
                <a:gdLst>
                  <a:gd name="T0" fmla="*/ 0 w 887"/>
                  <a:gd name="T1" fmla="*/ 10 h 1836"/>
                  <a:gd name="T2" fmla="*/ 1 w 887"/>
                  <a:gd name="T3" fmla="*/ 9 h 1836"/>
                  <a:gd name="T4" fmla="*/ 2 w 887"/>
                  <a:gd name="T5" fmla="*/ 8 h 1836"/>
                  <a:gd name="T6" fmla="*/ 2 w 887"/>
                  <a:gd name="T7" fmla="*/ 8 h 1836"/>
                  <a:gd name="T8" fmla="*/ 3 w 887"/>
                  <a:gd name="T9" fmla="*/ 7 h 1836"/>
                  <a:gd name="T10" fmla="*/ 4 w 887"/>
                  <a:gd name="T11" fmla="*/ 7 h 1836"/>
                  <a:gd name="T12" fmla="*/ 4 w 887"/>
                  <a:gd name="T13" fmla="*/ 6 h 1836"/>
                  <a:gd name="T14" fmla="*/ 4 w 887"/>
                  <a:gd name="T15" fmla="*/ 6 h 1836"/>
                  <a:gd name="T16" fmla="*/ 4 w 887"/>
                  <a:gd name="T17" fmla="*/ 5 h 1836"/>
                  <a:gd name="T18" fmla="*/ 5 w 887"/>
                  <a:gd name="T19" fmla="*/ 5 h 1836"/>
                  <a:gd name="T20" fmla="*/ 5 w 887"/>
                  <a:gd name="T21" fmla="*/ 5 h 1836"/>
                  <a:gd name="T22" fmla="*/ 5 w 887"/>
                  <a:gd name="T23" fmla="*/ 4 h 1836"/>
                  <a:gd name="T24" fmla="*/ 5 w 887"/>
                  <a:gd name="T25" fmla="*/ 4 h 1836"/>
                  <a:gd name="T26" fmla="*/ 5 w 887"/>
                  <a:gd name="T27" fmla="*/ 3 h 1836"/>
                  <a:gd name="T28" fmla="*/ 5 w 887"/>
                  <a:gd name="T29" fmla="*/ 2 h 1836"/>
                  <a:gd name="T30" fmla="*/ 5 w 887"/>
                  <a:gd name="T31" fmla="*/ 1 h 1836"/>
                  <a:gd name="T32" fmla="*/ 5 w 887"/>
                  <a:gd name="T33" fmla="*/ 0 h 1836"/>
                  <a:gd name="T34" fmla="*/ 5 w 887"/>
                  <a:gd name="T35" fmla="*/ 1 h 1836"/>
                  <a:gd name="T36" fmla="*/ 5 w 887"/>
                  <a:gd name="T37" fmla="*/ 2 h 1836"/>
                  <a:gd name="T38" fmla="*/ 5 w 887"/>
                  <a:gd name="T39" fmla="*/ 2 h 1836"/>
                  <a:gd name="T40" fmla="*/ 5 w 887"/>
                  <a:gd name="T41" fmla="*/ 3 h 1836"/>
                  <a:gd name="T42" fmla="*/ 5 w 887"/>
                  <a:gd name="T43" fmla="*/ 4 h 1836"/>
                  <a:gd name="T44" fmla="*/ 5 w 887"/>
                  <a:gd name="T45" fmla="*/ 4 h 1836"/>
                  <a:gd name="T46" fmla="*/ 5 w 887"/>
                  <a:gd name="T47" fmla="*/ 5 h 1836"/>
                  <a:gd name="T48" fmla="*/ 4 w 887"/>
                  <a:gd name="T49" fmla="*/ 5 h 1836"/>
                  <a:gd name="T50" fmla="*/ 4 w 887"/>
                  <a:gd name="T51" fmla="*/ 6 h 1836"/>
                  <a:gd name="T52" fmla="*/ 4 w 887"/>
                  <a:gd name="T53" fmla="*/ 6 h 1836"/>
                  <a:gd name="T54" fmla="*/ 4 w 887"/>
                  <a:gd name="T55" fmla="*/ 7 h 1836"/>
                  <a:gd name="T56" fmla="*/ 3 w 887"/>
                  <a:gd name="T57" fmla="*/ 7 h 1836"/>
                  <a:gd name="T58" fmla="*/ 3 w 887"/>
                  <a:gd name="T59" fmla="*/ 8 h 1836"/>
                  <a:gd name="T60" fmla="*/ 2 w 887"/>
                  <a:gd name="T61" fmla="*/ 8 h 1836"/>
                  <a:gd name="T62" fmla="*/ 1 w 887"/>
                  <a:gd name="T63" fmla="*/ 9 h 1836"/>
                  <a:gd name="T64" fmla="*/ 1 w 887"/>
                  <a:gd name="T65" fmla="*/ 10 h 1836"/>
                  <a:gd name="T66" fmla="*/ 0 w 887"/>
                  <a:gd name="T67" fmla="*/ 10 h 1836"/>
                  <a:gd name="T68" fmla="*/ 0 w 887"/>
                  <a:gd name="T69" fmla="*/ 10 h 1836"/>
                  <a:gd name="T70" fmla="*/ 0 w 887"/>
                  <a:gd name="T71" fmla="*/ 10 h 18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87"/>
                  <a:gd name="T109" fmla="*/ 0 h 1836"/>
                  <a:gd name="T110" fmla="*/ 887 w 887"/>
                  <a:gd name="T111" fmla="*/ 1836 h 18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87" h="1836">
                    <a:moveTo>
                      <a:pt x="0" y="1815"/>
                    </a:moveTo>
                    <a:lnTo>
                      <a:pt x="19" y="1821"/>
                    </a:lnTo>
                    <a:lnTo>
                      <a:pt x="105" y="1743"/>
                    </a:lnTo>
                    <a:lnTo>
                      <a:pt x="185" y="1670"/>
                    </a:lnTo>
                    <a:lnTo>
                      <a:pt x="260" y="1602"/>
                    </a:lnTo>
                    <a:lnTo>
                      <a:pt x="330" y="1539"/>
                    </a:lnTo>
                    <a:lnTo>
                      <a:pt x="394" y="1481"/>
                    </a:lnTo>
                    <a:lnTo>
                      <a:pt x="455" y="1426"/>
                    </a:lnTo>
                    <a:lnTo>
                      <a:pt x="508" y="1375"/>
                    </a:lnTo>
                    <a:lnTo>
                      <a:pt x="560" y="1328"/>
                    </a:lnTo>
                    <a:lnTo>
                      <a:pt x="604" y="1282"/>
                    </a:lnTo>
                    <a:lnTo>
                      <a:pt x="646" y="1239"/>
                    </a:lnTo>
                    <a:lnTo>
                      <a:pt x="683" y="1198"/>
                    </a:lnTo>
                    <a:lnTo>
                      <a:pt x="719" y="1157"/>
                    </a:lnTo>
                    <a:lnTo>
                      <a:pt x="748" y="1118"/>
                    </a:lnTo>
                    <a:lnTo>
                      <a:pt x="774" y="1080"/>
                    </a:lnTo>
                    <a:lnTo>
                      <a:pt x="797" y="1040"/>
                    </a:lnTo>
                    <a:lnTo>
                      <a:pt x="818" y="1002"/>
                    </a:lnTo>
                    <a:lnTo>
                      <a:pt x="836" y="961"/>
                    </a:lnTo>
                    <a:lnTo>
                      <a:pt x="849" y="919"/>
                    </a:lnTo>
                    <a:lnTo>
                      <a:pt x="860" y="879"/>
                    </a:lnTo>
                    <a:lnTo>
                      <a:pt x="870" y="833"/>
                    </a:lnTo>
                    <a:lnTo>
                      <a:pt x="876" y="787"/>
                    </a:lnTo>
                    <a:lnTo>
                      <a:pt x="882" y="738"/>
                    </a:lnTo>
                    <a:lnTo>
                      <a:pt x="884" y="684"/>
                    </a:lnTo>
                    <a:lnTo>
                      <a:pt x="887" y="629"/>
                    </a:lnTo>
                    <a:lnTo>
                      <a:pt x="887" y="569"/>
                    </a:lnTo>
                    <a:lnTo>
                      <a:pt x="884" y="505"/>
                    </a:lnTo>
                    <a:lnTo>
                      <a:pt x="882" y="435"/>
                    </a:lnTo>
                    <a:lnTo>
                      <a:pt x="878" y="361"/>
                    </a:lnTo>
                    <a:lnTo>
                      <a:pt x="874" y="280"/>
                    </a:lnTo>
                    <a:lnTo>
                      <a:pt x="868" y="193"/>
                    </a:lnTo>
                    <a:lnTo>
                      <a:pt x="863" y="100"/>
                    </a:lnTo>
                    <a:lnTo>
                      <a:pt x="858" y="0"/>
                    </a:lnTo>
                    <a:lnTo>
                      <a:pt x="837" y="0"/>
                    </a:lnTo>
                    <a:lnTo>
                      <a:pt x="842" y="100"/>
                    </a:lnTo>
                    <a:lnTo>
                      <a:pt x="847" y="193"/>
                    </a:lnTo>
                    <a:lnTo>
                      <a:pt x="853" y="280"/>
                    </a:lnTo>
                    <a:lnTo>
                      <a:pt x="857" y="361"/>
                    </a:lnTo>
                    <a:lnTo>
                      <a:pt x="860" y="435"/>
                    </a:lnTo>
                    <a:lnTo>
                      <a:pt x="863" y="505"/>
                    </a:lnTo>
                    <a:lnTo>
                      <a:pt x="863" y="569"/>
                    </a:lnTo>
                    <a:lnTo>
                      <a:pt x="863" y="629"/>
                    </a:lnTo>
                    <a:lnTo>
                      <a:pt x="863" y="684"/>
                    </a:lnTo>
                    <a:lnTo>
                      <a:pt x="860" y="736"/>
                    </a:lnTo>
                    <a:lnTo>
                      <a:pt x="855" y="784"/>
                    </a:lnTo>
                    <a:lnTo>
                      <a:pt x="849" y="830"/>
                    </a:lnTo>
                    <a:lnTo>
                      <a:pt x="839" y="874"/>
                    </a:lnTo>
                    <a:lnTo>
                      <a:pt x="828" y="914"/>
                    </a:lnTo>
                    <a:lnTo>
                      <a:pt x="815" y="954"/>
                    </a:lnTo>
                    <a:lnTo>
                      <a:pt x="797" y="992"/>
                    </a:lnTo>
                    <a:lnTo>
                      <a:pt x="779" y="1030"/>
                    </a:lnTo>
                    <a:lnTo>
                      <a:pt x="755" y="1067"/>
                    </a:lnTo>
                    <a:lnTo>
                      <a:pt x="729" y="1105"/>
                    </a:lnTo>
                    <a:lnTo>
                      <a:pt x="700" y="1144"/>
                    </a:lnTo>
                    <a:lnTo>
                      <a:pt x="667" y="1182"/>
                    </a:lnTo>
                    <a:lnTo>
                      <a:pt x="631" y="1223"/>
                    </a:lnTo>
                    <a:lnTo>
                      <a:pt x="589" y="1266"/>
                    </a:lnTo>
                    <a:lnTo>
                      <a:pt x="544" y="1312"/>
                    </a:lnTo>
                    <a:lnTo>
                      <a:pt x="493" y="1359"/>
                    </a:lnTo>
                    <a:lnTo>
                      <a:pt x="439" y="1411"/>
                    </a:lnTo>
                    <a:lnTo>
                      <a:pt x="378" y="1466"/>
                    </a:lnTo>
                    <a:lnTo>
                      <a:pt x="314" y="1523"/>
                    </a:lnTo>
                    <a:lnTo>
                      <a:pt x="244" y="1586"/>
                    </a:lnTo>
                    <a:lnTo>
                      <a:pt x="170" y="1655"/>
                    </a:lnTo>
                    <a:lnTo>
                      <a:pt x="89" y="1727"/>
                    </a:lnTo>
                    <a:lnTo>
                      <a:pt x="3" y="1806"/>
                    </a:lnTo>
                    <a:lnTo>
                      <a:pt x="21" y="1812"/>
                    </a:lnTo>
                    <a:lnTo>
                      <a:pt x="0" y="1815"/>
                    </a:lnTo>
                    <a:lnTo>
                      <a:pt x="1" y="1836"/>
                    </a:lnTo>
                    <a:lnTo>
                      <a:pt x="19" y="1821"/>
                    </a:lnTo>
                    <a:lnTo>
                      <a:pt x="0" y="181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6301" name="Freeform 141"/>
              <p:cNvSpPr>
                <a:spLocks/>
              </p:cNvSpPr>
              <p:nvPr/>
            </p:nvSpPr>
            <p:spPr bwMode="auto">
              <a:xfrm>
                <a:off x="3379" y="3396"/>
                <a:ext cx="241" cy="231"/>
              </a:xfrm>
              <a:custGeom>
                <a:avLst/>
                <a:gdLst>
                  <a:gd name="T0" fmla="*/ 0 w 1362"/>
                  <a:gd name="T1" fmla="*/ 7 h 1305"/>
                  <a:gd name="T2" fmla="*/ 1 w 1362"/>
                  <a:gd name="T3" fmla="*/ 7 h 1305"/>
                  <a:gd name="T4" fmla="*/ 1 w 1362"/>
                  <a:gd name="T5" fmla="*/ 7 h 1305"/>
                  <a:gd name="T6" fmla="*/ 2 w 1362"/>
                  <a:gd name="T7" fmla="*/ 7 h 1305"/>
                  <a:gd name="T8" fmla="*/ 2 w 1362"/>
                  <a:gd name="T9" fmla="*/ 7 h 1305"/>
                  <a:gd name="T10" fmla="*/ 2 w 1362"/>
                  <a:gd name="T11" fmla="*/ 6 h 1305"/>
                  <a:gd name="T12" fmla="*/ 3 w 1362"/>
                  <a:gd name="T13" fmla="*/ 6 h 1305"/>
                  <a:gd name="T14" fmla="*/ 3 w 1362"/>
                  <a:gd name="T15" fmla="*/ 6 h 1305"/>
                  <a:gd name="T16" fmla="*/ 4 w 1362"/>
                  <a:gd name="T17" fmla="*/ 6 h 1305"/>
                  <a:gd name="T18" fmla="*/ 4 w 1362"/>
                  <a:gd name="T19" fmla="*/ 5 h 1305"/>
                  <a:gd name="T20" fmla="*/ 4 w 1362"/>
                  <a:gd name="T21" fmla="*/ 5 h 1305"/>
                  <a:gd name="T22" fmla="*/ 5 w 1362"/>
                  <a:gd name="T23" fmla="*/ 5 h 1305"/>
                  <a:gd name="T24" fmla="*/ 5 w 1362"/>
                  <a:gd name="T25" fmla="*/ 5 h 1305"/>
                  <a:gd name="T26" fmla="*/ 5 w 1362"/>
                  <a:gd name="T27" fmla="*/ 4 h 1305"/>
                  <a:gd name="T28" fmla="*/ 5 w 1362"/>
                  <a:gd name="T29" fmla="*/ 4 h 1305"/>
                  <a:gd name="T30" fmla="*/ 5 w 1362"/>
                  <a:gd name="T31" fmla="*/ 4 h 1305"/>
                  <a:gd name="T32" fmla="*/ 5 w 1362"/>
                  <a:gd name="T33" fmla="*/ 3 h 1305"/>
                  <a:gd name="T34" fmla="*/ 6 w 1362"/>
                  <a:gd name="T35" fmla="*/ 3 h 1305"/>
                  <a:gd name="T36" fmla="*/ 6 w 1362"/>
                  <a:gd name="T37" fmla="*/ 3 h 1305"/>
                  <a:gd name="T38" fmla="*/ 6 w 1362"/>
                  <a:gd name="T39" fmla="*/ 2 h 1305"/>
                  <a:gd name="T40" fmla="*/ 6 w 1362"/>
                  <a:gd name="T41" fmla="*/ 2 h 1305"/>
                  <a:gd name="T42" fmla="*/ 6 w 1362"/>
                  <a:gd name="T43" fmla="*/ 2 h 1305"/>
                  <a:gd name="T44" fmla="*/ 7 w 1362"/>
                  <a:gd name="T45" fmla="*/ 1 h 1305"/>
                  <a:gd name="T46" fmla="*/ 7 w 1362"/>
                  <a:gd name="T47" fmla="*/ 0 h 1305"/>
                  <a:gd name="T48" fmla="*/ 7 w 1362"/>
                  <a:gd name="T49" fmla="*/ 0 h 1305"/>
                  <a:gd name="T50" fmla="*/ 6 w 1362"/>
                  <a:gd name="T51" fmla="*/ 0 h 1305"/>
                  <a:gd name="T52" fmla="*/ 6 w 1362"/>
                  <a:gd name="T53" fmla="*/ 1 h 1305"/>
                  <a:gd name="T54" fmla="*/ 5 w 1362"/>
                  <a:gd name="T55" fmla="*/ 1 h 1305"/>
                  <a:gd name="T56" fmla="*/ 4 w 1362"/>
                  <a:gd name="T57" fmla="*/ 1 h 1305"/>
                  <a:gd name="T58" fmla="*/ 4 w 1362"/>
                  <a:gd name="T59" fmla="*/ 1 h 1305"/>
                  <a:gd name="T60" fmla="*/ 3 w 1362"/>
                  <a:gd name="T61" fmla="*/ 2 h 1305"/>
                  <a:gd name="T62" fmla="*/ 2 w 1362"/>
                  <a:gd name="T63" fmla="*/ 2 h 1305"/>
                  <a:gd name="T64" fmla="*/ 2 w 1362"/>
                  <a:gd name="T65" fmla="*/ 3 h 1305"/>
                  <a:gd name="T66" fmla="*/ 1 w 1362"/>
                  <a:gd name="T67" fmla="*/ 3 h 1305"/>
                  <a:gd name="T68" fmla="*/ 1 w 1362"/>
                  <a:gd name="T69" fmla="*/ 4 h 1305"/>
                  <a:gd name="T70" fmla="*/ 1 w 1362"/>
                  <a:gd name="T71" fmla="*/ 4 h 1305"/>
                  <a:gd name="T72" fmla="*/ 0 w 1362"/>
                  <a:gd name="T73" fmla="*/ 5 h 1305"/>
                  <a:gd name="T74" fmla="*/ 0 w 1362"/>
                  <a:gd name="T75" fmla="*/ 6 h 1305"/>
                  <a:gd name="T76" fmla="*/ 0 w 1362"/>
                  <a:gd name="T77" fmla="*/ 6 h 1305"/>
                  <a:gd name="T78" fmla="*/ 0 w 1362"/>
                  <a:gd name="T79" fmla="*/ 7 h 130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362"/>
                  <a:gd name="T121" fmla="*/ 0 h 1305"/>
                  <a:gd name="T122" fmla="*/ 1362 w 1362"/>
                  <a:gd name="T123" fmla="*/ 1305 h 1305"/>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362" h="1305">
                    <a:moveTo>
                      <a:pt x="0" y="1305"/>
                    </a:moveTo>
                    <a:lnTo>
                      <a:pt x="45" y="1295"/>
                    </a:lnTo>
                    <a:lnTo>
                      <a:pt x="89" y="1283"/>
                    </a:lnTo>
                    <a:lnTo>
                      <a:pt x="134" y="1271"/>
                    </a:lnTo>
                    <a:lnTo>
                      <a:pt x="176" y="1258"/>
                    </a:lnTo>
                    <a:lnTo>
                      <a:pt x="218" y="1246"/>
                    </a:lnTo>
                    <a:lnTo>
                      <a:pt x="259" y="1233"/>
                    </a:lnTo>
                    <a:lnTo>
                      <a:pt x="299" y="1219"/>
                    </a:lnTo>
                    <a:lnTo>
                      <a:pt x="339" y="1204"/>
                    </a:lnTo>
                    <a:lnTo>
                      <a:pt x="377" y="1190"/>
                    </a:lnTo>
                    <a:lnTo>
                      <a:pt x="415" y="1174"/>
                    </a:lnTo>
                    <a:lnTo>
                      <a:pt x="452" y="1157"/>
                    </a:lnTo>
                    <a:lnTo>
                      <a:pt x="487" y="1141"/>
                    </a:lnTo>
                    <a:lnTo>
                      <a:pt x="521" y="1123"/>
                    </a:lnTo>
                    <a:lnTo>
                      <a:pt x="556" y="1104"/>
                    </a:lnTo>
                    <a:lnTo>
                      <a:pt x="588" y="1086"/>
                    </a:lnTo>
                    <a:lnTo>
                      <a:pt x="621" y="1066"/>
                    </a:lnTo>
                    <a:lnTo>
                      <a:pt x="651" y="1045"/>
                    </a:lnTo>
                    <a:lnTo>
                      <a:pt x="682" y="1024"/>
                    </a:lnTo>
                    <a:lnTo>
                      <a:pt x="711" y="1002"/>
                    </a:lnTo>
                    <a:lnTo>
                      <a:pt x="738" y="978"/>
                    </a:lnTo>
                    <a:lnTo>
                      <a:pt x="766" y="955"/>
                    </a:lnTo>
                    <a:lnTo>
                      <a:pt x="792" y="930"/>
                    </a:lnTo>
                    <a:lnTo>
                      <a:pt x="817" y="904"/>
                    </a:lnTo>
                    <a:lnTo>
                      <a:pt x="841" y="877"/>
                    </a:lnTo>
                    <a:lnTo>
                      <a:pt x="863" y="850"/>
                    </a:lnTo>
                    <a:lnTo>
                      <a:pt x="885" y="821"/>
                    </a:lnTo>
                    <a:lnTo>
                      <a:pt x="906" y="791"/>
                    </a:lnTo>
                    <a:lnTo>
                      <a:pt x="926" y="759"/>
                    </a:lnTo>
                    <a:lnTo>
                      <a:pt x="944" y="728"/>
                    </a:lnTo>
                    <a:lnTo>
                      <a:pt x="961" y="693"/>
                    </a:lnTo>
                    <a:lnTo>
                      <a:pt x="977" y="659"/>
                    </a:lnTo>
                    <a:lnTo>
                      <a:pt x="993" y="624"/>
                    </a:lnTo>
                    <a:lnTo>
                      <a:pt x="1007" y="587"/>
                    </a:lnTo>
                    <a:lnTo>
                      <a:pt x="1019" y="556"/>
                    </a:lnTo>
                    <a:lnTo>
                      <a:pt x="1031" y="527"/>
                    </a:lnTo>
                    <a:lnTo>
                      <a:pt x="1043" y="499"/>
                    </a:lnTo>
                    <a:lnTo>
                      <a:pt x="1053" y="473"/>
                    </a:lnTo>
                    <a:lnTo>
                      <a:pt x="1065" y="447"/>
                    </a:lnTo>
                    <a:lnTo>
                      <a:pt x="1078" y="420"/>
                    </a:lnTo>
                    <a:lnTo>
                      <a:pt x="1094" y="393"/>
                    </a:lnTo>
                    <a:lnTo>
                      <a:pt x="1112" y="361"/>
                    </a:lnTo>
                    <a:lnTo>
                      <a:pt x="1134" y="327"/>
                    </a:lnTo>
                    <a:lnTo>
                      <a:pt x="1158" y="289"/>
                    </a:lnTo>
                    <a:lnTo>
                      <a:pt x="1187" y="246"/>
                    </a:lnTo>
                    <a:lnTo>
                      <a:pt x="1223" y="196"/>
                    </a:lnTo>
                    <a:lnTo>
                      <a:pt x="1262" y="139"/>
                    </a:lnTo>
                    <a:lnTo>
                      <a:pt x="1308" y="74"/>
                    </a:lnTo>
                    <a:lnTo>
                      <a:pt x="1362" y="0"/>
                    </a:lnTo>
                    <a:lnTo>
                      <a:pt x="1291" y="12"/>
                    </a:lnTo>
                    <a:lnTo>
                      <a:pt x="1220" y="26"/>
                    </a:lnTo>
                    <a:lnTo>
                      <a:pt x="1151" y="44"/>
                    </a:lnTo>
                    <a:lnTo>
                      <a:pt x="1082" y="63"/>
                    </a:lnTo>
                    <a:lnTo>
                      <a:pt x="1017" y="84"/>
                    </a:lnTo>
                    <a:lnTo>
                      <a:pt x="951" y="108"/>
                    </a:lnTo>
                    <a:lnTo>
                      <a:pt x="887" y="133"/>
                    </a:lnTo>
                    <a:lnTo>
                      <a:pt x="825" y="160"/>
                    </a:lnTo>
                    <a:lnTo>
                      <a:pt x="763" y="191"/>
                    </a:lnTo>
                    <a:lnTo>
                      <a:pt x="704" y="222"/>
                    </a:lnTo>
                    <a:lnTo>
                      <a:pt x="648" y="255"/>
                    </a:lnTo>
                    <a:lnTo>
                      <a:pt x="591" y="290"/>
                    </a:lnTo>
                    <a:lnTo>
                      <a:pt x="539" y="327"/>
                    </a:lnTo>
                    <a:lnTo>
                      <a:pt x="486" y="367"/>
                    </a:lnTo>
                    <a:lnTo>
                      <a:pt x="437" y="407"/>
                    </a:lnTo>
                    <a:lnTo>
                      <a:pt x="390" y="449"/>
                    </a:lnTo>
                    <a:lnTo>
                      <a:pt x="345" y="493"/>
                    </a:lnTo>
                    <a:lnTo>
                      <a:pt x="302" y="537"/>
                    </a:lnTo>
                    <a:lnTo>
                      <a:pt x="263" y="584"/>
                    </a:lnTo>
                    <a:lnTo>
                      <a:pt x="225" y="633"/>
                    </a:lnTo>
                    <a:lnTo>
                      <a:pt x="189" y="682"/>
                    </a:lnTo>
                    <a:lnTo>
                      <a:pt x="158" y="733"/>
                    </a:lnTo>
                    <a:lnTo>
                      <a:pt x="127" y="785"/>
                    </a:lnTo>
                    <a:lnTo>
                      <a:pt x="101" y="839"/>
                    </a:lnTo>
                    <a:lnTo>
                      <a:pt x="77" y="893"/>
                    </a:lnTo>
                    <a:lnTo>
                      <a:pt x="56" y="949"/>
                    </a:lnTo>
                    <a:lnTo>
                      <a:pt x="39" y="1006"/>
                    </a:lnTo>
                    <a:lnTo>
                      <a:pt x="25" y="1064"/>
                    </a:lnTo>
                    <a:lnTo>
                      <a:pt x="13" y="1123"/>
                    </a:lnTo>
                    <a:lnTo>
                      <a:pt x="5" y="1183"/>
                    </a:lnTo>
                    <a:lnTo>
                      <a:pt x="1" y="1244"/>
                    </a:lnTo>
                    <a:lnTo>
                      <a:pt x="0" y="1305"/>
                    </a:lnTo>
                    <a:close/>
                  </a:path>
                </a:pathLst>
              </a:custGeom>
              <a:solidFill>
                <a:srgbClr val="00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6302" name="Freeform 142"/>
              <p:cNvSpPr>
                <a:spLocks/>
              </p:cNvSpPr>
              <p:nvPr/>
            </p:nvSpPr>
            <p:spPr bwMode="auto">
              <a:xfrm>
                <a:off x="3379" y="3506"/>
                <a:ext cx="177" cy="123"/>
              </a:xfrm>
              <a:custGeom>
                <a:avLst/>
                <a:gdLst>
                  <a:gd name="T0" fmla="*/ 5 w 1006"/>
                  <a:gd name="T1" fmla="*/ 0 h 696"/>
                  <a:gd name="T2" fmla="*/ 5 w 1006"/>
                  <a:gd name="T3" fmla="*/ 0 h 696"/>
                  <a:gd name="T4" fmla="*/ 5 w 1006"/>
                  <a:gd name="T5" fmla="*/ 1 h 696"/>
                  <a:gd name="T6" fmla="*/ 5 w 1006"/>
                  <a:gd name="T7" fmla="*/ 1 h 696"/>
                  <a:gd name="T8" fmla="*/ 5 w 1006"/>
                  <a:gd name="T9" fmla="*/ 1 h 696"/>
                  <a:gd name="T10" fmla="*/ 4 w 1006"/>
                  <a:gd name="T11" fmla="*/ 2 h 696"/>
                  <a:gd name="T12" fmla="*/ 4 w 1006"/>
                  <a:gd name="T13" fmla="*/ 2 h 696"/>
                  <a:gd name="T14" fmla="*/ 4 w 1006"/>
                  <a:gd name="T15" fmla="*/ 2 h 696"/>
                  <a:gd name="T16" fmla="*/ 3 w 1006"/>
                  <a:gd name="T17" fmla="*/ 2 h 696"/>
                  <a:gd name="T18" fmla="*/ 3 w 1006"/>
                  <a:gd name="T19" fmla="*/ 3 h 696"/>
                  <a:gd name="T20" fmla="*/ 3 w 1006"/>
                  <a:gd name="T21" fmla="*/ 3 h 696"/>
                  <a:gd name="T22" fmla="*/ 2 w 1006"/>
                  <a:gd name="T23" fmla="*/ 3 h 696"/>
                  <a:gd name="T24" fmla="*/ 2 w 1006"/>
                  <a:gd name="T25" fmla="*/ 3 h 696"/>
                  <a:gd name="T26" fmla="*/ 1 w 1006"/>
                  <a:gd name="T27" fmla="*/ 3 h 696"/>
                  <a:gd name="T28" fmla="*/ 1 w 1006"/>
                  <a:gd name="T29" fmla="*/ 4 h 696"/>
                  <a:gd name="T30" fmla="*/ 1 w 1006"/>
                  <a:gd name="T31" fmla="*/ 4 h 696"/>
                  <a:gd name="T32" fmla="*/ 0 w 1006"/>
                  <a:gd name="T33" fmla="*/ 4 h 696"/>
                  <a:gd name="T34" fmla="*/ 0 w 1006"/>
                  <a:gd name="T35" fmla="*/ 4 h 696"/>
                  <a:gd name="T36" fmla="*/ 1 w 1006"/>
                  <a:gd name="T37" fmla="*/ 4 h 696"/>
                  <a:gd name="T38" fmla="*/ 1 w 1006"/>
                  <a:gd name="T39" fmla="*/ 4 h 696"/>
                  <a:gd name="T40" fmla="*/ 2 w 1006"/>
                  <a:gd name="T41" fmla="*/ 3 h 696"/>
                  <a:gd name="T42" fmla="*/ 2 w 1006"/>
                  <a:gd name="T43" fmla="*/ 3 h 696"/>
                  <a:gd name="T44" fmla="*/ 2 w 1006"/>
                  <a:gd name="T45" fmla="*/ 3 h 696"/>
                  <a:gd name="T46" fmla="*/ 3 w 1006"/>
                  <a:gd name="T47" fmla="*/ 3 h 696"/>
                  <a:gd name="T48" fmla="*/ 3 w 1006"/>
                  <a:gd name="T49" fmla="*/ 3 h 696"/>
                  <a:gd name="T50" fmla="*/ 4 w 1006"/>
                  <a:gd name="T51" fmla="*/ 2 h 696"/>
                  <a:gd name="T52" fmla="*/ 4 w 1006"/>
                  <a:gd name="T53" fmla="*/ 2 h 696"/>
                  <a:gd name="T54" fmla="*/ 4 w 1006"/>
                  <a:gd name="T55" fmla="*/ 2 h 696"/>
                  <a:gd name="T56" fmla="*/ 5 w 1006"/>
                  <a:gd name="T57" fmla="*/ 2 h 696"/>
                  <a:gd name="T58" fmla="*/ 5 w 1006"/>
                  <a:gd name="T59" fmla="*/ 1 h 696"/>
                  <a:gd name="T60" fmla="*/ 5 w 1006"/>
                  <a:gd name="T61" fmla="*/ 1 h 696"/>
                  <a:gd name="T62" fmla="*/ 5 w 1006"/>
                  <a:gd name="T63" fmla="*/ 1 h 696"/>
                  <a:gd name="T64" fmla="*/ 5 w 1006"/>
                  <a:gd name="T65" fmla="*/ 0 h 696"/>
                  <a:gd name="T66" fmla="*/ 5 w 1006"/>
                  <a:gd name="T67" fmla="*/ 0 h 696"/>
                  <a:gd name="T68" fmla="*/ 5 w 1006"/>
                  <a:gd name="T69" fmla="*/ 0 h 696"/>
                  <a:gd name="T70" fmla="*/ 5 w 1006"/>
                  <a:gd name="T71" fmla="*/ 0 h 69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006"/>
                  <a:gd name="T109" fmla="*/ 0 h 696"/>
                  <a:gd name="T110" fmla="*/ 1006 w 1006"/>
                  <a:gd name="T111" fmla="*/ 696 h 69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006" h="696">
                    <a:moveTo>
                      <a:pt x="985" y="0"/>
                    </a:moveTo>
                    <a:lnTo>
                      <a:pt x="985" y="0"/>
                    </a:lnTo>
                    <a:lnTo>
                      <a:pt x="970" y="35"/>
                    </a:lnTo>
                    <a:lnTo>
                      <a:pt x="954" y="68"/>
                    </a:lnTo>
                    <a:lnTo>
                      <a:pt x="938" y="102"/>
                    </a:lnTo>
                    <a:lnTo>
                      <a:pt x="920" y="134"/>
                    </a:lnTo>
                    <a:lnTo>
                      <a:pt x="900" y="164"/>
                    </a:lnTo>
                    <a:lnTo>
                      <a:pt x="879" y="194"/>
                    </a:lnTo>
                    <a:lnTo>
                      <a:pt x="857" y="223"/>
                    </a:lnTo>
                    <a:lnTo>
                      <a:pt x="836" y="249"/>
                    </a:lnTo>
                    <a:lnTo>
                      <a:pt x="812" y="276"/>
                    </a:lnTo>
                    <a:lnTo>
                      <a:pt x="787" y="302"/>
                    </a:lnTo>
                    <a:lnTo>
                      <a:pt x="761" y="327"/>
                    </a:lnTo>
                    <a:lnTo>
                      <a:pt x="733" y="350"/>
                    </a:lnTo>
                    <a:lnTo>
                      <a:pt x="707" y="373"/>
                    </a:lnTo>
                    <a:lnTo>
                      <a:pt x="678" y="395"/>
                    </a:lnTo>
                    <a:lnTo>
                      <a:pt x="648" y="416"/>
                    </a:lnTo>
                    <a:lnTo>
                      <a:pt x="618" y="437"/>
                    </a:lnTo>
                    <a:lnTo>
                      <a:pt x="586" y="457"/>
                    </a:lnTo>
                    <a:lnTo>
                      <a:pt x="553" y="475"/>
                    </a:lnTo>
                    <a:lnTo>
                      <a:pt x="519" y="494"/>
                    </a:lnTo>
                    <a:lnTo>
                      <a:pt x="485" y="511"/>
                    </a:lnTo>
                    <a:lnTo>
                      <a:pt x="451" y="526"/>
                    </a:lnTo>
                    <a:lnTo>
                      <a:pt x="414" y="543"/>
                    </a:lnTo>
                    <a:lnTo>
                      <a:pt x="376" y="559"/>
                    </a:lnTo>
                    <a:lnTo>
                      <a:pt x="338" y="574"/>
                    </a:lnTo>
                    <a:lnTo>
                      <a:pt x="299" y="588"/>
                    </a:lnTo>
                    <a:lnTo>
                      <a:pt x="258" y="603"/>
                    </a:lnTo>
                    <a:lnTo>
                      <a:pt x="218" y="616"/>
                    </a:lnTo>
                    <a:lnTo>
                      <a:pt x="176" y="627"/>
                    </a:lnTo>
                    <a:lnTo>
                      <a:pt x="134" y="641"/>
                    </a:lnTo>
                    <a:lnTo>
                      <a:pt x="90" y="652"/>
                    </a:lnTo>
                    <a:lnTo>
                      <a:pt x="45" y="664"/>
                    </a:lnTo>
                    <a:lnTo>
                      <a:pt x="0" y="675"/>
                    </a:lnTo>
                    <a:lnTo>
                      <a:pt x="6" y="696"/>
                    </a:lnTo>
                    <a:lnTo>
                      <a:pt x="50" y="685"/>
                    </a:lnTo>
                    <a:lnTo>
                      <a:pt x="95" y="673"/>
                    </a:lnTo>
                    <a:lnTo>
                      <a:pt x="140" y="662"/>
                    </a:lnTo>
                    <a:lnTo>
                      <a:pt x="182" y="649"/>
                    </a:lnTo>
                    <a:lnTo>
                      <a:pt x="224" y="637"/>
                    </a:lnTo>
                    <a:lnTo>
                      <a:pt x="266" y="624"/>
                    </a:lnTo>
                    <a:lnTo>
                      <a:pt x="306" y="609"/>
                    </a:lnTo>
                    <a:lnTo>
                      <a:pt x="346" y="595"/>
                    </a:lnTo>
                    <a:lnTo>
                      <a:pt x="384" y="580"/>
                    </a:lnTo>
                    <a:lnTo>
                      <a:pt x="422" y="564"/>
                    </a:lnTo>
                    <a:lnTo>
                      <a:pt x="459" y="547"/>
                    </a:lnTo>
                    <a:lnTo>
                      <a:pt x="496" y="532"/>
                    </a:lnTo>
                    <a:lnTo>
                      <a:pt x="530" y="512"/>
                    </a:lnTo>
                    <a:lnTo>
                      <a:pt x="564" y="494"/>
                    </a:lnTo>
                    <a:lnTo>
                      <a:pt x="597" y="475"/>
                    </a:lnTo>
                    <a:lnTo>
                      <a:pt x="631" y="456"/>
                    </a:lnTo>
                    <a:lnTo>
                      <a:pt x="661" y="435"/>
                    </a:lnTo>
                    <a:lnTo>
                      <a:pt x="691" y="413"/>
                    </a:lnTo>
                    <a:lnTo>
                      <a:pt x="720" y="391"/>
                    </a:lnTo>
                    <a:lnTo>
                      <a:pt x="749" y="366"/>
                    </a:lnTo>
                    <a:lnTo>
                      <a:pt x="777" y="343"/>
                    </a:lnTo>
                    <a:lnTo>
                      <a:pt x="803" y="318"/>
                    </a:lnTo>
                    <a:lnTo>
                      <a:pt x="828" y="291"/>
                    </a:lnTo>
                    <a:lnTo>
                      <a:pt x="851" y="265"/>
                    </a:lnTo>
                    <a:lnTo>
                      <a:pt x="875" y="236"/>
                    </a:lnTo>
                    <a:lnTo>
                      <a:pt x="897" y="207"/>
                    </a:lnTo>
                    <a:lnTo>
                      <a:pt x="918" y="177"/>
                    </a:lnTo>
                    <a:lnTo>
                      <a:pt x="938" y="144"/>
                    </a:lnTo>
                    <a:lnTo>
                      <a:pt x="957" y="113"/>
                    </a:lnTo>
                    <a:lnTo>
                      <a:pt x="975" y="79"/>
                    </a:lnTo>
                    <a:lnTo>
                      <a:pt x="991" y="43"/>
                    </a:lnTo>
                    <a:lnTo>
                      <a:pt x="1006" y="8"/>
                    </a:lnTo>
                    <a:lnTo>
                      <a:pt x="98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6303" name="Freeform 143"/>
              <p:cNvSpPr>
                <a:spLocks/>
              </p:cNvSpPr>
              <p:nvPr/>
            </p:nvSpPr>
            <p:spPr bwMode="auto">
              <a:xfrm>
                <a:off x="3552" y="3394"/>
                <a:ext cx="72" cy="114"/>
              </a:xfrm>
              <a:custGeom>
                <a:avLst/>
                <a:gdLst>
                  <a:gd name="T0" fmla="*/ 2 w 405"/>
                  <a:gd name="T1" fmla="*/ 0 h 642"/>
                  <a:gd name="T2" fmla="*/ 2 w 405"/>
                  <a:gd name="T3" fmla="*/ 0 h 642"/>
                  <a:gd name="T4" fmla="*/ 2 w 405"/>
                  <a:gd name="T5" fmla="*/ 0 h 642"/>
                  <a:gd name="T6" fmla="*/ 2 w 405"/>
                  <a:gd name="T7" fmla="*/ 1 h 642"/>
                  <a:gd name="T8" fmla="*/ 1 w 405"/>
                  <a:gd name="T9" fmla="*/ 1 h 642"/>
                  <a:gd name="T10" fmla="*/ 1 w 405"/>
                  <a:gd name="T11" fmla="*/ 1 h 642"/>
                  <a:gd name="T12" fmla="*/ 1 w 405"/>
                  <a:gd name="T13" fmla="*/ 2 h 642"/>
                  <a:gd name="T14" fmla="*/ 1 w 405"/>
                  <a:gd name="T15" fmla="*/ 2 h 642"/>
                  <a:gd name="T16" fmla="*/ 1 w 405"/>
                  <a:gd name="T17" fmla="*/ 2 h 642"/>
                  <a:gd name="T18" fmla="*/ 1 w 405"/>
                  <a:gd name="T19" fmla="*/ 2 h 642"/>
                  <a:gd name="T20" fmla="*/ 1 w 405"/>
                  <a:gd name="T21" fmla="*/ 2 h 642"/>
                  <a:gd name="T22" fmla="*/ 0 w 405"/>
                  <a:gd name="T23" fmla="*/ 2 h 642"/>
                  <a:gd name="T24" fmla="*/ 0 w 405"/>
                  <a:gd name="T25" fmla="*/ 3 h 642"/>
                  <a:gd name="T26" fmla="*/ 0 w 405"/>
                  <a:gd name="T27" fmla="*/ 3 h 642"/>
                  <a:gd name="T28" fmla="*/ 0 w 405"/>
                  <a:gd name="T29" fmla="*/ 3 h 642"/>
                  <a:gd name="T30" fmla="*/ 0 w 405"/>
                  <a:gd name="T31" fmla="*/ 3 h 642"/>
                  <a:gd name="T32" fmla="*/ 0 w 405"/>
                  <a:gd name="T33" fmla="*/ 3 h 642"/>
                  <a:gd name="T34" fmla="*/ 0 w 405"/>
                  <a:gd name="T35" fmla="*/ 4 h 642"/>
                  <a:gd name="T36" fmla="*/ 0 w 405"/>
                  <a:gd name="T37" fmla="*/ 4 h 642"/>
                  <a:gd name="T38" fmla="*/ 0 w 405"/>
                  <a:gd name="T39" fmla="*/ 3 h 642"/>
                  <a:gd name="T40" fmla="*/ 0 w 405"/>
                  <a:gd name="T41" fmla="*/ 3 h 642"/>
                  <a:gd name="T42" fmla="*/ 0 w 405"/>
                  <a:gd name="T43" fmla="*/ 3 h 642"/>
                  <a:gd name="T44" fmla="*/ 0 w 405"/>
                  <a:gd name="T45" fmla="*/ 3 h 642"/>
                  <a:gd name="T46" fmla="*/ 1 w 405"/>
                  <a:gd name="T47" fmla="*/ 3 h 642"/>
                  <a:gd name="T48" fmla="*/ 1 w 405"/>
                  <a:gd name="T49" fmla="*/ 3 h 642"/>
                  <a:gd name="T50" fmla="*/ 1 w 405"/>
                  <a:gd name="T51" fmla="*/ 2 h 642"/>
                  <a:gd name="T52" fmla="*/ 1 w 405"/>
                  <a:gd name="T53" fmla="*/ 2 h 642"/>
                  <a:gd name="T54" fmla="*/ 1 w 405"/>
                  <a:gd name="T55" fmla="*/ 2 h 642"/>
                  <a:gd name="T56" fmla="*/ 1 w 405"/>
                  <a:gd name="T57" fmla="*/ 2 h 642"/>
                  <a:gd name="T58" fmla="*/ 1 w 405"/>
                  <a:gd name="T59" fmla="*/ 2 h 642"/>
                  <a:gd name="T60" fmla="*/ 1 w 405"/>
                  <a:gd name="T61" fmla="*/ 1 h 642"/>
                  <a:gd name="T62" fmla="*/ 1 w 405"/>
                  <a:gd name="T63" fmla="*/ 1 h 642"/>
                  <a:gd name="T64" fmla="*/ 2 w 405"/>
                  <a:gd name="T65" fmla="*/ 1 h 642"/>
                  <a:gd name="T66" fmla="*/ 2 w 405"/>
                  <a:gd name="T67" fmla="*/ 1 h 642"/>
                  <a:gd name="T68" fmla="*/ 2 w 405"/>
                  <a:gd name="T69" fmla="*/ 0 h 642"/>
                  <a:gd name="T70" fmla="*/ 2 w 405"/>
                  <a:gd name="T71" fmla="*/ 0 h 642"/>
                  <a:gd name="T72" fmla="*/ 2 w 405"/>
                  <a:gd name="T73" fmla="*/ 0 h 642"/>
                  <a:gd name="T74" fmla="*/ 2 w 405"/>
                  <a:gd name="T75" fmla="*/ 0 h 642"/>
                  <a:gd name="T76" fmla="*/ 2 w 405"/>
                  <a:gd name="T77" fmla="*/ 0 h 642"/>
                  <a:gd name="T78" fmla="*/ 2 w 405"/>
                  <a:gd name="T79" fmla="*/ 0 h 642"/>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405"/>
                  <a:gd name="T121" fmla="*/ 0 h 642"/>
                  <a:gd name="T122" fmla="*/ 405 w 405"/>
                  <a:gd name="T123" fmla="*/ 642 h 642"/>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405" h="642">
                    <a:moveTo>
                      <a:pt x="381" y="25"/>
                    </a:moveTo>
                    <a:lnTo>
                      <a:pt x="371" y="8"/>
                    </a:lnTo>
                    <a:lnTo>
                      <a:pt x="317" y="81"/>
                    </a:lnTo>
                    <a:lnTo>
                      <a:pt x="271" y="147"/>
                    </a:lnTo>
                    <a:lnTo>
                      <a:pt x="232" y="203"/>
                    </a:lnTo>
                    <a:lnTo>
                      <a:pt x="196" y="253"/>
                    </a:lnTo>
                    <a:lnTo>
                      <a:pt x="167" y="297"/>
                    </a:lnTo>
                    <a:lnTo>
                      <a:pt x="142" y="335"/>
                    </a:lnTo>
                    <a:lnTo>
                      <a:pt x="121" y="370"/>
                    </a:lnTo>
                    <a:lnTo>
                      <a:pt x="103" y="402"/>
                    </a:lnTo>
                    <a:lnTo>
                      <a:pt x="87" y="429"/>
                    </a:lnTo>
                    <a:lnTo>
                      <a:pt x="73" y="455"/>
                    </a:lnTo>
                    <a:lnTo>
                      <a:pt x="61" y="483"/>
                    </a:lnTo>
                    <a:lnTo>
                      <a:pt x="50" y="509"/>
                    </a:lnTo>
                    <a:lnTo>
                      <a:pt x="39" y="537"/>
                    </a:lnTo>
                    <a:lnTo>
                      <a:pt x="27" y="566"/>
                    </a:lnTo>
                    <a:lnTo>
                      <a:pt x="15" y="597"/>
                    </a:lnTo>
                    <a:lnTo>
                      <a:pt x="0" y="634"/>
                    </a:lnTo>
                    <a:lnTo>
                      <a:pt x="21" y="642"/>
                    </a:lnTo>
                    <a:lnTo>
                      <a:pt x="36" y="605"/>
                    </a:lnTo>
                    <a:lnTo>
                      <a:pt x="48" y="574"/>
                    </a:lnTo>
                    <a:lnTo>
                      <a:pt x="60" y="545"/>
                    </a:lnTo>
                    <a:lnTo>
                      <a:pt x="71" y="517"/>
                    </a:lnTo>
                    <a:lnTo>
                      <a:pt x="82" y="491"/>
                    </a:lnTo>
                    <a:lnTo>
                      <a:pt x="94" y="466"/>
                    </a:lnTo>
                    <a:lnTo>
                      <a:pt x="106" y="440"/>
                    </a:lnTo>
                    <a:lnTo>
                      <a:pt x="121" y="412"/>
                    </a:lnTo>
                    <a:lnTo>
                      <a:pt x="140" y="381"/>
                    </a:lnTo>
                    <a:lnTo>
                      <a:pt x="161" y="348"/>
                    </a:lnTo>
                    <a:lnTo>
                      <a:pt x="186" y="310"/>
                    </a:lnTo>
                    <a:lnTo>
                      <a:pt x="215" y="266"/>
                    </a:lnTo>
                    <a:lnTo>
                      <a:pt x="250" y="216"/>
                    </a:lnTo>
                    <a:lnTo>
                      <a:pt x="289" y="160"/>
                    </a:lnTo>
                    <a:lnTo>
                      <a:pt x="335" y="94"/>
                    </a:lnTo>
                    <a:lnTo>
                      <a:pt x="389" y="21"/>
                    </a:lnTo>
                    <a:lnTo>
                      <a:pt x="379" y="4"/>
                    </a:lnTo>
                    <a:lnTo>
                      <a:pt x="389" y="21"/>
                    </a:lnTo>
                    <a:lnTo>
                      <a:pt x="405" y="0"/>
                    </a:lnTo>
                    <a:lnTo>
                      <a:pt x="379" y="4"/>
                    </a:lnTo>
                    <a:lnTo>
                      <a:pt x="381" y="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6304" name="Freeform 144"/>
              <p:cNvSpPr>
                <a:spLocks/>
              </p:cNvSpPr>
              <p:nvPr/>
            </p:nvSpPr>
            <p:spPr bwMode="auto">
              <a:xfrm>
                <a:off x="3377" y="3395"/>
                <a:ext cx="243" cy="235"/>
              </a:xfrm>
              <a:custGeom>
                <a:avLst/>
                <a:gdLst>
                  <a:gd name="T0" fmla="*/ 0 w 1374"/>
                  <a:gd name="T1" fmla="*/ 7 h 1330"/>
                  <a:gd name="T2" fmla="*/ 0 w 1374"/>
                  <a:gd name="T3" fmla="*/ 7 h 1330"/>
                  <a:gd name="T4" fmla="*/ 0 w 1374"/>
                  <a:gd name="T5" fmla="*/ 6 h 1330"/>
                  <a:gd name="T6" fmla="*/ 0 w 1374"/>
                  <a:gd name="T7" fmla="*/ 5 h 1330"/>
                  <a:gd name="T8" fmla="*/ 1 w 1374"/>
                  <a:gd name="T9" fmla="*/ 5 h 1330"/>
                  <a:gd name="T10" fmla="*/ 1 w 1374"/>
                  <a:gd name="T11" fmla="*/ 4 h 1330"/>
                  <a:gd name="T12" fmla="*/ 1 w 1374"/>
                  <a:gd name="T13" fmla="*/ 4 h 1330"/>
                  <a:gd name="T14" fmla="*/ 2 w 1374"/>
                  <a:gd name="T15" fmla="*/ 3 h 1330"/>
                  <a:gd name="T16" fmla="*/ 2 w 1374"/>
                  <a:gd name="T17" fmla="*/ 3 h 1330"/>
                  <a:gd name="T18" fmla="*/ 3 w 1374"/>
                  <a:gd name="T19" fmla="*/ 2 h 1330"/>
                  <a:gd name="T20" fmla="*/ 3 w 1374"/>
                  <a:gd name="T21" fmla="*/ 2 h 1330"/>
                  <a:gd name="T22" fmla="*/ 4 w 1374"/>
                  <a:gd name="T23" fmla="*/ 1 h 1330"/>
                  <a:gd name="T24" fmla="*/ 5 w 1374"/>
                  <a:gd name="T25" fmla="*/ 1 h 1330"/>
                  <a:gd name="T26" fmla="*/ 5 w 1374"/>
                  <a:gd name="T27" fmla="*/ 1 h 1330"/>
                  <a:gd name="T28" fmla="*/ 6 w 1374"/>
                  <a:gd name="T29" fmla="*/ 1 h 1330"/>
                  <a:gd name="T30" fmla="*/ 7 w 1374"/>
                  <a:gd name="T31" fmla="*/ 0 h 1330"/>
                  <a:gd name="T32" fmla="*/ 8 w 1374"/>
                  <a:gd name="T33" fmla="*/ 0 h 1330"/>
                  <a:gd name="T34" fmla="*/ 7 w 1374"/>
                  <a:gd name="T35" fmla="*/ 0 h 1330"/>
                  <a:gd name="T36" fmla="*/ 6 w 1374"/>
                  <a:gd name="T37" fmla="*/ 0 h 1330"/>
                  <a:gd name="T38" fmla="*/ 6 w 1374"/>
                  <a:gd name="T39" fmla="*/ 1 h 1330"/>
                  <a:gd name="T40" fmla="*/ 5 w 1374"/>
                  <a:gd name="T41" fmla="*/ 1 h 1330"/>
                  <a:gd name="T42" fmla="*/ 4 w 1374"/>
                  <a:gd name="T43" fmla="*/ 1 h 1330"/>
                  <a:gd name="T44" fmla="*/ 4 w 1374"/>
                  <a:gd name="T45" fmla="*/ 1 h 1330"/>
                  <a:gd name="T46" fmla="*/ 3 w 1374"/>
                  <a:gd name="T47" fmla="*/ 2 h 1330"/>
                  <a:gd name="T48" fmla="*/ 2 w 1374"/>
                  <a:gd name="T49" fmla="*/ 2 h 1330"/>
                  <a:gd name="T50" fmla="*/ 2 w 1374"/>
                  <a:gd name="T51" fmla="*/ 3 h 1330"/>
                  <a:gd name="T52" fmla="*/ 1 w 1374"/>
                  <a:gd name="T53" fmla="*/ 3 h 1330"/>
                  <a:gd name="T54" fmla="*/ 1 w 1374"/>
                  <a:gd name="T55" fmla="*/ 4 h 1330"/>
                  <a:gd name="T56" fmla="*/ 1 w 1374"/>
                  <a:gd name="T57" fmla="*/ 4 h 1330"/>
                  <a:gd name="T58" fmla="*/ 0 w 1374"/>
                  <a:gd name="T59" fmla="*/ 5 h 1330"/>
                  <a:gd name="T60" fmla="*/ 0 w 1374"/>
                  <a:gd name="T61" fmla="*/ 6 h 1330"/>
                  <a:gd name="T62" fmla="*/ 0 w 1374"/>
                  <a:gd name="T63" fmla="*/ 6 h 1330"/>
                  <a:gd name="T64" fmla="*/ 0 w 1374"/>
                  <a:gd name="T65" fmla="*/ 7 h 1330"/>
                  <a:gd name="T66" fmla="*/ 0 w 1374"/>
                  <a:gd name="T67" fmla="*/ 7 h 1330"/>
                  <a:gd name="T68" fmla="*/ 0 w 1374"/>
                  <a:gd name="T69" fmla="*/ 7 h 1330"/>
                  <a:gd name="T70" fmla="*/ 0 w 1374"/>
                  <a:gd name="T71" fmla="*/ 7 h 133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374"/>
                  <a:gd name="T109" fmla="*/ 0 h 1330"/>
                  <a:gd name="T110" fmla="*/ 1374 w 1374"/>
                  <a:gd name="T111" fmla="*/ 1330 h 133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374" h="1330">
                    <a:moveTo>
                      <a:pt x="8" y="1305"/>
                    </a:moveTo>
                    <a:lnTo>
                      <a:pt x="22" y="1315"/>
                    </a:lnTo>
                    <a:lnTo>
                      <a:pt x="23" y="1254"/>
                    </a:lnTo>
                    <a:lnTo>
                      <a:pt x="27" y="1194"/>
                    </a:lnTo>
                    <a:lnTo>
                      <a:pt x="35" y="1134"/>
                    </a:lnTo>
                    <a:lnTo>
                      <a:pt x="46" y="1076"/>
                    </a:lnTo>
                    <a:lnTo>
                      <a:pt x="61" y="1019"/>
                    </a:lnTo>
                    <a:lnTo>
                      <a:pt x="78" y="963"/>
                    </a:lnTo>
                    <a:lnTo>
                      <a:pt x="99" y="907"/>
                    </a:lnTo>
                    <a:lnTo>
                      <a:pt x="123" y="854"/>
                    </a:lnTo>
                    <a:lnTo>
                      <a:pt x="149" y="801"/>
                    </a:lnTo>
                    <a:lnTo>
                      <a:pt x="178" y="748"/>
                    </a:lnTo>
                    <a:lnTo>
                      <a:pt x="209" y="698"/>
                    </a:lnTo>
                    <a:lnTo>
                      <a:pt x="245" y="650"/>
                    </a:lnTo>
                    <a:lnTo>
                      <a:pt x="283" y="601"/>
                    </a:lnTo>
                    <a:lnTo>
                      <a:pt x="321" y="555"/>
                    </a:lnTo>
                    <a:lnTo>
                      <a:pt x="364" y="510"/>
                    </a:lnTo>
                    <a:lnTo>
                      <a:pt x="409" y="467"/>
                    </a:lnTo>
                    <a:lnTo>
                      <a:pt x="456" y="425"/>
                    </a:lnTo>
                    <a:lnTo>
                      <a:pt x="504" y="386"/>
                    </a:lnTo>
                    <a:lnTo>
                      <a:pt x="556" y="346"/>
                    </a:lnTo>
                    <a:lnTo>
                      <a:pt x="609" y="310"/>
                    </a:lnTo>
                    <a:lnTo>
                      <a:pt x="664" y="274"/>
                    </a:lnTo>
                    <a:lnTo>
                      <a:pt x="720" y="241"/>
                    </a:lnTo>
                    <a:lnTo>
                      <a:pt x="779" y="211"/>
                    </a:lnTo>
                    <a:lnTo>
                      <a:pt x="841" y="181"/>
                    </a:lnTo>
                    <a:lnTo>
                      <a:pt x="902" y="153"/>
                    </a:lnTo>
                    <a:lnTo>
                      <a:pt x="966" y="128"/>
                    </a:lnTo>
                    <a:lnTo>
                      <a:pt x="1032" y="105"/>
                    </a:lnTo>
                    <a:lnTo>
                      <a:pt x="1096" y="84"/>
                    </a:lnTo>
                    <a:lnTo>
                      <a:pt x="1164" y="64"/>
                    </a:lnTo>
                    <a:lnTo>
                      <a:pt x="1234" y="47"/>
                    </a:lnTo>
                    <a:lnTo>
                      <a:pt x="1305" y="33"/>
                    </a:lnTo>
                    <a:lnTo>
                      <a:pt x="1374" y="21"/>
                    </a:lnTo>
                    <a:lnTo>
                      <a:pt x="1372" y="0"/>
                    </a:lnTo>
                    <a:lnTo>
                      <a:pt x="1299" y="12"/>
                    </a:lnTo>
                    <a:lnTo>
                      <a:pt x="1229" y="26"/>
                    </a:lnTo>
                    <a:lnTo>
                      <a:pt x="1159" y="43"/>
                    </a:lnTo>
                    <a:lnTo>
                      <a:pt x="1091" y="63"/>
                    </a:lnTo>
                    <a:lnTo>
                      <a:pt x="1024" y="84"/>
                    </a:lnTo>
                    <a:lnTo>
                      <a:pt x="958" y="107"/>
                    </a:lnTo>
                    <a:lnTo>
                      <a:pt x="894" y="132"/>
                    </a:lnTo>
                    <a:lnTo>
                      <a:pt x="831" y="160"/>
                    </a:lnTo>
                    <a:lnTo>
                      <a:pt x="769" y="190"/>
                    </a:lnTo>
                    <a:lnTo>
                      <a:pt x="710" y="223"/>
                    </a:lnTo>
                    <a:lnTo>
                      <a:pt x="653" y="256"/>
                    </a:lnTo>
                    <a:lnTo>
                      <a:pt x="595" y="291"/>
                    </a:lnTo>
                    <a:lnTo>
                      <a:pt x="543" y="328"/>
                    </a:lnTo>
                    <a:lnTo>
                      <a:pt x="490" y="367"/>
                    </a:lnTo>
                    <a:lnTo>
                      <a:pt x="441" y="409"/>
                    </a:lnTo>
                    <a:lnTo>
                      <a:pt x="393" y="451"/>
                    </a:lnTo>
                    <a:lnTo>
                      <a:pt x="349" y="495"/>
                    </a:lnTo>
                    <a:lnTo>
                      <a:pt x="305" y="539"/>
                    </a:lnTo>
                    <a:lnTo>
                      <a:pt x="264" y="588"/>
                    </a:lnTo>
                    <a:lnTo>
                      <a:pt x="226" y="636"/>
                    </a:lnTo>
                    <a:lnTo>
                      <a:pt x="191" y="685"/>
                    </a:lnTo>
                    <a:lnTo>
                      <a:pt x="159" y="738"/>
                    </a:lnTo>
                    <a:lnTo>
                      <a:pt x="128" y="790"/>
                    </a:lnTo>
                    <a:lnTo>
                      <a:pt x="102" y="844"/>
                    </a:lnTo>
                    <a:lnTo>
                      <a:pt x="78" y="899"/>
                    </a:lnTo>
                    <a:lnTo>
                      <a:pt x="57" y="956"/>
                    </a:lnTo>
                    <a:lnTo>
                      <a:pt x="40" y="1013"/>
                    </a:lnTo>
                    <a:lnTo>
                      <a:pt x="25" y="1071"/>
                    </a:lnTo>
                    <a:lnTo>
                      <a:pt x="14" y="1131"/>
                    </a:lnTo>
                    <a:lnTo>
                      <a:pt x="6" y="1192"/>
                    </a:lnTo>
                    <a:lnTo>
                      <a:pt x="2" y="1254"/>
                    </a:lnTo>
                    <a:lnTo>
                      <a:pt x="0" y="1315"/>
                    </a:lnTo>
                    <a:lnTo>
                      <a:pt x="14" y="1326"/>
                    </a:lnTo>
                    <a:lnTo>
                      <a:pt x="0" y="1315"/>
                    </a:lnTo>
                    <a:lnTo>
                      <a:pt x="0" y="1330"/>
                    </a:lnTo>
                    <a:lnTo>
                      <a:pt x="14" y="1326"/>
                    </a:lnTo>
                    <a:lnTo>
                      <a:pt x="8" y="130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6305" name="Freeform 145"/>
              <p:cNvSpPr>
                <a:spLocks/>
              </p:cNvSpPr>
              <p:nvPr/>
            </p:nvSpPr>
            <p:spPr bwMode="auto">
              <a:xfrm>
                <a:off x="3257" y="3334"/>
                <a:ext cx="179" cy="342"/>
              </a:xfrm>
              <a:custGeom>
                <a:avLst/>
                <a:gdLst>
                  <a:gd name="T0" fmla="*/ 1 w 1012"/>
                  <a:gd name="T1" fmla="*/ 11 h 1937"/>
                  <a:gd name="T2" fmla="*/ 1 w 1012"/>
                  <a:gd name="T3" fmla="*/ 10 h 1937"/>
                  <a:gd name="T4" fmla="*/ 2 w 1012"/>
                  <a:gd name="T5" fmla="*/ 10 h 1937"/>
                  <a:gd name="T6" fmla="*/ 3 w 1012"/>
                  <a:gd name="T7" fmla="*/ 9 h 1937"/>
                  <a:gd name="T8" fmla="*/ 4 w 1012"/>
                  <a:gd name="T9" fmla="*/ 9 h 1937"/>
                  <a:gd name="T10" fmla="*/ 4 w 1012"/>
                  <a:gd name="T11" fmla="*/ 8 h 1937"/>
                  <a:gd name="T12" fmla="*/ 5 w 1012"/>
                  <a:gd name="T13" fmla="*/ 7 h 1937"/>
                  <a:gd name="T14" fmla="*/ 5 w 1012"/>
                  <a:gd name="T15" fmla="*/ 7 h 1937"/>
                  <a:gd name="T16" fmla="*/ 5 w 1012"/>
                  <a:gd name="T17" fmla="*/ 6 h 1937"/>
                  <a:gd name="T18" fmla="*/ 5 w 1012"/>
                  <a:gd name="T19" fmla="*/ 5 h 1937"/>
                  <a:gd name="T20" fmla="*/ 6 w 1012"/>
                  <a:gd name="T21" fmla="*/ 5 h 1937"/>
                  <a:gd name="T22" fmla="*/ 5 w 1012"/>
                  <a:gd name="T23" fmla="*/ 4 h 1937"/>
                  <a:gd name="T24" fmla="*/ 5 w 1012"/>
                  <a:gd name="T25" fmla="*/ 3 h 1937"/>
                  <a:gd name="T26" fmla="*/ 5 w 1012"/>
                  <a:gd name="T27" fmla="*/ 2 h 1937"/>
                  <a:gd name="T28" fmla="*/ 5 w 1012"/>
                  <a:gd name="T29" fmla="*/ 1 h 1937"/>
                  <a:gd name="T30" fmla="*/ 4 w 1012"/>
                  <a:gd name="T31" fmla="*/ 0 h 1937"/>
                  <a:gd name="T32" fmla="*/ 4 w 1012"/>
                  <a:gd name="T33" fmla="*/ 0 h 1937"/>
                  <a:gd name="T34" fmla="*/ 4 w 1012"/>
                  <a:gd name="T35" fmla="*/ 1 h 1937"/>
                  <a:gd name="T36" fmla="*/ 3 w 1012"/>
                  <a:gd name="T37" fmla="*/ 1 h 1937"/>
                  <a:gd name="T38" fmla="*/ 3 w 1012"/>
                  <a:gd name="T39" fmla="*/ 2 h 1937"/>
                  <a:gd name="T40" fmla="*/ 3 w 1012"/>
                  <a:gd name="T41" fmla="*/ 2 h 1937"/>
                  <a:gd name="T42" fmla="*/ 3 w 1012"/>
                  <a:gd name="T43" fmla="*/ 2 h 1937"/>
                  <a:gd name="T44" fmla="*/ 3 w 1012"/>
                  <a:gd name="T45" fmla="*/ 3 h 1937"/>
                  <a:gd name="T46" fmla="*/ 3 w 1012"/>
                  <a:gd name="T47" fmla="*/ 3 h 1937"/>
                  <a:gd name="T48" fmla="*/ 3 w 1012"/>
                  <a:gd name="T49" fmla="*/ 3 h 1937"/>
                  <a:gd name="T50" fmla="*/ 2 w 1012"/>
                  <a:gd name="T51" fmla="*/ 3 h 1937"/>
                  <a:gd name="T52" fmla="*/ 2 w 1012"/>
                  <a:gd name="T53" fmla="*/ 3 h 1937"/>
                  <a:gd name="T54" fmla="*/ 2 w 1012"/>
                  <a:gd name="T55" fmla="*/ 4 h 1937"/>
                  <a:gd name="T56" fmla="*/ 2 w 1012"/>
                  <a:gd name="T57" fmla="*/ 4 h 1937"/>
                  <a:gd name="T58" fmla="*/ 2 w 1012"/>
                  <a:gd name="T59" fmla="*/ 4 h 1937"/>
                  <a:gd name="T60" fmla="*/ 2 w 1012"/>
                  <a:gd name="T61" fmla="*/ 5 h 1937"/>
                  <a:gd name="T62" fmla="*/ 2 w 1012"/>
                  <a:gd name="T63" fmla="*/ 5 h 1937"/>
                  <a:gd name="T64" fmla="*/ 1 w 1012"/>
                  <a:gd name="T65" fmla="*/ 5 h 1937"/>
                  <a:gd name="T66" fmla="*/ 1 w 1012"/>
                  <a:gd name="T67" fmla="*/ 6 h 1937"/>
                  <a:gd name="T68" fmla="*/ 1 w 1012"/>
                  <a:gd name="T69" fmla="*/ 7 h 1937"/>
                  <a:gd name="T70" fmla="*/ 1 w 1012"/>
                  <a:gd name="T71" fmla="*/ 7 h 1937"/>
                  <a:gd name="T72" fmla="*/ 1 w 1012"/>
                  <a:gd name="T73" fmla="*/ 8 h 1937"/>
                  <a:gd name="T74" fmla="*/ 1 w 1012"/>
                  <a:gd name="T75" fmla="*/ 9 h 1937"/>
                  <a:gd name="T76" fmla="*/ 0 w 1012"/>
                  <a:gd name="T77" fmla="*/ 9 h 1937"/>
                  <a:gd name="T78" fmla="*/ 0 w 1012"/>
                  <a:gd name="T79" fmla="*/ 10 h 193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012"/>
                  <a:gd name="T121" fmla="*/ 0 h 1937"/>
                  <a:gd name="T122" fmla="*/ 1012 w 1012"/>
                  <a:gd name="T123" fmla="*/ 1937 h 193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012" h="1937">
                    <a:moveTo>
                      <a:pt x="0" y="1937"/>
                    </a:moveTo>
                    <a:lnTo>
                      <a:pt x="88" y="1908"/>
                    </a:lnTo>
                    <a:lnTo>
                      <a:pt x="173" y="1876"/>
                    </a:lnTo>
                    <a:lnTo>
                      <a:pt x="253" y="1842"/>
                    </a:lnTo>
                    <a:lnTo>
                      <a:pt x="330" y="1805"/>
                    </a:lnTo>
                    <a:lnTo>
                      <a:pt x="404" y="1766"/>
                    </a:lnTo>
                    <a:lnTo>
                      <a:pt x="473" y="1723"/>
                    </a:lnTo>
                    <a:lnTo>
                      <a:pt x="540" y="1678"/>
                    </a:lnTo>
                    <a:lnTo>
                      <a:pt x="602" y="1631"/>
                    </a:lnTo>
                    <a:lnTo>
                      <a:pt x="660" y="1581"/>
                    </a:lnTo>
                    <a:lnTo>
                      <a:pt x="715" y="1528"/>
                    </a:lnTo>
                    <a:lnTo>
                      <a:pt x="764" y="1474"/>
                    </a:lnTo>
                    <a:lnTo>
                      <a:pt x="810" y="1418"/>
                    </a:lnTo>
                    <a:lnTo>
                      <a:pt x="852" y="1360"/>
                    </a:lnTo>
                    <a:lnTo>
                      <a:pt x="888" y="1300"/>
                    </a:lnTo>
                    <a:lnTo>
                      <a:pt x="920" y="1238"/>
                    </a:lnTo>
                    <a:lnTo>
                      <a:pt x="947" y="1175"/>
                    </a:lnTo>
                    <a:lnTo>
                      <a:pt x="970" y="1109"/>
                    </a:lnTo>
                    <a:lnTo>
                      <a:pt x="988" y="1043"/>
                    </a:lnTo>
                    <a:lnTo>
                      <a:pt x="1001" y="974"/>
                    </a:lnTo>
                    <a:lnTo>
                      <a:pt x="1009" y="905"/>
                    </a:lnTo>
                    <a:lnTo>
                      <a:pt x="1012" y="834"/>
                    </a:lnTo>
                    <a:lnTo>
                      <a:pt x="1010" y="763"/>
                    </a:lnTo>
                    <a:lnTo>
                      <a:pt x="1003" y="689"/>
                    </a:lnTo>
                    <a:lnTo>
                      <a:pt x="989" y="616"/>
                    </a:lnTo>
                    <a:lnTo>
                      <a:pt x="971" y="541"/>
                    </a:lnTo>
                    <a:lnTo>
                      <a:pt x="947" y="465"/>
                    </a:lnTo>
                    <a:lnTo>
                      <a:pt x="917" y="389"/>
                    </a:lnTo>
                    <a:lnTo>
                      <a:pt x="882" y="313"/>
                    </a:lnTo>
                    <a:lnTo>
                      <a:pt x="841" y="235"/>
                    </a:lnTo>
                    <a:lnTo>
                      <a:pt x="794" y="156"/>
                    </a:lnTo>
                    <a:lnTo>
                      <a:pt x="740" y="79"/>
                    </a:lnTo>
                    <a:lnTo>
                      <a:pt x="681" y="0"/>
                    </a:lnTo>
                    <a:lnTo>
                      <a:pt x="669" y="58"/>
                    </a:lnTo>
                    <a:lnTo>
                      <a:pt x="657" y="113"/>
                    </a:lnTo>
                    <a:lnTo>
                      <a:pt x="644" y="164"/>
                    </a:lnTo>
                    <a:lnTo>
                      <a:pt x="630" y="213"/>
                    </a:lnTo>
                    <a:lnTo>
                      <a:pt x="615" y="257"/>
                    </a:lnTo>
                    <a:lnTo>
                      <a:pt x="601" y="299"/>
                    </a:lnTo>
                    <a:lnTo>
                      <a:pt x="585" y="336"/>
                    </a:lnTo>
                    <a:lnTo>
                      <a:pt x="570" y="372"/>
                    </a:lnTo>
                    <a:lnTo>
                      <a:pt x="556" y="403"/>
                    </a:lnTo>
                    <a:lnTo>
                      <a:pt x="542" y="431"/>
                    </a:lnTo>
                    <a:lnTo>
                      <a:pt x="530" y="456"/>
                    </a:lnTo>
                    <a:lnTo>
                      <a:pt x="517" y="478"/>
                    </a:lnTo>
                    <a:lnTo>
                      <a:pt x="506" y="496"/>
                    </a:lnTo>
                    <a:lnTo>
                      <a:pt x="497" y="512"/>
                    </a:lnTo>
                    <a:lnTo>
                      <a:pt x="489" y="524"/>
                    </a:lnTo>
                    <a:lnTo>
                      <a:pt x="484" y="533"/>
                    </a:lnTo>
                    <a:lnTo>
                      <a:pt x="476" y="545"/>
                    </a:lnTo>
                    <a:lnTo>
                      <a:pt x="468" y="559"/>
                    </a:lnTo>
                    <a:lnTo>
                      <a:pt x="459" y="576"/>
                    </a:lnTo>
                    <a:lnTo>
                      <a:pt x="450" y="594"/>
                    </a:lnTo>
                    <a:lnTo>
                      <a:pt x="439" y="613"/>
                    </a:lnTo>
                    <a:lnTo>
                      <a:pt x="427" y="636"/>
                    </a:lnTo>
                    <a:lnTo>
                      <a:pt x="415" y="659"/>
                    </a:lnTo>
                    <a:lnTo>
                      <a:pt x="404" y="684"/>
                    </a:lnTo>
                    <a:lnTo>
                      <a:pt x="391" y="712"/>
                    </a:lnTo>
                    <a:lnTo>
                      <a:pt x="377" y="742"/>
                    </a:lnTo>
                    <a:lnTo>
                      <a:pt x="363" y="773"/>
                    </a:lnTo>
                    <a:lnTo>
                      <a:pt x="349" y="806"/>
                    </a:lnTo>
                    <a:lnTo>
                      <a:pt x="333" y="842"/>
                    </a:lnTo>
                    <a:lnTo>
                      <a:pt x="317" y="880"/>
                    </a:lnTo>
                    <a:lnTo>
                      <a:pt x="301" y="919"/>
                    </a:lnTo>
                    <a:lnTo>
                      <a:pt x="285" y="961"/>
                    </a:lnTo>
                    <a:lnTo>
                      <a:pt x="268" y="1004"/>
                    </a:lnTo>
                    <a:lnTo>
                      <a:pt x="251" y="1052"/>
                    </a:lnTo>
                    <a:lnTo>
                      <a:pt x="234" y="1099"/>
                    </a:lnTo>
                    <a:lnTo>
                      <a:pt x="217" y="1150"/>
                    </a:lnTo>
                    <a:lnTo>
                      <a:pt x="199" y="1203"/>
                    </a:lnTo>
                    <a:lnTo>
                      <a:pt x="180" y="1258"/>
                    </a:lnTo>
                    <a:lnTo>
                      <a:pt x="163" y="1316"/>
                    </a:lnTo>
                    <a:lnTo>
                      <a:pt x="145" y="1375"/>
                    </a:lnTo>
                    <a:lnTo>
                      <a:pt x="127" y="1436"/>
                    </a:lnTo>
                    <a:lnTo>
                      <a:pt x="108" y="1501"/>
                    </a:lnTo>
                    <a:lnTo>
                      <a:pt x="90" y="1568"/>
                    </a:lnTo>
                    <a:lnTo>
                      <a:pt x="73" y="1636"/>
                    </a:lnTo>
                    <a:lnTo>
                      <a:pt x="54" y="1708"/>
                    </a:lnTo>
                    <a:lnTo>
                      <a:pt x="36" y="1782"/>
                    </a:lnTo>
                    <a:lnTo>
                      <a:pt x="18" y="1858"/>
                    </a:lnTo>
                    <a:lnTo>
                      <a:pt x="0" y="1937"/>
                    </a:lnTo>
                    <a:close/>
                  </a:path>
                </a:pathLst>
              </a:custGeom>
              <a:solidFill>
                <a:srgbClr val="00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6306" name="Freeform 146"/>
              <p:cNvSpPr>
                <a:spLocks/>
              </p:cNvSpPr>
              <p:nvPr/>
            </p:nvSpPr>
            <p:spPr bwMode="auto">
              <a:xfrm>
                <a:off x="3257" y="3329"/>
                <a:ext cx="181" cy="350"/>
              </a:xfrm>
              <a:custGeom>
                <a:avLst/>
                <a:gdLst>
                  <a:gd name="T0" fmla="*/ 4 w 1026"/>
                  <a:gd name="T1" fmla="*/ 0 h 1973"/>
                  <a:gd name="T2" fmla="*/ 4 w 1026"/>
                  <a:gd name="T3" fmla="*/ 1 h 1973"/>
                  <a:gd name="T4" fmla="*/ 5 w 1026"/>
                  <a:gd name="T5" fmla="*/ 2 h 1973"/>
                  <a:gd name="T6" fmla="*/ 5 w 1026"/>
                  <a:gd name="T7" fmla="*/ 3 h 1973"/>
                  <a:gd name="T8" fmla="*/ 5 w 1026"/>
                  <a:gd name="T9" fmla="*/ 4 h 1973"/>
                  <a:gd name="T10" fmla="*/ 5 w 1026"/>
                  <a:gd name="T11" fmla="*/ 4 h 1973"/>
                  <a:gd name="T12" fmla="*/ 5 w 1026"/>
                  <a:gd name="T13" fmla="*/ 5 h 1973"/>
                  <a:gd name="T14" fmla="*/ 5 w 1026"/>
                  <a:gd name="T15" fmla="*/ 6 h 1973"/>
                  <a:gd name="T16" fmla="*/ 5 w 1026"/>
                  <a:gd name="T17" fmla="*/ 7 h 1973"/>
                  <a:gd name="T18" fmla="*/ 5 w 1026"/>
                  <a:gd name="T19" fmla="*/ 7 h 1973"/>
                  <a:gd name="T20" fmla="*/ 4 w 1026"/>
                  <a:gd name="T21" fmla="*/ 8 h 1973"/>
                  <a:gd name="T22" fmla="*/ 4 w 1026"/>
                  <a:gd name="T23" fmla="*/ 9 h 1973"/>
                  <a:gd name="T24" fmla="*/ 3 w 1026"/>
                  <a:gd name="T25" fmla="*/ 9 h 1973"/>
                  <a:gd name="T26" fmla="*/ 3 w 1026"/>
                  <a:gd name="T27" fmla="*/ 10 h 1973"/>
                  <a:gd name="T28" fmla="*/ 2 w 1026"/>
                  <a:gd name="T29" fmla="*/ 10 h 1973"/>
                  <a:gd name="T30" fmla="*/ 1 w 1026"/>
                  <a:gd name="T31" fmla="*/ 11 h 1973"/>
                  <a:gd name="T32" fmla="*/ 0 w 1026"/>
                  <a:gd name="T33" fmla="*/ 11 h 1973"/>
                  <a:gd name="T34" fmla="*/ 1 w 1026"/>
                  <a:gd name="T35" fmla="*/ 11 h 1973"/>
                  <a:gd name="T36" fmla="*/ 1 w 1026"/>
                  <a:gd name="T37" fmla="*/ 10 h 1973"/>
                  <a:gd name="T38" fmla="*/ 2 w 1026"/>
                  <a:gd name="T39" fmla="*/ 10 h 1973"/>
                  <a:gd name="T40" fmla="*/ 3 w 1026"/>
                  <a:gd name="T41" fmla="*/ 10 h 1973"/>
                  <a:gd name="T42" fmla="*/ 4 w 1026"/>
                  <a:gd name="T43" fmla="*/ 9 h 1973"/>
                  <a:gd name="T44" fmla="*/ 4 w 1026"/>
                  <a:gd name="T45" fmla="*/ 9 h 1973"/>
                  <a:gd name="T46" fmla="*/ 5 w 1026"/>
                  <a:gd name="T47" fmla="*/ 8 h 1973"/>
                  <a:gd name="T48" fmla="*/ 5 w 1026"/>
                  <a:gd name="T49" fmla="*/ 7 h 1973"/>
                  <a:gd name="T50" fmla="*/ 5 w 1026"/>
                  <a:gd name="T51" fmla="*/ 6 h 1973"/>
                  <a:gd name="T52" fmla="*/ 6 w 1026"/>
                  <a:gd name="T53" fmla="*/ 6 h 1973"/>
                  <a:gd name="T54" fmla="*/ 6 w 1026"/>
                  <a:gd name="T55" fmla="*/ 5 h 1973"/>
                  <a:gd name="T56" fmla="*/ 6 w 1026"/>
                  <a:gd name="T57" fmla="*/ 4 h 1973"/>
                  <a:gd name="T58" fmla="*/ 5 w 1026"/>
                  <a:gd name="T59" fmla="*/ 3 h 1973"/>
                  <a:gd name="T60" fmla="*/ 5 w 1026"/>
                  <a:gd name="T61" fmla="*/ 2 h 1973"/>
                  <a:gd name="T62" fmla="*/ 5 w 1026"/>
                  <a:gd name="T63" fmla="*/ 1 h 1973"/>
                  <a:gd name="T64" fmla="*/ 4 w 1026"/>
                  <a:gd name="T65" fmla="*/ 1 h 1973"/>
                  <a:gd name="T66" fmla="*/ 4 w 1026"/>
                  <a:gd name="T67" fmla="*/ 0 h 1973"/>
                  <a:gd name="T68" fmla="*/ 4 w 1026"/>
                  <a:gd name="T69" fmla="*/ 0 h 1973"/>
                  <a:gd name="T70" fmla="*/ 4 w 1026"/>
                  <a:gd name="T71" fmla="*/ 0 h 197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026"/>
                  <a:gd name="T109" fmla="*/ 0 h 1973"/>
                  <a:gd name="T110" fmla="*/ 1026 w 1026"/>
                  <a:gd name="T111" fmla="*/ 1973 h 1973"/>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026" h="1973">
                    <a:moveTo>
                      <a:pt x="693" y="27"/>
                    </a:moveTo>
                    <a:lnTo>
                      <a:pt x="674" y="33"/>
                    </a:lnTo>
                    <a:lnTo>
                      <a:pt x="733" y="111"/>
                    </a:lnTo>
                    <a:lnTo>
                      <a:pt x="787" y="189"/>
                    </a:lnTo>
                    <a:lnTo>
                      <a:pt x="834" y="266"/>
                    </a:lnTo>
                    <a:lnTo>
                      <a:pt x="873" y="344"/>
                    </a:lnTo>
                    <a:lnTo>
                      <a:pt x="909" y="419"/>
                    </a:lnTo>
                    <a:lnTo>
                      <a:pt x="939" y="495"/>
                    </a:lnTo>
                    <a:lnTo>
                      <a:pt x="963" y="570"/>
                    </a:lnTo>
                    <a:lnTo>
                      <a:pt x="981" y="644"/>
                    </a:lnTo>
                    <a:lnTo>
                      <a:pt x="994" y="717"/>
                    </a:lnTo>
                    <a:lnTo>
                      <a:pt x="1002" y="790"/>
                    </a:lnTo>
                    <a:lnTo>
                      <a:pt x="1002" y="860"/>
                    </a:lnTo>
                    <a:lnTo>
                      <a:pt x="1001" y="929"/>
                    </a:lnTo>
                    <a:lnTo>
                      <a:pt x="993" y="999"/>
                    </a:lnTo>
                    <a:lnTo>
                      <a:pt x="980" y="1066"/>
                    </a:lnTo>
                    <a:lnTo>
                      <a:pt x="961" y="1133"/>
                    </a:lnTo>
                    <a:lnTo>
                      <a:pt x="939" y="1197"/>
                    </a:lnTo>
                    <a:lnTo>
                      <a:pt x="911" y="1259"/>
                    </a:lnTo>
                    <a:lnTo>
                      <a:pt x="881" y="1321"/>
                    </a:lnTo>
                    <a:lnTo>
                      <a:pt x="844" y="1380"/>
                    </a:lnTo>
                    <a:lnTo>
                      <a:pt x="802" y="1437"/>
                    </a:lnTo>
                    <a:lnTo>
                      <a:pt x="758" y="1493"/>
                    </a:lnTo>
                    <a:lnTo>
                      <a:pt x="709" y="1546"/>
                    </a:lnTo>
                    <a:lnTo>
                      <a:pt x="654" y="1599"/>
                    </a:lnTo>
                    <a:lnTo>
                      <a:pt x="597" y="1648"/>
                    </a:lnTo>
                    <a:lnTo>
                      <a:pt x="536" y="1695"/>
                    </a:lnTo>
                    <a:lnTo>
                      <a:pt x="469" y="1739"/>
                    </a:lnTo>
                    <a:lnTo>
                      <a:pt x="400" y="1783"/>
                    </a:lnTo>
                    <a:lnTo>
                      <a:pt x="327" y="1821"/>
                    </a:lnTo>
                    <a:lnTo>
                      <a:pt x="251" y="1858"/>
                    </a:lnTo>
                    <a:lnTo>
                      <a:pt x="171" y="1892"/>
                    </a:lnTo>
                    <a:lnTo>
                      <a:pt x="87" y="1923"/>
                    </a:lnTo>
                    <a:lnTo>
                      <a:pt x="0" y="1952"/>
                    </a:lnTo>
                    <a:lnTo>
                      <a:pt x="5" y="1973"/>
                    </a:lnTo>
                    <a:lnTo>
                      <a:pt x="94" y="1944"/>
                    </a:lnTo>
                    <a:lnTo>
                      <a:pt x="178" y="1913"/>
                    </a:lnTo>
                    <a:lnTo>
                      <a:pt x="259" y="1879"/>
                    </a:lnTo>
                    <a:lnTo>
                      <a:pt x="337" y="1842"/>
                    </a:lnTo>
                    <a:lnTo>
                      <a:pt x="411" y="1801"/>
                    </a:lnTo>
                    <a:lnTo>
                      <a:pt x="482" y="1758"/>
                    </a:lnTo>
                    <a:lnTo>
                      <a:pt x="549" y="1713"/>
                    </a:lnTo>
                    <a:lnTo>
                      <a:pt x="611" y="1666"/>
                    </a:lnTo>
                    <a:lnTo>
                      <a:pt x="670" y="1615"/>
                    </a:lnTo>
                    <a:lnTo>
                      <a:pt x="725" y="1562"/>
                    </a:lnTo>
                    <a:lnTo>
                      <a:pt x="773" y="1508"/>
                    </a:lnTo>
                    <a:lnTo>
                      <a:pt x="821" y="1451"/>
                    </a:lnTo>
                    <a:lnTo>
                      <a:pt x="863" y="1393"/>
                    </a:lnTo>
                    <a:lnTo>
                      <a:pt x="900" y="1331"/>
                    </a:lnTo>
                    <a:lnTo>
                      <a:pt x="932" y="1269"/>
                    </a:lnTo>
                    <a:lnTo>
                      <a:pt x="960" y="1205"/>
                    </a:lnTo>
                    <a:lnTo>
                      <a:pt x="982" y="1138"/>
                    </a:lnTo>
                    <a:lnTo>
                      <a:pt x="1001" y="1071"/>
                    </a:lnTo>
                    <a:lnTo>
                      <a:pt x="1014" y="1002"/>
                    </a:lnTo>
                    <a:lnTo>
                      <a:pt x="1022" y="932"/>
                    </a:lnTo>
                    <a:lnTo>
                      <a:pt x="1026" y="860"/>
                    </a:lnTo>
                    <a:lnTo>
                      <a:pt x="1023" y="788"/>
                    </a:lnTo>
                    <a:lnTo>
                      <a:pt x="1015" y="714"/>
                    </a:lnTo>
                    <a:lnTo>
                      <a:pt x="1002" y="639"/>
                    </a:lnTo>
                    <a:lnTo>
                      <a:pt x="984" y="564"/>
                    </a:lnTo>
                    <a:lnTo>
                      <a:pt x="960" y="487"/>
                    </a:lnTo>
                    <a:lnTo>
                      <a:pt x="930" y="411"/>
                    </a:lnTo>
                    <a:lnTo>
                      <a:pt x="894" y="333"/>
                    </a:lnTo>
                    <a:lnTo>
                      <a:pt x="852" y="256"/>
                    </a:lnTo>
                    <a:lnTo>
                      <a:pt x="805" y="176"/>
                    </a:lnTo>
                    <a:lnTo>
                      <a:pt x="751" y="98"/>
                    </a:lnTo>
                    <a:lnTo>
                      <a:pt x="692" y="20"/>
                    </a:lnTo>
                    <a:lnTo>
                      <a:pt x="672" y="25"/>
                    </a:lnTo>
                    <a:lnTo>
                      <a:pt x="692" y="20"/>
                    </a:lnTo>
                    <a:lnTo>
                      <a:pt x="676" y="0"/>
                    </a:lnTo>
                    <a:lnTo>
                      <a:pt x="672" y="25"/>
                    </a:lnTo>
                    <a:lnTo>
                      <a:pt x="693" y="2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6307" name="Freeform 147"/>
              <p:cNvSpPr>
                <a:spLocks/>
              </p:cNvSpPr>
              <p:nvPr/>
            </p:nvSpPr>
            <p:spPr bwMode="auto">
              <a:xfrm>
                <a:off x="3341" y="3334"/>
                <a:ext cx="38" cy="95"/>
              </a:xfrm>
              <a:custGeom>
                <a:avLst/>
                <a:gdLst>
                  <a:gd name="T0" fmla="*/ 0 w 216"/>
                  <a:gd name="T1" fmla="*/ 3 h 539"/>
                  <a:gd name="T2" fmla="*/ 0 w 216"/>
                  <a:gd name="T3" fmla="*/ 3 h 539"/>
                  <a:gd name="T4" fmla="*/ 0 w 216"/>
                  <a:gd name="T5" fmla="*/ 3 h 539"/>
                  <a:gd name="T6" fmla="*/ 0 w 216"/>
                  <a:gd name="T7" fmla="*/ 3 h 539"/>
                  <a:gd name="T8" fmla="*/ 0 w 216"/>
                  <a:gd name="T9" fmla="*/ 3 h 539"/>
                  <a:gd name="T10" fmla="*/ 0 w 216"/>
                  <a:gd name="T11" fmla="*/ 3 h 539"/>
                  <a:gd name="T12" fmla="*/ 0 w 216"/>
                  <a:gd name="T13" fmla="*/ 2 h 539"/>
                  <a:gd name="T14" fmla="*/ 0 w 216"/>
                  <a:gd name="T15" fmla="*/ 2 h 539"/>
                  <a:gd name="T16" fmla="*/ 1 w 216"/>
                  <a:gd name="T17" fmla="*/ 2 h 539"/>
                  <a:gd name="T18" fmla="*/ 1 w 216"/>
                  <a:gd name="T19" fmla="*/ 2 h 539"/>
                  <a:gd name="T20" fmla="*/ 1 w 216"/>
                  <a:gd name="T21" fmla="*/ 2 h 539"/>
                  <a:gd name="T22" fmla="*/ 1 w 216"/>
                  <a:gd name="T23" fmla="*/ 2 h 539"/>
                  <a:gd name="T24" fmla="*/ 1 w 216"/>
                  <a:gd name="T25" fmla="*/ 1 h 539"/>
                  <a:gd name="T26" fmla="*/ 1 w 216"/>
                  <a:gd name="T27" fmla="*/ 1 h 539"/>
                  <a:gd name="T28" fmla="*/ 1 w 216"/>
                  <a:gd name="T29" fmla="*/ 1 h 539"/>
                  <a:gd name="T30" fmla="*/ 1 w 216"/>
                  <a:gd name="T31" fmla="*/ 1 h 539"/>
                  <a:gd name="T32" fmla="*/ 1 w 216"/>
                  <a:gd name="T33" fmla="*/ 0 h 539"/>
                  <a:gd name="T34" fmla="*/ 1 w 216"/>
                  <a:gd name="T35" fmla="*/ 0 h 539"/>
                  <a:gd name="T36" fmla="*/ 1 w 216"/>
                  <a:gd name="T37" fmla="*/ 0 h 539"/>
                  <a:gd name="T38" fmla="*/ 1 w 216"/>
                  <a:gd name="T39" fmla="*/ 0 h 539"/>
                  <a:gd name="T40" fmla="*/ 1 w 216"/>
                  <a:gd name="T41" fmla="*/ 1 h 539"/>
                  <a:gd name="T42" fmla="*/ 1 w 216"/>
                  <a:gd name="T43" fmla="*/ 1 h 539"/>
                  <a:gd name="T44" fmla="*/ 1 w 216"/>
                  <a:gd name="T45" fmla="*/ 1 h 539"/>
                  <a:gd name="T46" fmla="*/ 1 w 216"/>
                  <a:gd name="T47" fmla="*/ 1 h 539"/>
                  <a:gd name="T48" fmla="*/ 1 w 216"/>
                  <a:gd name="T49" fmla="*/ 2 h 539"/>
                  <a:gd name="T50" fmla="*/ 1 w 216"/>
                  <a:gd name="T51" fmla="*/ 2 h 539"/>
                  <a:gd name="T52" fmla="*/ 1 w 216"/>
                  <a:gd name="T53" fmla="*/ 2 h 539"/>
                  <a:gd name="T54" fmla="*/ 0 w 216"/>
                  <a:gd name="T55" fmla="*/ 2 h 539"/>
                  <a:gd name="T56" fmla="*/ 0 w 216"/>
                  <a:gd name="T57" fmla="*/ 2 h 539"/>
                  <a:gd name="T58" fmla="*/ 0 w 216"/>
                  <a:gd name="T59" fmla="*/ 2 h 539"/>
                  <a:gd name="T60" fmla="*/ 0 w 216"/>
                  <a:gd name="T61" fmla="*/ 3 h 539"/>
                  <a:gd name="T62" fmla="*/ 0 w 216"/>
                  <a:gd name="T63" fmla="*/ 3 h 539"/>
                  <a:gd name="T64" fmla="*/ 0 w 216"/>
                  <a:gd name="T65" fmla="*/ 3 h 539"/>
                  <a:gd name="T66" fmla="*/ 0 w 216"/>
                  <a:gd name="T67" fmla="*/ 3 h 539"/>
                  <a:gd name="T68" fmla="*/ 0 w 216"/>
                  <a:gd name="T69" fmla="*/ 3 h 539"/>
                  <a:gd name="T70" fmla="*/ 0 w 216"/>
                  <a:gd name="T71" fmla="*/ 3 h 539"/>
                  <a:gd name="T72" fmla="*/ 0 w 216"/>
                  <a:gd name="T73" fmla="*/ 3 h 539"/>
                  <a:gd name="T74" fmla="*/ 0 w 216"/>
                  <a:gd name="T75" fmla="*/ 3 h 539"/>
                  <a:gd name="T76" fmla="*/ 0 w 216"/>
                  <a:gd name="T77" fmla="*/ 3 h 539"/>
                  <a:gd name="T78" fmla="*/ 0 w 216"/>
                  <a:gd name="T79" fmla="*/ 3 h 53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16"/>
                  <a:gd name="T121" fmla="*/ 0 h 539"/>
                  <a:gd name="T122" fmla="*/ 216 w 216"/>
                  <a:gd name="T123" fmla="*/ 539 h 539"/>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16" h="539">
                    <a:moveTo>
                      <a:pt x="18" y="539"/>
                    </a:moveTo>
                    <a:lnTo>
                      <a:pt x="18" y="539"/>
                    </a:lnTo>
                    <a:lnTo>
                      <a:pt x="23" y="530"/>
                    </a:lnTo>
                    <a:lnTo>
                      <a:pt x="31" y="518"/>
                    </a:lnTo>
                    <a:lnTo>
                      <a:pt x="40" y="503"/>
                    </a:lnTo>
                    <a:lnTo>
                      <a:pt x="51" y="484"/>
                    </a:lnTo>
                    <a:lnTo>
                      <a:pt x="65" y="462"/>
                    </a:lnTo>
                    <a:lnTo>
                      <a:pt x="77" y="437"/>
                    </a:lnTo>
                    <a:lnTo>
                      <a:pt x="92" y="409"/>
                    </a:lnTo>
                    <a:lnTo>
                      <a:pt x="106" y="377"/>
                    </a:lnTo>
                    <a:lnTo>
                      <a:pt x="120" y="341"/>
                    </a:lnTo>
                    <a:lnTo>
                      <a:pt x="136" y="304"/>
                    </a:lnTo>
                    <a:lnTo>
                      <a:pt x="151" y="262"/>
                    </a:lnTo>
                    <a:lnTo>
                      <a:pt x="165" y="216"/>
                    </a:lnTo>
                    <a:lnTo>
                      <a:pt x="180" y="168"/>
                    </a:lnTo>
                    <a:lnTo>
                      <a:pt x="193" y="117"/>
                    </a:lnTo>
                    <a:lnTo>
                      <a:pt x="204" y="61"/>
                    </a:lnTo>
                    <a:lnTo>
                      <a:pt x="216" y="2"/>
                    </a:lnTo>
                    <a:lnTo>
                      <a:pt x="195" y="0"/>
                    </a:lnTo>
                    <a:lnTo>
                      <a:pt x="183" y="56"/>
                    </a:lnTo>
                    <a:lnTo>
                      <a:pt x="172" y="111"/>
                    </a:lnTo>
                    <a:lnTo>
                      <a:pt x="159" y="163"/>
                    </a:lnTo>
                    <a:lnTo>
                      <a:pt x="144" y="211"/>
                    </a:lnTo>
                    <a:lnTo>
                      <a:pt x="130" y="254"/>
                    </a:lnTo>
                    <a:lnTo>
                      <a:pt x="115" y="296"/>
                    </a:lnTo>
                    <a:lnTo>
                      <a:pt x="99" y="333"/>
                    </a:lnTo>
                    <a:lnTo>
                      <a:pt x="85" y="369"/>
                    </a:lnTo>
                    <a:lnTo>
                      <a:pt x="71" y="399"/>
                    </a:lnTo>
                    <a:lnTo>
                      <a:pt x="56" y="426"/>
                    </a:lnTo>
                    <a:lnTo>
                      <a:pt x="44" y="451"/>
                    </a:lnTo>
                    <a:lnTo>
                      <a:pt x="32" y="474"/>
                    </a:lnTo>
                    <a:lnTo>
                      <a:pt x="22" y="492"/>
                    </a:lnTo>
                    <a:lnTo>
                      <a:pt x="13" y="508"/>
                    </a:lnTo>
                    <a:lnTo>
                      <a:pt x="5" y="520"/>
                    </a:lnTo>
                    <a:lnTo>
                      <a:pt x="0" y="529"/>
                    </a:lnTo>
                    <a:lnTo>
                      <a:pt x="18" y="53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6308" name="Freeform 148"/>
              <p:cNvSpPr>
                <a:spLocks/>
              </p:cNvSpPr>
              <p:nvPr/>
            </p:nvSpPr>
            <p:spPr bwMode="auto">
              <a:xfrm>
                <a:off x="3254" y="3428"/>
                <a:ext cx="90" cy="251"/>
              </a:xfrm>
              <a:custGeom>
                <a:avLst/>
                <a:gdLst>
                  <a:gd name="T0" fmla="*/ 0 w 507"/>
                  <a:gd name="T1" fmla="*/ 8 h 1424"/>
                  <a:gd name="T2" fmla="*/ 0 w 507"/>
                  <a:gd name="T3" fmla="*/ 7 h 1424"/>
                  <a:gd name="T4" fmla="*/ 1 w 507"/>
                  <a:gd name="T5" fmla="*/ 6 h 1424"/>
                  <a:gd name="T6" fmla="*/ 1 w 507"/>
                  <a:gd name="T7" fmla="*/ 5 h 1424"/>
                  <a:gd name="T8" fmla="*/ 1 w 507"/>
                  <a:gd name="T9" fmla="*/ 5 h 1424"/>
                  <a:gd name="T10" fmla="*/ 1 w 507"/>
                  <a:gd name="T11" fmla="*/ 4 h 1424"/>
                  <a:gd name="T12" fmla="*/ 1 w 507"/>
                  <a:gd name="T13" fmla="*/ 3 h 1424"/>
                  <a:gd name="T14" fmla="*/ 2 w 507"/>
                  <a:gd name="T15" fmla="*/ 3 h 1424"/>
                  <a:gd name="T16" fmla="*/ 2 w 507"/>
                  <a:gd name="T17" fmla="*/ 2 h 1424"/>
                  <a:gd name="T18" fmla="*/ 2 w 507"/>
                  <a:gd name="T19" fmla="*/ 2 h 1424"/>
                  <a:gd name="T20" fmla="*/ 2 w 507"/>
                  <a:gd name="T21" fmla="*/ 2 h 1424"/>
                  <a:gd name="T22" fmla="*/ 2 w 507"/>
                  <a:gd name="T23" fmla="*/ 1 h 1424"/>
                  <a:gd name="T24" fmla="*/ 2 w 507"/>
                  <a:gd name="T25" fmla="*/ 1 h 1424"/>
                  <a:gd name="T26" fmla="*/ 2 w 507"/>
                  <a:gd name="T27" fmla="*/ 1 h 1424"/>
                  <a:gd name="T28" fmla="*/ 3 w 507"/>
                  <a:gd name="T29" fmla="*/ 0 h 1424"/>
                  <a:gd name="T30" fmla="*/ 3 w 507"/>
                  <a:gd name="T31" fmla="*/ 0 h 1424"/>
                  <a:gd name="T32" fmla="*/ 3 w 507"/>
                  <a:gd name="T33" fmla="*/ 0 h 1424"/>
                  <a:gd name="T34" fmla="*/ 3 w 507"/>
                  <a:gd name="T35" fmla="*/ 0 h 1424"/>
                  <a:gd name="T36" fmla="*/ 3 w 507"/>
                  <a:gd name="T37" fmla="*/ 0 h 1424"/>
                  <a:gd name="T38" fmla="*/ 2 w 507"/>
                  <a:gd name="T39" fmla="*/ 0 h 1424"/>
                  <a:gd name="T40" fmla="*/ 2 w 507"/>
                  <a:gd name="T41" fmla="*/ 1 h 1424"/>
                  <a:gd name="T42" fmla="*/ 2 w 507"/>
                  <a:gd name="T43" fmla="*/ 1 h 1424"/>
                  <a:gd name="T44" fmla="*/ 2 w 507"/>
                  <a:gd name="T45" fmla="*/ 1 h 1424"/>
                  <a:gd name="T46" fmla="*/ 2 w 507"/>
                  <a:gd name="T47" fmla="*/ 2 h 1424"/>
                  <a:gd name="T48" fmla="*/ 2 w 507"/>
                  <a:gd name="T49" fmla="*/ 2 h 1424"/>
                  <a:gd name="T50" fmla="*/ 2 w 507"/>
                  <a:gd name="T51" fmla="*/ 3 h 1424"/>
                  <a:gd name="T52" fmla="*/ 1 w 507"/>
                  <a:gd name="T53" fmla="*/ 3 h 1424"/>
                  <a:gd name="T54" fmla="*/ 1 w 507"/>
                  <a:gd name="T55" fmla="*/ 4 h 1424"/>
                  <a:gd name="T56" fmla="*/ 1 w 507"/>
                  <a:gd name="T57" fmla="*/ 4 h 1424"/>
                  <a:gd name="T58" fmla="*/ 1 w 507"/>
                  <a:gd name="T59" fmla="*/ 5 h 1424"/>
                  <a:gd name="T60" fmla="*/ 1 w 507"/>
                  <a:gd name="T61" fmla="*/ 6 h 1424"/>
                  <a:gd name="T62" fmla="*/ 0 w 507"/>
                  <a:gd name="T63" fmla="*/ 7 h 1424"/>
                  <a:gd name="T64" fmla="*/ 0 w 507"/>
                  <a:gd name="T65" fmla="*/ 7 h 1424"/>
                  <a:gd name="T66" fmla="*/ 0 w 507"/>
                  <a:gd name="T67" fmla="*/ 8 h 1424"/>
                  <a:gd name="T68" fmla="*/ 0 w 507"/>
                  <a:gd name="T69" fmla="*/ 8 h 1424"/>
                  <a:gd name="T70" fmla="*/ 0 w 507"/>
                  <a:gd name="T71" fmla="*/ 8 h 142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507"/>
                  <a:gd name="T109" fmla="*/ 0 h 1424"/>
                  <a:gd name="T110" fmla="*/ 507 w 507"/>
                  <a:gd name="T111" fmla="*/ 1424 h 142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507" h="1424">
                    <a:moveTo>
                      <a:pt x="12" y="1398"/>
                    </a:moveTo>
                    <a:lnTo>
                      <a:pt x="25" y="1411"/>
                    </a:lnTo>
                    <a:lnTo>
                      <a:pt x="42" y="1332"/>
                    </a:lnTo>
                    <a:lnTo>
                      <a:pt x="60" y="1256"/>
                    </a:lnTo>
                    <a:lnTo>
                      <a:pt x="79" y="1183"/>
                    </a:lnTo>
                    <a:lnTo>
                      <a:pt x="97" y="1111"/>
                    </a:lnTo>
                    <a:lnTo>
                      <a:pt x="114" y="1042"/>
                    </a:lnTo>
                    <a:lnTo>
                      <a:pt x="133" y="975"/>
                    </a:lnTo>
                    <a:lnTo>
                      <a:pt x="151" y="911"/>
                    </a:lnTo>
                    <a:lnTo>
                      <a:pt x="169" y="849"/>
                    </a:lnTo>
                    <a:lnTo>
                      <a:pt x="188" y="790"/>
                    </a:lnTo>
                    <a:lnTo>
                      <a:pt x="205" y="734"/>
                    </a:lnTo>
                    <a:lnTo>
                      <a:pt x="223" y="679"/>
                    </a:lnTo>
                    <a:lnTo>
                      <a:pt x="242" y="626"/>
                    </a:lnTo>
                    <a:lnTo>
                      <a:pt x="259" y="575"/>
                    </a:lnTo>
                    <a:lnTo>
                      <a:pt x="276" y="528"/>
                    </a:lnTo>
                    <a:lnTo>
                      <a:pt x="293" y="480"/>
                    </a:lnTo>
                    <a:lnTo>
                      <a:pt x="310" y="437"/>
                    </a:lnTo>
                    <a:lnTo>
                      <a:pt x="326" y="395"/>
                    </a:lnTo>
                    <a:lnTo>
                      <a:pt x="341" y="356"/>
                    </a:lnTo>
                    <a:lnTo>
                      <a:pt x="357" y="318"/>
                    </a:lnTo>
                    <a:lnTo>
                      <a:pt x="373" y="282"/>
                    </a:lnTo>
                    <a:lnTo>
                      <a:pt x="387" y="249"/>
                    </a:lnTo>
                    <a:lnTo>
                      <a:pt x="402" y="218"/>
                    </a:lnTo>
                    <a:lnTo>
                      <a:pt x="415" y="188"/>
                    </a:lnTo>
                    <a:lnTo>
                      <a:pt x="428" y="161"/>
                    </a:lnTo>
                    <a:lnTo>
                      <a:pt x="440" y="136"/>
                    </a:lnTo>
                    <a:lnTo>
                      <a:pt x="452" y="113"/>
                    </a:lnTo>
                    <a:lnTo>
                      <a:pt x="462" y="90"/>
                    </a:lnTo>
                    <a:lnTo>
                      <a:pt x="473" y="71"/>
                    </a:lnTo>
                    <a:lnTo>
                      <a:pt x="482" y="54"/>
                    </a:lnTo>
                    <a:lnTo>
                      <a:pt x="491" y="37"/>
                    </a:lnTo>
                    <a:lnTo>
                      <a:pt x="499" y="22"/>
                    </a:lnTo>
                    <a:lnTo>
                      <a:pt x="507" y="10"/>
                    </a:lnTo>
                    <a:lnTo>
                      <a:pt x="489" y="0"/>
                    </a:lnTo>
                    <a:lnTo>
                      <a:pt x="481" y="12"/>
                    </a:lnTo>
                    <a:lnTo>
                      <a:pt x="473" y="26"/>
                    </a:lnTo>
                    <a:lnTo>
                      <a:pt x="464" y="43"/>
                    </a:lnTo>
                    <a:lnTo>
                      <a:pt x="454" y="60"/>
                    </a:lnTo>
                    <a:lnTo>
                      <a:pt x="444" y="80"/>
                    </a:lnTo>
                    <a:lnTo>
                      <a:pt x="431" y="102"/>
                    </a:lnTo>
                    <a:lnTo>
                      <a:pt x="419" y="126"/>
                    </a:lnTo>
                    <a:lnTo>
                      <a:pt x="407" y="151"/>
                    </a:lnTo>
                    <a:lnTo>
                      <a:pt x="394" y="180"/>
                    </a:lnTo>
                    <a:lnTo>
                      <a:pt x="381" y="210"/>
                    </a:lnTo>
                    <a:lnTo>
                      <a:pt x="366" y="241"/>
                    </a:lnTo>
                    <a:lnTo>
                      <a:pt x="352" y="274"/>
                    </a:lnTo>
                    <a:lnTo>
                      <a:pt x="336" y="310"/>
                    </a:lnTo>
                    <a:lnTo>
                      <a:pt x="320" y="348"/>
                    </a:lnTo>
                    <a:lnTo>
                      <a:pt x="305" y="387"/>
                    </a:lnTo>
                    <a:lnTo>
                      <a:pt x="289" y="429"/>
                    </a:lnTo>
                    <a:lnTo>
                      <a:pt x="272" y="473"/>
                    </a:lnTo>
                    <a:lnTo>
                      <a:pt x="255" y="520"/>
                    </a:lnTo>
                    <a:lnTo>
                      <a:pt x="238" y="567"/>
                    </a:lnTo>
                    <a:lnTo>
                      <a:pt x="221" y="618"/>
                    </a:lnTo>
                    <a:lnTo>
                      <a:pt x="202" y="671"/>
                    </a:lnTo>
                    <a:lnTo>
                      <a:pt x="184" y="726"/>
                    </a:lnTo>
                    <a:lnTo>
                      <a:pt x="167" y="785"/>
                    </a:lnTo>
                    <a:lnTo>
                      <a:pt x="148" y="844"/>
                    </a:lnTo>
                    <a:lnTo>
                      <a:pt x="130" y="906"/>
                    </a:lnTo>
                    <a:lnTo>
                      <a:pt x="112" y="970"/>
                    </a:lnTo>
                    <a:lnTo>
                      <a:pt x="93" y="1037"/>
                    </a:lnTo>
                    <a:lnTo>
                      <a:pt x="76" y="1105"/>
                    </a:lnTo>
                    <a:lnTo>
                      <a:pt x="58" y="1178"/>
                    </a:lnTo>
                    <a:lnTo>
                      <a:pt x="39" y="1251"/>
                    </a:lnTo>
                    <a:lnTo>
                      <a:pt x="21" y="1327"/>
                    </a:lnTo>
                    <a:lnTo>
                      <a:pt x="4" y="1406"/>
                    </a:lnTo>
                    <a:lnTo>
                      <a:pt x="17" y="1419"/>
                    </a:lnTo>
                    <a:lnTo>
                      <a:pt x="4" y="1406"/>
                    </a:lnTo>
                    <a:lnTo>
                      <a:pt x="0" y="1424"/>
                    </a:lnTo>
                    <a:lnTo>
                      <a:pt x="17" y="1419"/>
                    </a:lnTo>
                    <a:lnTo>
                      <a:pt x="12" y="139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6309" name="Freeform 149"/>
              <p:cNvSpPr>
                <a:spLocks/>
              </p:cNvSpPr>
              <p:nvPr/>
            </p:nvSpPr>
            <p:spPr bwMode="auto">
              <a:xfrm>
                <a:off x="3257" y="3580"/>
                <a:ext cx="324" cy="133"/>
              </a:xfrm>
              <a:custGeom>
                <a:avLst/>
                <a:gdLst>
                  <a:gd name="T0" fmla="*/ 0 w 1830"/>
                  <a:gd name="T1" fmla="*/ 3 h 750"/>
                  <a:gd name="T2" fmla="*/ 1 w 1830"/>
                  <a:gd name="T3" fmla="*/ 2 h 750"/>
                  <a:gd name="T4" fmla="*/ 1 w 1830"/>
                  <a:gd name="T5" fmla="*/ 2 h 750"/>
                  <a:gd name="T6" fmla="*/ 2 w 1830"/>
                  <a:gd name="T7" fmla="*/ 2 h 750"/>
                  <a:gd name="T8" fmla="*/ 2 w 1830"/>
                  <a:gd name="T9" fmla="*/ 1 h 750"/>
                  <a:gd name="T10" fmla="*/ 3 w 1830"/>
                  <a:gd name="T11" fmla="*/ 1 h 750"/>
                  <a:gd name="T12" fmla="*/ 4 w 1830"/>
                  <a:gd name="T13" fmla="*/ 1 h 750"/>
                  <a:gd name="T14" fmla="*/ 5 w 1830"/>
                  <a:gd name="T15" fmla="*/ 0 h 750"/>
                  <a:gd name="T16" fmla="*/ 5 w 1830"/>
                  <a:gd name="T17" fmla="*/ 0 h 750"/>
                  <a:gd name="T18" fmla="*/ 6 w 1830"/>
                  <a:gd name="T19" fmla="*/ 0 h 750"/>
                  <a:gd name="T20" fmla="*/ 7 w 1830"/>
                  <a:gd name="T21" fmla="*/ 0 h 750"/>
                  <a:gd name="T22" fmla="*/ 7 w 1830"/>
                  <a:gd name="T23" fmla="*/ 0 h 750"/>
                  <a:gd name="T24" fmla="*/ 8 w 1830"/>
                  <a:gd name="T25" fmla="*/ 0 h 750"/>
                  <a:gd name="T26" fmla="*/ 9 w 1830"/>
                  <a:gd name="T27" fmla="*/ 0 h 750"/>
                  <a:gd name="T28" fmla="*/ 9 w 1830"/>
                  <a:gd name="T29" fmla="*/ 0 h 750"/>
                  <a:gd name="T30" fmla="*/ 10 w 1830"/>
                  <a:gd name="T31" fmla="*/ 0 h 750"/>
                  <a:gd name="T32" fmla="*/ 10 w 1830"/>
                  <a:gd name="T33" fmla="*/ 1 h 750"/>
                  <a:gd name="T34" fmla="*/ 9 w 1830"/>
                  <a:gd name="T35" fmla="*/ 1 h 750"/>
                  <a:gd name="T36" fmla="*/ 9 w 1830"/>
                  <a:gd name="T37" fmla="*/ 1 h 750"/>
                  <a:gd name="T38" fmla="*/ 8 w 1830"/>
                  <a:gd name="T39" fmla="*/ 1 h 750"/>
                  <a:gd name="T40" fmla="*/ 8 w 1830"/>
                  <a:gd name="T41" fmla="*/ 2 h 750"/>
                  <a:gd name="T42" fmla="*/ 8 w 1830"/>
                  <a:gd name="T43" fmla="*/ 2 h 750"/>
                  <a:gd name="T44" fmla="*/ 8 w 1830"/>
                  <a:gd name="T45" fmla="*/ 2 h 750"/>
                  <a:gd name="T46" fmla="*/ 8 w 1830"/>
                  <a:gd name="T47" fmla="*/ 2 h 750"/>
                  <a:gd name="T48" fmla="*/ 7 w 1830"/>
                  <a:gd name="T49" fmla="*/ 2 h 750"/>
                  <a:gd name="T50" fmla="*/ 7 w 1830"/>
                  <a:gd name="T51" fmla="*/ 2 h 750"/>
                  <a:gd name="T52" fmla="*/ 7 w 1830"/>
                  <a:gd name="T53" fmla="*/ 3 h 750"/>
                  <a:gd name="T54" fmla="*/ 6 w 1830"/>
                  <a:gd name="T55" fmla="*/ 3 h 750"/>
                  <a:gd name="T56" fmla="*/ 6 w 1830"/>
                  <a:gd name="T57" fmla="*/ 3 h 750"/>
                  <a:gd name="T58" fmla="*/ 5 w 1830"/>
                  <a:gd name="T59" fmla="*/ 3 h 750"/>
                  <a:gd name="T60" fmla="*/ 5 w 1830"/>
                  <a:gd name="T61" fmla="*/ 4 h 750"/>
                  <a:gd name="T62" fmla="*/ 4 w 1830"/>
                  <a:gd name="T63" fmla="*/ 4 h 750"/>
                  <a:gd name="T64" fmla="*/ 4 w 1830"/>
                  <a:gd name="T65" fmla="*/ 4 h 750"/>
                  <a:gd name="T66" fmla="*/ 3 w 1830"/>
                  <a:gd name="T67" fmla="*/ 4 h 750"/>
                  <a:gd name="T68" fmla="*/ 3 w 1830"/>
                  <a:gd name="T69" fmla="*/ 4 h 750"/>
                  <a:gd name="T70" fmla="*/ 2 w 1830"/>
                  <a:gd name="T71" fmla="*/ 4 h 750"/>
                  <a:gd name="T72" fmla="*/ 2 w 1830"/>
                  <a:gd name="T73" fmla="*/ 4 h 750"/>
                  <a:gd name="T74" fmla="*/ 1 w 1830"/>
                  <a:gd name="T75" fmla="*/ 4 h 750"/>
                  <a:gd name="T76" fmla="*/ 1 w 1830"/>
                  <a:gd name="T77" fmla="*/ 4 h 750"/>
                  <a:gd name="T78" fmla="*/ 0 w 1830"/>
                  <a:gd name="T79" fmla="*/ 4 h 75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830"/>
                  <a:gd name="T121" fmla="*/ 0 h 750"/>
                  <a:gd name="T122" fmla="*/ 1830 w 1830"/>
                  <a:gd name="T123" fmla="*/ 750 h 75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830" h="750">
                    <a:moveTo>
                      <a:pt x="0" y="612"/>
                    </a:moveTo>
                    <a:lnTo>
                      <a:pt x="36" y="557"/>
                    </a:lnTo>
                    <a:lnTo>
                      <a:pt x="75" y="506"/>
                    </a:lnTo>
                    <a:lnTo>
                      <a:pt x="119" y="456"/>
                    </a:lnTo>
                    <a:lnTo>
                      <a:pt x="165" y="410"/>
                    </a:lnTo>
                    <a:lnTo>
                      <a:pt x="215" y="365"/>
                    </a:lnTo>
                    <a:lnTo>
                      <a:pt x="267" y="323"/>
                    </a:lnTo>
                    <a:lnTo>
                      <a:pt x="322" y="285"/>
                    </a:lnTo>
                    <a:lnTo>
                      <a:pt x="379" y="249"/>
                    </a:lnTo>
                    <a:lnTo>
                      <a:pt x="438" y="216"/>
                    </a:lnTo>
                    <a:lnTo>
                      <a:pt x="498" y="184"/>
                    </a:lnTo>
                    <a:lnTo>
                      <a:pt x="561" y="155"/>
                    </a:lnTo>
                    <a:lnTo>
                      <a:pt x="626" y="129"/>
                    </a:lnTo>
                    <a:lnTo>
                      <a:pt x="691" y="105"/>
                    </a:lnTo>
                    <a:lnTo>
                      <a:pt x="757" y="84"/>
                    </a:lnTo>
                    <a:lnTo>
                      <a:pt x="824" y="66"/>
                    </a:lnTo>
                    <a:lnTo>
                      <a:pt x="891" y="49"/>
                    </a:lnTo>
                    <a:lnTo>
                      <a:pt x="958" y="36"/>
                    </a:lnTo>
                    <a:lnTo>
                      <a:pt x="1025" y="24"/>
                    </a:lnTo>
                    <a:lnTo>
                      <a:pt x="1092" y="15"/>
                    </a:lnTo>
                    <a:lnTo>
                      <a:pt x="1159" y="7"/>
                    </a:lnTo>
                    <a:lnTo>
                      <a:pt x="1225" y="3"/>
                    </a:lnTo>
                    <a:lnTo>
                      <a:pt x="1289" y="0"/>
                    </a:lnTo>
                    <a:lnTo>
                      <a:pt x="1353" y="0"/>
                    </a:lnTo>
                    <a:lnTo>
                      <a:pt x="1415" y="2"/>
                    </a:lnTo>
                    <a:lnTo>
                      <a:pt x="1475" y="6"/>
                    </a:lnTo>
                    <a:lnTo>
                      <a:pt x="1533" y="12"/>
                    </a:lnTo>
                    <a:lnTo>
                      <a:pt x="1590" y="21"/>
                    </a:lnTo>
                    <a:lnTo>
                      <a:pt x="1644" y="32"/>
                    </a:lnTo>
                    <a:lnTo>
                      <a:pt x="1695" y="44"/>
                    </a:lnTo>
                    <a:lnTo>
                      <a:pt x="1743" y="60"/>
                    </a:lnTo>
                    <a:lnTo>
                      <a:pt x="1788" y="77"/>
                    </a:lnTo>
                    <a:lnTo>
                      <a:pt x="1830" y="95"/>
                    </a:lnTo>
                    <a:lnTo>
                      <a:pt x="1770" y="116"/>
                    </a:lnTo>
                    <a:lnTo>
                      <a:pt x="1716" y="137"/>
                    </a:lnTo>
                    <a:lnTo>
                      <a:pt x="1669" y="158"/>
                    </a:lnTo>
                    <a:lnTo>
                      <a:pt x="1626" y="178"/>
                    </a:lnTo>
                    <a:lnTo>
                      <a:pt x="1591" y="199"/>
                    </a:lnTo>
                    <a:lnTo>
                      <a:pt x="1560" y="217"/>
                    </a:lnTo>
                    <a:lnTo>
                      <a:pt x="1532" y="237"/>
                    </a:lnTo>
                    <a:lnTo>
                      <a:pt x="1507" y="254"/>
                    </a:lnTo>
                    <a:lnTo>
                      <a:pt x="1486" y="272"/>
                    </a:lnTo>
                    <a:lnTo>
                      <a:pt x="1466" y="289"/>
                    </a:lnTo>
                    <a:lnTo>
                      <a:pt x="1449" y="306"/>
                    </a:lnTo>
                    <a:lnTo>
                      <a:pt x="1432" y="323"/>
                    </a:lnTo>
                    <a:lnTo>
                      <a:pt x="1415" y="339"/>
                    </a:lnTo>
                    <a:lnTo>
                      <a:pt x="1399" y="354"/>
                    </a:lnTo>
                    <a:lnTo>
                      <a:pt x="1381" y="368"/>
                    </a:lnTo>
                    <a:lnTo>
                      <a:pt x="1362" y="382"/>
                    </a:lnTo>
                    <a:lnTo>
                      <a:pt x="1339" y="398"/>
                    </a:lnTo>
                    <a:lnTo>
                      <a:pt x="1313" y="417"/>
                    </a:lnTo>
                    <a:lnTo>
                      <a:pt x="1284" y="435"/>
                    </a:lnTo>
                    <a:lnTo>
                      <a:pt x="1251" y="453"/>
                    </a:lnTo>
                    <a:lnTo>
                      <a:pt x="1217" y="474"/>
                    </a:lnTo>
                    <a:lnTo>
                      <a:pt x="1180" y="495"/>
                    </a:lnTo>
                    <a:lnTo>
                      <a:pt x="1141" y="516"/>
                    </a:lnTo>
                    <a:lnTo>
                      <a:pt x="1098" y="537"/>
                    </a:lnTo>
                    <a:lnTo>
                      <a:pt x="1055" y="558"/>
                    </a:lnTo>
                    <a:lnTo>
                      <a:pt x="1010" y="579"/>
                    </a:lnTo>
                    <a:lnTo>
                      <a:pt x="965" y="600"/>
                    </a:lnTo>
                    <a:lnTo>
                      <a:pt x="917" y="620"/>
                    </a:lnTo>
                    <a:lnTo>
                      <a:pt x="869" y="640"/>
                    </a:lnTo>
                    <a:lnTo>
                      <a:pt x="819" y="658"/>
                    </a:lnTo>
                    <a:lnTo>
                      <a:pt x="769" y="675"/>
                    </a:lnTo>
                    <a:lnTo>
                      <a:pt x="719" y="691"/>
                    </a:lnTo>
                    <a:lnTo>
                      <a:pt x="668" y="705"/>
                    </a:lnTo>
                    <a:lnTo>
                      <a:pt x="616" y="719"/>
                    </a:lnTo>
                    <a:lnTo>
                      <a:pt x="565" y="729"/>
                    </a:lnTo>
                    <a:lnTo>
                      <a:pt x="515" y="738"/>
                    </a:lnTo>
                    <a:lnTo>
                      <a:pt x="465" y="745"/>
                    </a:lnTo>
                    <a:lnTo>
                      <a:pt x="415" y="749"/>
                    </a:lnTo>
                    <a:lnTo>
                      <a:pt x="367" y="750"/>
                    </a:lnTo>
                    <a:lnTo>
                      <a:pt x="320" y="749"/>
                    </a:lnTo>
                    <a:lnTo>
                      <a:pt x="274" y="744"/>
                    </a:lnTo>
                    <a:lnTo>
                      <a:pt x="229" y="736"/>
                    </a:lnTo>
                    <a:lnTo>
                      <a:pt x="186" y="725"/>
                    </a:lnTo>
                    <a:lnTo>
                      <a:pt x="144" y="711"/>
                    </a:lnTo>
                    <a:lnTo>
                      <a:pt x="104" y="692"/>
                    </a:lnTo>
                    <a:lnTo>
                      <a:pt x="67" y="670"/>
                    </a:lnTo>
                    <a:lnTo>
                      <a:pt x="32" y="644"/>
                    </a:lnTo>
                    <a:lnTo>
                      <a:pt x="0" y="612"/>
                    </a:lnTo>
                    <a:close/>
                  </a:path>
                </a:pathLst>
              </a:custGeom>
              <a:solidFill>
                <a:srgbClr val="00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6310" name="Freeform 150"/>
              <p:cNvSpPr>
                <a:spLocks/>
              </p:cNvSpPr>
              <p:nvPr/>
            </p:nvSpPr>
            <p:spPr bwMode="auto">
              <a:xfrm>
                <a:off x="3256" y="3578"/>
                <a:ext cx="329" cy="111"/>
              </a:xfrm>
              <a:custGeom>
                <a:avLst/>
                <a:gdLst>
                  <a:gd name="T0" fmla="*/ 10 w 1868"/>
                  <a:gd name="T1" fmla="*/ 1 h 628"/>
                  <a:gd name="T2" fmla="*/ 10 w 1868"/>
                  <a:gd name="T3" fmla="*/ 0 h 628"/>
                  <a:gd name="T4" fmla="*/ 9 w 1868"/>
                  <a:gd name="T5" fmla="*/ 0 h 628"/>
                  <a:gd name="T6" fmla="*/ 8 w 1868"/>
                  <a:gd name="T7" fmla="*/ 0 h 628"/>
                  <a:gd name="T8" fmla="*/ 8 w 1868"/>
                  <a:gd name="T9" fmla="*/ 0 h 628"/>
                  <a:gd name="T10" fmla="*/ 7 w 1868"/>
                  <a:gd name="T11" fmla="*/ 0 h 628"/>
                  <a:gd name="T12" fmla="*/ 6 w 1868"/>
                  <a:gd name="T13" fmla="*/ 0 h 628"/>
                  <a:gd name="T14" fmla="*/ 6 w 1868"/>
                  <a:gd name="T15" fmla="*/ 0 h 628"/>
                  <a:gd name="T16" fmla="*/ 5 w 1868"/>
                  <a:gd name="T17" fmla="*/ 0 h 628"/>
                  <a:gd name="T18" fmla="*/ 4 w 1868"/>
                  <a:gd name="T19" fmla="*/ 1 h 628"/>
                  <a:gd name="T20" fmla="*/ 4 w 1868"/>
                  <a:gd name="T21" fmla="*/ 1 h 628"/>
                  <a:gd name="T22" fmla="*/ 3 w 1868"/>
                  <a:gd name="T23" fmla="*/ 1 h 628"/>
                  <a:gd name="T24" fmla="*/ 2 w 1868"/>
                  <a:gd name="T25" fmla="*/ 1 h 628"/>
                  <a:gd name="T26" fmla="*/ 1 w 1868"/>
                  <a:gd name="T27" fmla="*/ 2 h 628"/>
                  <a:gd name="T28" fmla="*/ 1 w 1868"/>
                  <a:gd name="T29" fmla="*/ 2 h 628"/>
                  <a:gd name="T30" fmla="*/ 0 w 1868"/>
                  <a:gd name="T31" fmla="*/ 3 h 628"/>
                  <a:gd name="T32" fmla="*/ 0 w 1868"/>
                  <a:gd name="T33" fmla="*/ 3 h 628"/>
                  <a:gd name="T34" fmla="*/ 0 w 1868"/>
                  <a:gd name="T35" fmla="*/ 3 h 628"/>
                  <a:gd name="T36" fmla="*/ 1 w 1868"/>
                  <a:gd name="T37" fmla="*/ 3 h 628"/>
                  <a:gd name="T38" fmla="*/ 1 w 1868"/>
                  <a:gd name="T39" fmla="*/ 2 h 628"/>
                  <a:gd name="T40" fmla="*/ 2 w 1868"/>
                  <a:gd name="T41" fmla="*/ 2 h 628"/>
                  <a:gd name="T42" fmla="*/ 2 w 1868"/>
                  <a:gd name="T43" fmla="*/ 1 h 628"/>
                  <a:gd name="T44" fmla="*/ 3 w 1868"/>
                  <a:gd name="T45" fmla="*/ 1 h 628"/>
                  <a:gd name="T46" fmla="*/ 4 w 1868"/>
                  <a:gd name="T47" fmla="*/ 1 h 628"/>
                  <a:gd name="T48" fmla="*/ 5 w 1868"/>
                  <a:gd name="T49" fmla="*/ 1 h 628"/>
                  <a:gd name="T50" fmla="*/ 5 w 1868"/>
                  <a:gd name="T51" fmla="*/ 0 h 628"/>
                  <a:gd name="T52" fmla="*/ 6 w 1868"/>
                  <a:gd name="T53" fmla="*/ 0 h 628"/>
                  <a:gd name="T54" fmla="*/ 7 w 1868"/>
                  <a:gd name="T55" fmla="*/ 0 h 628"/>
                  <a:gd name="T56" fmla="*/ 7 w 1868"/>
                  <a:gd name="T57" fmla="*/ 0 h 628"/>
                  <a:gd name="T58" fmla="*/ 8 w 1868"/>
                  <a:gd name="T59" fmla="*/ 0 h 628"/>
                  <a:gd name="T60" fmla="*/ 9 w 1868"/>
                  <a:gd name="T61" fmla="*/ 0 h 628"/>
                  <a:gd name="T62" fmla="*/ 9 w 1868"/>
                  <a:gd name="T63" fmla="*/ 0 h 628"/>
                  <a:gd name="T64" fmla="*/ 10 w 1868"/>
                  <a:gd name="T65" fmla="*/ 1 h 628"/>
                  <a:gd name="T66" fmla="*/ 10 w 1868"/>
                  <a:gd name="T67" fmla="*/ 1 h 628"/>
                  <a:gd name="T68" fmla="*/ 10 w 1868"/>
                  <a:gd name="T69" fmla="*/ 1 h 628"/>
                  <a:gd name="T70" fmla="*/ 10 w 1868"/>
                  <a:gd name="T71" fmla="*/ 1 h 62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868"/>
                  <a:gd name="T109" fmla="*/ 0 h 628"/>
                  <a:gd name="T110" fmla="*/ 1868 w 1868"/>
                  <a:gd name="T111" fmla="*/ 628 h 62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868" h="628">
                    <a:moveTo>
                      <a:pt x="1843" y="116"/>
                    </a:moveTo>
                    <a:lnTo>
                      <a:pt x="1844" y="95"/>
                    </a:lnTo>
                    <a:lnTo>
                      <a:pt x="1801" y="77"/>
                    </a:lnTo>
                    <a:lnTo>
                      <a:pt x="1756" y="60"/>
                    </a:lnTo>
                    <a:lnTo>
                      <a:pt x="1706" y="44"/>
                    </a:lnTo>
                    <a:lnTo>
                      <a:pt x="1655" y="32"/>
                    </a:lnTo>
                    <a:lnTo>
                      <a:pt x="1600" y="22"/>
                    </a:lnTo>
                    <a:lnTo>
                      <a:pt x="1544" y="13"/>
                    </a:lnTo>
                    <a:lnTo>
                      <a:pt x="1486" y="6"/>
                    </a:lnTo>
                    <a:lnTo>
                      <a:pt x="1424" y="2"/>
                    </a:lnTo>
                    <a:lnTo>
                      <a:pt x="1362" y="0"/>
                    </a:lnTo>
                    <a:lnTo>
                      <a:pt x="1298" y="0"/>
                    </a:lnTo>
                    <a:lnTo>
                      <a:pt x="1234" y="4"/>
                    </a:lnTo>
                    <a:lnTo>
                      <a:pt x="1167" y="7"/>
                    </a:lnTo>
                    <a:lnTo>
                      <a:pt x="1100" y="15"/>
                    </a:lnTo>
                    <a:lnTo>
                      <a:pt x="1033" y="25"/>
                    </a:lnTo>
                    <a:lnTo>
                      <a:pt x="964" y="36"/>
                    </a:lnTo>
                    <a:lnTo>
                      <a:pt x="897" y="50"/>
                    </a:lnTo>
                    <a:lnTo>
                      <a:pt x="830" y="67"/>
                    </a:lnTo>
                    <a:lnTo>
                      <a:pt x="763" y="85"/>
                    </a:lnTo>
                    <a:lnTo>
                      <a:pt x="696" y="106"/>
                    </a:lnTo>
                    <a:lnTo>
                      <a:pt x="631" y="130"/>
                    </a:lnTo>
                    <a:lnTo>
                      <a:pt x="566" y="156"/>
                    </a:lnTo>
                    <a:lnTo>
                      <a:pt x="502" y="185"/>
                    </a:lnTo>
                    <a:lnTo>
                      <a:pt x="442" y="218"/>
                    </a:lnTo>
                    <a:lnTo>
                      <a:pt x="382" y="250"/>
                    </a:lnTo>
                    <a:lnTo>
                      <a:pt x="325" y="287"/>
                    </a:lnTo>
                    <a:lnTo>
                      <a:pt x="270" y="325"/>
                    </a:lnTo>
                    <a:lnTo>
                      <a:pt x="217" y="369"/>
                    </a:lnTo>
                    <a:lnTo>
                      <a:pt x="166" y="413"/>
                    </a:lnTo>
                    <a:lnTo>
                      <a:pt x="120" y="459"/>
                    </a:lnTo>
                    <a:lnTo>
                      <a:pt x="75" y="510"/>
                    </a:lnTo>
                    <a:lnTo>
                      <a:pt x="36" y="562"/>
                    </a:lnTo>
                    <a:lnTo>
                      <a:pt x="0" y="618"/>
                    </a:lnTo>
                    <a:lnTo>
                      <a:pt x="19" y="628"/>
                    </a:lnTo>
                    <a:lnTo>
                      <a:pt x="54" y="575"/>
                    </a:lnTo>
                    <a:lnTo>
                      <a:pt x="94" y="523"/>
                    </a:lnTo>
                    <a:lnTo>
                      <a:pt x="136" y="475"/>
                    </a:lnTo>
                    <a:lnTo>
                      <a:pt x="182" y="429"/>
                    </a:lnTo>
                    <a:lnTo>
                      <a:pt x="230" y="384"/>
                    </a:lnTo>
                    <a:lnTo>
                      <a:pt x="283" y="344"/>
                    </a:lnTo>
                    <a:lnTo>
                      <a:pt x="338" y="306"/>
                    </a:lnTo>
                    <a:lnTo>
                      <a:pt x="393" y="269"/>
                    </a:lnTo>
                    <a:lnTo>
                      <a:pt x="452" y="236"/>
                    </a:lnTo>
                    <a:lnTo>
                      <a:pt x="512" y="206"/>
                    </a:lnTo>
                    <a:lnTo>
                      <a:pt x="574" y="177"/>
                    </a:lnTo>
                    <a:lnTo>
                      <a:pt x="639" y="151"/>
                    </a:lnTo>
                    <a:lnTo>
                      <a:pt x="704" y="127"/>
                    </a:lnTo>
                    <a:lnTo>
                      <a:pt x="769" y="106"/>
                    </a:lnTo>
                    <a:lnTo>
                      <a:pt x="836" y="88"/>
                    </a:lnTo>
                    <a:lnTo>
                      <a:pt x="903" y="71"/>
                    </a:lnTo>
                    <a:lnTo>
                      <a:pt x="970" y="57"/>
                    </a:lnTo>
                    <a:lnTo>
                      <a:pt x="1035" y="46"/>
                    </a:lnTo>
                    <a:lnTo>
                      <a:pt x="1102" y="36"/>
                    </a:lnTo>
                    <a:lnTo>
                      <a:pt x="1169" y="29"/>
                    </a:lnTo>
                    <a:lnTo>
                      <a:pt x="1234" y="25"/>
                    </a:lnTo>
                    <a:lnTo>
                      <a:pt x="1298" y="23"/>
                    </a:lnTo>
                    <a:lnTo>
                      <a:pt x="1362" y="23"/>
                    </a:lnTo>
                    <a:lnTo>
                      <a:pt x="1424" y="23"/>
                    </a:lnTo>
                    <a:lnTo>
                      <a:pt x="1483" y="27"/>
                    </a:lnTo>
                    <a:lnTo>
                      <a:pt x="1541" y="34"/>
                    </a:lnTo>
                    <a:lnTo>
                      <a:pt x="1597" y="43"/>
                    </a:lnTo>
                    <a:lnTo>
                      <a:pt x="1650" y="53"/>
                    </a:lnTo>
                    <a:lnTo>
                      <a:pt x="1701" y="65"/>
                    </a:lnTo>
                    <a:lnTo>
                      <a:pt x="1748" y="81"/>
                    </a:lnTo>
                    <a:lnTo>
                      <a:pt x="1793" y="98"/>
                    </a:lnTo>
                    <a:lnTo>
                      <a:pt x="1834" y="116"/>
                    </a:lnTo>
                    <a:lnTo>
                      <a:pt x="1835" y="95"/>
                    </a:lnTo>
                    <a:lnTo>
                      <a:pt x="1843" y="116"/>
                    </a:lnTo>
                    <a:lnTo>
                      <a:pt x="1868" y="107"/>
                    </a:lnTo>
                    <a:lnTo>
                      <a:pt x="1844" y="95"/>
                    </a:lnTo>
                    <a:lnTo>
                      <a:pt x="1843" y="11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6311" name="Freeform 151"/>
              <p:cNvSpPr>
                <a:spLocks/>
              </p:cNvSpPr>
              <p:nvPr/>
            </p:nvSpPr>
            <p:spPr bwMode="auto">
              <a:xfrm>
                <a:off x="3497" y="3595"/>
                <a:ext cx="84" cy="54"/>
              </a:xfrm>
              <a:custGeom>
                <a:avLst/>
                <a:gdLst>
                  <a:gd name="T0" fmla="*/ 0 w 478"/>
                  <a:gd name="T1" fmla="*/ 2 h 308"/>
                  <a:gd name="T2" fmla="*/ 0 w 478"/>
                  <a:gd name="T3" fmla="*/ 2 h 308"/>
                  <a:gd name="T4" fmla="*/ 0 w 478"/>
                  <a:gd name="T5" fmla="*/ 2 h 308"/>
                  <a:gd name="T6" fmla="*/ 0 w 478"/>
                  <a:gd name="T7" fmla="*/ 2 h 308"/>
                  <a:gd name="T8" fmla="*/ 0 w 478"/>
                  <a:gd name="T9" fmla="*/ 1 h 308"/>
                  <a:gd name="T10" fmla="*/ 1 w 478"/>
                  <a:gd name="T11" fmla="*/ 1 h 308"/>
                  <a:gd name="T12" fmla="*/ 1 w 478"/>
                  <a:gd name="T13" fmla="*/ 1 h 308"/>
                  <a:gd name="T14" fmla="*/ 1 w 478"/>
                  <a:gd name="T15" fmla="*/ 1 h 308"/>
                  <a:gd name="T16" fmla="*/ 1 w 478"/>
                  <a:gd name="T17" fmla="*/ 1 h 308"/>
                  <a:gd name="T18" fmla="*/ 1 w 478"/>
                  <a:gd name="T19" fmla="*/ 1 h 308"/>
                  <a:gd name="T20" fmla="*/ 1 w 478"/>
                  <a:gd name="T21" fmla="*/ 1 h 308"/>
                  <a:gd name="T22" fmla="*/ 1 w 478"/>
                  <a:gd name="T23" fmla="*/ 1 h 308"/>
                  <a:gd name="T24" fmla="*/ 1 w 478"/>
                  <a:gd name="T25" fmla="*/ 1 h 308"/>
                  <a:gd name="T26" fmla="*/ 2 w 478"/>
                  <a:gd name="T27" fmla="*/ 1 h 308"/>
                  <a:gd name="T28" fmla="*/ 2 w 478"/>
                  <a:gd name="T29" fmla="*/ 1 h 308"/>
                  <a:gd name="T30" fmla="*/ 2 w 478"/>
                  <a:gd name="T31" fmla="*/ 0 h 308"/>
                  <a:gd name="T32" fmla="*/ 2 w 478"/>
                  <a:gd name="T33" fmla="*/ 0 h 308"/>
                  <a:gd name="T34" fmla="*/ 3 w 478"/>
                  <a:gd name="T35" fmla="*/ 0 h 308"/>
                  <a:gd name="T36" fmla="*/ 3 w 478"/>
                  <a:gd name="T37" fmla="*/ 0 h 308"/>
                  <a:gd name="T38" fmla="*/ 2 w 478"/>
                  <a:gd name="T39" fmla="*/ 0 h 308"/>
                  <a:gd name="T40" fmla="*/ 2 w 478"/>
                  <a:gd name="T41" fmla="*/ 0 h 308"/>
                  <a:gd name="T42" fmla="*/ 2 w 478"/>
                  <a:gd name="T43" fmla="*/ 0 h 308"/>
                  <a:gd name="T44" fmla="*/ 1 w 478"/>
                  <a:gd name="T45" fmla="*/ 1 h 308"/>
                  <a:gd name="T46" fmla="*/ 1 w 478"/>
                  <a:gd name="T47" fmla="*/ 1 h 308"/>
                  <a:gd name="T48" fmla="*/ 1 w 478"/>
                  <a:gd name="T49" fmla="*/ 1 h 308"/>
                  <a:gd name="T50" fmla="*/ 1 w 478"/>
                  <a:gd name="T51" fmla="*/ 1 h 308"/>
                  <a:gd name="T52" fmla="*/ 1 w 478"/>
                  <a:gd name="T53" fmla="*/ 1 h 308"/>
                  <a:gd name="T54" fmla="*/ 1 w 478"/>
                  <a:gd name="T55" fmla="*/ 1 h 308"/>
                  <a:gd name="T56" fmla="*/ 1 w 478"/>
                  <a:gd name="T57" fmla="*/ 1 h 308"/>
                  <a:gd name="T58" fmla="*/ 1 w 478"/>
                  <a:gd name="T59" fmla="*/ 1 h 308"/>
                  <a:gd name="T60" fmla="*/ 0 w 478"/>
                  <a:gd name="T61" fmla="*/ 1 h 308"/>
                  <a:gd name="T62" fmla="*/ 0 w 478"/>
                  <a:gd name="T63" fmla="*/ 1 h 308"/>
                  <a:gd name="T64" fmla="*/ 0 w 478"/>
                  <a:gd name="T65" fmla="*/ 1 h 308"/>
                  <a:gd name="T66" fmla="*/ 0 w 478"/>
                  <a:gd name="T67" fmla="*/ 1 h 308"/>
                  <a:gd name="T68" fmla="*/ 0 w 478"/>
                  <a:gd name="T69" fmla="*/ 2 h 308"/>
                  <a:gd name="T70" fmla="*/ 0 w 478"/>
                  <a:gd name="T71" fmla="*/ 2 h 308"/>
                  <a:gd name="T72" fmla="*/ 0 w 478"/>
                  <a:gd name="T73" fmla="*/ 2 h 308"/>
                  <a:gd name="T74" fmla="*/ 0 w 478"/>
                  <a:gd name="T75" fmla="*/ 2 h 308"/>
                  <a:gd name="T76" fmla="*/ 0 w 478"/>
                  <a:gd name="T77" fmla="*/ 2 h 308"/>
                  <a:gd name="T78" fmla="*/ 0 w 478"/>
                  <a:gd name="T79" fmla="*/ 2 h 30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478"/>
                  <a:gd name="T121" fmla="*/ 0 h 308"/>
                  <a:gd name="T122" fmla="*/ 478 w 478"/>
                  <a:gd name="T123" fmla="*/ 308 h 308"/>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478" h="308">
                    <a:moveTo>
                      <a:pt x="13" y="308"/>
                    </a:moveTo>
                    <a:lnTo>
                      <a:pt x="13" y="308"/>
                    </a:lnTo>
                    <a:lnTo>
                      <a:pt x="31" y="293"/>
                    </a:lnTo>
                    <a:lnTo>
                      <a:pt x="50" y="277"/>
                    </a:lnTo>
                    <a:lnTo>
                      <a:pt x="67" y="263"/>
                    </a:lnTo>
                    <a:lnTo>
                      <a:pt x="84" y="247"/>
                    </a:lnTo>
                    <a:lnTo>
                      <a:pt x="101" y="230"/>
                    </a:lnTo>
                    <a:lnTo>
                      <a:pt x="118" y="213"/>
                    </a:lnTo>
                    <a:lnTo>
                      <a:pt x="138" y="196"/>
                    </a:lnTo>
                    <a:lnTo>
                      <a:pt x="158" y="179"/>
                    </a:lnTo>
                    <a:lnTo>
                      <a:pt x="182" y="162"/>
                    </a:lnTo>
                    <a:lnTo>
                      <a:pt x="210" y="142"/>
                    </a:lnTo>
                    <a:lnTo>
                      <a:pt x="240" y="124"/>
                    </a:lnTo>
                    <a:lnTo>
                      <a:pt x="276" y="104"/>
                    </a:lnTo>
                    <a:lnTo>
                      <a:pt x="318" y="84"/>
                    </a:lnTo>
                    <a:lnTo>
                      <a:pt x="364" y="63"/>
                    </a:lnTo>
                    <a:lnTo>
                      <a:pt x="418" y="42"/>
                    </a:lnTo>
                    <a:lnTo>
                      <a:pt x="478" y="21"/>
                    </a:lnTo>
                    <a:lnTo>
                      <a:pt x="470" y="0"/>
                    </a:lnTo>
                    <a:lnTo>
                      <a:pt x="410" y="21"/>
                    </a:lnTo>
                    <a:lnTo>
                      <a:pt x="356" y="42"/>
                    </a:lnTo>
                    <a:lnTo>
                      <a:pt x="307" y="63"/>
                    </a:lnTo>
                    <a:lnTo>
                      <a:pt x="265" y="83"/>
                    </a:lnTo>
                    <a:lnTo>
                      <a:pt x="230" y="105"/>
                    </a:lnTo>
                    <a:lnTo>
                      <a:pt x="197" y="124"/>
                    </a:lnTo>
                    <a:lnTo>
                      <a:pt x="169" y="144"/>
                    </a:lnTo>
                    <a:lnTo>
                      <a:pt x="144" y="161"/>
                    </a:lnTo>
                    <a:lnTo>
                      <a:pt x="122" y="180"/>
                    </a:lnTo>
                    <a:lnTo>
                      <a:pt x="102" y="197"/>
                    </a:lnTo>
                    <a:lnTo>
                      <a:pt x="85" y="214"/>
                    </a:lnTo>
                    <a:lnTo>
                      <a:pt x="68" y="232"/>
                    </a:lnTo>
                    <a:lnTo>
                      <a:pt x="51" y="247"/>
                    </a:lnTo>
                    <a:lnTo>
                      <a:pt x="37" y="262"/>
                    </a:lnTo>
                    <a:lnTo>
                      <a:pt x="18" y="275"/>
                    </a:lnTo>
                    <a:lnTo>
                      <a:pt x="0" y="289"/>
                    </a:lnTo>
                    <a:lnTo>
                      <a:pt x="13" y="30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6312" name="Freeform 152"/>
              <p:cNvSpPr>
                <a:spLocks/>
              </p:cNvSpPr>
              <p:nvPr/>
            </p:nvSpPr>
            <p:spPr bwMode="auto">
              <a:xfrm>
                <a:off x="3254" y="3646"/>
                <a:ext cx="245" cy="69"/>
              </a:xfrm>
              <a:custGeom>
                <a:avLst/>
                <a:gdLst>
                  <a:gd name="T0" fmla="*/ 0 w 1383"/>
                  <a:gd name="T1" fmla="*/ 1 h 389"/>
                  <a:gd name="T2" fmla="*/ 0 w 1383"/>
                  <a:gd name="T3" fmla="*/ 2 h 389"/>
                  <a:gd name="T4" fmla="*/ 1 w 1383"/>
                  <a:gd name="T5" fmla="*/ 2 h 389"/>
                  <a:gd name="T6" fmla="*/ 1 w 1383"/>
                  <a:gd name="T7" fmla="*/ 2 h 389"/>
                  <a:gd name="T8" fmla="*/ 2 w 1383"/>
                  <a:gd name="T9" fmla="*/ 2 h 389"/>
                  <a:gd name="T10" fmla="*/ 2 w 1383"/>
                  <a:gd name="T11" fmla="*/ 2 h 389"/>
                  <a:gd name="T12" fmla="*/ 3 w 1383"/>
                  <a:gd name="T13" fmla="*/ 2 h 389"/>
                  <a:gd name="T14" fmla="*/ 4 w 1383"/>
                  <a:gd name="T15" fmla="*/ 2 h 389"/>
                  <a:gd name="T16" fmla="*/ 4 w 1383"/>
                  <a:gd name="T17" fmla="*/ 2 h 389"/>
                  <a:gd name="T18" fmla="*/ 5 w 1383"/>
                  <a:gd name="T19" fmla="*/ 2 h 389"/>
                  <a:gd name="T20" fmla="*/ 5 w 1383"/>
                  <a:gd name="T21" fmla="*/ 1 h 389"/>
                  <a:gd name="T22" fmla="*/ 6 w 1383"/>
                  <a:gd name="T23" fmla="*/ 1 h 389"/>
                  <a:gd name="T24" fmla="*/ 6 w 1383"/>
                  <a:gd name="T25" fmla="*/ 1 h 389"/>
                  <a:gd name="T26" fmla="*/ 7 w 1383"/>
                  <a:gd name="T27" fmla="*/ 1 h 389"/>
                  <a:gd name="T28" fmla="*/ 7 w 1383"/>
                  <a:gd name="T29" fmla="*/ 1 h 389"/>
                  <a:gd name="T30" fmla="*/ 7 w 1383"/>
                  <a:gd name="T31" fmla="*/ 0 h 389"/>
                  <a:gd name="T32" fmla="*/ 8 w 1383"/>
                  <a:gd name="T33" fmla="*/ 0 h 389"/>
                  <a:gd name="T34" fmla="*/ 7 w 1383"/>
                  <a:gd name="T35" fmla="*/ 0 h 389"/>
                  <a:gd name="T36" fmla="*/ 7 w 1383"/>
                  <a:gd name="T37" fmla="*/ 0 h 389"/>
                  <a:gd name="T38" fmla="*/ 7 w 1383"/>
                  <a:gd name="T39" fmla="*/ 1 h 389"/>
                  <a:gd name="T40" fmla="*/ 6 w 1383"/>
                  <a:gd name="T41" fmla="*/ 1 h 389"/>
                  <a:gd name="T42" fmla="*/ 6 w 1383"/>
                  <a:gd name="T43" fmla="*/ 1 h 389"/>
                  <a:gd name="T44" fmla="*/ 5 w 1383"/>
                  <a:gd name="T45" fmla="*/ 1 h 389"/>
                  <a:gd name="T46" fmla="*/ 5 w 1383"/>
                  <a:gd name="T47" fmla="*/ 1 h 389"/>
                  <a:gd name="T48" fmla="*/ 4 w 1383"/>
                  <a:gd name="T49" fmla="*/ 2 h 389"/>
                  <a:gd name="T50" fmla="*/ 4 w 1383"/>
                  <a:gd name="T51" fmla="*/ 2 h 389"/>
                  <a:gd name="T52" fmla="*/ 3 w 1383"/>
                  <a:gd name="T53" fmla="*/ 2 h 389"/>
                  <a:gd name="T54" fmla="*/ 3 w 1383"/>
                  <a:gd name="T55" fmla="*/ 2 h 389"/>
                  <a:gd name="T56" fmla="*/ 2 w 1383"/>
                  <a:gd name="T57" fmla="*/ 2 h 389"/>
                  <a:gd name="T58" fmla="*/ 2 w 1383"/>
                  <a:gd name="T59" fmla="*/ 2 h 389"/>
                  <a:gd name="T60" fmla="*/ 1 w 1383"/>
                  <a:gd name="T61" fmla="*/ 2 h 389"/>
                  <a:gd name="T62" fmla="*/ 1 w 1383"/>
                  <a:gd name="T63" fmla="*/ 2 h 389"/>
                  <a:gd name="T64" fmla="*/ 0 w 1383"/>
                  <a:gd name="T65" fmla="*/ 1 h 389"/>
                  <a:gd name="T66" fmla="*/ 0 w 1383"/>
                  <a:gd name="T67" fmla="*/ 1 h 389"/>
                  <a:gd name="T68" fmla="*/ 0 w 1383"/>
                  <a:gd name="T69" fmla="*/ 1 h 389"/>
                  <a:gd name="T70" fmla="*/ 0 w 1383"/>
                  <a:gd name="T71" fmla="*/ 1 h 38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383"/>
                  <a:gd name="T109" fmla="*/ 0 h 389"/>
                  <a:gd name="T110" fmla="*/ 1383 w 1383"/>
                  <a:gd name="T111" fmla="*/ 389 h 38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383" h="389">
                    <a:moveTo>
                      <a:pt x="5" y="234"/>
                    </a:moveTo>
                    <a:lnTo>
                      <a:pt x="7" y="247"/>
                    </a:lnTo>
                    <a:lnTo>
                      <a:pt x="38" y="279"/>
                    </a:lnTo>
                    <a:lnTo>
                      <a:pt x="75" y="306"/>
                    </a:lnTo>
                    <a:lnTo>
                      <a:pt x="113" y="329"/>
                    </a:lnTo>
                    <a:lnTo>
                      <a:pt x="154" y="348"/>
                    </a:lnTo>
                    <a:lnTo>
                      <a:pt x="197" y="363"/>
                    </a:lnTo>
                    <a:lnTo>
                      <a:pt x="240" y="373"/>
                    </a:lnTo>
                    <a:lnTo>
                      <a:pt x="286" y="381"/>
                    </a:lnTo>
                    <a:lnTo>
                      <a:pt x="332" y="386"/>
                    </a:lnTo>
                    <a:lnTo>
                      <a:pt x="381" y="389"/>
                    </a:lnTo>
                    <a:lnTo>
                      <a:pt x="429" y="386"/>
                    </a:lnTo>
                    <a:lnTo>
                      <a:pt x="481" y="382"/>
                    </a:lnTo>
                    <a:lnTo>
                      <a:pt x="531" y="376"/>
                    </a:lnTo>
                    <a:lnTo>
                      <a:pt x="582" y="367"/>
                    </a:lnTo>
                    <a:lnTo>
                      <a:pt x="633" y="356"/>
                    </a:lnTo>
                    <a:lnTo>
                      <a:pt x="684" y="343"/>
                    </a:lnTo>
                    <a:lnTo>
                      <a:pt x="736" y="329"/>
                    </a:lnTo>
                    <a:lnTo>
                      <a:pt x="787" y="313"/>
                    </a:lnTo>
                    <a:lnTo>
                      <a:pt x="837" y="296"/>
                    </a:lnTo>
                    <a:lnTo>
                      <a:pt x="887" y="277"/>
                    </a:lnTo>
                    <a:lnTo>
                      <a:pt x="935" y="258"/>
                    </a:lnTo>
                    <a:lnTo>
                      <a:pt x="982" y="238"/>
                    </a:lnTo>
                    <a:lnTo>
                      <a:pt x="1030" y="217"/>
                    </a:lnTo>
                    <a:lnTo>
                      <a:pt x="1074" y="196"/>
                    </a:lnTo>
                    <a:lnTo>
                      <a:pt x="1118" y="175"/>
                    </a:lnTo>
                    <a:lnTo>
                      <a:pt x="1160" y="154"/>
                    </a:lnTo>
                    <a:lnTo>
                      <a:pt x="1199" y="132"/>
                    </a:lnTo>
                    <a:lnTo>
                      <a:pt x="1236" y="111"/>
                    </a:lnTo>
                    <a:lnTo>
                      <a:pt x="1270" y="90"/>
                    </a:lnTo>
                    <a:lnTo>
                      <a:pt x="1303" y="71"/>
                    </a:lnTo>
                    <a:lnTo>
                      <a:pt x="1333" y="53"/>
                    </a:lnTo>
                    <a:lnTo>
                      <a:pt x="1359" y="34"/>
                    </a:lnTo>
                    <a:lnTo>
                      <a:pt x="1383" y="19"/>
                    </a:lnTo>
                    <a:lnTo>
                      <a:pt x="1370" y="0"/>
                    </a:lnTo>
                    <a:lnTo>
                      <a:pt x="1346" y="16"/>
                    </a:lnTo>
                    <a:lnTo>
                      <a:pt x="1320" y="34"/>
                    </a:lnTo>
                    <a:lnTo>
                      <a:pt x="1292" y="53"/>
                    </a:lnTo>
                    <a:lnTo>
                      <a:pt x="1260" y="71"/>
                    </a:lnTo>
                    <a:lnTo>
                      <a:pt x="1225" y="92"/>
                    </a:lnTo>
                    <a:lnTo>
                      <a:pt x="1189" y="113"/>
                    </a:lnTo>
                    <a:lnTo>
                      <a:pt x="1149" y="133"/>
                    </a:lnTo>
                    <a:lnTo>
                      <a:pt x="1107" y="154"/>
                    </a:lnTo>
                    <a:lnTo>
                      <a:pt x="1064" y="175"/>
                    </a:lnTo>
                    <a:lnTo>
                      <a:pt x="1019" y="196"/>
                    </a:lnTo>
                    <a:lnTo>
                      <a:pt x="975" y="217"/>
                    </a:lnTo>
                    <a:lnTo>
                      <a:pt x="927" y="237"/>
                    </a:lnTo>
                    <a:lnTo>
                      <a:pt x="879" y="256"/>
                    </a:lnTo>
                    <a:lnTo>
                      <a:pt x="829" y="275"/>
                    </a:lnTo>
                    <a:lnTo>
                      <a:pt x="779" y="292"/>
                    </a:lnTo>
                    <a:lnTo>
                      <a:pt x="730" y="308"/>
                    </a:lnTo>
                    <a:lnTo>
                      <a:pt x="679" y="322"/>
                    </a:lnTo>
                    <a:lnTo>
                      <a:pt x="628" y="335"/>
                    </a:lnTo>
                    <a:lnTo>
                      <a:pt x="577" y="346"/>
                    </a:lnTo>
                    <a:lnTo>
                      <a:pt x="528" y="355"/>
                    </a:lnTo>
                    <a:lnTo>
                      <a:pt x="478" y="361"/>
                    </a:lnTo>
                    <a:lnTo>
                      <a:pt x="429" y="365"/>
                    </a:lnTo>
                    <a:lnTo>
                      <a:pt x="381" y="365"/>
                    </a:lnTo>
                    <a:lnTo>
                      <a:pt x="335" y="365"/>
                    </a:lnTo>
                    <a:lnTo>
                      <a:pt x="289" y="360"/>
                    </a:lnTo>
                    <a:lnTo>
                      <a:pt x="246" y="352"/>
                    </a:lnTo>
                    <a:lnTo>
                      <a:pt x="202" y="342"/>
                    </a:lnTo>
                    <a:lnTo>
                      <a:pt x="162" y="327"/>
                    </a:lnTo>
                    <a:lnTo>
                      <a:pt x="123" y="310"/>
                    </a:lnTo>
                    <a:lnTo>
                      <a:pt x="88" y="288"/>
                    </a:lnTo>
                    <a:lnTo>
                      <a:pt x="54" y="263"/>
                    </a:lnTo>
                    <a:lnTo>
                      <a:pt x="22" y="231"/>
                    </a:lnTo>
                    <a:lnTo>
                      <a:pt x="24" y="244"/>
                    </a:lnTo>
                    <a:lnTo>
                      <a:pt x="5" y="234"/>
                    </a:lnTo>
                    <a:lnTo>
                      <a:pt x="0" y="241"/>
                    </a:lnTo>
                    <a:lnTo>
                      <a:pt x="7" y="247"/>
                    </a:lnTo>
                    <a:lnTo>
                      <a:pt x="5" y="2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6313" name="Freeform 153"/>
              <p:cNvSpPr>
                <a:spLocks/>
              </p:cNvSpPr>
              <p:nvPr/>
            </p:nvSpPr>
            <p:spPr bwMode="auto">
              <a:xfrm>
                <a:off x="3092" y="3465"/>
                <a:ext cx="223" cy="238"/>
              </a:xfrm>
              <a:custGeom>
                <a:avLst/>
                <a:gdLst>
                  <a:gd name="T0" fmla="*/ 0 w 1265"/>
                  <a:gd name="T1" fmla="*/ 7 h 1345"/>
                  <a:gd name="T2" fmla="*/ 0 w 1265"/>
                  <a:gd name="T3" fmla="*/ 7 h 1345"/>
                  <a:gd name="T4" fmla="*/ 1 w 1265"/>
                  <a:gd name="T5" fmla="*/ 7 h 1345"/>
                  <a:gd name="T6" fmla="*/ 1 w 1265"/>
                  <a:gd name="T7" fmla="*/ 6 h 1345"/>
                  <a:gd name="T8" fmla="*/ 1 w 1265"/>
                  <a:gd name="T9" fmla="*/ 6 h 1345"/>
                  <a:gd name="T10" fmla="*/ 1 w 1265"/>
                  <a:gd name="T11" fmla="*/ 5 h 1345"/>
                  <a:gd name="T12" fmla="*/ 2 w 1265"/>
                  <a:gd name="T13" fmla="*/ 5 h 1345"/>
                  <a:gd name="T14" fmla="*/ 2 w 1265"/>
                  <a:gd name="T15" fmla="*/ 5 h 1345"/>
                  <a:gd name="T16" fmla="*/ 2 w 1265"/>
                  <a:gd name="T17" fmla="*/ 4 h 1345"/>
                  <a:gd name="T18" fmla="*/ 3 w 1265"/>
                  <a:gd name="T19" fmla="*/ 4 h 1345"/>
                  <a:gd name="T20" fmla="*/ 3 w 1265"/>
                  <a:gd name="T21" fmla="*/ 4 h 1345"/>
                  <a:gd name="T22" fmla="*/ 4 w 1265"/>
                  <a:gd name="T23" fmla="*/ 3 h 1345"/>
                  <a:gd name="T24" fmla="*/ 4 w 1265"/>
                  <a:gd name="T25" fmla="*/ 3 h 1345"/>
                  <a:gd name="T26" fmla="*/ 4 w 1265"/>
                  <a:gd name="T27" fmla="*/ 3 h 1345"/>
                  <a:gd name="T28" fmla="*/ 5 w 1265"/>
                  <a:gd name="T29" fmla="*/ 2 h 1345"/>
                  <a:gd name="T30" fmla="*/ 5 w 1265"/>
                  <a:gd name="T31" fmla="*/ 2 h 1345"/>
                  <a:gd name="T32" fmla="*/ 5 w 1265"/>
                  <a:gd name="T33" fmla="*/ 2 h 1345"/>
                  <a:gd name="T34" fmla="*/ 5 w 1265"/>
                  <a:gd name="T35" fmla="*/ 2 h 1345"/>
                  <a:gd name="T36" fmla="*/ 6 w 1265"/>
                  <a:gd name="T37" fmla="*/ 1 h 1345"/>
                  <a:gd name="T38" fmla="*/ 6 w 1265"/>
                  <a:gd name="T39" fmla="*/ 1 h 1345"/>
                  <a:gd name="T40" fmla="*/ 6 w 1265"/>
                  <a:gd name="T41" fmla="*/ 1 h 1345"/>
                  <a:gd name="T42" fmla="*/ 7 w 1265"/>
                  <a:gd name="T43" fmla="*/ 1 h 1345"/>
                  <a:gd name="T44" fmla="*/ 7 w 1265"/>
                  <a:gd name="T45" fmla="*/ 0 h 1345"/>
                  <a:gd name="T46" fmla="*/ 7 w 1265"/>
                  <a:gd name="T47" fmla="*/ 0 h 1345"/>
                  <a:gd name="T48" fmla="*/ 7 w 1265"/>
                  <a:gd name="T49" fmla="*/ 0 h 1345"/>
                  <a:gd name="T50" fmla="*/ 7 w 1265"/>
                  <a:gd name="T51" fmla="*/ 1 h 1345"/>
                  <a:gd name="T52" fmla="*/ 7 w 1265"/>
                  <a:gd name="T53" fmla="*/ 1 h 1345"/>
                  <a:gd name="T54" fmla="*/ 7 w 1265"/>
                  <a:gd name="T55" fmla="*/ 2 h 1345"/>
                  <a:gd name="T56" fmla="*/ 7 w 1265"/>
                  <a:gd name="T57" fmla="*/ 2 h 1345"/>
                  <a:gd name="T58" fmla="*/ 7 w 1265"/>
                  <a:gd name="T59" fmla="*/ 3 h 1345"/>
                  <a:gd name="T60" fmla="*/ 7 w 1265"/>
                  <a:gd name="T61" fmla="*/ 4 h 1345"/>
                  <a:gd name="T62" fmla="*/ 6 w 1265"/>
                  <a:gd name="T63" fmla="*/ 5 h 1345"/>
                  <a:gd name="T64" fmla="*/ 6 w 1265"/>
                  <a:gd name="T65" fmla="*/ 5 h 1345"/>
                  <a:gd name="T66" fmla="*/ 6 w 1265"/>
                  <a:gd name="T67" fmla="*/ 6 h 1345"/>
                  <a:gd name="T68" fmla="*/ 5 w 1265"/>
                  <a:gd name="T69" fmla="*/ 6 h 1345"/>
                  <a:gd name="T70" fmla="*/ 4 w 1265"/>
                  <a:gd name="T71" fmla="*/ 7 h 1345"/>
                  <a:gd name="T72" fmla="*/ 4 w 1265"/>
                  <a:gd name="T73" fmla="*/ 7 h 1345"/>
                  <a:gd name="T74" fmla="*/ 3 w 1265"/>
                  <a:gd name="T75" fmla="*/ 7 h 1345"/>
                  <a:gd name="T76" fmla="*/ 2 w 1265"/>
                  <a:gd name="T77" fmla="*/ 7 h 1345"/>
                  <a:gd name="T78" fmla="*/ 1 w 1265"/>
                  <a:gd name="T79" fmla="*/ 7 h 134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265"/>
                  <a:gd name="T121" fmla="*/ 0 h 1345"/>
                  <a:gd name="T122" fmla="*/ 1265 w 1265"/>
                  <a:gd name="T123" fmla="*/ 1345 h 1345"/>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265" h="1345">
                    <a:moveTo>
                      <a:pt x="0" y="1292"/>
                    </a:moveTo>
                    <a:lnTo>
                      <a:pt x="13" y="1271"/>
                    </a:lnTo>
                    <a:lnTo>
                      <a:pt x="28" y="1249"/>
                    </a:lnTo>
                    <a:lnTo>
                      <a:pt x="46" y="1225"/>
                    </a:lnTo>
                    <a:lnTo>
                      <a:pt x="66" y="1199"/>
                    </a:lnTo>
                    <a:lnTo>
                      <a:pt x="87" y="1171"/>
                    </a:lnTo>
                    <a:lnTo>
                      <a:pt x="112" y="1142"/>
                    </a:lnTo>
                    <a:lnTo>
                      <a:pt x="137" y="1112"/>
                    </a:lnTo>
                    <a:lnTo>
                      <a:pt x="163" y="1081"/>
                    </a:lnTo>
                    <a:lnTo>
                      <a:pt x="192" y="1048"/>
                    </a:lnTo>
                    <a:lnTo>
                      <a:pt x="222" y="1015"/>
                    </a:lnTo>
                    <a:lnTo>
                      <a:pt x="252" y="981"/>
                    </a:lnTo>
                    <a:lnTo>
                      <a:pt x="285" y="947"/>
                    </a:lnTo>
                    <a:lnTo>
                      <a:pt x="318" y="911"/>
                    </a:lnTo>
                    <a:lnTo>
                      <a:pt x="351" y="877"/>
                    </a:lnTo>
                    <a:lnTo>
                      <a:pt x="385" y="842"/>
                    </a:lnTo>
                    <a:lnTo>
                      <a:pt x="420" y="806"/>
                    </a:lnTo>
                    <a:lnTo>
                      <a:pt x="454" y="771"/>
                    </a:lnTo>
                    <a:lnTo>
                      <a:pt x="490" y="737"/>
                    </a:lnTo>
                    <a:lnTo>
                      <a:pt x="525" y="703"/>
                    </a:lnTo>
                    <a:lnTo>
                      <a:pt x="559" y="669"/>
                    </a:lnTo>
                    <a:lnTo>
                      <a:pt x="595" y="636"/>
                    </a:lnTo>
                    <a:lnTo>
                      <a:pt x="629" y="604"/>
                    </a:lnTo>
                    <a:lnTo>
                      <a:pt x="663" y="573"/>
                    </a:lnTo>
                    <a:lnTo>
                      <a:pt x="696" y="542"/>
                    </a:lnTo>
                    <a:lnTo>
                      <a:pt x="729" y="514"/>
                    </a:lnTo>
                    <a:lnTo>
                      <a:pt x="759" y="487"/>
                    </a:lnTo>
                    <a:lnTo>
                      <a:pt x="789" y="461"/>
                    </a:lnTo>
                    <a:lnTo>
                      <a:pt x="820" y="437"/>
                    </a:lnTo>
                    <a:lnTo>
                      <a:pt x="847" y="415"/>
                    </a:lnTo>
                    <a:lnTo>
                      <a:pt x="872" y="395"/>
                    </a:lnTo>
                    <a:lnTo>
                      <a:pt x="897" y="377"/>
                    </a:lnTo>
                    <a:lnTo>
                      <a:pt x="919" y="361"/>
                    </a:lnTo>
                    <a:lnTo>
                      <a:pt x="944" y="335"/>
                    </a:lnTo>
                    <a:lnTo>
                      <a:pt x="971" y="310"/>
                    </a:lnTo>
                    <a:lnTo>
                      <a:pt x="997" y="286"/>
                    </a:lnTo>
                    <a:lnTo>
                      <a:pt x="1024" y="264"/>
                    </a:lnTo>
                    <a:lnTo>
                      <a:pt x="1051" y="243"/>
                    </a:lnTo>
                    <a:lnTo>
                      <a:pt x="1078" y="222"/>
                    </a:lnTo>
                    <a:lnTo>
                      <a:pt x="1103" y="202"/>
                    </a:lnTo>
                    <a:lnTo>
                      <a:pt x="1130" y="183"/>
                    </a:lnTo>
                    <a:lnTo>
                      <a:pt x="1153" y="163"/>
                    </a:lnTo>
                    <a:lnTo>
                      <a:pt x="1175" y="143"/>
                    </a:lnTo>
                    <a:lnTo>
                      <a:pt x="1197" y="122"/>
                    </a:lnTo>
                    <a:lnTo>
                      <a:pt x="1215" y="101"/>
                    </a:lnTo>
                    <a:lnTo>
                      <a:pt x="1232" y="79"/>
                    </a:lnTo>
                    <a:lnTo>
                      <a:pt x="1246" y="54"/>
                    </a:lnTo>
                    <a:lnTo>
                      <a:pt x="1257" y="28"/>
                    </a:lnTo>
                    <a:lnTo>
                      <a:pt x="1265" y="0"/>
                    </a:lnTo>
                    <a:lnTo>
                      <a:pt x="1262" y="33"/>
                    </a:lnTo>
                    <a:lnTo>
                      <a:pt x="1260" y="71"/>
                    </a:lnTo>
                    <a:lnTo>
                      <a:pt x="1257" y="113"/>
                    </a:lnTo>
                    <a:lnTo>
                      <a:pt x="1256" y="160"/>
                    </a:lnTo>
                    <a:lnTo>
                      <a:pt x="1253" y="212"/>
                    </a:lnTo>
                    <a:lnTo>
                      <a:pt x="1249" y="267"/>
                    </a:lnTo>
                    <a:lnTo>
                      <a:pt x="1245" y="323"/>
                    </a:lnTo>
                    <a:lnTo>
                      <a:pt x="1239" y="384"/>
                    </a:lnTo>
                    <a:lnTo>
                      <a:pt x="1232" y="445"/>
                    </a:lnTo>
                    <a:lnTo>
                      <a:pt x="1223" y="508"/>
                    </a:lnTo>
                    <a:lnTo>
                      <a:pt x="1212" y="573"/>
                    </a:lnTo>
                    <a:lnTo>
                      <a:pt x="1199" y="637"/>
                    </a:lnTo>
                    <a:lnTo>
                      <a:pt x="1182" y="701"/>
                    </a:lnTo>
                    <a:lnTo>
                      <a:pt x="1164" y="766"/>
                    </a:lnTo>
                    <a:lnTo>
                      <a:pt x="1141" y="829"/>
                    </a:lnTo>
                    <a:lnTo>
                      <a:pt x="1115" y="890"/>
                    </a:lnTo>
                    <a:lnTo>
                      <a:pt x="1086" y="951"/>
                    </a:lnTo>
                    <a:lnTo>
                      <a:pt x="1052" y="1007"/>
                    </a:lnTo>
                    <a:lnTo>
                      <a:pt x="1015" y="1062"/>
                    </a:lnTo>
                    <a:lnTo>
                      <a:pt x="972" y="1114"/>
                    </a:lnTo>
                    <a:lnTo>
                      <a:pt x="925" y="1161"/>
                    </a:lnTo>
                    <a:lnTo>
                      <a:pt x="872" y="1204"/>
                    </a:lnTo>
                    <a:lnTo>
                      <a:pt x="814" y="1242"/>
                    </a:lnTo>
                    <a:lnTo>
                      <a:pt x="750" y="1275"/>
                    </a:lnTo>
                    <a:lnTo>
                      <a:pt x="680" y="1303"/>
                    </a:lnTo>
                    <a:lnTo>
                      <a:pt x="604" y="1324"/>
                    </a:lnTo>
                    <a:lnTo>
                      <a:pt x="521" y="1338"/>
                    </a:lnTo>
                    <a:lnTo>
                      <a:pt x="432" y="1345"/>
                    </a:lnTo>
                    <a:lnTo>
                      <a:pt x="336" y="1345"/>
                    </a:lnTo>
                    <a:lnTo>
                      <a:pt x="231" y="1335"/>
                    </a:lnTo>
                    <a:lnTo>
                      <a:pt x="119" y="1318"/>
                    </a:lnTo>
                    <a:lnTo>
                      <a:pt x="0" y="1292"/>
                    </a:lnTo>
                    <a:close/>
                  </a:path>
                </a:pathLst>
              </a:custGeom>
              <a:solidFill>
                <a:srgbClr val="00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6314" name="Freeform 154"/>
              <p:cNvSpPr>
                <a:spLocks/>
              </p:cNvSpPr>
              <p:nvPr/>
            </p:nvSpPr>
            <p:spPr bwMode="auto">
              <a:xfrm>
                <a:off x="3090" y="3527"/>
                <a:ext cx="166" cy="167"/>
              </a:xfrm>
              <a:custGeom>
                <a:avLst/>
                <a:gdLst>
                  <a:gd name="T0" fmla="*/ 5 w 936"/>
                  <a:gd name="T1" fmla="*/ 0 h 945"/>
                  <a:gd name="T2" fmla="*/ 5 w 936"/>
                  <a:gd name="T3" fmla="*/ 0 h 945"/>
                  <a:gd name="T4" fmla="*/ 5 w 936"/>
                  <a:gd name="T5" fmla="*/ 0 h 945"/>
                  <a:gd name="T6" fmla="*/ 4 w 936"/>
                  <a:gd name="T7" fmla="*/ 1 h 945"/>
                  <a:gd name="T8" fmla="*/ 4 w 936"/>
                  <a:gd name="T9" fmla="*/ 1 h 945"/>
                  <a:gd name="T10" fmla="*/ 4 w 936"/>
                  <a:gd name="T11" fmla="*/ 1 h 945"/>
                  <a:gd name="T12" fmla="*/ 3 w 936"/>
                  <a:gd name="T13" fmla="*/ 2 h 945"/>
                  <a:gd name="T14" fmla="*/ 3 w 936"/>
                  <a:gd name="T15" fmla="*/ 2 h 945"/>
                  <a:gd name="T16" fmla="*/ 2 w 936"/>
                  <a:gd name="T17" fmla="*/ 2 h 945"/>
                  <a:gd name="T18" fmla="*/ 2 w 936"/>
                  <a:gd name="T19" fmla="*/ 3 h 945"/>
                  <a:gd name="T20" fmla="*/ 2 w 936"/>
                  <a:gd name="T21" fmla="*/ 3 h 945"/>
                  <a:gd name="T22" fmla="*/ 1 w 936"/>
                  <a:gd name="T23" fmla="*/ 4 h 945"/>
                  <a:gd name="T24" fmla="*/ 1 w 936"/>
                  <a:gd name="T25" fmla="*/ 4 h 945"/>
                  <a:gd name="T26" fmla="*/ 1 w 936"/>
                  <a:gd name="T27" fmla="*/ 4 h 945"/>
                  <a:gd name="T28" fmla="*/ 0 w 936"/>
                  <a:gd name="T29" fmla="*/ 5 h 945"/>
                  <a:gd name="T30" fmla="*/ 0 w 936"/>
                  <a:gd name="T31" fmla="*/ 5 h 945"/>
                  <a:gd name="T32" fmla="*/ 0 w 936"/>
                  <a:gd name="T33" fmla="*/ 5 h 945"/>
                  <a:gd name="T34" fmla="*/ 0 w 936"/>
                  <a:gd name="T35" fmla="*/ 5 h 945"/>
                  <a:gd name="T36" fmla="*/ 0 w 936"/>
                  <a:gd name="T37" fmla="*/ 5 h 945"/>
                  <a:gd name="T38" fmla="*/ 1 w 936"/>
                  <a:gd name="T39" fmla="*/ 5 h 945"/>
                  <a:gd name="T40" fmla="*/ 1 w 936"/>
                  <a:gd name="T41" fmla="*/ 4 h 945"/>
                  <a:gd name="T42" fmla="*/ 1 w 936"/>
                  <a:gd name="T43" fmla="*/ 4 h 945"/>
                  <a:gd name="T44" fmla="*/ 2 w 936"/>
                  <a:gd name="T45" fmla="*/ 4 h 945"/>
                  <a:gd name="T46" fmla="*/ 2 w 936"/>
                  <a:gd name="T47" fmla="*/ 3 h 945"/>
                  <a:gd name="T48" fmla="*/ 2 w 936"/>
                  <a:gd name="T49" fmla="*/ 3 h 945"/>
                  <a:gd name="T50" fmla="*/ 3 w 936"/>
                  <a:gd name="T51" fmla="*/ 2 h 945"/>
                  <a:gd name="T52" fmla="*/ 3 w 936"/>
                  <a:gd name="T53" fmla="*/ 2 h 945"/>
                  <a:gd name="T54" fmla="*/ 3 w 936"/>
                  <a:gd name="T55" fmla="*/ 2 h 945"/>
                  <a:gd name="T56" fmla="*/ 4 w 936"/>
                  <a:gd name="T57" fmla="*/ 1 h 945"/>
                  <a:gd name="T58" fmla="*/ 4 w 936"/>
                  <a:gd name="T59" fmla="*/ 1 h 945"/>
                  <a:gd name="T60" fmla="*/ 4 w 936"/>
                  <a:gd name="T61" fmla="*/ 1 h 945"/>
                  <a:gd name="T62" fmla="*/ 5 w 936"/>
                  <a:gd name="T63" fmla="*/ 0 h 945"/>
                  <a:gd name="T64" fmla="*/ 5 w 936"/>
                  <a:gd name="T65" fmla="*/ 0 h 945"/>
                  <a:gd name="T66" fmla="*/ 5 w 936"/>
                  <a:gd name="T67" fmla="*/ 0 h 945"/>
                  <a:gd name="T68" fmla="*/ 5 w 936"/>
                  <a:gd name="T69" fmla="*/ 0 h 945"/>
                  <a:gd name="T70" fmla="*/ 5 w 936"/>
                  <a:gd name="T71" fmla="*/ 0 h 94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936"/>
                  <a:gd name="T109" fmla="*/ 0 h 945"/>
                  <a:gd name="T110" fmla="*/ 936 w 936"/>
                  <a:gd name="T111" fmla="*/ 945 h 945"/>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936" h="945">
                    <a:moveTo>
                      <a:pt x="920" y="1"/>
                    </a:moveTo>
                    <a:lnTo>
                      <a:pt x="922" y="0"/>
                    </a:lnTo>
                    <a:lnTo>
                      <a:pt x="899" y="16"/>
                    </a:lnTo>
                    <a:lnTo>
                      <a:pt x="875" y="34"/>
                    </a:lnTo>
                    <a:lnTo>
                      <a:pt x="850" y="54"/>
                    </a:lnTo>
                    <a:lnTo>
                      <a:pt x="822" y="76"/>
                    </a:lnTo>
                    <a:lnTo>
                      <a:pt x="792" y="100"/>
                    </a:lnTo>
                    <a:lnTo>
                      <a:pt x="760" y="127"/>
                    </a:lnTo>
                    <a:lnTo>
                      <a:pt x="730" y="154"/>
                    </a:lnTo>
                    <a:lnTo>
                      <a:pt x="697" y="183"/>
                    </a:lnTo>
                    <a:lnTo>
                      <a:pt x="664" y="213"/>
                    </a:lnTo>
                    <a:lnTo>
                      <a:pt x="630" y="244"/>
                    </a:lnTo>
                    <a:lnTo>
                      <a:pt x="596" y="276"/>
                    </a:lnTo>
                    <a:lnTo>
                      <a:pt x="561" y="309"/>
                    </a:lnTo>
                    <a:lnTo>
                      <a:pt x="526" y="343"/>
                    </a:lnTo>
                    <a:lnTo>
                      <a:pt x="491" y="377"/>
                    </a:lnTo>
                    <a:lnTo>
                      <a:pt x="456" y="411"/>
                    </a:lnTo>
                    <a:lnTo>
                      <a:pt x="421" y="446"/>
                    </a:lnTo>
                    <a:lnTo>
                      <a:pt x="386" y="482"/>
                    </a:lnTo>
                    <a:lnTo>
                      <a:pt x="352" y="517"/>
                    </a:lnTo>
                    <a:lnTo>
                      <a:pt x="319" y="552"/>
                    </a:lnTo>
                    <a:lnTo>
                      <a:pt x="286" y="587"/>
                    </a:lnTo>
                    <a:lnTo>
                      <a:pt x="253" y="621"/>
                    </a:lnTo>
                    <a:lnTo>
                      <a:pt x="223" y="655"/>
                    </a:lnTo>
                    <a:lnTo>
                      <a:pt x="193" y="688"/>
                    </a:lnTo>
                    <a:lnTo>
                      <a:pt x="164" y="721"/>
                    </a:lnTo>
                    <a:lnTo>
                      <a:pt x="136" y="754"/>
                    </a:lnTo>
                    <a:lnTo>
                      <a:pt x="113" y="784"/>
                    </a:lnTo>
                    <a:lnTo>
                      <a:pt x="86" y="813"/>
                    </a:lnTo>
                    <a:lnTo>
                      <a:pt x="65" y="840"/>
                    </a:lnTo>
                    <a:lnTo>
                      <a:pt x="46" y="867"/>
                    </a:lnTo>
                    <a:lnTo>
                      <a:pt x="27" y="890"/>
                    </a:lnTo>
                    <a:lnTo>
                      <a:pt x="13" y="913"/>
                    </a:lnTo>
                    <a:lnTo>
                      <a:pt x="0" y="935"/>
                    </a:lnTo>
                    <a:lnTo>
                      <a:pt x="18" y="945"/>
                    </a:lnTo>
                    <a:lnTo>
                      <a:pt x="31" y="926"/>
                    </a:lnTo>
                    <a:lnTo>
                      <a:pt x="46" y="903"/>
                    </a:lnTo>
                    <a:lnTo>
                      <a:pt x="64" y="880"/>
                    </a:lnTo>
                    <a:lnTo>
                      <a:pt x="84" y="853"/>
                    </a:lnTo>
                    <a:lnTo>
                      <a:pt x="105" y="826"/>
                    </a:lnTo>
                    <a:lnTo>
                      <a:pt x="128" y="797"/>
                    </a:lnTo>
                    <a:lnTo>
                      <a:pt x="155" y="767"/>
                    </a:lnTo>
                    <a:lnTo>
                      <a:pt x="180" y="737"/>
                    </a:lnTo>
                    <a:lnTo>
                      <a:pt x="209" y="704"/>
                    </a:lnTo>
                    <a:lnTo>
                      <a:pt x="239" y="671"/>
                    </a:lnTo>
                    <a:lnTo>
                      <a:pt x="269" y="637"/>
                    </a:lnTo>
                    <a:lnTo>
                      <a:pt x="302" y="603"/>
                    </a:lnTo>
                    <a:lnTo>
                      <a:pt x="335" y="567"/>
                    </a:lnTo>
                    <a:lnTo>
                      <a:pt x="368" y="533"/>
                    </a:lnTo>
                    <a:lnTo>
                      <a:pt x="402" y="498"/>
                    </a:lnTo>
                    <a:lnTo>
                      <a:pt x="437" y="462"/>
                    </a:lnTo>
                    <a:lnTo>
                      <a:pt x="471" y="427"/>
                    </a:lnTo>
                    <a:lnTo>
                      <a:pt x="507" y="393"/>
                    </a:lnTo>
                    <a:lnTo>
                      <a:pt x="542" y="359"/>
                    </a:lnTo>
                    <a:lnTo>
                      <a:pt x="576" y="324"/>
                    </a:lnTo>
                    <a:lnTo>
                      <a:pt x="612" y="292"/>
                    </a:lnTo>
                    <a:lnTo>
                      <a:pt x="646" y="260"/>
                    </a:lnTo>
                    <a:lnTo>
                      <a:pt x="680" y="229"/>
                    </a:lnTo>
                    <a:lnTo>
                      <a:pt x="713" y="198"/>
                    </a:lnTo>
                    <a:lnTo>
                      <a:pt x="746" y="169"/>
                    </a:lnTo>
                    <a:lnTo>
                      <a:pt x="776" y="143"/>
                    </a:lnTo>
                    <a:lnTo>
                      <a:pt x="805" y="118"/>
                    </a:lnTo>
                    <a:lnTo>
                      <a:pt x="835" y="95"/>
                    </a:lnTo>
                    <a:lnTo>
                      <a:pt x="863" y="72"/>
                    </a:lnTo>
                    <a:lnTo>
                      <a:pt x="888" y="53"/>
                    </a:lnTo>
                    <a:lnTo>
                      <a:pt x="913" y="34"/>
                    </a:lnTo>
                    <a:lnTo>
                      <a:pt x="935" y="18"/>
                    </a:lnTo>
                    <a:lnTo>
                      <a:pt x="936" y="17"/>
                    </a:lnTo>
                    <a:lnTo>
                      <a:pt x="935" y="18"/>
                    </a:lnTo>
                    <a:lnTo>
                      <a:pt x="936" y="17"/>
                    </a:lnTo>
                    <a:lnTo>
                      <a:pt x="920"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6315" name="Freeform 155"/>
              <p:cNvSpPr>
                <a:spLocks/>
              </p:cNvSpPr>
              <p:nvPr/>
            </p:nvSpPr>
            <p:spPr bwMode="auto">
              <a:xfrm>
                <a:off x="3252" y="3444"/>
                <a:ext cx="66" cy="86"/>
              </a:xfrm>
              <a:custGeom>
                <a:avLst/>
                <a:gdLst>
                  <a:gd name="T0" fmla="*/ 2 w 371"/>
                  <a:gd name="T1" fmla="*/ 1 h 486"/>
                  <a:gd name="T2" fmla="*/ 2 w 371"/>
                  <a:gd name="T3" fmla="*/ 1 h 486"/>
                  <a:gd name="T4" fmla="*/ 2 w 371"/>
                  <a:gd name="T5" fmla="*/ 1 h 486"/>
                  <a:gd name="T6" fmla="*/ 2 w 371"/>
                  <a:gd name="T7" fmla="*/ 1 h 486"/>
                  <a:gd name="T8" fmla="*/ 2 w 371"/>
                  <a:gd name="T9" fmla="*/ 1 h 486"/>
                  <a:gd name="T10" fmla="*/ 2 w 371"/>
                  <a:gd name="T11" fmla="*/ 1 h 486"/>
                  <a:gd name="T12" fmla="*/ 2 w 371"/>
                  <a:gd name="T13" fmla="*/ 1 h 486"/>
                  <a:gd name="T14" fmla="*/ 1 w 371"/>
                  <a:gd name="T15" fmla="*/ 1 h 486"/>
                  <a:gd name="T16" fmla="*/ 1 w 371"/>
                  <a:gd name="T17" fmla="*/ 1 h 486"/>
                  <a:gd name="T18" fmla="*/ 1 w 371"/>
                  <a:gd name="T19" fmla="*/ 2 h 486"/>
                  <a:gd name="T20" fmla="*/ 1 w 371"/>
                  <a:gd name="T21" fmla="*/ 2 h 486"/>
                  <a:gd name="T22" fmla="*/ 1 w 371"/>
                  <a:gd name="T23" fmla="*/ 2 h 486"/>
                  <a:gd name="T24" fmla="*/ 1 w 371"/>
                  <a:gd name="T25" fmla="*/ 2 h 486"/>
                  <a:gd name="T26" fmla="*/ 1 w 371"/>
                  <a:gd name="T27" fmla="*/ 2 h 486"/>
                  <a:gd name="T28" fmla="*/ 0 w 371"/>
                  <a:gd name="T29" fmla="*/ 2 h 486"/>
                  <a:gd name="T30" fmla="*/ 0 w 371"/>
                  <a:gd name="T31" fmla="*/ 2 h 486"/>
                  <a:gd name="T32" fmla="*/ 0 w 371"/>
                  <a:gd name="T33" fmla="*/ 2 h 486"/>
                  <a:gd name="T34" fmla="*/ 0 w 371"/>
                  <a:gd name="T35" fmla="*/ 3 h 486"/>
                  <a:gd name="T36" fmla="*/ 0 w 371"/>
                  <a:gd name="T37" fmla="*/ 3 h 486"/>
                  <a:gd name="T38" fmla="*/ 0 w 371"/>
                  <a:gd name="T39" fmla="*/ 2 h 486"/>
                  <a:gd name="T40" fmla="*/ 0 w 371"/>
                  <a:gd name="T41" fmla="*/ 2 h 486"/>
                  <a:gd name="T42" fmla="*/ 1 w 371"/>
                  <a:gd name="T43" fmla="*/ 2 h 486"/>
                  <a:gd name="T44" fmla="*/ 1 w 371"/>
                  <a:gd name="T45" fmla="*/ 2 h 486"/>
                  <a:gd name="T46" fmla="*/ 1 w 371"/>
                  <a:gd name="T47" fmla="*/ 2 h 486"/>
                  <a:gd name="T48" fmla="*/ 1 w 371"/>
                  <a:gd name="T49" fmla="*/ 2 h 486"/>
                  <a:gd name="T50" fmla="*/ 1 w 371"/>
                  <a:gd name="T51" fmla="*/ 2 h 486"/>
                  <a:gd name="T52" fmla="*/ 1 w 371"/>
                  <a:gd name="T53" fmla="*/ 2 h 486"/>
                  <a:gd name="T54" fmla="*/ 1 w 371"/>
                  <a:gd name="T55" fmla="*/ 2 h 486"/>
                  <a:gd name="T56" fmla="*/ 2 w 371"/>
                  <a:gd name="T57" fmla="*/ 1 h 486"/>
                  <a:gd name="T58" fmla="*/ 2 w 371"/>
                  <a:gd name="T59" fmla="*/ 1 h 486"/>
                  <a:gd name="T60" fmla="*/ 2 w 371"/>
                  <a:gd name="T61" fmla="*/ 1 h 486"/>
                  <a:gd name="T62" fmla="*/ 2 w 371"/>
                  <a:gd name="T63" fmla="*/ 1 h 486"/>
                  <a:gd name="T64" fmla="*/ 2 w 371"/>
                  <a:gd name="T65" fmla="*/ 1 h 486"/>
                  <a:gd name="T66" fmla="*/ 2 w 371"/>
                  <a:gd name="T67" fmla="*/ 1 h 486"/>
                  <a:gd name="T68" fmla="*/ 2 w 371"/>
                  <a:gd name="T69" fmla="*/ 1 h 486"/>
                  <a:gd name="T70" fmla="*/ 2 w 371"/>
                  <a:gd name="T71" fmla="*/ 1 h 486"/>
                  <a:gd name="T72" fmla="*/ 2 w 371"/>
                  <a:gd name="T73" fmla="*/ 1 h 486"/>
                  <a:gd name="T74" fmla="*/ 2 w 371"/>
                  <a:gd name="T75" fmla="*/ 0 h 486"/>
                  <a:gd name="T76" fmla="*/ 2 w 371"/>
                  <a:gd name="T77" fmla="*/ 1 h 486"/>
                  <a:gd name="T78" fmla="*/ 2 w 371"/>
                  <a:gd name="T79" fmla="*/ 1 h 48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371"/>
                  <a:gd name="T121" fmla="*/ 0 h 486"/>
                  <a:gd name="T122" fmla="*/ 371 w 371"/>
                  <a:gd name="T123" fmla="*/ 486 h 48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371" h="486">
                    <a:moveTo>
                      <a:pt x="364" y="119"/>
                    </a:moveTo>
                    <a:lnTo>
                      <a:pt x="343" y="115"/>
                    </a:lnTo>
                    <a:lnTo>
                      <a:pt x="335" y="141"/>
                    </a:lnTo>
                    <a:lnTo>
                      <a:pt x="325" y="166"/>
                    </a:lnTo>
                    <a:lnTo>
                      <a:pt x="312" y="189"/>
                    </a:lnTo>
                    <a:lnTo>
                      <a:pt x="295" y="212"/>
                    </a:lnTo>
                    <a:lnTo>
                      <a:pt x="278" y="231"/>
                    </a:lnTo>
                    <a:lnTo>
                      <a:pt x="257" y="252"/>
                    </a:lnTo>
                    <a:lnTo>
                      <a:pt x="234" y="272"/>
                    </a:lnTo>
                    <a:lnTo>
                      <a:pt x="212" y="291"/>
                    </a:lnTo>
                    <a:lnTo>
                      <a:pt x="186" y="310"/>
                    </a:lnTo>
                    <a:lnTo>
                      <a:pt x="161" y="330"/>
                    </a:lnTo>
                    <a:lnTo>
                      <a:pt x="133" y="351"/>
                    </a:lnTo>
                    <a:lnTo>
                      <a:pt x="107" y="372"/>
                    </a:lnTo>
                    <a:lnTo>
                      <a:pt x="78" y="396"/>
                    </a:lnTo>
                    <a:lnTo>
                      <a:pt x="52" y="419"/>
                    </a:lnTo>
                    <a:lnTo>
                      <a:pt x="25" y="444"/>
                    </a:lnTo>
                    <a:lnTo>
                      <a:pt x="0" y="470"/>
                    </a:lnTo>
                    <a:lnTo>
                      <a:pt x="16" y="486"/>
                    </a:lnTo>
                    <a:lnTo>
                      <a:pt x="41" y="460"/>
                    </a:lnTo>
                    <a:lnTo>
                      <a:pt x="67" y="435"/>
                    </a:lnTo>
                    <a:lnTo>
                      <a:pt x="94" y="411"/>
                    </a:lnTo>
                    <a:lnTo>
                      <a:pt x="120" y="390"/>
                    </a:lnTo>
                    <a:lnTo>
                      <a:pt x="146" y="369"/>
                    </a:lnTo>
                    <a:lnTo>
                      <a:pt x="174" y="348"/>
                    </a:lnTo>
                    <a:lnTo>
                      <a:pt x="199" y="329"/>
                    </a:lnTo>
                    <a:lnTo>
                      <a:pt x="225" y="309"/>
                    </a:lnTo>
                    <a:lnTo>
                      <a:pt x="250" y="288"/>
                    </a:lnTo>
                    <a:lnTo>
                      <a:pt x="272" y="268"/>
                    </a:lnTo>
                    <a:lnTo>
                      <a:pt x="293" y="247"/>
                    </a:lnTo>
                    <a:lnTo>
                      <a:pt x="313" y="225"/>
                    </a:lnTo>
                    <a:lnTo>
                      <a:pt x="330" y="203"/>
                    </a:lnTo>
                    <a:lnTo>
                      <a:pt x="346" y="176"/>
                    </a:lnTo>
                    <a:lnTo>
                      <a:pt x="356" y="149"/>
                    </a:lnTo>
                    <a:lnTo>
                      <a:pt x="364" y="120"/>
                    </a:lnTo>
                    <a:lnTo>
                      <a:pt x="343" y="116"/>
                    </a:lnTo>
                    <a:lnTo>
                      <a:pt x="364" y="119"/>
                    </a:lnTo>
                    <a:lnTo>
                      <a:pt x="371" y="0"/>
                    </a:lnTo>
                    <a:lnTo>
                      <a:pt x="343" y="115"/>
                    </a:lnTo>
                    <a:lnTo>
                      <a:pt x="364" y="11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6316" name="Freeform 156"/>
              <p:cNvSpPr>
                <a:spLocks/>
              </p:cNvSpPr>
              <p:nvPr/>
            </p:nvSpPr>
            <p:spPr bwMode="auto">
              <a:xfrm>
                <a:off x="3088" y="3465"/>
                <a:ext cx="229" cy="240"/>
              </a:xfrm>
              <a:custGeom>
                <a:avLst/>
                <a:gdLst>
                  <a:gd name="T0" fmla="*/ 0 w 1292"/>
                  <a:gd name="T1" fmla="*/ 7 h 1356"/>
                  <a:gd name="T2" fmla="*/ 1 w 1292"/>
                  <a:gd name="T3" fmla="*/ 7 h 1356"/>
                  <a:gd name="T4" fmla="*/ 2 w 1292"/>
                  <a:gd name="T5" fmla="*/ 7 h 1356"/>
                  <a:gd name="T6" fmla="*/ 4 w 1292"/>
                  <a:gd name="T7" fmla="*/ 7 h 1356"/>
                  <a:gd name="T8" fmla="*/ 4 w 1292"/>
                  <a:gd name="T9" fmla="*/ 7 h 1356"/>
                  <a:gd name="T10" fmla="*/ 5 w 1292"/>
                  <a:gd name="T11" fmla="*/ 7 h 1356"/>
                  <a:gd name="T12" fmla="*/ 5 w 1292"/>
                  <a:gd name="T13" fmla="*/ 6 h 1356"/>
                  <a:gd name="T14" fmla="*/ 6 w 1292"/>
                  <a:gd name="T15" fmla="*/ 6 h 1356"/>
                  <a:gd name="T16" fmla="*/ 6 w 1292"/>
                  <a:gd name="T17" fmla="*/ 5 h 1356"/>
                  <a:gd name="T18" fmla="*/ 7 w 1292"/>
                  <a:gd name="T19" fmla="*/ 4 h 1356"/>
                  <a:gd name="T20" fmla="*/ 7 w 1292"/>
                  <a:gd name="T21" fmla="*/ 4 h 1356"/>
                  <a:gd name="T22" fmla="*/ 7 w 1292"/>
                  <a:gd name="T23" fmla="*/ 3 h 1356"/>
                  <a:gd name="T24" fmla="*/ 7 w 1292"/>
                  <a:gd name="T25" fmla="*/ 2 h 1356"/>
                  <a:gd name="T26" fmla="*/ 7 w 1292"/>
                  <a:gd name="T27" fmla="*/ 1 h 1356"/>
                  <a:gd name="T28" fmla="*/ 7 w 1292"/>
                  <a:gd name="T29" fmla="*/ 1 h 1356"/>
                  <a:gd name="T30" fmla="*/ 7 w 1292"/>
                  <a:gd name="T31" fmla="*/ 0 h 1356"/>
                  <a:gd name="T32" fmla="*/ 7 w 1292"/>
                  <a:gd name="T33" fmla="*/ 0 h 1356"/>
                  <a:gd name="T34" fmla="*/ 7 w 1292"/>
                  <a:gd name="T35" fmla="*/ 0 h 1356"/>
                  <a:gd name="T36" fmla="*/ 7 w 1292"/>
                  <a:gd name="T37" fmla="*/ 1 h 1356"/>
                  <a:gd name="T38" fmla="*/ 7 w 1292"/>
                  <a:gd name="T39" fmla="*/ 1 h 1356"/>
                  <a:gd name="T40" fmla="*/ 7 w 1292"/>
                  <a:gd name="T41" fmla="*/ 2 h 1356"/>
                  <a:gd name="T42" fmla="*/ 7 w 1292"/>
                  <a:gd name="T43" fmla="*/ 2 h 1356"/>
                  <a:gd name="T44" fmla="*/ 7 w 1292"/>
                  <a:gd name="T45" fmla="*/ 3 h 1356"/>
                  <a:gd name="T46" fmla="*/ 7 w 1292"/>
                  <a:gd name="T47" fmla="*/ 4 h 1356"/>
                  <a:gd name="T48" fmla="*/ 6 w 1292"/>
                  <a:gd name="T49" fmla="*/ 5 h 1356"/>
                  <a:gd name="T50" fmla="*/ 6 w 1292"/>
                  <a:gd name="T51" fmla="*/ 5 h 1356"/>
                  <a:gd name="T52" fmla="*/ 6 w 1292"/>
                  <a:gd name="T53" fmla="*/ 6 h 1356"/>
                  <a:gd name="T54" fmla="*/ 5 w 1292"/>
                  <a:gd name="T55" fmla="*/ 6 h 1356"/>
                  <a:gd name="T56" fmla="*/ 5 w 1292"/>
                  <a:gd name="T57" fmla="*/ 7 h 1356"/>
                  <a:gd name="T58" fmla="*/ 4 w 1292"/>
                  <a:gd name="T59" fmla="*/ 7 h 1356"/>
                  <a:gd name="T60" fmla="*/ 3 w 1292"/>
                  <a:gd name="T61" fmla="*/ 7 h 1356"/>
                  <a:gd name="T62" fmla="*/ 2 w 1292"/>
                  <a:gd name="T63" fmla="*/ 7 h 1356"/>
                  <a:gd name="T64" fmla="*/ 1 w 1292"/>
                  <a:gd name="T65" fmla="*/ 7 h 1356"/>
                  <a:gd name="T66" fmla="*/ 0 w 1292"/>
                  <a:gd name="T67" fmla="*/ 7 h 1356"/>
                  <a:gd name="T68" fmla="*/ 0 w 1292"/>
                  <a:gd name="T69" fmla="*/ 7 h 1356"/>
                  <a:gd name="T70" fmla="*/ 0 w 1292"/>
                  <a:gd name="T71" fmla="*/ 7 h 135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292"/>
                  <a:gd name="T109" fmla="*/ 0 h 1356"/>
                  <a:gd name="T110" fmla="*/ 1292 w 1292"/>
                  <a:gd name="T111" fmla="*/ 1356 h 135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292" h="1356">
                    <a:moveTo>
                      <a:pt x="8" y="1288"/>
                    </a:moveTo>
                    <a:lnTo>
                      <a:pt x="14" y="1304"/>
                    </a:lnTo>
                    <a:lnTo>
                      <a:pt x="134" y="1330"/>
                    </a:lnTo>
                    <a:lnTo>
                      <a:pt x="247" y="1347"/>
                    </a:lnTo>
                    <a:lnTo>
                      <a:pt x="353" y="1356"/>
                    </a:lnTo>
                    <a:lnTo>
                      <a:pt x="449" y="1356"/>
                    </a:lnTo>
                    <a:lnTo>
                      <a:pt x="540" y="1350"/>
                    </a:lnTo>
                    <a:lnTo>
                      <a:pt x="624" y="1335"/>
                    </a:lnTo>
                    <a:lnTo>
                      <a:pt x="701" y="1314"/>
                    </a:lnTo>
                    <a:lnTo>
                      <a:pt x="771" y="1287"/>
                    </a:lnTo>
                    <a:lnTo>
                      <a:pt x="837" y="1252"/>
                    </a:lnTo>
                    <a:lnTo>
                      <a:pt x="896" y="1214"/>
                    </a:lnTo>
                    <a:lnTo>
                      <a:pt x="950" y="1170"/>
                    </a:lnTo>
                    <a:lnTo>
                      <a:pt x="997" y="1122"/>
                    </a:lnTo>
                    <a:lnTo>
                      <a:pt x="1041" y="1070"/>
                    </a:lnTo>
                    <a:lnTo>
                      <a:pt x="1078" y="1015"/>
                    </a:lnTo>
                    <a:lnTo>
                      <a:pt x="1112" y="957"/>
                    </a:lnTo>
                    <a:lnTo>
                      <a:pt x="1143" y="895"/>
                    </a:lnTo>
                    <a:lnTo>
                      <a:pt x="1169" y="834"/>
                    </a:lnTo>
                    <a:lnTo>
                      <a:pt x="1191" y="771"/>
                    </a:lnTo>
                    <a:lnTo>
                      <a:pt x="1210" y="705"/>
                    </a:lnTo>
                    <a:lnTo>
                      <a:pt x="1227" y="641"/>
                    </a:lnTo>
                    <a:lnTo>
                      <a:pt x="1240" y="576"/>
                    </a:lnTo>
                    <a:lnTo>
                      <a:pt x="1250" y="511"/>
                    </a:lnTo>
                    <a:lnTo>
                      <a:pt x="1259" y="448"/>
                    </a:lnTo>
                    <a:lnTo>
                      <a:pt x="1266" y="386"/>
                    </a:lnTo>
                    <a:lnTo>
                      <a:pt x="1273" y="326"/>
                    </a:lnTo>
                    <a:lnTo>
                      <a:pt x="1277" y="269"/>
                    </a:lnTo>
                    <a:lnTo>
                      <a:pt x="1280" y="213"/>
                    </a:lnTo>
                    <a:lnTo>
                      <a:pt x="1283" y="161"/>
                    </a:lnTo>
                    <a:lnTo>
                      <a:pt x="1284" y="114"/>
                    </a:lnTo>
                    <a:lnTo>
                      <a:pt x="1287" y="73"/>
                    </a:lnTo>
                    <a:lnTo>
                      <a:pt x="1290" y="35"/>
                    </a:lnTo>
                    <a:lnTo>
                      <a:pt x="1292" y="3"/>
                    </a:lnTo>
                    <a:lnTo>
                      <a:pt x="1271" y="0"/>
                    </a:lnTo>
                    <a:lnTo>
                      <a:pt x="1269" y="33"/>
                    </a:lnTo>
                    <a:lnTo>
                      <a:pt x="1266" y="71"/>
                    </a:lnTo>
                    <a:lnTo>
                      <a:pt x="1263" y="114"/>
                    </a:lnTo>
                    <a:lnTo>
                      <a:pt x="1262" y="161"/>
                    </a:lnTo>
                    <a:lnTo>
                      <a:pt x="1259" y="213"/>
                    </a:lnTo>
                    <a:lnTo>
                      <a:pt x="1256" y="266"/>
                    </a:lnTo>
                    <a:lnTo>
                      <a:pt x="1252" y="323"/>
                    </a:lnTo>
                    <a:lnTo>
                      <a:pt x="1245" y="383"/>
                    </a:lnTo>
                    <a:lnTo>
                      <a:pt x="1238" y="445"/>
                    </a:lnTo>
                    <a:lnTo>
                      <a:pt x="1229" y="508"/>
                    </a:lnTo>
                    <a:lnTo>
                      <a:pt x="1219" y="571"/>
                    </a:lnTo>
                    <a:lnTo>
                      <a:pt x="1206" y="635"/>
                    </a:lnTo>
                    <a:lnTo>
                      <a:pt x="1189" y="700"/>
                    </a:lnTo>
                    <a:lnTo>
                      <a:pt x="1170" y="763"/>
                    </a:lnTo>
                    <a:lnTo>
                      <a:pt x="1148" y="826"/>
                    </a:lnTo>
                    <a:lnTo>
                      <a:pt x="1122" y="887"/>
                    </a:lnTo>
                    <a:lnTo>
                      <a:pt x="1094" y="947"/>
                    </a:lnTo>
                    <a:lnTo>
                      <a:pt x="1060" y="1002"/>
                    </a:lnTo>
                    <a:lnTo>
                      <a:pt x="1023" y="1057"/>
                    </a:lnTo>
                    <a:lnTo>
                      <a:pt x="981" y="1107"/>
                    </a:lnTo>
                    <a:lnTo>
                      <a:pt x="934" y="1154"/>
                    </a:lnTo>
                    <a:lnTo>
                      <a:pt x="883" y="1196"/>
                    </a:lnTo>
                    <a:lnTo>
                      <a:pt x="826" y="1234"/>
                    </a:lnTo>
                    <a:lnTo>
                      <a:pt x="763" y="1266"/>
                    </a:lnTo>
                    <a:lnTo>
                      <a:pt x="693" y="1293"/>
                    </a:lnTo>
                    <a:lnTo>
                      <a:pt x="619" y="1314"/>
                    </a:lnTo>
                    <a:lnTo>
                      <a:pt x="537" y="1329"/>
                    </a:lnTo>
                    <a:lnTo>
                      <a:pt x="449" y="1335"/>
                    </a:lnTo>
                    <a:lnTo>
                      <a:pt x="353" y="1335"/>
                    </a:lnTo>
                    <a:lnTo>
                      <a:pt x="249" y="1326"/>
                    </a:lnTo>
                    <a:lnTo>
                      <a:pt x="139" y="1309"/>
                    </a:lnTo>
                    <a:lnTo>
                      <a:pt x="20" y="1283"/>
                    </a:lnTo>
                    <a:lnTo>
                      <a:pt x="26" y="1298"/>
                    </a:lnTo>
                    <a:lnTo>
                      <a:pt x="8" y="1288"/>
                    </a:lnTo>
                    <a:lnTo>
                      <a:pt x="0" y="1300"/>
                    </a:lnTo>
                    <a:lnTo>
                      <a:pt x="14" y="1304"/>
                    </a:lnTo>
                    <a:lnTo>
                      <a:pt x="8" y="128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6317" name="Freeform 157"/>
              <p:cNvSpPr>
                <a:spLocks/>
              </p:cNvSpPr>
              <p:nvPr/>
            </p:nvSpPr>
            <p:spPr bwMode="auto">
              <a:xfrm>
                <a:off x="3092" y="3661"/>
                <a:ext cx="337" cy="100"/>
              </a:xfrm>
              <a:custGeom>
                <a:avLst/>
                <a:gdLst>
                  <a:gd name="T0" fmla="*/ 0 w 1912"/>
                  <a:gd name="T1" fmla="*/ 1 h 568"/>
                  <a:gd name="T2" fmla="*/ 1 w 1912"/>
                  <a:gd name="T3" fmla="*/ 1 h 568"/>
                  <a:gd name="T4" fmla="*/ 2 w 1912"/>
                  <a:gd name="T5" fmla="*/ 0 h 568"/>
                  <a:gd name="T6" fmla="*/ 2 w 1912"/>
                  <a:gd name="T7" fmla="*/ 0 h 568"/>
                  <a:gd name="T8" fmla="*/ 3 w 1912"/>
                  <a:gd name="T9" fmla="*/ 0 h 568"/>
                  <a:gd name="T10" fmla="*/ 4 w 1912"/>
                  <a:gd name="T11" fmla="*/ 0 h 568"/>
                  <a:gd name="T12" fmla="*/ 4 w 1912"/>
                  <a:gd name="T13" fmla="*/ 0 h 568"/>
                  <a:gd name="T14" fmla="*/ 5 w 1912"/>
                  <a:gd name="T15" fmla="*/ 0 h 568"/>
                  <a:gd name="T16" fmla="*/ 5 w 1912"/>
                  <a:gd name="T17" fmla="*/ 0 h 568"/>
                  <a:gd name="T18" fmla="*/ 6 w 1912"/>
                  <a:gd name="T19" fmla="*/ 0 h 568"/>
                  <a:gd name="T20" fmla="*/ 7 w 1912"/>
                  <a:gd name="T21" fmla="*/ 0 h 568"/>
                  <a:gd name="T22" fmla="*/ 7 w 1912"/>
                  <a:gd name="T23" fmla="*/ 1 h 568"/>
                  <a:gd name="T24" fmla="*/ 8 w 1912"/>
                  <a:gd name="T25" fmla="*/ 1 h 568"/>
                  <a:gd name="T26" fmla="*/ 9 w 1912"/>
                  <a:gd name="T27" fmla="*/ 1 h 568"/>
                  <a:gd name="T28" fmla="*/ 9 w 1912"/>
                  <a:gd name="T29" fmla="*/ 2 h 568"/>
                  <a:gd name="T30" fmla="*/ 10 w 1912"/>
                  <a:gd name="T31" fmla="*/ 2 h 568"/>
                  <a:gd name="T32" fmla="*/ 10 w 1912"/>
                  <a:gd name="T33" fmla="*/ 2 h 568"/>
                  <a:gd name="T34" fmla="*/ 10 w 1912"/>
                  <a:gd name="T35" fmla="*/ 2 h 568"/>
                  <a:gd name="T36" fmla="*/ 9 w 1912"/>
                  <a:gd name="T37" fmla="*/ 2 h 568"/>
                  <a:gd name="T38" fmla="*/ 9 w 1912"/>
                  <a:gd name="T39" fmla="*/ 2 h 568"/>
                  <a:gd name="T40" fmla="*/ 9 w 1912"/>
                  <a:gd name="T41" fmla="*/ 2 h 568"/>
                  <a:gd name="T42" fmla="*/ 9 w 1912"/>
                  <a:gd name="T43" fmla="*/ 2 h 568"/>
                  <a:gd name="T44" fmla="*/ 8 w 1912"/>
                  <a:gd name="T45" fmla="*/ 3 h 568"/>
                  <a:gd name="T46" fmla="*/ 8 w 1912"/>
                  <a:gd name="T47" fmla="*/ 3 h 568"/>
                  <a:gd name="T48" fmla="*/ 7 w 1912"/>
                  <a:gd name="T49" fmla="*/ 3 h 568"/>
                  <a:gd name="T50" fmla="*/ 7 w 1912"/>
                  <a:gd name="T51" fmla="*/ 3 h 568"/>
                  <a:gd name="T52" fmla="*/ 6 w 1912"/>
                  <a:gd name="T53" fmla="*/ 3 h 568"/>
                  <a:gd name="T54" fmla="*/ 6 w 1912"/>
                  <a:gd name="T55" fmla="*/ 3 h 568"/>
                  <a:gd name="T56" fmla="*/ 5 w 1912"/>
                  <a:gd name="T57" fmla="*/ 3 h 568"/>
                  <a:gd name="T58" fmla="*/ 5 w 1912"/>
                  <a:gd name="T59" fmla="*/ 3 h 568"/>
                  <a:gd name="T60" fmla="*/ 4 w 1912"/>
                  <a:gd name="T61" fmla="*/ 3 h 568"/>
                  <a:gd name="T62" fmla="*/ 3 w 1912"/>
                  <a:gd name="T63" fmla="*/ 3 h 568"/>
                  <a:gd name="T64" fmla="*/ 3 w 1912"/>
                  <a:gd name="T65" fmla="*/ 2 h 568"/>
                  <a:gd name="T66" fmla="*/ 2 w 1912"/>
                  <a:gd name="T67" fmla="*/ 2 h 568"/>
                  <a:gd name="T68" fmla="*/ 2 w 1912"/>
                  <a:gd name="T69" fmla="*/ 2 h 568"/>
                  <a:gd name="T70" fmla="*/ 1 w 1912"/>
                  <a:gd name="T71" fmla="*/ 2 h 568"/>
                  <a:gd name="T72" fmla="*/ 1 w 1912"/>
                  <a:gd name="T73" fmla="*/ 2 h 568"/>
                  <a:gd name="T74" fmla="*/ 1 w 1912"/>
                  <a:gd name="T75" fmla="*/ 1 h 568"/>
                  <a:gd name="T76" fmla="*/ 0 w 1912"/>
                  <a:gd name="T77" fmla="*/ 1 h 568"/>
                  <a:gd name="T78" fmla="*/ 0 w 1912"/>
                  <a:gd name="T79" fmla="*/ 1 h 56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912"/>
                  <a:gd name="T121" fmla="*/ 0 h 568"/>
                  <a:gd name="T122" fmla="*/ 1912 w 1912"/>
                  <a:gd name="T123" fmla="*/ 568 h 568"/>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912" h="568">
                    <a:moveTo>
                      <a:pt x="0" y="182"/>
                    </a:moveTo>
                    <a:lnTo>
                      <a:pt x="59" y="159"/>
                    </a:lnTo>
                    <a:lnTo>
                      <a:pt x="118" y="136"/>
                    </a:lnTo>
                    <a:lnTo>
                      <a:pt x="176" y="115"/>
                    </a:lnTo>
                    <a:lnTo>
                      <a:pt x="234" y="96"/>
                    </a:lnTo>
                    <a:lnTo>
                      <a:pt x="292" y="77"/>
                    </a:lnTo>
                    <a:lnTo>
                      <a:pt x="349" y="61"/>
                    </a:lnTo>
                    <a:lnTo>
                      <a:pt x="407" y="47"/>
                    </a:lnTo>
                    <a:lnTo>
                      <a:pt x="464" y="34"/>
                    </a:lnTo>
                    <a:lnTo>
                      <a:pt x="521" y="23"/>
                    </a:lnTo>
                    <a:lnTo>
                      <a:pt x="578" y="14"/>
                    </a:lnTo>
                    <a:lnTo>
                      <a:pt x="636" y="8"/>
                    </a:lnTo>
                    <a:lnTo>
                      <a:pt x="692" y="2"/>
                    </a:lnTo>
                    <a:lnTo>
                      <a:pt x="750" y="0"/>
                    </a:lnTo>
                    <a:lnTo>
                      <a:pt x="806" y="0"/>
                    </a:lnTo>
                    <a:lnTo>
                      <a:pt x="864" y="1"/>
                    </a:lnTo>
                    <a:lnTo>
                      <a:pt x="922" y="5"/>
                    </a:lnTo>
                    <a:lnTo>
                      <a:pt x="980" y="12"/>
                    </a:lnTo>
                    <a:lnTo>
                      <a:pt x="1039" y="19"/>
                    </a:lnTo>
                    <a:lnTo>
                      <a:pt x="1097" y="31"/>
                    </a:lnTo>
                    <a:lnTo>
                      <a:pt x="1156" y="46"/>
                    </a:lnTo>
                    <a:lnTo>
                      <a:pt x="1216" y="61"/>
                    </a:lnTo>
                    <a:lnTo>
                      <a:pt x="1275" y="81"/>
                    </a:lnTo>
                    <a:lnTo>
                      <a:pt x="1337" y="103"/>
                    </a:lnTo>
                    <a:lnTo>
                      <a:pt x="1397" y="128"/>
                    </a:lnTo>
                    <a:lnTo>
                      <a:pt x="1459" y="156"/>
                    </a:lnTo>
                    <a:lnTo>
                      <a:pt x="1522" y="186"/>
                    </a:lnTo>
                    <a:lnTo>
                      <a:pt x="1585" y="220"/>
                    </a:lnTo>
                    <a:lnTo>
                      <a:pt x="1648" y="257"/>
                    </a:lnTo>
                    <a:lnTo>
                      <a:pt x="1713" y="298"/>
                    </a:lnTo>
                    <a:lnTo>
                      <a:pt x="1778" y="341"/>
                    </a:lnTo>
                    <a:lnTo>
                      <a:pt x="1845" y="387"/>
                    </a:lnTo>
                    <a:lnTo>
                      <a:pt x="1912" y="437"/>
                    </a:lnTo>
                    <a:lnTo>
                      <a:pt x="1839" y="449"/>
                    </a:lnTo>
                    <a:lnTo>
                      <a:pt x="1780" y="458"/>
                    </a:lnTo>
                    <a:lnTo>
                      <a:pt x="1732" y="463"/>
                    </a:lnTo>
                    <a:lnTo>
                      <a:pt x="1697" y="466"/>
                    </a:lnTo>
                    <a:lnTo>
                      <a:pt x="1669" y="467"/>
                    </a:lnTo>
                    <a:lnTo>
                      <a:pt x="1648" y="467"/>
                    </a:lnTo>
                    <a:lnTo>
                      <a:pt x="1631" y="467"/>
                    </a:lnTo>
                    <a:lnTo>
                      <a:pt x="1618" y="466"/>
                    </a:lnTo>
                    <a:lnTo>
                      <a:pt x="1605" y="464"/>
                    </a:lnTo>
                    <a:lnTo>
                      <a:pt x="1592" y="464"/>
                    </a:lnTo>
                    <a:lnTo>
                      <a:pt x="1575" y="466"/>
                    </a:lnTo>
                    <a:lnTo>
                      <a:pt x="1554" y="470"/>
                    </a:lnTo>
                    <a:lnTo>
                      <a:pt x="1525" y="475"/>
                    </a:lnTo>
                    <a:lnTo>
                      <a:pt x="1488" y="483"/>
                    </a:lnTo>
                    <a:lnTo>
                      <a:pt x="1439" y="495"/>
                    </a:lnTo>
                    <a:lnTo>
                      <a:pt x="1379" y="510"/>
                    </a:lnTo>
                    <a:lnTo>
                      <a:pt x="1337" y="527"/>
                    </a:lnTo>
                    <a:lnTo>
                      <a:pt x="1294" y="542"/>
                    </a:lnTo>
                    <a:lnTo>
                      <a:pt x="1248" y="552"/>
                    </a:lnTo>
                    <a:lnTo>
                      <a:pt x="1199" y="560"/>
                    </a:lnTo>
                    <a:lnTo>
                      <a:pt x="1151" y="566"/>
                    </a:lnTo>
                    <a:lnTo>
                      <a:pt x="1099" y="568"/>
                    </a:lnTo>
                    <a:lnTo>
                      <a:pt x="1048" y="568"/>
                    </a:lnTo>
                    <a:lnTo>
                      <a:pt x="996" y="566"/>
                    </a:lnTo>
                    <a:lnTo>
                      <a:pt x="942" y="560"/>
                    </a:lnTo>
                    <a:lnTo>
                      <a:pt x="888" y="552"/>
                    </a:lnTo>
                    <a:lnTo>
                      <a:pt x="834" y="545"/>
                    </a:lnTo>
                    <a:lnTo>
                      <a:pt x="780" y="533"/>
                    </a:lnTo>
                    <a:lnTo>
                      <a:pt x="726" y="521"/>
                    </a:lnTo>
                    <a:lnTo>
                      <a:pt x="672" y="506"/>
                    </a:lnTo>
                    <a:lnTo>
                      <a:pt x="619" y="492"/>
                    </a:lnTo>
                    <a:lnTo>
                      <a:pt x="566" y="475"/>
                    </a:lnTo>
                    <a:lnTo>
                      <a:pt x="515" y="458"/>
                    </a:lnTo>
                    <a:lnTo>
                      <a:pt x="465" y="440"/>
                    </a:lnTo>
                    <a:lnTo>
                      <a:pt x="416" y="421"/>
                    </a:lnTo>
                    <a:lnTo>
                      <a:pt x="369" y="401"/>
                    </a:lnTo>
                    <a:lnTo>
                      <a:pt x="323" y="382"/>
                    </a:lnTo>
                    <a:lnTo>
                      <a:pt x="280" y="361"/>
                    </a:lnTo>
                    <a:lnTo>
                      <a:pt x="238" y="341"/>
                    </a:lnTo>
                    <a:lnTo>
                      <a:pt x="200" y="321"/>
                    </a:lnTo>
                    <a:lnTo>
                      <a:pt x="163" y="302"/>
                    </a:lnTo>
                    <a:lnTo>
                      <a:pt x="130" y="282"/>
                    </a:lnTo>
                    <a:lnTo>
                      <a:pt x="98" y="262"/>
                    </a:lnTo>
                    <a:lnTo>
                      <a:pt x="72" y="245"/>
                    </a:lnTo>
                    <a:lnTo>
                      <a:pt x="49" y="227"/>
                    </a:lnTo>
                    <a:lnTo>
                      <a:pt x="29" y="211"/>
                    </a:lnTo>
                    <a:lnTo>
                      <a:pt x="12" y="195"/>
                    </a:lnTo>
                    <a:lnTo>
                      <a:pt x="0" y="182"/>
                    </a:lnTo>
                    <a:close/>
                  </a:path>
                </a:pathLst>
              </a:custGeom>
              <a:solidFill>
                <a:srgbClr val="00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6318" name="Freeform 158"/>
              <p:cNvSpPr>
                <a:spLocks/>
              </p:cNvSpPr>
              <p:nvPr/>
            </p:nvSpPr>
            <p:spPr bwMode="auto">
              <a:xfrm>
                <a:off x="3091" y="3658"/>
                <a:ext cx="343" cy="82"/>
              </a:xfrm>
              <a:custGeom>
                <a:avLst/>
                <a:gdLst>
                  <a:gd name="T0" fmla="*/ 11 w 1944"/>
                  <a:gd name="T1" fmla="*/ 3 h 459"/>
                  <a:gd name="T2" fmla="*/ 10 w 1944"/>
                  <a:gd name="T3" fmla="*/ 2 h 459"/>
                  <a:gd name="T4" fmla="*/ 9 w 1944"/>
                  <a:gd name="T5" fmla="*/ 1 h 459"/>
                  <a:gd name="T6" fmla="*/ 8 w 1944"/>
                  <a:gd name="T7" fmla="*/ 1 h 459"/>
                  <a:gd name="T8" fmla="*/ 8 w 1944"/>
                  <a:gd name="T9" fmla="*/ 1 h 459"/>
                  <a:gd name="T10" fmla="*/ 7 w 1944"/>
                  <a:gd name="T11" fmla="*/ 1 h 459"/>
                  <a:gd name="T12" fmla="*/ 6 w 1944"/>
                  <a:gd name="T13" fmla="*/ 0 h 459"/>
                  <a:gd name="T14" fmla="*/ 6 w 1944"/>
                  <a:gd name="T15" fmla="*/ 0 h 459"/>
                  <a:gd name="T16" fmla="*/ 5 w 1944"/>
                  <a:gd name="T17" fmla="*/ 0 h 459"/>
                  <a:gd name="T18" fmla="*/ 4 w 1944"/>
                  <a:gd name="T19" fmla="*/ 0 h 459"/>
                  <a:gd name="T20" fmla="*/ 4 w 1944"/>
                  <a:gd name="T21" fmla="*/ 0 h 459"/>
                  <a:gd name="T22" fmla="*/ 3 w 1944"/>
                  <a:gd name="T23" fmla="*/ 0 h 459"/>
                  <a:gd name="T24" fmla="*/ 2 w 1944"/>
                  <a:gd name="T25" fmla="*/ 0 h 459"/>
                  <a:gd name="T26" fmla="*/ 2 w 1944"/>
                  <a:gd name="T27" fmla="*/ 0 h 459"/>
                  <a:gd name="T28" fmla="*/ 1 w 1944"/>
                  <a:gd name="T29" fmla="*/ 1 h 459"/>
                  <a:gd name="T30" fmla="*/ 1 w 1944"/>
                  <a:gd name="T31" fmla="*/ 1 h 459"/>
                  <a:gd name="T32" fmla="*/ 0 w 1944"/>
                  <a:gd name="T33" fmla="*/ 1 h 459"/>
                  <a:gd name="T34" fmla="*/ 0 w 1944"/>
                  <a:gd name="T35" fmla="*/ 1 h 459"/>
                  <a:gd name="T36" fmla="*/ 1 w 1944"/>
                  <a:gd name="T37" fmla="*/ 1 h 459"/>
                  <a:gd name="T38" fmla="*/ 2 w 1944"/>
                  <a:gd name="T39" fmla="*/ 1 h 459"/>
                  <a:gd name="T40" fmla="*/ 2 w 1944"/>
                  <a:gd name="T41" fmla="*/ 0 h 459"/>
                  <a:gd name="T42" fmla="*/ 3 w 1944"/>
                  <a:gd name="T43" fmla="*/ 0 h 459"/>
                  <a:gd name="T44" fmla="*/ 4 w 1944"/>
                  <a:gd name="T45" fmla="*/ 0 h 459"/>
                  <a:gd name="T46" fmla="*/ 4 w 1944"/>
                  <a:gd name="T47" fmla="*/ 0 h 459"/>
                  <a:gd name="T48" fmla="*/ 5 w 1944"/>
                  <a:gd name="T49" fmla="*/ 0 h 459"/>
                  <a:gd name="T50" fmla="*/ 5 w 1944"/>
                  <a:gd name="T51" fmla="*/ 0 h 459"/>
                  <a:gd name="T52" fmla="*/ 6 w 1944"/>
                  <a:gd name="T53" fmla="*/ 0 h 459"/>
                  <a:gd name="T54" fmla="*/ 7 w 1944"/>
                  <a:gd name="T55" fmla="*/ 1 h 459"/>
                  <a:gd name="T56" fmla="*/ 7 w 1944"/>
                  <a:gd name="T57" fmla="*/ 1 h 459"/>
                  <a:gd name="T58" fmla="*/ 8 w 1944"/>
                  <a:gd name="T59" fmla="*/ 1 h 459"/>
                  <a:gd name="T60" fmla="*/ 9 w 1944"/>
                  <a:gd name="T61" fmla="*/ 1 h 459"/>
                  <a:gd name="T62" fmla="*/ 9 w 1944"/>
                  <a:gd name="T63" fmla="*/ 2 h 459"/>
                  <a:gd name="T64" fmla="*/ 10 w 1944"/>
                  <a:gd name="T65" fmla="*/ 2 h 459"/>
                  <a:gd name="T66" fmla="*/ 11 w 1944"/>
                  <a:gd name="T67" fmla="*/ 3 h 459"/>
                  <a:gd name="T68" fmla="*/ 11 w 1944"/>
                  <a:gd name="T69" fmla="*/ 3 h 459"/>
                  <a:gd name="T70" fmla="*/ 11 w 1944"/>
                  <a:gd name="T71" fmla="*/ 3 h 45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944"/>
                  <a:gd name="T109" fmla="*/ 0 h 459"/>
                  <a:gd name="T110" fmla="*/ 1944 w 1944"/>
                  <a:gd name="T111" fmla="*/ 459 h 45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944" h="459">
                    <a:moveTo>
                      <a:pt x="1918" y="459"/>
                    </a:moveTo>
                    <a:lnTo>
                      <a:pt x="1923" y="440"/>
                    </a:lnTo>
                    <a:lnTo>
                      <a:pt x="1856" y="390"/>
                    </a:lnTo>
                    <a:lnTo>
                      <a:pt x="1789" y="344"/>
                    </a:lnTo>
                    <a:lnTo>
                      <a:pt x="1723" y="301"/>
                    </a:lnTo>
                    <a:lnTo>
                      <a:pt x="1658" y="260"/>
                    </a:lnTo>
                    <a:lnTo>
                      <a:pt x="1595" y="223"/>
                    </a:lnTo>
                    <a:lnTo>
                      <a:pt x="1531" y="188"/>
                    </a:lnTo>
                    <a:lnTo>
                      <a:pt x="1468" y="157"/>
                    </a:lnTo>
                    <a:lnTo>
                      <a:pt x="1405" y="130"/>
                    </a:lnTo>
                    <a:lnTo>
                      <a:pt x="1345" y="105"/>
                    </a:lnTo>
                    <a:lnTo>
                      <a:pt x="1283" y="83"/>
                    </a:lnTo>
                    <a:lnTo>
                      <a:pt x="1223" y="63"/>
                    </a:lnTo>
                    <a:lnTo>
                      <a:pt x="1162" y="47"/>
                    </a:lnTo>
                    <a:lnTo>
                      <a:pt x="1103" y="33"/>
                    </a:lnTo>
                    <a:lnTo>
                      <a:pt x="1044" y="21"/>
                    </a:lnTo>
                    <a:lnTo>
                      <a:pt x="985" y="13"/>
                    </a:lnTo>
                    <a:lnTo>
                      <a:pt x="927" y="6"/>
                    </a:lnTo>
                    <a:lnTo>
                      <a:pt x="868" y="3"/>
                    </a:lnTo>
                    <a:lnTo>
                      <a:pt x="810" y="0"/>
                    </a:lnTo>
                    <a:lnTo>
                      <a:pt x="754" y="0"/>
                    </a:lnTo>
                    <a:lnTo>
                      <a:pt x="695" y="4"/>
                    </a:lnTo>
                    <a:lnTo>
                      <a:pt x="638" y="9"/>
                    </a:lnTo>
                    <a:lnTo>
                      <a:pt x="581" y="16"/>
                    </a:lnTo>
                    <a:lnTo>
                      <a:pt x="524" y="25"/>
                    </a:lnTo>
                    <a:lnTo>
                      <a:pt x="465" y="35"/>
                    </a:lnTo>
                    <a:lnTo>
                      <a:pt x="409" y="48"/>
                    </a:lnTo>
                    <a:lnTo>
                      <a:pt x="351" y="63"/>
                    </a:lnTo>
                    <a:lnTo>
                      <a:pt x="293" y="79"/>
                    </a:lnTo>
                    <a:lnTo>
                      <a:pt x="234" y="97"/>
                    </a:lnTo>
                    <a:lnTo>
                      <a:pt x="176" y="117"/>
                    </a:lnTo>
                    <a:lnTo>
                      <a:pt x="118" y="138"/>
                    </a:lnTo>
                    <a:lnTo>
                      <a:pt x="59" y="160"/>
                    </a:lnTo>
                    <a:lnTo>
                      <a:pt x="0" y="184"/>
                    </a:lnTo>
                    <a:lnTo>
                      <a:pt x="8" y="205"/>
                    </a:lnTo>
                    <a:lnTo>
                      <a:pt x="67" y="181"/>
                    </a:lnTo>
                    <a:lnTo>
                      <a:pt x="126" y="159"/>
                    </a:lnTo>
                    <a:lnTo>
                      <a:pt x="184" y="138"/>
                    </a:lnTo>
                    <a:lnTo>
                      <a:pt x="242" y="118"/>
                    </a:lnTo>
                    <a:lnTo>
                      <a:pt x="298" y="100"/>
                    </a:lnTo>
                    <a:lnTo>
                      <a:pt x="356" y="84"/>
                    </a:lnTo>
                    <a:lnTo>
                      <a:pt x="414" y="69"/>
                    </a:lnTo>
                    <a:lnTo>
                      <a:pt x="470" y="56"/>
                    </a:lnTo>
                    <a:lnTo>
                      <a:pt x="527" y="46"/>
                    </a:lnTo>
                    <a:lnTo>
                      <a:pt x="583" y="37"/>
                    </a:lnTo>
                    <a:lnTo>
                      <a:pt x="641" y="30"/>
                    </a:lnTo>
                    <a:lnTo>
                      <a:pt x="697" y="25"/>
                    </a:lnTo>
                    <a:lnTo>
                      <a:pt x="754" y="24"/>
                    </a:lnTo>
                    <a:lnTo>
                      <a:pt x="810" y="24"/>
                    </a:lnTo>
                    <a:lnTo>
                      <a:pt x="868" y="24"/>
                    </a:lnTo>
                    <a:lnTo>
                      <a:pt x="925" y="27"/>
                    </a:lnTo>
                    <a:lnTo>
                      <a:pt x="982" y="34"/>
                    </a:lnTo>
                    <a:lnTo>
                      <a:pt x="1042" y="42"/>
                    </a:lnTo>
                    <a:lnTo>
                      <a:pt x="1098" y="54"/>
                    </a:lnTo>
                    <a:lnTo>
                      <a:pt x="1157" y="68"/>
                    </a:lnTo>
                    <a:lnTo>
                      <a:pt x="1218" y="84"/>
                    </a:lnTo>
                    <a:lnTo>
                      <a:pt x="1275" y="104"/>
                    </a:lnTo>
                    <a:lnTo>
                      <a:pt x="1337" y="126"/>
                    </a:lnTo>
                    <a:lnTo>
                      <a:pt x="1398" y="151"/>
                    </a:lnTo>
                    <a:lnTo>
                      <a:pt x="1458" y="178"/>
                    </a:lnTo>
                    <a:lnTo>
                      <a:pt x="1521" y="209"/>
                    </a:lnTo>
                    <a:lnTo>
                      <a:pt x="1584" y="241"/>
                    </a:lnTo>
                    <a:lnTo>
                      <a:pt x="1647" y="278"/>
                    </a:lnTo>
                    <a:lnTo>
                      <a:pt x="1710" y="319"/>
                    </a:lnTo>
                    <a:lnTo>
                      <a:pt x="1776" y="362"/>
                    </a:lnTo>
                    <a:lnTo>
                      <a:pt x="1843" y="408"/>
                    </a:lnTo>
                    <a:lnTo>
                      <a:pt x="1910" y="458"/>
                    </a:lnTo>
                    <a:lnTo>
                      <a:pt x="1915" y="438"/>
                    </a:lnTo>
                    <a:lnTo>
                      <a:pt x="1918" y="459"/>
                    </a:lnTo>
                    <a:lnTo>
                      <a:pt x="1944" y="455"/>
                    </a:lnTo>
                    <a:lnTo>
                      <a:pt x="1923" y="440"/>
                    </a:lnTo>
                    <a:lnTo>
                      <a:pt x="1918" y="45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6319" name="Freeform 159"/>
              <p:cNvSpPr>
                <a:spLocks/>
              </p:cNvSpPr>
              <p:nvPr/>
            </p:nvSpPr>
            <p:spPr bwMode="auto">
              <a:xfrm>
                <a:off x="3335" y="3736"/>
                <a:ext cx="95" cy="16"/>
              </a:xfrm>
              <a:custGeom>
                <a:avLst/>
                <a:gdLst>
                  <a:gd name="T0" fmla="*/ 0 w 540"/>
                  <a:gd name="T1" fmla="*/ 1 h 95"/>
                  <a:gd name="T2" fmla="*/ 0 w 540"/>
                  <a:gd name="T3" fmla="*/ 1 h 95"/>
                  <a:gd name="T4" fmla="*/ 0 w 540"/>
                  <a:gd name="T5" fmla="*/ 0 h 95"/>
                  <a:gd name="T6" fmla="*/ 1 w 540"/>
                  <a:gd name="T7" fmla="*/ 0 h 95"/>
                  <a:gd name="T8" fmla="*/ 1 w 540"/>
                  <a:gd name="T9" fmla="*/ 0 h 95"/>
                  <a:gd name="T10" fmla="*/ 1 w 540"/>
                  <a:gd name="T11" fmla="*/ 0 h 95"/>
                  <a:gd name="T12" fmla="*/ 1 w 540"/>
                  <a:gd name="T13" fmla="*/ 0 h 95"/>
                  <a:gd name="T14" fmla="*/ 1 w 540"/>
                  <a:gd name="T15" fmla="*/ 0 h 95"/>
                  <a:gd name="T16" fmla="*/ 1 w 540"/>
                  <a:gd name="T17" fmla="*/ 0 h 95"/>
                  <a:gd name="T18" fmla="*/ 1 w 540"/>
                  <a:gd name="T19" fmla="*/ 0 h 95"/>
                  <a:gd name="T20" fmla="*/ 1 w 540"/>
                  <a:gd name="T21" fmla="*/ 0 h 95"/>
                  <a:gd name="T22" fmla="*/ 1 w 540"/>
                  <a:gd name="T23" fmla="*/ 0 h 95"/>
                  <a:gd name="T24" fmla="*/ 2 w 540"/>
                  <a:gd name="T25" fmla="*/ 0 h 95"/>
                  <a:gd name="T26" fmla="*/ 2 w 540"/>
                  <a:gd name="T27" fmla="*/ 0 h 95"/>
                  <a:gd name="T28" fmla="*/ 2 w 540"/>
                  <a:gd name="T29" fmla="*/ 0 h 95"/>
                  <a:gd name="T30" fmla="*/ 2 w 540"/>
                  <a:gd name="T31" fmla="*/ 0 h 95"/>
                  <a:gd name="T32" fmla="*/ 2 w 540"/>
                  <a:gd name="T33" fmla="*/ 0 h 95"/>
                  <a:gd name="T34" fmla="*/ 3 w 540"/>
                  <a:gd name="T35" fmla="*/ 0 h 95"/>
                  <a:gd name="T36" fmla="*/ 3 w 540"/>
                  <a:gd name="T37" fmla="*/ 0 h 95"/>
                  <a:gd name="T38" fmla="*/ 2 w 540"/>
                  <a:gd name="T39" fmla="*/ 0 h 95"/>
                  <a:gd name="T40" fmla="*/ 2 w 540"/>
                  <a:gd name="T41" fmla="*/ 0 h 95"/>
                  <a:gd name="T42" fmla="*/ 2 w 540"/>
                  <a:gd name="T43" fmla="*/ 0 h 95"/>
                  <a:gd name="T44" fmla="*/ 2 w 540"/>
                  <a:gd name="T45" fmla="*/ 0 h 95"/>
                  <a:gd name="T46" fmla="*/ 2 w 540"/>
                  <a:gd name="T47" fmla="*/ 0 h 95"/>
                  <a:gd name="T48" fmla="*/ 1 w 540"/>
                  <a:gd name="T49" fmla="*/ 0 h 95"/>
                  <a:gd name="T50" fmla="*/ 1 w 540"/>
                  <a:gd name="T51" fmla="*/ 0 h 95"/>
                  <a:gd name="T52" fmla="*/ 1 w 540"/>
                  <a:gd name="T53" fmla="*/ 0 h 95"/>
                  <a:gd name="T54" fmla="*/ 1 w 540"/>
                  <a:gd name="T55" fmla="*/ 0 h 95"/>
                  <a:gd name="T56" fmla="*/ 1 w 540"/>
                  <a:gd name="T57" fmla="*/ 0 h 95"/>
                  <a:gd name="T58" fmla="*/ 1 w 540"/>
                  <a:gd name="T59" fmla="*/ 0 h 95"/>
                  <a:gd name="T60" fmla="*/ 1 w 540"/>
                  <a:gd name="T61" fmla="*/ 0 h 95"/>
                  <a:gd name="T62" fmla="*/ 1 w 540"/>
                  <a:gd name="T63" fmla="*/ 0 h 95"/>
                  <a:gd name="T64" fmla="*/ 1 w 540"/>
                  <a:gd name="T65" fmla="*/ 0 h 95"/>
                  <a:gd name="T66" fmla="*/ 0 w 540"/>
                  <a:gd name="T67" fmla="*/ 0 h 95"/>
                  <a:gd name="T68" fmla="*/ 0 w 540"/>
                  <a:gd name="T69" fmla="*/ 0 h 95"/>
                  <a:gd name="T70" fmla="*/ 0 w 540"/>
                  <a:gd name="T71" fmla="*/ 0 h 95"/>
                  <a:gd name="T72" fmla="*/ 0 w 540"/>
                  <a:gd name="T73" fmla="*/ 0 h 95"/>
                  <a:gd name="T74" fmla="*/ 0 w 540"/>
                  <a:gd name="T75" fmla="*/ 0 h 95"/>
                  <a:gd name="T76" fmla="*/ 0 w 540"/>
                  <a:gd name="T77" fmla="*/ 0 h 95"/>
                  <a:gd name="T78" fmla="*/ 0 w 540"/>
                  <a:gd name="T79" fmla="*/ 1 h 9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540"/>
                  <a:gd name="T121" fmla="*/ 0 h 95"/>
                  <a:gd name="T122" fmla="*/ 540 w 540"/>
                  <a:gd name="T123" fmla="*/ 95 h 95"/>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540" h="95">
                    <a:moveTo>
                      <a:pt x="10" y="95"/>
                    </a:moveTo>
                    <a:lnTo>
                      <a:pt x="8" y="95"/>
                    </a:lnTo>
                    <a:lnTo>
                      <a:pt x="68" y="79"/>
                    </a:lnTo>
                    <a:lnTo>
                      <a:pt x="117" y="67"/>
                    </a:lnTo>
                    <a:lnTo>
                      <a:pt x="153" y="59"/>
                    </a:lnTo>
                    <a:lnTo>
                      <a:pt x="182" y="54"/>
                    </a:lnTo>
                    <a:lnTo>
                      <a:pt x="202" y="50"/>
                    </a:lnTo>
                    <a:lnTo>
                      <a:pt x="218" y="50"/>
                    </a:lnTo>
                    <a:lnTo>
                      <a:pt x="231" y="50"/>
                    </a:lnTo>
                    <a:lnTo>
                      <a:pt x="243" y="50"/>
                    </a:lnTo>
                    <a:lnTo>
                      <a:pt x="257" y="53"/>
                    </a:lnTo>
                    <a:lnTo>
                      <a:pt x="274" y="53"/>
                    </a:lnTo>
                    <a:lnTo>
                      <a:pt x="295" y="53"/>
                    </a:lnTo>
                    <a:lnTo>
                      <a:pt x="323" y="50"/>
                    </a:lnTo>
                    <a:lnTo>
                      <a:pt x="360" y="48"/>
                    </a:lnTo>
                    <a:lnTo>
                      <a:pt x="407" y="42"/>
                    </a:lnTo>
                    <a:lnTo>
                      <a:pt x="466" y="33"/>
                    </a:lnTo>
                    <a:lnTo>
                      <a:pt x="540" y="21"/>
                    </a:lnTo>
                    <a:lnTo>
                      <a:pt x="537" y="0"/>
                    </a:lnTo>
                    <a:lnTo>
                      <a:pt x="463" y="12"/>
                    </a:lnTo>
                    <a:lnTo>
                      <a:pt x="404" y="21"/>
                    </a:lnTo>
                    <a:lnTo>
                      <a:pt x="357" y="27"/>
                    </a:lnTo>
                    <a:lnTo>
                      <a:pt x="323" y="29"/>
                    </a:lnTo>
                    <a:lnTo>
                      <a:pt x="295" y="29"/>
                    </a:lnTo>
                    <a:lnTo>
                      <a:pt x="274" y="29"/>
                    </a:lnTo>
                    <a:lnTo>
                      <a:pt x="257" y="29"/>
                    </a:lnTo>
                    <a:lnTo>
                      <a:pt x="245" y="29"/>
                    </a:lnTo>
                    <a:lnTo>
                      <a:pt x="231" y="27"/>
                    </a:lnTo>
                    <a:lnTo>
                      <a:pt x="218" y="27"/>
                    </a:lnTo>
                    <a:lnTo>
                      <a:pt x="199" y="29"/>
                    </a:lnTo>
                    <a:lnTo>
                      <a:pt x="177" y="33"/>
                    </a:lnTo>
                    <a:lnTo>
                      <a:pt x="148" y="38"/>
                    </a:lnTo>
                    <a:lnTo>
                      <a:pt x="111" y="46"/>
                    </a:lnTo>
                    <a:lnTo>
                      <a:pt x="63" y="58"/>
                    </a:lnTo>
                    <a:lnTo>
                      <a:pt x="2" y="74"/>
                    </a:lnTo>
                    <a:lnTo>
                      <a:pt x="0" y="74"/>
                    </a:lnTo>
                    <a:lnTo>
                      <a:pt x="2" y="74"/>
                    </a:lnTo>
                    <a:lnTo>
                      <a:pt x="1" y="74"/>
                    </a:lnTo>
                    <a:lnTo>
                      <a:pt x="0" y="74"/>
                    </a:lnTo>
                    <a:lnTo>
                      <a:pt x="10" y="9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6320" name="Freeform 160"/>
              <p:cNvSpPr>
                <a:spLocks/>
              </p:cNvSpPr>
              <p:nvPr/>
            </p:nvSpPr>
            <p:spPr bwMode="auto">
              <a:xfrm>
                <a:off x="3088" y="3691"/>
                <a:ext cx="248" cy="72"/>
              </a:xfrm>
              <a:custGeom>
                <a:avLst/>
                <a:gdLst>
                  <a:gd name="T0" fmla="*/ 0 w 1401"/>
                  <a:gd name="T1" fmla="*/ 0 h 408"/>
                  <a:gd name="T2" fmla="*/ 0 w 1401"/>
                  <a:gd name="T3" fmla="*/ 0 h 408"/>
                  <a:gd name="T4" fmla="*/ 1 w 1401"/>
                  <a:gd name="T5" fmla="*/ 0 h 408"/>
                  <a:gd name="T6" fmla="*/ 1 w 1401"/>
                  <a:gd name="T7" fmla="*/ 1 h 408"/>
                  <a:gd name="T8" fmla="*/ 1 w 1401"/>
                  <a:gd name="T9" fmla="*/ 1 h 408"/>
                  <a:gd name="T10" fmla="*/ 2 w 1401"/>
                  <a:gd name="T11" fmla="*/ 1 h 408"/>
                  <a:gd name="T12" fmla="*/ 2 w 1401"/>
                  <a:gd name="T13" fmla="*/ 1 h 408"/>
                  <a:gd name="T14" fmla="*/ 3 w 1401"/>
                  <a:gd name="T15" fmla="*/ 2 h 408"/>
                  <a:gd name="T16" fmla="*/ 3 w 1401"/>
                  <a:gd name="T17" fmla="*/ 2 h 408"/>
                  <a:gd name="T18" fmla="*/ 4 w 1401"/>
                  <a:gd name="T19" fmla="*/ 2 h 408"/>
                  <a:gd name="T20" fmla="*/ 4 w 1401"/>
                  <a:gd name="T21" fmla="*/ 2 h 408"/>
                  <a:gd name="T22" fmla="*/ 5 w 1401"/>
                  <a:gd name="T23" fmla="*/ 2 h 408"/>
                  <a:gd name="T24" fmla="*/ 6 w 1401"/>
                  <a:gd name="T25" fmla="*/ 2 h 408"/>
                  <a:gd name="T26" fmla="*/ 6 w 1401"/>
                  <a:gd name="T27" fmla="*/ 2 h 408"/>
                  <a:gd name="T28" fmla="*/ 7 w 1401"/>
                  <a:gd name="T29" fmla="*/ 2 h 408"/>
                  <a:gd name="T30" fmla="*/ 7 w 1401"/>
                  <a:gd name="T31" fmla="*/ 2 h 408"/>
                  <a:gd name="T32" fmla="*/ 8 w 1401"/>
                  <a:gd name="T33" fmla="*/ 2 h 408"/>
                  <a:gd name="T34" fmla="*/ 7 w 1401"/>
                  <a:gd name="T35" fmla="*/ 2 h 408"/>
                  <a:gd name="T36" fmla="*/ 7 w 1401"/>
                  <a:gd name="T37" fmla="*/ 2 h 408"/>
                  <a:gd name="T38" fmla="*/ 6 w 1401"/>
                  <a:gd name="T39" fmla="*/ 2 h 408"/>
                  <a:gd name="T40" fmla="*/ 6 w 1401"/>
                  <a:gd name="T41" fmla="*/ 2 h 408"/>
                  <a:gd name="T42" fmla="*/ 5 w 1401"/>
                  <a:gd name="T43" fmla="*/ 2 h 408"/>
                  <a:gd name="T44" fmla="*/ 5 w 1401"/>
                  <a:gd name="T45" fmla="*/ 2 h 408"/>
                  <a:gd name="T46" fmla="*/ 4 w 1401"/>
                  <a:gd name="T47" fmla="*/ 2 h 408"/>
                  <a:gd name="T48" fmla="*/ 4 w 1401"/>
                  <a:gd name="T49" fmla="*/ 2 h 408"/>
                  <a:gd name="T50" fmla="*/ 3 w 1401"/>
                  <a:gd name="T51" fmla="*/ 2 h 408"/>
                  <a:gd name="T52" fmla="*/ 2 w 1401"/>
                  <a:gd name="T53" fmla="*/ 1 h 408"/>
                  <a:gd name="T54" fmla="*/ 2 w 1401"/>
                  <a:gd name="T55" fmla="*/ 1 h 408"/>
                  <a:gd name="T56" fmla="*/ 1 w 1401"/>
                  <a:gd name="T57" fmla="*/ 1 h 408"/>
                  <a:gd name="T58" fmla="*/ 1 w 1401"/>
                  <a:gd name="T59" fmla="*/ 1 h 408"/>
                  <a:gd name="T60" fmla="*/ 1 w 1401"/>
                  <a:gd name="T61" fmla="*/ 0 h 408"/>
                  <a:gd name="T62" fmla="*/ 0 w 1401"/>
                  <a:gd name="T63" fmla="*/ 0 h 408"/>
                  <a:gd name="T64" fmla="*/ 0 w 1401"/>
                  <a:gd name="T65" fmla="*/ 0 h 408"/>
                  <a:gd name="T66" fmla="*/ 0 w 1401"/>
                  <a:gd name="T67" fmla="*/ 0 h 408"/>
                  <a:gd name="T68" fmla="*/ 0 w 1401"/>
                  <a:gd name="T69" fmla="*/ 0 h 408"/>
                  <a:gd name="T70" fmla="*/ 0 w 1401"/>
                  <a:gd name="T71" fmla="*/ 0 h 40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401"/>
                  <a:gd name="T109" fmla="*/ 0 h 408"/>
                  <a:gd name="T110" fmla="*/ 1401 w 1401"/>
                  <a:gd name="T111" fmla="*/ 408 h 40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401" h="408">
                    <a:moveTo>
                      <a:pt x="13" y="0"/>
                    </a:moveTo>
                    <a:lnTo>
                      <a:pt x="8" y="17"/>
                    </a:lnTo>
                    <a:lnTo>
                      <a:pt x="21" y="31"/>
                    </a:lnTo>
                    <a:lnTo>
                      <a:pt x="38" y="47"/>
                    </a:lnTo>
                    <a:lnTo>
                      <a:pt x="59" y="64"/>
                    </a:lnTo>
                    <a:lnTo>
                      <a:pt x="83" y="82"/>
                    </a:lnTo>
                    <a:lnTo>
                      <a:pt x="109" y="99"/>
                    </a:lnTo>
                    <a:lnTo>
                      <a:pt x="142" y="119"/>
                    </a:lnTo>
                    <a:lnTo>
                      <a:pt x="175" y="139"/>
                    </a:lnTo>
                    <a:lnTo>
                      <a:pt x="211" y="160"/>
                    </a:lnTo>
                    <a:lnTo>
                      <a:pt x="249" y="180"/>
                    </a:lnTo>
                    <a:lnTo>
                      <a:pt x="291" y="199"/>
                    </a:lnTo>
                    <a:lnTo>
                      <a:pt x="335" y="220"/>
                    </a:lnTo>
                    <a:lnTo>
                      <a:pt x="382" y="240"/>
                    </a:lnTo>
                    <a:lnTo>
                      <a:pt x="429" y="260"/>
                    </a:lnTo>
                    <a:lnTo>
                      <a:pt x="478" y="278"/>
                    </a:lnTo>
                    <a:lnTo>
                      <a:pt x="528" y="296"/>
                    </a:lnTo>
                    <a:lnTo>
                      <a:pt x="579" y="313"/>
                    </a:lnTo>
                    <a:lnTo>
                      <a:pt x="633" y="331"/>
                    </a:lnTo>
                    <a:lnTo>
                      <a:pt x="687" y="345"/>
                    </a:lnTo>
                    <a:lnTo>
                      <a:pt x="741" y="359"/>
                    </a:lnTo>
                    <a:lnTo>
                      <a:pt x="795" y="371"/>
                    </a:lnTo>
                    <a:lnTo>
                      <a:pt x="848" y="383"/>
                    </a:lnTo>
                    <a:lnTo>
                      <a:pt x="904" y="391"/>
                    </a:lnTo>
                    <a:lnTo>
                      <a:pt x="957" y="399"/>
                    </a:lnTo>
                    <a:lnTo>
                      <a:pt x="1011" y="404"/>
                    </a:lnTo>
                    <a:lnTo>
                      <a:pt x="1065" y="408"/>
                    </a:lnTo>
                    <a:lnTo>
                      <a:pt x="1116" y="408"/>
                    </a:lnTo>
                    <a:lnTo>
                      <a:pt x="1169" y="404"/>
                    </a:lnTo>
                    <a:lnTo>
                      <a:pt x="1217" y="399"/>
                    </a:lnTo>
                    <a:lnTo>
                      <a:pt x="1267" y="391"/>
                    </a:lnTo>
                    <a:lnTo>
                      <a:pt x="1313" y="380"/>
                    </a:lnTo>
                    <a:lnTo>
                      <a:pt x="1358" y="366"/>
                    </a:lnTo>
                    <a:lnTo>
                      <a:pt x="1401" y="349"/>
                    </a:lnTo>
                    <a:lnTo>
                      <a:pt x="1391" y="328"/>
                    </a:lnTo>
                    <a:lnTo>
                      <a:pt x="1350" y="345"/>
                    </a:lnTo>
                    <a:lnTo>
                      <a:pt x="1308" y="359"/>
                    </a:lnTo>
                    <a:lnTo>
                      <a:pt x="1262" y="370"/>
                    </a:lnTo>
                    <a:lnTo>
                      <a:pt x="1215" y="378"/>
                    </a:lnTo>
                    <a:lnTo>
                      <a:pt x="1166" y="383"/>
                    </a:lnTo>
                    <a:lnTo>
                      <a:pt x="1116" y="384"/>
                    </a:lnTo>
                    <a:lnTo>
                      <a:pt x="1065" y="384"/>
                    </a:lnTo>
                    <a:lnTo>
                      <a:pt x="1014" y="383"/>
                    </a:lnTo>
                    <a:lnTo>
                      <a:pt x="960" y="378"/>
                    </a:lnTo>
                    <a:lnTo>
                      <a:pt x="906" y="370"/>
                    </a:lnTo>
                    <a:lnTo>
                      <a:pt x="854" y="362"/>
                    </a:lnTo>
                    <a:lnTo>
                      <a:pt x="800" y="350"/>
                    </a:lnTo>
                    <a:lnTo>
                      <a:pt x="746" y="338"/>
                    </a:lnTo>
                    <a:lnTo>
                      <a:pt x="692" y="324"/>
                    </a:lnTo>
                    <a:lnTo>
                      <a:pt x="638" y="310"/>
                    </a:lnTo>
                    <a:lnTo>
                      <a:pt x="587" y="292"/>
                    </a:lnTo>
                    <a:lnTo>
                      <a:pt x="536" y="275"/>
                    </a:lnTo>
                    <a:lnTo>
                      <a:pt x="486" y="257"/>
                    </a:lnTo>
                    <a:lnTo>
                      <a:pt x="437" y="239"/>
                    </a:lnTo>
                    <a:lnTo>
                      <a:pt x="390" y="219"/>
                    </a:lnTo>
                    <a:lnTo>
                      <a:pt x="345" y="199"/>
                    </a:lnTo>
                    <a:lnTo>
                      <a:pt x="302" y="178"/>
                    </a:lnTo>
                    <a:lnTo>
                      <a:pt x="260" y="159"/>
                    </a:lnTo>
                    <a:lnTo>
                      <a:pt x="222" y="139"/>
                    </a:lnTo>
                    <a:lnTo>
                      <a:pt x="185" y="120"/>
                    </a:lnTo>
                    <a:lnTo>
                      <a:pt x="152" y="101"/>
                    </a:lnTo>
                    <a:lnTo>
                      <a:pt x="122" y="81"/>
                    </a:lnTo>
                    <a:lnTo>
                      <a:pt x="96" y="64"/>
                    </a:lnTo>
                    <a:lnTo>
                      <a:pt x="72" y="46"/>
                    </a:lnTo>
                    <a:lnTo>
                      <a:pt x="54" y="31"/>
                    </a:lnTo>
                    <a:lnTo>
                      <a:pt x="37" y="15"/>
                    </a:lnTo>
                    <a:lnTo>
                      <a:pt x="26" y="4"/>
                    </a:lnTo>
                    <a:lnTo>
                      <a:pt x="21" y="21"/>
                    </a:lnTo>
                    <a:lnTo>
                      <a:pt x="13" y="0"/>
                    </a:lnTo>
                    <a:lnTo>
                      <a:pt x="0" y="5"/>
                    </a:lnTo>
                    <a:lnTo>
                      <a:pt x="8" y="17"/>
                    </a:lnTo>
                    <a:lnTo>
                      <a:pt x="1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grpSp>
      </p:grpSp>
      <p:grpSp>
        <p:nvGrpSpPr>
          <p:cNvPr id="6" name="Group 161"/>
          <p:cNvGrpSpPr>
            <a:grpSpLocks/>
          </p:cNvGrpSpPr>
          <p:nvPr/>
        </p:nvGrpSpPr>
        <p:grpSpPr bwMode="auto">
          <a:xfrm>
            <a:off x="895350" y="3830638"/>
            <a:ext cx="3556000" cy="2125662"/>
            <a:chOff x="564" y="2413"/>
            <a:chExt cx="2240" cy="1339"/>
          </a:xfrm>
        </p:grpSpPr>
        <p:sp>
          <p:nvSpPr>
            <p:cNvPr id="145570" name="Rectangle 162"/>
            <p:cNvSpPr>
              <a:spLocks noChangeArrowheads="1"/>
            </p:cNvSpPr>
            <p:nvPr/>
          </p:nvSpPr>
          <p:spPr bwMode="auto">
            <a:xfrm>
              <a:off x="564" y="2676"/>
              <a:ext cx="1724" cy="1076"/>
            </a:xfrm>
            <a:prstGeom prst="rect">
              <a:avLst/>
            </a:prstGeom>
            <a:solidFill>
              <a:srgbClr val="FFFF99"/>
            </a:solidFill>
            <a:ln w="9525">
              <a:solidFill>
                <a:srgbClr val="5F5F5F"/>
              </a:solidFill>
              <a:miter lim="800000"/>
              <a:headEnd/>
              <a:tailEnd/>
            </a:ln>
            <a:effectLst>
              <a:outerShdw dist="53882" dir="18900000" algn="ctr" rotWithShape="0">
                <a:srgbClr val="B2B2B2"/>
              </a:outerShdw>
            </a:effectLst>
          </p:spPr>
          <p:txBody>
            <a:bodyPr anchor="ctr"/>
            <a:lstStyle/>
            <a:p>
              <a:pPr marL="96838" indent="-96838" algn="l">
                <a:spcBef>
                  <a:spcPct val="20000"/>
                </a:spcBef>
                <a:buFontTx/>
                <a:buChar char="•"/>
                <a:defRPr/>
              </a:pPr>
              <a:r>
                <a:rPr lang="fr-FR" sz="1600" dirty="0">
                  <a:latin typeface="Calibri" panose="020F0502020204030204" pitchFamily="34" charset="0"/>
                </a:rPr>
                <a:t>Il a une culture générale dans le domaine concerné.</a:t>
              </a:r>
            </a:p>
            <a:p>
              <a:pPr marL="96838" indent="-96838" algn="l">
                <a:spcBef>
                  <a:spcPct val="20000"/>
                </a:spcBef>
                <a:buFontTx/>
                <a:buChar char="•"/>
                <a:defRPr/>
              </a:pPr>
              <a:r>
                <a:rPr lang="fr-FR" sz="1600" dirty="0">
                  <a:latin typeface="Calibri" panose="020F0502020204030204" pitchFamily="34" charset="0"/>
                </a:rPr>
                <a:t>Il connaît les méthodes de conduite de projet.</a:t>
              </a:r>
            </a:p>
            <a:p>
              <a:pPr marL="96838" indent="-96838" algn="l">
                <a:spcBef>
                  <a:spcPct val="20000"/>
                </a:spcBef>
                <a:buFontTx/>
                <a:buChar char="•"/>
                <a:defRPr/>
              </a:pPr>
              <a:r>
                <a:rPr lang="fr-FR" sz="1600" dirty="0">
                  <a:latin typeface="Calibri" panose="020F0502020204030204" pitchFamily="34" charset="0"/>
                </a:rPr>
                <a:t>Il est pédagogue.</a:t>
              </a:r>
            </a:p>
          </p:txBody>
        </p:sp>
        <p:sp>
          <p:nvSpPr>
            <p:cNvPr id="46172" name="Line 163"/>
            <p:cNvSpPr>
              <a:spLocks noChangeShapeType="1"/>
            </p:cNvSpPr>
            <p:nvPr/>
          </p:nvSpPr>
          <p:spPr bwMode="auto">
            <a:xfrm flipV="1">
              <a:off x="2336" y="2416"/>
              <a:ext cx="468" cy="363"/>
            </a:xfrm>
            <a:prstGeom prst="line">
              <a:avLst/>
            </a:prstGeom>
            <a:noFill/>
            <a:ln w="9525">
              <a:solidFill>
                <a:srgbClr val="5F5F5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fr-FR" dirty="0">
                <a:latin typeface="Calibri" panose="020F0502020204030204" pitchFamily="34" charset="0"/>
              </a:endParaRPr>
            </a:p>
          </p:txBody>
        </p:sp>
        <p:grpSp>
          <p:nvGrpSpPr>
            <p:cNvPr id="46173" name="Group 164"/>
            <p:cNvGrpSpPr>
              <a:grpSpLocks/>
            </p:cNvGrpSpPr>
            <p:nvPr/>
          </p:nvGrpSpPr>
          <p:grpSpPr bwMode="auto">
            <a:xfrm>
              <a:off x="1146" y="2413"/>
              <a:ext cx="535" cy="382"/>
              <a:chOff x="2562" y="3005"/>
              <a:chExt cx="1062" cy="758"/>
            </a:xfrm>
          </p:grpSpPr>
          <p:sp>
            <p:nvSpPr>
              <p:cNvPr id="46174" name="Freeform 165"/>
              <p:cNvSpPr>
                <a:spLocks/>
              </p:cNvSpPr>
              <p:nvPr/>
            </p:nvSpPr>
            <p:spPr bwMode="auto">
              <a:xfrm>
                <a:off x="2627" y="3012"/>
                <a:ext cx="166" cy="334"/>
              </a:xfrm>
              <a:custGeom>
                <a:avLst/>
                <a:gdLst>
                  <a:gd name="T0" fmla="*/ 1 w 937"/>
                  <a:gd name="T1" fmla="*/ 10 h 1887"/>
                  <a:gd name="T2" fmla="*/ 0 w 937"/>
                  <a:gd name="T3" fmla="*/ 9 h 1887"/>
                  <a:gd name="T4" fmla="*/ 0 w 937"/>
                  <a:gd name="T5" fmla="*/ 8 h 1887"/>
                  <a:gd name="T6" fmla="*/ 0 w 937"/>
                  <a:gd name="T7" fmla="*/ 7 h 1887"/>
                  <a:gd name="T8" fmla="*/ 0 w 937"/>
                  <a:gd name="T9" fmla="*/ 7 h 1887"/>
                  <a:gd name="T10" fmla="*/ 0 w 937"/>
                  <a:gd name="T11" fmla="*/ 6 h 1887"/>
                  <a:gd name="T12" fmla="*/ 0 w 937"/>
                  <a:gd name="T13" fmla="*/ 5 h 1887"/>
                  <a:gd name="T14" fmla="*/ 0 w 937"/>
                  <a:gd name="T15" fmla="*/ 5 h 1887"/>
                  <a:gd name="T16" fmla="*/ 1 w 937"/>
                  <a:gd name="T17" fmla="*/ 4 h 1887"/>
                  <a:gd name="T18" fmla="*/ 1 w 937"/>
                  <a:gd name="T19" fmla="*/ 4 h 1887"/>
                  <a:gd name="T20" fmla="*/ 1 w 937"/>
                  <a:gd name="T21" fmla="*/ 3 h 1887"/>
                  <a:gd name="T22" fmla="*/ 2 w 937"/>
                  <a:gd name="T23" fmla="*/ 3 h 1887"/>
                  <a:gd name="T24" fmla="*/ 2 w 937"/>
                  <a:gd name="T25" fmla="*/ 2 h 1887"/>
                  <a:gd name="T26" fmla="*/ 2 w 937"/>
                  <a:gd name="T27" fmla="*/ 2 h 1887"/>
                  <a:gd name="T28" fmla="*/ 3 w 937"/>
                  <a:gd name="T29" fmla="*/ 2 h 1887"/>
                  <a:gd name="T30" fmla="*/ 3 w 937"/>
                  <a:gd name="T31" fmla="*/ 2 h 1887"/>
                  <a:gd name="T32" fmla="*/ 4 w 937"/>
                  <a:gd name="T33" fmla="*/ 1 h 1887"/>
                  <a:gd name="T34" fmla="*/ 4 w 937"/>
                  <a:gd name="T35" fmla="*/ 1 h 1887"/>
                  <a:gd name="T36" fmla="*/ 4 w 937"/>
                  <a:gd name="T37" fmla="*/ 1 h 1887"/>
                  <a:gd name="T38" fmla="*/ 4 w 937"/>
                  <a:gd name="T39" fmla="*/ 1 h 1887"/>
                  <a:gd name="T40" fmla="*/ 5 w 937"/>
                  <a:gd name="T41" fmla="*/ 1 h 1887"/>
                  <a:gd name="T42" fmla="*/ 5 w 937"/>
                  <a:gd name="T43" fmla="*/ 0 h 1887"/>
                  <a:gd name="T44" fmla="*/ 5 w 937"/>
                  <a:gd name="T45" fmla="*/ 0 h 1887"/>
                  <a:gd name="T46" fmla="*/ 5 w 937"/>
                  <a:gd name="T47" fmla="*/ 0 h 1887"/>
                  <a:gd name="T48" fmla="*/ 5 w 937"/>
                  <a:gd name="T49" fmla="*/ 0 h 1887"/>
                  <a:gd name="T50" fmla="*/ 5 w 937"/>
                  <a:gd name="T51" fmla="*/ 1 h 1887"/>
                  <a:gd name="T52" fmla="*/ 5 w 937"/>
                  <a:gd name="T53" fmla="*/ 2 h 1887"/>
                  <a:gd name="T54" fmla="*/ 5 w 937"/>
                  <a:gd name="T55" fmla="*/ 3 h 1887"/>
                  <a:gd name="T56" fmla="*/ 5 w 937"/>
                  <a:gd name="T57" fmla="*/ 4 h 1887"/>
                  <a:gd name="T58" fmla="*/ 4 w 937"/>
                  <a:gd name="T59" fmla="*/ 4 h 1887"/>
                  <a:gd name="T60" fmla="*/ 4 w 937"/>
                  <a:gd name="T61" fmla="*/ 5 h 1887"/>
                  <a:gd name="T62" fmla="*/ 4 w 937"/>
                  <a:gd name="T63" fmla="*/ 6 h 1887"/>
                  <a:gd name="T64" fmla="*/ 3 w 937"/>
                  <a:gd name="T65" fmla="*/ 7 h 1887"/>
                  <a:gd name="T66" fmla="*/ 3 w 937"/>
                  <a:gd name="T67" fmla="*/ 7 h 1887"/>
                  <a:gd name="T68" fmla="*/ 3 w 937"/>
                  <a:gd name="T69" fmla="*/ 8 h 1887"/>
                  <a:gd name="T70" fmla="*/ 2 w 937"/>
                  <a:gd name="T71" fmla="*/ 9 h 1887"/>
                  <a:gd name="T72" fmla="*/ 2 w 937"/>
                  <a:gd name="T73" fmla="*/ 9 h 1887"/>
                  <a:gd name="T74" fmla="*/ 2 w 937"/>
                  <a:gd name="T75" fmla="*/ 10 h 1887"/>
                  <a:gd name="T76" fmla="*/ 1 w 937"/>
                  <a:gd name="T77" fmla="*/ 10 h 1887"/>
                  <a:gd name="T78" fmla="*/ 1 w 937"/>
                  <a:gd name="T79" fmla="*/ 10 h 188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937"/>
                  <a:gd name="T121" fmla="*/ 0 h 1887"/>
                  <a:gd name="T122" fmla="*/ 937 w 937"/>
                  <a:gd name="T123" fmla="*/ 1887 h 188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937" h="1887">
                    <a:moveTo>
                      <a:pt x="124" y="1887"/>
                    </a:moveTo>
                    <a:lnTo>
                      <a:pt x="95" y="1801"/>
                    </a:lnTo>
                    <a:lnTo>
                      <a:pt x="70" y="1720"/>
                    </a:lnTo>
                    <a:lnTo>
                      <a:pt x="49" y="1640"/>
                    </a:lnTo>
                    <a:lnTo>
                      <a:pt x="32" y="1562"/>
                    </a:lnTo>
                    <a:lnTo>
                      <a:pt x="18" y="1486"/>
                    </a:lnTo>
                    <a:lnTo>
                      <a:pt x="9" y="1414"/>
                    </a:lnTo>
                    <a:lnTo>
                      <a:pt x="3" y="1343"/>
                    </a:lnTo>
                    <a:lnTo>
                      <a:pt x="0" y="1275"/>
                    </a:lnTo>
                    <a:lnTo>
                      <a:pt x="1" y="1209"/>
                    </a:lnTo>
                    <a:lnTo>
                      <a:pt x="5" y="1146"/>
                    </a:lnTo>
                    <a:lnTo>
                      <a:pt x="12" y="1085"/>
                    </a:lnTo>
                    <a:lnTo>
                      <a:pt x="22" y="1025"/>
                    </a:lnTo>
                    <a:lnTo>
                      <a:pt x="36" y="968"/>
                    </a:lnTo>
                    <a:lnTo>
                      <a:pt x="50" y="913"/>
                    </a:lnTo>
                    <a:lnTo>
                      <a:pt x="67" y="860"/>
                    </a:lnTo>
                    <a:lnTo>
                      <a:pt x="88" y="810"/>
                    </a:lnTo>
                    <a:lnTo>
                      <a:pt x="109" y="762"/>
                    </a:lnTo>
                    <a:lnTo>
                      <a:pt x="133" y="714"/>
                    </a:lnTo>
                    <a:lnTo>
                      <a:pt x="159" y="670"/>
                    </a:lnTo>
                    <a:lnTo>
                      <a:pt x="187" y="628"/>
                    </a:lnTo>
                    <a:lnTo>
                      <a:pt x="215" y="587"/>
                    </a:lnTo>
                    <a:lnTo>
                      <a:pt x="247" y="549"/>
                    </a:lnTo>
                    <a:lnTo>
                      <a:pt x="279" y="512"/>
                    </a:lnTo>
                    <a:lnTo>
                      <a:pt x="311" y="477"/>
                    </a:lnTo>
                    <a:lnTo>
                      <a:pt x="346" y="444"/>
                    </a:lnTo>
                    <a:lnTo>
                      <a:pt x="380" y="412"/>
                    </a:lnTo>
                    <a:lnTo>
                      <a:pt x="415" y="383"/>
                    </a:lnTo>
                    <a:lnTo>
                      <a:pt x="452" y="356"/>
                    </a:lnTo>
                    <a:lnTo>
                      <a:pt x="489" y="330"/>
                    </a:lnTo>
                    <a:lnTo>
                      <a:pt x="525" y="306"/>
                    </a:lnTo>
                    <a:lnTo>
                      <a:pt x="562" y="284"/>
                    </a:lnTo>
                    <a:lnTo>
                      <a:pt x="599" y="263"/>
                    </a:lnTo>
                    <a:lnTo>
                      <a:pt x="632" y="244"/>
                    </a:lnTo>
                    <a:lnTo>
                      <a:pt x="663" y="226"/>
                    </a:lnTo>
                    <a:lnTo>
                      <a:pt x="692" y="209"/>
                    </a:lnTo>
                    <a:lnTo>
                      <a:pt x="720" y="192"/>
                    </a:lnTo>
                    <a:lnTo>
                      <a:pt x="746" y="175"/>
                    </a:lnTo>
                    <a:lnTo>
                      <a:pt x="770" y="158"/>
                    </a:lnTo>
                    <a:lnTo>
                      <a:pt x="793" y="142"/>
                    </a:lnTo>
                    <a:lnTo>
                      <a:pt x="814" y="125"/>
                    </a:lnTo>
                    <a:lnTo>
                      <a:pt x="834" y="109"/>
                    </a:lnTo>
                    <a:lnTo>
                      <a:pt x="853" y="93"/>
                    </a:lnTo>
                    <a:lnTo>
                      <a:pt x="870" y="78"/>
                    </a:lnTo>
                    <a:lnTo>
                      <a:pt x="885" y="62"/>
                    </a:lnTo>
                    <a:lnTo>
                      <a:pt x="900" y="46"/>
                    </a:lnTo>
                    <a:lnTo>
                      <a:pt x="913" y="30"/>
                    </a:lnTo>
                    <a:lnTo>
                      <a:pt x="925" y="16"/>
                    </a:lnTo>
                    <a:lnTo>
                      <a:pt x="937" y="0"/>
                    </a:lnTo>
                    <a:lnTo>
                      <a:pt x="930" y="62"/>
                    </a:lnTo>
                    <a:lnTo>
                      <a:pt x="922" y="127"/>
                    </a:lnTo>
                    <a:lnTo>
                      <a:pt x="912" y="194"/>
                    </a:lnTo>
                    <a:lnTo>
                      <a:pt x="898" y="263"/>
                    </a:lnTo>
                    <a:lnTo>
                      <a:pt x="884" y="334"/>
                    </a:lnTo>
                    <a:lnTo>
                      <a:pt x="868" y="406"/>
                    </a:lnTo>
                    <a:lnTo>
                      <a:pt x="851" y="479"/>
                    </a:lnTo>
                    <a:lnTo>
                      <a:pt x="831" y="554"/>
                    </a:lnTo>
                    <a:lnTo>
                      <a:pt x="810" y="629"/>
                    </a:lnTo>
                    <a:lnTo>
                      <a:pt x="788" y="705"/>
                    </a:lnTo>
                    <a:lnTo>
                      <a:pt x="765" y="780"/>
                    </a:lnTo>
                    <a:lnTo>
                      <a:pt x="741" y="856"/>
                    </a:lnTo>
                    <a:lnTo>
                      <a:pt x="715" y="931"/>
                    </a:lnTo>
                    <a:lnTo>
                      <a:pt x="688" y="1004"/>
                    </a:lnTo>
                    <a:lnTo>
                      <a:pt x="661" y="1078"/>
                    </a:lnTo>
                    <a:lnTo>
                      <a:pt x="632" y="1149"/>
                    </a:lnTo>
                    <a:lnTo>
                      <a:pt x="602" y="1220"/>
                    </a:lnTo>
                    <a:lnTo>
                      <a:pt x="571" y="1288"/>
                    </a:lnTo>
                    <a:lnTo>
                      <a:pt x="541" y="1354"/>
                    </a:lnTo>
                    <a:lnTo>
                      <a:pt x="510" y="1417"/>
                    </a:lnTo>
                    <a:lnTo>
                      <a:pt x="478" y="1478"/>
                    </a:lnTo>
                    <a:lnTo>
                      <a:pt x="445" y="1536"/>
                    </a:lnTo>
                    <a:lnTo>
                      <a:pt x="414" y="1590"/>
                    </a:lnTo>
                    <a:lnTo>
                      <a:pt x="381" y="1641"/>
                    </a:lnTo>
                    <a:lnTo>
                      <a:pt x="348" y="1688"/>
                    </a:lnTo>
                    <a:lnTo>
                      <a:pt x="315" y="1732"/>
                    </a:lnTo>
                    <a:lnTo>
                      <a:pt x="282" y="1770"/>
                    </a:lnTo>
                    <a:lnTo>
                      <a:pt x="251" y="1804"/>
                    </a:lnTo>
                    <a:lnTo>
                      <a:pt x="218" y="1833"/>
                    </a:lnTo>
                    <a:lnTo>
                      <a:pt x="187" y="1857"/>
                    </a:lnTo>
                    <a:lnTo>
                      <a:pt x="155" y="1875"/>
                    </a:lnTo>
                    <a:lnTo>
                      <a:pt x="124" y="1887"/>
                    </a:lnTo>
                    <a:close/>
                  </a:path>
                </a:pathLst>
              </a:custGeom>
              <a:solidFill>
                <a:srgbClr val="00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6175" name="Freeform 166"/>
              <p:cNvSpPr>
                <a:spLocks/>
              </p:cNvSpPr>
              <p:nvPr/>
            </p:nvSpPr>
            <p:spPr bwMode="auto">
              <a:xfrm>
                <a:off x="2625" y="3057"/>
                <a:ext cx="109" cy="289"/>
              </a:xfrm>
              <a:custGeom>
                <a:avLst/>
                <a:gdLst>
                  <a:gd name="T0" fmla="*/ 3 w 616"/>
                  <a:gd name="T1" fmla="*/ 0 h 1638"/>
                  <a:gd name="T2" fmla="*/ 3 w 616"/>
                  <a:gd name="T3" fmla="*/ 0 h 1638"/>
                  <a:gd name="T4" fmla="*/ 2 w 616"/>
                  <a:gd name="T5" fmla="*/ 1 h 1638"/>
                  <a:gd name="T6" fmla="*/ 2 w 616"/>
                  <a:gd name="T7" fmla="*/ 1 h 1638"/>
                  <a:gd name="T8" fmla="*/ 2 w 616"/>
                  <a:gd name="T9" fmla="*/ 1 h 1638"/>
                  <a:gd name="T10" fmla="*/ 1 w 616"/>
                  <a:gd name="T11" fmla="*/ 2 h 1638"/>
                  <a:gd name="T12" fmla="*/ 1 w 616"/>
                  <a:gd name="T13" fmla="*/ 2 h 1638"/>
                  <a:gd name="T14" fmla="*/ 1 w 616"/>
                  <a:gd name="T15" fmla="*/ 2 h 1638"/>
                  <a:gd name="T16" fmla="*/ 1 w 616"/>
                  <a:gd name="T17" fmla="*/ 3 h 1638"/>
                  <a:gd name="T18" fmla="*/ 0 w 616"/>
                  <a:gd name="T19" fmla="*/ 4 h 1638"/>
                  <a:gd name="T20" fmla="*/ 0 w 616"/>
                  <a:gd name="T21" fmla="*/ 4 h 1638"/>
                  <a:gd name="T22" fmla="*/ 0 w 616"/>
                  <a:gd name="T23" fmla="*/ 5 h 1638"/>
                  <a:gd name="T24" fmla="*/ 0 w 616"/>
                  <a:gd name="T25" fmla="*/ 6 h 1638"/>
                  <a:gd name="T26" fmla="*/ 0 w 616"/>
                  <a:gd name="T27" fmla="*/ 6 h 1638"/>
                  <a:gd name="T28" fmla="*/ 0 w 616"/>
                  <a:gd name="T29" fmla="*/ 7 h 1638"/>
                  <a:gd name="T30" fmla="*/ 0 w 616"/>
                  <a:gd name="T31" fmla="*/ 8 h 1638"/>
                  <a:gd name="T32" fmla="*/ 1 w 616"/>
                  <a:gd name="T33" fmla="*/ 9 h 1638"/>
                  <a:gd name="T34" fmla="*/ 1 w 616"/>
                  <a:gd name="T35" fmla="*/ 8 h 1638"/>
                  <a:gd name="T36" fmla="*/ 0 w 616"/>
                  <a:gd name="T37" fmla="*/ 8 h 1638"/>
                  <a:gd name="T38" fmla="*/ 0 w 616"/>
                  <a:gd name="T39" fmla="*/ 7 h 1638"/>
                  <a:gd name="T40" fmla="*/ 0 w 616"/>
                  <a:gd name="T41" fmla="*/ 6 h 1638"/>
                  <a:gd name="T42" fmla="*/ 0 w 616"/>
                  <a:gd name="T43" fmla="*/ 5 h 1638"/>
                  <a:gd name="T44" fmla="*/ 0 w 616"/>
                  <a:gd name="T45" fmla="*/ 5 h 1638"/>
                  <a:gd name="T46" fmla="*/ 0 w 616"/>
                  <a:gd name="T47" fmla="*/ 4 h 1638"/>
                  <a:gd name="T48" fmla="*/ 1 w 616"/>
                  <a:gd name="T49" fmla="*/ 3 h 1638"/>
                  <a:gd name="T50" fmla="*/ 1 w 616"/>
                  <a:gd name="T51" fmla="*/ 3 h 1638"/>
                  <a:gd name="T52" fmla="*/ 1 w 616"/>
                  <a:gd name="T53" fmla="*/ 2 h 1638"/>
                  <a:gd name="T54" fmla="*/ 1 w 616"/>
                  <a:gd name="T55" fmla="*/ 2 h 1638"/>
                  <a:gd name="T56" fmla="*/ 2 w 616"/>
                  <a:gd name="T57" fmla="*/ 1 h 1638"/>
                  <a:gd name="T58" fmla="*/ 2 w 616"/>
                  <a:gd name="T59" fmla="*/ 1 h 1638"/>
                  <a:gd name="T60" fmla="*/ 2 w 616"/>
                  <a:gd name="T61" fmla="*/ 1 h 1638"/>
                  <a:gd name="T62" fmla="*/ 3 w 616"/>
                  <a:gd name="T63" fmla="*/ 1 h 1638"/>
                  <a:gd name="T64" fmla="*/ 3 w 616"/>
                  <a:gd name="T65" fmla="*/ 0 h 1638"/>
                  <a:gd name="T66" fmla="*/ 3 w 616"/>
                  <a:gd name="T67" fmla="*/ 0 h 1638"/>
                  <a:gd name="T68" fmla="*/ 3 w 616"/>
                  <a:gd name="T69" fmla="*/ 0 h 1638"/>
                  <a:gd name="T70" fmla="*/ 3 w 616"/>
                  <a:gd name="T71" fmla="*/ 0 h 163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16"/>
                  <a:gd name="T109" fmla="*/ 0 h 1638"/>
                  <a:gd name="T110" fmla="*/ 616 w 616"/>
                  <a:gd name="T111" fmla="*/ 1638 h 163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16" h="1638">
                    <a:moveTo>
                      <a:pt x="606" y="0"/>
                    </a:moveTo>
                    <a:lnTo>
                      <a:pt x="606" y="0"/>
                    </a:lnTo>
                    <a:lnTo>
                      <a:pt x="569" y="21"/>
                    </a:lnTo>
                    <a:lnTo>
                      <a:pt x="532" y="44"/>
                    </a:lnTo>
                    <a:lnTo>
                      <a:pt x="494" y="67"/>
                    </a:lnTo>
                    <a:lnTo>
                      <a:pt x="457" y="94"/>
                    </a:lnTo>
                    <a:lnTo>
                      <a:pt x="421" y="121"/>
                    </a:lnTo>
                    <a:lnTo>
                      <a:pt x="384" y="151"/>
                    </a:lnTo>
                    <a:lnTo>
                      <a:pt x="350" y="183"/>
                    </a:lnTo>
                    <a:lnTo>
                      <a:pt x="315" y="216"/>
                    </a:lnTo>
                    <a:lnTo>
                      <a:pt x="283" y="251"/>
                    </a:lnTo>
                    <a:lnTo>
                      <a:pt x="251" y="289"/>
                    </a:lnTo>
                    <a:lnTo>
                      <a:pt x="218" y="327"/>
                    </a:lnTo>
                    <a:lnTo>
                      <a:pt x="189" y="368"/>
                    </a:lnTo>
                    <a:lnTo>
                      <a:pt x="162" y="411"/>
                    </a:lnTo>
                    <a:lnTo>
                      <a:pt x="136" y="456"/>
                    </a:lnTo>
                    <a:lnTo>
                      <a:pt x="111" y="503"/>
                    </a:lnTo>
                    <a:lnTo>
                      <a:pt x="90" y="553"/>
                    </a:lnTo>
                    <a:lnTo>
                      <a:pt x="69" y="603"/>
                    </a:lnTo>
                    <a:lnTo>
                      <a:pt x="51" y="657"/>
                    </a:lnTo>
                    <a:lnTo>
                      <a:pt x="37" y="712"/>
                    </a:lnTo>
                    <a:lnTo>
                      <a:pt x="24" y="770"/>
                    </a:lnTo>
                    <a:lnTo>
                      <a:pt x="13" y="830"/>
                    </a:lnTo>
                    <a:lnTo>
                      <a:pt x="7" y="892"/>
                    </a:lnTo>
                    <a:lnTo>
                      <a:pt x="3" y="956"/>
                    </a:lnTo>
                    <a:lnTo>
                      <a:pt x="0" y="1022"/>
                    </a:lnTo>
                    <a:lnTo>
                      <a:pt x="4" y="1091"/>
                    </a:lnTo>
                    <a:lnTo>
                      <a:pt x="11" y="1162"/>
                    </a:lnTo>
                    <a:lnTo>
                      <a:pt x="20" y="1235"/>
                    </a:lnTo>
                    <a:lnTo>
                      <a:pt x="33" y="1312"/>
                    </a:lnTo>
                    <a:lnTo>
                      <a:pt x="50" y="1390"/>
                    </a:lnTo>
                    <a:lnTo>
                      <a:pt x="71" y="1470"/>
                    </a:lnTo>
                    <a:lnTo>
                      <a:pt x="96" y="1552"/>
                    </a:lnTo>
                    <a:lnTo>
                      <a:pt x="125" y="1638"/>
                    </a:lnTo>
                    <a:lnTo>
                      <a:pt x="146" y="1630"/>
                    </a:lnTo>
                    <a:lnTo>
                      <a:pt x="117" y="1544"/>
                    </a:lnTo>
                    <a:lnTo>
                      <a:pt x="92" y="1464"/>
                    </a:lnTo>
                    <a:lnTo>
                      <a:pt x="71" y="1384"/>
                    </a:lnTo>
                    <a:lnTo>
                      <a:pt x="54" y="1307"/>
                    </a:lnTo>
                    <a:lnTo>
                      <a:pt x="41" y="1232"/>
                    </a:lnTo>
                    <a:lnTo>
                      <a:pt x="32" y="1160"/>
                    </a:lnTo>
                    <a:lnTo>
                      <a:pt x="25" y="1089"/>
                    </a:lnTo>
                    <a:lnTo>
                      <a:pt x="24" y="1022"/>
                    </a:lnTo>
                    <a:lnTo>
                      <a:pt x="24" y="956"/>
                    </a:lnTo>
                    <a:lnTo>
                      <a:pt x="28" y="895"/>
                    </a:lnTo>
                    <a:lnTo>
                      <a:pt x="34" y="833"/>
                    </a:lnTo>
                    <a:lnTo>
                      <a:pt x="45" y="775"/>
                    </a:lnTo>
                    <a:lnTo>
                      <a:pt x="58" y="717"/>
                    </a:lnTo>
                    <a:lnTo>
                      <a:pt x="72" y="662"/>
                    </a:lnTo>
                    <a:lnTo>
                      <a:pt x="90" y="611"/>
                    </a:lnTo>
                    <a:lnTo>
                      <a:pt x="111" y="561"/>
                    </a:lnTo>
                    <a:lnTo>
                      <a:pt x="132" y="514"/>
                    </a:lnTo>
                    <a:lnTo>
                      <a:pt x="154" y="467"/>
                    </a:lnTo>
                    <a:lnTo>
                      <a:pt x="180" y="422"/>
                    </a:lnTo>
                    <a:lnTo>
                      <a:pt x="208" y="381"/>
                    </a:lnTo>
                    <a:lnTo>
                      <a:pt x="237" y="341"/>
                    </a:lnTo>
                    <a:lnTo>
                      <a:pt x="267" y="302"/>
                    </a:lnTo>
                    <a:lnTo>
                      <a:pt x="298" y="267"/>
                    </a:lnTo>
                    <a:lnTo>
                      <a:pt x="331" y="232"/>
                    </a:lnTo>
                    <a:lnTo>
                      <a:pt x="365" y="199"/>
                    </a:lnTo>
                    <a:lnTo>
                      <a:pt x="400" y="167"/>
                    </a:lnTo>
                    <a:lnTo>
                      <a:pt x="434" y="140"/>
                    </a:lnTo>
                    <a:lnTo>
                      <a:pt x="470" y="112"/>
                    </a:lnTo>
                    <a:lnTo>
                      <a:pt x="507" y="86"/>
                    </a:lnTo>
                    <a:lnTo>
                      <a:pt x="543" y="62"/>
                    </a:lnTo>
                    <a:lnTo>
                      <a:pt x="579" y="40"/>
                    </a:lnTo>
                    <a:lnTo>
                      <a:pt x="616" y="19"/>
                    </a:lnTo>
                    <a:lnTo>
                      <a:pt x="60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6176" name="Freeform 167"/>
              <p:cNvSpPr>
                <a:spLocks/>
              </p:cNvSpPr>
              <p:nvPr/>
            </p:nvSpPr>
            <p:spPr bwMode="auto">
              <a:xfrm>
                <a:off x="2732" y="3005"/>
                <a:ext cx="63" cy="55"/>
              </a:xfrm>
              <a:custGeom>
                <a:avLst/>
                <a:gdLst>
                  <a:gd name="T0" fmla="*/ 2 w 357"/>
                  <a:gd name="T1" fmla="*/ 0 h 310"/>
                  <a:gd name="T2" fmla="*/ 2 w 357"/>
                  <a:gd name="T3" fmla="*/ 0 h 310"/>
                  <a:gd name="T4" fmla="*/ 2 w 357"/>
                  <a:gd name="T5" fmla="*/ 0 h 310"/>
                  <a:gd name="T6" fmla="*/ 2 w 357"/>
                  <a:gd name="T7" fmla="*/ 0 h 310"/>
                  <a:gd name="T8" fmla="*/ 2 w 357"/>
                  <a:gd name="T9" fmla="*/ 0 h 310"/>
                  <a:gd name="T10" fmla="*/ 2 w 357"/>
                  <a:gd name="T11" fmla="*/ 1 h 310"/>
                  <a:gd name="T12" fmla="*/ 1 w 357"/>
                  <a:gd name="T13" fmla="*/ 1 h 310"/>
                  <a:gd name="T14" fmla="*/ 1 w 357"/>
                  <a:gd name="T15" fmla="*/ 1 h 310"/>
                  <a:gd name="T16" fmla="*/ 1 w 357"/>
                  <a:gd name="T17" fmla="*/ 1 h 310"/>
                  <a:gd name="T18" fmla="*/ 1 w 357"/>
                  <a:gd name="T19" fmla="*/ 1 h 310"/>
                  <a:gd name="T20" fmla="*/ 1 w 357"/>
                  <a:gd name="T21" fmla="*/ 1 h 310"/>
                  <a:gd name="T22" fmla="*/ 1 w 357"/>
                  <a:gd name="T23" fmla="*/ 1 h 310"/>
                  <a:gd name="T24" fmla="*/ 1 w 357"/>
                  <a:gd name="T25" fmla="*/ 1 h 310"/>
                  <a:gd name="T26" fmla="*/ 1 w 357"/>
                  <a:gd name="T27" fmla="*/ 1 h 310"/>
                  <a:gd name="T28" fmla="*/ 1 w 357"/>
                  <a:gd name="T29" fmla="*/ 1 h 310"/>
                  <a:gd name="T30" fmla="*/ 0 w 357"/>
                  <a:gd name="T31" fmla="*/ 1 h 310"/>
                  <a:gd name="T32" fmla="*/ 0 w 357"/>
                  <a:gd name="T33" fmla="*/ 2 h 310"/>
                  <a:gd name="T34" fmla="*/ 0 w 357"/>
                  <a:gd name="T35" fmla="*/ 2 h 310"/>
                  <a:gd name="T36" fmla="*/ 0 w 357"/>
                  <a:gd name="T37" fmla="*/ 2 h 310"/>
                  <a:gd name="T38" fmla="*/ 0 w 357"/>
                  <a:gd name="T39" fmla="*/ 2 h 310"/>
                  <a:gd name="T40" fmla="*/ 0 w 357"/>
                  <a:gd name="T41" fmla="*/ 2 h 310"/>
                  <a:gd name="T42" fmla="*/ 1 w 357"/>
                  <a:gd name="T43" fmla="*/ 1 h 310"/>
                  <a:gd name="T44" fmla="*/ 1 w 357"/>
                  <a:gd name="T45" fmla="*/ 1 h 310"/>
                  <a:gd name="T46" fmla="*/ 1 w 357"/>
                  <a:gd name="T47" fmla="*/ 1 h 310"/>
                  <a:gd name="T48" fmla="*/ 1 w 357"/>
                  <a:gd name="T49" fmla="*/ 1 h 310"/>
                  <a:gd name="T50" fmla="*/ 1 w 357"/>
                  <a:gd name="T51" fmla="*/ 1 h 310"/>
                  <a:gd name="T52" fmla="*/ 1 w 357"/>
                  <a:gd name="T53" fmla="*/ 1 h 310"/>
                  <a:gd name="T54" fmla="*/ 1 w 357"/>
                  <a:gd name="T55" fmla="*/ 1 h 310"/>
                  <a:gd name="T56" fmla="*/ 1 w 357"/>
                  <a:gd name="T57" fmla="*/ 1 h 310"/>
                  <a:gd name="T58" fmla="*/ 2 w 357"/>
                  <a:gd name="T59" fmla="*/ 1 h 310"/>
                  <a:gd name="T60" fmla="*/ 2 w 357"/>
                  <a:gd name="T61" fmla="*/ 1 h 310"/>
                  <a:gd name="T62" fmla="*/ 2 w 357"/>
                  <a:gd name="T63" fmla="*/ 1 h 310"/>
                  <a:gd name="T64" fmla="*/ 2 w 357"/>
                  <a:gd name="T65" fmla="*/ 0 h 310"/>
                  <a:gd name="T66" fmla="*/ 2 w 357"/>
                  <a:gd name="T67" fmla="*/ 0 h 310"/>
                  <a:gd name="T68" fmla="*/ 2 w 357"/>
                  <a:gd name="T69" fmla="*/ 0 h 310"/>
                  <a:gd name="T70" fmla="*/ 2 w 357"/>
                  <a:gd name="T71" fmla="*/ 0 h 310"/>
                  <a:gd name="T72" fmla="*/ 2 w 357"/>
                  <a:gd name="T73" fmla="*/ 0 h 310"/>
                  <a:gd name="T74" fmla="*/ 2 w 357"/>
                  <a:gd name="T75" fmla="*/ 0 h 310"/>
                  <a:gd name="T76" fmla="*/ 2 w 357"/>
                  <a:gd name="T77" fmla="*/ 0 h 310"/>
                  <a:gd name="T78" fmla="*/ 2 w 357"/>
                  <a:gd name="T79" fmla="*/ 0 h 31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357"/>
                  <a:gd name="T121" fmla="*/ 0 h 310"/>
                  <a:gd name="T122" fmla="*/ 357 w 357"/>
                  <a:gd name="T123" fmla="*/ 310 h 31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357" h="310">
                    <a:moveTo>
                      <a:pt x="353" y="39"/>
                    </a:moveTo>
                    <a:lnTo>
                      <a:pt x="333" y="32"/>
                    </a:lnTo>
                    <a:lnTo>
                      <a:pt x="322" y="47"/>
                    </a:lnTo>
                    <a:lnTo>
                      <a:pt x="310" y="62"/>
                    </a:lnTo>
                    <a:lnTo>
                      <a:pt x="298" y="76"/>
                    </a:lnTo>
                    <a:lnTo>
                      <a:pt x="283" y="92"/>
                    </a:lnTo>
                    <a:lnTo>
                      <a:pt x="268" y="108"/>
                    </a:lnTo>
                    <a:lnTo>
                      <a:pt x="251" y="123"/>
                    </a:lnTo>
                    <a:lnTo>
                      <a:pt x="234" y="138"/>
                    </a:lnTo>
                    <a:lnTo>
                      <a:pt x="214" y="154"/>
                    </a:lnTo>
                    <a:lnTo>
                      <a:pt x="193" y="171"/>
                    </a:lnTo>
                    <a:lnTo>
                      <a:pt x="169" y="186"/>
                    </a:lnTo>
                    <a:lnTo>
                      <a:pt x="146" y="203"/>
                    </a:lnTo>
                    <a:lnTo>
                      <a:pt x="119" y="221"/>
                    </a:lnTo>
                    <a:lnTo>
                      <a:pt x="93" y="238"/>
                    </a:lnTo>
                    <a:lnTo>
                      <a:pt x="64" y="255"/>
                    </a:lnTo>
                    <a:lnTo>
                      <a:pt x="33" y="273"/>
                    </a:lnTo>
                    <a:lnTo>
                      <a:pt x="0" y="291"/>
                    </a:lnTo>
                    <a:lnTo>
                      <a:pt x="10" y="310"/>
                    </a:lnTo>
                    <a:lnTo>
                      <a:pt x="43" y="291"/>
                    </a:lnTo>
                    <a:lnTo>
                      <a:pt x="75" y="273"/>
                    </a:lnTo>
                    <a:lnTo>
                      <a:pt x="104" y="256"/>
                    </a:lnTo>
                    <a:lnTo>
                      <a:pt x="132" y="239"/>
                    </a:lnTo>
                    <a:lnTo>
                      <a:pt x="159" y="222"/>
                    </a:lnTo>
                    <a:lnTo>
                      <a:pt x="182" y="205"/>
                    </a:lnTo>
                    <a:lnTo>
                      <a:pt x="206" y="189"/>
                    </a:lnTo>
                    <a:lnTo>
                      <a:pt x="227" y="172"/>
                    </a:lnTo>
                    <a:lnTo>
                      <a:pt x="247" y="156"/>
                    </a:lnTo>
                    <a:lnTo>
                      <a:pt x="266" y="139"/>
                    </a:lnTo>
                    <a:lnTo>
                      <a:pt x="283" y="123"/>
                    </a:lnTo>
                    <a:lnTo>
                      <a:pt x="299" y="108"/>
                    </a:lnTo>
                    <a:lnTo>
                      <a:pt x="314" y="92"/>
                    </a:lnTo>
                    <a:lnTo>
                      <a:pt x="328" y="75"/>
                    </a:lnTo>
                    <a:lnTo>
                      <a:pt x="340" y="60"/>
                    </a:lnTo>
                    <a:lnTo>
                      <a:pt x="352" y="45"/>
                    </a:lnTo>
                    <a:lnTo>
                      <a:pt x="332" y="37"/>
                    </a:lnTo>
                    <a:lnTo>
                      <a:pt x="353" y="39"/>
                    </a:lnTo>
                    <a:lnTo>
                      <a:pt x="357" y="0"/>
                    </a:lnTo>
                    <a:lnTo>
                      <a:pt x="333" y="32"/>
                    </a:lnTo>
                    <a:lnTo>
                      <a:pt x="353" y="3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6177" name="Freeform 168"/>
              <p:cNvSpPr>
                <a:spLocks/>
              </p:cNvSpPr>
              <p:nvPr/>
            </p:nvSpPr>
            <p:spPr bwMode="auto">
              <a:xfrm>
                <a:off x="2647" y="3012"/>
                <a:ext cx="148" cy="336"/>
              </a:xfrm>
              <a:custGeom>
                <a:avLst/>
                <a:gdLst>
                  <a:gd name="T0" fmla="*/ 0 w 834"/>
                  <a:gd name="T1" fmla="*/ 10 h 1901"/>
                  <a:gd name="T2" fmla="*/ 0 w 834"/>
                  <a:gd name="T3" fmla="*/ 10 h 1901"/>
                  <a:gd name="T4" fmla="*/ 1 w 834"/>
                  <a:gd name="T5" fmla="*/ 10 h 1901"/>
                  <a:gd name="T6" fmla="*/ 1 w 834"/>
                  <a:gd name="T7" fmla="*/ 10 h 1901"/>
                  <a:gd name="T8" fmla="*/ 2 w 834"/>
                  <a:gd name="T9" fmla="*/ 9 h 1901"/>
                  <a:gd name="T10" fmla="*/ 2 w 834"/>
                  <a:gd name="T11" fmla="*/ 8 h 1901"/>
                  <a:gd name="T12" fmla="*/ 2 w 834"/>
                  <a:gd name="T13" fmla="*/ 8 h 1901"/>
                  <a:gd name="T14" fmla="*/ 3 w 834"/>
                  <a:gd name="T15" fmla="*/ 7 h 1901"/>
                  <a:gd name="T16" fmla="*/ 3 w 834"/>
                  <a:gd name="T17" fmla="*/ 6 h 1901"/>
                  <a:gd name="T18" fmla="*/ 3 w 834"/>
                  <a:gd name="T19" fmla="*/ 5 h 1901"/>
                  <a:gd name="T20" fmla="*/ 4 w 834"/>
                  <a:gd name="T21" fmla="*/ 5 h 1901"/>
                  <a:gd name="T22" fmla="*/ 4 w 834"/>
                  <a:gd name="T23" fmla="*/ 4 h 1901"/>
                  <a:gd name="T24" fmla="*/ 4 w 834"/>
                  <a:gd name="T25" fmla="*/ 3 h 1901"/>
                  <a:gd name="T26" fmla="*/ 4 w 834"/>
                  <a:gd name="T27" fmla="*/ 2 h 1901"/>
                  <a:gd name="T28" fmla="*/ 4 w 834"/>
                  <a:gd name="T29" fmla="*/ 1 h 1901"/>
                  <a:gd name="T30" fmla="*/ 5 w 834"/>
                  <a:gd name="T31" fmla="*/ 1 h 1901"/>
                  <a:gd name="T32" fmla="*/ 5 w 834"/>
                  <a:gd name="T33" fmla="*/ 0 h 1901"/>
                  <a:gd name="T34" fmla="*/ 4 w 834"/>
                  <a:gd name="T35" fmla="*/ 0 h 1901"/>
                  <a:gd name="T36" fmla="*/ 4 w 834"/>
                  <a:gd name="T37" fmla="*/ 1 h 1901"/>
                  <a:gd name="T38" fmla="*/ 4 w 834"/>
                  <a:gd name="T39" fmla="*/ 2 h 1901"/>
                  <a:gd name="T40" fmla="*/ 4 w 834"/>
                  <a:gd name="T41" fmla="*/ 3 h 1901"/>
                  <a:gd name="T42" fmla="*/ 4 w 834"/>
                  <a:gd name="T43" fmla="*/ 4 h 1901"/>
                  <a:gd name="T44" fmla="*/ 4 w 834"/>
                  <a:gd name="T45" fmla="*/ 4 h 1901"/>
                  <a:gd name="T46" fmla="*/ 3 w 834"/>
                  <a:gd name="T47" fmla="*/ 5 h 1901"/>
                  <a:gd name="T48" fmla="*/ 3 w 834"/>
                  <a:gd name="T49" fmla="*/ 6 h 1901"/>
                  <a:gd name="T50" fmla="*/ 3 w 834"/>
                  <a:gd name="T51" fmla="*/ 7 h 1901"/>
                  <a:gd name="T52" fmla="*/ 2 w 834"/>
                  <a:gd name="T53" fmla="*/ 7 h 1901"/>
                  <a:gd name="T54" fmla="*/ 2 w 834"/>
                  <a:gd name="T55" fmla="*/ 8 h 1901"/>
                  <a:gd name="T56" fmla="*/ 2 w 834"/>
                  <a:gd name="T57" fmla="*/ 9 h 1901"/>
                  <a:gd name="T58" fmla="*/ 1 w 834"/>
                  <a:gd name="T59" fmla="*/ 9 h 1901"/>
                  <a:gd name="T60" fmla="*/ 1 w 834"/>
                  <a:gd name="T61" fmla="*/ 10 h 1901"/>
                  <a:gd name="T62" fmla="*/ 1 w 834"/>
                  <a:gd name="T63" fmla="*/ 10 h 1901"/>
                  <a:gd name="T64" fmla="*/ 0 w 834"/>
                  <a:gd name="T65" fmla="*/ 10 h 1901"/>
                  <a:gd name="T66" fmla="*/ 0 w 834"/>
                  <a:gd name="T67" fmla="*/ 10 h 1901"/>
                  <a:gd name="T68" fmla="*/ 0 w 834"/>
                  <a:gd name="T69" fmla="*/ 10 h 1901"/>
                  <a:gd name="T70" fmla="*/ 0 w 834"/>
                  <a:gd name="T71" fmla="*/ 10 h 190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34"/>
                  <a:gd name="T109" fmla="*/ 0 h 1901"/>
                  <a:gd name="T110" fmla="*/ 834 w 834"/>
                  <a:gd name="T111" fmla="*/ 1901 h 190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34" h="1901">
                    <a:moveTo>
                      <a:pt x="0" y="1892"/>
                    </a:moveTo>
                    <a:lnTo>
                      <a:pt x="13" y="1898"/>
                    </a:lnTo>
                    <a:lnTo>
                      <a:pt x="47" y="1886"/>
                    </a:lnTo>
                    <a:lnTo>
                      <a:pt x="80" y="1867"/>
                    </a:lnTo>
                    <a:lnTo>
                      <a:pt x="112" y="1843"/>
                    </a:lnTo>
                    <a:lnTo>
                      <a:pt x="146" y="1813"/>
                    </a:lnTo>
                    <a:lnTo>
                      <a:pt x="177" y="1779"/>
                    </a:lnTo>
                    <a:lnTo>
                      <a:pt x="211" y="1739"/>
                    </a:lnTo>
                    <a:lnTo>
                      <a:pt x="244" y="1696"/>
                    </a:lnTo>
                    <a:lnTo>
                      <a:pt x="277" y="1649"/>
                    </a:lnTo>
                    <a:lnTo>
                      <a:pt x="310" y="1596"/>
                    </a:lnTo>
                    <a:lnTo>
                      <a:pt x="342" y="1542"/>
                    </a:lnTo>
                    <a:lnTo>
                      <a:pt x="374" y="1485"/>
                    </a:lnTo>
                    <a:lnTo>
                      <a:pt x="407" y="1423"/>
                    </a:lnTo>
                    <a:lnTo>
                      <a:pt x="439" y="1360"/>
                    </a:lnTo>
                    <a:lnTo>
                      <a:pt x="469" y="1293"/>
                    </a:lnTo>
                    <a:lnTo>
                      <a:pt x="499" y="1225"/>
                    </a:lnTo>
                    <a:lnTo>
                      <a:pt x="529" y="1154"/>
                    </a:lnTo>
                    <a:lnTo>
                      <a:pt x="558" y="1083"/>
                    </a:lnTo>
                    <a:lnTo>
                      <a:pt x="586" y="1009"/>
                    </a:lnTo>
                    <a:lnTo>
                      <a:pt x="612" y="936"/>
                    </a:lnTo>
                    <a:lnTo>
                      <a:pt x="638" y="861"/>
                    </a:lnTo>
                    <a:lnTo>
                      <a:pt x="662" y="785"/>
                    </a:lnTo>
                    <a:lnTo>
                      <a:pt x="686" y="709"/>
                    </a:lnTo>
                    <a:lnTo>
                      <a:pt x="708" y="633"/>
                    </a:lnTo>
                    <a:lnTo>
                      <a:pt x="729" y="558"/>
                    </a:lnTo>
                    <a:lnTo>
                      <a:pt x="749" y="483"/>
                    </a:lnTo>
                    <a:lnTo>
                      <a:pt x="766" y="409"/>
                    </a:lnTo>
                    <a:lnTo>
                      <a:pt x="782" y="337"/>
                    </a:lnTo>
                    <a:lnTo>
                      <a:pt x="796" y="266"/>
                    </a:lnTo>
                    <a:lnTo>
                      <a:pt x="809" y="197"/>
                    </a:lnTo>
                    <a:lnTo>
                      <a:pt x="820" y="130"/>
                    </a:lnTo>
                    <a:lnTo>
                      <a:pt x="828" y="64"/>
                    </a:lnTo>
                    <a:lnTo>
                      <a:pt x="834" y="2"/>
                    </a:lnTo>
                    <a:lnTo>
                      <a:pt x="813" y="0"/>
                    </a:lnTo>
                    <a:lnTo>
                      <a:pt x="806" y="61"/>
                    </a:lnTo>
                    <a:lnTo>
                      <a:pt x="799" y="127"/>
                    </a:lnTo>
                    <a:lnTo>
                      <a:pt x="788" y="194"/>
                    </a:lnTo>
                    <a:lnTo>
                      <a:pt x="775" y="261"/>
                    </a:lnTo>
                    <a:lnTo>
                      <a:pt x="761" y="332"/>
                    </a:lnTo>
                    <a:lnTo>
                      <a:pt x="745" y="404"/>
                    </a:lnTo>
                    <a:lnTo>
                      <a:pt x="728" y="478"/>
                    </a:lnTo>
                    <a:lnTo>
                      <a:pt x="708" y="552"/>
                    </a:lnTo>
                    <a:lnTo>
                      <a:pt x="687" y="627"/>
                    </a:lnTo>
                    <a:lnTo>
                      <a:pt x="665" y="703"/>
                    </a:lnTo>
                    <a:lnTo>
                      <a:pt x="641" y="777"/>
                    </a:lnTo>
                    <a:lnTo>
                      <a:pt x="617" y="853"/>
                    </a:lnTo>
                    <a:lnTo>
                      <a:pt x="591" y="928"/>
                    </a:lnTo>
                    <a:lnTo>
                      <a:pt x="565" y="1002"/>
                    </a:lnTo>
                    <a:lnTo>
                      <a:pt x="537" y="1075"/>
                    </a:lnTo>
                    <a:lnTo>
                      <a:pt x="508" y="1146"/>
                    </a:lnTo>
                    <a:lnTo>
                      <a:pt x="478" y="1217"/>
                    </a:lnTo>
                    <a:lnTo>
                      <a:pt x="448" y="1285"/>
                    </a:lnTo>
                    <a:lnTo>
                      <a:pt x="418" y="1349"/>
                    </a:lnTo>
                    <a:lnTo>
                      <a:pt x="386" y="1412"/>
                    </a:lnTo>
                    <a:lnTo>
                      <a:pt x="356" y="1474"/>
                    </a:lnTo>
                    <a:lnTo>
                      <a:pt x="323" y="1532"/>
                    </a:lnTo>
                    <a:lnTo>
                      <a:pt x="292" y="1586"/>
                    </a:lnTo>
                    <a:lnTo>
                      <a:pt x="259" y="1636"/>
                    </a:lnTo>
                    <a:lnTo>
                      <a:pt x="226" y="1683"/>
                    </a:lnTo>
                    <a:lnTo>
                      <a:pt x="193" y="1726"/>
                    </a:lnTo>
                    <a:lnTo>
                      <a:pt x="162" y="1763"/>
                    </a:lnTo>
                    <a:lnTo>
                      <a:pt x="130" y="1797"/>
                    </a:lnTo>
                    <a:lnTo>
                      <a:pt x="99" y="1825"/>
                    </a:lnTo>
                    <a:lnTo>
                      <a:pt x="67" y="1848"/>
                    </a:lnTo>
                    <a:lnTo>
                      <a:pt x="37" y="1865"/>
                    </a:lnTo>
                    <a:lnTo>
                      <a:pt x="8" y="1877"/>
                    </a:lnTo>
                    <a:lnTo>
                      <a:pt x="21" y="1884"/>
                    </a:lnTo>
                    <a:lnTo>
                      <a:pt x="0" y="1892"/>
                    </a:lnTo>
                    <a:lnTo>
                      <a:pt x="4" y="1901"/>
                    </a:lnTo>
                    <a:lnTo>
                      <a:pt x="13" y="1898"/>
                    </a:lnTo>
                    <a:lnTo>
                      <a:pt x="0" y="189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6178" name="Freeform 169"/>
              <p:cNvSpPr>
                <a:spLocks/>
              </p:cNvSpPr>
              <p:nvPr/>
            </p:nvSpPr>
            <p:spPr bwMode="auto">
              <a:xfrm>
                <a:off x="2685" y="3041"/>
                <a:ext cx="166" cy="334"/>
              </a:xfrm>
              <a:custGeom>
                <a:avLst/>
                <a:gdLst>
                  <a:gd name="T0" fmla="*/ 1 w 937"/>
                  <a:gd name="T1" fmla="*/ 10 h 1887"/>
                  <a:gd name="T2" fmla="*/ 0 w 937"/>
                  <a:gd name="T3" fmla="*/ 9 h 1887"/>
                  <a:gd name="T4" fmla="*/ 0 w 937"/>
                  <a:gd name="T5" fmla="*/ 8 h 1887"/>
                  <a:gd name="T6" fmla="*/ 0 w 937"/>
                  <a:gd name="T7" fmla="*/ 7 h 1887"/>
                  <a:gd name="T8" fmla="*/ 0 w 937"/>
                  <a:gd name="T9" fmla="*/ 7 h 1887"/>
                  <a:gd name="T10" fmla="*/ 0 w 937"/>
                  <a:gd name="T11" fmla="*/ 6 h 1887"/>
                  <a:gd name="T12" fmla="*/ 0 w 937"/>
                  <a:gd name="T13" fmla="*/ 5 h 1887"/>
                  <a:gd name="T14" fmla="*/ 0 w 937"/>
                  <a:gd name="T15" fmla="*/ 5 h 1887"/>
                  <a:gd name="T16" fmla="*/ 1 w 937"/>
                  <a:gd name="T17" fmla="*/ 4 h 1887"/>
                  <a:gd name="T18" fmla="*/ 1 w 937"/>
                  <a:gd name="T19" fmla="*/ 4 h 1887"/>
                  <a:gd name="T20" fmla="*/ 1 w 937"/>
                  <a:gd name="T21" fmla="*/ 3 h 1887"/>
                  <a:gd name="T22" fmla="*/ 2 w 937"/>
                  <a:gd name="T23" fmla="*/ 3 h 1887"/>
                  <a:gd name="T24" fmla="*/ 2 w 937"/>
                  <a:gd name="T25" fmla="*/ 2 h 1887"/>
                  <a:gd name="T26" fmla="*/ 2 w 937"/>
                  <a:gd name="T27" fmla="*/ 2 h 1887"/>
                  <a:gd name="T28" fmla="*/ 3 w 937"/>
                  <a:gd name="T29" fmla="*/ 2 h 1887"/>
                  <a:gd name="T30" fmla="*/ 3 w 937"/>
                  <a:gd name="T31" fmla="*/ 2 h 1887"/>
                  <a:gd name="T32" fmla="*/ 4 w 937"/>
                  <a:gd name="T33" fmla="*/ 1 h 1887"/>
                  <a:gd name="T34" fmla="*/ 4 w 937"/>
                  <a:gd name="T35" fmla="*/ 1 h 1887"/>
                  <a:gd name="T36" fmla="*/ 4 w 937"/>
                  <a:gd name="T37" fmla="*/ 1 h 1887"/>
                  <a:gd name="T38" fmla="*/ 4 w 937"/>
                  <a:gd name="T39" fmla="*/ 1 h 1887"/>
                  <a:gd name="T40" fmla="*/ 5 w 937"/>
                  <a:gd name="T41" fmla="*/ 1 h 1887"/>
                  <a:gd name="T42" fmla="*/ 5 w 937"/>
                  <a:gd name="T43" fmla="*/ 0 h 1887"/>
                  <a:gd name="T44" fmla="*/ 5 w 937"/>
                  <a:gd name="T45" fmla="*/ 0 h 1887"/>
                  <a:gd name="T46" fmla="*/ 5 w 937"/>
                  <a:gd name="T47" fmla="*/ 0 h 1887"/>
                  <a:gd name="T48" fmla="*/ 5 w 937"/>
                  <a:gd name="T49" fmla="*/ 0 h 1887"/>
                  <a:gd name="T50" fmla="*/ 5 w 937"/>
                  <a:gd name="T51" fmla="*/ 1 h 1887"/>
                  <a:gd name="T52" fmla="*/ 5 w 937"/>
                  <a:gd name="T53" fmla="*/ 2 h 1887"/>
                  <a:gd name="T54" fmla="*/ 5 w 937"/>
                  <a:gd name="T55" fmla="*/ 3 h 1887"/>
                  <a:gd name="T56" fmla="*/ 5 w 937"/>
                  <a:gd name="T57" fmla="*/ 4 h 1887"/>
                  <a:gd name="T58" fmla="*/ 4 w 937"/>
                  <a:gd name="T59" fmla="*/ 4 h 1887"/>
                  <a:gd name="T60" fmla="*/ 4 w 937"/>
                  <a:gd name="T61" fmla="*/ 5 h 1887"/>
                  <a:gd name="T62" fmla="*/ 4 w 937"/>
                  <a:gd name="T63" fmla="*/ 6 h 1887"/>
                  <a:gd name="T64" fmla="*/ 3 w 937"/>
                  <a:gd name="T65" fmla="*/ 7 h 1887"/>
                  <a:gd name="T66" fmla="*/ 3 w 937"/>
                  <a:gd name="T67" fmla="*/ 7 h 1887"/>
                  <a:gd name="T68" fmla="*/ 3 w 937"/>
                  <a:gd name="T69" fmla="*/ 8 h 1887"/>
                  <a:gd name="T70" fmla="*/ 2 w 937"/>
                  <a:gd name="T71" fmla="*/ 9 h 1887"/>
                  <a:gd name="T72" fmla="*/ 2 w 937"/>
                  <a:gd name="T73" fmla="*/ 9 h 1887"/>
                  <a:gd name="T74" fmla="*/ 2 w 937"/>
                  <a:gd name="T75" fmla="*/ 10 h 1887"/>
                  <a:gd name="T76" fmla="*/ 1 w 937"/>
                  <a:gd name="T77" fmla="*/ 10 h 1887"/>
                  <a:gd name="T78" fmla="*/ 1 w 937"/>
                  <a:gd name="T79" fmla="*/ 10 h 188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937"/>
                  <a:gd name="T121" fmla="*/ 0 h 1887"/>
                  <a:gd name="T122" fmla="*/ 937 w 937"/>
                  <a:gd name="T123" fmla="*/ 1887 h 188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937" h="1887">
                    <a:moveTo>
                      <a:pt x="124" y="1887"/>
                    </a:moveTo>
                    <a:lnTo>
                      <a:pt x="95" y="1801"/>
                    </a:lnTo>
                    <a:lnTo>
                      <a:pt x="70" y="1720"/>
                    </a:lnTo>
                    <a:lnTo>
                      <a:pt x="49" y="1640"/>
                    </a:lnTo>
                    <a:lnTo>
                      <a:pt x="32" y="1563"/>
                    </a:lnTo>
                    <a:lnTo>
                      <a:pt x="19" y="1486"/>
                    </a:lnTo>
                    <a:lnTo>
                      <a:pt x="10" y="1414"/>
                    </a:lnTo>
                    <a:lnTo>
                      <a:pt x="3" y="1343"/>
                    </a:lnTo>
                    <a:lnTo>
                      <a:pt x="0" y="1275"/>
                    </a:lnTo>
                    <a:lnTo>
                      <a:pt x="2" y="1209"/>
                    </a:lnTo>
                    <a:lnTo>
                      <a:pt x="6" y="1146"/>
                    </a:lnTo>
                    <a:lnTo>
                      <a:pt x="12" y="1085"/>
                    </a:lnTo>
                    <a:lnTo>
                      <a:pt x="23" y="1026"/>
                    </a:lnTo>
                    <a:lnTo>
                      <a:pt x="36" y="968"/>
                    </a:lnTo>
                    <a:lnTo>
                      <a:pt x="50" y="913"/>
                    </a:lnTo>
                    <a:lnTo>
                      <a:pt x="67" y="860"/>
                    </a:lnTo>
                    <a:lnTo>
                      <a:pt x="88" y="810"/>
                    </a:lnTo>
                    <a:lnTo>
                      <a:pt x="109" y="762"/>
                    </a:lnTo>
                    <a:lnTo>
                      <a:pt x="133" y="714"/>
                    </a:lnTo>
                    <a:lnTo>
                      <a:pt x="159" y="670"/>
                    </a:lnTo>
                    <a:lnTo>
                      <a:pt x="187" y="628"/>
                    </a:lnTo>
                    <a:lnTo>
                      <a:pt x="216" y="587"/>
                    </a:lnTo>
                    <a:lnTo>
                      <a:pt x="247" y="549"/>
                    </a:lnTo>
                    <a:lnTo>
                      <a:pt x="279" y="512"/>
                    </a:lnTo>
                    <a:lnTo>
                      <a:pt x="312" y="477"/>
                    </a:lnTo>
                    <a:lnTo>
                      <a:pt x="346" y="444"/>
                    </a:lnTo>
                    <a:lnTo>
                      <a:pt x="380" y="412"/>
                    </a:lnTo>
                    <a:lnTo>
                      <a:pt x="415" y="384"/>
                    </a:lnTo>
                    <a:lnTo>
                      <a:pt x="452" y="356"/>
                    </a:lnTo>
                    <a:lnTo>
                      <a:pt x="489" y="330"/>
                    </a:lnTo>
                    <a:lnTo>
                      <a:pt x="526" y="306"/>
                    </a:lnTo>
                    <a:lnTo>
                      <a:pt x="563" y="284"/>
                    </a:lnTo>
                    <a:lnTo>
                      <a:pt x="599" y="263"/>
                    </a:lnTo>
                    <a:lnTo>
                      <a:pt x="632" y="244"/>
                    </a:lnTo>
                    <a:lnTo>
                      <a:pt x="664" y="226"/>
                    </a:lnTo>
                    <a:lnTo>
                      <a:pt x="693" y="209"/>
                    </a:lnTo>
                    <a:lnTo>
                      <a:pt x="720" y="192"/>
                    </a:lnTo>
                    <a:lnTo>
                      <a:pt x="746" y="175"/>
                    </a:lnTo>
                    <a:lnTo>
                      <a:pt x="770" y="158"/>
                    </a:lnTo>
                    <a:lnTo>
                      <a:pt x="794" y="142"/>
                    </a:lnTo>
                    <a:lnTo>
                      <a:pt x="815" y="125"/>
                    </a:lnTo>
                    <a:lnTo>
                      <a:pt x="834" y="109"/>
                    </a:lnTo>
                    <a:lnTo>
                      <a:pt x="853" y="93"/>
                    </a:lnTo>
                    <a:lnTo>
                      <a:pt x="870" y="78"/>
                    </a:lnTo>
                    <a:lnTo>
                      <a:pt x="886" y="62"/>
                    </a:lnTo>
                    <a:lnTo>
                      <a:pt x="900" y="46"/>
                    </a:lnTo>
                    <a:lnTo>
                      <a:pt x="913" y="30"/>
                    </a:lnTo>
                    <a:lnTo>
                      <a:pt x="925" y="16"/>
                    </a:lnTo>
                    <a:lnTo>
                      <a:pt x="937" y="0"/>
                    </a:lnTo>
                    <a:lnTo>
                      <a:pt x="930" y="62"/>
                    </a:lnTo>
                    <a:lnTo>
                      <a:pt x="922" y="128"/>
                    </a:lnTo>
                    <a:lnTo>
                      <a:pt x="912" y="194"/>
                    </a:lnTo>
                    <a:lnTo>
                      <a:pt x="899" y="263"/>
                    </a:lnTo>
                    <a:lnTo>
                      <a:pt x="884" y="334"/>
                    </a:lnTo>
                    <a:lnTo>
                      <a:pt x="869" y="406"/>
                    </a:lnTo>
                    <a:lnTo>
                      <a:pt x="852" y="479"/>
                    </a:lnTo>
                    <a:lnTo>
                      <a:pt x="832" y="554"/>
                    </a:lnTo>
                    <a:lnTo>
                      <a:pt x="811" y="629"/>
                    </a:lnTo>
                    <a:lnTo>
                      <a:pt x="789" y="705"/>
                    </a:lnTo>
                    <a:lnTo>
                      <a:pt x="765" y="780"/>
                    </a:lnTo>
                    <a:lnTo>
                      <a:pt x="741" y="856"/>
                    </a:lnTo>
                    <a:lnTo>
                      <a:pt x="715" y="931"/>
                    </a:lnTo>
                    <a:lnTo>
                      <a:pt x="689" y="1005"/>
                    </a:lnTo>
                    <a:lnTo>
                      <a:pt x="661" y="1078"/>
                    </a:lnTo>
                    <a:lnTo>
                      <a:pt x="632" y="1149"/>
                    </a:lnTo>
                    <a:lnTo>
                      <a:pt x="602" y="1220"/>
                    </a:lnTo>
                    <a:lnTo>
                      <a:pt x="572" y="1288"/>
                    </a:lnTo>
                    <a:lnTo>
                      <a:pt x="542" y="1354"/>
                    </a:lnTo>
                    <a:lnTo>
                      <a:pt x="510" y="1417"/>
                    </a:lnTo>
                    <a:lnTo>
                      <a:pt x="479" y="1479"/>
                    </a:lnTo>
                    <a:lnTo>
                      <a:pt x="446" y="1536"/>
                    </a:lnTo>
                    <a:lnTo>
                      <a:pt x="414" y="1590"/>
                    </a:lnTo>
                    <a:lnTo>
                      <a:pt x="381" y="1641"/>
                    </a:lnTo>
                    <a:lnTo>
                      <a:pt x="349" y="1689"/>
                    </a:lnTo>
                    <a:lnTo>
                      <a:pt x="316" y="1732"/>
                    </a:lnTo>
                    <a:lnTo>
                      <a:pt x="283" y="1770"/>
                    </a:lnTo>
                    <a:lnTo>
                      <a:pt x="251" y="1804"/>
                    </a:lnTo>
                    <a:lnTo>
                      <a:pt x="218" y="1833"/>
                    </a:lnTo>
                    <a:lnTo>
                      <a:pt x="187" y="1857"/>
                    </a:lnTo>
                    <a:lnTo>
                      <a:pt x="155" y="1875"/>
                    </a:lnTo>
                    <a:lnTo>
                      <a:pt x="124" y="1887"/>
                    </a:lnTo>
                    <a:close/>
                  </a:path>
                </a:pathLst>
              </a:custGeom>
              <a:solidFill>
                <a:srgbClr val="00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6179" name="Freeform 170"/>
              <p:cNvSpPr>
                <a:spLocks/>
              </p:cNvSpPr>
              <p:nvPr/>
            </p:nvSpPr>
            <p:spPr bwMode="auto">
              <a:xfrm>
                <a:off x="2683" y="3086"/>
                <a:ext cx="109" cy="290"/>
              </a:xfrm>
              <a:custGeom>
                <a:avLst/>
                <a:gdLst>
                  <a:gd name="T0" fmla="*/ 3 w 616"/>
                  <a:gd name="T1" fmla="*/ 0 h 1637"/>
                  <a:gd name="T2" fmla="*/ 3 w 616"/>
                  <a:gd name="T3" fmla="*/ 0 h 1637"/>
                  <a:gd name="T4" fmla="*/ 2 w 616"/>
                  <a:gd name="T5" fmla="*/ 1 h 1637"/>
                  <a:gd name="T6" fmla="*/ 2 w 616"/>
                  <a:gd name="T7" fmla="*/ 1 h 1637"/>
                  <a:gd name="T8" fmla="*/ 2 w 616"/>
                  <a:gd name="T9" fmla="*/ 1 h 1637"/>
                  <a:gd name="T10" fmla="*/ 1 w 616"/>
                  <a:gd name="T11" fmla="*/ 2 h 1637"/>
                  <a:gd name="T12" fmla="*/ 1 w 616"/>
                  <a:gd name="T13" fmla="*/ 2 h 1637"/>
                  <a:gd name="T14" fmla="*/ 1 w 616"/>
                  <a:gd name="T15" fmla="*/ 2 h 1637"/>
                  <a:gd name="T16" fmla="*/ 1 w 616"/>
                  <a:gd name="T17" fmla="*/ 3 h 1637"/>
                  <a:gd name="T18" fmla="*/ 0 w 616"/>
                  <a:gd name="T19" fmla="*/ 4 h 1637"/>
                  <a:gd name="T20" fmla="*/ 0 w 616"/>
                  <a:gd name="T21" fmla="*/ 4 h 1637"/>
                  <a:gd name="T22" fmla="*/ 0 w 616"/>
                  <a:gd name="T23" fmla="*/ 5 h 1637"/>
                  <a:gd name="T24" fmla="*/ 0 w 616"/>
                  <a:gd name="T25" fmla="*/ 6 h 1637"/>
                  <a:gd name="T26" fmla="*/ 0 w 616"/>
                  <a:gd name="T27" fmla="*/ 6 h 1637"/>
                  <a:gd name="T28" fmla="*/ 0 w 616"/>
                  <a:gd name="T29" fmla="*/ 7 h 1637"/>
                  <a:gd name="T30" fmla="*/ 0 w 616"/>
                  <a:gd name="T31" fmla="*/ 8 h 1637"/>
                  <a:gd name="T32" fmla="*/ 1 w 616"/>
                  <a:gd name="T33" fmla="*/ 9 h 1637"/>
                  <a:gd name="T34" fmla="*/ 1 w 616"/>
                  <a:gd name="T35" fmla="*/ 9 h 1637"/>
                  <a:gd name="T36" fmla="*/ 0 w 616"/>
                  <a:gd name="T37" fmla="*/ 8 h 1637"/>
                  <a:gd name="T38" fmla="*/ 0 w 616"/>
                  <a:gd name="T39" fmla="*/ 7 h 1637"/>
                  <a:gd name="T40" fmla="*/ 0 w 616"/>
                  <a:gd name="T41" fmla="*/ 6 h 1637"/>
                  <a:gd name="T42" fmla="*/ 0 w 616"/>
                  <a:gd name="T43" fmla="*/ 5 h 1637"/>
                  <a:gd name="T44" fmla="*/ 0 w 616"/>
                  <a:gd name="T45" fmla="*/ 5 h 1637"/>
                  <a:gd name="T46" fmla="*/ 0 w 616"/>
                  <a:gd name="T47" fmla="*/ 4 h 1637"/>
                  <a:gd name="T48" fmla="*/ 1 w 616"/>
                  <a:gd name="T49" fmla="*/ 3 h 1637"/>
                  <a:gd name="T50" fmla="*/ 1 w 616"/>
                  <a:gd name="T51" fmla="*/ 3 h 1637"/>
                  <a:gd name="T52" fmla="*/ 1 w 616"/>
                  <a:gd name="T53" fmla="*/ 2 h 1637"/>
                  <a:gd name="T54" fmla="*/ 1 w 616"/>
                  <a:gd name="T55" fmla="*/ 2 h 1637"/>
                  <a:gd name="T56" fmla="*/ 2 w 616"/>
                  <a:gd name="T57" fmla="*/ 1 h 1637"/>
                  <a:gd name="T58" fmla="*/ 2 w 616"/>
                  <a:gd name="T59" fmla="*/ 1 h 1637"/>
                  <a:gd name="T60" fmla="*/ 2 w 616"/>
                  <a:gd name="T61" fmla="*/ 1 h 1637"/>
                  <a:gd name="T62" fmla="*/ 3 w 616"/>
                  <a:gd name="T63" fmla="*/ 1 h 1637"/>
                  <a:gd name="T64" fmla="*/ 3 w 616"/>
                  <a:gd name="T65" fmla="*/ 0 h 1637"/>
                  <a:gd name="T66" fmla="*/ 3 w 616"/>
                  <a:gd name="T67" fmla="*/ 0 h 1637"/>
                  <a:gd name="T68" fmla="*/ 3 w 616"/>
                  <a:gd name="T69" fmla="*/ 0 h 1637"/>
                  <a:gd name="T70" fmla="*/ 3 w 616"/>
                  <a:gd name="T71" fmla="*/ 0 h 163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16"/>
                  <a:gd name="T109" fmla="*/ 0 h 1637"/>
                  <a:gd name="T110" fmla="*/ 616 w 616"/>
                  <a:gd name="T111" fmla="*/ 1637 h 1637"/>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16" h="1637">
                    <a:moveTo>
                      <a:pt x="605" y="0"/>
                    </a:moveTo>
                    <a:lnTo>
                      <a:pt x="605" y="0"/>
                    </a:lnTo>
                    <a:lnTo>
                      <a:pt x="568" y="21"/>
                    </a:lnTo>
                    <a:lnTo>
                      <a:pt x="532" y="43"/>
                    </a:lnTo>
                    <a:lnTo>
                      <a:pt x="493" y="67"/>
                    </a:lnTo>
                    <a:lnTo>
                      <a:pt x="457" y="93"/>
                    </a:lnTo>
                    <a:lnTo>
                      <a:pt x="420" y="120"/>
                    </a:lnTo>
                    <a:lnTo>
                      <a:pt x="383" y="151"/>
                    </a:lnTo>
                    <a:lnTo>
                      <a:pt x="349" y="182"/>
                    </a:lnTo>
                    <a:lnTo>
                      <a:pt x="315" y="215"/>
                    </a:lnTo>
                    <a:lnTo>
                      <a:pt x="282" y="250"/>
                    </a:lnTo>
                    <a:lnTo>
                      <a:pt x="250" y="288"/>
                    </a:lnTo>
                    <a:lnTo>
                      <a:pt x="218" y="326"/>
                    </a:lnTo>
                    <a:lnTo>
                      <a:pt x="189" y="367"/>
                    </a:lnTo>
                    <a:lnTo>
                      <a:pt x="161" y="411"/>
                    </a:lnTo>
                    <a:lnTo>
                      <a:pt x="135" y="455"/>
                    </a:lnTo>
                    <a:lnTo>
                      <a:pt x="110" y="502"/>
                    </a:lnTo>
                    <a:lnTo>
                      <a:pt x="89" y="552"/>
                    </a:lnTo>
                    <a:lnTo>
                      <a:pt x="68" y="602"/>
                    </a:lnTo>
                    <a:lnTo>
                      <a:pt x="51" y="656"/>
                    </a:lnTo>
                    <a:lnTo>
                      <a:pt x="36" y="711"/>
                    </a:lnTo>
                    <a:lnTo>
                      <a:pt x="23" y="769"/>
                    </a:lnTo>
                    <a:lnTo>
                      <a:pt x="13" y="829"/>
                    </a:lnTo>
                    <a:lnTo>
                      <a:pt x="6" y="891"/>
                    </a:lnTo>
                    <a:lnTo>
                      <a:pt x="2" y="955"/>
                    </a:lnTo>
                    <a:lnTo>
                      <a:pt x="0" y="1021"/>
                    </a:lnTo>
                    <a:lnTo>
                      <a:pt x="4" y="1091"/>
                    </a:lnTo>
                    <a:lnTo>
                      <a:pt x="10" y="1161"/>
                    </a:lnTo>
                    <a:lnTo>
                      <a:pt x="19" y="1234"/>
                    </a:lnTo>
                    <a:lnTo>
                      <a:pt x="32" y="1311"/>
                    </a:lnTo>
                    <a:lnTo>
                      <a:pt x="50" y="1389"/>
                    </a:lnTo>
                    <a:lnTo>
                      <a:pt x="71" y="1469"/>
                    </a:lnTo>
                    <a:lnTo>
                      <a:pt x="95" y="1551"/>
                    </a:lnTo>
                    <a:lnTo>
                      <a:pt x="124" y="1637"/>
                    </a:lnTo>
                    <a:lnTo>
                      <a:pt x="145" y="1629"/>
                    </a:lnTo>
                    <a:lnTo>
                      <a:pt x="117" y="1544"/>
                    </a:lnTo>
                    <a:lnTo>
                      <a:pt x="92" y="1463"/>
                    </a:lnTo>
                    <a:lnTo>
                      <a:pt x="71" y="1383"/>
                    </a:lnTo>
                    <a:lnTo>
                      <a:pt x="53" y="1306"/>
                    </a:lnTo>
                    <a:lnTo>
                      <a:pt x="40" y="1231"/>
                    </a:lnTo>
                    <a:lnTo>
                      <a:pt x="31" y="1159"/>
                    </a:lnTo>
                    <a:lnTo>
                      <a:pt x="25" y="1088"/>
                    </a:lnTo>
                    <a:lnTo>
                      <a:pt x="23" y="1021"/>
                    </a:lnTo>
                    <a:lnTo>
                      <a:pt x="23" y="955"/>
                    </a:lnTo>
                    <a:lnTo>
                      <a:pt x="27" y="894"/>
                    </a:lnTo>
                    <a:lnTo>
                      <a:pt x="34" y="832"/>
                    </a:lnTo>
                    <a:lnTo>
                      <a:pt x="44" y="774"/>
                    </a:lnTo>
                    <a:lnTo>
                      <a:pt x="57" y="716"/>
                    </a:lnTo>
                    <a:lnTo>
                      <a:pt x="72" y="661"/>
                    </a:lnTo>
                    <a:lnTo>
                      <a:pt x="89" y="610"/>
                    </a:lnTo>
                    <a:lnTo>
                      <a:pt x="110" y="560"/>
                    </a:lnTo>
                    <a:lnTo>
                      <a:pt x="131" y="513"/>
                    </a:lnTo>
                    <a:lnTo>
                      <a:pt x="153" y="466"/>
                    </a:lnTo>
                    <a:lnTo>
                      <a:pt x="180" y="421"/>
                    </a:lnTo>
                    <a:lnTo>
                      <a:pt x="207" y="380"/>
                    </a:lnTo>
                    <a:lnTo>
                      <a:pt x="236" y="340"/>
                    </a:lnTo>
                    <a:lnTo>
                      <a:pt x="266" y="302"/>
                    </a:lnTo>
                    <a:lnTo>
                      <a:pt x="298" y="266"/>
                    </a:lnTo>
                    <a:lnTo>
                      <a:pt x="331" y="231"/>
                    </a:lnTo>
                    <a:lnTo>
                      <a:pt x="365" y="198"/>
                    </a:lnTo>
                    <a:lnTo>
                      <a:pt x="399" y="166"/>
                    </a:lnTo>
                    <a:lnTo>
                      <a:pt x="433" y="139"/>
                    </a:lnTo>
                    <a:lnTo>
                      <a:pt x="470" y="111"/>
                    </a:lnTo>
                    <a:lnTo>
                      <a:pt x="507" y="85"/>
                    </a:lnTo>
                    <a:lnTo>
                      <a:pt x="542" y="61"/>
                    </a:lnTo>
                    <a:lnTo>
                      <a:pt x="579" y="39"/>
                    </a:lnTo>
                    <a:lnTo>
                      <a:pt x="616" y="18"/>
                    </a:lnTo>
                    <a:lnTo>
                      <a:pt x="60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6180" name="Freeform 171"/>
              <p:cNvSpPr>
                <a:spLocks/>
              </p:cNvSpPr>
              <p:nvPr/>
            </p:nvSpPr>
            <p:spPr bwMode="auto">
              <a:xfrm>
                <a:off x="2790" y="3034"/>
                <a:ext cx="63" cy="55"/>
              </a:xfrm>
              <a:custGeom>
                <a:avLst/>
                <a:gdLst>
                  <a:gd name="T0" fmla="*/ 2 w 357"/>
                  <a:gd name="T1" fmla="*/ 0 h 310"/>
                  <a:gd name="T2" fmla="*/ 2 w 357"/>
                  <a:gd name="T3" fmla="*/ 0 h 310"/>
                  <a:gd name="T4" fmla="*/ 2 w 357"/>
                  <a:gd name="T5" fmla="*/ 0 h 310"/>
                  <a:gd name="T6" fmla="*/ 2 w 357"/>
                  <a:gd name="T7" fmla="*/ 0 h 310"/>
                  <a:gd name="T8" fmla="*/ 2 w 357"/>
                  <a:gd name="T9" fmla="*/ 0 h 310"/>
                  <a:gd name="T10" fmla="*/ 2 w 357"/>
                  <a:gd name="T11" fmla="*/ 1 h 310"/>
                  <a:gd name="T12" fmla="*/ 1 w 357"/>
                  <a:gd name="T13" fmla="*/ 1 h 310"/>
                  <a:gd name="T14" fmla="*/ 1 w 357"/>
                  <a:gd name="T15" fmla="*/ 1 h 310"/>
                  <a:gd name="T16" fmla="*/ 1 w 357"/>
                  <a:gd name="T17" fmla="*/ 1 h 310"/>
                  <a:gd name="T18" fmla="*/ 1 w 357"/>
                  <a:gd name="T19" fmla="*/ 1 h 310"/>
                  <a:gd name="T20" fmla="*/ 1 w 357"/>
                  <a:gd name="T21" fmla="*/ 1 h 310"/>
                  <a:gd name="T22" fmla="*/ 1 w 357"/>
                  <a:gd name="T23" fmla="*/ 1 h 310"/>
                  <a:gd name="T24" fmla="*/ 1 w 357"/>
                  <a:gd name="T25" fmla="*/ 1 h 310"/>
                  <a:gd name="T26" fmla="*/ 1 w 357"/>
                  <a:gd name="T27" fmla="*/ 1 h 310"/>
                  <a:gd name="T28" fmla="*/ 1 w 357"/>
                  <a:gd name="T29" fmla="*/ 1 h 310"/>
                  <a:gd name="T30" fmla="*/ 0 w 357"/>
                  <a:gd name="T31" fmla="*/ 1 h 310"/>
                  <a:gd name="T32" fmla="*/ 0 w 357"/>
                  <a:gd name="T33" fmla="*/ 2 h 310"/>
                  <a:gd name="T34" fmla="*/ 0 w 357"/>
                  <a:gd name="T35" fmla="*/ 2 h 310"/>
                  <a:gd name="T36" fmla="*/ 0 w 357"/>
                  <a:gd name="T37" fmla="*/ 2 h 310"/>
                  <a:gd name="T38" fmla="*/ 0 w 357"/>
                  <a:gd name="T39" fmla="*/ 2 h 310"/>
                  <a:gd name="T40" fmla="*/ 0 w 357"/>
                  <a:gd name="T41" fmla="*/ 2 h 310"/>
                  <a:gd name="T42" fmla="*/ 1 w 357"/>
                  <a:gd name="T43" fmla="*/ 1 h 310"/>
                  <a:gd name="T44" fmla="*/ 1 w 357"/>
                  <a:gd name="T45" fmla="*/ 1 h 310"/>
                  <a:gd name="T46" fmla="*/ 1 w 357"/>
                  <a:gd name="T47" fmla="*/ 1 h 310"/>
                  <a:gd name="T48" fmla="*/ 1 w 357"/>
                  <a:gd name="T49" fmla="*/ 1 h 310"/>
                  <a:gd name="T50" fmla="*/ 1 w 357"/>
                  <a:gd name="T51" fmla="*/ 1 h 310"/>
                  <a:gd name="T52" fmla="*/ 1 w 357"/>
                  <a:gd name="T53" fmla="*/ 1 h 310"/>
                  <a:gd name="T54" fmla="*/ 1 w 357"/>
                  <a:gd name="T55" fmla="*/ 1 h 310"/>
                  <a:gd name="T56" fmla="*/ 1 w 357"/>
                  <a:gd name="T57" fmla="*/ 1 h 310"/>
                  <a:gd name="T58" fmla="*/ 2 w 357"/>
                  <a:gd name="T59" fmla="*/ 1 h 310"/>
                  <a:gd name="T60" fmla="*/ 2 w 357"/>
                  <a:gd name="T61" fmla="*/ 1 h 310"/>
                  <a:gd name="T62" fmla="*/ 2 w 357"/>
                  <a:gd name="T63" fmla="*/ 1 h 310"/>
                  <a:gd name="T64" fmla="*/ 2 w 357"/>
                  <a:gd name="T65" fmla="*/ 0 h 310"/>
                  <a:gd name="T66" fmla="*/ 2 w 357"/>
                  <a:gd name="T67" fmla="*/ 0 h 310"/>
                  <a:gd name="T68" fmla="*/ 2 w 357"/>
                  <a:gd name="T69" fmla="*/ 0 h 310"/>
                  <a:gd name="T70" fmla="*/ 2 w 357"/>
                  <a:gd name="T71" fmla="*/ 0 h 310"/>
                  <a:gd name="T72" fmla="*/ 2 w 357"/>
                  <a:gd name="T73" fmla="*/ 0 h 310"/>
                  <a:gd name="T74" fmla="*/ 2 w 357"/>
                  <a:gd name="T75" fmla="*/ 0 h 310"/>
                  <a:gd name="T76" fmla="*/ 2 w 357"/>
                  <a:gd name="T77" fmla="*/ 0 h 310"/>
                  <a:gd name="T78" fmla="*/ 2 w 357"/>
                  <a:gd name="T79" fmla="*/ 0 h 31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357"/>
                  <a:gd name="T121" fmla="*/ 0 h 310"/>
                  <a:gd name="T122" fmla="*/ 357 w 357"/>
                  <a:gd name="T123" fmla="*/ 310 h 31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357" h="310">
                    <a:moveTo>
                      <a:pt x="353" y="39"/>
                    </a:moveTo>
                    <a:lnTo>
                      <a:pt x="334" y="32"/>
                    </a:lnTo>
                    <a:lnTo>
                      <a:pt x="322" y="47"/>
                    </a:lnTo>
                    <a:lnTo>
                      <a:pt x="310" y="62"/>
                    </a:lnTo>
                    <a:lnTo>
                      <a:pt x="298" y="76"/>
                    </a:lnTo>
                    <a:lnTo>
                      <a:pt x="284" y="92"/>
                    </a:lnTo>
                    <a:lnTo>
                      <a:pt x="268" y="108"/>
                    </a:lnTo>
                    <a:lnTo>
                      <a:pt x="251" y="124"/>
                    </a:lnTo>
                    <a:lnTo>
                      <a:pt x="234" y="138"/>
                    </a:lnTo>
                    <a:lnTo>
                      <a:pt x="214" y="154"/>
                    </a:lnTo>
                    <a:lnTo>
                      <a:pt x="193" y="171"/>
                    </a:lnTo>
                    <a:lnTo>
                      <a:pt x="170" y="187"/>
                    </a:lnTo>
                    <a:lnTo>
                      <a:pt x="146" y="204"/>
                    </a:lnTo>
                    <a:lnTo>
                      <a:pt x="120" y="221"/>
                    </a:lnTo>
                    <a:lnTo>
                      <a:pt x="93" y="238"/>
                    </a:lnTo>
                    <a:lnTo>
                      <a:pt x="64" y="255"/>
                    </a:lnTo>
                    <a:lnTo>
                      <a:pt x="33" y="273"/>
                    </a:lnTo>
                    <a:lnTo>
                      <a:pt x="0" y="292"/>
                    </a:lnTo>
                    <a:lnTo>
                      <a:pt x="11" y="310"/>
                    </a:lnTo>
                    <a:lnTo>
                      <a:pt x="43" y="292"/>
                    </a:lnTo>
                    <a:lnTo>
                      <a:pt x="75" y="273"/>
                    </a:lnTo>
                    <a:lnTo>
                      <a:pt x="104" y="256"/>
                    </a:lnTo>
                    <a:lnTo>
                      <a:pt x="133" y="239"/>
                    </a:lnTo>
                    <a:lnTo>
                      <a:pt x="159" y="222"/>
                    </a:lnTo>
                    <a:lnTo>
                      <a:pt x="183" y="205"/>
                    </a:lnTo>
                    <a:lnTo>
                      <a:pt x="206" y="189"/>
                    </a:lnTo>
                    <a:lnTo>
                      <a:pt x="227" y="172"/>
                    </a:lnTo>
                    <a:lnTo>
                      <a:pt x="247" y="156"/>
                    </a:lnTo>
                    <a:lnTo>
                      <a:pt x="267" y="139"/>
                    </a:lnTo>
                    <a:lnTo>
                      <a:pt x="284" y="124"/>
                    </a:lnTo>
                    <a:lnTo>
                      <a:pt x="300" y="108"/>
                    </a:lnTo>
                    <a:lnTo>
                      <a:pt x="314" y="92"/>
                    </a:lnTo>
                    <a:lnTo>
                      <a:pt x="328" y="75"/>
                    </a:lnTo>
                    <a:lnTo>
                      <a:pt x="340" y="61"/>
                    </a:lnTo>
                    <a:lnTo>
                      <a:pt x="352" y="45"/>
                    </a:lnTo>
                    <a:lnTo>
                      <a:pt x="332" y="37"/>
                    </a:lnTo>
                    <a:lnTo>
                      <a:pt x="353" y="39"/>
                    </a:lnTo>
                    <a:lnTo>
                      <a:pt x="357" y="0"/>
                    </a:lnTo>
                    <a:lnTo>
                      <a:pt x="334" y="32"/>
                    </a:lnTo>
                    <a:lnTo>
                      <a:pt x="353" y="3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6181" name="Freeform 172"/>
              <p:cNvSpPr>
                <a:spLocks/>
              </p:cNvSpPr>
              <p:nvPr/>
            </p:nvSpPr>
            <p:spPr bwMode="auto">
              <a:xfrm>
                <a:off x="2705" y="3041"/>
                <a:ext cx="148" cy="336"/>
              </a:xfrm>
              <a:custGeom>
                <a:avLst/>
                <a:gdLst>
                  <a:gd name="T0" fmla="*/ 0 w 834"/>
                  <a:gd name="T1" fmla="*/ 10 h 1901"/>
                  <a:gd name="T2" fmla="*/ 0 w 834"/>
                  <a:gd name="T3" fmla="*/ 10 h 1901"/>
                  <a:gd name="T4" fmla="*/ 1 w 834"/>
                  <a:gd name="T5" fmla="*/ 10 h 1901"/>
                  <a:gd name="T6" fmla="*/ 1 w 834"/>
                  <a:gd name="T7" fmla="*/ 10 h 1901"/>
                  <a:gd name="T8" fmla="*/ 2 w 834"/>
                  <a:gd name="T9" fmla="*/ 9 h 1901"/>
                  <a:gd name="T10" fmla="*/ 2 w 834"/>
                  <a:gd name="T11" fmla="*/ 8 h 1901"/>
                  <a:gd name="T12" fmla="*/ 2 w 834"/>
                  <a:gd name="T13" fmla="*/ 8 h 1901"/>
                  <a:gd name="T14" fmla="*/ 3 w 834"/>
                  <a:gd name="T15" fmla="*/ 7 h 1901"/>
                  <a:gd name="T16" fmla="*/ 3 w 834"/>
                  <a:gd name="T17" fmla="*/ 6 h 1901"/>
                  <a:gd name="T18" fmla="*/ 3 w 834"/>
                  <a:gd name="T19" fmla="*/ 5 h 1901"/>
                  <a:gd name="T20" fmla="*/ 4 w 834"/>
                  <a:gd name="T21" fmla="*/ 5 h 1901"/>
                  <a:gd name="T22" fmla="*/ 4 w 834"/>
                  <a:gd name="T23" fmla="*/ 4 h 1901"/>
                  <a:gd name="T24" fmla="*/ 4 w 834"/>
                  <a:gd name="T25" fmla="*/ 3 h 1901"/>
                  <a:gd name="T26" fmla="*/ 4 w 834"/>
                  <a:gd name="T27" fmla="*/ 2 h 1901"/>
                  <a:gd name="T28" fmla="*/ 4 w 834"/>
                  <a:gd name="T29" fmla="*/ 1 h 1901"/>
                  <a:gd name="T30" fmla="*/ 5 w 834"/>
                  <a:gd name="T31" fmla="*/ 1 h 1901"/>
                  <a:gd name="T32" fmla="*/ 5 w 834"/>
                  <a:gd name="T33" fmla="*/ 0 h 1901"/>
                  <a:gd name="T34" fmla="*/ 4 w 834"/>
                  <a:gd name="T35" fmla="*/ 0 h 1901"/>
                  <a:gd name="T36" fmla="*/ 4 w 834"/>
                  <a:gd name="T37" fmla="*/ 1 h 1901"/>
                  <a:gd name="T38" fmla="*/ 4 w 834"/>
                  <a:gd name="T39" fmla="*/ 2 h 1901"/>
                  <a:gd name="T40" fmla="*/ 4 w 834"/>
                  <a:gd name="T41" fmla="*/ 3 h 1901"/>
                  <a:gd name="T42" fmla="*/ 4 w 834"/>
                  <a:gd name="T43" fmla="*/ 4 h 1901"/>
                  <a:gd name="T44" fmla="*/ 4 w 834"/>
                  <a:gd name="T45" fmla="*/ 4 h 1901"/>
                  <a:gd name="T46" fmla="*/ 3 w 834"/>
                  <a:gd name="T47" fmla="*/ 5 h 1901"/>
                  <a:gd name="T48" fmla="*/ 3 w 834"/>
                  <a:gd name="T49" fmla="*/ 6 h 1901"/>
                  <a:gd name="T50" fmla="*/ 3 w 834"/>
                  <a:gd name="T51" fmla="*/ 7 h 1901"/>
                  <a:gd name="T52" fmla="*/ 2 w 834"/>
                  <a:gd name="T53" fmla="*/ 7 h 1901"/>
                  <a:gd name="T54" fmla="*/ 2 w 834"/>
                  <a:gd name="T55" fmla="*/ 8 h 1901"/>
                  <a:gd name="T56" fmla="*/ 2 w 834"/>
                  <a:gd name="T57" fmla="*/ 9 h 1901"/>
                  <a:gd name="T58" fmla="*/ 1 w 834"/>
                  <a:gd name="T59" fmla="*/ 9 h 1901"/>
                  <a:gd name="T60" fmla="*/ 1 w 834"/>
                  <a:gd name="T61" fmla="*/ 10 h 1901"/>
                  <a:gd name="T62" fmla="*/ 1 w 834"/>
                  <a:gd name="T63" fmla="*/ 10 h 1901"/>
                  <a:gd name="T64" fmla="*/ 0 w 834"/>
                  <a:gd name="T65" fmla="*/ 10 h 1901"/>
                  <a:gd name="T66" fmla="*/ 0 w 834"/>
                  <a:gd name="T67" fmla="*/ 10 h 1901"/>
                  <a:gd name="T68" fmla="*/ 0 w 834"/>
                  <a:gd name="T69" fmla="*/ 10 h 1901"/>
                  <a:gd name="T70" fmla="*/ 0 w 834"/>
                  <a:gd name="T71" fmla="*/ 10 h 190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34"/>
                  <a:gd name="T109" fmla="*/ 0 h 1901"/>
                  <a:gd name="T110" fmla="*/ 834 w 834"/>
                  <a:gd name="T111" fmla="*/ 1901 h 190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34" h="1901">
                    <a:moveTo>
                      <a:pt x="0" y="1892"/>
                    </a:moveTo>
                    <a:lnTo>
                      <a:pt x="14" y="1898"/>
                    </a:lnTo>
                    <a:lnTo>
                      <a:pt x="48" y="1887"/>
                    </a:lnTo>
                    <a:lnTo>
                      <a:pt x="81" y="1867"/>
                    </a:lnTo>
                    <a:lnTo>
                      <a:pt x="112" y="1843"/>
                    </a:lnTo>
                    <a:lnTo>
                      <a:pt x="146" y="1813"/>
                    </a:lnTo>
                    <a:lnTo>
                      <a:pt x="178" y="1779"/>
                    </a:lnTo>
                    <a:lnTo>
                      <a:pt x="212" y="1739"/>
                    </a:lnTo>
                    <a:lnTo>
                      <a:pt x="245" y="1696"/>
                    </a:lnTo>
                    <a:lnTo>
                      <a:pt x="278" y="1649"/>
                    </a:lnTo>
                    <a:lnTo>
                      <a:pt x="310" y="1596"/>
                    </a:lnTo>
                    <a:lnTo>
                      <a:pt x="342" y="1543"/>
                    </a:lnTo>
                    <a:lnTo>
                      <a:pt x="375" y="1485"/>
                    </a:lnTo>
                    <a:lnTo>
                      <a:pt x="408" y="1423"/>
                    </a:lnTo>
                    <a:lnTo>
                      <a:pt x="439" y="1360"/>
                    </a:lnTo>
                    <a:lnTo>
                      <a:pt x="469" y="1293"/>
                    </a:lnTo>
                    <a:lnTo>
                      <a:pt x="500" y="1225"/>
                    </a:lnTo>
                    <a:lnTo>
                      <a:pt x="530" y="1154"/>
                    </a:lnTo>
                    <a:lnTo>
                      <a:pt x="559" y="1083"/>
                    </a:lnTo>
                    <a:lnTo>
                      <a:pt x="586" y="1009"/>
                    </a:lnTo>
                    <a:lnTo>
                      <a:pt x="612" y="936"/>
                    </a:lnTo>
                    <a:lnTo>
                      <a:pt x="639" y="861"/>
                    </a:lnTo>
                    <a:lnTo>
                      <a:pt x="662" y="785"/>
                    </a:lnTo>
                    <a:lnTo>
                      <a:pt x="686" y="709"/>
                    </a:lnTo>
                    <a:lnTo>
                      <a:pt x="708" y="633"/>
                    </a:lnTo>
                    <a:lnTo>
                      <a:pt x="729" y="558"/>
                    </a:lnTo>
                    <a:lnTo>
                      <a:pt x="749" y="483"/>
                    </a:lnTo>
                    <a:lnTo>
                      <a:pt x="766" y="409"/>
                    </a:lnTo>
                    <a:lnTo>
                      <a:pt x="782" y="337"/>
                    </a:lnTo>
                    <a:lnTo>
                      <a:pt x="796" y="266"/>
                    </a:lnTo>
                    <a:lnTo>
                      <a:pt x="809" y="197"/>
                    </a:lnTo>
                    <a:lnTo>
                      <a:pt x="820" y="130"/>
                    </a:lnTo>
                    <a:lnTo>
                      <a:pt x="828" y="64"/>
                    </a:lnTo>
                    <a:lnTo>
                      <a:pt x="834" y="2"/>
                    </a:lnTo>
                    <a:lnTo>
                      <a:pt x="813" y="0"/>
                    </a:lnTo>
                    <a:lnTo>
                      <a:pt x="807" y="62"/>
                    </a:lnTo>
                    <a:lnTo>
                      <a:pt x="799" y="127"/>
                    </a:lnTo>
                    <a:lnTo>
                      <a:pt x="788" y="194"/>
                    </a:lnTo>
                    <a:lnTo>
                      <a:pt x="775" y="261"/>
                    </a:lnTo>
                    <a:lnTo>
                      <a:pt x="761" y="332"/>
                    </a:lnTo>
                    <a:lnTo>
                      <a:pt x="745" y="404"/>
                    </a:lnTo>
                    <a:lnTo>
                      <a:pt x="728" y="478"/>
                    </a:lnTo>
                    <a:lnTo>
                      <a:pt x="708" y="553"/>
                    </a:lnTo>
                    <a:lnTo>
                      <a:pt x="687" y="627"/>
                    </a:lnTo>
                    <a:lnTo>
                      <a:pt x="665" y="704"/>
                    </a:lnTo>
                    <a:lnTo>
                      <a:pt x="641" y="777"/>
                    </a:lnTo>
                    <a:lnTo>
                      <a:pt x="618" y="853"/>
                    </a:lnTo>
                    <a:lnTo>
                      <a:pt x="591" y="928"/>
                    </a:lnTo>
                    <a:lnTo>
                      <a:pt x="565" y="1002"/>
                    </a:lnTo>
                    <a:lnTo>
                      <a:pt x="538" y="1075"/>
                    </a:lnTo>
                    <a:lnTo>
                      <a:pt x="509" y="1146"/>
                    </a:lnTo>
                    <a:lnTo>
                      <a:pt x="478" y="1217"/>
                    </a:lnTo>
                    <a:lnTo>
                      <a:pt x="448" y="1285"/>
                    </a:lnTo>
                    <a:lnTo>
                      <a:pt x="418" y="1350"/>
                    </a:lnTo>
                    <a:lnTo>
                      <a:pt x="387" y="1413"/>
                    </a:lnTo>
                    <a:lnTo>
                      <a:pt x="356" y="1474"/>
                    </a:lnTo>
                    <a:lnTo>
                      <a:pt x="324" y="1532"/>
                    </a:lnTo>
                    <a:lnTo>
                      <a:pt x="292" y="1586"/>
                    </a:lnTo>
                    <a:lnTo>
                      <a:pt x="259" y="1636"/>
                    </a:lnTo>
                    <a:lnTo>
                      <a:pt x="226" y="1683"/>
                    </a:lnTo>
                    <a:lnTo>
                      <a:pt x="193" y="1726"/>
                    </a:lnTo>
                    <a:lnTo>
                      <a:pt x="162" y="1763"/>
                    </a:lnTo>
                    <a:lnTo>
                      <a:pt x="130" y="1797"/>
                    </a:lnTo>
                    <a:lnTo>
                      <a:pt x="99" y="1825"/>
                    </a:lnTo>
                    <a:lnTo>
                      <a:pt x="67" y="1848"/>
                    </a:lnTo>
                    <a:lnTo>
                      <a:pt x="37" y="1866"/>
                    </a:lnTo>
                    <a:lnTo>
                      <a:pt x="8" y="1877"/>
                    </a:lnTo>
                    <a:lnTo>
                      <a:pt x="21" y="1884"/>
                    </a:lnTo>
                    <a:lnTo>
                      <a:pt x="0" y="1892"/>
                    </a:lnTo>
                    <a:lnTo>
                      <a:pt x="4" y="1901"/>
                    </a:lnTo>
                    <a:lnTo>
                      <a:pt x="14" y="1898"/>
                    </a:lnTo>
                    <a:lnTo>
                      <a:pt x="0" y="189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6182" name="Freeform 173"/>
              <p:cNvSpPr>
                <a:spLocks/>
              </p:cNvSpPr>
              <p:nvPr/>
            </p:nvSpPr>
            <p:spPr bwMode="auto">
              <a:xfrm>
                <a:off x="2726" y="3093"/>
                <a:ext cx="165" cy="334"/>
              </a:xfrm>
              <a:custGeom>
                <a:avLst/>
                <a:gdLst>
                  <a:gd name="T0" fmla="*/ 1 w 937"/>
                  <a:gd name="T1" fmla="*/ 10 h 1886"/>
                  <a:gd name="T2" fmla="*/ 0 w 937"/>
                  <a:gd name="T3" fmla="*/ 9 h 1886"/>
                  <a:gd name="T4" fmla="*/ 0 w 937"/>
                  <a:gd name="T5" fmla="*/ 8 h 1886"/>
                  <a:gd name="T6" fmla="*/ 0 w 937"/>
                  <a:gd name="T7" fmla="*/ 7 h 1886"/>
                  <a:gd name="T8" fmla="*/ 0 w 937"/>
                  <a:gd name="T9" fmla="*/ 7 h 1886"/>
                  <a:gd name="T10" fmla="*/ 0 w 937"/>
                  <a:gd name="T11" fmla="*/ 6 h 1886"/>
                  <a:gd name="T12" fmla="*/ 0 w 937"/>
                  <a:gd name="T13" fmla="*/ 5 h 1886"/>
                  <a:gd name="T14" fmla="*/ 0 w 937"/>
                  <a:gd name="T15" fmla="*/ 5 h 1886"/>
                  <a:gd name="T16" fmla="*/ 1 w 937"/>
                  <a:gd name="T17" fmla="*/ 4 h 1886"/>
                  <a:gd name="T18" fmla="*/ 1 w 937"/>
                  <a:gd name="T19" fmla="*/ 4 h 1886"/>
                  <a:gd name="T20" fmla="*/ 1 w 937"/>
                  <a:gd name="T21" fmla="*/ 3 h 1886"/>
                  <a:gd name="T22" fmla="*/ 2 w 937"/>
                  <a:gd name="T23" fmla="*/ 3 h 1886"/>
                  <a:gd name="T24" fmla="*/ 2 w 937"/>
                  <a:gd name="T25" fmla="*/ 2 h 1886"/>
                  <a:gd name="T26" fmla="*/ 2 w 937"/>
                  <a:gd name="T27" fmla="*/ 2 h 1886"/>
                  <a:gd name="T28" fmla="*/ 3 w 937"/>
                  <a:gd name="T29" fmla="*/ 2 h 1886"/>
                  <a:gd name="T30" fmla="*/ 3 w 937"/>
                  <a:gd name="T31" fmla="*/ 2 h 1886"/>
                  <a:gd name="T32" fmla="*/ 4 w 937"/>
                  <a:gd name="T33" fmla="*/ 1 h 1886"/>
                  <a:gd name="T34" fmla="*/ 4 w 937"/>
                  <a:gd name="T35" fmla="*/ 1 h 1886"/>
                  <a:gd name="T36" fmla="*/ 4 w 937"/>
                  <a:gd name="T37" fmla="*/ 1 h 1886"/>
                  <a:gd name="T38" fmla="*/ 4 w 937"/>
                  <a:gd name="T39" fmla="*/ 1 h 1886"/>
                  <a:gd name="T40" fmla="*/ 5 w 937"/>
                  <a:gd name="T41" fmla="*/ 1 h 1886"/>
                  <a:gd name="T42" fmla="*/ 5 w 937"/>
                  <a:gd name="T43" fmla="*/ 0 h 1886"/>
                  <a:gd name="T44" fmla="*/ 5 w 937"/>
                  <a:gd name="T45" fmla="*/ 0 h 1886"/>
                  <a:gd name="T46" fmla="*/ 5 w 937"/>
                  <a:gd name="T47" fmla="*/ 0 h 1886"/>
                  <a:gd name="T48" fmla="*/ 5 w 937"/>
                  <a:gd name="T49" fmla="*/ 0 h 1886"/>
                  <a:gd name="T50" fmla="*/ 5 w 937"/>
                  <a:gd name="T51" fmla="*/ 1 h 1886"/>
                  <a:gd name="T52" fmla="*/ 5 w 937"/>
                  <a:gd name="T53" fmla="*/ 2 h 1886"/>
                  <a:gd name="T54" fmla="*/ 5 w 937"/>
                  <a:gd name="T55" fmla="*/ 3 h 1886"/>
                  <a:gd name="T56" fmla="*/ 4 w 937"/>
                  <a:gd name="T57" fmla="*/ 4 h 1886"/>
                  <a:gd name="T58" fmla="*/ 4 w 937"/>
                  <a:gd name="T59" fmla="*/ 4 h 1886"/>
                  <a:gd name="T60" fmla="*/ 4 w 937"/>
                  <a:gd name="T61" fmla="*/ 5 h 1886"/>
                  <a:gd name="T62" fmla="*/ 4 w 937"/>
                  <a:gd name="T63" fmla="*/ 6 h 1886"/>
                  <a:gd name="T64" fmla="*/ 3 w 937"/>
                  <a:gd name="T65" fmla="*/ 7 h 1886"/>
                  <a:gd name="T66" fmla="*/ 3 w 937"/>
                  <a:gd name="T67" fmla="*/ 8 h 1886"/>
                  <a:gd name="T68" fmla="*/ 3 w 937"/>
                  <a:gd name="T69" fmla="*/ 8 h 1886"/>
                  <a:gd name="T70" fmla="*/ 2 w 937"/>
                  <a:gd name="T71" fmla="*/ 9 h 1886"/>
                  <a:gd name="T72" fmla="*/ 2 w 937"/>
                  <a:gd name="T73" fmla="*/ 9 h 1886"/>
                  <a:gd name="T74" fmla="*/ 2 w 937"/>
                  <a:gd name="T75" fmla="*/ 10 h 1886"/>
                  <a:gd name="T76" fmla="*/ 1 w 937"/>
                  <a:gd name="T77" fmla="*/ 10 h 1886"/>
                  <a:gd name="T78" fmla="*/ 1 w 937"/>
                  <a:gd name="T79" fmla="*/ 10 h 188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937"/>
                  <a:gd name="T121" fmla="*/ 0 h 1886"/>
                  <a:gd name="T122" fmla="*/ 937 w 937"/>
                  <a:gd name="T123" fmla="*/ 1886 h 188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937" h="1886">
                    <a:moveTo>
                      <a:pt x="124" y="1886"/>
                    </a:moveTo>
                    <a:lnTo>
                      <a:pt x="95" y="1801"/>
                    </a:lnTo>
                    <a:lnTo>
                      <a:pt x="70" y="1719"/>
                    </a:lnTo>
                    <a:lnTo>
                      <a:pt x="49" y="1639"/>
                    </a:lnTo>
                    <a:lnTo>
                      <a:pt x="32" y="1562"/>
                    </a:lnTo>
                    <a:lnTo>
                      <a:pt x="19" y="1486"/>
                    </a:lnTo>
                    <a:lnTo>
                      <a:pt x="9" y="1414"/>
                    </a:lnTo>
                    <a:lnTo>
                      <a:pt x="3" y="1343"/>
                    </a:lnTo>
                    <a:lnTo>
                      <a:pt x="0" y="1274"/>
                    </a:lnTo>
                    <a:lnTo>
                      <a:pt x="2" y="1209"/>
                    </a:lnTo>
                    <a:lnTo>
                      <a:pt x="6" y="1146"/>
                    </a:lnTo>
                    <a:lnTo>
                      <a:pt x="12" y="1084"/>
                    </a:lnTo>
                    <a:lnTo>
                      <a:pt x="23" y="1025"/>
                    </a:lnTo>
                    <a:lnTo>
                      <a:pt x="36" y="967"/>
                    </a:lnTo>
                    <a:lnTo>
                      <a:pt x="50" y="912"/>
                    </a:lnTo>
                    <a:lnTo>
                      <a:pt x="67" y="860"/>
                    </a:lnTo>
                    <a:lnTo>
                      <a:pt x="88" y="810"/>
                    </a:lnTo>
                    <a:lnTo>
                      <a:pt x="109" y="761"/>
                    </a:lnTo>
                    <a:lnTo>
                      <a:pt x="133" y="714"/>
                    </a:lnTo>
                    <a:lnTo>
                      <a:pt x="159" y="669"/>
                    </a:lnTo>
                    <a:lnTo>
                      <a:pt x="187" y="627"/>
                    </a:lnTo>
                    <a:lnTo>
                      <a:pt x="216" y="586"/>
                    </a:lnTo>
                    <a:lnTo>
                      <a:pt x="247" y="548"/>
                    </a:lnTo>
                    <a:lnTo>
                      <a:pt x="279" y="512"/>
                    </a:lnTo>
                    <a:lnTo>
                      <a:pt x="312" y="476"/>
                    </a:lnTo>
                    <a:lnTo>
                      <a:pt x="346" y="443"/>
                    </a:lnTo>
                    <a:lnTo>
                      <a:pt x="380" y="412"/>
                    </a:lnTo>
                    <a:lnTo>
                      <a:pt x="415" y="383"/>
                    </a:lnTo>
                    <a:lnTo>
                      <a:pt x="452" y="355"/>
                    </a:lnTo>
                    <a:lnTo>
                      <a:pt x="489" y="329"/>
                    </a:lnTo>
                    <a:lnTo>
                      <a:pt x="526" y="305"/>
                    </a:lnTo>
                    <a:lnTo>
                      <a:pt x="562" y="283"/>
                    </a:lnTo>
                    <a:lnTo>
                      <a:pt x="599" y="262"/>
                    </a:lnTo>
                    <a:lnTo>
                      <a:pt x="632" y="244"/>
                    </a:lnTo>
                    <a:lnTo>
                      <a:pt x="664" y="225"/>
                    </a:lnTo>
                    <a:lnTo>
                      <a:pt x="692" y="208"/>
                    </a:lnTo>
                    <a:lnTo>
                      <a:pt x="720" y="191"/>
                    </a:lnTo>
                    <a:lnTo>
                      <a:pt x="746" y="174"/>
                    </a:lnTo>
                    <a:lnTo>
                      <a:pt x="770" y="157"/>
                    </a:lnTo>
                    <a:lnTo>
                      <a:pt x="794" y="141"/>
                    </a:lnTo>
                    <a:lnTo>
                      <a:pt x="815" y="124"/>
                    </a:lnTo>
                    <a:lnTo>
                      <a:pt x="834" y="109"/>
                    </a:lnTo>
                    <a:lnTo>
                      <a:pt x="853" y="93"/>
                    </a:lnTo>
                    <a:lnTo>
                      <a:pt x="870" y="77"/>
                    </a:lnTo>
                    <a:lnTo>
                      <a:pt x="886" y="61"/>
                    </a:lnTo>
                    <a:lnTo>
                      <a:pt x="900" y="46"/>
                    </a:lnTo>
                    <a:lnTo>
                      <a:pt x="913" y="30"/>
                    </a:lnTo>
                    <a:lnTo>
                      <a:pt x="925" y="15"/>
                    </a:lnTo>
                    <a:lnTo>
                      <a:pt x="937" y="0"/>
                    </a:lnTo>
                    <a:lnTo>
                      <a:pt x="930" y="61"/>
                    </a:lnTo>
                    <a:lnTo>
                      <a:pt x="922" y="127"/>
                    </a:lnTo>
                    <a:lnTo>
                      <a:pt x="912" y="194"/>
                    </a:lnTo>
                    <a:lnTo>
                      <a:pt x="899" y="262"/>
                    </a:lnTo>
                    <a:lnTo>
                      <a:pt x="884" y="333"/>
                    </a:lnTo>
                    <a:lnTo>
                      <a:pt x="868" y="405"/>
                    </a:lnTo>
                    <a:lnTo>
                      <a:pt x="851" y="479"/>
                    </a:lnTo>
                    <a:lnTo>
                      <a:pt x="832" y="554"/>
                    </a:lnTo>
                    <a:lnTo>
                      <a:pt x="811" y="628"/>
                    </a:lnTo>
                    <a:lnTo>
                      <a:pt x="788" y="705"/>
                    </a:lnTo>
                    <a:lnTo>
                      <a:pt x="765" y="779"/>
                    </a:lnTo>
                    <a:lnTo>
                      <a:pt x="741" y="856"/>
                    </a:lnTo>
                    <a:lnTo>
                      <a:pt x="715" y="930"/>
                    </a:lnTo>
                    <a:lnTo>
                      <a:pt x="689" y="1004"/>
                    </a:lnTo>
                    <a:lnTo>
                      <a:pt x="661" y="1077"/>
                    </a:lnTo>
                    <a:lnTo>
                      <a:pt x="632" y="1148"/>
                    </a:lnTo>
                    <a:lnTo>
                      <a:pt x="602" y="1219"/>
                    </a:lnTo>
                    <a:lnTo>
                      <a:pt x="572" y="1288"/>
                    </a:lnTo>
                    <a:lnTo>
                      <a:pt x="541" y="1353"/>
                    </a:lnTo>
                    <a:lnTo>
                      <a:pt x="510" y="1416"/>
                    </a:lnTo>
                    <a:lnTo>
                      <a:pt x="478" y="1478"/>
                    </a:lnTo>
                    <a:lnTo>
                      <a:pt x="446" y="1536"/>
                    </a:lnTo>
                    <a:lnTo>
                      <a:pt x="414" y="1590"/>
                    </a:lnTo>
                    <a:lnTo>
                      <a:pt x="381" y="1641"/>
                    </a:lnTo>
                    <a:lnTo>
                      <a:pt x="348" y="1688"/>
                    </a:lnTo>
                    <a:lnTo>
                      <a:pt x="316" y="1731"/>
                    </a:lnTo>
                    <a:lnTo>
                      <a:pt x="283" y="1769"/>
                    </a:lnTo>
                    <a:lnTo>
                      <a:pt x="251" y="1804"/>
                    </a:lnTo>
                    <a:lnTo>
                      <a:pt x="218" y="1832"/>
                    </a:lnTo>
                    <a:lnTo>
                      <a:pt x="187" y="1856"/>
                    </a:lnTo>
                    <a:lnTo>
                      <a:pt x="155" y="1874"/>
                    </a:lnTo>
                    <a:lnTo>
                      <a:pt x="124" y="1886"/>
                    </a:lnTo>
                    <a:close/>
                  </a:path>
                </a:pathLst>
              </a:custGeom>
              <a:solidFill>
                <a:srgbClr val="00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6183" name="Freeform 174"/>
              <p:cNvSpPr>
                <a:spLocks/>
              </p:cNvSpPr>
              <p:nvPr/>
            </p:nvSpPr>
            <p:spPr bwMode="auto">
              <a:xfrm>
                <a:off x="2724" y="3138"/>
                <a:ext cx="108" cy="290"/>
              </a:xfrm>
              <a:custGeom>
                <a:avLst/>
                <a:gdLst>
                  <a:gd name="T0" fmla="*/ 3 w 616"/>
                  <a:gd name="T1" fmla="*/ 0 h 1637"/>
                  <a:gd name="T2" fmla="*/ 3 w 616"/>
                  <a:gd name="T3" fmla="*/ 0 h 1637"/>
                  <a:gd name="T4" fmla="*/ 2 w 616"/>
                  <a:gd name="T5" fmla="*/ 1 h 1637"/>
                  <a:gd name="T6" fmla="*/ 2 w 616"/>
                  <a:gd name="T7" fmla="*/ 1 h 1637"/>
                  <a:gd name="T8" fmla="*/ 2 w 616"/>
                  <a:gd name="T9" fmla="*/ 1 h 1637"/>
                  <a:gd name="T10" fmla="*/ 1 w 616"/>
                  <a:gd name="T11" fmla="*/ 2 h 1637"/>
                  <a:gd name="T12" fmla="*/ 1 w 616"/>
                  <a:gd name="T13" fmla="*/ 2 h 1637"/>
                  <a:gd name="T14" fmla="*/ 1 w 616"/>
                  <a:gd name="T15" fmla="*/ 2 h 1637"/>
                  <a:gd name="T16" fmla="*/ 1 w 616"/>
                  <a:gd name="T17" fmla="*/ 3 h 1637"/>
                  <a:gd name="T18" fmla="*/ 0 w 616"/>
                  <a:gd name="T19" fmla="*/ 4 h 1637"/>
                  <a:gd name="T20" fmla="*/ 0 w 616"/>
                  <a:gd name="T21" fmla="*/ 4 h 1637"/>
                  <a:gd name="T22" fmla="*/ 0 w 616"/>
                  <a:gd name="T23" fmla="*/ 5 h 1637"/>
                  <a:gd name="T24" fmla="*/ 0 w 616"/>
                  <a:gd name="T25" fmla="*/ 6 h 1637"/>
                  <a:gd name="T26" fmla="*/ 0 w 616"/>
                  <a:gd name="T27" fmla="*/ 6 h 1637"/>
                  <a:gd name="T28" fmla="*/ 0 w 616"/>
                  <a:gd name="T29" fmla="*/ 7 h 1637"/>
                  <a:gd name="T30" fmla="*/ 0 w 616"/>
                  <a:gd name="T31" fmla="*/ 8 h 1637"/>
                  <a:gd name="T32" fmla="*/ 1 w 616"/>
                  <a:gd name="T33" fmla="*/ 9 h 1637"/>
                  <a:gd name="T34" fmla="*/ 1 w 616"/>
                  <a:gd name="T35" fmla="*/ 9 h 1637"/>
                  <a:gd name="T36" fmla="*/ 0 w 616"/>
                  <a:gd name="T37" fmla="*/ 8 h 1637"/>
                  <a:gd name="T38" fmla="*/ 0 w 616"/>
                  <a:gd name="T39" fmla="*/ 7 h 1637"/>
                  <a:gd name="T40" fmla="*/ 0 w 616"/>
                  <a:gd name="T41" fmla="*/ 6 h 1637"/>
                  <a:gd name="T42" fmla="*/ 0 w 616"/>
                  <a:gd name="T43" fmla="*/ 5 h 1637"/>
                  <a:gd name="T44" fmla="*/ 0 w 616"/>
                  <a:gd name="T45" fmla="*/ 5 h 1637"/>
                  <a:gd name="T46" fmla="*/ 0 w 616"/>
                  <a:gd name="T47" fmla="*/ 4 h 1637"/>
                  <a:gd name="T48" fmla="*/ 1 w 616"/>
                  <a:gd name="T49" fmla="*/ 3 h 1637"/>
                  <a:gd name="T50" fmla="*/ 1 w 616"/>
                  <a:gd name="T51" fmla="*/ 3 h 1637"/>
                  <a:gd name="T52" fmla="*/ 1 w 616"/>
                  <a:gd name="T53" fmla="*/ 2 h 1637"/>
                  <a:gd name="T54" fmla="*/ 1 w 616"/>
                  <a:gd name="T55" fmla="*/ 2 h 1637"/>
                  <a:gd name="T56" fmla="*/ 2 w 616"/>
                  <a:gd name="T57" fmla="*/ 1 h 1637"/>
                  <a:gd name="T58" fmla="*/ 2 w 616"/>
                  <a:gd name="T59" fmla="*/ 1 h 1637"/>
                  <a:gd name="T60" fmla="*/ 2 w 616"/>
                  <a:gd name="T61" fmla="*/ 1 h 1637"/>
                  <a:gd name="T62" fmla="*/ 3 w 616"/>
                  <a:gd name="T63" fmla="*/ 1 h 1637"/>
                  <a:gd name="T64" fmla="*/ 3 w 616"/>
                  <a:gd name="T65" fmla="*/ 0 h 1637"/>
                  <a:gd name="T66" fmla="*/ 3 w 616"/>
                  <a:gd name="T67" fmla="*/ 0 h 1637"/>
                  <a:gd name="T68" fmla="*/ 3 w 616"/>
                  <a:gd name="T69" fmla="*/ 0 h 1637"/>
                  <a:gd name="T70" fmla="*/ 3 w 616"/>
                  <a:gd name="T71" fmla="*/ 0 h 163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16"/>
                  <a:gd name="T109" fmla="*/ 0 h 1637"/>
                  <a:gd name="T110" fmla="*/ 616 w 616"/>
                  <a:gd name="T111" fmla="*/ 1637 h 1637"/>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16" h="1637">
                    <a:moveTo>
                      <a:pt x="606" y="0"/>
                    </a:moveTo>
                    <a:lnTo>
                      <a:pt x="606" y="0"/>
                    </a:lnTo>
                    <a:lnTo>
                      <a:pt x="569" y="21"/>
                    </a:lnTo>
                    <a:lnTo>
                      <a:pt x="532" y="43"/>
                    </a:lnTo>
                    <a:lnTo>
                      <a:pt x="494" y="67"/>
                    </a:lnTo>
                    <a:lnTo>
                      <a:pt x="458" y="93"/>
                    </a:lnTo>
                    <a:lnTo>
                      <a:pt x="421" y="121"/>
                    </a:lnTo>
                    <a:lnTo>
                      <a:pt x="384" y="151"/>
                    </a:lnTo>
                    <a:lnTo>
                      <a:pt x="350" y="182"/>
                    </a:lnTo>
                    <a:lnTo>
                      <a:pt x="316" y="215"/>
                    </a:lnTo>
                    <a:lnTo>
                      <a:pt x="283" y="251"/>
                    </a:lnTo>
                    <a:lnTo>
                      <a:pt x="251" y="289"/>
                    </a:lnTo>
                    <a:lnTo>
                      <a:pt x="219" y="327"/>
                    </a:lnTo>
                    <a:lnTo>
                      <a:pt x="190" y="368"/>
                    </a:lnTo>
                    <a:lnTo>
                      <a:pt x="162" y="411"/>
                    </a:lnTo>
                    <a:lnTo>
                      <a:pt x="136" y="456"/>
                    </a:lnTo>
                    <a:lnTo>
                      <a:pt x="111" y="503"/>
                    </a:lnTo>
                    <a:lnTo>
                      <a:pt x="90" y="553"/>
                    </a:lnTo>
                    <a:lnTo>
                      <a:pt x="69" y="603"/>
                    </a:lnTo>
                    <a:lnTo>
                      <a:pt x="52" y="656"/>
                    </a:lnTo>
                    <a:lnTo>
                      <a:pt x="37" y="712"/>
                    </a:lnTo>
                    <a:lnTo>
                      <a:pt x="24" y="769"/>
                    </a:lnTo>
                    <a:lnTo>
                      <a:pt x="14" y="830"/>
                    </a:lnTo>
                    <a:lnTo>
                      <a:pt x="7" y="891"/>
                    </a:lnTo>
                    <a:lnTo>
                      <a:pt x="3" y="956"/>
                    </a:lnTo>
                    <a:lnTo>
                      <a:pt x="0" y="1021"/>
                    </a:lnTo>
                    <a:lnTo>
                      <a:pt x="4" y="1091"/>
                    </a:lnTo>
                    <a:lnTo>
                      <a:pt x="11" y="1162"/>
                    </a:lnTo>
                    <a:lnTo>
                      <a:pt x="20" y="1234"/>
                    </a:lnTo>
                    <a:lnTo>
                      <a:pt x="33" y="1312"/>
                    </a:lnTo>
                    <a:lnTo>
                      <a:pt x="50" y="1389"/>
                    </a:lnTo>
                    <a:lnTo>
                      <a:pt x="71" y="1469"/>
                    </a:lnTo>
                    <a:lnTo>
                      <a:pt x="96" y="1552"/>
                    </a:lnTo>
                    <a:lnTo>
                      <a:pt x="125" y="1637"/>
                    </a:lnTo>
                    <a:lnTo>
                      <a:pt x="146" y="1629"/>
                    </a:lnTo>
                    <a:lnTo>
                      <a:pt x="117" y="1544"/>
                    </a:lnTo>
                    <a:lnTo>
                      <a:pt x="92" y="1464"/>
                    </a:lnTo>
                    <a:lnTo>
                      <a:pt x="71" y="1384"/>
                    </a:lnTo>
                    <a:lnTo>
                      <a:pt x="54" y="1306"/>
                    </a:lnTo>
                    <a:lnTo>
                      <a:pt x="41" y="1231"/>
                    </a:lnTo>
                    <a:lnTo>
                      <a:pt x="32" y="1159"/>
                    </a:lnTo>
                    <a:lnTo>
                      <a:pt x="25" y="1088"/>
                    </a:lnTo>
                    <a:lnTo>
                      <a:pt x="24" y="1021"/>
                    </a:lnTo>
                    <a:lnTo>
                      <a:pt x="24" y="956"/>
                    </a:lnTo>
                    <a:lnTo>
                      <a:pt x="28" y="894"/>
                    </a:lnTo>
                    <a:lnTo>
                      <a:pt x="35" y="832"/>
                    </a:lnTo>
                    <a:lnTo>
                      <a:pt x="45" y="775"/>
                    </a:lnTo>
                    <a:lnTo>
                      <a:pt x="58" y="717"/>
                    </a:lnTo>
                    <a:lnTo>
                      <a:pt x="73" y="662"/>
                    </a:lnTo>
                    <a:lnTo>
                      <a:pt x="90" y="610"/>
                    </a:lnTo>
                    <a:lnTo>
                      <a:pt x="111" y="561"/>
                    </a:lnTo>
                    <a:lnTo>
                      <a:pt x="132" y="513"/>
                    </a:lnTo>
                    <a:lnTo>
                      <a:pt x="154" y="466"/>
                    </a:lnTo>
                    <a:lnTo>
                      <a:pt x="180" y="421"/>
                    </a:lnTo>
                    <a:lnTo>
                      <a:pt x="208" y="381"/>
                    </a:lnTo>
                    <a:lnTo>
                      <a:pt x="237" y="340"/>
                    </a:lnTo>
                    <a:lnTo>
                      <a:pt x="267" y="302"/>
                    </a:lnTo>
                    <a:lnTo>
                      <a:pt x="299" y="266"/>
                    </a:lnTo>
                    <a:lnTo>
                      <a:pt x="331" y="231"/>
                    </a:lnTo>
                    <a:lnTo>
                      <a:pt x="366" y="198"/>
                    </a:lnTo>
                    <a:lnTo>
                      <a:pt x="400" y="167"/>
                    </a:lnTo>
                    <a:lnTo>
                      <a:pt x="434" y="139"/>
                    </a:lnTo>
                    <a:lnTo>
                      <a:pt x="471" y="112"/>
                    </a:lnTo>
                    <a:lnTo>
                      <a:pt x="507" y="85"/>
                    </a:lnTo>
                    <a:lnTo>
                      <a:pt x="543" y="62"/>
                    </a:lnTo>
                    <a:lnTo>
                      <a:pt x="580" y="39"/>
                    </a:lnTo>
                    <a:lnTo>
                      <a:pt x="616" y="18"/>
                    </a:lnTo>
                    <a:lnTo>
                      <a:pt x="60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6184" name="Freeform 175"/>
              <p:cNvSpPr>
                <a:spLocks/>
              </p:cNvSpPr>
              <p:nvPr/>
            </p:nvSpPr>
            <p:spPr bwMode="auto">
              <a:xfrm>
                <a:off x="2831" y="3086"/>
                <a:ext cx="63" cy="55"/>
              </a:xfrm>
              <a:custGeom>
                <a:avLst/>
                <a:gdLst>
                  <a:gd name="T0" fmla="*/ 2 w 357"/>
                  <a:gd name="T1" fmla="*/ 0 h 309"/>
                  <a:gd name="T2" fmla="*/ 2 w 357"/>
                  <a:gd name="T3" fmla="*/ 0 h 309"/>
                  <a:gd name="T4" fmla="*/ 2 w 357"/>
                  <a:gd name="T5" fmla="*/ 0 h 309"/>
                  <a:gd name="T6" fmla="*/ 2 w 357"/>
                  <a:gd name="T7" fmla="*/ 0 h 309"/>
                  <a:gd name="T8" fmla="*/ 2 w 357"/>
                  <a:gd name="T9" fmla="*/ 0 h 309"/>
                  <a:gd name="T10" fmla="*/ 2 w 357"/>
                  <a:gd name="T11" fmla="*/ 1 h 309"/>
                  <a:gd name="T12" fmla="*/ 1 w 357"/>
                  <a:gd name="T13" fmla="*/ 1 h 309"/>
                  <a:gd name="T14" fmla="*/ 1 w 357"/>
                  <a:gd name="T15" fmla="*/ 1 h 309"/>
                  <a:gd name="T16" fmla="*/ 1 w 357"/>
                  <a:gd name="T17" fmla="*/ 1 h 309"/>
                  <a:gd name="T18" fmla="*/ 1 w 357"/>
                  <a:gd name="T19" fmla="*/ 1 h 309"/>
                  <a:gd name="T20" fmla="*/ 1 w 357"/>
                  <a:gd name="T21" fmla="*/ 1 h 309"/>
                  <a:gd name="T22" fmla="*/ 1 w 357"/>
                  <a:gd name="T23" fmla="*/ 1 h 309"/>
                  <a:gd name="T24" fmla="*/ 1 w 357"/>
                  <a:gd name="T25" fmla="*/ 1 h 309"/>
                  <a:gd name="T26" fmla="*/ 1 w 357"/>
                  <a:gd name="T27" fmla="*/ 1 h 309"/>
                  <a:gd name="T28" fmla="*/ 1 w 357"/>
                  <a:gd name="T29" fmla="*/ 1 h 309"/>
                  <a:gd name="T30" fmla="*/ 0 w 357"/>
                  <a:gd name="T31" fmla="*/ 1 h 309"/>
                  <a:gd name="T32" fmla="*/ 0 w 357"/>
                  <a:gd name="T33" fmla="*/ 2 h 309"/>
                  <a:gd name="T34" fmla="*/ 0 w 357"/>
                  <a:gd name="T35" fmla="*/ 2 h 309"/>
                  <a:gd name="T36" fmla="*/ 0 w 357"/>
                  <a:gd name="T37" fmla="*/ 2 h 309"/>
                  <a:gd name="T38" fmla="*/ 0 w 357"/>
                  <a:gd name="T39" fmla="*/ 2 h 309"/>
                  <a:gd name="T40" fmla="*/ 0 w 357"/>
                  <a:gd name="T41" fmla="*/ 2 h 309"/>
                  <a:gd name="T42" fmla="*/ 1 w 357"/>
                  <a:gd name="T43" fmla="*/ 1 h 309"/>
                  <a:gd name="T44" fmla="*/ 1 w 357"/>
                  <a:gd name="T45" fmla="*/ 1 h 309"/>
                  <a:gd name="T46" fmla="*/ 1 w 357"/>
                  <a:gd name="T47" fmla="*/ 1 h 309"/>
                  <a:gd name="T48" fmla="*/ 1 w 357"/>
                  <a:gd name="T49" fmla="*/ 1 h 309"/>
                  <a:gd name="T50" fmla="*/ 1 w 357"/>
                  <a:gd name="T51" fmla="*/ 1 h 309"/>
                  <a:gd name="T52" fmla="*/ 1 w 357"/>
                  <a:gd name="T53" fmla="*/ 1 h 309"/>
                  <a:gd name="T54" fmla="*/ 1 w 357"/>
                  <a:gd name="T55" fmla="*/ 1 h 309"/>
                  <a:gd name="T56" fmla="*/ 1 w 357"/>
                  <a:gd name="T57" fmla="*/ 1 h 309"/>
                  <a:gd name="T58" fmla="*/ 2 w 357"/>
                  <a:gd name="T59" fmla="*/ 1 h 309"/>
                  <a:gd name="T60" fmla="*/ 2 w 357"/>
                  <a:gd name="T61" fmla="*/ 1 h 309"/>
                  <a:gd name="T62" fmla="*/ 2 w 357"/>
                  <a:gd name="T63" fmla="*/ 1 h 309"/>
                  <a:gd name="T64" fmla="*/ 2 w 357"/>
                  <a:gd name="T65" fmla="*/ 0 h 309"/>
                  <a:gd name="T66" fmla="*/ 2 w 357"/>
                  <a:gd name="T67" fmla="*/ 0 h 309"/>
                  <a:gd name="T68" fmla="*/ 2 w 357"/>
                  <a:gd name="T69" fmla="*/ 0 h 309"/>
                  <a:gd name="T70" fmla="*/ 2 w 357"/>
                  <a:gd name="T71" fmla="*/ 0 h 309"/>
                  <a:gd name="T72" fmla="*/ 2 w 357"/>
                  <a:gd name="T73" fmla="*/ 0 h 309"/>
                  <a:gd name="T74" fmla="*/ 2 w 357"/>
                  <a:gd name="T75" fmla="*/ 0 h 309"/>
                  <a:gd name="T76" fmla="*/ 2 w 357"/>
                  <a:gd name="T77" fmla="*/ 0 h 309"/>
                  <a:gd name="T78" fmla="*/ 2 w 357"/>
                  <a:gd name="T79" fmla="*/ 0 h 30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357"/>
                  <a:gd name="T121" fmla="*/ 0 h 309"/>
                  <a:gd name="T122" fmla="*/ 357 w 357"/>
                  <a:gd name="T123" fmla="*/ 309 h 309"/>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357" h="309">
                    <a:moveTo>
                      <a:pt x="353" y="39"/>
                    </a:moveTo>
                    <a:lnTo>
                      <a:pt x="334" y="31"/>
                    </a:lnTo>
                    <a:lnTo>
                      <a:pt x="322" y="47"/>
                    </a:lnTo>
                    <a:lnTo>
                      <a:pt x="310" y="61"/>
                    </a:lnTo>
                    <a:lnTo>
                      <a:pt x="298" y="76"/>
                    </a:lnTo>
                    <a:lnTo>
                      <a:pt x="284" y="91"/>
                    </a:lnTo>
                    <a:lnTo>
                      <a:pt x="268" y="107"/>
                    </a:lnTo>
                    <a:lnTo>
                      <a:pt x="251" y="123"/>
                    </a:lnTo>
                    <a:lnTo>
                      <a:pt x="234" y="137"/>
                    </a:lnTo>
                    <a:lnTo>
                      <a:pt x="214" y="153"/>
                    </a:lnTo>
                    <a:lnTo>
                      <a:pt x="193" y="170"/>
                    </a:lnTo>
                    <a:lnTo>
                      <a:pt x="169" y="186"/>
                    </a:lnTo>
                    <a:lnTo>
                      <a:pt x="146" y="203"/>
                    </a:lnTo>
                    <a:lnTo>
                      <a:pt x="119" y="220"/>
                    </a:lnTo>
                    <a:lnTo>
                      <a:pt x="93" y="237"/>
                    </a:lnTo>
                    <a:lnTo>
                      <a:pt x="64" y="254"/>
                    </a:lnTo>
                    <a:lnTo>
                      <a:pt x="33" y="273"/>
                    </a:lnTo>
                    <a:lnTo>
                      <a:pt x="0" y="291"/>
                    </a:lnTo>
                    <a:lnTo>
                      <a:pt x="10" y="309"/>
                    </a:lnTo>
                    <a:lnTo>
                      <a:pt x="43" y="291"/>
                    </a:lnTo>
                    <a:lnTo>
                      <a:pt x="75" y="273"/>
                    </a:lnTo>
                    <a:lnTo>
                      <a:pt x="104" y="256"/>
                    </a:lnTo>
                    <a:lnTo>
                      <a:pt x="133" y="238"/>
                    </a:lnTo>
                    <a:lnTo>
                      <a:pt x="159" y="221"/>
                    </a:lnTo>
                    <a:lnTo>
                      <a:pt x="183" y="204"/>
                    </a:lnTo>
                    <a:lnTo>
                      <a:pt x="206" y="189"/>
                    </a:lnTo>
                    <a:lnTo>
                      <a:pt x="227" y="172"/>
                    </a:lnTo>
                    <a:lnTo>
                      <a:pt x="247" y="156"/>
                    </a:lnTo>
                    <a:lnTo>
                      <a:pt x="267" y="139"/>
                    </a:lnTo>
                    <a:lnTo>
                      <a:pt x="284" y="123"/>
                    </a:lnTo>
                    <a:lnTo>
                      <a:pt x="299" y="107"/>
                    </a:lnTo>
                    <a:lnTo>
                      <a:pt x="314" y="91"/>
                    </a:lnTo>
                    <a:lnTo>
                      <a:pt x="328" y="74"/>
                    </a:lnTo>
                    <a:lnTo>
                      <a:pt x="340" y="60"/>
                    </a:lnTo>
                    <a:lnTo>
                      <a:pt x="352" y="44"/>
                    </a:lnTo>
                    <a:lnTo>
                      <a:pt x="332" y="36"/>
                    </a:lnTo>
                    <a:lnTo>
                      <a:pt x="353" y="39"/>
                    </a:lnTo>
                    <a:lnTo>
                      <a:pt x="357" y="0"/>
                    </a:lnTo>
                    <a:lnTo>
                      <a:pt x="334" y="31"/>
                    </a:lnTo>
                    <a:lnTo>
                      <a:pt x="353" y="3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6185" name="Freeform 176"/>
              <p:cNvSpPr>
                <a:spLocks/>
              </p:cNvSpPr>
              <p:nvPr/>
            </p:nvSpPr>
            <p:spPr bwMode="auto">
              <a:xfrm>
                <a:off x="2746" y="3093"/>
                <a:ext cx="147" cy="336"/>
              </a:xfrm>
              <a:custGeom>
                <a:avLst/>
                <a:gdLst>
                  <a:gd name="T0" fmla="*/ 0 w 834"/>
                  <a:gd name="T1" fmla="*/ 10 h 1901"/>
                  <a:gd name="T2" fmla="*/ 0 w 834"/>
                  <a:gd name="T3" fmla="*/ 10 h 1901"/>
                  <a:gd name="T4" fmla="*/ 1 w 834"/>
                  <a:gd name="T5" fmla="*/ 10 h 1901"/>
                  <a:gd name="T6" fmla="*/ 1 w 834"/>
                  <a:gd name="T7" fmla="*/ 10 h 1901"/>
                  <a:gd name="T8" fmla="*/ 2 w 834"/>
                  <a:gd name="T9" fmla="*/ 9 h 1901"/>
                  <a:gd name="T10" fmla="*/ 2 w 834"/>
                  <a:gd name="T11" fmla="*/ 8 h 1901"/>
                  <a:gd name="T12" fmla="*/ 2 w 834"/>
                  <a:gd name="T13" fmla="*/ 8 h 1901"/>
                  <a:gd name="T14" fmla="*/ 3 w 834"/>
                  <a:gd name="T15" fmla="*/ 7 h 1901"/>
                  <a:gd name="T16" fmla="*/ 3 w 834"/>
                  <a:gd name="T17" fmla="*/ 6 h 1901"/>
                  <a:gd name="T18" fmla="*/ 3 w 834"/>
                  <a:gd name="T19" fmla="*/ 6 h 1901"/>
                  <a:gd name="T20" fmla="*/ 4 w 834"/>
                  <a:gd name="T21" fmla="*/ 5 h 1901"/>
                  <a:gd name="T22" fmla="*/ 4 w 834"/>
                  <a:gd name="T23" fmla="*/ 4 h 1901"/>
                  <a:gd name="T24" fmla="*/ 4 w 834"/>
                  <a:gd name="T25" fmla="*/ 3 h 1901"/>
                  <a:gd name="T26" fmla="*/ 4 w 834"/>
                  <a:gd name="T27" fmla="*/ 2 h 1901"/>
                  <a:gd name="T28" fmla="*/ 4 w 834"/>
                  <a:gd name="T29" fmla="*/ 1 h 1901"/>
                  <a:gd name="T30" fmla="*/ 5 w 834"/>
                  <a:gd name="T31" fmla="*/ 1 h 1901"/>
                  <a:gd name="T32" fmla="*/ 5 w 834"/>
                  <a:gd name="T33" fmla="*/ 0 h 1901"/>
                  <a:gd name="T34" fmla="*/ 4 w 834"/>
                  <a:gd name="T35" fmla="*/ 0 h 1901"/>
                  <a:gd name="T36" fmla="*/ 4 w 834"/>
                  <a:gd name="T37" fmla="*/ 1 h 1901"/>
                  <a:gd name="T38" fmla="*/ 4 w 834"/>
                  <a:gd name="T39" fmla="*/ 2 h 1901"/>
                  <a:gd name="T40" fmla="*/ 4 w 834"/>
                  <a:gd name="T41" fmla="*/ 3 h 1901"/>
                  <a:gd name="T42" fmla="*/ 4 w 834"/>
                  <a:gd name="T43" fmla="*/ 4 h 1901"/>
                  <a:gd name="T44" fmla="*/ 4 w 834"/>
                  <a:gd name="T45" fmla="*/ 4 h 1901"/>
                  <a:gd name="T46" fmla="*/ 3 w 834"/>
                  <a:gd name="T47" fmla="*/ 5 h 1901"/>
                  <a:gd name="T48" fmla="*/ 3 w 834"/>
                  <a:gd name="T49" fmla="*/ 6 h 1901"/>
                  <a:gd name="T50" fmla="*/ 3 w 834"/>
                  <a:gd name="T51" fmla="*/ 7 h 1901"/>
                  <a:gd name="T52" fmla="*/ 2 w 834"/>
                  <a:gd name="T53" fmla="*/ 7 h 1901"/>
                  <a:gd name="T54" fmla="*/ 2 w 834"/>
                  <a:gd name="T55" fmla="*/ 8 h 1901"/>
                  <a:gd name="T56" fmla="*/ 2 w 834"/>
                  <a:gd name="T57" fmla="*/ 9 h 1901"/>
                  <a:gd name="T58" fmla="*/ 1 w 834"/>
                  <a:gd name="T59" fmla="*/ 9 h 1901"/>
                  <a:gd name="T60" fmla="*/ 1 w 834"/>
                  <a:gd name="T61" fmla="*/ 10 h 1901"/>
                  <a:gd name="T62" fmla="*/ 1 w 834"/>
                  <a:gd name="T63" fmla="*/ 10 h 1901"/>
                  <a:gd name="T64" fmla="*/ 0 w 834"/>
                  <a:gd name="T65" fmla="*/ 10 h 1901"/>
                  <a:gd name="T66" fmla="*/ 0 w 834"/>
                  <a:gd name="T67" fmla="*/ 10 h 1901"/>
                  <a:gd name="T68" fmla="*/ 0 w 834"/>
                  <a:gd name="T69" fmla="*/ 10 h 1901"/>
                  <a:gd name="T70" fmla="*/ 0 w 834"/>
                  <a:gd name="T71" fmla="*/ 10 h 190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34"/>
                  <a:gd name="T109" fmla="*/ 0 h 1901"/>
                  <a:gd name="T110" fmla="*/ 834 w 834"/>
                  <a:gd name="T111" fmla="*/ 1901 h 190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34" h="1901">
                    <a:moveTo>
                      <a:pt x="0" y="1892"/>
                    </a:moveTo>
                    <a:lnTo>
                      <a:pt x="13" y="1899"/>
                    </a:lnTo>
                    <a:lnTo>
                      <a:pt x="48" y="1887"/>
                    </a:lnTo>
                    <a:lnTo>
                      <a:pt x="80" y="1867"/>
                    </a:lnTo>
                    <a:lnTo>
                      <a:pt x="112" y="1844"/>
                    </a:lnTo>
                    <a:lnTo>
                      <a:pt x="146" y="1813"/>
                    </a:lnTo>
                    <a:lnTo>
                      <a:pt x="178" y="1779"/>
                    </a:lnTo>
                    <a:lnTo>
                      <a:pt x="212" y="1740"/>
                    </a:lnTo>
                    <a:lnTo>
                      <a:pt x="245" y="1697"/>
                    </a:lnTo>
                    <a:lnTo>
                      <a:pt x="277" y="1649"/>
                    </a:lnTo>
                    <a:lnTo>
                      <a:pt x="310" y="1597"/>
                    </a:lnTo>
                    <a:lnTo>
                      <a:pt x="342" y="1543"/>
                    </a:lnTo>
                    <a:lnTo>
                      <a:pt x="375" y="1485"/>
                    </a:lnTo>
                    <a:lnTo>
                      <a:pt x="407" y="1423"/>
                    </a:lnTo>
                    <a:lnTo>
                      <a:pt x="439" y="1360"/>
                    </a:lnTo>
                    <a:lnTo>
                      <a:pt x="469" y="1293"/>
                    </a:lnTo>
                    <a:lnTo>
                      <a:pt x="499" y="1225"/>
                    </a:lnTo>
                    <a:lnTo>
                      <a:pt x="530" y="1154"/>
                    </a:lnTo>
                    <a:lnTo>
                      <a:pt x="558" y="1083"/>
                    </a:lnTo>
                    <a:lnTo>
                      <a:pt x="586" y="1010"/>
                    </a:lnTo>
                    <a:lnTo>
                      <a:pt x="612" y="936"/>
                    </a:lnTo>
                    <a:lnTo>
                      <a:pt x="639" y="862"/>
                    </a:lnTo>
                    <a:lnTo>
                      <a:pt x="662" y="785"/>
                    </a:lnTo>
                    <a:lnTo>
                      <a:pt x="686" y="709"/>
                    </a:lnTo>
                    <a:lnTo>
                      <a:pt x="708" y="633"/>
                    </a:lnTo>
                    <a:lnTo>
                      <a:pt x="729" y="558"/>
                    </a:lnTo>
                    <a:lnTo>
                      <a:pt x="749" y="483"/>
                    </a:lnTo>
                    <a:lnTo>
                      <a:pt x="766" y="410"/>
                    </a:lnTo>
                    <a:lnTo>
                      <a:pt x="782" y="338"/>
                    </a:lnTo>
                    <a:lnTo>
                      <a:pt x="796" y="267"/>
                    </a:lnTo>
                    <a:lnTo>
                      <a:pt x="809" y="197"/>
                    </a:lnTo>
                    <a:lnTo>
                      <a:pt x="820" y="130"/>
                    </a:lnTo>
                    <a:lnTo>
                      <a:pt x="828" y="65"/>
                    </a:lnTo>
                    <a:lnTo>
                      <a:pt x="834" y="3"/>
                    </a:lnTo>
                    <a:lnTo>
                      <a:pt x="813" y="0"/>
                    </a:lnTo>
                    <a:lnTo>
                      <a:pt x="807" y="62"/>
                    </a:lnTo>
                    <a:lnTo>
                      <a:pt x="799" y="128"/>
                    </a:lnTo>
                    <a:lnTo>
                      <a:pt x="788" y="195"/>
                    </a:lnTo>
                    <a:lnTo>
                      <a:pt x="775" y="262"/>
                    </a:lnTo>
                    <a:lnTo>
                      <a:pt x="761" y="332"/>
                    </a:lnTo>
                    <a:lnTo>
                      <a:pt x="745" y="405"/>
                    </a:lnTo>
                    <a:lnTo>
                      <a:pt x="728" y="478"/>
                    </a:lnTo>
                    <a:lnTo>
                      <a:pt x="708" y="553"/>
                    </a:lnTo>
                    <a:lnTo>
                      <a:pt x="687" y="628"/>
                    </a:lnTo>
                    <a:lnTo>
                      <a:pt x="665" y="704"/>
                    </a:lnTo>
                    <a:lnTo>
                      <a:pt x="641" y="778"/>
                    </a:lnTo>
                    <a:lnTo>
                      <a:pt x="618" y="854"/>
                    </a:lnTo>
                    <a:lnTo>
                      <a:pt x="591" y="928"/>
                    </a:lnTo>
                    <a:lnTo>
                      <a:pt x="565" y="1002"/>
                    </a:lnTo>
                    <a:lnTo>
                      <a:pt x="537" y="1076"/>
                    </a:lnTo>
                    <a:lnTo>
                      <a:pt x="509" y="1146"/>
                    </a:lnTo>
                    <a:lnTo>
                      <a:pt x="478" y="1217"/>
                    </a:lnTo>
                    <a:lnTo>
                      <a:pt x="448" y="1286"/>
                    </a:lnTo>
                    <a:lnTo>
                      <a:pt x="418" y="1350"/>
                    </a:lnTo>
                    <a:lnTo>
                      <a:pt x="386" y="1413"/>
                    </a:lnTo>
                    <a:lnTo>
                      <a:pt x="356" y="1475"/>
                    </a:lnTo>
                    <a:lnTo>
                      <a:pt x="323" y="1532"/>
                    </a:lnTo>
                    <a:lnTo>
                      <a:pt x="292" y="1586"/>
                    </a:lnTo>
                    <a:lnTo>
                      <a:pt x="259" y="1636"/>
                    </a:lnTo>
                    <a:lnTo>
                      <a:pt x="226" y="1683"/>
                    </a:lnTo>
                    <a:lnTo>
                      <a:pt x="193" y="1727"/>
                    </a:lnTo>
                    <a:lnTo>
                      <a:pt x="162" y="1764"/>
                    </a:lnTo>
                    <a:lnTo>
                      <a:pt x="130" y="1798"/>
                    </a:lnTo>
                    <a:lnTo>
                      <a:pt x="99" y="1825"/>
                    </a:lnTo>
                    <a:lnTo>
                      <a:pt x="67" y="1849"/>
                    </a:lnTo>
                    <a:lnTo>
                      <a:pt x="37" y="1866"/>
                    </a:lnTo>
                    <a:lnTo>
                      <a:pt x="8" y="1878"/>
                    </a:lnTo>
                    <a:lnTo>
                      <a:pt x="21" y="1884"/>
                    </a:lnTo>
                    <a:lnTo>
                      <a:pt x="0" y="1892"/>
                    </a:lnTo>
                    <a:lnTo>
                      <a:pt x="4" y="1901"/>
                    </a:lnTo>
                    <a:lnTo>
                      <a:pt x="13" y="1899"/>
                    </a:lnTo>
                    <a:lnTo>
                      <a:pt x="0" y="189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6186" name="Freeform 177"/>
              <p:cNvSpPr>
                <a:spLocks/>
              </p:cNvSpPr>
              <p:nvPr/>
            </p:nvSpPr>
            <p:spPr bwMode="auto">
              <a:xfrm>
                <a:off x="2608" y="3193"/>
                <a:ext cx="156" cy="321"/>
              </a:xfrm>
              <a:custGeom>
                <a:avLst/>
                <a:gdLst>
                  <a:gd name="T0" fmla="*/ 5 w 884"/>
                  <a:gd name="T1" fmla="*/ 10 h 1814"/>
                  <a:gd name="T2" fmla="*/ 5 w 884"/>
                  <a:gd name="T3" fmla="*/ 9 h 1814"/>
                  <a:gd name="T4" fmla="*/ 5 w 884"/>
                  <a:gd name="T5" fmla="*/ 8 h 1814"/>
                  <a:gd name="T6" fmla="*/ 5 w 884"/>
                  <a:gd name="T7" fmla="*/ 8 h 1814"/>
                  <a:gd name="T8" fmla="*/ 5 w 884"/>
                  <a:gd name="T9" fmla="*/ 7 h 1814"/>
                  <a:gd name="T10" fmla="*/ 5 w 884"/>
                  <a:gd name="T11" fmla="*/ 7 h 1814"/>
                  <a:gd name="T12" fmla="*/ 5 w 884"/>
                  <a:gd name="T13" fmla="*/ 6 h 1814"/>
                  <a:gd name="T14" fmla="*/ 5 w 884"/>
                  <a:gd name="T15" fmla="*/ 6 h 1814"/>
                  <a:gd name="T16" fmla="*/ 4 w 884"/>
                  <a:gd name="T17" fmla="*/ 5 h 1814"/>
                  <a:gd name="T18" fmla="*/ 4 w 884"/>
                  <a:gd name="T19" fmla="*/ 5 h 1814"/>
                  <a:gd name="T20" fmla="*/ 4 w 884"/>
                  <a:gd name="T21" fmla="*/ 4 h 1814"/>
                  <a:gd name="T22" fmla="*/ 4 w 884"/>
                  <a:gd name="T23" fmla="*/ 4 h 1814"/>
                  <a:gd name="T24" fmla="*/ 4 w 884"/>
                  <a:gd name="T25" fmla="*/ 4 h 1814"/>
                  <a:gd name="T26" fmla="*/ 3 w 884"/>
                  <a:gd name="T27" fmla="*/ 4 h 1814"/>
                  <a:gd name="T28" fmla="*/ 3 w 884"/>
                  <a:gd name="T29" fmla="*/ 3 h 1814"/>
                  <a:gd name="T30" fmla="*/ 3 w 884"/>
                  <a:gd name="T31" fmla="*/ 3 h 1814"/>
                  <a:gd name="T32" fmla="*/ 2 w 884"/>
                  <a:gd name="T33" fmla="*/ 2 h 1814"/>
                  <a:gd name="T34" fmla="*/ 2 w 884"/>
                  <a:gd name="T35" fmla="*/ 2 h 1814"/>
                  <a:gd name="T36" fmla="*/ 1 w 884"/>
                  <a:gd name="T37" fmla="*/ 2 h 1814"/>
                  <a:gd name="T38" fmla="*/ 1 w 884"/>
                  <a:gd name="T39" fmla="*/ 1 h 1814"/>
                  <a:gd name="T40" fmla="*/ 1 w 884"/>
                  <a:gd name="T41" fmla="*/ 1 h 1814"/>
                  <a:gd name="T42" fmla="*/ 1 w 884"/>
                  <a:gd name="T43" fmla="*/ 1 h 1814"/>
                  <a:gd name="T44" fmla="*/ 0 w 884"/>
                  <a:gd name="T45" fmla="*/ 1 h 1814"/>
                  <a:gd name="T46" fmla="*/ 0 w 884"/>
                  <a:gd name="T47" fmla="*/ 0 h 1814"/>
                  <a:gd name="T48" fmla="*/ 0 w 884"/>
                  <a:gd name="T49" fmla="*/ 1 h 1814"/>
                  <a:gd name="T50" fmla="*/ 0 w 884"/>
                  <a:gd name="T51" fmla="*/ 2 h 1814"/>
                  <a:gd name="T52" fmla="*/ 0 w 884"/>
                  <a:gd name="T53" fmla="*/ 2 h 1814"/>
                  <a:gd name="T54" fmla="*/ 0 w 884"/>
                  <a:gd name="T55" fmla="*/ 3 h 1814"/>
                  <a:gd name="T56" fmla="*/ 0 w 884"/>
                  <a:gd name="T57" fmla="*/ 4 h 1814"/>
                  <a:gd name="T58" fmla="*/ 0 w 884"/>
                  <a:gd name="T59" fmla="*/ 4 h 1814"/>
                  <a:gd name="T60" fmla="*/ 0 w 884"/>
                  <a:gd name="T61" fmla="*/ 5 h 1814"/>
                  <a:gd name="T62" fmla="*/ 0 w 884"/>
                  <a:gd name="T63" fmla="*/ 5 h 1814"/>
                  <a:gd name="T64" fmla="*/ 1 w 884"/>
                  <a:gd name="T65" fmla="*/ 6 h 1814"/>
                  <a:gd name="T66" fmla="*/ 1 w 884"/>
                  <a:gd name="T67" fmla="*/ 6 h 1814"/>
                  <a:gd name="T68" fmla="*/ 1 w 884"/>
                  <a:gd name="T69" fmla="*/ 7 h 1814"/>
                  <a:gd name="T70" fmla="*/ 2 w 884"/>
                  <a:gd name="T71" fmla="*/ 7 h 1814"/>
                  <a:gd name="T72" fmla="*/ 2 w 884"/>
                  <a:gd name="T73" fmla="*/ 8 h 1814"/>
                  <a:gd name="T74" fmla="*/ 3 w 884"/>
                  <a:gd name="T75" fmla="*/ 8 h 1814"/>
                  <a:gd name="T76" fmla="*/ 3 w 884"/>
                  <a:gd name="T77" fmla="*/ 9 h 1814"/>
                  <a:gd name="T78" fmla="*/ 4 w 884"/>
                  <a:gd name="T79" fmla="*/ 10 h 181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884"/>
                  <a:gd name="T121" fmla="*/ 0 h 1814"/>
                  <a:gd name="T122" fmla="*/ 884 w 884"/>
                  <a:gd name="T123" fmla="*/ 1814 h 181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884" h="1814">
                    <a:moveTo>
                      <a:pt x="864" y="1814"/>
                    </a:moveTo>
                    <a:lnTo>
                      <a:pt x="871" y="1747"/>
                    </a:lnTo>
                    <a:lnTo>
                      <a:pt x="876" y="1681"/>
                    </a:lnTo>
                    <a:lnTo>
                      <a:pt x="881" y="1619"/>
                    </a:lnTo>
                    <a:lnTo>
                      <a:pt x="883" y="1559"/>
                    </a:lnTo>
                    <a:lnTo>
                      <a:pt x="884" y="1501"/>
                    </a:lnTo>
                    <a:lnTo>
                      <a:pt x="884" y="1445"/>
                    </a:lnTo>
                    <a:lnTo>
                      <a:pt x="883" y="1391"/>
                    </a:lnTo>
                    <a:lnTo>
                      <a:pt x="880" y="1338"/>
                    </a:lnTo>
                    <a:lnTo>
                      <a:pt x="876" y="1288"/>
                    </a:lnTo>
                    <a:lnTo>
                      <a:pt x="870" y="1240"/>
                    </a:lnTo>
                    <a:lnTo>
                      <a:pt x="863" y="1194"/>
                    </a:lnTo>
                    <a:lnTo>
                      <a:pt x="855" y="1149"/>
                    </a:lnTo>
                    <a:lnTo>
                      <a:pt x="847" y="1106"/>
                    </a:lnTo>
                    <a:lnTo>
                      <a:pt x="837" y="1064"/>
                    </a:lnTo>
                    <a:lnTo>
                      <a:pt x="825" y="1025"/>
                    </a:lnTo>
                    <a:lnTo>
                      <a:pt x="813" y="985"/>
                    </a:lnTo>
                    <a:lnTo>
                      <a:pt x="800" y="948"/>
                    </a:lnTo>
                    <a:lnTo>
                      <a:pt x="786" y="913"/>
                    </a:lnTo>
                    <a:lnTo>
                      <a:pt x="771" y="877"/>
                    </a:lnTo>
                    <a:lnTo>
                      <a:pt x="755" y="845"/>
                    </a:lnTo>
                    <a:lnTo>
                      <a:pt x="738" y="812"/>
                    </a:lnTo>
                    <a:lnTo>
                      <a:pt x="720" y="780"/>
                    </a:lnTo>
                    <a:lnTo>
                      <a:pt x="701" y="750"/>
                    </a:lnTo>
                    <a:lnTo>
                      <a:pt x="682" y="720"/>
                    </a:lnTo>
                    <a:lnTo>
                      <a:pt x="662" y="692"/>
                    </a:lnTo>
                    <a:lnTo>
                      <a:pt x="641" y="663"/>
                    </a:lnTo>
                    <a:lnTo>
                      <a:pt x="620" y="637"/>
                    </a:lnTo>
                    <a:lnTo>
                      <a:pt x="598" y="610"/>
                    </a:lnTo>
                    <a:lnTo>
                      <a:pt x="575" y="583"/>
                    </a:lnTo>
                    <a:lnTo>
                      <a:pt x="552" y="558"/>
                    </a:lnTo>
                    <a:lnTo>
                      <a:pt x="528" y="533"/>
                    </a:lnTo>
                    <a:lnTo>
                      <a:pt x="503" y="509"/>
                    </a:lnTo>
                    <a:lnTo>
                      <a:pt x="444" y="452"/>
                    </a:lnTo>
                    <a:lnTo>
                      <a:pt x="390" y="402"/>
                    </a:lnTo>
                    <a:lnTo>
                      <a:pt x="340" y="359"/>
                    </a:lnTo>
                    <a:lnTo>
                      <a:pt x="296" y="319"/>
                    </a:lnTo>
                    <a:lnTo>
                      <a:pt x="256" y="285"/>
                    </a:lnTo>
                    <a:lnTo>
                      <a:pt x="219" y="255"/>
                    </a:lnTo>
                    <a:lnTo>
                      <a:pt x="187" y="228"/>
                    </a:lnTo>
                    <a:lnTo>
                      <a:pt x="158" y="203"/>
                    </a:lnTo>
                    <a:lnTo>
                      <a:pt x="131" y="179"/>
                    </a:lnTo>
                    <a:lnTo>
                      <a:pt x="109" y="157"/>
                    </a:lnTo>
                    <a:lnTo>
                      <a:pt x="89" y="134"/>
                    </a:lnTo>
                    <a:lnTo>
                      <a:pt x="72" y="111"/>
                    </a:lnTo>
                    <a:lnTo>
                      <a:pt x="58" y="87"/>
                    </a:lnTo>
                    <a:lnTo>
                      <a:pt x="46" y="61"/>
                    </a:lnTo>
                    <a:lnTo>
                      <a:pt x="36" y="32"/>
                    </a:lnTo>
                    <a:lnTo>
                      <a:pt x="28" y="0"/>
                    </a:lnTo>
                    <a:lnTo>
                      <a:pt x="22" y="100"/>
                    </a:lnTo>
                    <a:lnTo>
                      <a:pt x="17" y="193"/>
                    </a:lnTo>
                    <a:lnTo>
                      <a:pt x="12" y="280"/>
                    </a:lnTo>
                    <a:lnTo>
                      <a:pt x="8" y="361"/>
                    </a:lnTo>
                    <a:lnTo>
                      <a:pt x="4" y="435"/>
                    </a:lnTo>
                    <a:lnTo>
                      <a:pt x="1" y="505"/>
                    </a:lnTo>
                    <a:lnTo>
                      <a:pt x="0" y="569"/>
                    </a:lnTo>
                    <a:lnTo>
                      <a:pt x="0" y="629"/>
                    </a:lnTo>
                    <a:lnTo>
                      <a:pt x="1" y="684"/>
                    </a:lnTo>
                    <a:lnTo>
                      <a:pt x="4" y="737"/>
                    </a:lnTo>
                    <a:lnTo>
                      <a:pt x="9" y="786"/>
                    </a:lnTo>
                    <a:lnTo>
                      <a:pt x="16" y="832"/>
                    </a:lnTo>
                    <a:lnTo>
                      <a:pt x="25" y="876"/>
                    </a:lnTo>
                    <a:lnTo>
                      <a:pt x="37" y="917"/>
                    </a:lnTo>
                    <a:lnTo>
                      <a:pt x="50" y="958"/>
                    </a:lnTo>
                    <a:lnTo>
                      <a:pt x="67" y="997"/>
                    </a:lnTo>
                    <a:lnTo>
                      <a:pt x="87" y="1035"/>
                    </a:lnTo>
                    <a:lnTo>
                      <a:pt x="110" y="1073"/>
                    </a:lnTo>
                    <a:lnTo>
                      <a:pt x="137" y="1111"/>
                    </a:lnTo>
                    <a:lnTo>
                      <a:pt x="166" y="1151"/>
                    </a:lnTo>
                    <a:lnTo>
                      <a:pt x="200" y="1190"/>
                    </a:lnTo>
                    <a:lnTo>
                      <a:pt x="236" y="1231"/>
                    </a:lnTo>
                    <a:lnTo>
                      <a:pt x="279" y="1274"/>
                    </a:lnTo>
                    <a:lnTo>
                      <a:pt x="323" y="1320"/>
                    </a:lnTo>
                    <a:lnTo>
                      <a:pt x="374" y="1367"/>
                    </a:lnTo>
                    <a:lnTo>
                      <a:pt x="428" y="1418"/>
                    </a:lnTo>
                    <a:lnTo>
                      <a:pt x="489" y="1474"/>
                    </a:lnTo>
                    <a:lnTo>
                      <a:pt x="553" y="1531"/>
                    </a:lnTo>
                    <a:lnTo>
                      <a:pt x="623" y="1594"/>
                    </a:lnTo>
                    <a:lnTo>
                      <a:pt x="697" y="1663"/>
                    </a:lnTo>
                    <a:lnTo>
                      <a:pt x="778" y="1735"/>
                    </a:lnTo>
                    <a:lnTo>
                      <a:pt x="864" y="1814"/>
                    </a:lnTo>
                    <a:close/>
                  </a:path>
                </a:pathLst>
              </a:custGeom>
              <a:solidFill>
                <a:srgbClr val="00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6187" name="Freeform 178"/>
              <p:cNvSpPr>
                <a:spLocks/>
              </p:cNvSpPr>
              <p:nvPr/>
            </p:nvSpPr>
            <p:spPr bwMode="auto">
              <a:xfrm>
                <a:off x="2696" y="3282"/>
                <a:ext cx="70" cy="232"/>
              </a:xfrm>
              <a:custGeom>
                <a:avLst/>
                <a:gdLst>
                  <a:gd name="T0" fmla="*/ 0 w 401"/>
                  <a:gd name="T1" fmla="*/ 0 h 1314"/>
                  <a:gd name="T2" fmla="*/ 0 w 401"/>
                  <a:gd name="T3" fmla="*/ 0 h 1314"/>
                  <a:gd name="T4" fmla="*/ 1 w 401"/>
                  <a:gd name="T5" fmla="*/ 1 h 1314"/>
                  <a:gd name="T6" fmla="*/ 1 w 401"/>
                  <a:gd name="T7" fmla="*/ 1 h 1314"/>
                  <a:gd name="T8" fmla="*/ 1 w 401"/>
                  <a:gd name="T9" fmla="*/ 1 h 1314"/>
                  <a:gd name="T10" fmla="*/ 1 w 401"/>
                  <a:gd name="T11" fmla="*/ 2 h 1314"/>
                  <a:gd name="T12" fmla="*/ 1 w 401"/>
                  <a:gd name="T13" fmla="*/ 2 h 1314"/>
                  <a:gd name="T14" fmla="*/ 2 w 401"/>
                  <a:gd name="T15" fmla="*/ 2 h 1314"/>
                  <a:gd name="T16" fmla="*/ 2 w 401"/>
                  <a:gd name="T17" fmla="*/ 3 h 1314"/>
                  <a:gd name="T18" fmla="*/ 2 w 401"/>
                  <a:gd name="T19" fmla="*/ 3 h 1314"/>
                  <a:gd name="T20" fmla="*/ 2 w 401"/>
                  <a:gd name="T21" fmla="*/ 4 h 1314"/>
                  <a:gd name="T22" fmla="*/ 2 w 401"/>
                  <a:gd name="T23" fmla="*/ 4 h 1314"/>
                  <a:gd name="T24" fmla="*/ 2 w 401"/>
                  <a:gd name="T25" fmla="*/ 5 h 1314"/>
                  <a:gd name="T26" fmla="*/ 2 w 401"/>
                  <a:gd name="T27" fmla="*/ 5 h 1314"/>
                  <a:gd name="T28" fmla="*/ 2 w 401"/>
                  <a:gd name="T29" fmla="*/ 6 h 1314"/>
                  <a:gd name="T30" fmla="*/ 2 w 401"/>
                  <a:gd name="T31" fmla="*/ 7 h 1314"/>
                  <a:gd name="T32" fmla="*/ 2 w 401"/>
                  <a:gd name="T33" fmla="*/ 7 h 1314"/>
                  <a:gd name="T34" fmla="*/ 2 w 401"/>
                  <a:gd name="T35" fmla="*/ 7 h 1314"/>
                  <a:gd name="T36" fmla="*/ 2 w 401"/>
                  <a:gd name="T37" fmla="*/ 6 h 1314"/>
                  <a:gd name="T38" fmla="*/ 2 w 401"/>
                  <a:gd name="T39" fmla="*/ 5 h 1314"/>
                  <a:gd name="T40" fmla="*/ 2 w 401"/>
                  <a:gd name="T41" fmla="*/ 5 h 1314"/>
                  <a:gd name="T42" fmla="*/ 2 w 401"/>
                  <a:gd name="T43" fmla="*/ 4 h 1314"/>
                  <a:gd name="T44" fmla="*/ 2 w 401"/>
                  <a:gd name="T45" fmla="*/ 4 h 1314"/>
                  <a:gd name="T46" fmla="*/ 2 w 401"/>
                  <a:gd name="T47" fmla="*/ 3 h 1314"/>
                  <a:gd name="T48" fmla="*/ 2 w 401"/>
                  <a:gd name="T49" fmla="*/ 3 h 1314"/>
                  <a:gd name="T50" fmla="*/ 2 w 401"/>
                  <a:gd name="T51" fmla="*/ 2 h 1314"/>
                  <a:gd name="T52" fmla="*/ 2 w 401"/>
                  <a:gd name="T53" fmla="*/ 2 h 1314"/>
                  <a:gd name="T54" fmla="*/ 1 w 401"/>
                  <a:gd name="T55" fmla="*/ 2 h 1314"/>
                  <a:gd name="T56" fmla="*/ 1 w 401"/>
                  <a:gd name="T57" fmla="*/ 1 h 1314"/>
                  <a:gd name="T58" fmla="*/ 1 w 401"/>
                  <a:gd name="T59" fmla="*/ 1 h 1314"/>
                  <a:gd name="T60" fmla="*/ 1 w 401"/>
                  <a:gd name="T61" fmla="*/ 1 h 1314"/>
                  <a:gd name="T62" fmla="*/ 1 w 401"/>
                  <a:gd name="T63" fmla="*/ 0 h 1314"/>
                  <a:gd name="T64" fmla="*/ 0 w 401"/>
                  <a:gd name="T65" fmla="*/ 0 h 1314"/>
                  <a:gd name="T66" fmla="*/ 0 w 401"/>
                  <a:gd name="T67" fmla="*/ 0 h 1314"/>
                  <a:gd name="T68" fmla="*/ 0 w 401"/>
                  <a:gd name="T69" fmla="*/ 0 h 1314"/>
                  <a:gd name="T70" fmla="*/ 0 w 401"/>
                  <a:gd name="T71" fmla="*/ 0 h 131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01"/>
                  <a:gd name="T109" fmla="*/ 0 h 1314"/>
                  <a:gd name="T110" fmla="*/ 401 w 401"/>
                  <a:gd name="T111" fmla="*/ 1314 h 131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01" h="1314">
                    <a:moveTo>
                      <a:pt x="0" y="15"/>
                    </a:moveTo>
                    <a:lnTo>
                      <a:pt x="0" y="15"/>
                    </a:lnTo>
                    <a:lnTo>
                      <a:pt x="25" y="40"/>
                    </a:lnTo>
                    <a:lnTo>
                      <a:pt x="49" y="65"/>
                    </a:lnTo>
                    <a:lnTo>
                      <a:pt x="72" y="90"/>
                    </a:lnTo>
                    <a:lnTo>
                      <a:pt x="93" y="115"/>
                    </a:lnTo>
                    <a:lnTo>
                      <a:pt x="116" y="143"/>
                    </a:lnTo>
                    <a:lnTo>
                      <a:pt x="137" y="169"/>
                    </a:lnTo>
                    <a:lnTo>
                      <a:pt x="158" y="198"/>
                    </a:lnTo>
                    <a:lnTo>
                      <a:pt x="178" y="225"/>
                    </a:lnTo>
                    <a:lnTo>
                      <a:pt x="197" y="256"/>
                    </a:lnTo>
                    <a:lnTo>
                      <a:pt x="216" y="285"/>
                    </a:lnTo>
                    <a:lnTo>
                      <a:pt x="234" y="316"/>
                    </a:lnTo>
                    <a:lnTo>
                      <a:pt x="250" y="349"/>
                    </a:lnTo>
                    <a:lnTo>
                      <a:pt x="266" y="380"/>
                    </a:lnTo>
                    <a:lnTo>
                      <a:pt x="280" y="416"/>
                    </a:lnTo>
                    <a:lnTo>
                      <a:pt x="294" y="451"/>
                    </a:lnTo>
                    <a:lnTo>
                      <a:pt x="308" y="488"/>
                    </a:lnTo>
                    <a:lnTo>
                      <a:pt x="319" y="526"/>
                    </a:lnTo>
                    <a:lnTo>
                      <a:pt x="331" y="566"/>
                    </a:lnTo>
                    <a:lnTo>
                      <a:pt x="342" y="608"/>
                    </a:lnTo>
                    <a:lnTo>
                      <a:pt x="350" y="650"/>
                    </a:lnTo>
                    <a:lnTo>
                      <a:pt x="357" y="694"/>
                    </a:lnTo>
                    <a:lnTo>
                      <a:pt x="364" y="740"/>
                    </a:lnTo>
                    <a:lnTo>
                      <a:pt x="371" y="789"/>
                    </a:lnTo>
                    <a:lnTo>
                      <a:pt x="375" y="839"/>
                    </a:lnTo>
                    <a:lnTo>
                      <a:pt x="377" y="890"/>
                    </a:lnTo>
                    <a:lnTo>
                      <a:pt x="377" y="944"/>
                    </a:lnTo>
                    <a:lnTo>
                      <a:pt x="377" y="1000"/>
                    </a:lnTo>
                    <a:lnTo>
                      <a:pt x="376" y="1058"/>
                    </a:lnTo>
                    <a:lnTo>
                      <a:pt x="376" y="1118"/>
                    </a:lnTo>
                    <a:lnTo>
                      <a:pt x="371" y="1179"/>
                    </a:lnTo>
                    <a:lnTo>
                      <a:pt x="365" y="1244"/>
                    </a:lnTo>
                    <a:lnTo>
                      <a:pt x="359" y="1311"/>
                    </a:lnTo>
                    <a:lnTo>
                      <a:pt x="380" y="1314"/>
                    </a:lnTo>
                    <a:lnTo>
                      <a:pt x="386" y="1247"/>
                    </a:lnTo>
                    <a:lnTo>
                      <a:pt x="392" y="1181"/>
                    </a:lnTo>
                    <a:lnTo>
                      <a:pt x="397" y="1118"/>
                    </a:lnTo>
                    <a:lnTo>
                      <a:pt x="400" y="1058"/>
                    </a:lnTo>
                    <a:lnTo>
                      <a:pt x="401" y="1000"/>
                    </a:lnTo>
                    <a:lnTo>
                      <a:pt x="401" y="944"/>
                    </a:lnTo>
                    <a:lnTo>
                      <a:pt x="398" y="890"/>
                    </a:lnTo>
                    <a:lnTo>
                      <a:pt x="396" y="836"/>
                    </a:lnTo>
                    <a:lnTo>
                      <a:pt x="392" y="786"/>
                    </a:lnTo>
                    <a:lnTo>
                      <a:pt x="385" y="738"/>
                    </a:lnTo>
                    <a:lnTo>
                      <a:pt x="379" y="692"/>
                    </a:lnTo>
                    <a:lnTo>
                      <a:pt x="371" y="647"/>
                    </a:lnTo>
                    <a:lnTo>
                      <a:pt x="363" y="602"/>
                    </a:lnTo>
                    <a:lnTo>
                      <a:pt x="352" y="560"/>
                    </a:lnTo>
                    <a:lnTo>
                      <a:pt x="340" y="521"/>
                    </a:lnTo>
                    <a:lnTo>
                      <a:pt x="329" y="480"/>
                    </a:lnTo>
                    <a:lnTo>
                      <a:pt x="315" y="443"/>
                    </a:lnTo>
                    <a:lnTo>
                      <a:pt x="301" y="408"/>
                    </a:lnTo>
                    <a:lnTo>
                      <a:pt x="287" y="373"/>
                    </a:lnTo>
                    <a:lnTo>
                      <a:pt x="271" y="338"/>
                    </a:lnTo>
                    <a:lnTo>
                      <a:pt x="252" y="306"/>
                    </a:lnTo>
                    <a:lnTo>
                      <a:pt x="234" y="274"/>
                    </a:lnTo>
                    <a:lnTo>
                      <a:pt x="216" y="243"/>
                    </a:lnTo>
                    <a:lnTo>
                      <a:pt x="196" y="212"/>
                    </a:lnTo>
                    <a:lnTo>
                      <a:pt x="176" y="185"/>
                    </a:lnTo>
                    <a:lnTo>
                      <a:pt x="155" y="156"/>
                    </a:lnTo>
                    <a:lnTo>
                      <a:pt x="134" y="130"/>
                    </a:lnTo>
                    <a:lnTo>
                      <a:pt x="112" y="102"/>
                    </a:lnTo>
                    <a:lnTo>
                      <a:pt x="88" y="75"/>
                    </a:lnTo>
                    <a:lnTo>
                      <a:pt x="65" y="50"/>
                    </a:lnTo>
                    <a:lnTo>
                      <a:pt x="41" y="25"/>
                    </a:lnTo>
                    <a:lnTo>
                      <a:pt x="16" y="0"/>
                    </a:lnTo>
                    <a:lnTo>
                      <a:pt x="0" y="1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6188" name="Freeform 179"/>
              <p:cNvSpPr>
                <a:spLocks/>
              </p:cNvSpPr>
              <p:nvPr/>
            </p:nvSpPr>
            <p:spPr bwMode="auto">
              <a:xfrm>
                <a:off x="2611" y="3181"/>
                <a:ext cx="87" cy="103"/>
              </a:xfrm>
              <a:custGeom>
                <a:avLst/>
                <a:gdLst>
                  <a:gd name="T0" fmla="*/ 0 w 494"/>
                  <a:gd name="T1" fmla="*/ 0 h 586"/>
                  <a:gd name="T2" fmla="*/ 0 w 494"/>
                  <a:gd name="T3" fmla="*/ 0 h 586"/>
                  <a:gd name="T4" fmla="*/ 0 w 494"/>
                  <a:gd name="T5" fmla="*/ 1 h 586"/>
                  <a:gd name="T6" fmla="*/ 0 w 494"/>
                  <a:gd name="T7" fmla="*/ 1 h 586"/>
                  <a:gd name="T8" fmla="*/ 0 w 494"/>
                  <a:gd name="T9" fmla="*/ 1 h 586"/>
                  <a:gd name="T10" fmla="*/ 0 w 494"/>
                  <a:gd name="T11" fmla="*/ 1 h 586"/>
                  <a:gd name="T12" fmla="*/ 0 w 494"/>
                  <a:gd name="T13" fmla="*/ 1 h 586"/>
                  <a:gd name="T14" fmla="*/ 1 w 494"/>
                  <a:gd name="T15" fmla="*/ 1 h 586"/>
                  <a:gd name="T16" fmla="*/ 1 w 494"/>
                  <a:gd name="T17" fmla="*/ 1 h 586"/>
                  <a:gd name="T18" fmla="*/ 1 w 494"/>
                  <a:gd name="T19" fmla="*/ 2 h 586"/>
                  <a:gd name="T20" fmla="*/ 1 w 494"/>
                  <a:gd name="T21" fmla="*/ 2 h 586"/>
                  <a:gd name="T22" fmla="*/ 1 w 494"/>
                  <a:gd name="T23" fmla="*/ 2 h 586"/>
                  <a:gd name="T24" fmla="*/ 1 w 494"/>
                  <a:gd name="T25" fmla="*/ 2 h 586"/>
                  <a:gd name="T26" fmla="*/ 1 w 494"/>
                  <a:gd name="T27" fmla="*/ 2 h 586"/>
                  <a:gd name="T28" fmla="*/ 2 w 494"/>
                  <a:gd name="T29" fmla="*/ 2 h 586"/>
                  <a:gd name="T30" fmla="*/ 2 w 494"/>
                  <a:gd name="T31" fmla="*/ 3 h 586"/>
                  <a:gd name="T32" fmla="*/ 2 w 494"/>
                  <a:gd name="T33" fmla="*/ 3 h 586"/>
                  <a:gd name="T34" fmla="*/ 3 w 494"/>
                  <a:gd name="T35" fmla="*/ 3 h 586"/>
                  <a:gd name="T36" fmla="*/ 3 w 494"/>
                  <a:gd name="T37" fmla="*/ 3 h 586"/>
                  <a:gd name="T38" fmla="*/ 2 w 494"/>
                  <a:gd name="T39" fmla="*/ 3 h 586"/>
                  <a:gd name="T40" fmla="*/ 2 w 494"/>
                  <a:gd name="T41" fmla="*/ 2 h 586"/>
                  <a:gd name="T42" fmla="*/ 2 w 494"/>
                  <a:gd name="T43" fmla="*/ 2 h 586"/>
                  <a:gd name="T44" fmla="*/ 2 w 494"/>
                  <a:gd name="T45" fmla="*/ 2 h 586"/>
                  <a:gd name="T46" fmla="*/ 1 w 494"/>
                  <a:gd name="T47" fmla="*/ 2 h 586"/>
                  <a:gd name="T48" fmla="*/ 1 w 494"/>
                  <a:gd name="T49" fmla="*/ 2 h 586"/>
                  <a:gd name="T50" fmla="*/ 1 w 494"/>
                  <a:gd name="T51" fmla="*/ 2 h 586"/>
                  <a:gd name="T52" fmla="*/ 1 w 494"/>
                  <a:gd name="T53" fmla="*/ 1 h 586"/>
                  <a:gd name="T54" fmla="*/ 1 w 494"/>
                  <a:gd name="T55" fmla="*/ 1 h 586"/>
                  <a:gd name="T56" fmla="*/ 1 w 494"/>
                  <a:gd name="T57" fmla="*/ 1 h 586"/>
                  <a:gd name="T58" fmla="*/ 0 w 494"/>
                  <a:gd name="T59" fmla="*/ 1 h 586"/>
                  <a:gd name="T60" fmla="*/ 0 w 494"/>
                  <a:gd name="T61" fmla="*/ 1 h 586"/>
                  <a:gd name="T62" fmla="*/ 0 w 494"/>
                  <a:gd name="T63" fmla="*/ 1 h 586"/>
                  <a:gd name="T64" fmla="*/ 0 w 494"/>
                  <a:gd name="T65" fmla="*/ 1 h 586"/>
                  <a:gd name="T66" fmla="*/ 0 w 494"/>
                  <a:gd name="T67" fmla="*/ 1 h 586"/>
                  <a:gd name="T68" fmla="*/ 0 w 494"/>
                  <a:gd name="T69" fmla="*/ 0 h 586"/>
                  <a:gd name="T70" fmla="*/ 0 w 494"/>
                  <a:gd name="T71" fmla="*/ 0 h 586"/>
                  <a:gd name="T72" fmla="*/ 0 w 494"/>
                  <a:gd name="T73" fmla="*/ 0 h 586"/>
                  <a:gd name="T74" fmla="*/ 0 w 494"/>
                  <a:gd name="T75" fmla="*/ 0 h 586"/>
                  <a:gd name="T76" fmla="*/ 0 w 494"/>
                  <a:gd name="T77" fmla="*/ 0 h 586"/>
                  <a:gd name="T78" fmla="*/ 0 w 494"/>
                  <a:gd name="T79" fmla="*/ 0 h 58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494"/>
                  <a:gd name="T121" fmla="*/ 0 h 586"/>
                  <a:gd name="T122" fmla="*/ 494 w 494"/>
                  <a:gd name="T123" fmla="*/ 586 h 58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494" h="586">
                    <a:moveTo>
                      <a:pt x="21" y="70"/>
                    </a:moveTo>
                    <a:lnTo>
                      <a:pt x="0" y="73"/>
                    </a:lnTo>
                    <a:lnTo>
                      <a:pt x="8" y="105"/>
                    </a:lnTo>
                    <a:lnTo>
                      <a:pt x="19" y="135"/>
                    </a:lnTo>
                    <a:lnTo>
                      <a:pt x="30" y="162"/>
                    </a:lnTo>
                    <a:lnTo>
                      <a:pt x="46" y="187"/>
                    </a:lnTo>
                    <a:lnTo>
                      <a:pt x="63" y="211"/>
                    </a:lnTo>
                    <a:lnTo>
                      <a:pt x="84" y="235"/>
                    </a:lnTo>
                    <a:lnTo>
                      <a:pt x="107" y="257"/>
                    </a:lnTo>
                    <a:lnTo>
                      <a:pt x="133" y="281"/>
                    </a:lnTo>
                    <a:lnTo>
                      <a:pt x="163" y="305"/>
                    </a:lnTo>
                    <a:lnTo>
                      <a:pt x="196" y="334"/>
                    </a:lnTo>
                    <a:lnTo>
                      <a:pt x="233" y="363"/>
                    </a:lnTo>
                    <a:lnTo>
                      <a:pt x="271" y="397"/>
                    </a:lnTo>
                    <a:lnTo>
                      <a:pt x="315" y="437"/>
                    </a:lnTo>
                    <a:lnTo>
                      <a:pt x="365" y="480"/>
                    </a:lnTo>
                    <a:lnTo>
                      <a:pt x="419" y="530"/>
                    </a:lnTo>
                    <a:lnTo>
                      <a:pt x="478" y="586"/>
                    </a:lnTo>
                    <a:lnTo>
                      <a:pt x="494" y="571"/>
                    </a:lnTo>
                    <a:lnTo>
                      <a:pt x="435" y="514"/>
                    </a:lnTo>
                    <a:lnTo>
                      <a:pt x="381" y="464"/>
                    </a:lnTo>
                    <a:lnTo>
                      <a:pt x="331" y="421"/>
                    </a:lnTo>
                    <a:lnTo>
                      <a:pt x="286" y="382"/>
                    </a:lnTo>
                    <a:lnTo>
                      <a:pt x="246" y="347"/>
                    </a:lnTo>
                    <a:lnTo>
                      <a:pt x="209" y="316"/>
                    </a:lnTo>
                    <a:lnTo>
                      <a:pt x="176" y="290"/>
                    </a:lnTo>
                    <a:lnTo>
                      <a:pt x="149" y="265"/>
                    </a:lnTo>
                    <a:lnTo>
                      <a:pt x="122" y="241"/>
                    </a:lnTo>
                    <a:lnTo>
                      <a:pt x="100" y="219"/>
                    </a:lnTo>
                    <a:lnTo>
                      <a:pt x="82" y="198"/>
                    </a:lnTo>
                    <a:lnTo>
                      <a:pt x="64" y="174"/>
                    </a:lnTo>
                    <a:lnTo>
                      <a:pt x="51" y="152"/>
                    </a:lnTo>
                    <a:lnTo>
                      <a:pt x="40" y="127"/>
                    </a:lnTo>
                    <a:lnTo>
                      <a:pt x="29" y="99"/>
                    </a:lnTo>
                    <a:lnTo>
                      <a:pt x="21" y="68"/>
                    </a:lnTo>
                    <a:lnTo>
                      <a:pt x="0" y="70"/>
                    </a:lnTo>
                    <a:lnTo>
                      <a:pt x="21" y="68"/>
                    </a:lnTo>
                    <a:lnTo>
                      <a:pt x="4" y="0"/>
                    </a:lnTo>
                    <a:lnTo>
                      <a:pt x="0" y="70"/>
                    </a:lnTo>
                    <a:lnTo>
                      <a:pt x="21" y="7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6189" name="Freeform 180"/>
              <p:cNvSpPr>
                <a:spLocks/>
              </p:cNvSpPr>
              <p:nvPr/>
            </p:nvSpPr>
            <p:spPr bwMode="auto">
              <a:xfrm>
                <a:off x="2606" y="3193"/>
                <a:ext cx="156" cy="325"/>
              </a:xfrm>
              <a:custGeom>
                <a:avLst/>
                <a:gdLst>
                  <a:gd name="T0" fmla="*/ 5 w 887"/>
                  <a:gd name="T1" fmla="*/ 10 h 1836"/>
                  <a:gd name="T2" fmla="*/ 4 w 887"/>
                  <a:gd name="T3" fmla="*/ 9 h 1836"/>
                  <a:gd name="T4" fmla="*/ 3 w 887"/>
                  <a:gd name="T5" fmla="*/ 8 h 1836"/>
                  <a:gd name="T6" fmla="*/ 2 w 887"/>
                  <a:gd name="T7" fmla="*/ 8 h 1836"/>
                  <a:gd name="T8" fmla="*/ 2 w 887"/>
                  <a:gd name="T9" fmla="*/ 7 h 1836"/>
                  <a:gd name="T10" fmla="*/ 1 w 887"/>
                  <a:gd name="T11" fmla="*/ 7 h 1836"/>
                  <a:gd name="T12" fmla="*/ 1 w 887"/>
                  <a:gd name="T13" fmla="*/ 6 h 1836"/>
                  <a:gd name="T14" fmla="*/ 1 w 887"/>
                  <a:gd name="T15" fmla="*/ 6 h 1836"/>
                  <a:gd name="T16" fmla="*/ 1 w 887"/>
                  <a:gd name="T17" fmla="*/ 5 h 1836"/>
                  <a:gd name="T18" fmla="*/ 0 w 887"/>
                  <a:gd name="T19" fmla="*/ 5 h 1836"/>
                  <a:gd name="T20" fmla="*/ 0 w 887"/>
                  <a:gd name="T21" fmla="*/ 5 h 1836"/>
                  <a:gd name="T22" fmla="*/ 0 w 887"/>
                  <a:gd name="T23" fmla="*/ 4 h 1836"/>
                  <a:gd name="T24" fmla="*/ 0 w 887"/>
                  <a:gd name="T25" fmla="*/ 4 h 1836"/>
                  <a:gd name="T26" fmla="*/ 0 w 887"/>
                  <a:gd name="T27" fmla="*/ 3 h 1836"/>
                  <a:gd name="T28" fmla="*/ 0 w 887"/>
                  <a:gd name="T29" fmla="*/ 2 h 1836"/>
                  <a:gd name="T30" fmla="*/ 0 w 887"/>
                  <a:gd name="T31" fmla="*/ 1 h 1836"/>
                  <a:gd name="T32" fmla="*/ 0 w 887"/>
                  <a:gd name="T33" fmla="*/ 0 h 1836"/>
                  <a:gd name="T34" fmla="*/ 0 w 887"/>
                  <a:gd name="T35" fmla="*/ 1 h 1836"/>
                  <a:gd name="T36" fmla="*/ 0 w 887"/>
                  <a:gd name="T37" fmla="*/ 2 h 1836"/>
                  <a:gd name="T38" fmla="*/ 0 w 887"/>
                  <a:gd name="T39" fmla="*/ 2 h 1836"/>
                  <a:gd name="T40" fmla="*/ 0 w 887"/>
                  <a:gd name="T41" fmla="*/ 3 h 1836"/>
                  <a:gd name="T42" fmla="*/ 0 w 887"/>
                  <a:gd name="T43" fmla="*/ 4 h 1836"/>
                  <a:gd name="T44" fmla="*/ 0 w 887"/>
                  <a:gd name="T45" fmla="*/ 4 h 1836"/>
                  <a:gd name="T46" fmla="*/ 0 w 887"/>
                  <a:gd name="T47" fmla="*/ 5 h 1836"/>
                  <a:gd name="T48" fmla="*/ 0 w 887"/>
                  <a:gd name="T49" fmla="*/ 5 h 1836"/>
                  <a:gd name="T50" fmla="*/ 1 w 887"/>
                  <a:gd name="T51" fmla="*/ 6 h 1836"/>
                  <a:gd name="T52" fmla="*/ 1 w 887"/>
                  <a:gd name="T53" fmla="*/ 6 h 1836"/>
                  <a:gd name="T54" fmla="*/ 1 w 887"/>
                  <a:gd name="T55" fmla="*/ 7 h 1836"/>
                  <a:gd name="T56" fmla="*/ 2 w 887"/>
                  <a:gd name="T57" fmla="*/ 7 h 1836"/>
                  <a:gd name="T58" fmla="*/ 2 w 887"/>
                  <a:gd name="T59" fmla="*/ 8 h 1836"/>
                  <a:gd name="T60" fmla="*/ 3 w 887"/>
                  <a:gd name="T61" fmla="*/ 8 h 1836"/>
                  <a:gd name="T62" fmla="*/ 3 w 887"/>
                  <a:gd name="T63" fmla="*/ 9 h 1836"/>
                  <a:gd name="T64" fmla="*/ 4 w 887"/>
                  <a:gd name="T65" fmla="*/ 10 h 1836"/>
                  <a:gd name="T66" fmla="*/ 5 w 887"/>
                  <a:gd name="T67" fmla="*/ 10 h 1836"/>
                  <a:gd name="T68" fmla="*/ 5 w 887"/>
                  <a:gd name="T69" fmla="*/ 10 h 1836"/>
                  <a:gd name="T70" fmla="*/ 5 w 887"/>
                  <a:gd name="T71" fmla="*/ 10 h 18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87"/>
                  <a:gd name="T109" fmla="*/ 0 h 1836"/>
                  <a:gd name="T110" fmla="*/ 887 w 887"/>
                  <a:gd name="T111" fmla="*/ 1836 h 18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87" h="1836">
                    <a:moveTo>
                      <a:pt x="866" y="1812"/>
                    </a:moveTo>
                    <a:lnTo>
                      <a:pt x="884" y="1806"/>
                    </a:lnTo>
                    <a:lnTo>
                      <a:pt x="798" y="1727"/>
                    </a:lnTo>
                    <a:lnTo>
                      <a:pt x="717" y="1655"/>
                    </a:lnTo>
                    <a:lnTo>
                      <a:pt x="643" y="1586"/>
                    </a:lnTo>
                    <a:lnTo>
                      <a:pt x="573" y="1523"/>
                    </a:lnTo>
                    <a:lnTo>
                      <a:pt x="509" y="1466"/>
                    </a:lnTo>
                    <a:lnTo>
                      <a:pt x="448" y="1411"/>
                    </a:lnTo>
                    <a:lnTo>
                      <a:pt x="394" y="1359"/>
                    </a:lnTo>
                    <a:lnTo>
                      <a:pt x="343" y="1312"/>
                    </a:lnTo>
                    <a:lnTo>
                      <a:pt x="298" y="1266"/>
                    </a:lnTo>
                    <a:lnTo>
                      <a:pt x="256" y="1223"/>
                    </a:lnTo>
                    <a:lnTo>
                      <a:pt x="220" y="1182"/>
                    </a:lnTo>
                    <a:lnTo>
                      <a:pt x="187" y="1144"/>
                    </a:lnTo>
                    <a:lnTo>
                      <a:pt x="158" y="1105"/>
                    </a:lnTo>
                    <a:lnTo>
                      <a:pt x="132" y="1067"/>
                    </a:lnTo>
                    <a:lnTo>
                      <a:pt x="108" y="1030"/>
                    </a:lnTo>
                    <a:lnTo>
                      <a:pt x="90" y="992"/>
                    </a:lnTo>
                    <a:lnTo>
                      <a:pt x="72" y="954"/>
                    </a:lnTo>
                    <a:lnTo>
                      <a:pt x="59" y="914"/>
                    </a:lnTo>
                    <a:lnTo>
                      <a:pt x="48" y="874"/>
                    </a:lnTo>
                    <a:lnTo>
                      <a:pt x="38" y="830"/>
                    </a:lnTo>
                    <a:lnTo>
                      <a:pt x="32" y="784"/>
                    </a:lnTo>
                    <a:lnTo>
                      <a:pt x="27" y="736"/>
                    </a:lnTo>
                    <a:lnTo>
                      <a:pt x="24" y="684"/>
                    </a:lnTo>
                    <a:lnTo>
                      <a:pt x="24" y="629"/>
                    </a:lnTo>
                    <a:lnTo>
                      <a:pt x="24" y="569"/>
                    </a:lnTo>
                    <a:lnTo>
                      <a:pt x="24" y="505"/>
                    </a:lnTo>
                    <a:lnTo>
                      <a:pt x="27" y="435"/>
                    </a:lnTo>
                    <a:lnTo>
                      <a:pt x="30" y="361"/>
                    </a:lnTo>
                    <a:lnTo>
                      <a:pt x="34" y="280"/>
                    </a:lnTo>
                    <a:lnTo>
                      <a:pt x="40" y="193"/>
                    </a:lnTo>
                    <a:lnTo>
                      <a:pt x="45" y="100"/>
                    </a:lnTo>
                    <a:lnTo>
                      <a:pt x="50" y="0"/>
                    </a:lnTo>
                    <a:lnTo>
                      <a:pt x="29" y="0"/>
                    </a:lnTo>
                    <a:lnTo>
                      <a:pt x="24" y="100"/>
                    </a:lnTo>
                    <a:lnTo>
                      <a:pt x="19" y="193"/>
                    </a:lnTo>
                    <a:lnTo>
                      <a:pt x="13" y="280"/>
                    </a:lnTo>
                    <a:lnTo>
                      <a:pt x="9" y="361"/>
                    </a:lnTo>
                    <a:lnTo>
                      <a:pt x="5" y="435"/>
                    </a:lnTo>
                    <a:lnTo>
                      <a:pt x="3" y="505"/>
                    </a:lnTo>
                    <a:lnTo>
                      <a:pt x="0" y="569"/>
                    </a:lnTo>
                    <a:lnTo>
                      <a:pt x="0" y="629"/>
                    </a:lnTo>
                    <a:lnTo>
                      <a:pt x="3" y="684"/>
                    </a:lnTo>
                    <a:lnTo>
                      <a:pt x="5" y="738"/>
                    </a:lnTo>
                    <a:lnTo>
                      <a:pt x="11" y="787"/>
                    </a:lnTo>
                    <a:lnTo>
                      <a:pt x="17" y="833"/>
                    </a:lnTo>
                    <a:lnTo>
                      <a:pt x="27" y="879"/>
                    </a:lnTo>
                    <a:lnTo>
                      <a:pt x="38" y="919"/>
                    </a:lnTo>
                    <a:lnTo>
                      <a:pt x="51" y="961"/>
                    </a:lnTo>
                    <a:lnTo>
                      <a:pt x="69" y="1002"/>
                    </a:lnTo>
                    <a:lnTo>
                      <a:pt x="90" y="1040"/>
                    </a:lnTo>
                    <a:lnTo>
                      <a:pt x="113" y="1080"/>
                    </a:lnTo>
                    <a:lnTo>
                      <a:pt x="139" y="1118"/>
                    </a:lnTo>
                    <a:lnTo>
                      <a:pt x="168" y="1157"/>
                    </a:lnTo>
                    <a:lnTo>
                      <a:pt x="204" y="1198"/>
                    </a:lnTo>
                    <a:lnTo>
                      <a:pt x="241" y="1239"/>
                    </a:lnTo>
                    <a:lnTo>
                      <a:pt x="283" y="1282"/>
                    </a:lnTo>
                    <a:lnTo>
                      <a:pt x="327" y="1328"/>
                    </a:lnTo>
                    <a:lnTo>
                      <a:pt x="379" y="1375"/>
                    </a:lnTo>
                    <a:lnTo>
                      <a:pt x="432" y="1426"/>
                    </a:lnTo>
                    <a:lnTo>
                      <a:pt x="493" y="1481"/>
                    </a:lnTo>
                    <a:lnTo>
                      <a:pt x="557" y="1539"/>
                    </a:lnTo>
                    <a:lnTo>
                      <a:pt x="627" y="1602"/>
                    </a:lnTo>
                    <a:lnTo>
                      <a:pt x="702" y="1670"/>
                    </a:lnTo>
                    <a:lnTo>
                      <a:pt x="782" y="1743"/>
                    </a:lnTo>
                    <a:lnTo>
                      <a:pt x="868" y="1821"/>
                    </a:lnTo>
                    <a:lnTo>
                      <a:pt x="887" y="1815"/>
                    </a:lnTo>
                    <a:lnTo>
                      <a:pt x="868" y="1821"/>
                    </a:lnTo>
                    <a:lnTo>
                      <a:pt x="886" y="1836"/>
                    </a:lnTo>
                    <a:lnTo>
                      <a:pt x="887" y="1815"/>
                    </a:lnTo>
                    <a:lnTo>
                      <a:pt x="866" y="18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6190" name="Freeform 181"/>
              <p:cNvSpPr>
                <a:spLocks/>
              </p:cNvSpPr>
              <p:nvPr/>
            </p:nvSpPr>
            <p:spPr bwMode="auto">
              <a:xfrm>
                <a:off x="2566" y="3396"/>
                <a:ext cx="241" cy="231"/>
              </a:xfrm>
              <a:custGeom>
                <a:avLst/>
                <a:gdLst>
                  <a:gd name="T0" fmla="*/ 7 w 1362"/>
                  <a:gd name="T1" fmla="*/ 7 h 1305"/>
                  <a:gd name="T2" fmla="*/ 7 w 1362"/>
                  <a:gd name="T3" fmla="*/ 7 h 1305"/>
                  <a:gd name="T4" fmla="*/ 6 w 1362"/>
                  <a:gd name="T5" fmla="*/ 7 h 1305"/>
                  <a:gd name="T6" fmla="*/ 6 w 1362"/>
                  <a:gd name="T7" fmla="*/ 7 h 1305"/>
                  <a:gd name="T8" fmla="*/ 5 w 1362"/>
                  <a:gd name="T9" fmla="*/ 7 h 1305"/>
                  <a:gd name="T10" fmla="*/ 5 w 1362"/>
                  <a:gd name="T11" fmla="*/ 6 h 1305"/>
                  <a:gd name="T12" fmla="*/ 5 w 1362"/>
                  <a:gd name="T13" fmla="*/ 6 h 1305"/>
                  <a:gd name="T14" fmla="*/ 4 w 1362"/>
                  <a:gd name="T15" fmla="*/ 6 h 1305"/>
                  <a:gd name="T16" fmla="*/ 4 w 1362"/>
                  <a:gd name="T17" fmla="*/ 6 h 1305"/>
                  <a:gd name="T18" fmla="*/ 4 w 1362"/>
                  <a:gd name="T19" fmla="*/ 5 h 1305"/>
                  <a:gd name="T20" fmla="*/ 3 w 1362"/>
                  <a:gd name="T21" fmla="*/ 5 h 1305"/>
                  <a:gd name="T22" fmla="*/ 3 w 1362"/>
                  <a:gd name="T23" fmla="*/ 5 h 1305"/>
                  <a:gd name="T24" fmla="*/ 3 w 1362"/>
                  <a:gd name="T25" fmla="*/ 5 h 1305"/>
                  <a:gd name="T26" fmla="*/ 2 w 1362"/>
                  <a:gd name="T27" fmla="*/ 4 h 1305"/>
                  <a:gd name="T28" fmla="*/ 2 w 1362"/>
                  <a:gd name="T29" fmla="*/ 4 h 1305"/>
                  <a:gd name="T30" fmla="*/ 2 w 1362"/>
                  <a:gd name="T31" fmla="*/ 4 h 1305"/>
                  <a:gd name="T32" fmla="*/ 2 w 1362"/>
                  <a:gd name="T33" fmla="*/ 3 h 1305"/>
                  <a:gd name="T34" fmla="*/ 2 w 1362"/>
                  <a:gd name="T35" fmla="*/ 3 h 1305"/>
                  <a:gd name="T36" fmla="*/ 2 w 1362"/>
                  <a:gd name="T37" fmla="*/ 3 h 1305"/>
                  <a:gd name="T38" fmla="*/ 2 w 1362"/>
                  <a:gd name="T39" fmla="*/ 2 h 1305"/>
                  <a:gd name="T40" fmla="*/ 1 w 1362"/>
                  <a:gd name="T41" fmla="*/ 2 h 1305"/>
                  <a:gd name="T42" fmla="*/ 1 w 1362"/>
                  <a:gd name="T43" fmla="*/ 2 h 1305"/>
                  <a:gd name="T44" fmla="*/ 1 w 1362"/>
                  <a:gd name="T45" fmla="*/ 1 h 1305"/>
                  <a:gd name="T46" fmla="*/ 0 w 1362"/>
                  <a:gd name="T47" fmla="*/ 0 h 1305"/>
                  <a:gd name="T48" fmla="*/ 0 w 1362"/>
                  <a:gd name="T49" fmla="*/ 0 h 1305"/>
                  <a:gd name="T50" fmla="*/ 1 w 1362"/>
                  <a:gd name="T51" fmla="*/ 0 h 1305"/>
                  <a:gd name="T52" fmla="*/ 2 w 1362"/>
                  <a:gd name="T53" fmla="*/ 1 h 1305"/>
                  <a:gd name="T54" fmla="*/ 3 w 1362"/>
                  <a:gd name="T55" fmla="*/ 1 h 1305"/>
                  <a:gd name="T56" fmla="*/ 3 w 1362"/>
                  <a:gd name="T57" fmla="*/ 1 h 1305"/>
                  <a:gd name="T58" fmla="*/ 4 w 1362"/>
                  <a:gd name="T59" fmla="*/ 1 h 1305"/>
                  <a:gd name="T60" fmla="*/ 5 w 1362"/>
                  <a:gd name="T61" fmla="*/ 2 h 1305"/>
                  <a:gd name="T62" fmla="*/ 5 w 1362"/>
                  <a:gd name="T63" fmla="*/ 2 h 1305"/>
                  <a:gd name="T64" fmla="*/ 6 w 1362"/>
                  <a:gd name="T65" fmla="*/ 3 h 1305"/>
                  <a:gd name="T66" fmla="*/ 6 w 1362"/>
                  <a:gd name="T67" fmla="*/ 3 h 1305"/>
                  <a:gd name="T68" fmla="*/ 7 w 1362"/>
                  <a:gd name="T69" fmla="*/ 4 h 1305"/>
                  <a:gd name="T70" fmla="*/ 7 w 1362"/>
                  <a:gd name="T71" fmla="*/ 4 h 1305"/>
                  <a:gd name="T72" fmla="*/ 7 w 1362"/>
                  <a:gd name="T73" fmla="*/ 5 h 1305"/>
                  <a:gd name="T74" fmla="*/ 7 w 1362"/>
                  <a:gd name="T75" fmla="*/ 6 h 1305"/>
                  <a:gd name="T76" fmla="*/ 7 w 1362"/>
                  <a:gd name="T77" fmla="*/ 6 h 1305"/>
                  <a:gd name="T78" fmla="*/ 8 w 1362"/>
                  <a:gd name="T79" fmla="*/ 7 h 130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362"/>
                  <a:gd name="T121" fmla="*/ 0 h 1305"/>
                  <a:gd name="T122" fmla="*/ 1362 w 1362"/>
                  <a:gd name="T123" fmla="*/ 1305 h 1305"/>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362" h="1305">
                    <a:moveTo>
                      <a:pt x="1362" y="1305"/>
                    </a:moveTo>
                    <a:lnTo>
                      <a:pt x="1316" y="1295"/>
                    </a:lnTo>
                    <a:lnTo>
                      <a:pt x="1273" y="1283"/>
                    </a:lnTo>
                    <a:lnTo>
                      <a:pt x="1228" y="1271"/>
                    </a:lnTo>
                    <a:lnTo>
                      <a:pt x="1186" y="1258"/>
                    </a:lnTo>
                    <a:lnTo>
                      <a:pt x="1144" y="1246"/>
                    </a:lnTo>
                    <a:lnTo>
                      <a:pt x="1102" y="1233"/>
                    </a:lnTo>
                    <a:lnTo>
                      <a:pt x="1063" y="1219"/>
                    </a:lnTo>
                    <a:lnTo>
                      <a:pt x="1023" y="1204"/>
                    </a:lnTo>
                    <a:lnTo>
                      <a:pt x="984" y="1190"/>
                    </a:lnTo>
                    <a:lnTo>
                      <a:pt x="947" y="1174"/>
                    </a:lnTo>
                    <a:lnTo>
                      <a:pt x="910" y="1157"/>
                    </a:lnTo>
                    <a:lnTo>
                      <a:pt x="875" y="1141"/>
                    </a:lnTo>
                    <a:lnTo>
                      <a:pt x="839" y="1123"/>
                    </a:lnTo>
                    <a:lnTo>
                      <a:pt x="805" y="1104"/>
                    </a:lnTo>
                    <a:lnTo>
                      <a:pt x="772" y="1086"/>
                    </a:lnTo>
                    <a:lnTo>
                      <a:pt x="741" y="1066"/>
                    </a:lnTo>
                    <a:lnTo>
                      <a:pt x="711" y="1045"/>
                    </a:lnTo>
                    <a:lnTo>
                      <a:pt x="680" y="1024"/>
                    </a:lnTo>
                    <a:lnTo>
                      <a:pt x="651" y="1002"/>
                    </a:lnTo>
                    <a:lnTo>
                      <a:pt x="623" y="978"/>
                    </a:lnTo>
                    <a:lnTo>
                      <a:pt x="596" y="955"/>
                    </a:lnTo>
                    <a:lnTo>
                      <a:pt x="570" y="930"/>
                    </a:lnTo>
                    <a:lnTo>
                      <a:pt x="545" y="904"/>
                    </a:lnTo>
                    <a:lnTo>
                      <a:pt x="521" y="877"/>
                    </a:lnTo>
                    <a:lnTo>
                      <a:pt x="499" y="850"/>
                    </a:lnTo>
                    <a:lnTo>
                      <a:pt x="477" y="821"/>
                    </a:lnTo>
                    <a:lnTo>
                      <a:pt x="456" y="791"/>
                    </a:lnTo>
                    <a:lnTo>
                      <a:pt x="436" y="759"/>
                    </a:lnTo>
                    <a:lnTo>
                      <a:pt x="418" y="728"/>
                    </a:lnTo>
                    <a:lnTo>
                      <a:pt x="401" y="693"/>
                    </a:lnTo>
                    <a:lnTo>
                      <a:pt x="385" y="659"/>
                    </a:lnTo>
                    <a:lnTo>
                      <a:pt x="369" y="624"/>
                    </a:lnTo>
                    <a:lnTo>
                      <a:pt x="355" y="587"/>
                    </a:lnTo>
                    <a:lnTo>
                      <a:pt x="341" y="556"/>
                    </a:lnTo>
                    <a:lnTo>
                      <a:pt x="330" y="527"/>
                    </a:lnTo>
                    <a:lnTo>
                      <a:pt x="319" y="499"/>
                    </a:lnTo>
                    <a:lnTo>
                      <a:pt x="307" y="473"/>
                    </a:lnTo>
                    <a:lnTo>
                      <a:pt x="295" y="447"/>
                    </a:lnTo>
                    <a:lnTo>
                      <a:pt x="282" y="420"/>
                    </a:lnTo>
                    <a:lnTo>
                      <a:pt x="268" y="393"/>
                    </a:lnTo>
                    <a:lnTo>
                      <a:pt x="250" y="361"/>
                    </a:lnTo>
                    <a:lnTo>
                      <a:pt x="228" y="327"/>
                    </a:lnTo>
                    <a:lnTo>
                      <a:pt x="204" y="289"/>
                    </a:lnTo>
                    <a:lnTo>
                      <a:pt x="175" y="246"/>
                    </a:lnTo>
                    <a:lnTo>
                      <a:pt x="139" y="196"/>
                    </a:lnTo>
                    <a:lnTo>
                      <a:pt x="100" y="139"/>
                    </a:lnTo>
                    <a:lnTo>
                      <a:pt x="54" y="74"/>
                    </a:lnTo>
                    <a:lnTo>
                      <a:pt x="0" y="0"/>
                    </a:lnTo>
                    <a:lnTo>
                      <a:pt x="71" y="12"/>
                    </a:lnTo>
                    <a:lnTo>
                      <a:pt x="142" y="26"/>
                    </a:lnTo>
                    <a:lnTo>
                      <a:pt x="211" y="44"/>
                    </a:lnTo>
                    <a:lnTo>
                      <a:pt x="278" y="63"/>
                    </a:lnTo>
                    <a:lnTo>
                      <a:pt x="345" y="84"/>
                    </a:lnTo>
                    <a:lnTo>
                      <a:pt x="411" y="108"/>
                    </a:lnTo>
                    <a:lnTo>
                      <a:pt x="475" y="133"/>
                    </a:lnTo>
                    <a:lnTo>
                      <a:pt x="537" y="160"/>
                    </a:lnTo>
                    <a:lnTo>
                      <a:pt x="599" y="191"/>
                    </a:lnTo>
                    <a:lnTo>
                      <a:pt x="658" y="222"/>
                    </a:lnTo>
                    <a:lnTo>
                      <a:pt x="714" y="255"/>
                    </a:lnTo>
                    <a:lnTo>
                      <a:pt x="770" y="290"/>
                    </a:lnTo>
                    <a:lnTo>
                      <a:pt x="823" y="327"/>
                    </a:lnTo>
                    <a:lnTo>
                      <a:pt x="875" y="367"/>
                    </a:lnTo>
                    <a:lnTo>
                      <a:pt x="925" y="407"/>
                    </a:lnTo>
                    <a:lnTo>
                      <a:pt x="972" y="449"/>
                    </a:lnTo>
                    <a:lnTo>
                      <a:pt x="1017" y="493"/>
                    </a:lnTo>
                    <a:lnTo>
                      <a:pt x="1059" y="537"/>
                    </a:lnTo>
                    <a:lnTo>
                      <a:pt x="1099" y="584"/>
                    </a:lnTo>
                    <a:lnTo>
                      <a:pt x="1137" y="633"/>
                    </a:lnTo>
                    <a:lnTo>
                      <a:pt x="1172" y="682"/>
                    </a:lnTo>
                    <a:lnTo>
                      <a:pt x="1204" y="733"/>
                    </a:lnTo>
                    <a:lnTo>
                      <a:pt x="1233" y="785"/>
                    </a:lnTo>
                    <a:lnTo>
                      <a:pt x="1261" y="839"/>
                    </a:lnTo>
                    <a:lnTo>
                      <a:pt x="1285" y="893"/>
                    </a:lnTo>
                    <a:lnTo>
                      <a:pt x="1306" y="949"/>
                    </a:lnTo>
                    <a:lnTo>
                      <a:pt x="1323" y="1006"/>
                    </a:lnTo>
                    <a:lnTo>
                      <a:pt x="1337" y="1064"/>
                    </a:lnTo>
                    <a:lnTo>
                      <a:pt x="1349" y="1123"/>
                    </a:lnTo>
                    <a:lnTo>
                      <a:pt x="1357" y="1183"/>
                    </a:lnTo>
                    <a:lnTo>
                      <a:pt x="1361" y="1244"/>
                    </a:lnTo>
                    <a:lnTo>
                      <a:pt x="1362" y="1305"/>
                    </a:lnTo>
                    <a:close/>
                  </a:path>
                </a:pathLst>
              </a:custGeom>
              <a:solidFill>
                <a:srgbClr val="00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6191" name="Freeform 182"/>
              <p:cNvSpPr>
                <a:spLocks/>
              </p:cNvSpPr>
              <p:nvPr/>
            </p:nvSpPr>
            <p:spPr bwMode="auto">
              <a:xfrm>
                <a:off x="2630" y="3506"/>
                <a:ext cx="177" cy="123"/>
              </a:xfrm>
              <a:custGeom>
                <a:avLst/>
                <a:gdLst>
                  <a:gd name="T0" fmla="*/ 0 w 1006"/>
                  <a:gd name="T1" fmla="*/ 0 h 696"/>
                  <a:gd name="T2" fmla="*/ 0 w 1006"/>
                  <a:gd name="T3" fmla="*/ 0 h 696"/>
                  <a:gd name="T4" fmla="*/ 0 w 1006"/>
                  <a:gd name="T5" fmla="*/ 1 h 696"/>
                  <a:gd name="T6" fmla="*/ 1 w 1006"/>
                  <a:gd name="T7" fmla="*/ 1 h 696"/>
                  <a:gd name="T8" fmla="*/ 1 w 1006"/>
                  <a:gd name="T9" fmla="*/ 1 h 696"/>
                  <a:gd name="T10" fmla="*/ 1 w 1006"/>
                  <a:gd name="T11" fmla="*/ 2 h 696"/>
                  <a:gd name="T12" fmla="*/ 1 w 1006"/>
                  <a:gd name="T13" fmla="*/ 2 h 696"/>
                  <a:gd name="T14" fmla="*/ 2 w 1006"/>
                  <a:gd name="T15" fmla="*/ 2 h 696"/>
                  <a:gd name="T16" fmla="*/ 2 w 1006"/>
                  <a:gd name="T17" fmla="*/ 2 h 696"/>
                  <a:gd name="T18" fmla="*/ 2 w 1006"/>
                  <a:gd name="T19" fmla="*/ 3 h 696"/>
                  <a:gd name="T20" fmla="*/ 3 w 1006"/>
                  <a:gd name="T21" fmla="*/ 3 h 696"/>
                  <a:gd name="T22" fmla="*/ 3 w 1006"/>
                  <a:gd name="T23" fmla="*/ 3 h 696"/>
                  <a:gd name="T24" fmla="*/ 4 w 1006"/>
                  <a:gd name="T25" fmla="*/ 3 h 696"/>
                  <a:gd name="T26" fmla="*/ 4 w 1006"/>
                  <a:gd name="T27" fmla="*/ 3 h 696"/>
                  <a:gd name="T28" fmla="*/ 5 w 1006"/>
                  <a:gd name="T29" fmla="*/ 4 h 696"/>
                  <a:gd name="T30" fmla="*/ 5 w 1006"/>
                  <a:gd name="T31" fmla="*/ 4 h 696"/>
                  <a:gd name="T32" fmla="*/ 5 w 1006"/>
                  <a:gd name="T33" fmla="*/ 4 h 696"/>
                  <a:gd name="T34" fmla="*/ 5 w 1006"/>
                  <a:gd name="T35" fmla="*/ 4 h 696"/>
                  <a:gd name="T36" fmla="*/ 5 w 1006"/>
                  <a:gd name="T37" fmla="*/ 4 h 696"/>
                  <a:gd name="T38" fmla="*/ 4 w 1006"/>
                  <a:gd name="T39" fmla="*/ 3 h 696"/>
                  <a:gd name="T40" fmla="*/ 4 w 1006"/>
                  <a:gd name="T41" fmla="*/ 3 h 696"/>
                  <a:gd name="T42" fmla="*/ 4 w 1006"/>
                  <a:gd name="T43" fmla="*/ 3 h 696"/>
                  <a:gd name="T44" fmla="*/ 3 w 1006"/>
                  <a:gd name="T45" fmla="*/ 3 h 696"/>
                  <a:gd name="T46" fmla="*/ 3 w 1006"/>
                  <a:gd name="T47" fmla="*/ 3 h 696"/>
                  <a:gd name="T48" fmla="*/ 2 w 1006"/>
                  <a:gd name="T49" fmla="*/ 2 h 696"/>
                  <a:gd name="T50" fmla="*/ 2 w 1006"/>
                  <a:gd name="T51" fmla="*/ 2 h 696"/>
                  <a:gd name="T52" fmla="*/ 2 w 1006"/>
                  <a:gd name="T53" fmla="*/ 2 h 696"/>
                  <a:gd name="T54" fmla="*/ 1 w 1006"/>
                  <a:gd name="T55" fmla="*/ 2 h 696"/>
                  <a:gd name="T56" fmla="*/ 1 w 1006"/>
                  <a:gd name="T57" fmla="*/ 2 h 696"/>
                  <a:gd name="T58" fmla="*/ 1 w 1006"/>
                  <a:gd name="T59" fmla="*/ 1 h 696"/>
                  <a:gd name="T60" fmla="*/ 1 w 1006"/>
                  <a:gd name="T61" fmla="*/ 1 h 696"/>
                  <a:gd name="T62" fmla="*/ 0 w 1006"/>
                  <a:gd name="T63" fmla="*/ 1 h 696"/>
                  <a:gd name="T64" fmla="*/ 0 w 1006"/>
                  <a:gd name="T65" fmla="*/ 0 h 696"/>
                  <a:gd name="T66" fmla="*/ 0 w 1006"/>
                  <a:gd name="T67" fmla="*/ 0 h 696"/>
                  <a:gd name="T68" fmla="*/ 0 w 1006"/>
                  <a:gd name="T69" fmla="*/ 0 h 69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006"/>
                  <a:gd name="T106" fmla="*/ 0 h 696"/>
                  <a:gd name="T107" fmla="*/ 1006 w 1006"/>
                  <a:gd name="T108" fmla="*/ 696 h 69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006" h="696">
                    <a:moveTo>
                      <a:pt x="0" y="8"/>
                    </a:moveTo>
                    <a:lnTo>
                      <a:pt x="0" y="8"/>
                    </a:lnTo>
                    <a:lnTo>
                      <a:pt x="15" y="43"/>
                    </a:lnTo>
                    <a:lnTo>
                      <a:pt x="31" y="79"/>
                    </a:lnTo>
                    <a:lnTo>
                      <a:pt x="49" y="113"/>
                    </a:lnTo>
                    <a:lnTo>
                      <a:pt x="68" y="144"/>
                    </a:lnTo>
                    <a:lnTo>
                      <a:pt x="88" y="177"/>
                    </a:lnTo>
                    <a:lnTo>
                      <a:pt x="109" y="207"/>
                    </a:lnTo>
                    <a:lnTo>
                      <a:pt x="131" y="236"/>
                    </a:lnTo>
                    <a:lnTo>
                      <a:pt x="155" y="265"/>
                    </a:lnTo>
                    <a:lnTo>
                      <a:pt x="178" y="291"/>
                    </a:lnTo>
                    <a:lnTo>
                      <a:pt x="203" y="318"/>
                    </a:lnTo>
                    <a:lnTo>
                      <a:pt x="229" y="343"/>
                    </a:lnTo>
                    <a:lnTo>
                      <a:pt x="256" y="366"/>
                    </a:lnTo>
                    <a:lnTo>
                      <a:pt x="286" y="391"/>
                    </a:lnTo>
                    <a:lnTo>
                      <a:pt x="315" y="413"/>
                    </a:lnTo>
                    <a:lnTo>
                      <a:pt x="345" y="435"/>
                    </a:lnTo>
                    <a:lnTo>
                      <a:pt x="375" y="456"/>
                    </a:lnTo>
                    <a:lnTo>
                      <a:pt x="408" y="475"/>
                    </a:lnTo>
                    <a:lnTo>
                      <a:pt x="441" y="494"/>
                    </a:lnTo>
                    <a:lnTo>
                      <a:pt x="475" y="513"/>
                    </a:lnTo>
                    <a:lnTo>
                      <a:pt x="510" y="532"/>
                    </a:lnTo>
                    <a:lnTo>
                      <a:pt x="547" y="547"/>
                    </a:lnTo>
                    <a:lnTo>
                      <a:pt x="584" y="564"/>
                    </a:lnTo>
                    <a:lnTo>
                      <a:pt x="621" y="580"/>
                    </a:lnTo>
                    <a:lnTo>
                      <a:pt x="660" y="595"/>
                    </a:lnTo>
                    <a:lnTo>
                      <a:pt x="700" y="609"/>
                    </a:lnTo>
                    <a:lnTo>
                      <a:pt x="739" y="624"/>
                    </a:lnTo>
                    <a:lnTo>
                      <a:pt x="782" y="637"/>
                    </a:lnTo>
                    <a:lnTo>
                      <a:pt x="824" y="649"/>
                    </a:lnTo>
                    <a:lnTo>
                      <a:pt x="866" y="662"/>
                    </a:lnTo>
                    <a:lnTo>
                      <a:pt x="911" y="673"/>
                    </a:lnTo>
                    <a:lnTo>
                      <a:pt x="954" y="685"/>
                    </a:lnTo>
                    <a:lnTo>
                      <a:pt x="1000" y="696"/>
                    </a:lnTo>
                    <a:lnTo>
                      <a:pt x="1006" y="675"/>
                    </a:lnTo>
                    <a:lnTo>
                      <a:pt x="960" y="664"/>
                    </a:lnTo>
                    <a:lnTo>
                      <a:pt x="916" y="652"/>
                    </a:lnTo>
                    <a:lnTo>
                      <a:pt x="872" y="641"/>
                    </a:lnTo>
                    <a:lnTo>
                      <a:pt x="830" y="627"/>
                    </a:lnTo>
                    <a:lnTo>
                      <a:pt x="788" y="616"/>
                    </a:lnTo>
                    <a:lnTo>
                      <a:pt x="747" y="603"/>
                    </a:lnTo>
                    <a:lnTo>
                      <a:pt x="707" y="588"/>
                    </a:lnTo>
                    <a:lnTo>
                      <a:pt x="668" y="574"/>
                    </a:lnTo>
                    <a:lnTo>
                      <a:pt x="629" y="559"/>
                    </a:lnTo>
                    <a:lnTo>
                      <a:pt x="592" y="543"/>
                    </a:lnTo>
                    <a:lnTo>
                      <a:pt x="555" y="526"/>
                    </a:lnTo>
                    <a:lnTo>
                      <a:pt x="521" y="511"/>
                    </a:lnTo>
                    <a:lnTo>
                      <a:pt x="485" y="492"/>
                    </a:lnTo>
                    <a:lnTo>
                      <a:pt x="451" y="475"/>
                    </a:lnTo>
                    <a:lnTo>
                      <a:pt x="419" y="457"/>
                    </a:lnTo>
                    <a:lnTo>
                      <a:pt x="388" y="437"/>
                    </a:lnTo>
                    <a:lnTo>
                      <a:pt x="358" y="416"/>
                    </a:lnTo>
                    <a:lnTo>
                      <a:pt x="328" y="395"/>
                    </a:lnTo>
                    <a:lnTo>
                      <a:pt x="299" y="373"/>
                    </a:lnTo>
                    <a:lnTo>
                      <a:pt x="271" y="350"/>
                    </a:lnTo>
                    <a:lnTo>
                      <a:pt x="245" y="327"/>
                    </a:lnTo>
                    <a:lnTo>
                      <a:pt x="219" y="302"/>
                    </a:lnTo>
                    <a:lnTo>
                      <a:pt x="194" y="276"/>
                    </a:lnTo>
                    <a:lnTo>
                      <a:pt x="170" y="249"/>
                    </a:lnTo>
                    <a:lnTo>
                      <a:pt x="149" y="223"/>
                    </a:lnTo>
                    <a:lnTo>
                      <a:pt x="127" y="194"/>
                    </a:lnTo>
                    <a:lnTo>
                      <a:pt x="106" y="164"/>
                    </a:lnTo>
                    <a:lnTo>
                      <a:pt x="86" y="134"/>
                    </a:lnTo>
                    <a:lnTo>
                      <a:pt x="68" y="102"/>
                    </a:lnTo>
                    <a:lnTo>
                      <a:pt x="52" y="68"/>
                    </a:lnTo>
                    <a:lnTo>
                      <a:pt x="36" y="35"/>
                    </a:lnTo>
                    <a:lnTo>
                      <a:pt x="21" y="0"/>
                    </a:lnTo>
                    <a:lnTo>
                      <a:pt x="0" y="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6192" name="Freeform 183"/>
              <p:cNvSpPr>
                <a:spLocks/>
              </p:cNvSpPr>
              <p:nvPr/>
            </p:nvSpPr>
            <p:spPr bwMode="auto">
              <a:xfrm>
                <a:off x="2562" y="3394"/>
                <a:ext cx="72" cy="114"/>
              </a:xfrm>
              <a:custGeom>
                <a:avLst/>
                <a:gdLst>
                  <a:gd name="T0" fmla="*/ 0 w 405"/>
                  <a:gd name="T1" fmla="*/ 0 h 642"/>
                  <a:gd name="T2" fmla="*/ 0 w 405"/>
                  <a:gd name="T3" fmla="*/ 0 h 642"/>
                  <a:gd name="T4" fmla="*/ 0 w 405"/>
                  <a:gd name="T5" fmla="*/ 1 h 642"/>
                  <a:gd name="T6" fmla="*/ 1 w 405"/>
                  <a:gd name="T7" fmla="*/ 1 h 642"/>
                  <a:gd name="T8" fmla="*/ 1 w 405"/>
                  <a:gd name="T9" fmla="*/ 1 h 642"/>
                  <a:gd name="T10" fmla="*/ 1 w 405"/>
                  <a:gd name="T11" fmla="*/ 1 h 642"/>
                  <a:gd name="T12" fmla="*/ 1 w 405"/>
                  <a:gd name="T13" fmla="*/ 2 h 642"/>
                  <a:gd name="T14" fmla="*/ 1 w 405"/>
                  <a:gd name="T15" fmla="*/ 2 h 642"/>
                  <a:gd name="T16" fmla="*/ 1 w 405"/>
                  <a:gd name="T17" fmla="*/ 2 h 642"/>
                  <a:gd name="T18" fmla="*/ 2 w 405"/>
                  <a:gd name="T19" fmla="*/ 2 h 642"/>
                  <a:gd name="T20" fmla="*/ 2 w 405"/>
                  <a:gd name="T21" fmla="*/ 2 h 642"/>
                  <a:gd name="T22" fmla="*/ 2 w 405"/>
                  <a:gd name="T23" fmla="*/ 3 h 642"/>
                  <a:gd name="T24" fmla="*/ 2 w 405"/>
                  <a:gd name="T25" fmla="*/ 3 h 642"/>
                  <a:gd name="T26" fmla="*/ 2 w 405"/>
                  <a:gd name="T27" fmla="*/ 3 h 642"/>
                  <a:gd name="T28" fmla="*/ 2 w 405"/>
                  <a:gd name="T29" fmla="*/ 3 h 642"/>
                  <a:gd name="T30" fmla="*/ 2 w 405"/>
                  <a:gd name="T31" fmla="*/ 3 h 642"/>
                  <a:gd name="T32" fmla="*/ 2 w 405"/>
                  <a:gd name="T33" fmla="*/ 3 h 642"/>
                  <a:gd name="T34" fmla="*/ 2 w 405"/>
                  <a:gd name="T35" fmla="*/ 4 h 642"/>
                  <a:gd name="T36" fmla="*/ 2 w 405"/>
                  <a:gd name="T37" fmla="*/ 4 h 642"/>
                  <a:gd name="T38" fmla="*/ 2 w 405"/>
                  <a:gd name="T39" fmla="*/ 3 h 642"/>
                  <a:gd name="T40" fmla="*/ 2 w 405"/>
                  <a:gd name="T41" fmla="*/ 3 h 642"/>
                  <a:gd name="T42" fmla="*/ 2 w 405"/>
                  <a:gd name="T43" fmla="*/ 3 h 642"/>
                  <a:gd name="T44" fmla="*/ 2 w 405"/>
                  <a:gd name="T45" fmla="*/ 3 h 642"/>
                  <a:gd name="T46" fmla="*/ 2 w 405"/>
                  <a:gd name="T47" fmla="*/ 3 h 642"/>
                  <a:gd name="T48" fmla="*/ 2 w 405"/>
                  <a:gd name="T49" fmla="*/ 2 h 642"/>
                  <a:gd name="T50" fmla="*/ 2 w 405"/>
                  <a:gd name="T51" fmla="*/ 2 h 642"/>
                  <a:gd name="T52" fmla="*/ 2 w 405"/>
                  <a:gd name="T53" fmla="*/ 2 h 642"/>
                  <a:gd name="T54" fmla="*/ 2 w 405"/>
                  <a:gd name="T55" fmla="*/ 2 h 642"/>
                  <a:gd name="T56" fmla="*/ 1 w 405"/>
                  <a:gd name="T57" fmla="*/ 2 h 642"/>
                  <a:gd name="T58" fmla="*/ 1 w 405"/>
                  <a:gd name="T59" fmla="*/ 2 h 642"/>
                  <a:gd name="T60" fmla="*/ 1 w 405"/>
                  <a:gd name="T61" fmla="*/ 1 h 642"/>
                  <a:gd name="T62" fmla="*/ 1 w 405"/>
                  <a:gd name="T63" fmla="*/ 1 h 642"/>
                  <a:gd name="T64" fmla="*/ 1 w 405"/>
                  <a:gd name="T65" fmla="*/ 1 h 642"/>
                  <a:gd name="T66" fmla="*/ 1 w 405"/>
                  <a:gd name="T67" fmla="*/ 0 h 642"/>
                  <a:gd name="T68" fmla="*/ 0 w 405"/>
                  <a:gd name="T69" fmla="*/ 0 h 642"/>
                  <a:gd name="T70" fmla="*/ 0 w 405"/>
                  <a:gd name="T71" fmla="*/ 0 h 642"/>
                  <a:gd name="T72" fmla="*/ 0 w 405"/>
                  <a:gd name="T73" fmla="*/ 0 h 642"/>
                  <a:gd name="T74" fmla="*/ 0 w 405"/>
                  <a:gd name="T75" fmla="*/ 0 h 642"/>
                  <a:gd name="T76" fmla="*/ 0 w 405"/>
                  <a:gd name="T77" fmla="*/ 0 h 642"/>
                  <a:gd name="T78" fmla="*/ 0 w 405"/>
                  <a:gd name="T79" fmla="*/ 0 h 642"/>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405"/>
                  <a:gd name="T121" fmla="*/ 0 h 642"/>
                  <a:gd name="T122" fmla="*/ 405 w 405"/>
                  <a:gd name="T123" fmla="*/ 642 h 642"/>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405" h="642">
                    <a:moveTo>
                      <a:pt x="26" y="4"/>
                    </a:moveTo>
                    <a:lnTo>
                      <a:pt x="16" y="21"/>
                    </a:lnTo>
                    <a:lnTo>
                      <a:pt x="70" y="94"/>
                    </a:lnTo>
                    <a:lnTo>
                      <a:pt x="116" y="160"/>
                    </a:lnTo>
                    <a:lnTo>
                      <a:pt x="155" y="216"/>
                    </a:lnTo>
                    <a:lnTo>
                      <a:pt x="190" y="266"/>
                    </a:lnTo>
                    <a:lnTo>
                      <a:pt x="219" y="310"/>
                    </a:lnTo>
                    <a:lnTo>
                      <a:pt x="244" y="348"/>
                    </a:lnTo>
                    <a:lnTo>
                      <a:pt x="265" y="381"/>
                    </a:lnTo>
                    <a:lnTo>
                      <a:pt x="284" y="412"/>
                    </a:lnTo>
                    <a:lnTo>
                      <a:pt x="297" y="440"/>
                    </a:lnTo>
                    <a:lnTo>
                      <a:pt x="310" y="466"/>
                    </a:lnTo>
                    <a:lnTo>
                      <a:pt x="322" y="491"/>
                    </a:lnTo>
                    <a:lnTo>
                      <a:pt x="334" y="517"/>
                    </a:lnTo>
                    <a:lnTo>
                      <a:pt x="344" y="545"/>
                    </a:lnTo>
                    <a:lnTo>
                      <a:pt x="356" y="574"/>
                    </a:lnTo>
                    <a:lnTo>
                      <a:pt x="369" y="605"/>
                    </a:lnTo>
                    <a:lnTo>
                      <a:pt x="384" y="642"/>
                    </a:lnTo>
                    <a:lnTo>
                      <a:pt x="405" y="634"/>
                    </a:lnTo>
                    <a:lnTo>
                      <a:pt x="390" y="597"/>
                    </a:lnTo>
                    <a:lnTo>
                      <a:pt x="377" y="566"/>
                    </a:lnTo>
                    <a:lnTo>
                      <a:pt x="365" y="537"/>
                    </a:lnTo>
                    <a:lnTo>
                      <a:pt x="355" y="509"/>
                    </a:lnTo>
                    <a:lnTo>
                      <a:pt x="343" y="483"/>
                    </a:lnTo>
                    <a:lnTo>
                      <a:pt x="331" y="455"/>
                    </a:lnTo>
                    <a:lnTo>
                      <a:pt x="318" y="429"/>
                    </a:lnTo>
                    <a:lnTo>
                      <a:pt x="302" y="402"/>
                    </a:lnTo>
                    <a:lnTo>
                      <a:pt x="284" y="370"/>
                    </a:lnTo>
                    <a:lnTo>
                      <a:pt x="263" y="335"/>
                    </a:lnTo>
                    <a:lnTo>
                      <a:pt x="238" y="297"/>
                    </a:lnTo>
                    <a:lnTo>
                      <a:pt x="209" y="253"/>
                    </a:lnTo>
                    <a:lnTo>
                      <a:pt x="173" y="203"/>
                    </a:lnTo>
                    <a:lnTo>
                      <a:pt x="134" y="147"/>
                    </a:lnTo>
                    <a:lnTo>
                      <a:pt x="88" y="81"/>
                    </a:lnTo>
                    <a:lnTo>
                      <a:pt x="34" y="8"/>
                    </a:lnTo>
                    <a:lnTo>
                      <a:pt x="24" y="25"/>
                    </a:lnTo>
                    <a:lnTo>
                      <a:pt x="26" y="4"/>
                    </a:lnTo>
                    <a:lnTo>
                      <a:pt x="0" y="0"/>
                    </a:lnTo>
                    <a:lnTo>
                      <a:pt x="16" y="21"/>
                    </a:lnTo>
                    <a:lnTo>
                      <a:pt x="26"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6193" name="Freeform 184"/>
              <p:cNvSpPr>
                <a:spLocks/>
              </p:cNvSpPr>
              <p:nvPr/>
            </p:nvSpPr>
            <p:spPr bwMode="auto">
              <a:xfrm>
                <a:off x="2566" y="3395"/>
                <a:ext cx="243" cy="235"/>
              </a:xfrm>
              <a:custGeom>
                <a:avLst/>
                <a:gdLst>
                  <a:gd name="T0" fmla="*/ 8 w 1374"/>
                  <a:gd name="T1" fmla="*/ 7 h 1330"/>
                  <a:gd name="T2" fmla="*/ 8 w 1374"/>
                  <a:gd name="T3" fmla="*/ 7 h 1330"/>
                  <a:gd name="T4" fmla="*/ 7 w 1374"/>
                  <a:gd name="T5" fmla="*/ 6 h 1330"/>
                  <a:gd name="T6" fmla="*/ 7 w 1374"/>
                  <a:gd name="T7" fmla="*/ 5 h 1330"/>
                  <a:gd name="T8" fmla="*/ 7 w 1374"/>
                  <a:gd name="T9" fmla="*/ 5 h 1330"/>
                  <a:gd name="T10" fmla="*/ 7 w 1374"/>
                  <a:gd name="T11" fmla="*/ 4 h 1330"/>
                  <a:gd name="T12" fmla="*/ 6 w 1374"/>
                  <a:gd name="T13" fmla="*/ 4 h 1330"/>
                  <a:gd name="T14" fmla="*/ 6 w 1374"/>
                  <a:gd name="T15" fmla="*/ 3 h 1330"/>
                  <a:gd name="T16" fmla="*/ 5 w 1374"/>
                  <a:gd name="T17" fmla="*/ 2 h 1330"/>
                  <a:gd name="T18" fmla="*/ 5 w 1374"/>
                  <a:gd name="T19" fmla="*/ 2 h 1330"/>
                  <a:gd name="T20" fmla="*/ 4 w 1374"/>
                  <a:gd name="T21" fmla="*/ 2 h 1330"/>
                  <a:gd name="T22" fmla="*/ 4 w 1374"/>
                  <a:gd name="T23" fmla="*/ 1 h 1330"/>
                  <a:gd name="T24" fmla="*/ 3 w 1374"/>
                  <a:gd name="T25" fmla="*/ 1 h 1330"/>
                  <a:gd name="T26" fmla="*/ 2 w 1374"/>
                  <a:gd name="T27" fmla="*/ 1 h 1330"/>
                  <a:gd name="T28" fmla="*/ 2 w 1374"/>
                  <a:gd name="T29" fmla="*/ 0 h 1330"/>
                  <a:gd name="T30" fmla="*/ 1 w 1374"/>
                  <a:gd name="T31" fmla="*/ 0 h 1330"/>
                  <a:gd name="T32" fmla="*/ 0 w 1374"/>
                  <a:gd name="T33" fmla="*/ 0 h 1330"/>
                  <a:gd name="T34" fmla="*/ 0 w 1374"/>
                  <a:gd name="T35" fmla="*/ 0 h 1330"/>
                  <a:gd name="T36" fmla="*/ 1 w 1374"/>
                  <a:gd name="T37" fmla="*/ 0 h 1330"/>
                  <a:gd name="T38" fmla="*/ 2 w 1374"/>
                  <a:gd name="T39" fmla="*/ 1 h 1330"/>
                  <a:gd name="T40" fmla="*/ 3 w 1374"/>
                  <a:gd name="T41" fmla="*/ 1 h 1330"/>
                  <a:gd name="T42" fmla="*/ 3 w 1374"/>
                  <a:gd name="T43" fmla="*/ 1 h 1330"/>
                  <a:gd name="T44" fmla="*/ 4 w 1374"/>
                  <a:gd name="T45" fmla="*/ 1 h 1330"/>
                  <a:gd name="T46" fmla="*/ 5 w 1374"/>
                  <a:gd name="T47" fmla="*/ 2 h 1330"/>
                  <a:gd name="T48" fmla="*/ 5 w 1374"/>
                  <a:gd name="T49" fmla="*/ 2 h 1330"/>
                  <a:gd name="T50" fmla="*/ 6 w 1374"/>
                  <a:gd name="T51" fmla="*/ 3 h 1330"/>
                  <a:gd name="T52" fmla="*/ 6 w 1374"/>
                  <a:gd name="T53" fmla="*/ 3 h 1330"/>
                  <a:gd name="T54" fmla="*/ 6 w 1374"/>
                  <a:gd name="T55" fmla="*/ 4 h 1330"/>
                  <a:gd name="T56" fmla="*/ 7 w 1374"/>
                  <a:gd name="T57" fmla="*/ 4 h 1330"/>
                  <a:gd name="T58" fmla="*/ 7 w 1374"/>
                  <a:gd name="T59" fmla="*/ 5 h 1330"/>
                  <a:gd name="T60" fmla="*/ 7 w 1374"/>
                  <a:gd name="T61" fmla="*/ 6 h 1330"/>
                  <a:gd name="T62" fmla="*/ 7 w 1374"/>
                  <a:gd name="T63" fmla="*/ 6 h 1330"/>
                  <a:gd name="T64" fmla="*/ 7 w 1374"/>
                  <a:gd name="T65" fmla="*/ 7 h 1330"/>
                  <a:gd name="T66" fmla="*/ 8 w 1374"/>
                  <a:gd name="T67" fmla="*/ 7 h 1330"/>
                  <a:gd name="T68" fmla="*/ 8 w 1374"/>
                  <a:gd name="T69" fmla="*/ 7 h 1330"/>
                  <a:gd name="T70" fmla="*/ 8 w 1374"/>
                  <a:gd name="T71" fmla="*/ 7 h 133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374"/>
                  <a:gd name="T109" fmla="*/ 0 h 1330"/>
                  <a:gd name="T110" fmla="*/ 1374 w 1374"/>
                  <a:gd name="T111" fmla="*/ 1330 h 133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374" h="1330">
                    <a:moveTo>
                      <a:pt x="1360" y="1326"/>
                    </a:moveTo>
                    <a:lnTo>
                      <a:pt x="1374" y="1315"/>
                    </a:lnTo>
                    <a:lnTo>
                      <a:pt x="1372" y="1254"/>
                    </a:lnTo>
                    <a:lnTo>
                      <a:pt x="1368" y="1192"/>
                    </a:lnTo>
                    <a:lnTo>
                      <a:pt x="1360" y="1131"/>
                    </a:lnTo>
                    <a:lnTo>
                      <a:pt x="1349" y="1071"/>
                    </a:lnTo>
                    <a:lnTo>
                      <a:pt x="1334" y="1013"/>
                    </a:lnTo>
                    <a:lnTo>
                      <a:pt x="1317" y="956"/>
                    </a:lnTo>
                    <a:lnTo>
                      <a:pt x="1296" y="899"/>
                    </a:lnTo>
                    <a:lnTo>
                      <a:pt x="1272" y="844"/>
                    </a:lnTo>
                    <a:lnTo>
                      <a:pt x="1245" y="790"/>
                    </a:lnTo>
                    <a:lnTo>
                      <a:pt x="1215" y="738"/>
                    </a:lnTo>
                    <a:lnTo>
                      <a:pt x="1182" y="685"/>
                    </a:lnTo>
                    <a:lnTo>
                      <a:pt x="1148" y="636"/>
                    </a:lnTo>
                    <a:lnTo>
                      <a:pt x="1110" y="588"/>
                    </a:lnTo>
                    <a:lnTo>
                      <a:pt x="1067" y="539"/>
                    </a:lnTo>
                    <a:lnTo>
                      <a:pt x="1025" y="495"/>
                    </a:lnTo>
                    <a:lnTo>
                      <a:pt x="981" y="451"/>
                    </a:lnTo>
                    <a:lnTo>
                      <a:pt x="932" y="409"/>
                    </a:lnTo>
                    <a:lnTo>
                      <a:pt x="882" y="367"/>
                    </a:lnTo>
                    <a:lnTo>
                      <a:pt x="831" y="328"/>
                    </a:lnTo>
                    <a:lnTo>
                      <a:pt x="777" y="291"/>
                    </a:lnTo>
                    <a:lnTo>
                      <a:pt x="721" y="256"/>
                    </a:lnTo>
                    <a:lnTo>
                      <a:pt x="664" y="223"/>
                    </a:lnTo>
                    <a:lnTo>
                      <a:pt x="605" y="190"/>
                    </a:lnTo>
                    <a:lnTo>
                      <a:pt x="543" y="160"/>
                    </a:lnTo>
                    <a:lnTo>
                      <a:pt x="480" y="132"/>
                    </a:lnTo>
                    <a:lnTo>
                      <a:pt x="416" y="107"/>
                    </a:lnTo>
                    <a:lnTo>
                      <a:pt x="350" y="84"/>
                    </a:lnTo>
                    <a:lnTo>
                      <a:pt x="282" y="63"/>
                    </a:lnTo>
                    <a:lnTo>
                      <a:pt x="215" y="43"/>
                    </a:lnTo>
                    <a:lnTo>
                      <a:pt x="145" y="26"/>
                    </a:lnTo>
                    <a:lnTo>
                      <a:pt x="75" y="12"/>
                    </a:lnTo>
                    <a:lnTo>
                      <a:pt x="2" y="0"/>
                    </a:lnTo>
                    <a:lnTo>
                      <a:pt x="0" y="21"/>
                    </a:lnTo>
                    <a:lnTo>
                      <a:pt x="69" y="33"/>
                    </a:lnTo>
                    <a:lnTo>
                      <a:pt x="140" y="47"/>
                    </a:lnTo>
                    <a:lnTo>
                      <a:pt x="210" y="64"/>
                    </a:lnTo>
                    <a:lnTo>
                      <a:pt x="277" y="84"/>
                    </a:lnTo>
                    <a:lnTo>
                      <a:pt x="342" y="105"/>
                    </a:lnTo>
                    <a:lnTo>
                      <a:pt x="408" y="128"/>
                    </a:lnTo>
                    <a:lnTo>
                      <a:pt x="472" y="153"/>
                    </a:lnTo>
                    <a:lnTo>
                      <a:pt x="533" y="181"/>
                    </a:lnTo>
                    <a:lnTo>
                      <a:pt x="595" y="211"/>
                    </a:lnTo>
                    <a:lnTo>
                      <a:pt x="654" y="241"/>
                    </a:lnTo>
                    <a:lnTo>
                      <a:pt x="710" y="274"/>
                    </a:lnTo>
                    <a:lnTo>
                      <a:pt x="764" y="310"/>
                    </a:lnTo>
                    <a:lnTo>
                      <a:pt x="818" y="346"/>
                    </a:lnTo>
                    <a:lnTo>
                      <a:pt x="869" y="386"/>
                    </a:lnTo>
                    <a:lnTo>
                      <a:pt x="919" y="425"/>
                    </a:lnTo>
                    <a:lnTo>
                      <a:pt x="965" y="467"/>
                    </a:lnTo>
                    <a:lnTo>
                      <a:pt x="1010" y="510"/>
                    </a:lnTo>
                    <a:lnTo>
                      <a:pt x="1052" y="555"/>
                    </a:lnTo>
                    <a:lnTo>
                      <a:pt x="1091" y="601"/>
                    </a:lnTo>
                    <a:lnTo>
                      <a:pt x="1129" y="650"/>
                    </a:lnTo>
                    <a:lnTo>
                      <a:pt x="1163" y="698"/>
                    </a:lnTo>
                    <a:lnTo>
                      <a:pt x="1196" y="748"/>
                    </a:lnTo>
                    <a:lnTo>
                      <a:pt x="1224" y="801"/>
                    </a:lnTo>
                    <a:lnTo>
                      <a:pt x="1251" y="854"/>
                    </a:lnTo>
                    <a:lnTo>
                      <a:pt x="1275" y="907"/>
                    </a:lnTo>
                    <a:lnTo>
                      <a:pt x="1296" y="963"/>
                    </a:lnTo>
                    <a:lnTo>
                      <a:pt x="1313" y="1019"/>
                    </a:lnTo>
                    <a:lnTo>
                      <a:pt x="1328" y="1076"/>
                    </a:lnTo>
                    <a:lnTo>
                      <a:pt x="1339" y="1134"/>
                    </a:lnTo>
                    <a:lnTo>
                      <a:pt x="1347" y="1194"/>
                    </a:lnTo>
                    <a:lnTo>
                      <a:pt x="1351" y="1254"/>
                    </a:lnTo>
                    <a:lnTo>
                      <a:pt x="1352" y="1315"/>
                    </a:lnTo>
                    <a:lnTo>
                      <a:pt x="1366" y="1305"/>
                    </a:lnTo>
                    <a:lnTo>
                      <a:pt x="1360" y="1326"/>
                    </a:lnTo>
                    <a:lnTo>
                      <a:pt x="1374" y="1330"/>
                    </a:lnTo>
                    <a:lnTo>
                      <a:pt x="1374" y="1315"/>
                    </a:lnTo>
                    <a:lnTo>
                      <a:pt x="1360" y="132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6194" name="Freeform 185"/>
              <p:cNvSpPr>
                <a:spLocks/>
              </p:cNvSpPr>
              <p:nvPr/>
            </p:nvSpPr>
            <p:spPr bwMode="auto">
              <a:xfrm>
                <a:off x="2750" y="3334"/>
                <a:ext cx="179" cy="342"/>
              </a:xfrm>
              <a:custGeom>
                <a:avLst/>
                <a:gdLst>
                  <a:gd name="T0" fmla="*/ 5 w 1013"/>
                  <a:gd name="T1" fmla="*/ 11 h 1937"/>
                  <a:gd name="T2" fmla="*/ 4 w 1013"/>
                  <a:gd name="T3" fmla="*/ 10 h 1937"/>
                  <a:gd name="T4" fmla="*/ 3 w 1013"/>
                  <a:gd name="T5" fmla="*/ 10 h 1937"/>
                  <a:gd name="T6" fmla="*/ 3 w 1013"/>
                  <a:gd name="T7" fmla="*/ 9 h 1937"/>
                  <a:gd name="T8" fmla="*/ 2 w 1013"/>
                  <a:gd name="T9" fmla="*/ 9 h 1937"/>
                  <a:gd name="T10" fmla="*/ 1 w 1013"/>
                  <a:gd name="T11" fmla="*/ 8 h 1937"/>
                  <a:gd name="T12" fmla="*/ 1 w 1013"/>
                  <a:gd name="T13" fmla="*/ 7 h 1937"/>
                  <a:gd name="T14" fmla="*/ 1 w 1013"/>
                  <a:gd name="T15" fmla="*/ 7 h 1937"/>
                  <a:gd name="T16" fmla="*/ 0 w 1013"/>
                  <a:gd name="T17" fmla="*/ 6 h 1937"/>
                  <a:gd name="T18" fmla="*/ 0 w 1013"/>
                  <a:gd name="T19" fmla="*/ 5 h 1937"/>
                  <a:gd name="T20" fmla="*/ 0 w 1013"/>
                  <a:gd name="T21" fmla="*/ 5 h 1937"/>
                  <a:gd name="T22" fmla="*/ 0 w 1013"/>
                  <a:gd name="T23" fmla="*/ 4 h 1937"/>
                  <a:gd name="T24" fmla="*/ 0 w 1013"/>
                  <a:gd name="T25" fmla="*/ 3 h 1937"/>
                  <a:gd name="T26" fmla="*/ 1 w 1013"/>
                  <a:gd name="T27" fmla="*/ 2 h 1937"/>
                  <a:gd name="T28" fmla="*/ 1 w 1013"/>
                  <a:gd name="T29" fmla="*/ 1 h 1937"/>
                  <a:gd name="T30" fmla="*/ 1 w 1013"/>
                  <a:gd name="T31" fmla="*/ 0 h 1937"/>
                  <a:gd name="T32" fmla="*/ 2 w 1013"/>
                  <a:gd name="T33" fmla="*/ 0 h 1937"/>
                  <a:gd name="T34" fmla="*/ 2 w 1013"/>
                  <a:gd name="T35" fmla="*/ 1 h 1937"/>
                  <a:gd name="T36" fmla="*/ 2 w 1013"/>
                  <a:gd name="T37" fmla="*/ 1 h 1937"/>
                  <a:gd name="T38" fmla="*/ 2 w 1013"/>
                  <a:gd name="T39" fmla="*/ 2 h 1937"/>
                  <a:gd name="T40" fmla="*/ 2 w 1013"/>
                  <a:gd name="T41" fmla="*/ 2 h 1937"/>
                  <a:gd name="T42" fmla="*/ 3 w 1013"/>
                  <a:gd name="T43" fmla="*/ 2 h 1937"/>
                  <a:gd name="T44" fmla="*/ 3 w 1013"/>
                  <a:gd name="T45" fmla="*/ 3 h 1937"/>
                  <a:gd name="T46" fmla="*/ 3 w 1013"/>
                  <a:gd name="T47" fmla="*/ 3 h 1937"/>
                  <a:gd name="T48" fmla="*/ 3 w 1013"/>
                  <a:gd name="T49" fmla="*/ 3 h 1937"/>
                  <a:gd name="T50" fmla="*/ 3 w 1013"/>
                  <a:gd name="T51" fmla="*/ 3 h 1937"/>
                  <a:gd name="T52" fmla="*/ 3 w 1013"/>
                  <a:gd name="T53" fmla="*/ 3 h 1937"/>
                  <a:gd name="T54" fmla="*/ 3 w 1013"/>
                  <a:gd name="T55" fmla="*/ 4 h 1937"/>
                  <a:gd name="T56" fmla="*/ 3 w 1013"/>
                  <a:gd name="T57" fmla="*/ 4 h 1937"/>
                  <a:gd name="T58" fmla="*/ 4 w 1013"/>
                  <a:gd name="T59" fmla="*/ 4 h 1937"/>
                  <a:gd name="T60" fmla="*/ 4 w 1013"/>
                  <a:gd name="T61" fmla="*/ 5 h 1937"/>
                  <a:gd name="T62" fmla="*/ 4 w 1013"/>
                  <a:gd name="T63" fmla="*/ 5 h 1937"/>
                  <a:gd name="T64" fmla="*/ 4 w 1013"/>
                  <a:gd name="T65" fmla="*/ 5 h 1937"/>
                  <a:gd name="T66" fmla="*/ 4 w 1013"/>
                  <a:gd name="T67" fmla="*/ 6 h 1937"/>
                  <a:gd name="T68" fmla="*/ 4 w 1013"/>
                  <a:gd name="T69" fmla="*/ 7 h 1937"/>
                  <a:gd name="T70" fmla="*/ 5 w 1013"/>
                  <a:gd name="T71" fmla="*/ 7 h 1937"/>
                  <a:gd name="T72" fmla="*/ 5 w 1013"/>
                  <a:gd name="T73" fmla="*/ 8 h 1937"/>
                  <a:gd name="T74" fmla="*/ 5 w 1013"/>
                  <a:gd name="T75" fmla="*/ 9 h 1937"/>
                  <a:gd name="T76" fmla="*/ 5 w 1013"/>
                  <a:gd name="T77" fmla="*/ 9 h 1937"/>
                  <a:gd name="T78" fmla="*/ 5 w 1013"/>
                  <a:gd name="T79" fmla="*/ 10 h 193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013"/>
                  <a:gd name="T121" fmla="*/ 0 h 1937"/>
                  <a:gd name="T122" fmla="*/ 1013 w 1013"/>
                  <a:gd name="T123" fmla="*/ 1937 h 193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013" h="1937">
                    <a:moveTo>
                      <a:pt x="1013" y="1937"/>
                    </a:moveTo>
                    <a:lnTo>
                      <a:pt x="925" y="1908"/>
                    </a:lnTo>
                    <a:lnTo>
                      <a:pt x="840" y="1876"/>
                    </a:lnTo>
                    <a:lnTo>
                      <a:pt x="760" y="1842"/>
                    </a:lnTo>
                    <a:lnTo>
                      <a:pt x="683" y="1805"/>
                    </a:lnTo>
                    <a:lnTo>
                      <a:pt x="609" y="1766"/>
                    </a:lnTo>
                    <a:lnTo>
                      <a:pt x="540" y="1723"/>
                    </a:lnTo>
                    <a:lnTo>
                      <a:pt x="473" y="1678"/>
                    </a:lnTo>
                    <a:lnTo>
                      <a:pt x="411" y="1631"/>
                    </a:lnTo>
                    <a:lnTo>
                      <a:pt x="353" y="1581"/>
                    </a:lnTo>
                    <a:lnTo>
                      <a:pt x="298" y="1528"/>
                    </a:lnTo>
                    <a:lnTo>
                      <a:pt x="248" y="1474"/>
                    </a:lnTo>
                    <a:lnTo>
                      <a:pt x="203" y="1418"/>
                    </a:lnTo>
                    <a:lnTo>
                      <a:pt x="161" y="1360"/>
                    </a:lnTo>
                    <a:lnTo>
                      <a:pt x="125" y="1300"/>
                    </a:lnTo>
                    <a:lnTo>
                      <a:pt x="93" y="1238"/>
                    </a:lnTo>
                    <a:lnTo>
                      <a:pt x="66" y="1175"/>
                    </a:lnTo>
                    <a:lnTo>
                      <a:pt x="42" y="1109"/>
                    </a:lnTo>
                    <a:lnTo>
                      <a:pt x="25" y="1043"/>
                    </a:lnTo>
                    <a:lnTo>
                      <a:pt x="12" y="974"/>
                    </a:lnTo>
                    <a:lnTo>
                      <a:pt x="4" y="905"/>
                    </a:lnTo>
                    <a:lnTo>
                      <a:pt x="0" y="834"/>
                    </a:lnTo>
                    <a:lnTo>
                      <a:pt x="3" y="763"/>
                    </a:lnTo>
                    <a:lnTo>
                      <a:pt x="10" y="689"/>
                    </a:lnTo>
                    <a:lnTo>
                      <a:pt x="24" y="616"/>
                    </a:lnTo>
                    <a:lnTo>
                      <a:pt x="42" y="541"/>
                    </a:lnTo>
                    <a:lnTo>
                      <a:pt x="66" y="465"/>
                    </a:lnTo>
                    <a:lnTo>
                      <a:pt x="94" y="389"/>
                    </a:lnTo>
                    <a:lnTo>
                      <a:pt x="130" y="313"/>
                    </a:lnTo>
                    <a:lnTo>
                      <a:pt x="172" y="235"/>
                    </a:lnTo>
                    <a:lnTo>
                      <a:pt x="218" y="156"/>
                    </a:lnTo>
                    <a:lnTo>
                      <a:pt x="272" y="79"/>
                    </a:lnTo>
                    <a:lnTo>
                      <a:pt x="331" y="0"/>
                    </a:lnTo>
                    <a:lnTo>
                      <a:pt x="343" y="58"/>
                    </a:lnTo>
                    <a:lnTo>
                      <a:pt x="355" y="113"/>
                    </a:lnTo>
                    <a:lnTo>
                      <a:pt x="369" y="164"/>
                    </a:lnTo>
                    <a:lnTo>
                      <a:pt x="382" y="213"/>
                    </a:lnTo>
                    <a:lnTo>
                      <a:pt x="398" y="257"/>
                    </a:lnTo>
                    <a:lnTo>
                      <a:pt x="412" y="299"/>
                    </a:lnTo>
                    <a:lnTo>
                      <a:pt x="427" y="336"/>
                    </a:lnTo>
                    <a:lnTo>
                      <a:pt x="443" y="372"/>
                    </a:lnTo>
                    <a:lnTo>
                      <a:pt x="457" y="403"/>
                    </a:lnTo>
                    <a:lnTo>
                      <a:pt x="470" y="431"/>
                    </a:lnTo>
                    <a:lnTo>
                      <a:pt x="483" y="456"/>
                    </a:lnTo>
                    <a:lnTo>
                      <a:pt x="495" y="478"/>
                    </a:lnTo>
                    <a:lnTo>
                      <a:pt x="506" y="496"/>
                    </a:lnTo>
                    <a:lnTo>
                      <a:pt x="515" y="512"/>
                    </a:lnTo>
                    <a:lnTo>
                      <a:pt x="523" y="524"/>
                    </a:lnTo>
                    <a:lnTo>
                      <a:pt x="528" y="533"/>
                    </a:lnTo>
                    <a:lnTo>
                      <a:pt x="536" y="545"/>
                    </a:lnTo>
                    <a:lnTo>
                      <a:pt x="544" y="559"/>
                    </a:lnTo>
                    <a:lnTo>
                      <a:pt x="553" y="576"/>
                    </a:lnTo>
                    <a:lnTo>
                      <a:pt x="562" y="594"/>
                    </a:lnTo>
                    <a:lnTo>
                      <a:pt x="573" y="613"/>
                    </a:lnTo>
                    <a:lnTo>
                      <a:pt x="584" y="636"/>
                    </a:lnTo>
                    <a:lnTo>
                      <a:pt x="596" y="659"/>
                    </a:lnTo>
                    <a:lnTo>
                      <a:pt x="608" y="684"/>
                    </a:lnTo>
                    <a:lnTo>
                      <a:pt x="621" y="712"/>
                    </a:lnTo>
                    <a:lnTo>
                      <a:pt x="636" y="742"/>
                    </a:lnTo>
                    <a:lnTo>
                      <a:pt x="650" y="773"/>
                    </a:lnTo>
                    <a:lnTo>
                      <a:pt x="664" y="806"/>
                    </a:lnTo>
                    <a:lnTo>
                      <a:pt x="679" y="842"/>
                    </a:lnTo>
                    <a:lnTo>
                      <a:pt x="695" y="880"/>
                    </a:lnTo>
                    <a:lnTo>
                      <a:pt x="710" y="919"/>
                    </a:lnTo>
                    <a:lnTo>
                      <a:pt x="728" y="961"/>
                    </a:lnTo>
                    <a:lnTo>
                      <a:pt x="745" y="1004"/>
                    </a:lnTo>
                    <a:lnTo>
                      <a:pt x="762" y="1052"/>
                    </a:lnTo>
                    <a:lnTo>
                      <a:pt x="779" y="1099"/>
                    </a:lnTo>
                    <a:lnTo>
                      <a:pt x="796" y="1150"/>
                    </a:lnTo>
                    <a:lnTo>
                      <a:pt x="813" y="1203"/>
                    </a:lnTo>
                    <a:lnTo>
                      <a:pt x="831" y="1258"/>
                    </a:lnTo>
                    <a:lnTo>
                      <a:pt x="850" y="1316"/>
                    </a:lnTo>
                    <a:lnTo>
                      <a:pt x="868" y="1375"/>
                    </a:lnTo>
                    <a:lnTo>
                      <a:pt x="885" y="1436"/>
                    </a:lnTo>
                    <a:lnTo>
                      <a:pt x="904" y="1501"/>
                    </a:lnTo>
                    <a:lnTo>
                      <a:pt x="922" y="1568"/>
                    </a:lnTo>
                    <a:lnTo>
                      <a:pt x="940" y="1636"/>
                    </a:lnTo>
                    <a:lnTo>
                      <a:pt x="959" y="1708"/>
                    </a:lnTo>
                    <a:lnTo>
                      <a:pt x="977" y="1782"/>
                    </a:lnTo>
                    <a:lnTo>
                      <a:pt x="994" y="1858"/>
                    </a:lnTo>
                    <a:lnTo>
                      <a:pt x="1013" y="1937"/>
                    </a:lnTo>
                    <a:close/>
                  </a:path>
                </a:pathLst>
              </a:custGeom>
              <a:solidFill>
                <a:srgbClr val="00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6195" name="Freeform 186"/>
              <p:cNvSpPr>
                <a:spLocks/>
              </p:cNvSpPr>
              <p:nvPr/>
            </p:nvSpPr>
            <p:spPr bwMode="auto">
              <a:xfrm>
                <a:off x="2748" y="3329"/>
                <a:ext cx="181" cy="350"/>
              </a:xfrm>
              <a:custGeom>
                <a:avLst/>
                <a:gdLst>
                  <a:gd name="T0" fmla="*/ 2 w 1027"/>
                  <a:gd name="T1" fmla="*/ 0 h 1973"/>
                  <a:gd name="T2" fmla="*/ 1 w 1027"/>
                  <a:gd name="T3" fmla="*/ 1 h 1973"/>
                  <a:gd name="T4" fmla="*/ 1 w 1027"/>
                  <a:gd name="T5" fmla="*/ 2 h 1973"/>
                  <a:gd name="T6" fmla="*/ 0 w 1027"/>
                  <a:gd name="T7" fmla="*/ 3 h 1973"/>
                  <a:gd name="T8" fmla="*/ 0 w 1027"/>
                  <a:gd name="T9" fmla="*/ 4 h 1973"/>
                  <a:gd name="T10" fmla="*/ 0 w 1027"/>
                  <a:gd name="T11" fmla="*/ 4 h 1973"/>
                  <a:gd name="T12" fmla="*/ 0 w 1027"/>
                  <a:gd name="T13" fmla="*/ 5 h 1973"/>
                  <a:gd name="T14" fmla="*/ 0 w 1027"/>
                  <a:gd name="T15" fmla="*/ 6 h 1973"/>
                  <a:gd name="T16" fmla="*/ 0 w 1027"/>
                  <a:gd name="T17" fmla="*/ 7 h 1973"/>
                  <a:gd name="T18" fmla="*/ 1 w 1027"/>
                  <a:gd name="T19" fmla="*/ 7 h 1973"/>
                  <a:gd name="T20" fmla="*/ 1 w 1027"/>
                  <a:gd name="T21" fmla="*/ 8 h 1973"/>
                  <a:gd name="T22" fmla="*/ 2 w 1027"/>
                  <a:gd name="T23" fmla="*/ 9 h 1973"/>
                  <a:gd name="T24" fmla="*/ 2 w 1027"/>
                  <a:gd name="T25" fmla="*/ 9 h 1973"/>
                  <a:gd name="T26" fmla="*/ 3 w 1027"/>
                  <a:gd name="T27" fmla="*/ 10 h 1973"/>
                  <a:gd name="T28" fmla="*/ 4 w 1027"/>
                  <a:gd name="T29" fmla="*/ 10 h 1973"/>
                  <a:gd name="T30" fmla="*/ 5 w 1027"/>
                  <a:gd name="T31" fmla="*/ 11 h 1973"/>
                  <a:gd name="T32" fmla="*/ 6 w 1027"/>
                  <a:gd name="T33" fmla="*/ 11 h 1973"/>
                  <a:gd name="T34" fmla="*/ 5 w 1027"/>
                  <a:gd name="T35" fmla="*/ 11 h 1973"/>
                  <a:gd name="T36" fmla="*/ 4 w 1027"/>
                  <a:gd name="T37" fmla="*/ 10 h 1973"/>
                  <a:gd name="T38" fmla="*/ 4 w 1027"/>
                  <a:gd name="T39" fmla="*/ 10 h 1973"/>
                  <a:gd name="T40" fmla="*/ 3 w 1027"/>
                  <a:gd name="T41" fmla="*/ 9 h 1973"/>
                  <a:gd name="T42" fmla="*/ 2 w 1027"/>
                  <a:gd name="T43" fmla="*/ 9 h 1973"/>
                  <a:gd name="T44" fmla="*/ 1 w 1027"/>
                  <a:gd name="T45" fmla="*/ 8 h 1973"/>
                  <a:gd name="T46" fmla="*/ 1 w 1027"/>
                  <a:gd name="T47" fmla="*/ 8 h 1973"/>
                  <a:gd name="T48" fmla="*/ 1 w 1027"/>
                  <a:gd name="T49" fmla="*/ 7 h 1973"/>
                  <a:gd name="T50" fmla="*/ 0 w 1027"/>
                  <a:gd name="T51" fmla="*/ 6 h 1973"/>
                  <a:gd name="T52" fmla="*/ 0 w 1027"/>
                  <a:gd name="T53" fmla="*/ 5 h 1973"/>
                  <a:gd name="T54" fmla="*/ 0 w 1027"/>
                  <a:gd name="T55" fmla="*/ 5 h 1973"/>
                  <a:gd name="T56" fmla="*/ 0 w 1027"/>
                  <a:gd name="T57" fmla="*/ 4 h 1973"/>
                  <a:gd name="T58" fmla="*/ 0 w 1027"/>
                  <a:gd name="T59" fmla="*/ 3 h 1973"/>
                  <a:gd name="T60" fmla="*/ 1 w 1027"/>
                  <a:gd name="T61" fmla="*/ 2 h 1973"/>
                  <a:gd name="T62" fmla="*/ 1 w 1027"/>
                  <a:gd name="T63" fmla="*/ 1 h 1973"/>
                  <a:gd name="T64" fmla="*/ 2 w 1027"/>
                  <a:gd name="T65" fmla="*/ 1 h 1973"/>
                  <a:gd name="T66" fmla="*/ 2 w 1027"/>
                  <a:gd name="T67" fmla="*/ 0 h 1973"/>
                  <a:gd name="T68" fmla="*/ 2 w 1027"/>
                  <a:gd name="T69" fmla="*/ 0 h 1973"/>
                  <a:gd name="T70" fmla="*/ 2 w 1027"/>
                  <a:gd name="T71" fmla="*/ 0 h 197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027"/>
                  <a:gd name="T109" fmla="*/ 0 h 1973"/>
                  <a:gd name="T110" fmla="*/ 1027 w 1027"/>
                  <a:gd name="T111" fmla="*/ 1973 h 1973"/>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027" h="1973">
                    <a:moveTo>
                      <a:pt x="353" y="25"/>
                    </a:moveTo>
                    <a:lnTo>
                      <a:pt x="334" y="20"/>
                    </a:lnTo>
                    <a:lnTo>
                      <a:pt x="275" y="98"/>
                    </a:lnTo>
                    <a:lnTo>
                      <a:pt x="221" y="176"/>
                    </a:lnTo>
                    <a:lnTo>
                      <a:pt x="175" y="256"/>
                    </a:lnTo>
                    <a:lnTo>
                      <a:pt x="131" y="333"/>
                    </a:lnTo>
                    <a:lnTo>
                      <a:pt x="96" y="411"/>
                    </a:lnTo>
                    <a:lnTo>
                      <a:pt x="67" y="487"/>
                    </a:lnTo>
                    <a:lnTo>
                      <a:pt x="43" y="564"/>
                    </a:lnTo>
                    <a:lnTo>
                      <a:pt x="25" y="639"/>
                    </a:lnTo>
                    <a:lnTo>
                      <a:pt x="12" y="714"/>
                    </a:lnTo>
                    <a:lnTo>
                      <a:pt x="4" y="788"/>
                    </a:lnTo>
                    <a:lnTo>
                      <a:pt x="0" y="860"/>
                    </a:lnTo>
                    <a:lnTo>
                      <a:pt x="5" y="932"/>
                    </a:lnTo>
                    <a:lnTo>
                      <a:pt x="13" y="1002"/>
                    </a:lnTo>
                    <a:lnTo>
                      <a:pt x="26" y="1071"/>
                    </a:lnTo>
                    <a:lnTo>
                      <a:pt x="43" y="1138"/>
                    </a:lnTo>
                    <a:lnTo>
                      <a:pt x="67" y="1205"/>
                    </a:lnTo>
                    <a:lnTo>
                      <a:pt x="95" y="1269"/>
                    </a:lnTo>
                    <a:lnTo>
                      <a:pt x="127" y="1331"/>
                    </a:lnTo>
                    <a:lnTo>
                      <a:pt x="164" y="1393"/>
                    </a:lnTo>
                    <a:lnTo>
                      <a:pt x="206" y="1451"/>
                    </a:lnTo>
                    <a:lnTo>
                      <a:pt x="252" y="1508"/>
                    </a:lnTo>
                    <a:lnTo>
                      <a:pt x="302" y="1562"/>
                    </a:lnTo>
                    <a:lnTo>
                      <a:pt x="357" y="1615"/>
                    </a:lnTo>
                    <a:lnTo>
                      <a:pt x="416" y="1666"/>
                    </a:lnTo>
                    <a:lnTo>
                      <a:pt x="478" y="1713"/>
                    </a:lnTo>
                    <a:lnTo>
                      <a:pt x="545" y="1758"/>
                    </a:lnTo>
                    <a:lnTo>
                      <a:pt x="616" y="1801"/>
                    </a:lnTo>
                    <a:lnTo>
                      <a:pt x="690" y="1842"/>
                    </a:lnTo>
                    <a:lnTo>
                      <a:pt x="768" y="1879"/>
                    </a:lnTo>
                    <a:lnTo>
                      <a:pt x="849" y="1913"/>
                    </a:lnTo>
                    <a:lnTo>
                      <a:pt x="933" y="1944"/>
                    </a:lnTo>
                    <a:lnTo>
                      <a:pt x="1022" y="1973"/>
                    </a:lnTo>
                    <a:lnTo>
                      <a:pt x="1027" y="1952"/>
                    </a:lnTo>
                    <a:lnTo>
                      <a:pt x="940" y="1923"/>
                    </a:lnTo>
                    <a:lnTo>
                      <a:pt x="856" y="1892"/>
                    </a:lnTo>
                    <a:lnTo>
                      <a:pt x="776" y="1858"/>
                    </a:lnTo>
                    <a:lnTo>
                      <a:pt x="700" y="1821"/>
                    </a:lnTo>
                    <a:lnTo>
                      <a:pt x="627" y="1783"/>
                    </a:lnTo>
                    <a:lnTo>
                      <a:pt x="558" y="1739"/>
                    </a:lnTo>
                    <a:lnTo>
                      <a:pt x="491" y="1695"/>
                    </a:lnTo>
                    <a:lnTo>
                      <a:pt x="430" y="1648"/>
                    </a:lnTo>
                    <a:lnTo>
                      <a:pt x="373" y="1599"/>
                    </a:lnTo>
                    <a:lnTo>
                      <a:pt x="318" y="1546"/>
                    </a:lnTo>
                    <a:lnTo>
                      <a:pt x="268" y="1493"/>
                    </a:lnTo>
                    <a:lnTo>
                      <a:pt x="225" y="1437"/>
                    </a:lnTo>
                    <a:lnTo>
                      <a:pt x="183" y="1380"/>
                    </a:lnTo>
                    <a:lnTo>
                      <a:pt x="146" y="1321"/>
                    </a:lnTo>
                    <a:lnTo>
                      <a:pt x="116" y="1259"/>
                    </a:lnTo>
                    <a:lnTo>
                      <a:pt x="88" y="1197"/>
                    </a:lnTo>
                    <a:lnTo>
                      <a:pt x="64" y="1133"/>
                    </a:lnTo>
                    <a:lnTo>
                      <a:pt x="47" y="1066"/>
                    </a:lnTo>
                    <a:lnTo>
                      <a:pt x="34" y="999"/>
                    </a:lnTo>
                    <a:lnTo>
                      <a:pt x="26" y="929"/>
                    </a:lnTo>
                    <a:lnTo>
                      <a:pt x="24" y="860"/>
                    </a:lnTo>
                    <a:lnTo>
                      <a:pt x="25" y="790"/>
                    </a:lnTo>
                    <a:lnTo>
                      <a:pt x="33" y="717"/>
                    </a:lnTo>
                    <a:lnTo>
                      <a:pt x="46" y="644"/>
                    </a:lnTo>
                    <a:lnTo>
                      <a:pt x="64" y="570"/>
                    </a:lnTo>
                    <a:lnTo>
                      <a:pt x="88" y="495"/>
                    </a:lnTo>
                    <a:lnTo>
                      <a:pt x="117" y="419"/>
                    </a:lnTo>
                    <a:lnTo>
                      <a:pt x="152" y="344"/>
                    </a:lnTo>
                    <a:lnTo>
                      <a:pt x="193" y="266"/>
                    </a:lnTo>
                    <a:lnTo>
                      <a:pt x="239" y="189"/>
                    </a:lnTo>
                    <a:lnTo>
                      <a:pt x="293" y="111"/>
                    </a:lnTo>
                    <a:lnTo>
                      <a:pt x="352" y="33"/>
                    </a:lnTo>
                    <a:lnTo>
                      <a:pt x="332" y="27"/>
                    </a:lnTo>
                    <a:lnTo>
                      <a:pt x="353" y="25"/>
                    </a:lnTo>
                    <a:lnTo>
                      <a:pt x="349" y="0"/>
                    </a:lnTo>
                    <a:lnTo>
                      <a:pt x="334" y="20"/>
                    </a:lnTo>
                    <a:lnTo>
                      <a:pt x="353" y="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6196" name="Freeform 187"/>
              <p:cNvSpPr>
                <a:spLocks/>
              </p:cNvSpPr>
              <p:nvPr/>
            </p:nvSpPr>
            <p:spPr bwMode="auto">
              <a:xfrm>
                <a:off x="2806" y="3334"/>
                <a:ext cx="39" cy="95"/>
              </a:xfrm>
              <a:custGeom>
                <a:avLst/>
                <a:gdLst>
                  <a:gd name="T0" fmla="*/ 1 w 217"/>
                  <a:gd name="T1" fmla="*/ 3 h 539"/>
                  <a:gd name="T2" fmla="*/ 1 w 217"/>
                  <a:gd name="T3" fmla="*/ 3 h 539"/>
                  <a:gd name="T4" fmla="*/ 1 w 217"/>
                  <a:gd name="T5" fmla="*/ 3 h 539"/>
                  <a:gd name="T6" fmla="*/ 1 w 217"/>
                  <a:gd name="T7" fmla="*/ 3 h 539"/>
                  <a:gd name="T8" fmla="*/ 1 w 217"/>
                  <a:gd name="T9" fmla="*/ 3 h 539"/>
                  <a:gd name="T10" fmla="*/ 1 w 217"/>
                  <a:gd name="T11" fmla="*/ 3 h 539"/>
                  <a:gd name="T12" fmla="*/ 1 w 217"/>
                  <a:gd name="T13" fmla="*/ 2 h 539"/>
                  <a:gd name="T14" fmla="*/ 1 w 217"/>
                  <a:gd name="T15" fmla="*/ 2 h 539"/>
                  <a:gd name="T16" fmla="*/ 1 w 217"/>
                  <a:gd name="T17" fmla="*/ 2 h 539"/>
                  <a:gd name="T18" fmla="*/ 1 w 217"/>
                  <a:gd name="T19" fmla="*/ 2 h 539"/>
                  <a:gd name="T20" fmla="*/ 1 w 217"/>
                  <a:gd name="T21" fmla="*/ 2 h 539"/>
                  <a:gd name="T22" fmla="*/ 1 w 217"/>
                  <a:gd name="T23" fmla="*/ 2 h 539"/>
                  <a:gd name="T24" fmla="*/ 1 w 217"/>
                  <a:gd name="T25" fmla="*/ 1 h 539"/>
                  <a:gd name="T26" fmla="*/ 0 w 217"/>
                  <a:gd name="T27" fmla="*/ 1 h 539"/>
                  <a:gd name="T28" fmla="*/ 0 w 217"/>
                  <a:gd name="T29" fmla="*/ 1 h 539"/>
                  <a:gd name="T30" fmla="*/ 0 w 217"/>
                  <a:gd name="T31" fmla="*/ 1 h 539"/>
                  <a:gd name="T32" fmla="*/ 0 w 217"/>
                  <a:gd name="T33" fmla="*/ 0 h 539"/>
                  <a:gd name="T34" fmla="*/ 0 w 217"/>
                  <a:gd name="T35" fmla="*/ 0 h 539"/>
                  <a:gd name="T36" fmla="*/ 0 w 217"/>
                  <a:gd name="T37" fmla="*/ 0 h 539"/>
                  <a:gd name="T38" fmla="*/ 0 w 217"/>
                  <a:gd name="T39" fmla="*/ 0 h 539"/>
                  <a:gd name="T40" fmla="*/ 0 w 217"/>
                  <a:gd name="T41" fmla="*/ 1 h 539"/>
                  <a:gd name="T42" fmla="*/ 0 w 217"/>
                  <a:gd name="T43" fmla="*/ 1 h 539"/>
                  <a:gd name="T44" fmla="*/ 0 w 217"/>
                  <a:gd name="T45" fmla="*/ 1 h 539"/>
                  <a:gd name="T46" fmla="*/ 0 w 217"/>
                  <a:gd name="T47" fmla="*/ 1 h 539"/>
                  <a:gd name="T48" fmla="*/ 1 w 217"/>
                  <a:gd name="T49" fmla="*/ 2 h 539"/>
                  <a:gd name="T50" fmla="*/ 1 w 217"/>
                  <a:gd name="T51" fmla="*/ 2 h 539"/>
                  <a:gd name="T52" fmla="*/ 1 w 217"/>
                  <a:gd name="T53" fmla="*/ 2 h 539"/>
                  <a:gd name="T54" fmla="*/ 1 w 217"/>
                  <a:gd name="T55" fmla="*/ 2 h 539"/>
                  <a:gd name="T56" fmla="*/ 1 w 217"/>
                  <a:gd name="T57" fmla="*/ 2 h 539"/>
                  <a:gd name="T58" fmla="*/ 1 w 217"/>
                  <a:gd name="T59" fmla="*/ 2 h 539"/>
                  <a:gd name="T60" fmla="*/ 1 w 217"/>
                  <a:gd name="T61" fmla="*/ 3 h 539"/>
                  <a:gd name="T62" fmla="*/ 1 w 217"/>
                  <a:gd name="T63" fmla="*/ 3 h 539"/>
                  <a:gd name="T64" fmla="*/ 1 w 217"/>
                  <a:gd name="T65" fmla="*/ 3 h 539"/>
                  <a:gd name="T66" fmla="*/ 1 w 217"/>
                  <a:gd name="T67" fmla="*/ 3 h 539"/>
                  <a:gd name="T68" fmla="*/ 1 w 217"/>
                  <a:gd name="T69" fmla="*/ 3 h 539"/>
                  <a:gd name="T70" fmla="*/ 1 w 217"/>
                  <a:gd name="T71" fmla="*/ 3 h 539"/>
                  <a:gd name="T72" fmla="*/ 1 w 217"/>
                  <a:gd name="T73" fmla="*/ 3 h 539"/>
                  <a:gd name="T74" fmla="*/ 1 w 217"/>
                  <a:gd name="T75" fmla="*/ 3 h 539"/>
                  <a:gd name="T76" fmla="*/ 1 w 217"/>
                  <a:gd name="T77" fmla="*/ 3 h 539"/>
                  <a:gd name="T78" fmla="*/ 1 w 217"/>
                  <a:gd name="T79" fmla="*/ 3 h 53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17"/>
                  <a:gd name="T121" fmla="*/ 0 h 539"/>
                  <a:gd name="T122" fmla="*/ 217 w 217"/>
                  <a:gd name="T123" fmla="*/ 539 h 539"/>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17" h="539">
                    <a:moveTo>
                      <a:pt x="217" y="529"/>
                    </a:moveTo>
                    <a:lnTo>
                      <a:pt x="217" y="529"/>
                    </a:lnTo>
                    <a:lnTo>
                      <a:pt x="212" y="520"/>
                    </a:lnTo>
                    <a:lnTo>
                      <a:pt x="204" y="508"/>
                    </a:lnTo>
                    <a:lnTo>
                      <a:pt x="195" y="492"/>
                    </a:lnTo>
                    <a:lnTo>
                      <a:pt x="184" y="474"/>
                    </a:lnTo>
                    <a:lnTo>
                      <a:pt x="174" y="451"/>
                    </a:lnTo>
                    <a:lnTo>
                      <a:pt x="161" y="426"/>
                    </a:lnTo>
                    <a:lnTo>
                      <a:pt x="147" y="399"/>
                    </a:lnTo>
                    <a:lnTo>
                      <a:pt x="133" y="369"/>
                    </a:lnTo>
                    <a:lnTo>
                      <a:pt x="117" y="333"/>
                    </a:lnTo>
                    <a:lnTo>
                      <a:pt x="103" y="296"/>
                    </a:lnTo>
                    <a:lnTo>
                      <a:pt x="88" y="254"/>
                    </a:lnTo>
                    <a:lnTo>
                      <a:pt x="73" y="211"/>
                    </a:lnTo>
                    <a:lnTo>
                      <a:pt x="59" y="163"/>
                    </a:lnTo>
                    <a:lnTo>
                      <a:pt x="45" y="111"/>
                    </a:lnTo>
                    <a:lnTo>
                      <a:pt x="33" y="56"/>
                    </a:lnTo>
                    <a:lnTo>
                      <a:pt x="21" y="0"/>
                    </a:lnTo>
                    <a:lnTo>
                      <a:pt x="0" y="2"/>
                    </a:lnTo>
                    <a:lnTo>
                      <a:pt x="12" y="61"/>
                    </a:lnTo>
                    <a:lnTo>
                      <a:pt x="24" y="117"/>
                    </a:lnTo>
                    <a:lnTo>
                      <a:pt x="38" y="168"/>
                    </a:lnTo>
                    <a:lnTo>
                      <a:pt x="52" y="216"/>
                    </a:lnTo>
                    <a:lnTo>
                      <a:pt x="67" y="262"/>
                    </a:lnTo>
                    <a:lnTo>
                      <a:pt x="82" y="304"/>
                    </a:lnTo>
                    <a:lnTo>
                      <a:pt x="96" y="341"/>
                    </a:lnTo>
                    <a:lnTo>
                      <a:pt x="112" y="377"/>
                    </a:lnTo>
                    <a:lnTo>
                      <a:pt x="126" y="409"/>
                    </a:lnTo>
                    <a:lnTo>
                      <a:pt x="140" y="437"/>
                    </a:lnTo>
                    <a:lnTo>
                      <a:pt x="153" y="462"/>
                    </a:lnTo>
                    <a:lnTo>
                      <a:pt x="166" y="484"/>
                    </a:lnTo>
                    <a:lnTo>
                      <a:pt x="176" y="503"/>
                    </a:lnTo>
                    <a:lnTo>
                      <a:pt x="186" y="518"/>
                    </a:lnTo>
                    <a:lnTo>
                      <a:pt x="193" y="530"/>
                    </a:lnTo>
                    <a:lnTo>
                      <a:pt x="199" y="539"/>
                    </a:lnTo>
                    <a:lnTo>
                      <a:pt x="217" y="52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6197" name="Freeform 188"/>
              <p:cNvSpPr>
                <a:spLocks/>
              </p:cNvSpPr>
              <p:nvPr/>
            </p:nvSpPr>
            <p:spPr bwMode="auto">
              <a:xfrm>
                <a:off x="2842" y="3428"/>
                <a:ext cx="90" cy="251"/>
              </a:xfrm>
              <a:custGeom>
                <a:avLst/>
                <a:gdLst>
                  <a:gd name="T0" fmla="*/ 3 w 508"/>
                  <a:gd name="T1" fmla="*/ 8 h 1424"/>
                  <a:gd name="T2" fmla="*/ 3 w 508"/>
                  <a:gd name="T3" fmla="*/ 7 h 1424"/>
                  <a:gd name="T4" fmla="*/ 2 w 508"/>
                  <a:gd name="T5" fmla="*/ 6 h 1424"/>
                  <a:gd name="T6" fmla="*/ 2 w 508"/>
                  <a:gd name="T7" fmla="*/ 5 h 1424"/>
                  <a:gd name="T8" fmla="*/ 2 w 508"/>
                  <a:gd name="T9" fmla="*/ 5 h 1424"/>
                  <a:gd name="T10" fmla="*/ 2 w 508"/>
                  <a:gd name="T11" fmla="*/ 4 h 1424"/>
                  <a:gd name="T12" fmla="*/ 2 w 508"/>
                  <a:gd name="T13" fmla="*/ 3 h 1424"/>
                  <a:gd name="T14" fmla="*/ 1 w 508"/>
                  <a:gd name="T15" fmla="*/ 3 h 1424"/>
                  <a:gd name="T16" fmla="*/ 1 w 508"/>
                  <a:gd name="T17" fmla="*/ 2 h 1424"/>
                  <a:gd name="T18" fmla="*/ 1 w 508"/>
                  <a:gd name="T19" fmla="*/ 2 h 1424"/>
                  <a:gd name="T20" fmla="*/ 1 w 508"/>
                  <a:gd name="T21" fmla="*/ 1 h 1424"/>
                  <a:gd name="T22" fmla="*/ 1 w 508"/>
                  <a:gd name="T23" fmla="*/ 1 h 1424"/>
                  <a:gd name="T24" fmla="*/ 1 w 508"/>
                  <a:gd name="T25" fmla="*/ 1 h 1424"/>
                  <a:gd name="T26" fmla="*/ 0 w 508"/>
                  <a:gd name="T27" fmla="*/ 1 h 1424"/>
                  <a:gd name="T28" fmla="*/ 0 w 508"/>
                  <a:gd name="T29" fmla="*/ 0 h 1424"/>
                  <a:gd name="T30" fmla="*/ 0 w 508"/>
                  <a:gd name="T31" fmla="*/ 0 h 1424"/>
                  <a:gd name="T32" fmla="*/ 0 w 508"/>
                  <a:gd name="T33" fmla="*/ 0 h 1424"/>
                  <a:gd name="T34" fmla="*/ 0 w 508"/>
                  <a:gd name="T35" fmla="*/ 0 h 1424"/>
                  <a:gd name="T36" fmla="*/ 0 w 508"/>
                  <a:gd name="T37" fmla="*/ 0 h 1424"/>
                  <a:gd name="T38" fmla="*/ 0 w 508"/>
                  <a:gd name="T39" fmla="*/ 1 h 1424"/>
                  <a:gd name="T40" fmla="*/ 0 w 508"/>
                  <a:gd name="T41" fmla="*/ 1 h 1424"/>
                  <a:gd name="T42" fmla="*/ 1 w 508"/>
                  <a:gd name="T43" fmla="*/ 1 h 1424"/>
                  <a:gd name="T44" fmla="*/ 1 w 508"/>
                  <a:gd name="T45" fmla="*/ 1 h 1424"/>
                  <a:gd name="T46" fmla="*/ 1 w 508"/>
                  <a:gd name="T47" fmla="*/ 2 h 1424"/>
                  <a:gd name="T48" fmla="*/ 1 w 508"/>
                  <a:gd name="T49" fmla="*/ 2 h 1424"/>
                  <a:gd name="T50" fmla="*/ 1 w 508"/>
                  <a:gd name="T51" fmla="*/ 3 h 1424"/>
                  <a:gd name="T52" fmla="*/ 1 w 508"/>
                  <a:gd name="T53" fmla="*/ 3 h 1424"/>
                  <a:gd name="T54" fmla="*/ 2 w 508"/>
                  <a:gd name="T55" fmla="*/ 4 h 1424"/>
                  <a:gd name="T56" fmla="*/ 2 w 508"/>
                  <a:gd name="T57" fmla="*/ 4 h 1424"/>
                  <a:gd name="T58" fmla="*/ 2 w 508"/>
                  <a:gd name="T59" fmla="*/ 5 h 1424"/>
                  <a:gd name="T60" fmla="*/ 2 w 508"/>
                  <a:gd name="T61" fmla="*/ 6 h 1424"/>
                  <a:gd name="T62" fmla="*/ 2 w 508"/>
                  <a:gd name="T63" fmla="*/ 7 h 1424"/>
                  <a:gd name="T64" fmla="*/ 3 w 508"/>
                  <a:gd name="T65" fmla="*/ 7 h 1424"/>
                  <a:gd name="T66" fmla="*/ 3 w 508"/>
                  <a:gd name="T67" fmla="*/ 8 h 1424"/>
                  <a:gd name="T68" fmla="*/ 3 w 508"/>
                  <a:gd name="T69" fmla="*/ 8 h 1424"/>
                  <a:gd name="T70" fmla="*/ 3 w 508"/>
                  <a:gd name="T71" fmla="*/ 8 h 142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508"/>
                  <a:gd name="T109" fmla="*/ 0 h 1424"/>
                  <a:gd name="T110" fmla="*/ 508 w 508"/>
                  <a:gd name="T111" fmla="*/ 1424 h 142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508" h="1424">
                    <a:moveTo>
                      <a:pt x="491" y="1419"/>
                    </a:moveTo>
                    <a:lnTo>
                      <a:pt x="504" y="1406"/>
                    </a:lnTo>
                    <a:lnTo>
                      <a:pt x="486" y="1327"/>
                    </a:lnTo>
                    <a:lnTo>
                      <a:pt x="469" y="1251"/>
                    </a:lnTo>
                    <a:lnTo>
                      <a:pt x="450" y="1178"/>
                    </a:lnTo>
                    <a:lnTo>
                      <a:pt x="432" y="1105"/>
                    </a:lnTo>
                    <a:lnTo>
                      <a:pt x="413" y="1037"/>
                    </a:lnTo>
                    <a:lnTo>
                      <a:pt x="395" y="970"/>
                    </a:lnTo>
                    <a:lnTo>
                      <a:pt x="377" y="906"/>
                    </a:lnTo>
                    <a:lnTo>
                      <a:pt x="360" y="844"/>
                    </a:lnTo>
                    <a:lnTo>
                      <a:pt x="341" y="784"/>
                    </a:lnTo>
                    <a:lnTo>
                      <a:pt x="323" y="726"/>
                    </a:lnTo>
                    <a:lnTo>
                      <a:pt x="304" y="671"/>
                    </a:lnTo>
                    <a:lnTo>
                      <a:pt x="287" y="618"/>
                    </a:lnTo>
                    <a:lnTo>
                      <a:pt x="270" y="567"/>
                    </a:lnTo>
                    <a:lnTo>
                      <a:pt x="253" y="520"/>
                    </a:lnTo>
                    <a:lnTo>
                      <a:pt x="236" y="473"/>
                    </a:lnTo>
                    <a:lnTo>
                      <a:pt x="219" y="429"/>
                    </a:lnTo>
                    <a:lnTo>
                      <a:pt x="202" y="387"/>
                    </a:lnTo>
                    <a:lnTo>
                      <a:pt x="186" y="348"/>
                    </a:lnTo>
                    <a:lnTo>
                      <a:pt x="170" y="310"/>
                    </a:lnTo>
                    <a:lnTo>
                      <a:pt x="156" y="274"/>
                    </a:lnTo>
                    <a:lnTo>
                      <a:pt x="142" y="241"/>
                    </a:lnTo>
                    <a:lnTo>
                      <a:pt x="127" y="209"/>
                    </a:lnTo>
                    <a:lnTo>
                      <a:pt x="113" y="178"/>
                    </a:lnTo>
                    <a:lnTo>
                      <a:pt x="100" y="151"/>
                    </a:lnTo>
                    <a:lnTo>
                      <a:pt x="88" y="126"/>
                    </a:lnTo>
                    <a:lnTo>
                      <a:pt x="76" y="102"/>
                    </a:lnTo>
                    <a:lnTo>
                      <a:pt x="63" y="80"/>
                    </a:lnTo>
                    <a:lnTo>
                      <a:pt x="52" y="60"/>
                    </a:lnTo>
                    <a:lnTo>
                      <a:pt x="43" y="43"/>
                    </a:lnTo>
                    <a:lnTo>
                      <a:pt x="34" y="26"/>
                    </a:lnTo>
                    <a:lnTo>
                      <a:pt x="26" y="12"/>
                    </a:lnTo>
                    <a:lnTo>
                      <a:pt x="18" y="0"/>
                    </a:lnTo>
                    <a:lnTo>
                      <a:pt x="0" y="10"/>
                    </a:lnTo>
                    <a:lnTo>
                      <a:pt x="8" y="22"/>
                    </a:lnTo>
                    <a:lnTo>
                      <a:pt x="15" y="37"/>
                    </a:lnTo>
                    <a:lnTo>
                      <a:pt x="25" y="54"/>
                    </a:lnTo>
                    <a:lnTo>
                      <a:pt x="34" y="71"/>
                    </a:lnTo>
                    <a:lnTo>
                      <a:pt x="44" y="90"/>
                    </a:lnTo>
                    <a:lnTo>
                      <a:pt x="55" y="113"/>
                    </a:lnTo>
                    <a:lnTo>
                      <a:pt x="67" y="136"/>
                    </a:lnTo>
                    <a:lnTo>
                      <a:pt x="79" y="161"/>
                    </a:lnTo>
                    <a:lnTo>
                      <a:pt x="92" y="189"/>
                    </a:lnTo>
                    <a:lnTo>
                      <a:pt x="106" y="219"/>
                    </a:lnTo>
                    <a:lnTo>
                      <a:pt x="121" y="249"/>
                    </a:lnTo>
                    <a:lnTo>
                      <a:pt x="135" y="282"/>
                    </a:lnTo>
                    <a:lnTo>
                      <a:pt x="149" y="318"/>
                    </a:lnTo>
                    <a:lnTo>
                      <a:pt x="165" y="356"/>
                    </a:lnTo>
                    <a:lnTo>
                      <a:pt x="181" y="395"/>
                    </a:lnTo>
                    <a:lnTo>
                      <a:pt x="198" y="437"/>
                    </a:lnTo>
                    <a:lnTo>
                      <a:pt x="215" y="480"/>
                    </a:lnTo>
                    <a:lnTo>
                      <a:pt x="232" y="528"/>
                    </a:lnTo>
                    <a:lnTo>
                      <a:pt x="249" y="575"/>
                    </a:lnTo>
                    <a:lnTo>
                      <a:pt x="266" y="626"/>
                    </a:lnTo>
                    <a:lnTo>
                      <a:pt x="283" y="679"/>
                    </a:lnTo>
                    <a:lnTo>
                      <a:pt x="302" y="734"/>
                    </a:lnTo>
                    <a:lnTo>
                      <a:pt x="320" y="792"/>
                    </a:lnTo>
                    <a:lnTo>
                      <a:pt x="339" y="849"/>
                    </a:lnTo>
                    <a:lnTo>
                      <a:pt x="356" y="911"/>
                    </a:lnTo>
                    <a:lnTo>
                      <a:pt x="374" y="975"/>
                    </a:lnTo>
                    <a:lnTo>
                      <a:pt x="392" y="1042"/>
                    </a:lnTo>
                    <a:lnTo>
                      <a:pt x="411" y="1111"/>
                    </a:lnTo>
                    <a:lnTo>
                      <a:pt x="429" y="1183"/>
                    </a:lnTo>
                    <a:lnTo>
                      <a:pt x="448" y="1256"/>
                    </a:lnTo>
                    <a:lnTo>
                      <a:pt x="465" y="1332"/>
                    </a:lnTo>
                    <a:lnTo>
                      <a:pt x="483" y="1411"/>
                    </a:lnTo>
                    <a:lnTo>
                      <a:pt x="496" y="1398"/>
                    </a:lnTo>
                    <a:lnTo>
                      <a:pt x="491" y="1419"/>
                    </a:lnTo>
                    <a:lnTo>
                      <a:pt x="508" y="1424"/>
                    </a:lnTo>
                    <a:lnTo>
                      <a:pt x="504" y="1406"/>
                    </a:lnTo>
                    <a:lnTo>
                      <a:pt x="491" y="141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6198" name="Freeform 189"/>
              <p:cNvSpPr>
                <a:spLocks/>
              </p:cNvSpPr>
              <p:nvPr/>
            </p:nvSpPr>
            <p:spPr bwMode="auto">
              <a:xfrm>
                <a:off x="2605" y="3580"/>
                <a:ext cx="324" cy="133"/>
              </a:xfrm>
              <a:custGeom>
                <a:avLst/>
                <a:gdLst>
                  <a:gd name="T0" fmla="*/ 10 w 1831"/>
                  <a:gd name="T1" fmla="*/ 3 h 750"/>
                  <a:gd name="T2" fmla="*/ 10 w 1831"/>
                  <a:gd name="T3" fmla="*/ 2 h 750"/>
                  <a:gd name="T4" fmla="*/ 9 w 1831"/>
                  <a:gd name="T5" fmla="*/ 2 h 750"/>
                  <a:gd name="T6" fmla="*/ 8 w 1831"/>
                  <a:gd name="T7" fmla="*/ 2 h 750"/>
                  <a:gd name="T8" fmla="*/ 8 w 1831"/>
                  <a:gd name="T9" fmla="*/ 1 h 750"/>
                  <a:gd name="T10" fmla="*/ 7 w 1831"/>
                  <a:gd name="T11" fmla="*/ 1 h 750"/>
                  <a:gd name="T12" fmla="*/ 6 w 1831"/>
                  <a:gd name="T13" fmla="*/ 1 h 750"/>
                  <a:gd name="T14" fmla="*/ 5 w 1831"/>
                  <a:gd name="T15" fmla="*/ 0 h 750"/>
                  <a:gd name="T16" fmla="*/ 5 w 1831"/>
                  <a:gd name="T17" fmla="*/ 0 h 750"/>
                  <a:gd name="T18" fmla="*/ 4 w 1831"/>
                  <a:gd name="T19" fmla="*/ 0 h 750"/>
                  <a:gd name="T20" fmla="*/ 3 w 1831"/>
                  <a:gd name="T21" fmla="*/ 0 h 750"/>
                  <a:gd name="T22" fmla="*/ 3 w 1831"/>
                  <a:gd name="T23" fmla="*/ 0 h 750"/>
                  <a:gd name="T24" fmla="*/ 2 w 1831"/>
                  <a:gd name="T25" fmla="*/ 0 h 750"/>
                  <a:gd name="T26" fmla="*/ 1 w 1831"/>
                  <a:gd name="T27" fmla="*/ 0 h 750"/>
                  <a:gd name="T28" fmla="*/ 1 w 1831"/>
                  <a:gd name="T29" fmla="*/ 0 h 750"/>
                  <a:gd name="T30" fmla="*/ 0 w 1831"/>
                  <a:gd name="T31" fmla="*/ 0 h 750"/>
                  <a:gd name="T32" fmla="*/ 0 w 1831"/>
                  <a:gd name="T33" fmla="*/ 1 h 750"/>
                  <a:gd name="T34" fmla="*/ 1 w 1831"/>
                  <a:gd name="T35" fmla="*/ 1 h 750"/>
                  <a:gd name="T36" fmla="*/ 1 w 1831"/>
                  <a:gd name="T37" fmla="*/ 1 h 750"/>
                  <a:gd name="T38" fmla="*/ 2 w 1831"/>
                  <a:gd name="T39" fmla="*/ 1 h 750"/>
                  <a:gd name="T40" fmla="*/ 2 w 1831"/>
                  <a:gd name="T41" fmla="*/ 2 h 750"/>
                  <a:gd name="T42" fmla="*/ 2 w 1831"/>
                  <a:gd name="T43" fmla="*/ 2 h 750"/>
                  <a:gd name="T44" fmla="*/ 2 w 1831"/>
                  <a:gd name="T45" fmla="*/ 2 h 750"/>
                  <a:gd name="T46" fmla="*/ 2 w 1831"/>
                  <a:gd name="T47" fmla="*/ 2 h 750"/>
                  <a:gd name="T48" fmla="*/ 3 w 1831"/>
                  <a:gd name="T49" fmla="*/ 2 h 750"/>
                  <a:gd name="T50" fmla="*/ 3 w 1831"/>
                  <a:gd name="T51" fmla="*/ 2 h 750"/>
                  <a:gd name="T52" fmla="*/ 3 w 1831"/>
                  <a:gd name="T53" fmla="*/ 3 h 750"/>
                  <a:gd name="T54" fmla="*/ 4 w 1831"/>
                  <a:gd name="T55" fmla="*/ 3 h 750"/>
                  <a:gd name="T56" fmla="*/ 4 w 1831"/>
                  <a:gd name="T57" fmla="*/ 3 h 750"/>
                  <a:gd name="T58" fmla="*/ 5 w 1831"/>
                  <a:gd name="T59" fmla="*/ 3 h 750"/>
                  <a:gd name="T60" fmla="*/ 5 w 1831"/>
                  <a:gd name="T61" fmla="*/ 4 h 750"/>
                  <a:gd name="T62" fmla="*/ 6 w 1831"/>
                  <a:gd name="T63" fmla="*/ 4 h 750"/>
                  <a:gd name="T64" fmla="*/ 6 w 1831"/>
                  <a:gd name="T65" fmla="*/ 4 h 750"/>
                  <a:gd name="T66" fmla="*/ 7 w 1831"/>
                  <a:gd name="T67" fmla="*/ 4 h 750"/>
                  <a:gd name="T68" fmla="*/ 8 w 1831"/>
                  <a:gd name="T69" fmla="*/ 4 h 750"/>
                  <a:gd name="T70" fmla="*/ 8 w 1831"/>
                  <a:gd name="T71" fmla="*/ 4 h 750"/>
                  <a:gd name="T72" fmla="*/ 9 w 1831"/>
                  <a:gd name="T73" fmla="*/ 4 h 750"/>
                  <a:gd name="T74" fmla="*/ 9 w 1831"/>
                  <a:gd name="T75" fmla="*/ 4 h 750"/>
                  <a:gd name="T76" fmla="*/ 10 w 1831"/>
                  <a:gd name="T77" fmla="*/ 4 h 750"/>
                  <a:gd name="T78" fmla="*/ 10 w 1831"/>
                  <a:gd name="T79" fmla="*/ 4 h 75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831"/>
                  <a:gd name="T121" fmla="*/ 0 h 750"/>
                  <a:gd name="T122" fmla="*/ 1831 w 1831"/>
                  <a:gd name="T123" fmla="*/ 750 h 75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831" h="750">
                    <a:moveTo>
                      <a:pt x="1831" y="612"/>
                    </a:moveTo>
                    <a:lnTo>
                      <a:pt x="1795" y="557"/>
                    </a:lnTo>
                    <a:lnTo>
                      <a:pt x="1756" y="506"/>
                    </a:lnTo>
                    <a:lnTo>
                      <a:pt x="1712" y="456"/>
                    </a:lnTo>
                    <a:lnTo>
                      <a:pt x="1665" y="410"/>
                    </a:lnTo>
                    <a:lnTo>
                      <a:pt x="1616" y="365"/>
                    </a:lnTo>
                    <a:lnTo>
                      <a:pt x="1564" y="323"/>
                    </a:lnTo>
                    <a:lnTo>
                      <a:pt x="1509" y="285"/>
                    </a:lnTo>
                    <a:lnTo>
                      <a:pt x="1452" y="249"/>
                    </a:lnTo>
                    <a:lnTo>
                      <a:pt x="1393" y="216"/>
                    </a:lnTo>
                    <a:lnTo>
                      <a:pt x="1331" y="184"/>
                    </a:lnTo>
                    <a:lnTo>
                      <a:pt x="1270" y="155"/>
                    </a:lnTo>
                    <a:lnTo>
                      <a:pt x="1205" y="129"/>
                    </a:lnTo>
                    <a:lnTo>
                      <a:pt x="1140" y="105"/>
                    </a:lnTo>
                    <a:lnTo>
                      <a:pt x="1074" y="84"/>
                    </a:lnTo>
                    <a:lnTo>
                      <a:pt x="1007" y="66"/>
                    </a:lnTo>
                    <a:lnTo>
                      <a:pt x="940" y="49"/>
                    </a:lnTo>
                    <a:lnTo>
                      <a:pt x="872" y="36"/>
                    </a:lnTo>
                    <a:lnTo>
                      <a:pt x="805" y="24"/>
                    </a:lnTo>
                    <a:lnTo>
                      <a:pt x="738" y="15"/>
                    </a:lnTo>
                    <a:lnTo>
                      <a:pt x="671" y="7"/>
                    </a:lnTo>
                    <a:lnTo>
                      <a:pt x="605" y="3"/>
                    </a:lnTo>
                    <a:lnTo>
                      <a:pt x="541" y="0"/>
                    </a:lnTo>
                    <a:lnTo>
                      <a:pt x="478" y="0"/>
                    </a:lnTo>
                    <a:lnTo>
                      <a:pt x="415" y="2"/>
                    </a:lnTo>
                    <a:lnTo>
                      <a:pt x="354" y="6"/>
                    </a:lnTo>
                    <a:lnTo>
                      <a:pt x="296" y="12"/>
                    </a:lnTo>
                    <a:lnTo>
                      <a:pt x="240" y="21"/>
                    </a:lnTo>
                    <a:lnTo>
                      <a:pt x="186" y="32"/>
                    </a:lnTo>
                    <a:lnTo>
                      <a:pt x="135" y="44"/>
                    </a:lnTo>
                    <a:lnTo>
                      <a:pt x="86" y="60"/>
                    </a:lnTo>
                    <a:lnTo>
                      <a:pt x="42" y="77"/>
                    </a:lnTo>
                    <a:lnTo>
                      <a:pt x="0" y="95"/>
                    </a:lnTo>
                    <a:lnTo>
                      <a:pt x="60" y="116"/>
                    </a:lnTo>
                    <a:lnTo>
                      <a:pt x="114" y="137"/>
                    </a:lnTo>
                    <a:lnTo>
                      <a:pt x="162" y="158"/>
                    </a:lnTo>
                    <a:lnTo>
                      <a:pt x="203" y="178"/>
                    </a:lnTo>
                    <a:lnTo>
                      <a:pt x="240" y="199"/>
                    </a:lnTo>
                    <a:lnTo>
                      <a:pt x="271" y="217"/>
                    </a:lnTo>
                    <a:lnTo>
                      <a:pt x="299" y="237"/>
                    </a:lnTo>
                    <a:lnTo>
                      <a:pt x="323" y="254"/>
                    </a:lnTo>
                    <a:lnTo>
                      <a:pt x="345" y="272"/>
                    </a:lnTo>
                    <a:lnTo>
                      <a:pt x="363" y="289"/>
                    </a:lnTo>
                    <a:lnTo>
                      <a:pt x="382" y="306"/>
                    </a:lnTo>
                    <a:lnTo>
                      <a:pt x="399" y="323"/>
                    </a:lnTo>
                    <a:lnTo>
                      <a:pt x="415" y="339"/>
                    </a:lnTo>
                    <a:lnTo>
                      <a:pt x="432" y="354"/>
                    </a:lnTo>
                    <a:lnTo>
                      <a:pt x="449" y="368"/>
                    </a:lnTo>
                    <a:lnTo>
                      <a:pt x="469" y="382"/>
                    </a:lnTo>
                    <a:lnTo>
                      <a:pt x="492" y="398"/>
                    </a:lnTo>
                    <a:lnTo>
                      <a:pt x="518" y="417"/>
                    </a:lnTo>
                    <a:lnTo>
                      <a:pt x="547" y="435"/>
                    </a:lnTo>
                    <a:lnTo>
                      <a:pt x="580" y="453"/>
                    </a:lnTo>
                    <a:lnTo>
                      <a:pt x="614" y="474"/>
                    </a:lnTo>
                    <a:lnTo>
                      <a:pt x="651" y="495"/>
                    </a:lnTo>
                    <a:lnTo>
                      <a:pt x="690" y="516"/>
                    </a:lnTo>
                    <a:lnTo>
                      <a:pt x="733" y="537"/>
                    </a:lnTo>
                    <a:lnTo>
                      <a:pt x="776" y="558"/>
                    </a:lnTo>
                    <a:lnTo>
                      <a:pt x="821" y="579"/>
                    </a:lnTo>
                    <a:lnTo>
                      <a:pt x="866" y="600"/>
                    </a:lnTo>
                    <a:lnTo>
                      <a:pt x="914" y="620"/>
                    </a:lnTo>
                    <a:lnTo>
                      <a:pt x="962" y="640"/>
                    </a:lnTo>
                    <a:lnTo>
                      <a:pt x="1012" y="658"/>
                    </a:lnTo>
                    <a:lnTo>
                      <a:pt x="1062" y="675"/>
                    </a:lnTo>
                    <a:lnTo>
                      <a:pt x="1112" y="691"/>
                    </a:lnTo>
                    <a:lnTo>
                      <a:pt x="1163" y="705"/>
                    </a:lnTo>
                    <a:lnTo>
                      <a:pt x="1215" y="719"/>
                    </a:lnTo>
                    <a:lnTo>
                      <a:pt x="1266" y="729"/>
                    </a:lnTo>
                    <a:lnTo>
                      <a:pt x="1316" y="738"/>
                    </a:lnTo>
                    <a:lnTo>
                      <a:pt x="1366" y="745"/>
                    </a:lnTo>
                    <a:lnTo>
                      <a:pt x="1416" y="749"/>
                    </a:lnTo>
                    <a:lnTo>
                      <a:pt x="1464" y="750"/>
                    </a:lnTo>
                    <a:lnTo>
                      <a:pt x="1511" y="749"/>
                    </a:lnTo>
                    <a:lnTo>
                      <a:pt x="1557" y="744"/>
                    </a:lnTo>
                    <a:lnTo>
                      <a:pt x="1602" y="736"/>
                    </a:lnTo>
                    <a:lnTo>
                      <a:pt x="1645" y="725"/>
                    </a:lnTo>
                    <a:lnTo>
                      <a:pt x="1687" y="711"/>
                    </a:lnTo>
                    <a:lnTo>
                      <a:pt x="1727" y="692"/>
                    </a:lnTo>
                    <a:lnTo>
                      <a:pt x="1764" y="670"/>
                    </a:lnTo>
                    <a:lnTo>
                      <a:pt x="1799" y="644"/>
                    </a:lnTo>
                    <a:lnTo>
                      <a:pt x="1831" y="612"/>
                    </a:lnTo>
                    <a:close/>
                  </a:path>
                </a:pathLst>
              </a:custGeom>
              <a:solidFill>
                <a:srgbClr val="00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6199" name="Freeform 190"/>
              <p:cNvSpPr>
                <a:spLocks/>
              </p:cNvSpPr>
              <p:nvPr/>
            </p:nvSpPr>
            <p:spPr bwMode="auto">
              <a:xfrm>
                <a:off x="2600" y="3578"/>
                <a:ext cx="330" cy="111"/>
              </a:xfrm>
              <a:custGeom>
                <a:avLst/>
                <a:gdLst>
                  <a:gd name="T0" fmla="*/ 0 w 1869"/>
                  <a:gd name="T1" fmla="*/ 1 h 628"/>
                  <a:gd name="T2" fmla="*/ 1 w 1869"/>
                  <a:gd name="T3" fmla="*/ 0 h 628"/>
                  <a:gd name="T4" fmla="*/ 1 w 1869"/>
                  <a:gd name="T5" fmla="*/ 0 h 628"/>
                  <a:gd name="T6" fmla="*/ 2 w 1869"/>
                  <a:gd name="T7" fmla="*/ 0 h 628"/>
                  <a:gd name="T8" fmla="*/ 2 w 1869"/>
                  <a:gd name="T9" fmla="*/ 0 h 628"/>
                  <a:gd name="T10" fmla="*/ 3 w 1869"/>
                  <a:gd name="T11" fmla="*/ 0 h 628"/>
                  <a:gd name="T12" fmla="*/ 4 w 1869"/>
                  <a:gd name="T13" fmla="*/ 0 h 628"/>
                  <a:gd name="T14" fmla="*/ 5 w 1869"/>
                  <a:gd name="T15" fmla="*/ 0 h 628"/>
                  <a:gd name="T16" fmla="*/ 5 w 1869"/>
                  <a:gd name="T17" fmla="*/ 0 h 628"/>
                  <a:gd name="T18" fmla="*/ 6 w 1869"/>
                  <a:gd name="T19" fmla="*/ 1 h 628"/>
                  <a:gd name="T20" fmla="*/ 7 w 1869"/>
                  <a:gd name="T21" fmla="*/ 1 h 628"/>
                  <a:gd name="T22" fmla="*/ 7 w 1869"/>
                  <a:gd name="T23" fmla="*/ 1 h 628"/>
                  <a:gd name="T24" fmla="*/ 8 w 1869"/>
                  <a:gd name="T25" fmla="*/ 1 h 628"/>
                  <a:gd name="T26" fmla="*/ 9 w 1869"/>
                  <a:gd name="T27" fmla="*/ 2 h 628"/>
                  <a:gd name="T28" fmla="*/ 9 w 1869"/>
                  <a:gd name="T29" fmla="*/ 2 h 628"/>
                  <a:gd name="T30" fmla="*/ 10 w 1869"/>
                  <a:gd name="T31" fmla="*/ 3 h 628"/>
                  <a:gd name="T32" fmla="*/ 10 w 1869"/>
                  <a:gd name="T33" fmla="*/ 4 h 628"/>
                  <a:gd name="T34" fmla="*/ 10 w 1869"/>
                  <a:gd name="T35" fmla="*/ 3 h 628"/>
                  <a:gd name="T36" fmla="*/ 10 w 1869"/>
                  <a:gd name="T37" fmla="*/ 2 h 628"/>
                  <a:gd name="T38" fmla="*/ 9 w 1869"/>
                  <a:gd name="T39" fmla="*/ 2 h 628"/>
                  <a:gd name="T40" fmla="*/ 8 w 1869"/>
                  <a:gd name="T41" fmla="*/ 2 h 628"/>
                  <a:gd name="T42" fmla="*/ 8 w 1869"/>
                  <a:gd name="T43" fmla="*/ 1 h 628"/>
                  <a:gd name="T44" fmla="*/ 7 w 1869"/>
                  <a:gd name="T45" fmla="*/ 1 h 628"/>
                  <a:gd name="T46" fmla="*/ 7 w 1869"/>
                  <a:gd name="T47" fmla="*/ 1 h 628"/>
                  <a:gd name="T48" fmla="*/ 6 w 1869"/>
                  <a:gd name="T49" fmla="*/ 0 h 628"/>
                  <a:gd name="T50" fmla="*/ 5 w 1869"/>
                  <a:gd name="T51" fmla="*/ 0 h 628"/>
                  <a:gd name="T52" fmla="*/ 4 w 1869"/>
                  <a:gd name="T53" fmla="*/ 0 h 628"/>
                  <a:gd name="T54" fmla="*/ 4 w 1869"/>
                  <a:gd name="T55" fmla="*/ 0 h 628"/>
                  <a:gd name="T56" fmla="*/ 3 w 1869"/>
                  <a:gd name="T57" fmla="*/ 0 h 628"/>
                  <a:gd name="T58" fmla="*/ 2 w 1869"/>
                  <a:gd name="T59" fmla="*/ 0 h 628"/>
                  <a:gd name="T60" fmla="*/ 1 w 1869"/>
                  <a:gd name="T61" fmla="*/ 0 h 628"/>
                  <a:gd name="T62" fmla="*/ 1 w 1869"/>
                  <a:gd name="T63" fmla="*/ 0 h 628"/>
                  <a:gd name="T64" fmla="*/ 0 w 1869"/>
                  <a:gd name="T65" fmla="*/ 0 h 628"/>
                  <a:gd name="T66" fmla="*/ 0 w 1869"/>
                  <a:gd name="T67" fmla="*/ 1 h 628"/>
                  <a:gd name="T68" fmla="*/ 0 w 1869"/>
                  <a:gd name="T69" fmla="*/ 1 h 628"/>
                  <a:gd name="T70" fmla="*/ 0 w 1869"/>
                  <a:gd name="T71" fmla="*/ 1 h 62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869"/>
                  <a:gd name="T109" fmla="*/ 0 h 628"/>
                  <a:gd name="T110" fmla="*/ 1869 w 1869"/>
                  <a:gd name="T111" fmla="*/ 628 h 62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869" h="628">
                    <a:moveTo>
                      <a:pt x="33" y="95"/>
                    </a:moveTo>
                    <a:lnTo>
                      <a:pt x="34" y="116"/>
                    </a:lnTo>
                    <a:lnTo>
                      <a:pt x="75" y="98"/>
                    </a:lnTo>
                    <a:lnTo>
                      <a:pt x="119" y="81"/>
                    </a:lnTo>
                    <a:lnTo>
                      <a:pt x="167" y="65"/>
                    </a:lnTo>
                    <a:lnTo>
                      <a:pt x="218" y="53"/>
                    </a:lnTo>
                    <a:lnTo>
                      <a:pt x="270" y="43"/>
                    </a:lnTo>
                    <a:lnTo>
                      <a:pt x="327" y="34"/>
                    </a:lnTo>
                    <a:lnTo>
                      <a:pt x="385" y="27"/>
                    </a:lnTo>
                    <a:lnTo>
                      <a:pt x="444" y="23"/>
                    </a:lnTo>
                    <a:lnTo>
                      <a:pt x="507" y="23"/>
                    </a:lnTo>
                    <a:lnTo>
                      <a:pt x="570" y="23"/>
                    </a:lnTo>
                    <a:lnTo>
                      <a:pt x="634" y="25"/>
                    </a:lnTo>
                    <a:lnTo>
                      <a:pt x="698" y="29"/>
                    </a:lnTo>
                    <a:lnTo>
                      <a:pt x="765" y="36"/>
                    </a:lnTo>
                    <a:lnTo>
                      <a:pt x="832" y="46"/>
                    </a:lnTo>
                    <a:lnTo>
                      <a:pt x="898" y="57"/>
                    </a:lnTo>
                    <a:lnTo>
                      <a:pt x="966" y="71"/>
                    </a:lnTo>
                    <a:lnTo>
                      <a:pt x="1033" y="88"/>
                    </a:lnTo>
                    <a:lnTo>
                      <a:pt x="1100" y="106"/>
                    </a:lnTo>
                    <a:lnTo>
                      <a:pt x="1165" y="127"/>
                    </a:lnTo>
                    <a:lnTo>
                      <a:pt x="1230" y="151"/>
                    </a:lnTo>
                    <a:lnTo>
                      <a:pt x="1295" y="177"/>
                    </a:lnTo>
                    <a:lnTo>
                      <a:pt x="1355" y="206"/>
                    </a:lnTo>
                    <a:lnTo>
                      <a:pt x="1417" y="236"/>
                    </a:lnTo>
                    <a:lnTo>
                      <a:pt x="1476" y="269"/>
                    </a:lnTo>
                    <a:lnTo>
                      <a:pt x="1531" y="306"/>
                    </a:lnTo>
                    <a:lnTo>
                      <a:pt x="1586" y="344"/>
                    </a:lnTo>
                    <a:lnTo>
                      <a:pt x="1638" y="384"/>
                    </a:lnTo>
                    <a:lnTo>
                      <a:pt x="1686" y="429"/>
                    </a:lnTo>
                    <a:lnTo>
                      <a:pt x="1733" y="475"/>
                    </a:lnTo>
                    <a:lnTo>
                      <a:pt x="1775" y="523"/>
                    </a:lnTo>
                    <a:lnTo>
                      <a:pt x="1815" y="575"/>
                    </a:lnTo>
                    <a:lnTo>
                      <a:pt x="1850" y="628"/>
                    </a:lnTo>
                    <a:lnTo>
                      <a:pt x="1869" y="618"/>
                    </a:lnTo>
                    <a:lnTo>
                      <a:pt x="1833" y="562"/>
                    </a:lnTo>
                    <a:lnTo>
                      <a:pt x="1794" y="510"/>
                    </a:lnTo>
                    <a:lnTo>
                      <a:pt x="1749" y="459"/>
                    </a:lnTo>
                    <a:lnTo>
                      <a:pt x="1702" y="413"/>
                    </a:lnTo>
                    <a:lnTo>
                      <a:pt x="1653" y="369"/>
                    </a:lnTo>
                    <a:lnTo>
                      <a:pt x="1599" y="325"/>
                    </a:lnTo>
                    <a:lnTo>
                      <a:pt x="1544" y="287"/>
                    </a:lnTo>
                    <a:lnTo>
                      <a:pt x="1487" y="250"/>
                    </a:lnTo>
                    <a:lnTo>
                      <a:pt x="1427" y="218"/>
                    </a:lnTo>
                    <a:lnTo>
                      <a:pt x="1366" y="185"/>
                    </a:lnTo>
                    <a:lnTo>
                      <a:pt x="1303" y="156"/>
                    </a:lnTo>
                    <a:lnTo>
                      <a:pt x="1238" y="130"/>
                    </a:lnTo>
                    <a:lnTo>
                      <a:pt x="1173" y="106"/>
                    </a:lnTo>
                    <a:lnTo>
                      <a:pt x="1106" y="85"/>
                    </a:lnTo>
                    <a:lnTo>
                      <a:pt x="1039" y="67"/>
                    </a:lnTo>
                    <a:lnTo>
                      <a:pt x="972" y="50"/>
                    </a:lnTo>
                    <a:lnTo>
                      <a:pt x="903" y="36"/>
                    </a:lnTo>
                    <a:lnTo>
                      <a:pt x="835" y="25"/>
                    </a:lnTo>
                    <a:lnTo>
                      <a:pt x="768" y="15"/>
                    </a:lnTo>
                    <a:lnTo>
                      <a:pt x="701" y="7"/>
                    </a:lnTo>
                    <a:lnTo>
                      <a:pt x="634" y="4"/>
                    </a:lnTo>
                    <a:lnTo>
                      <a:pt x="570" y="0"/>
                    </a:lnTo>
                    <a:lnTo>
                      <a:pt x="507" y="0"/>
                    </a:lnTo>
                    <a:lnTo>
                      <a:pt x="444" y="2"/>
                    </a:lnTo>
                    <a:lnTo>
                      <a:pt x="382" y="6"/>
                    </a:lnTo>
                    <a:lnTo>
                      <a:pt x="324" y="13"/>
                    </a:lnTo>
                    <a:lnTo>
                      <a:pt x="268" y="22"/>
                    </a:lnTo>
                    <a:lnTo>
                      <a:pt x="212" y="32"/>
                    </a:lnTo>
                    <a:lnTo>
                      <a:pt x="161" y="44"/>
                    </a:lnTo>
                    <a:lnTo>
                      <a:pt x="111" y="60"/>
                    </a:lnTo>
                    <a:lnTo>
                      <a:pt x="67" y="77"/>
                    </a:lnTo>
                    <a:lnTo>
                      <a:pt x="23" y="95"/>
                    </a:lnTo>
                    <a:lnTo>
                      <a:pt x="25" y="116"/>
                    </a:lnTo>
                    <a:lnTo>
                      <a:pt x="23" y="95"/>
                    </a:lnTo>
                    <a:lnTo>
                      <a:pt x="0" y="107"/>
                    </a:lnTo>
                    <a:lnTo>
                      <a:pt x="25" y="116"/>
                    </a:lnTo>
                    <a:lnTo>
                      <a:pt x="33" y="9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6200" name="Freeform 191"/>
              <p:cNvSpPr>
                <a:spLocks/>
              </p:cNvSpPr>
              <p:nvPr/>
            </p:nvSpPr>
            <p:spPr bwMode="auto">
              <a:xfrm>
                <a:off x="2605" y="3595"/>
                <a:ext cx="84" cy="54"/>
              </a:xfrm>
              <a:custGeom>
                <a:avLst/>
                <a:gdLst>
                  <a:gd name="T0" fmla="*/ 3 w 479"/>
                  <a:gd name="T1" fmla="*/ 2 h 308"/>
                  <a:gd name="T2" fmla="*/ 3 w 479"/>
                  <a:gd name="T3" fmla="*/ 2 h 308"/>
                  <a:gd name="T4" fmla="*/ 2 w 479"/>
                  <a:gd name="T5" fmla="*/ 1 h 308"/>
                  <a:gd name="T6" fmla="*/ 2 w 479"/>
                  <a:gd name="T7" fmla="*/ 1 h 308"/>
                  <a:gd name="T8" fmla="*/ 2 w 479"/>
                  <a:gd name="T9" fmla="*/ 1 h 308"/>
                  <a:gd name="T10" fmla="*/ 2 w 479"/>
                  <a:gd name="T11" fmla="*/ 1 h 308"/>
                  <a:gd name="T12" fmla="*/ 2 w 479"/>
                  <a:gd name="T13" fmla="*/ 1 h 308"/>
                  <a:gd name="T14" fmla="*/ 2 w 479"/>
                  <a:gd name="T15" fmla="*/ 1 h 308"/>
                  <a:gd name="T16" fmla="*/ 2 w 479"/>
                  <a:gd name="T17" fmla="*/ 1 h 308"/>
                  <a:gd name="T18" fmla="*/ 2 w 479"/>
                  <a:gd name="T19" fmla="*/ 1 h 308"/>
                  <a:gd name="T20" fmla="*/ 2 w 479"/>
                  <a:gd name="T21" fmla="*/ 1 h 308"/>
                  <a:gd name="T22" fmla="*/ 2 w 479"/>
                  <a:gd name="T23" fmla="*/ 1 h 308"/>
                  <a:gd name="T24" fmla="*/ 1 w 479"/>
                  <a:gd name="T25" fmla="*/ 1 h 308"/>
                  <a:gd name="T26" fmla="*/ 1 w 479"/>
                  <a:gd name="T27" fmla="*/ 1 h 308"/>
                  <a:gd name="T28" fmla="*/ 1 w 479"/>
                  <a:gd name="T29" fmla="*/ 0 h 308"/>
                  <a:gd name="T30" fmla="*/ 1 w 479"/>
                  <a:gd name="T31" fmla="*/ 0 h 308"/>
                  <a:gd name="T32" fmla="*/ 0 w 479"/>
                  <a:gd name="T33" fmla="*/ 0 h 308"/>
                  <a:gd name="T34" fmla="*/ 0 w 479"/>
                  <a:gd name="T35" fmla="*/ 0 h 308"/>
                  <a:gd name="T36" fmla="*/ 0 w 479"/>
                  <a:gd name="T37" fmla="*/ 0 h 308"/>
                  <a:gd name="T38" fmla="*/ 0 w 479"/>
                  <a:gd name="T39" fmla="*/ 0 h 308"/>
                  <a:gd name="T40" fmla="*/ 1 w 479"/>
                  <a:gd name="T41" fmla="*/ 0 h 308"/>
                  <a:gd name="T42" fmla="*/ 1 w 479"/>
                  <a:gd name="T43" fmla="*/ 1 h 308"/>
                  <a:gd name="T44" fmla="*/ 1 w 479"/>
                  <a:gd name="T45" fmla="*/ 1 h 308"/>
                  <a:gd name="T46" fmla="*/ 1 w 479"/>
                  <a:gd name="T47" fmla="*/ 1 h 308"/>
                  <a:gd name="T48" fmla="*/ 1 w 479"/>
                  <a:gd name="T49" fmla="*/ 1 h 308"/>
                  <a:gd name="T50" fmla="*/ 2 w 479"/>
                  <a:gd name="T51" fmla="*/ 1 h 308"/>
                  <a:gd name="T52" fmla="*/ 2 w 479"/>
                  <a:gd name="T53" fmla="*/ 1 h 308"/>
                  <a:gd name="T54" fmla="*/ 2 w 479"/>
                  <a:gd name="T55" fmla="*/ 1 h 308"/>
                  <a:gd name="T56" fmla="*/ 2 w 479"/>
                  <a:gd name="T57" fmla="*/ 1 h 308"/>
                  <a:gd name="T58" fmla="*/ 2 w 479"/>
                  <a:gd name="T59" fmla="*/ 1 h 308"/>
                  <a:gd name="T60" fmla="*/ 2 w 479"/>
                  <a:gd name="T61" fmla="*/ 1 h 308"/>
                  <a:gd name="T62" fmla="*/ 2 w 479"/>
                  <a:gd name="T63" fmla="*/ 1 h 308"/>
                  <a:gd name="T64" fmla="*/ 2 w 479"/>
                  <a:gd name="T65" fmla="*/ 2 h 308"/>
                  <a:gd name="T66" fmla="*/ 2 w 479"/>
                  <a:gd name="T67" fmla="*/ 2 h 308"/>
                  <a:gd name="T68" fmla="*/ 2 w 479"/>
                  <a:gd name="T69" fmla="*/ 2 h 308"/>
                  <a:gd name="T70" fmla="*/ 2 w 479"/>
                  <a:gd name="T71" fmla="*/ 2 h 308"/>
                  <a:gd name="T72" fmla="*/ 3 w 479"/>
                  <a:gd name="T73" fmla="*/ 2 h 308"/>
                  <a:gd name="T74" fmla="*/ 3 w 479"/>
                  <a:gd name="T75" fmla="*/ 2 h 308"/>
                  <a:gd name="T76" fmla="*/ 3 w 479"/>
                  <a:gd name="T77" fmla="*/ 2 h 30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479"/>
                  <a:gd name="T118" fmla="*/ 0 h 308"/>
                  <a:gd name="T119" fmla="*/ 479 w 479"/>
                  <a:gd name="T120" fmla="*/ 308 h 308"/>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479" h="308">
                    <a:moveTo>
                      <a:pt x="479" y="289"/>
                    </a:moveTo>
                    <a:lnTo>
                      <a:pt x="479" y="289"/>
                    </a:lnTo>
                    <a:lnTo>
                      <a:pt x="459" y="275"/>
                    </a:lnTo>
                    <a:lnTo>
                      <a:pt x="442" y="262"/>
                    </a:lnTo>
                    <a:lnTo>
                      <a:pt x="427" y="247"/>
                    </a:lnTo>
                    <a:lnTo>
                      <a:pt x="411" y="232"/>
                    </a:lnTo>
                    <a:lnTo>
                      <a:pt x="394" y="214"/>
                    </a:lnTo>
                    <a:lnTo>
                      <a:pt x="375" y="197"/>
                    </a:lnTo>
                    <a:lnTo>
                      <a:pt x="357" y="180"/>
                    </a:lnTo>
                    <a:lnTo>
                      <a:pt x="333" y="161"/>
                    </a:lnTo>
                    <a:lnTo>
                      <a:pt x="310" y="144"/>
                    </a:lnTo>
                    <a:lnTo>
                      <a:pt x="282" y="124"/>
                    </a:lnTo>
                    <a:lnTo>
                      <a:pt x="249" y="105"/>
                    </a:lnTo>
                    <a:lnTo>
                      <a:pt x="212" y="83"/>
                    </a:lnTo>
                    <a:lnTo>
                      <a:pt x="172" y="63"/>
                    </a:lnTo>
                    <a:lnTo>
                      <a:pt x="122" y="42"/>
                    </a:lnTo>
                    <a:lnTo>
                      <a:pt x="68" y="21"/>
                    </a:lnTo>
                    <a:lnTo>
                      <a:pt x="8" y="0"/>
                    </a:lnTo>
                    <a:lnTo>
                      <a:pt x="0" y="21"/>
                    </a:lnTo>
                    <a:lnTo>
                      <a:pt x="60" y="42"/>
                    </a:lnTo>
                    <a:lnTo>
                      <a:pt x="114" y="63"/>
                    </a:lnTo>
                    <a:lnTo>
                      <a:pt x="161" y="84"/>
                    </a:lnTo>
                    <a:lnTo>
                      <a:pt x="202" y="104"/>
                    </a:lnTo>
                    <a:lnTo>
                      <a:pt x="239" y="124"/>
                    </a:lnTo>
                    <a:lnTo>
                      <a:pt x="269" y="142"/>
                    </a:lnTo>
                    <a:lnTo>
                      <a:pt x="297" y="162"/>
                    </a:lnTo>
                    <a:lnTo>
                      <a:pt x="320" y="179"/>
                    </a:lnTo>
                    <a:lnTo>
                      <a:pt x="341" y="196"/>
                    </a:lnTo>
                    <a:lnTo>
                      <a:pt x="360" y="213"/>
                    </a:lnTo>
                    <a:lnTo>
                      <a:pt x="378" y="230"/>
                    </a:lnTo>
                    <a:lnTo>
                      <a:pt x="395" y="247"/>
                    </a:lnTo>
                    <a:lnTo>
                      <a:pt x="411" y="263"/>
                    </a:lnTo>
                    <a:lnTo>
                      <a:pt x="429" y="277"/>
                    </a:lnTo>
                    <a:lnTo>
                      <a:pt x="446" y="293"/>
                    </a:lnTo>
                    <a:lnTo>
                      <a:pt x="466" y="308"/>
                    </a:lnTo>
                    <a:lnTo>
                      <a:pt x="479" y="28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6201" name="Freeform 192"/>
              <p:cNvSpPr>
                <a:spLocks/>
              </p:cNvSpPr>
              <p:nvPr/>
            </p:nvSpPr>
            <p:spPr bwMode="auto">
              <a:xfrm>
                <a:off x="2687" y="3646"/>
                <a:ext cx="245" cy="69"/>
              </a:xfrm>
              <a:custGeom>
                <a:avLst/>
                <a:gdLst>
                  <a:gd name="T0" fmla="*/ 8 w 1383"/>
                  <a:gd name="T1" fmla="*/ 1 h 389"/>
                  <a:gd name="T2" fmla="*/ 7 w 1383"/>
                  <a:gd name="T3" fmla="*/ 2 h 389"/>
                  <a:gd name="T4" fmla="*/ 7 w 1383"/>
                  <a:gd name="T5" fmla="*/ 2 h 389"/>
                  <a:gd name="T6" fmla="*/ 6 w 1383"/>
                  <a:gd name="T7" fmla="*/ 2 h 389"/>
                  <a:gd name="T8" fmla="*/ 6 w 1383"/>
                  <a:gd name="T9" fmla="*/ 2 h 389"/>
                  <a:gd name="T10" fmla="*/ 5 w 1383"/>
                  <a:gd name="T11" fmla="*/ 2 h 389"/>
                  <a:gd name="T12" fmla="*/ 5 w 1383"/>
                  <a:gd name="T13" fmla="*/ 2 h 389"/>
                  <a:gd name="T14" fmla="*/ 4 w 1383"/>
                  <a:gd name="T15" fmla="*/ 2 h 389"/>
                  <a:gd name="T16" fmla="*/ 4 w 1383"/>
                  <a:gd name="T17" fmla="*/ 2 h 389"/>
                  <a:gd name="T18" fmla="*/ 3 w 1383"/>
                  <a:gd name="T19" fmla="*/ 2 h 389"/>
                  <a:gd name="T20" fmla="*/ 2 w 1383"/>
                  <a:gd name="T21" fmla="*/ 1 h 389"/>
                  <a:gd name="T22" fmla="*/ 2 w 1383"/>
                  <a:gd name="T23" fmla="*/ 1 h 389"/>
                  <a:gd name="T24" fmla="*/ 2 w 1383"/>
                  <a:gd name="T25" fmla="*/ 1 h 389"/>
                  <a:gd name="T26" fmla="*/ 1 w 1383"/>
                  <a:gd name="T27" fmla="*/ 1 h 389"/>
                  <a:gd name="T28" fmla="*/ 1 w 1383"/>
                  <a:gd name="T29" fmla="*/ 0 h 389"/>
                  <a:gd name="T30" fmla="*/ 0 w 1383"/>
                  <a:gd name="T31" fmla="*/ 0 h 389"/>
                  <a:gd name="T32" fmla="*/ 0 w 1383"/>
                  <a:gd name="T33" fmla="*/ 0 h 389"/>
                  <a:gd name="T34" fmla="*/ 0 w 1383"/>
                  <a:gd name="T35" fmla="*/ 0 h 389"/>
                  <a:gd name="T36" fmla="*/ 0 w 1383"/>
                  <a:gd name="T37" fmla="*/ 0 h 389"/>
                  <a:gd name="T38" fmla="*/ 1 w 1383"/>
                  <a:gd name="T39" fmla="*/ 1 h 389"/>
                  <a:gd name="T40" fmla="*/ 1 w 1383"/>
                  <a:gd name="T41" fmla="*/ 1 h 389"/>
                  <a:gd name="T42" fmla="*/ 2 w 1383"/>
                  <a:gd name="T43" fmla="*/ 1 h 389"/>
                  <a:gd name="T44" fmla="*/ 2 w 1383"/>
                  <a:gd name="T45" fmla="*/ 1 h 389"/>
                  <a:gd name="T46" fmla="*/ 3 w 1383"/>
                  <a:gd name="T47" fmla="*/ 2 h 389"/>
                  <a:gd name="T48" fmla="*/ 3 w 1383"/>
                  <a:gd name="T49" fmla="*/ 2 h 389"/>
                  <a:gd name="T50" fmla="*/ 4 w 1383"/>
                  <a:gd name="T51" fmla="*/ 2 h 389"/>
                  <a:gd name="T52" fmla="*/ 4 w 1383"/>
                  <a:gd name="T53" fmla="*/ 2 h 389"/>
                  <a:gd name="T54" fmla="*/ 5 w 1383"/>
                  <a:gd name="T55" fmla="*/ 2 h 389"/>
                  <a:gd name="T56" fmla="*/ 6 w 1383"/>
                  <a:gd name="T57" fmla="*/ 2 h 389"/>
                  <a:gd name="T58" fmla="*/ 6 w 1383"/>
                  <a:gd name="T59" fmla="*/ 2 h 389"/>
                  <a:gd name="T60" fmla="*/ 7 w 1383"/>
                  <a:gd name="T61" fmla="*/ 2 h 389"/>
                  <a:gd name="T62" fmla="*/ 7 w 1383"/>
                  <a:gd name="T63" fmla="*/ 2 h 389"/>
                  <a:gd name="T64" fmla="*/ 7 w 1383"/>
                  <a:gd name="T65" fmla="*/ 2 h 389"/>
                  <a:gd name="T66" fmla="*/ 8 w 1383"/>
                  <a:gd name="T67" fmla="*/ 1 h 389"/>
                  <a:gd name="T68" fmla="*/ 8 w 1383"/>
                  <a:gd name="T69" fmla="*/ 1 h 389"/>
                  <a:gd name="T70" fmla="*/ 8 w 1383"/>
                  <a:gd name="T71" fmla="*/ 1 h 38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383"/>
                  <a:gd name="T109" fmla="*/ 0 h 389"/>
                  <a:gd name="T110" fmla="*/ 1383 w 1383"/>
                  <a:gd name="T111" fmla="*/ 389 h 38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383" h="389">
                    <a:moveTo>
                      <a:pt x="1359" y="244"/>
                    </a:moveTo>
                    <a:lnTo>
                      <a:pt x="1361" y="231"/>
                    </a:lnTo>
                    <a:lnTo>
                      <a:pt x="1329" y="263"/>
                    </a:lnTo>
                    <a:lnTo>
                      <a:pt x="1295" y="288"/>
                    </a:lnTo>
                    <a:lnTo>
                      <a:pt x="1260" y="310"/>
                    </a:lnTo>
                    <a:lnTo>
                      <a:pt x="1221" y="327"/>
                    </a:lnTo>
                    <a:lnTo>
                      <a:pt x="1181" y="342"/>
                    </a:lnTo>
                    <a:lnTo>
                      <a:pt x="1137" y="352"/>
                    </a:lnTo>
                    <a:lnTo>
                      <a:pt x="1094" y="360"/>
                    </a:lnTo>
                    <a:lnTo>
                      <a:pt x="1048" y="365"/>
                    </a:lnTo>
                    <a:lnTo>
                      <a:pt x="1002" y="365"/>
                    </a:lnTo>
                    <a:lnTo>
                      <a:pt x="954" y="365"/>
                    </a:lnTo>
                    <a:lnTo>
                      <a:pt x="905" y="361"/>
                    </a:lnTo>
                    <a:lnTo>
                      <a:pt x="855" y="355"/>
                    </a:lnTo>
                    <a:lnTo>
                      <a:pt x="806" y="346"/>
                    </a:lnTo>
                    <a:lnTo>
                      <a:pt x="755" y="335"/>
                    </a:lnTo>
                    <a:lnTo>
                      <a:pt x="704" y="322"/>
                    </a:lnTo>
                    <a:lnTo>
                      <a:pt x="653" y="308"/>
                    </a:lnTo>
                    <a:lnTo>
                      <a:pt x="604" y="292"/>
                    </a:lnTo>
                    <a:lnTo>
                      <a:pt x="554" y="275"/>
                    </a:lnTo>
                    <a:lnTo>
                      <a:pt x="504" y="256"/>
                    </a:lnTo>
                    <a:lnTo>
                      <a:pt x="456" y="237"/>
                    </a:lnTo>
                    <a:lnTo>
                      <a:pt x="408" y="217"/>
                    </a:lnTo>
                    <a:lnTo>
                      <a:pt x="364" y="196"/>
                    </a:lnTo>
                    <a:lnTo>
                      <a:pt x="319" y="175"/>
                    </a:lnTo>
                    <a:lnTo>
                      <a:pt x="276" y="154"/>
                    </a:lnTo>
                    <a:lnTo>
                      <a:pt x="234" y="133"/>
                    </a:lnTo>
                    <a:lnTo>
                      <a:pt x="194" y="113"/>
                    </a:lnTo>
                    <a:lnTo>
                      <a:pt x="158" y="92"/>
                    </a:lnTo>
                    <a:lnTo>
                      <a:pt x="123" y="71"/>
                    </a:lnTo>
                    <a:lnTo>
                      <a:pt x="91" y="53"/>
                    </a:lnTo>
                    <a:lnTo>
                      <a:pt x="63" y="34"/>
                    </a:lnTo>
                    <a:lnTo>
                      <a:pt x="37" y="16"/>
                    </a:lnTo>
                    <a:lnTo>
                      <a:pt x="13" y="0"/>
                    </a:lnTo>
                    <a:lnTo>
                      <a:pt x="0" y="19"/>
                    </a:lnTo>
                    <a:lnTo>
                      <a:pt x="24" y="34"/>
                    </a:lnTo>
                    <a:lnTo>
                      <a:pt x="50" y="53"/>
                    </a:lnTo>
                    <a:lnTo>
                      <a:pt x="80" y="71"/>
                    </a:lnTo>
                    <a:lnTo>
                      <a:pt x="113" y="90"/>
                    </a:lnTo>
                    <a:lnTo>
                      <a:pt x="147" y="111"/>
                    </a:lnTo>
                    <a:lnTo>
                      <a:pt x="184" y="132"/>
                    </a:lnTo>
                    <a:lnTo>
                      <a:pt x="223" y="154"/>
                    </a:lnTo>
                    <a:lnTo>
                      <a:pt x="265" y="175"/>
                    </a:lnTo>
                    <a:lnTo>
                      <a:pt x="309" y="196"/>
                    </a:lnTo>
                    <a:lnTo>
                      <a:pt x="353" y="217"/>
                    </a:lnTo>
                    <a:lnTo>
                      <a:pt x="401" y="238"/>
                    </a:lnTo>
                    <a:lnTo>
                      <a:pt x="448" y="258"/>
                    </a:lnTo>
                    <a:lnTo>
                      <a:pt x="496" y="277"/>
                    </a:lnTo>
                    <a:lnTo>
                      <a:pt x="546" y="296"/>
                    </a:lnTo>
                    <a:lnTo>
                      <a:pt x="596" y="313"/>
                    </a:lnTo>
                    <a:lnTo>
                      <a:pt x="647" y="329"/>
                    </a:lnTo>
                    <a:lnTo>
                      <a:pt x="699" y="343"/>
                    </a:lnTo>
                    <a:lnTo>
                      <a:pt x="750" y="356"/>
                    </a:lnTo>
                    <a:lnTo>
                      <a:pt x="801" y="367"/>
                    </a:lnTo>
                    <a:lnTo>
                      <a:pt x="852" y="376"/>
                    </a:lnTo>
                    <a:lnTo>
                      <a:pt x="902" y="382"/>
                    </a:lnTo>
                    <a:lnTo>
                      <a:pt x="954" y="386"/>
                    </a:lnTo>
                    <a:lnTo>
                      <a:pt x="1002" y="389"/>
                    </a:lnTo>
                    <a:lnTo>
                      <a:pt x="1051" y="386"/>
                    </a:lnTo>
                    <a:lnTo>
                      <a:pt x="1097" y="381"/>
                    </a:lnTo>
                    <a:lnTo>
                      <a:pt x="1143" y="373"/>
                    </a:lnTo>
                    <a:lnTo>
                      <a:pt x="1186" y="363"/>
                    </a:lnTo>
                    <a:lnTo>
                      <a:pt x="1229" y="348"/>
                    </a:lnTo>
                    <a:lnTo>
                      <a:pt x="1270" y="329"/>
                    </a:lnTo>
                    <a:lnTo>
                      <a:pt x="1308" y="306"/>
                    </a:lnTo>
                    <a:lnTo>
                      <a:pt x="1345" y="279"/>
                    </a:lnTo>
                    <a:lnTo>
                      <a:pt x="1376" y="247"/>
                    </a:lnTo>
                    <a:lnTo>
                      <a:pt x="1378" y="234"/>
                    </a:lnTo>
                    <a:lnTo>
                      <a:pt x="1376" y="247"/>
                    </a:lnTo>
                    <a:lnTo>
                      <a:pt x="1383" y="241"/>
                    </a:lnTo>
                    <a:lnTo>
                      <a:pt x="1378" y="234"/>
                    </a:lnTo>
                    <a:lnTo>
                      <a:pt x="1359" y="24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6202" name="Freeform 193"/>
              <p:cNvSpPr>
                <a:spLocks/>
              </p:cNvSpPr>
              <p:nvPr/>
            </p:nvSpPr>
            <p:spPr bwMode="auto">
              <a:xfrm>
                <a:off x="2871" y="3465"/>
                <a:ext cx="223" cy="238"/>
              </a:xfrm>
              <a:custGeom>
                <a:avLst/>
                <a:gdLst>
                  <a:gd name="T0" fmla="*/ 7 w 1265"/>
                  <a:gd name="T1" fmla="*/ 7 h 1345"/>
                  <a:gd name="T2" fmla="*/ 7 w 1265"/>
                  <a:gd name="T3" fmla="*/ 7 h 1345"/>
                  <a:gd name="T4" fmla="*/ 7 w 1265"/>
                  <a:gd name="T5" fmla="*/ 7 h 1345"/>
                  <a:gd name="T6" fmla="*/ 6 w 1265"/>
                  <a:gd name="T7" fmla="*/ 6 h 1345"/>
                  <a:gd name="T8" fmla="*/ 6 w 1265"/>
                  <a:gd name="T9" fmla="*/ 6 h 1345"/>
                  <a:gd name="T10" fmla="*/ 6 w 1265"/>
                  <a:gd name="T11" fmla="*/ 5 h 1345"/>
                  <a:gd name="T12" fmla="*/ 5 w 1265"/>
                  <a:gd name="T13" fmla="*/ 5 h 1345"/>
                  <a:gd name="T14" fmla="*/ 5 w 1265"/>
                  <a:gd name="T15" fmla="*/ 5 h 1345"/>
                  <a:gd name="T16" fmla="*/ 4 w 1265"/>
                  <a:gd name="T17" fmla="*/ 4 h 1345"/>
                  <a:gd name="T18" fmla="*/ 4 w 1265"/>
                  <a:gd name="T19" fmla="*/ 4 h 1345"/>
                  <a:gd name="T20" fmla="*/ 4 w 1265"/>
                  <a:gd name="T21" fmla="*/ 4 h 1345"/>
                  <a:gd name="T22" fmla="*/ 3 w 1265"/>
                  <a:gd name="T23" fmla="*/ 3 h 1345"/>
                  <a:gd name="T24" fmla="*/ 3 w 1265"/>
                  <a:gd name="T25" fmla="*/ 3 h 1345"/>
                  <a:gd name="T26" fmla="*/ 3 w 1265"/>
                  <a:gd name="T27" fmla="*/ 3 h 1345"/>
                  <a:gd name="T28" fmla="*/ 2 w 1265"/>
                  <a:gd name="T29" fmla="*/ 2 h 1345"/>
                  <a:gd name="T30" fmla="*/ 2 w 1265"/>
                  <a:gd name="T31" fmla="*/ 2 h 1345"/>
                  <a:gd name="T32" fmla="*/ 2 w 1265"/>
                  <a:gd name="T33" fmla="*/ 2 h 1345"/>
                  <a:gd name="T34" fmla="*/ 1 w 1265"/>
                  <a:gd name="T35" fmla="*/ 2 h 1345"/>
                  <a:gd name="T36" fmla="*/ 1 w 1265"/>
                  <a:gd name="T37" fmla="*/ 1 h 1345"/>
                  <a:gd name="T38" fmla="*/ 1 w 1265"/>
                  <a:gd name="T39" fmla="*/ 1 h 1345"/>
                  <a:gd name="T40" fmla="*/ 1 w 1265"/>
                  <a:gd name="T41" fmla="*/ 1 h 1345"/>
                  <a:gd name="T42" fmla="*/ 0 w 1265"/>
                  <a:gd name="T43" fmla="*/ 1 h 1345"/>
                  <a:gd name="T44" fmla="*/ 0 w 1265"/>
                  <a:gd name="T45" fmla="*/ 0 h 1345"/>
                  <a:gd name="T46" fmla="*/ 0 w 1265"/>
                  <a:gd name="T47" fmla="*/ 0 h 1345"/>
                  <a:gd name="T48" fmla="*/ 0 w 1265"/>
                  <a:gd name="T49" fmla="*/ 0 h 1345"/>
                  <a:gd name="T50" fmla="*/ 0 w 1265"/>
                  <a:gd name="T51" fmla="*/ 1 h 1345"/>
                  <a:gd name="T52" fmla="*/ 0 w 1265"/>
                  <a:gd name="T53" fmla="*/ 1 h 1345"/>
                  <a:gd name="T54" fmla="*/ 0 w 1265"/>
                  <a:gd name="T55" fmla="*/ 2 h 1345"/>
                  <a:gd name="T56" fmla="*/ 0 w 1265"/>
                  <a:gd name="T57" fmla="*/ 2 h 1345"/>
                  <a:gd name="T58" fmla="*/ 0 w 1265"/>
                  <a:gd name="T59" fmla="*/ 3 h 1345"/>
                  <a:gd name="T60" fmla="*/ 0 w 1265"/>
                  <a:gd name="T61" fmla="*/ 4 h 1345"/>
                  <a:gd name="T62" fmla="*/ 1 w 1265"/>
                  <a:gd name="T63" fmla="*/ 5 h 1345"/>
                  <a:gd name="T64" fmla="*/ 1 w 1265"/>
                  <a:gd name="T65" fmla="*/ 5 h 1345"/>
                  <a:gd name="T66" fmla="*/ 1 w 1265"/>
                  <a:gd name="T67" fmla="*/ 6 h 1345"/>
                  <a:gd name="T68" fmla="*/ 2 w 1265"/>
                  <a:gd name="T69" fmla="*/ 6 h 1345"/>
                  <a:gd name="T70" fmla="*/ 2 w 1265"/>
                  <a:gd name="T71" fmla="*/ 7 h 1345"/>
                  <a:gd name="T72" fmla="*/ 3 w 1265"/>
                  <a:gd name="T73" fmla="*/ 7 h 1345"/>
                  <a:gd name="T74" fmla="*/ 4 w 1265"/>
                  <a:gd name="T75" fmla="*/ 7 h 1345"/>
                  <a:gd name="T76" fmla="*/ 5 w 1265"/>
                  <a:gd name="T77" fmla="*/ 7 h 1345"/>
                  <a:gd name="T78" fmla="*/ 6 w 1265"/>
                  <a:gd name="T79" fmla="*/ 7 h 134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265"/>
                  <a:gd name="T121" fmla="*/ 0 h 1345"/>
                  <a:gd name="T122" fmla="*/ 1265 w 1265"/>
                  <a:gd name="T123" fmla="*/ 1345 h 1345"/>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265" h="1345">
                    <a:moveTo>
                      <a:pt x="1265" y="1292"/>
                    </a:moveTo>
                    <a:lnTo>
                      <a:pt x="1252" y="1271"/>
                    </a:lnTo>
                    <a:lnTo>
                      <a:pt x="1237" y="1249"/>
                    </a:lnTo>
                    <a:lnTo>
                      <a:pt x="1219" y="1225"/>
                    </a:lnTo>
                    <a:lnTo>
                      <a:pt x="1199" y="1199"/>
                    </a:lnTo>
                    <a:lnTo>
                      <a:pt x="1178" y="1171"/>
                    </a:lnTo>
                    <a:lnTo>
                      <a:pt x="1153" y="1142"/>
                    </a:lnTo>
                    <a:lnTo>
                      <a:pt x="1128" y="1112"/>
                    </a:lnTo>
                    <a:lnTo>
                      <a:pt x="1102" y="1081"/>
                    </a:lnTo>
                    <a:lnTo>
                      <a:pt x="1073" y="1048"/>
                    </a:lnTo>
                    <a:lnTo>
                      <a:pt x="1043" y="1015"/>
                    </a:lnTo>
                    <a:lnTo>
                      <a:pt x="1013" y="981"/>
                    </a:lnTo>
                    <a:lnTo>
                      <a:pt x="980" y="947"/>
                    </a:lnTo>
                    <a:lnTo>
                      <a:pt x="947" y="911"/>
                    </a:lnTo>
                    <a:lnTo>
                      <a:pt x="914" y="877"/>
                    </a:lnTo>
                    <a:lnTo>
                      <a:pt x="880" y="842"/>
                    </a:lnTo>
                    <a:lnTo>
                      <a:pt x="845" y="806"/>
                    </a:lnTo>
                    <a:lnTo>
                      <a:pt x="811" y="771"/>
                    </a:lnTo>
                    <a:lnTo>
                      <a:pt x="775" y="737"/>
                    </a:lnTo>
                    <a:lnTo>
                      <a:pt x="740" y="703"/>
                    </a:lnTo>
                    <a:lnTo>
                      <a:pt x="706" y="669"/>
                    </a:lnTo>
                    <a:lnTo>
                      <a:pt x="670" y="636"/>
                    </a:lnTo>
                    <a:lnTo>
                      <a:pt x="636" y="604"/>
                    </a:lnTo>
                    <a:lnTo>
                      <a:pt x="602" y="573"/>
                    </a:lnTo>
                    <a:lnTo>
                      <a:pt x="569" y="542"/>
                    </a:lnTo>
                    <a:lnTo>
                      <a:pt x="536" y="514"/>
                    </a:lnTo>
                    <a:lnTo>
                      <a:pt x="506" y="487"/>
                    </a:lnTo>
                    <a:lnTo>
                      <a:pt x="476" y="461"/>
                    </a:lnTo>
                    <a:lnTo>
                      <a:pt x="445" y="437"/>
                    </a:lnTo>
                    <a:lnTo>
                      <a:pt x="418" y="415"/>
                    </a:lnTo>
                    <a:lnTo>
                      <a:pt x="393" y="395"/>
                    </a:lnTo>
                    <a:lnTo>
                      <a:pt x="368" y="377"/>
                    </a:lnTo>
                    <a:lnTo>
                      <a:pt x="346" y="361"/>
                    </a:lnTo>
                    <a:lnTo>
                      <a:pt x="321" y="335"/>
                    </a:lnTo>
                    <a:lnTo>
                      <a:pt x="294" y="310"/>
                    </a:lnTo>
                    <a:lnTo>
                      <a:pt x="268" y="286"/>
                    </a:lnTo>
                    <a:lnTo>
                      <a:pt x="241" y="264"/>
                    </a:lnTo>
                    <a:lnTo>
                      <a:pt x="214" y="243"/>
                    </a:lnTo>
                    <a:lnTo>
                      <a:pt x="187" y="222"/>
                    </a:lnTo>
                    <a:lnTo>
                      <a:pt x="162" y="202"/>
                    </a:lnTo>
                    <a:lnTo>
                      <a:pt x="135" y="183"/>
                    </a:lnTo>
                    <a:lnTo>
                      <a:pt x="112" y="163"/>
                    </a:lnTo>
                    <a:lnTo>
                      <a:pt x="90" y="143"/>
                    </a:lnTo>
                    <a:lnTo>
                      <a:pt x="68" y="122"/>
                    </a:lnTo>
                    <a:lnTo>
                      <a:pt x="50" y="101"/>
                    </a:lnTo>
                    <a:lnTo>
                      <a:pt x="33" y="79"/>
                    </a:lnTo>
                    <a:lnTo>
                      <a:pt x="19" y="54"/>
                    </a:lnTo>
                    <a:lnTo>
                      <a:pt x="8" y="28"/>
                    </a:lnTo>
                    <a:lnTo>
                      <a:pt x="0" y="0"/>
                    </a:lnTo>
                    <a:lnTo>
                      <a:pt x="3" y="33"/>
                    </a:lnTo>
                    <a:lnTo>
                      <a:pt x="5" y="71"/>
                    </a:lnTo>
                    <a:lnTo>
                      <a:pt x="8" y="113"/>
                    </a:lnTo>
                    <a:lnTo>
                      <a:pt x="9" y="160"/>
                    </a:lnTo>
                    <a:lnTo>
                      <a:pt x="12" y="212"/>
                    </a:lnTo>
                    <a:lnTo>
                      <a:pt x="16" y="267"/>
                    </a:lnTo>
                    <a:lnTo>
                      <a:pt x="20" y="323"/>
                    </a:lnTo>
                    <a:lnTo>
                      <a:pt x="25" y="384"/>
                    </a:lnTo>
                    <a:lnTo>
                      <a:pt x="33" y="445"/>
                    </a:lnTo>
                    <a:lnTo>
                      <a:pt x="42" y="508"/>
                    </a:lnTo>
                    <a:lnTo>
                      <a:pt x="53" y="573"/>
                    </a:lnTo>
                    <a:lnTo>
                      <a:pt x="66" y="637"/>
                    </a:lnTo>
                    <a:lnTo>
                      <a:pt x="82" y="701"/>
                    </a:lnTo>
                    <a:lnTo>
                      <a:pt x="101" y="766"/>
                    </a:lnTo>
                    <a:lnTo>
                      <a:pt x="124" y="829"/>
                    </a:lnTo>
                    <a:lnTo>
                      <a:pt x="149" y="890"/>
                    </a:lnTo>
                    <a:lnTo>
                      <a:pt x="179" y="951"/>
                    </a:lnTo>
                    <a:lnTo>
                      <a:pt x="212" y="1007"/>
                    </a:lnTo>
                    <a:lnTo>
                      <a:pt x="250" y="1062"/>
                    </a:lnTo>
                    <a:lnTo>
                      <a:pt x="292" y="1114"/>
                    </a:lnTo>
                    <a:lnTo>
                      <a:pt x="339" y="1161"/>
                    </a:lnTo>
                    <a:lnTo>
                      <a:pt x="392" y="1204"/>
                    </a:lnTo>
                    <a:lnTo>
                      <a:pt x="451" y="1242"/>
                    </a:lnTo>
                    <a:lnTo>
                      <a:pt x="514" y="1275"/>
                    </a:lnTo>
                    <a:lnTo>
                      <a:pt x="583" y="1303"/>
                    </a:lnTo>
                    <a:lnTo>
                      <a:pt x="660" y="1324"/>
                    </a:lnTo>
                    <a:lnTo>
                      <a:pt x="742" y="1338"/>
                    </a:lnTo>
                    <a:lnTo>
                      <a:pt x="833" y="1345"/>
                    </a:lnTo>
                    <a:lnTo>
                      <a:pt x="929" y="1345"/>
                    </a:lnTo>
                    <a:lnTo>
                      <a:pt x="1034" y="1335"/>
                    </a:lnTo>
                    <a:lnTo>
                      <a:pt x="1146" y="1318"/>
                    </a:lnTo>
                    <a:lnTo>
                      <a:pt x="1265" y="1292"/>
                    </a:lnTo>
                    <a:close/>
                  </a:path>
                </a:pathLst>
              </a:custGeom>
              <a:solidFill>
                <a:srgbClr val="00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6203" name="Freeform 194"/>
              <p:cNvSpPr>
                <a:spLocks/>
              </p:cNvSpPr>
              <p:nvPr/>
            </p:nvSpPr>
            <p:spPr bwMode="auto">
              <a:xfrm>
                <a:off x="2930" y="3527"/>
                <a:ext cx="166" cy="167"/>
              </a:xfrm>
              <a:custGeom>
                <a:avLst/>
                <a:gdLst>
                  <a:gd name="T0" fmla="*/ 0 w 936"/>
                  <a:gd name="T1" fmla="*/ 0 h 945"/>
                  <a:gd name="T2" fmla="*/ 0 w 936"/>
                  <a:gd name="T3" fmla="*/ 0 h 945"/>
                  <a:gd name="T4" fmla="*/ 1 w 936"/>
                  <a:gd name="T5" fmla="*/ 1 h 945"/>
                  <a:gd name="T6" fmla="*/ 1 w 936"/>
                  <a:gd name="T7" fmla="*/ 1 h 945"/>
                  <a:gd name="T8" fmla="*/ 1 w 936"/>
                  <a:gd name="T9" fmla="*/ 1 h 945"/>
                  <a:gd name="T10" fmla="*/ 2 w 936"/>
                  <a:gd name="T11" fmla="*/ 1 h 945"/>
                  <a:gd name="T12" fmla="*/ 2 w 936"/>
                  <a:gd name="T13" fmla="*/ 2 h 945"/>
                  <a:gd name="T14" fmla="*/ 2 w 936"/>
                  <a:gd name="T15" fmla="*/ 2 h 945"/>
                  <a:gd name="T16" fmla="*/ 3 w 936"/>
                  <a:gd name="T17" fmla="*/ 2 h 945"/>
                  <a:gd name="T18" fmla="*/ 3 w 936"/>
                  <a:gd name="T19" fmla="*/ 3 h 945"/>
                  <a:gd name="T20" fmla="*/ 4 w 936"/>
                  <a:gd name="T21" fmla="*/ 3 h 945"/>
                  <a:gd name="T22" fmla="*/ 4 w 936"/>
                  <a:gd name="T23" fmla="*/ 4 h 945"/>
                  <a:gd name="T24" fmla="*/ 4 w 936"/>
                  <a:gd name="T25" fmla="*/ 4 h 945"/>
                  <a:gd name="T26" fmla="*/ 4 w 936"/>
                  <a:gd name="T27" fmla="*/ 4 h 945"/>
                  <a:gd name="T28" fmla="*/ 5 w 936"/>
                  <a:gd name="T29" fmla="*/ 5 h 945"/>
                  <a:gd name="T30" fmla="*/ 5 w 936"/>
                  <a:gd name="T31" fmla="*/ 5 h 945"/>
                  <a:gd name="T32" fmla="*/ 5 w 936"/>
                  <a:gd name="T33" fmla="*/ 5 h 945"/>
                  <a:gd name="T34" fmla="*/ 5 w 936"/>
                  <a:gd name="T35" fmla="*/ 5 h 945"/>
                  <a:gd name="T36" fmla="*/ 5 w 936"/>
                  <a:gd name="T37" fmla="*/ 5 h 945"/>
                  <a:gd name="T38" fmla="*/ 5 w 936"/>
                  <a:gd name="T39" fmla="*/ 4 h 945"/>
                  <a:gd name="T40" fmla="*/ 4 w 936"/>
                  <a:gd name="T41" fmla="*/ 4 h 945"/>
                  <a:gd name="T42" fmla="*/ 4 w 936"/>
                  <a:gd name="T43" fmla="*/ 4 h 945"/>
                  <a:gd name="T44" fmla="*/ 4 w 936"/>
                  <a:gd name="T45" fmla="*/ 3 h 945"/>
                  <a:gd name="T46" fmla="*/ 3 w 936"/>
                  <a:gd name="T47" fmla="*/ 3 h 945"/>
                  <a:gd name="T48" fmla="*/ 3 w 936"/>
                  <a:gd name="T49" fmla="*/ 3 h 945"/>
                  <a:gd name="T50" fmla="*/ 3 w 936"/>
                  <a:gd name="T51" fmla="*/ 2 h 945"/>
                  <a:gd name="T52" fmla="*/ 2 w 936"/>
                  <a:gd name="T53" fmla="*/ 2 h 945"/>
                  <a:gd name="T54" fmla="*/ 2 w 936"/>
                  <a:gd name="T55" fmla="*/ 2 h 945"/>
                  <a:gd name="T56" fmla="*/ 2 w 936"/>
                  <a:gd name="T57" fmla="*/ 1 h 945"/>
                  <a:gd name="T58" fmla="*/ 1 w 936"/>
                  <a:gd name="T59" fmla="*/ 1 h 945"/>
                  <a:gd name="T60" fmla="*/ 1 w 936"/>
                  <a:gd name="T61" fmla="*/ 1 h 945"/>
                  <a:gd name="T62" fmla="*/ 1 w 936"/>
                  <a:gd name="T63" fmla="*/ 0 h 945"/>
                  <a:gd name="T64" fmla="*/ 0 w 936"/>
                  <a:gd name="T65" fmla="*/ 0 h 945"/>
                  <a:gd name="T66" fmla="*/ 0 w 936"/>
                  <a:gd name="T67" fmla="*/ 0 h 945"/>
                  <a:gd name="T68" fmla="*/ 0 w 936"/>
                  <a:gd name="T69" fmla="*/ 0 h 945"/>
                  <a:gd name="T70" fmla="*/ 0 w 936"/>
                  <a:gd name="T71" fmla="*/ 0 h 94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936"/>
                  <a:gd name="T109" fmla="*/ 0 h 945"/>
                  <a:gd name="T110" fmla="*/ 936 w 936"/>
                  <a:gd name="T111" fmla="*/ 945 h 945"/>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936" h="945">
                    <a:moveTo>
                      <a:pt x="0" y="17"/>
                    </a:moveTo>
                    <a:lnTo>
                      <a:pt x="1" y="18"/>
                    </a:lnTo>
                    <a:lnTo>
                      <a:pt x="23" y="34"/>
                    </a:lnTo>
                    <a:lnTo>
                      <a:pt x="48" y="53"/>
                    </a:lnTo>
                    <a:lnTo>
                      <a:pt x="73" y="72"/>
                    </a:lnTo>
                    <a:lnTo>
                      <a:pt x="101" y="95"/>
                    </a:lnTo>
                    <a:lnTo>
                      <a:pt x="131" y="118"/>
                    </a:lnTo>
                    <a:lnTo>
                      <a:pt x="160" y="143"/>
                    </a:lnTo>
                    <a:lnTo>
                      <a:pt x="190" y="169"/>
                    </a:lnTo>
                    <a:lnTo>
                      <a:pt x="223" y="198"/>
                    </a:lnTo>
                    <a:lnTo>
                      <a:pt x="256" y="229"/>
                    </a:lnTo>
                    <a:lnTo>
                      <a:pt x="290" y="260"/>
                    </a:lnTo>
                    <a:lnTo>
                      <a:pt x="324" y="292"/>
                    </a:lnTo>
                    <a:lnTo>
                      <a:pt x="360" y="324"/>
                    </a:lnTo>
                    <a:lnTo>
                      <a:pt x="394" y="359"/>
                    </a:lnTo>
                    <a:lnTo>
                      <a:pt x="429" y="393"/>
                    </a:lnTo>
                    <a:lnTo>
                      <a:pt x="465" y="427"/>
                    </a:lnTo>
                    <a:lnTo>
                      <a:pt x="499" y="462"/>
                    </a:lnTo>
                    <a:lnTo>
                      <a:pt x="534" y="498"/>
                    </a:lnTo>
                    <a:lnTo>
                      <a:pt x="568" y="533"/>
                    </a:lnTo>
                    <a:lnTo>
                      <a:pt x="601" y="567"/>
                    </a:lnTo>
                    <a:lnTo>
                      <a:pt x="634" y="603"/>
                    </a:lnTo>
                    <a:lnTo>
                      <a:pt x="667" y="637"/>
                    </a:lnTo>
                    <a:lnTo>
                      <a:pt x="697" y="671"/>
                    </a:lnTo>
                    <a:lnTo>
                      <a:pt x="727" y="704"/>
                    </a:lnTo>
                    <a:lnTo>
                      <a:pt x="756" y="737"/>
                    </a:lnTo>
                    <a:lnTo>
                      <a:pt x="781" y="767"/>
                    </a:lnTo>
                    <a:lnTo>
                      <a:pt x="808" y="797"/>
                    </a:lnTo>
                    <a:lnTo>
                      <a:pt x="831" y="826"/>
                    </a:lnTo>
                    <a:lnTo>
                      <a:pt x="852" y="853"/>
                    </a:lnTo>
                    <a:lnTo>
                      <a:pt x="872" y="880"/>
                    </a:lnTo>
                    <a:lnTo>
                      <a:pt x="890" y="903"/>
                    </a:lnTo>
                    <a:lnTo>
                      <a:pt x="905" y="926"/>
                    </a:lnTo>
                    <a:lnTo>
                      <a:pt x="918" y="945"/>
                    </a:lnTo>
                    <a:lnTo>
                      <a:pt x="936" y="935"/>
                    </a:lnTo>
                    <a:lnTo>
                      <a:pt x="923" y="913"/>
                    </a:lnTo>
                    <a:lnTo>
                      <a:pt x="909" y="890"/>
                    </a:lnTo>
                    <a:lnTo>
                      <a:pt x="890" y="867"/>
                    </a:lnTo>
                    <a:lnTo>
                      <a:pt x="871" y="840"/>
                    </a:lnTo>
                    <a:lnTo>
                      <a:pt x="850" y="813"/>
                    </a:lnTo>
                    <a:lnTo>
                      <a:pt x="823" y="784"/>
                    </a:lnTo>
                    <a:lnTo>
                      <a:pt x="800" y="754"/>
                    </a:lnTo>
                    <a:lnTo>
                      <a:pt x="772" y="721"/>
                    </a:lnTo>
                    <a:lnTo>
                      <a:pt x="743" y="688"/>
                    </a:lnTo>
                    <a:lnTo>
                      <a:pt x="713" y="655"/>
                    </a:lnTo>
                    <a:lnTo>
                      <a:pt x="683" y="621"/>
                    </a:lnTo>
                    <a:lnTo>
                      <a:pt x="650" y="587"/>
                    </a:lnTo>
                    <a:lnTo>
                      <a:pt x="617" y="552"/>
                    </a:lnTo>
                    <a:lnTo>
                      <a:pt x="584" y="517"/>
                    </a:lnTo>
                    <a:lnTo>
                      <a:pt x="550" y="482"/>
                    </a:lnTo>
                    <a:lnTo>
                      <a:pt x="515" y="446"/>
                    </a:lnTo>
                    <a:lnTo>
                      <a:pt x="480" y="411"/>
                    </a:lnTo>
                    <a:lnTo>
                      <a:pt x="445" y="377"/>
                    </a:lnTo>
                    <a:lnTo>
                      <a:pt x="410" y="343"/>
                    </a:lnTo>
                    <a:lnTo>
                      <a:pt x="375" y="309"/>
                    </a:lnTo>
                    <a:lnTo>
                      <a:pt x="340" y="276"/>
                    </a:lnTo>
                    <a:lnTo>
                      <a:pt x="306" y="244"/>
                    </a:lnTo>
                    <a:lnTo>
                      <a:pt x="272" y="213"/>
                    </a:lnTo>
                    <a:lnTo>
                      <a:pt x="239" y="183"/>
                    </a:lnTo>
                    <a:lnTo>
                      <a:pt x="206" y="154"/>
                    </a:lnTo>
                    <a:lnTo>
                      <a:pt x="176" y="127"/>
                    </a:lnTo>
                    <a:lnTo>
                      <a:pt x="144" y="100"/>
                    </a:lnTo>
                    <a:lnTo>
                      <a:pt x="114" y="76"/>
                    </a:lnTo>
                    <a:lnTo>
                      <a:pt x="86" y="54"/>
                    </a:lnTo>
                    <a:lnTo>
                      <a:pt x="61" y="34"/>
                    </a:lnTo>
                    <a:lnTo>
                      <a:pt x="37" y="16"/>
                    </a:lnTo>
                    <a:lnTo>
                      <a:pt x="14" y="0"/>
                    </a:lnTo>
                    <a:lnTo>
                      <a:pt x="16" y="1"/>
                    </a:lnTo>
                    <a:lnTo>
                      <a:pt x="0" y="17"/>
                    </a:lnTo>
                    <a:lnTo>
                      <a:pt x="1" y="18"/>
                    </a:lnTo>
                    <a:lnTo>
                      <a:pt x="0" y="1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6204" name="Freeform 195"/>
              <p:cNvSpPr>
                <a:spLocks/>
              </p:cNvSpPr>
              <p:nvPr/>
            </p:nvSpPr>
            <p:spPr bwMode="auto">
              <a:xfrm>
                <a:off x="2868" y="3444"/>
                <a:ext cx="66" cy="86"/>
              </a:xfrm>
              <a:custGeom>
                <a:avLst/>
                <a:gdLst>
                  <a:gd name="T0" fmla="*/ 0 w 371"/>
                  <a:gd name="T1" fmla="*/ 1 h 486"/>
                  <a:gd name="T2" fmla="*/ 0 w 371"/>
                  <a:gd name="T3" fmla="*/ 1 h 486"/>
                  <a:gd name="T4" fmla="*/ 0 w 371"/>
                  <a:gd name="T5" fmla="*/ 1 h 486"/>
                  <a:gd name="T6" fmla="*/ 0 w 371"/>
                  <a:gd name="T7" fmla="*/ 1 h 486"/>
                  <a:gd name="T8" fmla="*/ 0 w 371"/>
                  <a:gd name="T9" fmla="*/ 1 h 486"/>
                  <a:gd name="T10" fmla="*/ 0 w 371"/>
                  <a:gd name="T11" fmla="*/ 1 h 486"/>
                  <a:gd name="T12" fmla="*/ 0 w 371"/>
                  <a:gd name="T13" fmla="*/ 1 h 486"/>
                  <a:gd name="T14" fmla="*/ 1 w 371"/>
                  <a:gd name="T15" fmla="*/ 1 h 486"/>
                  <a:gd name="T16" fmla="*/ 1 w 371"/>
                  <a:gd name="T17" fmla="*/ 2 h 486"/>
                  <a:gd name="T18" fmla="*/ 1 w 371"/>
                  <a:gd name="T19" fmla="*/ 2 h 486"/>
                  <a:gd name="T20" fmla="*/ 1 w 371"/>
                  <a:gd name="T21" fmla="*/ 2 h 486"/>
                  <a:gd name="T22" fmla="*/ 1 w 371"/>
                  <a:gd name="T23" fmla="*/ 2 h 486"/>
                  <a:gd name="T24" fmla="*/ 1 w 371"/>
                  <a:gd name="T25" fmla="*/ 2 h 486"/>
                  <a:gd name="T26" fmla="*/ 1 w 371"/>
                  <a:gd name="T27" fmla="*/ 2 h 486"/>
                  <a:gd name="T28" fmla="*/ 2 w 371"/>
                  <a:gd name="T29" fmla="*/ 2 h 486"/>
                  <a:gd name="T30" fmla="*/ 2 w 371"/>
                  <a:gd name="T31" fmla="*/ 2 h 486"/>
                  <a:gd name="T32" fmla="*/ 2 w 371"/>
                  <a:gd name="T33" fmla="*/ 2 h 486"/>
                  <a:gd name="T34" fmla="*/ 2 w 371"/>
                  <a:gd name="T35" fmla="*/ 3 h 486"/>
                  <a:gd name="T36" fmla="*/ 2 w 371"/>
                  <a:gd name="T37" fmla="*/ 3 h 486"/>
                  <a:gd name="T38" fmla="*/ 2 w 371"/>
                  <a:gd name="T39" fmla="*/ 2 h 486"/>
                  <a:gd name="T40" fmla="*/ 2 w 371"/>
                  <a:gd name="T41" fmla="*/ 2 h 486"/>
                  <a:gd name="T42" fmla="*/ 2 w 371"/>
                  <a:gd name="T43" fmla="*/ 2 h 486"/>
                  <a:gd name="T44" fmla="*/ 1 w 371"/>
                  <a:gd name="T45" fmla="*/ 2 h 486"/>
                  <a:gd name="T46" fmla="*/ 1 w 371"/>
                  <a:gd name="T47" fmla="*/ 2 h 486"/>
                  <a:gd name="T48" fmla="*/ 1 w 371"/>
                  <a:gd name="T49" fmla="*/ 2 h 486"/>
                  <a:gd name="T50" fmla="*/ 1 w 371"/>
                  <a:gd name="T51" fmla="*/ 2 h 486"/>
                  <a:gd name="T52" fmla="*/ 1 w 371"/>
                  <a:gd name="T53" fmla="*/ 2 h 486"/>
                  <a:gd name="T54" fmla="*/ 1 w 371"/>
                  <a:gd name="T55" fmla="*/ 1 h 486"/>
                  <a:gd name="T56" fmla="*/ 1 w 371"/>
                  <a:gd name="T57" fmla="*/ 1 h 486"/>
                  <a:gd name="T58" fmla="*/ 1 w 371"/>
                  <a:gd name="T59" fmla="*/ 1 h 486"/>
                  <a:gd name="T60" fmla="*/ 0 w 371"/>
                  <a:gd name="T61" fmla="*/ 1 h 486"/>
                  <a:gd name="T62" fmla="*/ 0 w 371"/>
                  <a:gd name="T63" fmla="*/ 1 h 486"/>
                  <a:gd name="T64" fmla="*/ 0 w 371"/>
                  <a:gd name="T65" fmla="*/ 1 h 486"/>
                  <a:gd name="T66" fmla="*/ 0 w 371"/>
                  <a:gd name="T67" fmla="*/ 1 h 486"/>
                  <a:gd name="T68" fmla="*/ 0 w 371"/>
                  <a:gd name="T69" fmla="*/ 1 h 486"/>
                  <a:gd name="T70" fmla="*/ 0 w 371"/>
                  <a:gd name="T71" fmla="*/ 1 h 486"/>
                  <a:gd name="T72" fmla="*/ 0 w 371"/>
                  <a:gd name="T73" fmla="*/ 1 h 486"/>
                  <a:gd name="T74" fmla="*/ 0 w 371"/>
                  <a:gd name="T75" fmla="*/ 0 h 486"/>
                  <a:gd name="T76" fmla="*/ 0 w 371"/>
                  <a:gd name="T77" fmla="*/ 1 h 486"/>
                  <a:gd name="T78" fmla="*/ 0 w 371"/>
                  <a:gd name="T79" fmla="*/ 1 h 48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371"/>
                  <a:gd name="T121" fmla="*/ 0 h 486"/>
                  <a:gd name="T122" fmla="*/ 371 w 371"/>
                  <a:gd name="T123" fmla="*/ 486 h 48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371" h="486">
                    <a:moveTo>
                      <a:pt x="28" y="116"/>
                    </a:moveTo>
                    <a:lnTo>
                      <a:pt x="7" y="120"/>
                    </a:lnTo>
                    <a:lnTo>
                      <a:pt x="15" y="149"/>
                    </a:lnTo>
                    <a:lnTo>
                      <a:pt x="25" y="176"/>
                    </a:lnTo>
                    <a:lnTo>
                      <a:pt x="41" y="203"/>
                    </a:lnTo>
                    <a:lnTo>
                      <a:pt x="58" y="225"/>
                    </a:lnTo>
                    <a:lnTo>
                      <a:pt x="78" y="247"/>
                    </a:lnTo>
                    <a:lnTo>
                      <a:pt x="99" y="268"/>
                    </a:lnTo>
                    <a:lnTo>
                      <a:pt x="121" y="288"/>
                    </a:lnTo>
                    <a:lnTo>
                      <a:pt x="146" y="309"/>
                    </a:lnTo>
                    <a:lnTo>
                      <a:pt x="172" y="329"/>
                    </a:lnTo>
                    <a:lnTo>
                      <a:pt x="197" y="348"/>
                    </a:lnTo>
                    <a:lnTo>
                      <a:pt x="225" y="369"/>
                    </a:lnTo>
                    <a:lnTo>
                      <a:pt x="251" y="390"/>
                    </a:lnTo>
                    <a:lnTo>
                      <a:pt x="277" y="411"/>
                    </a:lnTo>
                    <a:lnTo>
                      <a:pt x="304" y="435"/>
                    </a:lnTo>
                    <a:lnTo>
                      <a:pt x="330" y="460"/>
                    </a:lnTo>
                    <a:lnTo>
                      <a:pt x="355" y="486"/>
                    </a:lnTo>
                    <a:lnTo>
                      <a:pt x="371" y="470"/>
                    </a:lnTo>
                    <a:lnTo>
                      <a:pt x="346" y="444"/>
                    </a:lnTo>
                    <a:lnTo>
                      <a:pt x="319" y="419"/>
                    </a:lnTo>
                    <a:lnTo>
                      <a:pt x="293" y="396"/>
                    </a:lnTo>
                    <a:lnTo>
                      <a:pt x="264" y="372"/>
                    </a:lnTo>
                    <a:lnTo>
                      <a:pt x="238" y="351"/>
                    </a:lnTo>
                    <a:lnTo>
                      <a:pt x="210" y="330"/>
                    </a:lnTo>
                    <a:lnTo>
                      <a:pt x="185" y="310"/>
                    </a:lnTo>
                    <a:lnTo>
                      <a:pt x="159" y="291"/>
                    </a:lnTo>
                    <a:lnTo>
                      <a:pt x="137" y="272"/>
                    </a:lnTo>
                    <a:lnTo>
                      <a:pt x="114" y="252"/>
                    </a:lnTo>
                    <a:lnTo>
                      <a:pt x="93" y="231"/>
                    </a:lnTo>
                    <a:lnTo>
                      <a:pt x="76" y="212"/>
                    </a:lnTo>
                    <a:lnTo>
                      <a:pt x="59" y="189"/>
                    </a:lnTo>
                    <a:lnTo>
                      <a:pt x="46" y="166"/>
                    </a:lnTo>
                    <a:lnTo>
                      <a:pt x="36" y="141"/>
                    </a:lnTo>
                    <a:lnTo>
                      <a:pt x="28" y="115"/>
                    </a:lnTo>
                    <a:lnTo>
                      <a:pt x="7" y="119"/>
                    </a:lnTo>
                    <a:lnTo>
                      <a:pt x="28" y="115"/>
                    </a:lnTo>
                    <a:lnTo>
                      <a:pt x="0" y="0"/>
                    </a:lnTo>
                    <a:lnTo>
                      <a:pt x="7" y="119"/>
                    </a:lnTo>
                    <a:lnTo>
                      <a:pt x="28" y="11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6205" name="Freeform 196"/>
              <p:cNvSpPr>
                <a:spLocks/>
              </p:cNvSpPr>
              <p:nvPr/>
            </p:nvSpPr>
            <p:spPr bwMode="auto">
              <a:xfrm>
                <a:off x="2869" y="3465"/>
                <a:ext cx="229" cy="240"/>
              </a:xfrm>
              <a:custGeom>
                <a:avLst/>
                <a:gdLst>
                  <a:gd name="T0" fmla="*/ 7 w 1292"/>
                  <a:gd name="T1" fmla="*/ 7 h 1356"/>
                  <a:gd name="T2" fmla="*/ 6 w 1292"/>
                  <a:gd name="T3" fmla="*/ 7 h 1356"/>
                  <a:gd name="T4" fmla="*/ 5 w 1292"/>
                  <a:gd name="T5" fmla="*/ 7 h 1356"/>
                  <a:gd name="T6" fmla="*/ 4 w 1292"/>
                  <a:gd name="T7" fmla="*/ 7 h 1356"/>
                  <a:gd name="T8" fmla="*/ 3 w 1292"/>
                  <a:gd name="T9" fmla="*/ 7 h 1356"/>
                  <a:gd name="T10" fmla="*/ 2 w 1292"/>
                  <a:gd name="T11" fmla="*/ 7 h 1356"/>
                  <a:gd name="T12" fmla="*/ 2 w 1292"/>
                  <a:gd name="T13" fmla="*/ 6 h 1356"/>
                  <a:gd name="T14" fmla="*/ 1 w 1292"/>
                  <a:gd name="T15" fmla="*/ 5 h 1356"/>
                  <a:gd name="T16" fmla="*/ 1 w 1292"/>
                  <a:gd name="T17" fmla="*/ 5 h 1356"/>
                  <a:gd name="T18" fmla="*/ 1 w 1292"/>
                  <a:gd name="T19" fmla="*/ 4 h 1356"/>
                  <a:gd name="T20" fmla="*/ 1 w 1292"/>
                  <a:gd name="T21" fmla="*/ 4 h 1356"/>
                  <a:gd name="T22" fmla="*/ 0 w 1292"/>
                  <a:gd name="T23" fmla="*/ 3 h 1356"/>
                  <a:gd name="T24" fmla="*/ 0 w 1292"/>
                  <a:gd name="T25" fmla="*/ 2 h 1356"/>
                  <a:gd name="T26" fmla="*/ 0 w 1292"/>
                  <a:gd name="T27" fmla="*/ 1 h 1356"/>
                  <a:gd name="T28" fmla="*/ 0 w 1292"/>
                  <a:gd name="T29" fmla="*/ 1 h 1356"/>
                  <a:gd name="T30" fmla="*/ 0 w 1292"/>
                  <a:gd name="T31" fmla="*/ 0 h 1356"/>
                  <a:gd name="T32" fmla="*/ 0 w 1292"/>
                  <a:gd name="T33" fmla="*/ 0 h 1356"/>
                  <a:gd name="T34" fmla="*/ 0 w 1292"/>
                  <a:gd name="T35" fmla="*/ 0 h 1356"/>
                  <a:gd name="T36" fmla="*/ 0 w 1292"/>
                  <a:gd name="T37" fmla="*/ 1 h 1356"/>
                  <a:gd name="T38" fmla="*/ 0 w 1292"/>
                  <a:gd name="T39" fmla="*/ 1 h 1356"/>
                  <a:gd name="T40" fmla="*/ 0 w 1292"/>
                  <a:gd name="T41" fmla="*/ 2 h 1356"/>
                  <a:gd name="T42" fmla="*/ 0 w 1292"/>
                  <a:gd name="T43" fmla="*/ 2 h 1356"/>
                  <a:gd name="T44" fmla="*/ 0 w 1292"/>
                  <a:gd name="T45" fmla="*/ 3 h 1356"/>
                  <a:gd name="T46" fmla="*/ 0 w 1292"/>
                  <a:gd name="T47" fmla="*/ 4 h 1356"/>
                  <a:gd name="T48" fmla="*/ 1 w 1292"/>
                  <a:gd name="T49" fmla="*/ 5 h 1356"/>
                  <a:gd name="T50" fmla="*/ 1 w 1292"/>
                  <a:gd name="T51" fmla="*/ 5 h 1356"/>
                  <a:gd name="T52" fmla="*/ 1 w 1292"/>
                  <a:gd name="T53" fmla="*/ 6 h 1356"/>
                  <a:gd name="T54" fmla="*/ 2 w 1292"/>
                  <a:gd name="T55" fmla="*/ 7 h 1356"/>
                  <a:gd name="T56" fmla="*/ 2 w 1292"/>
                  <a:gd name="T57" fmla="*/ 7 h 1356"/>
                  <a:gd name="T58" fmla="*/ 3 w 1292"/>
                  <a:gd name="T59" fmla="*/ 7 h 1356"/>
                  <a:gd name="T60" fmla="*/ 4 w 1292"/>
                  <a:gd name="T61" fmla="*/ 7 h 1356"/>
                  <a:gd name="T62" fmla="*/ 5 w 1292"/>
                  <a:gd name="T63" fmla="*/ 7 h 1356"/>
                  <a:gd name="T64" fmla="*/ 6 w 1292"/>
                  <a:gd name="T65" fmla="*/ 7 h 1356"/>
                  <a:gd name="T66" fmla="*/ 7 w 1292"/>
                  <a:gd name="T67" fmla="*/ 7 h 1356"/>
                  <a:gd name="T68" fmla="*/ 7 w 1292"/>
                  <a:gd name="T69" fmla="*/ 7 h 1356"/>
                  <a:gd name="T70" fmla="*/ 7 w 1292"/>
                  <a:gd name="T71" fmla="*/ 7 h 135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292"/>
                  <a:gd name="T109" fmla="*/ 0 h 1356"/>
                  <a:gd name="T110" fmla="*/ 1292 w 1292"/>
                  <a:gd name="T111" fmla="*/ 1356 h 135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292" h="1356">
                    <a:moveTo>
                      <a:pt x="1266" y="1298"/>
                    </a:moveTo>
                    <a:lnTo>
                      <a:pt x="1272" y="1283"/>
                    </a:lnTo>
                    <a:lnTo>
                      <a:pt x="1153" y="1309"/>
                    </a:lnTo>
                    <a:lnTo>
                      <a:pt x="1043" y="1326"/>
                    </a:lnTo>
                    <a:lnTo>
                      <a:pt x="939" y="1335"/>
                    </a:lnTo>
                    <a:lnTo>
                      <a:pt x="843" y="1335"/>
                    </a:lnTo>
                    <a:lnTo>
                      <a:pt x="754" y="1329"/>
                    </a:lnTo>
                    <a:lnTo>
                      <a:pt x="672" y="1314"/>
                    </a:lnTo>
                    <a:lnTo>
                      <a:pt x="597" y="1293"/>
                    </a:lnTo>
                    <a:lnTo>
                      <a:pt x="529" y="1266"/>
                    </a:lnTo>
                    <a:lnTo>
                      <a:pt x="466" y="1234"/>
                    </a:lnTo>
                    <a:lnTo>
                      <a:pt x="408" y="1196"/>
                    </a:lnTo>
                    <a:lnTo>
                      <a:pt x="357" y="1154"/>
                    </a:lnTo>
                    <a:lnTo>
                      <a:pt x="310" y="1107"/>
                    </a:lnTo>
                    <a:lnTo>
                      <a:pt x="269" y="1057"/>
                    </a:lnTo>
                    <a:lnTo>
                      <a:pt x="231" y="1002"/>
                    </a:lnTo>
                    <a:lnTo>
                      <a:pt x="198" y="947"/>
                    </a:lnTo>
                    <a:lnTo>
                      <a:pt x="169" y="887"/>
                    </a:lnTo>
                    <a:lnTo>
                      <a:pt x="144" y="826"/>
                    </a:lnTo>
                    <a:lnTo>
                      <a:pt x="122" y="763"/>
                    </a:lnTo>
                    <a:lnTo>
                      <a:pt x="102" y="700"/>
                    </a:lnTo>
                    <a:lnTo>
                      <a:pt x="86" y="635"/>
                    </a:lnTo>
                    <a:lnTo>
                      <a:pt x="73" y="571"/>
                    </a:lnTo>
                    <a:lnTo>
                      <a:pt x="63" y="508"/>
                    </a:lnTo>
                    <a:lnTo>
                      <a:pt x="54" y="445"/>
                    </a:lnTo>
                    <a:lnTo>
                      <a:pt x="46" y="383"/>
                    </a:lnTo>
                    <a:lnTo>
                      <a:pt x="40" y="323"/>
                    </a:lnTo>
                    <a:lnTo>
                      <a:pt x="36" y="266"/>
                    </a:lnTo>
                    <a:lnTo>
                      <a:pt x="33" y="213"/>
                    </a:lnTo>
                    <a:lnTo>
                      <a:pt x="30" y="161"/>
                    </a:lnTo>
                    <a:lnTo>
                      <a:pt x="29" y="114"/>
                    </a:lnTo>
                    <a:lnTo>
                      <a:pt x="26" y="71"/>
                    </a:lnTo>
                    <a:lnTo>
                      <a:pt x="23" y="33"/>
                    </a:lnTo>
                    <a:lnTo>
                      <a:pt x="21" y="0"/>
                    </a:lnTo>
                    <a:lnTo>
                      <a:pt x="0" y="3"/>
                    </a:lnTo>
                    <a:lnTo>
                      <a:pt x="2" y="35"/>
                    </a:lnTo>
                    <a:lnTo>
                      <a:pt x="5" y="73"/>
                    </a:lnTo>
                    <a:lnTo>
                      <a:pt x="8" y="114"/>
                    </a:lnTo>
                    <a:lnTo>
                      <a:pt x="9" y="161"/>
                    </a:lnTo>
                    <a:lnTo>
                      <a:pt x="12" y="213"/>
                    </a:lnTo>
                    <a:lnTo>
                      <a:pt x="15" y="269"/>
                    </a:lnTo>
                    <a:lnTo>
                      <a:pt x="19" y="326"/>
                    </a:lnTo>
                    <a:lnTo>
                      <a:pt x="25" y="386"/>
                    </a:lnTo>
                    <a:lnTo>
                      <a:pt x="33" y="448"/>
                    </a:lnTo>
                    <a:lnTo>
                      <a:pt x="42" y="511"/>
                    </a:lnTo>
                    <a:lnTo>
                      <a:pt x="52" y="576"/>
                    </a:lnTo>
                    <a:lnTo>
                      <a:pt x="65" y="641"/>
                    </a:lnTo>
                    <a:lnTo>
                      <a:pt x="81" y="705"/>
                    </a:lnTo>
                    <a:lnTo>
                      <a:pt x="101" y="771"/>
                    </a:lnTo>
                    <a:lnTo>
                      <a:pt x="123" y="834"/>
                    </a:lnTo>
                    <a:lnTo>
                      <a:pt x="148" y="895"/>
                    </a:lnTo>
                    <a:lnTo>
                      <a:pt x="180" y="957"/>
                    </a:lnTo>
                    <a:lnTo>
                      <a:pt x="212" y="1015"/>
                    </a:lnTo>
                    <a:lnTo>
                      <a:pt x="251" y="1070"/>
                    </a:lnTo>
                    <a:lnTo>
                      <a:pt x="294" y="1122"/>
                    </a:lnTo>
                    <a:lnTo>
                      <a:pt x="341" y="1170"/>
                    </a:lnTo>
                    <a:lnTo>
                      <a:pt x="395" y="1214"/>
                    </a:lnTo>
                    <a:lnTo>
                      <a:pt x="455" y="1252"/>
                    </a:lnTo>
                    <a:lnTo>
                      <a:pt x="518" y="1287"/>
                    </a:lnTo>
                    <a:lnTo>
                      <a:pt x="589" y="1314"/>
                    </a:lnTo>
                    <a:lnTo>
                      <a:pt x="667" y="1335"/>
                    </a:lnTo>
                    <a:lnTo>
                      <a:pt x="751" y="1350"/>
                    </a:lnTo>
                    <a:lnTo>
                      <a:pt x="843" y="1356"/>
                    </a:lnTo>
                    <a:lnTo>
                      <a:pt x="939" y="1356"/>
                    </a:lnTo>
                    <a:lnTo>
                      <a:pt x="1045" y="1347"/>
                    </a:lnTo>
                    <a:lnTo>
                      <a:pt x="1158" y="1330"/>
                    </a:lnTo>
                    <a:lnTo>
                      <a:pt x="1278" y="1304"/>
                    </a:lnTo>
                    <a:lnTo>
                      <a:pt x="1284" y="1288"/>
                    </a:lnTo>
                    <a:lnTo>
                      <a:pt x="1278" y="1304"/>
                    </a:lnTo>
                    <a:lnTo>
                      <a:pt x="1292" y="1300"/>
                    </a:lnTo>
                    <a:lnTo>
                      <a:pt x="1284" y="1288"/>
                    </a:lnTo>
                    <a:lnTo>
                      <a:pt x="1266" y="129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6206" name="Freeform 197"/>
              <p:cNvSpPr>
                <a:spLocks/>
              </p:cNvSpPr>
              <p:nvPr/>
            </p:nvSpPr>
            <p:spPr bwMode="auto">
              <a:xfrm>
                <a:off x="2756" y="3661"/>
                <a:ext cx="338" cy="100"/>
              </a:xfrm>
              <a:custGeom>
                <a:avLst/>
                <a:gdLst>
                  <a:gd name="T0" fmla="*/ 10 w 1914"/>
                  <a:gd name="T1" fmla="*/ 1 h 568"/>
                  <a:gd name="T2" fmla="*/ 10 w 1914"/>
                  <a:gd name="T3" fmla="*/ 1 h 568"/>
                  <a:gd name="T4" fmla="*/ 9 w 1914"/>
                  <a:gd name="T5" fmla="*/ 0 h 568"/>
                  <a:gd name="T6" fmla="*/ 8 w 1914"/>
                  <a:gd name="T7" fmla="*/ 0 h 568"/>
                  <a:gd name="T8" fmla="*/ 8 w 1914"/>
                  <a:gd name="T9" fmla="*/ 0 h 568"/>
                  <a:gd name="T10" fmla="*/ 7 w 1914"/>
                  <a:gd name="T11" fmla="*/ 0 h 568"/>
                  <a:gd name="T12" fmla="*/ 6 w 1914"/>
                  <a:gd name="T13" fmla="*/ 0 h 568"/>
                  <a:gd name="T14" fmla="*/ 6 w 1914"/>
                  <a:gd name="T15" fmla="*/ 0 h 568"/>
                  <a:gd name="T16" fmla="*/ 5 w 1914"/>
                  <a:gd name="T17" fmla="*/ 0 h 568"/>
                  <a:gd name="T18" fmla="*/ 4 w 1914"/>
                  <a:gd name="T19" fmla="*/ 0 h 568"/>
                  <a:gd name="T20" fmla="*/ 4 w 1914"/>
                  <a:gd name="T21" fmla="*/ 0 h 568"/>
                  <a:gd name="T22" fmla="*/ 3 w 1914"/>
                  <a:gd name="T23" fmla="*/ 1 h 568"/>
                  <a:gd name="T24" fmla="*/ 2 w 1914"/>
                  <a:gd name="T25" fmla="*/ 1 h 568"/>
                  <a:gd name="T26" fmla="*/ 2 w 1914"/>
                  <a:gd name="T27" fmla="*/ 1 h 568"/>
                  <a:gd name="T28" fmla="*/ 1 w 1914"/>
                  <a:gd name="T29" fmla="*/ 2 h 568"/>
                  <a:gd name="T30" fmla="*/ 0 w 1914"/>
                  <a:gd name="T31" fmla="*/ 2 h 568"/>
                  <a:gd name="T32" fmla="*/ 0 w 1914"/>
                  <a:gd name="T33" fmla="*/ 2 h 568"/>
                  <a:gd name="T34" fmla="*/ 1 w 1914"/>
                  <a:gd name="T35" fmla="*/ 2 h 568"/>
                  <a:gd name="T36" fmla="*/ 1 w 1914"/>
                  <a:gd name="T37" fmla="*/ 2 h 568"/>
                  <a:gd name="T38" fmla="*/ 2 w 1914"/>
                  <a:gd name="T39" fmla="*/ 2 h 568"/>
                  <a:gd name="T40" fmla="*/ 2 w 1914"/>
                  <a:gd name="T41" fmla="*/ 2 h 568"/>
                  <a:gd name="T42" fmla="*/ 2 w 1914"/>
                  <a:gd name="T43" fmla="*/ 2 h 568"/>
                  <a:gd name="T44" fmla="*/ 2 w 1914"/>
                  <a:gd name="T45" fmla="*/ 3 h 568"/>
                  <a:gd name="T46" fmla="*/ 3 w 1914"/>
                  <a:gd name="T47" fmla="*/ 3 h 568"/>
                  <a:gd name="T48" fmla="*/ 3 w 1914"/>
                  <a:gd name="T49" fmla="*/ 3 h 568"/>
                  <a:gd name="T50" fmla="*/ 4 w 1914"/>
                  <a:gd name="T51" fmla="*/ 3 h 568"/>
                  <a:gd name="T52" fmla="*/ 4 w 1914"/>
                  <a:gd name="T53" fmla="*/ 3 h 568"/>
                  <a:gd name="T54" fmla="*/ 5 w 1914"/>
                  <a:gd name="T55" fmla="*/ 3 h 568"/>
                  <a:gd name="T56" fmla="*/ 5 w 1914"/>
                  <a:gd name="T57" fmla="*/ 3 h 568"/>
                  <a:gd name="T58" fmla="*/ 6 w 1914"/>
                  <a:gd name="T59" fmla="*/ 3 h 568"/>
                  <a:gd name="T60" fmla="*/ 7 w 1914"/>
                  <a:gd name="T61" fmla="*/ 3 h 568"/>
                  <a:gd name="T62" fmla="*/ 7 w 1914"/>
                  <a:gd name="T63" fmla="*/ 3 h 568"/>
                  <a:gd name="T64" fmla="*/ 8 w 1914"/>
                  <a:gd name="T65" fmla="*/ 2 h 568"/>
                  <a:gd name="T66" fmla="*/ 8 w 1914"/>
                  <a:gd name="T67" fmla="*/ 2 h 568"/>
                  <a:gd name="T68" fmla="*/ 9 w 1914"/>
                  <a:gd name="T69" fmla="*/ 2 h 568"/>
                  <a:gd name="T70" fmla="*/ 9 w 1914"/>
                  <a:gd name="T71" fmla="*/ 2 h 568"/>
                  <a:gd name="T72" fmla="*/ 10 w 1914"/>
                  <a:gd name="T73" fmla="*/ 2 h 568"/>
                  <a:gd name="T74" fmla="*/ 10 w 1914"/>
                  <a:gd name="T75" fmla="*/ 1 h 568"/>
                  <a:gd name="T76" fmla="*/ 10 w 1914"/>
                  <a:gd name="T77" fmla="*/ 1 h 568"/>
                  <a:gd name="T78" fmla="*/ 10 w 1914"/>
                  <a:gd name="T79" fmla="*/ 1 h 56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914"/>
                  <a:gd name="T121" fmla="*/ 0 h 568"/>
                  <a:gd name="T122" fmla="*/ 1914 w 1914"/>
                  <a:gd name="T123" fmla="*/ 568 h 568"/>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914" h="568">
                    <a:moveTo>
                      <a:pt x="1914" y="182"/>
                    </a:moveTo>
                    <a:lnTo>
                      <a:pt x="1855" y="159"/>
                    </a:lnTo>
                    <a:lnTo>
                      <a:pt x="1796" y="136"/>
                    </a:lnTo>
                    <a:lnTo>
                      <a:pt x="1738" y="115"/>
                    </a:lnTo>
                    <a:lnTo>
                      <a:pt x="1680" y="96"/>
                    </a:lnTo>
                    <a:lnTo>
                      <a:pt x="1622" y="77"/>
                    </a:lnTo>
                    <a:lnTo>
                      <a:pt x="1565" y="61"/>
                    </a:lnTo>
                    <a:lnTo>
                      <a:pt x="1507" y="47"/>
                    </a:lnTo>
                    <a:lnTo>
                      <a:pt x="1449" y="34"/>
                    </a:lnTo>
                    <a:lnTo>
                      <a:pt x="1393" y="23"/>
                    </a:lnTo>
                    <a:lnTo>
                      <a:pt x="1335" y="14"/>
                    </a:lnTo>
                    <a:lnTo>
                      <a:pt x="1278" y="8"/>
                    </a:lnTo>
                    <a:lnTo>
                      <a:pt x="1221" y="2"/>
                    </a:lnTo>
                    <a:lnTo>
                      <a:pt x="1164" y="0"/>
                    </a:lnTo>
                    <a:lnTo>
                      <a:pt x="1106" y="0"/>
                    </a:lnTo>
                    <a:lnTo>
                      <a:pt x="1048" y="1"/>
                    </a:lnTo>
                    <a:lnTo>
                      <a:pt x="991" y="5"/>
                    </a:lnTo>
                    <a:lnTo>
                      <a:pt x="933" y="12"/>
                    </a:lnTo>
                    <a:lnTo>
                      <a:pt x="874" y="19"/>
                    </a:lnTo>
                    <a:lnTo>
                      <a:pt x="816" y="31"/>
                    </a:lnTo>
                    <a:lnTo>
                      <a:pt x="757" y="46"/>
                    </a:lnTo>
                    <a:lnTo>
                      <a:pt x="696" y="61"/>
                    </a:lnTo>
                    <a:lnTo>
                      <a:pt x="637" y="81"/>
                    </a:lnTo>
                    <a:lnTo>
                      <a:pt x="576" y="103"/>
                    </a:lnTo>
                    <a:lnTo>
                      <a:pt x="515" y="128"/>
                    </a:lnTo>
                    <a:lnTo>
                      <a:pt x="453" y="156"/>
                    </a:lnTo>
                    <a:lnTo>
                      <a:pt x="390" y="186"/>
                    </a:lnTo>
                    <a:lnTo>
                      <a:pt x="327" y="220"/>
                    </a:lnTo>
                    <a:lnTo>
                      <a:pt x="264" y="257"/>
                    </a:lnTo>
                    <a:lnTo>
                      <a:pt x="200" y="298"/>
                    </a:lnTo>
                    <a:lnTo>
                      <a:pt x="134" y="341"/>
                    </a:lnTo>
                    <a:lnTo>
                      <a:pt x="67" y="387"/>
                    </a:lnTo>
                    <a:lnTo>
                      <a:pt x="0" y="437"/>
                    </a:lnTo>
                    <a:lnTo>
                      <a:pt x="74" y="449"/>
                    </a:lnTo>
                    <a:lnTo>
                      <a:pt x="134" y="458"/>
                    </a:lnTo>
                    <a:lnTo>
                      <a:pt x="180" y="463"/>
                    </a:lnTo>
                    <a:lnTo>
                      <a:pt x="217" y="466"/>
                    </a:lnTo>
                    <a:lnTo>
                      <a:pt x="245" y="467"/>
                    </a:lnTo>
                    <a:lnTo>
                      <a:pt x="266" y="467"/>
                    </a:lnTo>
                    <a:lnTo>
                      <a:pt x="283" y="467"/>
                    </a:lnTo>
                    <a:lnTo>
                      <a:pt x="296" y="466"/>
                    </a:lnTo>
                    <a:lnTo>
                      <a:pt x="308" y="464"/>
                    </a:lnTo>
                    <a:lnTo>
                      <a:pt x="322" y="464"/>
                    </a:lnTo>
                    <a:lnTo>
                      <a:pt x="339" y="466"/>
                    </a:lnTo>
                    <a:lnTo>
                      <a:pt x="360" y="470"/>
                    </a:lnTo>
                    <a:lnTo>
                      <a:pt x="389" y="475"/>
                    </a:lnTo>
                    <a:lnTo>
                      <a:pt x="426" y="483"/>
                    </a:lnTo>
                    <a:lnTo>
                      <a:pt x="475" y="495"/>
                    </a:lnTo>
                    <a:lnTo>
                      <a:pt x="535" y="510"/>
                    </a:lnTo>
                    <a:lnTo>
                      <a:pt x="577" y="527"/>
                    </a:lnTo>
                    <a:lnTo>
                      <a:pt x="620" y="542"/>
                    </a:lnTo>
                    <a:lnTo>
                      <a:pt x="666" y="552"/>
                    </a:lnTo>
                    <a:lnTo>
                      <a:pt x="715" y="560"/>
                    </a:lnTo>
                    <a:lnTo>
                      <a:pt x="763" y="566"/>
                    </a:lnTo>
                    <a:lnTo>
                      <a:pt x="815" y="568"/>
                    </a:lnTo>
                    <a:lnTo>
                      <a:pt x="866" y="568"/>
                    </a:lnTo>
                    <a:lnTo>
                      <a:pt x="918" y="566"/>
                    </a:lnTo>
                    <a:lnTo>
                      <a:pt x="972" y="560"/>
                    </a:lnTo>
                    <a:lnTo>
                      <a:pt x="1026" y="552"/>
                    </a:lnTo>
                    <a:lnTo>
                      <a:pt x="1080" y="545"/>
                    </a:lnTo>
                    <a:lnTo>
                      <a:pt x="1134" y="533"/>
                    </a:lnTo>
                    <a:lnTo>
                      <a:pt x="1188" y="521"/>
                    </a:lnTo>
                    <a:lnTo>
                      <a:pt x="1242" y="506"/>
                    </a:lnTo>
                    <a:lnTo>
                      <a:pt x="1294" y="492"/>
                    </a:lnTo>
                    <a:lnTo>
                      <a:pt x="1347" y="475"/>
                    </a:lnTo>
                    <a:lnTo>
                      <a:pt x="1399" y="458"/>
                    </a:lnTo>
                    <a:lnTo>
                      <a:pt x="1449" y="440"/>
                    </a:lnTo>
                    <a:lnTo>
                      <a:pt x="1498" y="421"/>
                    </a:lnTo>
                    <a:lnTo>
                      <a:pt x="1545" y="401"/>
                    </a:lnTo>
                    <a:lnTo>
                      <a:pt x="1591" y="382"/>
                    </a:lnTo>
                    <a:lnTo>
                      <a:pt x="1634" y="361"/>
                    </a:lnTo>
                    <a:lnTo>
                      <a:pt x="1675" y="341"/>
                    </a:lnTo>
                    <a:lnTo>
                      <a:pt x="1714" y="321"/>
                    </a:lnTo>
                    <a:lnTo>
                      <a:pt x="1751" y="302"/>
                    </a:lnTo>
                    <a:lnTo>
                      <a:pt x="1784" y="282"/>
                    </a:lnTo>
                    <a:lnTo>
                      <a:pt x="1814" y="262"/>
                    </a:lnTo>
                    <a:lnTo>
                      <a:pt x="1842" y="245"/>
                    </a:lnTo>
                    <a:lnTo>
                      <a:pt x="1865" y="227"/>
                    </a:lnTo>
                    <a:lnTo>
                      <a:pt x="1885" y="211"/>
                    </a:lnTo>
                    <a:lnTo>
                      <a:pt x="1902" y="195"/>
                    </a:lnTo>
                    <a:lnTo>
                      <a:pt x="1914" y="182"/>
                    </a:lnTo>
                    <a:close/>
                  </a:path>
                </a:pathLst>
              </a:custGeom>
              <a:solidFill>
                <a:srgbClr val="00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6207" name="Freeform 198"/>
              <p:cNvSpPr>
                <a:spLocks/>
              </p:cNvSpPr>
              <p:nvPr/>
            </p:nvSpPr>
            <p:spPr bwMode="auto">
              <a:xfrm>
                <a:off x="2751" y="3658"/>
                <a:ext cx="344" cy="82"/>
              </a:xfrm>
              <a:custGeom>
                <a:avLst/>
                <a:gdLst>
                  <a:gd name="T0" fmla="*/ 0 w 1945"/>
                  <a:gd name="T1" fmla="*/ 3 h 459"/>
                  <a:gd name="T2" fmla="*/ 1 w 1945"/>
                  <a:gd name="T3" fmla="*/ 2 h 459"/>
                  <a:gd name="T4" fmla="*/ 2 w 1945"/>
                  <a:gd name="T5" fmla="*/ 2 h 459"/>
                  <a:gd name="T6" fmla="*/ 2 w 1945"/>
                  <a:gd name="T7" fmla="*/ 1 h 459"/>
                  <a:gd name="T8" fmla="*/ 3 w 1945"/>
                  <a:gd name="T9" fmla="*/ 1 h 459"/>
                  <a:gd name="T10" fmla="*/ 4 w 1945"/>
                  <a:gd name="T11" fmla="*/ 1 h 459"/>
                  <a:gd name="T12" fmla="*/ 4 w 1945"/>
                  <a:gd name="T13" fmla="*/ 0 h 459"/>
                  <a:gd name="T14" fmla="*/ 5 w 1945"/>
                  <a:gd name="T15" fmla="*/ 0 h 459"/>
                  <a:gd name="T16" fmla="*/ 6 w 1945"/>
                  <a:gd name="T17" fmla="*/ 0 h 459"/>
                  <a:gd name="T18" fmla="*/ 6 w 1945"/>
                  <a:gd name="T19" fmla="*/ 0 h 459"/>
                  <a:gd name="T20" fmla="*/ 7 w 1945"/>
                  <a:gd name="T21" fmla="*/ 0 h 459"/>
                  <a:gd name="T22" fmla="*/ 8 w 1945"/>
                  <a:gd name="T23" fmla="*/ 0 h 459"/>
                  <a:gd name="T24" fmla="*/ 8 w 1945"/>
                  <a:gd name="T25" fmla="*/ 0 h 459"/>
                  <a:gd name="T26" fmla="*/ 9 w 1945"/>
                  <a:gd name="T27" fmla="*/ 1 h 459"/>
                  <a:gd name="T28" fmla="*/ 9 w 1945"/>
                  <a:gd name="T29" fmla="*/ 1 h 459"/>
                  <a:gd name="T30" fmla="*/ 10 w 1945"/>
                  <a:gd name="T31" fmla="*/ 1 h 459"/>
                  <a:gd name="T32" fmla="*/ 11 w 1945"/>
                  <a:gd name="T33" fmla="*/ 1 h 459"/>
                  <a:gd name="T34" fmla="*/ 10 w 1945"/>
                  <a:gd name="T35" fmla="*/ 1 h 459"/>
                  <a:gd name="T36" fmla="*/ 10 w 1945"/>
                  <a:gd name="T37" fmla="*/ 1 h 459"/>
                  <a:gd name="T38" fmla="*/ 9 w 1945"/>
                  <a:gd name="T39" fmla="*/ 1 h 459"/>
                  <a:gd name="T40" fmla="*/ 8 w 1945"/>
                  <a:gd name="T41" fmla="*/ 0 h 459"/>
                  <a:gd name="T42" fmla="*/ 8 w 1945"/>
                  <a:gd name="T43" fmla="*/ 0 h 459"/>
                  <a:gd name="T44" fmla="*/ 7 w 1945"/>
                  <a:gd name="T45" fmla="*/ 0 h 459"/>
                  <a:gd name="T46" fmla="*/ 7 w 1945"/>
                  <a:gd name="T47" fmla="*/ 0 h 459"/>
                  <a:gd name="T48" fmla="*/ 6 w 1945"/>
                  <a:gd name="T49" fmla="*/ 0 h 459"/>
                  <a:gd name="T50" fmla="*/ 5 w 1945"/>
                  <a:gd name="T51" fmla="*/ 0 h 459"/>
                  <a:gd name="T52" fmla="*/ 5 w 1945"/>
                  <a:gd name="T53" fmla="*/ 0 h 459"/>
                  <a:gd name="T54" fmla="*/ 4 w 1945"/>
                  <a:gd name="T55" fmla="*/ 0 h 459"/>
                  <a:gd name="T56" fmla="*/ 3 w 1945"/>
                  <a:gd name="T57" fmla="*/ 1 h 459"/>
                  <a:gd name="T58" fmla="*/ 3 w 1945"/>
                  <a:gd name="T59" fmla="*/ 1 h 459"/>
                  <a:gd name="T60" fmla="*/ 2 w 1945"/>
                  <a:gd name="T61" fmla="*/ 1 h 459"/>
                  <a:gd name="T62" fmla="*/ 1 w 1945"/>
                  <a:gd name="T63" fmla="*/ 2 h 459"/>
                  <a:gd name="T64" fmla="*/ 1 w 1945"/>
                  <a:gd name="T65" fmla="*/ 2 h 459"/>
                  <a:gd name="T66" fmla="*/ 0 w 1945"/>
                  <a:gd name="T67" fmla="*/ 3 h 459"/>
                  <a:gd name="T68" fmla="*/ 0 w 1945"/>
                  <a:gd name="T69" fmla="*/ 3 h 459"/>
                  <a:gd name="T70" fmla="*/ 0 w 1945"/>
                  <a:gd name="T71" fmla="*/ 3 h 45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945"/>
                  <a:gd name="T109" fmla="*/ 0 h 459"/>
                  <a:gd name="T110" fmla="*/ 1945 w 1945"/>
                  <a:gd name="T111" fmla="*/ 459 h 45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945" h="459">
                    <a:moveTo>
                      <a:pt x="29" y="438"/>
                    </a:moveTo>
                    <a:lnTo>
                      <a:pt x="34" y="458"/>
                    </a:lnTo>
                    <a:lnTo>
                      <a:pt x="101" y="408"/>
                    </a:lnTo>
                    <a:lnTo>
                      <a:pt x="168" y="362"/>
                    </a:lnTo>
                    <a:lnTo>
                      <a:pt x="234" y="319"/>
                    </a:lnTo>
                    <a:lnTo>
                      <a:pt x="297" y="278"/>
                    </a:lnTo>
                    <a:lnTo>
                      <a:pt x="360" y="241"/>
                    </a:lnTo>
                    <a:lnTo>
                      <a:pt x="423" y="209"/>
                    </a:lnTo>
                    <a:lnTo>
                      <a:pt x="486" y="178"/>
                    </a:lnTo>
                    <a:lnTo>
                      <a:pt x="546" y="151"/>
                    </a:lnTo>
                    <a:lnTo>
                      <a:pt x="607" y="126"/>
                    </a:lnTo>
                    <a:lnTo>
                      <a:pt x="668" y="104"/>
                    </a:lnTo>
                    <a:lnTo>
                      <a:pt x="726" y="84"/>
                    </a:lnTo>
                    <a:lnTo>
                      <a:pt x="787" y="68"/>
                    </a:lnTo>
                    <a:lnTo>
                      <a:pt x="846" y="54"/>
                    </a:lnTo>
                    <a:lnTo>
                      <a:pt x="902" y="42"/>
                    </a:lnTo>
                    <a:lnTo>
                      <a:pt x="961" y="34"/>
                    </a:lnTo>
                    <a:lnTo>
                      <a:pt x="1019" y="27"/>
                    </a:lnTo>
                    <a:lnTo>
                      <a:pt x="1075" y="24"/>
                    </a:lnTo>
                    <a:lnTo>
                      <a:pt x="1133" y="24"/>
                    </a:lnTo>
                    <a:lnTo>
                      <a:pt x="1191" y="24"/>
                    </a:lnTo>
                    <a:lnTo>
                      <a:pt x="1246" y="25"/>
                    </a:lnTo>
                    <a:lnTo>
                      <a:pt x="1304" y="30"/>
                    </a:lnTo>
                    <a:lnTo>
                      <a:pt x="1360" y="37"/>
                    </a:lnTo>
                    <a:lnTo>
                      <a:pt x="1418" y="46"/>
                    </a:lnTo>
                    <a:lnTo>
                      <a:pt x="1473" y="56"/>
                    </a:lnTo>
                    <a:lnTo>
                      <a:pt x="1531" y="69"/>
                    </a:lnTo>
                    <a:lnTo>
                      <a:pt x="1589" y="84"/>
                    </a:lnTo>
                    <a:lnTo>
                      <a:pt x="1647" y="100"/>
                    </a:lnTo>
                    <a:lnTo>
                      <a:pt x="1703" y="118"/>
                    </a:lnTo>
                    <a:lnTo>
                      <a:pt x="1761" y="138"/>
                    </a:lnTo>
                    <a:lnTo>
                      <a:pt x="1819" y="159"/>
                    </a:lnTo>
                    <a:lnTo>
                      <a:pt x="1878" y="181"/>
                    </a:lnTo>
                    <a:lnTo>
                      <a:pt x="1937" y="205"/>
                    </a:lnTo>
                    <a:lnTo>
                      <a:pt x="1945" y="184"/>
                    </a:lnTo>
                    <a:lnTo>
                      <a:pt x="1886" y="160"/>
                    </a:lnTo>
                    <a:lnTo>
                      <a:pt x="1827" y="138"/>
                    </a:lnTo>
                    <a:lnTo>
                      <a:pt x="1769" y="117"/>
                    </a:lnTo>
                    <a:lnTo>
                      <a:pt x="1711" y="97"/>
                    </a:lnTo>
                    <a:lnTo>
                      <a:pt x="1652" y="79"/>
                    </a:lnTo>
                    <a:lnTo>
                      <a:pt x="1594" y="63"/>
                    </a:lnTo>
                    <a:lnTo>
                      <a:pt x="1536" y="48"/>
                    </a:lnTo>
                    <a:lnTo>
                      <a:pt x="1479" y="35"/>
                    </a:lnTo>
                    <a:lnTo>
                      <a:pt x="1421" y="25"/>
                    </a:lnTo>
                    <a:lnTo>
                      <a:pt x="1363" y="16"/>
                    </a:lnTo>
                    <a:lnTo>
                      <a:pt x="1307" y="9"/>
                    </a:lnTo>
                    <a:lnTo>
                      <a:pt x="1249" y="4"/>
                    </a:lnTo>
                    <a:lnTo>
                      <a:pt x="1191" y="0"/>
                    </a:lnTo>
                    <a:lnTo>
                      <a:pt x="1133" y="0"/>
                    </a:lnTo>
                    <a:lnTo>
                      <a:pt x="1075" y="3"/>
                    </a:lnTo>
                    <a:lnTo>
                      <a:pt x="1016" y="6"/>
                    </a:lnTo>
                    <a:lnTo>
                      <a:pt x="959" y="13"/>
                    </a:lnTo>
                    <a:lnTo>
                      <a:pt x="899" y="21"/>
                    </a:lnTo>
                    <a:lnTo>
                      <a:pt x="840" y="33"/>
                    </a:lnTo>
                    <a:lnTo>
                      <a:pt x="781" y="47"/>
                    </a:lnTo>
                    <a:lnTo>
                      <a:pt x="721" y="63"/>
                    </a:lnTo>
                    <a:lnTo>
                      <a:pt x="660" y="83"/>
                    </a:lnTo>
                    <a:lnTo>
                      <a:pt x="599" y="105"/>
                    </a:lnTo>
                    <a:lnTo>
                      <a:pt x="538" y="130"/>
                    </a:lnTo>
                    <a:lnTo>
                      <a:pt x="475" y="157"/>
                    </a:lnTo>
                    <a:lnTo>
                      <a:pt x="412" y="188"/>
                    </a:lnTo>
                    <a:lnTo>
                      <a:pt x="349" y="223"/>
                    </a:lnTo>
                    <a:lnTo>
                      <a:pt x="286" y="260"/>
                    </a:lnTo>
                    <a:lnTo>
                      <a:pt x="220" y="301"/>
                    </a:lnTo>
                    <a:lnTo>
                      <a:pt x="155" y="344"/>
                    </a:lnTo>
                    <a:lnTo>
                      <a:pt x="88" y="390"/>
                    </a:lnTo>
                    <a:lnTo>
                      <a:pt x="21" y="440"/>
                    </a:lnTo>
                    <a:lnTo>
                      <a:pt x="26" y="459"/>
                    </a:lnTo>
                    <a:lnTo>
                      <a:pt x="21" y="440"/>
                    </a:lnTo>
                    <a:lnTo>
                      <a:pt x="0" y="455"/>
                    </a:lnTo>
                    <a:lnTo>
                      <a:pt x="26" y="459"/>
                    </a:lnTo>
                    <a:lnTo>
                      <a:pt x="29" y="43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6208" name="Freeform 199"/>
              <p:cNvSpPr>
                <a:spLocks/>
              </p:cNvSpPr>
              <p:nvPr/>
            </p:nvSpPr>
            <p:spPr bwMode="auto">
              <a:xfrm>
                <a:off x="2756" y="3736"/>
                <a:ext cx="95" cy="16"/>
              </a:xfrm>
              <a:custGeom>
                <a:avLst/>
                <a:gdLst>
                  <a:gd name="T0" fmla="*/ 3 w 541"/>
                  <a:gd name="T1" fmla="*/ 0 h 95"/>
                  <a:gd name="T2" fmla="*/ 3 w 541"/>
                  <a:gd name="T3" fmla="*/ 0 h 95"/>
                  <a:gd name="T4" fmla="*/ 3 w 541"/>
                  <a:gd name="T5" fmla="*/ 0 h 95"/>
                  <a:gd name="T6" fmla="*/ 2 w 541"/>
                  <a:gd name="T7" fmla="*/ 0 h 95"/>
                  <a:gd name="T8" fmla="*/ 2 w 541"/>
                  <a:gd name="T9" fmla="*/ 0 h 95"/>
                  <a:gd name="T10" fmla="*/ 2 w 541"/>
                  <a:gd name="T11" fmla="*/ 0 h 95"/>
                  <a:gd name="T12" fmla="*/ 2 w 541"/>
                  <a:gd name="T13" fmla="*/ 0 h 95"/>
                  <a:gd name="T14" fmla="*/ 2 w 541"/>
                  <a:gd name="T15" fmla="*/ 0 h 95"/>
                  <a:gd name="T16" fmla="*/ 2 w 541"/>
                  <a:gd name="T17" fmla="*/ 0 h 95"/>
                  <a:gd name="T18" fmla="*/ 2 w 541"/>
                  <a:gd name="T19" fmla="*/ 0 h 95"/>
                  <a:gd name="T20" fmla="*/ 2 w 541"/>
                  <a:gd name="T21" fmla="*/ 0 h 95"/>
                  <a:gd name="T22" fmla="*/ 1 w 541"/>
                  <a:gd name="T23" fmla="*/ 0 h 95"/>
                  <a:gd name="T24" fmla="*/ 1 w 541"/>
                  <a:gd name="T25" fmla="*/ 0 h 95"/>
                  <a:gd name="T26" fmla="*/ 1 w 541"/>
                  <a:gd name="T27" fmla="*/ 0 h 95"/>
                  <a:gd name="T28" fmla="*/ 1 w 541"/>
                  <a:gd name="T29" fmla="*/ 0 h 95"/>
                  <a:gd name="T30" fmla="*/ 1 w 541"/>
                  <a:gd name="T31" fmla="*/ 0 h 95"/>
                  <a:gd name="T32" fmla="*/ 0 w 541"/>
                  <a:gd name="T33" fmla="*/ 0 h 95"/>
                  <a:gd name="T34" fmla="*/ 0 w 541"/>
                  <a:gd name="T35" fmla="*/ 0 h 95"/>
                  <a:gd name="T36" fmla="*/ 0 w 541"/>
                  <a:gd name="T37" fmla="*/ 0 h 95"/>
                  <a:gd name="T38" fmla="*/ 0 w 541"/>
                  <a:gd name="T39" fmla="*/ 0 h 95"/>
                  <a:gd name="T40" fmla="*/ 1 w 541"/>
                  <a:gd name="T41" fmla="*/ 0 h 95"/>
                  <a:gd name="T42" fmla="*/ 1 w 541"/>
                  <a:gd name="T43" fmla="*/ 0 h 95"/>
                  <a:gd name="T44" fmla="*/ 1 w 541"/>
                  <a:gd name="T45" fmla="*/ 0 h 95"/>
                  <a:gd name="T46" fmla="*/ 1 w 541"/>
                  <a:gd name="T47" fmla="*/ 0 h 95"/>
                  <a:gd name="T48" fmla="*/ 1 w 541"/>
                  <a:gd name="T49" fmla="*/ 0 h 95"/>
                  <a:gd name="T50" fmla="*/ 2 w 541"/>
                  <a:gd name="T51" fmla="*/ 0 h 95"/>
                  <a:gd name="T52" fmla="*/ 2 w 541"/>
                  <a:gd name="T53" fmla="*/ 0 h 95"/>
                  <a:gd name="T54" fmla="*/ 2 w 541"/>
                  <a:gd name="T55" fmla="*/ 0 h 95"/>
                  <a:gd name="T56" fmla="*/ 2 w 541"/>
                  <a:gd name="T57" fmla="*/ 0 h 95"/>
                  <a:gd name="T58" fmla="*/ 2 w 541"/>
                  <a:gd name="T59" fmla="*/ 0 h 95"/>
                  <a:gd name="T60" fmla="*/ 2 w 541"/>
                  <a:gd name="T61" fmla="*/ 0 h 95"/>
                  <a:gd name="T62" fmla="*/ 2 w 541"/>
                  <a:gd name="T63" fmla="*/ 0 h 95"/>
                  <a:gd name="T64" fmla="*/ 2 w 541"/>
                  <a:gd name="T65" fmla="*/ 0 h 95"/>
                  <a:gd name="T66" fmla="*/ 3 w 541"/>
                  <a:gd name="T67" fmla="*/ 0 h 95"/>
                  <a:gd name="T68" fmla="*/ 3 w 541"/>
                  <a:gd name="T69" fmla="*/ 1 h 95"/>
                  <a:gd name="T70" fmla="*/ 3 w 541"/>
                  <a:gd name="T71" fmla="*/ 1 h 95"/>
                  <a:gd name="T72" fmla="*/ 3 w 541"/>
                  <a:gd name="T73" fmla="*/ 0 h 95"/>
                  <a:gd name="T74" fmla="*/ 3 w 541"/>
                  <a:gd name="T75" fmla="*/ 0 h 95"/>
                  <a:gd name="T76" fmla="*/ 3 w 541"/>
                  <a:gd name="T77" fmla="*/ 0 h 95"/>
                  <a:gd name="T78" fmla="*/ 3 w 541"/>
                  <a:gd name="T79" fmla="*/ 0 h 9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541"/>
                  <a:gd name="T121" fmla="*/ 0 h 95"/>
                  <a:gd name="T122" fmla="*/ 541 w 541"/>
                  <a:gd name="T123" fmla="*/ 95 h 95"/>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541" h="95">
                    <a:moveTo>
                      <a:pt x="541" y="74"/>
                    </a:moveTo>
                    <a:lnTo>
                      <a:pt x="539" y="74"/>
                    </a:lnTo>
                    <a:lnTo>
                      <a:pt x="478" y="58"/>
                    </a:lnTo>
                    <a:lnTo>
                      <a:pt x="430" y="46"/>
                    </a:lnTo>
                    <a:lnTo>
                      <a:pt x="393" y="38"/>
                    </a:lnTo>
                    <a:lnTo>
                      <a:pt x="364" y="33"/>
                    </a:lnTo>
                    <a:lnTo>
                      <a:pt x="342" y="29"/>
                    </a:lnTo>
                    <a:lnTo>
                      <a:pt x="323" y="27"/>
                    </a:lnTo>
                    <a:lnTo>
                      <a:pt x="309" y="27"/>
                    </a:lnTo>
                    <a:lnTo>
                      <a:pt x="296" y="29"/>
                    </a:lnTo>
                    <a:lnTo>
                      <a:pt x="284" y="29"/>
                    </a:lnTo>
                    <a:lnTo>
                      <a:pt x="267" y="29"/>
                    </a:lnTo>
                    <a:lnTo>
                      <a:pt x="246" y="29"/>
                    </a:lnTo>
                    <a:lnTo>
                      <a:pt x="218" y="29"/>
                    </a:lnTo>
                    <a:lnTo>
                      <a:pt x="183" y="27"/>
                    </a:lnTo>
                    <a:lnTo>
                      <a:pt x="137" y="21"/>
                    </a:lnTo>
                    <a:lnTo>
                      <a:pt x="76" y="12"/>
                    </a:lnTo>
                    <a:lnTo>
                      <a:pt x="3" y="0"/>
                    </a:lnTo>
                    <a:lnTo>
                      <a:pt x="0" y="21"/>
                    </a:lnTo>
                    <a:lnTo>
                      <a:pt x="74" y="33"/>
                    </a:lnTo>
                    <a:lnTo>
                      <a:pt x="134" y="42"/>
                    </a:lnTo>
                    <a:lnTo>
                      <a:pt x="180" y="48"/>
                    </a:lnTo>
                    <a:lnTo>
                      <a:pt x="218" y="50"/>
                    </a:lnTo>
                    <a:lnTo>
                      <a:pt x="246" y="53"/>
                    </a:lnTo>
                    <a:lnTo>
                      <a:pt x="267" y="53"/>
                    </a:lnTo>
                    <a:lnTo>
                      <a:pt x="284" y="53"/>
                    </a:lnTo>
                    <a:lnTo>
                      <a:pt x="298" y="50"/>
                    </a:lnTo>
                    <a:lnTo>
                      <a:pt x="309" y="50"/>
                    </a:lnTo>
                    <a:lnTo>
                      <a:pt x="323" y="50"/>
                    </a:lnTo>
                    <a:lnTo>
                      <a:pt x="339" y="50"/>
                    </a:lnTo>
                    <a:lnTo>
                      <a:pt x="359" y="54"/>
                    </a:lnTo>
                    <a:lnTo>
                      <a:pt x="388" y="59"/>
                    </a:lnTo>
                    <a:lnTo>
                      <a:pt x="424" y="67"/>
                    </a:lnTo>
                    <a:lnTo>
                      <a:pt x="473" y="79"/>
                    </a:lnTo>
                    <a:lnTo>
                      <a:pt x="533" y="95"/>
                    </a:lnTo>
                    <a:lnTo>
                      <a:pt x="531" y="95"/>
                    </a:lnTo>
                    <a:lnTo>
                      <a:pt x="541" y="74"/>
                    </a:lnTo>
                    <a:lnTo>
                      <a:pt x="540" y="74"/>
                    </a:lnTo>
                    <a:lnTo>
                      <a:pt x="539" y="74"/>
                    </a:lnTo>
                    <a:lnTo>
                      <a:pt x="541" y="7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6209" name="Freeform 200"/>
              <p:cNvSpPr>
                <a:spLocks/>
              </p:cNvSpPr>
              <p:nvPr/>
            </p:nvSpPr>
            <p:spPr bwMode="auto">
              <a:xfrm>
                <a:off x="2850" y="3691"/>
                <a:ext cx="248" cy="72"/>
              </a:xfrm>
              <a:custGeom>
                <a:avLst/>
                <a:gdLst>
                  <a:gd name="T0" fmla="*/ 8 w 1401"/>
                  <a:gd name="T1" fmla="*/ 0 h 408"/>
                  <a:gd name="T2" fmla="*/ 7 w 1401"/>
                  <a:gd name="T3" fmla="*/ 0 h 408"/>
                  <a:gd name="T4" fmla="*/ 7 w 1401"/>
                  <a:gd name="T5" fmla="*/ 0 h 408"/>
                  <a:gd name="T6" fmla="*/ 7 w 1401"/>
                  <a:gd name="T7" fmla="*/ 1 h 408"/>
                  <a:gd name="T8" fmla="*/ 7 w 1401"/>
                  <a:gd name="T9" fmla="*/ 1 h 408"/>
                  <a:gd name="T10" fmla="*/ 6 w 1401"/>
                  <a:gd name="T11" fmla="*/ 1 h 408"/>
                  <a:gd name="T12" fmla="*/ 6 w 1401"/>
                  <a:gd name="T13" fmla="*/ 1 h 408"/>
                  <a:gd name="T14" fmla="*/ 5 w 1401"/>
                  <a:gd name="T15" fmla="*/ 1 h 408"/>
                  <a:gd name="T16" fmla="*/ 4 w 1401"/>
                  <a:gd name="T17" fmla="*/ 2 h 408"/>
                  <a:gd name="T18" fmla="*/ 4 w 1401"/>
                  <a:gd name="T19" fmla="*/ 2 h 408"/>
                  <a:gd name="T20" fmla="*/ 3 w 1401"/>
                  <a:gd name="T21" fmla="*/ 2 h 408"/>
                  <a:gd name="T22" fmla="*/ 3 w 1401"/>
                  <a:gd name="T23" fmla="*/ 2 h 408"/>
                  <a:gd name="T24" fmla="*/ 2 w 1401"/>
                  <a:gd name="T25" fmla="*/ 2 h 408"/>
                  <a:gd name="T26" fmla="*/ 2 w 1401"/>
                  <a:gd name="T27" fmla="*/ 2 h 408"/>
                  <a:gd name="T28" fmla="*/ 1 w 1401"/>
                  <a:gd name="T29" fmla="*/ 2 h 408"/>
                  <a:gd name="T30" fmla="*/ 1 w 1401"/>
                  <a:gd name="T31" fmla="*/ 2 h 408"/>
                  <a:gd name="T32" fmla="*/ 0 w 1401"/>
                  <a:gd name="T33" fmla="*/ 2 h 408"/>
                  <a:gd name="T34" fmla="*/ 0 w 1401"/>
                  <a:gd name="T35" fmla="*/ 2 h 408"/>
                  <a:gd name="T36" fmla="*/ 1 w 1401"/>
                  <a:gd name="T37" fmla="*/ 2 h 408"/>
                  <a:gd name="T38" fmla="*/ 1 w 1401"/>
                  <a:gd name="T39" fmla="*/ 2 h 408"/>
                  <a:gd name="T40" fmla="*/ 2 w 1401"/>
                  <a:gd name="T41" fmla="*/ 2 h 408"/>
                  <a:gd name="T42" fmla="*/ 2 w 1401"/>
                  <a:gd name="T43" fmla="*/ 2 h 408"/>
                  <a:gd name="T44" fmla="*/ 3 w 1401"/>
                  <a:gd name="T45" fmla="*/ 2 h 408"/>
                  <a:gd name="T46" fmla="*/ 4 w 1401"/>
                  <a:gd name="T47" fmla="*/ 2 h 408"/>
                  <a:gd name="T48" fmla="*/ 4 w 1401"/>
                  <a:gd name="T49" fmla="*/ 2 h 408"/>
                  <a:gd name="T50" fmla="*/ 5 w 1401"/>
                  <a:gd name="T51" fmla="*/ 2 h 408"/>
                  <a:gd name="T52" fmla="*/ 5 w 1401"/>
                  <a:gd name="T53" fmla="*/ 1 h 408"/>
                  <a:gd name="T54" fmla="*/ 6 w 1401"/>
                  <a:gd name="T55" fmla="*/ 1 h 408"/>
                  <a:gd name="T56" fmla="*/ 6 w 1401"/>
                  <a:gd name="T57" fmla="*/ 1 h 408"/>
                  <a:gd name="T58" fmla="*/ 7 w 1401"/>
                  <a:gd name="T59" fmla="*/ 1 h 408"/>
                  <a:gd name="T60" fmla="*/ 7 w 1401"/>
                  <a:gd name="T61" fmla="*/ 1 h 408"/>
                  <a:gd name="T62" fmla="*/ 7 w 1401"/>
                  <a:gd name="T63" fmla="*/ 0 h 408"/>
                  <a:gd name="T64" fmla="*/ 8 w 1401"/>
                  <a:gd name="T65" fmla="*/ 0 h 408"/>
                  <a:gd name="T66" fmla="*/ 8 w 1401"/>
                  <a:gd name="T67" fmla="*/ 0 h 408"/>
                  <a:gd name="T68" fmla="*/ 8 w 1401"/>
                  <a:gd name="T69" fmla="*/ 0 h 408"/>
                  <a:gd name="T70" fmla="*/ 8 w 1401"/>
                  <a:gd name="T71" fmla="*/ 0 h 40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401"/>
                  <a:gd name="T109" fmla="*/ 0 h 408"/>
                  <a:gd name="T110" fmla="*/ 1401 w 1401"/>
                  <a:gd name="T111" fmla="*/ 408 h 40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401" h="408">
                    <a:moveTo>
                      <a:pt x="1380" y="21"/>
                    </a:moveTo>
                    <a:lnTo>
                      <a:pt x="1375" y="4"/>
                    </a:lnTo>
                    <a:lnTo>
                      <a:pt x="1364" y="15"/>
                    </a:lnTo>
                    <a:lnTo>
                      <a:pt x="1347" y="31"/>
                    </a:lnTo>
                    <a:lnTo>
                      <a:pt x="1329" y="46"/>
                    </a:lnTo>
                    <a:lnTo>
                      <a:pt x="1305" y="64"/>
                    </a:lnTo>
                    <a:lnTo>
                      <a:pt x="1278" y="81"/>
                    </a:lnTo>
                    <a:lnTo>
                      <a:pt x="1249" y="101"/>
                    </a:lnTo>
                    <a:lnTo>
                      <a:pt x="1216" y="120"/>
                    </a:lnTo>
                    <a:lnTo>
                      <a:pt x="1179" y="139"/>
                    </a:lnTo>
                    <a:lnTo>
                      <a:pt x="1140" y="159"/>
                    </a:lnTo>
                    <a:lnTo>
                      <a:pt x="1099" y="178"/>
                    </a:lnTo>
                    <a:lnTo>
                      <a:pt x="1056" y="199"/>
                    </a:lnTo>
                    <a:lnTo>
                      <a:pt x="1011" y="219"/>
                    </a:lnTo>
                    <a:lnTo>
                      <a:pt x="964" y="239"/>
                    </a:lnTo>
                    <a:lnTo>
                      <a:pt x="915" y="257"/>
                    </a:lnTo>
                    <a:lnTo>
                      <a:pt x="865" y="275"/>
                    </a:lnTo>
                    <a:lnTo>
                      <a:pt x="813" y="292"/>
                    </a:lnTo>
                    <a:lnTo>
                      <a:pt x="761" y="310"/>
                    </a:lnTo>
                    <a:lnTo>
                      <a:pt x="709" y="324"/>
                    </a:lnTo>
                    <a:lnTo>
                      <a:pt x="655" y="338"/>
                    </a:lnTo>
                    <a:lnTo>
                      <a:pt x="601" y="350"/>
                    </a:lnTo>
                    <a:lnTo>
                      <a:pt x="547" y="362"/>
                    </a:lnTo>
                    <a:lnTo>
                      <a:pt x="495" y="370"/>
                    </a:lnTo>
                    <a:lnTo>
                      <a:pt x="441" y="378"/>
                    </a:lnTo>
                    <a:lnTo>
                      <a:pt x="387" y="383"/>
                    </a:lnTo>
                    <a:lnTo>
                      <a:pt x="336" y="384"/>
                    </a:lnTo>
                    <a:lnTo>
                      <a:pt x="285" y="384"/>
                    </a:lnTo>
                    <a:lnTo>
                      <a:pt x="235" y="383"/>
                    </a:lnTo>
                    <a:lnTo>
                      <a:pt x="186" y="378"/>
                    </a:lnTo>
                    <a:lnTo>
                      <a:pt x="139" y="370"/>
                    </a:lnTo>
                    <a:lnTo>
                      <a:pt x="93" y="359"/>
                    </a:lnTo>
                    <a:lnTo>
                      <a:pt x="51" y="345"/>
                    </a:lnTo>
                    <a:lnTo>
                      <a:pt x="10" y="328"/>
                    </a:lnTo>
                    <a:lnTo>
                      <a:pt x="0" y="349"/>
                    </a:lnTo>
                    <a:lnTo>
                      <a:pt x="43" y="366"/>
                    </a:lnTo>
                    <a:lnTo>
                      <a:pt x="88" y="380"/>
                    </a:lnTo>
                    <a:lnTo>
                      <a:pt x="134" y="391"/>
                    </a:lnTo>
                    <a:lnTo>
                      <a:pt x="184" y="399"/>
                    </a:lnTo>
                    <a:lnTo>
                      <a:pt x="232" y="404"/>
                    </a:lnTo>
                    <a:lnTo>
                      <a:pt x="285" y="408"/>
                    </a:lnTo>
                    <a:lnTo>
                      <a:pt x="336" y="408"/>
                    </a:lnTo>
                    <a:lnTo>
                      <a:pt x="390" y="404"/>
                    </a:lnTo>
                    <a:lnTo>
                      <a:pt x="444" y="399"/>
                    </a:lnTo>
                    <a:lnTo>
                      <a:pt x="497" y="391"/>
                    </a:lnTo>
                    <a:lnTo>
                      <a:pt x="553" y="383"/>
                    </a:lnTo>
                    <a:lnTo>
                      <a:pt x="606" y="371"/>
                    </a:lnTo>
                    <a:lnTo>
                      <a:pt x="660" y="359"/>
                    </a:lnTo>
                    <a:lnTo>
                      <a:pt x="714" y="345"/>
                    </a:lnTo>
                    <a:lnTo>
                      <a:pt x="767" y="331"/>
                    </a:lnTo>
                    <a:lnTo>
                      <a:pt x="821" y="313"/>
                    </a:lnTo>
                    <a:lnTo>
                      <a:pt x="873" y="296"/>
                    </a:lnTo>
                    <a:lnTo>
                      <a:pt x="923" y="278"/>
                    </a:lnTo>
                    <a:lnTo>
                      <a:pt x="972" y="260"/>
                    </a:lnTo>
                    <a:lnTo>
                      <a:pt x="1019" y="240"/>
                    </a:lnTo>
                    <a:lnTo>
                      <a:pt x="1066" y="220"/>
                    </a:lnTo>
                    <a:lnTo>
                      <a:pt x="1110" y="199"/>
                    </a:lnTo>
                    <a:lnTo>
                      <a:pt x="1150" y="180"/>
                    </a:lnTo>
                    <a:lnTo>
                      <a:pt x="1190" y="160"/>
                    </a:lnTo>
                    <a:lnTo>
                      <a:pt x="1226" y="139"/>
                    </a:lnTo>
                    <a:lnTo>
                      <a:pt x="1259" y="119"/>
                    </a:lnTo>
                    <a:lnTo>
                      <a:pt x="1291" y="99"/>
                    </a:lnTo>
                    <a:lnTo>
                      <a:pt x="1318" y="82"/>
                    </a:lnTo>
                    <a:lnTo>
                      <a:pt x="1342" y="64"/>
                    </a:lnTo>
                    <a:lnTo>
                      <a:pt x="1363" y="47"/>
                    </a:lnTo>
                    <a:lnTo>
                      <a:pt x="1380" y="31"/>
                    </a:lnTo>
                    <a:lnTo>
                      <a:pt x="1393" y="17"/>
                    </a:lnTo>
                    <a:lnTo>
                      <a:pt x="1388" y="0"/>
                    </a:lnTo>
                    <a:lnTo>
                      <a:pt x="1393" y="17"/>
                    </a:lnTo>
                    <a:lnTo>
                      <a:pt x="1401" y="5"/>
                    </a:lnTo>
                    <a:lnTo>
                      <a:pt x="1388" y="0"/>
                    </a:lnTo>
                    <a:lnTo>
                      <a:pt x="1380"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6210" name="Freeform 201"/>
              <p:cNvSpPr>
                <a:spLocks/>
              </p:cNvSpPr>
              <p:nvPr/>
            </p:nvSpPr>
            <p:spPr bwMode="auto">
              <a:xfrm>
                <a:off x="3393" y="3012"/>
                <a:ext cx="166" cy="334"/>
              </a:xfrm>
              <a:custGeom>
                <a:avLst/>
                <a:gdLst>
                  <a:gd name="T0" fmla="*/ 5 w 936"/>
                  <a:gd name="T1" fmla="*/ 10 h 1887"/>
                  <a:gd name="T2" fmla="*/ 5 w 936"/>
                  <a:gd name="T3" fmla="*/ 9 h 1887"/>
                  <a:gd name="T4" fmla="*/ 5 w 936"/>
                  <a:gd name="T5" fmla="*/ 8 h 1887"/>
                  <a:gd name="T6" fmla="*/ 5 w 936"/>
                  <a:gd name="T7" fmla="*/ 7 h 1887"/>
                  <a:gd name="T8" fmla="*/ 5 w 936"/>
                  <a:gd name="T9" fmla="*/ 7 h 1887"/>
                  <a:gd name="T10" fmla="*/ 5 w 936"/>
                  <a:gd name="T11" fmla="*/ 6 h 1887"/>
                  <a:gd name="T12" fmla="*/ 5 w 936"/>
                  <a:gd name="T13" fmla="*/ 5 h 1887"/>
                  <a:gd name="T14" fmla="*/ 5 w 936"/>
                  <a:gd name="T15" fmla="*/ 5 h 1887"/>
                  <a:gd name="T16" fmla="*/ 5 w 936"/>
                  <a:gd name="T17" fmla="*/ 4 h 1887"/>
                  <a:gd name="T18" fmla="*/ 4 w 936"/>
                  <a:gd name="T19" fmla="*/ 4 h 1887"/>
                  <a:gd name="T20" fmla="*/ 4 w 936"/>
                  <a:gd name="T21" fmla="*/ 3 h 1887"/>
                  <a:gd name="T22" fmla="*/ 4 w 936"/>
                  <a:gd name="T23" fmla="*/ 3 h 1887"/>
                  <a:gd name="T24" fmla="*/ 3 w 936"/>
                  <a:gd name="T25" fmla="*/ 2 h 1887"/>
                  <a:gd name="T26" fmla="*/ 3 w 936"/>
                  <a:gd name="T27" fmla="*/ 2 h 1887"/>
                  <a:gd name="T28" fmla="*/ 2 w 936"/>
                  <a:gd name="T29" fmla="*/ 2 h 1887"/>
                  <a:gd name="T30" fmla="*/ 2 w 936"/>
                  <a:gd name="T31" fmla="*/ 2 h 1887"/>
                  <a:gd name="T32" fmla="*/ 2 w 936"/>
                  <a:gd name="T33" fmla="*/ 1 h 1887"/>
                  <a:gd name="T34" fmla="*/ 1 w 936"/>
                  <a:gd name="T35" fmla="*/ 1 h 1887"/>
                  <a:gd name="T36" fmla="*/ 1 w 936"/>
                  <a:gd name="T37" fmla="*/ 1 h 1887"/>
                  <a:gd name="T38" fmla="*/ 1 w 936"/>
                  <a:gd name="T39" fmla="*/ 1 h 1887"/>
                  <a:gd name="T40" fmla="*/ 1 w 936"/>
                  <a:gd name="T41" fmla="*/ 1 h 1887"/>
                  <a:gd name="T42" fmla="*/ 0 w 936"/>
                  <a:gd name="T43" fmla="*/ 0 h 1887"/>
                  <a:gd name="T44" fmla="*/ 0 w 936"/>
                  <a:gd name="T45" fmla="*/ 0 h 1887"/>
                  <a:gd name="T46" fmla="*/ 0 w 936"/>
                  <a:gd name="T47" fmla="*/ 0 h 1887"/>
                  <a:gd name="T48" fmla="*/ 0 w 936"/>
                  <a:gd name="T49" fmla="*/ 0 h 1887"/>
                  <a:gd name="T50" fmla="*/ 0 w 936"/>
                  <a:gd name="T51" fmla="*/ 1 h 1887"/>
                  <a:gd name="T52" fmla="*/ 0 w 936"/>
                  <a:gd name="T53" fmla="*/ 2 h 1887"/>
                  <a:gd name="T54" fmla="*/ 1 w 936"/>
                  <a:gd name="T55" fmla="*/ 3 h 1887"/>
                  <a:gd name="T56" fmla="*/ 1 w 936"/>
                  <a:gd name="T57" fmla="*/ 4 h 1887"/>
                  <a:gd name="T58" fmla="*/ 1 w 936"/>
                  <a:gd name="T59" fmla="*/ 4 h 1887"/>
                  <a:gd name="T60" fmla="*/ 1 w 936"/>
                  <a:gd name="T61" fmla="*/ 5 h 1887"/>
                  <a:gd name="T62" fmla="*/ 2 w 936"/>
                  <a:gd name="T63" fmla="*/ 6 h 1887"/>
                  <a:gd name="T64" fmla="*/ 2 w 936"/>
                  <a:gd name="T65" fmla="*/ 7 h 1887"/>
                  <a:gd name="T66" fmla="*/ 2 w 936"/>
                  <a:gd name="T67" fmla="*/ 7 h 1887"/>
                  <a:gd name="T68" fmla="*/ 2 w 936"/>
                  <a:gd name="T69" fmla="*/ 8 h 1887"/>
                  <a:gd name="T70" fmla="*/ 3 w 936"/>
                  <a:gd name="T71" fmla="*/ 9 h 1887"/>
                  <a:gd name="T72" fmla="*/ 3 w 936"/>
                  <a:gd name="T73" fmla="*/ 9 h 1887"/>
                  <a:gd name="T74" fmla="*/ 4 w 936"/>
                  <a:gd name="T75" fmla="*/ 10 h 1887"/>
                  <a:gd name="T76" fmla="*/ 4 w 936"/>
                  <a:gd name="T77" fmla="*/ 10 h 1887"/>
                  <a:gd name="T78" fmla="*/ 4 w 936"/>
                  <a:gd name="T79" fmla="*/ 10 h 188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936"/>
                  <a:gd name="T121" fmla="*/ 0 h 1887"/>
                  <a:gd name="T122" fmla="*/ 936 w 936"/>
                  <a:gd name="T123" fmla="*/ 1887 h 188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936" h="1887">
                    <a:moveTo>
                      <a:pt x="813" y="1887"/>
                    </a:moveTo>
                    <a:lnTo>
                      <a:pt x="842" y="1801"/>
                    </a:lnTo>
                    <a:lnTo>
                      <a:pt x="867" y="1720"/>
                    </a:lnTo>
                    <a:lnTo>
                      <a:pt x="888" y="1640"/>
                    </a:lnTo>
                    <a:lnTo>
                      <a:pt x="905" y="1562"/>
                    </a:lnTo>
                    <a:lnTo>
                      <a:pt x="919" y="1486"/>
                    </a:lnTo>
                    <a:lnTo>
                      <a:pt x="928" y="1414"/>
                    </a:lnTo>
                    <a:lnTo>
                      <a:pt x="934" y="1343"/>
                    </a:lnTo>
                    <a:lnTo>
                      <a:pt x="936" y="1275"/>
                    </a:lnTo>
                    <a:lnTo>
                      <a:pt x="936" y="1209"/>
                    </a:lnTo>
                    <a:lnTo>
                      <a:pt x="932" y="1146"/>
                    </a:lnTo>
                    <a:lnTo>
                      <a:pt x="924" y="1085"/>
                    </a:lnTo>
                    <a:lnTo>
                      <a:pt x="915" y="1025"/>
                    </a:lnTo>
                    <a:lnTo>
                      <a:pt x="901" y="968"/>
                    </a:lnTo>
                    <a:lnTo>
                      <a:pt x="887" y="913"/>
                    </a:lnTo>
                    <a:lnTo>
                      <a:pt x="869" y="860"/>
                    </a:lnTo>
                    <a:lnTo>
                      <a:pt x="849" y="810"/>
                    </a:lnTo>
                    <a:lnTo>
                      <a:pt x="827" y="762"/>
                    </a:lnTo>
                    <a:lnTo>
                      <a:pt x="803" y="714"/>
                    </a:lnTo>
                    <a:lnTo>
                      <a:pt x="777" y="670"/>
                    </a:lnTo>
                    <a:lnTo>
                      <a:pt x="749" y="628"/>
                    </a:lnTo>
                    <a:lnTo>
                      <a:pt x="720" y="587"/>
                    </a:lnTo>
                    <a:lnTo>
                      <a:pt x="690" y="549"/>
                    </a:lnTo>
                    <a:lnTo>
                      <a:pt x="657" y="512"/>
                    </a:lnTo>
                    <a:lnTo>
                      <a:pt x="624" y="477"/>
                    </a:lnTo>
                    <a:lnTo>
                      <a:pt x="590" y="444"/>
                    </a:lnTo>
                    <a:lnTo>
                      <a:pt x="556" y="412"/>
                    </a:lnTo>
                    <a:lnTo>
                      <a:pt x="521" y="383"/>
                    </a:lnTo>
                    <a:lnTo>
                      <a:pt x="484" y="356"/>
                    </a:lnTo>
                    <a:lnTo>
                      <a:pt x="447" y="330"/>
                    </a:lnTo>
                    <a:lnTo>
                      <a:pt x="410" y="306"/>
                    </a:lnTo>
                    <a:lnTo>
                      <a:pt x="373" y="284"/>
                    </a:lnTo>
                    <a:lnTo>
                      <a:pt x="337" y="263"/>
                    </a:lnTo>
                    <a:lnTo>
                      <a:pt x="304" y="244"/>
                    </a:lnTo>
                    <a:lnTo>
                      <a:pt x="272" y="226"/>
                    </a:lnTo>
                    <a:lnTo>
                      <a:pt x="243" y="209"/>
                    </a:lnTo>
                    <a:lnTo>
                      <a:pt x="216" y="192"/>
                    </a:lnTo>
                    <a:lnTo>
                      <a:pt x="191" y="175"/>
                    </a:lnTo>
                    <a:lnTo>
                      <a:pt x="166" y="158"/>
                    </a:lnTo>
                    <a:lnTo>
                      <a:pt x="144" y="142"/>
                    </a:lnTo>
                    <a:lnTo>
                      <a:pt x="123" y="125"/>
                    </a:lnTo>
                    <a:lnTo>
                      <a:pt x="103" y="109"/>
                    </a:lnTo>
                    <a:lnTo>
                      <a:pt x="84" y="93"/>
                    </a:lnTo>
                    <a:lnTo>
                      <a:pt x="67" y="78"/>
                    </a:lnTo>
                    <a:lnTo>
                      <a:pt x="52" y="62"/>
                    </a:lnTo>
                    <a:lnTo>
                      <a:pt x="37" y="46"/>
                    </a:lnTo>
                    <a:lnTo>
                      <a:pt x="24" y="30"/>
                    </a:lnTo>
                    <a:lnTo>
                      <a:pt x="12" y="16"/>
                    </a:lnTo>
                    <a:lnTo>
                      <a:pt x="0" y="0"/>
                    </a:lnTo>
                    <a:lnTo>
                      <a:pt x="7" y="62"/>
                    </a:lnTo>
                    <a:lnTo>
                      <a:pt x="15" y="127"/>
                    </a:lnTo>
                    <a:lnTo>
                      <a:pt x="25" y="194"/>
                    </a:lnTo>
                    <a:lnTo>
                      <a:pt x="39" y="263"/>
                    </a:lnTo>
                    <a:lnTo>
                      <a:pt x="53" y="334"/>
                    </a:lnTo>
                    <a:lnTo>
                      <a:pt x="69" y="406"/>
                    </a:lnTo>
                    <a:lnTo>
                      <a:pt x="86" y="479"/>
                    </a:lnTo>
                    <a:lnTo>
                      <a:pt x="106" y="554"/>
                    </a:lnTo>
                    <a:lnTo>
                      <a:pt x="127" y="629"/>
                    </a:lnTo>
                    <a:lnTo>
                      <a:pt x="149" y="705"/>
                    </a:lnTo>
                    <a:lnTo>
                      <a:pt x="172" y="780"/>
                    </a:lnTo>
                    <a:lnTo>
                      <a:pt x="196" y="856"/>
                    </a:lnTo>
                    <a:lnTo>
                      <a:pt x="222" y="931"/>
                    </a:lnTo>
                    <a:lnTo>
                      <a:pt x="249" y="1004"/>
                    </a:lnTo>
                    <a:lnTo>
                      <a:pt x="276" y="1078"/>
                    </a:lnTo>
                    <a:lnTo>
                      <a:pt x="305" y="1149"/>
                    </a:lnTo>
                    <a:lnTo>
                      <a:pt x="335" y="1220"/>
                    </a:lnTo>
                    <a:lnTo>
                      <a:pt x="366" y="1288"/>
                    </a:lnTo>
                    <a:lnTo>
                      <a:pt x="396" y="1354"/>
                    </a:lnTo>
                    <a:lnTo>
                      <a:pt x="427" y="1417"/>
                    </a:lnTo>
                    <a:lnTo>
                      <a:pt x="459" y="1478"/>
                    </a:lnTo>
                    <a:lnTo>
                      <a:pt x="492" y="1536"/>
                    </a:lnTo>
                    <a:lnTo>
                      <a:pt x="523" y="1590"/>
                    </a:lnTo>
                    <a:lnTo>
                      <a:pt x="556" y="1641"/>
                    </a:lnTo>
                    <a:lnTo>
                      <a:pt x="589" y="1688"/>
                    </a:lnTo>
                    <a:lnTo>
                      <a:pt x="622" y="1732"/>
                    </a:lnTo>
                    <a:lnTo>
                      <a:pt x="655" y="1770"/>
                    </a:lnTo>
                    <a:lnTo>
                      <a:pt x="686" y="1804"/>
                    </a:lnTo>
                    <a:lnTo>
                      <a:pt x="719" y="1833"/>
                    </a:lnTo>
                    <a:lnTo>
                      <a:pt x="750" y="1857"/>
                    </a:lnTo>
                    <a:lnTo>
                      <a:pt x="782" y="1875"/>
                    </a:lnTo>
                    <a:lnTo>
                      <a:pt x="813" y="1887"/>
                    </a:lnTo>
                    <a:close/>
                  </a:path>
                </a:pathLst>
              </a:custGeom>
              <a:solidFill>
                <a:srgbClr val="00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6211" name="Freeform 202"/>
              <p:cNvSpPr>
                <a:spLocks/>
              </p:cNvSpPr>
              <p:nvPr/>
            </p:nvSpPr>
            <p:spPr bwMode="auto">
              <a:xfrm>
                <a:off x="3452" y="3057"/>
                <a:ext cx="108" cy="289"/>
              </a:xfrm>
              <a:custGeom>
                <a:avLst/>
                <a:gdLst>
                  <a:gd name="T0" fmla="*/ 0 w 616"/>
                  <a:gd name="T1" fmla="*/ 0 h 1638"/>
                  <a:gd name="T2" fmla="*/ 0 w 616"/>
                  <a:gd name="T3" fmla="*/ 0 h 1638"/>
                  <a:gd name="T4" fmla="*/ 1 w 616"/>
                  <a:gd name="T5" fmla="*/ 1 h 1638"/>
                  <a:gd name="T6" fmla="*/ 1 w 616"/>
                  <a:gd name="T7" fmla="*/ 1 h 1638"/>
                  <a:gd name="T8" fmla="*/ 2 w 616"/>
                  <a:gd name="T9" fmla="*/ 1 h 1638"/>
                  <a:gd name="T10" fmla="*/ 2 w 616"/>
                  <a:gd name="T11" fmla="*/ 2 h 1638"/>
                  <a:gd name="T12" fmla="*/ 2 w 616"/>
                  <a:gd name="T13" fmla="*/ 2 h 1638"/>
                  <a:gd name="T14" fmla="*/ 2 w 616"/>
                  <a:gd name="T15" fmla="*/ 2 h 1638"/>
                  <a:gd name="T16" fmla="*/ 3 w 616"/>
                  <a:gd name="T17" fmla="*/ 3 h 1638"/>
                  <a:gd name="T18" fmla="*/ 3 w 616"/>
                  <a:gd name="T19" fmla="*/ 4 h 1638"/>
                  <a:gd name="T20" fmla="*/ 3 w 616"/>
                  <a:gd name="T21" fmla="*/ 4 h 1638"/>
                  <a:gd name="T22" fmla="*/ 3 w 616"/>
                  <a:gd name="T23" fmla="*/ 5 h 1638"/>
                  <a:gd name="T24" fmla="*/ 3 w 616"/>
                  <a:gd name="T25" fmla="*/ 6 h 1638"/>
                  <a:gd name="T26" fmla="*/ 3 w 616"/>
                  <a:gd name="T27" fmla="*/ 6 h 1638"/>
                  <a:gd name="T28" fmla="*/ 3 w 616"/>
                  <a:gd name="T29" fmla="*/ 7 h 1638"/>
                  <a:gd name="T30" fmla="*/ 3 w 616"/>
                  <a:gd name="T31" fmla="*/ 8 h 1638"/>
                  <a:gd name="T32" fmla="*/ 3 w 616"/>
                  <a:gd name="T33" fmla="*/ 9 h 1638"/>
                  <a:gd name="T34" fmla="*/ 3 w 616"/>
                  <a:gd name="T35" fmla="*/ 8 h 1638"/>
                  <a:gd name="T36" fmla="*/ 3 w 616"/>
                  <a:gd name="T37" fmla="*/ 8 h 1638"/>
                  <a:gd name="T38" fmla="*/ 3 w 616"/>
                  <a:gd name="T39" fmla="*/ 7 h 1638"/>
                  <a:gd name="T40" fmla="*/ 3 w 616"/>
                  <a:gd name="T41" fmla="*/ 6 h 1638"/>
                  <a:gd name="T42" fmla="*/ 3 w 616"/>
                  <a:gd name="T43" fmla="*/ 5 h 1638"/>
                  <a:gd name="T44" fmla="*/ 3 w 616"/>
                  <a:gd name="T45" fmla="*/ 5 h 1638"/>
                  <a:gd name="T46" fmla="*/ 3 w 616"/>
                  <a:gd name="T47" fmla="*/ 4 h 1638"/>
                  <a:gd name="T48" fmla="*/ 3 w 616"/>
                  <a:gd name="T49" fmla="*/ 3 h 1638"/>
                  <a:gd name="T50" fmla="*/ 3 w 616"/>
                  <a:gd name="T51" fmla="*/ 3 h 1638"/>
                  <a:gd name="T52" fmla="*/ 2 w 616"/>
                  <a:gd name="T53" fmla="*/ 2 h 1638"/>
                  <a:gd name="T54" fmla="*/ 2 w 616"/>
                  <a:gd name="T55" fmla="*/ 2 h 1638"/>
                  <a:gd name="T56" fmla="*/ 2 w 616"/>
                  <a:gd name="T57" fmla="*/ 1 h 1638"/>
                  <a:gd name="T58" fmla="*/ 1 w 616"/>
                  <a:gd name="T59" fmla="*/ 1 h 1638"/>
                  <a:gd name="T60" fmla="*/ 1 w 616"/>
                  <a:gd name="T61" fmla="*/ 1 h 1638"/>
                  <a:gd name="T62" fmla="*/ 1 w 616"/>
                  <a:gd name="T63" fmla="*/ 0 h 1638"/>
                  <a:gd name="T64" fmla="*/ 0 w 616"/>
                  <a:gd name="T65" fmla="*/ 0 h 1638"/>
                  <a:gd name="T66" fmla="*/ 0 w 616"/>
                  <a:gd name="T67" fmla="*/ 0 h 1638"/>
                  <a:gd name="T68" fmla="*/ 0 w 616"/>
                  <a:gd name="T69" fmla="*/ 0 h 163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616"/>
                  <a:gd name="T106" fmla="*/ 0 h 1638"/>
                  <a:gd name="T107" fmla="*/ 616 w 616"/>
                  <a:gd name="T108" fmla="*/ 1638 h 163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616" h="1638">
                    <a:moveTo>
                      <a:pt x="0" y="19"/>
                    </a:moveTo>
                    <a:lnTo>
                      <a:pt x="0" y="19"/>
                    </a:lnTo>
                    <a:lnTo>
                      <a:pt x="37" y="40"/>
                    </a:lnTo>
                    <a:lnTo>
                      <a:pt x="74" y="62"/>
                    </a:lnTo>
                    <a:lnTo>
                      <a:pt x="109" y="86"/>
                    </a:lnTo>
                    <a:lnTo>
                      <a:pt x="146" y="112"/>
                    </a:lnTo>
                    <a:lnTo>
                      <a:pt x="183" y="140"/>
                    </a:lnTo>
                    <a:lnTo>
                      <a:pt x="217" y="167"/>
                    </a:lnTo>
                    <a:lnTo>
                      <a:pt x="251" y="199"/>
                    </a:lnTo>
                    <a:lnTo>
                      <a:pt x="285" y="232"/>
                    </a:lnTo>
                    <a:lnTo>
                      <a:pt x="318" y="267"/>
                    </a:lnTo>
                    <a:lnTo>
                      <a:pt x="351" y="302"/>
                    </a:lnTo>
                    <a:lnTo>
                      <a:pt x="380" y="341"/>
                    </a:lnTo>
                    <a:lnTo>
                      <a:pt x="409" y="381"/>
                    </a:lnTo>
                    <a:lnTo>
                      <a:pt x="436" y="422"/>
                    </a:lnTo>
                    <a:lnTo>
                      <a:pt x="463" y="467"/>
                    </a:lnTo>
                    <a:lnTo>
                      <a:pt x="485" y="514"/>
                    </a:lnTo>
                    <a:lnTo>
                      <a:pt x="507" y="561"/>
                    </a:lnTo>
                    <a:lnTo>
                      <a:pt x="527" y="611"/>
                    </a:lnTo>
                    <a:lnTo>
                      <a:pt x="546" y="662"/>
                    </a:lnTo>
                    <a:lnTo>
                      <a:pt x="560" y="717"/>
                    </a:lnTo>
                    <a:lnTo>
                      <a:pt x="573" y="775"/>
                    </a:lnTo>
                    <a:lnTo>
                      <a:pt x="582" y="833"/>
                    </a:lnTo>
                    <a:lnTo>
                      <a:pt x="590" y="895"/>
                    </a:lnTo>
                    <a:lnTo>
                      <a:pt x="594" y="956"/>
                    </a:lnTo>
                    <a:lnTo>
                      <a:pt x="593" y="1022"/>
                    </a:lnTo>
                    <a:lnTo>
                      <a:pt x="593" y="1090"/>
                    </a:lnTo>
                    <a:lnTo>
                      <a:pt x="586" y="1160"/>
                    </a:lnTo>
                    <a:lnTo>
                      <a:pt x="577" y="1232"/>
                    </a:lnTo>
                    <a:lnTo>
                      <a:pt x="564" y="1307"/>
                    </a:lnTo>
                    <a:lnTo>
                      <a:pt x="547" y="1384"/>
                    </a:lnTo>
                    <a:lnTo>
                      <a:pt x="526" y="1464"/>
                    </a:lnTo>
                    <a:lnTo>
                      <a:pt x="501" y="1544"/>
                    </a:lnTo>
                    <a:lnTo>
                      <a:pt x="472" y="1630"/>
                    </a:lnTo>
                    <a:lnTo>
                      <a:pt x="493" y="1638"/>
                    </a:lnTo>
                    <a:lnTo>
                      <a:pt x="522" y="1552"/>
                    </a:lnTo>
                    <a:lnTo>
                      <a:pt x="547" y="1470"/>
                    </a:lnTo>
                    <a:lnTo>
                      <a:pt x="568" y="1390"/>
                    </a:lnTo>
                    <a:lnTo>
                      <a:pt x="585" y="1312"/>
                    </a:lnTo>
                    <a:lnTo>
                      <a:pt x="598" y="1235"/>
                    </a:lnTo>
                    <a:lnTo>
                      <a:pt x="607" y="1162"/>
                    </a:lnTo>
                    <a:lnTo>
                      <a:pt x="614" y="1090"/>
                    </a:lnTo>
                    <a:lnTo>
                      <a:pt x="616" y="1022"/>
                    </a:lnTo>
                    <a:lnTo>
                      <a:pt x="615" y="956"/>
                    </a:lnTo>
                    <a:lnTo>
                      <a:pt x="611" y="892"/>
                    </a:lnTo>
                    <a:lnTo>
                      <a:pt x="603" y="830"/>
                    </a:lnTo>
                    <a:lnTo>
                      <a:pt x="594" y="770"/>
                    </a:lnTo>
                    <a:lnTo>
                      <a:pt x="581" y="712"/>
                    </a:lnTo>
                    <a:lnTo>
                      <a:pt x="567" y="657"/>
                    </a:lnTo>
                    <a:lnTo>
                      <a:pt x="548" y="603"/>
                    </a:lnTo>
                    <a:lnTo>
                      <a:pt x="528" y="553"/>
                    </a:lnTo>
                    <a:lnTo>
                      <a:pt x="506" y="503"/>
                    </a:lnTo>
                    <a:lnTo>
                      <a:pt x="481" y="456"/>
                    </a:lnTo>
                    <a:lnTo>
                      <a:pt x="455" y="411"/>
                    </a:lnTo>
                    <a:lnTo>
                      <a:pt x="427" y="368"/>
                    </a:lnTo>
                    <a:lnTo>
                      <a:pt x="398" y="327"/>
                    </a:lnTo>
                    <a:lnTo>
                      <a:pt x="367" y="289"/>
                    </a:lnTo>
                    <a:lnTo>
                      <a:pt x="334" y="251"/>
                    </a:lnTo>
                    <a:lnTo>
                      <a:pt x="301" y="216"/>
                    </a:lnTo>
                    <a:lnTo>
                      <a:pt x="267" y="183"/>
                    </a:lnTo>
                    <a:lnTo>
                      <a:pt x="233" y="151"/>
                    </a:lnTo>
                    <a:lnTo>
                      <a:pt x="196" y="121"/>
                    </a:lnTo>
                    <a:lnTo>
                      <a:pt x="159" y="94"/>
                    </a:lnTo>
                    <a:lnTo>
                      <a:pt x="123" y="67"/>
                    </a:lnTo>
                    <a:lnTo>
                      <a:pt x="84" y="44"/>
                    </a:lnTo>
                    <a:lnTo>
                      <a:pt x="48" y="21"/>
                    </a:lnTo>
                    <a:lnTo>
                      <a:pt x="11" y="0"/>
                    </a:lnTo>
                    <a:lnTo>
                      <a:pt x="0" y="1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6212" name="Freeform 203"/>
              <p:cNvSpPr>
                <a:spLocks/>
              </p:cNvSpPr>
              <p:nvPr/>
            </p:nvSpPr>
            <p:spPr bwMode="auto">
              <a:xfrm>
                <a:off x="3391" y="3005"/>
                <a:ext cx="63" cy="55"/>
              </a:xfrm>
              <a:custGeom>
                <a:avLst/>
                <a:gdLst>
                  <a:gd name="T0" fmla="*/ 0 w 356"/>
                  <a:gd name="T1" fmla="*/ 0 h 310"/>
                  <a:gd name="T2" fmla="*/ 0 w 356"/>
                  <a:gd name="T3" fmla="*/ 0 h 310"/>
                  <a:gd name="T4" fmla="*/ 0 w 356"/>
                  <a:gd name="T5" fmla="*/ 0 h 310"/>
                  <a:gd name="T6" fmla="*/ 0 w 356"/>
                  <a:gd name="T7" fmla="*/ 0 h 310"/>
                  <a:gd name="T8" fmla="*/ 0 w 356"/>
                  <a:gd name="T9" fmla="*/ 1 h 310"/>
                  <a:gd name="T10" fmla="*/ 0 w 356"/>
                  <a:gd name="T11" fmla="*/ 1 h 310"/>
                  <a:gd name="T12" fmla="*/ 0 w 356"/>
                  <a:gd name="T13" fmla="*/ 1 h 310"/>
                  <a:gd name="T14" fmla="*/ 1 w 356"/>
                  <a:gd name="T15" fmla="*/ 1 h 310"/>
                  <a:gd name="T16" fmla="*/ 1 w 356"/>
                  <a:gd name="T17" fmla="*/ 1 h 310"/>
                  <a:gd name="T18" fmla="*/ 1 w 356"/>
                  <a:gd name="T19" fmla="*/ 1 h 310"/>
                  <a:gd name="T20" fmla="*/ 1 w 356"/>
                  <a:gd name="T21" fmla="*/ 1 h 310"/>
                  <a:gd name="T22" fmla="*/ 1 w 356"/>
                  <a:gd name="T23" fmla="*/ 1 h 310"/>
                  <a:gd name="T24" fmla="*/ 1 w 356"/>
                  <a:gd name="T25" fmla="*/ 1 h 310"/>
                  <a:gd name="T26" fmla="*/ 1 w 356"/>
                  <a:gd name="T27" fmla="*/ 1 h 310"/>
                  <a:gd name="T28" fmla="*/ 1 w 356"/>
                  <a:gd name="T29" fmla="*/ 1 h 310"/>
                  <a:gd name="T30" fmla="*/ 2 w 356"/>
                  <a:gd name="T31" fmla="*/ 2 h 310"/>
                  <a:gd name="T32" fmla="*/ 2 w 356"/>
                  <a:gd name="T33" fmla="*/ 2 h 310"/>
                  <a:gd name="T34" fmla="*/ 2 w 356"/>
                  <a:gd name="T35" fmla="*/ 2 h 310"/>
                  <a:gd name="T36" fmla="*/ 2 w 356"/>
                  <a:gd name="T37" fmla="*/ 2 h 310"/>
                  <a:gd name="T38" fmla="*/ 2 w 356"/>
                  <a:gd name="T39" fmla="*/ 2 h 310"/>
                  <a:gd name="T40" fmla="*/ 2 w 356"/>
                  <a:gd name="T41" fmla="*/ 1 h 310"/>
                  <a:gd name="T42" fmla="*/ 1 w 356"/>
                  <a:gd name="T43" fmla="*/ 1 h 310"/>
                  <a:gd name="T44" fmla="*/ 1 w 356"/>
                  <a:gd name="T45" fmla="*/ 1 h 310"/>
                  <a:gd name="T46" fmla="*/ 1 w 356"/>
                  <a:gd name="T47" fmla="*/ 1 h 310"/>
                  <a:gd name="T48" fmla="*/ 1 w 356"/>
                  <a:gd name="T49" fmla="*/ 1 h 310"/>
                  <a:gd name="T50" fmla="*/ 1 w 356"/>
                  <a:gd name="T51" fmla="*/ 1 h 310"/>
                  <a:gd name="T52" fmla="*/ 1 w 356"/>
                  <a:gd name="T53" fmla="*/ 1 h 310"/>
                  <a:gd name="T54" fmla="*/ 1 w 356"/>
                  <a:gd name="T55" fmla="*/ 1 h 310"/>
                  <a:gd name="T56" fmla="*/ 1 w 356"/>
                  <a:gd name="T57" fmla="*/ 1 h 310"/>
                  <a:gd name="T58" fmla="*/ 1 w 356"/>
                  <a:gd name="T59" fmla="*/ 1 h 310"/>
                  <a:gd name="T60" fmla="*/ 0 w 356"/>
                  <a:gd name="T61" fmla="*/ 1 h 310"/>
                  <a:gd name="T62" fmla="*/ 0 w 356"/>
                  <a:gd name="T63" fmla="*/ 0 h 310"/>
                  <a:gd name="T64" fmla="*/ 0 w 356"/>
                  <a:gd name="T65" fmla="*/ 0 h 310"/>
                  <a:gd name="T66" fmla="*/ 0 w 356"/>
                  <a:gd name="T67" fmla="*/ 0 h 310"/>
                  <a:gd name="T68" fmla="*/ 0 w 356"/>
                  <a:gd name="T69" fmla="*/ 0 h 310"/>
                  <a:gd name="T70" fmla="*/ 0 w 356"/>
                  <a:gd name="T71" fmla="*/ 0 h 310"/>
                  <a:gd name="T72" fmla="*/ 0 w 356"/>
                  <a:gd name="T73" fmla="*/ 0 h 310"/>
                  <a:gd name="T74" fmla="*/ 0 w 356"/>
                  <a:gd name="T75" fmla="*/ 0 h 310"/>
                  <a:gd name="T76" fmla="*/ 0 w 356"/>
                  <a:gd name="T77" fmla="*/ 0 h 310"/>
                  <a:gd name="T78" fmla="*/ 0 w 356"/>
                  <a:gd name="T79" fmla="*/ 0 h 31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356"/>
                  <a:gd name="T121" fmla="*/ 0 h 310"/>
                  <a:gd name="T122" fmla="*/ 356 w 356"/>
                  <a:gd name="T123" fmla="*/ 310 h 31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356" h="310">
                    <a:moveTo>
                      <a:pt x="25" y="37"/>
                    </a:moveTo>
                    <a:lnTo>
                      <a:pt x="5" y="45"/>
                    </a:lnTo>
                    <a:lnTo>
                      <a:pt x="17" y="60"/>
                    </a:lnTo>
                    <a:lnTo>
                      <a:pt x="29" y="75"/>
                    </a:lnTo>
                    <a:lnTo>
                      <a:pt x="43" y="92"/>
                    </a:lnTo>
                    <a:lnTo>
                      <a:pt x="58" y="108"/>
                    </a:lnTo>
                    <a:lnTo>
                      <a:pt x="74" y="123"/>
                    </a:lnTo>
                    <a:lnTo>
                      <a:pt x="91" y="139"/>
                    </a:lnTo>
                    <a:lnTo>
                      <a:pt x="110" y="156"/>
                    </a:lnTo>
                    <a:lnTo>
                      <a:pt x="130" y="172"/>
                    </a:lnTo>
                    <a:lnTo>
                      <a:pt x="151" y="189"/>
                    </a:lnTo>
                    <a:lnTo>
                      <a:pt x="173" y="205"/>
                    </a:lnTo>
                    <a:lnTo>
                      <a:pt x="198" y="222"/>
                    </a:lnTo>
                    <a:lnTo>
                      <a:pt x="223" y="239"/>
                    </a:lnTo>
                    <a:lnTo>
                      <a:pt x="252" y="256"/>
                    </a:lnTo>
                    <a:lnTo>
                      <a:pt x="281" y="273"/>
                    </a:lnTo>
                    <a:lnTo>
                      <a:pt x="313" y="291"/>
                    </a:lnTo>
                    <a:lnTo>
                      <a:pt x="345" y="310"/>
                    </a:lnTo>
                    <a:lnTo>
                      <a:pt x="356" y="291"/>
                    </a:lnTo>
                    <a:lnTo>
                      <a:pt x="323" y="273"/>
                    </a:lnTo>
                    <a:lnTo>
                      <a:pt x="292" y="255"/>
                    </a:lnTo>
                    <a:lnTo>
                      <a:pt x="263" y="238"/>
                    </a:lnTo>
                    <a:lnTo>
                      <a:pt x="236" y="221"/>
                    </a:lnTo>
                    <a:lnTo>
                      <a:pt x="211" y="203"/>
                    </a:lnTo>
                    <a:lnTo>
                      <a:pt x="186" y="186"/>
                    </a:lnTo>
                    <a:lnTo>
                      <a:pt x="164" y="171"/>
                    </a:lnTo>
                    <a:lnTo>
                      <a:pt x="143" y="154"/>
                    </a:lnTo>
                    <a:lnTo>
                      <a:pt x="123" y="138"/>
                    </a:lnTo>
                    <a:lnTo>
                      <a:pt x="106" y="123"/>
                    </a:lnTo>
                    <a:lnTo>
                      <a:pt x="89" y="108"/>
                    </a:lnTo>
                    <a:lnTo>
                      <a:pt x="74" y="92"/>
                    </a:lnTo>
                    <a:lnTo>
                      <a:pt x="59" y="76"/>
                    </a:lnTo>
                    <a:lnTo>
                      <a:pt x="47" y="62"/>
                    </a:lnTo>
                    <a:lnTo>
                      <a:pt x="35" y="47"/>
                    </a:lnTo>
                    <a:lnTo>
                      <a:pt x="24" y="32"/>
                    </a:lnTo>
                    <a:lnTo>
                      <a:pt x="4" y="39"/>
                    </a:lnTo>
                    <a:lnTo>
                      <a:pt x="24" y="32"/>
                    </a:lnTo>
                    <a:lnTo>
                      <a:pt x="0" y="0"/>
                    </a:lnTo>
                    <a:lnTo>
                      <a:pt x="4" y="39"/>
                    </a:lnTo>
                    <a:lnTo>
                      <a:pt x="25" y="3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6213" name="Freeform 204"/>
              <p:cNvSpPr>
                <a:spLocks/>
              </p:cNvSpPr>
              <p:nvPr/>
            </p:nvSpPr>
            <p:spPr bwMode="auto">
              <a:xfrm>
                <a:off x="3391" y="3012"/>
                <a:ext cx="148" cy="336"/>
              </a:xfrm>
              <a:custGeom>
                <a:avLst/>
                <a:gdLst>
                  <a:gd name="T0" fmla="*/ 5 w 834"/>
                  <a:gd name="T1" fmla="*/ 10 h 1901"/>
                  <a:gd name="T2" fmla="*/ 4 w 834"/>
                  <a:gd name="T3" fmla="*/ 10 h 1901"/>
                  <a:gd name="T4" fmla="*/ 4 w 834"/>
                  <a:gd name="T5" fmla="*/ 10 h 1901"/>
                  <a:gd name="T6" fmla="*/ 4 w 834"/>
                  <a:gd name="T7" fmla="*/ 10 h 1901"/>
                  <a:gd name="T8" fmla="*/ 3 w 834"/>
                  <a:gd name="T9" fmla="*/ 9 h 1901"/>
                  <a:gd name="T10" fmla="*/ 3 w 834"/>
                  <a:gd name="T11" fmla="*/ 8 h 1901"/>
                  <a:gd name="T12" fmla="*/ 2 w 834"/>
                  <a:gd name="T13" fmla="*/ 8 h 1901"/>
                  <a:gd name="T14" fmla="*/ 2 w 834"/>
                  <a:gd name="T15" fmla="*/ 7 h 1901"/>
                  <a:gd name="T16" fmla="*/ 2 w 834"/>
                  <a:gd name="T17" fmla="*/ 6 h 1901"/>
                  <a:gd name="T18" fmla="*/ 2 w 834"/>
                  <a:gd name="T19" fmla="*/ 5 h 1901"/>
                  <a:gd name="T20" fmla="*/ 1 w 834"/>
                  <a:gd name="T21" fmla="*/ 5 h 1901"/>
                  <a:gd name="T22" fmla="*/ 1 w 834"/>
                  <a:gd name="T23" fmla="*/ 4 h 1901"/>
                  <a:gd name="T24" fmla="*/ 1 w 834"/>
                  <a:gd name="T25" fmla="*/ 3 h 1901"/>
                  <a:gd name="T26" fmla="*/ 1 w 834"/>
                  <a:gd name="T27" fmla="*/ 2 h 1901"/>
                  <a:gd name="T28" fmla="*/ 0 w 834"/>
                  <a:gd name="T29" fmla="*/ 1 h 1901"/>
                  <a:gd name="T30" fmla="*/ 0 w 834"/>
                  <a:gd name="T31" fmla="*/ 1 h 1901"/>
                  <a:gd name="T32" fmla="*/ 0 w 834"/>
                  <a:gd name="T33" fmla="*/ 0 h 1901"/>
                  <a:gd name="T34" fmla="*/ 0 w 834"/>
                  <a:gd name="T35" fmla="*/ 0 h 1901"/>
                  <a:gd name="T36" fmla="*/ 0 w 834"/>
                  <a:gd name="T37" fmla="*/ 1 h 1901"/>
                  <a:gd name="T38" fmla="*/ 0 w 834"/>
                  <a:gd name="T39" fmla="*/ 2 h 1901"/>
                  <a:gd name="T40" fmla="*/ 1 w 834"/>
                  <a:gd name="T41" fmla="*/ 3 h 1901"/>
                  <a:gd name="T42" fmla="*/ 1 w 834"/>
                  <a:gd name="T43" fmla="*/ 4 h 1901"/>
                  <a:gd name="T44" fmla="*/ 1 w 834"/>
                  <a:gd name="T45" fmla="*/ 4 h 1901"/>
                  <a:gd name="T46" fmla="*/ 1 w 834"/>
                  <a:gd name="T47" fmla="*/ 5 h 1901"/>
                  <a:gd name="T48" fmla="*/ 2 w 834"/>
                  <a:gd name="T49" fmla="*/ 6 h 1901"/>
                  <a:gd name="T50" fmla="*/ 2 w 834"/>
                  <a:gd name="T51" fmla="*/ 7 h 1901"/>
                  <a:gd name="T52" fmla="*/ 2 w 834"/>
                  <a:gd name="T53" fmla="*/ 7 h 1901"/>
                  <a:gd name="T54" fmla="*/ 3 w 834"/>
                  <a:gd name="T55" fmla="*/ 8 h 1901"/>
                  <a:gd name="T56" fmla="*/ 3 w 834"/>
                  <a:gd name="T57" fmla="*/ 9 h 1901"/>
                  <a:gd name="T58" fmla="*/ 3 w 834"/>
                  <a:gd name="T59" fmla="*/ 9 h 1901"/>
                  <a:gd name="T60" fmla="*/ 4 w 834"/>
                  <a:gd name="T61" fmla="*/ 10 h 1901"/>
                  <a:gd name="T62" fmla="*/ 4 w 834"/>
                  <a:gd name="T63" fmla="*/ 10 h 1901"/>
                  <a:gd name="T64" fmla="*/ 4 w 834"/>
                  <a:gd name="T65" fmla="*/ 10 h 1901"/>
                  <a:gd name="T66" fmla="*/ 5 w 834"/>
                  <a:gd name="T67" fmla="*/ 10 h 1901"/>
                  <a:gd name="T68" fmla="*/ 5 w 834"/>
                  <a:gd name="T69" fmla="*/ 10 h 1901"/>
                  <a:gd name="T70" fmla="*/ 5 w 834"/>
                  <a:gd name="T71" fmla="*/ 10 h 190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34"/>
                  <a:gd name="T109" fmla="*/ 0 h 1901"/>
                  <a:gd name="T110" fmla="*/ 834 w 834"/>
                  <a:gd name="T111" fmla="*/ 1901 h 190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34" h="1901">
                    <a:moveTo>
                      <a:pt x="813" y="1884"/>
                    </a:moveTo>
                    <a:lnTo>
                      <a:pt x="826" y="1877"/>
                    </a:lnTo>
                    <a:lnTo>
                      <a:pt x="797" y="1865"/>
                    </a:lnTo>
                    <a:lnTo>
                      <a:pt x="767" y="1848"/>
                    </a:lnTo>
                    <a:lnTo>
                      <a:pt x="735" y="1825"/>
                    </a:lnTo>
                    <a:lnTo>
                      <a:pt x="704" y="1797"/>
                    </a:lnTo>
                    <a:lnTo>
                      <a:pt x="672" y="1763"/>
                    </a:lnTo>
                    <a:lnTo>
                      <a:pt x="641" y="1726"/>
                    </a:lnTo>
                    <a:lnTo>
                      <a:pt x="608" y="1683"/>
                    </a:lnTo>
                    <a:lnTo>
                      <a:pt x="575" y="1636"/>
                    </a:lnTo>
                    <a:lnTo>
                      <a:pt x="542" y="1586"/>
                    </a:lnTo>
                    <a:lnTo>
                      <a:pt x="511" y="1532"/>
                    </a:lnTo>
                    <a:lnTo>
                      <a:pt x="478" y="1474"/>
                    </a:lnTo>
                    <a:lnTo>
                      <a:pt x="448" y="1412"/>
                    </a:lnTo>
                    <a:lnTo>
                      <a:pt x="416" y="1349"/>
                    </a:lnTo>
                    <a:lnTo>
                      <a:pt x="386" y="1285"/>
                    </a:lnTo>
                    <a:lnTo>
                      <a:pt x="356" y="1217"/>
                    </a:lnTo>
                    <a:lnTo>
                      <a:pt x="326" y="1146"/>
                    </a:lnTo>
                    <a:lnTo>
                      <a:pt x="297" y="1075"/>
                    </a:lnTo>
                    <a:lnTo>
                      <a:pt x="269" y="1002"/>
                    </a:lnTo>
                    <a:lnTo>
                      <a:pt x="243" y="928"/>
                    </a:lnTo>
                    <a:lnTo>
                      <a:pt x="217" y="853"/>
                    </a:lnTo>
                    <a:lnTo>
                      <a:pt x="193" y="777"/>
                    </a:lnTo>
                    <a:lnTo>
                      <a:pt x="169" y="703"/>
                    </a:lnTo>
                    <a:lnTo>
                      <a:pt x="147" y="627"/>
                    </a:lnTo>
                    <a:lnTo>
                      <a:pt x="126" y="552"/>
                    </a:lnTo>
                    <a:lnTo>
                      <a:pt x="106" y="478"/>
                    </a:lnTo>
                    <a:lnTo>
                      <a:pt x="89" y="404"/>
                    </a:lnTo>
                    <a:lnTo>
                      <a:pt x="73" y="332"/>
                    </a:lnTo>
                    <a:lnTo>
                      <a:pt x="59" y="261"/>
                    </a:lnTo>
                    <a:lnTo>
                      <a:pt x="46" y="194"/>
                    </a:lnTo>
                    <a:lnTo>
                      <a:pt x="35" y="127"/>
                    </a:lnTo>
                    <a:lnTo>
                      <a:pt x="28" y="61"/>
                    </a:lnTo>
                    <a:lnTo>
                      <a:pt x="21" y="0"/>
                    </a:lnTo>
                    <a:lnTo>
                      <a:pt x="0" y="2"/>
                    </a:lnTo>
                    <a:lnTo>
                      <a:pt x="6" y="64"/>
                    </a:lnTo>
                    <a:lnTo>
                      <a:pt x="14" y="130"/>
                    </a:lnTo>
                    <a:lnTo>
                      <a:pt x="25" y="197"/>
                    </a:lnTo>
                    <a:lnTo>
                      <a:pt x="38" y="266"/>
                    </a:lnTo>
                    <a:lnTo>
                      <a:pt x="52" y="337"/>
                    </a:lnTo>
                    <a:lnTo>
                      <a:pt x="68" y="409"/>
                    </a:lnTo>
                    <a:lnTo>
                      <a:pt x="85" y="483"/>
                    </a:lnTo>
                    <a:lnTo>
                      <a:pt x="105" y="558"/>
                    </a:lnTo>
                    <a:lnTo>
                      <a:pt x="126" y="633"/>
                    </a:lnTo>
                    <a:lnTo>
                      <a:pt x="148" y="709"/>
                    </a:lnTo>
                    <a:lnTo>
                      <a:pt x="172" y="785"/>
                    </a:lnTo>
                    <a:lnTo>
                      <a:pt x="196" y="861"/>
                    </a:lnTo>
                    <a:lnTo>
                      <a:pt x="222" y="936"/>
                    </a:lnTo>
                    <a:lnTo>
                      <a:pt x="248" y="1009"/>
                    </a:lnTo>
                    <a:lnTo>
                      <a:pt x="276" y="1083"/>
                    </a:lnTo>
                    <a:lnTo>
                      <a:pt x="305" y="1154"/>
                    </a:lnTo>
                    <a:lnTo>
                      <a:pt x="335" y="1225"/>
                    </a:lnTo>
                    <a:lnTo>
                      <a:pt x="365" y="1293"/>
                    </a:lnTo>
                    <a:lnTo>
                      <a:pt x="395" y="1360"/>
                    </a:lnTo>
                    <a:lnTo>
                      <a:pt x="427" y="1423"/>
                    </a:lnTo>
                    <a:lnTo>
                      <a:pt x="460" y="1485"/>
                    </a:lnTo>
                    <a:lnTo>
                      <a:pt x="492" y="1542"/>
                    </a:lnTo>
                    <a:lnTo>
                      <a:pt x="524" y="1596"/>
                    </a:lnTo>
                    <a:lnTo>
                      <a:pt x="557" y="1649"/>
                    </a:lnTo>
                    <a:lnTo>
                      <a:pt x="590" y="1696"/>
                    </a:lnTo>
                    <a:lnTo>
                      <a:pt x="623" y="1739"/>
                    </a:lnTo>
                    <a:lnTo>
                      <a:pt x="657" y="1779"/>
                    </a:lnTo>
                    <a:lnTo>
                      <a:pt x="688" y="1813"/>
                    </a:lnTo>
                    <a:lnTo>
                      <a:pt x="722" y="1843"/>
                    </a:lnTo>
                    <a:lnTo>
                      <a:pt x="754" y="1867"/>
                    </a:lnTo>
                    <a:lnTo>
                      <a:pt x="787" y="1886"/>
                    </a:lnTo>
                    <a:lnTo>
                      <a:pt x="821" y="1898"/>
                    </a:lnTo>
                    <a:lnTo>
                      <a:pt x="834" y="1892"/>
                    </a:lnTo>
                    <a:lnTo>
                      <a:pt x="821" y="1898"/>
                    </a:lnTo>
                    <a:lnTo>
                      <a:pt x="830" y="1901"/>
                    </a:lnTo>
                    <a:lnTo>
                      <a:pt x="834" y="1892"/>
                    </a:lnTo>
                    <a:lnTo>
                      <a:pt x="813" y="188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6214" name="Freeform 205"/>
              <p:cNvSpPr>
                <a:spLocks/>
              </p:cNvSpPr>
              <p:nvPr/>
            </p:nvSpPr>
            <p:spPr bwMode="auto">
              <a:xfrm>
                <a:off x="3335" y="3041"/>
                <a:ext cx="165" cy="334"/>
              </a:xfrm>
              <a:custGeom>
                <a:avLst/>
                <a:gdLst>
                  <a:gd name="T0" fmla="*/ 5 w 935"/>
                  <a:gd name="T1" fmla="*/ 10 h 1887"/>
                  <a:gd name="T2" fmla="*/ 5 w 935"/>
                  <a:gd name="T3" fmla="*/ 9 h 1887"/>
                  <a:gd name="T4" fmla="*/ 5 w 935"/>
                  <a:gd name="T5" fmla="*/ 8 h 1887"/>
                  <a:gd name="T6" fmla="*/ 5 w 935"/>
                  <a:gd name="T7" fmla="*/ 7 h 1887"/>
                  <a:gd name="T8" fmla="*/ 5 w 935"/>
                  <a:gd name="T9" fmla="*/ 7 h 1887"/>
                  <a:gd name="T10" fmla="*/ 5 w 935"/>
                  <a:gd name="T11" fmla="*/ 6 h 1887"/>
                  <a:gd name="T12" fmla="*/ 5 w 935"/>
                  <a:gd name="T13" fmla="*/ 5 h 1887"/>
                  <a:gd name="T14" fmla="*/ 5 w 935"/>
                  <a:gd name="T15" fmla="*/ 5 h 1887"/>
                  <a:gd name="T16" fmla="*/ 5 w 935"/>
                  <a:gd name="T17" fmla="*/ 4 h 1887"/>
                  <a:gd name="T18" fmla="*/ 4 w 935"/>
                  <a:gd name="T19" fmla="*/ 4 h 1887"/>
                  <a:gd name="T20" fmla="*/ 4 w 935"/>
                  <a:gd name="T21" fmla="*/ 3 h 1887"/>
                  <a:gd name="T22" fmla="*/ 4 w 935"/>
                  <a:gd name="T23" fmla="*/ 3 h 1887"/>
                  <a:gd name="T24" fmla="*/ 3 w 935"/>
                  <a:gd name="T25" fmla="*/ 2 h 1887"/>
                  <a:gd name="T26" fmla="*/ 3 w 935"/>
                  <a:gd name="T27" fmla="*/ 2 h 1887"/>
                  <a:gd name="T28" fmla="*/ 2 w 935"/>
                  <a:gd name="T29" fmla="*/ 2 h 1887"/>
                  <a:gd name="T30" fmla="*/ 2 w 935"/>
                  <a:gd name="T31" fmla="*/ 2 h 1887"/>
                  <a:gd name="T32" fmla="*/ 2 w 935"/>
                  <a:gd name="T33" fmla="*/ 1 h 1887"/>
                  <a:gd name="T34" fmla="*/ 1 w 935"/>
                  <a:gd name="T35" fmla="*/ 1 h 1887"/>
                  <a:gd name="T36" fmla="*/ 1 w 935"/>
                  <a:gd name="T37" fmla="*/ 1 h 1887"/>
                  <a:gd name="T38" fmla="*/ 1 w 935"/>
                  <a:gd name="T39" fmla="*/ 1 h 1887"/>
                  <a:gd name="T40" fmla="*/ 1 w 935"/>
                  <a:gd name="T41" fmla="*/ 1 h 1887"/>
                  <a:gd name="T42" fmla="*/ 0 w 935"/>
                  <a:gd name="T43" fmla="*/ 0 h 1887"/>
                  <a:gd name="T44" fmla="*/ 0 w 935"/>
                  <a:gd name="T45" fmla="*/ 0 h 1887"/>
                  <a:gd name="T46" fmla="*/ 0 w 935"/>
                  <a:gd name="T47" fmla="*/ 0 h 1887"/>
                  <a:gd name="T48" fmla="*/ 0 w 935"/>
                  <a:gd name="T49" fmla="*/ 0 h 1887"/>
                  <a:gd name="T50" fmla="*/ 0 w 935"/>
                  <a:gd name="T51" fmla="*/ 1 h 1887"/>
                  <a:gd name="T52" fmla="*/ 0 w 935"/>
                  <a:gd name="T53" fmla="*/ 2 h 1887"/>
                  <a:gd name="T54" fmla="*/ 1 w 935"/>
                  <a:gd name="T55" fmla="*/ 3 h 1887"/>
                  <a:gd name="T56" fmla="*/ 1 w 935"/>
                  <a:gd name="T57" fmla="*/ 4 h 1887"/>
                  <a:gd name="T58" fmla="*/ 1 w 935"/>
                  <a:gd name="T59" fmla="*/ 4 h 1887"/>
                  <a:gd name="T60" fmla="*/ 1 w 935"/>
                  <a:gd name="T61" fmla="*/ 5 h 1887"/>
                  <a:gd name="T62" fmla="*/ 2 w 935"/>
                  <a:gd name="T63" fmla="*/ 6 h 1887"/>
                  <a:gd name="T64" fmla="*/ 2 w 935"/>
                  <a:gd name="T65" fmla="*/ 7 h 1887"/>
                  <a:gd name="T66" fmla="*/ 2 w 935"/>
                  <a:gd name="T67" fmla="*/ 7 h 1887"/>
                  <a:gd name="T68" fmla="*/ 2 w 935"/>
                  <a:gd name="T69" fmla="*/ 8 h 1887"/>
                  <a:gd name="T70" fmla="*/ 3 w 935"/>
                  <a:gd name="T71" fmla="*/ 9 h 1887"/>
                  <a:gd name="T72" fmla="*/ 3 w 935"/>
                  <a:gd name="T73" fmla="*/ 9 h 1887"/>
                  <a:gd name="T74" fmla="*/ 4 w 935"/>
                  <a:gd name="T75" fmla="*/ 10 h 1887"/>
                  <a:gd name="T76" fmla="*/ 4 w 935"/>
                  <a:gd name="T77" fmla="*/ 10 h 1887"/>
                  <a:gd name="T78" fmla="*/ 4 w 935"/>
                  <a:gd name="T79" fmla="*/ 10 h 188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935"/>
                  <a:gd name="T121" fmla="*/ 0 h 1887"/>
                  <a:gd name="T122" fmla="*/ 935 w 935"/>
                  <a:gd name="T123" fmla="*/ 1887 h 188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935" h="1887">
                    <a:moveTo>
                      <a:pt x="813" y="1887"/>
                    </a:moveTo>
                    <a:lnTo>
                      <a:pt x="842" y="1801"/>
                    </a:lnTo>
                    <a:lnTo>
                      <a:pt x="867" y="1720"/>
                    </a:lnTo>
                    <a:lnTo>
                      <a:pt x="888" y="1640"/>
                    </a:lnTo>
                    <a:lnTo>
                      <a:pt x="905" y="1563"/>
                    </a:lnTo>
                    <a:lnTo>
                      <a:pt x="918" y="1486"/>
                    </a:lnTo>
                    <a:lnTo>
                      <a:pt x="927" y="1414"/>
                    </a:lnTo>
                    <a:lnTo>
                      <a:pt x="934" y="1343"/>
                    </a:lnTo>
                    <a:lnTo>
                      <a:pt x="935" y="1275"/>
                    </a:lnTo>
                    <a:lnTo>
                      <a:pt x="935" y="1209"/>
                    </a:lnTo>
                    <a:lnTo>
                      <a:pt x="931" y="1146"/>
                    </a:lnTo>
                    <a:lnTo>
                      <a:pt x="923" y="1085"/>
                    </a:lnTo>
                    <a:lnTo>
                      <a:pt x="914" y="1026"/>
                    </a:lnTo>
                    <a:lnTo>
                      <a:pt x="901" y="968"/>
                    </a:lnTo>
                    <a:lnTo>
                      <a:pt x="887" y="913"/>
                    </a:lnTo>
                    <a:lnTo>
                      <a:pt x="868" y="860"/>
                    </a:lnTo>
                    <a:lnTo>
                      <a:pt x="849" y="810"/>
                    </a:lnTo>
                    <a:lnTo>
                      <a:pt x="826" y="762"/>
                    </a:lnTo>
                    <a:lnTo>
                      <a:pt x="803" y="714"/>
                    </a:lnTo>
                    <a:lnTo>
                      <a:pt x="776" y="670"/>
                    </a:lnTo>
                    <a:lnTo>
                      <a:pt x="749" y="628"/>
                    </a:lnTo>
                    <a:lnTo>
                      <a:pt x="720" y="587"/>
                    </a:lnTo>
                    <a:lnTo>
                      <a:pt x="690" y="549"/>
                    </a:lnTo>
                    <a:lnTo>
                      <a:pt x="657" y="512"/>
                    </a:lnTo>
                    <a:lnTo>
                      <a:pt x="624" y="477"/>
                    </a:lnTo>
                    <a:lnTo>
                      <a:pt x="590" y="444"/>
                    </a:lnTo>
                    <a:lnTo>
                      <a:pt x="556" y="412"/>
                    </a:lnTo>
                    <a:lnTo>
                      <a:pt x="520" y="384"/>
                    </a:lnTo>
                    <a:lnTo>
                      <a:pt x="483" y="356"/>
                    </a:lnTo>
                    <a:lnTo>
                      <a:pt x="447" y="330"/>
                    </a:lnTo>
                    <a:lnTo>
                      <a:pt x="410" y="306"/>
                    </a:lnTo>
                    <a:lnTo>
                      <a:pt x="373" y="284"/>
                    </a:lnTo>
                    <a:lnTo>
                      <a:pt x="336" y="263"/>
                    </a:lnTo>
                    <a:lnTo>
                      <a:pt x="303" y="244"/>
                    </a:lnTo>
                    <a:lnTo>
                      <a:pt x="272" y="226"/>
                    </a:lnTo>
                    <a:lnTo>
                      <a:pt x="243" y="209"/>
                    </a:lnTo>
                    <a:lnTo>
                      <a:pt x="215" y="192"/>
                    </a:lnTo>
                    <a:lnTo>
                      <a:pt x="191" y="175"/>
                    </a:lnTo>
                    <a:lnTo>
                      <a:pt x="166" y="158"/>
                    </a:lnTo>
                    <a:lnTo>
                      <a:pt x="143" y="142"/>
                    </a:lnTo>
                    <a:lnTo>
                      <a:pt x="122" y="125"/>
                    </a:lnTo>
                    <a:lnTo>
                      <a:pt x="103" y="109"/>
                    </a:lnTo>
                    <a:lnTo>
                      <a:pt x="84" y="93"/>
                    </a:lnTo>
                    <a:lnTo>
                      <a:pt x="67" y="78"/>
                    </a:lnTo>
                    <a:lnTo>
                      <a:pt x="51" y="62"/>
                    </a:lnTo>
                    <a:lnTo>
                      <a:pt x="37" y="46"/>
                    </a:lnTo>
                    <a:lnTo>
                      <a:pt x="24" y="30"/>
                    </a:lnTo>
                    <a:lnTo>
                      <a:pt x="12" y="16"/>
                    </a:lnTo>
                    <a:lnTo>
                      <a:pt x="0" y="0"/>
                    </a:lnTo>
                    <a:lnTo>
                      <a:pt x="7" y="62"/>
                    </a:lnTo>
                    <a:lnTo>
                      <a:pt x="15" y="128"/>
                    </a:lnTo>
                    <a:lnTo>
                      <a:pt x="25" y="194"/>
                    </a:lnTo>
                    <a:lnTo>
                      <a:pt x="38" y="263"/>
                    </a:lnTo>
                    <a:lnTo>
                      <a:pt x="53" y="334"/>
                    </a:lnTo>
                    <a:lnTo>
                      <a:pt x="68" y="406"/>
                    </a:lnTo>
                    <a:lnTo>
                      <a:pt x="85" y="479"/>
                    </a:lnTo>
                    <a:lnTo>
                      <a:pt x="105" y="554"/>
                    </a:lnTo>
                    <a:lnTo>
                      <a:pt x="126" y="629"/>
                    </a:lnTo>
                    <a:lnTo>
                      <a:pt x="148" y="705"/>
                    </a:lnTo>
                    <a:lnTo>
                      <a:pt x="172" y="780"/>
                    </a:lnTo>
                    <a:lnTo>
                      <a:pt x="196" y="856"/>
                    </a:lnTo>
                    <a:lnTo>
                      <a:pt x="222" y="931"/>
                    </a:lnTo>
                    <a:lnTo>
                      <a:pt x="248" y="1005"/>
                    </a:lnTo>
                    <a:lnTo>
                      <a:pt x="276" y="1078"/>
                    </a:lnTo>
                    <a:lnTo>
                      <a:pt x="305" y="1149"/>
                    </a:lnTo>
                    <a:lnTo>
                      <a:pt x="335" y="1220"/>
                    </a:lnTo>
                    <a:lnTo>
                      <a:pt x="365" y="1288"/>
                    </a:lnTo>
                    <a:lnTo>
                      <a:pt x="395" y="1354"/>
                    </a:lnTo>
                    <a:lnTo>
                      <a:pt x="427" y="1417"/>
                    </a:lnTo>
                    <a:lnTo>
                      <a:pt x="458" y="1479"/>
                    </a:lnTo>
                    <a:lnTo>
                      <a:pt x="491" y="1536"/>
                    </a:lnTo>
                    <a:lnTo>
                      <a:pt x="523" y="1590"/>
                    </a:lnTo>
                    <a:lnTo>
                      <a:pt x="556" y="1641"/>
                    </a:lnTo>
                    <a:lnTo>
                      <a:pt x="588" y="1689"/>
                    </a:lnTo>
                    <a:lnTo>
                      <a:pt x="621" y="1732"/>
                    </a:lnTo>
                    <a:lnTo>
                      <a:pt x="654" y="1770"/>
                    </a:lnTo>
                    <a:lnTo>
                      <a:pt x="686" y="1804"/>
                    </a:lnTo>
                    <a:lnTo>
                      <a:pt x="719" y="1833"/>
                    </a:lnTo>
                    <a:lnTo>
                      <a:pt x="750" y="1857"/>
                    </a:lnTo>
                    <a:lnTo>
                      <a:pt x="782" y="1875"/>
                    </a:lnTo>
                    <a:lnTo>
                      <a:pt x="813" y="1887"/>
                    </a:lnTo>
                    <a:close/>
                  </a:path>
                </a:pathLst>
              </a:custGeom>
              <a:solidFill>
                <a:srgbClr val="00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6215" name="Freeform 206"/>
              <p:cNvSpPr>
                <a:spLocks/>
              </p:cNvSpPr>
              <p:nvPr/>
            </p:nvSpPr>
            <p:spPr bwMode="auto">
              <a:xfrm>
                <a:off x="3394" y="3086"/>
                <a:ext cx="109" cy="290"/>
              </a:xfrm>
              <a:custGeom>
                <a:avLst/>
                <a:gdLst>
                  <a:gd name="T0" fmla="*/ 0 w 616"/>
                  <a:gd name="T1" fmla="*/ 0 h 1637"/>
                  <a:gd name="T2" fmla="*/ 0 w 616"/>
                  <a:gd name="T3" fmla="*/ 0 h 1637"/>
                  <a:gd name="T4" fmla="*/ 1 w 616"/>
                  <a:gd name="T5" fmla="*/ 1 h 1637"/>
                  <a:gd name="T6" fmla="*/ 1 w 616"/>
                  <a:gd name="T7" fmla="*/ 1 h 1637"/>
                  <a:gd name="T8" fmla="*/ 2 w 616"/>
                  <a:gd name="T9" fmla="*/ 1 h 1637"/>
                  <a:gd name="T10" fmla="*/ 2 w 616"/>
                  <a:gd name="T11" fmla="*/ 2 h 1637"/>
                  <a:gd name="T12" fmla="*/ 2 w 616"/>
                  <a:gd name="T13" fmla="*/ 2 h 1637"/>
                  <a:gd name="T14" fmla="*/ 3 w 616"/>
                  <a:gd name="T15" fmla="*/ 3 h 1637"/>
                  <a:gd name="T16" fmla="*/ 3 w 616"/>
                  <a:gd name="T17" fmla="*/ 3 h 1637"/>
                  <a:gd name="T18" fmla="*/ 3 w 616"/>
                  <a:gd name="T19" fmla="*/ 4 h 1637"/>
                  <a:gd name="T20" fmla="*/ 3 w 616"/>
                  <a:gd name="T21" fmla="*/ 4 h 1637"/>
                  <a:gd name="T22" fmla="*/ 3 w 616"/>
                  <a:gd name="T23" fmla="*/ 5 h 1637"/>
                  <a:gd name="T24" fmla="*/ 3 w 616"/>
                  <a:gd name="T25" fmla="*/ 6 h 1637"/>
                  <a:gd name="T26" fmla="*/ 3 w 616"/>
                  <a:gd name="T27" fmla="*/ 6 h 1637"/>
                  <a:gd name="T28" fmla="*/ 3 w 616"/>
                  <a:gd name="T29" fmla="*/ 7 h 1637"/>
                  <a:gd name="T30" fmla="*/ 3 w 616"/>
                  <a:gd name="T31" fmla="*/ 8 h 1637"/>
                  <a:gd name="T32" fmla="*/ 3 w 616"/>
                  <a:gd name="T33" fmla="*/ 9 h 1637"/>
                  <a:gd name="T34" fmla="*/ 3 w 616"/>
                  <a:gd name="T35" fmla="*/ 9 h 1637"/>
                  <a:gd name="T36" fmla="*/ 3 w 616"/>
                  <a:gd name="T37" fmla="*/ 8 h 1637"/>
                  <a:gd name="T38" fmla="*/ 3 w 616"/>
                  <a:gd name="T39" fmla="*/ 7 h 1637"/>
                  <a:gd name="T40" fmla="*/ 3 w 616"/>
                  <a:gd name="T41" fmla="*/ 6 h 1637"/>
                  <a:gd name="T42" fmla="*/ 3 w 616"/>
                  <a:gd name="T43" fmla="*/ 5 h 1637"/>
                  <a:gd name="T44" fmla="*/ 3 w 616"/>
                  <a:gd name="T45" fmla="*/ 5 h 1637"/>
                  <a:gd name="T46" fmla="*/ 3 w 616"/>
                  <a:gd name="T47" fmla="*/ 4 h 1637"/>
                  <a:gd name="T48" fmla="*/ 3 w 616"/>
                  <a:gd name="T49" fmla="*/ 3 h 1637"/>
                  <a:gd name="T50" fmla="*/ 3 w 616"/>
                  <a:gd name="T51" fmla="*/ 3 h 1637"/>
                  <a:gd name="T52" fmla="*/ 2 w 616"/>
                  <a:gd name="T53" fmla="*/ 2 h 1637"/>
                  <a:gd name="T54" fmla="*/ 2 w 616"/>
                  <a:gd name="T55" fmla="*/ 2 h 1637"/>
                  <a:gd name="T56" fmla="*/ 2 w 616"/>
                  <a:gd name="T57" fmla="*/ 1 h 1637"/>
                  <a:gd name="T58" fmla="*/ 1 w 616"/>
                  <a:gd name="T59" fmla="*/ 1 h 1637"/>
                  <a:gd name="T60" fmla="*/ 1 w 616"/>
                  <a:gd name="T61" fmla="*/ 1 h 1637"/>
                  <a:gd name="T62" fmla="*/ 1 w 616"/>
                  <a:gd name="T63" fmla="*/ 0 h 1637"/>
                  <a:gd name="T64" fmla="*/ 0 w 616"/>
                  <a:gd name="T65" fmla="*/ 0 h 1637"/>
                  <a:gd name="T66" fmla="*/ 0 w 616"/>
                  <a:gd name="T67" fmla="*/ 0 h 1637"/>
                  <a:gd name="T68" fmla="*/ 0 w 616"/>
                  <a:gd name="T69" fmla="*/ 0 h 163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616"/>
                  <a:gd name="T106" fmla="*/ 0 h 1637"/>
                  <a:gd name="T107" fmla="*/ 616 w 616"/>
                  <a:gd name="T108" fmla="*/ 1637 h 163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616" h="1637">
                    <a:moveTo>
                      <a:pt x="0" y="18"/>
                    </a:moveTo>
                    <a:lnTo>
                      <a:pt x="0" y="18"/>
                    </a:lnTo>
                    <a:lnTo>
                      <a:pt x="37" y="39"/>
                    </a:lnTo>
                    <a:lnTo>
                      <a:pt x="74" y="61"/>
                    </a:lnTo>
                    <a:lnTo>
                      <a:pt x="109" y="85"/>
                    </a:lnTo>
                    <a:lnTo>
                      <a:pt x="146" y="111"/>
                    </a:lnTo>
                    <a:lnTo>
                      <a:pt x="183" y="139"/>
                    </a:lnTo>
                    <a:lnTo>
                      <a:pt x="217" y="166"/>
                    </a:lnTo>
                    <a:lnTo>
                      <a:pt x="251" y="198"/>
                    </a:lnTo>
                    <a:lnTo>
                      <a:pt x="285" y="231"/>
                    </a:lnTo>
                    <a:lnTo>
                      <a:pt x="318" y="266"/>
                    </a:lnTo>
                    <a:lnTo>
                      <a:pt x="351" y="302"/>
                    </a:lnTo>
                    <a:lnTo>
                      <a:pt x="380" y="340"/>
                    </a:lnTo>
                    <a:lnTo>
                      <a:pt x="409" y="380"/>
                    </a:lnTo>
                    <a:lnTo>
                      <a:pt x="436" y="421"/>
                    </a:lnTo>
                    <a:lnTo>
                      <a:pt x="462" y="466"/>
                    </a:lnTo>
                    <a:lnTo>
                      <a:pt x="485" y="513"/>
                    </a:lnTo>
                    <a:lnTo>
                      <a:pt x="507" y="560"/>
                    </a:lnTo>
                    <a:lnTo>
                      <a:pt x="527" y="610"/>
                    </a:lnTo>
                    <a:lnTo>
                      <a:pt x="545" y="661"/>
                    </a:lnTo>
                    <a:lnTo>
                      <a:pt x="560" y="716"/>
                    </a:lnTo>
                    <a:lnTo>
                      <a:pt x="573" y="774"/>
                    </a:lnTo>
                    <a:lnTo>
                      <a:pt x="582" y="832"/>
                    </a:lnTo>
                    <a:lnTo>
                      <a:pt x="590" y="894"/>
                    </a:lnTo>
                    <a:lnTo>
                      <a:pt x="594" y="955"/>
                    </a:lnTo>
                    <a:lnTo>
                      <a:pt x="592" y="1021"/>
                    </a:lnTo>
                    <a:lnTo>
                      <a:pt x="592" y="1089"/>
                    </a:lnTo>
                    <a:lnTo>
                      <a:pt x="586" y="1159"/>
                    </a:lnTo>
                    <a:lnTo>
                      <a:pt x="577" y="1231"/>
                    </a:lnTo>
                    <a:lnTo>
                      <a:pt x="564" y="1306"/>
                    </a:lnTo>
                    <a:lnTo>
                      <a:pt x="546" y="1383"/>
                    </a:lnTo>
                    <a:lnTo>
                      <a:pt x="525" y="1463"/>
                    </a:lnTo>
                    <a:lnTo>
                      <a:pt x="500" y="1544"/>
                    </a:lnTo>
                    <a:lnTo>
                      <a:pt x="472" y="1629"/>
                    </a:lnTo>
                    <a:lnTo>
                      <a:pt x="493" y="1637"/>
                    </a:lnTo>
                    <a:lnTo>
                      <a:pt x="522" y="1551"/>
                    </a:lnTo>
                    <a:lnTo>
                      <a:pt x="546" y="1469"/>
                    </a:lnTo>
                    <a:lnTo>
                      <a:pt x="567" y="1389"/>
                    </a:lnTo>
                    <a:lnTo>
                      <a:pt x="585" y="1311"/>
                    </a:lnTo>
                    <a:lnTo>
                      <a:pt x="598" y="1234"/>
                    </a:lnTo>
                    <a:lnTo>
                      <a:pt x="607" y="1161"/>
                    </a:lnTo>
                    <a:lnTo>
                      <a:pt x="613" y="1089"/>
                    </a:lnTo>
                    <a:lnTo>
                      <a:pt x="616" y="1021"/>
                    </a:lnTo>
                    <a:lnTo>
                      <a:pt x="615" y="955"/>
                    </a:lnTo>
                    <a:lnTo>
                      <a:pt x="611" y="891"/>
                    </a:lnTo>
                    <a:lnTo>
                      <a:pt x="603" y="829"/>
                    </a:lnTo>
                    <a:lnTo>
                      <a:pt x="594" y="769"/>
                    </a:lnTo>
                    <a:lnTo>
                      <a:pt x="581" y="711"/>
                    </a:lnTo>
                    <a:lnTo>
                      <a:pt x="566" y="656"/>
                    </a:lnTo>
                    <a:lnTo>
                      <a:pt x="548" y="602"/>
                    </a:lnTo>
                    <a:lnTo>
                      <a:pt x="528" y="552"/>
                    </a:lnTo>
                    <a:lnTo>
                      <a:pt x="506" y="502"/>
                    </a:lnTo>
                    <a:lnTo>
                      <a:pt x="481" y="455"/>
                    </a:lnTo>
                    <a:lnTo>
                      <a:pt x="455" y="411"/>
                    </a:lnTo>
                    <a:lnTo>
                      <a:pt x="427" y="367"/>
                    </a:lnTo>
                    <a:lnTo>
                      <a:pt x="398" y="326"/>
                    </a:lnTo>
                    <a:lnTo>
                      <a:pt x="367" y="288"/>
                    </a:lnTo>
                    <a:lnTo>
                      <a:pt x="334" y="250"/>
                    </a:lnTo>
                    <a:lnTo>
                      <a:pt x="301" y="215"/>
                    </a:lnTo>
                    <a:lnTo>
                      <a:pt x="267" y="182"/>
                    </a:lnTo>
                    <a:lnTo>
                      <a:pt x="233" y="151"/>
                    </a:lnTo>
                    <a:lnTo>
                      <a:pt x="196" y="120"/>
                    </a:lnTo>
                    <a:lnTo>
                      <a:pt x="159" y="93"/>
                    </a:lnTo>
                    <a:lnTo>
                      <a:pt x="122" y="67"/>
                    </a:lnTo>
                    <a:lnTo>
                      <a:pt x="84" y="43"/>
                    </a:lnTo>
                    <a:lnTo>
                      <a:pt x="47" y="21"/>
                    </a:lnTo>
                    <a:lnTo>
                      <a:pt x="11" y="0"/>
                    </a:lnTo>
                    <a:lnTo>
                      <a:pt x="0" y="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6216" name="Freeform 207"/>
              <p:cNvSpPr>
                <a:spLocks/>
              </p:cNvSpPr>
              <p:nvPr/>
            </p:nvSpPr>
            <p:spPr bwMode="auto">
              <a:xfrm>
                <a:off x="3333" y="3034"/>
                <a:ext cx="62" cy="55"/>
              </a:xfrm>
              <a:custGeom>
                <a:avLst/>
                <a:gdLst>
                  <a:gd name="T0" fmla="*/ 0 w 356"/>
                  <a:gd name="T1" fmla="*/ 0 h 310"/>
                  <a:gd name="T2" fmla="*/ 0 w 356"/>
                  <a:gd name="T3" fmla="*/ 0 h 310"/>
                  <a:gd name="T4" fmla="*/ 0 w 356"/>
                  <a:gd name="T5" fmla="*/ 0 h 310"/>
                  <a:gd name="T6" fmla="*/ 0 w 356"/>
                  <a:gd name="T7" fmla="*/ 0 h 310"/>
                  <a:gd name="T8" fmla="*/ 0 w 356"/>
                  <a:gd name="T9" fmla="*/ 1 h 310"/>
                  <a:gd name="T10" fmla="*/ 0 w 356"/>
                  <a:gd name="T11" fmla="*/ 1 h 310"/>
                  <a:gd name="T12" fmla="*/ 0 w 356"/>
                  <a:gd name="T13" fmla="*/ 1 h 310"/>
                  <a:gd name="T14" fmla="*/ 1 w 356"/>
                  <a:gd name="T15" fmla="*/ 1 h 310"/>
                  <a:gd name="T16" fmla="*/ 1 w 356"/>
                  <a:gd name="T17" fmla="*/ 1 h 310"/>
                  <a:gd name="T18" fmla="*/ 1 w 356"/>
                  <a:gd name="T19" fmla="*/ 1 h 310"/>
                  <a:gd name="T20" fmla="*/ 1 w 356"/>
                  <a:gd name="T21" fmla="*/ 1 h 310"/>
                  <a:gd name="T22" fmla="*/ 1 w 356"/>
                  <a:gd name="T23" fmla="*/ 1 h 310"/>
                  <a:gd name="T24" fmla="*/ 1 w 356"/>
                  <a:gd name="T25" fmla="*/ 1 h 310"/>
                  <a:gd name="T26" fmla="*/ 1 w 356"/>
                  <a:gd name="T27" fmla="*/ 1 h 310"/>
                  <a:gd name="T28" fmla="*/ 1 w 356"/>
                  <a:gd name="T29" fmla="*/ 1 h 310"/>
                  <a:gd name="T30" fmla="*/ 2 w 356"/>
                  <a:gd name="T31" fmla="*/ 2 h 310"/>
                  <a:gd name="T32" fmla="*/ 2 w 356"/>
                  <a:gd name="T33" fmla="*/ 2 h 310"/>
                  <a:gd name="T34" fmla="*/ 2 w 356"/>
                  <a:gd name="T35" fmla="*/ 2 h 310"/>
                  <a:gd name="T36" fmla="*/ 2 w 356"/>
                  <a:gd name="T37" fmla="*/ 2 h 310"/>
                  <a:gd name="T38" fmla="*/ 2 w 356"/>
                  <a:gd name="T39" fmla="*/ 2 h 310"/>
                  <a:gd name="T40" fmla="*/ 2 w 356"/>
                  <a:gd name="T41" fmla="*/ 1 h 310"/>
                  <a:gd name="T42" fmla="*/ 1 w 356"/>
                  <a:gd name="T43" fmla="*/ 1 h 310"/>
                  <a:gd name="T44" fmla="*/ 1 w 356"/>
                  <a:gd name="T45" fmla="*/ 1 h 310"/>
                  <a:gd name="T46" fmla="*/ 1 w 356"/>
                  <a:gd name="T47" fmla="*/ 1 h 310"/>
                  <a:gd name="T48" fmla="*/ 1 w 356"/>
                  <a:gd name="T49" fmla="*/ 1 h 310"/>
                  <a:gd name="T50" fmla="*/ 1 w 356"/>
                  <a:gd name="T51" fmla="*/ 1 h 310"/>
                  <a:gd name="T52" fmla="*/ 1 w 356"/>
                  <a:gd name="T53" fmla="*/ 1 h 310"/>
                  <a:gd name="T54" fmla="*/ 1 w 356"/>
                  <a:gd name="T55" fmla="*/ 1 h 310"/>
                  <a:gd name="T56" fmla="*/ 1 w 356"/>
                  <a:gd name="T57" fmla="*/ 1 h 310"/>
                  <a:gd name="T58" fmla="*/ 1 w 356"/>
                  <a:gd name="T59" fmla="*/ 1 h 310"/>
                  <a:gd name="T60" fmla="*/ 0 w 356"/>
                  <a:gd name="T61" fmla="*/ 1 h 310"/>
                  <a:gd name="T62" fmla="*/ 0 w 356"/>
                  <a:gd name="T63" fmla="*/ 0 h 310"/>
                  <a:gd name="T64" fmla="*/ 0 w 356"/>
                  <a:gd name="T65" fmla="*/ 0 h 310"/>
                  <a:gd name="T66" fmla="*/ 0 w 356"/>
                  <a:gd name="T67" fmla="*/ 0 h 310"/>
                  <a:gd name="T68" fmla="*/ 0 w 356"/>
                  <a:gd name="T69" fmla="*/ 0 h 310"/>
                  <a:gd name="T70" fmla="*/ 0 w 356"/>
                  <a:gd name="T71" fmla="*/ 0 h 310"/>
                  <a:gd name="T72" fmla="*/ 0 w 356"/>
                  <a:gd name="T73" fmla="*/ 0 h 310"/>
                  <a:gd name="T74" fmla="*/ 0 w 356"/>
                  <a:gd name="T75" fmla="*/ 0 h 310"/>
                  <a:gd name="T76" fmla="*/ 0 w 356"/>
                  <a:gd name="T77" fmla="*/ 0 h 310"/>
                  <a:gd name="T78" fmla="*/ 0 w 356"/>
                  <a:gd name="T79" fmla="*/ 0 h 31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356"/>
                  <a:gd name="T121" fmla="*/ 0 h 310"/>
                  <a:gd name="T122" fmla="*/ 356 w 356"/>
                  <a:gd name="T123" fmla="*/ 310 h 31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356" h="310">
                    <a:moveTo>
                      <a:pt x="25" y="37"/>
                    </a:moveTo>
                    <a:lnTo>
                      <a:pt x="5" y="45"/>
                    </a:lnTo>
                    <a:lnTo>
                      <a:pt x="17" y="61"/>
                    </a:lnTo>
                    <a:lnTo>
                      <a:pt x="29" y="75"/>
                    </a:lnTo>
                    <a:lnTo>
                      <a:pt x="43" y="92"/>
                    </a:lnTo>
                    <a:lnTo>
                      <a:pt x="57" y="108"/>
                    </a:lnTo>
                    <a:lnTo>
                      <a:pt x="73" y="124"/>
                    </a:lnTo>
                    <a:lnTo>
                      <a:pt x="90" y="139"/>
                    </a:lnTo>
                    <a:lnTo>
                      <a:pt x="110" y="156"/>
                    </a:lnTo>
                    <a:lnTo>
                      <a:pt x="130" y="172"/>
                    </a:lnTo>
                    <a:lnTo>
                      <a:pt x="151" y="189"/>
                    </a:lnTo>
                    <a:lnTo>
                      <a:pt x="173" y="205"/>
                    </a:lnTo>
                    <a:lnTo>
                      <a:pt x="198" y="222"/>
                    </a:lnTo>
                    <a:lnTo>
                      <a:pt x="223" y="239"/>
                    </a:lnTo>
                    <a:lnTo>
                      <a:pt x="252" y="256"/>
                    </a:lnTo>
                    <a:lnTo>
                      <a:pt x="281" y="273"/>
                    </a:lnTo>
                    <a:lnTo>
                      <a:pt x="312" y="292"/>
                    </a:lnTo>
                    <a:lnTo>
                      <a:pt x="345" y="310"/>
                    </a:lnTo>
                    <a:lnTo>
                      <a:pt x="356" y="292"/>
                    </a:lnTo>
                    <a:lnTo>
                      <a:pt x="323" y="273"/>
                    </a:lnTo>
                    <a:lnTo>
                      <a:pt x="291" y="255"/>
                    </a:lnTo>
                    <a:lnTo>
                      <a:pt x="262" y="238"/>
                    </a:lnTo>
                    <a:lnTo>
                      <a:pt x="236" y="221"/>
                    </a:lnTo>
                    <a:lnTo>
                      <a:pt x="211" y="204"/>
                    </a:lnTo>
                    <a:lnTo>
                      <a:pt x="186" y="187"/>
                    </a:lnTo>
                    <a:lnTo>
                      <a:pt x="164" y="171"/>
                    </a:lnTo>
                    <a:lnTo>
                      <a:pt x="143" y="154"/>
                    </a:lnTo>
                    <a:lnTo>
                      <a:pt x="123" y="138"/>
                    </a:lnTo>
                    <a:lnTo>
                      <a:pt x="106" y="124"/>
                    </a:lnTo>
                    <a:lnTo>
                      <a:pt x="89" y="108"/>
                    </a:lnTo>
                    <a:lnTo>
                      <a:pt x="73" y="92"/>
                    </a:lnTo>
                    <a:lnTo>
                      <a:pt x="59" y="76"/>
                    </a:lnTo>
                    <a:lnTo>
                      <a:pt x="47" y="62"/>
                    </a:lnTo>
                    <a:lnTo>
                      <a:pt x="35" y="47"/>
                    </a:lnTo>
                    <a:lnTo>
                      <a:pt x="23" y="32"/>
                    </a:lnTo>
                    <a:lnTo>
                      <a:pt x="4" y="39"/>
                    </a:lnTo>
                    <a:lnTo>
                      <a:pt x="23" y="32"/>
                    </a:lnTo>
                    <a:lnTo>
                      <a:pt x="0" y="0"/>
                    </a:lnTo>
                    <a:lnTo>
                      <a:pt x="4" y="39"/>
                    </a:lnTo>
                    <a:lnTo>
                      <a:pt x="25" y="3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6217" name="Freeform 208"/>
              <p:cNvSpPr>
                <a:spLocks/>
              </p:cNvSpPr>
              <p:nvPr/>
            </p:nvSpPr>
            <p:spPr bwMode="auto">
              <a:xfrm>
                <a:off x="3333" y="3041"/>
                <a:ext cx="148" cy="336"/>
              </a:xfrm>
              <a:custGeom>
                <a:avLst/>
                <a:gdLst>
                  <a:gd name="T0" fmla="*/ 5 w 834"/>
                  <a:gd name="T1" fmla="*/ 10 h 1901"/>
                  <a:gd name="T2" fmla="*/ 4 w 834"/>
                  <a:gd name="T3" fmla="*/ 10 h 1901"/>
                  <a:gd name="T4" fmla="*/ 4 w 834"/>
                  <a:gd name="T5" fmla="*/ 10 h 1901"/>
                  <a:gd name="T6" fmla="*/ 4 w 834"/>
                  <a:gd name="T7" fmla="*/ 10 h 1901"/>
                  <a:gd name="T8" fmla="*/ 3 w 834"/>
                  <a:gd name="T9" fmla="*/ 9 h 1901"/>
                  <a:gd name="T10" fmla="*/ 3 w 834"/>
                  <a:gd name="T11" fmla="*/ 8 h 1901"/>
                  <a:gd name="T12" fmla="*/ 2 w 834"/>
                  <a:gd name="T13" fmla="*/ 8 h 1901"/>
                  <a:gd name="T14" fmla="*/ 2 w 834"/>
                  <a:gd name="T15" fmla="*/ 7 h 1901"/>
                  <a:gd name="T16" fmla="*/ 2 w 834"/>
                  <a:gd name="T17" fmla="*/ 6 h 1901"/>
                  <a:gd name="T18" fmla="*/ 2 w 834"/>
                  <a:gd name="T19" fmla="*/ 5 h 1901"/>
                  <a:gd name="T20" fmla="*/ 1 w 834"/>
                  <a:gd name="T21" fmla="*/ 5 h 1901"/>
                  <a:gd name="T22" fmla="*/ 1 w 834"/>
                  <a:gd name="T23" fmla="*/ 4 h 1901"/>
                  <a:gd name="T24" fmla="*/ 1 w 834"/>
                  <a:gd name="T25" fmla="*/ 3 h 1901"/>
                  <a:gd name="T26" fmla="*/ 1 w 834"/>
                  <a:gd name="T27" fmla="*/ 2 h 1901"/>
                  <a:gd name="T28" fmla="*/ 0 w 834"/>
                  <a:gd name="T29" fmla="*/ 1 h 1901"/>
                  <a:gd name="T30" fmla="*/ 0 w 834"/>
                  <a:gd name="T31" fmla="*/ 1 h 1901"/>
                  <a:gd name="T32" fmla="*/ 0 w 834"/>
                  <a:gd name="T33" fmla="*/ 0 h 1901"/>
                  <a:gd name="T34" fmla="*/ 0 w 834"/>
                  <a:gd name="T35" fmla="*/ 0 h 1901"/>
                  <a:gd name="T36" fmla="*/ 0 w 834"/>
                  <a:gd name="T37" fmla="*/ 1 h 1901"/>
                  <a:gd name="T38" fmla="*/ 0 w 834"/>
                  <a:gd name="T39" fmla="*/ 2 h 1901"/>
                  <a:gd name="T40" fmla="*/ 1 w 834"/>
                  <a:gd name="T41" fmla="*/ 3 h 1901"/>
                  <a:gd name="T42" fmla="*/ 1 w 834"/>
                  <a:gd name="T43" fmla="*/ 4 h 1901"/>
                  <a:gd name="T44" fmla="*/ 1 w 834"/>
                  <a:gd name="T45" fmla="*/ 4 h 1901"/>
                  <a:gd name="T46" fmla="*/ 1 w 834"/>
                  <a:gd name="T47" fmla="*/ 5 h 1901"/>
                  <a:gd name="T48" fmla="*/ 2 w 834"/>
                  <a:gd name="T49" fmla="*/ 6 h 1901"/>
                  <a:gd name="T50" fmla="*/ 2 w 834"/>
                  <a:gd name="T51" fmla="*/ 7 h 1901"/>
                  <a:gd name="T52" fmla="*/ 2 w 834"/>
                  <a:gd name="T53" fmla="*/ 7 h 1901"/>
                  <a:gd name="T54" fmla="*/ 2 w 834"/>
                  <a:gd name="T55" fmla="*/ 8 h 1901"/>
                  <a:gd name="T56" fmla="*/ 3 w 834"/>
                  <a:gd name="T57" fmla="*/ 9 h 1901"/>
                  <a:gd name="T58" fmla="*/ 3 w 834"/>
                  <a:gd name="T59" fmla="*/ 9 h 1901"/>
                  <a:gd name="T60" fmla="*/ 4 w 834"/>
                  <a:gd name="T61" fmla="*/ 10 h 1901"/>
                  <a:gd name="T62" fmla="*/ 4 w 834"/>
                  <a:gd name="T63" fmla="*/ 10 h 1901"/>
                  <a:gd name="T64" fmla="*/ 4 w 834"/>
                  <a:gd name="T65" fmla="*/ 10 h 1901"/>
                  <a:gd name="T66" fmla="*/ 5 w 834"/>
                  <a:gd name="T67" fmla="*/ 10 h 1901"/>
                  <a:gd name="T68" fmla="*/ 5 w 834"/>
                  <a:gd name="T69" fmla="*/ 10 h 1901"/>
                  <a:gd name="T70" fmla="*/ 5 w 834"/>
                  <a:gd name="T71" fmla="*/ 10 h 190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34"/>
                  <a:gd name="T109" fmla="*/ 0 h 1901"/>
                  <a:gd name="T110" fmla="*/ 834 w 834"/>
                  <a:gd name="T111" fmla="*/ 1901 h 190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34" h="1901">
                    <a:moveTo>
                      <a:pt x="813" y="1884"/>
                    </a:moveTo>
                    <a:lnTo>
                      <a:pt x="826" y="1877"/>
                    </a:lnTo>
                    <a:lnTo>
                      <a:pt x="797" y="1866"/>
                    </a:lnTo>
                    <a:lnTo>
                      <a:pt x="767" y="1848"/>
                    </a:lnTo>
                    <a:lnTo>
                      <a:pt x="735" y="1825"/>
                    </a:lnTo>
                    <a:lnTo>
                      <a:pt x="704" y="1797"/>
                    </a:lnTo>
                    <a:lnTo>
                      <a:pt x="672" y="1763"/>
                    </a:lnTo>
                    <a:lnTo>
                      <a:pt x="641" y="1726"/>
                    </a:lnTo>
                    <a:lnTo>
                      <a:pt x="608" y="1683"/>
                    </a:lnTo>
                    <a:lnTo>
                      <a:pt x="575" y="1636"/>
                    </a:lnTo>
                    <a:lnTo>
                      <a:pt x="542" y="1586"/>
                    </a:lnTo>
                    <a:lnTo>
                      <a:pt x="510" y="1532"/>
                    </a:lnTo>
                    <a:lnTo>
                      <a:pt x="478" y="1474"/>
                    </a:lnTo>
                    <a:lnTo>
                      <a:pt x="447" y="1413"/>
                    </a:lnTo>
                    <a:lnTo>
                      <a:pt x="416" y="1350"/>
                    </a:lnTo>
                    <a:lnTo>
                      <a:pt x="386" y="1285"/>
                    </a:lnTo>
                    <a:lnTo>
                      <a:pt x="356" y="1217"/>
                    </a:lnTo>
                    <a:lnTo>
                      <a:pt x="325" y="1146"/>
                    </a:lnTo>
                    <a:lnTo>
                      <a:pt x="296" y="1075"/>
                    </a:lnTo>
                    <a:lnTo>
                      <a:pt x="269" y="1002"/>
                    </a:lnTo>
                    <a:lnTo>
                      <a:pt x="243" y="928"/>
                    </a:lnTo>
                    <a:lnTo>
                      <a:pt x="216" y="853"/>
                    </a:lnTo>
                    <a:lnTo>
                      <a:pt x="193" y="777"/>
                    </a:lnTo>
                    <a:lnTo>
                      <a:pt x="169" y="704"/>
                    </a:lnTo>
                    <a:lnTo>
                      <a:pt x="147" y="627"/>
                    </a:lnTo>
                    <a:lnTo>
                      <a:pt x="126" y="553"/>
                    </a:lnTo>
                    <a:lnTo>
                      <a:pt x="106" y="478"/>
                    </a:lnTo>
                    <a:lnTo>
                      <a:pt x="89" y="404"/>
                    </a:lnTo>
                    <a:lnTo>
                      <a:pt x="73" y="332"/>
                    </a:lnTo>
                    <a:lnTo>
                      <a:pt x="59" y="261"/>
                    </a:lnTo>
                    <a:lnTo>
                      <a:pt x="46" y="194"/>
                    </a:lnTo>
                    <a:lnTo>
                      <a:pt x="35" y="127"/>
                    </a:lnTo>
                    <a:lnTo>
                      <a:pt x="27" y="62"/>
                    </a:lnTo>
                    <a:lnTo>
                      <a:pt x="21" y="0"/>
                    </a:lnTo>
                    <a:lnTo>
                      <a:pt x="0" y="2"/>
                    </a:lnTo>
                    <a:lnTo>
                      <a:pt x="6" y="64"/>
                    </a:lnTo>
                    <a:lnTo>
                      <a:pt x="14" y="130"/>
                    </a:lnTo>
                    <a:lnTo>
                      <a:pt x="25" y="197"/>
                    </a:lnTo>
                    <a:lnTo>
                      <a:pt x="38" y="266"/>
                    </a:lnTo>
                    <a:lnTo>
                      <a:pt x="52" y="337"/>
                    </a:lnTo>
                    <a:lnTo>
                      <a:pt x="68" y="409"/>
                    </a:lnTo>
                    <a:lnTo>
                      <a:pt x="85" y="483"/>
                    </a:lnTo>
                    <a:lnTo>
                      <a:pt x="105" y="558"/>
                    </a:lnTo>
                    <a:lnTo>
                      <a:pt x="126" y="633"/>
                    </a:lnTo>
                    <a:lnTo>
                      <a:pt x="148" y="709"/>
                    </a:lnTo>
                    <a:lnTo>
                      <a:pt x="172" y="785"/>
                    </a:lnTo>
                    <a:lnTo>
                      <a:pt x="195" y="861"/>
                    </a:lnTo>
                    <a:lnTo>
                      <a:pt x="222" y="936"/>
                    </a:lnTo>
                    <a:lnTo>
                      <a:pt x="248" y="1009"/>
                    </a:lnTo>
                    <a:lnTo>
                      <a:pt x="275" y="1083"/>
                    </a:lnTo>
                    <a:lnTo>
                      <a:pt x="304" y="1154"/>
                    </a:lnTo>
                    <a:lnTo>
                      <a:pt x="334" y="1225"/>
                    </a:lnTo>
                    <a:lnTo>
                      <a:pt x="365" y="1293"/>
                    </a:lnTo>
                    <a:lnTo>
                      <a:pt x="395" y="1360"/>
                    </a:lnTo>
                    <a:lnTo>
                      <a:pt x="426" y="1423"/>
                    </a:lnTo>
                    <a:lnTo>
                      <a:pt x="459" y="1485"/>
                    </a:lnTo>
                    <a:lnTo>
                      <a:pt x="492" y="1543"/>
                    </a:lnTo>
                    <a:lnTo>
                      <a:pt x="524" y="1596"/>
                    </a:lnTo>
                    <a:lnTo>
                      <a:pt x="556" y="1649"/>
                    </a:lnTo>
                    <a:lnTo>
                      <a:pt x="589" y="1696"/>
                    </a:lnTo>
                    <a:lnTo>
                      <a:pt x="622" y="1739"/>
                    </a:lnTo>
                    <a:lnTo>
                      <a:pt x="656" y="1779"/>
                    </a:lnTo>
                    <a:lnTo>
                      <a:pt x="688" y="1813"/>
                    </a:lnTo>
                    <a:lnTo>
                      <a:pt x="722" y="1843"/>
                    </a:lnTo>
                    <a:lnTo>
                      <a:pt x="753" y="1867"/>
                    </a:lnTo>
                    <a:lnTo>
                      <a:pt x="786" y="1887"/>
                    </a:lnTo>
                    <a:lnTo>
                      <a:pt x="820" y="1898"/>
                    </a:lnTo>
                    <a:lnTo>
                      <a:pt x="834" y="1892"/>
                    </a:lnTo>
                    <a:lnTo>
                      <a:pt x="820" y="1898"/>
                    </a:lnTo>
                    <a:lnTo>
                      <a:pt x="830" y="1901"/>
                    </a:lnTo>
                    <a:lnTo>
                      <a:pt x="834" y="1892"/>
                    </a:lnTo>
                    <a:lnTo>
                      <a:pt x="813" y="188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6218" name="Freeform 209"/>
              <p:cNvSpPr>
                <a:spLocks/>
              </p:cNvSpPr>
              <p:nvPr/>
            </p:nvSpPr>
            <p:spPr bwMode="auto">
              <a:xfrm>
                <a:off x="3295" y="3093"/>
                <a:ext cx="165" cy="334"/>
              </a:xfrm>
              <a:custGeom>
                <a:avLst/>
                <a:gdLst>
                  <a:gd name="T0" fmla="*/ 5 w 935"/>
                  <a:gd name="T1" fmla="*/ 10 h 1886"/>
                  <a:gd name="T2" fmla="*/ 5 w 935"/>
                  <a:gd name="T3" fmla="*/ 9 h 1886"/>
                  <a:gd name="T4" fmla="*/ 5 w 935"/>
                  <a:gd name="T5" fmla="*/ 8 h 1886"/>
                  <a:gd name="T6" fmla="*/ 5 w 935"/>
                  <a:gd name="T7" fmla="*/ 7 h 1886"/>
                  <a:gd name="T8" fmla="*/ 5 w 935"/>
                  <a:gd name="T9" fmla="*/ 7 h 1886"/>
                  <a:gd name="T10" fmla="*/ 5 w 935"/>
                  <a:gd name="T11" fmla="*/ 6 h 1886"/>
                  <a:gd name="T12" fmla="*/ 5 w 935"/>
                  <a:gd name="T13" fmla="*/ 5 h 1886"/>
                  <a:gd name="T14" fmla="*/ 5 w 935"/>
                  <a:gd name="T15" fmla="*/ 5 h 1886"/>
                  <a:gd name="T16" fmla="*/ 5 w 935"/>
                  <a:gd name="T17" fmla="*/ 4 h 1886"/>
                  <a:gd name="T18" fmla="*/ 4 w 935"/>
                  <a:gd name="T19" fmla="*/ 4 h 1886"/>
                  <a:gd name="T20" fmla="*/ 4 w 935"/>
                  <a:gd name="T21" fmla="*/ 3 h 1886"/>
                  <a:gd name="T22" fmla="*/ 4 w 935"/>
                  <a:gd name="T23" fmla="*/ 3 h 1886"/>
                  <a:gd name="T24" fmla="*/ 3 w 935"/>
                  <a:gd name="T25" fmla="*/ 2 h 1886"/>
                  <a:gd name="T26" fmla="*/ 3 w 935"/>
                  <a:gd name="T27" fmla="*/ 2 h 1886"/>
                  <a:gd name="T28" fmla="*/ 2 w 935"/>
                  <a:gd name="T29" fmla="*/ 2 h 1886"/>
                  <a:gd name="T30" fmla="*/ 2 w 935"/>
                  <a:gd name="T31" fmla="*/ 2 h 1886"/>
                  <a:gd name="T32" fmla="*/ 2 w 935"/>
                  <a:gd name="T33" fmla="*/ 1 h 1886"/>
                  <a:gd name="T34" fmla="*/ 1 w 935"/>
                  <a:gd name="T35" fmla="*/ 1 h 1886"/>
                  <a:gd name="T36" fmla="*/ 1 w 935"/>
                  <a:gd name="T37" fmla="*/ 1 h 1886"/>
                  <a:gd name="T38" fmla="*/ 1 w 935"/>
                  <a:gd name="T39" fmla="*/ 1 h 1886"/>
                  <a:gd name="T40" fmla="*/ 1 w 935"/>
                  <a:gd name="T41" fmla="*/ 1 h 1886"/>
                  <a:gd name="T42" fmla="*/ 0 w 935"/>
                  <a:gd name="T43" fmla="*/ 0 h 1886"/>
                  <a:gd name="T44" fmla="*/ 0 w 935"/>
                  <a:gd name="T45" fmla="*/ 0 h 1886"/>
                  <a:gd name="T46" fmla="*/ 0 w 935"/>
                  <a:gd name="T47" fmla="*/ 0 h 1886"/>
                  <a:gd name="T48" fmla="*/ 0 w 935"/>
                  <a:gd name="T49" fmla="*/ 0 h 1886"/>
                  <a:gd name="T50" fmla="*/ 0 w 935"/>
                  <a:gd name="T51" fmla="*/ 1 h 1886"/>
                  <a:gd name="T52" fmla="*/ 0 w 935"/>
                  <a:gd name="T53" fmla="*/ 2 h 1886"/>
                  <a:gd name="T54" fmla="*/ 1 w 935"/>
                  <a:gd name="T55" fmla="*/ 3 h 1886"/>
                  <a:gd name="T56" fmla="*/ 1 w 935"/>
                  <a:gd name="T57" fmla="*/ 4 h 1886"/>
                  <a:gd name="T58" fmla="*/ 1 w 935"/>
                  <a:gd name="T59" fmla="*/ 4 h 1886"/>
                  <a:gd name="T60" fmla="*/ 1 w 935"/>
                  <a:gd name="T61" fmla="*/ 5 h 1886"/>
                  <a:gd name="T62" fmla="*/ 2 w 935"/>
                  <a:gd name="T63" fmla="*/ 6 h 1886"/>
                  <a:gd name="T64" fmla="*/ 2 w 935"/>
                  <a:gd name="T65" fmla="*/ 7 h 1886"/>
                  <a:gd name="T66" fmla="*/ 2 w 935"/>
                  <a:gd name="T67" fmla="*/ 8 h 1886"/>
                  <a:gd name="T68" fmla="*/ 2 w 935"/>
                  <a:gd name="T69" fmla="*/ 8 h 1886"/>
                  <a:gd name="T70" fmla="*/ 3 w 935"/>
                  <a:gd name="T71" fmla="*/ 9 h 1886"/>
                  <a:gd name="T72" fmla="*/ 3 w 935"/>
                  <a:gd name="T73" fmla="*/ 9 h 1886"/>
                  <a:gd name="T74" fmla="*/ 4 w 935"/>
                  <a:gd name="T75" fmla="*/ 10 h 1886"/>
                  <a:gd name="T76" fmla="*/ 4 w 935"/>
                  <a:gd name="T77" fmla="*/ 10 h 1886"/>
                  <a:gd name="T78" fmla="*/ 4 w 935"/>
                  <a:gd name="T79" fmla="*/ 10 h 188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935"/>
                  <a:gd name="T121" fmla="*/ 0 h 1886"/>
                  <a:gd name="T122" fmla="*/ 935 w 935"/>
                  <a:gd name="T123" fmla="*/ 1886 h 188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935" h="1886">
                    <a:moveTo>
                      <a:pt x="813" y="1886"/>
                    </a:moveTo>
                    <a:lnTo>
                      <a:pt x="842" y="1801"/>
                    </a:lnTo>
                    <a:lnTo>
                      <a:pt x="867" y="1719"/>
                    </a:lnTo>
                    <a:lnTo>
                      <a:pt x="888" y="1639"/>
                    </a:lnTo>
                    <a:lnTo>
                      <a:pt x="905" y="1562"/>
                    </a:lnTo>
                    <a:lnTo>
                      <a:pt x="918" y="1486"/>
                    </a:lnTo>
                    <a:lnTo>
                      <a:pt x="928" y="1414"/>
                    </a:lnTo>
                    <a:lnTo>
                      <a:pt x="934" y="1343"/>
                    </a:lnTo>
                    <a:lnTo>
                      <a:pt x="935" y="1274"/>
                    </a:lnTo>
                    <a:lnTo>
                      <a:pt x="935" y="1209"/>
                    </a:lnTo>
                    <a:lnTo>
                      <a:pt x="931" y="1146"/>
                    </a:lnTo>
                    <a:lnTo>
                      <a:pt x="924" y="1084"/>
                    </a:lnTo>
                    <a:lnTo>
                      <a:pt x="914" y="1025"/>
                    </a:lnTo>
                    <a:lnTo>
                      <a:pt x="901" y="967"/>
                    </a:lnTo>
                    <a:lnTo>
                      <a:pt x="887" y="912"/>
                    </a:lnTo>
                    <a:lnTo>
                      <a:pt x="868" y="860"/>
                    </a:lnTo>
                    <a:lnTo>
                      <a:pt x="849" y="810"/>
                    </a:lnTo>
                    <a:lnTo>
                      <a:pt x="826" y="761"/>
                    </a:lnTo>
                    <a:lnTo>
                      <a:pt x="803" y="714"/>
                    </a:lnTo>
                    <a:lnTo>
                      <a:pt x="776" y="669"/>
                    </a:lnTo>
                    <a:lnTo>
                      <a:pt x="749" y="627"/>
                    </a:lnTo>
                    <a:lnTo>
                      <a:pt x="720" y="586"/>
                    </a:lnTo>
                    <a:lnTo>
                      <a:pt x="690" y="548"/>
                    </a:lnTo>
                    <a:lnTo>
                      <a:pt x="657" y="512"/>
                    </a:lnTo>
                    <a:lnTo>
                      <a:pt x="624" y="476"/>
                    </a:lnTo>
                    <a:lnTo>
                      <a:pt x="590" y="443"/>
                    </a:lnTo>
                    <a:lnTo>
                      <a:pt x="556" y="412"/>
                    </a:lnTo>
                    <a:lnTo>
                      <a:pt x="520" y="383"/>
                    </a:lnTo>
                    <a:lnTo>
                      <a:pt x="484" y="355"/>
                    </a:lnTo>
                    <a:lnTo>
                      <a:pt x="447" y="329"/>
                    </a:lnTo>
                    <a:lnTo>
                      <a:pt x="410" y="305"/>
                    </a:lnTo>
                    <a:lnTo>
                      <a:pt x="373" y="283"/>
                    </a:lnTo>
                    <a:lnTo>
                      <a:pt x="336" y="262"/>
                    </a:lnTo>
                    <a:lnTo>
                      <a:pt x="304" y="244"/>
                    </a:lnTo>
                    <a:lnTo>
                      <a:pt x="272" y="225"/>
                    </a:lnTo>
                    <a:lnTo>
                      <a:pt x="243" y="208"/>
                    </a:lnTo>
                    <a:lnTo>
                      <a:pt x="216" y="191"/>
                    </a:lnTo>
                    <a:lnTo>
                      <a:pt x="191" y="174"/>
                    </a:lnTo>
                    <a:lnTo>
                      <a:pt x="166" y="157"/>
                    </a:lnTo>
                    <a:lnTo>
                      <a:pt x="143" y="141"/>
                    </a:lnTo>
                    <a:lnTo>
                      <a:pt x="122" y="124"/>
                    </a:lnTo>
                    <a:lnTo>
                      <a:pt x="103" y="109"/>
                    </a:lnTo>
                    <a:lnTo>
                      <a:pt x="84" y="93"/>
                    </a:lnTo>
                    <a:lnTo>
                      <a:pt x="67" y="77"/>
                    </a:lnTo>
                    <a:lnTo>
                      <a:pt x="51" y="61"/>
                    </a:lnTo>
                    <a:lnTo>
                      <a:pt x="37" y="46"/>
                    </a:lnTo>
                    <a:lnTo>
                      <a:pt x="24" y="30"/>
                    </a:lnTo>
                    <a:lnTo>
                      <a:pt x="12" y="15"/>
                    </a:lnTo>
                    <a:lnTo>
                      <a:pt x="0" y="0"/>
                    </a:lnTo>
                    <a:lnTo>
                      <a:pt x="7" y="61"/>
                    </a:lnTo>
                    <a:lnTo>
                      <a:pt x="15" y="127"/>
                    </a:lnTo>
                    <a:lnTo>
                      <a:pt x="25" y="194"/>
                    </a:lnTo>
                    <a:lnTo>
                      <a:pt x="38" y="262"/>
                    </a:lnTo>
                    <a:lnTo>
                      <a:pt x="53" y="333"/>
                    </a:lnTo>
                    <a:lnTo>
                      <a:pt x="69" y="405"/>
                    </a:lnTo>
                    <a:lnTo>
                      <a:pt x="86" y="479"/>
                    </a:lnTo>
                    <a:lnTo>
                      <a:pt x="105" y="554"/>
                    </a:lnTo>
                    <a:lnTo>
                      <a:pt x="126" y="628"/>
                    </a:lnTo>
                    <a:lnTo>
                      <a:pt x="149" y="705"/>
                    </a:lnTo>
                    <a:lnTo>
                      <a:pt x="172" y="779"/>
                    </a:lnTo>
                    <a:lnTo>
                      <a:pt x="196" y="856"/>
                    </a:lnTo>
                    <a:lnTo>
                      <a:pt x="222" y="930"/>
                    </a:lnTo>
                    <a:lnTo>
                      <a:pt x="248" y="1004"/>
                    </a:lnTo>
                    <a:lnTo>
                      <a:pt x="276" y="1077"/>
                    </a:lnTo>
                    <a:lnTo>
                      <a:pt x="305" y="1148"/>
                    </a:lnTo>
                    <a:lnTo>
                      <a:pt x="335" y="1219"/>
                    </a:lnTo>
                    <a:lnTo>
                      <a:pt x="365" y="1288"/>
                    </a:lnTo>
                    <a:lnTo>
                      <a:pt x="396" y="1353"/>
                    </a:lnTo>
                    <a:lnTo>
                      <a:pt x="427" y="1416"/>
                    </a:lnTo>
                    <a:lnTo>
                      <a:pt x="459" y="1478"/>
                    </a:lnTo>
                    <a:lnTo>
                      <a:pt x="491" y="1536"/>
                    </a:lnTo>
                    <a:lnTo>
                      <a:pt x="523" y="1590"/>
                    </a:lnTo>
                    <a:lnTo>
                      <a:pt x="556" y="1641"/>
                    </a:lnTo>
                    <a:lnTo>
                      <a:pt x="589" y="1688"/>
                    </a:lnTo>
                    <a:lnTo>
                      <a:pt x="621" y="1731"/>
                    </a:lnTo>
                    <a:lnTo>
                      <a:pt x="654" y="1769"/>
                    </a:lnTo>
                    <a:lnTo>
                      <a:pt x="686" y="1804"/>
                    </a:lnTo>
                    <a:lnTo>
                      <a:pt x="719" y="1832"/>
                    </a:lnTo>
                    <a:lnTo>
                      <a:pt x="750" y="1856"/>
                    </a:lnTo>
                    <a:lnTo>
                      <a:pt x="782" y="1874"/>
                    </a:lnTo>
                    <a:lnTo>
                      <a:pt x="813" y="1886"/>
                    </a:lnTo>
                    <a:close/>
                  </a:path>
                </a:pathLst>
              </a:custGeom>
              <a:solidFill>
                <a:srgbClr val="00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6219" name="Freeform 210"/>
              <p:cNvSpPr>
                <a:spLocks/>
              </p:cNvSpPr>
              <p:nvPr/>
            </p:nvSpPr>
            <p:spPr bwMode="auto">
              <a:xfrm>
                <a:off x="3353" y="3138"/>
                <a:ext cx="109" cy="290"/>
              </a:xfrm>
              <a:custGeom>
                <a:avLst/>
                <a:gdLst>
                  <a:gd name="T0" fmla="*/ 0 w 616"/>
                  <a:gd name="T1" fmla="*/ 0 h 1637"/>
                  <a:gd name="T2" fmla="*/ 0 w 616"/>
                  <a:gd name="T3" fmla="*/ 0 h 1637"/>
                  <a:gd name="T4" fmla="*/ 1 w 616"/>
                  <a:gd name="T5" fmla="*/ 1 h 1637"/>
                  <a:gd name="T6" fmla="*/ 1 w 616"/>
                  <a:gd name="T7" fmla="*/ 1 h 1637"/>
                  <a:gd name="T8" fmla="*/ 2 w 616"/>
                  <a:gd name="T9" fmla="*/ 1 h 1637"/>
                  <a:gd name="T10" fmla="*/ 2 w 616"/>
                  <a:gd name="T11" fmla="*/ 2 h 1637"/>
                  <a:gd name="T12" fmla="*/ 2 w 616"/>
                  <a:gd name="T13" fmla="*/ 2 h 1637"/>
                  <a:gd name="T14" fmla="*/ 3 w 616"/>
                  <a:gd name="T15" fmla="*/ 3 h 1637"/>
                  <a:gd name="T16" fmla="*/ 3 w 616"/>
                  <a:gd name="T17" fmla="*/ 3 h 1637"/>
                  <a:gd name="T18" fmla="*/ 3 w 616"/>
                  <a:gd name="T19" fmla="*/ 4 h 1637"/>
                  <a:gd name="T20" fmla="*/ 3 w 616"/>
                  <a:gd name="T21" fmla="*/ 4 h 1637"/>
                  <a:gd name="T22" fmla="*/ 3 w 616"/>
                  <a:gd name="T23" fmla="*/ 5 h 1637"/>
                  <a:gd name="T24" fmla="*/ 3 w 616"/>
                  <a:gd name="T25" fmla="*/ 6 h 1637"/>
                  <a:gd name="T26" fmla="*/ 3 w 616"/>
                  <a:gd name="T27" fmla="*/ 6 h 1637"/>
                  <a:gd name="T28" fmla="*/ 3 w 616"/>
                  <a:gd name="T29" fmla="*/ 7 h 1637"/>
                  <a:gd name="T30" fmla="*/ 3 w 616"/>
                  <a:gd name="T31" fmla="*/ 8 h 1637"/>
                  <a:gd name="T32" fmla="*/ 3 w 616"/>
                  <a:gd name="T33" fmla="*/ 9 h 1637"/>
                  <a:gd name="T34" fmla="*/ 3 w 616"/>
                  <a:gd name="T35" fmla="*/ 9 h 1637"/>
                  <a:gd name="T36" fmla="*/ 3 w 616"/>
                  <a:gd name="T37" fmla="*/ 8 h 1637"/>
                  <a:gd name="T38" fmla="*/ 3 w 616"/>
                  <a:gd name="T39" fmla="*/ 7 h 1637"/>
                  <a:gd name="T40" fmla="*/ 3 w 616"/>
                  <a:gd name="T41" fmla="*/ 6 h 1637"/>
                  <a:gd name="T42" fmla="*/ 3 w 616"/>
                  <a:gd name="T43" fmla="*/ 5 h 1637"/>
                  <a:gd name="T44" fmla="*/ 3 w 616"/>
                  <a:gd name="T45" fmla="*/ 5 h 1637"/>
                  <a:gd name="T46" fmla="*/ 3 w 616"/>
                  <a:gd name="T47" fmla="*/ 4 h 1637"/>
                  <a:gd name="T48" fmla="*/ 3 w 616"/>
                  <a:gd name="T49" fmla="*/ 3 h 1637"/>
                  <a:gd name="T50" fmla="*/ 3 w 616"/>
                  <a:gd name="T51" fmla="*/ 3 h 1637"/>
                  <a:gd name="T52" fmla="*/ 2 w 616"/>
                  <a:gd name="T53" fmla="*/ 2 h 1637"/>
                  <a:gd name="T54" fmla="*/ 2 w 616"/>
                  <a:gd name="T55" fmla="*/ 2 h 1637"/>
                  <a:gd name="T56" fmla="*/ 2 w 616"/>
                  <a:gd name="T57" fmla="*/ 1 h 1637"/>
                  <a:gd name="T58" fmla="*/ 1 w 616"/>
                  <a:gd name="T59" fmla="*/ 1 h 1637"/>
                  <a:gd name="T60" fmla="*/ 1 w 616"/>
                  <a:gd name="T61" fmla="*/ 1 h 1637"/>
                  <a:gd name="T62" fmla="*/ 1 w 616"/>
                  <a:gd name="T63" fmla="*/ 0 h 1637"/>
                  <a:gd name="T64" fmla="*/ 0 w 616"/>
                  <a:gd name="T65" fmla="*/ 0 h 1637"/>
                  <a:gd name="T66" fmla="*/ 0 w 616"/>
                  <a:gd name="T67" fmla="*/ 0 h 1637"/>
                  <a:gd name="T68" fmla="*/ 0 w 616"/>
                  <a:gd name="T69" fmla="*/ 0 h 163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616"/>
                  <a:gd name="T106" fmla="*/ 0 h 1637"/>
                  <a:gd name="T107" fmla="*/ 616 w 616"/>
                  <a:gd name="T108" fmla="*/ 1637 h 163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616" h="1637">
                    <a:moveTo>
                      <a:pt x="0" y="18"/>
                    </a:moveTo>
                    <a:lnTo>
                      <a:pt x="0" y="18"/>
                    </a:lnTo>
                    <a:lnTo>
                      <a:pt x="37" y="39"/>
                    </a:lnTo>
                    <a:lnTo>
                      <a:pt x="74" y="62"/>
                    </a:lnTo>
                    <a:lnTo>
                      <a:pt x="109" y="85"/>
                    </a:lnTo>
                    <a:lnTo>
                      <a:pt x="146" y="112"/>
                    </a:lnTo>
                    <a:lnTo>
                      <a:pt x="183" y="139"/>
                    </a:lnTo>
                    <a:lnTo>
                      <a:pt x="217" y="167"/>
                    </a:lnTo>
                    <a:lnTo>
                      <a:pt x="251" y="198"/>
                    </a:lnTo>
                    <a:lnTo>
                      <a:pt x="285" y="231"/>
                    </a:lnTo>
                    <a:lnTo>
                      <a:pt x="318" y="266"/>
                    </a:lnTo>
                    <a:lnTo>
                      <a:pt x="351" y="302"/>
                    </a:lnTo>
                    <a:lnTo>
                      <a:pt x="380" y="340"/>
                    </a:lnTo>
                    <a:lnTo>
                      <a:pt x="409" y="381"/>
                    </a:lnTo>
                    <a:lnTo>
                      <a:pt x="436" y="421"/>
                    </a:lnTo>
                    <a:lnTo>
                      <a:pt x="463" y="466"/>
                    </a:lnTo>
                    <a:lnTo>
                      <a:pt x="485" y="513"/>
                    </a:lnTo>
                    <a:lnTo>
                      <a:pt x="507" y="561"/>
                    </a:lnTo>
                    <a:lnTo>
                      <a:pt x="527" y="610"/>
                    </a:lnTo>
                    <a:lnTo>
                      <a:pt x="545" y="662"/>
                    </a:lnTo>
                    <a:lnTo>
                      <a:pt x="560" y="717"/>
                    </a:lnTo>
                    <a:lnTo>
                      <a:pt x="573" y="775"/>
                    </a:lnTo>
                    <a:lnTo>
                      <a:pt x="582" y="832"/>
                    </a:lnTo>
                    <a:lnTo>
                      <a:pt x="590" y="894"/>
                    </a:lnTo>
                    <a:lnTo>
                      <a:pt x="594" y="956"/>
                    </a:lnTo>
                    <a:lnTo>
                      <a:pt x="593" y="1021"/>
                    </a:lnTo>
                    <a:lnTo>
                      <a:pt x="593" y="1090"/>
                    </a:lnTo>
                    <a:lnTo>
                      <a:pt x="586" y="1159"/>
                    </a:lnTo>
                    <a:lnTo>
                      <a:pt x="577" y="1231"/>
                    </a:lnTo>
                    <a:lnTo>
                      <a:pt x="564" y="1306"/>
                    </a:lnTo>
                    <a:lnTo>
                      <a:pt x="547" y="1384"/>
                    </a:lnTo>
                    <a:lnTo>
                      <a:pt x="526" y="1464"/>
                    </a:lnTo>
                    <a:lnTo>
                      <a:pt x="501" y="1544"/>
                    </a:lnTo>
                    <a:lnTo>
                      <a:pt x="472" y="1629"/>
                    </a:lnTo>
                    <a:lnTo>
                      <a:pt x="493" y="1637"/>
                    </a:lnTo>
                    <a:lnTo>
                      <a:pt x="522" y="1552"/>
                    </a:lnTo>
                    <a:lnTo>
                      <a:pt x="547" y="1469"/>
                    </a:lnTo>
                    <a:lnTo>
                      <a:pt x="568" y="1389"/>
                    </a:lnTo>
                    <a:lnTo>
                      <a:pt x="585" y="1312"/>
                    </a:lnTo>
                    <a:lnTo>
                      <a:pt x="598" y="1234"/>
                    </a:lnTo>
                    <a:lnTo>
                      <a:pt x="607" y="1162"/>
                    </a:lnTo>
                    <a:lnTo>
                      <a:pt x="614" y="1090"/>
                    </a:lnTo>
                    <a:lnTo>
                      <a:pt x="616" y="1021"/>
                    </a:lnTo>
                    <a:lnTo>
                      <a:pt x="615" y="956"/>
                    </a:lnTo>
                    <a:lnTo>
                      <a:pt x="611" y="891"/>
                    </a:lnTo>
                    <a:lnTo>
                      <a:pt x="603" y="830"/>
                    </a:lnTo>
                    <a:lnTo>
                      <a:pt x="594" y="769"/>
                    </a:lnTo>
                    <a:lnTo>
                      <a:pt x="581" y="712"/>
                    </a:lnTo>
                    <a:lnTo>
                      <a:pt x="566" y="656"/>
                    </a:lnTo>
                    <a:lnTo>
                      <a:pt x="548" y="603"/>
                    </a:lnTo>
                    <a:lnTo>
                      <a:pt x="528" y="553"/>
                    </a:lnTo>
                    <a:lnTo>
                      <a:pt x="506" y="503"/>
                    </a:lnTo>
                    <a:lnTo>
                      <a:pt x="481" y="456"/>
                    </a:lnTo>
                    <a:lnTo>
                      <a:pt x="455" y="411"/>
                    </a:lnTo>
                    <a:lnTo>
                      <a:pt x="427" y="368"/>
                    </a:lnTo>
                    <a:lnTo>
                      <a:pt x="398" y="327"/>
                    </a:lnTo>
                    <a:lnTo>
                      <a:pt x="367" y="289"/>
                    </a:lnTo>
                    <a:lnTo>
                      <a:pt x="334" y="251"/>
                    </a:lnTo>
                    <a:lnTo>
                      <a:pt x="301" y="215"/>
                    </a:lnTo>
                    <a:lnTo>
                      <a:pt x="267" y="182"/>
                    </a:lnTo>
                    <a:lnTo>
                      <a:pt x="233" y="151"/>
                    </a:lnTo>
                    <a:lnTo>
                      <a:pt x="196" y="121"/>
                    </a:lnTo>
                    <a:lnTo>
                      <a:pt x="159" y="93"/>
                    </a:lnTo>
                    <a:lnTo>
                      <a:pt x="122" y="67"/>
                    </a:lnTo>
                    <a:lnTo>
                      <a:pt x="84" y="43"/>
                    </a:lnTo>
                    <a:lnTo>
                      <a:pt x="47" y="21"/>
                    </a:lnTo>
                    <a:lnTo>
                      <a:pt x="11" y="0"/>
                    </a:lnTo>
                    <a:lnTo>
                      <a:pt x="0" y="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6220" name="Freeform 211"/>
              <p:cNvSpPr>
                <a:spLocks/>
              </p:cNvSpPr>
              <p:nvPr/>
            </p:nvSpPr>
            <p:spPr bwMode="auto">
              <a:xfrm>
                <a:off x="3292" y="3086"/>
                <a:ext cx="63" cy="55"/>
              </a:xfrm>
              <a:custGeom>
                <a:avLst/>
                <a:gdLst>
                  <a:gd name="T0" fmla="*/ 0 w 356"/>
                  <a:gd name="T1" fmla="*/ 0 h 309"/>
                  <a:gd name="T2" fmla="*/ 0 w 356"/>
                  <a:gd name="T3" fmla="*/ 0 h 309"/>
                  <a:gd name="T4" fmla="*/ 0 w 356"/>
                  <a:gd name="T5" fmla="*/ 0 h 309"/>
                  <a:gd name="T6" fmla="*/ 0 w 356"/>
                  <a:gd name="T7" fmla="*/ 0 h 309"/>
                  <a:gd name="T8" fmla="*/ 0 w 356"/>
                  <a:gd name="T9" fmla="*/ 1 h 309"/>
                  <a:gd name="T10" fmla="*/ 0 w 356"/>
                  <a:gd name="T11" fmla="*/ 1 h 309"/>
                  <a:gd name="T12" fmla="*/ 0 w 356"/>
                  <a:gd name="T13" fmla="*/ 1 h 309"/>
                  <a:gd name="T14" fmla="*/ 1 w 356"/>
                  <a:gd name="T15" fmla="*/ 1 h 309"/>
                  <a:gd name="T16" fmla="*/ 1 w 356"/>
                  <a:gd name="T17" fmla="*/ 1 h 309"/>
                  <a:gd name="T18" fmla="*/ 1 w 356"/>
                  <a:gd name="T19" fmla="*/ 1 h 309"/>
                  <a:gd name="T20" fmla="*/ 1 w 356"/>
                  <a:gd name="T21" fmla="*/ 1 h 309"/>
                  <a:gd name="T22" fmla="*/ 1 w 356"/>
                  <a:gd name="T23" fmla="*/ 1 h 309"/>
                  <a:gd name="T24" fmla="*/ 1 w 356"/>
                  <a:gd name="T25" fmla="*/ 1 h 309"/>
                  <a:gd name="T26" fmla="*/ 1 w 356"/>
                  <a:gd name="T27" fmla="*/ 1 h 309"/>
                  <a:gd name="T28" fmla="*/ 1 w 356"/>
                  <a:gd name="T29" fmla="*/ 1 h 309"/>
                  <a:gd name="T30" fmla="*/ 2 w 356"/>
                  <a:gd name="T31" fmla="*/ 2 h 309"/>
                  <a:gd name="T32" fmla="*/ 2 w 356"/>
                  <a:gd name="T33" fmla="*/ 2 h 309"/>
                  <a:gd name="T34" fmla="*/ 2 w 356"/>
                  <a:gd name="T35" fmla="*/ 2 h 309"/>
                  <a:gd name="T36" fmla="*/ 2 w 356"/>
                  <a:gd name="T37" fmla="*/ 2 h 309"/>
                  <a:gd name="T38" fmla="*/ 2 w 356"/>
                  <a:gd name="T39" fmla="*/ 2 h 309"/>
                  <a:gd name="T40" fmla="*/ 2 w 356"/>
                  <a:gd name="T41" fmla="*/ 1 h 309"/>
                  <a:gd name="T42" fmla="*/ 1 w 356"/>
                  <a:gd name="T43" fmla="*/ 1 h 309"/>
                  <a:gd name="T44" fmla="*/ 1 w 356"/>
                  <a:gd name="T45" fmla="*/ 1 h 309"/>
                  <a:gd name="T46" fmla="*/ 1 w 356"/>
                  <a:gd name="T47" fmla="*/ 1 h 309"/>
                  <a:gd name="T48" fmla="*/ 1 w 356"/>
                  <a:gd name="T49" fmla="*/ 1 h 309"/>
                  <a:gd name="T50" fmla="*/ 1 w 356"/>
                  <a:gd name="T51" fmla="*/ 1 h 309"/>
                  <a:gd name="T52" fmla="*/ 1 w 356"/>
                  <a:gd name="T53" fmla="*/ 1 h 309"/>
                  <a:gd name="T54" fmla="*/ 1 w 356"/>
                  <a:gd name="T55" fmla="*/ 1 h 309"/>
                  <a:gd name="T56" fmla="*/ 1 w 356"/>
                  <a:gd name="T57" fmla="*/ 1 h 309"/>
                  <a:gd name="T58" fmla="*/ 1 w 356"/>
                  <a:gd name="T59" fmla="*/ 1 h 309"/>
                  <a:gd name="T60" fmla="*/ 0 w 356"/>
                  <a:gd name="T61" fmla="*/ 1 h 309"/>
                  <a:gd name="T62" fmla="*/ 0 w 356"/>
                  <a:gd name="T63" fmla="*/ 0 h 309"/>
                  <a:gd name="T64" fmla="*/ 0 w 356"/>
                  <a:gd name="T65" fmla="*/ 0 h 309"/>
                  <a:gd name="T66" fmla="*/ 0 w 356"/>
                  <a:gd name="T67" fmla="*/ 0 h 309"/>
                  <a:gd name="T68" fmla="*/ 0 w 356"/>
                  <a:gd name="T69" fmla="*/ 0 h 309"/>
                  <a:gd name="T70" fmla="*/ 0 w 356"/>
                  <a:gd name="T71" fmla="*/ 0 h 309"/>
                  <a:gd name="T72" fmla="*/ 0 w 356"/>
                  <a:gd name="T73" fmla="*/ 0 h 309"/>
                  <a:gd name="T74" fmla="*/ 0 w 356"/>
                  <a:gd name="T75" fmla="*/ 0 h 309"/>
                  <a:gd name="T76" fmla="*/ 0 w 356"/>
                  <a:gd name="T77" fmla="*/ 0 h 309"/>
                  <a:gd name="T78" fmla="*/ 0 w 356"/>
                  <a:gd name="T79" fmla="*/ 0 h 30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356"/>
                  <a:gd name="T121" fmla="*/ 0 h 309"/>
                  <a:gd name="T122" fmla="*/ 356 w 356"/>
                  <a:gd name="T123" fmla="*/ 309 h 309"/>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356" h="309">
                    <a:moveTo>
                      <a:pt x="25" y="36"/>
                    </a:moveTo>
                    <a:lnTo>
                      <a:pt x="5" y="44"/>
                    </a:lnTo>
                    <a:lnTo>
                      <a:pt x="17" y="60"/>
                    </a:lnTo>
                    <a:lnTo>
                      <a:pt x="29" y="74"/>
                    </a:lnTo>
                    <a:lnTo>
                      <a:pt x="43" y="91"/>
                    </a:lnTo>
                    <a:lnTo>
                      <a:pt x="58" y="107"/>
                    </a:lnTo>
                    <a:lnTo>
                      <a:pt x="73" y="123"/>
                    </a:lnTo>
                    <a:lnTo>
                      <a:pt x="90" y="139"/>
                    </a:lnTo>
                    <a:lnTo>
                      <a:pt x="110" y="156"/>
                    </a:lnTo>
                    <a:lnTo>
                      <a:pt x="130" y="172"/>
                    </a:lnTo>
                    <a:lnTo>
                      <a:pt x="151" y="189"/>
                    </a:lnTo>
                    <a:lnTo>
                      <a:pt x="173" y="204"/>
                    </a:lnTo>
                    <a:lnTo>
                      <a:pt x="198" y="221"/>
                    </a:lnTo>
                    <a:lnTo>
                      <a:pt x="223" y="238"/>
                    </a:lnTo>
                    <a:lnTo>
                      <a:pt x="252" y="256"/>
                    </a:lnTo>
                    <a:lnTo>
                      <a:pt x="281" y="273"/>
                    </a:lnTo>
                    <a:lnTo>
                      <a:pt x="312" y="291"/>
                    </a:lnTo>
                    <a:lnTo>
                      <a:pt x="345" y="309"/>
                    </a:lnTo>
                    <a:lnTo>
                      <a:pt x="356" y="291"/>
                    </a:lnTo>
                    <a:lnTo>
                      <a:pt x="323" y="273"/>
                    </a:lnTo>
                    <a:lnTo>
                      <a:pt x="291" y="254"/>
                    </a:lnTo>
                    <a:lnTo>
                      <a:pt x="262" y="237"/>
                    </a:lnTo>
                    <a:lnTo>
                      <a:pt x="236" y="220"/>
                    </a:lnTo>
                    <a:lnTo>
                      <a:pt x="211" y="203"/>
                    </a:lnTo>
                    <a:lnTo>
                      <a:pt x="186" y="186"/>
                    </a:lnTo>
                    <a:lnTo>
                      <a:pt x="164" y="170"/>
                    </a:lnTo>
                    <a:lnTo>
                      <a:pt x="143" y="153"/>
                    </a:lnTo>
                    <a:lnTo>
                      <a:pt x="123" y="137"/>
                    </a:lnTo>
                    <a:lnTo>
                      <a:pt x="106" y="123"/>
                    </a:lnTo>
                    <a:lnTo>
                      <a:pt x="89" y="107"/>
                    </a:lnTo>
                    <a:lnTo>
                      <a:pt x="73" y="91"/>
                    </a:lnTo>
                    <a:lnTo>
                      <a:pt x="59" y="76"/>
                    </a:lnTo>
                    <a:lnTo>
                      <a:pt x="47" y="61"/>
                    </a:lnTo>
                    <a:lnTo>
                      <a:pt x="35" y="47"/>
                    </a:lnTo>
                    <a:lnTo>
                      <a:pt x="23" y="31"/>
                    </a:lnTo>
                    <a:lnTo>
                      <a:pt x="4" y="39"/>
                    </a:lnTo>
                    <a:lnTo>
                      <a:pt x="23" y="31"/>
                    </a:lnTo>
                    <a:lnTo>
                      <a:pt x="0" y="0"/>
                    </a:lnTo>
                    <a:lnTo>
                      <a:pt x="4" y="39"/>
                    </a:lnTo>
                    <a:lnTo>
                      <a:pt x="25" y="3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6221" name="Freeform 212"/>
              <p:cNvSpPr>
                <a:spLocks/>
              </p:cNvSpPr>
              <p:nvPr/>
            </p:nvSpPr>
            <p:spPr bwMode="auto">
              <a:xfrm>
                <a:off x="3293" y="3093"/>
                <a:ext cx="147" cy="336"/>
              </a:xfrm>
              <a:custGeom>
                <a:avLst/>
                <a:gdLst>
                  <a:gd name="T0" fmla="*/ 5 w 834"/>
                  <a:gd name="T1" fmla="*/ 10 h 1901"/>
                  <a:gd name="T2" fmla="*/ 4 w 834"/>
                  <a:gd name="T3" fmla="*/ 10 h 1901"/>
                  <a:gd name="T4" fmla="*/ 4 w 834"/>
                  <a:gd name="T5" fmla="*/ 10 h 1901"/>
                  <a:gd name="T6" fmla="*/ 4 w 834"/>
                  <a:gd name="T7" fmla="*/ 10 h 1901"/>
                  <a:gd name="T8" fmla="*/ 3 w 834"/>
                  <a:gd name="T9" fmla="*/ 9 h 1901"/>
                  <a:gd name="T10" fmla="*/ 3 w 834"/>
                  <a:gd name="T11" fmla="*/ 8 h 1901"/>
                  <a:gd name="T12" fmla="*/ 2 w 834"/>
                  <a:gd name="T13" fmla="*/ 8 h 1901"/>
                  <a:gd name="T14" fmla="*/ 2 w 834"/>
                  <a:gd name="T15" fmla="*/ 7 h 1901"/>
                  <a:gd name="T16" fmla="*/ 2 w 834"/>
                  <a:gd name="T17" fmla="*/ 6 h 1901"/>
                  <a:gd name="T18" fmla="*/ 1 w 834"/>
                  <a:gd name="T19" fmla="*/ 5 h 1901"/>
                  <a:gd name="T20" fmla="*/ 1 w 834"/>
                  <a:gd name="T21" fmla="*/ 5 h 1901"/>
                  <a:gd name="T22" fmla="*/ 1 w 834"/>
                  <a:gd name="T23" fmla="*/ 4 h 1901"/>
                  <a:gd name="T24" fmla="*/ 1 w 834"/>
                  <a:gd name="T25" fmla="*/ 3 h 1901"/>
                  <a:gd name="T26" fmla="*/ 1 w 834"/>
                  <a:gd name="T27" fmla="*/ 2 h 1901"/>
                  <a:gd name="T28" fmla="*/ 0 w 834"/>
                  <a:gd name="T29" fmla="*/ 1 h 1901"/>
                  <a:gd name="T30" fmla="*/ 0 w 834"/>
                  <a:gd name="T31" fmla="*/ 1 h 1901"/>
                  <a:gd name="T32" fmla="*/ 0 w 834"/>
                  <a:gd name="T33" fmla="*/ 0 h 1901"/>
                  <a:gd name="T34" fmla="*/ 0 w 834"/>
                  <a:gd name="T35" fmla="*/ 0 h 1901"/>
                  <a:gd name="T36" fmla="*/ 0 w 834"/>
                  <a:gd name="T37" fmla="*/ 1 h 1901"/>
                  <a:gd name="T38" fmla="*/ 0 w 834"/>
                  <a:gd name="T39" fmla="*/ 2 h 1901"/>
                  <a:gd name="T40" fmla="*/ 1 w 834"/>
                  <a:gd name="T41" fmla="*/ 3 h 1901"/>
                  <a:gd name="T42" fmla="*/ 1 w 834"/>
                  <a:gd name="T43" fmla="*/ 4 h 1901"/>
                  <a:gd name="T44" fmla="*/ 1 w 834"/>
                  <a:gd name="T45" fmla="*/ 4 h 1901"/>
                  <a:gd name="T46" fmla="*/ 1 w 834"/>
                  <a:gd name="T47" fmla="*/ 5 h 1901"/>
                  <a:gd name="T48" fmla="*/ 2 w 834"/>
                  <a:gd name="T49" fmla="*/ 6 h 1901"/>
                  <a:gd name="T50" fmla="*/ 2 w 834"/>
                  <a:gd name="T51" fmla="*/ 7 h 1901"/>
                  <a:gd name="T52" fmla="*/ 2 w 834"/>
                  <a:gd name="T53" fmla="*/ 7 h 1901"/>
                  <a:gd name="T54" fmla="*/ 2 w 834"/>
                  <a:gd name="T55" fmla="*/ 8 h 1901"/>
                  <a:gd name="T56" fmla="*/ 3 w 834"/>
                  <a:gd name="T57" fmla="*/ 9 h 1901"/>
                  <a:gd name="T58" fmla="*/ 3 w 834"/>
                  <a:gd name="T59" fmla="*/ 9 h 1901"/>
                  <a:gd name="T60" fmla="*/ 4 w 834"/>
                  <a:gd name="T61" fmla="*/ 10 h 1901"/>
                  <a:gd name="T62" fmla="*/ 4 w 834"/>
                  <a:gd name="T63" fmla="*/ 10 h 1901"/>
                  <a:gd name="T64" fmla="*/ 4 w 834"/>
                  <a:gd name="T65" fmla="*/ 10 h 1901"/>
                  <a:gd name="T66" fmla="*/ 5 w 834"/>
                  <a:gd name="T67" fmla="*/ 10 h 1901"/>
                  <a:gd name="T68" fmla="*/ 5 w 834"/>
                  <a:gd name="T69" fmla="*/ 10 h 1901"/>
                  <a:gd name="T70" fmla="*/ 4 w 834"/>
                  <a:gd name="T71" fmla="*/ 10 h 190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34"/>
                  <a:gd name="T109" fmla="*/ 0 h 1901"/>
                  <a:gd name="T110" fmla="*/ 834 w 834"/>
                  <a:gd name="T111" fmla="*/ 1901 h 190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34" h="1901">
                    <a:moveTo>
                      <a:pt x="813" y="1884"/>
                    </a:moveTo>
                    <a:lnTo>
                      <a:pt x="826" y="1878"/>
                    </a:lnTo>
                    <a:lnTo>
                      <a:pt x="797" y="1866"/>
                    </a:lnTo>
                    <a:lnTo>
                      <a:pt x="767" y="1849"/>
                    </a:lnTo>
                    <a:lnTo>
                      <a:pt x="735" y="1825"/>
                    </a:lnTo>
                    <a:lnTo>
                      <a:pt x="704" y="1798"/>
                    </a:lnTo>
                    <a:lnTo>
                      <a:pt x="672" y="1764"/>
                    </a:lnTo>
                    <a:lnTo>
                      <a:pt x="641" y="1727"/>
                    </a:lnTo>
                    <a:lnTo>
                      <a:pt x="608" y="1683"/>
                    </a:lnTo>
                    <a:lnTo>
                      <a:pt x="575" y="1636"/>
                    </a:lnTo>
                    <a:lnTo>
                      <a:pt x="542" y="1586"/>
                    </a:lnTo>
                    <a:lnTo>
                      <a:pt x="511" y="1532"/>
                    </a:lnTo>
                    <a:lnTo>
                      <a:pt x="478" y="1475"/>
                    </a:lnTo>
                    <a:lnTo>
                      <a:pt x="448" y="1413"/>
                    </a:lnTo>
                    <a:lnTo>
                      <a:pt x="416" y="1350"/>
                    </a:lnTo>
                    <a:lnTo>
                      <a:pt x="386" y="1286"/>
                    </a:lnTo>
                    <a:lnTo>
                      <a:pt x="356" y="1217"/>
                    </a:lnTo>
                    <a:lnTo>
                      <a:pt x="325" y="1146"/>
                    </a:lnTo>
                    <a:lnTo>
                      <a:pt x="297" y="1076"/>
                    </a:lnTo>
                    <a:lnTo>
                      <a:pt x="269" y="1002"/>
                    </a:lnTo>
                    <a:lnTo>
                      <a:pt x="243" y="928"/>
                    </a:lnTo>
                    <a:lnTo>
                      <a:pt x="216" y="854"/>
                    </a:lnTo>
                    <a:lnTo>
                      <a:pt x="193" y="778"/>
                    </a:lnTo>
                    <a:lnTo>
                      <a:pt x="169" y="704"/>
                    </a:lnTo>
                    <a:lnTo>
                      <a:pt x="147" y="628"/>
                    </a:lnTo>
                    <a:lnTo>
                      <a:pt x="126" y="553"/>
                    </a:lnTo>
                    <a:lnTo>
                      <a:pt x="106" y="478"/>
                    </a:lnTo>
                    <a:lnTo>
                      <a:pt x="89" y="405"/>
                    </a:lnTo>
                    <a:lnTo>
                      <a:pt x="73" y="332"/>
                    </a:lnTo>
                    <a:lnTo>
                      <a:pt x="59" y="262"/>
                    </a:lnTo>
                    <a:lnTo>
                      <a:pt x="46" y="195"/>
                    </a:lnTo>
                    <a:lnTo>
                      <a:pt x="35" y="128"/>
                    </a:lnTo>
                    <a:lnTo>
                      <a:pt x="27" y="62"/>
                    </a:lnTo>
                    <a:lnTo>
                      <a:pt x="21" y="0"/>
                    </a:lnTo>
                    <a:lnTo>
                      <a:pt x="0" y="3"/>
                    </a:lnTo>
                    <a:lnTo>
                      <a:pt x="6" y="65"/>
                    </a:lnTo>
                    <a:lnTo>
                      <a:pt x="14" y="130"/>
                    </a:lnTo>
                    <a:lnTo>
                      <a:pt x="25" y="197"/>
                    </a:lnTo>
                    <a:lnTo>
                      <a:pt x="38" y="267"/>
                    </a:lnTo>
                    <a:lnTo>
                      <a:pt x="52" y="338"/>
                    </a:lnTo>
                    <a:lnTo>
                      <a:pt x="68" y="410"/>
                    </a:lnTo>
                    <a:lnTo>
                      <a:pt x="85" y="483"/>
                    </a:lnTo>
                    <a:lnTo>
                      <a:pt x="105" y="558"/>
                    </a:lnTo>
                    <a:lnTo>
                      <a:pt x="126" y="633"/>
                    </a:lnTo>
                    <a:lnTo>
                      <a:pt x="148" y="709"/>
                    </a:lnTo>
                    <a:lnTo>
                      <a:pt x="172" y="785"/>
                    </a:lnTo>
                    <a:lnTo>
                      <a:pt x="195" y="862"/>
                    </a:lnTo>
                    <a:lnTo>
                      <a:pt x="222" y="936"/>
                    </a:lnTo>
                    <a:lnTo>
                      <a:pt x="248" y="1010"/>
                    </a:lnTo>
                    <a:lnTo>
                      <a:pt x="276" y="1083"/>
                    </a:lnTo>
                    <a:lnTo>
                      <a:pt x="304" y="1154"/>
                    </a:lnTo>
                    <a:lnTo>
                      <a:pt x="335" y="1225"/>
                    </a:lnTo>
                    <a:lnTo>
                      <a:pt x="365" y="1293"/>
                    </a:lnTo>
                    <a:lnTo>
                      <a:pt x="395" y="1360"/>
                    </a:lnTo>
                    <a:lnTo>
                      <a:pt x="427" y="1423"/>
                    </a:lnTo>
                    <a:lnTo>
                      <a:pt x="459" y="1485"/>
                    </a:lnTo>
                    <a:lnTo>
                      <a:pt x="492" y="1543"/>
                    </a:lnTo>
                    <a:lnTo>
                      <a:pt x="524" y="1597"/>
                    </a:lnTo>
                    <a:lnTo>
                      <a:pt x="557" y="1649"/>
                    </a:lnTo>
                    <a:lnTo>
                      <a:pt x="589" y="1697"/>
                    </a:lnTo>
                    <a:lnTo>
                      <a:pt x="622" y="1740"/>
                    </a:lnTo>
                    <a:lnTo>
                      <a:pt x="656" y="1779"/>
                    </a:lnTo>
                    <a:lnTo>
                      <a:pt x="688" y="1813"/>
                    </a:lnTo>
                    <a:lnTo>
                      <a:pt x="722" y="1844"/>
                    </a:lnTo>
                    <a:lnTo>
                      <a:pt x="754" y="1867"/>
                    </a:lnTo>
                    <a:lnTo>
                      <a:pt x="786" y="1887"/>
                    </a:lnTo>
                    <a:lnTo>
                      <a:pt x="821" y="1899"/>
                    </a:lnTo>
                    <a:lnTo>
                      <a:pt x="834" y="1892"/>
                    </a:lnTo>
                    <a:lnTo>
                      <a:pt x="821" y="1899"/>
                    </a:lnTo>
                    <a:lnTo>
                      <a:pt x="830" y="1901"/>
                    </a:lnTo>
                    <a:lnTo>
                      <a:pt x="834" y="1892"/>
                    </a:lnTo>
                    <a:lnTo>
                      <a:pt x="813" y="188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6222" name="Freeform 213"/>
              <p:cNvSpPr>
                <a:spLocks/>
              </p:cNvSpPr>
              <p:nvPr/>
            </p:nvSpPr>
            <p:spPr bwMode="auto">
              <a:xfrm>
                <a:off x="3422" y="3193"/>
                <a:ext cx="156" cy="321"/>
              </a:xfrm>
              <a:custGeom>
                <a:avLst/>
                <a:gdLst>
                  <a:gd name="T0" fmla="*/ 0 w 884"/>
                  <a:gd name="T1" fmla="*/ 10 h 1814"/>
                  <a:gd name="T2" fmla="*/ 0 w 884"/>
                  <a:gd name="T3" fmla="*/ 9 h 1814"/>
                  <a:gd name="T4" fmla="*/ 0 w 884"/>
                  <a:gd name="T5" fmla="*/ 8 h 1814"/>
                  <a:gd name="T6" fmla="*/ 0 w 884"/>
                  <a:gd name="T7" fmla="*/ 8 h 1814"/>
                  <a:gd name="T8" fmla="*/ 0 w 884"/>
                  <a:gd name="T9" fmla="*/ 7 h 1814"/>
                  <a:gd name="T10" fmla="*/ 0 w 884"/>
                  <a:gd name="T11" fmla="*/ 7 h 1814"/>
                  <a:gd name="T12" fmla="*/ 0 w 884"/>
                  <a:gd name="T13" fmla="*/ 6 h 1814"/>
                  <a:gd name="T14" fmla="*/ 0 w 884"/>
                  <a:gd name="T15" fmla="*/ 6 h 1814"/>
                  <a:gd name="T16" fmla="*/ 1 w 884"/>
                  <a:gd name="T17" fmla="*/ 5 h 1814"/>
                  <a:gd name="T18" fmla="*/ 1 w 884"/>
                  <a:gd name="T19" fmla="*/ 5 h 1814"/>
                  <a:gd name="T20" fmla="*/ 1 w 884"/>
                  <a:gd name="T21" fmla="*/ 4 h 1814"/>
                  <a:gd name="T22" fmla="*/ 1 w 884"/>
                  <a:gd name="T23" fmla="*/ 4 h 1814"/>
                  <a:gd name="T24" fmla="*/ 1 w 884"/>
                  <a:gd name="T25" fmla="*/ 4 h 1814"/>
                  <a:gd name="T26" fmla="*/ 1 w 884"/>
                  <a:gd name="T27" fmla="*/ 4 h 1814"/>
                  <a:gd name="T28" fmla="*/ 2 w 884"/>
                  <a:gd name="T29" fmla="*/ 3 h 1814"/>
                  <a:gd name="T30" fmla="*/ 2 w 884"/>
                  <a:gd name="T31" fmla="*/ 3 h 1814"/>
                  <a:gd name="T32" fmla="*/ 2 w 884"/>
                  <a:gd name="T33" fmla="*/ 2 h 1814"/>
                  <a:gd name="T34" fmla="*/ 3 w 884"/>
                  <a:gd name="T35" fmla="*/ 2 h 1814"/>
                  <a:gd name="T36" fmla="*/ 4 w 884"/>
                  <a:gd name="T37" fmla="*/ 2 h 1814"/>
                  <a:gd name="T38" fmla="*/ 4 w 884"/>
                  <a:gd name="T39" fmla="*/ 1 h 1814"/>
                  <a:gd name="T40" fmla="*/ 4 w 884"/>
                  <a:gd name="T41" fmla="*/ 1 h 1814"/>
                  <a:gd name="T42" fmla="*/ 4 w 884"/>
                  <a:gd name="T43" fmla="*/ 1 h 1814"/>
                  <a:gd name="T44" fmla="*/ 5 w 884"/>
                  <a:gd name="T45" fmla="*/ 1 h 1814"/>
                  <a:gd name="T46" fmla="*/ 5 w 884"/>
                  <a:gd name="T47" fmla="*/ 0 h 1814"/>
                  <a:gd name="T48" fmla="*/ 5 w 884"/>
                  <a:gd name="T49" fmla="*/ 1 h 1814"/>
                  <a:gd name="T50" fmla="*/ 5 w 884"/>
                  <a:gd name="T51" fmla="*/ 2 h 1814"/>
                  <a:gd name="T52" fmla="*/ 5 w 884"/>
                  <a:gd name="T53" fmla="*/ 2 h 1814"/>
                  <a:gd name="T54" fmla="*/ 5 w 884"/>
                  <a:gd name="T55" fmla="*/ 3 h 1814"/>
                  <a:gd name="T56" fmla="*/ 5 w 884"/>
                  <a:gd name="T57" fmla="*/ 4 h 1814"/>
                  <a:gd name="T58" fmla="*/ 5 w 884"/>
                  <a:gd name="T59" fmla="*/ 4 h 1814"/>
                  <a:gd name="T60" fmla="*/ 5 w 884"/>
                  <a:gd name="T61" fmla="*/ 5 h 1814"/>
                  <a:gd name="T62" fmla="*/ 5 w 884"/>
                  <a:gd name="T63" fmla="*/ 5 h 1814"/>
                  <a:gd name="T64" fmla="*/ 4 w 884"/>
                  <a:gd name="T65" fmla="*/ 6 h 1814"/>
                  <a:gd name="T66" fmla="*/ 4 w 884"/>
                  <a:gd name="T67" fmla="*/ 6 h 1814"/>
                  <a:gd name="T68" fmla="*/ 4 w 884"/>
                  <a:gd name="T69" fmla="*/ 7 h 1814"/>
                  <a:gd name="T70" fmla="*/ 3 w 884"/>
                  <a:gd name="T71" fmla="*/ 7 h 1814"/>
                  <a:gd name="T72" fmla="*/ 3 w 884"/>
                  <a:gd name="T73" fmla="*/ 8 h 1814"/>
                  <a:gd name="T74" fmla="*/ 2 w 884"/>
                  <a:gd name="T75" fmla="*/ 8 h 1814"/>
                  <a:gd name="T76" fmla="*/ 1 w 884"/>
                  <a:gd name="T77" fmla="*/ 9 h 1814"/>
                  <a:gd name="T78" fmla="*/ 1 w 884"/>
                  <a:gd name="T79" fmla="*/ 10 h 181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884"/>
                  <a:gd name="T121" fmla="*/ 0 h 1814"/>
                  <a:gd name="T122" fmla="*/ 884 w 884"/>
                  <a:gd name="T123" fmla="*/ 1814 h 181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884" h="1814">
                    <a:moveTo>
                      <a:pt x="20" y="1814"/>
                    </a:moveTo>
                    <a:lnTo>
                      <a:pt x="13" y="1747"/>
                    </a:lnTo>
                    <a:lnTo>
                      <a:pt x="8" y="1681"/>
                    </a:lnTo>
                    <a:lnTo>
                      <a:pt x="3" y="1619"/>
                    </a:lnTo>
                    <a:lnTo>
                      <a:pt x="1" y="1559"/>
                    </a:lnTo>
                    <a:lnTo>
                      <a:pt x="0" y="1501"/>
                    </a:lnTo>
                    <a:lnTo>
                      <a:pt x="0" y="1445"/>
                    </a:lnTo>
                    <a:lnTo>
                      <a:pt x="1" y="1391"/>
                    </a:lnTo>
                    <a:lnTo>
                      <a:pt x="4" y="1338"/>
                    </a:lnTo>
                    <a:lnTo>
                      <a:pt x="8" y="1288"/>
                    </a:lnTo>
                    <a:lnTo>
                      <a:pt x="14" y="1240"/>
                    </a:lnTo>
                    <a:lnTo>
                      <a:pt x="21" y="1194"/>
                    </a:lnTo>
                    <a:lnTo>
                      <a:pt x="29" y="1149"/>
                    </a:lnTo>
                    <a:lnTo>
                      <a:pt x="37" y="1106"/>
                    </a:lnTo>
                    <a:lnTo>
                      <a:pt x="47" y="1064"/>
                    </a:lnTo>
                    <a:lnTo>
                      <a:pt x="59" y="1025"/>
                    </a:lnTo>
                    <a:lnTo>
                      <a:pt x="71" y="985"/>
                    </a:lnTo>
                    <a:lnTo>
                      <a:pt x="84" y="948"/>
                    </a:lnTo>
                    <a:lnTo>
                      <a:pt x="98" y="913"/>
                    </a:lnTo>
                    <a:lnTo>
                      <a:pt x="113" y="877"/>
                    </a:lnTo>
                    <a:lnTo>
                      <a:pt x="129" y="845"/>
                    </a:lnTo>
                    <a:lnTo>
                      <a:pt x="146" y="812"/>
                    </a:lnTo>
                    <a:lnTo>
                      <a:pt x="164" y="780"/>
                    </a:lnTo>
                    <a:lnTo>
                      <a:pt x="183" y="750"/>
                    </a:lnTo>
                    <a:lnTo>
                      <a:pt x="202" y="720"/>
                    </a:lnTo>
                    <a:lnTo>
                      <a:pt x="222" y="692"/>
                    </a:lnTo>
                    <a:lnTo>
                      <a:pt x="243" y="663"/>
                    </a:lnTo>
                    <a:lnTo>
                      <a:pt x="264" y="637"/>
                    </a:lnTo>
                    <a:lnTo>
                      <a:pt x="286" y="610"/>
                    </a:lnTo>
                    <a:lnTo>
                      <a:pt x="309" y="583"/>
                    </a:lnTo>
                    <a:lnTo>
                      <a:pt x="332" y="558"/>
                    </a:lnTo>
                    <a:lnTo>
                      <a:pt x="356" y="533"/>
                    </a:lnTo>
                    <a:lnTo>
                      <a:pt x="381" y="509"/>
                    </a:lnTo>
                    <a:lnTo>
                      <a:pt x="440" y="452"/>
                    </a:lnTo>
                    <a:lnTo>
                      <a:pt x="494" y="402"/>
                    </a:lnTo>
                    <a:lnTo>
                      <a:pt x="544" y="359"/>
                    </a:lnTo>
                    <a:lnTo>
                      <a:pt x="588" y="319"/>
                    </a:lnTo>
                    <a:lnTo>
                      <a:pt x="628" y="285"/>
                    </a:lnTo>
                    <a:lnTo>
                      <a:pt x="665" y="255"/>
                    </a:lnTo>
                    <a:lnTo>
                      <a:pt x="697" y="228"/>
                    </a:lnTo>
                    <a:lnTo>
                      <a:pt x="726" y="203"/>
                    </a:lnTo>
                    <a:lnTo>
                      <a:pt x="753" y="179"/>
                    </a:lnTo>
                    <a:lnTo>
                      <a:pt x="775" y="157"/>
                    </a:lnTo>
                    <a:lnTo>
                      <a:pt x="795" y="134"/>
                    </a:lnTo>
                    <a:lnTo>
                      <a:pt x="812" y="111"/>
                    </a:lnTo>
                    <a:lnTo>
                      <a:pt x="826" y="87"/>
                    </a:lnTo>
                    <a:lnTo>
                      <a:pt x="838" y="61"/>
                    </a:lnTo>
                    <a:lnTo>
                      <a:pt x="848" y="32"/>
                    </a:lnTo>
                    <a:lnTo>
                      <a:pt x="856" y="0"/>
                    </a:lnTo>
                    <a:lnTo>
                      <a:pt x="862" y="100"/>
                    </a:lnTo>
                    <a:lnTo>
                      <a:pt x="867" y="193"/>
                    </a:lnTo>
                    <a:lnTo>
                      <a:pt x="872" y="280"/>
                    </a:lnTo>
                    <a:lnTo>
                      <a:pt x="876" y="361"/>
                    </a:lnTo>
                    <a:lnTo>
                      <a:pt x="880" y="435"/>
                    </a:lnTo>
                    <a:lnTo>
                      <a:pt x="883" y="505"/>
                    </a:lnTo>
                    <a:lnTo>
                      <a:pt x="884" y="569"/>
                    </a:lnTo>
                    <a:lnTo>
                      <a:pt x="884" y="629"/>
                    </a:lnTo>
                    <a:lnTo>
                      <a:pt x="883" y="684"/>
                    </a:lnTo>
                    <a:lnTo>
                      <a:pt x="880" y="737"/>
                    </a:lnTo>
                    <a:lnTo>
                      <a:pt x="875" y="786"/>
                    </a:lnTo>
                    <a:lnTo>
                      <a:pt x="868" y="832"/>
                    </a:lnTo>
                    <a:lnTo>
                      <a:pt x="859" y="876"/>
                    </a:lnTo>
                    <a:lnTo>
                      <a:pt x="847" y="917"/>
                    </a:lnTo>
                    <a:lnTo>
                      <a:pt x="834" y="958"/>
                    </a:lnTo>
                    <a:lnTo>
                      <a:pt x="817" y="997"/>
                    </a:lnTo>
                    <a:lnTo>
                      <a:pt x="797" y="1035"/>
                    </a:lnTo>
                    <a:lnTo>
                      <a:pt x="774" y="1073"/>
                    </a:lnTo>
                    <a:lnTo>
                      <a:pt x="747" y="1111"/>
                    </a:lnTo>
                    <a:lnTo>
                      <a:pt x="718" y="1151"/>
                    </a:lnTo>
                    <a:lnTo>
                      <a:pt x="684" y="1190"/>
                    </a:lnTo>
                    <a:lnTo>
                      <a:pt x="648" y="1231"/>
                    </a:lnTo>
                    <a:lnTo>
                      <a:pt x="605" y="1274"/>
                    </a:lnTo>
                    <a:lnTo>
                      <a:pt x="561" y="1320"/>
                    </a:lnTo>
                    <a:lnTo>
                      <a:pt x="510" y="1367"/>
                    </a:lnTo>
                    <a:lnTo>
                      <a:pt x="456" y="1418"/>
                    </a:lnTo>
                    <a:lnTo>
                      <a:pt x="395" y="1474"/>
                    </a:lnTo>
                    <a:lnTo>
                      <a:pt x="331" y="1531"/>
                    </a:lnTo>
                    <a:lnTo>
                      <a:pt x="261" y="1594"/>
                    </a:lnTo>
                    <a:lnTo>
                      <a:pt x="187" y="1663"/>
                    </a:lnTo>
                    <a:lnTo>
                      <a:pt x="106" y="1735"/>
                    </a:lnTo>
                    <a:lnTo>
                      <a:pt x="20" y="1814"/>
                    </a:lnTo>
                    <a:close/>
                  </a:path>
                </a:pathLst>
              </a:custGeom>
              <a:solidFill>
                <a:srgbClr val="00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6223" name="Freeform 214"/>
              <p:cNvSpPr>
                <a:spLocks/>
              </p:cNvSpPr>
              <p:nvPr/>
            </p:nvSpPr>
            <p:spPr bwMode="auto">
              <a:xfrm>
                <a:off x="3420" y="3282"/>
                <a:ext cx="70" cy="232"/>
              </a:xfrm>
              <a:custGeom>
                <a:avLst/>
                <a:gdLst>
                  <a:gd name="T0" fmla="*/ 2 w 401"/>
                  <a:gd name="T1" fmla="*/ 0 h 1314"/>
                  <a:gd name="T2" fmla="*/ 2 w 401"/>
                  <a:gd name="T3" fmla="*/ 0 h 1314"/>
                  <a:gd name="T4" fmla="*/ 2 w 401"/>
                  <a:gd name="T5" fmla="*/ 1 h 1314"/>
                  <a:gd name="T6" fmla="*/ 1 w 401"/>
                  <a:gd name="T7" fmla="*/ 1 h 1314"/>
                  <a:gd name="T8" fmla="*/ 1 w 401"/>
                  <a:gd name="T9" fmla="*/ 1 h 1314"/>
                  <a:gd name="T10" fmla="*/ 1 w 401"/>
                  <a:gd name="T11" fmla="*/ 1 h 1314"/>
                  <a:gd name="T12" fmla="*/ 1 w 401"/>
                  <a:gd name="T13" fmla="*/ 2 h 1314"/>
                  <a:gd name="T14" fmla="*/ 1 w 401"/>
                  <a:gd name="T15" fmla="*/ 2 h 1314"/>
                  <a:gd name="T16" fmla="*/ 0 w 401"/>
                  <a:gd name="T17" fmla="*/ 3 h 1314"/>
                  <a:gd name="T18" fmla="*/ 0 w 401"/>
                  <a:gd name="T19" fmla="*/ 3 h 1314"/>
                  <a:gd name="T20" fmla="*/ 0 w 401"/>
                  <a:gd name="T21" fmla="*/ 4 h 1314"/>
                  <a:gd name="T22" fmla="*/ 0 w 401"/>
                  <a:gd name="T23" fmla="*/ 4 h 1314"/>
                  <a:gd name="T24" fmla="*/ 0 w 401"/>
                  <a:gd name="T25" fmla="*/ 5 h 1314"/>
                  <a:gd name="T26" fmla="*/ 0 w 401"/>
                  <a:gd name="T27" fmla="*/ 5 h 1314"/>
                  <a:gd name="T28" fmla="*/ 0 w 401"/>
                  <a:gd name="T29" fmla="*/ 6 h 1314"/>
                  <a:gd name="T30" fmla="*/ 0 w 401"/>
                  <a:gd name="T31" fmla="*/ 7 h 1314"/>
                  <a:gd name="T32" fmla="*/ 0 w 401"/>
                  <a:gd name="T33" fmla="*/ 7 h 1314"/>
                  <a:gd name="T34" fmla="*/ 0 w 401"/>
                  <a:gd name="T35" fmla="*/ 7 h 1314"/>
                  <a:gd name="T36" fmla="*/ 0 w 401"/>
                  <a:gd name="T37" fmla="*/ 6 h 1314"/>
                  <a:gd name="T38" fmla="*/ 0 w 401"/>
                  <a:gd name="T39" fmla="*/ 5 h 1314"/>
                  <a:gd name="T40" fmla="*/ 0 w 401"/>
                  <a:gd name="T41" fmla="*/ 5 h 1314"/>
                  <a:gd name="T42" fmla="*/ 0 w 401"/>
                  <a:gd name="T43" fmla="*/ 4 h 1314"/>
                  <a:gd name="T44" fmla="*/ 0 w 401"/>
                  <a:gd name="T45" fmla="*/ 4 h 1314"/>
                  <a:gd name="T46" fmla="*/ 0 w 401"/>
                  <a:gd name="T47" fmla="*/ 3 h 1314"/>
                  <a:gd name="T48" fmla="*/ 0 w 401"/>
                  <a:gd name="T49" fmla="*/ 3 h 1314"/>
                  <a:gd name="T50" fmla="*/ 1 w 401"/>
                  <a:gd name="T51" fmla="*/ 2 h 1314"/>
                  <a:gd name="T52" fmla="*/ 1 w 401"/>
                  <a:gd name="T53" fmla="*/ 2 h 1314"/>
                  <a:gd name="T54" fmla="*/ 1 w 401"/>
                  <a:gd name="T55" fmla="*/ 2 h 1314"/>
                  <a:gd name="T56" fmla="*/ 1 w 401"/>
                  <a:gd name="T57" fmla="*/ 1 h 1314"/>
                  <a:gd name="T58" fmla="*/ 1 w 401"/>
                  <a:gd name="T59" fmla="*/ 1 h 1314"/>
                  <a:gd name="T60" fmla="*/ 2 w 401"/>
                  <a:gd name="T61" fmla="*/ 1 h 1314"/>
                  <a:gd name="T62" fmla="*/ 2 w 401"/>
                  <a:gd name="T63" fmla="*/ 1 h 1314"/>
                  <a:gd name="T64" fmla="*/ 2 w 401"/>
                  <a:gd name="T65" fmla="*/ 0 h 1314"/>
                  <a:gd name="T66" fmla="*/ 2 w 401"/>
                  <a:gd name="T67" fmla="*/ 0 h 1314"/>
                  <a:gd name="T68" fmla="*/ 2 w 401"/>
                  <a:gd name="T69" fmla="*/ 0 h 131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401"/>
                  <a:gd name="T106" fmla="*/ 0 h 1314"/>
                  <a:gd name="T107" fmla="*/ 401 w 401"/>
                  <a:gd name="T108" fmla="*/ 1314 h 131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401" h="1314">
                    <a:moveTo>
                      <a:pt x="385" y="0"/>
                    </a:moveTo>
                    <a:lnTo>
                      <a:pt x="385" y="0"/>
                    </a:lnTo>
                    <a:lnTo>
                      <a:pt x="360" y="25"/>
                    </a:lnTo>
                    <a:lnTo>
                      <a:pt x="336" y="50"/>
                    </a:lnTo>
                    <a:lnTo>
                      <a:pt x="313" y="75"/>
                    </a:lnTo>
                    <a:lnTo>
                      <a:pt x="289" y="102"/>
                    </a:lnTo>
                    <a:lnTo>
                      <a:pt x="267" y="130"/>
                    </a:lnTo>
                    <a:lnTo>
                      <a:pt x="246" y="156"/>
                    </a:lnTo>
                    <a:lnTo>
                      <a:pt x="225" y="185"/>
                    </a:lnTo>
                    <a:lnTo>
                      <a:pt x="205" y="212"/>
                    </a:lnTo>
                    <a:lnTo>
                      <a:pt x="185" y="243"/>
                    </a:lnTo>
                    <a:lnTo>
                      <a:pt x="167" y="274"/>
                    </a:lnTo>
                    <a:lnTo>
                      <a:pt x="149" y="306"/>
                    </a:lnTo>
                    <a:lnTo>
                      <a:pt x="130" y="338"/>
                    </a:lnTo>
                    <a:lnTo>
                      <a:pt x="114" y="373"/>
                    </a:lnTo>
                    <a:lnTo>
                      <a:pt x="100" y="408"/>
                    </a:lnTo>
                    <a:lnTo>
                      <a:pt x="86" y="443"/>
                    </a:lnTo>
                    <a:lnTo>
                      <a:pt x="72" y="480"/>
                    </a:lnTo>
                    <a:lnTo>
                      <a:pt x="61" y="521"/>
                    </a:lnTo>
                    <a:lnTo>
                      <a:pt x="49" y="560"/>
                    </a:lnTo>
                    <a:lnTo>
                      <a:pt x="38" y="602"/>
                    </a:lnTo>
                    <a:lnTo>
                      <a:pt x="30" y="647"/>
                    </a:lnTo>
                    <a:lnTo>
                      <a:pt x="22" y="692"/>
                    </a:lnTo>
                    <a:lnTo>
                      <a:pt x="16" y="738"/>
                    </a:lnTo>
                    <a:lnTo>
                      <a:pt x="9" y="786"/>
                    </a:lnTo>
                    <a:lnTo>
                      <a:pt x="5" y="836"/>
                    </a:lnTo>
                    <a:lnTo>
                      <a:pt x="3" y="890"/>
                    </a:lnTo>
                    <a:lnTo>
                      <a:pt x="0" y="944"/>
                    </a:lnTo>
                    <a:lnTo>
                      <a:pt x="0" y="1000"/>
                    </a:lnTo>
                    <a:lnTo>
                      <a:pt x="1" y="1058"/>
                    </a:lnTo>
                    <a:lnTo>
                      <a:pt x="4" y="1118"/>
                    </a:lnTo>
                    <a:lnTo>
                      <a:pt x="9" y="1181"/>
                    </a:lnTo>
                    <a:lnTo>
                      <a:pt x="15" y="1247"/>
                    </a:lnTo>
                    <a:lnTo>
                      <a:pt x="21" y="1314"/>
                    </a:lnTo>
                    <a:lnTo>
                      <a:pt x="42" y="1311"/>
                    </a:lnTo>
                    <a:lnTo>
                      <a:pt x="36" y="1244"/>
                    </a:lnTo>
                    <a:lnTo>
                      <a:pt x="30" y="1179"/>
                    </a:lnTo>
                    <a:lnTo>
                      <a:pt x="25" y="1118"/>
                    </a:lnTo>
                    <a:lnTo>
                      <a:pt x="25" y="1058"/>
                    </a:lnTo>
                    <a:lnTo>
                      <a:pt x="24" y="1000"/>
                    </a:lnTo>
                    <a:lnTo>
                      <a:pt x="24" y="944"/>
                    </a:lnTo>
                    <a:lnTo>
                      <a:pt x="24" y="890"/>
                    </a:lnTo>
                    <a:lnTo>
                      <a:pt x="26" y="839"/>
                    </a:lnTo>
                    <a:lnTo>
                      <a:pt x="30" y="789"/>
                    </a:lnTo>
                    <a:lnTo>
                      <a:pt x="37" y="740"/>
                    </a:lnTo>
                    <a:lnTo>
                      <a:pt x="44" y="694"/>
                    </a:lnTo>
                    <a:lnTo>
                      <a:pt x="51" y="650"/>
                    </a:lnTo>
                    <a:lnTo>
                      <a:pt x="59" y="608"/>
                    </a:lnTo>
                    <a:lnTo>
                      <a:pt x="70" y="566"/>
                    </a:lnTo>
                    <a:lnTo>
                      <a:pt x="82" y="526"/>
                    </a:lnTo>
                    <a:lnTo>
                      <a:pt x="93" y="488"/>
                    </a:lnTo>
                    <a:lnTo>
                      <a:pt x="107" y="451"/>
                    </a:lnTo>
                    <a:lnTo>
                      <a:pt x="121" y="416"/>
                    </a:lnTo>
                    <a:lnTo>
                      <a:pt x="135" y="380"/>
                    </a:lnTo>
                    <a:lnTo>
                      <a:pt x="151" y="349"/>
                    </a:lnTo>
                    <a:lnTo>
                      <a:pt x="167" y="316"/>
                    </a:lnTo>
                    <a:lnTo>
                      <a:pt x="185" y="285"/>
                    </a:lnTo>
                    <a:lnTo>
                      <a:pt x="204" y="256"/>
                    </a:lnTo>
                    <a:lnTo>
                      <a:pt x="223" y="225"/>
                    </a:lnTo>
                    <a:lnTo>
                      <a:pt x="243" y="198"/>
                    </a:lnTo>
                    <a:lnTo>
                      <a:pt x="264" y="169"/>
                    </a:lnTo>
                    <a:lnTo>
                      <a:pt x="285" y="143"/>
                    </a:lnTo>
                    <a:lnTo>
                      <a:pt x="308" y="115"/>
                    </a:lnTo>
                    <a:lnTo>
                      <a:pt x="329" y="90"/>
                    </a:lnTo>
                    <a:lnTo>
                      <a:pt x="352" y="65"/>
                    </a:lnTo>
                    <a:lnTo>
                      <a:pt x="376" y="40"/>
                    </a:lnTo>
                    <a:lnTo>
                      <a:pt x="401" y="15"/>
                    </a:lnTo>
                    <a:lnTo>
                      <a:pt x="38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6224" name="Freeform 215"/>
              <p:cNvSpPr>
                <a:spLocks/>
              </p:cNvSpPr>
              <p:nvPr/>
            </p:nvSpPr>
            <p:spPr bwMode="auto">
              <a:xfrm>
                <a:off x="3488" y="3181"/>
                <a:ext cx="87" cy="103"/>
              </a:xfrm>
              <a:custGeom>
                <a:avLst/>
                <a:gdLst>
                  <a:gd name="T0" fmla="*/ 3 w 494"/>
                  <a:gd name="T1" fmla="*/ 0 h 586"/>
                  <a:gd name="T2" fmla="*/ 3 w 494"/>
                  <a:gd name="T3" fmla="*/ 0 h 586"/>
                  <a:gd name="T4" fmla="*/ 2 w 494"/>
                  <a:gd name="T5" fmla="*/ 1 h 586"/>
                  <a:gd name="T6" fmla="*/ 2 w 494"/>
                  <a:gd name="T7" fmla="*/ 1 h 586"/>
                  <a:gd name="T8" fmla="*/ 2 w 494"/>
                  <a:gd name="T9" fmla="*/ 1 h 586"/>
                  <a:gd name="T10" fmla="*/ 2 w 494"/>
                  <a:gd name="T11" fmla="*/ 1 h 586"/>
                  <a:gd name="T12" fmla="*/ 2 w 494"/>
                  <a:gd name="T13" fmla="*/ 1 h 586"/>
                  <a:gd name="T14" fmla="*/ 2 w 494"/>
                  <a:gd name="T15" fmla="*/ 1 h 586"/>
                  <a:gd name="T16" fmla="*/ 2 w 494"/>
                  <a:gd name="T17" fmla="*/ 1 h 586"/>
                  <a:gd name="T18" fmla="*/ 2 w 494"/>
                  <a:gd name="T19" fmla="*/ 1 h 586"/>
                  <a:gd name="T20" fmla="*/ 2 w 494"/>
                  <a:gd name="T21" fmla="*/ 2 h 586"/>
                  <a:gd name="T22" fmla="*/ 2 w 494"/>
                  <a:gd name="T23" fmla="*/ 2 h 586"/>
                  <a:gd name="T24" fmla="*/ 1 w 494"/>
                  <a:gd name="T25" fmla="*/ 2 h 586"/>
                  <a:gd name="T26" fmla="*/ 1 w 494"/>
                  <a:gd name="T27" fmla="*/ 2 h 586"/>
                  <a:gd name="T28" fmla="*/ 1 w 494"/>
                  <a:gd name="T29" fmla="*/ 2 h 586"/>
                  <a:gd name="T30" fmla="*/ 1 w 494"/>
                  <a:gd name="T31" fmla="*/ 2 h 586"/>
                  <a:gd name="T32" fmla="*/ 0 w 494"/>
                  <a:gd name="T33" fmla="*/ 3 h 586"/>
                  <a:gd name="T34" fmla="*/ 0 w 494"/>
                  <a:gd name="T35" fmla="*/ 3 h 586"/>
                  <a:gd name="T36" fmla="*/ 0 w 494"/>
                  <a:gd name="T37" fmla="*/ 3 h 586"/>
                  <a:gd name="T38" fmla="*/ 0 w 494"/>
                  <a:gd name="T39" fmla="*/ 3 h 586"/>
                  <a:gd name="T40" fmla="*/ 1 w 494"/>
                  <a:gd name="T41" fmla="*/ 3 h 586"/>
                  <a:gd name="T42" fmla="*/ 1 w 494"/>
                  <a:gd name="T43" fmla="*/ 2 h 586"/>
                  <a:gd name="T44" fmla="*/ 1 w 494"/>
                  <a:gd name="T45" fmla="*/ 2 h 586"/>
                  <a:gd name="T46" fmla="*/ 1 w 494"/>
                  <a:gd name="T47" fmla="*/ 2 h 586"/>
                  <a:gd name="T48" fmla="*/ 2 w 494"/>
                  <a:gd name="T49" fmla="*/ 2 h 586"/>
                  <a:gd name="T50" fmla="*/ 2 w 494"/>
                  <a:gd name="T51" fmla="*/ 2 h 586"/>
                  <a:gd name="T52" fmla="*/ 2 w 494"/>
                  <a:gd name="T53" fmla="*/ 2 h 586"/>
                  <a:gd name="T54" fmla="*/ 2 w 494"/>
                  <a:gd name="T55" fmla="*/ 1 h 586"/>
                  <a:gd name="T56" fmla="*/ 2 w 494"/>
                  <a:gd name="T57" fmla="*/ 1 h 586"/>
                  <a:gd name="T58" fmla="*/ 2 w 494"/>
                  <a:gd name="T59" fmla="*/ 1 h 586"/>
                  <a:gd name="T60" fmla="*/ 2 w 494"/>
                  <a:gd name="T61" fmla="*/ 1 h 586"/>
                  <a:gd name="T62" fmla="*/ 2 w 494"/>
                  <a:gd name="T63" fmla="*/ 1 h 586"/>
                  <a:gd name="T64" fmla="*/ 3 w 494"/>
                  <a:gd name="T65" fmla="*/ 1 h 586"/>
                  <a:gd name="T66" fmla="*/ 3 w 494"/>
                  <a:gd name="T67" fmla="*/ 1 h 586"/>
                  <a:gd name="T68" fmla="*/ 3 w 494"/>
                  <a:gd name="T69" fmla="*/ 0 h 586"/>
                  <a:gd name="T70" fmla="*/ 3 w 494"/>
                  <a:gd name="T71" fmla="*/ 0 h 586"/>
                  <a:gd name="T72" fmla="*/ 3 w 494"/>
                  <a:gd name="T73" fmla="*/ 0 h 586"/>
                  <a:gd name="T74" fmla="*/ 3 w 494"/>
                  <a:gd name="T75" fmla="*/ 0 h 586"/>
                  <a:gd name="T76" fmla="*/ 3 w 494"/>
                  <a:gd name="T77" fmla="*/ 0 h 586"/>
                  <a:gd name="T78" fmla="*/ 3 w 494"/>
                  <a:gd name="T79" fmla="*/ 0 h 58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494"/>
                  <a:gd name="T121" fmla="*/ 0 h 586"/>
                  <a:gd name="T122" fmla="*/ 494 w 494"/>
                  <a:gd name="T123" fmla="*/ 586 h 58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494" h="586">
                    <a:moveTo>
                      <a:pt x="494" y="70"/>
                    </a:moveTo>
                    <a:lnTo>
                      <a:pt x="473" y="68"/>
                    </a:lnTo>
                    <a:lnTo>
                      <a:pt x="465" y="99"/>
                    </a:lnTo>
                    <a:lnTo>
                      <a:pt x="454" y="127"/>
                    </a:lnTo>
                    <a:lnTo>
                      <a:pt x="443" y="152"/>
                    </a:lnTo>
                    <a:lnTo>
                      <a:pt x="430" y="174"/>
                    </a:lnTo>
                    <a:lnTo>
                      <a:pt x="412" y="198"/>
                    </a:lnTo>
                    <a:lnTo>
                      <a:pt x="394" y="219"/>
                    </a:lnTo>
                    <a:lnTo>
                      <a:pt x="372" y="241"/>
                    </a:lnTo>
                    <a:lnTo>
                      <a:pt x="345" y="265"/>
                    </a:lnTo>
                    <a:lnTo>
                      <a:pt x="318" y="290"/>
                    </a:lnTo>
                    <a:lnTo>
                      <a:pt x="285" y="316"/>
                    </a:lnTo>
                    <a:lnTo>
                      <a:pt x="248" y="347"/>
                    </a:lnTo>
                    <a:lnTo>
                      <a:pt x="208" y="382"/>
                    </a:lnTo>
                    <a:lnTo>
                      <a:pt x="163" y="421"/>
                    </a:lnTo>
                    <a:lnTo>
                      <a:pt x="113" y="464"/>
                    </a:lnTo>
                    <a:lnTo>
                      <a:pt x="59" y="514"/>
                    </a:lnTo>
                    <a:lnTo>
                      <a:pt x="0" y="571"/>
                    </a:lnTo>
                    <a:lnTo>
                      <a:pt x="16" y="586"/>
                    </a:lnTo>
                    <a:lnTo>
                      <a:pt x="75" y="530"/>
                    </a:lnTo>
                    <a:lnTo>
                      <a:pt x="129" y="480"/>
                    </a:lnTo>
                    <a:lnTo>
                      <a:pt x="179" y="437"/>
                    </a:lnTo>
                    <a:lnTo>
                      <a:pt x="223" y="397"/>
                    </a:lnTo>
                    <a:lnTo>
                      <a:pt x="261" y="363"/>
                    </a:lnTo>
                    <a:lnTo>
                      <a:pt x="298" y="334"/>
                    </a:lnTo>
                    <a:lnTo>
                      <a:pt x="331" y="305"/>
                    </a:lnTo>
                    <a:lnTo>
                      <a:pt x="361" y="281"/>
                    </a:lnTo>
                    <a:lnTo>
                      <a:pt x="387" y="257"/>
                    </a:lnTo>
                    <a:lnTo>
                      <a:pt x="410" y="235"/>
                    </a:lnTo>
                    <a:lnTo>
                      <a:pt x="431" y="211"/>
                    </a:lnTo>
                    <a:lnTo>
                      <a:pt x="448" y="187"/>
                    </a:lnTo>
                    <a:lnTo>
                      <a:pt x="464" y="162"/>
                    </a:lnTo>
                    <a:lnTo>
                      <a:pt x="475" y="135"/>
                    </a:lnTo>
                    <a:lnTo>
                      <a:pt x="486" y="105"/>
                    </a:lnTo>
                    <a:lnTo>
                      <a:pt x="494" y="73"/>
                    </a:lnTo>
                    <a:lnTo>
                      <a:pt x="473" y="70"/>
                    </a:lnTo>
                    <a:lnTo>
                      <a:pt x="494" y="70"/>
                    </a:lnTo>
                    <a:lnTo>
                      <a:pt x="490" y="0"/>
                    </a:lnTo>
                    <a:lnTo>
                      <a:pt x="473" y="68"/>
                    </a:lnTo>
                    <a:lnTo>
                      <a:pt x="494" y="7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6225" name="Freeform 216"/>
              <p:cNvSpPr>
                <a:spLocks/>
              </p:cNvSpPr>
              <p:nvPr/>
            </p:nvSpPr>
            <p:spPr bwMode="auto">
              <a:xfrm>
                <a:off x="3424" y="3193"/>
                <a:ext cx="156" cy="325"/>
              </a:xfrm>
              <a:custGeom>
                <a:avLst/>
                <a:gdLst>
                  <a:gd name="T0" fmla="*/ 0 w 887"/>
                  <a:gd name="T1" fmla="*/ 10 h 1836"/>
                  <a:gd name="T2" fmla="*/ 1 w 887"/>
                  <a:gd name="T3" fmla="*/ 9 h 1836"/>
                  <a:gd name="T4" fmla="*/ 2 w 887"/>
                  <a:gd name="T5" fmla="*/ 8 h 1836"/>
                  <a:gd name="T6" fmla="*/ 2 w 887"/>
                  <a:gd name="T7" fmla="*/ 8 h 1836"/>
                  <a:gd name="T8" fmla="*/ 3 w 887"/>
                  <a:gd name="T9" fmla="*/ 7 h 1836"/>
                  <a:gd name="T10" fmla="*/ 4 w 887"/>
                  <a:gd name="T11" fmla="*/ 7 h 1836"/>
                  <a:gd name="T12" fmla="*/ 4 w 887"/>
                  <a:gd name="T13" fmla="*/ 6 h 1836"/>
                  <a:gd name="T14" fmla="*/ 4 w 887"/>
                  <a:gd name="T15" fmla="*/ 6 h 1836"/>
                  <a:gd name="T16" fmla="*/ 4 w 887"/>
                  <a:gd name="T17" fmla="*/ 5 h 1836"/>
                  <a:gd name="T18" fmla="*/ 5 w 887"/>
                  <a:gd name="T19" fmla="*/ 5 h 1836"/>
                  <a:gd name="T20" fmla="*/ 5 w 887"/>
                  <a:gd name="T21" fmla="*/ 5 h 1836"/>
                  <a:gd name="T22" fmla="*/ 5 w 887"/>
                  <a:gd name="T23" fmla="*/ 4 h 1836"/>
                  <a:gd name="T24" fmla="*/ 5 w 887"/>
                  <a:gd name="T25" fmla="*/ 4 h 1836"/>
                  <a:gd name="T26" fmla="*/ 5 w 887"/>
                  <a:gd name="T27" fmla="*/ 3 h 1836"/>
                  <a:gd name="T28" fmla="*/ 5 w 887"/>
                  <a:gd name="T29" fmla="*/ 2 h 1836"/>
                  <a:gd name="T30" fmla="*/ 5 w 887"/>
                  <a:gd name="T31" fmla="*/ 1 h 1836"/>
                  <a:gd name="T32" fmla="*/ 5 w 887"/>
                  <a:gd name="T33" fmla="*/ 0 h 1836"/>
                  <a:gd name="T34" fmla="*/ 5 w 887"/>
                  <a:gd name="T35" fmla="*/ 1 h 1836"/>
                  <a:gd name="T36" fmla="*/ 5 w 887"/>
                  <a:gd name="T37" fmla="*/ 2 h 1836"/>
                  <a:gd name="T38" fmla="*/ 5 w 887"/>
                  <a:gd name="T39" fmla="*/ 2 h 1836"/>
                  <a:gd name="T40" fmla="*/ 5 w 887"/>
                  <a:gd name="T41" fmla="*/ 3 h 1836"/>
                  <a:gd name="T42" fmla="*/ 5 w 887"/>
                  <a:gd name="T43" fmla="*/ 4 h 1836"/>
                  <a:gd name="T44" fmla="*/ 5 w 887"/>
                  <a:gd name="T45" fmla="*/ 4 h 1836"/>
                  <a:gd name="T46" fmla="*/ 5 w 887"/>
                  <a:gd name="T47" fmla="*/ 5 h 1836"/>
                  <a:gd name="T48" fmla="*/ 4 w 887"/>
                  <a:gd name="T49" fmla="*/ 5 h 1836"/>
                  <a:gd name="T50" fmla="*/ 4 w 887"/>
                  <a:gd name="T51" fmla="*/ 6 h 1836"/>
                  <a:gd name="T52" fmla="*/ 4 w 887"/>
                  <a:gd name="T53" fmla="*/ 6 h 1836"/>
                  <a:gd name="T54" fmla="*/ 4 w 887"/>
                  <a:gd name="T55" fmla="*/ 7 h 1836"/>
                  <a:gd name="T56" fmla="*/ 3 w 887"/>
                  <a:gd name="T57" fmla="*/ 7 h 1836"/>
                  <a:gd name="T58" fmla="*/ 3 w 887"/>
                  <a:gd name="T59" fmla="*/ 8 h 1836"/>
                  <a:gd name="T60" fmla="*/ 2 w 887"/>
                  <a:gd name="T61" fmla="*/ 8 h 1836"/>
                  <a:gd name="T62" fmla="*/ 1 w 887"/>
                  <a:gd name="T63" fmla="*/ 9 h 1836"/>
                  <a:gd name="T64" fmla="*/ 1 w 887"/>
                  <a:gd name="T65" fmla="*/ 10 h 1836"/>
                  <a:gd name="T66" fmla="*/ 0 w 887"/>
                  <a:gd name="T67" fmla="*/ 10 h 1836"/>
                  <a:gd name="T68" fmla="*/ 0 w 887"/>
                  <a:gd name="T69" fmla="*/ 10 h 1836"/>
                  <a:gd name="T70" fmla="*/ 0 w 887"/>
                  <a:gd name="T71" fmla="*/ 10 h 18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87"/>
                  <a:gd name="T109" fmla="*/ 0 h 1836"/>
                  <a:gd name="T110" fmla="*/ 887 w 887"/>
                  <a:gd name="T111" fmla="*/ 1836 h 18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87" h="1836">
                    <a:moveTo>
                      <a:pt x="0" y="1815"/>
                    </a:moveTo>
                    <a:lnTo>
                      <a:pt x="19" y="1821"/>
                    </a:lnTo>
                    <a:lnTo>
                      <a:pt x="105" y="1743"/>
                    </a:lnTo>
                    <a:lnTo>
                      <a:pt x="185" y="1670"/>
                    </a:lnTo>
                    <a:lnTo>
                      <a:pt x="260" y="1602"/>
                    </a:lnTo>
                    <a:lnTo>
                      <a:pt x="330" y="1539"/>
                    </a:lnTo>
                    <a:lnTo>
                      <a:pt x="394" y="1481"/>
                    </a:lnTo>
                    <a:lnTo>
                      <a:pt x="455" y="1426"/>
                    </a:lnTo>
                    <a:lnTo>
                      <a:pt x="508" y="1375"/>
                    </a:lnTo>
                    <a:lnTo>
                      <a:pt x="560" y="1328"/>
                    </a:lnTo>
                    <a:lnTo>
                      <a:pt x="604" y="1282"/>
                    </a:lnTo>
                    <a:lnTo>
                      <a:pt x="646" y="1239"/>
                    </a:lnTo>
                    <a:lnTo>
                      <a:pt x="683" y="1198"/>
                    </a:lnTo>
                    <a:lnTo>
                      <a:pt x="719" y="1157"/>
                    </a:lnTo>
                    <a:lnTo>
                      <a:pt x="748" y="1118"/>
                    </a:lnTo>
                    <a:lnTo>
                      <a:pt x="774" y="1080"/>
                    </a:lnTo>
                    <a:lnTo>
                      <a:pt x="797" y="1040"/>
                    </a:lnTo>
                    <a:lnTo>
                      <a:pt x="818" y="1002"/>
                    </a:lnTo>
                    <a:lnTo>
                      <a:pt x="836" y="961"/>
                    </a:lnTo>
                    <a:lnTo>
                      <a:pt x="849" y="919"/>
                    </a:lnTo>
                    <a:lnTo>
                      <a:pt x="860" y="879"/>
                    </a:lnTo>
                    <a:lnTo>
                      <a:pt x="870" y="833"/>
                    </a:lnTo>
                    <a:lnTo>
                      <a:pt x="876" y="787"/>
                    </a:lnTo>
                    <a:lnTo>
                      <a:pt x="882" y="738"/>
                    </a:lnTo>
                    <a:lnTo>
                      <a:pt x="884" y="684"/>
                    </a:lnTo>
                    <a:lnTo>
                      <a:pt x="887" y="629"/>
                    </a:lnTo>
                    <a:lnTo>
                      <a:pt x="887" y="569"/>
                    </a:lnTo>
                    <a:lnTo>
                      <a:pt x="884" y="505"/>
                    </a:lnTo>
                    <a:lnTo>
                      <a:pt x="882" y="435"/>
                    </a:lnTo>
                    <a:lnTo>
                      <a:pt x="878" y="361"/>
                    </a:lnTo>
                    <a:lnTo>
                      <a:pt x="874" y="280"/>
                    </a:lnTo>
                    <a:lnTo>
                      <a:pt x="868" y="193"/>
                    </a:lnTo>
                    <a:lnTo>
                      <a:pt x="863" y="100"/>
                    </a:lnTo>
                    <a:lnTo>
                      <a:pt x="858" y="0"/>
                    </a:lnTo>
                    <a:lnTo>
                      <a:pt x="837" y="0"/>
                    </a:lnTo>
                    <a:lnTo>
                      <a:pt x="842" y="100"/>
                    </a:lnTo>
                    <a:lnTo>
                      <a:pt x="847" y="193"/>
                    </a:lnTo>
                    <a:lnTo>
                      <a:pt x="853" y="280"/>
                    </a:lnTo>
                    <a:lnTo>
                      <a:pt x="857" y="361"/>
                    </a:lnTo>
                    <a:lnTo>
                      <a:pt x="860" y="435"/>
                    </a:lnTo>
                    <a:lnTo>
                      <a:pt x="863" y="505"/>
                    </a:lnTo>
                    <a:lnTo>
                      <a:pt x="863" y="569"/>
                    </a:lnTo>
                    <a:lnTo>
                      <a:pt x="863" y="629"/>
                    </a:lnTo>
                    <a:lnTo>
                      <a:pt x="863" y="684"/>
                    </a:lnTo>
                    <a:lnTo>
                      <a:pt x="860" y="736"/>
                    </a:lnTo>
                    <a:lnTo>
                      <a:pt x="855" y="784"/>
                    </a:lnTo>
                    <a:lnTo>
                      <a:pt x="849" y="830"/>
                    </a:lnTo>
                    <a:lnTo>
                      <a:pt x="839" y="874"/>
                    </a:lnTo>
                    <a:lnTo>
                      <a:pt x="828" y="914"/>
                    </a:lnTo>
                    <a:lnTo>
                      <a:pt x="815" y="954"/>
                    </a:lnTo>
                    <a:lnTo>
                      <a:pt x="797" y="992"/>
                    </a:lnTo>
                    <a:lnTo>
                      <a:pt x="779" y="1030"/>
                    </a:lnTo>
                    <a:lnTo>
                      <a:pt x="755" y="1067"/>
                    </a:lnTo>
                    <a:lnTo>
                      <a:pt x="729" y="1105"/>
                    </a:lnTo>
                    <a:lnTo>
                      <a:pt x="700" y="1144"/>
                    </a:lnTo>
                    <a:lnTo>
                      <a:pt x="667" y="1182"/>
                    </a:lnTo>
                    <a:lnTo>
                      <a:pt x="631" y="1223"/>
                    </a:lnTo>
                    <a:lnTo>
                      <a:pt x="589" y="1266"/>
                    </a:lnTo>
                    <a:lnTo>
                      <a:pt x="544" y="1312"/>
                    </a:lnTo>
                    <a:lnTo>
                      <a:pt x="493" y="1359"/>
                    </a:lnTo>
                    <a:lnTo>
                      <a:pt x="439" y="1411"/>
                    </a:lnTo>
                    <a:lnTo>
                      <a:pt x="378" y="1466"/>
                    </a:lnTo>
                    <a:lnTo>
                      <a:pt x="314" y="1523"/>
                    </a:lnTo>
                    <a:lnTo>
                      <a:pt x="244" y="1586"/>
                    </a:lnTo>
                    <a:lnTo>
                      <a:pt x="170" y="1655"/>
                    </a:lnTo>
                    <a:lnTo>
                      <a:pt x="89" y="1727"/>
                    </a:lnTo>
                    <a:lnTo>
                      <a:pt x="3" y="1806"/>
                    </a:lnTo>
                    <a:lnTo>
                      <a:pt x="21" y="1812"/>
                    </a:lnTo>
                    <a:lnTo>
                      <a:pt x="0" y="1815"/>
                    </a:lnTo>
                    <a:lnTo>
                      <a:pt x="1" y="1836"/>
                    </a:lnTo>
                    <a:lnTo>
                      <a:pt x="19" y="1821"/>
                    </a:lnTo>
                    <a:lnTo>
                      <a:pt x="0" y="181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6226" name="Freeform 217"/>
              <p:cNvSpPr>
                <a:spLocks/>
              </p:cNvSpPr>
              <p:nvPr/>
            </p:nvSpPr>
            <p:spPr bwMode="auto">
              <a:xfrm>
                <a:off x="3379" y="3396"/>
                <a:ext cx="241" cy="231"/>
              </a:xfrm>
              <a:custGeom>
                <a:avLst/>
                <a:gdLst>
                  <a:gd name="T0" fmla="*/ 0 w 1362"/>
                  <a:gd name="T1" fmla="*/ 7 h 1305"/>
                  <a:gd name="T2" fmla="*/ 1 w 1362"/>
                  <a:gd name="T3" fmla="*/ 7 h 1305"/>
                  <a:gd name="T4" fmla="*/ 1 w 1362"/>
                  <a:gd name="T5" fmla="*/ 7 h 1305"/>
                  <a:gd name="T6" fmla="*/ 2 w 1362"/>
                  <a:gd name="T7" fmla="*/ 7 h 1305"/>
                  <a:gd name="T8" fmla="*/ 2 w 1362"/>
                  <a:gd name="T9" fmla="*/ 7 h 1305"/>
                  <a:gd name="T10" fmla="*/ 2 w 1362"/>
                  <a:gd name="T11" fmla="*/ 6 h 1305"/>
                  <a:gd name="T12" fmla="*/ 3 w 1362"/>
                  <a:gd name="T13" fmla="*/ 6 h 1305"/>
                  <a:gd name="T14" fmla="*/ 3 w 1362"/>
                  <a:gd name="T15" fmla="*/ 6 h 1305"/>
                  <a:gd name="T16" fmla="*/ 4 w 1362"/>
                  <a:gd name="T17" fmla="*/ 6 h 1305"/>
                  <a:gd name="T18" fmla="*/ 4 w 1362"/>
                  <a:gd name="T19" fmla="*/ 5 h 1305"/>
                  <a:gd name="T20" fmla="*/ 4 w 1362"/>
                  <a:gd name="T21" fmla="*/ 5 h 1305"/>
                  <a:gd name="T22" fmla="*/ 5 w 1362"/>
                  <a:gd name="T23" fmla="*/ 5 h 1305"/>
                  <a:gd name="T24" fmla="*/ 5 w 1362"/>
                  <a:gd name="T25" fmla="*/ 5 h 1305"/>
                  <a:gd name="T26" fmla="*/ 5 w 1362"/>
                  <a:gd name="T27" fmla="*/ 4 h 1305"/>
                  <a:gd name="T28" fmla="*/ 5 w 1362"/>
                  <a:gd name="T29" fmla="*/ 4 h 1305"/>
                  <a:gd name="T30" fmla="*/ 5 w 1362"/>
                  <a:gd name="T31" fmla="*/ 4 h 1305"/>
                  <a:gd name="T32" fmla="*/ 5 w 1362"/>
                  <a:gd name="T33" fmla="*/ 3 h 1305"/>
                  <a:gd name="T34" fmla="*/ 6 w 1362"/>
                  <a:gd name="T35" fmla="*/ 3 h 1305"/>
                  <a:gd name="T36" fmla="*/ 6 w 1362"/>
                  <a:gd name="T37" fmla="*/ 3 h 1305"/>
                  <a:gd name="T38" fmla="*/ 6 w 1362"/>
                  <a:gd name="T39" fmla="*/ 2 h 1305"/>
                  <a:gd name="T40" fmla="*/ 6 w 1362"/>
                  <a:gd name="T41" fmla="*/ 2 h 1305"/>
                  <a:gd name="T42" fmla="*/ 6 w 1362"/>
                  <a:gd name="T43" fmla="*/ 2 h 1305"/>
                  <a:gd name="T44" fmla="*/ 7 w 1362"/>
                  <a:gd name="T45" fmla="*/ 1 h 1305"/>
                  <a:gd name="T46" fmla="*/ 7 w 1362"/>
                  <a:gd name="T47" fmla="*/ 0 h 1305"/>
                  <a:gd name="T48" fmla="*/ 7 w 1362"/>
                  <a:gd name="T49" fmla="*/ 0 h 1305"/>
                  <a:gd name="T50" fmla="*/ 6 w 1362"/>
                  <a:gd name="T51" fmla="*/ 0 h 1305"/>
                  <a:gd name="T52" fmla="*/ 6 w 1362"/>
                  <a:gd name="T53" fmla="*/ 1 h 1305"/>
                  <a:gd name="T54" fmla="*/ 5 w 1362"/>
                  <a:gd name="T55" fmla="*/ 1 h 1305"/>
                  <a:gd name="T56" fmla="*/ 4 w 1362"/>
                  <a:gd name="T57" fmla="*/ 1 h 1305"/>
                  <a:gd name="T58" fmla="*/ 4 w 1362"/>
                  <a:gd name="T59" fmla="*/ 1 h 1305"/>
                  <a:gd name="T60" fmla="*/ 3 w 1362"/>
                  <a:gd name="T61" fmla="*/ 2 h 1305"/>
                  <a:gd name="T62" fmla="*/ 2 w 1362"/>
                  <a:gd name="T63" fmla="*/ 2 h 1305"/>
                  <a:gd name="T64" fmla="*/ 2 w 1362"/>
                  <a:gd name="T65" fmla="*/ 3 h 1305"/>
                  <a:gd name="T66" fmla="*/ 1 w 1362"/>
                  <a:gd name="T67" fmla="*/ 3 h 1305"/>
                  <a:gd name="T68" fmla="*/ 1 w 1362"/>
                  <a:gd name="T69" fmla="*/ 4 h 1305"/>
                  <a:gd name="T70" fmla="*/ 1 w 1362"/>
                  <a:gd name="T71" fmla="*/ 4 h 1305"/>
                  <a:gd name="T72" fmla="*/ 0 w 1362"/>
                  <a:gd name="T73" fmla="*/ 5 h 1305"/>
                  <a:gd name="T74" fmla="*/ 0 w 1362"/>
                  <a:gd name="T75" fmla="*/ 6 h 1305"/>
                  <a:gd name="T76" fmla="*/ 0 w 1362"/>
                  <a:gd name="T77" fmla="*/ 6 h 1305"/>
                  <a:gd name="T78" fmla="*/ 0 w 1362"/>
                  <a:gd name="T79" fmla="*/ 7 h 130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362"/>
                  <a:gd name="T121" fmla="*/ 0 h 1305"/>
                  <a:gd name="T122" fmla="*/ 1362 w 1362"/>
                  <a:gd name="T123" fmla="*/ 1305 h 1305"/>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362" h="1305">
                    <a:moveTo>
                      <a:pt x="0" y="1305"/>
                    </a:moveTo>
                    <a:lnTo>
                      <a:pt x="45" y="1295"/>
                    </a:lnTo>
                    <a:lnTo>
                      <a:pt x="89" y="1283"/>
                    </a:lnTo>
                    <a:lnTo>
                      <a:pt x="134" y="1271"/>
                    </a:lnTo>
                    <a:lnTo>
                      <a:pt x="176" y="1258"/>
                    </a:lnTo>
                    <a:lnTo>
                      <a:pt x="218" y="1246"/>
                    </a:lnTo>
                    <a:lnTo>
                      <a:pt x="259" y="1233"/>
                    </a:lnTo>
                    <a:lnTo>
                      <a:pt x="299" y="1219"/>
                    </a:lnTo>
                    <a:lnTo>
                      <a:pt x="339" y="1204"/>
                    </a:lnTo>
                    <a:lnTo>
                      <a:pt x="377" y="1190"/>
                    </a:lnTo>
                    <a:lnTo>
                      <a:pt x="415" y="1174"/>
                    </a:lnTo>
                    <a:lnTo>
                      <a:pt x="452" y="1157"/>
                    </a:lnTo>
                    <a:lnTo>
                      <a:pt x="487" y="1141"/>
                    </a:lnTo>
                    <a:lnTo>
                      <a:pt x="521" y="1123"/>
                    </a:lnTo>
                    <a:lnTo>
                      <a:pt x="556" y="1104"/>
                    </a:lnTo>
                    <a:lnTo>
                      <a:pt x="588" y="1086"/>
                    </a:lnTo>
                    <a:lnTo>
                      <a:pt x="621" y="1066"/>
                    </a:lnTo>
                    <a:lnTo>
                      <a:pt x="651" y="1045"/>
                    </a:lnTo>
                    <a:lnTo>
                      <a:pt x="682" y="1024"/>
                    </a:lnTo>
                    <a:lnTo>
                      <a:pt x="711" y="1002"/>
                    </a:lnTo>
                    <a:lnTo>
                      <a:pt x="738" y="978"/>
                    </a:lnTo>
                    <a:lnTo>
                      <a:pt x="766" y="955"/>
                    </a:lnTo>
                    <a:lnTo>
                      <a:pt x="792" y="930"/>
                    </a:lnTo>
                    <a:lnTo>
                      <a:pt x="817" y="904"/>
                    </a:lnTo>
                    <a:lnTo>
                      <a:pt x="841" y="877"/>
                    </a:lnTo>
                    <a:lnTo>
                      <a:pt x="863" y="850"/>
                    </a:lnTo>
                    <a:lnTo>
                      <a:pt x="885" y="821"/>
                    </a:lnTo>
                    <a:lnTo>
                      <a:pt x="906" y="791"/>
                    </a:lnTo>
                    <a:lnTo>
                      <a:pt x="926" y="759"/>
                    </a:lnTo>
                    <a:lnTo>
                      <a:pt x="944" y="728"/>
                    </a:lnTo>
                    <a:lnTo>
                      <a:pt x="961" y="693"/>
                    </a:lnTo>
                    <a:lnTo>
                      <a:pt x="977" y="659"/>
                    </a:lnTo>
                    <a:lnTo>
                      <a:pt x="993" y="624"/>
                    </a:lnTo>
                    <a:lnTo>
                      <a:pt x="1007" y="587"/>
                    </a:lnTo>
                    <a:lnTo>
                      <a:pt x="1019" y="556"/>
                    </a:lnTo>
                    <a:lnTo>
                      <a:pt x="1031" y="527"/>
                    </a:lnTo>
                    <a:lnTo>
                      <a:pt x="1043" y="499"/>
                    </a:lnTo>
                    <a:lnTo>
                      <a:pt x="1053" y="473"/>
                    </a:lnTo>
                    <a:lnTo>
                      <a:pt x="1065" y="447"/>
                    </a:lnTo>
                    <a:lnTo>
                      <a:pt x="1078" y="420"/>
                    </a:lnTo>
                    <a:lnTo>
                      <a:pt x="1094" y="393"/>
                    </a:lnTo>
                    <a:lnTo>
                      <a:pt x="1112" y="361"/>
                    </a:lnTo>
                    <a:lnTo>
                      <a:pt x="1134" y="327"/>
                    </a:lnTo>
                    <a:lnTo>
                      <a:pt x="1158" y="289"/>
                    </a:lnTo>
                    <a:lnTo>
                      <a:pt x="1187" y="246"/>
                    </a:lnTo>
                    <a:lnTo>
                      <a:pt x="1223" y="196"/>
                    </a:lnTo>
                    <a:lnTo>
                      <a:pt x="1262" y="139"/>
                    </a:lnTo>
                    <a:lnTo>
                      <a:pt x="1308" y="74"/>
                    </a:lnTo>
                    <a:lnTo>
                      <a:pt x="1362" y="0"/>
                    </a:lnTo>
                    <a:lnTo>
                      <a:pt x="1291" y="12"/>
                    </a:lnTo>
                    <a:lnTo>
                      <a:pt x="1220" y="26"/>
                    </a:lnTo>
                    <a:lnTo>
                      <a:pt x="1151" y="44"/>
                    </a:lnTo>
                    <a:lnTo>
                      <a:pt x="1082" y="63"/>
                    </a:lnTo>
                    <a:lnTo>
                      <a:pt x="1017" y="84"/>
                    </a:lnTo>
                    <a:lnTo>
                      <a:pt x="951" y="108"/>
                    </a:lnTo>
                    <a:lnTo>
                      <a:pt x="887" y="133"/>
                    </a:lnTo>
                    <a:lnTo>
                      <a:pt x="825" y="160"/>
                    </a:lnTo>
                    <a:lnTo>
                      <a:pt x="763" y="191"/>
                    </a:lnTo>
                    <a:lnTo>
                      <a:pt x="704" y="222"/>
                    </a:lnTo>
                    <a:lnTo>
                      <a:pt x="648" y="255"/>
                    </a:lnTo>
                    <a:lnTo>
                      <a:pt x="591" y="290"/>
                    </a:lnTo>
                    <a:lnTo>
                      <a:pt x="539" y="327"/>
                    </a:lnTo>
                    <a:lnTo>
                      <a:pt x="486" y="367"/>
                    </a:lnTo>
                    <a:lnTo>
                      <a:pt x="437" y="407"/>
                    </a:lnTo>
                    <a:lnTo>
                      <a:pt x="390" y="449"/>
                    </a:lnTo>
                    <a:lnTo>
                      <a:pt x="345" y="493"/>
                    </a:lnTo>
                    <a:lnTo>
                      <a:pt x="302" y="537"/>
                    </a:lnTo>
                    <a:lnTo>
                      <a:pt x="263" y="584"/>
                    </a:lnTo>
                    <a:lnTo>
                      <a:pt x="225" y="633"/>
                    </a:lnTo>
                    <a:lnTo>
                      <a:pt x="189" y="682"/>
                    </a:lnTo>
                    <a:lnTo>
                      <a:pt x="158" y="733"/>
                    </a:lnTo>
                    <a:lnTo>
                      <a:pt x="127" y="785"/>
                    </a:lnTo>
                    <a:lnTo>
                      <a:pt x="101" y="839"/>
                    </a:lnTo>
                    <a:lnTo>
                      <a:pt x="77" y="893"/>
                    </a:lnTo>
                    <a:lnTo>
                      <a:pt x="56" y="949"/>
                    </a:lnTo>
                    <a:lnTo>
                      <a:pt x="39" y="1006"/>
                    </a:lnTo>
                    <a:lnTo>
                      <a:pt x="25" y="1064"/>
                    </a:lnTo>
                    <a:lnTo>
                      <a:pt x="13" y="1123"/>
                    </a:lnTo>
                    <a:lnTo>
                      <a:pt x="5" y="1183"/>
                    </a:lnTo>
                    <a:lnTo>
                      <a:pt x="1" y="1244"/>
                    </a:lnTo>
                    <a:lnTo>
                      <a:pt x="0" y="1305"/>
                    </a:lnTo>
                    <a:close/>
                  </a:path>
                </a:pathLst>
              </a:custGeom>
              <a:solidFill>
                <a:srgbClr val="00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6227" name="Freeform 218"/>
              <p:cNvSpPr>
                <a:spLocks/>
              </p:cNvSpPr>
              <p:nvPr/>
            </p:nvSpPr>
            <p:spPr bwMode="auto">
              <a:xfrm>
                <a:off x="3379" y="3506"/>
                <a:ext cx="177" cy="123"/>
              </a:xfrm>
              <a:custGeom>
                <a:avLst/>
                <a:gdLst>
                  <a:gd name="T0" fmla="*/ 5 w 1006"/>
                  <a:gd name="T1" fmla="*/ 0 h 696"/>
                  <a:gd name="T2" fmla="*/ 5 w 1006"/>
                  <a:gd name="T3" fmla="*/ 0 h 696"/>
                  <a:gd name="T4" fmla="*/ 5 w 1006"/>
                  <a:gd name="T5" fmla="*/ 1 h 696"/>
                  <a:gd name="T6" fmla="*/ 5 w 1006"/>
                  <a:gd name="T7" fmla="*/ 1 h 696"/>
                  <a:gd name="T8" fmla="*/ 5 w 1006"/>
                  <a:gd name="T9" fmla="*/ 1 h 696"/>
                  <a:gd name="T10" fmla="*/ 4 w 1006"/>
                  <a:gd name="T11" fmla="*/ 2 h 696"/>
                  <a:gd name="T12" fmla="*/ 4 w 1006"/>
                  <a:gd name="T13" fmla="*/ 2 h 696"/>
                  <a:gd name="T14" fmla="*/ 4 w 1006"/>
                  <a:gd name="T15" fmla="*/ 2 h 696"/>
                  <a:gd name="T16" fmla="*/ 3 w 1006"/>
                  <a:gd name="T17" fmla="*/ 2 h 696"/>
                  <a:gd name="T18" fmla="*/ 3 w 1006"/>
                  <a:gd name="T19" fmla="*/ 3 h 696"/>
                  <a:gd name="T20" fmla="*/ 3 w 1006"/>
                  <a:gd name="T21" fmla="*/ 3 h 696"/>
                  <a:gd name="T22" fmla="*/ 2 w 1006"/>
                  <a:gd name="T23" fmla="*/ 3 h 696"/>
                  <a:gd name="T24" fmla="*/ 2 w 1006"/>
                  <a:gd name="T25" fmla="*/ 3 h 696"/>
                  <a:gd name="T26" fmla="*/ 1 w 1006"/>
                  <a:gd name="T27" fmla="*/ 3 h 696"/>
                  <a:gd name="T28" fmla="*/ 1 w 1006"/>
                  <a:gd name="T29" fmla="*/ 4 h 696"/>
                  <a:gd name="T30" fmla="*/ 1 w 1006"/>
                  <a:gd name="T31" fmla="*/ 4 h 696"/>
                  <a:gd name="T32" fmla="*/ 0 w 1006"/>
                  <a:gd name="T33" fmla="*/ 4 h 696"/>
                  <a:gd name="T34" fmla="*/ 0 w 1006"/>
                  <a:gd name="T35" fmla="*/ 4 h 696"/>
                  <a:gd name="T36" fmla="*/ 1 w 1006"/>
                  <a:gd name="T37" fmla="*/ 4 h 696"/>
                  <a:gd name="T38" fmla="*/ 1 w 1006"/>
                  <a:gd name="T39" fmla="*/ 4 h 696"/>
                  <a:gd name="T40" fmla="*/ 2 w 1006"/>
                  <a:gd name="T41" fmla="*/ 3 h 696"/>
                  <a:gd name="T42" fmla="*/ 2 w 1006"/>
                  <a:gd name="T43" fmla="*/ 3 h 696"/>
                  <a:gd name="T44" fmla="*/ 2 w 1006"/>
                  <a:gd name="T45" fmla="*/ 3 h 696"/>
                  <a:gd name="T46" fmla="*/ 3 w 1006"/>
                  <a:gd name="T47" fmla="*/ 3 h 696"/>
                  <a:gd name="T48" fmla="*/ 3 w 1006"/>
                  <a:gd name="T49" fmla="*/ 3 h 696"/>
                  <a:gd name="T50" fmla="*/ 4 w 1006"/>
                  <a:gd name="T51" fmla="*/ 2 h 696"/>
                  <a:gd name="T52" fmla="*/ 4 w 1006"/>
                  <a:gd name="T53" fmla="*/ 2 h 696"/>
                  <a:gd name="T54" fmla="*/ 4 w 1006"/>
                  <a:gd name="T55" fmla="*/ 2 h 696"/>
                  <a:gd name="T56" fmla="*/ 5 w 1006"/>
                  <a:gd name="T57" fmla="*/ 2 h 696"/>
                  <a:gd name="T58" fmla="*/ 5 w 1006"/>
                  <a:gd name="T59" fmla="*/ 1 h 696"/>
                  <a:gd name="T60" fmla="*/ 5 w 1006"/>
                  <a:gd name="T61" fmla="*/ 1 h 696"/>
                  <a:gd name="T62" fmla="*/ 5 w 1006"/>
                  <a:gd name="T63" fmla="*/ 1 h 696"/>
                  <a:gd name="T64" fmla="*/ 5 w 1006"/>
                  <a:gd name="T65" fmla="*/ 0 h 696"/>
                  <a:gd name="T66" fmla="*/ 5 w 1006"/>
                  <a:gd name="T67" fmla="*/ 0 h 696"/>
                  <a:gd name="T68" fmla="*/ 5 w 1006"/>
                  <a:gd name="T69" fmla="*/ 0 h 696"/>
                  <a:gd name="T70" fmla="*/ 5 w 1006"/>
                  <a:gd name="T71" fmla="*/ 0 h 69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006"/>
                  <a:gd name="T109" fmla="*/ 0 h 696"/>
                  <a:gd name="T110" fmla="*/ 1006 w 1006"/>
                  <a:gd name="T111" fmla="*/ 696 h 69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006" h="696">
                    <a:moveTo>
                      <a:pt x="985" y="0"/>
                    </a:moveTo>
                    <a:lnTo>
                      <a:pt x="985" y="0"/>
                    </a:lnTo>
                    <a:lnTo>
                      <a:pt x="970" y="35"/>
                    </a:lnTo>
                    <a:lnTo>
                      <a:pt x="954" y="68"/>
                    </a:lnTo>
                    <a:lnTo>
                      <a:pt x="938" y="102"/>
                    </a:lnTo>
                    <a:lnTo>
                      <a:pt x="920" y="134"/>
                    </a:lnTo>
                    <a:lnTo>
                      <a:pt x="900" y="164"/>
                    </a:lnTo>
                    <a:lnTo>
                      <a:pt x="879" y="194"/>
                    </a:lnTo>
                    <a:lnTo>
                      <a:pt x="857" y="223"/>
                    </a:lnTo>
                    <a:lnTo>
                      <a:pt x="836" y="249"/>
                    </a:lnTo>
                    <a:lnTo>
                      <a:pt x="812" y="276"/>
                    </a:lnTo>
                    <a:lnTo>
                      <a:pt x="787" y="302"/>
                    </a:lnTo>
                    <a:lnTo>
                      <a:pt x="761" y="327"/>
                    </a:lnTo>
                    <a:lnTo>
                      <a:pt x="733" y="350"/>
                    </a:lnTo>
                    <a:lnTo>
                      <a:pt x="707" y="373"/>
                    </a:lnTo>
                    <a:lnTo>
                      <a:pt x="678" y="395"/>
                    </a:lnTo>
                    <a:lnTo>
                      <a:pt x="648" y="416"/>
                    </a:lnTo>
                    <a:lnTo>
                      <a:pt x="618" y="437"/>
                    </a:lnTo>
                    <a:lnTo>
                      <a:pt x="586" y="457"/>
                    </a:lnTo>
                    <a:lnTo>
                      <a:pt x="553" y="475"/>
                    </a:lnTo>
                    <a:lnTo>
                      <a:pt x="519" y="494"/>
                    </a:lnTo>
                    <a:lnTo>
                      <a:pt x="485" y="511"/>
                    </a:lnTo>
                    <a:lnTo>
                      <a:pt x="451" y="526"/>
                    </a:lnTo>
                    <a:lnTo>
                      <a:pt x="414" y="543"/>
                    </a:lnTo>
                    <a:lnTo>
                      <a:pt x="376" y="559"/>
                    </a:lnTo>
                    <a:lnTo>
                      <a:pt x="338" y="574"/>
                    </a:lnTo>
                    <a:lnTo>
                      <a:pt x="299" y="588"/>
                    </a:lnTo>
                    <a:lnTo>
                      <a:pt x="258" y="603"/>
                    </a:lnTo>
                    <a:lnTo>
                      <a:pt x="218" y="616"/>
                    </a:lnTo>
                    <a:lnTo>
                      <a:pt x="176" y="627"/>
                    </a:lnTo>
                    <a:lnTo>
                      <a:pt x="134" y="641"/>
                    </a:lnTo>
                    <a:lnTo>
                      <a:pt x="90" y="652"/>
                    </a:lnTo>
                    <a:lnTo>
                      <a:pt x="45" y="664"/>
                    </a:lnTo>
                    <a:lnTo>
                      <a:pt x="0" y="675"/>
                    </a:lnTo>
                    <a:lnTo>
                      <a:pt x="6" y="696"/>
                    </a:lnTo>
                    <a:lnTo>
                      <a:pt x="50" y="685"/>
                    </a:lnTo>
                    <a:lnTo>
                      <a:pt x="95" y="673"/>
                    </a:lnTo>
                    <a:lnTo>
                      <a:pt x="140" y="662"/>
                    </a:lnTo>
                    <a:lnTo>
                      <a:pt x="182" y="649"/>
                    </a:lnTo>
                    <a:lnTo>
                      <a:pt x="224" y="637"/>
                    </a:lnTo>
                    <a:lnTo>
                      <a:pt x="266" y="624"/>
                    </a:lnTo>
                    <a:lnTo>
                      <a:pt x="306" y="609"/>
                    </a:lnTo>
                    <a:lnTo>
                      <a:pt x="346" y="595"/>
                    </a:lnTo>
                    <a:lnTo>
                      <a:pt x="384" y="580"/>
                    </a:lnTo>
                    <a:lnTo>
                      <a:pt x="422" y="564"/>
                    </a:lnTo>
                    <a:lnTo>
                      <a:pt x="459" y="547"/>
                    </a:lnTo>
                    <a:lnTo>
                      <a:pt x="496" y="532"/>
                    </a:lnTo>
                    <a:lnTo>
                      <a:pt x="530" y="512"/>
                    </a:lnTo>
                    <a:lnTo>
                      <a:pt x="564" y="494"/>
                    </a:lnTo>
                    <a:lnTo>
                      <a:pt x="597" y="475"/>
                    </a:lnTo>
                    <a:lnTo>
                      <a:pt x="631" y="456"/>
                    </a:lnTo>
                    <a:lnTo>
                      <a:pt x="661" y="435"/>
                    </a:lnTo>
                    <a:lnTo>
                      <a:pt x="691" y="413"/>
                    </a:lnTo>
                    <a:lnTo>
                      <a:pt x="720" y="391"/>
                    </a:lnTo>
                    <a:lnTo>
                      <a:pt x="749" y="366"/>
                    </a:lnTo>
                    <a:lnTo>
                      <a:pt x="777" y="343"/>
                    </a:lnTo>
                    <a:lnTo>
                      <a:pt x="803" y="318"/>
                    </a:lnTo>
                    <a:lnTo>
                      <a:pt x="828" y="291"/>
                    </a:lnTo>
                    <a:lnTo>
                      <a:pt x="851" y="265"/>
                    </a:lnTo>
                    <a:lnTo>
                      <a:pt x="875" y="236"/>
                    </a:lnTo>
                    <a:lnTo>
                      <a:pt x="897" y="207"/>
                    </a:lnTo>
                    <a:lnTo>
                      <a:pt x="918" y="177"/>
                    </a:lnTo>
                    <a:lnTo>
                      <a:pt x="938" y="144"/>
                    </a:lnTo>
                    <a:lnTo>
                      <a:pt x="957" y="113"/>
                    </a:lnTo>
                    <a:lnTo>
                      <a:pt x="975" y="79"/>
                    </a:lnTo>
                    <a:lnTo>
                      <a:pt x="991" y="43"/>
                    </a:lnTo>
                    <a:lnTo>
                      <a:pt x="1006" y="8"/>
                    </a:lnTo>
                    <a:lnTo>
                      <a:pt x="98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6228" name="Freeform 219"/>
              <p:cNvSpPr>
                <a:spLocks/>
              </p:cNvSpPr>
              <p:nvPr/>
            </p:nvSpPr>
            <p:spPr bwMode="auto">
              <a:xfrm>
                <a:off x="3552" y="3394"/>
                <a:ext cx="72" cy="114"/>
              </a:xfrm>
              <a:custGeom>
                <a:avLst/>
                <a:gdLst>
                  <a:gd name="T0" fmla="*/ 2 w 405"/>
                  <a:gd name="T1" fmla="*/ 0 h 642"/>
                  <a:gd name="T2" fmla="*/ 2 w 405"/>
                  <a:gd name="T3" fmla="*/ 0 h 642"/>
                  <a:gd name="T4" fmla="*/ 2 w 405"/>
                  <a:gd name="T5" fmla="*/ 0 h 642"/>
                  <a:gd name="T6" fmla="*/ 2 w 405"/>
                  <a:gd name="T7" fmla="*/ 1 h 642"/>
                  <a:gd name="T8" fmla="*/ 1 w 405"/>
                  <a:gd name="T9" fmla="*/ 1 h 642"/>
                  <a:gd name="T10" fmla="*/ 1 w 405"/>
                  <a:gd name="T11" fmla="*/ 1 h 642"/>
                  <a:gd name="T12" fmla="*/ 1 w 405"/>
                  <a:gd name="T13" fmla="*/ 2 h 642"/>
                  <a:gd name="T14" fmla="*/ 1 w 405"/>
                  <a:gd name="T15" fmla="*/ 2 h 642"/>
                  <a:gd name="T16" fmla="*/ 1 w 405"/>
                  <a:gd name="T17" fmla="*/ 2 h 642"/>
                  <a:gd name="T18" fmla="*/ 1 w 405"/>
                  <a:gd name="T19" fmla="*/ 2 h 642"/>
                  <a:gd name="T20" fmla="*/ 1 w 405"/>
                  <a:gd name="T21" fmla="*/ 2 h 642"/>
                  <a:gd name="T22" fmla="*/ 0 w 405"/>
                  <a:gd name="T23" fmla="*/ 2 h 642"/>
                  <a:gd name="T24" fmla="*/ 0 w 405"/>
                  <a:gd name="T25" fmla="*/ 3 h 642"/>
                  <a:gd name="T26" fmla="*/ 0 w 405"/>
                  <a:gd name="T27" fmla="*/ 3 h 642"/>
                  <a:gd name="T28" fmla="*/ 0 w 405"/>
                  <a:gd name="T29" fmla="*/ 3 h 642"/>
                  <a:gd name="T30" fmla="*/ 0 w 405"/>
                  <a:gd name="T31" fmla="*/ 3 h 642"/>
                  <a:gd name="T32" fmla="*/ 0 w 405"/>
                  <a:gd name="T33" fmla="*/ 3 h 642"/>
                  <a:gd name="T34" fmla="*/ 0 w 405"/>
                  <a:gd name="T35" fmla="*/ 4 h 642"/>
                  <a:gd name="T36" fmla="*/ 0 w 405"/>
                  <a:gd name="T37" fmla="*/ 4 h 642"/>
                  <a:gd name="T38" fmla="*/ 0 w 405"/>
                  <a:gd name="T39" fmla="*/ 3 h 642"/>
                  <a:gd name="T40" fmla="*/ 0 w 405"/>
                  <a:gd name="T41" fmla="*/ 3 h 642"/>
                  <a:gd name="T42" fmla="*/ 0 w 405"/>
                  <a:gd name="T43" fmla="*/ 3 h 642"/>
                  <a:gd name="T44" fmla="*/ 0 w 405"/>
                  <a:gd name="T45" fmla="*/ 3 h 642"/>
                  <a:gd name="T46" fmla="*/ 1 w 405"/>
                  <a:gd name="T47" fmla="*/ 3 h 642"/>
                  <a:gd name="T48" fmla="*/ 1 w 405"/>
                  <a:gd name="T49" fmla="*/ 3 h 642"/>
                  <a:gd name="T50" fmla="*/ 1 w 405"/>
                  <a:gd name="T51" fmla="*/ 2 h 642"/>
                  <a:gd name="T52" fmla="*/ 1 w 405"/>
                  <a:gd name="T53" fmla="*/ 2 h 642"/>
                  <a:gd name="T54" fmla="*/ 1 w 405"/>
                  <a:gd name="T55" fmla="*/ 2 h 642"/>
                  <a:gd name="T56" fmla="*/ 1 w 405"/>
                  <a:gd name="T57" fmla="*/ 2 h 642"/>
                  <a:gd name="T58" fmla="*/ 1 w 405"/>
                  <a:gd name="T59" fmla="*/ 2 h 642"/>
                  <a:gd name="T60" fmla="*/ 1 w 405"/>
                  <a:gd name="T61" fmla="*/ 1 h 642"/>
                  <a:gd name="T62" fmla="*/ 1 w 405"/>
                  <a:gd name="T63" fmla="*/ 1 h 642"/>
                  <a:gd name="T64" fmla="*/ 2 w 405"/>
                  <a:gd name="T65" fmla="*/ 1 h 642"/>
                  <a:gd name="T66" fmla="*/ 2 w 405"/>
                  <a:gd name="T67" fmla="*/ 1 h 642"/>
                  <a:gd name="T68" fmla="*/ 2 w 405"/>
                  <a:gd name="T69" fmla="*/ 0 h 642"/>
                  <a:gd name="T70" fmla="*/ 2 w 405"/>
                  <a:gd name="T71" fmla="*/ 0 h 642"/>
                  <a:gd name="T72" fmla="*/ 2 w 405"/>
                  <a:gd name="T73" fmla="*/ 0 h 642"/>
                  <a:gd name="T74" fmla="*/ 2 w 405"/>
                  <a:gd name="T75" fmla="*/ 0 h 642"/>
                  <a:gd name="T76" fmla="*/ 2 w 405"/>
                  <a:gd name="T77" fmla="*/ 0 h 642"/>
                  <a:gd name="T78" fmla="*/ 2 w 405"/>
                  <a:gd name="T79" fmla="*/ 0 h 642"/>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405"/>
                  <a:gd name="T121" fmla="*/ 0 h 642"/>
                  <a:gd name="T122" fmla="*/ 405 w 405"/>
                  <a:gd name="T123" fmla="*/ 642 h 642"/>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405" h="642">
                    <a:moveTo>
                      <a:pt x="381" y="25"/>
                    </a:moveTo>
                    <a:lnTo>
                      <a:pt x="371" y="8"/>
                    </a:lnTo>
                    <a:lnTo>
                      <a:pt x="317" y="81"/>
                    </a:lnTo>
                    <a:lnTo>
                      <a:pt x="271" y="147"/>
                    </a:lnTo>
                    <a:lnTo>
                      <a:pt x="232" y="203"/>
                    </a:lnTo>
                    <a:lnTo>
                      <a:pt x="196" y="253"/>
                    </a:lnTo>
                    <a:lnTo>
                      <a:pt x="167" y="297"/>
                    </a:lnTo>
                    <a:lnTo>
                      <a:pt x="142" y="335"/>
                    </a:lnTo>
                    <a:lnTo>
                      <a:pt x="121" y="370"/>
                    </a:lnTo>
                    <a:lnTo>
                      <a:pt x="103" y="402"/>
                    </a:lnTo>
                    <a:lnTo>
                      <a:pt x="87" y="429"/>
                    </a:lnTo>
                    <a:lnTo>
                      <a:pt x="73" y="455"/>
                    </a:lnTo>
                    <a:lnTo>
                      <a:pt x="61" y="483"/>
                    </a:lnTo>
                    <a:lnTo>
                      <a:pt x="50" y="509"/>
                    </a:lnTo>
                    <a:lnTo>
                      <a:pt x="39" y="537"/>
                    </a:lnTo>
                    <a:lnTo>
                      <a:pt x="27" y="566"/>
                    </a:lnTo>
                    <a:lnTo>
                      <a:pt x="15" y="597"/>
                    </a:lnTo>
                    <a:lnTo>
                      <a:pt x="0" y="634"/>
                    </a:lnTo>
                    <a:lnTo>
                      <a:pt x="21" y="642"/>
                    </a:lnTo>
                    <a:lnTo>
                      <a:pt x="36" y="605"/>
                    </a:lnTo>
                    <a:lnTo>
                      <a:pt x="48" y="574"/>
                    </a:lnTo>
                    <a:lnTo>
                      <a:pt x="60" y="545"/>
                    </a:lnTo>
                    <a:lnTo>
                      <a:pt x="71" y="517"/>
                    </a:lnTo>
                    <a:lnTo>
                      <a:pt x="82" y="491"/>
                    </a:lnTo>
                    <a:lnTo>
                      <a:pt x="94" y="466"/>
                    </a:lnTo>
                    <a:lnTo>
                      <a:pt x="106" y="440"/>
                    </a:lnTo>
                    <a:lnTo>
                      <a:pt x="121" y="412"/>
                    </a:lnTo>
                    <a:lnTo>
                      <a:pt x="140" y="381"/>
                    </a:lnTo>
                    <a:lnTo>
                      <a:pt x="161" y="348"/>
                    </a:lnTo>
                    <a:lnTo>
                      <a:pt x="186" y="310"/>
                    </a:lnTo>
                    <a:lnTo>
                      <a:pt x="215" y="266"/>
                    </a:lnTo>
                    <a:lnTo>
                      <a:pt x="250" y="216"/>
                    </a:lnTo>
                    <a:lnTo>
                      <a:pt x="289" y="160"/>
                    </a:lnTo>
                    <a:lnTo>
                      <a:pt x="335" y="94"/>
                    </a:lnTo>
                    <a:lnTo>
                      <a:pt x="389" y="21"/>
                    </a:lnTo>
                    <a:lnTo>
                      <a:pt x="379" y="4"/>
                    </a:lnTo>
                    <a:lnTo>
                      <a:pt x="389" y="21"/>
                    </a:lnTo>
                    <a:lnTo>
                      <a:pt x="405" y="0"/>
                    </a:lnTo>
                    <a:lnTo>
                      <a:pt x="379" y="4"/>
                    </a:lnTo>
                    <a:lnTo>
                      <a:pt x="381" y="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6229" name="Freeform 220"/>
              <p:cNvSpPr>
                <a:spLocks/>
              </p:cNvSpPr>
              <p:nvPr/>
            </p:nvSpPr>
            <p:spPr bwMode="auto">
              <a:xfrm>
                <a:off x="3377" y="3395"/>
                <a:ext cx="243" cy="235"/>
              </a:xfrm>
              <a:custGeom>
                <a:avLst/>
                <a:gdLst>
                  <a:gd name="T0" fmla="*/ 0 w 1374"/>
                  <a:gd name="T1" fmla="*/ 7 h 1330"/>
                  <a:gd name="T2" fmla="*/ 0 w 1374"/>
                  <a:gd name="T3" fmla="*/ 7 h 1330"/>
                  <a:gd name="T4" fmla="*/ 0 w 1374"/>
                  <a:gd name="T5" fmla="*/ 6 h 1330"/>
                  <a:gd name="T6" fmla="*/ 0 w 1374"/>
                  <a:gd name="T7" fmla="*/ 5 h 1330"/>
                  <a:gd name="T8" fmla="*/ 1 w 1374"/>
                  <a:gd name="T9" fmla="*/ 5 h 1330"/>
                  <a:gd name="T10" fmla="*/ 1 w 1374"/>
                  <a:gd name="T11" fmla="*/ 4 h 1330"/>
                  <a:gd name="T12" fmla="*/ 1 w 1374"/>
                  <a:gd name="T13" fmla="*/ 4 h 1330"/>
                  <a:gd name="T14" fmla="*/ 2 w 1374"/>
                  <a:gd name="T15" fmla="*/ 3 h 1330"/>
                  <a:gd name="T16" fmla="*/ 2 w 1374"/>
                  <a:gd name="T17" fmla="*/ 3 h 1330"/>
                  <a:gd name="T18" fmla="*/ 3 w 1374"/>
                  <a:gd name="T19" fmla="*/ 2 h 1330"/>
                  <a:gd name="T20" fmla="*/ 3 w 1374"/>
                  <a:gd name="T21" fmla="*/ 2 h 1330"/>
                  <a:gd name="T22" fmla="*/ 4 w 1374"/>
                  <a:gd name="T23" fmla="*/ 1 h 1330"/>
                  <a:gd name="T24" fmla="*/ 5 w 1374"/>
                  <a:gd name="T25" fmla="*/ 1 h 1330"/>
                  <a:gd name="T26" fmla="*/ 5 w 1374"/>
                  <a:gd name="T27" fmla="*/ 1 h 1330"/>
                  <a:gd name="T28" fmla="*/ 6 w 1374"/>
                  <a:gd name="T29" fmla="*/ 1 h 1330"/>
                  <a:gd name="T30" fmla="*/ 7 w 1374"/>
                  <a:gd name="T31" fmla="*/ 0 h 1330"/>
                  <a:gd name="T32" fmla="*/ 8 w 1374"/>
                  <a:gd name="T33" fmla="*/ 0 h 1330"/>
                  <a:gd name="T34" fmla="*/ 7 w 1374"/>
                  <a:gd name="T35" fmla="*/ 0 h 1330"/>
                  <a:gd name="T36" fmla="*/ 6 w 1374"/>
                  <a:gd name="T37" fmla="*/ 0 h 1330"/>
                  <a:gd name="T38" fmla="*/ 6 w 1374"/>
                  <a:gd name="T39" fmla="*/ 1 h 1330"/>
                  <a:gd name="T40" fmla="*/ 5 w 1374"/>
                  <a:gd name="T41" fmla="*/ 1 h 1330"/>
                  <a:gd name="T42" fmla="*/ 4 w 1374"/>
                  <a:gd name="T43" fmla="*/ 1 h 1330"/>
                  <a:gd name="T44" fmla="*/ 4 w 1374"/>
                  <a:gd name="T45" fmla="*/ 1 h 1330"/>
                  <a:gd name="T46" fmla="*/ 3 w 1374"/>
                  <a:gd name="T47" fmla="*/ 2 h 1330"/>
                  <a:gd name="T48" fmla="*/ 2 w 1374"/>
                  <a:gd name="T49" fmla="*/ 2 h 1330"/>
                  <a:gd name="T50" fmla="*/ 2 w 1374"/>
                  <a:gd name="T51" fmla="*/ 3 h 1330"/>
                  <a:gd name="T52" fmla="*/ 1 w 1374"/>
                  <a:gd name="T53" fmla="*/ 3 h 1330"/>
                  <a:gd name="T54" fmla="*/ 1 w 1374"/>
                  <a:gd name="T55" fmla="*/ 4 h 1330"/>
                  <a:gd name="T56" fmla="*/ 1 w 1374"/>
                  <a:gd name="T57" fmla="*/ 4 h 1330"/>
                  <a:gd name="T58" fmla="*/ 0 w 1374"/>
                  <a:gd name="T59" fmla="*/ 5 h 1330"/>
                  <a:gd name="T60" fmla="*/ 0 w 1374"/>
                  <a:gd name="T61" fmla="*/ 6 h 1330"/>
                  <a:gd name="T62" fmla="*/ 0 w 1374"/>
                  <a:gd name="T63" fmla="*/ 6 h 1330"/>
                  <a:gd name="T64" fmla="*/ 0 w 1374"/>
                  <a:gd name="T65" fmla="*/ 7 h 1330"/>
                  <a:gd name="T66" fmla="*/ 0 w 1374"/>
                  <a:gd name="T67" fmla="*/ 7 h 1330"/>
                  <a:gd name="T68" fmla="*/ 0 w 1374"/>
                  <a:gd name="T69" fmla="*/ 7 h 1330"/>
                  <a:gd name="T70" fmla="*/ 0 w 1374"/>
                  <a:gd name="T71" fmla="*/ 7 h 133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374"/>
                  <a:gd name="T109" fmla="*/ 0 h 1330"/>
                  <a:gd name="T110" fmla="*/ 1374 w 1374"/>
                  <a:gd name="T111" fmla="*/ 1330 h 133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374" h="1330">
                    <a:moveTo>
                      <a:pt x="8" y="1305"/>
                    </a:moveTo>
                    <a:lnTo>
                      <a:pt x="22" y="1315"/>
                    </a:lnTo>
                    <a:lnTo>
                      <a:pt x="23" y="1254"/>
                    </a:lnTo>
                    <a:lnTo>
                      <a:pt x="27" y="1194"/>
                    </a:lnTo>
                    <a:lnTo>
                      <a:pt x="35" y="1134"/>
                    </a:lnTo>
                    <a:lnTo>
                      <a:pt x="46" y="1076"/>
                    </a:lnTo>
                    <a:lnTo>
                      <a:pt x="61" y="1019"/>
                    </a:lnTo>
                    <a:lnTo>
                      <a:pt x="78" y="963"/>
                    </a:lnTo>
                    <a:lnTo>
                      <a:pt x="99" y="907"/>
                    </a:lnTo>
                    <a:lnTo>
                      <a:pt x="123" y="854"/>
                    </a:lnTo>
                    <a:lnTo>
                      <a:pt x="149" y="801"/>
                    </a:lnTo>
                    <a:lnTo>
                      <a:pt x="178" y="748"/>
                    </a:lnTo>
                    <a:lnTo>
                      <a:pt x="209" y="698"/>
                    </a:lnTo>
                    <a:lnTo>
                      <a:pt x="245" y="650"/>
                    </a:lnTo>
                    <a:lnTo>
                      <a:pt x="283" y="601"/>
                    </a:lnTo>
                    <a:lnTo>
                      <a:pt x="321" y="555"/>
                    </a:lnTo>
                    <a:lnTo>
                      <a:pt x="364" y="510"/>
                    </a:lnTo>
                    <a:lnTo>
                      <a:pt x="409" y="467"/>
                    </a:lnTo>
                    <a:lnTo>
                      <a:pt x="456" y="425"/>
                    </a:lnTo>
                    <a:lnTo>
                      <a:pt x="504" y="386"/>
                    </a:lnTo>
                    <a:lnTo>
                      <a:pt x="556" y="346"/>
                    </a:lnTo>
                    <a:lnTo>
                      <a:pt x="609" y="310"/>
                    </a:lnTo>
                    <a:lnTo>
                      <a:pt x="664" y="274"/>
                    </a:lnTo>
                    <a:lnTo>
                      <a:pt x="720" y="241"/>
                    </a:lnTo>
                    <a:lnTo>
                      <a:pt x="779" y="211"/>
                    </a:lnTo>
                    <a:lnTo>
                      <a:pt x="841" y="181"/>
                    </a:lnTo>
                    <a:lnTo>
                      <a:pt x="902" y="153"/>
                    </a:lnTo>
                    <a:lnTo>
                      <a:pt x="966" y="128"/>
                    </a:lnTo>
                    <a:lnTo>
                      <a:pt x="1032" y="105"/>
                    </a:lnTo>
                    <a:lnTo>
                      <a:pt x="1096" y="84"/>
                    </a:lnTo>
                    <a:lnTo>
                      <a:pt x="1164" y="64"/>
                    </a:lnTo>
                    <a:lnTo>
                      <a:pt x="1234" y="47"/>
                    </a:lnTo>
                    <a:lnTo>
                      <a:pt x="1305" y="33"/>
                    </a:lnTo>
                    <a:lnTo>
                      <a:pt x="1374" y="21"/>
                    </a:lnTo>
                    <a:lnTo>
                      <a:pt x="1372" y="0"/>
                    </a:lnTo>
                    <a:lnTo>
                      <a:pt x="1299" y="12"/>
                    </a:lnTo>
                    <a:lnTo>
                      <a:pt x="1229" y="26"/>
                    </a:lnTo>
                    <a:lnTo>
                      <a:pt x="1159" y="43"/>
                    </a:lnTo>
                    <a:lnTo>
                      <a:pt x="1091" y="63"/>
                    </a:lnTo>
                    <a:lnTo>
                      <a:pt x="1024" y="84"/>
                    </a:lnTo>
                    <a:lnTo>
                      <a:pt x="958" y="107"/>
                    </a:lnTo>
                    <a:lnTo>
                      <a:pt x="894" y="132"/>
                    </a:lnTo>
                    <a:lnTo>
                      <a:pt x="831" y="160"/>
                    </a:lnTo>
                    <a:lnTo>
                      <a:pt x="769" y="190"/>
                    </a:lnTo>
                    <a:lnTo>
                      <a:pt x="710" y="223"/>
                    </a:lnTo>
                    <a:lnTo>
                      <a:pt x="653" y="256"/>
                    </a:lnTo>
                    <a:lnTo>
                      <a:pt x="595" y="291"/>
                    </a:lnTo>
                    <a:lnTo>
                      <a:pt x="543" y="328"/>
                    </a:lnTo>
                    <a:lnTo>
                      <a:pt x="490" y="367"/>
                    </a:lnTo>
                    <a:lnTo>
                      <a:pt x="441" y="409"/>
                    </a:lnTo>
                    <a:lnTo>
                      <a:pt x="393" y="451"/>
                    </a:lnTo>
                    <a:lnTo>
                      <a:pt x="349" y="495"/>
                    </a:lnTo>
                    <a:lnTo>
                      <a:pt x="305" y="539"/>
                    </a:lnTo>
                    <a:lnTo>
                      <a:pt x="264" y="588"/>
                    </a:lnTo>
                    <a:lnTo>
                      <a:pt x="226" y="636"/>
                    </a:lnTo>
                    <a:lnTo>
                      <a:pt x="191" y="685"/>
                    </a:lnTo>
                    <a:lnTo>
                      <a:pt x="159" y="738"/>
                    </a:lnTo>
                    <a:lnTo>
                      <a:pt x="128" y="790"/>
                    </a:lnTo>
                    <a:lnTo>
                      <a:pt x="102" y="844"/>
                    </a:lnTo>
                    <a:lnTo>
                      <a:pt x="78" y="899"/>
                    </a:lnTo>
                    <a:lnTo>
                      <a:pt x="57" y="956"/>
                    </a:lnTo>
                    <a:lnTo>
                      <a:pt x="40" y="1013"/>
                    </a:lnTo>
                    <a:lnTo>
                      <a:pt x="25" y="1071"/>
                    </a:lnTo>
                    <a:lnTo>
                      <a:pt x="14" y="1131"/>
                    </a:lnTo>
                    <a:lnTo>
                      <a:pt x="6" y="1192"/>
                    </a:lnTo>
                    <a:lnTo>
                      <a:pt x="2" y="1254"/>
                    </a:lnTo>
                    <a:lnTo>
                      <a:pt x="0" y="1315"/>
                    </a:lnTo>
                    <a:lnTo>
                      <a:pt x="14" y="1326"/>
                    </a:lnTo>
                    <a:lnTo>
                      <a:pt x="0" y="1315"/>
                    </a:lnTo>
                    <a:lnTo>
                      <a:pt x="0" y="1330"/>
                    </a:lnTo>
                    <a:lnTo>
                      <a:pt x="14" y="1326"/>
                    </a:lnTo>
                    <a:lnTo>
                      <a:pt x="8" y="130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6230" name="Freeform 221"/>
              <p:cNvSpPr>
                <a:spLocks/>
              </p:cNvSpPr>
              <p:nvPr/>
            </p:nvSpPr>
            <p:spPr bwMode="auto">
              <a:xfrm>
                <a:off x="3257" y="3334"/>
                <a:ext cx="179" cy="342"/>
              </a:xfrm>
              <a:custGeom>
                <a:avLst/>
                <a:gdLst>
                  <a:gd name="T0" fmla="*/ 1 w 1012"/>
                  <a:gd name="T1" fmla="*/ 11 h 1937"/>
                  <a:gd name="T2" fmla="*/ 1 w 1012"/>
                  <a:gd name="T3" fmla="*/ 10 h 1937"/>
                  <a:gd name="T4" fmla="*/ 2 w 1012"/>
                  <a:gd name="T5" fmla="*/ 10 h 1937"/>
                  <a:gd name="T6" fmla="*/ 3 w 1012"/>
                  <a:gd name="T7" fmla="*/ 9 h 1937"/>
                  <a:gd name="T8" fmla="*/ 4 w 1012"/>
                  <a:gd name="T9" fmla="*/ 9 h 1937"/>
                  <a:gd name="T10" fmla="*/ 4 w 1012"/>
                  <a:gd name="T11" fmla="*/ 8 h 1937"/>
                  <a:gd name="T12" fmla="*/ 5 w 1012"/>
                  <a:gd name="T13" fmla="*/ 7 h 1937"/>
                  <a:gd name="T14" fmla="*/ 5 w 1012"/>
                  <a:gd name="T15" fmla="*/ 7 h 1937"/>
                  <a:gd name="T16" fmla="*/ 5 w 1012"/>
                  <a:gd name="T17" fmla="*/ 6 h 1937"/>
                  <a:gd name="T18" fmla="*/ 5 w 1012"/>
                  <a:gd name="T19" fmla="*/ 5 h 1937"/>
                  <a:gd name="T20" fmla="*/ 6 w 1012"/>
                  <a:gd name="T21" fmla="*/ 5 h 1937"/>
                  <a:gd name="T22" fmla="*/ 5 w 1012"/>
                  <a:gd name="T23" fmla="*/ 4 h 1937"/>
                  <a:gd name="T24" fmla="*/ 5 w 1012"/>
                  <a:gd name="T25" fmla="*/ 3 h 1937"/>
                  <a:gd name="T26" fmla="*/ 5 w 1012"/>
                  <a:gd name="T27" fmla="*/ 2 h 1937"/>
                  <a:gd name="T28" fmla="*/ 5 w 1012"/>
                  <a:gd name="T29" fmla="*/ 1 h 1937"/>
                  <a:gd name="T30" fmla="*/ 4 w 1012"/>
                  <a:gd name="T31" fmla="*/ 0 h 1937"/>
                  <a:gd name="T32" fmla="*/ 4 w 1012"/>
                  <a:gd name="T33" fmla="*/ 0 h 1937"/>
                  <a:gd name="T34" fmla="*/ 4 w 1012"/>
                  <a:gd name="T35" fmla="*/ 1 h 1937"/>
                  <a:gd name="T36" fmla="*/ 3 w 1012"/>
                  <a:gd name="T37" fmla="*/ 1 h 1937"/>
                  <a:gd name="T38" fmla="*/ 3 w 1012"/>
                  <a:gd name="T39" fmla="*/ 2 h 1937"/>
                  <a:gd name="T40" fmla="*/ 3 w 1012"/>
                  <a:gd name="T41" fmla="*/ 2 h 1937"/>
                  <a:gd name="T42" fmla="*/ 3 w 1012"/>
                  <a:gd name="T43" fmla="*/ 2 h 1937"/>
                  <a:gd name="T44" fmla="*/ 3 w 1012"/>
                  <a:gd name="T45" fmla="*/ 3 h 1937"/>
                  <a:gd name="T46" fmla="*/ 3 w 1012"/>
                  <a:gd name="T47" fmla="*/ 3 h 1937"/>
                  <a:gd name="T48" fmla="*/ 3 w 1012"/>
                  <a:gd name="T49" fmla="*/ 3 h 1937"/>
                  <a:gd name="T50" fmla="*/ 2 w 1012"/>
                  <a:gd name="T51" fmla="*/ 3 h 1937"/>
                  <a:gd name="T52" fmla="*/ 2 w 1012"/>
                  <a:gd name="T53" fmla="*/ 3 h 1937"/>
                  <a:gd name="T54" fmla="*/ 2 w 1012"/>
                  <a:gd name="T55" fmla="*/ 4 h 1937"/>
                  <a:gd name="T56" fmla="*/ 2 w 1012"/>
                  <a:gd name="T57" fmla="*/ 4 h 1937"/>
                  <a:gd name="T58" fmla="*/ 2 w 1012"/>
                  <a:gd name="T59" fmla="*/ 4 h 1937"/>
                  <a:gd name="T60" fmla="*/ 2 w 1012"/>
                  <a:gd name="T61" fmla="*/ 5 h 1937"/>
                  <a:gd name="T62" fmla="*/ 2 w 1012"/>
                  <a:gd name="T63" fmla="*/ 5 h 1937"/>
                  <a:gd name="T64" fmla="*/ 1 w 1012"/>
                  <a:gd name="T65" fmla="*/ 5 h 1937"/>
                  <a:gd name="T66" fmla="*/ 1 w 1012"/>
                  <a:gd name="T67" fmla="*/ 6 h 1937"/>
                  <a:gd name="T68" fmla="*/ 1 w 1012"/>
                  <a:gd name="T69" fmla="*/ 7 h 1937"/>
                  <a:gd name="T70" fmla="*/ 1 w 1012"/>
                  <a:gd name="T71" fmla="*/ 7 h 1937"/>
                  <a:gd name="T72" fmla="*/ 1 w 1012"/>
                  <a:gd name="T73" fmla="*/ 8 h 1937"/>
                  <a:gd name="T74" fmla="*/ 1 w 1012"/>
                  <a:gd name="T75" fmla="*/ 9 h 1937"/>
                  <a:gd name="T76" fmla="*/ 0 w 1012"/>
                  <a:gd name="T77" fmla="*/ 9 h 1937"/>
                  <a:gd name="T78" fmla="*/ 0 w 1012"/>
                  <a:gd name="T79" fmla="*/ 10 h 193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012"/>
                  <a:gd name="T121" fmla="*/ 0 h 1937"/>
                  <a:gd name="T122" fmla="*/ 1012 w 1012"/>
                  <a:gd name="T123" fmla="*/ 1937 h 193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012" h="1937">
                    <a:moveTo>
                      <a:pt x="0" y="1937"/>
                    </a:moveTo>
                    <a:lnTo>
                      <a:pt x="88" y="1908"/>
                    </a:lnTo>
                    <a:lnTo>
                      <a:pt x="173" y="1876"/>
                    </a:lnTo>
                    <a:lnTo>
                      <a:pt x="253" y="1842"/>
                    </a:lnTo>
                    <a:lnTo>
                      <a:pt x="330" y="1805"/>
                    </a:lnTo>
                    <a:lnTo>
                      <a:pt x="404" y="1766"/>
                    </a:lnTo>
                    <a:lnTo>
                      <a:pt x="473" y="1723"/>
                    </a:lnTo>
                    <a:lnTo>
                      <a:pt x="540" y="1678"/>
                    </a:lnTo>
                    <a:lnTo>
                      <a:pt x="602" y="1631"/>
                    </a:lnTo>
                    <a:lnTo>
                      <a:pt x="660" y="1581"/>
                    </a:lnTo>
                    <a:lnTo>
                      <a:pt x="715" y="1528"/>
                    </a:lnTo>
                    <a:lnTo>
                      <a:pt x="764" y="1474"/>
                    </a:lnTo>
                    <a:lnTo>
                      <a:pt x="810" y="1418"/>
                    </a:lnTo>
                    <a:lnTo>
                      <a:pt x="852" y="1360"/>
                    </a:lnTo>
                    <a:lnTo>
                      <a:pt x="888" y="1300"/>
                    </a:lnTo>
                    <a:lnTo>
                      <a:pt x="920" y="1238"/>
                    </a:lnTo>
                    <a:lnTo>
                      <a:pt x="947" y="1175"/>
                    </a:lnTo>
                    <a:lnTo>
                      <a:pt x="970" y="1109"/>
                    </a:lnTo>
                    <a:lnTo>
                      <a:pt x="988" y="1043"/>
                    </a:lnTo>
                    <a:lnTo>
                      <a:pt x="1001" y="974"/>
                    </a:lnTo>
                    <a:lnTo>
                      <a:pt x="1009" y="905"/>
                    </a:lnTo>
                    <a:lnTo>
                      <a:pt x="1012" y="834"/>
                    </a:lnTo>
                    <a:lnTo>
                      <a:pt x="1010" y="763"/>
                    </a:lnTo>
                    <a:lnTo>
                      <a:pt x="1003" y="689"/>
                    </a:lnTo>
                    <a:lnTo>
                      <a:pt x="989" y="616"/>
                    </a:lnTo>
                    <a:lnTo>
                      <a:pt x="971" y="541"/>
                    </a:lnTo>
                    <a:lnTo>
                      <a:pt x="947" y="465"/>
                    </a:lnTo>
                    <a:lnTo>
                      <a:pt x="917" y="389"/>
                    </a:lnTo>
                    <a:lnTo>
                      <a:pt x="882" y="313"/>
                    </a:lnTo>
                    <a:lnTo>
                      <a:pt x="841" y="235"/>
                    </a:lnTo>
                    <a:lnTo>
                      <a:pt x="794" y="156"/>
                    </a:lnTo>
                    <a:lnTo>
                      <a:pt x="740" y="79"/>
                    </a:lnTo>
                    <a:lnTo>
                      <a:pt x="681" y="0"/>
                    </a:lnTo>
                    <a:lnTo>
                      <a:pt x="669" y="58"/>
                    </a:lnTo>
                    <a:lnTo>
                      <a:pt x="657" y="113"/>
                    </a:lnTo>
                    <a:lnTo>
                      <a:pt x="644" y="164"/>
                    </a:lnTo>
                    <a:lnTo>
                      <a:pt x="630" y="213"/>
                    </a:lnTo>
                    <a:lnTo>
                      <a:pt x="615" y="257"/>
                    </a:lnTo>
                    <a:lnTo>
                      <a:pt x="601" y="299"/>
                    </a:lnTo>
                    <a:lnTo>
                      <a:pt x="585" y="336"/>
                    </a:lnTo>
                    <a:lnTo>
                      <a:pt x="570" y="372"/>
                    </a:lnTo>
                    <a:lnTo>
                      <a:pt x="556" y="403"/>
                    </a:lnTo>
                    <a:lnTo>
                      <a:pt x="542" y="431"/>
                    </a:lnTo>
                    <a:lnTo>
                      <a:pt x="530" y="456"/>
                    </a:lnTo>
                    <a:lnTo>
                      <a:pt x="517" y="478"/>
                    </a:lnTo>
                    <a:lnTo>
                      <a:pt x="506" y="496"/>
                    </a:lnTo>
                    <a:lnTo>
                      <a:pt x="497" y="512"/>
                    </a:lnTo>
                    <a:lnTo>
                      <a:pt x="489" y="524"/>
                    </a:lnTo>
                    <a:lnTo>
                      <a:pt x="484" y="533"/>
                    </a:lnTo>
                    <a:lnTo>
                      <a:pt x="476" y="545"/>
                    </a:lnTo>
                    <a:lnTo>
                      <a:pt x="468" y="559"/>
                    </a:lnTo>
                    <a:lnTo>
                      <a:pt x="459" y="576"/>
                    </a:lnTo>
                    <a:lnTo>
                      <a:pt x="450" y="594"/>
                    </a:lnTo>
                    <a:lnTo>
                      <a:pt x="439" y="613"/>
                    </a:lnTo>
                    <a:lnTo>
                      <a:pt x="427" y="636"/>
                    </a:lnTo>
                    <a:lnTo>
                      <a:pt x="415" y="659"/>
                    </a:lnTo>
                    <a:lnTo>
                      <a:pt x="404" y="684"/>
                    </a:lnTo>
                    <a:lnTo>
                      <a:pt x="391" y="712"/>
                    </a:lnTo>
                    <a:lnTo>
                      <a:pt x="377" y="742"/>
                    </a:lnTo>
                    <a:lnTo>
                      <a:pt x="363" y="773"/>
                    </a:lnTo>
                    <a:lnTo>
                      <a:pt x="349" y="806"/>
                    </a:lnTo>
                    <a:lnTo>
                      <a:pt x="333" y="842"/>
                    </a:lnTo>
                    <a:lnTo>
                      <a:pt x="317" y="880"/>
                    </a:lnTo>
                    <a:lnTo>
                      <a:pt x="301" y="919"/>
                    </a:lnTo>
                    <a:lnTo>
                      <a:pt x="285" y="961"/>
                    </a:lnTo>
                    <a:lnTo>
                      <a:pt x="268" y="1004"/>
                    </a:lnTo>
                    <a:lnTo>
                      <a:pt x="251" y="1052"/>
                    </a:lnTo>
                    <a:lnTo>
                      <a:pt x="234" y="1099"/>
                    </a:lnTo>
                    <a:lnTo>
                      <a:pt x="217" y="1150"/>
                    </a:lnTo>
                    <a:lnTo>
                      <a:pt x="199" y="1203"/>
                    </a:lnTo>
                    <a:lnTo>
                      <a:pt x="180" y="1258"/>
                    </a:lnTo>
                    <a:lnTo>
                      <a:pt x="163" y="1316"/>
                    </a:lnTo>
                    <a:lnTo>
                      <a:pt x="145" y="1375"/>
                    </a:lnTo>
                    <a:lnTo>
                      <a:pt x="127" y="1436"/>
                    </a:lnTo>
                    <a:lnTo>
                      <a:pt x="108" y="1501"/>
                    </a:lnTo>
                    <a:lnTo>
                      <a:pt x="90" y="1568"/>
                    </a:lnTo>
                    <a:lnTo>
                      <a:pt x="73" y="1636"/>
                    </a:lnTo>
                    <a:lnTo>
                      <a:pt x="54" y="1708"/>
                    </a:lnTo>
                    <a:lnTo>
                      <a:pt x="36" y="1782"/>
                    </a:lnTo>
                    <a:lnTo>
                      <a:pt x="18" y="1858"/>
                    </a:lnTo>
                    <a:lnTo>
                      <a:pt x="0" y="1937"/>
                    </a:lnTo>
                    <a:close/>
                  </a:path>
                </a:pathLst>
              </a:custGeom>
              <a:solidFill>
                <a:srgbClr val="00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6231" name="Freeform 222"/>
              <p:cNvSpPr>
                <a:spLocks/>
              </p:cNvSpPr>
              <p:nvPr/>
            </p:nvSpPr>
            <p:spPr bwMode="auto">
              <a:xfrm>
                <a:off x="3257" y="3329"/>
                <a:ext cx="181" cy="350"/>
              </a:xfrm>
              <a:custGeom>
                <a:avLst/>
                <a:gdLst>
                  <a:gd name="T0" fmla="*/ 4 w 1026"/>
                  <a:gd name="T1" fmla="*/ 0 h 1973"/>
                  <a:gd name="T2" fmla="*/ 4 w 1026"/>
                  <a:gd name="T3" fmla="*/ 1 h 1973"/>
                  <a:gd name="T4" fmla="*/ 5 w 1026"/>
                  <a:gd name="T5" fmla="*/ 2 h 1973"/>
                  <a:gd name="T6" fmla="*/ 5 w 1026"/>
                  <a:gd name="T7" fmla="*/ 3 h 1973"/>
                  <a:gd name="T8" fmla="*/ 5 w 1026"/>
                  <a:gd name="T9" fmla="*/ 4 h 1973"/>
                  <a:gd name="T10" fmla="*/ 5 w 1026"/>
                  <a:gd name="T11" fmla="*/ 4 h 1973"/>
                  <a:gd name="T12" fmla="*/ 5 w 1026"/>
                  <a:gd name="T13" fmla="*/ 5 h 1973"/>
                  <a:gd name="T14" fmla="*/ 5 w 1026"/>
                  <a:gd name="T15" fmla="*/ 6 h 1973"/>
                  <a:gd name="T16" fmla="*/ 5 w 1026"/>
                  <a:gd name="T17" fmla="*/ 7 h 1973"/>
                  <a:gd name="T18" fmla="*/ 5 w 1026"/>
                  <a:gd name="T19" fmla="*/ 7 h 1973"/>
                  <a:gd name="T20" fmla="*/ 4 w 1026"/>
                  <a:gd name="T21" fmla="*/ 8 h 1973"/>
                  <a:gd name="T22" fmla="*/ 4 w 1026"/>
                  <a:gd name="T23" fmla="*/ 9 h 1973"/>
                  <a:gd name="T24" fmla="*/ 3 w 1026"/>
                  <a:gd name="T25" fmla="*/ 9 h 1973"/>
                  <a:gd name="T26" fmla="*/ 3 w 1026"/>
                  <a:gd name="T27" fmla="*/ 10 h 1973"/>
                  <a:gd name="T28" fmla="*/ 2 w 1026"/>
                  <a:gd name="T29" fmla="*/ 10 h 1973"/>
                  <a:gd name="T30" fmla="*/ 1 w 1026"/>
                  <a:gd name="T31" fmla="*/ 11 h 1973"/>
                  <a:gd name="T32" fmla="*/ 0 w 1026"/>
                  <a:gd name="T33" fmla="*/ 11 h 1973"/>
                  <a:gd name="T34" fmla="*/ 1 w 1026"/>
                  <a:gd name="T35" fmla="*/ 11 h 1973"/>
                  <a:gd name="T36" fmla="*/ 1 w 1026"/>
                  <a:gd name="T37" fmla="*/ 10 h 1973"/>
                  <a:gd name="T38" fmla="*/ 2 w 1026"/>
                  <a:gd name="T39" fmla="*/ 10 h 1973"/>
                  <a:gd name="T40" fmla="*/ 3 w 1026"/>
                  <a:gd name="T41" fmla="*/ 10 h 1973"/>
                  <a:gd name="T42" fmla="*/ 4 w 1026"/>
                  <a:gd name="T43" fmla="*/ 9 h 1973"/>
                  <a:gd name="T44" fmla="*/ 4 w 1026"/>
                  <a:gd name="T45" fmla="*/ 9 h 1973"/>
                  <a:gd name="T46" fmla="*/ 5 w 1026"/>
                  <a:gd name="T47" fmla="*/ 8 h 1973"/>
                  <a:gd name="T48" fmla="*/ 5 w 1026"/>
                  <a:gd name="T49" fmla="*/ 7 h 1973"/>
                  <a:gd name="T50" fmla="*/ 5 w 1026"/>
                  <a:gd name="T51" fmla="*/ 6 h 1973"/>
                  <a:gd name="T52" fmla="*/ 6 w 1026"/>
                  <a:gd name="T53" fmla="*/ 6 h 1973"/>
                  <a:gd name="T54" fmla="*/ 6 w 1026"/>
                  <a:gd name="T55" fmla="*/ 5 h 1973"/>
                  <a:gd name="T56" fmla="*/ 6 w 1026"/>
                  <a:gd name="T57" fmla="*/ 4 h 1973"/>
                  <a:gd name="T58" fmla="*/ 5 w 1026"/>
                  <a:gd name="T59" fmla="*/ 3 h 1973"/>
                  <a:gd name="T60" fmla="*/ 5 w 1026"/>
                  <a:gd name="T61" fmla="*/ 2 h 1973"/>
                  <a:gd name="T62" fmla="*/ 5 w 1026"/>
                  <a:gd name="T63" fmla="*/ 1 h 1973"/>
                  <a:gd name="T64" fmla="*/ 4 w 1026"/>
                  <a:gd name="T65" fmla="*/ 1 h 1973"/>
                  <a:gd name="T66" fmla="*/ 4 w 1026"/>
                  <a:gd name="T67" fmla="*/ 0 h 1973"/>
                  <a:gd name="T68" fmla="*/ 4 w 1026"/>
                  <a:gd name="T69" fmla="*/ 0 h 1973"/>
                  <a:gd name="T70" fmla="*/ 4 w 1026"/>
                  <a:gd name="T71" fmla="*/ 0 h 197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026"/>
                  <a:gd name="T109" fmla="*/ 0 h 1973"/>
                  <a:gd name="T110" fmla="*/ 1026 w 1026"/>
                  <a:gd name="T111" fmla="*/ 1973 h 1973"/>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026" h="1973">
                    <a:moveTo>
                      <a:pt x="693" y="27"/>
                    </a:moveTo>
                    <a:lnTo>
                      <a:pt x="674" y="33"/>
                    </a:lnTo>
                    <a:lnTo>
                      <a:pt x="733" y="111"/>
                    </a:lnTo>
                    <a:lnTo>
                      <a:pt x="787" y="189"/>
                    </a:lnTo>
                    <a:lnTo>
                      <a:pt x="834" y="266"/>
                    </a:lnTo>
                    <a:lnTo>
                      <a:pt x="873" y="344"/>
                    </a:lnTo>
                    <a:lnTo>
                      <a:pt x="909" y="419"/>
                    </a:lnTo>
                    <a:lnTo>
                      <a:pt x="939" y="495"/>
                    </a:lnTo>
                    <a:lnTo>
                      <a:pt x="963" y="570"/>
                    </a:lnTo>
                    <a:lnTo>
                      <a:pt x="981" y="644"/>
                    </a:lnTo>
                    <a:lnTo>
                      <a:pt x="994" y="717"/>
                    </a:lnTo>
                    <a:lnTo>
                      <a:pt x="1002" y="790"/>
                    </a:lnTo>
                    <a:lnTo>
                      <a:pt x="1002" y="860"/>
                    </a:lnTo>
                    <a:lnTo>
                      <a:pt x="1001" y="929"/>
                    </a:lnTo>
                    <a:lnTo>
                      <a:pt x="993" y="999"/>
                    </a:lnTo>
                    <a:lnTo>
                      <a:pt x="980" y="1066"/>
                    </a:lnTo>
                    <a:lnTo>
                      <a:pt x="961" y="1133"/>
                    </a:lnTo>
                    <a:lnTo>
                      <a:pt x="939" y="1197"/>
                    </a:lnTo>
                    <a:lnTo>
                      <a:pt x="911" y="1259"/>
                    </a:lnTo>
                    <a:lnTo>
                      <a:pt x="881" y="1321"/>
                    </a:lnTo>
                    <a:lnTo>
                      <a:pt x="844" y="1380"/>
                    </a:lnTo>
                    <a:lnTo>
                      <a:pt x="802" y="1437"/>
                    </a:lnTo>
                    <a:lnTo>
                      <a:pt x="758" y="1493"/>
                    </a:lnTo>
                    <a:lnTo>
                      <a:pt x="709" y="1546"/>
                    </a:lnTo>
                    <a:lnTo>
                      <a:pt x="654" y="1599"/>
                    </a:lnTo>
                    <a:lnTo>
                      <a:pt x="597" y="1648"/>
                    </a:lnTo>
                    <a:lnTo>
                      <a:pt x="536" y="1695"/>
                    </a:lnTo>
                    <a:lnTo>
                      <a:pt x="469" y="1739"/>
                    </a:lnTo>
                    <a:lnTo>
                      <a:pt x="400" y="1783"/>
                    </a:lnTo>
                    <a:lnTo>
                      <a:pt x="327" y="1821"/>
                    </a:lnTo>
                    <a:lnTo>
                      <a:pt x="251" y="1858"/>
                    </a:lnTo>
                    <a:lnTo>
                      <a:pt x="171" y="1892"/>
                    </a:lnTo>
                    <a:lnTo>
                      <a:pt x="87" y="1923"/>
                    </a:lnTo>
                    <a:lnTo>
                      <a:pt x="0" y="1952"/>
                    </a:lnTo>
                    <a:lnTo>
                      <a:pt x="5" y="1973"/>
                    </a:lnTo>
                    <a:lnTo>
                      <a:pt x="94" y="1944"/>
                    </a:lnTo>
                    <a:lnTo>
                      <a:pt x="178" y="1913"/>
                    </a:lnTo>
                    <a:lnTo>
                      <a:pt x="259" y="1879"/>
                    </a:lnTo>
                    <a:lnTo>
                      <a:pt x="337" y="1842"/>
                    </a:lnTo>
                    <a:lnTo>
                      <a:pt x="411" y="1801"/>
                    </a:lnTo>
                    <a:lnTo>
                      <a:pt x="482" y="1758"/>
                    </a:lnTo>
                    <a:lnTo>
                      <a:pt x="549" y="1713"/>
                    </a:lnTo>
                    <a:lnTo>
                      <a:pt x="611" y="1666"/>
                    </a:lnTo>
                    <a:lnTo>
                      <a:pt x="670" y="1615"/>
                    </a:lnTo>
                    <a:lnTo>
                      <a:pt x="725" y="1562"/>
                    </a:lnTo>
                    <a:lnTo>
                      <a:pt x="773" y="1508"/>
                    </a:lnTo>
                    <a:lnTo>
                      <a:pt x="821" y="1451"/>
                    </a:lnTo>
                    <a:lnTo>
                      <a:pt x="863" y="1393"/>
                    </a:lnTo>
                    <a:lnTo>
                      <a:pt x="900" y="1331"/>
                    </a:lnTo>
                    <a:lnTo>
                      <a:pt x="932" y="1269"/>
                    </a:lnTo>
                    <a:lnTo>
                      <a:pt x="960" y="1205"/>
                    </a:lnTo>
                    <a:lnTo>
                      <a:pt x="982" y="1138"/>
                    </a:lnTo>
                    <a:lnTo>
                      <a:pt x="1001" y="1071"/>
                    </a:lnTo>
                    <a:lnTo>
                      <a:pt x="1014" y="1002"/>
                    </a:lnTo>
                    <a:lnTo>
                      <a:pt x="1022" y="932"/>
                    </a:lnTo>
                    <a:lnTo>
                      <a:pt x="1026" y="860"/>
                    </a:lnTo>
                    <a:lnTo>
                      <a:pt x="1023" y="788"/>
                    </a:lnTo>
                    <a:lnTo>
                      <a:pt x="1015" y="714"/>
                    </a:lnTo>
                    <a:lnTo>
                      <a:pt x="1002" y="639"/>
                    </a:lnTo>
                    <a:lnTo>
                      <a:pt x="984" y="564"/>
                    </a:lnTo>
                    <a:lnTo>
                      <a:pt x="960" y="487"/>
                    </a:lnTo>
                    <a:lnTo>
                      <a:pt x="930" y="411"/>
                    </a:lnTo>
                    <a:lnTo>
                      <a:pt x="894" y="333"/>
                    </a:lnTo>
                    <a:lnTo>
                      <a:pt x="852" y="256"/>
                    </a:lnTo>
                    <a:lnTo>
                      <a:pt x="805" y="176"/>
                    </a:lnTo>
                    <a:lnTo>
                      <a:pt x="751" y="98"/>
                    </a:lnTo>
                    <a:lnTo>
                      <a:pt x="692" y="20"/>
                    </a:lnTo>
                    <a:lnTo>
                      <a:pt x="672" y="25"/>
                    </a:lnTo>
                    <a:lnTo>
                      <a:pt x="692" y="20"/>
                    </a:lnTo>
                    <a:lnTo>
                      <a:pt x="676" y="0"/>
                    </a:lnTo>
                    <a:lnTo>
                      <a:pt x="672" y="25"/>
                    </a:lnTo>
                    <a:lnTo>
                      <a:pt x="693" y="2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6232" name="Freeform 223"/>
              <p:cNvSpPr>
                <a:spLocks/>
              </p:cNvSpPr>
              <p:nvPr/>
            </p:nvSpPr>
            <p:spPr bwMode="auto">
              <a:xfrm>
                <a:off x="3341" y="3334"/>
                <a:ext cx="38" cy="95"/>
              </a:xfrm>
              <a:custGeom>
                <a:avLst/>
                <a:gdLst>
                  <a:gd name="T0" fmla="*/ 0 w 216"/>
                  <a:gd name="T1" fmla="*/ 3 h 539"/>
                  <a:gd name="T2" fmla="*/ 0 w 216"/>
                  <a:gd name="T3" fmla="*/ 3 h 539"/>
                  <a:gd name="T4" fmla="*/ 0 w 216"/>
                  <a:gd name="T5" fmla="*/ 3 h 539"/>
                  <a:gd name="T6" fmla="*/ 0 w 216"/>
                  <a:gd name="T7" fmla="*/ 3 h 539"/>
                  <a:gd name="T8" fmla="*/ 0 w 216"/>
                  <a:gd name="T9" fmla="*/ 3 h 539"/>
                  <a:gd name="T10" fmla="*/ 0 w 216"/>
                  <a:gd name="T11" fmla="*/ 3 h 539"/>
                  <a:gd name="T12" fmla="*/ 0 w 216"/>
                  <a:gd name="T13" fmla="*/ 2 h 539"/>
                  <a:gd name="T14" fmla="*/ 0 w 216"/>
                  <a:gd name="T15" fmla="*/ 2 h 539"/>
                  <a:gd name="T16" fmla="*/ 1 w 216"/>
                  <a:gd name="T17" fmla="*/ 2 h 539"/>
                  <a:gd name="T18" fmla="*/ 1 w 216"/>
                  <a:gd name="T19" fmla="*/ 2 h 539"/>
                  <a:gd name="T20" fmla="*/ 1 w 216"/>
                  <a:gd name="T21" fmla="*/ 2 h 539"/>
                  <a:gd name="T22" fmla="*/ 1 w 216"/>
                  <a:gd name="T23" fmla="*/ 2 h 539"/>
                  <a:gd name="T24" fmla="*/ 1 w 216"/>
                  <a:gd name="T25" fmla="*/ 1 h 539"/>
                  <a:gd name="T26" fmla="*/ 1 w 216"/>
                  <a:gd name="T27" fmla="*/ 1 h 539"/>
                  <a:gd name="T28" fmla="*/ 1 w 216"/>
                  <a:gd name="T29" fmla="*/ 1 h 539"/>
                  <a:gd name="T30" fmla="*/ 1 w 216"/>
                  <a:gd name="T31" fmla="*/ 1 h 539"/>
                  <a:gd name="T32" fmla="*/ 1 w 216"/>
                  <a:gd name="T33" fmla="*/ 0 h 539"/>
                  <a:gd name="T34" fmla="*/ 1 w 216"/>
                  <a:gd name="T35" fmla="*/ 0 h 539"/>
                  <a:gd name="T36" fmla="*/ 1 w 216"/>
                  <a:gd name="T37" fmla="*/ 0 h 539"/>
                  <a:gd name="T38" fmla="*/ 1 w 216"/>
                  <a:gd name="T39" fmla="*/ 0 h 539"/>
                  <a:gd name="T40" fmla="*/ 1 w 216"/>
                  <a:gd name="T41" fmla="*/ 1 h 539"/>
                  <a:gd name="T42" fmla="*/ 1 w 216"/>
                  <a:gd name="T43" fmla="*/ 1 h 539"/>
                  <a:gd name="T44" fmla="*/ 1 w 216"/>
                  <a:gd name="T45" fmla="*/ 1 h 539"/>
                  <a:gd name="T46" fmla="*/ 1 w 216"/>
                  <a:gd name="T47" fmla="*/ 1 h 539"/>
                  <a:gd name="T48" fmla="*/ 1 w 216"/>
                  <a:gd name="T49" fmla="*/ 2 h 539"/>
                  <a:gd name="T50" fmla="*/ 1 w 216"/>
                  <a:gd name="T51" fmla="*/ 2 h 539"/>
                  <a:gd name="T52" fmla="*/ 1 w 216"/>
                  <a:gd name="T53" fmla="*/ 2 h 539"/>
                  <a:gd name="T54" fmla="*/ 0 w 216"/>
                  <a:gd name="T55" fmla="*/ 2 h 539"/>
                  <a:gd name="T56" fmla="*/ 0 w 216"/>
                  <a:gd name="T57" fmla="*/ 2 h 539"/>
                  <a:gd name="T58" fmla="*/ 0 w 216"/>
                  <a:gd name="T59" fmla="*/ 2 h 539"/>
                  <a:gd name="T60" fmla="*/ 0 w 216"/>
                  <a:gd name="T61" fmla="*/ 3 h 539"/>
                  <a:gd name="T62" fmla="*/ 0 w 216"/>
                  <a:gd name="T63" fmla="*/ 3 h 539"/>
                  <a:gd name="T64" fmla="*/ 0 w 216"/>
                  <a:gd name="T65" fmla="*/ 3 h 539"/>
                  <a:gd name="T66" fmla="*/ 0 w 216"/>
                  <a:gd name="T67" fmla="*/ 3 h 539"/>
                  <a:gd name="T68" fmla="*/ 0 w 216"/>
                  <a:gd name="T69" fmla="*/ 3 h 539"/>
                  <a:gd name="T70" fmla="*/ 0 w 216"/>
                  <a:gd name="T71" fmla="*/ 3 h 539"/>
                  <a:gd name="T72" fmla="*/ 0 w 216"/>
                  <a:gd name="T73" fmla="*/ 3 h 539"/>
                  <a:gd name="T74" fmla="*/ 0 w 216"/>
                  <a:gd name="T75" fmla="*/ 3 h 539"/>
                  <a:gd name="T76" fmla="*/ 0 w 216"/>
                  <a:gd name="T77" fmla="*/ 3 h 539"/>
                  <a:gd name="T78" fmla="*/ 0 w 216"/>
                  <a:gd name="T79" fmla="*/ 3 h 53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16"/>
                  <a:gd name="T121" fmla="*/ 0 h 539"/>
                  <a:gd name="T122" fmla="*/ 216 w 216"/>
                  <a:gd name="T123" fmla="*/ 539 h 539"/>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16" h="539">
                    <a:moveTo>
                      <a:pt x="18" y="539"/>
                    </a:moveTo>
                    <a:lnTo>
                      <a:pt x="18" y="539"/>
                    </a:lnTo>
                    <a:lnTo>
                      <a:pt x="23" y="530"/>
                    </a:lnTo>
                    <a:lnTo>
                      <a:pt x="31" y="518"/>
                    </a:lnTo>
                    <a:lnTo>
                      <a:pt x="40" y="503"/>
                    </a:lnTo>
                    <a:lnTo>
                      <a:pt x="51" y="484"/>
                    </a:lnTo>
                    <a:lnTo>
                      <a:pt x="65" y="462"/>
                    </a:lnTo>
                    <a:lnTo>
                      <a:pt x="77" y="437"/>
                    </a:lnTo>
                    <a:lnTo>
                      <a:pt x="92" y="409"/>
                    </a:lnTo>
                    <a:lnTo>
                      <a:pt x="106" y="377"/>
                    </a:lnTo>
                    <a:lnTo>
                      <a:pt x="120" y="341"/>
                    </a:lnTo>
                    <a:lnTo>
                      <a:pt x="136" y="304"/>
                    </a:lnTo>
                    <a:lnTo>
                      <a:pt x="151" y="262"/>
                    </a:lnTo>
                    <a:lnTo>
                      <a:pt x="165" y="216"/>
                    </a:lnTo>
                    <a:lnTo>
                      <a:pt x="180" y="168"/>
                    </a:lnTo>
                    <a:lnTo>
                      <a:pt x="193" y="117"/>
                    </a:lnTo>
                    <a:lnTo>
                      <a:pt x="204" y="61"/>
                    </a:lnTo>
                    <a:lnTo>
                      <a:pt x="216" y="2"/>
                    </a:lnTo>
                    <a:lnTo>
                      <a:pt x="195" y="0"/>
                    </a:lnTo>
                    <a:lnTo>
                      <a:pt x="183" y="56"/>
                    </a:lnTo>
                    <a:lnTo>
                      <a:pt x="172" y="111"/>
                    </a:lnTo>
                    <a:lnTo>
                      <a:pt x="159" y="163"/>
                    </a:lnTo>
                    <a:lnTo>
                      <a:pt x="144" y="211"/>
                    </a:lnTo>
                    <a:lnTo>
                      <a:pt x="130" y="254"/>
                    </a:lnTo>
                    <a:lnTo>
                      <a:pt x="115" y="296"/>
                    </a:lnTo>
                    <a:lnTo>
                      <a:pt x="99" y="333"/>
                    </a:lnTo>
                    <a:lnTo>
                      <a:pt x="85" y="369"/>
                    </a:lnTo>
                    <a:lnTo>
                      <a:pt x="71" y="399"/>
                    </a:lnTo>
                    <a:lnTo>
                      <a:pt x="56" y="426"/>
                    </a:lnTo>
                    <a:lnTo>
                      <a:pt x="44" y="451"/>
                    </a:lnTo>
                    <a:lnTo>
                      <a:pt x="32" y="474"/>
                    </a:lnTo>
                    <a:lnTo>
                      <a:pt x="22" y="492"/>
                    </a:lnTo>
                    <a:lnTo>
                      <a:pt x="13" y="508"/>
                    </a:lnTo>
                    <a:lnTo>
                      <a:pt x="5" y="520"/>
                    </a:lnTo>
                    <a:lnTo>
                      <a:pt x="0" y="529"/>
                    </a:lnTo>
                    <a:lnTo>
                      <a:pt x="18" y="53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6233" name="Freeform 224"/>
              <p:cNvSpPr>
                <a:spLocks/>
              </p:cNvSpPr>
              <p:nvPr/>
            </p:nvSpPr>
            <p:spPr bwMode="auto">
              <a:xfrm>
                <a:off x="3254" y="3428"/>
                <a:ext cx="90" cy="251"/>
              </a:xfrm>
              <a:custGeom>
                <a:avLst/>
                <a:gdLst>
                  <a:gd name="T0" fmla="*/ 0 w 507"/>
                  <a:gd name="T1" fmla="*/ 8 h 1424"/>
                  <a:gd name="T2" fmla="*/ 0 w 507"/>
                  <a:gd name="T3" fmla="*/ 7 h 1424"/>
                  <a:gd name="T4" fmla="*/ 1 w 507"/>
                  <a:gd name="T5" fmla="*/ 6 h 1424"/>
                  <a:gd name="T6" fmla="*/ 1 w 507"/>
                  <a:gd name="T7" fmla="*/ 5 h 1424"/>
                  <a:gd name="T8" fmla="*/ 1 w 507"/>
                  <a:gd name="T9" fmla="*/ 5 h 1424"/>
                  <a:gd name="T10" fmla="*/ 1 w 507"/>
                  <a:gd name="T11" fmla="*/ 4 h 1424"/>
                  <a:gd name="T12" fmla="*/ 1 w 507"/>
                  <a:gd name="T13" fmla="*/ 3 h 1424"/>
                  <a:gd name="T14" fmla="*/ 2 w 507"/>
                  <a:gd name="T15" fmla="*/ 3 h 1424"/>
                  <a:gd name="T16" fmla="*/ 2 w 507"/>
                  <a:gd name="T17" fmla="*/ 2 h 1424"/>
                  <a:gd name="T18" fmla="*/ 2 w 507"/>
                  <a:gd name="T19" fmla="*/ 2 h 1424"/>
                  <a:gd name="T20" fmla="*/ 2 w 507"/>
                  <a:gd name="T21" fmla="*/ 2 h 1424"/>
                  <a:gd name="T22" fmla="*/ 2 w 507"/>
                  <a:gd name="T23" fmla="*/ 1 h 1424"/>
                  <a:gd name="T24" fmla="*/ 2 w 507"/>
                  <a:gd name="T25" fmla="*/ 1 h 1424"/>
                  <a:gd name="T26" fmla="*/ 2 w 507"/>
                  <a:gd name="T27" fmla="*/ 1 h 1424"/>
                  <a:gd name="T28" fmla="*/ 3 w 507"/>
                  <a:gd name="T29" fmla="*/ 0 h 1424"/>
                  <a:gd name="T30" fmla="*/ 3 w 507"/>
                  <a:gd name="T31" fmla="*/ 0 h 1424"/>
                  <a:gd name="T32" fmla="*/ 3 w 507"/>
                  <a:gd name="T33" fmla="*/ 0 h 1424"/>
                  <a:gd name="T34" fmla="*/ 3 w 507"/>
                  <a:gd name="T35" fmla="*/ 0 h 1424"/>
                  <a:gd name="T36" fmla="*/ 3 w 507"/>
                  <a:gd name="T37" fmla="*/ 0 h 1424"/>
                  <a:gd name="T38" fmla="*/ 2 w 507"/>
                  <a:gd name="T39" fmla="*/ 0 h 1424"/>
                  <a:gd name="T40" fmla="*/ 2 w 507"/>
                  <a:gd name="T41" fmla="*/ 1 h 1424"/>
                  <a:gd name="T42" fmla="*/ 2 w 507"/>
                  <a:gd name="T43" fmla="*/ 1 h 1424"/>
                  <a:gd name="T44" fmla="*/ 2 w 507"/>
                  <a:gd name="T45" fmla="*/ 1 h 1424"/>
                  <a:gd name="T46" fmla="*/ 2 w 507"/>
                  <a:gd name="T47" fmla="*/ 2 h 1424"/>
                  <a:gd name="T48" fmla="*/ 2 w 507"/>
                  <a:gd name="T49" fmla="*/ 2 h 1424"/>
                  <a:gd name="T50" fmla="*/ 2 w 507"/>
                  <a:gd name="T51" fmla="*/ 3 h 1424"/>
                  <a:gd name="T52" fmla="*/ 1 w 507"/>
                  <a:gd name="T53" fmla="*/ 3 h 1424"/>
                  <a:gd name="T54" fmla="*/ 1 w 507"/>
                  <a:gd name="T55" fmla="*/ 4 h 1424"/>
                  <a:gd name="T56" fmla="*/ 1 w 507"/>
                  <a:gd name="T57" fmla="*/ 4 h 1424"/>
                  <a:gd name="T58" fmla="*/ 1 w 507"/>
                  <a:gd name="T59" fmla="*/ 5 h 1424"/>
                  <a:gd name="T60" fmla="*/ 1 w 507"/>
                  <a:gd name="T61" fmla="*/ 6 h 1424"/>
                  <a:gd name="T62" fmla="*/ 0 w 507"/>
                  <a:gd name="T63" fmla="*/ 7 h 1424"/>
                  <a:gd name="T64" fmla="*/ 0 w 507"/>
                  <a:gd name="T65" fmla="*/ 7 h 1424"/>
                  <a:gd name="T66" fmla="*/ 0 w 507"/>
                  <a:gd name="T67" fmla="*/ 8 h 1424"/>
                  <a:gd name="T68" fmla="*/ 0 w 507"/>
                  <a:gd name="T69" fmla="*/ 8 h 1424"/>
                  <a:gd name="T70" fmla="*/ 0 w 507"/>
                  <a:gd name="T71" fmla="*/ 8 h 142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507"/>
                  <a:gd name="T109" fmla="*/ 0 h 1424"/>
                  <a:gd name="T110" fmla="*/ 507 w 507"/>
                  <a:gd name="T111" fmla="*/ 1424 h 142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507" h="1424">
                    <a:moveTo>
                      <a:pt x="12" y="1398"/>
                    </a:moveTo>
                    <a:lnTo>
                      <a:pt x="25" y="1411"/>
                    </a:lnTo>
                    <a:lnTo>
                      <a:pt x="42" y="1332"/>
                    </a:lnTo>
                    <a:lnTo>
                      <a:pt x="60" y="1256"/>
                    </a:lnTo>
                    <a:lnTo>
                      <a:pt x="79" y="1183"/>
                    </a:lnTo>
                    <a:lnTo>
                      <a:pt x="97" y="1111"/>
                    </a:lnTo>
                    <a:lnTo>
                      <a:pt x="114" y="1042"/>
                    </a:lnTo>
                    <a:lnTo>
                      <a:pt x="133" y="975"/>
                    </a:lnTo>
                    <a:lnTo>
                      <a:pt x="151" y="911"/>
                    </a:lnTo>
                    <a:lnTo>
                      <a:pt x="169" y="849"/>
                    </a:lnTo>
                    <a:lnTo>
                      <a:pt x="188" y="790"/>
                    </a:lnTo>
                    <a:lnTo>
                      <a:pt x="205" y="734"/>
                    </a:lnTo>
                    <a:lnTo>
                      <a:pt x="223" y="679"/>
                    </a:lnTo>
                    <a:lnTo>
                      <a:pt x="242" y="626"/>
                    </a:lnTo>
                    <a:lnTo>
                      <a:pt x="259" y="575"/>
                    </a:lnTo>
                    <a:lnTo>
                      <a:pt x="276" y="528"/>
                    </a:lnTo>
                    <a:lnTo>
                      <a:pt x="293" y="480"/>
                    </a:lnTo>
                    <a:lnTo>
                      <a:pt x="310" y="437"/>
                    </a:lnTo>
                    <a:lnTo>
                      <a:pt x="326" y="395"/>
                    </a:lnTo>
                    <a:lnTo>
                      <a:pt x="341" y="356"/>
                    </a:lnTo>
                    <a:lnTo>
                      <a:pt x="357" y="318"/>
                    </a:lnTo>
                    <a:lnTo>
                      <a:pt x="373" y="282"/>
                    </a:lnTo>
                    <a:lnTo>
                      <a:pt x="387" y="249"/>
                    </a:lnTo>
                    <a:lnTo>
                      <a:pt x="402" y="218"/>
                    </a:lnTo>
                    <a:lnTo>
                      <a:pt x="415" y="188"/>
                    </a:lnTo>
                    <a:lnTo>
                      <a:pt x="428" y="161"/>
                    </a:lnTo>
                    <a:lnTo>
                      <a:pt x="440" y="136"/>
                    </a:lnTo>
                    <a:lnTo>
                      <a:pt x="452" y="113"/>
                    </a:lnTo>
                    <a:lnTo>
                      <a:pt x="462" y="90"/>
                    </a:lnTo>
                    <a:lnTo>
                      <a:pt x="473" y="71"/>
                    </a:lnTo>
                    <a:lnTo>
                      <a:pt x="482" y="54"/>
                    </a:lnTo>
                    <a:lnTo>
                      <a:pt x="491" y="37"/>
                    </a:lnTo>
                    <a:lnTo>
                      <a:pt x="499" y="22"/>
                    </a:lnTo>
                    <a:lnTo>
                      <a:pt x="507" y="10"/>
                    </a:lnTo>
                    <a:lnTo>
                      <a:pt x="489" y="0"/>
                    </a:lnTo>
                    <a:lnTo>
                      <a:pt x="481" y="12"/>
                    </a:lnTo>
                    <a:lnTo>
                      <a:pt x="473" y="26"/>
                    </a:lnTo>
                    <a:lnTo>
                      <a:pt x="464" y="43"/>
                    </a:lnTo>
                    <a:lnTo>
                      <a:pt x="454" y="60"/>
                    </a:lnTo>
                    <a:lnTo>
                      <a:pt x="444" y="80"/>
                    </a:lnTo>
                    <a:lnTo>
                      <a:pt x="431" y="102"/>
                    </a:lnTo>
                    <a:lnTo>
                      <a:pt x="419" y="126"/>
                    </a:lnTo>
                    <a:lnTo>
                      <a:pt x="407" y="151"/>
                    </a:lnTo>
                    <a:lnTo>
                      <a:pt x="394" y="180"/>
                    </a:lnTo>
                    <a:lnTo>
                      <a:pt x="381" y="210"/>
                    </a:lnTo>
                    <a:lnTo>
                      <a:pt x="366" y="241"/>
                    </a:lnTo>
                    <a:lnTo>
                      <a:pt x="352" y="274"/>
                    </a:lnTo>
                    <a:lnTo>
                      <a:pt x="336" y="310"/>
                    </a:lnTo>
                    <a:lnTo>
                      <a:pt x="320" y="348"/>
                    </a:lnTo>
                    <a:lnTo>
                      <a:pt x="305" y="387"/>
                    </a:lnTo>
                    <a:lnTo>
                      <a:pt x="289" y="429"/>
                    </a:lnTo>
                    <a:lnTo>
                      <a:pt x="272" y="473"/>
                    </a:lnTo>
                    <a:lnTo>
                      <a:pt x="255" y="520"/>
                    </a:lnTo>
                    <a:lnTo>
                      <a:pt x="238" y="567"/>
                    </a:lnTo>
                    <a:lnTo>
                      <a:pt x="221" y="618"/>
                    </a:lnTo>
                    <a:lnTo>
                      <a:pt x="202" y="671"/>
                    </a:lnTo>
                    <a:lnTo>
                      <a:pt x="184" y="726"/>
                    </a:lnTo>
                    <a:lnTo>
                      <a:pt x="167" y="785"/>
                    </a:lnTo>
                    <a:lnTo>
                      <a:pt x="148" y="844"/>
                    </a:lnTo>
                    <a:lnTo>
                      <a:pt x="130" y="906"/>
                    </a:lnTo>
                    <a:lnTo>
                      <a:pt x="112" y="970"/>
                    </a:lnTo>
                    <a:lnTo>
                      <a:pt x="93" y="1037"/>
                    </a:lnTo>
                    <a:lnTo>
                      <a:pt x="76" y="1105"/>
                    </a:lnTo>
                    <a:lnTo>
                      <a:pt x="58" y="1178"/>
                    </a:lnTo>
                    <a:lnTo>
                      <a:pt x="39" y="1251"/>
                    </a:lnTo>
                    <a:lnTo>
                      <a:pt x="21" y="1327"/>
                    </a:lnTo>
                    <a:lnTo>
                      <a:pt x="4" y="1406"/>
                    </a:lnTo>
                    <a:lnTo>
                      <a:pt x="17" y="1419"/>
                    </a:lnTo>
                    <a:lnTo>
                      <a:pt x="4" y="1406"/>
                    </a:lnTo>
                    <a:lnTo>
                      <a:pt x="0" y="1424"/>
                    </a:lnTo>
                    <a:lnTo>
                      <a:pt x="17" y="1419"/>
                    </a:lnTo>
                    <a:lnTo>
                      <a:pt x="12" y="139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6234" name="Freeform 225"/>
              <p:cNvSpPr>
                <a:spLocks/>
              </p:cNvSpPr>
              <p:nvPr/>
            </p:nvSpPr>
            <p:spPr bwMode="auto">
              <a:xfrm>
                <a:off x="3257" y="3580"/>
                <a:ext cx="324" cy="133"/>
              </a:xfrm>
              <a:custGeom>
                <a:avLst/>
                <a:gdLst>
                  <a:gd name="T0" fmla="*/ 0 w 1830"/>
                  <a:gd name="T1" fmla="*/ 3 h 750"/>
                  <a:gd name="T2" fmla="*/ 1 w 1830"/>
                  <a:gd name="T3" fmla="*/ 2 h 750"/>
                  <a:gd name="T4" fmla="*/ 1 w 1830"/>
                  <a:gd name="T5" fmla="*/ 2 h 750"/>
                  <a:gd name="T6" fmla="*/ 2 w 1830"/>
                  <a:gd name="T7" fmla="*/ 2 h 750"/>
                  <a:gd name="T8" fmla="*/ 2 w 1830"/>
                  <a:gd name="T9" fmla="*/ 1 h 750"/>
                  <a:gd name="T10" fmla="*/ 3 w 1830"/>
                  <a:gd name="T11" fmla="*/ 1 h 750"/>
                  <a:gd name="T12" fmla="*/ 4 w 1830"/>
                  <a:gd name="T13" fmla="*/ 1 h 750"/>
                  <a:gd name="T14" fmla="*/ 5 w 1830"/>
                  <a:gd name="T15" fmla="*/ 0 h 750"/>
                  <a:gd name="T16" fmla="*/ 5 w 1830"/>
                  <a:gd name="T17" fmla="*/ 0 h 750"/>
                  <a:gd name="T18" fmla="*/ 6 w 1830"/>
                  <a:gd name="T19" fmla="*/ 0 h 750"/>
                  <a:gd name="T20" fmla="*/ 7 w 1830"/>
                  <a:gd name="T21" fmla="*/ 0 h 750"/>
                  <a:gd name="T22" fmla="*/ 7 w 1830"/>
                  <a:gd name="T23" fmla="*/ 0 h 750"/>
                  <a:gd name="T24" fmla="*/ 8 w 1830"/>
                  <a:gd name="T25" fmla="*/ 0 h 750"/>
                  <a:gd name="T26" fmla="*/ 9 w 1830"/>
                  <a:gd name="T27" fmla="*/ 0 h 750"/>
                  <a:gd name="T28" fmla="*/ 9 w 1830"/>
                  <a:gd name="T29" fmla="*/ 0 h 750"/>
                  <a:gd name="T30" fmla="*/ 10 w 1830"/>
                  <a:gd name="T31" fmla="*/ 0 h 750"/>
                  <a:gd name="T32" fmla="*/ 10 w 1830"/>
                  <a:gd name="T33" fmla="*/ 1 h 750"/>
                  <a:gd name="T34" fmla="*/ 9 w 1830"/>
                  <a:gd name="T35" fmla="*/ 1 h 750"/>
                  <a:gd name="T36" fmla="*/ 9 w 1830"/>
                  <a:gd name="T37" fmla="*/ 1 h 750"/>
                  <a:gd name="T38" fmla="*/ 8 w 1830"/>
                  <a:gd name="T39" fmla="*/ 1 h 750"/>
                  <a:gd name="T40" fmla="*/ 8 w 1830"/>
                  <a:gd name="T41" fmla="*/ 2 h 750"/>
                  <a:gd name="T42" fmla="*/ 8 w 1830"/>
                  <a:gd name="T43" fmla="*/ 2 h 750"/>
                  <a:gd name="T44" fmla="*/ 8 w 1830"/>
                  <a:gd name="T45" fmla="*/ 2 h 750"/>
                  <a:gd name="T46" fmla="*/ 8 w 1830"/>
                  <a:gd name="T47" fmla="*/ 2 h 750"/>
                  <a:gd name="T48" fmla="*/ 7 w 1830"/>
                  <a:gd name="T49" fmla="*/ 2 h 750"/>
                  <a:gd name="T50" fmla="*/ 7 w 1830"/>
                  <a:gd name="T51" fmla="*/ 2 h 750"/>
                  <a:gd name="T52" fmla="*/ 7 w 1830"/>
                  <a:gd name="T53" fmla="*/ 3 h 750"/>
                  <a:gd name="T54" fmla="*/ 6 w 1830"/>
                  <a:gd name="T55" fmla="*/ 3 h 750"/>
                  <a:gd name="T56" fmla="*/ 6 w 1830"/>
                  <a:gd name="T57" fmla="*/ 3 h 750"/>
                  <a:gd name="T58" fmla="*/ 5 w 1830"/>
                  <a:gd name="T59" fmla="*/ 3 h 750"/>
                  <a:gd name="T60" fmla="*/ 5 w 1830"/>
                  <a:gd name="T61" fmla="*/ 4 h 750"/>
                  <a:gd name="T62" fmla="*/ 4 w 1830"/>
                  <a:gd name="T63" fmla="*/ 4 h 750"/>
                  <a:gd name="T64" fmla="*/ 4 w 1830"/>
                  <a:gd name="T65" fmla="*/ 4 h 750"/>
                  <a:gd name="T66" fmla="*/ 3 w 1830"/>
                  <a:gd name="T67" fmla="*/ 4 h 750"/>
                  <a:gd name="T68" fmla="*/ 3 w 1830"/>
                  <a:gd name="T69" fmla="*/ 4 h 750"/>
                  <a:gd name="T70" fmla="*/ 2 w 1830"/>
                  <a:gd name="T71" fmla="*/ 4 h 750"/>
                  <a:gd name="T72" fmla="*/ 2 w 1830"/>
                  <a:gd name="T73" fmla="*/ 4 h 750"/>
                  <a:gd name="T74" fmla="*/ 1 w 1830"/>
                  <a:gd name="T75" fmla="*/ 4 h 750"/>
                  <a:gd name="T76" fmla="*/ 1 w 1830"/>
                  <a:gd name="T77" fmla="*/ 4 h 750"/>
                  <a:gd name="T78" fmla="*/ 0 w 1830"/>
                  <a:gd name="T79" fmla="*/ 4 h 75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830"/>
                  <a:gd name="T121" fmla="*/ 0 h 750"/>
                  <a:gd name="T122" fmla="*/ 1830 w 1830"/>
                  <a:gd name="T123" fmla="*/ 750 h 75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830" h="750">
                    <a:moveTo>
                      <a:pt x="0" y="612"/>
                    </a:moveTo>
                    <a:lnTo>
                      <a:pt x="36" y="557"/>
                    </a:lnTo>
                    <a:lnTo>
                      <a:pt x="75" y="506"/>
                    </a:lnTo>
                    <a:lnTo>
                      <a:pt x="119" y="456"/>
                    </a:lnTo>
                    <a:lnTo>
                      <a:pt x="165" y="410"/>
                    </a:lnTo>
                    <a:lnTo>
                      <a:pt x="215" y="365"/>
                    </a:lnTo>
                    <a:lnTo>
                      <a:pt x="267" y="323"/>
                    </a:lnTo>
                    <a:lnTo>
                      <a:pt x="322" y="285"/>
                    </a:lnTo>
                    <a:lnTo>
                      <a:pt x="379" y="249"/>
                    </a:lnTo>
                    <a:lnTo>
                      <a:pt x="438" y="216"/>
                    </a:lnTo>
                    <a:lnTo>
                      <a:pt x="498" y="184"/>
                    </a:lnTo>
                    <a:lnTo>
                      <a:pt x="561" y="155"/>
                    </a:lnTo>
                    <a:lnTo>
                      <a:pt x="626" y="129"/>
                    </a:lnTo>
                    <a:lnTo>
                      <a:pt x="691" y="105"/>
                    </a:lnTo>
                    <a:lnTo>
                      <a:pt x="757" y="84"/>
                    </a:lnTo>
                    <a:lnTo>
                      <a:pt x="824" y="66"/>
                    </a:lnTo>
                    <a:lnTo>
                      <a:pt x="891" y="49"/>
                    </a:lnTo>
                    <a:lnTo>
                      <a:pt x="958" y="36"/>
                    </a:lnTo>
                    <a:lnTo>
                      <a:pt x="1025" y="24"/>
                    </a:lnTo>
                    <a:lnTo>
                      <a:pt x="1092" y="15"/>
                    </a:lnTo>
                    <a:lnTo>
                      <a:pt x="1159" y="7"/>
                    </a:lnTo>
                    <a:lnTo>
                      <a:pt x="1225" y="3"/>
                    </a:lnTo>
                    <a:lnTo>
                      <a:pt x="1289" y="0"/>
                    </a:lnTo>
                    <a:lnTo>
                      <a:pt x="1353" y="0"/>
                    </a:lnTo>
                    <a:lnTo>
                      <a:pt x="1415" y="2"/>
                    </a:lnTo>
                    <a:lnTo>
                      <a:pt x="1475" y="6"/>
                    </a:lnTo>
                    <a:lnTo>
                      <a:pt x="1533" y="12"/>
                    </a:lnTo>
                    <a:lnTo>
                      <a:pt x="1590" y="21"/>
                    </a:lnTo>
                    <a:lnTo>
                      <a:pt x="1644" y="32"/>
                    </a:lnTo>
                    <a:lnTo>
                      <a:pt x="1695" y="44"/>
                    </a:lnTo>
                    <a:lnTo>
                      <a:pt x="1743" y="60"/>
                    </a:lnTo>
                    <a:lnTo>
                      <a:pt x="1788" y="77"/>
                    </a:lnTo>
                    <a:lnTo>
                      <a:pt x="1830" y="95"/>
                    </a:lnTo>
                    <a:lnTo>
                      <a:pt x="1770" y="116"/>
                    </a:lnTo>
                    <a:lnTo>
                      <a:pt x="1716" y="137"/>
                    </a:lnTo>
                    <a:lnTo>
                      <a:pt x="1669" y="158"/>
                    </a:lnTo>
                    <a:lnTo>
                      <a:pt x="1626" y="178"/>
                    </a:lnTo>
                    <a:lnTo>
                      <a:pt x="1591" y="199"/>
                    </a:lnTo>
                    <a:lnTo>
                      <a:pt x="1560" y="217"/>
                    </a:lnTo>
                    <a:lnTo>
                      <a:pt x="1532" y="237"/>
                    </a:lnTo>
                    <a:lnTo>
                      <a:pt x="1507" y="254"/>
                    </a:lnTo>
                    <a:lnTo>
                      <a:pt x="1486" y="272"/>
                    </a:lnTo>
                    <a:lnTo>
                      <a:pt x="1466" y="289"/>
                    </a:lnTo>
                    <a:lnTo>
                      <a:pt x="1449" y="306"/>
                    </a:lnTo>
                    <a:lnTo>
                      <a:pt x="1432" y="323"/>
                    </a:lnTo>
                    <a:lnTo>
                      <a:pt x="1415" y="339"/>
                    </a:lnTo>
                    <a:lnTo>
                      <a:pt x="1399" y="354"/>
                    </a:lnTo>
                    <a:lnTo>
                      <a:pt x="1381" y="368"/>
                    </a:lnTo>
                    <a:lnTo>
                      <a:pt x="1362" y="382"/>
                    </a:lnTo>
                    <a:lnTo>
                      <a:pt x="1339" y="398"/>
                    </a:lnTo>
                    <a:lnTo>
                      <a:pt x="1313" y="417"/>
                    </a:lnTo>
                    <a:lnTo>
                      <a:pt x="1284" y="435"/>
                    </a:lnTo>
                    <a:lnTo>
                      <a:pt x="1251" y="453"/>
                    </a:lnTo>
                    <a:lnTo>
                      <a:pt x="1217" y="474"/>
                    </a:lnTo>
                    <a:lnTo>
                      <a:pt x="1180" y="495"/>
                    </a:lnTo>
                    <a:lnTo>
                      <a:pt x="1141" y="516"/>
                    </a:lnTo>
                    <a:lnTo>
                      <a:pt x="1098" y="537"/>
                    </a:lnTo>
                    <a:lnTo>
                      <a:pt x="1055" y="558"/>
                    </a:lnTo>
                    <a:lnTo>
                      <a:pt x="1010" y="579"/>
                    </a:lnTo>
                    <a:lnTo>
                      <a:pt x="965" y="600"/>
                    </a:lnTo>
                    <a:lnTo>
                      <a:pt x="917" y="620"/>
                    </a:lnTo>
                    <a:lnTo>
                      <a:pt x="869" y="640"/>
                    </a:lnTo>
                    <a:lnTo>
                      <a:pt x="819" y="658"/>
                    </a:lnTo>
                    <a:lnTo>
                      <a:pt x="769" y="675"/>
                    </a:lnTo>
                    <a:lnTo>
                      <a:pt x="719" y="691"/>
                    </a:lnTo>
                    <a:lnTo>
                      <a:pt x="668" y="705"/>
                    </a:lnTo>
                    <a:lnTo>
                      <a:pt x="616" y="719"/>
                    </a:lnTo>
                    <a:lnTo>
                      <a:pt x="565" y="729"/>
                    </a:lnTo>
                    <a:lnTo>
                      <a:pt x="515" y="738"/>
                    </a:lnTo>
                    <a:lnTo>
                      <a:pt x="465" y="745"/>
                    </a:lnTo>
                    <a:lnTo>
                      <a:pt x="415" y="749"/>
                    </a:lnTo>
                    <a:lnTo>
                      <a:pt x="367" y="750"/>
                    </a:lnTo>
                    <a:lnTo>
                      <a:pt x="320" y="749"/>
                    </a:lnTo>
                    <a:lnTo>
                      <a:pt x="274" y="744"/>
                    </a:lnTo>
                    <a:lnTo>
                      <a:pt x="229" y="736"/>
                    </a:lnTo>
                    <a:lnTo>
                      <a:pt x="186" y="725"/>
                    </a:lnTo>
                    <a:lnTo>
                      <a:pt x="144" y="711"/>
                    </a:lnTo>
                    <a:lnTo>
                      <a:pt x="104" y="692"/>
                    </a:lnTo>
                    <a:lnTo>
                      <a:pt x="67" y="670"/>
                    </a:lnTo>
                    <a:lnTo>
                      <a:pt x="32" y="644"/>
                    </a:lnTo>
                    <a:lnTo>
                      <a:pt x="0" y="612"/>
                    </a:lnTo>
                    <a:close/>
                  </a:path>
                </a:pathLst>
              </a:custGeom>
              <a:solidFill>
                <a:srgbClr val="00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6235" name="Freeform 226"/>
              <p:cNvSpPr>
                <a:spLocks/>
              </p:cNvSpPr>
              <p:nvPr/>
            </p:nvSpPr>
            <p:spPr bwMode="auto">
              <a:xfrm>
                <a:off x="3256" y="3578"/>
                <a:ext cx="329" cy="111"/>
              </a:xfrm>
              <a:custGeom>
                <a:avLst/>
                <a:gdLst>
                  <a:gd name="T0" fmla="*/ 10 w 1868"/>
                  <a:gd name="T1" fmla="*/ 1 h 628"/>
                  <a:gd name="T2" fmla="*/ 10 w 1868"/>
                  <a:gd name="T3" fmla="*/ 0 h 628"/>
                  <a:gd name="T4" fmla="*/ 9 w 1868"/>
                  <a:gd name="T5" fmla="*/ 0 h 628"/>
                  <a:gd name="T6" fmla="*/ 8 w 1868"/>
                  <a:gd name="T7" fmla="*/ 0 h 628"/>
                  <a:gd name="T8" fmla="*/ 8 w 1868"/>
                  <a:gd name="T9" fmla="*/ 0 h 628"/>
                  <a:gd name="T10" fmla="*/ 7 w 1868"/>
                  <a:gd name="T11" fmla="*/ 0 h 628"/>
                  <a:gd name="T12" fmla="*/ 6 w 1868"/>
                  <a:gd name="T13" fmla="*/ 0 h 628"/>
                  <a:gd name="T14" fmla="*/ 6 w 1868"/>
                  <a:gd name="T15" fmla="*/ 0 h 628"/>
                  <a:gd name="T16" fmla="*/ 5 w 1868"/>
                  <a:gd name="T17" fmla="*/ 0 h 628"/>
                  <a:gd name="T18" fmla="*/ 4 w 1868"/>
                  <a:gd name="T19" fmla="*/ 1 h 628"/>
                  <a:gd name="T20" fmla="*/ 4 w 1868"/>
                  <a:gd name="T21" fmla="*/ 1 h 628"/>
                  <a:gd name="T22" fmla="*/ 3 w 1868"/>
                  <a:gd name="T23" fmla="*/ 1 h 628"/>
                  <a:gd name="T24" fmla="*/ 2 w 1868"/>
                  <a:gd name="T25" fmla="*/ 1 h 628"/>
                  <a:gd name="T26" fmla="*/ 1 w 1868"/>
                  <a:gd name="T27" fmla="*/ 2 h 628"/>
                  <a:gd name="T28" fmla="*/ 1 w 1868"/>
                  <a:gd name="T29" fmla="*/ 2 h 628"/>
                  <a:gd name="T30" fmla="*/ 0 w 1868"/>
                  <a:gd name="T31" fmla="*/ 3 h 628"/>
                  <a:gd name="T32" fmla="*/ 0 w 1868"/>
                  <a:gd name="T33" fmla="*/ 3 h 628"/>
                  <a:gd name="T34" fmla="*/ 0 w 1868"/>
                  <a:gd name="T35" fmla="*/ 3 h 628"/>
                  <a:gd name="T36" fmla="*/ 1 w 1868"/>
                  <a:gd name="T37" fmla="*/ 3 h 628"/>
                  <a:gd name="T38" fmla="*/ 1 w 1868"/>
                  <a:gd name="T39" fmla="*/ 2 h 628"/>
                  <a:gd name="T40" fmla="*/ 2 w 1868"/>
                  <a:gd name="T41" fmla="*/ 2 h 628"/>
                  <a:gd name="T42" fmla="*/ 2 w 1868"/>
                  <a:gd name="T43" fmla="*/ 1 h 628"/>
                  <a:gd name="T44" fmla="*/ 3 w 1868"/>
                  <a:gd name="T45" fmla="*/ 1 h 628"/>
                  <a:gd name="T46" fmla="*/ 4 w 1868"/>
                  <a:gd name="T47" fmla="*/ 1 h 628"/>
                  <a:gd name="T48" fmla="*/ 5 w 1868"/>
                  <a:gd name="T49" fmla="*/ 1 h 628"/>
                  <a:gd name="T50" fmla="*/ 5 w 1868"/>
                  <a:gd name="T51" fmla="*/ 0 h 628"/>
                  <a:gd name="T52" fmla="*/ 6 w 1868"/>
                  <a:gd name="T53" fmla="*/ 0 h 628"/>
                  <a:gd name="T54" fmla="*/ 7 w 1868"/>
                  <a:gd name="T55" fmla="*/ 0 h 628"/>
                  <a:gd name="T56" fmla="*/ 7 w 1868"/>
                  <a:gd name="T57" fmla="*/ 0 h 628"/>
                  <a:gd name="T58" fmla="*/ 8 w 1868"/>
                  <a:gd name="T59" fmla="*/ 0 h 628"/>
                  <a:gd name="T60" fmla="*/ 9 w 1868"/>
                  <a:gd name="T61" fmla="*/ 0 h 628"/>
                  <a:gd name="T62" fmla="*/ 9 w 1868"/>
                  <a:gd name="T63" fmla="*/ 0 h 628"/>
                  <a:gd name="T64" fmla="*/ 10 w 1868"/>
                  <a:gd name="T65" fmla="*/ 1 h 628"/>
                  <a:gd name="T66" fmla="*/ 10 w 1868"/>
                  <a:gd name="T67" fmla="*/ 1 h 628"/>
                  <a:gd name="T68" fmla="*/ 10 w 1868"/>
                  <a:gd name="T69" fmla="*/ 1 h 628"/>
                  <a:gd name="T70" fmla="*/ 10 w 1868"/>
                  <a:gd name="T71" fmla="*/ 1 h 62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868"/>
                  <a:gd name="T109" fmla="*/ 0 h 628"/>
                  <a:gd name="T110" fmla="*/ 1868 w 1868"/>
                  <a:gd name="T111" fmla="*/ 628 h 62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868" h="628">
                    <a:moveTo>
                      <a:pt x="1843" y="116"/>
                    </a:moveTo>
                    <a:lnTo>
                      <a:pt x="1844" y="95"/>
                    </a:lnTo>
                    <a:lnTo>
                      <a:pt x="1801" y="77"/>
                    </a:lnTo>
                    <a:lnTo>
                      <a:pt x="1756" y="60"/>
                    </a:lnTo>
                    <a:lnTo>
                      <a:pt x="1706" y="44"/>
                    </a:lnTo>
                    <a:lnTo>
                      <a:pt x="1655" y="32"/>
                    </a:lnTo>
                    <a:lnTo>
                      <a:pt x="1600" y="22"/>
                    </a:lnTo>
                    <a:lnTo>
                      <a:pt x="1544" y="13"/>
                    </a:lnTo>
                    <a:lnTo>
                      <a:pt x="1486" y="6"/>
                    </a:lnTo>
                    <a:lnTo>
                      <a:pt x="1424" y="2"/>
                    </a:lnTo>
                    <a:lnTo>
                      <a:pt x="1362" y="0"/>
                    </a:lnTo>
                    <a:lnTo>
                      <a:pt x="1298" y="0"/>
                    </a:lnTo>
                    <a:lnTo>
                      <a:pt x="1234" y="4"/>
                    </a:lnTo>
                    <a:lnTo>
                      <a:pt x="1167" y="7"/>
                    </a:lnTo>
                    <a:lnTo>
                      <a:pt x="1100" y="15"/>
                    </a:lnTo>
                    <a:lnTo>
                      <a:pt x="1033" y="25"/>
                    </a:lnTo>
                    <a:lnTo>
                      <a:pt x="964" y="36"/>
                    </a:lnTo>
                    <a:lnTo>
                      <a:pt x="897" y="50"/>
                    </a:lnTo>
                    <a:lnTo>
                      <a:pt x="830" y="67"/>
                    </a:lnTo>
                    <a:lnTo>
                      <a:pt x="763" y="85"/>
                    </a:lnTo>
                    <a:lnTo>
                      <a:pt x="696" y="106"/>
                    </a:lnTo>
                    <a:lnTo>
                      <a:pt x="631" y="130"/>
                    </a:lnTo>
                    <a:lnTo>
                      <a:pt x="566" y="156"/>
                    </a:lnTo>
                    <a:lnTo>
                      <a:pt x="502" y="185"/>
                    </a:lnTo>
                    <a:lnTo>
                      <a:pt x="442" y="218"/>
                    </a:lnTo>
                    <a:lnTo>
                      <a:pt x="382" y="250"/>
                    </a:lnTo>
                    <a:lnTo>
                      <a:pt x="325" y="287"/>
                    </a:lnTo>
                    <a:lnTo>
                      <a:pt x="270" y="325"/>
                    </a:lnTo>
                    <a:lnTo>
                      <a:pt x="217" y="369"/>
                    </a:lnTo>
                    <a:lnTo>
                      <a:pt x="166" y="413"/>
                    </a:lnTo>
                    <a:lnTo>
                      <a:pt x="120" y="459"/>
                    </a:lnTo>
                    <a:lnTo>
                      <a:pt x="75" y="510"/>
                    </a:lnTo>
                    <a:lnTo>
                      <a:pt x="36" y="562"/>
                    </a:lnTo>
                    <a:lnTo>
                      <a:pt x="0" y="618"/>
                    </a:lnTo>
                    <a:lnTo>
                      <a:pt x="19" y="628"/>
                    </a:lnTo>
                    <a:lnTo>
                      <a:pt x="54" y="575"/>
                    </a:lnTo>
                    <a:lnTo>
                      <a:pt x="94" y="523"/>
                    </a:lnTo>
                    <a:lnTo>
                      <a:pt x="136" y="475"/>
                    </a:lnTo>
                    <a:lnTo>
                      <a:pt x="182" y="429"/>
                    </a:lnTo>
                    <a:lnTo>
                      <a:pt x="230" y="384"/>
                    </a:lnTo>
                    <a:lnTo>
                      <a:pt x="283" y="344"/>
                    </a:lnTo>
                    <a:lnTo>
                      <a:pt x="338" y="306"/>
                    </a:lnTo>
                    <a:lnTo>
                      <a:pt x="393" y="269"/>
                    </a:lnTo>
                    <a:lnTo>
                      <a:pt x="452" y="236"/>
                    </a:lnTo>
                    <a:lnTo>
                      <a:pt x="512" y="206"/>
                    </a:lnTo>
                    <a:lnTo>
                      <a:pt x="574" y="177"/>
                    </a:lnTo>
                    <a:lnTo>
                      <a:pt x="639" y="151"/>
                    </a:lnTo>
                    <a:lnTo>
                      <a:pt x="704" y="127"/>
                    </a:lnTo>
                    <a:lnTo>
                      <a:pt x="769" y="106"/>
                    </a:lnTo>
                    <a:lnTo>
                      <a:pt x="836" y="88"/>
                    </a:lnTo>
                    <a:lnTo>
                      <a:pt x="903" y="71"/>
                    </a:lnTo>
                    <a:lnTo>
                      <a:pt x="970" y="57"/>
                    </a:lnTo>
                    <a:lnTo>
                      <a:pt x="1035" y="46"/>
                    </a:lnTo>
                    <a:lnTo>
                      <a:pt x="1102" y="36"/>
                    </a:lnTo>
                    <a:lnTo>
                      <a:pt x="1169" y="29"/>
                    </a:lnTo>
                    <a:lnTo>
                      <a:pt x="1234" y="25"/>
                    </a:lnTo>
                    <a:lnTo>
                      <a:pt x="1298" y="23"/>
                    </a:lnTo>
                    <a:lnTo>
                      <a:pt x="1362" y="23"/>
                    </a:lnTo>
                    <a:lnTo>
                      <a:pt x="1424" y="23"/>
                    </a:lnTo>
                    <a:lnTo>
                      <a:pt x="1483" y="27"/>
                    </a:lnTo>
                    <a:lnTo>
                      <a:pt x="1541" y="34"/>
                    </a:lnTo>
                    <a:lnTo>
                      <a:pt x="1597" y="43"/>
                    </a:lnTo>
                    <a:lnTo>
                      <a:pt x="1650" y="53"/>
                    </a:lnTo>
                    <a:lnTo>
                      <a:pt x="1701" y="65"/>
                    </a:lnTo>
                    <a:lnTo>
                      <a:pt x="1748" y="81"/>
                    </a:lnTo>
                    <a:lnTo>
                      <a:pt x="1793" y="98"/>
                    </a:lnTo>
                    <a:lnTo>
                      <a:pt x="1834" y="116"/>
                    </a:lnTo>
                    <a:lnTo>
                      <a:pt x="1835" y="95"/>
                    </a:lnTo>
                    <a:lnTo>
                      <a:pt x="1843" y="116"/>
                    </a:lnTo>
                    <a:lnTo>
                      <a:pt x="1868" y="107"/>
                    </a:lnTo>
                    <a:lnTo>
                      <a:pt x="1844" y="95"/>
                    </a:lnTo>
                    <a:lnTo>
                      <a:pt x="1843" y="11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6236" name="Freeform 227"/>
              <p:cNvSpPr>
                <a:spLocks/>
              </p:cNvSpPr>
              <p:nvPr/>
            </p:nvSpPr>
            <p:spPr bwMode="auto">
              <a:xfrm>
                <a:off x="3497" y="3595"/>
                <a:ext cx="84" cy="54"/>
              </a:xfrm>
              <a:custGeom>
                <a:avLst/>
                <a:gdLst>
                  <a:gd name="T0" fmla="*/ 0 w 478"/>
                  <a:gd name="T1" fmla="*/ 2 h 308"/>
                  <a:gd name="T2" fmla="*/ 0 w 478"/>
                  <a:gd name="T3" fmla="*/ 2 h 308"/>
                  <a:gd name="T4" fmla="*/ 0 w 478"/>
                  <a:gd name="T5" fmla="*/ 2 h 308"/>
                  <a:gd name="T6" fmla="*/ 0 w 478"/>
                  <a:gd name="T7" fmla="*/ 2 h 308"/>
                  <a:gd name="T8" fmla="*/ 0 w 478"/>
                  <a:gd name="T9" fmla="*/ 1 h 308"/>
                  <a:gd name="T10" fmla="*/ 1 w 478"/>
                  <a:gd name="T11" fmla="*/ 1 h 308"/>
                  <a:gd name="T12" fmla="*/ 1 w 478"/>
                  <a:gd name="T13" fmla="*/ 1 h 308"/>
                  <a:gd name="T14" fmla="*/ 1 w 478"/>
                  <a:gd name="T15" fmla="*/ 1 h 308"/>
                  <a:gd name="T16" fmla="*/ 1 w 478"/>
                  <a:gd name="T17" fmla="*/ 1 h 308"/>
                  <a:gd name="T18" fmla="*/ 1 w 478"/>
                  <a:gd name="T19" fmla="*/ 1 h 308"/>
                  <a:gd name="T20" fmla="*/ 1 w 478"/>
                  <a:gd name="T21" fmla="*/ 1 h 308"/>
                  <a:gd name="T22" fmla="*/ 1 w 478"/>
                  <a:gd name="T23" fmla="*/ 1 h 308"/>
                  <a:gd name="T24" fmla="*/ 1 w 478"/>
                  <a:gd name="T25" fmla="*/ 1 h 308"/>
                  <a:gd name="T26" fmla="*/ 2 w 478"/>
                  <a:gd name="T27" fmla="*/ 1 h 308"/>
                  <a:gd name="T28" fmla="*/ 2 w 478"/>
                  <a:gd name="T29" fmla="*/ 1 h 308"/>
                  <a:gd name="T30" fmla="*/ 2 w 478"/>
                  <a:gd name="T31" fmla="*/ 0 h 308"/>
                  <a:gd name="T32" fmla="*/ 2 w 478"/>
                  <a:gd name="T33" fmla="*/ 0 h 308"/>
                  <a:gd name="T34" fmla="*/ 3 w 478"/>
                  <a:gd name="T35" fmla="*/ 0 h 308"/>
                  <a:gd name="T36" fmla="*/ 3 w 478"/>
                  <a:gd name="T37" fmla="*/ 0 h 308"/>
                  <a:gd name="T38" fmla="*/ 2 w 478"/>
                  <a:gd name="T39" fmla="*/ 0 h 308"/>
                  <a:gd name="T40" fmla="*/ 2 w 478"/>
                  <a:gd name="T41" fmla="*/ 0 h 308"/>
                  <a:gd name="T42" fmla="*/ 2 w 478"/>
                  <a:gd name="T43" fmla="*/ 0 h 308"/>
                  <a:gd name="T44" fmla="*/ 1 w 478"/>
                  <a:gd name="T45" fmla="*/ 1 h 308"/>
                  <a:gd name="T46" fmla="*/ 1 w 478"/>
                  <a:gd name="T47" fmla="*/ 1 h 308"/>
                  <a:gd name="T48" fmla="*/ 1 w 478"/>
                  <a:gd name="T49" fmla="*/ 1 h 308"/>
                  <a:gd name="T50" fmla="*/ 1 w 478"/>
                  <a:gd name="T51" fmla="*/ 1 h 308"/>
                  <a:gd name="T52" fmla="*/ 1 w 478"/>
                  <a:gd name="T53" fmla="*/ 1 h 308"/>
                  <a:gd name="T54" fmla="*/ 1 w 478"/>
                  <a:gd name="T55" fmla="*/ 1 h 308"/>
                  <a:gd name="T56" fmla="*/ 1 w 478"/>
                  <a:gd name="T57" fmla="*/ 1 h 308"/>
                  <a:gd name="T58" fmla="*/ 1 w 478"/>
                  <a:gd name="T59" fmla="*/ 1 h 308"/>
                  <a:gd name="T60" fmla="*/ 0 w 478"/>
                  <a:gd name="T61" fmla="*/ 1 h 308"/>
                  <a:gd name="T62" fmla="*/ 0 w 478"/>
                  <a:gd name="T63" fmla="*/ 1 h 308"/>
                  <a:gd name="T64" fmla="*/ 0 w 478"/>
                  <a:gd name="T65" fmla="*/ 1 h 308"/>
                  <a:gd name="T66" fmla="*/ 0 w 478"/>
                  <a:gd name="T67" fmla="*/ 1 h 308"/>
                  <a:gd name="T68" fmla="*/ 0 w 478"/>
                  <a:gd name="T69" fmla="*/ 2 h 308"/>
                  <a:gd name="T70" fmla="*/ 0 w 478"/>
                  <a:gd name="T71" fmla="*/ 2 h 308"/>
                  <a:gd name="T72" fmla="*/ 0 w 478"/>
                  <a:gd name="T73" fmla="*/ 2 h 308"/>
                  <a:gd name="T74" fmla="*/ 0 w 478"/>
                  <a:gd name="T75" fmla="*/ 2 h 308"/>
                  <a:gd name="T76" fmla="*/ 0 w 478"/>
                  <a:gd name="T77" fmla="*/ 2 h 308"/>
                  <a:gd name="T78" fmla="*/ 0 w 478"/>
                  <a:gd name="T79" fmla="*/ 2 h 30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478"/>
                  <a:gd name="T121" fmla="*/ 0 h 308"/>
                  <a:gd name="T122" fmla="*/ 478 w 478"/>
                  <a:gd name="T123" fmla="*/ 308 h 308"/>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478" h="308">
                    <a:moveTo>
                      <a:pt x="13" y="308"/>
                    </a:moveTo>
                    <a:lnTo>
                      <a:pt x="13" y="308"/>
                    </a:lnTo>
                    <a:lnTo>
                      <a:pt x="31" y="293"/>
                    </a:lnTo>
                    <a:lnTo>
                      <a:pt x="50" y="277"/>
                    </a:lnTo>
                    <a:lnTo>
                      <a:pt x="67" y="263"/>
                    </a:lnTo>
                    <a:lnTo>
                      <a:pt x="84" y="247"/>
                    </a:lnTo>
                    <a:lnTo>
                      <a:pt x="101" y="230"/>
                    </a:lnTo>
                    <a:lnTo>
                      <a:pt x="118" y="213"/>
                    </a:lnTo>
                    <a:lnTo>
                      <a:pt x="138" y="196"/>
                    </a:lnTo>
                    <a:lnTo>
                      <a:pt x="158" y="179"/>
                    </a:lnTo>
                    <a:lnTo>
                      <a:pt x="182" y="162"/>
                    </a:lnTo>
                    <a:lnTo>
                      <a:pt x="210" y="142"/>
                    </a:lnTo>
                    <a:lnTo>
                      <a:pt x="240" y="124"/>
                    </a:lnTo>
                    <a:lnTo>
                      <a:pt x="276" y="104"/>
                    </a:lnTo>
                    <a:lnTo>
                      <a:pt x="318" y="84"/>
                    </a:lnTo>
                    <a:lnTo>
                      <a:pt x="364" y="63"/>
                    </a:lnTo>
                    <a:lnTo>
                      <a:pt x="418" y="42"/>
                    </a:lnTo>
                    <a:lnTo>
                      <a:pt x="478" y="21"/>
                    </a:lnTo>
                    <a:lnTo>
                      <a:pt x="470" y="0"/>
                    </a:lnTo>
                    <a:lnTo>
                      <a:pt x="410" y="21"/>
                    </a:lnTo>
                    <a:lnTo>
                      <a:pt x="356" y="42"/>
                    </a:lnTo>
                    <a:lnTo>
                      <a:pt x="307" y="63"/>
                    </a:lnTo>
                    <a:lnTo>
                      <a:pt x="265" y="83"/>
                    </a:lnTo>
                    <a:lnTo>
                      <a:pt x="230" y="105"/>
                    </a:lnTo>
                    <a:lnTo>
                      <a:pt x="197" y="124"/>
                    </a:lnTo>
                    <a:lnTo>
                      <a:pt x="169" y="144"/>
                    </a:lnTo>
                    <a:lnTo>
                      <a:pt x="144" y="161"/>
                    </a:lnTo>
                    <a:lnTo>
                      <a:pt x="122" y="180"/>
                    </a:lnTo>
                    <a:lnTo>
                      <a:pt x="102" y="197"/>
                    </a:lnTo>
                    <a:lnTo>
                      <a:pt x="85" y="214"/>
                    </a:lnTo>
                    <a:lnTo>
                      <a:pt x="68" y="232"/>
                    </a:lnTo>
                    <a:lnTo>
                      <a:pt x="51" y="247"/>
                    </a:lnTo>
                    <a:lnTo>
                      <a:pt x="37" y="262"/>
                    </a:lnTo>
                    <a:lnTo>
                      <a:pt x="18" y="275"/>
                    </a:lnTo>
                    <a:lnTo>
                      <a:pt x="0" y="289"/>
                    </a:lnTo>
                    <a:lnTo>
                      <a:pt x="13" y="30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6237" name="Freeform 228"/>
              <p:cNvSpPr>
                <a:spLocks/>
              </p:cNvSpPr>
              <p:nvPr/>
            </p:nvSpPr>
            <p:spPr bwMode="auto">
              <a:xfrm>
                <a:off x="3254" y="3646"/>
                <a:ext cx="245" cy="69"/>
              </a:xfrm>
              <a:custGeom>
                <a:avLst/>
                <a:gdLst>
                  <a:gd name="T0" fmla="*/ 0 w 1383"/>
                  <a:gd name="T1" fmla="*/ 1 h 389"/>
                  <a:gd name="T2" fmla="*/ 0 w 1383"/>
                  <a:gd name="T3" fmla="*/ 2 h 389"/>
                  <a:gd name="T4" fmla="*/ 1 w 1383"/>
                  <a:gd name="T5" fmla="*/ 2 h 389"/>
                  <a:gd name="T6" fmla="*/ 1 w 1383"/>
                  <a:gd name="T7" fmla="*/ 2 h 389"/>
                  <a:gd name="T8" fmla="*/ 2 w 1383"/>
                  <a:gd name="T9" fmla="*/ 2 h 389"/>
                  <a:gd name="T10" fmla="*/ 2 w 1383"/>
                  <a:gd name="T11" fmla="*/ 2 h 389"/>
                  <a:gd name="T12" fmla="*/ 3 w 1383"/>
                  <a:gd name="T13" fmla="*/ 2 h 389"/>
                  <a:gd name="T14" fmla="*/ 4 w 1383"/>
                  <a:gd name="T15" fmla="*/ 2 h 389"/>
                  <a:gd name="T16" fmla="*/ 4 w 1383"/>
                  <a:gd name="T17" fmla="*/ 2 h 389"/>
                  <a:gd name="T18" fmla="*/ 5 w 1383"/>
                  <a:gd name="T19" fmla="*/ 2 h 389"/>
                  <a:gd name="T20" fmla="*/ 5 w 1383"/>
                  <a:gd name="T21" fmla="*/ 1 h 389"/>
                  <a:gd name="T22" fmla="*/ 6 w 1383"/>
                  <a:gd name="T23" fmla="*/ 1 h 389"/>
                  <a:gd name="T24" fmla="*/ 6 w 1383"/>
                  <a:gd name="T25" fmla="*/ 1 h 389"/>
                  <a:gd name="T26" fmla="*/ 7 w 1383"/>
                  <a:gd name="T27" fmla="*/ 1 h 389"/>
                  <a:gd name="T28" fmla="*/ 7 w 1383"/>
                  <a:gd name="T29" fmla="*/ 1 h 389"/>
                  <a:gd name="T30" fmla="*/ 7 w 1383"/>
                  <a:gd name="T31" fmla="*/ 0 h 389"/>
                  <a:gd name="T32" fmla="*/ 8 w 1383"/>
                  <a:gd name="T33" fmla="*/ 0 h 389"/>
                  <a:gd name="T34" fmla="*/ 7 w 1383"/>
                  <a:gd name="T35" fmla="*/ 0 h 389"/>
                  <a:gd name="T36" fmla="*/ 7 w 1383"/>
                  <a:gd name="T37" fmla="*/ 0 h 389"/>
                  <a:gd name="T38" fmla="*/ 7 w 1383"/>
                  <a:gd name="T39" fmla="*/ 1 h 389"/>
                  <a:gd name="T40" fmla="*/ 6 w 1383"/>
                  <a:gd name="T41" fmla="*/ 1 h 389"/>
                  <a:gd name="T42" fmla="*/ 6 w 1383"/>
                  <a:gd name="T43" fmla="*/ 1 h 389"/>
                  <a:gd name="T44" fmla="*/ 5 w 1383"/>
                  <a:gd name="T45" fmla="*/ 1 h 389"/>
                  <a:gd name="T46" fmla="*/ 5 w 1383"/>
                  <a:gd name="T47" fmla="*/ 1 h 389"/>
                  <a:gd name="T48" fmla="*/ 4 w 1383"/>
                  <a:gd name="T49" fmla="*/ 2 h 389"/>
                  <a:gd name="T50" fmla="*/ 4 w 1383"/>
                  <a:gd name="T51" fmla="*/ 2 h 389"/>
                  <a:gd name="T52" fmla="*/ 3 w 1383"/>
                  <a:gd name="T53" fmla="*/ 2 h 389"/>
                  <a:gd name="T54" fmla="*/ 3 w 1383"/>
                  <a:gd name="T55" fmla="*/ 2 h 389"/>
                  <a:gd name="T56" fmla="*/ 2 w 1383"/>
                  <a:gd name="T57" fmla="*/ 2 h 389"/>
                  <a:gd name="T58" fmla="*/ 2 w 1383"/>
                  <a:gd name="T59" fmla="*/ 2 h 389"/>
                  <a:gd name="T60" fmla="*/ 1 w 1383"/>
                  <a:gd name="T61" fmla="*/ 2 h 389"/>
                  <a:gd name="T62" fmla="*/ 1 w 1383"/>
                  <a:gd name="T63" fmla="*/ 2 h 389"/>
                  <a:gd name="T64" fmla="*/ 0 w 1383"/>
                  <a:gd name="T65" fmla="*/ 1 h 389"/>
                  <a:gd name="T66" fmla="*/ 0 w 1383"/>
                  <a:gd name="T67" fmla="*/ 1 h 389"/>
                  <a:gd name="T68" fmla="*/ 0 w 1383"/>
                  <a:gd name="T69" fmla="*/ 1 h 389"/>
                  <a:gd name="T70" fmla="*/ 0 w 1383"/>
                  <a:gd name="T71" fmla="*/ 1 h 38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383"/>
                  <a:gd name="T109" fmla="*/ 0 h 389"/>
                  <a:gd name="T110" fmla="*/ 1383 w 1383"/>
                  <a:gd name="T111" fmla="*/ 389 h 38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383" h="389">
                    <a:moveTo>
                      <a:pt x="5" y="234"/>
                    </a:moveTo>
                    <a:lnTo>
                      <a:pt x="7" y="247"/>
                    </a:lnTo>
                    <a:lnTo>
                      <a:pt x="38" y="279"/>
                    </a:lnTo>
                    <a:lnTo>
                      <a:pt x="75" y="306"/>
                    </a:lnTo>
                    <a:lnTo>
                      <a:pt x="113" y="329"/>
                    </a:lnTo>
                    <a:lnTo>
                      <a:pt x="154" y="348"/>
                    </a:lnTo>
                    <a:lnTo>
                      <a:pt x="197" y="363"/>
                    </a:lnTo>
                    <a:lnTo>
                      <a:pt x="240" y="373"/>
                    </a:lnTo>
                    <a:lnTo>
                      <a:pt x="286" y="381"/>
                    </a:lnTo>
                    <a:lnTo>
                      <a:pt x="332" y="386"/>
                    </a:lnTo>
                    <a:lnTo>
                      <a:pt x="381" y="389"/>
                    </a:lnTo>
                    <a:lnTo>
                      <a:pt x="429" y="386"/>
                    </a:lnTo>
                    <a:lnTo>
                      <a:pt x="481" y="382"/>
                    </a:lnTo>
                    <a:lnTo>
                      <a:pt x="531" y="376"/>
                    </a:lnTo>
                    <a:lnTo>
                      <a:pt x="582" y="367"/>
                    </a:lnTo>
                    <a:lnTo>
                      <a:pt x="633" y="356"/>
                    </a:lnTo>
                    <a:lnTo>
                      <a:pt x="684" y="343"/>
                    </a:lnTo>
                    <a:lnTo>
                      <a:pt x="736" y="329"/>
                    </a:lnTo>
                    <a:lnTo>
                      <a:pt x="787" y="313"/>
                    </a:lnTo>
                    <a:lnTo>
                      <a:pt x="837" y="296"/>
                    </a:lnTo>
                    <a:lnTo>
                      <a:pt x="887" y="277"/>
                    </a:lnTo>
                    <a:lnTo>
                      <a:pt x="935" y="258"/>
                    </a:lnTo>
                    <a:lnTo>
                      <a:pt x="982" y="238"/>
                    </a:lnTo>
                    <a:lnTo>
                      <a:pt x="1030" y="217"/>
                    </a:lnTo>
                    <a:lnTo>
                      <a:pt x="1074" y="196"/>
                    </a:lnTo>
                    <a:lnTo>
                      <a:pt x="1118" y="175"/>
                    </a:lnTo>
                    <a:lnTo>
                      <a:pt x="1160" y="154"/>
                    </a:lnTo>
                    <a:lnTo>
                      <a:pt x="1199" y="132"/>
                    </a:lnTo>
                    <a:lnTo>
                      <a:pt x="1236" y="111"/>
                    </a:lnTo>
                    <a:lnTo>
                      <a:pt x="1270" y="90"/>
                    </a:lnTo>
                    <a:lnTo>
                      <a:pt x="1303" y="71"/>
                    </a:lnTo>
                    <a:lnTo>
                      <a:pt x="1333" y="53"/>
                    </a:lnTo>
                    <a:lnTo>
                      <a:pt x="1359" y="34"/>
                    </a:lnTo>
                    <a:lnTo>
                      <a:pt x="1383" y="19"/>
                    </a:lnTo>
                    <a:lnTo>
                      <a:pt x="1370" y="0"/>
                    </a:lnTo>
                    <a:lnTo>
                      <a:pt x="1346" y="16"/>
                    </a:lnTo>
                    <a:lnTo>
                      <a:pt x="1320" y="34"/>
                    </a:lnTo>
                    <a:lnTo>
                      <a:pt x="1292" y="53"/>
                    </a:lnTo>
                    <a:lnTo>
                      <a:pt x="1260" y="71"/>
                    </a:lnTo>
                    <a:lnTo>
                      <a:pt x="1225" y="92"/>
                    </a:lnTo>
                    <a:lnTo>
                      <a:pt x="1189" y="113"/>
                    </a:lnTo>
                    <a:lnTo>
                      <a:pt x="1149" y="133"/>
                    </a:lnTo>
                    <a:lnTo>
                      <a:pt x="1107" y="154"/>
                    </a:lnTo>
                    <a:lnTo>
                      <a:pt x="1064" y="175"/>
                    </a:lnTo>
                    <a:lnTo>
                      <a:pt x="1019" y="196"/>
                    </a:lnTo>
                    <a:lnTo>
                      <a:pt x="975" y="217"/>
                    </a:lnTo>
                    <a:lnTo>
                      <a:pt x="927" y="237"/>
                    </a:lnTo>
                    <a:lnTo>
                      <a:pt x="879" y="256"/>
                    </a:lnTo>
                    <a:lnTo>
                      <a:pt x="829" y="275"/>
                    </a:lnTo>
                    <a:lnTo>
                      <a:pt x="779" y="292"/>
                    </a:lnTo>
                    <a:lnTo>
                      <a:pt x="730" y="308"/>
                    </a:lnTo>
                    <a:lnTo>
                      <a:pt x="679" y="322"/>
                    </a:lnTo>
                    <a:lnTo>
                      <a:pt x="628" y="335"/>
                    </a:lnTo>
                    <a:lnTo>
                      <a:pt x="577" y="346"/>
                    </a:lnTo>
                    <a:lnTo>
                      <a:pt x="528" y="355"/>
                    </a:lnTo>
                    <a:lnTo>
                      <a:pt x="478" y="361"/>
                    </a:lnTo>
                    <a:lnTo>
                      <a:pt x="429" y="365"/>
                    </a:lnTo>
                    <a:lnTo>
                      <a:pt x="381" y="365"/>
                    </a:lnTo>
                    <a:lnTo>
                      <a:pt x="335" y="365"/>
                    </a:lnTo>
                    <a:lnTo>
                      <a:pt x="289" y="360"/>
                    </a:lnTo>
                    <a:lnTo>
                      <a:pt x="246" y="352"/>
                    </a:lnTo>
                    <a:lnTo>
                      <a:pt x="202" y="342"/>
                    </a:lnTo>
                    <a:lnTo>
                      <a:pt x="162" y="327"/>
                    </a:lnTo>
                    <a:lnTo>
                      <a:pt x="123" y="310"/>
                    </a:lnTo>
                    <a:lnTo>
                      <a:pt x="88" y="288"/>
                    </a:lnTo>
                    <a:lnTo>
                      <a:pt x="54" y="263"/>
                    </a:lnTo>
                    <a:lnTo>
                      <a:pt x="22" y="231"/>
                    </a:lnTo>
                    <a:lnTo>
                      <a:pt x="24" y="244"/>
                    </a:lnTo>
                    <a:lnTo>
                      <a:pt x="5" y="234"/>
                    </a:lnTo>
                    <a:lnTo>
                      <a:pt x="0" y="241"/>
                    </a:lnTo>
                    <a:lnTo>
                      <a:pt x="7" y="247"/>
                    </a:lnTo>
                    <a:lnTo>
                      <a:pt x="5" y="2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6238" name="Freeform 229"/>
              <p:cNvSpPr>
                <a:spLocks/>
              </p:cNvSpPr>
              <p:nvPr/>
            </p:nvSpPr>
            <p:spPr bwMode="auto">
              <a:xfrm>
                <a:off x="3092" y="3465"/>
                <a:ext cx="223" cy="238"/>
              </a:xfrm>
              <a:custGeom>
                <a:avLst/>
                <a:gdLst>
                  <a:gd name="T0" fmla="*/ 0 w 1265"/>
                  <a:gd name="T1" fmla="*/ 7 h 1345"/>
                  <a:gd name="T2" fmla="*/ 0 w 1265"/>
                  <a:gd name="T3" fmla="*/ 7 h 1345"/>
                  <a:gd name="T4" fmla="*/ 1 w 1265"/>
                  <a:gd name="T5" fmla="*/ 7 h 1345"/>
                  <a:gd name="T6" fmla="*/ 1 w 1265"/>
                  <a:gd name="T7" fmla="*/ 6 h 1345"/>
                  <a:gd name="T8" fmla="*/ 1 w 1265"/>
                  <a:gd name="T9" fmla="*/ 6 h 1345"/>
                  <a:gd name="T10" fmla="*/ 1 w 1265"/>
                  <a:gd name="T11" fmla="*/ 5 h 1345"/>
                  <a:gd name="T12" fmla="*/ 2 w 1265"/>
                  <a:gd name="T13" fmla="*/ 5 h 1345"/>
                  <a:gd name="T14" fmla="*/ 2 w 1265"/>
                  <a:gd name="T15" fmla="*/ 5 h 1345"/>
                  <a:gd name="T16" fmla="*/ 2 w 1265"/>
                  <a:gd name="T17" fmla="*/ 4 h 1345"/>
                  <a:gd name="T18" fmla="*/ 3 w 1265"/>
                  <a:gd name="T19" fmla="*/ 4 h 1345"/>
                  <a:gd name="T20" fmla="*/ 3 w 1265"/>
                  <a:gd name="T21" fmla="*/ 4 h 1345"/>
                  <a:gd name="T22" fmla="*/ 4 w 1265"/>
                  <a:gd name="T23" fmla="*/ 3 h 1345"/>
                  <a:gd name="T24" fmla="*/ 4 w 1265"/>
                  <a:gd name="T25" fmla="*/ 3 h 1345"/>
                  <a:gd name="T26" fmla="*/ 4 w 1265"/>
                  <a:gd name="T27" fmla="*/ 3 h 1345"/>
                  <a:gd name="T28" fmla="*/ 5 w 1265"/>
                  <a:gd name="T29" fmla="*/ 2 h 1345"/>
                  <a:gd name="T30" fmla="*/ 5 w 1265"/>
                  <a:gd name="T31" fmla="*/ 2 h 1345"/>
                  <a:gd name="T32" fmla="*/ 5 w 1265"/>
                  <a:gd name="T33" fmla="*/ 2 h 1345"/>
                  <a:gd name="T34" fmla="*/ 5 w 1265"/>
                  <a:gd name="T35" fmla="*/ 2 h 1345"/>
                  <a:gd name="T36" fmla="*/ 6 w 1265"/>
                  <a:gd name="T37" fmla="*/ 1 h 1345"/>
                  <a:gd name="T38" fmla="*/ 6 w 1265"/>
                  <a:gd name="T39" fmla="*/ 1 h 1345"/>
                  <a:gd name="T40" fmla="*/ 6 w 1265"/>
                  <a:gd name="T41" fmla="*/ 1 h 1345"/>
                  <a:gd name="T42" fmla="*/ 7 w 1265"/>
                  <a:gd name="T43" fmla="*/ 1 h 1345"/>
                  <a:gd name="T44" fmla="*/ 7 w 1265"/>
                  <a:gd name="T45" fmla="*/ 0 h 1345"/>
                  <a:gd name="T46" fmla="*/ 7 w 1265"/>
                  <a:gd name="T47" fmla="*/ 0 h 1345"/>
                  <a:gd name="T48" fmla="*/ 7 w 1265"/>
                  <a:gd name="T49" fmla="*/ 0 h 1345"/>
                  <a:gd name="T50" fmla="*/ 7 w 1265"/>
                  <a:gd name="T51" fmla="*/ 1 h 1345"/>
                  <a:gd name="T52" fmla="*/ 7 w 1265"/>
                  <a:gd name="T53" fmla="*/ 1 h 1345"/>
                  <a:gd name="T54" fmla="*/ 7 w 1265"/>
                  <a:gd name="T55" fmla="*/ 2 h 1345"/>
                  <a:gd name="T56" fmla="*/ 7 w 1265"/>
                  <a:gd name="T57" fmla="*/ 2 h 1345"/>
                  <a:gd name="T58" fmla="*/ 7 w 1265"/>
                  <a:gd name="T59" fmla="*/ 3 h 1345"/>
                  <a:gd name="T60" fmla="*/ 7 w 1265"/>
                  <a:gd name="T61" fmla="*/ 4 h 1345"/>
                  <a:gd name="T62" fmla="*/ 6 w 1265"/>
                  <a:gd name="T63" fmla="*/ 5 h 1345"/>
                  <a:gd name="T64" fmla="*/ 6 w 1265"/>
                  <a:gd name="T65" fmla="*/ 5 h 1345"/>
                  <a:gd name="T66" fmla="*/ 6 w 1265"/>
                  <a:gd name="T67" fmla="*/ 6 h 1345"/>
                  <a:gd name="T68" fmla="*/ 5 w 1265"/>
                  <a:gd name="T69" fmla="*/ 6 h 1345"/>
                  <a:gd name="T70" fmla="*/ 4 w 1265"/>
                  <a:gd name="T71" fmla="*/ 7 h 1345"/>
                  <a:gd name="T72" fmla="*/ 4 w 1265"/>
                  <a:gd name="T73" fmla="*/ 7 h 1345"/>
                  <a:gd name="T74" fmla="*/ 3 w 1265"/>
                  <a:gd name="T75" fmla="*/ 7 h 1345"/>
                  <a:gd name="T76" fmla="*/ 2 w 1265"/>
                  <a:gd name="T77" fmla="*/ 7 h 1345"/>
                  <a:gd name="T78" fmla="*/ 1 w 1265"/>
                  <a:gd name="T79" fmla="*/ 7 h 134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265"/>
                  <a:gd name="T121" fmla="*/ 0 h 1345"/>
                  <a:gd name="T122" fmla="*/ 1265 w 1265"/>
                  <a:gd name="T123" fmla="*/ 1345 h 1345"/>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265" h="1345">
                    <a:moveTo>
                      <a:pt x="0" y="1292"/>
                    </a:moveTo>
                    <a:lnTo>
                      <a:pt x="13" y="1271"/>
                    </a:lnTo>
                    <a:lnTo>
                      <a:pt x="28" y="1249"/>
                    </a:lnTo>
                    <a:lnTo>
                      <a:pt x="46" y="1225"/>
                    </a:lnTo>
                    <a:lnTo>
                      <a:pt x="66" y="1199"/>
                    </a:lnTo>
                    <a:lnTo>
                      <a:pt x="87" y="1171"/>
                    </a:lnTo>
                    <a:lnTo>
                      <a:pt x="112" y="1142"/>
                    </a:lnTo>
                    <a:lnTo>
                      <a:pt x="137" y="1112"/>
                    </a:lnTo>
                    <a:lnTo>
                      <a:pt x="163" y="1081"/>
                    </a:lnTo>
                    <a:lnTo>
                      <a:pt x="192" y="1048"/>
                    </a:lnTo>
                    <a:lnTo>
                      <a:pt x="222" y="1015"/>
                    </a:lnTo>
                    <a:lnTo>
                      <a:pt x="252" y="981"/>
                    </a:lnTo>
                    <a:lnTo>
                      <a:pt x="285" y="947"/>
                    </a:lnTo>
                    <a:lnTo>
                      <a:pt x="318" y="911"/>
                    </a:lnTo>
                    <a:lnTo>
                      <a:pt x="351" y="877"/>
                    </a:lnTo>
                    <a:lnTo>
                      <a:pt x="385" y="842"/>
                    </a:lnTo>
                    <a:lnTo>
                      <a:pt x="420" y="806"/>
                    </a:lnTo>
                    <a:lnTo>
                      <a:pt x="454" y="771"/>
                    </a:lnTo>
                    <a:lnTo>
                      <a:pt x="490" y="737"/>
                    </a:lnTo>
                    <a:lnTo>
                      <a:pt x="525" y="703"/>
                    </a:lnTo>
                    <a:lnTo>
                      <a:pt x="559" y="669"/>
                    </a:lnTo>
                    <a:lnTo>
                      <a:pt x="595" y="636"/>
                    </a:lnTo>
                    <a:lnTo>
                      <a:pt x="629" y="604"/>
                    </a:lnTo>
                    <a:lnTo>
                      <a:pt x="663" y="573"/>
                    </a:lnTo>
                    <a:lnTo>
                      <a:pt x="696" y="542"/>
                    </a:lnTo>
                    <a:lnTo>
                      <a:pt x="729" y="514"/>
                    </a:lnTo>
                    <a:lnTo>
                      <a:pt x="759" y="487"/>
                    </a:lnTo>
                    <a:lnTo>
                      <a:pt x="789" y="461"/>
                    </a:lnTo>
                    <a:lnTo>
                      <a:pt x="820" y="437"/>
                    </a:lnTo>
                    <a:lnTo>
                      <a:pt x="847" y="415"/>
                    </a:lnTo>
                    <a:lnTo>
                      <a:pt x="872" y="395"/>
                    </a:lnTo>
                    <a:lnTo>
                      <a:pt x="897" y="377"/>
                    </a:lnTo>
                    <a:lnTo>
                      <a:pt x="919" y="361"/>
                    </a:lnTo>
                    <a:lnTo>
                      <a:pt x="944" y="335"/>
                    </a:lnTo>
                    <a:lnTo>
                      <a:pt x="971" y="310"/>
                    </a:lnTo>
                    <a:lnTo>
                      <a:pt x="997" y="286"/>
                    </a:lnTo>
                    <a:lnTo>
                      <a:pt x="1024" y="264"/>
                    </a:lnTo>
                    <a:lnTo>
                      <a:pt x="1051" y="243"/>
                    </a:lnTo>
                    <a:lnTo>
                      <a:pt x="1078" y="222"/>
                    </a:lnTo>
                    <a:lnTo>
                      <a:pt x="1103" y="202"/>
                    </a:lnTo>
                    <a:lnTo>
                      <a:pt x="1130" y="183"/>
                    </a:lnTo>
                    <a:lnTo>
                      <a:pt x="1153" y="163"/>
                    </a:lnTo>
                    <a:lnTo>
                      <a:pt x="1175" y="143"/>
                    </a:lnTo>
                    <a:lnTo>
                      <a:pt x="1197" y="122"/>
                    </a:lnTo>
                    <a:lnTo>
                      <a:pt x="1215" y="101"/>
                    </a:lnTo>
                    <a:lnTo>
                      <a:pt x="1232" y="79"/>
                    </a:lnTo>
                    <a:lnTo>
                      <a:pt x="1246" y="54"/>
                    </a:lnTo>
                    <a:lnTo>
                      <a:pt x="1257" y="28"/>
                    </a:lnTo>
                    <a:lnTo>
                      <a:pt x="1265" y="0"/>
                    </a:lnTo>
                    <a:lnTo>
                      <a:pt x="1262" y="33"/>
                    </a:lnTo>
                    <a:lnTo>
                      <a:pt x="1260" y="71"/>
                    </a:lnTo>
                    <a:lnTo>
                      <a:pt x="1257" y="113"/>
                    </a:lnTo>
                    <a:lnTo>
                      <a:pt x="1256" y="160"/>
                    </a:lnTo>
                    <a:lnTo>
                      <a:pt x="1253" y="212"/>
                    </a:lnTo>
                    <a:lnTo>
                      <a:pt x="1249" y="267"/>
                    </a:lnTo>
                    <a:lnTo>
                      <a:pt x="1245" y="323"/>
                    </a:lnTo>
                    <a:lnTo>
                      <a:pt x="1239" y="384"/>
                    </a:lnTo>
                    <a:lnTo>
                      <a:pt x="1232" y="445"/>
                    </a:lnTo>
                    <a:lnTo>
                      <a:pt x="1223" y="508"/>
                    </a:lnTo>
                    <a:lnTo>
                      <a:pt x="1212" y="573"/>
                    </a:lnTo>
                    <a:lnTo>
                      <a:pt x="1199" y="637"/>
                    </a:lnTo>
                    <a:lnTo>
                      <a:pt x="1182" y="701"/>
                    </a:lnTo>
                    <a:lnTo>
                      <a:pt x="1164" y="766"/>
                    </a:lnTo>
                    <a:lnTo>
                      <a:pt x="1141" y="829"/>
                    </a:lnTo>
                    <a:lnTo>
                      <a:pt x="1115" y="890"/>
                    </a:lnTo>
                    <a:lnTo>
                      <a:pt x="1086" y="951"/>
                    </a:lnTo>
                    <a:lnTo>
                      <a:pt x="1052" y="1007"/>
                    </a:lnTo>
                    <a:lnTo>
                      <a:pt x="1015" y="1062"/>
                    </a:lnTo>
                    <a:lnTo>
                      <a:pt x="972" y="1114"/>
                    </a:lnTo>
                    <a:lnTo>
                      <a:pt x="925" y="1161"/>
                    </a:lnTo>
                    <a:lnTo>
                      <a:pt x="872" y="1204"/>
                    </a:lnTo>
                    <a:lnTo>
                      <a:pt x="814" y="1242"/>
                    </a:lnTo>
                    <a:lnTo>
                      <a:pt x="750" y="1275"/>
                    </a:lnTo>
                    <a:lnTo>
                      <a:pt x="680" y="1303"/>
                    </a:lnTo>
                    <a:lnTo>
                      <a:pt x="604" y="1324"/>
                    </a:lnTo>
                    <a:lnTo>
                      <a:pt x="521" y="1338"/>
                    </a:lnTo>
                    <a:lnTo>
                      <a:pt x="432" y="1345"/>
                    </a:lnTo>
                    <a:lnTo>
                      <a:pt x="336" y="1345"/>
                    </a:lnTo>
                    <a:lnTo>
                      <a:pt x="231" y="1335"/>
                    </a:lnTo>
                    <a:lnTo>
                      <a:pt x="119" y="1318"/>
                    </a:lnTo>
                    <a:lnTo>
                      <a:pt x="0" y="1292"/>
                    </a:lnTo>
                    <a:close/>
                  </a:path>
                </a:pathLst>
              </a:custGeom>
              <a:solidFill>
                <a:srgbClr val="00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6239" name="Freeform 230"/>
              <p:cNvSpPr>
                <a:spLocks/>
              </p:cNvSpPr>
              <p:nvPr/>
            </p:nvSpPr>
            <p:spPr bwMode="auto">
              <a:xfrm>
                <a:off x="3090" y="3527"/>
                <a:ext cx="166" cy="167"/>
              </a:xfrm>
              <a:custGeom>
                <a:avLst/>
                <a:gdLst>
                  <a:gd name="T0" fmla="*/ 5 w 936"/>
                  <a:gd name="T1" fmla="*/ 0 h 945"/>
                  <a:gd name="T2" fmla="*/ 5 w 936"/>
                  <a:gd name="T3" fmla="*/ 0 h 945"/>
                  <a:gd name="T4" fmla="*/ 5 w 936"/>
                  <a:gd name="T5" fmla="*/ 0 h 945"/>
                  <a:gd name="T6" fmla="*/ 4 w 936"/>
                  <a:gd name="T7" fmla="*/ 1 h 945"/>
                  <a:gd name="T8" fmla="*/ 4 w 936"/>
                  <a:gd name="T9" fmla="*/ 1 h 945"/>
                  <a:gd name="T10" fmla="*/ 4 w 936"/>
                  <a:gd name="T11" fmla="*/ 1 h 945"/>
                  <a:gd name="T12" fmla="*/ 3 w 936"/>
                  <a:gd name="T13" fmla="*/ 2 h 945"/>
                  <a:gd name="T14" fmla="*/ 3 w 936"/>
                  <a:gd name="T15" fmla="*/ 2 h 945"/>
                  <a:gd name="T16" fmla="*/ 2 w 936"/>
                  <a:gd name="T17" fmla="*/ 2 h 945"/>
                  <a:gd name="T18" fmla="*/ 2 w 936"/>
                  <a:gd name="T19" fmla="*/ 3 h 945"/>
                  <a:gd name="T20" fmla="*/ 2 w 936"/>
                  <a:gd name="T21" fmla="*/ 3 h 945"/>
                  <a:gd name="T22" fmla="*/ 1 w 936"/>
                  <a:gd name="T23" fmla="*/ 4 h 945"/>
                  <a:gd name="T24" fmla="*/ 1 w 936"/>
                  <a:gd name="T25" fmla="*/ 4 h 945"/>
                  <a:gd name="T26" fmla="*/ 1 w 936"/>
                  <a:gd name="T27" fmla="*/ 4 h 945"/>
                  <a:gd name="T28" fmla="*/ 0 w 936"/>
                  <a:gd name="T29" fmla="*/ 5 h 945"/>
                  <a:gd name="T30" fmla="*/ 0 w 936"/>
                  <a:gd name="T31" fmla="*/ 5 h 945"/>
                  <a:gd name="T32" fmla="*/ 0 w 936"/>
                  <a:gd name="T33" fmla="*/ 5 h 945"/>
                  <a:gd name="T34" fmla="*/ 0 w 936"/>
                  <a:gd name="T35" fmla="*/ 5 h 945"/>
                  <a:gd name="T36" fmla="*/ 0 w 936"/>
                  <a:gd name="T37" fmla="*/ 5 h 945"/>
                  <a:gd name="T38" fmla="*/ 1 w 936"/>
                  <a:gd name="T39" fmla="*/ 5 h 945"/>
                  <a:gd name="T40" fmla="*/ 1 w 936"/>
                  <a:gd name="T41" fmla="*/ 4 h 945"/>
                  <a:gd name="T42" fmla="*/ 1 w 936"/>
                  <a:gd name="T43" fmla="*/ 4 h 945"/>
                  <a:gd name="T44" fmla="*/ 2 w 936"/>
                  <a:gd name="T45" fmla="*/ 4 h 945"/>
                  <a:gd name="T46" fmla="*/ 2 w 936"/>
                  <a:gd name="T47" fmla="*/ 3 h 945"/>
                  <a:gd name="T48" fmla="*/ 2 w 936"/>
                  <a:gd name="T49" fmla="*/ 3 h 945"/>
                  <a:gd name="T50" fmla="*/ 3 w 936"/>
                  <a:gd name="T51" fmla="*/ 2 h 945"/>
                  <a:gd name="T52" fmla="*/ 3 w 936"/>
                  <a:gd name="T53" fmla="*/ 2 h 945"/>
                  <a:gd name="T54" fmla="*/ 3 w 936"/>
                  <a:gd name="T55" fmla="*/ 2 h 945"/>
                  <a:gd name="T56" fmla="*/ 4 w 936"/>
                  <a:gd name="T57" fmla="*/ 1 h 945"/>
                  <a:gd name="T58" fmla="*/ 4 w 936"/>
                  <a:gd name="T59" fmla="*/ 1 h 945"/>
                  <a:gd name="T60" fmla="*/ 4 w 936"/>
                  <a:gd name="T61" fmla="*/ 1 h 945"/>
                  <a:gd name="T62" fmla="*/ 5 w 936"/>
                  <a:gd name="T63" fmla="*/ 0 h 945"/>
                  <a:gd name="T64" fmla="*/ 5 w 936"/>
                  <a:gd name="T65" fmla="*/ 0 h 945"/>
                  <a:gd name="T66" fmla="*/ 5 w 936"/>
                  <a:gd name="T67" fmla="*/ 0 h 945"/>
                  <a:gd name="T68" fmla="*/ 5 w 936"/>
                  <a:gd name="T69" fmla="*/ 0 h 945"/>
                  <a:gd name="T70" fmla="*/ 5 w 936"/>
                  <a:gd name="T71" fmla="*/ 0 h 94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936"/>
                  <a:gd name="T109" fmla="*/ 0 h 945"/>
                  <a:gd name="T110" fmla="*/ 936 w 936"/>
                  <a:gd name="T111" fmla="*/ 945 h 945"/>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936" h="945">
                    <a:moveTo>
                      <a:pt x="920" y="1"/>
                    </a:moveTo>
                    <a:lnTo>
                      <a:pt x="922" y="0"/>
                    </a:lnTo>
                    <a:lnTo>
                      <a:pt x="899" y="16"/>
                    </a:lnTo>
                    <a:lnTo>
                      <a:pt x="875" y="34"/>
                    </a:lnTo>
                    <a:lnTo>
                      <a:pt x="850" y="54"/>
                    </a:lnTo>
                    <a:lnTo>
                      <a:pt x="822" y="76"/>
                    </a:lnTo>
                    <a:lnTo>
                      <a:pt x="792" y="100"/>
                    </a:lnTo>
                    <a:lnTo>
                      <a:pt x="760" y="127"/>
                    </a:lnTo>
                    <a:lnTo>
                      <a:pt x="730" y="154"/>
                    </a:lnTo>
                    <a:lnTo>
                      <a:pt x="697" y="183"/>
                    </a:lnTo>
                    <a:lnTo>
                      <a:pt x="664" y="213"/>
                    </a:lnTo>
                    <a:lnTo>
                      <a:pt x="630" y="244"/>
                    </a:lnTo>
                    <a:lnTo>
                      <a:pt x="596" y="276"/>
                    </a:lnTo>
                    <a:lnTo>
                      <a:pt x="561" y="309"/>
                    </a:lnTo>
                    <a:lnTo>
                      <a:pt x="526" y="343"/>
                    </a:lnTo>
                    <a:lnTo>
                      <a:pt x="491" y="377"/>
                    </a:lnTo>
                    <a:lnTo>
                      <a:pt x="456" y="411"/>
                    </a:lnTo>
                    <a:lnTo>
                      <a:pt x="421" y="446"/>
                    </a:lnTo>
                    <a:lnTo>
                      <a:pt x="386" y="482"/>
                    </a:lnTo>
                    <a:lnTo>
                      <a:pt x="352" y="517"/>
                    </a:lnTo>
                    <a:lnTo>
                      <a:pt x="319" y="552"/>
                    </a:lnTo>
                    <a:lnTo>
                      <a:pt x="286" y="587"/>
                    </a:lnTo>
                    <a:lnTo>
                      <a:pt x="253" y="621"/>
                    </a:lnTo>
                    <a:lnTo>
                      <a:pt x="223" y="655"/>
                    </a:lnTo>
                    <a:lnTo>
                      <a:pt x="193" y="688"/>
                    </a:lnTo>
                    <a:lnTo>
                      <a:pt x="164" y="721"/>
                    </a:lnTo>
                    <a:lnTo>
                      <a:pt x="136" y="754"/>
                    </a:lnTo>
                    <a:lnTo>
                      <a:pt x="113" y="784"/>
                    </a:lnTo>
                    <a:lnTo>
                      <a:pt x="86" y="813"/>
                    </a:lnTo>
                    <a:lnTo>
                      <a:pt x="65" y="840"/>
                    </a:lnTo>
                    <a:lnTo>
                      <a:pt x="46" y="867"/>
                    </a:lnTo>
                    <a:lnTo>
                      <a:pt x="27" y="890"/>
                    </a:lnTo>
                    <a:lnTo>
                      <a:pt x="13" y="913"/>
                    </a:lnTo>
                    <a:lnTo>
                      <a:pt x="0" y="935"/>
                    </a:lnTo>
                    <a:lnTo>
                      <a:pt x="18" y="945"/>
                    </a:lnTo>
                    <a:lnTo>
                      <a:pt x="31" y="926"/>
                    </a:lnTo>
                    <a:lnTo>
                      <a:pt x="46" y="903"/>
                    </a:lnTo>
                    <a:lnTo>
                      <a:pt x="64" y="880"/>
                    </a:lnTo>
                    <a:lnTo>
                      <a:pt x="84" y="853"/>
                    </a:lnTo>
                    <a:lnTo>
                      <a:pt x="105" y="826"/>
                    </a:lnTo>
                    <a:lnTo>
                      <a:pt x="128" y="797"/>
                    </a:lnTo>
                    <a:lnTo>
                      <a:pt x="155" y="767"/>
                    </a:lnTo>
                    <a:lnTo>
                      <a:pt x="180" y="737"/>
                    </a:lnTo>
                    <a:lnTo>
                      <a:pt x="209" y="704"/>
                    </a:lnTo>
                    <a:lnTo>
                      <a:pt x="239" y="671"/>
                    </a:lnTo>
                    <a:lnTo>
                      <a:pt x="269" y="637"/>
                    </a:lnTo>
                    <a:lnTo>
                      <a:pt x="302" y="603"/>
                    </a:lnTo>
                    <a:lnTo>
                      <a:pt x="335" y="567"/>
                    </a:lnTo>
                    <a:lnTo>
                      <a:pt x="368" y="533"/>
                    </a:lnTo>
                    <a:lnTo>
                      <a:pt x="402" y="498"/>
                    </a:lnTo>
                    <a:lnTo>
                      <a:pt x="437" y="462"/>
                    </a:lnTo>
                    <a:lnTo>
                      <a:pt x="471" y="427"/>
                    </a:lnTo>
                    <a:lnTo>
                      <a:pt x="507" y="393"/>
                    </a:lnTo>
                    <a:lnTo>
                      <a:pt x="542" y="359"/>
                    </a:lnTo>
                    <a:lnTo>
                      <a:pt x="576" y="324"/>
                    </a:lnTo>
                    <a:lnTo>
                      <a:pt x="612" y="292"/>
                    </a:lnTo>
                    <a:lnTo>
                      <a:pt x="646" y="260"/>
                    </a:lnTo>
                    <a:lnTo>
                      <a:pt x="680" y="229"/>
                    </a:lnTo>
                    <a:lnTo>
                      <a:pt x="713" y="198"/>
                    </a:lnTo>
                    <a:lnTo>
                      <a:pt x="746" y="169"/>
                    </a:lnTo>
                    <a:lnTo>
                      <a:pt x="776" y="143"/>
                    </a:lnTo>
                    <a:lnTo>
                      <a:pt x="805" y="118"/>
                    </a:lnTo>
                    <a:lnTo>
                      <a:pt x="835" y="95"/>
                    </a:lnTo>
                    <a:lnTo>
                      <a:pt x="863" y="72"/>
                    </a:lnTo>
                    <a:lnTo>
                      <a:pt x="888" y="53"/>
                    </a:lnTo>
                    <a:lnTo>
                      <a:pt x="913" y="34"/>
                    </a:lnTo>
                    <a:lnTo>
                      <a:pt x="935" y="18"/>
                    </a:lnTo>
                    <a:lnTo>
                      <a:pt x="936" y="17"/>
                    </a:lnTo>
                    <a:lnTo>
                      <a:pt x="935" y="18"/>
                    </a:lnTo>
                    <a:lnTo>
                      <a:pt x="936" y="17"/>
                    </a:lnTo>
                    <a:lnTo>
                      <a:pt x="920"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6240" name="Freeform 231"/>
              <p:cNvSpPr>
                <a:spLocks/>
              </p:cNvSpPr>
              <p:nvPr/>
            </p:nvSpPr>
            <p:spPr bwMode="auto">
              <a:xfrm>
                <a:off x="3252" y="3444"/>
                <a:ext cx="66" cy="86"/>
              </a:xfrm>
              <a:custGeom>
                <a:avLst/>
                <a:gdLst>
                  <a:gd name="T0" fmla="*/ 2 w 371"/>
                  <a:gd name="T1" fmla="*/ 1 h 486"/>
                  <a:gd name="T2" fmla="*/ 2 w 371"/>
                  <a:gd name="T3" fmla="*/ 1 h 486"/>
                  <a:gd name="T4" fmla="*/ 2 w 371"/>
                  <a:gd name="T5" fmla="*/ 1 h 486"/>
                  <a:gd name="T6" fmla="*/ 2 w 371"/>
                  <a:gd name="T7" fmla="*/ 1 h 486"/>
                  <a:gd name="T8" fmla="*/ 2 w 371"/>
                  <a:gd name="T9" fmla="*/ 1 h 486"/>
                  <a:gd name="T10" fmla="*/ 2 w 371"/>
                  <a:gd name="T11" fmla="*/ 1 h 486"/>
                  <a:gd name="T12" fmla="*/ 2 w 371"/>
                  <a:gd name="T13" fmla="*/ 1 h 486"/>
                  <a:gd name="T14" fmla="*/ 1 w 371"/>
                  <a:gd name="T15" fmla="*/ 1 h 486"/>
                  <a:gd name="T16" fmla="*/ 1 w 371"/>
                  <a:gd name="T17" fmla="*/ 1 h 486"/>
                  <a:gd name="T18" fmla="*/ 1 w 371"/>
                  <a:gd name="T19" fmla="*/ 2 h 486"/>
                  <a:gd name="T20" fmla="*/ 1 w 371"/>
                  <a:gd name="T21" fmla="*/ 2 h 486"/>
                  <a:gd name="T22" fmla="*/ 1 w 371"/>
                  <a:gd name="T23" fmla="*/ 2 h 486"/>
                  <a:gd name="T24" fmla="*/ 1 w 371"/>
                  <a:gd name="T25" fmla="*/ 2 h 486"/>
                  <a:gd name="T26" fmla="*/ 1 w 371"/>
                  <a:gd name="T27" fmla="*/ 2 h 486"/>
                  <a:gd name="T28" fmla="*/ 0 w 371"/>
                  <a:gd name="T29" fmla="*/ 2 h 486"/>
                  <a:gd name="T30" fmla="*/ 0 w 371"/>
                  <a:gd name="T31" fmla="*/ 2 h 486"/>
                  <a:gd name="T32" fmla="*/ 0 w 371"/>
                  <a:gd name="T33" fmla="*/ 2 h 486"/>
                  <a:gd name="T34" fmla="*/ 0 w 371"/>
                  <a:gd name="T35" fmla="*/ 3 h 486"/>
                  <a:gd name="T36" fmla="*/ 0 w 371"/>
                  <a:gd name="T37" fmla="*/ 3 h 486"/>
                  <a:gd name="T38" fmla="*/ 0 w 371"/>
                  <a:gd name="T39" fmla="*/ 2 h 486"/>
                  <a:gd name="T40" fmla="*/ 0 w 371"/>
                  <a:gd name="T41" fmla="*/ 2 h 486"/>
                  <a:gd name="T42" fmla="*/ 1 w 371"/>
                  <a:gd name="T43" fmla="*/ 2 h 486"/>
                  <a:gd name="T44" fmla="*/ 1 w 371"/>
                  <a:gd name="T45" fmla="*/ 2 h 486"/>
                  <a:gd name="T46" fmla="*/ 1 w 371"/>
                  <a:gd name="T47" fmla="*/ 2 h 486"/>
                  <a:gd name="T48" fmla="*/ 1 w 371"/>
                  <a:gd name="T49" fmla="*/ 2 h 486"/>
                  <a:gd name="T50" fmla="*/ 1 w 371"/>
                  <a:gd name="T51" fmla="*/ 2 h 486"/>
                  <a:gd name="T52" fmla="*/ 1 w 371"/>
                  <a:gd name="T53" fmla="*/ 2 h 486"/>
                  <a:gd name="T54" fmla="*/ 1 w 371"/>
                  <a:gd name="T55" fmla="*/ 2 h 486"/>
                  <a:gd name="T56" fmla="*/ 2 w 371"/>
                  <a:gd name="T57" fmla="*/ 1 h 486"/>
                  <a:gd name="T58" fmla="*/ 2 w 371"/>
                  <a:gd name="T59" fmla="*/ 1 h 486"/>
                  <a:gd name="T60" fmla="*/ 2 w 371"/>
                  <a:gd name="T61" fmla="*/ 1 h 486"/>
                  <a:gd name="T62" fmla="*/ 2 w 371"/>
                  <a:gd name="T63" fmla="*/ 1 h 486"/>
                  <a:gd name="T64" fmla="*/ 2 w 371"/>
                  <a:gd name="T65" fmla="*/ 1 h 486"/>
                  <a:gd name="T66" fmla="*/ 2 w 371"/>
                  <a:gd name="T67" fmla="*/ 1 h 486"/>
                  <a:gd name="T68" fmla="*/ 2 w 371"/>
                  <a:gd name="T69" fmla="*/ 1 h 486"/>
                  <a:gd name="T70" fmla="*/ 2 w 371"/>
                  <a:gd name="T71" fmla="*/ 1 h 486"/>
                  <a:gd name="T72" fmla="*/ 2 w 371"/>
                  <a:gd name="T73" fmla="*/ 1 h 486"/>
                  <a:gd name="T74" fmla="*/ 2 w 371"/>
                  <a:gd name="T75" fmla="*/ 0 h 486"/>
                  <a:gd name="T76" fmla="*/ 2 w 371"/>
                  <a:gd name="T77" fmla="*/ 1 h 486"/>
                  <a:gd name="T78" fmla="*/ 2 w 371"/>
                  <a:gd name="T79" fmla="*/ 1 h 48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371"/>
                  <a:gd name="T121" fmla="*/ 0 h 486"/>
                  <a:gd name="T122" fmla="*/ 371 w 371"/>
                  <a:gd name="T123" fmla="*/ 486 h 48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371" h="486">
                    <a:moveTo>
                      <a:pt x="364" y="119"/>
                    </a:moveTo>
                    <a:lnTo>
                      <a:pt x="343" y="115"/>
                    </a:lnTo>
                    <a:lnTo>
                      <a:pt x="335" y="141"/>
                    </a:lnTo>
                    <a:lnTo>
                      <a:pt x="325" y="166"/>
                    </a:lnTo>
                    <a:lnTo>
                      <a:pt x="312" y="189"/>
                    </a:lnTo>
                    <a:lnTo>
                      <a:pt x="295" y="212"/>
                    </a:lnTo>
                    <a:lnTo>
                      <a:pt x="278" y="231"/>
                    </a:lnTo>
                    <a:lnTo>
                      <a:pt x="257" y="252"/>
                    </a:lnTo>
                    <a:lnTo>
                      <a:pt x="234" y="272"/>
                    </a:lnTo>
                    <a:lnTo>
                      <a:pt x="212" y="291"/>
                    </a:lnTo>
                    <a:lnTo>
                      <a:pt x="186" y="310"/>
                    </a:lnTo>
                    <a:lnTo>
                      <a:pt x="161" y="330"/>
                    </a:lnTo>
                    <a:lnTo>
                      <a:pt x="133" y="351"/>
                    </a:lnTo>
                    <a:lnTo>
                      <a:pt x="107" y="372"/>
                    </a:lnTo>
                    <a:lnTo>
                      <a:pt x="78" y="396"/>
                    </a:lnTo>
                    <a:lnTo>
                      <a:pt x="52" y="419"/>
                    </a:lnTo>
                    <a:lnTo>
                      <a:pt x="25" y="444"/>
                    </a:lnTo>
                    <a:lnTo>
                      <a:pt x="0" y="470"/>
                    </a:lnTo>
                    <a:lnTo>
                      <a:pt x="16" y="486"/>
                    </a:lnTo>
                    <a:lnTo>
                      <a:pt x="41" y="460"/>
                    </a:lnTo>
                    <a:lnTo>
                      <a:pt x="67" y="435"/>
                    </a:lnTo>
                    <a:lnTo>
                      <a:pt x="94" y="411"/>
                    </a:lnTo>
                    <a:lnTo>
                      <a:pt x="120" y="390"/>
                    </a:lnTo>
                    <a:lnTo>
                      <a:pt x="146" y="369"/>
                    </a:lnTo>
                    <a:lnTo>
                      <a:pt x="174" y="348"/>
                    </a:lnTo>
                    <a:lnTo>
                      <a:pt x="199" y="329"/>
                    </a:lnTo>
                    <a:lnTo>
                      <a:pt x="225" y="309"/>
                    </a:lnTo>
                    <a:lnTo>
                      <a:pt x="250" y="288"/>
                    </a:lnTo>
                    <a:lnTo>
                      <a:pt x="272" y="268"/>
                    </a:lnTo>
                    <a:lnTo>
                      <a:pt x="293" y="247"/>
                    </a:lnTo>
                    <a:lnTo>
                      <a:pt x="313" y="225"/>
                    </a:lnTo>
                    <a:lnTo>
                      <a:pt x="330" y="203"/>
                    </a:lnTo>
                    <a:lnTo>
                      <a:pt x="346" y="176"/>
                    </a:lnTo>
                    <a:lnTo>
                      <a:pt x="356" y="149"/>
                    </a:lnTo>
                    <a:lnTo>
                      <a:pt x="364" y="120"/>
                    </a:lnTo>
                    <a:lnTo>
                      <a:pt x="343" y="116"/>
                    </a:lnTo>
                    <a:lnTo>
                      <a:pt x="364" y="119"/>
                    </a:lnTo>
                    <a:lnTo>
                      <a:pt x="371" y="0"/>
                    </a:lnTo>
                    <a:lnTo>
                      <a:pt x="343" y="115"/>
                    </a:lnTo>
                    <a:lnTo>
                      <a:pt x="364" y="11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6241" name="Freeform 232"/>
              <p:cNvSpPr>
                <a:spLocks/>
              </p:cNvSpPr>
              <p:nvPr/>
            </p:nvSpPr>
            <p:spPr bwMode="auto">
              <a:xfrm>
                <a:off x="3088" y="3465"/>
                <a:ext cx="229" cy="240"/>
              </a:xfrm>
              <a:custGeom>
                <a:avLst/>
                <a:gdLst>
                  <a:gd name="T0" fmla="*/ 0 w 1292"/>
                  <a:gd name="T1" fmla="*/ 7 h 1356"/>
                  <a:gd name="T2" fmla="*/ 1 w 1292"/>
                  <a:gd name="T3" fmla="*/ 7 h 1356"/>
                  <a:gd name="T4" fmla="*/ 2 w 1292"/>
                  <a:gd name="T5" fmla="*/ 7 h 1356"/>
                  <a:gd name="T6" fmla="*/ 4 w 1292"/>
                  <a:gd name="T7" fmla="*/ 7 h 1356"/>
                  <a:gd name="T8" fmla="*/ 4 w 1292"/>
                  <a:gd name="T9" fmla="*/ 7 h 1356"/>
                  <a:gd name="T10" fmla="*/ 5 w 1292"/>
                  <a:gd name="T11" fmla="*/ 7 h 1356"/>
                  <a:gd name="T12" fmla="*/ 5 w 1292"/>
                  <a:gd name="T13" fmla="*/ 6 h 1356"/>
                  <a:gd name="T14" fmla="*/ 6 w 1292"/>
                  <a:gd name="T15" fmla="*/ 6 h 1356"/>
                  <a:gd name="T16" fmla="*/ 6 w 1292"/>
                  <a:gd name="T17" fmla="*/ 5 h 1356"/>
                  <a:gd name="T18" fmla="*/ 7 w 1292"/>
                  <a:gd name="T19" fmla="*/ 4 h 1356"/>
                  <a:gd name="T20" fmla="*/ 7 w 1292"/>
                  <a:gd name="T21" fmla="*/ 4 h 1356"/>
                  <a:gd name="T22" fmla="*/ 7 w 1292"/>
                  <a:gd name="T23" fmla="*/ 3 h 1356"/>
                  <a:gd name="T24" fmla="*/ 7 w 1292"/>
                  <a:gd name="T25" fmla="*/ 2 h 1356"/>
                  <a:gd name="T26" fmla="*/ 7 w 1292"/>
                  <a:gd name="T27" fmla="*/ 1 h 1356"/>
                  <a:gd name="T28" fmla="*/ 7 w 1292"/>
                  <a:gd name="T29" fmla="*/ 1 h 1356"/>
                  <a:gd name="T30" fmla="*/ 7 w 1292"/>
                  <a:gd name="T31" fmla="*/ 0 h 1356"/>
                  <a:gd name="T32" fmla="*/ 7 w 1292"/>
                  <a:gd name="T33" fmla="*/ 0 h 1356"/>
                  <a:gd name="T34" fmla="*/ 7 w 1292"/>
                  <a:gd name="T35" fmla="*/ 0 h 1356"/>
                  <a:gd name="T36" fmla="*/ 7 w 1292"/>
                  <a:gd name="T37" fmla="*/ 1 h 1356"/>
                  <a:gd name="T38" fmla="*/ 7 w 1292"/>
                  <a:gd name="T39" fmla="*/ 1 h 1356"/>
                  <a:gd name="T40" fmla="*/ 7 w 1292"/>
                  <a:gd name="T41" fmla="*/ 2 h 1356"/>
                  <a:gd name="T42" fmla="*/ 7 w 1292"/>
                  <a:gd name="T43" fmla="*/ 2 h 1356"/>
                  <a:gd name="T44" fmla="*/ 7 w 1292"/>
                  <a:gd name="T45" fmla="*/ 3 h 1356"/>
                  <a:gd name="T46" fmla="*/ 7 w 1292"/>
                  <a:gd name="T47" fmla="*/ 4 h 1356"/>
                  <a:gd name="T48" fmla="*/ 6 w 1292"/>
                  <a:gd name="T49" fmla="*/ 5 h 1356"/>
                  <a:gd name="T50" fmla="*/ 6 w 1292"/>
                  <a:gd name="T51" fmla="*/ 5 h 1356"/>
                  <a:gd name="T52" fmla="*/ 6 w 1292"/>
                  <a:gd name="T53" fmla="*/ 6 h 1356"/>
                  <a:gd name="T54" fmla="*/ 5 w 1292"/>
                  <a:gd name="T55" fmla="*/ 6 h 1356"/>
                  <a:gd name="T56" fmla="*/ 5 w 1292"/>
                  <a:gd name="T57" fmla="*/ 7 h 1356"/>
                  <a:gd name="T58" fmla="*/ 4 w 1292"/>
                  <a:gd name="T59" fmla="*/ 7 h 1356"/>
                  <a:gd name="T60" fmla="*/ 3 w 1292"/>
                  <a:gd name="T61" fmla="*/ 7 h 1356"/>
                  <a:gd name="T62" fmla="*/ 2 w 1292"/>
                  <a:gd name="T63" fmla="*/ 7 h 1356"/>
                  <a:gd name="T64" fmla="*/ 1 w 1292"/>
                  <a:gd name="T65" fmla="*/ 7 h 1356"/>
                  <a:gd name="T66" fmla="*/ 0 w 1292"/>
                  <a:gd name="T67" fmla="*/ 7 h 1356"/>
                  <a:gd name="T68" fmla="*/ 0 w 1292"/>
                  <a:gd name="T69" fmla="*/ 7 h 1356"/>
                  <a:gd name="T70" fmla="*/ 0 w 1292"/>
                  <a:gd name="T71" fmla="*/ 7 h 135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292"/>
                  <a:gd name="T109" fmla="*/ 0 h 1356"/>
                  <a:gd name="T110" fmla="*/ 1292 w 1292"/>
                  <a:gd name="T111" fmla="*/ 1356 h 135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292" h="1356">
                    <a:moveTo>
                      <a:pt x="8" y="1288"/>
                    </a:moveTo>
                    <a:lnTo>
                      <a:pt x="14" y="1304"/>
                    </a:lnTo>
                    <a:lnTo>
                      <a:pt x="134" y="1330"/>
                    </a:lnTo>
                    <a:lnTo>
                      <a:pt x="247" y="1347"/>
                    </a:lnTo>
                    <a:lnTo>
                      <a:pt x="353" y="1356"/>
                    </a:lnTo>
                    <a:lnTo>
                      <a:pt x="449" y="1356"/>
                    </a:lnTo>
                    <a:lnTo>
                      <a:pt x="540" y="1350"/>
                    </a:lnTo>
                    <a:lnTo>
                      <a:pt x="624" y="1335"/>
                    </a:lnTo>
                    <a:lnTo>
                      <a:pt x="701" y="1314"/>
                    </a:lnTo>
                    <a:lnTo>
                      <a:pt x="771" y="1287"/>
                    </a:lnTo>
                    <a:lnTo>
                      <a:pt x="837" y="1252"/>
                    </a:lnTo>
                    <a:lnTo>
                      <a:pt x="896" y="1214"/>
                    </a:lnTo>
                    <a:lnTo>
                      <a:pt x="950" y="1170"/>
                    </a:lnTo>
                    <a:lnTo>
                      <a:pt x="997" y="1122"/>
                    </a:lnTo>
                    <a:lnTo>
                      <a:pt x="1041" y="1070"/>
                    </a:lnTo>
                    <a:lnTo>
                      <a:pt x="1078" y="1015"/>
                    </a:lnTo>
                    <a:lnTo>
                      <a:pt x="1112" y="957"/>
                    </a:lnTo>
                    <a:lnTo>
                      <a:pt x="1143" y="895"/>
                    </a:lnTo>
                    <a:lnTo>
                      <a:pt x="1169" y="834"/>
                    </a:lnTo>
                    <a:lnTo>
                      <a:pt x="1191" y="771"/>
                    </a:lnTo>
                    <a:lnTo>
                      <a:pt x="1210" y="705"/>
                    </a:lnTo>
                    <a:lnTo>
                      <a:pt x="1227" y="641"/>
                    </a:lnTo>
                    <a:lnTo>
                      <a:pt x="1240" y="576"/>
                    </a:lnTo>
                    <a:lnTo>
                      <a:pt x="1250" y="511"/>
                    </a:lnTo>
                    <a:lnTo>
                      <a:pt x="1259" y="448"/>
                    </a:lnTo>
                    <a:lnTo>
                      <a:pt x="1266" y="386"/>
                    </a:lnTo>
                    <a:lnTo>
                      <a:pt x="1273" y="326"/>
                    </a:lnTo>
                    <a:lnTo>
                      <a:pt x="1277" y="269"/>
                    </a:lnTo>
                    <a:lnTo>
                      <a:pt x="1280" y="213"/>
                    </a:lnTo>
                    <a:lnTo>
                      <a:pt x="1283" y="161"/>
                    </a:lnTo>
                    <a:lnTo>
                      <a:pt x="1284" y="114"/>
                    </a:lnTo>
                    <a:lnTo>
                      <a:pt x="1287" y="73"/>
                    </a:lnTo>
                    <a:lnTo>
                      <a:pt x="1290" y="35"/>
                    </a:lnTo>
                    <a:lnTo>
                      <a:pt x="1292" y="3"/>
                    </a:lnTo>
                    <a:lnTo>
                      <a:pt x="1271" y="0"/>
                    </a:lnTo>
                    <a:lnTo>
                      <a:pt x="1269" y="33"/>
                    </a:lnTo>
                    <a:lnTo>
                      <a:pt x="1266" y="71"/>
                    </a:lnTo>
                    <a:lnTo>
                      <a:pt x="1263" y="114"/>
                    </a:lnTo>
                    <a:lnTo>
                      <a:pt x="1262" y="161"/>
                    </a:lnTo>
                    <a:lnTo>
                      <a:pt x="1259" y="213"/>
                    </a:lnTo>
                    <a:lnTo>
                      <a:pt x="1256" y="266"/>
                    </a:lnTo>
                    <a:lnTo>
                      <a:pt x="1252" y="323"/>
                    </a:lnTo>
                    <a:lnTo>
                      <a:pt x="1245" y="383"/>
                    </a:lnTo>
                    <a:lnTo>
                      <a:pt x="1238" y="445"/>
                    </a:lnTo>
                    <a:lnTo>
                      <a:pt x="1229" y="508"/>
                    </a:lnTo>
                    <a:lnTo>
                      <a:pt x="1219" y="571"/>
                    </a:lnTo>
                    <a:lnTo>
                      <a:pt x="1206" y="635"/>
                    </a:lnTo>
                    <a:lnTo>
                      <a:pt x="1189" y="700"/>
                    </a:lnTo>
                    <a:lnTo>
                      <a:pt x="1170" y="763"/>
                    </a:lnTo>
                    <a:lnTo>
                      <a:pt x="1148" y="826"/>
                    </a:lnTo>
                    <a:lnTo>
                      <a:pt x="1122" y="887"/>
                    </a:lnTo>
                    <a:lnTo>
                      <a:pt x="1094" y="947"/>
                    </a:lnTo>
                    <a:lnTo>
                      <a:pt x="1060" y="1002"/>
                    </a:lnTo>
                    <a:lnTo>
                      <a:pt x="1023" y="1057"/>
                    </a:lnTo>
                    <a:lnTo>
                      <a:pt x="981" y="1107"/>
                    </a:lnTo>
                    <a:lnTo>
                      <a:pt x="934" y="1154"/>
                    </a:lnTo>
                    <a:lnTo>
                      <a:pt x="883" y="1196"/>
                    </a:lnTo>
                    <a:lnTo>
                      <a:pt x="826" y="1234"/>
                    </a:lnTo>
                    <a:lnTo>
                      <a:pt x="763" y="1266"/>
                    </a:lnTo>
                    <a:lnTo>
                      <a:pt x="693" y="1293"/>
                    </a:lnTo>
                    <a:lnTo>
                      <a:pt x="619" y="1314"/>
                    </a:lnTo>
                    <a:lnTo>
                      <a:pt x="537" y="1329"/>
                    </a:lnTo>
                    <a:lnTo>
                      <a:pt x="449" y="1335"/>
                    </a:lnTo>
                    <a:lnTo>
                      <a:pt x="353" y="1335"/>
                    </a:lnTo>
                    <a:lnTo>
                      <a:pt x="249" y="1326"/>
                    </a:lnTo>
                    <a:lnTo>
                      <a:pt x="139" y="1309"/>
                    </a:lnTo>
                    <a:lnTo>
                      <a:pt x="20" y="1283"/>
                    </a:lnTo>
                    <a:lnTo>
                      <a:pt x="26" y="1298"/>
                    </a:lnTo>
                    <a:lnTo>
                      <a:pt x="8" y="1288"/>
                    </a:lnTo>
                    <a:lnTo>
                      <a:pt x="0" y="1300"/>
                    </a:lnTo>
                    <a:lnTo>
                      <a:pt x="14" y="1304"/>
                    </a:lnTo>
                    <a:lnTo>
                      <a:pt x="8" y="128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6242" name="Freeform 233"/>
              <p:cNvSpPr>
                <a:spLocks/>
              </p:cNvSpPr>
              <p:nvPr/>
            </p:nvSpPr>
            <p:spPr bwMode="auto">
              <a:xfrm>
                <a:off x="3092" y="3661"/>
                <a:ext cx="337" cy="100"/>
              </a:xfrm>
              <a:custGeom>
                <a:avLst/>
                <a:gdLst>
                  <a:gd name="T0" fmla="*/ 0 w 1912"/>
                  <a:gd name="T1" fmla="*/ 1 h 568"/>
                  <a:gd name="T2" fmla="*/ 1 w 1912"/>
                  <a:gd name="T3" fmla="*/ 1 h 568"/>
                  <a:gd name="T4" fmla="*/ 2 w 1912"/>
                  <a:gd name="T5" fmla="*/ 0 h 568"/>
                  <a:gd name="T6" fmla="*/ 2 w 1912"/>
                  <a:gd name="T7" fmla="*/ 0 h 568"/>
                  <a:gd name="T8" fmla="*/ 3 w 1912"/>
                  <a:gd name="T9" fmla="*/ 0 h 568"/>
                  <a:gd name="T10" fmla="*/ 4 w 1912"/>
                  <a:gd name="T11" fmla="*/ 0 h 568"/>
                  <a:gd name="T12" fmla="*/ 4 w 1912"/>
                  <a:gd name="T13" fmla="*/ 0 h 568"/>
                  <a:gd name="T14" fmla="*/ 5 w 1912"/>
                  <a:gd name="T15" fmla="*/ 0 h 568"/>
                  <a:gd name="T16" fmla="*/ 5 w 1912"/>
                  <a:gd name="T17" fmla="*/ 0 h 568"/>
                  <a:gd name="T18" fmla="*/ 6 w 1912"/>
                  <a:gd name="T19" fmla="*/ 0 h 568"/>
                  <a:gd name="T20" fmla="*/ 7 w 1912"/>
                  <a:gd name="T21" fmla="*/ 0 h 568"/>
                  <a:gd name="T22" fmla="*/ 7 w 1912"/>
                  <a:gd name="T23" fmla="*/ 1 h 568"/>
                  <a:gd name="T24" fmla="*/ 8 w 1912"/>
                  <a:gd name="T25" fmla="*/ 1 h 568"/>
                  <a:gd name="T26" fmla="*/ 9 w 1912"/>
                  <a:gd name="T27" fmla="*/ 1 h 568"/>
                  <a:gd name="T28" fmla="*/ 9 w 1912"/>
                  <a:gd name="T29" fmla="*/ 2 h 568"/>
                  <a:gd name="T30" fmla="*/ 10 w 1912"/>
                  <a:gd name="T31" fmla="*/ 2 h 568"/>
                  <a:gd name="T32" fmla="*/ 10 w 1912"/>
                  <a:gd name="T33" fmla="*/ 2 h 568"/>
                  <a:gd name="T34" fmla="*/ 10 w 1912"/>
                  <a:gd name="T35" fmla="*/ 2 h 568"/>
                  <a:gd name="T36" fmla="*/ 9 w 1912"/>
                  <a:gd name="T37" fmla="*/ 2 h 568"/>
                  <a:gd name="T38" fmla="*/ 9 w 1912"/>
                  <a:gd name="T39" fmla="*/ 2 h 568"/>
                  <a:gd name="T40" fmla="*/ 9 w 1912"/>
                  <a:gd name="T41" fmla="*/ 2 h 568"/>
                  <a:gd name="T42" fmla="*/ 9 w 1912"/>
                  <a:gd name="T43" fmla="*/ 2 h 568"/>
                  <a:gd name="T44" fmla="*/ 8 w 1912"/>
                  <a:gd name="T45" fmla="*/ 3 h 568"/>
                  <a:gd name="T46" fmla="*/ 8 w 1912"/>
                  <a:gd name="T47" fmla="*/ 3 h 568"/>
                  <a:gd name="T48" fmla="*/ 7 w 1912"/>
                  <a:gd name="T49" fmla="*/ 3 h 568"/>
                  <a:gd name="T50" fmla="*/ 7 w 1912"/>
                  <a:gd name="T51" fmla="*/ 3 h 568"/>
                  <a:gd name="T52" fmla="*/ 6 w 1912"/>
                  <a:gd name="T53" fmla="*/ 3 h 568"/>
                  <a:gd name="T54" fmla="*/ 6 w 1912"/>
                  <a:gd name="T55" fmla="*/ 3 h 568"/>
                  <a:gd name="T56" fmla="*/ 5 w 1912"/>
                  <a:gd name="T57" fmla="*/ 3 h 568"/>
                  <a:gd name="T58" fmla="*/ 5 w 1912"/>
                  <a:gd name="T59" fmla="*/ 3 h 568"/>
                  <a:gd name="T60" fmla="*/ 4 w 1912"/>
                  <a:gd name="T61" fmla="*/ 3 h 568"/>
                  <a:gd name="T62" fmla="*/ 3 w 1912"/>
                  <a:gd name="T63" fmla="*/ 3 h 568"/>
                  <a:gd name="T64" fmla="*/ 3 w 1912"/>
                  <a:gd name="T65" fmla="*/ 2 h 568"/>
                  <a:gd name="T66" fmla="*/ 2 w 1912"/>
                  <a:gd name="T67" fmla="*/ 2 h 568"/>
                  <a:gd name="T68" fmla="*/ 2 w 1912"/>
                  <a:gd name="T69" fmla="*/ 2 h 568"/>
                  <a:gd name="T70" fmla="*/ 1 w 1912"/>
                  <a:gd name="T71" fmla="*/ 2 h 568"/>
                  <a:gd name="T72" fmla="*/ 1 w 1912"/>
                  <a:gd name="T73" fmla="*/ 2 h 568"/>
                  <a:gd name="T74" fmla="*/ 1 w 1912"/>
                  <a:gd name="T75" fmla="*/ 1 h 568"/>
                  <a:gd name="T76" fmla="*/ 0 w 1912"/>
                  <a:gd name="T77" fmla="*/ 1 h 568"/>
                  <a:gd name="T78" fmla="*/ 0 w 1912"/>
                  <a:gd name="T79" fmla="*/ 1 h 56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912"/>
                  <a:gd name="T121" fmla="*/ 0 h 568"/>
                  <a:gd name="T122" fmla="*/ 1912 w 1912"/>
                  <a:gd name="T123" fmla="*/ 568 h 568"/>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912" h="568">
                    <a:moveTo>
                      <a:pt x="0" y="182"/>
                    </a:moveTo>
                    <a:lnTo>
                      <a:pt x="59" y="159"/>
                    </a:lnTo>
                    <a:lnTo>
                      <a:pt x="118" y="136"/>
                    </a:lnTo>
                    <a:lnTo>
                      <a:pt x="176" y="115"/>
                    </a:lnTo>
                    <a:lnTo>
                      <a:pt x="234" y="96"/>
                    </a:lnTo>
                    <a:lnTo>
                      <a:pt x="292" y="77"/>
                    </a:lnTo>
                    <a:lnTo>
                      <a:pt x="349" y="61"/>
                    </a:lnTo>
                    <a:lnTo>
                      <a:pt x="407" y="47"/>
                    </a:lnTo>
                    <a:lnTo>
                      <a:pt x="464" y="34"/>
                    </a:lnTo>
                    <a:lnTo>
                      <a:pt x="521" y="23"/>
                    </a:lnTo>
                    <a:lnTo>
                      <a:pt x="578" y="14"/>
                    </a:lnTo>
                    <a:lnTo>
                      <a:pt x="636" y="8"/>
                    </a:lnTo>
                    <a:lnTo>
                      <a:pt x="692" y="2"/>
                    </a:lnTo>
                    <a:lnTo>
                      <a:pt x="750" y="0"/>
                    </a:lnTo>
                    <a:lnTo>
                      <a:pt x="806" y="0"/>
                    </a:lnTo>
                    <a:lnTo>
                      <a:pt x="864" y="1"/>
                    </a:lnTo>
                    <a:lnTo>
                      <a:pt x="922" y="5"/>
                    </a:lnTo>
                    <a:lnTo>
                      <a:pt x="980" y="12"/>
                    </a:lnTo>
                    <a:lnTo>
                      <a:pt x="1039" y="19"/>
                    </a:lnTo>
                    <a:lnTo>
                      <a:pt x="1097" y="31"/>
                    </a:lnTo>
                    <a:lnTo>
                      <a:pt x="1156" y="46"/>
                    </a:lnTo>
                    <a:lnTo>
                      <a:pt x="1216" y="61"/>
                    </a:lnTo>
                    <a:lnTo>
                      <a:pt x="1275" y="81"/>
                    </a:lnTo>
                    <a:lnTo>
                      <a:pt x="1337" y="103"/>
                    </a:lnTo>
                    <a:lnTo>
                      <a:pt x="1397" y="128"/>
                    </a:lnTo>
                    <a:lnTo>
                      <a:pt x="1459" y="156"/>
                    </a:lnTo>
                    <a:lnTo>
                      <a:pt x="1522" y="186"/>
                    </a:lnTo>
                    <a:lnTo>
                      <a:pt x="1585" y="220"/>
                    </a:lnTo>
                    <a:lnTo>
                      <a:pt x="1648" y="257"/>
                    </a:lnTo>
                    <a:lnTo>
                      <a:pt x="1713" y="298"/>
                    </a:lnTo>
                    <a:lnTo>
                      <a:pt x="1778" y="341"/>
                    </a:lnTo>
                    <a:lnTo>
                      <a:pt x="1845" y="387"/>
                    </a:lnTo>
                    <a:lnTo>
                      <a:pt x="1912" y="437"/>
                    </a:lnTo>
                    <a:lnTo>
                      <a:pt x="1839" y="449"/>
                    </a:lnTo>
                    <a:lnTo>
                      <a:pt x="1780" y="458"/>
                    </a:lnTo>
                    <a:lnTo>
                      <a:pt x="1732" y="463"/>
                    </a:lnTo>
                    <a:lnTo>
                      <a:pt x="1697" y="466"/>
                    </a:lnTo>
                    <a:lnTo>
                      <a:pt x="1669" y="467"/>
                    </a:lnTo>
                    <a:lnTo>
                      <a:pt x="1648" y="467"/>
                    </a:lnTo>
                    <a:lnTo>
                      <a:pt x="1631" y="467"/>
                    </a:lnTo>
                    <a:lnTo>
                      <a:pt x="1618" y="466"/>
                    </a:lnTo>
                    <a:lnTo>
                      <a:pt x="1605" y="464"/>
                    </a:lnTo>
                    <a:lnTo>
                      <a:pt x="1592" y="464"/>
                    </a:lnTo>
                    <a:lnTo>
                      <a:pt x="1575" y="466"/>
                    </a:lnTo>
                    <a:lnTo>
                      <a:pt x="1554" y="470"/>
                    </a:lnTo>
                    <a:lnTo>
                      <a:pt x="1525" y="475"/>
                    </a:lnTo>
                    <a:lnTo>
                      <a:pt x="1488" y="483"/>
                    </a:lnTo>
                    <a:lnTo>
                      <a:pt x="1439" y="495"/>
                    </a:lnTo>
                    <a:lnTo>
                      <a:pt x="1379" y="510"/>
                    </a:lnTo>
                    <a:lnTo>
                      <a:pt x="1337" y="527"/>
                    </a:lnTo>
                    <a:lnTo>
                      <a:pt x="1294" y="542"/>
                    </a:lnTo>
                    <a:lnTo>
                      <a:pt x="1248" y="552"/>
                    </a:lnTo>
                    <a:lnTo>
                      <a:pt x="1199" y="560"/>
                    </a:lnTo>
                    <a:lnTo>
                      <a:pt x="1151" y="566"/>
                    </a:lnTo>
                    <a:lnTo>
                      <a:pt x="1099" y="568"/>
                    </a:lnTo>
                    <a:lnTo>
                      <a:pt x="1048" y="568"/>
                    </a:lnTo>
                    <a:lnTo>
                      <a:pt x="996" y="566"/>
                    </a:lnTo>
                    <a:lnTo>
                      <a:pt x="942" y="560"/>
                    </a:lnTo>
                    <a:lnTo>
                      <a:pt x="888" y="552"/>
                    </a:lnTo>
                    <a:lnTo>
                      <a:pt x="834" y="545"/>
                    </a:lnTo>
                    <a:lnTo>
                      <a:pt x="780" y="533"/>
                    </a:lnTo>
                    <a:lnTo>
                      <a:pt x="726" y="521"/>
                    </a:lnTo>
                    <a:lnTo>
                      <a:pt x="672" y="506"/>
                    </a:lnTo>
                    <a:lnTo>
                      <a:pt x="619" y="492"/>
                    </a:lnTo>
                    <a:lnTo>
                      <a:pt x="566" y="475"/>
                    </a:lnTo>
                    <a:lnTo>
                      <a:pt x="515" y="458"/>
                    </a:lnTo>
                    <a:lnTo>
                      <a:pt x="465" y="440"/>
                    </a:lnTo>
                    <a:lnTo>
                      <a:pt x="416" y="421"/>
                    </a:lnTo>
                    <a:lnTo>
                      <a:pt x="369" y="401"/>
                    </a:lnTo>
                    <a:lnTo>
                      <a:pt x="323" y="382"/>
                    </a:lnTo>
                    <a:lnTo>
                      <a:pt x="280" y="361"/>
                    </a:lnTo>
                    <a:lnTo>
                      <a:pt x="238" y="341"/>
                    </a:lnTo>
                    <a:lnTo>
                      <a:pt x="200" y="321"/>
                    </a:lnTo>
                    <a:lnTo>
                      <a:pt x="163" y="302"/>
                    </a:lnTo>
                    <a:lnTo>
                      <a:pt x="130" y="282"/>
                    </a:lnTo>
                    <a:lnTo>
                      <a:pt x="98" y="262"/>
                    </a:lnTo>
                    <a:lnTo>
                      <a:pt x="72" y="245"/>
                    </a:lnTo>
                    <a:lnTo>
                      <a:pt x="49" y="227"/>
                    </a:lnTo>
                    <a:lnTo>
                      <a:pt x="29" y="211"/>
                    </a:lnTo>
                    <a:lnTo>
                      <a:pt x="12" y="195"/>
                    </a:lnTo>
                    <a:lnTo>
                      <a:pt x="0" y="182"/>
                    </a:lnTo>
                    <a:close/>
                  </a:path>
                </a:pathLst>
              </a:custGeom>
              <a:solidFill>
                <a:srgbClr val="00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6243" name="Freeform 234"/>
              <p:cNvSpPr>
                <a:spLocks/>
              </p:cNvSpPr>
              <p:nvPr/>
            </p:nvSpPr>
            <p:spPr bwMode="auto">
              <a:xfrm>
                <a:off x="3091" y="3658"/>
                <a:ext cx="343" cy="82"/>
              </a:xfrm>
              <a:custGeom>
                <a:avLst/>
                <a:gdLst>
                  <a:gd name="T0" fmla="*/ 11 w 1944"/>
                  <a:gd name="T1" fmla="*/ 3 h 459"/>
                  <a:gd name="T2" fmla="*/ 10 w 1944"/>
                  <a:gd name="T3" fmla="*/ 2 h 459"/>
                  <a:gd name="T4" fmla="*/ 9 w 1944"/>
                  <a:gd name="T5" fmla="*/ 1 h 459"/>
                  <a:gd name="T6" fmla="*/ 8 w 1944"/>
                  <a:gd name="T7" fmla="*/ 1 h 459"/>
                  <a:gd name="T8" fmla="*/ 8 w 1944"/>
                  <a:gd name="T9" fmla="*/ 1 h 459"/>
                  <a:gd name="T10" fmla="*/ 7 w 1944"/>
                  <a:gd name="T11" fmla="*/ 1 h 459"/>
                  <a:gd name="T12" fmla="*/ 6 w 1944"/>
                  <a:gd name="T13" fmla="*/ 0 h 459"/>
                  <a:gd name="T14" fmla="*/ 6 w 1944"/>
                  <a:gd name="T15" fmla="*/ 0 h 459"/>
                  <a:gd name="T16" fmla="*/ 5 w 1944"/>
                  <a:gd name="T17" fmla="*/ 0 h 459"/>
                  <a:gd name="T18" fmla="*/ 4 w 1944"/>
                  <a:gd name="T19" fmla="*/ 0 h 459"/>
                  <a:gd name="T20" fmla="*/ 4 w 1944"/>
                  <a:gd name="T21" fmla="*/ 0 h 459"/>
                  <a:gd name="T22" fmla="*/ 3 w 1944"/>
                  <a:gd name="T23" fmla="*/ 0 h 459"/>
                  <a:gd name="T24" fmla="*/ 2 w 1944"/>
                  <a:gd name="T25" fmla="*/ 0 h 459"/>
                  <a:gd name="T26" fmla="*/ 2 w 1944"/>
                  <a:gd name="T27" fmla="*/ 0 h 459"/>
                  <a:gd name="T28" fmla="*/ 1 w 1944"/>
                  <a:gd name="T29" fmla="*/ 1 h 459"/>
                  <a:gd name="T30" fmla="*/ 1 w 1944"/>
                  <a:gd name="T31" fmla="*/ 1 h 459"/>
                  <a:gd name="T32" fmla="*/ 0 w 1944"/>
                  <a:gd name="T33" fmla="*/ 1 h 459"/>
                  <a:gd name="T34" fmla="*/ 0 w 1944"/>
                  <a:gd name="T35" fmla="*/ 1 h 459"/>
                  <a:gd name="T36" fmla="*/ 1 w 1944"/>
                  <a:gd name="T37" fmla="*/ 1 h 459"/>
                  <a:gd name="T38" fmla="*/ 2 w 1944"/>
                  <a:gd name="T39" fmla="*/ 1 h 459"/>
                  <a:gd name="T40" fmla="*/ 2 w 1944"/>
                  <a:gd name="T41" fmla="*/ 0 h 459"/>
                  <a:gd name="T42" fmla="*/ 3 w 1944"/>
                  <a:gd name="T43" fmla="*/ 0 h 459"/>
                  <a:gd name="T44" fmla="*/ 4 w 1944"/>
                  <a:gd name="T45" fmla="*/ 0 h 459"/>
                  <a:gd name="T46" fmla="*/ 4 w 1944"/>
                  <a:gd name="T47" fmla="*/ 0 h 459"/>
                  <a:gd name="T48" fmla="*/ 5 w 1944"/>
                  <a:gd name="T49" fmla="*/ 0 h 459"/>
                  <a:gd name="T50" fmla="*/ 5 w 1944"/>
                  <a:gd name="T51" fmla="*/ 0 h 459"/>
                  <a:gd name="T52" fmla="*/ 6 w 1944"/>
                  <a:gd name="T53" fmla="*/ 0 h 459"/>
                  <a:gd name="T54" fmla="*/ 7 w 1944"/>
                  <a:gd name="T55" fmla="*/ 1 h 459"/>
                  <a:gd name="T56" fmla="*/ 7 w 1944"/>
                  <a:gd name="T57" fmla="*/ 1 h 459"/>
                  <a:gd name="T58" fmla="*/ 8 w 1944"/>
                  <a:gd name="T59" fmla="*/ 1 h 459"/>
                  <a:gd name="T60" fmla="*/ 9 w 1944"/>
                  <a:gd name="T61" fmla="*/ 1 h 459"/>
                  <a:gd name="T62" fmla="*/ 9 w 1944"/>
                  <a:gd name="T63" fmla="*/ 2 h 459"/>
                  <a:gd name="T64" fmla="*/ 10 w 1944"/>
                  <a:gd name="T65" fmla="*/ 2 h 459"/>
                  <a:gd name="T66" fmla="*/ 11 w 1944"/>
                  <a:gd name="T67" fmla="*/ 3 h 459"/>
                  <a:gd name="T68" fmla="*/ 11 w 1944"/>
                  <a:gd name="T69" fmla="*/ 3 h 459"/>
                  <a:gd name="T70" fmla="*/ 11 w 1944"/>
                  <a:gd name="T71" fmla="*/ 3 h 45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944"/>
                  <a:gd name="T109" fmla="*/ 0 h 459"/>
                  <a:gd name="T110" fmla="*/ 1944 w 1944"/>
                  <a:gd name="T111" fmla="*/ 459 h 45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944" h="459">
                    <a:moveTo>
                      <a:pt x="1918" y="459"/>
                    </a:moveTo>
                    <a:lnTo>
                      <a:pt x="1923" y="440"/>
                    </a:lnTo>
                    <a:lnTo>
                      <a:pt x="1856" y="390"/>
                    </a:lnTo>
                    <a:lnTo>
                      <a:pt x="1789" y="344"/>
                    </a:lnTo>
                    <a:lnTo>
                      <a:pt x="1723" y="301"/>
                    </a:lnTo>
                    <a:lnTo>
                      <a:pt x="1658" y="260"/>
                    </a:lnTo>
                    <a:lnTo>
                      <a:pt x="1595" y="223"/>
                    </a:lnTo>
                    <a:lnTo>
                      <a:pt x="1531" y="188"/>
                    </a:lnTo>
                    <a:lnTo>
                      <a:pt x="1468" y="157"/>
                    </a:lnTo>
                    <a:lnTo>
                      <a:pt x="1405" y="130"/>
                    </a:lnTo>
                    <a:lnTo>
                      <a:pt x="1345" y="105"/>
                    </a:lnTo>
                    <a:lnTo>
                      <a:pt x="1283" y="83"/>
                    </a:lnTo>
                    <a:lnTo>
                      <a:pt x="1223" y="63"/>
                    </a:lnTo>
                    <a:lnTo>
                      <a:pt x="1162" y="47"/>
                    </a:lnTo>
                    <a:lnTo>
                      <a:pt x="1103" y="33"/>
                    </a:lnTo>
                    <a:lnTo>
                      <a:pt x="1044" y="21"/>
                    </a:lnTo>
                    <a:lnTo>
                      <a:pt x="985" y="13"/>
                    </a:lnTo>
                    <a:lnTo>
                      <a:pt x="927" y="6"/>
                    </a:lnTo>
                    <a:lnTo>
                      <a:pt x="868" y="3"/>
                    </a:lnTo>
                    <a:lnTo>
                      <a:pt x="810" y="0"/>
                    </a:lnTo>
                    <a:lnTo>
                      <a:pt x="754" y="0"/>
                    </a:lnTo>
                    <a:lnTo>
                      <a:pt x="695" y="4"/>
                    </a:lnTo>
                    <a:lnTo>
                      <a:pt x="638" y="9"/>
                    </a:lnTo>
                    <a:lnTo>
                      <a:pt x="581" y="16"/>
                    </a:lnTo>
                    <a:lnTo>
                      <a:pt x="524" y="25"/>
                    </a:lnTo>
                    <a:lnTo>
                      <a:pt x="465" y="35"/>
                    </a:lnTo>
                    <a:lnTo>
                      <a:pt x="409" y="48"/>
                    </a:lnTo>
                    <a:lnTo>
                      <a:pt x="351" y="63"/>
                    </a:lnTo>
                    <a:lnTo>
                      <a:pt x="293" y="79"/>
                    </a:lnTo>
                    <a:lnTo>
                      <a:pt x="234" y="97"/>
                    </a:lnTo>
                    <a:lnTo>
                      <a:pt x="176" y="117"/>
                    </a:lnTo>
                    <a:lnTo>
                      <a:pt x="118" y="138"/>
                    </a:lnTo>
                    <a:lnTo>
                      <a:pt x="59" y="160"/>
                    </a:lnTo>
                    <a:lnTo>
                      <a:pt x="0" y="184"/>
                    </a:lnTo>
                    <a:lnTo>
                      <a:pt x="8" y="205"/>
                    </a:lnTo>
                    <a:lnTo>
                      <a:pt x="67" y="181"/>
                    </a:lnTo>
                    <a:lnTo>
                      <a:pt x="126" y="159"/>
                    </a:lnTo>
                    <a:lnTo>
                      <a:pt x="184" y="138"/>
                    </a:lnTo>
                    <a:lnTo>
                      <a:pt x="242" y="118"/>
                    </a:lnTo>
                    <a:lnTo>
                      <a:pt x="298" y="100"/>
                    </a:lnTo>
                    <a:lnTo>
                      <a:pt x="356" y="84"/>
                    </a:lnTo>
                    <a:lnTo>
                      <a:pt x="414" y="69"/>
                    </a:lnTo>
                    <a:lnTo>
                      <a:pt x="470" y="56"/>
                    </a:lnTo>
                    <a:lnTo>
                      <a:pt x="527" y="46"/>
                    </a:lnTo>
                    <a:lnTo>
                      <a:pt x="583" y="37"/>
                    </a:lnTo>
                    <a:lnTo>
                      <a:pt x="641" y="30"/>
                    </a:lnTo>
                    <a:lnTo>
                      <a:pt x="697" y="25"/>
                    </a:lnTo>
                    <a:lnTo>
                      <a:pt x="754" y="24"/>
                    </a:lnTo>
                    <a:lnTo>
                      <a:pt x="810" y="24"/>
                    </a:lnTo>
                    <a:lnTo>
                      <a:pt x="868" y="24"/>
                    </a:lnTo>
                    <a:lnTo>
                      <a:pt x="925" y="27"/>
                    </a:lnTo>
                    <a:lnTo>
                      <a:pt x="982" y="34"/>
                    </a:lnTo>
                    <a:lnTo>
                      <a:pt x="1042" y="42"/>
                    </a:lnTo>
                    <a:lnTo>
                      <a:pt x="1098" y="54"/>
                    </a:lnTo>
                    <a:lnTo>
                      <a:pt x="1157" y="68"/>
                    </a:lnTo>
                    <a:lnTo>
                      <a:pt x="1218" y="84"/>
                    </a:lnTo>
                    <a:lnTo>
                      <a:pt x="1275" y="104"/>
                    </a:lnTo>
                    <a:lnTo>
                      <a:pt x="1337" y="126"/>
                    </a:lnTo>
                    <a:lnTo>
                      <a:pt x="1398" y="151"/>
                    </a:lnTo>
                    <a:lnTo>
                      <a:pt x="1458" y="178"/>
                    </a:lnTo>
                    <a:lnTo>
                      <a:pt x="1521" y="209"/>
                    </a:lnTo>
                    <a:lnTo>
                      <a:pt x="1584" y="241"/>
                    </a:lnTo>
                    <a:lnTo>
                      <a:pt x="1647" y="278"/>
                    </a:lnTo>
                    <a:lnTo>
                      <a:pt x="1710" y="319"/>
                    </a:lnTo>
                    <a:lnTo>
                      <a:pt x="1776" y="362"/>
                    </a:lnTo>
                    <a:lnTo>
                      <a:pt x="1843" y="408"/>
                    </a:lnTo>
                    <a:lnTo>
                      <a:pt x="1910" y="458"/>
                    </a:lnTo>
                    <a:lnTo>
                      <a:pt x="1915" y="438"/>
                    </a:lnTo>
                    <a:lnTo>
                      <a:pt x="1918" y="459"/>
                    </a:lnTo>
                    <a:lnTo>
                      <a:pt x="1944" y="455"/>
                    </a:lnTo>
                    <a:lnTo>
                      <a:pt x="1923" y="440"/>
                    </a:lnTo>
                    <a:lnTo>
                      <a:pt x="1918" y="45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6244" name="Freeform 235"/>
              <p:cNvSpPr>
                <a:spLocks/>
              </p:cNvSpPr>
              <p:nvPr/>
            </p:nvSpPr>
            <p:spPr bwMode="auto">
              <a:xfrm>
                <a:off x="3335" y="3736"/>
                <a:ext cx="95" cy="16"/>
              </a:xfrm>
              <a:custGeom>
                <a:avLst/>
                <a:gdLst>
                  <a:gd name="T0" fmla="*/ 0 w 540"/>
                  <a:gd name="T1" fmla="*/ 1 h 95"/>
                  <a:gd name="T2" fmla="*/ 0 w 540"/>
                  <a:gd name="T3" fmla="*/ 1 h 95"/>
                  <a:gd name="T4" fmla="*/ 0 w 540"/>
                  <a:gd name="T5" fmla="*/ 0 h 95"/>
                  <a:gd name="T6" fmla="*/ 1 w 540"/>
                  <a:gd name="T7" fmla="*/ 0 h 95"/>
                  <a:gd name="T8" fmla="*/ 1 w 540"/>
                  <a:gd name="T9" fmla="*/ 0 h 95"/>
                  <a:gd name="T10" fmla="*/ 1 w 540"/>
                  <a:gd name="T11" fmla="*/ 0 h 95"/>
                  <a:gd name="T12" fmla="*/ 1 w 540"/>
                  <a:gd name="T13" fmla="*/ 0 h 95"/>
                  <a:gd name="T14" fmla="*/ 1 w 540"/>
                  <a:gd name="T15" fmla="*/ 0 h 95"/>
                  <a:gd name="T16" fmla="*/ 1 w 540"/>
                  <a:gd name="T17" fmla="*/ 0 h 95"/>
                  <a:gd name="T18" fmla="*/ 1 w 540"/>
                  <a:gd name="T19" fmla="*/ 0 h 95"/>
                  <a:gd name="T20" fmla="*/ 1 w 540"/>
                  <a:gd name="T21" fmla="*/ 0 h 95"/>
                  <a:gd name="T22" fmla="*/ 1 w 540"/>
                  <a:gd name="T23" fmla="*/ 0 h 95"/>
                  <a:gd name="T24" fmla="*/ 2 w 540"/>
                  <a:gd name="T25" fmla="*/ 0 h 95"/>
                  <a:gd name="T26" fmla="*/ 2 w 540"/>
                  <a:gd name="T27" fmla="*/ 0 h 95"/>
                  <a:gd name="T28" fmla="*/ 2 w 540"/>
                  <a:gd name="T29" fmla="*/ 0 h 95"/>
                  <a:gd name="T30" fmla="*/ 2 w 540"/>
                  <a:gd name="T31" fmla="*/ 0 h 95"/>
                  <a:gd name="T32" fmla="*/ 2 w 540"/>
                  <a:gd name="T33" fmla="*/ 0 h 95"/>
                  <a:gd name="T34" fmla="*/ 3 w 540"/>
                  <a:gd name="T35" fmla="*/ 0 h 95"/>
                  <a:gd name="T36" fmla="*/ 3 w 540"/>
                  <a:gd name="T37" fmla="*/ 0 h 95"/>
                  <a:gd name="T38" fmla="*/ 2 w 540"/>
                  <a:gd name="T39" fmla="*/ 0 h 95"/>
                  <a:gd name="T40" fmla="*/ 2 w 540"/>
                  <a:gd name="T41" fmla="*/ 0 h 95"/>
                  <a:gd name="T42" fmla="*/ 2 w 540"/>
                  <a:gd name="T43" fmla="*/ 0 h 95"/>
                  <a:gd name="T44" fmla="*/ 2 w 540"/>
                  <a:gd name="T45" fmla="*/ 0 h 95"/>
                  <a:gd name="T46" fmla="*/ 2 w 540"/>
                  <a:gd name="T47" fmla="*/ 0 h 95"/>
                  <a:gd name="T48" fmla="*/ 1 w 540"/>
                  <a:gd name="T49" fmla="*/ 0 h 95"/>
                  <a:gd name="T50" fmla="*/ 1 w 540"/>
                  <a:gd name="T51" fmla="*/ 0 h 95"/>
                  <a:gd name="T52" fmla="*/ 1 w 540"/>
                  <a:gd name="T53" fmla="*/ 0 h 95"/>
                  <a:gd name="T54" fmla="*/ 1 w 540"/>
                  <a:gd name="T55" fmla="*/ 0 h 95"/>
                  <a:gd name="T56" fmla="*/ 1 w 540"/>
                  <a:gd name="T57" fmla="*/ 0 h 95"/>
                  <a:gd name="T58" fmla="*/ 1 w 540"/>
                  <a:gd name="T59" fmla="*/ 0 h 95"/>
                  <a:gd name="T60" fmla="*/ 1 w 540"/>
                  <a:gd name="T61" fmla="*/ 0 h 95"/>
                  <a:gd name="T62" fmla="*/ 1 w 540"/>
                  <a:gd name="T63" fmla="*/ 0 h 95"/>
                  <a:gd name="T64" fmla="*/ 1 w 540"/>
                  <a:gd name="T65" fmla="*/ 0 h 95"/>
                  <a:gd name="T66" fmla="*/ 0 w 540"/>
                  <a:gd name="T67" fmla="*/ 0 h 95"/>
                  <a:gd name="T68" fmla="*/ 0 w 540"/>
                  <a:gd name="T69" fmla="*/ 0 h 95"/>
                  <a:gd name="T70" fmla="*/ 0 w 540"/>
                  <a:gd name="T71" fmla="*/ 0 h 95"/>
                  <a:gd name="T72" fmla="*/ 0 w 540"/>
                  <a:gd name="T73" fmla="*/ 0 h 95"/>
                  <a:gd name="T74" fmla="*/ 0 w 540"/>
                  <a:gd name="T75" fmla="*/ 0 h 95"/>
                  <a:gd name="T76" fmla="*/ 0 w 540"/>
                  <a:gd name="T77" fmla="*/ 0 h 95"/>
                  <a:gd name="T78" fmla="*/ 0 w 540"/>
                  <a:gd name="T79" fmla="*/ 1 h 9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540"/>
                  <a:gd name="T121" fmla="*/ 0 h 95"/>
                  <a:gd name="T122" fmla="*/ 540 w 540"/>
                  <a:gd name="T123" fmla="*/ 95 h 95"/>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540" h="95">
                    <a:moveTo>
                      <a:pt x="10" y="95"/>
                    </a:moveTo>
                    <a:lnTo>
                      <a:pt x="8" y="95"/>
                    </a:lnTo>
                    <a:lnTo>
                      <a:pt x="68" y="79"/>
                    </a:lnTo>
                    <a:lnTo>
                      <a:pt x="117" y="67"/>
                    </a:lnTo>
                    <a:lnTo>
                      <a:pt x="153" y="59"/>
                    </a:lnTo>
                    <a:lnTo>
                      <a:pt x="182" y="54"/>
                    </a:lnTo>
                    <a:lnTo>
                      <a:pt x="202" y="50"/>
                    </a:lnTo>
                    <a:lnTo>
                      <a:pt x="218" y="50"/>
                    </a:lnTo>
                    <a:lnTo>
                      <a:pt x="231" y="50"/>
                    </a:lnTo>
                    <a:lnTo>
                      <a:pt x="243" y="50"/>
                    </a:lnTo>
                    <a:lnTo>
                      <a:pt x="257" y="53"/>
                    </a:lnTo>
                    <a:lnTo>
                      <a:pt x="274" y="53"/>
                    </a:lnTo>
                    <a:lnTo>
                      <a:pt x="295" y="53"/>
                    </a:lnTo>
                    <a:lnTo>
                      <a:pt x="323" y="50"/>
                    </a:lnTo>
                    <a:lnTo>
                      <a:pt x="360" y="48"/>
                    </a:lnTo>
                    <a:lnTo>
                      <a:pt x="407" y="42"/>
                    </a:lnTo>
                    <a:lnTo>
                      <a:pt x="466" y="33"/>
                    </a:lnTo>
                    <a:lnTo>
                      <a:pt x="540" y="21"/>
                    </a:lnTo>
                    <a:lnTo>
                      <a:pt x="537" y="0"/>
                    </a:lnTo>
                    <a:lnTo>
                      <a:pt x="463" y="12"/>
                    </a:lnTo>
                    <a:lnTo>
                      <a:pt x="404" y="21"/>
                    </a:lnTo>
                    <a:lnTo>
                      <a:pt x="357" y="27"/>
                    </a:lnTo>
                    <a:lnTo>
                      <a:pt x="323" y="29"/>
                    </a:lnTo>
                    <a:lnTo>
                      <a:pt x="295" y="29"/>
                    </a:lnTo>
                    <a:lnTo>
                      <a:pt x="274" y="29"/>
                    </a:lnTo>
                    <a:lnTo>
                      <a:pt x="257" y="29"/>
                    </a:lnTo>
                    <a:lnTo>
                      <a:pt x="245" y="29"/>
                    </a:lnTo>
                    <a:lnTo>
                      <a:pt x="231" y="27"/>
                    </a:lnTo>
                    <a:lnTo>
                      <a:pt x="218" y="27"/>
                    </a:lnTo>
                    <a:lnTo>
                      <a:pt x="199" y="29"/>
                    </a:lnTo>
                    <a:lnTo>
                      <a:pt x="177" y="33"/>
                    </a:lnTo>
                    <a:lnTo>
                      <a:pt x="148" y="38"/>
                    </a:lnTo>
                    <a:lnTo>
                      <a:pt x="111" y="46"/>
                    </a:lnTo>
                    <a:lnTo>
                      <a:pt x="63" y="58"/>
                    </a:lnTo>
                    <a:lnTo>
                      <a:pt x="2" y="74"/>
                    </a:lnTo>
                    <a:lnTo>
                      <a:pt x="0" y="74"/>
                    </a:lnTo>
                    <a:lnTo>
                      <a:pt x="2" y="74"/>
                    </a:lnTo>
                    <a:lnTo>
                      <a:pt x="1" y="74"/>
                    </a:lnTo>
                    <a:lnTo>
                      <a:pt x="0" y="74"/>
                    </a:lnTo>
                    <a:lnTo>
                      <a:pt x="10" y="9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6245" name="Freeform 236"/>
              <p:cNvSpPr>
                <a:spLocks/>
              </p:cNvSpPr>
              <p:nvPr/>
            </p:nvSpPr>
            <p:spPr bwMode="auto">
              <a:xfrm>
                <a:off x="3088" y="3691"/>
                <a:ext cx="248" cy="72"/>
              </a:xfrm>
              <a:custGeom>
                <a:avLst/>
                <a:gdLst>
                  <a:gd name="T0" fmla="*/ 0 w 1401"/>
                  <a:gd name="T1" fmla="*/ 0 h 408"/>
                  <a:gd name="T2" fmla="*/ 0 w 1401"/>
                  <a:gd name="T3" fmla="*/ 0 h 408"/>
                  <a:gd name="T4" fmla="*/ 1 w 1401"/>
                  <a:gd name="T5" fmla="*/ 0 h 408"/>
                  <a:gd name="T6" fmla="*/ 1 w 1401"/>
                  <a:gd name="T7" fmla="*/ 1 h 408"/>
                  <a:gd name="T8" fmla="*/ 1 w 1401"/>
                  <a:gd name="T9" fmla="*/ 1 h 408"/>
                  <a:gd name="T10" fmla="*/ 2 w 1401"/>
                  <a:gd name="T11" fmla="*/ 1 h 408"/>
                  <a:gd name="T12" fmla="*/ 2 w 1401"/>
                  <a:gd name="T13" fmla="*/ 1 h 408"/>
                  <a:gd name="T14" fmla="*/ 3 w 1401"/>
                  <a:gd name="T15" fmla="*/ 2 h 408"/>
                  <a:gd name="T16" fmla="*/ 3 w 1401"/>
                  <a:gd name="T17" fmla="*/ 2 h 408"/>
                  <a:gd name="T18" fmla="*/ 4 w 1401"/>
                  <a:gd name="T19" fmla="*/ 2 h 408"/>
                  <a:gd name="T20" fmla="*/ 4 w 1401"/>
                  <a:gd name="T21" fmla="*/ 2 h 408"/>
                  <a:gd name="T22" fmla="*/ 5 w 1401"/>
                  <a:gd name="T23" fmla="*/ 2 h 408"/>
                  <a:gd name="T24" fmla="*/ 6 w 1401"/>
                  <a:gd name="T25" fmla="*/ 2 h 408"/>
                  <a:gd name="T26" fmla="*/ 6 w 1401"/>
                  <a:gd name="T27" fmla="*/ 2 h 408"/>
                  <a:gd name="T28" fmla="*/ 7 w 1401"/>
                  <a:gd name="T29" fmla="*/ 2 h 408"/>
                  <a:gd name="T30" fmla="*/ 7 w 1401"/>
                  <a:gd name="T31" fmla="*/ 2 h 408"/>
                  <a:gd name="T32" fmla="*/ 8 w 1401"/>
                  <a:gd name="T33" fmla="*/ 2 h 408"/>
                  <a:gd name="T34" fmla="*/ 7 w 1401"/>
                  <a:gd name="T35" fmla="*/ 2 h 408"/>
                  <a:gd name="T36" fmla="*/ 7 w 1401"/>
                  <a:gd name="T37" fmla="*/ 2 h 408"/>
                  <a:gd name="T38" fmla="*/ 6 w 1401"/>
                  <a:gd name="T39" fmla="*/ 2 h 408"/>
                  <a:gd name="T40" fmla="*/ 6 w 1401"/>
                  <a:gd name="T41" fmla="*/ 2 h 408"/>
                  <a:gd name="T42" fmla="*/ 5 w 1401"/>
                  <a:gd name="T43" fmla="*/ 2 h 408"/>
                  <a:gd name="T44" fmla="*/ 5 w 1401"/>
                  <a:gd name="T45" fmla="*/ 2 h 408"/>
                  <a:gd name="T46" fmla="*/ 4 w 1401"/>
                  <a:gd name="T47" fmla="*/ 2 h 408"/>
                  <a:gd name="T48" fmla="*/ 4 w 1401"/>
                  <a:gd name="T49" fmla="*/ 2 h 408"/>
                  <a:gd name="T50" fmla="*/ 3 w 1401"/>
                  <a:gd name="T51" fmla="*/ 2 h 408"/>
                  <a:gd name="T52" fmla="*/ 2 w 1401"/>
                  <a:gd name="T53" fmla="*/ 1 h 408"/>
                  <a:gd name="T54" fmla="*/ 2 w 1401"/>
                  <a:gd name="T55" fmla="*/ 1 h 408"/>
                  <a:gd name="T56" fmla="*/ 1 w 1401"/>
                  <a:gd name="T57" fmla="*/ 1 h 408"/>
                  <a:gd name="T58" fmla="*/ 1 w 1401"/>
                  <a:gd name="T59" fmla="*/ 1 h 408"/>
                  <a:gd name="T60" fmla="*/ 1 w 1401"/>
                  <a:gd name="T61" fmla="*/ 0 h 408"/>
                  <a:gd name="T62" fmla="*/ 0 w 1401"/>
                  <a:gd name="T63" fmla="*/ 0 h 408"/>
                  <a:gd name="T64" fmla="*/ 0 w 1401"/>
                  <a:gd name="T65" fmla="*/ 0 h 408"/>
                  <a:gd name="T66" fmla="*/ 0 w 1401"/>
                  <a:gd name="T67" fmla="*/ 0 h 408"/>
                  <a:gd name="T68" fmla="*/ 0 w 1401"/>
                  <a:gd name="T69" fmla="*/ 0 h 408"/>
                  <a:gd name="T70" fmla="*/ 0 w 1401"/>
                  <a:gd name="T71" fmla="*/ 0 h 40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401"/>
                  <a:gd name="T109" fmla="*/ 0 h 408"/>
                  <a:gd name="T110" fmla="*/ 1401 w 1401"/>
                  <a:gd name="T111" fmla="*/ 408 h 40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401" h="408">
                    <a:moveTo>
                      <a:pt x="13" y="0"/>
                    </a:moveTo>
                    <a:lnTo>
                      <a:pt x="8" y="17"/>
                    </a:lnTo>
                    <a:lnTo>
                      <a:pt x="21" y="31"/>
                    </a:lnTo>
                    <a:lnTo>
                      <a:pt x="38" y="47"/>
                    </a:lnTo>
                    <a:lnTo>
                      <a:pt x="59" y="64"/>
                    </a:lnTo>
                    <a:lnTo>
                      <a:pt x="83" y="82"/>
                    </a:lnTo>
                    <a:lnTo>
                      <a:pt x="109" y="99"/>
                    </a:lnTo>
                    <a:lnTo>
                      <a:pt x="142" y="119"/>
                    </a:lnTo>
                    <a:lnTo>
                      <a:pt x="175" y="139"/>
                    </a:lnTo>
                    <a:lnTo>
                      <a:pt x="211" y="160"/>
                    </a:lnTo>
                    <a:lnTo>
                      <a:pt x="249" y="180"/>
                    </a:lnTo>
                    <a:lnTo>
                      <a:pt x="291" y="199"/>
                    </a:lnTo>
                    <a:lnTo>
                      <a:pt x="335" y="220"/>
                    </a:lnTo>
                    <a:lnTo>
                      <a:pt x="382" y="240"/>
                    </a:lnTo>
                    <a:lnTo>
                      <a:pt x="429" y="260"/>
                    </a:lnTo>
                    <a:lnTo>
                      <a:pt x="478" y="278"/>
                    </a:lnTo>
                    <a:lnTo>
                      <a:pt x="528" y="296"/>
                    </a:lnTo>
                    <a:lnTo>
                      <a:pt x="579" y="313"/>
                    </a:lnTo>
                    <a:lnTo>
                      <a:pt x="633" y="331"/>
                    </a:lnTo>
                    <a:lnTo>
                      <a:pt x="687" y="345"/>
                    </a:lnTo>
                    <a:lnTo>
                      <a:pt x="741" y="359"/>
                    </a:lnTo>
                    <a:lnTo>
                      <a:pt x="795" y="371"/>
                    </a:lnTo>
                    <a:lnTo>
                      <a:pt x="848" y="383"/>
                    </a:lnTo>
                    <a:lnTo>
                      <a:pt x="904" y="391"/>
                    </a:lnTo>
                    <a:lnTo>
                      <a:pt x="957" y="399"/>
                    </a:lnTo>
                    <a:lnTo>
                      <a:pt x="1011" y="404"/>
                    </a:lnTo>
                    <a:lnTo>
                      <a:pt x="1065" y="408"/>
                    </a:lnTo>
                    <a:lnTo>
                      <a:pt x="1116" y="408"/>
                    </a:lnTo>
                    <a:lnTo>
                      <a:pt x="1169" y="404"/>
                    </a:lnTo>
                    <a:lnTo>
                      <a:pt x="1217" y="399"/>
                    </a:lnTo>
                    <a:lnTo>
                      <a:pt x="1267" y="391"/>
                    </a:lnTo>
                    <a:lnTo>
                      <a:pt x="1313" y="380"/>
                    </a:lnTo>
                    <a:lnTo>
                      <a:pt x="1358" y="366"/>
                    </a:lnTo>
                    <a:lnTo>
                      <a:pt x="1401" y="349"/>
                    </a:lnTo>
                    <a:lnTo>
                      <a:pt x="1391" y="328"/>
                    </a:lnTo>
                    <a:lnTo>
                      <a:pt x="1350" y="345"/>
                    </a:lnTo>
                    <a:lnTo>
                      <a:pt x="1308" y="359"/>
                    </a:lnTo>
                    <a:lnTo>
                      <a:pt x="1262" y="370"/>
                    </a:lnTo>
                    <a:lnTo>
                      <a:pt x="1215" y="378"/>
                    </a:lnTo>
                    <a:lnTo>
                      <a:pt x="1166" y="383"/>
                    </a:lnTo>
                    <a:lnTo>
                      <a:pt x="1116" y="384"/>
                    </a:lnTo>
                    <a:lnTo>
                      <a:pt x="1065" y="384"/>
                    </a:lnTo>
                    <a:lnTo>
                      <a:pt x="1014" y="383"/>
                    </a:lnTo>
                    <a:lnTo>
                      <a:pt x="960" y="378"/>
                    </a:lnTo>
                    <a:lnTo>
                      <a:pt x="906" y="370"/>
                    </a:lnTo>
                    <a:lnTo>
                      <a:pt x="854" y="362"/>
                    </a:lnTo>
                    <a:lnTo>
                      <a:pt x="800" y="350"/>
                    </a:lnTo>
                    <a:lnTo>
                      <a:pt x="746" y="338"/>
                    </a:lnTo>
                    <a:lnTo>
                      <a:pt x="692" y="324"/>
                    </a:lnTo>
                    <a:lnTo>
                      <a:pt x="638" y="310"/>
                    </a:lnTo>
                    <a:lnTo>
                      <a:pt x="587" y="292"/>
                    </a:lnTo>
                    <a:lnTo>
                      <a:pt x="536" y="275"/>
                    </a:lnTo>
                    <a:lnTo>
                      <a:pt x="486" y="257"/>
                    </a:lnTo>
                    <a:lnTo>
                      <a:pt x="437" y="239"/>
                    </a:lnTo>
                    <a:lnTo>
                      <a:pt x="390" y="219"/>
                    </a:lnTo>
                    <a:lnTo>
                      <a:pt x="345" y="199"/>
                    </a:lnTo>
                    <a:lnTo>
                      <a:pt x="302" y="178"/>
                    </a:lnTo>
                    <a:lnTo>
                      <a:pt x="260" y="159"/>
                    </a:lnTo>
                    <a:lnTo>
                      <a:pt x="222" y="139"/>
                    </a:lnTo>
                    <a:lnTo>
                      <a:pt x="185" y="120"/>
                    </a:lnTo>
                    <a:lnTo>
                      <a:pt x="152" y="101"/>
                    </a:lnTo>
                    <a:lnTo>
                      <a:pt x="122" y="81"/>
                    </a:lnTo>
                    <a:lnTo>
                      <a:pt x="96" y="64"/>
                    </a:lnTo>
                    <a:lnTo>
                      <a:pt x="72" y="46"/>
                    </a:lnTo>
                    <a:lnTo>
                      <a:pt x="54" y="31"/>
                    </a:lnTo>
                    <a:lnTo>
                      <a:pt x="37" y="15"/>
                    </a:lnTo>
                    <a:lnTo>
                      <a:pt x="26" y="4"/>
                    </a:lnTo>
                    <a:lnTo>
                      <a:pt x="21" y="21"/>
                    </a:lnTo>
                    <a:lnTo>
                      <a:pt x="13" y="0"/>
                    </a:lnTo>
                    <a:lnTo>
                      <a:pt x="0" y="5"/>
                    </a:lnTo>
                    <a:lnTo>
                      <a:pt x="8" y="17"/>
                    </a:lnTo>
                    <a:lnTo>
                      <a:pt x="1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grpSp>
      </p:grpSp>
      <p:grpSp>
        <p:nvGrpSpPr>
          <p:cNvPr id="8" name="Group 237"/>
          <p:cNvGrpSpPr>
            <a:grpSpLocks/>
          </p:cNvGrpSpPr>
          <p:nvPr/>
        </p:nvGrpSpPr>
        <p:grpSpPr bwMode="auto">
          <a:xfrm>
            <a:off x="1287463" y="1328738"/>
            <a:ext cx="3030537" cy="2087562"/>
            <a:chOff x="811" y="837"/>
            <a:chExt cx="1909" cy="1315"/>
          </a:xfrm>
        </p:grpSpPr>
        <p:sp>
          <p:nvSpPr>
            <p:cNvPr id="145646" name="Text Box 238"/>
            <p:cNvSpPr txBox="1">
              <a:spLocks noChangeArrowheads="1"/>
            </p:cNvSpPr>
            <p:nvPr/>
          </p:nvSpPr>
          <p:spPr bwMode="auto">
            <a:xfrm>
              <a:off x="811" y="1103"/>
              <a:ext cx="1506" cy="1049"/>
            </a:xfrm>
            <a:prstGeom prst="rect">
              <a:avLst/>
            </a:prstGeom>
            <a:solidFill>
              <a:srgbClr val="FFFF99"/>
            </a:solidFill>
            <a:ln w="9525">
              <a:solidFill>
                <a:srgbClr val="5F5F5F"/>
              </a:solidFill>
              <a:miter lim="800000"/>
              <a:headEnd/>
              <a:tailEnd/>
            </a:ln>
            <a:effectLst>
              <a:outerShdw dist="53882" dir="18900000" algn="ctr" rotWithShape="0">
                <a:srgbClr val="B2B2B2"/>
              </a:outerShdw>
            </a:effectLst>
          </p:spPr>
          <p:txBody>
            <a:bodyPr lIns="54000" rIns="54000" anchor="ctr"/>
            <a:lstStyle/>
            <a:p>
              <a:pPr marL="96838" indent="-96838" algn="l">
                <a:spcBef>
                  <a:spcPct val="20000"/>
                </a:spcBef>
                <a:defRPr/>
              </a:pPr>
              <a:r>
                <a:rPr lang="fr-FR" sz="1600" dirty="0">
                  <a:latin typeface="Calibri" panose="020F0502020204030204" pitchFamily="34" charset="0"/>
                </a:rPr>
                <a:t>  Suivant les projets :</a:t>
              </a:r>
            </a:p>
            <a:p>
              <a:pPr marL="96838" indent="-96838" algn="l">
                <a:spcBef>
                  <a:spcPct val="20000"/>
                </a:spcBef>
                <a:buFontTx/>
                <a:buChar char="•"/>
                <a:defRPr/>
              </a:pPr>
              <a:r>
                <a:rPr lang="fr-FR" sz="1600" dirty="0">
                  <a:latin typeface="Calibri" panose="020F0502020204030204" pitchFamily="34" charset="0"/>
                </a:rPr>
                <a:t>Il est un technicien </a:t>
              </a:r>
              <a:br>
                <a:rPr lang="fr-FR" sz="1600" dirty="0">
                  <a:latin typeface="Calibri" panose="020F0502020204030204" pitchFamily="34" charset="0"/>
                </a:rPr>
              </a:br>
              <a:r>
                <a:rPr lang="fr-FR" sz="1600" dirty="0">
                  <a:latin typeface="Calibri" panose="020F0502020204030204" pitchFamily="34" charset="0"/>
                </a:rPr>
                <a:t>du sujet ou non.</a:t>
              </a:r>
            </a:p>
            <a:p>
              <a:pPr marL="96838" indent="-96838" algn="l">
                <a:spcBef>
                  <a:spcPct val="20000"/>
                </a:spcBef>
                <a:buFontTx/>
                <a:buChar char="•"/>
                <a:defRPr/>
              </a:pPr>
              <a:r>
                <a:rPr lang="fr-FR" sz="1600" dirty="0">
                  <a:latin typeface="Calibri" panose="020F0502020204030204" pitchFamily="34" charset="0"/>
                </a:rPr>
                <a:t>Il connaît bien l'entreprise ou non.</a:t>
              </a:r>
            </a:p>
          </p:txBody>
        </p:sp>
        <p:sp>
          <p:nvSpPr>
            <p:cNvPr id="46097" name="Line 239"/>
            <p:cNvSpPr>
              <a:spLocks noChangeShapeType="1"/>
            </p:cNvSpPr>
            <p:nvPr/>
          </p:nvSpPr>
          <p:spPr bwMode="auto">
            <a:xfrm>
              <a:off x="2360" y="1664"/>
              <a:ext cx="360" cy="256"/>
            </a:xfrm>
            <a:prstGeom prst="line">
              <a:avLst/>
            </a:prstGeom>
            <a:noFill/>
            <a:ln w="9525">
              <a:solidFill>
                <a:srgbClr val="5F5F5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fr-FR" dirty="0">
                <a:latin typeface="Calibri" panose="020F0502020204030204" pitchFamily="34" charset="0"/>
              </a:endParaRPr>
            </a:p>
          </p:txBody>
        </p:sp>
        <p:grpSp>
          <p:nvGrpSpPr>
            <p:cNvPr id="46098" name="Group 240"/>
            <p:cNvGrpSpPr>
              <a:grpSpLocks/>
            </p:cNvGrpSpPr>
            <p:nvPr/>
          </p:nvGrpSpPr>
          <p:grpSpPr bwMode="auto">
            <a:xfrm>
              <a:off x="1322" y="837"/>
              <a:ext cx="535" cy="382"/>
              <a:chOff x="2562" y="3005"/>
              <a:chExt cx="1062" cy="758"/>
            </a:xfrm>
          </p:grpSpPr>
          <p:sp>
            <p:nvSpPr>
              <p:cNvPr id="46099" name="Freeform 241"/>
              <p:cNvSpPr>
                <a:spLocks/>
              </p:cNvSpPr>
              <p:nvPr/>
            </p:nvSpPr>
            <p:spPr bwMode="auto">
              <a:xfrm>
                <a:off x="2627" y="3012"/>
                <a:ext cx="166" cy="334"/>
              </a:xfrm>
              <a:custGeom>
                <a:avLst/>
                <a:gdLst>
                  <a:gd name="T0" fmla="*/ 1 w 937"/>
                  <a:gd name="T1" fmla="*/ 10 h 1887"/>
                  <a:gd name="T2" fmla="*/ 0 w 937"/>
                  <a:gd name="T3" fmla="*/ 9 h 1887"/>
                  <a:gd name="T4" fmla="*/ 0 w 937"/>
                  <a:gd name="T5" fmla="*/ 8 h 1887"/>
                  <a:gd name="T6" fmla="*/ 0 w 937"/>
                  <a:gd name="T7" fmla="*/ 7 h 1887"/>
                  <a:gd name="T8" fmla="*/ 0 w 937"/>
                  <a:gd name="T9" fmla="*/ 7 h 1887"/>
                  <a:gd name="T10" fmla="*/ 0 w 937"/>
                  <a:gd name="T11" fmla="*/ 6 h 1887"/>
                  <a:gd name="T12" fmla="*/ 0 w 937"/>
                  <a:gd name="T13" fmla="*/ 5 h 1887"/>
                  <a:gd name="T14" fmla="*/ 0 w 937"/>
                  <a:gd name="T15" fmla="*/ 5 h 1887"/>
                  <a:gd name="T16" fmla="*/ 1 w 937"/>
                  <a:gd name="T17" fmla="*/ 4 h 1887"/>
                  <a:gd name="T18" fmla="*/ 1 w 937"/>
                  <a:gd name="T19" fmla="*/ 4 h 1887"/>
                  <a:gd name="T20" fmla="*/ 1 w 937"/>
                  <a:gd name="T21" fmla="*/ 3 h 1887"/>
                  <a:gd name="T22" fmla="*/ 2 w 937"/>
                  <a:gd name="T23" fmla="*/ 3 h 1887"/>
                  <a:gd name="T24" fmla="*/ 2 w 937"/>
                  <a:gd name="T25" fmla="*/ 2 h 1887"/>
                  <a:gd name="T26" fmla="*/ 2 w 937"/>
                  <a:gd name="T27" fmla="*/ 2 h 1887"/>
                  <a:gd name="T28" fmla="*/ 3 w 937"/>
                  <a:gd name="T29" fmla="*/ 2 h 1887"/>
                  <a:gd name="T30" fmla="*/ 3 w 937"/>
                  <a:gd name="T31" fmla="*/ 2 h 1887"/>
                  <a:gd name="T32" fmla="*/ 4 w 937"/>
                  <a:gd name="T33" fmla="*/ 1 h 1887"/>
                  <a:gd name="T34" fmla="*/ 4 w 937"/>
                  <a:gd name="T35" fmla="*/ 1 h 1887"/>
                  <a:gd name="T36" fmla="*/ 4 w 937"/>
                  <a:gd name="T37" fmla="*/ 1 h 1887"/>
                  <a:gd name="T38" fmla="*/ 4 w 937"/>
                  <a:gd name="T39" fmla="*/ 1 h 1887"/>
                  <a:gd name="T40" fmla="*/ 5 w 937"/>
                  <a:gd name="T41" fmla="*/ 1 h 1887"/>
                  <a:gd name="T42" fmla="*/ 5 w 937"/>
                  <a:gd name="T43" fmla="*/ 0 h 1887"/>
                  <a:gd name="T44" fmla="*/ 5 w 937"/>
                  <a:gd name="T45" fmla="*/ 0 h 1887"/>
                  <a:gd name="T46" fmla="*/ 5 w 937"/>
                  <a:gd name="T47" fmla="*/ 0 h 1887"/>
                  <a:gd name="T48" fmla="*/ 5 w 937"/>
                  <a:gd name="T49" fmla="*/ 0 h 1887"/>
                  <a:gd name="T50" fmla="*/ 5 w 937"/>
                  <a:gd name="T51" fmla="*/ 1 h 1887"/>
                  <a:gd name="T52" fmla="*/ 5 w 937"/>
                  <a:gd name="T53" fmla="*/ 2 h 1887"/>
                  <a:gd name="T54" fmla="*/ 5 w 937"/>
                  <a:gd name="T55" fmla="*/ 3 h 1887"/>
                  <a:gd name="T56" fmla="*/ 5 w 937"/>
                  <a:gd name="T57" fmla="*/ 4 h 1887"/>
                  <a:gd name="T58" fmla="*/ 4 w 937"/>
                  <a:gd name="T59" fmla="*/ 4 h 1887"/>
                  <a:gd name="T60" fmla="*/ 4 w 937"/>
                  <a:gd name="T61" fmla="*/ 5 h 1887"/>
                  <a:gd name="T62" fmla="*/ 4 w 937"/>
                  <a:gd name="T63" fmla="*/ 6 h 1887"/>
                  <a:gd name="T64" fmla="*/ 3 w 937"/>
                  <a:gd name="T65" fmla="*/ 7 h 1887"/>
                  <a:gd name="T66" fmla="*/ 3 w 937"/>
                  <a:gd name="T67" fmla="*/ 7 h 1887"/>
                  <a:gd name="T68" fmla="*/ 3 w 937"/>
                  <a:gd name="T69" fmla="*/ 8 h 1887"/>
                  <a:gd name="T70" fmla="*/ 2 w 937"/>
                  <a:gd name="T71" fmla="*/ 9 h 1887"/>
                  <a:gd name="T72" fmla="*/ 2 w 937"/>
                  <a:gd name="T73" fmla="*/ 9 h 1887"/>
                  <a:gd name="T74" fmla="*/ 2 w 937"/>
                  <a:gd name="T75" fmla="*/ 10 h 1887"/>
                  <a:gd name="T76" fmla="*/ 1 w 937"/>
                  <a:gd name="T77" fmla="*/ 10 h 1887"/>
                  <a:gd name="T78" fmla="*/ 1 w 937"/>
                  <a:gd name="T79" fmla="*/ 10 h 188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937"/>
                  <a:gd name="T121" fmla="*/ 0 h 1887"/>
                  <a:gd name="T122" fmla="*/ 937 w 937"/>
                  <a:gd name="T123" fmla="*/ 1887 h 188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937" h="1887">
                    <a:moveTo>
                      <a:pt x="124" y="1887"/>
                    </a:moveTo>
                    <a:lnTo>
                      <a:pt x="95" y="1801"/>
                    </a:lnTo>
                    <a:lnTo>
                      <a:pt x="70" y="1720"/>
                    </a:lnTo>
                    <a:lnTo>
                      <a:pt x="49" y="1640"/>
                    </a:lnTo>
                    <a:lnTo>
                      <a:pt x="32" y="1562"/>
                    </a:lnTo>
                    <a:lnTo>
                      <a:pt x="18" y="1486"/>
                    </a:lnTo>
                    <a:lnTo>
                      <a:pt x="9" y="1414"/>
                    </a:lnTo>
                    <a:lnTo>
                      <a:pt x="3" y="1343"/>
                    </a:lnTo>
                    <a:lnTo>
                      <a:pt x="0" y="1275"/>
                    </a:lnTo>
                    <a:lnTo>
                      <a:pt x="1" y="1209"/>
                    </a:lnTo>
                    <a:lnTo>
                      <a:pt x="5" y="1146"/>
                    </a:lnTo>
                    <a:lnTo>
                      <a:pt x="12" y="1085"/>
                    </a:lnTo>
                    <a:lnTo>
                      <a:pt x="22" y="1025"/>
                    </a:lnTo>
                    <a:lnTo>
                      <a:pt x="36" y="968"/>
                    </a:lnTo>
                    <a:lnTo>
                      <a:pt x="50" y="913"/>
                    </a:lnTo>
                    <a:lnTo>
                      <a:pt x="67" y="860"/>
                    </a:lnTo>
                    <a:lnTo>
                      <a:pt x="88" y="810"/>
                    </a:lnTo>
                    <a:lnTo>
                      <a:pt x="109" y="762"/>
                    </a:lnTo>
                    <a:lnTo>
                      <a:pt x="133" y="714"/>
                    </a:lnTo>
                    <a:lnTo>
                      <a:pt x="159" y="670"/>
                    </a:lnTo>
                    <a:lnTo>
                      <a:pt x="187" y="628"/>
                    </a:lnTo>
                    <a:lnTo>
                      <a:pt x="215" y="587"/>
                    </a:lnTo>
                    <a:lnTo>
                      <a:pt x="247" y="549"/>
                    </a:lnTo>
                    <a:lnTo>
                      <a:pt x="279" y="512"/>
                    </a:lnTo>
                    <a:lnTo>
                      <a:pt x="311" y="477"/>
                    </a:lnTo>
                    <a:lnTo>
                      <a:pt x="346" y="444"/>
                    </a:lnTo>
                    <a:lnTo>
                      <a:pt x="380" y="412"/>
                    </a:lnTo>
                    <a:lnTo>
                      <a:pt x="415" y="383"/>
                    </a:lnTo>
                    <a:lnTo>
                      <a:pt x="452" y="356"/>
                    </a:lnTo>
                    <a:lnTo>
                      <a:pt x="489" y="330"/>
                    </a:lnTo>
                    <a:lnTo>
                      <a:pt x="525" y="306"/>
                    </a:lnTo>
                    <a:lnTo>
                      <a:pt x="562" y="284"/>
                    </a:lnTo>
                    <a:lnTo>
                      <a:pt x="599" y="263"/>
                    </a:lnTo>
                    <a:lnTo>
                      <a:pt x="632" y="244"/>
                    </a:lnTo>
                    <a:lnTo>
                      <a:pt x="663" y="226"/>
                    </a:lnTo>
                    <a:lnTo>
                      <a:pt x="692" y="209"/>
                    </a:lnTo>
                    <a:lnTo>
                      <a:pt x="720" y="192"/>
                    </a:lnTo>
                    <a:lnTo>
                      <a:pt x="746" y="175"/>
                    </a:lnTo>
                    <a:lnTo>
                      <a:pt x="770" y="158"/>
                    </a:lnTo>
                    <a:lnTo>
                      <a:pt x="793" y="142"/>
                    </a:lnTo>
                    <a:lnTo>
                      <a:pt x="814" y="125"/>
                    </a:lnTo>
                    <a:lnTo>
                      <a:pt x="834" y="109"/>
                    </a:lnTo>
                    <a:lnTo>
                      <a:pt x="853" y="93"/>
                    </a:lnTo>
                    <a:lnTo>
                      <a:pt x="870" y="78"/>
                    </a:lnTo>
                    <a:lnTo>
                      <a:pt x="885" y="62"/>
                    </a:lnTo>
                    <a:lnTo>
                      <a:pt x="900" y="46"/>
                    </a:lnTo>
                    <a:lnTo>
                      <a:pt x="913" y="30"/>
                    </a:lnTo>
                    <a:lnTo>
                      <a:pt x="925" y="16"/>
                    </a:lnTo>
                    <a:lnTo>
                      <a:pt x="937" y="0"/>
                    </a:lnTo>
                    <a:lnTo>
                      <a:pt x="930" y="62"/>
                    </a:lnTo>
                    <a:lnTo>
                      <a:pt x="922" y="127"/>
                    </a:lnTo>
                    <a:lnTo>
                      <a:pt x="912" y="194"/>
                    </a:lnTo>
                    <a:lnTo>
                      <a:pt x="898" y="263"/>
                    </a:lnTo>
                    <a:lnTo>
                      <a:pt x="884" y="334"/>
                    </a:lnTo>
                    <a:lnTo>
                      <a:pt x="868" y="406"/>
                    </a:lnTo>
                    <a:lnTo>
                      <a:pt x="851" y="479"/>
                    </a:lnTo>
                    <a:lnTo>
                      <a:pt x="831" y="554"/>
                    </a:lnTo>
                    <a:lnTo>
                      <a:pt x="810" y="629"/>
                    </a:lnTo>
                    <a:lnTo>
                      <a:pt x="788" y="705"/>
                    </a:lnTo>
                    <a:lnTo>
                      <a:pt x="765" y="780"/>
                    </a:lnTo>
                    <a:lnTo>
                      <a:pt x="741" y="856"/>
                    </a:lnTo>
                    <a:lnTo>
                      <a:pt x="715" y="931"/>
                    </a:lnTo>
                    <a:lnTo>
                      <a:pt x="688" y="1004"/>
                    </a:lnTo>
                    <a:lnTo>
                      <a:pt x="661" y="1078"/>
                    </a:lnTo>
                    <a:lnTo>
                      <a:pt x="632" y="1149"/>
                    </a:lnTo>
                    <a:lnTo>
                      <a:pt x="602" y="1220"/>
                    </a:lnTo>
                    <a:lnTo>
                      <a:pt x="571" y="1288"/>
                    </a:lnTo>
                    <a:lnTo>
                      <a:pt x="541" y="1354"/>
                    </a:lnTo>
                    <a:lnTo>
                      <a:pt x="510" y="1417"/>
                    </a:lnTo>
                    <a:lnTo>
                      <a:pt x="478" y="1478"/>
                    </a:lnTo>
                    <a:lnTo>
                      <a:pt x="445" y="1536"/>
                    </a:lnTo>
                    <a:lnTo>
                      <a:pt x="414" y="1590"/>
                    </a:lnTo>
                    <a:lnTo>
                      <a:pt x="381" y="1641"/>
                    </a:lnTo>
                    <a:lnTo>
                      <a:pt x="348" y="1688"/>
                    </a:lnTo>
                    <a:lnTo>
                      <a:pt x="315" y="1732"/>
                    </a:lnTo>
                    <a:lnTo>
                      <a:pt x="282" y="1770"/>
                    </a:lnTo>
                    <a:lnTo>
                      <a:pt x="251" y="1804"/>
                    </a:lnTo>
                    <a:lnTo>
                      <a:pt x="218" y="1833"/>
                    </a:lnTo>
                    <a:lnTo>
                      <a:pt x="187" y="1857"/>
                    </a:lnTo>
                    <a:lnTo>
                      <a:pt x="155" y="1875"/>
                    </a:lnTo>
                    <a:lnTo>
                      <a:pt x="124" y="1887"/>
                    </a:lnTo>
                    <a:close/>
                  </a:path>
                </a:pathLst>
              </a:custGeom>
              <a:solidFill>
                <a:srgbClr val="00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6100" name="Freeform 242"/>
              <p:cNvSpPr>
                <a:spLocks/>
              </p:cNvSpPr>
              <p:nvPr/>
            </p:nvSpPr>
            <p:spPr bwMode="auto">
              <a:xfrm>
                <a:off x="2625" y="3057"/>
                <a:ext cx="109" cy="289"/>
              </a:xfrm>
              <a:custGeom>
                <a:avLst/>
                <a:gdLst>
                  <a:gd name="T0" fmla="*/ 3 w 616"/>
                  <a:gd name="T1" fmla="*/ 0 h 1638"/>
                  <a:gd name="T2" fmla="*/ 3 w 616"/>
                  <a:gd name="T3" fmla="*/ 0 h 1638"/>
                  <a:gd name="T4" fmla="*/ 2 w 616"/>
                  <a:gd name="T5" fmla="*/ 1 h 1638"/>
                  <a:gd name="T6" fmla="*/ 2 w 616"/>
                  <a:gd name="T7" fmla="*/ 1 h 1638"/>
                  <a:gd name="T8" fmla="*/ 2 w 616"/>
                  <a:gd name="T9" fmla="*/ 1 h 1638"/>
                  <a:gd name="T10" fmla="*/ 1 w 616"/>
                  <a:gd name="T11" fmla="*/ 2 h 1638"/>
                  <a:gd name="T12" fmla="*/ 1 w 616"/>
                  <a:gd name="T13" fmla="*/ 2 h 1638"/>
                  <a:gd name="T14" fmla="*/ 1 w 616"/>
                  <a:gd name="T15" fmla="*/ 2 h 1638"/>
                  <a:gd name="T16" fmla="*/ 1 w 616"/>
                  <a:gd name="T17" fmla="*/ 3 h 1638"/>
                  <a:gd name="T18" fmla="*/ 0 w 616"/>
                  <a:gd name="T19" fmla="*/ 4 h 1638"/>
                  <a:gd name="T20" fmla="*/ 0 w 616"/>
                  <a:gd name="T21" fmla="*/ 4 h 1638"/>
                  <a:gd name="T22" fmla="*/ 0 w 616"/>
                  <a:gd name="T23" fmla="*/ 5 h 1638"/>
                  <a:gd name="T24" fmla="*/ 0 w 616"/>
                  <a:gd name="T25" fmla="*/ 6 h 1638"/>
                  <a:gd name="T26" fmla="*/ 0 w 616"/>
                  <a:gd name="T27" fmla="*/ 6 h 1638"/>
                  <a:gd name="T28" fmla="*/ 0 w 616"/>
                  <a:gd name="T29" fmla="*/ 7 h 1638"/>
                  <a:gd name="T30" fmla="*/ 0 w 616"/>
                  <a:gd name="T31" fmla="*/ 8 h 1638"/>
                  <a:gd name="T32" fmla="*/ 1 w 616"/>
                  <a:gd name="T33" fmla="*/ 9 h 1638"/>
                  <a:gd name="T34" fmla="*/ 1 w 616"/>
                  <a:gd name="T35" fmla="*/ 8 h 1638"/>
                  <a:gd name="T36" fmla="*/ 0 w 616"/>
                  <a:gd name="T37" fmla="*/ 8 h 1638"/>
                  <a:gd name="T38" fmla="*/ 0 w 616"/>
                  <a:gd name="T39" fmla="*/ 7 h 1638"/>
                  <a:gd name="T40" fmla="*/ 0 w 616"/>
                  <a:gd name="T41" fmla="*/ 6 h 1638"/>
                  <a:gd name="T42" fmla="*/ 0 w 616"/>
                  <a:gd name="T43" fmla="*/ 5 h 1638"/>
                  <a:gd name="T44" fmla="*/ 0 w 616"/>
                  <a:gd name="T45" fmla="*/ 5 h 1638"/>
                  <a:gd name="T46" fmla="*/ 0 w 616"/>
                  <a:gd name="T47" fmla="*/ 4 h 1638"/>
                  <a:gd name="T48" fmla="*/ 1 w 616"/>
                  <a:gd name="T49" fmla="*/ 3 h 1638"/>
                  <a:gd name="T50" fmla="*/ 1 w 616"/>
                  <a:gd name="T51" fmla="*/ 3 h 1638"/>
                  <a:gd name="T52" fmla="*/ 1 w 616"/>
                  <a:gd name="T53" fmla="*/ 2 h 1638"/>
                  <a:gd name="T54" fmla="*/ 1 w 616"/>
                  <a:gd name="T55" fmla="*/ 2 h 1638"/>
                  <a:gd name="T56" fmla="*/ 2 w 616"/>
                  <a:gd name="T57" fmla="*/ 1 h 1638"/>
                  <a:gd name="T58" fmla="*/ 2 w 616"/>
                  <a:gd name="T59" fmla="*/ 1 h 1638"/>
                  <a:gd name="T60" fmla="*/ 2 w 616"/>
                  <a:gd name="T61" fmla="*/ 1 h 1638"/>
                  <a:gd name="T62" fmla="*/ 3 w 616"/>
                  <a:gd name="T63" fmla="*/ 1 h 1638"/>
                  <a:gd name="T64" fmla="*/ 3 w 616"/>
                  <a:gd name="T65" fmla="*/ 0 h 1638"/>
                  <a:gd name="T66" fmla="*/ 3 w 616"/>
                  <a:gd name="T67" fmla="*/ 0 h 1638"/>
                  <a:gd name="T68" fmla="*/ 3 w 616"/>
                  <a:gd name="T69" fmla="*/ 0 h 1638"/>
                  <a:gd name="T70" fmla="*/ 3 w 616"/>
                  <a:gd name="T71" fmla="*/ 0 h 163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16"/>
                  <a:gd name="T109" fmla="*/ 0 h 1638"/>
                  <a:gd name="T110" fmla="*/ 616 w 616"/>
                  <a:gd name="T111" fmla="*/ 1638 h 163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16" h="1638">
                    <a:moveTo>
                      <a:pt x="606" y="0"/>
                    </a:moveTo>
                    <a:lnTo>
                      <a:pt x="606" y="0"/>
                    </a:lnTo>
                    <a:lnTo>
                      <a:pt x="569" y="21"/>
                    </a:lnTo>
                    <a:lnTo>
                      <a:pt x="532" y="44"/>
                    </a:lnTo>
                    <a:lnTo>
                      <a:pt x="494" y="67"/>
                    </a:lnTo>
                    <a:lnTo>
                      <a:pt x="457" y="94"/>
                    </a:lnTo>
                    <a:lnTo>
                      <a:pt x="421" y="121"/>
                    </a:lnTo>
                    <a:lnTo>
                      <a:pt x="384" y="151"/>
                    </a:lnTo>
                    <a:lnTo>
                      <a:pt x="350" y="183"/>
                    </a:lnTo>
                    <a:lnTo>
                      <a:pt x="315" y="216"/>
                    </a:lnTo>
                    <a:lnTo>
                      <a:pt x="283" y="251"/>
                    </a:lnTo>
                    <a:lnTo>
                      <a:pt x="251" y="289"/>
                    </a:lnTo>
                    <a:lnTo>
                      <a:pt x="218" y="327"/>
                    </a:lnTo>
                    <a:lnTo>
                      <a:pt x="189" y="368"/>
                    </a:lnTo>
                    <a:lnTo>
                      <a:pt x="162" y="411"/>
                    </a:lnTo>
                    <a:lnTo>
                      <a:pt x="136" y="456"/>
                    </a:lnTo>
                    <a:lnTo>
                      <a:pt x="111" y="503"/>
                    </a:lnTo>
                    <a:lnTo>
                      <a:pt x="90" y="553"/>
                    </a:lnTo>
                    <a:lnTo>
                      <a:pt x="69" y="603"/>
                    </a:lnTo>
                    <a:lnTo>
                      <a:pt x="51" y="657"/>
                    </a:lnTo>
                    <a:lnTo>
                      <a:pt x="37" y="712"/>
                    </a:lnTo>
                    <a:lnTo>
                      <a:pt x="24" y="770"/>
                    </a:lnTo>
                    <a:lnTo>
                      <a:pt x="13" y="830"/>
                    </a:lnTo>
                    <a:lnTo>
                      <a:pt x="7" y="892"/>
                    </a:lnTo>
                    <a:lnTo>
                      <a:pt x="3" y="956"/>
                    </a:lnTo>
                    <a:lnTo>
                      <a:pt x="0" y="1022"/>
                    </a:lnTo>
                    <a:lnTo>
                      <a:pt x="4" y="1091"/>
                    </a:lnTo>
                    <a:lnTo>
                      <a:pt x="11" y="1162"/>
                    </a:lnTo>
                    <a:lnTo>
                      <a:pt x="20" y="1235"/>
                    </a:lnTo>
                    <a:lnTo>
                      <a:pt x="33" y="1312"/>
                    </a:lnTo>
                    <a:lnTo>
                      <a:pt x="50" y="1390"/>
                    </a:lnTo>
                    <a:lnTo>
                      <a:pt x="71" y="1470"/>
                    </a:lnTo>
                    <a:lnTo>
                      <a:pt x="96" y="1552"/>
                    </a:lnTo>
                    <a:lnTo>
                      <a:pt x="125" y="1638"/>
                    </a:lnTo>
                    <a:lnTo>
                      <a:pt x="146" y="1630"/>
                    </a:lnTo>
                    <a:lnTo>
                      <a:pt x="117" y="1544"/>
                    </a:lnTo>
                    <a:lnTo>
                      <a:pt x="92" y="1464"/>
                    </a:lnTo>
                    <a:lnTo>
                      <a:pt x="71" y="1384"/>
                    </a:lnTo>
                    <a:lnTo>
                      <a:pt x="54" y="1307"/>
                    </a:lnTo>
                    <a:lnTo>
                      <a:pt x="41" y="1232"/>
                    </a:lnTo>
                    <a:lnTo>
                      <a:pt x="32" y="1160"/>
                    </a:lnTo>
                    <a:lnTo>
                      <a:pt x="25" y="1089"/>
                    </a:lnTo>
                    <a:lnTo>
                      <a:pt x="24" y="1022"/>
                    </a:lnTo>
                    <a:lnTo>
                      <a:pt x="24" y="956"/>
                    </a:lnTo>
                    <a:lnTo>
                      <a:pt x="28" y="895"/>
                    </a:lnTo>
                    <a:lnTo>
                      <a:pt x="34" y="833"/>
                    </a:lnTo>
                    <a:lnTo>
                      <a:pt x="45" y="775"/>
                    </a:lnTo>
                    <a:lnTo>
                      <a:pt x="58" y="717"/>
                    </a:lnTo>
                    <a:lnTo>
                      <a:pt x="72" y="662"/>
                    </a:lnTo>
                    <a:lnTo>
                      <a:pt x="90" y="611"/>
                    </a:lnTo>
                    <a:lnTo>
                      <a:pt x="111" y="561"/>
                    </a:lnTo>
                    <a:lnTo>
                      <a:pt x="132" y="514"/>
                    </a:lnTo>
                    <a:lnTo>
                      <a:pt x="154" y="467"/>
                    </a:lnTo>
                    <a:lnTo>
                      <a:pt x="180" y="422"/>
                    </a:lnTo>
                    <a:lnTo>
                      <a:pt x="208" y="381"/>
                    </a:lnTo>
                    <a:lnTo>
                      <a:pt x="237" y="341"/>
                    </a:lnTo>
                    <a:lnTo>
                      <a:pt x="267" y="302"/>
                    </a:lnTo>
                    <a:lnTo>
                      <a:pt x="298" y="267"/>
                    </a:lnTo>
                    <a:lnTo>
                      <a:pt x="331" y="232"/>
                    </a:lnTo>
                    <a:lnTo>
                      <a:pt x="365" y="199"/>
                    </a:lnTo>
                    <a:lnTo>
                      <a:pt x="400" y="167"/>
                    </a:lnTo>
                    <a:lnTo>
                      <a:pt x="434" y="140"/>
                    </a:lnTo>
                    <a:lnTo>
                      <a:pt x="470" y="112"/>
                    </a:lnTo>
                    <a:lnTo>
                      <a:pt x="507" y="86"/>
                    </a:lnTo>
                    <a:lnTo>
                      <a:pt x="543" y="62"/>
                    </a:lnTo>
                    <a:lnTo>
                      <a:pt x="579" y="40"/>
                    </a:lnTo>
                    <a:lnTo>
                      <a:pt x="616" y="19"/>
                    </a:lnTo>
                    <a:lnTo>
                      <a:pt x="60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6101" name="Freeform 243"/>
              <p:cNvSpPr>
                <a:spLocks/>
              </p:cNvSpPr>
              <p:nvPr/>
            </p:nvSpPr>
            <p:spPr bwMode="auto">
              <a:xfrm>
                <a:off x="2732" y="3005"/>
                <a:ext cx="63" cy="55"/>
              </a:xfrm>
              <a:custGeom>
                <a:avLst/>
                <a:gdLst>
                  <a:gd name="T0" fmla="*/ 2 w 357"/>
                  <a:gd name="T1" fmla="*/ 0 h 310"/>
                  <a:gd name="T2" fmla="*/ 2 w 357"/>
                  <a:gd name="T3" fmla="*/ 0 h 310"/>
                  <a:gd name="T4" fmla="*/ 2 w 357"/>
                  <a:gd name="T5" fmla="*/ 0 h 310"/>
                  <a:gd name="T6" fmla="*/ 2 w 357"/>
                  <a:gd name="T7" fmla="*/ 0 h 310"/>
                  <a:gd name="T8" fmla="*/ 2 w 357"/>
                  <a:gd name="T9" fmla="*/ 0 h 310"/>
                  <a:gd name="T10" fmla="*/ 2 w 357"/>
                  <a:gd name="T11" fmla="*/ 1 h 310"/>
                  <a:gd name="T12" fmla="*/ 1 w 357"/>
                  <a:gd name="T13" fmla="*/ 1 h 310"/>
                  <a:gd name="T14" fmla="*/ 1 w 357"/>
                  <a:gd name="T15" fmla="*/ 1 h 310"/>
                  <a:gd name="T16" fmla="*/ 1 w 357"/>
                  <a:gd name="T17" fmla="*/ 1 h 310"/>
                  <a:gd name="T18" fmla="*/ 1 w 357"/>
                  <a:gd name="T19" fmla="*/ 1 h 310"/>
                  <a:gd name="T20" fmla="*/ 1 w 357"/>
                  <a:gd name="T21" fmla="*/ 1 h 310"/>
                  <a:gd name="T22" fmla="*/ 1 w 357"/>
                  <a:gd name="T23" fmla="*/ 1 h 310"/>
                  <a:gd name="T24" fmla="*/ 1 w 357"/>
                  <a:gd name="T25" fmla="*/ 1 h 310"/>
                  <a:gd name="T26" fmla="*/ 1 w 357"/>
                  <a:gd name="T27" fmla="*/ 1 h 310"/>
                  <a:gd name="T28" fmla="*/ 1 w 357"/>
                  <a:gd name="T29" fmla="*/ 1 h 310"/>
                  <a:gd name="T30" fmla="*/ 0 w 357"/>
                  <a:gd name="T31" fmla="*/ 1 h 310"/>
                  <a:gd name="T32" fmla="*/ 0 w 357"/>
                  <a:gd name="T33" fmla="*/ 2 h 310"/>
                  <a:gd name="T34" fmla="*/ 0 w 357"/>
                  <a:gd name="T35" fmla="*/ 2 h 310"/>
                  <a:gd name="T36" fmla="*/ 0 w 357"/>
                  <a:gd name="T37" fmla="*/ 2 h 310"/>
                  <a:gd name="T38" fmla="*/ 0 w 357"/>
                  <a:gd name="T39" fmla="*/ 2 h 310"/>
                  <a:gd name="T40" fmla="*/ 0 w 357"/>
                  <a:gd name="T41" fmla="*/ 2 h 310"/>
                  <a:gd name="T42" fmla="*/ 1 w 357"/>
                  <a:gd name="T43" fmla="*/ 1 h 310"/>
                  <a:gd name="T44" fmla="*/ 1 w 357"/>
                  <a:gd name="T45" fmla="*/ 1 h 310"/>
                  <a:gd name="T46" fmla="*/ 1 w 357"/>
                  <a:gd name="T47" fmla="*/ 1 h 310"/>
                  <a:gd name="T48" fmla="*/ 1 w 357"/>
                  <a:gd name="T49" fmla="*/ 1 h 310"/>
                  <a:gd name="T50" fmla="*/ 1 w 357"/>
                  <a:gd name="T51" fmla="*/ 1 h 310"/>
                  <a:gd name="T52" fmla="*/ 1 w 357"/>
                  <a:gd name="T53" fmla="*/ 1 h 310"/>
                  <a:gd name="T54" fmla="*/ 1 w 357"/>
                  <a:gd name="T55" fmla="*/ 1 h 310"/>
                  <a:gd name="T56" fmla="*/ 1 w 357"/>
                  <a:gd name="T57" fmla="*/ 1 h 310"/>
                  <a:gd name="T58" fmla="*/ 2 w 357"/>
                  <a:gd name="T59" fmla="*/ 1 h 310"/>
                  <a:gd name="T60" fmla="*/ 2 w 357"/>
                  <a:gd name="T61" fmla="*/ 1 h 310"/>
                  <a:gd name="T62" fmla="*/ 2 w 357"/>
                  <a:gd name="T63" fmla="*/ 1 h 310"/>
                  <a:gd name="T64" fmla="*/ 2 w 357"/>
                  <a:gd name="T65" fmla="*/ 0 h 310"/>
                  <a:gd name="T66" fmla="*/ 2 w 357"/>
                  <a:gd name="T67" fmla="*/ 0 h 310"/>
                  <a:gd name="T68" fmla="*/ 2 w 357"/>
                  <a:gd name="T69" fmla="*/ 0 h 310"/>
                  <a:gd name="T70" fmla="*/ 2 w 357"/>
                  <a:gd name="T71" fmla="*/ 0 h 310"/>
                  <a:gd name="T72" fmla="*/ 2 w 357"/>
                  <a:gd name="T73" fmla="*/ 0 h 310"/>
                  <a:gd name="T74" fmla="*/ 2 w 357"/>
                  <a:gd name="T75" fmla="*/ 0 h 310"/>
                  <a:gd name="T76" fmla="*/ 2 w 357"/>
                  <a:gd name="T77" fmla="*/ 0 h 310"/>
                  <a:gd name="T78" fmla="*/ 2 w 357"/>
                  <a:gd name="T79" fmla="*/ 0 h 31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357"/>
                  <a:gd name="T121" fmla="*/ 0 h 310"/>
                  <a:gd name="T122" fmla="*/ 357 w 357"/>
                  <a:gd name="T123" fmla="*/ 310 h 31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357" h="310">
                    <a:moveTo>
                      <a:pt x="353" y="39"/>
                    </a:moveTo>
                    <a:lnTo>
                      <a:pt x="333" y="32"/>
                    </a:lnTo>
                    <a:lnTo>
                      <a:pt x="322" y="47"/>
                    </a:lnTo>
                    <a:lnTo>
                      <a:pt x="310" y="62"/>
                    </a:lnTo>
                    <a:lnTo>
                      <a:pt x="298" y="76"/>
                    </a:lnTo>
                    <a:lnTo>
                      <a:pt x="283" y="92"/>
                    </a:lnTo>
                    <a:lnTo>
                      <a:pt x="268" y="108"/>
                    </a:lnTo>
                    <a:lnTo>
                      <a:pt x="251" y="123"/>
                    </a:lnTo>
                    <a:lnTo>
                      <a:pt x="234" y="138"/>
                    </a:lnTo>
                    <a:lnTo>
                      <a:pt x="214" y="154"/>
                    </a:lnTo>
                    <a:lnTo>
                      <a:pt x="193" y="171"/>
                    </a:lnTo>
                    <a:lnTo>
                      <a:pt x="169" y="186"/>
                    </a:lnTo>
                    <a:lnTo>
                      <a:pt x="146" y="203"/>
                    </a:lnTo>
                    <a:lnTo>
                      <a:pt x="119" y="221"/>
                    </a:lnTo>
                    <a:lnTo>
                      <a:pt x="93" y="238"/>
                    </a:lnTo>
                    <a:lnTo>
                      <a:pt x="64" y="255"/>
                    </a:lnTo>
                    <a:lnTo>
                      <a:pt x="33" y="273"/>
                    </a:lnTo>
                    <a:lnTo>
                      <a:pt x="0" y="291"/>
                    </a:lnTo>
                    <a:lnTo>
                      <a:pt x="10" y="310"/>
                    </a:lnTo>
                    <a:lnTo>
                      <a:pt x="43" y="291"/>
                    </a:lnTo>
                    <a:lnTo>
                      <a:pt x="75" y="273"/>
                    </a:lnTo>
                    <a:lnTo>
                      <a:pt x="104" y="256"/>
                    </a:lnTo>
                    <a:lnTo>
                      <a:pt x="132" y="239"/>
                    </a:lnTo>
                    <a:lnTo>
                      <a:pt x="159" y="222"/>
                    </a:lnTo>
                    <a:lnTo>
                      <a:pt x="182" y="205"/>
                    </a:lnTo>
                    <a:lnTo>
                      <a:pt x="206" y="189"/>
                    </a:lnTo>
                    <a:lnTo>
                      <a:pt x="227" y="172"/>
                    </a:lnTo>
                    <a:lnTo>
                      <a:pt x="247" y="156"/>
                    </a:lnTo>
                    <a:lnTo>
                      <a:pt x="266" y="139"/>
                    </a:lnTo>
                    <a:lnTo>
                      <a:pt x="283" y="123"/>
                    </a:lnTo>
                    <a:lnTo>
                      <a:pt x="299" y="108"/>
                    </a:lnTo>
                    <a:lnTo>
                      <a:pt x="314" y="92"/>
                    </a:lnTo>
                    <a:lnTo>
                      <a:pt x="328" y="75"/>
                    </a:lnTo>
                    <a:lnTo>
                      <a:pt x="340" y="60"/>
                    </a:lnTo>
                    <a:lnTo>
                      <a:pt x="352" y="45"/>
                    </a:lnTo>
                    <a:lnTo>
                      <a:pt x="332" y="37"/>
                    </a:lnTo>
                    <a:lnTo>
                      <a:pt x="353" y="39"/>
                    </a:lnTo>
                    <a:lnTo>
                      <a:pt x="357" y="0"/>
                    </a:lnTo>
                    <a:lnTo>
                      <a:pt x="333" y="32"/>
                    </a:lnTo>
                    <a:lnTo>
                      <a:pt x="353" y="3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6102" name="Freeform 244"/>
              <p:cNvSpPr>
                <a:spLocks/>
              </p:cNvSpPr>
              <p:nvPr/>
            </p:nvSpPr>
            <p:spPr bwMode="auto">
              <a:xfrm>
                <a:off x="2647" y="3012"/>
                <a:ext cx="148" cy="336"/>
              </a:xfrm>
              <a:custGeom>
                <a:avLst/>
                <a:gdLst>
                  <a:gd name="T0" fmla="*/ 0 w 834"/>
                  <a:gd name="T1" fmla="*/ 10 h 1901"/>
                  <a:gd name="T2" fmla="*/ 0 w 834"/>
                  <a:gd name="T3" fmla="*/ 10 h 1901"/>
                  <a:gd name="T4" fmla="*/ 1 w 834"/>
                  <a:gd name="T5" fmla="*/ 10 h 1901"/>
                  <a:gd name="T6" fmla="*/ 1 w 834"/>
                  <a:gd name="T7" fmla="*/ 10 h 1901"/>
                  <a:gd name="T8" fmla="*/ 2 w 834"/>
                  <a:gd name="T9" fmla="*/ 9 h 1901"/>
                  <a:gd name="T10" fmla="*/ 2 w 834"/>
                  <a:gd name="T11" fmla="*/ 8 h 1901"/>
                  <a:gd name="T12" fmla="*/ 2 w 834"/>
                  <a:gd name="T13" fmla="*/ 8 h 1901"/>
                  <a:gd name="T14" fmla="*/ 3 w 834"/>
                  <a:gd name="T15" fmla="*/ 7 h 1901"/>
                  <a:gd name="T16" fmla="*/ 3 w 834"/>
                  <a:gd name="T17" fmla="*/ 6 h 1901"/>
                  <a:gd name="T18" fmla="*/ 3 w 834"/>
                  <a:gd name="T19" fmla="*/ 5 h 1901"/>
                  <a:gd name="T20" fmla="*/ 4 w 834"/>
                  <a:gd name="T21" fmla="*/ 5 h 1901"/>
                  <a:gd name="T22" fmla="*/ 4 w 834"/>
                  <a:gd name="T23" fmla="*/ 4 h 1901"/>
                  <a:gd name="T24" fmla="*/ 4 w 834"/>
                  <a:gd name="T25" fmla="*/ 3 h 1901"/>
                  <a:gd name="T26" fmla="*/ 4 w 834"/>
                  <a:gd name="T27" fmla="*/ 2 h 1901"/>
                  <a:gd name="T28" fmla="*/ 4 w 834"/>
                  <a:gd name="T29" fmla="*/ 1 h 1901"/>
                  <a:gd name="T30" fmla="*/ 5 w 834"/>
                  <a:gd name="T31" fmla="*/ 1 h 1901"/>
                  <a:gd name="T32" fmla="*/ 5 w 834"/>
                  <a:gd name="T33" fmla="*/ 0 h 1901"/>
                  <a:gd name="T34" fmla="*/ 4 w 834"/>
                  <a:gd name="T35" fmla="*/ 0 h 1901"/>
                  <a:gd name="T36" fmla="*/ 4 w 834"/>
                  <a:gd name="T37" fmla="*/ 1 h 1901"/>
                  <a:gd name="T38" fmla="*/ 4 w 834"/>
                  <a:gd name="T39" fmla="*/ 2 h 1901"/>
                  <a:gd name="T40" fmla="*/ 4 w 834"/>
                  <a:gd name="T41" fmla="*/ 3 h 1901"/>
                  <a:gd name="T42" fmla="*/ 4 w 834"/>
                  <a:gd name="T43" fmla="*/ 4 h 1901"/>
                  <a:gd name="T44" fmla="*/ 4 w 834"/>
                  <a:gd name="T45" fmla="*/ 4 h 1901"/>
                  <a:gd name="T46" fmla="*/ 3 w 834"/>
                  <a:gd name="T47" fmla="*/ 5 h 1901"/>
                  <a:gd name="T48" fmla="*/ 3 w 834"/>
                  <a:gd name="T49" fmla="*/ 6 h 1901"/>
                  <a:gd name="T50" fmla="*/ 3 w 834"/>
                  <a:gd name="T51" fmla="*/ 7 h 1901"/>
                  <a:gd name="T52" fmla="*/ 2 w 834"/>
                  <a:gd name="T53" fmla="*/ 7 h 1901"/>
                  <a:gd name="T54" fmla="*/ 2 w 834"/>
                  <a:gd name="T55" fmla="*/ 8 h 1901"/>
                  <a:gd name="T56" fmla="*/ 2 w 834"/>
                  <a:gd name="T57" fmla="*/ 9 h 1901"/>
                  <a:gd name="T58" fmla="*/ 1 w 834"/>
                  <a:gd name="T59" fmla="*/ 9 h 1901"/>
                  <a:gd name="T60" fmla="*/ 1 w 834"/>
                  <a:gd name="T61" fmla="*/ 10 h 1901"/>
                  <a:gd name="T62" fmla="*/ 1 w 834"/>
                  <a:gd name="T63" fmla="*/ 10 h 1901"/>
                  <a:gd name="T64" fmla="*/ 0 w 834"/>
                  <a:gd name="T65" fmla="*/ 10 h 1901"/>
                  <a:gd name="T66" fmla="*/ 0 w 834"/>
                  <a:gd name="T67" fmla="*/ 10 h 1901"/>
                  <a:gd name="T68" fmla="*/ 0 w 834"/>
                  <a:gd name="T69" fmla="*/ 10 h 1901"/>
                  <a:gd name="T70" fmla="*/ 0 w 834"/>
                  <a:gd name="T71" fmla="*/ 10 h 190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34"/>
                  <a:gd name="T109" fmla="*/ 0 h 1901"/>
                  <a:gd name="T110" fmla="*/ 834 w 834"/>
                  <a:gd name="T111" fmla="*/ 1901 h 190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34" h="1901">
                    <a:moveTo>
                      <a:pt x="0" y="1892"/>
                    </a:moveTo>
                    <a:lnTo>
                      <a:pt x="13" y="1898"/>
                    </a:lnTo>
                    <a:lnTo>
                      <a:pt x="47" y="1886"/>
                    </a:lnTo>
                    <a:lnTo>
                      <a:pt x="80" y="1867"/>
                    </a:lnTo>
                    <a:lnTo>
                      <a:pt x="112" y="1843"/>
                    </a:lnTo>
                    <a:lnTo>
                      <a:pt x="146" y="1813"/>
                    </a:lnTo>
                    <a:lnTo>
                      <a:pt x="177" y="1779"/>
                    </a:lnTo>
                    <a:lnTo>
                      <a:pt x="211" y="1739"/>
                    </a:lnTo>
                    <a:lnTo>
                      <a:pt x="244" y="1696"/>
                    </a:lnTo>
                    <a:lnTo>
                      <a:pt x="277" y="1649"/>
                    </a:lnTo>
                    <a:lnTo>
                      <a:pt x="310" y="1596"/>
                    </a:lnTo>
                    <a:lnTo>
                      <a:pt x="342" y="1542"/>
                    </a:lnTo>
                    <a:lnTo>
                      <a:pt x="374" y="1485"/>
                    </a:lnTo>
                    <a:lnTo>
                      <a:pt x="407" y="1423"/>
                    </a:lnTo>
                    <a:lnTo>
                      <a:pt x="439" y="1360"/>
                    </a:lnTo>
                    <a:lnTo>
                      <a:pt x="469" y="1293"/>
                    </a:lnTo>
                    <a:lnTo>
                      <a:pt x="499" y="1225"/>
                    </a:lnTo>
                    <a:lnTo>
                      <a:pt x="529" y="1154"/>
                    </a:lnTo>
                    <a:lnTo>
                      <a:pt x="558" y="1083"/>
                    </a:lnTo>
                    <a:lnTo>
                      <a:pt x="586" y="1009"/>
                    </a:lnTo>
                    <a:lnTo>
                      <a:pt x="612" y="936"/>
                    </a:lnTo>
                    <a:lnTo>
                      <a:pt x="638" y="861"/>
                    </a:lnTo>
                    <a:lnTo>
                      <a:pt x="662" y="785"/>
                    </a:lnTo>
                    <a:lnTo>
                      <a:pt x="686" y="709"/>
                    </a:lnTo>
                    <a:lnTo>
                      <a:pt x="708" y="633"/>
                    </a:lnTo>
                    <a:lnTo>
                      <a:pt x="729" y="558"/>
                    </a:lnTo>
                    <a:lnTo>
                      <a:pt x="749" y="483"/>
                    </a:lnTo>
                    <a:lnTo>
                      <a:pt x="766" y="409"/>
                    </a:lnTo>
                    <a:lnTo>
                      <a:pt x="782" y="337"/>
                    </a:lnTo>
                    <a:lnTo>
                      <a:pt x="796" y="266"/>
                    </a:lnTo>
                    <a:lnTo>
                      <a:pt x="809" y="197"/>
                    </a:lnTo>
                    <a:lnTo>
                      <a:pt x="820" y="130"/>
                    </a:lnTo>
                    <a:lnTo>
                      <a:pt x="828" y="64"/>
                    </a:lnTo>
                    <a:lnTo>
                      <a:pt x="834" y="2"/>
                    </a:lnTo>
                    <a:lnTo>
                      <a:pt x="813" y="0"/>
                    </a:lnTo>
                    <a:lnTo>
                      <a:pt x="806" y="61"/>
                    </a:lnTo>
                    <a:lnTo>
                      <a:pt x="799" y="127"/>
                    </a:lnTo>
                    <a:lnTo>
                      <a:pt x="788" y="194"/>
                    </a:lnTo>
                    <a:lnTo>
                      <a:pt x="775" y="261"/>
                    </a:lnTo>
                    <a:lnTo>
                      <a:pt x="761" y="332"/>
                    </a:lnTo>
                    <a:lnTo>
                      <a:pt x="745" y="404"/>
                    </a:lnTo>
                    <a:lnTo>
                      <a:pt x="728" y="478"/>
                    </a:lnTo>
                    <a:lnTo>
                      <a:pt x="708" y="552"/>
                    </a:lnTo>
                    <a:lnTo>
                      <a:pt x="687" y="627"/>
                    </a:lnTo>
                    <a:lnTo>
                      <a:pt x="665" y="703"/>
                    </a:lnTo>
                    <a:lnTo>
                      <a:pt x="641" y="777"/>
                    </a:lnTo>
                    <a:lnTo>
                      <a:pt x="617" y="853"/>
                    </a:lnTo>
                    <a:lnTo>
                      <a:pt x="591" y="928"/>
                    </a:lnTo>
                    <a:lnTo>
                      <a:pt x="565" y="1002"/>
                    </a:lnTo>
                    <a:lnTo>
                      <a:pt x="537" y="1075"/>
                    </a:lnTo>
                    <a:lnTo>
                      <a:pt x="508" y="1146"/>
                    </a:lnTo>
                    <a:lnTo>
                      <a:pt x="478" y="1217"/>
                    </a:lnTo>
                    <a:lnTo>
                      <a:pt x="448" y="1285"/>
                    </a:lnTo>
                    <a:lnTo>
                      <a:pt x="418" y="1349"/>
                    </a:lnTo>
                    <a:lnTo>
                      <a:pt x="386" y="1412"/>
                    </a:lnTo>
                    <a:lnTo>
                      <a:pt x="356" y="1474"/>
                    </a:lnTo>
                    <a:lnTo>
                      <a:pt x="323" y="1532"/>
                    </a:lnTo>
                    <a:lnTo>
                      <a:pt x="292" y="1586"/>
                    </a:lnTo>
                    <a:lnTo>
                      <a:pt x="259" y="1636"/>
                    </a:lnTo>
                    <a:lnTo>
                      <a:pt x="226" y="1683"/>
                    </a:lnTo>
                    <a:lnTo>
                      <a:pt x="193" y="1726"/>
                    </a:lnTo>
                    <a:lnTo>
                      <a:pt x="162" y="1763"/>
                    </a:lnTo>
                    <a:lnTo>
                      <a:pt x="130" y="1797"/>
                    </a:lnTo>
                    <a:lnTo>
                      <a:pt x="99" y="1825"/>
                    </a:lnTo>
                    <a:lnTo>
                      <a:pt x="67" y="1848"/>
                    </a:lnTo>
                    <a:lnTo>
                      <a:pt x="37" y="1865"/>
                    </a:lnTo>
                    <a:lnTo>
                      <a:pt x="8" y="1877"/>
                    </a:lnTo>
                    <a:lnTo>
                      <a:pt x="21" y="1884"/>
                    </a:lnTo>
                    <a:lnTo>
                      <a:pt x="0" y="1892"/>
                    </a:lnTo>
                    <a:lnTo>
                      <a:pt x="4" y="1901"/>
                    </a:lnTo>
                    <a:lnTo>
                      <a:pt x="13" y="1898"/>
                    </a:lnTo>
                    <a:lnTo>
                      <a:pt x="0" y="189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6103" name="Freeform 245"/>
              <p:cNvSpPr>
                <a:spLocks/>
              </p:cNvSpPr>
              <p:nvPr/>
            </p:nvSpPr>
            <p:spPr bwMode="auto">
              <a:xfrm>
                <a:off x="2685" y="3041"/>
                <a:ext cx="166" cy="334"/>
              </a:xfrm>
              <a:custGeom>
                <a:avLst/>
                <a:gdLst>
                  <a:gd name="T0" fmla="*/ 1 w 937"/>
                  <a:gd name="T1" fmla="*/ 10 h 1887"/>
                  <a:gd name="T2" fmla="*/ 0 w 937"/>
                  <a:gd name="T3" fmla="*/ 9 h 1887"/>
                  <a:gd name="T4" fmla="*/ 0 w 937"/>
                  <a:gd name="T5" fmla="*/ 8 h 1887"/>
                  <a:gd name="T6" fmla="*/ 0 w 937"/>
                  <a:gd name="T7" fmla="*/ 7 h 1887"/>
                  <a:gd name="T8" fmla="*/ 0 w 937"/>
                  <a:gd name="T9" fmla="*/ 7 h 1887"/>
                  <a:gd name="T10" fmla="*/ 0 w 937"/>
                  <a:gd name="T11" fmla="*/ 6 h 1887"/>
                  <a:gd name="T12" fmla="*/ 0 w 937"/>
                  <a:gd name="T13" fmla="*/ 5 h 1887"/>
                  <a:gd name="T14" fmla="*/ 0 w 937"/>
                  <a:gd name="T15" fmla="*/ 5 h 1887"/>
                  <a:gd name="T16" fmla="*/ 1 w 937"/>
                  <a:gd name="T17" fmla="*/ 4 h 1887"/>
                  <a:gd name="T18" fmla="*/ 1 w 937"/>
                  <a:gd name="T19" fmla="*/ 4 h 1887"/>
                  <a:gd name="T20" fmla="*/ 1 w 937"/>
                  <a:gd name="T21" fmla="*/ 3 h 1887"/>
                  <a:gd name="T22" fmla="*/ 2 w 937"/>
                  <a:gd name="T23" fmla="*/ 3 h 1887"/>
                  <a:gd name="T24" fmla="*/ 2 w 937"/>
                  <a:gd name="T25" fmla="*/ 2 h 1887"/>
                  <a:gd name="T26" fmla="*/ 2 w 937"/>
                  <a:gd name="T27" fmla="*/ 2 h 1887"/>
                  <a:gd name="T28" fmla="*/ 3 w 937"/>
                  <a:gd name="T29" fmla="*/ 2 h 1887"/>
                  <a:gd name="T30" fmla="*/ 3 w 937"/>
                  <a:gd name="T31" fmla="*/ 2 h 1887"/>
                  <a:gd name="T32" fmla="*/ 4 w 937"/>
                  <a:gd name="T33" fmla="*/ 1 h 1887"/>
                  <a:gd name="T34" fmla="*/ 4 w 937"/>
                  <a:gd name="T35" fmla="*/ 1 h 1887"/>
                  <a:gd name="T36" fmla="*/ 4 w 937"/>
                  <a:gd name="T37" fmla="*/ 1 h 1887"/>
                  <a:gd name="T38" fmla="*/ 4 w 937"/>
                  <a:gd name="T39" fmla="*/ 1 h 1887"/>
                  <a:gd name="T40" fmla="*/ 5 w 937"/>
                  <a:gd name="T41" fmla="*/ 1 h 1887"/>
                  <a:gd name="T42" fmla="*/ 5 w 937"/>
                  <a:gd name="T43" fmla="*/ 0 h 1887"/>
                  <a:gd name="T44" fmla="*/ 5 w 937"/>
                  <a:gd name="T45" fmla="*/ 0 h 1887"/>
                  <a:gd name="T46" fmla="*/ 5 w 937"/>
                  <a:gd name="T47" fmla="*/ 0 h 1887"/>
                  <a:gd name="T48" fmla="*/ 5 w 937"/>
                  <a:gd name="T49" fmla="*/ 0 h 1887"/>
                  <a:gd name="T50" fmla="*/ 5 w 937"/>
                  <a:gd name="T51" fmla="*/ 1 h 1887"/>
                  <a:gd name="T52" fmla="*/ 5 w 937"/>
                  <a:gd name="T53" fmla="*/ 2 h 1887"/>
                  <a:gd name="T54" fmla="*/ 5 w 937"/>
                  <a:gd name="T55" fmla="*/ 3 h 1887"/>
                  <a:gd name="T56" fmla="*/ 5 w 937"/>
                  <a:gd name="T57" fmla="*/ 4 h 1887"/>
                  <a:gd name="T58" fmla="*/ 4 w 937"/>
                  <a:gd name="T59" fmla="*/ 4 h 1887"/>
                  <a:gd name="T60" fmla="*/ 4 w 937"/>
                  <a:gd name="T61" fmla="*/ 5 h 1887"/>
                  <a:gd name="T62" fmla="*/ 4 w 937"/>
                  <a:gd name="T63" fmla="*/ 6 h 1887"/>
                  <a:gd name="T64" fmla="*/ 3 w 937"/>
                  <a:gd name="T65" fmla="*/ 7 h 1887"/>
                  <a:gd name="T66" fmla="*/ 3 w 937"/>
                  <a:gd name="T67" fmla="*/ 7 h 1887"/>
                  <a:gd name="T68" fmla="*/ 3 w 937"/>
                  <a:gd name="T69" fmla="*/ 8 h 1887"/>
                  <a:gd name="T70" fmla="*/ 2 w 937"/>
                  <a:gd name="T71" fmla="*/ 9 h 1887"/>
                  <a:gd name="T72" fmla="*/ 2 w 937"/>
                  <a:gd name="T73" fmla="*/ 9 h 1887"/>
                  <a:gd name="T74" fmla="*/ 2 w 937"/>
                  <a:gd name="T75" fmla="*/ 10 h 1887"/>
                  <a:gd name="T76" fmla="*/ 1 w 937"/>
                  <a:gd name="T77" fmla="*/ 10 h 1887"/>
                  <a:gd name="T78" fmla="*/ 1 w 937"/>
                  <a:gd name="T79" fmla="*/ 10 h 188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937"/>
                  <a:gd name="T121" fmla="*/ 0 h 1887"/>
                  <a:gd name="T122" fmla="*/ 937 w 937"/>
                  <a:gd name="T123" fmla="*/ 1887 h 188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937" h="1887">
                    <a:moveTo>
                      <a:pt x="124" y="1887"/>
                    </a:moveTo>
                    <a:lnTo>
                      <a:pt x="95" y="1801"/>
                    </a:lnTo>
                    <a:lnTo>
                      <a:pt x="70" y="1720"/>
                    </a:lnTo>
                    <a:lnTo>
                      <a:pt x="49" y="1640"/>
                    </a:lnTo>
                    <a:lnTo>
                      <a:pt x="32" y="1563"/>
                    </a:lnTo>
                    <a:lnTo>
                      <a:pt x="19" y="1486"/>
                    </a:lnTo>
                    <a:lnTo>
                      <a:pt x="10" y="1414"/>
                    </a:lnTo>
                    <a:lnTo>
                      <a:pt x="3" y="1343"/>
                    </a:lnTo>
                    <a:lnTo>
                      <a:pt x="0" y="1275"/>
                    </a:lnTo>
                    <a:lnTo>
                      <a:pt x="2" y="1209"/>
                    </a:lnTo>
                    <a:lnTo>
                      <a:pt x="6" y="1146"/>
                    </a:lnTo>
                    <a:lnTo>
                      <a:pt x="12" y="1085"/>
                    </a:lnTo>
                    <a:lnTo>
                      <a:pt x="23" y="1026"/>
                    </a:lnTo>
                    <a:lnTo>
                      <a:pt x="36" y="968"/>
                    </a:lnTo>
                    <a:lnTo>
                      <a:pt x="50" y="913"/>
                    </a:lnTo>
                    <a:lnTo>
                      <a:pt x="67" y="860"/>
                    </a:lnTo>
                    <a:lnTo>
                      <a:pt x="88" y="810"/>
                    </a:lnTo>
                    <a:lnTo>
                      <a:pt x="109" y="762"/>
                    </a:lnTo>
                    <a:lnTo>
                      <a:pt x="133" y="714"/>
                    </a:lnTo>
                    <a:lnTo>
                      <a:pt x="159" y="670"/>
                    </a:lnTo>
                    <a:lnTo>
                      <a:pt x="187" y="628"/>
                    </a:lnTo>
                    <a:lnTo>
                      <a:pt x="216" y="587"/>
                    </a:lnTo>
                    <a:lnTo>
                      <a:pt x="247" y="549"/>
                    </a:lnTo>
                    <a:lnTo>
                      <a:pt x="279" y="512"/>
                    </a:lnTo>
                    <a:lnTo>
                      <a:pt x="312" y="477"/>
                    </a:lnTo>
                    <a:lnTo>
                      <a:pt x="346" y="444"/>
                    </a:lnTo>
                    <a:lnTo>
                      <a:pt x="380" y="412"/>
                    </a:lnTo>
                    <a:lnTo>
                      <a:pt x="415" y="384"/>
                    </a:lnTo>
                    <a:lnTo>
                      <a:pt x="452" y="356"/>
                    </a:lnTo>
                    <a:lnTo>
                      <a:pt x="489" y="330"/>
                    </a:lnTo>
                    <a:lnTo>
                      <a:pt x="526" y="306"/>
                    </a:lnTo>
                    <a:lnTo>
                      <a:pt x="563" y="284"/>
                    </a:lnTo>
                    <a:lnTo>
                      <a:pt x="599" y="263"/>
                    </a:lnTo>
                    <a:lnTo>
                      <a:pt x="632" y="244"/>
                    </a:lnTo>
                    <a:lnTo>
                      <a:pt x="664" y="226"/>
                    </a:lnTo>
                    <a:lnTo>
                      <a:pt x="693" y="209"/>
                    </a:lnTo>
                    <a:lnTo>
                      <a:pt x="720" y="192"/>
                    </a:lnTo>
                    <a:lnTo>
                      <a:pt x="746" y="175"/>
                    </a:lnTo>
                    <a:lnTo>
                      <a:pt x="770" y="158"/>
                    </a:lnTo>
                    <a:lnTo>
                      <a:pt x="794" y="142"/>
                    </a:lnTo>
                    <a:lnTo>
                      <a:pt x="815" y="125"/>
                    </a:lnTo>
                    <a:lnTo>
                      <a:pt x="834" y="109"/>
                    </a:lnTo>
                    <a:lnTo>
                      <a:pt x="853" y="93"/>
                    </a:lnTo>
                    <a:lnTo>
                      <a:pt x="870" y="78"/>
                    </a:lnTo>
                    <a:lnTo>
                      <a:pt x="886" y="62"/>
                    </a:lnTo>
                    <a:lnTo>
                      <a:pt x="900" y="46"/>
                    </a:lnTo>
                    <a:lnTo>
                      <a:pt x="913" y="30"/>
                    </a:lnTo>
                    <a:lnTo>
                      <a:pt x="925" y="16"/>
                    </a:lnTo>
                    <a:lnTo>
                      <a:pt x="937" y="0"/>
                    </a:lnTo>
                    <a:lnTo>
                      <a:pt x="930" y="62"/>
                    </a:lnTo>
                    <a:lnTo>
                      <a:pt x="922" y="128"/>
                    </a:lnTo>
                    <a:lnTo>
                      <a:pt x="912" y="194"/>
                    </a:lnTo>
                    <a:lnTo>
                      <a:pt x="899" y="263"/>
                    </a:lnTo>
                    <a:lnTo>
                      <a:pt x="884" y="334"/>
                    </a:lnTo>
                    <a:lnTo>
                      <a:pt x="869" y="406"/>
                    </a:lnTo>
                    <a:lnTo>
                      <a:pt x="852" y="479"/>
                    </a:lnTo>
                    <a:lnTo>
                      <a:pt x="832" y="554"/>
                    </a:lnTo>
                    <a:lnTo>
                      <a:pt x="811" y="629"/>
                    </a:lnTo>
                    <a:lnTo>
                      <a:pt x="789" y="705"/>
                    </a:lnTo>
                    <a:lnTo>
                      <a:pt x="765" y="780"/>
                    </a:lnTo>
                    <a:lnTo>
                      <a:pt x="741" y="856"/>
                    </a:lnTo>
                    <a:lnTo>
                      <a:pt x="715" y="931"/>
                    </a:lnTo>
                    <a:lnTo>
                      <a:pt x="689" y="1005"/>
                    </a:lnTo>
                    <a:lnTo>
                      <a:pt x="661" y="1078"/>
                    </a:lnTo>
                    <a:lnTo>
                      <a:pt x="632" y="1149"/>
                    </a:lnTo>
                    <a:lnTo>
                      <a:pt x="602" y="1220"/>
                    </a:lnTo>
                    <a:lnTo>
                      <a:pt x="572" y="1288"/>
                    </a:lnTo>
                    <a:lnTo>
                      <a:pt x="542" y="1354"/>
                    </a:lnTo>
                    <a:lnTo>
                      <a:pt x="510" y="1417"/>
                    </a:lnTo>
                    <a:lnTo>
                      <a:pt x="479" y="1479"/>
                    </a:lnTo>
                    <a:lnTo>
                      <a:pt x="446" y="1536"/>
                    </a:lnTo>
                    <a:lnTo>
                      <a:pt x="414" y="1590"/>
                    </a:lnTo>
                    <a:lnTo>
                      <a:pt x="381" y="1641"/>
                    </a:lnTo>
                    <a:lnTo>
                      <a:pt x="349" y="1689"/>
                    </a:lnTo>
                    <a:lnTo>
                      <a:pt x="316" y="1732"/>
                    </a:lnTo>
                    <a:lnTo>
                      <a:pt x="283" y="1770"/>
                    </a:lnTo>
                    <a:lnTo>
                      <a:pt x="251" y="1804"/>
                    </a:lnTo>
                    <a:lnTo>
                      <a:pt x="218" y="1833"/>
                    </a:lnTo>
                    <a:lnTo>
                      <a:pt x="187" y="1857"/>
                    </a:lnTo>
                    <a:lnTo>
                      <a:pt x="155" y="1875"/>
                    </a:lnTo>
                    <a:lnTo>
                      <a:pt x="124" y="1887"/>
                    </a:lnTo>
                    <a:close/>
                  </a:path>
                </a:pathLst>
              </a:custGeom>
              <a:solidFill>
                <a:srgbClr val="00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6104" name="Freeform 246"/>
              <p:cNvSpPr>
                <a:spLocks/>
              </p:cNvSpPr>
              <p:nvPr/>
            </p:nvSpPr>
            <p:spPr bwMode="auto">
              <a:xfrm>
                <a:off x="2683" y="3086"/>
                <a:ext cx="109" cy="290"/>
              </a:xfrm>
              <a:custGeom>
                <a:avLst/>
                <a:gdLst>
                  <a:gd name="T0" fmla="*/ 3 w 616"/>
                  <a:gd name="T1" fmla="*/ 0 h 1637"/>
                  <a:gd name="T2" fmla="*/ 3 w 616"/>
                  <a:gd name="T3" fmla="*/ 0 h 1637"/>
                  <a:gd name="T4" fmla="*/ 2 w 616"/>
                  <a:gd name="T5" fmla="*/ 1 h 1637"/>
                  <a:gd name="T6" fmla="*/ 2 w 616"/>
                  <a:gd name="T7" fmla="*/ 1 h 1637"/>
                  <a:gd name="T8" fmla="*/ 2 w 616"/>
                  <a:gd name="T9" fmla="*/ 1 h 1637"/>
                  <a:gd name="T10" fmla="*/ 1 w 616"/>
                  <a:gd name="T11" fmla="*/ 2 h 1637"/>
                  <a:gd name="T12" fmla="*/ 1 w 616"/>
                  <a:gd name="T13" fmla="*/ 2 h 1637"/>
                  <a:gd name="T14" fmla="*/ 1 w 616"/>
                  <a:gd name="T15" fmla="*/ 2 h 1637"/>
                  <a:gd name="T16" fmla="*/ 1 w 616"/>
                  <a:gd name="T17" fmla="*/ 3 h 1637"/>
                  <a:gd name="T18" fmla="*/ 0 w 616"/>
                  <a:gd name="T19" fmla="*/ 4 h 1637"/>
                  <a:gd name="T20" fmla="*/ 0 w 616"/>
                  <a:gd name="T21" fmla="*/ 4 h 1637"/>
                  <a:gd name="T22" fmla="*/ 0 w 616"/>
                  <a:gd name="T23" fmla="*/ 5 h 1637"/>
                  <a:gd name="T24" fmla="*/ 0 w 616"/>
                  <a:gd name="T25" fmla="*/ 6 h 1637"/>
                  <a:gd name="T26" fmla="*/ 0 w 616"/>
                  <a:gd name="T27" fmla="*/ 6 h 1637"/>
                  <a:gd name="T28" fmla="*/ 0 w 616"/>
                  <a:gd name="T29" fmla="*/ 7 h 1637"/>
                  <a:gd name="T30" fmla="*/ 0 w 616"/>
                  <a:gd name="T31" fmla="*/ 8 h 1637"/>
                  <a:gd name="T32" fmla="*/ 1 w 616"/>
                  <a:gd name="T33" fmla="*/ 9 h 1637"/>
                  <a:gd name="T34" fmla="*/ 1 w 616"/>
                  <a:gd name="T35" fmla="*/ 9 h 1637"/>
                  <a:gd name="T36" fmla="*/ 0 w 616"/>
                  <a:gd name="T37" fmla="*/ 8 h 1637"/>
                  <a:gd name="T38" fmla="*/ 0 w 616"/>
                  <a:gd name="T39" fmla="*/ 7 h 1637"/>
                  <a:gd name="T40" fmla="*/ 0 w 616"/>
                  <a:gd name="T41" fmla="*/ 6 h 1637"/>
                  <a:gd name="T42" fmla="*/ 0 w 616"/>
                  <a:gd name="T43" fmla="*/ 5 h 1637"/>
                  <a:gd name="T44" fmla="*/ 0 w 616"/>
                  <a:gd name="T45" fmla="*/ 5 h 1637"/>
                  <a:gd name="T46" fmla="*/ 0 w 616"/>
                  <a:gd name="T47" fmla="*/ 4 h 1637"/>
                  <a:gd name="T48" fmla="*/ 1 w 616"/>
                  <a:gd name="T49" fmla="*/ 3 h 1637"/>
                  <a:gd name="T50" fmla="*/ 1 w 616"/>
                  <a:gd name="T51" fmla="*/ 3 h 1637"/>
                  <a:gd name="T52" fmla="*/ 1 w 616"/>
                  <a:gd name="T53" fmla="*/ 2 h 1637"/>
                  <a:gd name="T54" fmla="*/ 1 w 616"/>
                  <a:gd name="T55" fmla="*/ 2 h 1637"/>
                  <a:gd name="T56" fmla="*/ 2 w 616"/>
                  <a:gd name="T57" fmla="*/ 1 h 1637"/>
                  <a:gd name="T58" fmla="*/ 2 w 616"/>
                  <a:gd name="T59" fmla="*/ 1 h 1637"/>
                  <a:gd name="T60" fmla="*/ 2 w 616"/>
                  <a:gd name="T61" fmla="*/ 1 h 1637"/>
                  <a:gd name="T62" fmla="*/ 3 w 616"/>
                  <a:gd name="T63" fmla="*/ 1 h 1637"/>
                  <a:gd name="T64" fmla="*/ 3 w 616"/>
                  <a:gd name="T65" fmla="*/ 0 h 1637"/>
                  <a:gd name="T66" fmla="*/ 3 w 616"/>
                  <a:gd name="T67" fmla="*/ 0 h 1637"/>
                  <a:gd name="T68" fmla="*/ 3 w 616"/>
                  <a:gd name="T69" fmla="*/ 0 h 1637"/>
                  <a:gd name="T70" fmla="*/ 3 w 616"/>
                  <a:gd name="T71" fmla="*/ 0 h 163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16"/>
                  <a:gd name="T109" fmla="*/ 0 h 1637"/>
                  <a:gd name="T110" fmla="*/ 616 w 616"/>
                  <a:gd name="T111" fmla="*/ 1637 h 1637"/>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16" h="1637">
                    <a:moveTo>
                      <a:pt x="605" y="0"/>
                    </a:moveTo>
                    <a:lnTo>
                      <a:pt x="605" y="0"/>
                    </a:lnTo>
                    <a:lnTo>
                      <a:pt x="568" y="21"/>
                    </a:lnTo>
                    <a:lnTo>
                      <a:pt x="532" y="43"/>
                    </a:lnTo>
                    <a:lnTo>
                      <a:pt x="493" y="67"/>
                    </a:lnTo>
                    <a:lnTo>
                      <a:pt x="457" y="93"/>
                    </a:lnTo>
                    <a:lnTo>
                      <a:pt x="420" y="120"/>
                    </a:lnTo>
                    <a:lnTo>
                      <a:pt x="383" y="151"/>
                    </a:lnTo>
                    <a:lnTo>
                      <a:pt x="349" y="182"/>
                    </a:lnTo>
                    <a:lnTo>
                      <a:pt x="315" y="215"/>
                    </a:lnTo>
                    <a:lnTo>
                      <a:pt x="282" y="250"/>
                    </a:lnTo>
                    <a:lnTo>
                      <a:pt x="250" y="288"/>
                    </a:lnTo>
                    <a:lnTo>
                      <a:pt x="218" y="326"/>
                    </a:lnTo>
                    <a:lnTo>
                      <a:pt x="189" y="367"/>
                    </a:lnTo>
                    <a:lnTo>
                      <a:pt x="161" y="411"/>
                    </a:lnTo>
                    <a:lnTo>
                      <a:pt x="135" y="455"/>
                    </a:lnTo>
                    <a:lnTo>
                      <a:pt x="110" y="502"/>
                    </a:lnTo>
                    <a:lnTo>
                      <a:pt x="89" y="552"/>
                    </a:lnTo>
                    <a:lnTo>
                      <a:pt x="68" y="602"/>
                    </a:lnTo>
                    <a:lnTo>
                      <a:pt x="51" y="656"/>
                    </a:lnTo>
                    <a:lnTo>
                      <a:pt x="36" y="711"/>
                    </a:lnTo>
                    <a:lnTo>
                      <a:pt x="23" y="769"/>
                    </a:lnTo>
                    <a:lnTo>
                      <a:pt x="13" y="829"/>
                    </a:lnTo>
                    <a:lnTo>
                      <a:pt x="6" y="891"/>
                    </a:lnTo>
                    <a:lnTo>
                      <a:pt x="2" y="955"/>
                    </a:lnTo>
                    <a:lnTo>
                      <a:pt x="0" y="1021"/>
                    </a:lnTo>
                    <a:lnTo>
                      <a:pt x="4" y="1091"/>
                    </a:lnTo>
                    <a:lnTo>
                      <a:pt x="10" y="1161"/>
                    </a:lnTo>
                    <a:lnTo>
                      <a:pt x="19" y="1234"/>
                    </a:lnTo>
                    <a:lnTo>
                      <a:pt x="32" y="1311"/>
                    </a:lnTo>
                    <a:lnTo>
                      <a:pt x="50" y="1389"/>
                    </a:lnTo>
                    <a:lnTo>
                      <a:pt x="71" y="1469"/>
                    </a:lnTo>
                    <a:lnTo>
                      <a:pt x="95" y="1551"/>
                    </a:lnTo>
                    <a:lnTo>
                      <a:pt x="124" y="1637"/>
                    </a:lnTo>
                    <a:lnTo>
                      <a:pt x="145" y="1629"/>
                    </a:lnTo>
                    <a:lnTo>
                      <a:pt x="117" y="1544"/>
                    </a:lnTo>
                    <a:lnTo>
                      <a:pt x="92" y="1463"/>
                    </a:lnTo>
                    <a:lnTo>
                      <a:pt x="71" y="1383"/>
                    </a:lnTo>
                    <a:lnTo>
                      <a:pt x="53" y="1306"/>
                    </a:lnTo>
                    <a:lnTo>
                      <a:pt x="40" y="1231"/>
                    </a:lnTo>
                    <a:lnTo>
                      <a:pt x="31" y="1159"/>
                    </a:lnTo>
                    <a:lnTo>
                      <a:pt x="25" y="1088"/>
                    </a:lnTo>
                    <a:lnTo>
                      <a:pt x="23" y="1021"/>
                    </a:lnTo>
                    <a:lnTo>
                      <a:pt x="23" y="955"/>
                    </a:lnTo>
                    <a:lnTo>
                      <a:pt x="27" y="894"/>
                    </a:lnTo>
                    <a:lnTo>
                      <a:pt x="34" y="832"/>
                    </a:lnTo>
                    <a:lnTo>
                      <a:pt x="44" y="774"/>
                    </a:lnTo>
                    <a:lnTo>
                      <a:pt x="57" y="716"/>
                    </a:lnTo>
                    <a:lnTo>
                      <a:pt x="72" y="661"/>
                    </a:lnTo>
                    <a:lnTo>
                      <a:pt x="89" y="610"/>
                    </a:lnTo>
                    <a:lnTo>
                      <a:pt x="110" y="560"/>
                    </a:lnTo>
                    <a:lnTo>
                      <a:pt x="131" y="513"/>
                    </a:lnTo>
                    <a:lnTo>
                      <a:pt x="153" y="466"/>
                    </a:lnTo>
                    <a:lnTo>
                      <a:pt x="180" y="421"/>
                    </a:lnTo>
                    <a:lnTo>
                      <a:pt x="207" y="380"/>
                    </a:lnTo>
                    <a:lnTo>
                      <a:pt x="236" y="340"/>
                    </a:lnTo>
                    <a:lnTo>
                      <a:pt x="266" y="302"/>
                    </a:lnTo>
                    <a:lnTo>
                      <a:pt x="298" y="266"/>
                    </a:lnTo>
                    <a:lnTo>
                      <a:pt x="331" y="231"/>
                    </a:lnTo>
                    <a:lnTo>
                      <a:pt x="365" y="198"/>
                    </a:lnTo>
                    <a:lnTo>
                      <a:pt x="399" y="166"/>
                    </a:lnTo>
                    <a:lnTo>
                      <a:pt x="433" y="139"/>
                    </a:lnTo>
                    <a:lnTo>
                      <a:pt x="470" y="111"/>
                    </a:lnTo>
                    <a:lnTo>
                      <a:pt x="507" y="85"/>
                    </a:lnTo>
                    <a:lnTo>
                      <a:pt x="542" y="61"/>
                    </a:lnTo>
                    <a:lnTo>
                      <a:pt x="579" y="39"/>
                    </a:lnTo>
                    <a:lnTo>
                      <a:pt x="616" y="18"/>
                    </a:lnTo>
                    <a:lnTo>
                      <a:pt x="60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6105" name="Freeform 247"/>
              <p:cNvSpPr>
                <a:spLocks/>
              </p:cNvSpPr>
              <p:nvPr/>
            </p:nvSpPr>
            <p:spPr bwMode="auto">
              <a:xfrm>
                <a:off x="2790" y="3034"/>
                <a:ext cx="63" cy="55"/>
              </a:xfrm>
              <a:custGeom>
                <a:avLst/>
                <a:gdLst>
                  <a:gd name="T0" fmla="*/ 2 w 357"/>
                  <a:gd name="T1" fmla="*/ 0 h 310"/>
                  <a:gd name="T2" fmla="*/ 2 w 357"/>
                  <a:gd name="T3" fmla="*/ 0 h 310"/>
                  <a:gd name="T4" fmla="*/ 2 w 357"/>
                  <a:gd name="T5" fmla="*/ 0 h 310"/>
                  <a:gd name="T6" fmla="*/ 2 w 357"/>
                  <a:gd name="T7" fmla="*/ 0 h 310"/>
                  <a:gd name="T8" fmla="*/ 2 w 357"/>
                  <a:gd name="T9" fmla="*/ 0 h 310"/>
                  <a:gd name="T10" fmla="*/ 2 w 357"/>
                  <a:gd name="T11" fmla="*/ 1 h 310"/>
                  <a:gd name="T12" fmla="*/ 1 w 357"/>
                  <a:gd name="T13" fmla="*/ 1 h 310"/>
                  <a:gd name="T14" fmla="*/ 1 w 357"/>
                  <a:gd name="T15" fmla="*/ 1 h 310"/>
                  <a:gd name="T16" fmla="*/ 1 w 357"/>
                  <a:gd name="T17" fmla="*/ 1 h 310"/>
                  <a:gd name="T18" fmla="*/ 1 w 357"/>
                  <a:gd name="T19" fmla="*/ 1 h 310"/>
                  <a:gd name="T20" fmla="*/ 1 w 357"/>
                  <a:gd name="T21" fmla="*/ 1 h 310"/>
                  <a:gd name="T22" fmla="*/ 1 w 357"/>
                  <a:gd name="T23" fmla="*/ 1 h 310"/>
                  <a:gd name="T24" fmla="*/ 1 w 357"/>
                  <a:gd name="T25" fmla="*/ 1 h 310"/>
                  <a:gd name="T26" fmla="*/ 1 w 357"/>
                  <a:gd name="T27" fmla="*/ 1 h 310"/>
                  <a:gd name="T28" fmla="*/ 1 w 357"/>
                  <a:gd name="T29" fmla="*/ 1 h 310"/>
                  <a:gd name="T30" fmla="*/ 0 w 357"/>
                  <a:gd name="T31" fmla="*/ 1 h 310"/>
                  <a:gd name="T32" fmla="*/ 0 w 357"/>
                  <a:gd name="T33" fmla="*/ 2 h 310"/>
                  <a:gd name="T34" fmla="*/ 0 w 357"/>
                  <a:gd name="T35" fmla="*/ 2 h 310"/>
                  <a:gd name="T36" fmla="*/ 0 w 357"/>
                  <a:gd name="T37" fmla="*/ 2 h 310"/>
                  <a:gd name="T38" fmla="*/ 0 w 357"/>
                  <a:gd name="T39" fmla="*/ 2 h 310"/>
                  <a:gd name="T40" fmla="*/ 0 w 357"/>
                  <a:gd name="T41" fmla="*/ 2 h 310"/>
                  <a:gd name="T42" fmla="*/ 1 w 357"/>
                  <a:gd name="T43" fmla="*/ 1 h 310"/>
                  <a:gd name="T44" fmla="*/ 1 w 357"/>
                  <a:gd name="T45" fmla="*/ 1 h 310"/>
                  <a:gd name="T46" fmla="*/ 1 w 357"/>
                  <a:gd name="T47" fmla="*/ 1 h 310"/>
                  <a:gd name="T48" fmla="*/ 1 w 357"/>
                  <a:gd name="T49" fmla="*/ 1 h 310"/>
                  <a:gd name="T50" fmla="*/ 1 w 357"/>
                  <a:gd name="T51" fmla="*/ 1 h 310"/>
                  <a:gd name="T52" fmla="*/ 1 w 357"/>
                  <a:gd name="T53" fmla="*/ 1 h 310"/>
                  <a:gd name="T54" fmla="*/ 1 w 357"/>
                  <a:gd name="T55" fmla="*/ 1 h 310"/>
                  <a:gd name="T56" fmla="*/ 1 w 357"/>
                  <a:gd name="T57" fmla="*/ 1 h 310"/>
                  <a:gd name="T58" fmla="*/ 2 w 357"/>
                  <a:gd name="T59" fmla="*/ 1 h 310"/>
                  <a:gd name="T60" fmla="*/ 2 w 357"/>
                  <a:gd name="T61" fmla="*/ 1 h 310"/>
                  <a:gd name="T62" fmla="*/ 2 w 357"/>
                  <a:gd name="T63" fmla="*/ 1 h 310"/>
                  <a:gd name="T64" fmla="*/ 2 w 357"/>
                  <a:gd name="T65" fmla="*/ 0 h 310"/>
                  <a:gd name="T66" fmla="*/ 2 w 357"/>
                  <a:gd name="T67" fmla="*/ 0 h 310"/>
                  <a:gd name="T68" fmla="*/ 2 w 357"/>
                  <a:gd name="T69" fmla="*/ 0 h 310"/>
                  <a:gd name="T70" fmla="*/ 2 w 357"/>
                  <a:gd name="T71" fmla="*/ 0 h 310"/>
                  <a:gd name="T72" fmla="*/ 2 w 357"/>
                  <a:gd name="T73" fmla="*/ 0 h 310"/>
                  <a:gd name="T74" fmla="*/ 2 w 357"/>
                  <a:gd name="T75" fmla="*/ 0 h 310"/>
                  <a:gd name="T76" fmla="*/ 2 w 357"/>
                  <a:gd name="T77" fmla="*/ 0 h 310"/>
                  <a:gd name="T78" fmla="*/ 2 w 357"/>
                  <a:gd name="T79" fmla="*/ 0 h 31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357"/>
                  <a:gd name="T121" fmla="*/ 0 h 310"/>
                  <a:gd name="T122" fmla="*/ 357 w 357"/>
                  <a:gd name="T123" fmla="*/ 310 h 31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357" h="310">
                    <a:moveTo>
                      <a:pt x="353" y="39"/>
                    </a:moveTo>
                    <a:lnTo>
                      <a:pt x="334" y="32"/>
                    </a:lnTo>
                    <a:lnTo>
                      <a:pt x="322" y="47"/>
                    </a:lnTo>
                    <a:lnTo>
                      <a:pt x="310" y="62"/>
                    </a:lnTo>
                    <a:lnTo>
                      <a:pt x="298" y="76"/>
                    </a:lnTo>
                    <a:lnTo>
                      <a:pt x="284" y="92"/>
                    </a:lnTo>
                    <a:lnTo>
                      <a:pt x="268" y="108"/>
                    </a:lnTo>
                    <a:lnTo>
                      <a:pt x="251" y="124"/>
                    </a:lnTo>
                    <a:lnTo>
                      <a:pt x="234" y="138"/>
                    </a:lnTo>
                    <a:lnTo>
                      <a:pt x="214" y="154"/>
                    </a:lnTo>
                    <a:lnTo>
                      <a:pt x="193" y="171"/>
                    </a:lnTo>
                    <a:lnTo>
                      <a:pt x="170" y="187"/>
                    </a:lnTo>
                    <a:lnTo>
                      <a:pt x="146" y="204"/>
                    </a:lnTo>
                    <a:lnTo>
                      <a:pt x="120" y="221"/>
                    </a:lnTo>
                    <a:lnTo>
                      <a:pt x="93" y="238"/>
                    </a:lnTo>
                    <a:lnTo>
                      <a:pt x="64" y="255"/>
                    </a:lnTo>
                    <a:lnTo>
                      <a:pt x="33" y="273"/>
                    </a:lnTo>
                    <a:lnTo>
                      <a:pt x="0" y="292"/>
                    </a:lnTo>
                    <a:lnTo>
                      <a:pt x="11" y="310"/>
                    </a:lnTo>
                    <a:lnTo>
                      <a:pt x="43" y="292"/>
                    </a:lnTo>
                    <a:lnTo>
                      <a:pt x="75" y="273"/>
                    </a:lnTo>
                    <a:lnTo>
                      <a:pt x="104" y="256"/>
                    </a:lnTo>
                    <a:lnTo>
                      <a:pt x="133" y="239"/>
                    </a:lnTo>
                    <a:lnTo>
                      <a:pt x="159" y="222"/>
                    </a:lnTo>
                    <a:lnTo>
                      <a:pt x="183" y="205"/>
                    </a:lnTo>
                    <a:lnTo>
                      <a:pt x="206" y="189"/>
                    </a:lnTo>
                    <a:lnTo>
                      <a:pt x="227" y="172"/>
                    </a:lnTo>
                    <a:lnTo>
                      <a:pt x="247" y="156"/>
                    </a:lnTo>
                    <a:lnTo>
                      <a:pt x="267" y="139"/>
                    </a:lnTo>
                    <a:lnTo>
                      <a:pt x="284" y="124"/>
                    </a:lnTo>
                    <a:lnTo>
                      <a:pt x="300" y="108"/>
                    </a:lnTo>
                    <a:lnTo>
                      <a:pt x="314" y="92"/>
                    </a:lnTo>
                    <a:lnTo>
                      <a:pt x="328" y="75"/>
                    </a:lnTo>
                    <a:lnTo>
                      <a:pt x="340" y="61"/>
                    </a:lnTo>
                    <a:lnTo>
                      <a:pt x="352" y="45"/>
                    </a:lnTo>
                    <a:lnTo>
                      <a:pt x="332" y="37"/>
                    </a:lnTo>
                    <a:lnTo>
                      <a:pt x="353" y="39"/>
                    </a:lnTo>
                    <a:lnTo>
                      <a:pt x="357" y="0"/>
                    </a:lnTo>
                    <a:lnTo>
                      <a:pt x="334" y="32"/>
                    </a:lnTo>
                    <a:lnTo>
                      <a:pt x="353" y="3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6106" name="Freeform 248"/>
              <p:cNvSpPr>
                <a:spLocks/>
              </p:cNvSpPr>
              <p:nvPr/>
            </p:nvSpPr>
            <p:spPr bwMode="auto">
              <a:xfrm>
                <a:off x="2705" y="3041"/>
                <a:ext cx="148" cy="336"/>
              </a:xfrm>
              <a:custGeom>
                <a:avLst/>
                <a:gdLst>
                  <a:gd name="T0" fmla="*/ 0 w 834"/>
                  <a:gd name="T1" fmla="*/ 10 h 1901"/>
                  <a:gd name="T2" fmla="*/ 0 w 834"/>
                  <a:gd name="T3" fmla="*/ 10 h 1901"/>
                  <a:gd name="T4" fmla="*/ 1 w 834"/>
                  <a:gd name="T5" fmla="*/ 10 h 1901"/>
                  <a:gd name="T6" fmla="*/ 1 w 834"/>
                  <a:gd name="T7" fmla="*/ 10 h 1901"/>
                  <a:gd name="T8" fmla="*/ 2 w 834"/>
                  <a:gd name="T9" fmla="*/ 9 h 1901"/>
                  <a:gd name="T10" fmla="*/ 2 w 834"/>
                  <a:gd name="T11" fmla="*/ 8 h 1901"/>
                  <a:gd name="T12" fmla="*/ 2 w 834"/>
                  <a:gd name="T13" fmla="*/ 8 h 1901"/>
                  <a:gd name="T14" fmla="*/ 3 w 834"/>
                  <a:gd name="T15" fmla="*/ 7 h 1901"/>
                  <a:gd name="T16" fmla="*/ 3 w 834"/>
                  <a:gd name="T17" fmla="*/ 6 h 1901"/>
                  <a:gd name="T18" fmla="*/ 3 w 834"/>
                  <a:gd name="T19" fmla="*/ 5 h 1901"/>
                  <a:gd name="T20" fmla="*/ 4 w 834"/>
                  <a:gd name="T21" fmla="*/ 5 h 1901"/>
                  <a:gd name="T22" fmla="*/ 4 w 834"/>
                  <a:gd name="T23" fmla="*/ 4 h 1901"/>
                  <a:gd name="T24" fmla="*/ 4 w 834"/>
                  <a:gd name="T25" fmla="*/ 3 h 1901"/>
                  <a:gd name="T26" fmla="*/ 4 w 834"/>
                  <a:gd name="T27" fmla="*/ 2 h 1901"/>
                  <a:gd name="T28" fmla="*/ 4 w 834"/>
                  <a:gd name="T29" fmla="*/ 1 h 1901"/>
                  <a:gd name="T30" fmla="*/ 5 w 834"/>
                  <a:gd name="T31" fmla="*/ 1 h 1901"/>
                  <a:gd name="T32" fmla="*/ 5 w 834"/>
                  <a:gd name="T33" fmla="*/ 0 h 1901"/>
                  <a:gd name="T34" fmla="*/ 4 w 834"/>
                  <a:gd name="T35" fmla="*/ 0 h 1901"/>
                  <a:gd name="T36" fmla="*/ 4 w 834"/>
                  <a:gd name="T37" fmla="*/ 1 h 1901"/>
                  <a:gd name="T38" fmla="*/ 4 w 834"/>
                  <a:gd name="T39" fmla="*/ 2 h 1901"/>
                  <a:gd name="T40" fmla="*/ 4 w 834"/>
                  <a:gd name="T41" fmla="*/ 3 h 1901"/>
                  <a:gd name="T42" fmla="*/ 4 w 834"/>
                  <a:gd name="T43" fmla="*/ 4 h 1901"/>
                  <a:gd name="T44" fmla="*/ 4 w 834"/>
                  <a:gd name="T45" fmla="*/ 4 h 1901"/>
                  <a:gd name="T46" fmla="*/ 3 w 834"/>
                  <a:gd name="T47" fmla="*/ 5 h 1901"/>
                  <a:gd name="T48" fmla="*/ 3 w 834"/>
                  <a:gd name="T49" fmla="*/ 6 h 1901"/>
                  <a:gd name="T50" fmla="*/ 3 w 834"/>
                  <a:gd name="T51" fmla="*/ 7 h 1901"/>
                  <a:gd name="T52" fmla="*/ 2 w 834"/>
                  <a:gd name="T53" fmla="*/ 7 h 1901"/>
                  <a:gd name="T54" fmla="*/ 2 w 834"/>
                  <a:gd name="T55" fmla="*/ 8 h 1901"/>
                  <a:gd name="T56" fmla="*/ 2 w 834"/>
                  <a:gd name="T57" fmla="*/ 9 h 1901"/>
                  <a:gd name="T58" fmla="*/ 1 w 834"/>
                  <a:gd name="T59" fmla="*/ 9 h 1901"/>
                  <a:gd name="T60" fmla="*/ 1 w 834"/>
                  <a:gd name="T61" fmla="*/ 10 h 1901"/>
                  <a:gd name="T62" fmla="*/ 1 w 834"/>
                  <a:gd name="T63" fmla="*/ 10 h 1901"/>
                  <a:gd name="T64" fmla="*/ 0 w 834"/>
                  <a:gd name="T65" fmla="*/ 10 h 1901"/>
                  <a:gd name="T66" fmla="*/ 0 w 834"/>
                  <a:gd name="T67" fmla="*/ 10 h 1901"/>
                  <a:gd name="T68" fmla="*/ 0 w 834"/>
                  <a:gd name="T69" fmla="*/ 10 h 1901"/>
                  <a:gd name="T70" fmla="*/ 0 w 834"/>
                  <a:gd name="T71" fmla="*/ 10 h 190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34"/>
                  <a:gd name="T109" fmla="*/ 0 h 1901"/>
                  <a:gd name="T110" fmla="*/ 834 w 834"/>
                  <a:gd name="T111" fmla="*/ 1901 h 190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34" h="1901">
                    <a:moveTo>
                      <a:pt x="0" y="1892"/>
                    </a:moveTo>
                    <a:lnTo>
                      <a:pt x="14" y="1898"/>
                    </a:lnTo>
                    <a:lnTo>
                      <a:pt x="48" y="1887"/>
                    </a:lnTo>
                    <a:lnTo>
                      <a:pt x="81" y="1867"/>
                    </a:lnTo>
                    <a:lnTo>
                      <a:pt x="112" y="1843"/>
                    </a:lnTo>
                    <a:lnTo>
                      <a:pt x="146" y="1813"/>
                    </a:lnTo>
                    <a:lnTo>
                      <a:pt x="178" y="1779"/>
                    </a:lnTo>
                    <a:lnTo>
                      <a:pt x="212" y="1739"/>
                    </a:lnTo>
                    <a:lnTo>
                      <a:pt x="245" y="1696"/>
                    </a:lnTo>
                    <a:lnTo>
                      <a:pt x="278" y="1649"/>
                    </a:lnTo>
                    <a:lnTo>
                      <a:pt x="310" y="1596"/>
                    </a:lnTo>
                    <a:lnTo>
                      <a:pt x="342" y="1543"/>
                    </a:lnTo>
                    <a:lnTo>
                      <a:pt x="375" y="1485"/>
                    </a:lnTo>
                    <a:lnTo>
                      <a:pt x="408" y="1423"/>
                    </a:lnTo>
                    <a:lnTo>
                      <a:pt x="439" y="1360"/>
                    </a:lnTo>
                    <a:lnTo>
                      <a:pt x="469" y="1293"/>
                    </a:lnTo>
                    <a:lnTo>
                      <a:pt x="500" y="1225"/>
                    </a:lnTo>
                    <a:lnTo>
                      <a:pt x="530" y="1154"/>
                    </a:lnTo>
                    <a:lnTo>
                      <a:pt x="559" y="1083"/>
                    </a:lnTo>
                    <a:lnTo>
                      <a:pt x="586" y="1009"/>
                    </a:lnTo>
                    <a:lnTo>
                      <a:pt x="612" y="936"/>
                    </a:lnTo>
                    <a:lnTo>
                      <a:pt x="639" y="861"/>
                    </a:lnTo>
                    <a:lnTo>
                      <a:pt x="662" y="785"/>
                    </a:lnTo>
                    <a:lnTo>
                      <a:pt x="686" y="709"/>
                    </a:lnTo>
                    <a:lnTo>
                      <a:pt x="708" y="633"/>
                    </a:lnTo>
                    <a:lnTo>
                      <a:pt x="729" y="558"/>
                    </a:lnTo>
                    <a:lnTo>
                      <a:pt x="749" y="483"/>
                    </a:lnTo>
                    <a:lnTo>
                      <a:pt x="766" y="409"/>
                    </a:lnTo>
                    <a:lnTo>
                      <a:pt x="782" y="337"/>
                    </a:lnTo>
                    <a:lnTo>
                      <a:pt x="796" y="266"/>
                    </a:lnTo>
                    <a:lnTo>
                      <a:pt x="809" y="197"/>
                    </a:lnTo>
                    <a:lnTo>
                      <a:pt x="820" y="130"/>
                    </a:lnTo>
                    <a:lnTo>
                      <a:pt x="828" y="64"/>
                    </a:lnTo>
                    <a:lnTo>
                      <a:pt x="834" y="2"/>
                    </a:lnTo>
                    <a:lnTo>
                      <a:pt x="813" y="0"/>
                    </a:lnTo>
                    <a:lnTo>
                      <a:pt x="807" y="62"/>
                    </a:lnTo>
                    <a:lnTo>
                      <a:pt x="799" y="127"/>
                    </a:lnTo>
                    <a:lnTo>
                      <a:pt x="788" y="194"/>
                    </a:lnTo>
                    <a:lnTo>
                      <a:pt x="775" y="261"/>
                    </a:lnTo>
                    <a:lnTo>
                      <a:pt x="761" y="332"/>
                    </a:lnTo>
                    <a:lnTo>
                      <a:pt x="745" y="404"/>
                    </a:lnTo>
                    <a:lnTo>
                      <a:pt x="728" y="478"/>
                    </a:lnTo>
                    <a:lnTo>
                      <a:pt x="708" y="553"/>
                    </a:lnTo>
                    <a:lnTo>
                      <a:pt x="687" y="627"/>
                    </a:lnTo>
                    <a:lnTo>
                      <a:pt x="665" y="704"/>
                    </a:lnTo>
                    <a:lnTo>
                      <a:pt x="641" y="777"/>
                    </a:lnTo>
                    <a:lnTo>
                      <a:pt x="618" y="853"/>
                    </a:lnTo>
                    <a:lnTo>
                      <a:pt x="591" y="928"/>
                    </a:lnTo>
                    <a:lnTo>
                      <a:pt x="565" y="1002"/>
                    </a:lnTo>
                    <a:lnTo>
                      <a:pt x="538" y="1075"/>
                    </a:lnTo>
                    <a:lnTo>
                      <a:pt x="509" y="1146"/>
                    </a:lnTo>
                    <a:lnTo>
                      <a:pt x="478" y="1217"/>
                    </a:lnTo>
                    <a:lnTo>
                      <a:pt x="448" y="1285"/>
                    </a:lnTo>
                    <a:lnTo>
                      <a:pt x="418" y="1350"/>
                    </a:lnTo>
                    <a:lnTo>
                      <a:pt x="387" y="1413"/>
                    </a:lnTo>
                    <a:lnTo>
                      <a:pt x="356" y="1474"/>
                    </a:lnTo>
                    <a:lnTo>
                      <a:pt x="324" y="1532"/>
                    </a:lnTo>
                    <a:lnTo>
                      <a:pt x="292" y="1586"/>
                    </a:lnTo>
                    <a:lnTo>
                      <a:pt x="259" y="1636"/>
                    </a:lnTo>
                    <a:lnTo>
                      <a:pt x="226" y="1683"/>
                    </a:lnTo>
                    <a:lnTo>
                      <a:pt x="193" y="1726"/>
                    </a:lnTo>
                    <a:lnTo>
                      <a:pt x="162" y="1763"/>
                    </a:lnTo>
                    <a:lnTo>
                      <a:pt x="130" y="1797"/>
                    </a:lnTo>
                    <a:lnTo>
                      <a:pt x="99" y="1825"/>
                    </a:lnTo>
                    <a:lnTo>
                      <a:pt x="67" y="1848"/>
                    </a:lnTo>
                    <a:lnTo>
                      <a:pt x="37" y="1866"/>
                    </a:lnTo>
                    <a:lnTo>
                      <a:pt x="8" y="1877"/>
                    </a:lnTo>
                    <a:lnTo>
                      <a:pt x="21" y="1884"/>
                    </a:lnTo>
                    <a:lnTo>
                      <a:pt x="0" y="1892"/>
                    </a:lnTo>
                    <a:lnTo>
                      <a:pt x="4" y="1901"/>
                    </a:lnTo>
                    <a:lnTo>
                      <a:pt x="14" y="1898"/>
                    </a:lnTo>
                    <a:lnTo>
                      <a:pt x="0" y="189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6107" name="Freeform 249"/>
              <p:cNvSpPr>
                <a:spLocks/>
              </p:cNvSpPr>
              <p:nvPr/>
            </p:nvSpPr>
            <p:spPr bwMode="auto">
              <a:xfrm>
                <a:off x="2726" y="3093"/>
                <a:ext cx="165" cy="334"/>
              </a:xfrm>
              <a:custGeom>
                <a:avLst/>
                <a:gdLst>
                  <a:gd name="T0" fmla="*/ 1 w 937"/>
                  <a:gd name="T1" fmla="*/ 10 h 1886"/>
                  <a:gd name="T2" fmla="*/ 0 w 937"/>
                  <a:gd name="T3" fmla="*/ 9 h 1886"/>
                  <a:gd name="T4" fmla="*/ 0 w 937"/>
                  <a:gd name="T5" fmla="*/ 8 h 1886"/>
                  <a:gd name="T6" fmla="*/ 0 w 937"/>
                  <a:gd name="T7" fmla="*/ 7 h 1886"/>
                  <a:gd name="T8" fmla="*/ 0 w 937"/>
                  <a:gd name="T9" fmla="*/ 7 h 1886"/>
                  <a:gd name="T10" fmla="*/ 0 w 937"/>
                  <a:gd name="T11" fmla="*/ 6 h 1886"/>
                  <a:gd name="T12" fmla="*/ 0 w 937"/>
                  <a:gd name="T13" fmla="*/ 5 h 1886"/>
                  <a:gd name="T14" fmla="*/ 0 w 937"/>
                  <a:gd name="T15" fmla="*/ 5 h 1886"/>
                  <a:gd name="T16" fmla="*/ 1 w 937"/>
                  <a:gd name="T17" fmla="*/ 4 h 1886"/>
                  <a:gd name="T18" fmla="*/ 1 w 937"/>
                  <a:gd name="T19" fmla="*/ 4 h 1886"/>
                  <a:gd name="T20" fmla="*/ 1 w 937"/>
                  <a:gd name="T21" fmla="*/ 3 h 1886"/>
                  <a:gd name="T22" fmla="*/ 2 w 937"/>
                  <a:gd name="T23" fmla="*/ 3 h 1886"/>
                  <a:gd name="T24" fmla="*/ 2 w 937"/>
                  <a:gd name="T25" fmla="*/ 2 h 1886"/>
                  <a:gd name="T26" fmla="*/ 2 w 937"/>
                  <a:gd name="T27" fmla="*/ 2 h 1886"/>
                  <a:gd name="T28" fmla="*/ 3 w 937"/>
                  <a:gd name="T29" fmla="*/ 2 h 1886"/>
                  <a:gd name="T30" fmla="*/ 3 w 937"/>
                  <a:gd name="T31" fmla="*/ 2 h 1886"/>
                  <a:gd name="T32" fmla="*/ 4 w 937"/>
                  <a:gd name="T33" fmla="*/ 1 h 1886"/>
                  <a:gd name="T34" fmla="*/ 4 w 937"/>
                  <a:gd name="T35" fmla="*/ 1 h 1886"/>
                  <a:gd name="T36" fmla="*/ 4 w 937"/>
                  <a:gd name="T37" fmla="*/ 1 h 1886"/>
                  <a:gd name="T38" fmla="*/ 4 w 937"/>
                  <a:gd name="T39" fmla="*/ 1 h 1886"/>
                  <a:gd name="T40" fmla="*/ 5 w 937"/>
                  <a:gd name="T41" fmla="*/ 1 h 1886"/>
                  <a:gd name="T42" fmla="*/ 5 w 937"/>
                  <a:gd name="T43" fmla="*/ 0 h 1886"/>
                  <a:gd name="T44" fmla="*/ 5 w 937"/>
                  <a:gd name="T45" fmla="*/ 0 h 1886"/>
                  <a:gd name="T46" fmla="*/ 5 w 937"/>
                  <a:gd name="T47" fmla="*/ 0 h 1886"/>
                  <a:gd name="T48" fmla="*/ 5 w 937"/>
                  <a:gd name="T49" fmla="*/ 0 h 1886"/>
                  <a:gd name="T50" fmla="*/ 5 w 937"/>
                  <a:gd name="T51" fmla="*/ 1 h 1886"/>
                  <a:gd name="T52" fmla="*/ 5 w 937"/>
                  <a:gd name="T53" fmla="*/ 2 h 1886"/>
                  <a:gd name="T54" fmla="*/ 5 w 937"/>
                  <a:gd name="T55" fmla="*/ 3 h 1886"/>
                  <a:gd name="T56" fmla="*/ 4 w 937"/>
                  <a:gd name="T57" fmla="*/ 4 h 1886"/>
                  <a:gd name="T58" fmla="*/ 4 w 937"/>
                  <a:gd name="T59" fmla="*/ 4 h 1886"/>
                  <a:gd name="T60" fmla="*/ 4 w 937"/>
                  <a:gd name="T61" fmla="*/ 5 h 1886"/>
                  <a:gd name="T62" fmla="*/ 4 w 937"/>
                  <a:gd name="T63" fmla="*/ 6 h 1886"/>
                  <a:gd name="T64" fmla="*/ 3 w 937"/>
                  <a:gd name="T65" fmla="*/ 7 h 1886"/>
                  <a:gd name="T66" fmla="*/ 3 w 937"/>
                  <a:gd name="T67" fmla="*/ 8 h 1886"/>
                  <a:gd name="T68" fmla="*/ 3 w 937"/>
                  <a:gd name="T69" fmla="*/ 8 h 1886"/>
                  <a:gd name="T70" fmla="*/ 2 w 937"/>
                  <a:gd name="T71" fmla="*/ 9 h 1886"/>
                  <a:gd name="T72" fmla="*/ 2 w 937"/>
                  <a:gd name="T73" fmla="*/ 9 h 1886"/>
                  <a:gd name="T74" fmla="*/ 2 w 937"/>
                  <a:gd name="T75" fmla="*/ 10 h 1886"/>
                  <a:gd name="T76" fmla="*/ 1 w 937"/>
                  <a:gd name="T77" fmla="*/ 10 h 1886"/>
                  <a:gd name="T78" fmla="*/ 1 w 937"/>
                  <a:gd name="T79" fmla="*/ 10 h 188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937"/>
                  <a:gd name="T121" fmla="*/ 0 h 1886"/>
                  <a:gd name="T122" fmla="*/ 937 w 937"/>
                  <a:gd name="T123" fmla="*/ 1886 h 188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937" h="1886">
                    <a:moveTo>
                      <a:pt x="124" y="1886"/>
                    </a:moveTo>
                    <a:lnTo>
                      <a:pt x="95" y="1801"/>
                    </a:lnTo>
                    <a:lnTo>
                      <a:pt x="70" y="1719"/>
                    </a:lnTo>
                    <a:lnTo>
                      <a:pt x="49" y="1639"/>
                    </a:lnTo>
                    <a:lnTo>
                      <a:pt x="32" y="1562"/>
                    </a:lnTo>
                    <a:lnTo>
                      <a:pt x="19" y="1486"/>
                    </a:lnTo>
                    <a:lnTo>
                      <a:pt x="9" y="1414"/>
                    </a:lnTo>
                    <a:lnTo>
                      <a:pt x="3" y="1343"/>
                    </a:lnTo>
                    <a:lnTo>
                      <a:pt x="0" y="1274"/>
                    </a:lnTo>
                    <a:lnTo>
                      <a:pt x="2" y="1209"/>
                    </a:lnTo>
                    <a:lnTo>
                      <a:pt x="6" y="1146"/>
                    </a:lnTo>
                    <a:lnTo>
                      <a:pt x="12" y="1084"/>
                    </a:lnTo>
                    <a:lnTo>
                      <a:pt x="23" y="1025"/>
                    </a:lnTo>
                    <a:lnTo>
                      <a:pt x="36" y="967"/>
                    </a:lnTo>
                    <a:lnTo>
                      <a:pt x="50" y="912"/>
                    </a:lnTo>
                    <a:lnTo>
                      <a:pt x="67" y="860"/>
                    </a:lnTo>
                    <a:lnTo>
                      <a:pt x="88" y="810"/>
                    </a:lnTo>
                    <a:lnTo>
                      <a:pt x="109" y="761"/>
                    </a:lnTo>
                    <a:lnTo>
                      <a:pt x="133" y="714"/>
                    </a:lnTo>
                    <a:lnTo>
                      <a:pt x="159" y="669"/>
                    </a:lnTo>
                    <a:lnTo>
                      <a:pt x="187" y="627"/>
                    </a:lnTo>
                    <a:lnTo>
                      <a:pt x="216" y="586"/>
                    </a:lnTo>
                    <a:lnTo>
                      <a:pt x="247" y="548"/>
                    </a:lnTo>
                    <a:lnTo>
                      <a:pt x="279" y="512"/>
                    </a:lnTo>
                    <a:lnTo>
                      <a:pt x="312" y="476"/>
                    </a:lnTo>
                    <a:lnTo>
                      <a:pt x="346" y="443"/>
                    </a:lnTo>
                    <a:lnTo>
                      <a:pt x="380" y="412"/>
                    </a:lnTo>
                    <a:lnTo>
                      <a:pt x="415" y="383"/>
                    </a:lnTo>
                    <a:lnTo>
                      <a:pt x="452" y="355"/>
                    </a:lnTo>
                    <a:lnTo>
                      <a:pt x="489" y="329"/>
                    </a:lnTo>
                    <a:lnTo>
                      <a:pt x="526" y="305"/>
                    </a:lnTo>
                    <a:lnTo>
                      <a:pt x="562" y="283"/>
                    </a:lnTo>
                    <a:lnTo>
                      <a:pt x="599" y="262"/>
                    </a:lnTo>
                    <a:lnTo>
                      <a:pt x="632" y="244"/>
                    </a:lnTo>
                    <a:lnTo>
                      <a:pt x="664" y="225"/>
                    </a:lnTo>
                    <a:lnTo>
                      <a:pt x="692" y="208"/>
                    </a:lnTo>
                    <a:lnTo>
                      <a:pt x="720" y="191"/>
                    </a:lnTo>
                    <a:lnTo>
                      <a:pt x="746" y="174"/>
                    </a:lnTo>
                    <a:lnTo>
                      <a:pt x="770" y="157"/>
                    </a:lnTo>
                    <a:lnTo>
                      <a:pt x="794" y="141"/>
                    </a:lnTo>
                    <a:lnTo>
                      <a:pt x="815" y="124"/>
                    </a:lnTo>
                    <a:lnTo>
                      <a:pt x="834" y="109"/>
                    </a:lnTo>
                    <a:lnTo>
                      <a:pt x="853" y="93"/>
                    </a:lnTo>
                    <a:lnTo>
                      <a:pt x="870" y="77"/>
                    </a:lnTo>
                    <a:lnTo>
                      <a:pt x="886" y="61"/>
                    </a:lnTo>
                    <a:lnTo>
                      <a:pt x="900" y="46"/>
                    </a:lnTo>
                    <a:lnTo>
                      <a:pt x="913" y="30"/>
                    </a:lnTo>
                    <a:lnTo>
                      <a:pt x="925" y="15"/>
                    </a:lnTo>
                    <a:lnTo>
                      <a:pt x="937" y="0"/>
                    </a:lnTo>
                    <a:lnTo>
                      <a:pt x="930" y="61"/>
                    </a:lnTo>
                    <a:lnTo>
                      <a:pt x="922" y="127"/>
                    </a:lnTo>
                    <a:lnTo>
                      <a:pt x="912" y="194"/>
                    </a:lnTo>
                    <a:lnTo>
                      <a:pt x="899" y="262"/>
                    </a:lnTo>
                    <a:lnTo>
                      <a:pt x="884" y="333"/>
                    </a:lnTo>
                    <a:lnTo>
                      <a:pt x="868" y="405"/>
                    </a:lnTo>
                    <a:lnTo>
                      <a:pt x="851" y="479"/>
                    </a:lnTo>
                    <a:lnTo>
                      <a:pt x="832" y="554"/>
                    </a:lnTo>
                    <a:lnTo>
                      <a:pt x="811" y="628"/>
                    </a:lnTo>
                    <a:lnTo>
                      <a:pt x="788" y="705"/>
                    </a:lnTo>
                    <a:lnTo>
                      <a:pt x="765" y="779"/>
                    </a:lnTo>
                    <a:lnTo>
                      <a:pt x="741" y="856"/>
                    </a:lnTo>
                    <a:lnTo>
                      <a:pt x="715" y="930"/>
                    </a:lnTo>
                    <a:lnTo>
                      <a:pt x="689" y="1004"/>
                    </a:lnTo>
                    <a:lnTo>
                      <a:pt x="661" y="1077"/>
                    </a:lnTo>
                    <a:lnTo>
                      <a:pt x="632" y="1148"/>
                    </a:lnTo>
                    <a:lnTo>
                      <a:pt x="602" y="1219"/>
                    </a:lnTo>
                    <a:lnTo>
                      <a:pt x="572" y="1288"/>
                    </a:lnTo>
                    <a:lnTo>
                      <a:pt x="541" y="1353"/>
                    </a:lnTo>
                    <a:lnTo>
                      <a:pt x="510" y="1416"/>
                    </a:lnTo>
                    <a:lnTo>
                      <a:pt x="478" y="1478"/>
                    </a:lnTo>
                    <a:lnTo>
                      <a:pt x="446" y="1536"/>
                    </a:lnTo>
                    <a:lnTo>
                      <a:pt x="414" y="1590"/>
                    </a:lnTo>
                    <a:lnTo>
                      <a:pt x="381" y="1641"/>
                    </a:lnTo>
                    <a:lnTo>
                      <a:pt x="348" y="1688"/>
                    </a:lnTo>
                    <a:lnTo>
                      <a:pt x="316" y="1731"/>
                    </a:lnTo>
                    <a:lnTo>
                      <a:pt x="283" y="1769"/>
                    </a:lnTo>
                    <a:lnTo>
                      <a:pt x="251" y="1804"/>
                    </a:lnTo>
                    <a:lnTo>
                      <a:pt x="218" y="1832"/>
                    </a:lnTo>
                    <a:lnTo>
                      <a:pt x="187" y="1856"/>
                    </a:lnTo>
                    <a:lnTo>
                      <a:pt x="155" y="1874"/>
                    </a:lnTo>
                    <a:lnTo>
                      <a:pt x="124" y="1886"/>
                    </a:lnTo>
                    <a:close/>
                  </a:path>
                </a:pathLst>
              </a:custGeom>
              <a:solidFill>
                <a:srgbClr val="00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6108" name="Freeform 250"/>
              <p:cNvSpPr>
                <a:spLocks/>
              </p:cNvSpPr>
              <p:nvPr/>
            </p:nvSpPr>
            <p:spPr bwMode="auto">
              <a:xfrm>
                <a:off x="2724" y="3138"/>
                <a:ext cx="108" cy="290"/>
              </a:xfrm>
              <a:custGeom>
                <a:avLst/>
                <a:gdLst>
                  <a:gd name="T0" fmla="*/ 3 w 616"/>
                  <a:gd name="T1" fmla="*/ 0 h 1637"/>
                  <a:gd name="T2" fmla="*/ 3 w 616"/>
                  <a:gd name="T3" fmla="*/ 0 h 1637"/>
                  <a:gd name="T4" fmla="*/ 2 w 616"/>
                  <a:gd name="T5" fmla="*/ 1 h 1637"/>
                  <a:gd name="T6" fmla="*/ 2 w 616"/>
                  <a:gd name="T7" fmla="*/ 1 h 1637"/>
                  <a:gd name="T8" fmla="*/ 2 w 616"/>
                  <a:gd name="T9" fmla="*/ 1 h 1637"/>
                  <a:gd name="T10" fmla="*/ 1 w 616"/>
                  <a:gd name="T11" fmla="*/ 2 h 1637"/>
                  <a:gd name="T12" fmla="*/ 1 w 616"/>
                  <a:gd name="T13" fmla="*/ 2 h 1637"/>
                  <a:gd name="T14" fmla="*/ 1 w 616"/>
                  <a:gd name="T15" fmla="*/ 2 h 1637"/>
                  <a:gd name="T16" fmla="*/ 1 w 616"/>
                  <a:gd name="T17" fmla="*/ 3 h 1637"/>
                  <a:gd name="T18" fmla="*/ 0 w 616"/>
                  <a:gd name="T19" fmla="*/ 4 h 1637"/>
                  <a:gd name="T20" fmla="*/ 0 w 616"/>
                  <a:gd name="T21" fmla="*/ 4 h 1637"/>
                  <a:gd name="T22" fmla="*/ 0 w 616"/>
                  <a:gd name="T23" fmla="*/ 5 h 1637"/>
                  <a:gd name="T24" fmla="*/ 0 w 616"/>
                  <a:gd name="T25" fmla="*/ 6 h 1637"/>
                  <a:gd name="T26" fmla="*/ 0 w 616"/>
                  <a:gd name="T27" fmla="*/ 6 h 1637"/>
                  <a:gd name="T28" fmla="*/ 0 w 616"/>
                  <a:gd name="T29" fmla="*/ 7 h 1637"/>
                  <a:gd name="T30" fmla="*/ 0 w 616"/>
                  <a:gd name="T31" fmla="*/ 8 h 1637"/>
                  <a:gd name="T32" fmla="*/ 1 w 616"/>
                  <a:gd name="T33" fmla="*/ 9 h 1637"/>
                  <a:gd name="T34" fmla="*/ 1 w 616"/>
                  <a:gd name="T35" fmla="*/ 9 h 1637"/>
                  <a:gd name="T36" fmla="*/ 0 w 616"/>
                  <a:gd name="T37" fmla="*/ 8 h 1637"/>
                  <a:gd name="T38" fmla="*/ 0 w 616"/>
                  <a:gd name="T39" fmla="*/ 7 h 1637"/>
                  <a:gd name="T40" fmla="*/ 0 w 616"/>
                  <a:gd name="T41" fmla="*/ 6 h 1637"/>
                  <a:gd name="T42" fmla="*/ 0 w 616"/>
                  <a:gd name="T43" fmla="*/ 5 h 1637"/>
                  <a:gd name="T44" fmla="*/ 0 w 616"/>
                  <a:gd name="T45" fmla="*/ 5 h 1637"/>
                  <a:gd name="T46" fmla="*/ 0 w 616"/>
                  <a:gd name="T47" fmla="*/ 4 h 1637"/>
                  <a:gd name="T48" fmla="*/ 1 w 616"/>
                  <a:gd name="T49" fmla="*/ 3 h 1637"/>
                  <a:gd name="T50" fmla="*/ 1 w 616"/>
                  <a:gd name="T51" fmla="*/ 3 h 1637"/>
                  <a:gd name="T52" fmla="*/ 1 w 616"/>
                  <a:gd name="T53" fmla="*/ 2 h 1637"/>
                  <a:gd name="T54" fmla="*/ 1 w 616"/>
                  <a:gd name="T55" fmla="*/ 2 h 1637"/>
                  <a:gd name="T56" fmla="*/ 2 w 616"/>
                  <a:gd name="T57" fmla="*/ 1 h 1637"/>
                  <a:gd name="T58" fmla="*/ 2 w 616"/>
                  <a:gd name="T59" fmla="*/ 1 h 1637"/>
                  <a:gd name="T60" fmla="*/ 2 w 616"/>
                  <a:gd name="T61" fmla="*/ 1 h 1637"/>
                  <a:gd name="T62" fmla="*/ 3 w 616"/>
                  <a:gd name="T63" fmla="*/ 1 h 1637"/>
                  <a:gd name="T64" fmla="*/ 3 w 616"/>
                  <a:gd name="T65" fmla="*/ 0 h 1637"/>
                  <a:gd name="T66" fmla="*/ 3 w 616"/>
                  <a:gd name="T67" fmla="*/ 0 h 1637"/>
                  <a:gd name="T68" fmla="*/ 3 w 616"/>
                  <a:gd name="T69" fmla="*/ 0 h 1637"/>
                  <a:gd name="T70" fmla="*/ 3 w 616"/>
                  <a:gd name="T71" fmla="*/ 0 h 163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16"/>
                  <a:gd name="T109" fmla="*/ 0 h 1637"/>
                  <a:gd name="T110" fmla="*/ 616 w 616"/>
                  <a:gd name="T111" fmla="*/ 1637 h 1637"/>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16" h="1637">
                    <a:moveTo>
                      <a:pt x="606" y="0"/>
                    </a:moveTo>
                    <a:lnTo>
                      <a:pt x="606" y="0"/>
                    </a:lnTo>
                    <a:lnTo>
                      <a:pt x="569" y="21"/>
                    </a:lnTo>
                    <a:lnTo>
                      <a:pt x="532" y="43"/>
                    </a:lnTo>
                    <a:lnTo>
                      <a:pt x="494" y="67"/>
                    </a:lnTo>
                    <a:lnTo>
                      <a:pt x="458" y="93"/>
                    </a:lnTo>
                    <a:lnTo>
                      <a:pt x="421" y="121"/>
                    </a:lnTo>
                    <a:lnTo>
                      <a:pt x="384" y="151"/>
                    </a:lnTo>
                    <a:lnTo>
                      <a:pt x="350" y="182"/>
                    </a:lnTo>
                    <a:lnTo>
                      <a:pt x="316" y="215"/>
                    </a:lnTo>
                    <a:lnTo>
                      <a:pt x="283" y="251"/>
                    </a:lnTo>
                    <a:lnTo>
                      <a:pt x="251" y="289"/>
                    </a:lnTo>
                    <a:lnTo>
                      <a:pt x="219" y="327"/>
                    </a:lnTo>
                    <a:lnTo>
                      <a:pt x="190" y="368"/>
                    </a:lnTo>
                    <a:lnTo>
                      <a:pt x="162" y="411"/>
                    </a:lnTo>
                    <a:lnTo>
                      <a:pt x="136" y="456"/>
                    </a:lnTo>
                    <a:lnTo>
                      <a:pt x="111" y="503"/>
                    </a:lnTo>
                    <a:lnTo>
                      <a:pt x="90" y="553"/>
                    </a:lnTo>
                    <a:lnTo>
                      <a:pt x="69" y="603"/>
                    </a:lnTo>
                    <a:lnTo>
                      <a:pt x="52" y="656"/>
                    </a:lnTo>
                    <a:lnTo>
                      <a:pt x="37" y="712"/>
                    </a:lnTo>
                    <a:lnTo>
                      <a:pt x="24" y="769"/>
                    </a:lnTo>
                    <a:lnTo>
                      <a:pt x="14" y="830"/>
                    </a:lnTo>
                    <a:lnTo>
                      <a:pt x="7" y="891"/>
                    </a:lnTo>
                    <a:lnTo>
                      <a:pt x="3" y="956"/>
                    </a:lnTo>
                    <a:lnTo>
                      <a:pt x="0" y="1021"/>
                    </a:lnTo>
                    <a:lnTo>
                      <a:pt x="4" y="1091"/>
                    </a:lnTo>
                    <a:lnTo>
                      <a:pt x="11" y="1162"/>
                    </a:lnTo>
                    <a:lnTo>
                      <a:pt x="20" y="1234"/>
                    </a:lnTo>
                    <a:lnTo>
                      <a:pt x="33" y="1312"/>
                    </a:lnTo>
                    <a:lnTo>
                      <a:pt x="50" y="1389"/>
                    </a:lnTo>
                    <a:lnTo>
                      <a:pt x="71" y="1469"/>
                    </a:lnTo>
                    <a:lnTo>
                      <a:pt x="96" y="1552"/>
                    </a:lnTo>
                    <a:lnTo>
                      <a:pt x="125" y="1637"/>
                    </a:lnTo>
                    <a:lnTo>
                      <a:pt x="146" y="1629"/>
                    </a:lnTo>
                    <a:lnTo>
                      <a:pt x="117" y="1544"/>
                    </a:lnTo>
                    <a:lnTo>
                      <a:pt x="92" y="1464"/>
                    </a:lnTo>
                    <a:lnTo>
                      <a:pt x="71" y="1384"/>
                    </a:lnTo>
                    <a:lnTo>
                      <a:pt x="54" y="1306"/>
                    </a:lnTo>
                    <a:lnTo>
                      <a:pt x="41" y="1231"/>
                    </a:lnTo>
                    <a:lnTo>
                      <a:pt x="32" y="1159"/>
                    </a:lnTo>
                    <a:lnTo>
                      <a:pt x="25" y="1088"/>
                    </a:lnTo>
                    <a:lnTo>
                      <a:pt x="24" y="1021"/>
                    </a:lnTo>
                    <a:lnTo>
                      <a:pt x="24" y="956"/>
                    </a:lnTo>
                    <a:lnTo>
                      <a:pt x="28" y="894"/>
                    </a:lnTo>
                    <a:lnTo>
                      <a:pt x="35" y="832"/>
                    </a:lnTo>
                    <a:lnTo>
                      <a:pt x="45" y="775"/>
                    </a:lnTo>
                    <a:lnTo>
                      <a:pt x="58" y="717"/>
                    </a:lnTo>
                    <a:lnTo>
                      <a:pt x="73" y="662"/>
                    </a:lnTo>
                    <a:lnTo>
                      <a:pt x="90" y="610"/>
                    </a:lnTo>
                    <a:lnTo>
                      <a:pt x="111" y="561"/>
                    </a:lnTo>
                    <a:lnTo>
                      <a:pt x="132" y="513"/>
                    </a:lnTo>
                    <a:lnTo>
                      <a:pt x="154" y="466"/>
                    </a:lnTo>
                    <a:lnTo>
                      <a:pt x="180" y="421"/>
                    </a:lnTo>
                    <a:lnTo>
                      <a:pt x="208" y="381"/>
                    </a:lnTo>
                    <a:lnTo>
                      <a:pt x="237" y="340"/>
                    </a:lnTo>
                    <a:lnTo>
                      <a:pt x="267" y="302"/>
                    </a:lnTo>
                    <a:lnTo>
                      <a:pt x="299" y="266"/>
                    </a:lnTo>
                    <a:lnTo>
                      <a:pt x="331" y="231"/>
                    </a:lnTo>
                    <a:lnTo>
                      <a:pt x="366" y="198"/>
                    </a:lnTo>
                    <a:lnTo>
                      <a:pt x="400" y="167"/>
                    </a:lnTo>
                    <a:lnTo>
                      <a:pt x="434" y="139"/>
                    </a:lnTo>
                    <a:lnTo>
                      <a:pt x="471" y="112"/>
                    </a:lnTo>
                    <a:lnTo>
                      <a:pt x="507" y="85"/>
                    </a:lnTo>
                    <a:lnTo>
                      <a:pt x="543" y="62"/>
                    </a:lnTo>
                    <a:lnTo>
                      <a:pt x="580" y="39"/>
                    </a:lnTo>
                    <a:lnTo>
                      <a:pt x="616" y="18"/>
                    </a:lnTo>
                    <a:lnTo>
                      <a:pt x="60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6109" name="Freeform 251"/>
              <p:cNvSpPr>
                <a:spLocks/>
              </p:cNvSpPr>
              <p:nvPr/>
            </p:nvSpPr>
            <p:spPr bwMode="auto">
              <a:xfrm>
                <a:off x="2831" y="3086"/>
                <a:ext cx="63" cy="55"/>
              </a:xfrm>
              <a:custGeom>
                <a:avLst/>
                <a:gdLst>
                  <a:gd name="T0" fmla="*/ 2 w 357"/>
                  <a:gd name="T1" fmla="*/ 0 h 309"/>
                  <a:gd name="T2" fmla="*/ 2 w 357"/>
                  <a:gd name="T3" fmla="*/ 0 h 309"/>
                  <a:gd name="T4" fmla="*/ 2 w 357"/>
                  <a:gd name="T5" fmla="*/ 0 h 309"/>
                  <a:gd name="T6" fmla="*/ 2 w 357"/>
                  <a:gd name="T7" fmla="*/ 0 h 309"/>
                  <a:gd name="T8" fmla="*/ 2 w 357"/>
                  <a:gd name="T9" fmla="*/ 0 h 309"/>
                  <a:gd name="T10" fmla="*/ 2 w 357"/>
                  <a:gd name="T11" fmla="*/ 1 h 309"/>
                  <a:gd name="T12" fmla="*/ 1 w 357"/>
                  <a:gd name="T13" fmla="*/ 1 h 309"/>
                  <a:gd name="T14" fmla="*/ 1 w 357"/>
                  <a:gd name="T15" fmla="*/ 1 h 309"/>
                  <a:gd name="T16" fmla="*/ 1 w 357"/>
                  <a:gd name="T17" fmla="*/ 1 h 309"/>
                  <a:gd name="T18" fmla="*/ 1 w 357"/>
                  <a:gd name="T19" fmla="*/ 1 h 309"/>
                  <a:gd name="T20" fmla="*/ 1 w 357"/>
                  <a:gd name="T21" fmla="*/ 1 h 309"/>
                  <a:gd name="T22" fmla="*/ 1 w 357"/>
                  <a:gd name="T23" fmla="*/ 1 h 309"/>
                  <a:gd name="T24" fmla="*/ 1 w 357"/>
                  <a:gd name="T25" fmla="*/ 1 h 309"/>
                  <a:gd name="T26" fmla="*/ 1 w 357"/>
                  <a:gd name="T27" fmla="*/ 1 h 309"/>
                  <a:gd name="T28" fmla="*/ 1 w 357"/>
                  <a:gd name="T29" fmla="*/ 1 h 309"/>
                  <a:gd name="T30" fmla="*/ 0 w 357"/>
                  <a:gd name="T31" fmla="*/ 1 h 309"/>
                  <a:gd name="T32" fmla="*/ 0 w 357"/>
                  <a:gd name="T33" fmla="*/ 2 h 309"/>
                  <a:gd name="T34" fmla="*/ 0 w 357"/>
                  <a:gd name="T35" fmla="*/ 2 h 309"/>
                  <a:gd name="T36" fmla="*/ 0 w 357"/>
                  <a:gd name="T37" fmla="*/ 2 h 309"/>
                  <a:gd name="T38" fmla="*/ 0 w 357"/>
                  <a:gd name="T39" fmla="*/ 2 h 309"/>
                  <a:gd name="T40" fmla="*/ 0 w 357"/>
                  <a:gd name="T41" fmla="*/ 2 h 309"/>
                  <a:gd name="T42" fmla="*/ 1 w 357"/>
                  <a:gd name="T43" fmla="*/ 1 h 309"/>
                  <a:gd name="T44" fmla="*/ 1 w 357"/>
                  <a:gd name="T45" fmla="*/ 1 h 309"/>
                  <a:gd name="T46" fmla="*/ 1 w 357"/>
                  <a:gd name="T47" fmla="*/ 1 h 309"/>
                  <a:gd name="T48" fmla="*/ 1 w 357"/>
                  <a:gd name="T49" fmla="*/ 1 h 309"/>
                  <a:gd name="T50" fmla="*/ 1 w 357"/>
                  <a:gd name="T51" fmla="*/ 1 h 309"/>
                  <a:gd name="T52" fmla="*/ 1 w 357"/>
                  <a:gd name="T53" fmla="*/ 1 h 309"/>
                  <a:gd name="T54" fmla="*/ 1 w 357"/>
                  <a:gd name="T55" fmla="*/ 1 h 309"/>
                  <a:gd name="T56" fmla="*/ 1 w 357"/>
                  <a:gd name="T57" fmla="*/ 1 h 309"/>
                  <a:gd name="T58" fmla="*/ 2 w 357"/>
                  <a:gd name="T59" fmla="*/ 1 h 309"/>
                  <a:gd name="T60" fmla="*/ 2 w 357"/>
                  <a:gd name="T61" fmla="*/ 1 h 309"/>
                  <a:gd name="T62" fmla="*/ 2 w 357"/>
                  <a:gd name="T63" fmla="*/ 1 h 309"/>
                  <a:gd name="T64" fmla="*/ 2 w 357"/>
                  <a:gd name="T65" fmla="*/ 0 h 309"/>
                  <a:gd name="T66" fmla="*/ 2 w 357"/>
                  <a:gd name="T67" fmla="*/ 0 h 309"/>
                  <a:gd name="T68" fmla="*/ 2 w 357"/>
                  <a:gd name="T69" fmla="*/ 0 h 309"/>
                  <a:gd name="T70" fmla="*/ 2 w 357"/>
                  <a:gd name="T71" fmla="*/ 0 h 309"/>
                  <a:gd name="T72" fmla="*/ 2 w 357"/>
                  <a:gd name="T73" fmla="*/ 0 h 309"/>
                  <a:gd name="T74" fmla="*/ 2 w 357"/>
                  <a:gd name="T75" fmla="*/ 0 h 309"/>
                  <a:gd name="T76" fmla="*/ 2 w 357"/>
                  <a:gd name="T77" fmla="*/ 0 h 309"/>
                  <a:gd name="T78" fmla="*/ 2 w 357"/>
                  <a:gd name="T79" fmla="*/ 0 h 30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357"/>
                  <a:gd name="T121" fmla="*/ 0 h 309"/>
                  <a:gd name="T122" fmla="*/ 357 w 357"/>
                  <a:gd name="T123" fmla="*/ 309 h 309"/>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357" h="309">
                    <a:moveTo>
                      <a:pt x="353" y="39"/>
                    </a:moveTo>
                    <a:lnTo>
                      <a:pt x="334" y="31"/>
                    </a:lnTo>
                    <a:lnTo>
                      <a:pt x="322" y="47"/>
                    </a:lnTo>
                    <a:lnTo>
                      <a:pt x="310" y="61"/>
                    </a:lnTo>
                    <a:lnTo>
                      <a:pt x="298" y="76"/>
                    </a:lnTo>
                    <a:lnTo>
                      <a:pt x="284" y="91"/>
                    </a:lnTo>
                    <a:lnTo>
                      <a:pt x="268" y="107"/>
                    </a:lnTo>
                    <a:lnTo>
                      <a:pt x="251" y="123"/>
                    </a:lnTo>
                    <a:lnTo>
                      <a:pt x="234" y="137"/>
                    </a:lnTo>
                    <a:lnTo>
                      <a:pt x="214" y="153"/>
                    </a:lnTo>
                    <a:lnTo>
                      <a:pt x="193" y="170"/>
                    </a:lnTo>
                    <a:lnTo>
                      <a:pt x="169" y="186"/>
                    </a:lnTo>
                    <a:lnTo>
                      <a:pt x="146" y="203"/>
                    </a:lnTo>
                    <a:lnTo>
                      <a:pt x="119" y="220"/>
                    </a:lnTo>
                    <a:lnTo>
                      <a:pt x="93" y="237"/>
                    </a:lnTo>
                    <a:lnTo>
                      <a:pt x="64" y="254"/>
                    </a:lnTo>
                    <a:lnTo>
                      <a:pt x="33" y="273"/>
                    </a:lnTo>
                    <a:lnTo>
                      <a:pt x="0" y="291"/>
                    </a:lnTo>
                    <a:lnTo>
                      <a:pt x="10" y="309"/>
                    </a:lnTo>
                    <a:lnTo>
                      <a:pt x="43" y="291"/>
                    </a:lnTo>
                    <a:lnTo>
                      <a:pt x="75" y="273"/>
                    </a:lnTo>
                    <a:lnTo>
                      <a:pt x="104" y="256"/>
                    </a:lnTo>
                    <a:lnTo>
                      <a:pt x="133" y="238"/>
                    </a:lnTo>
                    <a:lnTo>
                      <a:pt x="159" y="221"/>
                    </a:lnTo>
                    <a:lnTo>
                      <a:pt x="183" y="204"/>
                    </a:lnTo>
                    <a:lnTo>
                      <a:pt x="206" y="189"/>
                    </a:lnTo>
                    <a:lnTo>
                      <a:pt x="227" y="172"/>
                    </a:lnTo>
                    <a:lnTo>
                      <a:pt x="247" y="156"/>
                    </a:lnTo>
                    <a:lnTo>
                      <a:pt x="267" y="139"/>
                    </a:lnTo>
                    <a:lnTo>
                      <a:pt x="284" y="123"/>
                    </a:lnTo>
                    <a:lnTo>
                      <a:pt x="299" y="107"/>
                    </a:lnTo>
                    <a:lnTo>
                      <a:pt x="314" y="91"/>
                    </a:lnTo>
                    <a:lnTo>
                      <a:pt x="328" y="74"/>
                    </a:lnTo>
                    <a:lnTo>
                      <a:pt x="340" y="60"/>
                    </a:lnTo>
                    <a:lnTo>
                      <a:pt x="352" y="44"/>
                    </a:lnTo>
                    <a:lnTo>
                      <a:pt x="332" y="36"/>
                    </a:lnTo>
                    <a:lnTo>
                      <a:pt x="353" y="39"/>
                    </a:lnTo>
                    <a:lnTo>
                      <a:pt x="357" y="0"/>
                    </a:lnTo>
                    <a:lnTo>
                      <a:pt x="334" y="31"/>
                    </a:lnTo>
                    <a:lnTo>
                      <a:pt x="353" y="3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6110" name="Freeform 252"/>
              <p:cNvSpPr>
                <a:spLocks/>
              </p:cNvSpPr>
              <p:nvPr/>
            </p:nvSpPr>
            <p:spPr bwMode="auto">
              <a:xfrm>
                <a:off x="2746" y="3093"/>
                <a:ext cx="147" cy="336"/>
              </a:xfrm>
              <a:custGeom>
                <a:avLst/>
                <a:gdLst>
                  <a:gd name="T0" fmla="*/ 0 w 834"/>
                  <a:gd name="T1" fmla="*/ 10 h 1901"/>
                  <a:gd name="T2" fmla="*/ 0 w 834"/>
                  <a:gd name="T3" fmla="*/ 10 h 1901"/>
                  <a:gd name="T4" fmla="*/ 1 w 834"/>
                  <a:gd name="T5" fmla="*/ 10 h 1901"/>
                  <a:gd name="T6" fmla="*/ 1 w 834"/>
                  <a:gd name="T7" fmla="*/ 10 h 1901"/>
                  <a:gd name="T8" fmla="*/ 2 w 834"/>
                  <a:gd name="T9" fmla="*/ 9 h 1901"/>
                  <a:gd name="T10" fmla="*/ 2 w 834"/>
                  <a:gd name="T11" fmla="*/ 8 h 1901"/>
                  <a:gd name="T12" fmla="*/ 2 w 834"/>
                  <a:gd name="T13" fmla="*/ 8 h 1901"/>
                  <a:gd name="T14" fmla="*/ 3 w 834"/>
                  <a:gd name="T15" fmla="*/ 7 h 1901"/>
                  <a:gd name="T16" fmla="*/ 3 w 834"/>
                  <a:gd name="T17" fmla="*/ 6 h 1901"/>
                  <a:gd name="T18" fmla="*/ 3 w 834"/>
                  <a:gd name="T19" fmla="*/ 6 h 1901"/>
                  <a:gd name="T20" fmla="*/ 4 w 834"/>
                  <a:gd name="T21" fmla="*/ 5 h 1901"/>
                  <a:gd name="T22" fmla="*/ 4 w 834"/>
                  <a:gd name="T23" fmla="*/ 4 h 1901"/>
                  <a:gd name="T24" fmla="*/ 4 w 834"/>
                  <a:gd name="T25" fmla="*/ 3 h 1901"/>
                  <a:gd name="T26" fmla="*/ 4 w 834"/>
                  <a:gd name="T27" fmla="*/ 2 h 1901"/>
                  <a:gd name="T28" fmla="*/ 4 w 834"/>
                  <a:gd name="T29" fmla="*/ 1 h 1901"/>
                  <a:gd name="T30" fmla="*/ 5 w 834"/>
                  <a:gd name="T31" fmla="*/ 1 h 1901"/>
                  <a:gd name="T32" fmla="*/ 5 w 834"/>
                  <a:gd name="T33" fmla="*/ 0 h 1901"/>
                  <a:gd name="T34" fmla="*/ 4 w 834"/>
                  <a:gd name="T35" fmla="*/ 0 h 1901"/>
                  <a:gd name="T36" fmla="*/ 4 w 834"/>
                  <a:gd name="T37" fmla="*/ 1 h 1901"/>
                  <a:gd name="T38" fmla="*/ 4 w 834"/>
                  <a:gd name="T39" fmla="*/ 2 h 1901"/>
                  <a:gd name="T40" fmla="*/ 4 w 834"/>
                  <a:gd name="T41" fmla="*/ 3 h 1901"/>
                  <a:gd name="T42" fmla="*/ 4 w 834"/>
                  <a:gd name="T43" fmla="*/ 4 h 1901"/>
                  <a:gd name="T44" fmla="*/ 4 w 834"/>
                  <a:gd name="T45" fmla="*/ 4 h 1901"/>
                  <a:gd name="T46" fmla="*/ 3 w 834"/>
                  <a:gd name="T47" fmla="*/ 5 h 1901"/>
                  <a:gd name="T48" fmla="*/ 3 w 834"/>
                  <a:gd name="T49" fmla="*/ 6 h 1901"/>
                  <a:gd name="T50" fmla="*/ 3 w 834"/>
                  <a:gd name="T51" fmla="*/ 7 h 1901"/>
                  <a:gd name="T52" fmla="*/ 2 w 834"/>
                  <a:gd name="T53" fmla="*/ 7 h 1901"/>
                  <a:gd name="T54" fmla="*/ 2 w 834"/>
                  <a:gd name="T55" fmla="*/ 8 h 1901"/>
                  <a:gd name="T56" fmla="*/ 2 w 834"/>
                  <a:gd name="T57" fmla="*/ 9 h 1901"/>
                  <a:gd name="T58" fmla="*/ 1 w 834"/>
                  <a:gd name="T59" fmla="*/ 9 h 1901"/>
                  <a:gd name="T60" fmla="*/ 1 w 834"/>
                  <a:gd name="T61" fmla="*/ 10 h 1901"/>
                  <a:gd name="T62" fmla="*/ 1 w 834"/>
                  <a:gd name="T63" fmla="*/ 10 h 1901"/>
                  <a:gd name="T64" fmla="*/ 0 w 834"/>
                  <a:gd name="T65" fmla="*/ 10 h 1901"/>
                  <a:gd name="T66" fmla="*/ 0 w 834"/>
                  <a:gd name="T67" fmla="*/ 10 h 1901"/>
                  <a:gd name="T68" fmla="*/ 0 w 834"/>
                  <a:gd name="T69" fmla="*/ 10 h 1901"/>
                  <a:gd name="T70" fmla="*/ 0 w 834"/>
                  <a:gd name="T71" fmla="*/ 10 h 190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34"/>
                  <a:gd name="T109" fmla="*/ 0 h 1901"/>
                  <a:gd name="T110" fmla="*/ 834 w 834"/>
                  <a:gd name="T111" fmla="*/ 1901 h 190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34" h="1901">
                    <a:moveTo>
                      <a:pt x="0" y="1892"/>
                    </a:moveTo>
                    <a:lnTo>
                      <a:pt x="13" y="1899"/>
                    </a:lnTo>
                    <a:lnTo>
                      <a:pt x="48" y="1887"/>
                    </a:lnTo>
                    <a:lnTo>
                      <a:pt x="80" y="1867"/>
                    </a:lnTo>
                    <a:lnTo>
                      <a:pt x="112" y="1844"/>
                    </a:lnTo>
                    <a:lnTo>
                      <a:pt x="146" y="1813"/>
                    </a:lnTo>
                    <a:lnTo>
                      <a:pt x="178" y="1779"/>
                    </a:lnTo>
                    <a:lnTo>
                      <a:pt x="212" y="1740"/>
                    </a:lnTo>
                    <a:lnTo>
                      <a:pt x="245" y="1697"/>
                    </a:lnTo>
                    <a:lnTo>
                      <a:pt x="277" y="1649"/>
                    </a:lnTo>
                    <a:lnTo>
                      <a:pt x="310" y="1597"/>
                    </a:lnTo>
                    <a:lnTo>
                      <a:pt x="342" y="1543"/>
                    </a:lnTo>
                    <a:lnTo>
                      <a:pt x="375" y="1485"/>
                    </a:lnTo>
                    <a:lnTo>
                      <a:pt x="407" y="1423"/>
                    </a:lnTo>
                    <a:lnTo>
                      <a:pt x="439" y="1360"/>
                    </a:lnTo>
                    <a:lnTo>
                      <a:pt x="469" y="1293"/>
                    </a:lnTo>
                    <a:lnTo>
                      <a:pt x="499" y="1225"/>
                    </a:lnTo>
                    <a:lnTo>
                      <a:pt x="530" y="1154"/>
                    </a:lnTo>
                    <a:lnTo>
                      <a:pt x="558" y="1083"/>
                    </a:lnTo>
                    <a:lnTo>
                      <a:pt x="586" y="1010"/>
                    </a:lnTo>
                    <a:lnTo>
                      <a:pt x="612" y="936"/>
                    </a:lnTo>
                    <a:lnTo>
                      <a:pt x="639" y="862"/>
                    </a:lnTo>
                    <a:lnTo>
                      <a:pt x="662" y="785"/>
                    </a:lnTo>
                    <a:lnTo>
                      <a:pt x="686" y="709"/>
                    </a:lnTo>
                    <a:lnTo>
                      <a:pt x="708" y="633"/>
                    </a:lnTo>
                    <a:lnTo>
                      <a:pt x="729" y="558"/>
                    </a:lnTo>
                    <a:lnTo>
                      <a:pt x="749" y="483"/>
                    </a:lnTo>
                    <a:lnTo>
                      <a:pt x="766" y="410"/>
                    </a:lnTo>
                    <a:lnTo>
                      <a:pt x="782" y="338"/>
                    </a:lnTo>
                    <a:lnTo>
                      <a:pt x="796" y="267"/>
                    </a:lnTo>
                    <a:lnTo>
                      <a:pt x="809" y="197"/>
                    </a:lnTo>
                    <a:lnTo>
                      <a:pt x="820" y="130"/>
                    </a:lnTo>
                    <a:lnTo>
                      <a:pt x="828" y="65"/>
                    </a:lnTo>
                    <a:lnTo>
                      <a:pt x="834" y="3"/>
                    </a:lnTo>
                    <a:lnTo>
                      <a:pt x="813" y="0"/>
                    </a:lnTo>
                    <a:lnTo>
                      <a:pt x="807" y="62"/>
                    </a:lnTo>
                    <a:lnTo>
                      <a:pt x="799" y="128"/>
                    </a:lnTo>
                    <a:lnTo>
                      <a:pt x="788" y="195"/>
                    </a:lnTo>
                    <a:lnTo>
                      <a:pt x="775" y="262"/>
                    </a:lnTo>
                    <a:lnTo>
                      <a:pt x="761" y="332"/>
                    </a:lnTo>
                    <a:lnTo>
                      <a:pt x="745" y="405"/>
                    </a:lnTo>
                    <a:lnTo>
                      <a:pt x="728" y="478"/>
                    </a:lnTo>
                    <a:lnTo>
                      <a:pt x="708" y="553"/>
                    </a:lnTo>
                    <a:lnTo>
                      <a:pt x="687" y="628"/>
                    </a:lnTo>
                    <a:lnTo>
                      <a:pt x="665" y="704"/>
                    </a:lnTo>
                    <a:lnTo>
                      <a:pt x="641" y="778"/>
                    </a:lnTo>
                    <a:lnTo>
                      <a:pt x="618" y="854"/>
                    </a:lnTo>
                    <a:lnTo>
                      <a:pt x="591" y="928"/>
                    </a:lnTo>
                    <a:lnTo>
                      <a:pt x="565" y="1002"/>
                    </a:lnTo>
                    <a:lnTo>
                      <a:pt x="537" y="1076"/>
                    </a:lnTo>
                    <a:lnTo>
                      <a:pt x="509" y="1146"/>
                    </a:lnTo>
                    <a:lnTo>
                      <a:pt x="478" y="1217"/>
                    </a:lnTo>
                    <a:lnTo>
                      <a:pt x="448" y="1286"/>
                    </a:lnTo>
                    <a:lnTo>
                      <a:pt x="418" y="1350"/>
                    </a:lnTo>
                    <a:lnTo>
                      <a:pt x="386" y="1413"/>
                    </a:lnTo>
                    <a:lnTo>
                      <a:pt x="356" y="1475"/>
                    </a:lnTo>
                    <a:lnTo>
                      <a:pt x="323" y="1532"/>
                    </a:lnTo>
                    <a:lnTo>
                      <a:pt x="292" y="1586"/>
                    </a:lnTo>
                    <a:lnTo>
                      <a:pt x="259" y="1636"/>
                    </a:lnTo>
                    <a:lnTo>
                      <a:pt x="226" y="1683"/>
                    </a:lnTo>
                    <a:lnTo>
                      <a:pt x="193" y="1727"/>
                    </a:lnTo>
                    <a:lnTo>
                      <a:pt x="162" y="1764"/>
                    </a:lnTo>
                    <a:lnTo>
                      <a:pt x="130" y="1798"/>
                    </a:lnTo>
                    <a:lnTo>
                      <a:pt x="99" y="1825"/>
                    </a:lnTo>
                    <a:lnTo>
                      <a:pt x="67" y="1849"/>
                    </a:lnTo>
                    <a:lnTo>
                      <a:pt x="37" y="1866"/>
                    </a:lnTo>
                    <a:lnTo>
                      <a:pt x="8" y="1878"/>
                    </a:lnTo>
                    <a:lnTo>
                      <a:pt x="21" y="1884"/>
                    </a:lnTo>
                    <a:lnTo>
                      <a:pt x="0" y="1892"/>
                    </a:lnTo>
                    <a:lnTo>
                      <a:pt x="4" y="1901"/>
                    </a:lnTo>
                    <a:lnTo>
                      <a:pt x="13" y="1899"/>
                    </a:lnTo>
                    <a:lnTo>
                      <a:pt x="0" y="189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6111" name="Freeform 253"/>
              <p:cNvSpPr>
                <a:spLocks/>
              </p:cNvSpPr>
              <p:nvPr/>
            </p:nvSpPr>
            <p:spPr bwMode="auto">
              <a:xfrm>
                <a:off x="2608" y="3193"/>
                <a:ext cx="156" cy="321"/>
              </a:xfrm>
              <a:custGeom>
                <a:avLst/>
                <a:gdLst>
                  <a:gd name="T0" fmla="*/ 5 w 884"/>
                  <a:gd name="T1" fmla="*/ 10 h 1814"/>
                  <a:gd name="T2" fmla="*/ 5 w 884"/>
                  <a:gd name="T3" fmla="*/ 9 h 1814"/>
                  <a:gd name="T4" fmla="*/ 5 w 884"/>
                  <a:gd name="T5" fmla="*/ 8 h 1814"/>
                  <a:gd name="T6" fmla="*/ 5 w 884"/>
                  <a:gd name="T7" fmla="*/ 8 h 1814"/>
                  <a:gd name="T8" fmla="*/ 5 w 884"/>
                  <a:gd name="T9" fmla="*/ 7 h 1814"/>
                  <a:gd name="T10" fmla="*/ 5 w 884"/>
                  <a:gd name="T11" fmla="*/ 7 h 1814"/>
                  <a:gd name="T12" fmla="*/ 5 w 884"/>
                  <a:gd name="T13" fmla="*/ 6 h 1814"/>
                  <a:gd name="T14" fmla="*/ 5 w 884"/>
                  <a:gd name="T15" fmla="*/ 6 h 1814"/>
                  <a:gd name="T16" fmla="*/ 4 w 884"/>
                  <a:gd name="T17" fmla="*/ 5 h 1814"/>
                  <a:gd name="T18" fmla="*/ 4 w 884"/>
                  <a:gd name="T19" fmla="*/ 5 h 1814"/>
                  <a:gd name="T20" fmla="*/ 4 w 884"/>
                  <a:gd name="T21" fmla="*/ 4 h 1814"/>
                  <a:gd name="T22" fmla="*/ 4 w 884"/>
                  <a:gd name="T23" fmla="*/ 4 h 1814"/>
                  <a:gd name="T24" fmla="*/ 4 w 884"/>
                  <a:gd name="T25" fmla="*/ 4 h 1814"/>
                  <a:gd name="T26" fmla="*/ 3 w 884"/>
                  <a:gd name="T27" fmla="*/ 4 h 1814"/>
                  <a:gd name="T28" fmla="*/ 3 w 884"/>
                  <a:gd name="T29" fmla="*/ 3 h 1814"/>
                  <a:gd name="T30" fmla="*/ 3 w 884"/>
                  <a:gd name="T31" fmla="*/ 3 h 1814"/>
                  <a:gd name="T32" fmla="*/ 2 w 884"/>
                  <a:gd name="T33" fmla="*/ 2 h 1814"/>
                  <a:gd name="T34" fmla="*/ 2 w 884"/>
                  <a:gd name="T35" fmla="*/ 2 h 1814"/>
                  <a:gd name="T36" fmla="*/ 1 w 884"/>
                  <a:gd name="T37" fmla="*/ 2 h 1814"/>
                  <a:gd name="T38" fmla="*/ 1 w 884"/>
                  <a:gd name="T39" fmla="*/ 1 h 1814"/>
                  <a:gd name="T40" fmla="*/ 1 w 884"/>
                  <a:gd name="T41" fmla="*/ 1 h 1814"/>
                  <a:gd name="T42" fmla="*/ 1 w 884"/>
                  <a:gd name="T43" fmla="*/ 1 h 1814"/>
                  <a:gd name="T44" fmla="*/ 0 w 884"/>
                  <a:gd name="T45" fmla="*/ 1 h 1814"/>
                  <a:gd name="T46" fmla="*/ 0 w 884"/>
                  <a:gd name="T47" fmla="*/ 0 h 1814"/>
                  <a:gd name="T48" fmla="*/ 0 w 884"/>
                  <a:gd name="T49" fmla="*/ 1 h 1814"/>
                  <a:gd name="T50" fmla="*/ 0 w 884"/>
                  <a:gd name="T51" fmla="*/ 2 h 1814"/>
                  <a:gd name="T52" fmla="*/ 0 w 884"/>
                  <a:gd name="T53" fmla="*/ 2 h 1814"/>
                  <a:gd name="T54" fmla="*/ 0 w 884"/>
                  <a:gd name="T55" fmla="*/ 3 h 1814"/>
                  <a:gd name="T56" fmla="*/ 0 w 884"/>
                  <a:gd name="T57" fmla="*/ 4 h 1814"/>
                  <a:gd name="T58" fmla="*/ 0 w 884"/>
                  <a:gd name="T59" fmla="*/ 4 h 1814"/>
                  <a:gd name="T60" fmla="*/ 0 w 884"/>
                  <a:gd name="T61" fmla="*/ 5 h 1814"/>
                  <a:gd name="T62" fmla="*/ 0 w 884"/>
                  <a:gd name="T63" fmla="*/ 5 h 1814"/>
                  <a:gd name="T64" fmla="*/ 1 w 884"/>
                  <a:gd name="T65" fmla="*/ 6 h 1814"/>
                  <a:gd name="T66" fmla="*/ 1 w 884"/>
                  <a:gd name="T67" fmla="*/ 6 h 1814"/>
                  <a:gd name="T68" fmla="*/ 1 w 884"/>
                  <a:gd name="T69" fmla="*/ 7 h 1814"/>
                  <a:gd name="T70" fmla="*/ 2 w 884"/>
                  <a:gd name="T71" fmla="*/ 7 h 1814"/>
                  <a:gd name="T72" fmla="*/ 2 w 884"/>
                  <a:gd name="T73" fmla="*/ 8 h 1814"/>
                  <a:gd name="T74" fmla="*/ 3 w 884"/>
                  <a:gd name="T75" fmla="*/ 8 h 1814"/>
                  <a:gd name="T76" fmla="*/ 3 w 884"/>
                  <a:gd name="T77" fmla="*/ 9 h 1814"/>
                  <a:gd name="T78" fmla="*/ 4 w 884"/>
                  <a:gd name="T79" fmla="*/ 10 h 181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884"/>
                  <a:gd name="T121" fmla="*/ 0 h 1814"/>
                  <a:gd name="T122" fmla="*/ 884 w 884"/>
                  <a:gd name="T123" fmla="*/ 1814 h 181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884" h="1814">
                    <a:moveTo>
                      <a:pt x="864" y="1814"/>
                    </a:moveTo>
                    <a:lnTo>
                      <a:pt x="871" y="1747"/>
                    </a:lnTo>
                    <a:lnTo>
                      <a:pt x="876" y="1681"/>
                    </a:lnTo>
                    <a:lnTo>
                      <a:pt x="881" y="1619"/>
                    </a:lnTo>
                    <a:lnTo>
                      <a:pt x="883" y="1559"/>
                    </a:lnTo>
                    <a:lnTo>
                      <a:pt x="884" y="1501"/>
                    </a:lnTo>
                    <a:lnTo>
                      <a:pt x="884" y="1445"/>
                    </a:lnTo>
                    <a:lnTo>
                      <a:pt x="883" y="1391"/>
                    </a:lnTo>
                    <a:lnTo>
                      <a:pt x="880" y="1338"/>
                    </a:lnTo>
                    <a:lnTo>
                      <a:pt x="876" y="1288"/>
                    </a:lnTo>
                    <a:lnTo>
                      <a:pt x="870" y="1240"/>
                    </a:lnTo>
                    <a:lnTo>
                      <a:pt x="863" y="1194"/>
                    </a:lnTo>
                    <a:lnTo>
                      <a:pt x="855" y="1149"/>
                    </a:lnTo>
                    <a:lnTo>
                      <a:pt x="847" y="1106"/>
                    </a:lnTo>
                    <a:lnTo>
                      <a:pt x="837" y="1064"/>
                    </a:lnTo>
                    <a:lnTo>
                      <a:pt x="825" y="1025"/>
                    </a:lnTo>
                    <a:lnTo>
                      <a:pt x="813" y="985"/>
                    </a:lnTo>
                    <a:lnTo>
                      <a:pt x="800" y="948"/>
                    </a:lnTo>
                    <a:lnTo>
                      <a:pt x="786" y="913"/>
                    </a:lnTo>
                    <a:lnTo>
                      <a:pt x="771" y="877"/>
                    </a:lnTo>
                    <a:lnTo>
                      <a:pt x="755" y="845"/>
                    </a:lnTo>
                    <a:lnTo>
                      <a:pt x="738" y="812"/>
                    </a:lnTo>
                    <a:lnTo>
                      <a:pt x="720" y="780"/>
                    </a:lnTo>
                    <a:lnTo>
                      <a:pt x="701" y="750"/>
                    </a:lnTo>
                    <a:lnTo>
                      <a:pt x="682" y="720"/>
                    </a:lnTo>
                    <a:lnTo>
                      <a:pt x="662" y="692"/>
                    </a:lnTo>
                    <a:lnTo>
                      <a:pt x="641" y="663"/>
                    </a:lnTo>
                    <a:lnTo>
                      <a:pt x="620" y="637"/>
                    </a:lnTo>
                    <a:lnTo>
                      <a:pt x="598" y="610"/>
                    </a:lnTo>
                    <a:lnTo>
                      <a:pt x="575" y="583"/>
                    </a:lnTo>
                    <a:lnTo>
                      <a:pt x="552" y="558"/>
                    </a:lnTo>
                    <a:lnTo>
                      <a:pt x="528" y="533"/>
                    </a:lnTo>
                    <a:lnTo>
                      <a:pt x="503" y="509"/>
                    </a:lnTo>
                    <a:lnTo>
                      <a:pt x="444" y="452"/>
                    </a:lnTo>
                    <a:lnTo>
                      <a:pt x="390" y="402"/>
                    </a:lnTo>
                    <a:lnTo>
                      <a:pt x="340" y="359"/>
                    </a:lnTo>
                    <a:lnTo>
                      <a:pt x="296" y="319"/>
                    </a:lnTo>
                    <a:lnTo>
                      <a:pt x="256" y="285"/>
                    </a:lnTo>
                    <a:lnTo>
                      <a:pt x="219" y="255"/>
                    </a:lnTo>
                    <a:lnTo>
                      <a:pt x="187" y="228"/>
                    </a:lnTo>
                    <a:lnTo>
                      <a:pt x="158" y="203"/>
                    </a:lnTo>
                    <a:lnTo>
                      <a:pt x="131" y="179"/>
                    </a:lnTo>
                    <a:lnTo>
                      <a:pt x="109" y="157"/>
                    </a:lnTo>
                    <a:lnTo>
                      <a:pt x="89" y="134"/>
                    </a:lnTo>
                    <a:lnTo>
                      <a:pt x="72" y="111"/>
                    </a:lnTo>
                    <a:lnTo>
                      <a:pt x="58" y="87"/>
                    </a:lnTo>
                    <a:lnTo>
                      <a:pt x="46" y="61"/>
                    </a:lnTo>
                    <a:lnTo>
                      <a:pt x="36" y="32"/>
                    </a:lnTo>
                    <a:lnTo>
                      <a:pt x="28" y="0"/>
                    </a:lnTo>
                    <a:lnTo>
                      <a:pt x="22" y="100"/>
                    </a:lnTo>
                    <a:lnTo>
                      <a:pt x="17" y="193"/>
                    </a:lnTo>
                    <a:lnTo>
                      <a:pt x="12" y="280"/>
                    </a:lnTo>
                    <a:lnTo>
                      <a:pt x="8" y="361"/>
                    </a:lnTo>
                    <a:lnTo>
                      <a:pt x="4" y="435"/>
                    </a:lnTo>
                    <a:lnTo>
                      <a:pt x="1" y="505"/>
                    </a:lnTo>
                    <a:lnTo>
                      <a:pt x="0" y="569"/>
                    </a:lnTo>
                    <a:lnTo>
                      <a:pt x="0" y="629"/>
                    </a:lnTo>
                    <a:lnTo>
                      <a:pt x="1" y="684"/>
                    </a:lnTo>
                    <a:lnTo>
                      <a:pt x="4" y="737"/>
                    </a:lnTo>
                    <a:lnTo>
                      <a:pt x="9" y="786"/>
                    </a:lnTo>
                    <a:lnTo>
                      <a:pt x="16" y="832"/>
                    </a:lnTo>
                    <a:lnTo>
                      <a:pt x="25" y="876"/>
                    </a:lnTo>
                    <a:lnTo>
                      <a:pt x="37" y="917"/>
                    </a:lnTo>
                    <a:lnTo>
                      <a:pt x="50" y="958"/>
                    </a:lnTo>
                    <a:lnTo>
                      <a:pt x="67" y="997"/>
                    </a:lnTo>
                    <a:lnTo>
                      <a:pt x="87" y="1035"/>
                    </a:lnTo>
                    <a:lnTo>
                      <a:pt x="110" y="1073"/>
                    </a:lnTo>
                    <a:lnTo>
                      <a:pt x="137" y="1111"/>
                    </a:lnTo>
                    <a:lnTo>
                      <a:pt x="166" y="1151"/>
                    </a:lnTo>
                    <a:lnTo>
                      <a:pt x="200" y="1190"/>
                    </a:lnTo>
                    <a:lnTo>
                      <a:pt x="236" y="1231"/>
                    </a:lnTo>
                    <a:lnTo>
                      <a:pt x="279" y="1274"/>
                    </a:lnTo>
                    <a:lnTo>
                      <a:pt x="323" y="1320"/>
                    </a:lnTo>
                    <a:lnTo>
                      <a:pt x="374" y="1367"/>
                    </a:lnTo>
                    <a:lnTo>
                      <a:pt x="428" y="1418"/>
                    </a:lnTo>
                    <a:lnTo>
                      <a:pt x="489" y="1474"/>
                    </a:lnTo>
                    <a:lnTo>
                      <a:pt x="553" y="1531"/>
                    </a:lnTo>
                    <a:lnTo>
                      <a:pt x="623" y="1594"/>
                    </a:lnTo>
                    <a:lnTo>
                      <a:pt x="697" y="1663"/>
                    </a:lnTo>
                    <a:lnTo>
                      <a:pt x="778" y="1735"/>
                    </a:lnTo>
                    <a:lnTo>
                      <a:pt x="864" y="1814"/>
                    </a:lnTo>
                    <a:close/>
                  </a:path>
                </a:pathLst>
              </a:custGeom>
              <a:solidFill>
                <a:srgbClr val="00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6112" name="Freeform 254"/>
              <p:cNvSpPr>
                <a:spLocks/>
              </p:cNvSpPr>
              <p:nvPr/>
            </p:nvSpPr>
            <p:spPr bwMode="auto">
              <a:xfrm>
                <a:off x="2696" y="3282"/>
                <a:ext cx="70" cy="232"/>
              </a:xfrm>
              <a:custGeom>
                <a:avLst/>
                <a:gdLst>
                  <a:gd name="T0" fmla="*/ 0 w 401"/>
                  <a:gd name="T1" fmla="*/ 0 h 1314"/>
                  <a:gd name="T2" fmla="*/ 0 w 401"/>
                  <a:gd name="T3" fmla="*/ 0 h 1314"/>
                  <a:gd name="T4" fmla="*/ 1 w 401"/>
                  <a:gd name="T5" fmla="*/ 1 h 1314"/>
                  <a:gd name="T6" fmla="*/ 1 w 401"/>
                  <a:gd name="T7" fmla="*/ 1 h 1314"/>
                  <a:gd name="T8" fmla="*/ 1 w 401"/>
                  <a:gd name="T9" fmla="*/ 1 h 1314"/>
                  <a:gd name="T10" fmla="*/ 1 w 401"/>
                  <a:gd name="T11" fmla="*/ 2 h 1314"/>
                  <a:gd name="T12" fmla="*/ 1 w 401"/>
                  <a:gd name="T13" fmla="*/ 2 h 1314"/>
                  <a:gd name="T14" fmla="*/ 2 w 401"/>
                  <a:gd name="T15" fmla="*/ 2 h 1314"/>
                  <a:gd name="T16" fmla="*/ 2 w 401"/>
                  <a:gd name="T17" fmla="*/ 3 h 1314"/>
                  <a:gd name="T18" fmla="*/ 2 w 401"/>
                  <a:gd name="T19" fmla="*/ 3 h 1314"/>
                  <a:gd name="T20" fmla="*/ 2 w 401"/>
                  <a:gd name="T21" fmla="*/ 4 h 1314"/>
                  <a:gd name="T22" fmla="*/ 2 w 401"/>
                  <a:gd name="T23" fmla="*/ 4 h 1314"/>
                  <a:gd name="T24" fmla="*/ 2 w 401"/>
                  <a:gd name="T25" fmla="*/ 5 h 1314"/>
                  <a:gd name="T26" fmla="*/ 2 w 401"/>
                  <a:gd name="T27" fmla="*/ 5 h 1314"/>
                  <a:gd name="T28" fmla="*/ 2 w 401"/>
                  <a:gd name="T29" fmla="*/ 6 h 1314"/>
                  <a:gd name="T30" fmla="*/ 2 w 401"/>
                  <a:gd name="T31" fmla="*/ 7 h 1314"/>
                  <a:gd name="T32" fmla="*/ 2 w 401"/>
                  <a:gd name="T33" fmla="*/ 7 h 1314"/>
                  <a:gd name="T34" fmla="*/ 2 w 401"/>
                  <a:gd name="T35" fmla="*/ 7 h 1314"/>
                  <a:gd name="T36" fmla="*/ 2 w 401"/>
                  <a:gd name="T37" fmla="*/ 6 h 1314"/>
                  <a:gd name="T38" fmla="*/ 2 w 401"/>
                  <a:gd name="T39" fmla="*/ 5 h 1314"/>
                  <a:gd name="T40" fmla="*/ 2 w 401"/>
                  <a:gd name="T41" fmla="*/ 5 h 1314"/>
                  <a:gd name="T42" fmla="*/ 2 w 401"/>
                  <a:gd name="T43" fmla="*/ 4 h 1314"/>
                  <a:gd name="T44" fmla="*/ 2 w 401"/>
                  <a:gd name="T45" fmla="*/ 4 h 1314"/>
                  <a:gd name="T46" fmla="*/ 2 w 401"/>
                  <a:gd name="T47" fmla="*/ 3 h 1314"/>
                  <a:gd name="T48" fmla="*/ 2 w 401"/>
                  <a:gd name="T49" fmla="*/ 3 h 1314"/>
                  <a:gd name="T50" fmla="*/ 2 w 401"/>
                  <a:gd name="T51" fmla="*/ 2 h 1314"/>
                  <a:gd name="T52" fmla="*/ 2 w 401"/>
                  <a:gd name="T53" fmla="*/ 2 h 1314"/>
                  <a:gd name="T54" fmla="*/ 1 w 401"/>
                  <a:gd name="T55" fmla="*/ 2 h 1314"/>
                  <a:gd name="T56" fmla="*/ 1 w 401"/>
                  <a:gd name="T57" fmla="*/ 1 h 1314"/>
                  <a:gd name="T58" fmla="*/ 1 w 401"/>
                  <a:gd name="T59" fmla="*/ 1 h 1314"/>
                  <a:gd name="T60" fmla="*/ 1 w 401"/>
                  <a:gd name="T61" fmla="*/ 1 h 1314"/>
                  <a:gd name="T62" fmla="*/ 1 w 401"/>
                  <a:gd name="T63" fmla="*/ 0 h 1314"/>
                  <a:gd name="T64" fmla="*/ 0 w 401"/>
                  <a:gd name="T65" fmla="*/ 0 h 1314"/>
                  <a:gd name="T66" fmla="*/ 0 w 401"/>
                  <a:gd name="T67" fmla="*/ 0 h 1314"/>
                  <a:gd name="T68" fmla="*/ 0 w 401"/>
                  <a:gd name="T69" fmla="*/ 0 h 1314"/>
                  <a:gd name="T70" fmla="*/ 0 w 401"/>
                  <a:gd name="T71" fmla="*/ 0 h 131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01"/>
                  <a:gd name="T109" fmla="*/ 0 h 1314"/>
                  <a:gd name="T110" fmla="*/ 401 w 401"/>
                  <a:gd name="T111" fmla="*/ 1314 h 131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01" h="1314">
                    <a:moveTo>
                      <a:pt x="0" y="15"/>
                    </a:moveTo>
                    <a:lnTo>
                      <a:pt x="0" y="15"/>
                    </a:lnTo>
                    <a:lnTo>
                      <a:pt x="25" y="40"/>
                    </a:lnTo>
                    <a:lnTo>
                      <a:pt x="49" y="65"/>
                    </a:lnTo>
                    <a:lnTo>
                      <a:pt x="72" y="90"/>
                    </a:lnTo>
                    <a:lnTo>
                      <a:pt x="93" y="115"/>
                    </a:lnTo>
                    <a:lnTo>
                      <a:pt x="116" y="143"/>
                    </a:lnTo>
                    <a:lnTo>
                      <a:pt x="137" y="169"/>
                    </a:lnTo>
                    <a:lnTo>
                      <a:pt x="158" y="198"/>
                    </a:lnTo>
                    <a:lnTo>
                      <a:pt x="178" y="225"/>
                    </a:lnTo>
                    <a:lnTo>
                      <a:pt x="197" y="256"/>
                    </a:lnTo>
                    <a:lnTo>
                      <a:pt x="216" y="285"/>
                    </a:lnTo>
                    <a:lnTo>
                      <a:pt x="234" y="316"/>
                    </a:lnTo>
                    <a:lnTo>
                      <a:pt x="250" y="349"/>
                    </a:lnTo>
                    <a:lnTo>
                      <a:pt x="266" y="380"/>
                    </a:lnTo>
                    <a:lnTo>
                      <a:pt x="280" y="416"/>
                    </a:lnTo>
                    <a:lnTo>
                      <a:pt x="294" y="451"/>
                    </a:lnTo>
                    <a:lnTo>
                      <a:pt x="308" y="488"/>
                    </a:lnTo>
                    <a:lnTo>
                      <a:pt x="319" y="526"/>
                    </a:lnTo>
                    <a:lnTo>
                      <a:pt x="331" y="566"/>
                    </a:lnTo>
                    <a:lnTo>
                      <a:pt x="342" y="608"/>
                    </a:lnTo>
                    <a:lnTo>
                      <a:pt x="350" y="650"/>
                    </a:lnTo>
                    <a:lnTo>
                      <a:pt x="357" y="694"/>
                    </a:lnTo>
                    <a:lnTo>
                      <a:pt x="364" y="740"/>
                    </a:lnTo>
                    <a:lnTo>
                      <a:pt x="371" y="789"/>
                    </a:lnTo>
                    <a:lnTo>
                      <a:pt x="375" y="839"/>
                    </a:lnTo>
                    <a:lnTo>
                      <a:pt x="377" y="890"/>
                    </a:lnTo>
                    <a:lnTo>
                      <a:pt x="377" y="944"/>
                    </a:lnTo>
                    <a:lnTo>
                      <a:pt x="377" y="1000"/>
                    </a:lnTo>
                    <a:lnTo>
                      <a:pt x="376" y="1058"/>
                    </a:lnTo>
                    <a:lnTo>
                      <a:pt x="376" y="1118"/>
                    </a:lnTo>
                    <a:lnTo>
                      <a:pt x="371" y="1179"/>
                    </a:lnTo>
                    <a:lnTo>
                      <a:pt x="365" y="1244"/>
                    </a:lnTo>
                    <a:lnTo>
                      <a:pt x="359" y="1311"/>
                    </a:lnTo>
                    <a:lnTo>
                      <a:pt x="380" y="1314"/>
                    </a:lnTo>
                    <a:lnTo>
                      <a:pt x="386" y="1247"/>
                    </a:lnTo>
                    <a:lnTo>
                      <a:pt x="392" y="1181"/>
                    </a:lnTo>
                    <a:lnTo>
                      <a:pt x="397" y="1118"/>
                    </a:lnTo>
                    <a:lnTo>
                      <a:pt x="400" y="1058"/>
                    </a:lnTo>
                    <a:lnTo>
                      <a:pt x="401" y="1000"/>
                    </a:lnTo>
                    <a:lnTo>
                      <a:pt x="401" y="944"/>
                    </a:lnTo>
                    <a:lnTo>
                      <a:pt x="398" y="890"/>
                    </a:lnTo>
                    <a:lnTo>
                      <a:pt x="396" y="836"/>
                    </a:lnTo>
                    <a:lnTo>
                      <a:pt x="392" y="786"/>
                    </a:lnTo>
                    <a:lnTo>
                      <a:pt x="385" y="738"/>
                    </a:lnTo>
                    <a:lnTo>
                      <a:pt x="379" y="692"/>
                    </a:lnTo>
                    <a:lnTo>
                      <a:pt x="371" y="647"/>
                    </a:lnTo>
                    <a:lnTo>
                      <a:pt x="363" y="602"/>
                    </a:lnTo>
                    <a:lnTo>
                      <a:pt x="352" y="560"/>
                    </a:lnTo>
                    <a:lnTo>
                      <a:pt x="340" y="521"/>
                    </a:lnTo>
                    <a:lnTo>
                      <a:pt x="329" y="480"/>
                    </a:lnTo>
                    <a:lnTo>
                      <a:pt x="315" y="443"/>
                    </a:lnTo>
                    <a:lnTo>
                      <a:pt x="301" y="408"/>
                    </a:lnTo>
                    <a:lnTo>
                      <a:pt x="287" y="373"/>
                    </a:lnTo>
                    <a:lnTo>
                      <a:pt x="271" y="338"/>
                    </a:lnTo>
                    <a:lnTo>
                      <a:pt x="252" y="306"/>
                    </a:lnTo>
                    <a:lnTo>
                      <a:pt x="234" y="274"/>
                    </a:lnTo>
                    <a:lnTo>
                      <a:pt x="216" y="243"/>
                    </a:lnTo>
                    <a:lnTo>
                      <a:pt x="196" y="212"/>
                    </a:lnTo>
                    <a:lnTo>
                      <a:pt x="176" y="185"/>
                    </a:lnTo>
                    <a:lnTo>
                      <a:pt x="155" y="156"/>
                    </a:lnTo>
                    <a:lnTo>
                      <a:pt x="134" y="130"/>
                    </a:lnTo>
                    <a:lnTo>
                      <a:pt x="112" y="102"/>
                    </a:lnTo>
                    <a:lnTo>
                      <a:pt x="88" y="75"/>
                    </a:lnTo>
                    <a:lnTo>
                      <a:pt x="65" y="50"/>
                    </a:lnTo>
                    <a:lnTo>
                      <a:pt x="41" y="25"/>
                    </a:lnTo>
                    <a:lnTo>
                      <a:pt x="16" y="0"/>
                    </a:lnTo>
                    <a:lnTo>
                      <a:pt x="0" y="1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6113" name="Freeform 255"/>
              <p:cNvSpPr>
                <a:spLocks/>
              </p:cNvSpPr>
              <p:nvPr/>
            </p:nvSpPr>
            <p:spPr bwMode="auto">
              <a:xfrm>
                <a:off x="2611" y="3181"/>
                <a:ext cx="87" cy="103"/>
              </a:xfrm>
              <a:custGeom>
                <a:avLst/>
                <a:gdLst>
                  <a:gd name="T0" fmla="*/ 0 w 494"/>
                  <a:gd name="T1" fmla="*/ 0 h 586"/>
                  <a:gd name="T2" fmla="*/ 0 w 494"/>
                  <a:gd name="T3" fmla="*/ 0 h 586"/>
                  <a:gd name="T4" fmla="*/ 0 w 494"/>
                  <a:gd name="T5" fmla="*/ 1 h 586"/>
                  <a:gd name="T6" fmla="*/ 0 w 494"/>
                  <a:gd name="T7" fmla="*/ 1 h 586"/>
                  <a:gd name="T8" fmla="*/ 0 w 494"/>
                  <a:gd name="T9" fmla="*/ 1 h 586"/>
                  <a:gd name="T10" fmla="*/ 0 w 494"/>
                  <a:gd name="T11" fmla="*/ 1 h 586"/>
                  <a:gd name="T12" fmla="*/ 0 w 494"/>
                  <a:gd name="T13" fmla="*/ 1 h 586"/>
                  <a:gd name="T14" fmla="*/ 1 w 494"/>
                  <a:gd name="T15" fmla="*/ 1 h 586"/>
                  <a:gd name="T16" fmla="*/ 1 w 494"/>
                  <a:gd name="T17" fmla="*/ 1 h 586"/>
                  <a:gd name="T18" fmla="*/ 1 w 494"/>
                  <a:gd name="T19" fmla="*/ 2 h 586"/>
                  <a:gd name="T20" fmla="*/ 1 w 494"/>
                  <a:gd name="T21" fmla="*/ 2 h 586"/>
                  <a:gd name="T22" fmla="*/ 1 w 494"/>
                  <a:gd name="T23" fmla="*/ 2 h 586"/>
                  <a:gd name="T24" fmla="*/ 1 w 494"/>
                  <a:gd name="T25" fmla="*/ 2 h 586"/>
                  <a:gd name="T26" fmla="*/ 1 w 494"/>
                  <a:gd name="T27" fmla="*/ 2 h 586"/>
                  <a:gd name="T28" fmla="*/ 2 w 494"/>
                  <a:gd name="T29" fmla="*/ 2 h 586"/>
                  <a:gd name="T30" fmla="*/ 2 w 494"/>
                  <a:gd name="T31" fmla="*/ 3 h 586"/>
                  <a:gd name="T32" fmla="*/ 2 w 494"/>
                  <a:gd name="T33" fmla="*/ 3 h 586"/>
                  <a:gd name="T34" fmla="*/ 3 w 494"/>
                  <a:gd name="T35" fmla="*/ 3 h 586"/>
                  <a:gd name="T36" fmla="*/ 3 w 494"/>
                  <a:gd name="T37" fmla="*/ 3 h 586"/>
                  <a:gd name="T38" fmla="*/ 2 w 494"/>
                  <a:gd name="T39" fmla="*/ 3 h 586"/>
                  <a:gd name="T40" fmla="*/ 2 w 494"/>
                  <a:gd name="T41" fmla="*/ 2 h 586"/>
                  <a:gd name="T42" fmla="*/ 2 w 494"/>
                  <a:gd name="T43" fmla="*/ 2 h 586"/>
                  <a:gd name="T44" fmla="*/ 2 w 494"/>
                  <a:gd name="T45" fmla="*/ 2 h 586"/>
                  <a:gd name="T46" fmla="*/ 1 w 494"/>
                  <a:gd name="T47" fmla="*/ 2 h 586"/>
                  <a:gd name="T48" fmla="*/ 1 w 494"/>
                  <a:gd name="T49" fmla="*/ 2 h 586"/>
                  <a:gd name="T50" fmla="*/ 1 w 494"/>
                  <a:gd name="T51" fmla="*/ 2 h 586"/>
                  <a:gd name="T52" fmla="*/ 1 w 494"/>
                  <a:gd name="T53" fmla="*/ 1 h 586"/>
                  <a:gd name="T54" fmla="*/ 1 w 494"/>
                  <a:gd name="T55" fmla="*/ 1 h 586"/>
                  <a:gd name="T56" fmla="*/ 1 w 494"/>
                  <a:gd name="T57" fmla="*/ 1 h 586"/>
                  <a:gd name="T58" fmla="*/ 0 w 494"/>
                  <a:gd name="T59" fmla="*/ 1 h 586"/>
                  <a:gd name="T60" fmla="*/ 0 w 494"/>
                  <a:gd name="T61" fmla="*/ 1 h 586"/>
                  <a:gd name="T62" fmla="*/ 0 w 494"/>
                  <a:gd name="T63" fmla="*/ 1 h 586"/>
                  <a:gd name="T64" fmla="*/ 0 w 494"/>
                  <a:gd name="T65" fmla="*/ 1 h 586"/>
                  <a:gd name="T66" fmla="*/ 0 w 494"/>
                  <a:gd name="T67" fmla="*/ 1 h 586"/>
                  <a:gd name="T68" fmla="*/ 0 w 494"/>
                  <a:gd name="T69" fmla="*/ 0 h 586"/>
                  <a:gd name="T70" fmla="*/ 0 w 494"/>
                  <a:gd name="T71" fmla="*/ 0 h 586"/>
                  <a:gd name="T72" fmla="*/ 0 w 494"/>
                  <a:gd name="T73" fmla="*/ 0 h 586"/>
                  <a:gd name="T74" fmla="*/ 0 w 494"/>
                  <a:gd name="T75" fmla="*/ 0 h 586"/>
                  <a:gd name="T76" fmla="*/ 0 w 494"/>
                  <a:gd name="T77" fmla="*/ 0 h 586"/>
                  <a:gd name="T78" fmla="*/ 0 w 494"/>
                  <a:gd name="T79" fmla="*/ 0 h 58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494"/>
                  <a:gd name="T121" fmla="*/ 0 h 586"/>
                  <a:gd name="T122" fmla="*/ 494 w 494"/>
                  <a:gd name="T123" fmla="*/ 586 h 58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494" h="586">
                    <a:moveTo>
                      <a:pt x="21" y="70"/>
                    </a:moveTo>
                    <a:lnTo>
                      <a:pt x="0" y="73"/>
                    </a:lnTo>
                    <a:lnTo>
                      <a:pt x="8" y="105"/>
                    </a:lnTo>
                    <a:lnTo>
                      <a:pt x="19" y="135"/>
                    </a:lnTo>
                    <a:lnTo>
                      <a:pt x="30" y="162"/>
                    </a:lnTo>
                    <a:lnTo>
                      <a:pt x="46" y="187"/>
                    </a:lnTo>
                    <a:lnTo>
                      <a:pt x="63" y="211"/>
                    </a:lnTo>
                    <a:lnTo>
                      <a:pt x="84" y="235"/>
                    </a:lnTo>
                    <a:lnTo>
                      <a:pt x="107" y="257"/>
                    </a:lnTo>
                    <a:lnTo>
                      <a:pt x="133" y="281"/>
                    </a:lnTo>
                    <a:lnTo>
                      <a:pt x="163" y="305"/>
                    </a:lnTo>
                    <a:lnTo>
                      <a:pt x="196" y="334"/>
                    </a:lnTo>
                    <a:lnTo>
                      <a:pt x="233" y="363"/>
                    </a:lnTo>
                    <a:lnTo>
                      <a:pt x="271" y="397"/>
                    </a:lnTo>
                    <a:lnTo>
                      <a:pt x="315" y="437"/>
                    </a:lnTo>
                    <a:lnTo>
                      <a:pt x="365" y="480"/>
                    </a:lnTo>
                    <a:lnTo>
                      <a:pt x="419" y="530"/>
                    </a:lnTo>
                    <a:lnTo>
                      <a:pt x="478" y="586"/>
                    </a:lnTo>
                    <a:lnTo>
                      <a:pt x="494" y="571"/>
                    </a:lnTo>
                    <a:lnTo>
                      <a:pt x="435" y="514"/>
                    </a:lnTo>
                    <a:lnTo>
                      <a:pt x="381" y="464"/>
                    </a:lnTo>
                    <a:lnTo>
                      <a:pt x="331" y="421"/>
                    </a:lnTo>
                    <a:lnTo>
                      <a:pt x="286" y="382"/>
                    </a:lnTo>
                    <a:lnTo>
                      <a:pt x="246" y="347"/>
                    </a:lnTo>
                    <a:lnTo>
                      <a:pt x="209" y="316"/>
                    </a:lnTo>
                    <a:lnTo>
                      <a:pt x="176" y="290"/>
                    </a:lnTo>
                    <a:lnTo>
                      <a:pt x="149" y="265"/>
                    </a:lnTo>
                    <a:lnTo>
                      <a:pt x="122" y="241"/>
                    </a:lnTo>
                    <a:lnTo>
                      <a:pt x="100" y="219"/>
                    </a:lnTo>
                    <a:lnTo>
                      <a:pt x="82" y="198"/>
                    </a:lnTo>
                    <a:lnTo>
                      <a:pt x="64" y="174"/>
                    </a:lnTo>
                    <a:lnTo>
                      <a:pt x="51" y="152"/>
                    </a:lnTo>
                    <a:lnTo>
                      <a:pt x="40" y="127"/>
                    </a:lnTo>
                    <a:lnTo>
                      <a:pt x="29" y="99"/>
                    </a:lnTo>
                    <a:lnTo>
                      <a:pt x="21" y="68"/>
                    </a:lnTo>
                    <a:lnTo>
                      <a:pt x="0" y="70"/>
                    </a:lnTo>
                    <a:lnTo>
                      <a:pt x="21" y="68"/>
                    </a:lnTo>
                    <a:lnTo>
                      <a:pt x="4" y="0"/>
                    </a:lnTo>
                    <a:lnTo>
                      <a:pt x="0" y="70"/>
                    </a:lnTo>
                    <a:lnTo>
                      <a:pt x="21" y="7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6114" name="Freeform 256"/>
              <p:cNvSpPr>
                <a:spLocks/>
              </p:cNvSpPr>
              <p:nvPr/>
            </p:nvSpPr>
            <p:spPr bwMode="auto">
              <a:xfrm>
                <a:off x="2606" y="3193"/>
                <a:ext cx="156" cy="325"/>
              </a:xfrm>
              <a:custGeom>
                <a:avLst/>
                <a:gdLst>
                  <a:gd name="T0" fmla="*/ 5 w 887"/>
                  <a:gd name="T1" fmla="*/ 10 h 1836"/>
                  <a:gd name="T2" fmla="*/ 4 w 887"/>
                  <a:gd name="T3" fmla="*/ 9 h 1836"/>
                  <a:gd name="T4" fmla="*/ 3 w 887"/>
                  <a:gd name="T5" fmla="*/ 8 h 1836"/>
                  <a:gd name="T6" fmla="*/ 2 w 887"/>
                  <a:gd name="T7" fmla="*/ 8 h 1836"/>
                  <a:gd name="T8" fmla="*/ 2 w 887"/>
                  <a:gd name="T9" fmla="*/ 7 h 1836"/>
                  <a:gd name="T10" fmla="*/ 1 w 887"/>
                  <a:gd name="T11" fmla="*/ 7 h 1836"/>
                  <a:gd name="T12" fmla="*/ 1 w 887"/>
                  <a:gd name="T13" fmla="*/ 6 h 1836"/>
                  <a:gd name="T14" fmla="*/ 1 w 887"/>
                  <a:gd name="T15" fmla="*/ 6 h 1836"/>
                  <a:gd name="T16" fmla="*/ 1 w 887"/>
                  <a:gd name="T17" fmla="*/ 5 h 1836"/>
                  <a:gd name="T18" fmla="*/ 0 w 887"/>
                  <a:gd name="T19" fmla="*/ 5 h 1836"/>
                  <a:gd name="T20" fmla="*/ 0 w 887"/>
                  <a:gd name="T21" fmla="*/ 5 h 1836"/>
                  <a:gd name="T22" fmla="*/ 0 w 887"/>
                  <a:gd name="T23" fmla="*/ 4 h 1836"/>
                  <a:gd name="T24" fmla="*/ 0 w 887"/>
                  <a:gd name="T25" fmla="*/ 4 h 1836"/>
                  <a:gd name="T26" fmla="*/ 0 w 887"/>
                  <a:gd name="T27" fmla="*/ 3 h 1836"/>
                  <a:gd name="T28" fmla="*/ 0 w 887"/>
                  <a:gd name="T29" fmla="*/ 2 h 1836"/>
                  <a:gd name="T30" fmla="*/ 0 w 887"/>
                  <a:gd name="T31" fmla="*/ 1 h 1836"/>
                  <a:gd name="T32" fmla="*/ 0 w 887"/>
                  <a:gd name="T33" fmla="*/ 0 h 1836"/>
                  <a:gd name="T34" fmla="*/ 0 w 887"/>
                  <a:gd name="T35" fmla="*/ 1 h 1836"/>
                  <a:gd name="T36" fmla="*/ 0 w 887"/>
                  <a:gd name="T37" fmla="*/ 2 h 1836"/>
                  <a:gd name="T38" fmla="*/ 0 w 887"/>
                  <a:gd name="T39" fmla="*/ 2 h 1836"/>
                  <a:gd name="T40" fmla="*/ 0 w 887"/>
                  <a:gd name="T41" fmla="*/ 3 h 1836"/>
                  <a:gd name="T42" fmla="*/ 0 w 887"/>
                  <a:gd name="T43" fmla="*/ 4 h 1836"/>
                  <a:gd name="T44" fmla="*/ 0 w 887"/>
                  <a:gd name="T45" fmla="*/ 4 h 1836"/>
                  <a:gd name="T46" fmla="*/ 0 w 887"/>
                  <a:gd name="T47" fmla="*/ 5 h 1836"/>
                  <a:gd name="T48" fmla="*/ 0 w 887"/>
                  <a:gd name="T49" fmla="*/ 5 h 1836"/>
                  <a:gd name="T50" fmla="*/ 1 w 887"/>
                  <a:gd name="T51" fmla="*/ 6 h 1836"/>
                  <a:gd name="T52" fmla="*/ 1 w 887"/>
                  <a:gd name="T53" fmla="*/ 6 h 1836"/>
                  <a:gd name="T54" fmla="*/ 1 w 887"/>
                  <a:gd name="T55" fmla="*/ 7 h 1836"/>
                  <a:gd name="T56" fmla="*/ 2 w 887"/>
                  <a:gd name="T57" fmla="*/ 7 h 1836"/>
                  <a:gd name="T58" fmla="*/ 2 w 887"/>
                  <a:gd name="T59" fmla="*/ 8 h 1836"/>
                  <a:gd name="T60" fmla="*/ 3 w 887"/>
                  <a:gd name="T61" fmla="*/ 8 h 1836"/>
                  <a:gd name="T62" fmla="*/ 3 w 887"/>
                  <a:gd name="T63" fmla="*/ 9 h 1836"/>
                  <a:gd name="T64" fmla="*/ 4 w 887"/>
                  <a:gd name="T65" fmla="*/ 10 h 1836"/>
                  <a:gd name="T66" fmla="*/ 5 w 887"/>
                  <a:gd name="T67" fmla="*/ 10 h 1836"/>
                  <a:gd name="T68" fmla="*/ 5 w 887"/>
                  <a:gd name="T69" fmla="*/ 10 h 1836"/>
                  <a:gd name="T70" fmla="*/ 5 w 887"/>
                  <a:gd name="T71" fmla="*/ 10 h 18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87"/>
                  <a:gd name="T109" fmla="*/ 0 h 1836"/>
                  <a:gd name="T110" fmla="*/ 887 w 887"/>
                  <a:gd name="T111" fmla="*/ 1836 h 18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87" h="1836">
                    <a:moveTo>
                      <a:pt x="866" y="1812"/>
                    </a:moveTo>
                    <a:lnTo>
                      <a:pt x="884" y="1806"/>
                    </a:lnTo>
                    <a:lnTo>
                      <a:pt x="798" y="1727"/>
                    </a:lnTo>
                    <a:lnTo>
                      <a:pt x="717" y="1655"/>
                    </a:lnTo>
                    <a:lnTo>
                      <a:pt x="643" y="1586"/>
                    </a:lnTo>
                    <a:lnTo>
                      <a:pt x="573" y="1523"/>
                    </a:lnTo>
                    <a:lnTo>
                      <a:pt x="509" y="1466"/>
                    </a:lnTo>
                    <a:lnTo>
                      <a:pt x="448" y="1411"/>
                    </a:lnTo>
                    <a:lnTo>
                      <a:pt x="394" y="1359"/>
                    </a:lnTo>
                    <a:lnTo>
                      <a:pt x="343" y="1312"/>
                    </a:lnTo>
                    <a:lnTo>
                      <a:pt x="298" y="1266"/>
                    </a:lnTo>
                    <a:lnTo>
                      <a:pt x="256" y="1223"/>
                    </a:lnTo>
                    <a:lnTo>
                      <a:pt x="220" y="1182"/>
                    </a:lnTo>
                    <a:lnTo>
                      <a:pt x="187" y="1144"/>
                    </a:lnTo>
                    <a:lnTo>
                      <a:pt x="158" y="1105"/>
                    </a:lnTo>
                    <a:lnTo>
                      <a:pt x="132" y="1067"/>
                    </a:lnTo>
                    <a:lnTo>
                      <a:pt x="108" y="1030"/>
                    </a:lnTo>
                    <a:lnTo>
                      <a:pt x="90" y="992"/>
                    </a:lnTo>
                    <a:lnTo>
                      <a:pt x="72" y="954"/>
                    </a:lnTo>
                    <a:lnTo>
                      <a:pt x="59" y="914"/>
                    </a:lnTo>
                    <a:lnTo>
                      <a:pt x="48" y="874"/>
                    </a:lnTo>
                    <a:lnTo>
                      <a:pt x="38" y="830"/>
                    </a:lnTo>
                    <a:lnTo>
                      <a:pt x="32" y="784"/>
                    </a:lnTo>
                    <a:lnTo>
                      <a:pt x="27" y="736"/>
                    </a:lnTo>
                    <a:lnTo>
                      <a:pt x="24" y="684"/>
                    </a:lnTo>
                    <a:lnTo>
                      <a:pt x="24" y="629"/>
                    </a:lnTo>
                    <a:lnTo>
                      <a:pt x="24" y="569"/>
                    </a:lnTo>
                    <a:lnTo>
                      <a:pt x="24" y="505"/>
                    </a:lnTo>
                    <a:lnTo>
                      <a:pt x="27" y="435"/>
                    </a:lnTo>
                    <a:lnTo>
                      <a:pt x="30" y="361"/>
                    </a:lnTo>
                    <a:lnTo>
                      <a:pt x="34" y="280"/>
                    </a:lnTo>
                    <a:lnTo>
                      <a:pt x="40" y="193"/>
                    </a:lnTo>
                    <a:lnTo>
                      <a:pt x="45" y="100"/>
                    </a:lnTo>
                    <a:lnTo>
                      <a:pt x="50" y="0"/>
                    </a:lnTo>
                    <a:lnTo>
                      <a:pt x="29" y="0"/>
                    </a:lnTo>
                    <a:lnTo>
                      <a:pt x="24" y="100"/>
                    </a:lnTo>
                    <a:lnTo>
                      <a:pt x="19" y="193"/>
                    </a:lnTo>
                    <a:lnTo>
                      <a:pt x="13" y="280"/>
                    </a:lnTo>
                    <a:lnTo>
                      <a:pt x="9" y="361"/>
                    </a:lnTo>
                    <a:lnTo>
                      <a:pt x="5" y="435"/>
                    </a:lnTo>
                    <a:lnTo>
                      <a:pt x="3" y="505"/>
                    </a:lnTo>
                    <a:lnTo>
                      <a:pt x="0" y="569"/>
                    </a:lnTo>
                    <a:lnTo>
                      <a:pt x="0" y="629"/>
                    </a:lnTo>
                    <a:lnTo>
                      <a:pt x="3" y="684"/>
                    </a:lnTo>
                    <a:lnTo>
                      <a:pt x="5" y="738"/>
                    </a:lnTo>
                    <a:lnTo>
                      <a:pt x="11" y="787"/>
                    </a:lnTo>
                    <a:lnTo>
                      <a:pt x="17" y="833"/>
                    </a:lnTo>
                    <a:lnTo>
                      <a:pt x="27" y="879"/>
                    </a:lnTo>
                    <a:lnTo>
                      <a:pt x="38" y="919"/>
                    </a:lnTo>
                    <a:lnTo>
                      <a:pt x="51" y="961"/>
                    </a:lnTo>
                    <a:lnTo>
                      <a:pt x="69" y="1002"/>
                    </a:lnTo>
                    <a:lnTo>
                      <a:pt x="90" y="1040"/>
                    </a:lnTo>
                    <a:lnTo>
                      <a:pt x="113" y="1080"/>
                    </a:lnTo>
                    <a:lnTo>
                      <a:pt x="139" y="1118"/>
                    </a:lnTo>
                    <a:lnTo>
                      <a:pt x="168" y="1157"/>
                    </a:lnTo>
                    <a:lnTo>
                      <a:pt x="204" y="1198"/>
                    </a:lnTo>
                    <a:lnTo>
                      <a:pt x="241" y="1239"/>
                    </a:lnTo>
                    <a:lnTo>
                      <a:pt x="283" y="1282"/>
                    </a:lnTo>
                    <a:lnTo>
                      <a:pt x="327" y="1328"/>
                    </a:lnTo>
                    <a:lnTo>
                      <a:pt x="379" y="1375"/>
                    </a:lnTo>
                    <a:lnTo>
                      <a:pt x="432" y="1426"/>
                    </a:lnTo>
                    <a:lnTo>
                      <a:pt x="493" y="1481"/>
                    </a:lnTo>
                    <a:lnTo>
                      <a:pt x="557" y="1539"/>
                    </a:lnTo>
                    <a:lnTo>
                      <a:pt x="627" y="1602"/>
                    </a:lnTo>
                    <a:lnTo>
                      <a:pt x="702" y="1670"/>
                    </a:lnTo>
                    <a:lnTo>
                      <a:pt x="782" y="1743"/>
                    </a:lnTo>
                    <a:lnTo>
                      <a:pt x="868" y="1821"/>
                    </a:lnTo>
                    <a:lnTo>
                      <a:pt x="887" y="1815"/>
                    </a:lnTo>
                    <a:lnTo>
                      <a:pt x="868" y="1821"/>
                    </a:lnTo>
                    <a:lnTo>
                      <a:pt x="886" y="1836"/>
                    </a:lnTo>
                    <a:lnTo>
                      <a:pt x="887" y="1815"/>
                    </a:lnTo>
                    <a:lnTo>
                      <a:pt x="866" y="18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6115" name="Freeform 257"/>
              <p:cNvSpPr>
                <a:spLocks/>
              </p:cNvSpPr>
              <p:nvPr/>
            </p:nvSpPr>
            <p:spPr bwMode="auto">
              <a:xfrm>
                <a:off x="2566" y="3396"/>
                <a:ext cx="241" cy="231"/>
              </a:xfrm>
              <a:custGeom>
                <a:avLst/>
                <a:gdLst>
                  <a:gd name="T0" fmla="*/ 7 w 1362"/>
                  <a:gd name="T1" fmla="*/ 7 h 1305"/>
                  <a:gd name="T2" fmla="*/ 7 w 1362"/>
                  <a:gd name="T3" fmla="*/ 7 h 1305"/>
                  <a:gd name="T4" fmla="*/ 6 w 1362"/>
                  <a:gd name="T5" fmla="*/ 7 h 1305"/>
                  <a:gd name="T6" fmla="*/ 6 w 1362"/>
                  <a:gd name="T7" fmla="*/ 7 h 1305"/>
                  <a:gd name="T8" fmla="*/ 5 w 1362"/>
                  <a:gd name="T9" fmla="*/ 7 h 1305"/>
                  <a:gd name="T10" fmla="*/ 5 w 1362"/>
                  <a:gd name="T11" fmla="*/ 6 h 1305"/>
                  <a:gd name="T12" fmla="*/ 5 w 1362"/>
                  <a:gd name="T13" fmla="*/ 6 h 1305"/>
                  <a:gd name="T14" fmla="*/ 4 w 1362"/>
                  <a:gd name="T15" fmla="*/ 6 h 1305"/>
                  <a:gd name="T16" fmla="*/ 4 w 1362"/>
                  <a:gd name="T17" fmla="*/ 6 h 1305"/>
                  <a:gd name="T18" fmla="*/ 4 w 1362"/>
                  <a:gd name="T19" fmla="*/ 5 h 1305"/>
                  <a:gd name="T20" fmla="*/ 3 w 1362"/>
                  <a:gd name="T21" fmla="*/ 5 h 1305"/>
                  <a:gd name="T22" fmla="*/ 3 w 1362"/>
                  <a:gd name="T23" fmla="*/ 5 h 1305"/>
                  <a:gd name="T24" fmla="*/ 3 w 1362"/>
                  <a:gd name="T25" fmla="*/ 5 h 1305"/>
                  <a:gd name="T26" fmla="*/ 2 w 1362"/>
                  <a:gd name="T27" fmla="*/ 4 h 1305"/>
                  <a:gd name="T28" fmla="*/ 2 w 1362"/>
                  <a:gd name="T29" fmla="*/ 4 h 1305"/>
                  <a:gd name="T30" fmla="*/ 2 w 1362"/>
                  <a:gd name="T31" fmla="*/ 4 h 1305"/>
                  <a:gd name="T32" fmla="*/ 2 w 1362"/>
                  <a:gd name="T33" fmla="*/ 3 h 1305"/>
                  <a:gd name="T34" fmla="*/ 2 w 1362"/>
                  <a:gd name="T35" fmla="*/ 3 h 1305"/>
                  <a:gd name="T36" fmla="*/ 2 w 1362"/>
                  <a:gd name="T37" fmla="*/ 3 h 1305"/>
                  <a:gd name="T38" fmla="*/ 2 w 1362"/>
                  <a:gd name="T39" fmla="*/ 2 h 1305"/>
                  <a:gd name="T40" fmla="*/ 1 w 1362"/>
                  <a:gd name="T41" fmla="*/ 2 h 1305"/>
                  <a:gd name="T42" fmla="*/ 1 w 1362"/>
                  <a:gd name="T43" fmla="*/ 2 h 1305"/>
                  <a:gd name="T44" fmla="*/ 1 w 1362"/>
                  <a:gd name="T45" fmla="*/ 1 h 1305"/>
                  <a:gd name="T46" fmla="*/ 0 w 1362"/>
                  <a:gd name="T47" fmla="*/ 0 h 1305"/>
                  <a:gd name="T48" fmla="*/ 0 w 1362"/>
                  <a:gd name="T49" fmla="*/ 0 h 1305"/>
                  <a:gd name="T50" fmla="*/ 1 w 1362"/>
                  <a:gd name="T51" fmla="*/ 0 h 1305"/>
                  <a:gd name="T52" fmla="*/ 2 w 1362"/>
                  <a:gd name="T53" fmla="*/ 1 h 1305"/>
                  <a:gd name="T54" fmla="*/ 3 w 1362"/>
                  <a:gd name="T55" fmla="*/ 1 h 1305"/>
                  <a:gd name="T56" fmla="*/ 3 w 1362"/>
                  <a:gd name="T57" fmla="*/ 1 h 1305"/>
                  <a:gd name="T58" fmla="*/ 4 w 1362"/>
                  <a:gd name="T59" fmla="*/ 1 h 1305"/>
                  <a:gd name="T60" fmla="*/ 5 w 1362"/>
                  <a:gd name="T61" fmla="*/ 2 h 1305"/>
                  <a:gd name="T62" fmla="*/ 5 w 1362"/>
                  <a:gd name="T63" fmla="*/ 2 h 1305"/>
                  <a:gd name="T64" fmla="*/ 6 w 1362"/>
                  <a:gd name="T65" fmla="*/ 3 h 1305"/>
                  <a:gd name="T66" fmla="*/ 6 w 1362"/>
                  <a:gd name="T67" fmla="*/ 3 h 1305"/>
                  <a:gd name="T68" fmla="*/ 7 w 1362"/>
                  <a:gd name="T69" fmla="*/ 4 h 1305"/>
                  <a:gd name="T70" fmla="*/ 7 w 1362"/>
                  <a:gd name="T71" fmla="*/ 4 h 1305"/>
                  <a:gd name="T72" fmla="*/ 7 w 1362"/>
                  <a:gd name="T73" fmla="*/ 5 h 1305"/>
                  <a:gd name="T74" fmla="*/ 7 w 1362"/>
                  <a:gd name="T75" fmla="*/ 6 h 1305"/>
                  <a:gd name="T76" fmla="*/ 7 w 1362"/>
                  <a:gd name="T77" fmla="*/ 6 h 1305"/>
                  <a:gd name="T78" fmla="*/ 8 w 1362"/>
                  <a:gd name="T79" fmla="*/ 7 h 130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362"/>
                  <a:gd name="T121" fmla="*/ 0 h 1305"/>
                  <a:gd name="T122" fmla="*/ 1362 w 1362"/>
                  <a:gd name="T123" fmla="*/ 1305 h 1305"/>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362" h="1305">
                    <a:moveTo>
                      <a:pt x="1362" y="1305"/>
                    </a:moveTo>
                    <a:lnTo>
                      <a:pt x="1316" y="1295"/>
                    </a:lnTo>
                    <a:lnTo>
                      <a:pt x="1273" y="1283"/>
                    </a:lnTo>
                    <a:lnTo>
                      <a:pt x="1228" y="1271"/>
                    </a:lnTo>
                    <a:lnTo>
                      <a:pt x="1186" y="1258"/>
                    </a:lnTo>
                    <a:lnTo>
                      <a:pt x="1144" y="1246"/>
                    </a:lnTo>
                    <a:lnTo>
                      <a:pt x="1102" y="1233"/>
                    </a:lnTo>
                    <a:lnTo>
                      <a:pt x="1063" y="1219"/>
                    </a:lnTo>
                    <a:lnTo>
                      <a:pt x="1023" y="1204"/>
                    </a:lnTo>
                    <a:lnTo>
                      <a:pt x="984" y="1190"/>
                    </a:lnTo>
                    <a:lnTo>
                      <a:pt x="947" y="1174"/>
                    </a:lnTo>
                    <a:lnTo>
                      <a:pt x="910" y="1157"/>
                    </a:lnTo>
                    <a:lnTo>
                      <a:pt x="875" y="1141"/>
                    </a:lnTo>
                    <a:lnTo>
                      <a:pt x="839" y="1123"/>
                    </a:lnTo>
                    <a:lnTo>
                      <a:pt x="805" y="1104"/>
                    </a:lnTo>
                    <a:lnTo>
                      <a:pt x="772" y="1086"/>
                    </a:lnTo>
                    <a:lnTo>
                      <a:pt x="741" y="1066"/>
                    </a:lnTo>
                    <a:lnTo>
                      <a:pt x="711" y="1045"/>
                    </a:lnTo>
                    <a:lnTo>
                      <a:pt x="680" y="1024"/>
                    </a:lnTo>
                    <a:lnTo>
                      <a:pt x="651" y="1002"/>
                    </a:lnTo>
                    <a:lnTo>
                      <a:pt x="623" y="978"/>
                    </a:lnTo>
                    <a:lnTo>
                      <a:pt x="596" y="955"/>
                    </a:lnTo>
                    <a:lnTo>
                      <a:pt x="570" y="930"/>
                    </a:lnTo>
                    <a:lnTo>
                      <a:pt x="545" y="904"/>
                    </a:lnTo>
                    <a:lnTo>
                      <a:pt x="521" y="877"/>
                    </a:lnTo>
                    <a:lnTo>
                      <a:pt x="499" y="850"/>
                    </a:lnTo>
                    <a:lnTo>
                      <a:pt x="477" y="821"/>
                    </a:lnTo>
                    <a:lnTo>
                      <a:pt x="456" y="791"/>
                    </a:lnTo>
                    <a:lnTo>
                      <a:pt x="436" y="759"/>
                    </a:lnTo>
                    <a:lnTo>
                      <a:pt x="418" y="728"/>
                    </a:lnTo>
                    <a:lnTo>
                      <a:pt x="401" y="693"/>
                    </a:lnTo>
                    <a:lnTo>
                      <a:pt x="385" y="659"/>
                    </a:lnTo>
                    <a:lnTo>
                      <a:pt x="369" y="624"/>
                    </a:lnTo>
                    <a:lnTo>
                      <a:pt x="355" y="587"/>
                    </a:lnTo>
                    <a:lnTo>
                      <a:pt x="341" y="556"/>
                    </a:lnTo>
                    <a:lnTo>
                      <a:pt x="330" y="527"/>
                    </a:lnTo>
                    <a:lnTo>
                      <a:pt x="319" y="499"/>
                    </a:lnTo>
                    <a:lnTo>
                      <a:pt x="307" y="473"/>
                    </a:lnTo>
                    <a:lnTo>
                      <a:pt x="295" y="447"/>
                    </a:lnTo>
                    <a:lnTo>
                      <a:pt x="282" y="420"/>
                    </a:lnTo>
                    <a:lnTo>
                      <a:pt x="268" y="393"/>
                    </a:lnTo>
                    <a:lnTo>
                      <a:pt x="250" y="361"/>
                    </a:lnTo>
                    <a:lnTo>
                      <a:pt x="228" y="327"/>
                    </a:lnTo>
                    <a:lnTo>
                      <a:pt x="204" y="289"/>
                    </a:lnTo>
                    <a:lnTo>
                      <a:pt x="175" y="246"/>
                    </a:lnTo>
                    <a:lnTo>
                      <a:pt x="139" y="196"/>
                    </a:lnTo>
                    <a:lnTo>
                      <a:pt x="100" y="139"/>
                    </a:lnTo>
                    <a:lnTo>
                      <a:pt x="54" y="74"/>
                    </a:lnTo>
                    <a:lnTo>
                      <a:pt x="0" y="0"/>
                    </a:lnTo>
                    <a:lnTo>
                      <a:pt x="71" y="12"/>
                    </a:lnTo>
                    <a:lnTo>
                      <a:pt x="142" y="26"/>
                    </a:lnTo>
                    <a:lnTo>
                      <a:pt x="211" y="44"/>
                    </a:lnTo>
                    <a:lnTo>
                      <a:pt x="278" y="63"/>
                    </a:lnTo>
                    <a:lnTo>
                      <a:pt x="345" y="84"/>
                    </a:lnTo>
                    <a:lnTo>
                      <a:pt x="411" y="108"/>
                    </a:lnTo>
                    <a:lnTo>
                      <a:pt x="475" y="133"/>
                    </a:lnTo>
                    <a:lnTo>
                      <a:pt x="537" y="160"/>
                    </a:lnTo>
                    <a:lnTo>
                      <a:pt x="599" y="191"/>
                    </a:lnTo>
                    <a:lnTo>
                      <a:pt x="658" y="222"/>
                    </a:lnTo>
                    <a:lnTo>
                      <a:pt x="714" y="255"/>
                    </a:lnTo>
                    <a:lnTo>
                      <a:pt x="770" y="290"/>
                    </a:lnTo>
                    <a:lnTo>
                      <a:pt x="823" y="327"/>
                    </a:lnTo>
                    <a:lnTo>
                      <a:pt x="875" y="367"/>
                    </a:lnTo>
                    <a:lnTo>
                      <a:pt x="925" y="407"/>
                    </a:lnTo>
                    <a:lnTo>
                      <a:pt x="972" y="449"/>
                    </a:lnTo>
                    <a:lnTo>
                      <a:pt x="1017" y="493"/>
                    </a:lnTo>
                    <a:lnTo>
                      <a:pt x="1059" y="537"/>
                    </a:lnTo>
                    <a:lnTo>
                      <a:pt x="1099" y="584"/>
                    </a:lnTo>
                    <a:lnTo>
                      <a:pt x="1137" y="633"/>
                    </a:lnTo>
                    <a:lnTo>
                      <a:pt x="1172" y="682"/>
                    </a:lnTo>
                    <a:lnTo>
                      <a:pt x="1204" y="733"/>
                    </a:lnTo>
                    <a:lnTo>
                      <a:pt x="1233" y="785"/>
                    </a:lnTo>
                    <a:lnTo>
                      <a:pt x="1261" y="839"/>
                    </a:lnTo>
                    <a:lnTo>
                      <a:pt x="1285" y="893"/>
                    </a:lnTo>
                    <a:lnTo>
                      <a:pt x="1306" y="949"/>
                    </a:lnTo>
                    <a:lnTo>
                      <a:pt x="1323" y="1006"/>
                    </a:lnTo>
                    <a:lnTo>
                      <a:pt x="1337" y="1064"/>
                    </a:lnTo>
                    <a:lnTo>
                      <a:pt x="1349" y="1123"/>
                    </a:lnTo>
                    <a:lnTo>
                      <a:pt x="1357" y="1183"/>
                    </a:lnTo>
                    <a:lnTo>
                      <a:pt x="1361" y="1244"/>
                    </a:lnTo>
                    <a:lnTo>
                      <a:pt x="1362" y="1305"/>
                    </a:lnTo>
                    <a:close/>
                  </a:path>
                </a:pathLst>
              </a:custGeom>
              <a:solidFill>
                <a:srgbClr val="00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6116" name="Freeform 258"/>
              <p:cNvSpPr>
                <a:spLocks/>
              </p:cNvSpPr>
              <p:nvPr/>
            </p:nvSpPr>
            <p:spPr bwMode="auto">
              <a:xfrm>
                <a:off x="2630" y="3506"/>
                <a:ext cx="177" cy="123"/>
              </a:xfrm>
              <a:custGeom>
                <a:avLst/>
                <a:gdLst>
                  <a:gd name="T0" fmla="*/ 0 w 1006"/>
                  <a:gd name="T1" fmla="*/ 0 h 696"/>
                  <a:gd name="T2" fmla="*/ 0 w 1006"/>
                  <a:gd name="T3" fmla="*/ 0 h 696"/>
                  <a:gd name="T4" fmla="*/ 0 w 1006"/>
                  <a:gd name="T5" fmla="*/ 1 h 696"/>
                  <a:gd name="T6" fmla="*/ 1 w 1006"/>
                  <a:gd name="T7" fmla="*/ 1 h 696"/>
                  <a:gd name="T8" fmla="*/ 1 w 1006"/>
                  <a:gd name="T9" fmla="*/ 1 h 696"/>
                  <a:gd name="T10" fmla="*/ 1 w 1006"/>
                  <a:gd name="T11" fmla="*/ 2 h 696"/>
                  <a:gd name="T12" fmla="*/ 1 w 1006"/>
                  <a:gd name="T13" fmla="*/ 2 h 696"/>
                  <a:gd name="T14" fmla="*/ 2 w 1006"/>
                  <a:gd name="T15" fmla="*/ 2 h 696"/>
                  <a:gd name="T16" fmla="*/ 2 w 1006"/>
                  <a:gd name="T17" fmla="*/ 2 h 696"/>
                  <a:gd name="T18" fmla="*/ 2 w 1006"/>
                  <a:gd name="T19" fmla="*/ 3 h 696"/>
                  <a:gd name="T20" fmla="*/ 3 w 1006"/>
                  <a:gd name="T21" fmla="*/ 3 h 696"/>
                  <a:gd name="T22" fmla="*/ 3 w 1006"/>
                  <a:gd name="T23" fmla="*/ 3 h 696"/>
                  <a:gd name="T24" fmla="*/ 4 w 1006"/>
                  <a:gd name="T25" fmla="*/ 3 h 696"/>
                  <a:gd name="T26" fmla="*/ 4 w 1006"/>
                  <a:gd name="T27" fmla="*/ 3 h 696"/>
                  <a:gd name="T28" fmla="*/ 5 w 1006"/>
                  <a:gd name="T29" fmla="*/ 4 h 696"/>
                  <a:gd name="T30" fmla="*/ 5 w 1006"/>
                  <a:gd name="T31" fmla="*/ 4 h 696"/>
                  <a:gd name="T32" fmla="*/ 5 w 1006"/>
                  <a:gd name="T33" fmla="*/ 4 h 696"/>
                  <a:gd name="T34" fmla="*/ 5 w 1006"/>
                  <a:gd name="T35" fmla="*/ 4 h 696"/>
                  <a:gd name="T36" fmla="*/ 5 w 1006"/>
                  <a:gd name="T37" fmla="*/ 4 h 696"/>
                  <a:gd name="T38" fmla="*/ 4 w 1006"/>
                  <a:gd name="T39" fmla="*/ 3 h 696"/>
                  <a:gd name="T40" fmla="*/ 4 w 1006"/>
                  <a:gd name="T41" fmla="*/ 3 h 696"/>
                  <a:gd name="T42" fmla="*/ 4 w 1006"/>
                  <a:gd name="T43" fmla="*/ 3 h 696"/>
                  <a:gd name="T44" fmla="*/ 3 w 1006"/>
                  <a:gd name="T45" fmla="*/ 3 h 696"/>
                  <a:gd name="T46" fmla="*/ 3 w 1006"/>
                  <a:gd name="T47" fmla="*/ 3 h 696"/>
                  <a:gd name="T48" fmla="*/ 2 w 1006"/>
                  <a:gd name="T49" fmla="*/ 2 h 696"/>
                  <a:gd name="T50" fmla="*/ 2 w 1006"/>
                  <a:gd name="T51" fmla="*/ 2 h 696"/>
                  <a:gd name="T52" fmla="*/ 2 w 1006"/>
                  <a:gd name="T53" fmla="*/ 2 h 696"/>
                  <a:gd name="T54" fmla="*/ 1 w 1006"/>
                  <a:gd name="T55" fmla="*/ 2 h 696"/>
                  <a:gd name="T56" fmla="*/ 1 w 1006"/>
                  <a:gd name="T57" fmla="*/ 2 h 696"/>
                  <a:gd name="T58" fmla="*/ 1 w 1006"/>
                  <a:gd name="T59" fmla="*/ 1 h 696"/>
                  <a:gd name="T60" fmla="*/ 1 w 1006"/>
                  <a:gd name="T61" fmla="*/ 1 h 696"/>
                  <a:gd name="T62" fmla="*/ 0 w 1006"/>
                  <a:gd name="T63" fmla="*/ 1 h 696"/>
                  <a:gd name="T64" fmla="*/ 0 w 1006"/>
                  <a:gd name="T65" fmla="*/ 0 h 696"/>
                  <a:gd name="T66" fmla="*/ 0 w 1006"/>
                  <a:gd name="T67" fmla="*/ 0 h 696"/>
                  <a:gd name="T68" fmla="*/ 0 w 1006"/>
                  <a:gd name="T69" fmla="*/ 0 h 69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006"/>
                  <a:gd name="T106" fmla="*/ 0 h 696"/>
                  <a:gd name="T107" fmla="*/ 1006 w 1006"/>
                  <a:gd name="T108" fmla="*/ 696 h 69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006" h="696">
                    <a:moveTo>
                      <a:pt x="0" y="8"/>
                    </a:moveTo>
                    <a:lnTo>
                      <a:pt x="0" y="8"/>
                    </a:lnTo>
                    <a:lnTo>
                      <a:pt x="15" y="43"/>
                    </a:lnTo>
                    <a:lnTo>
                      <a:pt x="31" y="79"/>
                    </a:lnTo>
                    <a:lnTo>
                      <a:pt x="49" y="113"/>
                    </a:lnTo>
                    <a:lnTo>
                      <a:pt x="68" y="144"/>
                    </a:lnTo>
                    <a:lnTo>
                      <a:pt x="88" y="177"/>
                    </a:lnTo>
                    <a:lnTo>
                      <a:pt x="109" y="207"/>
                    </a:lnTo>
                    <a:lnTo>
                      <a:pt x="131" y="236"/>
                    </a:lnTo>
                    <a:lnTo>
                      <a:pt x="155" y="265"/>
                    </a:lnTo>
                    <a:lnTo>
                      <a:pt x="178" y="291"/>
                    </a:lnTo>
                    <a:lnTo>
                      <a:pt x="203" y="318"/>
                    </a:lnTo>
                    <a:lnTo>
                      <a:pt x="229" y="343"/>
                    </a:lnTo>
                    <a:lnTo>
                      <a:pt x="256" y="366"/>
                    </a:lnTo>
                    <a:lnTo>
                      <a:pt x="286" y="391"/>
                    </a:lnTo>
                    <a:lnTo>
                      <a:pt x="315" y="413"/>
                    </a:lnTo>
                    <a:lnTo>
                      <a:pt x="345" y="435"/>
                    </a:lnTo>
                    <a:lnTo>
                      <a:pt x="375" y="456"/>
                    </a:lnTo>
                    <a:lnTo>
                      <a:pt x="408" y="475"/>
                    </a:lnTo>
                    <a:lnTo>
                      <a:pt x="441" y="494"/>
                    </a:lnTo>
                    <a:lnTo>
                      <a:pt x="475" y="513"/>
                    </a:lnTo>
                    <a:lnTo>
                      <a:pt x="510" y="532"/>
                    </a:lnTo>
                    <a:lnTo>
                      <a:pt x="547" y="547"/>
                    </a:lnTo>
                    <a:lnTo>
                      <a:pt x="584" y="564"/>
                    </a:lnTo>
                    <a:lnTo>
                      <a:pt x="621" y="580"/>
                    </a:lnTo>
                    <a:lnTo>
                      <a:pt x="660" y="595"/>
                    </a:lnTo>
                    <a:lnTo>
                      <a:pt x="700" y="609"/>
                    </a:lnTo>
                    <a:lnTo>
                      <a:pt x="739" y="624"/>
                    </a:lnTo>
                    <a:lnTo>
                      <a:pt x="782" y="637"/>
                    </a:lnTo>
                    <a:lnTo>
                      <a:pt x="824" y="649"/>
                    </a:lnTo>
                    <a:lnTo>
                      <a:pt x="866" y="662"/>
                    </a:lnTo>
                    <a:lnTo>
                      <a:pt x="911" y="673"/>
                    </a:lnTo>
                    <a:lnTo>
                      <a:pt x="954" y="685"/>
                    </a:lnTo>
                    <a:lnTo>
                      <a:pt x="1000" y="696"/>
                    </a:lnTo>
                    <a:lnTo>
                      <a:pt x="1006" y="675"/>
                    </a:lnTo>
                    <a:lnTo>
                      <a:pt x="960" y="664"/>
                    </a:lnTo>
                    <a:lnTo>
                      <a:pt x="916" y="652"/>
                    </a:lnTo>
                    <a:lnTo>
                      <a:pt x="872" y="641"/>
                    </a:lnTo>
                    <a:lnTo>
                      <a:pt x="830" y="627"/>
                    </a:lnTo>
                    <a:lnTo>
                      <a:pt x="788" y="616"/>
                    </a:lnTo>
                    <a:lnTo>
                      <a:pt x="747" y="603"/>
                    </a:lnTo>
                    <a:lnTo>
                      <a:pt x="707" y="588"/>
                    </a:lnTo>
                    <a:lnTo>
                      <a:pt x="668" y="574"/>
                    </a:lnTo>
                    <a:lnTo>
                      <a:pt x="629" y="559"/>
                    </a:lnTo>
                    <a:lnTo>
                      <a:pt x="592" y="543"/>
                    </a:lnTo>
                    <a:lnTo>
                      <a:pt x="555" y="526"/>
                    </a:lnTo>
                    <a:lnTo>
                      <a:pt x="521" y="511"/>
                    </a:lnTo>
                    <a:lnTo>
                      <a:pt x="485" y="492"/>
                    </a:lnTo>
                    <a:lnTo>
                      <a:pt x="451" y="475"/>
                    </a:lnTo>
                    <a:lnTo>
                      <a:pt x="419" y="457"/>
                    </a:lnTo>
                    <a:lnTo>
                      <a:pt x="388" y="437"/>
                    </a:lnTo>
                    <a:lnTo>
                      <a:pt x="358" y="416"/>
                    </a:lnTo>
                    <a:lnTo>
                      <a:pt x="328" y="395"/>
                    </a:lnTo>
                    <a:lnTo>
                      <a:pt x="299" y="373"/>
                    </a:lnTo>
                    <a:lnTo>
                      <a:pt x="271" y="350"/>
                    </a:lnTo>
                    <a:lnTo>
                      <a:pt x="245" y="327"/>
                    </a:lnTo>
                    <a:lnTo>
                      <a:pt x="219" y="302"/>
                    </a:lnTo>
                    <a:lnTo>
                      <a:pt x="194" y="276"/>
                    </a:lnTo>
                    <a:lnTo>
                      <a:pt x="170" y="249"/>
                    </a:lnTo>
                    <a:lnTo>
                      <a:pt x="149" y="223"/>
                    </a:lnTo>
                    <a:lnTo>
                      <a:pt x="127" y="194"/>
                    </a:lnTo>
                    <a:lnTo>
                      <a:pt x="106" y="164"/>
                    </a:lnTo>
                    <a:lnTo>
                      <a:pt x="86" y="134"/>
                    </a:lnTo>
                    <a:lnTo>
                      <a:pt x="68" y="102"/>
                    </a:lnTo>
                    <a:lnTo>
                      <a:pt x="52" y="68"/>
                    </a:lnTo>
                    <a:lnTo>
                      <a:pt x="36" y="35"/>
                    </a:lnTo>
                    <a:lnTo>
                      <a:pt x="21" y="0"/>
                    </a:lnTo>
                    <a:lnTo>
                      <a:pt x="0" y="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6117" name="Freeform 259"/>
              <p:cNvSpPr>
                <a:spLocks/>
              </p:cNvSpPr>
              <p:nvPr/>
            </p:nvSpPr>
            <p:spPr bwMode="auto">
              <a:xfrm>
                <a:off x="2562" y="3394"/>
                <a:ext cx="72" cy="114"/>
              </a:xfrm>
              <a:custGeom>
                <a:avLst/>
                <a:gdLst>
                  <a:gd name="T0" fmla="*/ 0 w 405"/>
                  <a:gd name="T1" fmla="*/ 0 h 642"/>
                  <a:gd name="T2" fmla="*/ 0 w 405"/>
                  <a:gd name="T3" fmla="*/ 0 h 642"/>
                  <a:gd name="T4" fmla="*/ 0 w 405"/>
                  <a:gd name="T5" fmla="*/ 1 h 642"/>
                  <a:gd name="T6" fmla="*/ 1 w 405"/>
                  <a:gd name="T7" fmla="*/ 1 h 642"/>
                  <a:gd name="T8" fmla="*/ 1 w 405"/>
                  <a:gd name="T9" fmla="*/ 1 h 642"/>
                  <a:gd name="T10" fmla="*/ 1 w 405"/>
                  <a:gd name="T11" fmla="*/ 1 h 642"/>
                  <a:gd name="T12" fmla="*/ 1 w 405"/>
                  <a:gd name="T13" fmla="*/ 2 h 642"/>
                  <a:gd name="T14" fmla="*/ 1 w 405"/>
                  <a:gd name="T15" fmla="*/ 2 h 642"/>
                  <a:gd name="T16" fmla="*/ 1 w 405"/>
                  <a:gd name="T17" fmla="*/ 2 h 642"/>
                  <a:gd name="T18" fmla="*/ 2 w 405"/>
                  <a:gd name="T19" fmla="*/ 2 h 642"/>
                  <a:gd name="T20" fmla="*/ 2 w 405"/>
                  <a:gd name="T21" fmla="*/ 2 h 642"/>
                  <a:gd name="T22" fmla="*/ 2 w 405"/>
                  <a:gd name="T23" fmla="*/ 3 h 642"/>
                  <a:gd name="T24" fmla="*/ 2 w 405"/>
                  <a:gd name="T25" fmla="*/ 3 h 642"/>
                  <a:gd name="T26" fmla="*/ 2 w 405"/>
                  <a:gd name="T27" fmla="*/ 3 h 642"/>
                  <a:gd name="T28" fmla="*/ 2 w 405"/>
                  <a:gd name="T29" fmla="*/ 3 h 642"/>
                  <a:gd name="T30" fmla="*/ 2 w 405"/>
                  <a:gd name="T31" fmla="*/ 3 h 642"/>
                  <a:gd name="T32" fmla="*/ 2 w 405"/>
                  <a:gd name="T33" fmla="*/ 3 h 642"/>
                  <a:gd name="T34" fmla="*/ 2 w 405"/>
                  <a:gd name="T35" fmla="*/ 4 h 642"/>
                  <a:gd name="T36" fmla="*/ 2 w 405"/>
                  <a:gd name="T37" fmla="*/ 4 h 642"/>
                  <a:gd name="T38" fmla="*/ 2 w 405"/>
                  <a:gd name="T39" fmla="*/ 3 h 642"/>
                  <a:gd name="T40" fmla="*/ 2 w 405"/>
                  <a:gd name="T41" fmla="*/ 3 h 642"/>
                  <a:gd name="T42" fmla="*/ 2 w 405"/>
                  <a:gd name="T43" fmla="*/ 3 h 642"/>
                  <a:gd name="T44" fmla="*/ 2 w 405"/>
                  <a:gd name="T45" fmla="*/ 3 h 642"/>
                  <a:gd name="T46" fmla="*/ 2 w 405"/>
                  <a:gd name="T47" fmla="*/ 3 h 642"/>
                  <a:gd name="T48" fmla="*/ 2 w 405"/>
                  <a:gd name="T49" fmla="*/ 2 h 642"/>
                  <a:gd name="T50" fmla="*/ 2 w 405"/>
                  <a:gd name="T51" fmla="*/ 2 h 642"/>
                  <a:gd name="T52" fmla="*/ 2 w 405"/>
                  <a:gd name="T53" fmla="*/ 2 h 642"/>
                  <a:gd name="T54" fmla="*/ 2 w 405"/>
                  <a:gd name="T55" fmla="*/ 2 h 642"/>
                  <a:gd name="T56" fmla="*/ 1 w 405"/>
                  <a:gd name="T57" fmla="*/ 2 h 642"/>
                  <a:gd name="T58" fmla="*/ 1 w 405"/>
                  <a:gd name="T59" fmla="*/ 2 h 642"/>
                  <a:gd name="T60" fmla="*/ 1 w 405"/>
                  <a:gd name="T61" fmla="*/ 1 h 642"/>
                  <a:gd name="T62" fmla="*/ 1 w 405"/>
                  <a:gd name="T63" fmla="*/ 1 h 642"/>
                  <a:gd name="T64" fmla="*/ 1 w 405"/>
                  <a:gd name="T65" fmla="*/ 1 h 642"/>
                  <a:gd name="T66" fmla="*/ 1 w 405"/>
                  <a:gd name="T67" fmla="*/ 0 h 642"/>
                  <a:gd name="T68" fmla="*/ 0 w 405"/>
                  <a:gd name="T69" fmla="*/ 0 h 642"/>
                  <a:gd name="T70" fmla="*/ 0 w 405"/>
                  <a:gd name="T71" fmla="*/ 0 h 642"/>
                  <a:gd name="T72" fmla="*/ 0 w 405"/>
                  <a:gd name="T73" fmla="*/ 0 h 642"/>
                  <a:gd name="T74" fmla="*/ 0 w 405"/>
                  <a:gd name="T75" fmla="*/ 0 h 642"/>
                  <a:gd name="T76" fmla="*/ 0 w 405"/>
                  <a:gd name="T77" fmla="*/ 0 h 642"/>
                  <a:gd name="T78" fmla="*/ 0 w 405"/>
                  <a:gd name="T79" fmla="*/ 0 h 642"/>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405"/>
                  <a:gd name="T121" fmla="*/ 0 h 642"/>
                  <a:gd name="T122" fmla="*/ 405 w 405"/>
                  <a:gd name="T123" fmla="*/ 642 h 642"/>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405" h="642">
                    <a:moveTo>
                      <a:pt x="26" y="4"/>
                    </a:moveTo>
                    <a:lnTo>
                      <a:pt x="16" y="21"/>
                    </a:lnTo>
                    <a:lnTo>
                      <a:pt x="70" y="94"/>
                    </a:lnTo>
                    <a:lnTo>
                      <a:pt x="116" y="160"/>
                    </a:lnTo>
                    <a:lnTo>
                      <a:pt x="155" y="216"/>
                    </a:lnTo>
                    <a:lnTo>
                      <a:pt x="190" y="266"/>
                    </a:lnTo>
                    <a:lnTo>
                      <a:pt x="219" y="310"/>
                    </a:lnTo>
                    <a:lnTo>
                      <a:pt x="244" y="348"/>
                    </a:lnTo>
                    <a:lnTo>
                      <a:pt x="265" y="381"/>
                    </a:lnTo>
                    <a:lnTo>
                      <a:pt x="284" y="412"/>
                    </a:lnTo>
                    <a:lnTo>
                      <a:pt x="297" y="440"/>
                    </a:lnTo>
                    <a:lnTo>
                      <a:pt x="310" y="466"/>
                    </a:lnTo>
                    <a:lnTo>
                      <a:pt x="322" y="491"/>
                    </a:lnTo>
                    <a:lnTo>
                      <a:pt x="334" y="517"/>
                    </a:lnTo>
                    <a:lnTo>
                      <a:pt x="344" y="545"/>
                    </a:lnTo>
                    <a:lnTo>
                      <a:pt x="356" y="574"/>
                    </a:lnTo>
                    <a:lnTo>
                      <a:pt x="369" y="605"/>
                    </a:lnTo>
                    <a:lnTo>
                      <a:pt x="384" y="642"/>
                    </a:lnTo>
                    <a:lnTo>
                      <a:pt x="405" y="634"/>
                    </a:lnTo>
                    <a:lnTo>
                      <a:pt x="390" y="597"/>
                    </a:lnTo>
                    <a:lnTo>
                      <a:pt x="377" y="566"/>
                    </a:lnTo>
                    <a:lnTo>
                      <a:pt x="365" y="537"/>
                    </a:lnTo>
                    <a:lnTo>
                      <a:pt x="355" y="509"/>
                    </a:lnTo>
                    <a:lnTo>
                      <a:pt x="343" y="483"/>
                    </a:lnTo>
                    <a:lnTo>
                      <a:pt x="331" y="455"/>
                    </a:lnTo>
                    <a:lnTo>
                      <a:pt x="318" y="429"/>
                    </a:lnTo>
                    <a:lnTo>
                      <a:pt x="302" y="402"/>
                    </a:lnTo>
                    <a:lnTo>
                      <a:pt x="284" y="370"/>
                    </a:lnTo>
                    <a:lnTo>
                      <a:pt x="263" y="335"/>
                    </a:lnTo>
                    <a:lnTo>
                      <a:pt x="238" y="297"/>
                    </a:lnTo>
                    <a:lnTo>
                      <a:pt x="209" y="253"/>
                    </a:lnTo>
                    <a:lnTo>
                      <a:pt x="173" y="203"/>
                    </a:lnTo>
                    <a:lnTo>
                      <a:pt x="134" y="147"/>
                    </a:lnTo>
                    <a:lnTo>
                      <a:pt x="88" y="81"/>
                    </a:lnTo>
                    <a:lnTo>
                      <a:pt x="34" y="8"/>
                    </a:lnTo>
                    <a:lnTo>
                      <a:pt x="24" y="25"/>
                    </a:lnTo>
                    <a:lnTo>
                      <a:pt x="26" y="4"/>
                    </a:lnTo>
                    <a:lnTo>
                      <a:pt x="0" y="0"/>
                    </a:lnTo>
                    <a:lnTo>
                      <a:pt x="16" y="21"/>
                    </a:lnTo>
                    <a:lnTo>
                      <a:pt x="26"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6118" name="Freeform 260"/>
              <p:cNvSpPr>
                <a:spLocks/>
              </p:cNvSpPr>
              <p:nvPr/>
            </p:nvSpPr>
            <p:spPr bwMode="auto">
              <a:xfrm>
                <a:off x="2566" y="3395"/>
                <a:ext cx="243" cy="235"/>
              </a:xfrm>
              <a:custGeom>
                <a:avLst/>
                <a:gdLst>
                  <a:gd name="T0" fmla="*/ 8 w 1374"/>
                  <a:gd name="T1" fmla="*/ 7 h 1330"/>
                  <a:gd name="T2" fmla="*/ 8 w 1374"/>
                  <a:gd name="T3" fmla="*/ 7 h 1330"/>
                  <a:gd name="T4" fmla="*/ 7 w 1374"/>
                  <a:gd name="T5" fmla="*/ 6 h 1330"/>
                  <a:gd name="T6" fmla="*/ 7 w 1374"/>
                  <a:gd name="T7" fmla="*/ 5 h 1330"/>
                  <a:gd name="T8" fmla="*/ 7 w 1374"/>
                  <a:gd name="T9" fmla="*/ 5 h 1330"/>
                  <a:gd name="T10" fmla="*/ 7 w 1374"/>
                  <a:gd name="T11" fmla="*/ 4 h 1330"/>
                  <a:gd name="T12" fmla="*/ 6 w 1374"/>
                  <a:gd name="T13" fmla="*/ 4 h 1330"/>
                  <a:gd name="T14" fmla="*/ 6 w 1374"/>
                  <a:gd name="T15" fmla="*/ 3 h 1330"/>
                  <a:gd name="T16" fmla="*/ 5 w 1374"/>
                  <a:gd name="T17" fmla="*/ 2 h 1330"/>
                  <a:gd name="T18" fmla="*/ 5 w 1374"/>
                  <a:gd name="T19" fmla="*/ 2 h 1330"/>
                  <a:gd name="T20" fmla="*/ 4 w 1374"/>
                  <a:gd name="T21" fmla="*/ 2 h 1330"/>
                  <a:gd name="T22" fmla="*/ 4 w 1374"/>
                  <a:gd name="T23" fmla="*/ 1 h 1330"/>
                  <a:gd name="T24" fmla="*/ 3 w 1374"/>
                  <a:gd name="T25" fmla="*/ 1 h 1330"/>
                  <a:gd name="T26" fmla="*/ 2 w 1374"/>
                  <a:gd name="T27" fmla="*/ 1 h 1330"/>
                  <a:gd name="T28" fmla="*/ 2 w 1374"/>
                  <a:gd name="T29" fmla="*/ 0 h 1330"/>
                  <a:gd name="T30" fmla="*/ 1 w 1374"/>
                  <a:gd name="T31" fmla="*/ 0 h 1330"/>
                  <a:gd name="T32" fmla="*/ 0 w 1374"/>
                  <a:gd name="T33" fmla="*/ 0 h 1330"/>
                  <a:gd name="T34" fmla="*/ 0 w 1374"/>
                  <a:gd name="T35" fmla="*/ 0 h 1330"/>
                  <a:gd name="T36" fmla="*/ 1 w 1374"/>
                  <a:gd name="T37" fmla="*/ 0 h 1330"/>
                  <a:gd name="T38" fmla="*/ 2 w 1374"/>
                  <a:gd name="T39" fmla="*/ 1 h 1330"/>
                  <a:gd name="T40" fmla="*/ 3 w 1374"/>
                  <a:gd name="T41" fmla="*/ 1 h 1330"/>
                  <a:gd name="T42" fmla="*/ 3 w 1374"/>
                  <a:gd name="T43" fmla="*/ 1 h 1330"/>
                  <a:gd name="T44" fmla="*/ 4 w 1374"/>
                  <a:gd name="T45" fmla="*/ 1 h 1330"/>
                  <a:gd name="T46" fmla="*/ 5 w 1374"/>
                  <a:gd name="T47" fmla="*/ 2 h 1330"/>
                  <a:gd name="T48" fmla="*/ 5 w 1374"/>
                  <a:gd name="T49" fmla="*/ 2 h 1330"/>
                  <a:gd name="T50" fmla="*/ 6 w 1374"/>
                  <a:gd name="T51" fmla="*/ 3 h 1330"/>
                  <a:gd name="T52" fmla="*/ 6 w 1374"/>
                  <a:gd name="T53" fmla="*/ 3 h 1330"/>
                  <a:gd name="T54" fmla="*/ 6 w 1374"/>
                  <a:gd name="T55" fmla="*/ 4 h 1330"/>
                  <a:gd name="T56" fmla="*/ 7 w 1374"/>
                  <a:gd name="T57" fmla="*/ 4 h 1330"/>
                  <a:gd name="T58" fmla="*/ 7 w 1374"/>
                  <a:gd name="T59" fmla="*/ 5 h 1330"/>
                  <a:gd name="T60" fmla="*/ 7 w 1374"/>
                  <a:gd name="T61" fmla="*/ 6 h 1330"/>
                  <a:gd name="T62" fmla="*/ 7 w 1374"/>
                  <a:gd name="T63" fmla="*/ 6 h 1330"/>
                  <a:gd name="T64" fmla="*/ 7 w 1374"/>
                  <a:gd name="T65" fmla="*/ 7 h 1330"/>
                  <a:gd name="T66" fmla="*/ 8 w 1374"/>
                  <a:gd name="T67" fmla="*/ 7 h 1330"/>
                  <a:gd name="T68" fmla="*/ 8 w 1374"/>
                  <a:gd name="T69" fmla="*/ 7 h 1330"/>
                  <a:gd name="T70" fmla="*/ 8 w 1374"/>
                  <a:gd name="T71" fmla="*/ 7 h 133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374"/>
                  <a:gd name="T109" fmla="*/ 0 h 1330"/>
                  <a:gd name="T110" fmla="*/ 1374 w 1374"/>
                  <a:gd name="T111" fmla="*/ 1330 h 133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374" h="1330">
                    <a:moveTo>
                      <a:pt x="1360" y="1326"/>
                    </a:moveTo>
                    <a:lnTo>
                      <a:pt x="1374" y="1315"/>
                    </a:lnTo>
                    <a:lnTo>
                      <a:pt x="1372" y="1254"/>
                    </a:lnTo>
                    <a:lnTo>
                      <a:pt x="1368" y="1192"/>
                    </a:lnTo>
                    <a:lnTo>
                      <a:pt x="1360" y="1131"/>
                    </a:lnTo>
                    <a:lnTo>
                      <a:pt x="1349" y="1071"/>
                    </a:lnTo>
                    <a:lnTo>
                      <a:pt x="1334" y="1013"/>
                    </a:lnTo>
                    <a:lnTo>
                      <a:pt x="1317" y="956"/>
                    </a:lnTo>
                    <a:lnTo>
                      <a:pt x="1296" y="899"/>
                    </a:lnTo>
                    <a:lnTo>
                      <a:pt x="1272" y="844"/>
                    </a:lnTo>
                    <a:lnTo>
                      <a:pt x="1245" y="790"/>
                    </a:lnTo>
                    <a:lnTo>
                      <a:pt x="1215" y="738"/>
                    </a:lnTo>
                    <a:lnTo>
                      <a:pt x="1182" y="685"/>
                    </a:lnTo>
                    <a:lnTo>
                      <a:pt x="1148" y="636"/>
                    </a:lnTo>
                    <a:lnTo>
                      <a:pt x="1110" y="588"/>
                    </a:lnTo>
                    <a:lnTo>
                      <a:pt x="1067" y="539"/>
                    </a:lnTo>
                    <a:lnTo>
                      <a:pt x="1025" y="495"/>
                    </a:lnTo>
                    <a:lnTo>
                      <a:pt x="981" y="451"/>
                    </a:lnTo>
                    <a:lnTo>
                      <a:pt x="932" y="409"/>
                    </a:lnTo>
                    <a:lnTo>
                      <a:pt x="882" y="367"/>
                    </a:lnTo>
                    <a:lnTo>
                      <a:pt x="831" y="328"/>
                    </a:lnTo>
                    <a:lnTo>
                      <a:pt x="777" y="291"/>
                    </a:lnTo>
                    <a:lnTo>
                      <a:pt x="721" y="256"/>
                    </a:lnTo>
                    <a:lnTo>
                      <a:pt x="664" y="223"/>
                    </a:lnTo>
                    <a:lnTo>
                      <a:pt x="605" y="190"/>
                    </a:lnTo>
                    <a:lnTo>
                      <a:pt x="543" y="160"/>
                    </a:lnTo>
                    <a:lnTo>
                      <a:pt x="480" y="132"/>
                    </a:lnTo>
                    <a:lnTo>
                      <a:pt x="416" y="107"/>
                    </a:lnTo>
                    <a:lnTo>
                      <a:pt x="350" y="84"/>
                    </a:lnTo>
                    <a:lnTo>
                      <a:pt x="282" y="63"/>
                    </a:lnTo>
                    <a:lnTo>
                      <a:pt x="215" y="43"/>
                    </a:lnTo>
                    <a:lnTo>
                      <a:pt x="145" y="26"/>
                    </a:lnTo>
                    <a:lnTo>
                      <a:pt x="75" y="12"/>
                    </a:lnTo>
                    <a:lnTo>
                      <a:pt x="2" y="0"/>
                    </a:lnTo>
                    <a:lnTo>
                      <a:pt x="0" y="21"/>
                    </a:lnTo>
                    <a:lnTo>
                      <a:pt x="69" y="33"/>
                    </a:lnTo>
                    <a:lnTo>
                      <a:pt x="140" y="47"/>
                    </a:lnTo>
                    <a:lnTo>
                      <a:pt x="210" y="64"/>
                    </a:lnTo>
                    <a:lnTo>
                      <a:pt x="277" y="84"/>
                    </a:lnTo>
                    <a:lnTo>
                      <a:pt x="342" y="105"/>
                    </a:lnTo>
                    <a:lnTo>
                      <a:pt x="408" y="128"/>
                    </a:lnTo>
                    <a:lnTo>
                      <a:pt x="472" y="153"/>
                    </a:lnTo>
                    <a:lnTo>
                      <a:pt x="533" y="181"/>
                    </a:lnTo>
                    <a:lnTo>
                      <a:pt x="595" y="211"/>
                    </a:lnTo>
                    <a:lnTo>
                      <a:pt x="654" y="241"/>
                    </a:lnTo>
                    <a:lnTo>
                      <a:pt x="710" y="274"/>
                    </a:lnTo>
                    <a:lnTo>
                      <a:pt x="764" y="310"/>
                    </a:lnTo>
                    <a:lnTo>
                      <a:pt x="818" y="346"/>
                    </a:lnTo>
                    <a:lnTo>
                      <a:pt x="869" y="386"/>
                    </a:lnTo>
                    <a:lnTo>
                      <a:pt x="919" y="425"/>
                    </a:lnTo>
                    <a:lnTo>
                      <a:pt x="965" y="467"/>
                    </a:lnTo>
                    <a:lnTo>
                      <a:pt x="1010" y="510"/>
                    </a:lnTo>
                    <a:lnTo>
                      <a:pt x="1052" y="555"/>
                    </a:lnTo>
                    <a:lnTo>
                      <a:pt x="1091" y="601"/>
                    </a:lnTo>
                    <a:lnTo>
                      <a:pt x="1129" y="650"/>
                    </a:lnTo>
                    <a:lnTo>
                      <a:pt x="1163" y="698"/>
                    </a:lnTo>
                    <a:lnTo>
                      <a:pt x="1196" y="748"/>
                    </a:lnTo>
                    <a:lnTo>
                      <a:pt x="1224" y="801"/>
                    </a:lnTo>
                    <a:lnTo>
                      <a:pt x="1251" y="854"/>
                    </a:lnTo>
                    <a:lnTo>
                      <a:pt x="1275" y="907"/>
                    </a:lnTo>
                    <a:lnTo>
                      <a:pt x="1296" y="963"/>
                    </a:lnTo>
                    <a:lnTo>
                      <a:pt x="1313" y="1019"/>
                    </a:lnTo>
                    <a:lnTo>
                      <a:pt x="1328" y="1076"/>
                    </a:lnTo>
                    <a:lnTo>
                      <a:pt x="1339" y="1134"/>
                    </a:lnTo>
                    <a:lnTo>
                      <a:pt x="1347" y="1194"/>
                    </a:lnTo>
                    <a:lnTo>
                      <a:pt x="1351" y="1254"/>
                    </a:lnTo>
                    <a:lnTo>
                      <a:pt x="1352" y="1315"/>
                    </a:lnTo>
                    <a:lnTo>
                      <a:pt x="1366" y="1305"/>
                    </a:lnTo>
                    <a:lnTo>
                      <a:pt x="1360" y="1326"/>
                    </a:lnTo>
                    <a:lnTo>
                      <a:pt x="1374" y="1330"/>
                    </a:lnTo>
                    <a:lnTo>
                      <a:pt x="1374" y="1315"/>
                    </a:lnTo>
                    <a:lnTo>
                      <a:pt x="1360" y="132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6119" name="Freeform 261"/>
              <p:cNvSpPr>
                <a:spLocks/>
              </p:cNvSpPr>
              <p:nvPr/>
            </p:nvSpPr>
            <p:spPr bwMode="auto">
              <a:xfrm>
                <a:off x="2750" y="3334"/>
                <a:ext cx="179" cy="342"/>
              </a:xfrm>
              <a:custGeom>
                <a:avLst/>
                <a:gdLst>
                  <a:gd name="T0" fmla="*/ 5 w 1013"/>
                  <a:gd name="T1" fmla="*/ 11 h 1937"/>
                  <a:gd name="T2" fmla="*/ 4 w 1013"/>
                  <a:gd name="T3" fmla="*/ 10 h 1937"/>
                  <a:gd name="T4" fmla="*/ 3 w 1013"/>
                  <a:gd name="T5" fmla="*/ 10 h 1937"/>
                  <a:gd name="T6" fmla="*/ 3 w 1013"/>
                  <a:gd name="T7" fmla="*/ 9 h 1937"/>
                  <a:gd name="T8" fmla="*/ 2 w 1013"/>
                  <a:gd name="T9" fmla="*/ 9 h 1937"/>
                  <a:gd name="T10" fmla="*/ 1 w 1013"/>
                  <a:gd name="T11" fmla="*/ 8 h 1937"/>
                  <a:gd name="T12" fmla="*/ 1 w 1013"/>
                  <a:gd name="T13" fmla="*/ 7 h 1937"/>
                  <a:gd name="T14" fmla="*/ 1 w 1013"/>
                  <a:gd name="T15" fmla="*/ 7 h 1937"/>
                  <a:gd name="T16" fmla="*/ 0 w 1013"/>
                  <a:gd name="T17" fmla="*/ 6 h 1937"/>
                  <a:gd name="T18" fmla="*/ 0 w 1013"/>
                  <a:gd name="T19" fmla="*/ 5 h 1937"/>
                  <a:gd name="T20" fmla="*/ 0 w 1013"/>
                  <a:gd name="T21" fmla="*/ 5 h 1937"/>
                  <a:gd name="T22" fmla="*/ 0 w 1013"/>
                  <a:gd name="T23" fmla="*/ 4 h 1937"/>
                  <a:gd name="T24" fmla="*/ 0 w 1013"/>
                  <a:gd name="T25" fmla="*/ 3 h 1937"/>
                  <a:gd name="T26" fmla="*/ 1 w 1013"/>
                  <a:gd name="T27" fmla="*/ 2 h 1937"/>
                  <a:gd name="T28" fmla="*/ 1 w 1013"/>
                  <a:gd name="T29" fmla="*/ 1 h 1937"/>
                  <a:gd name="T30" fmla="*/ 1 w 1013"/>
                  <a:gd name="T31" fmla="*/ 0 h 1937"/>
                  <a:gd name="T32" fmla="*/ 2 w 1013"/>
                  <a:gd name="T33" fmla="*/ 0 h 1937"/>
                  <a:gd name="T34" fmla="*/ 2 w 1013"/>
                  <a:gd name="T35" fmla="*/ 1 h 1937"/>
                  <a:gd name="T36" fmla="*/ 2 w 1013"/>
                  <a:gd name="T37" fmla="*/ 1 h 1937"/>
                  <a:gd name="T38" fmla="*/ 2 w 1013"/>
                  <a:gd name="T39" fmla="*/ 2 h 1937"/>
                  <a:gd name="T40" fmla="*/ 2 w 1013"/>
                  <a:gd name="T41" fmla="*/ 2 h 1937"/>
                  <a:gd name="T42" fmla="*/ 3 w 1013"/>
                  <a:gd name="T43" fmla="*/ 2 h 1937"/>
                  <a:gd name="T44" fmla="*/ 3 w 1013"/>
                  <a:gd name="T45" fmla="*/ 3 h 1937"/>
                  <a:gd name="T46" fmla="*/ 3 w 1013"/>
                  <a:gd name="T47" fmla="*/ 3 h 1937"/>
                  <a:gd name="T48" fmla="*/ 3 w 1013"/>
                  <a:gd name="T49" fmla="*/ 3 h 1937"/>
                  <a:gd name="T50" fmla="*/ 3 w 1013"/>
                  <a:gd name="T51" fmla="*/ 3 h 1937"/>
                  <a:gd name="T52" fmla="*/ 3 w 1013"/>
                  <a:gd name="T53" fmla="*/ 3 h 1937"/>
                  <a:gd name="T54" fmla="*/ 3 w 1013"/>
                  <a:gd name="T55" fmla="*/ 4 h 1937"/>
                  <a:gd name="T56" fmla="*/ 3 w 1013"/>
                  <a:gd name="T57" fmla="*/ 4 h 1937"/>
                  <a:gd name="T58" fmla="*/ 4 w 1013"/>
                  <a:gd name="T59" fmla="*/ 4 h 1937"/>
                  <a:gd name="T60" fmla="*/ 4 w 1013"/>
                  <a:gd name="T61" fmla="*/ 5 h 1937"/>
                  <a:gd name="T62" fmla="*/ 4 w 1013"/>
                  <a:gd name="T63" fmla="*/ 5 h 1937"/>
                  <a:gd name="T64" fmla="*/ 4 w 1013"/>
                  <a:gd name="T65" fmla="*/ 5 h 1937"/>
                  <a:gd name="T66" fmla="*/ 4 w 1013"/>
                  <a:gd name="T67" fmla="*/ 6 h 1937"/>
                  <a:gd name="T68" fmla="*/ 4 w 1013"/>
                  <a:gd name="T69" fmla="*/ 7 h 1937"/>
                  <a:gd name="T70" fmla="*/ 5 w 1013"/>
                  <a:gd name="T71" fmla="*/ 7 h 1937"/>
                  <a:gd name="T72" fmla="*/ 5 w 1013"/>
                  <a:gd name="T73" fmla="*/ 8 h 1937"/>
                  <a:gd name="T74" fmla="*/ 5 w 1013"/>
                  <a:gd name="T75" fmla="*/ 9 h 1937"/>
                  <a:gd name="T76" fmla="*/ 5 w 1013"/>
                  <a:gd name="T77" fmla="*/ 9 h 1937"/>
                  <a:gd name="T78" fmla="*/ 5 w 1013"/>
                  <a:gd name="T79" fmla="*/ 10 h 193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013"/>
                  <a:gd name="T121" fmla="*/ 0 h 1937"/>
                  <a:gd name="T122" fmla="*/ 1013 w 1013"/>
                  <a:gd name="T123" fmla="*/ 1937 h 193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013" h="1937">
                    <a:moveTo>
                      <a:pt x="1013" y="1937"/>
                    </a:moveTo>
                    <a:lnTo>
                      <a:pt x="925" y="1908"/>
                    </a:lnTo>
                    <a:lnTo>
                      <a:pt x="840" y="1876"/>
                    </a:lnTo>
                    <a:lnTo>
                      <a:pt x="760" y="1842"/>
                    </a:lnTo>
                    <a:lnTo>
                      <a:pt x="683" y="1805"/>
                    </a:lnTo>
                    <a:lnTo>
                      <a:pt x="609" y="1766"/>
                    </a:lnTo>
                    <a:lnTo>
                      <a:pt x="540" y="1723"/>
                    </a:lnTo>
                    <a:lnTo>
                      <a:pt x="473" y="1678"/>
                    </a:lnTo>
                    <a:lnTo>
                      <a:pt x="411" y="1631"/>
                    </a:lnTo>
                    <a:lnTo>
                      <a:pt x="353" y="1581"/>
                    </a:lnTo>
                    <a:lnTo>
                      <a:pt x="298" y="1528"/>
                    </a:lnTo>
                    <a:lnTo>
                      <a:pt x="248" y="1474"/>
                    </a:lnTo>
                    <a:lnTo>
                      <a:pt x="203" y="1418"/>
                    </a:lnTo>
                    <a:lnTo>
                      <a:pt x="161" y="1360"/>
                    </a:lnTo>
                    <a:lnTo>
                      <a:pt x="125" y="1300"/>
                    </a:lnTo>
                    <a:lnTo>
                      <a:pt x="93" y="1238"/>
                    </a:lnTo>
                    <a:lnTo>
                      <a:pt x="66" y="1175"/>
                    </a:lnTo>
                    <a:lnTo>
                      <a:pt x="42" y="1109"/>
                    </a:lnTo>
                    <a:lnTo>
                      <a:pt x="25" y="1043"/>
                    </a:lnTo>
                    <a:lnTo>
                      <a:pt x="12" y="974"/>
                    </a:lnTo>
                    <a:lnTo>
                      <a:pt x="4" y="905"/>
                    </a:lnTo>
                    <a:lnTo>
                      <a:pt x="0" y="834"/>
                    </a:lnTo>
                    <a:lnTo>
                      <a:pt x="3" y="763"/>
                    </a:lnTo>
                    <a:lnTo>
                      <a:pt x="10" y="689"/>
                    </a:lnTo>
                    <a:lnTo>
                      <a:pt x="24" y="616"/>
                    </a:lnTo>
                    <a:lnTo>
                      <a:pt x="42" y="541"/>
                    </a:lnTo>
                    <a:lnTo>
                      <a:pt x="66" y="465"/>
                    </a:lnTo>
                    <a:lnTo>
                      <a:pt x="94" y="389"/>
                    </a:lnTo>
                    <a:lnTo>
                      <a:pt x="130" y="313"/>
                    </a:lnTo>
                    <a:lnTo>
                      <a:pt x="172" y="235"/>
                    </a:lnTo>
                    <a:lnTo>
                      <a:pt x="218" y="156"/>
                    </a:lnTo>
                    <a:lnTo>
                      <a:pt x="272" y="79"/>
                    </a:lnTo>
                    <a:lnTo>
                      <a:pt x="331" y="0"/>
                    </a:lnTo>
                    <a:lnTo>
                      <a:pt x="343" y="58"/>
                    </a:lnTo>
                    <a:lnTo>
                      <a:pt x="355" y="113"/>
                    </a:lnTo>
                    <a:lnTo>
                      <a:pt x="369" y="164"/>
                    </a:lnTo>
                    <a:lnTo>
                      <a:pt x="382" y="213"/>
                    </a:lnTo>
                    <a:lnTo>
                      <a:pt x="398" y="257"/>
                    </a:lnTo>
                    <a:lnTo>
                      <a:pt x="412" y="299"/>
                    </a:lnTo>
                    <a:lnTo>
                      <a:pt x="427" y="336"/>
                    </a:lnTo>
                    <a:lnTo>
                      <a:pt x="443" y="372"/>
                    </a:lnTo>
                    <a:lnTo>
                      <a:pt x="457" y="403"/>
                    </a:lnTo>
                    <a:lnTo>
                      <a:pt x="470" y="431"/>
                    </a:lnTo>
                    <a:lnTo>
                      <a:pt x="483" y="456"/>
                    </a:lnTo>
                    <a:lnTo>
                      <a:pt x="495" y="478"/>
                    </a:lnTo>
                    <a:lnTo>
                      <a:pt x="506" y="496"/>
                    </a:lnTo>
                    <a:lnTo>
                      <a:pt x="515" y="512"/>
                    </a:lnTo>
                    <a:lnTo>
                      <a:pt x="523" y="524"/>
                    </a:lnTo>
                    <a:lnTo>
                      <a:pt x="528" y="533"/>
                    </a:lnTo>
                    <a:lnTo>
                      <a:pt x="536" y="545"/>
                    </a:lnTo>
                    <a:lnTo>
                      <a:pt x="544" y="559"/>
                    </a:lnTo>
                    <a:lnTo>
                      <a:pt x="553" y="576"/>
                    </a:lnTo>
                    <a:lnTo>
                      <a:pt x="562" y="594"/>
                    </a:lnTo>
                    <a:lnTo>
                      <a:pt x="573" y="613"/>
                    </a:lnTo>
                    <a:lnTo>
                      <a:pt x="584" y="636"/>
                    </a:lnTo>
                    <a:lnTo>
                      <a:pt x="596" y="659"/>
                    </a:lnTo>
                    <a:lnTo>
                      <a:pt x="608" y="684"/>
                    </a:lnTo>
                    <a:lnTo>
                      <a:pt x="621" y="712"/>
                    </a:lnTo>
                    <a:lnTo>
                      <a:pt x="636" y="742"/>
                    </a:lnTo>
                    <a:lnTo>
                      <a:pt x="650" y="773"/>
                    </a:lnTo>
                    <a:lnTo>
                      <a:pt x="664" y="806"/>
                    </a:lnTo>
                    <a:lnTo>
                      <a:pt x="679" y="842"/>
                    </a:lnTo>
                    <a:lnTo>
                      <a:pt x="695" y="880"/>
                    </a:lnTo>
                    <a:lnTo>
                      <a:pt x="710" y="919"/>
                    </a:lnTo>
                    <a:lnTo>
                      <a:pt x="728" y="961"/>
                    </a:lnTo>
                    <a:lnTo>
                      <a:pt x="745" y="1004"/>
                    </a:lnTo>
                    <a:lnTo>
                      <a:pt x="762" y="1052"/>
                    </a:lnTo>
                    <a:lnTo>
                      <a:pt x="779" y="1099"/>
                    </a:lnTo>
                    <a:lnTo>
                      <a:pt x="796" y="1150"/>
                    </a:lnTo>
                    <a:lnTo>
                      <a:pt x="813" y="1203"/>
                    </a:lnTo>
                    <a:lnTo>
                      <a:pt x="831" y="1258"/>
                    </a:lnTo>
                    <a:lnTo>
                      <a:pt x="850" y="1316"/>
                    </a:lnTo>
                    <a:lnTo>
                      <a:pt x="868" y="1375"/>
                    </a:lnTo>
                    <a:lnTo>
                      <a:pt x="885" y="1436"/>
                    </a:lnTo>
                    <a:lnTo>
                      <a:pt x="904" y="1501"/>
                    </a:lnTo>
                    <a:lnTo>
                      <a:pt x="922" y="1568"/>
                    </a:lnTo>
                    <a:lnTo>
                      <a:pt x="940" y="1636"/>
                    </a:lnTo>
                    <a:lnTo>
                      <a:pt x="959" y="1708"/>
                    </a:lnTo>
                    <a:lnTo>
                      <a:pt x="977" y="1782"/>
                    </a:lnTo>
                    <a:lnTo>
                      <a:pt x="994" y="1858"/>
                    </a:lnTo>
                    <a:lnTo>
                      <a:pt x="1013" y="1937"/>
                    </a:lnTo>
                    <a:close/>
                  </a:path>
                </a:pathLst>
              </a:custGeom>
              <a:solidFill>
                <a:srgbClr val="00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6120" name="Freeform 262"/>
              <p:cNvSpPr>
                <a:spLocks/>
              </p:cNvSpPr>
              <p:nvPr/>
            </p:nvSpPr>
            <p:spPr bwMode="auto">
              <a:xfrm>
                <a:off x="2748" y="3329"/>
                <a:ext cx="181" cy="350"/>
              </a:xfrm>
              <a:custGeom>
                <a:avLst/>
                <a:gdLst>
                  <a:gd name="T0" fmla="*/ 2 w 1027"/>
                  <a:gd name="T1" fmla="*/ 0 h 1973"/>
                  <a:gd name="T2" fmla="*/ 1 w 1027"/>
                  <a:gd name="T3" fmla="*/ 1 h 1973"/>
                  <a:gd name="T4" fmla="*/ 1 w 1027"/>
                  <a:gd name="T5" fmla="*/ 2 h 1973"/>
                  <a:gd name="T6" fmla="*/ 0 w 1027"/>
                  <a:gd name="T7" fmla="*/ 3 h 1973"/>
                  <a:gd name="T8" fmla="*/ 0 w 1027"/>
                  <a:gd name="T9" fmla="*/ 4 h 1973"/>
                  <a:gd name="T10" fmla="*/ 0 w 1027"/>
                  <a:gd name="T11" fmla="*/ 4 h 1973"/>
                  <a:gd name="T12" fmla="*/ 0 w 1027"/>
                  <a:gd name="T13" fmla="*/ 5 h 1973"/>
                  <a:gd name="T14" fmla="*/ 0 w 1027"/>
                  <a:gd name="T15" fmla="*/ 6 h 1973"/>
                  <a:gd name="T16" fmla="*/ 0 w 1027"/>
                  <a:gd name="T17" fmla="*/ 7 h 1973"/>
                  <a:gd name="T18" fmla="*/ 1 w 1027"/>
                  <a:gd name="T19" fmla="*/ 7 h 1973"/>
                  <a:gd name="T20" fmla="*/ 1 w 1027"/>
                  <a:gd name="T21" fmla="*/ 8 h 1973"/>
                  <a:gd name="T22" fmla="*/ 2 w 1027"/>
                  <a:gd name="T23" fmla="*/ 9 h 1973"/>
                  <a:gd name="T24" fmla="*/ 2 w 1027"/>
                  <a:gd name="T25" fmla="*/ 9 h 1973"/>
                  <a:gd name="T26" fmla="*/ 3 w 1027"/>
                  <a:gd name="T27" fmla="*/ 10 h 1973"/>
                  <a:gd name="T28" fmla="*/ 4 w 1027"/>
                  <a:gd name="T29" fmla="*/ 10 h 1973"/>
                  <a:gd name="T30" fmla="*/ 5 w 1027"/>
                  <a:gd name="T31" fmla="*/ 11 h 1973"/>
                  <a:gd name="T32" fmla="*/ 6 w 1027"/>
                  <a:gd name="T33" fmla="*/ 11 h 1973"/>
                  <a:gd name="T34" fmla="*/ 5 w 1027"/>
                  <a:gd name="T35" fmla="*/ 11 h 1973"/>
                  <a:gd name="T36" fmla="*/ 4 w 1027"/>
                  <a:gd name="T37" fmla="*/ 10 h 1973"/>
                  <a:gd name="T38" fmla="*/ 4 w 1027"/>
                  <a:gd name="T39" fmla="*/ 10 h 1973"/>
                  <a:gd name="T40" fmla="*/ 3 w 1027"/>
                  <a:gd name="T41" fmla="*/ 9 h 1973"/>
                  <a:gd name="T42" fmla="*/ 2 w 1027"/>
                  <a:gd name="T43" fmla="*/ 9 h 1973"/>
                  <a:gd name="T44" fmla="*/ 1 w 1027"/>
                  <a:gd name="T45" fmla="*/ 8 h 1973"/>
                  <a:gd name="T46" fmla="*/ 1 w 1027"/>
                  <a:gd name="T47" fmla="*/ 8 h 1973"/>
                  <a:gd name="T48" fmla="*/ 1 w 1027"/>
                  <a:gd name="T49" fmla="*/ 7 h 1973"/>
                  <a:gd name="T50" fmla="*/ 0 w 1027"/>
                  <a:gd name="T51" fmla="*/ 6 h 1973"/>
                  <a:gd name="T52" fmla="*/ 0 w 1027"/>
                  <a:gd name="T53" fmla="*/ 5 h 1973"/>
                  <a:gd name="T54" fmla="*/ 0 w 1027"/>
                  <a:gd name="T55" fmla="*/ 5 h 1973"/>
                  <a:gd name="T56" fmla="*/ 0 w 1027"/>
                  <a:gd name="T57" fmla="*/ 4 h 1973"/>
                  <a:gd name="T58" fmla="*/ 0 w 1027"/>
                  <a:gd name="T59" fmla="*/ 3 h 1973"/>
                  <a:gd name="T60" fmla="*/ 1 w 1027"/>
                  <a:gd name="T61" fmla="*/ 2 h 1973"/>
                  <a:gd name="T62" fmla="*/ 1 w 1027"/>
                  <a:gd name="T63" fmla="*/ 1 h 1973"/>
                  <a:gd name="T64" fmla="*/ 2 w 1027"/>
                  <a:gd name="T65" fmla="*/ 1 h 1973"/>
                  <a:gd name="T66" fmla="*/ 2 w 1027"/>
                  <a:gd name="T67" fmla="*/ 0 h 1973"/>
                  <a:gd name="T68" fmla="*/ 2 w 1027"/>
                  <a:gd name="T69" fmla="*/ 0 h 1973"/>
                  <a:gd name="T70" fmla="*/ 2 w 1027"/>
                  <a:gd name="T71" fmla="*/ 0 h 197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027"/>
                  <a:gd name="T109" fmla="*/ 0 h 1973"/>
                  <a:gd name="T110" fmla="*/ 1027 w 1027"/>
                  <a:gd name="T111" fmla="*/ 1973 h 1973"/>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027" h="1973">
                    <a:moveTo>
                      <a:pt x="353" y="25"/>
                    </a:moveTo>
                    <a:lnTo>
                      <a:pt x="334" y="20"/>
                    </a:lnTo>
                    <a:lnTo>
                      <a:pt x="275" y="98"/>
                    </a:lnTo>
                    <a:lnTo>
                      <a:pt x="221" y="176"/>
                    </a:lnTo>
                    <a:lnTo>
                      <a:pt x="175" y="256"/>
                    </a:lnTo>
                    <a:lnTo>
                      <a:pt x="131" y="333"/>
                    </a:lnTo>
                    <a:lnTo>
                      <a:pt x="96" y="411"/>
                    </a:lnTo>
                    <a:lnTo>
                      <a:pt x="67" y="487"/>
                    </a:lnTo>
                    <a:lnTo>
                      <a:pt x="43" y="564"/>
                    </a:lnTo>
                    <a:lnTo>
                      <a:pt x="25" y="639"/>
                    </a:lnTo>
                    <a:lnTo>
                      <a:pt x="12" y="714"/>
                    </a:lnTo>
                    <a:lnTo>
                      <a:pt x="4" y="788"/>
                    </a:lnTo>
                    <a:lnTo>
                      <a:pt x="0" y="860"/>
                    </a:lnTo>
                    <a:lnTo>
                      <a:pt x="5" y="932"/>
                    </a:lnTo>
                    <a:lnTo>
                      <a:pt x="13" y="1002"/>
                    </a:lnTo>
                    <a:lnTo>
                      <a:pt x="26" y="1071"/>
                    </a:lnTo>
                    <a:lnTo>
                      <a:pt x="43" y="1138"/>
                    </a:lnTo>
                    <a:lnTo>
                      <a:pt x="67" y="1205"/>
                    </a:lnTo>
                    <a:lnTo>
                      <a:pt x="95" y="1269"/>
                    </a:lnTo>
                    <a:lnTo>
                      <a:pt x="127" y="1331"/>
                    </a:lnTo>
                    <a:lnTo>
                      <a:pt x="164" y="1393"/>
                    </a:lnTo>
                    <a:lnTo>
                      <a:pt x="206" y="1451"/>
                    </a:lnTo>
                    <a:lnTo>
                      <a:pt x="252" y="1508"/>
                    </a:lnTo>
                    <a:lnTo>
                      <a:pt x="302" y="1562"/>
                    </a:lnTo>
                    <a:lnTo>
                      <a:pt x="357" y="1615"/>
                    </a:lnTo>
                    <a:lnTo>
                      <a:pt x="416" y="1666"/>
                    </a:lnTo>
                    <a:lnTo>
                      <a:pt x="478" y="1713"/>
                    </a:lnTo>
                    <a:lnTo>
                      <a:pt x="545" y="1758"/>
                    </a:lnTo>
                    <a:lnTo>
                      <a:pt x="616" y="1801"/>
                    </a:lnTo>
                    <a:lnTo>
                      <a:pt x="690" y="1842"/>
                    </a:lnTo>
                    <a:lnTo>
                      <a:pt x="768" y="1879"/>
                    </a:lnTo>
                    <a:lnTo>
                      <a:pt x="849" y="1913"/>
                    </a:lnTo>
                    <a:lnTo>
                      <a:pt x="933" y="1944"/>
                    </a:lnTo>
                    <a:lnTo>
                      <a:pt x="1022" y="1973"/>
                    </a:lnTo>
                    <a:lnTo>
                      <a:pt x="1027" y="1952"/>
                    </a:lnTo>
                    <a:lnTo>
                      <a:pt x="940" y="1923"/>
                    </a:lnTo>
                    <a:lnTo>
                      <a:pt x="856" y="1892"/>
                    </a:lnTo>
                    <a:lnTo>
                      <a:pt x="776" y="1858"/>
                    </a:lnTo>
                    <a:lnTo>
                      <a:pt x="700" y="1821"/>
                    </a:lnTo>
                    <a:lnTo>
                      <a:pt x="627" y="1783"/>
                    </a:lnTo>
                    <a:lnTo>
                      <a:pt x="558" y="1739"/>
                    </a:lnTo>
                    <a:lnTo>
                      <a:pt x="491" y="1695"/>
                    </a:lnTo>
                    <a:lnTo>
                      <a:pt x="430" y="1648"/>
                    </a:lnTo>
                    <a:lnTo>
                      <a:pt x="373" y="1599"/>
                    </a:lnTo>
                    <a:lnTo>
                      <a:pt x="318" y="1546"/>
                    </a:lnTo>
                    <a:lnTo>
                      <a:pt x="268" y="1493"/>
                    </a:lnTo>
                    <a:lnTo>
                      <a:pt x="225" y="1437"/>
                    </a:lnTo>
                    <a:lnTo>
                      <a:pt x="183" y="1380"/>
                    </a:lnTo>
                    <a:lnTo>
                      <a:pt x="146" y="1321"/>
                    </a:lnTo>
                    <a:lnTo>
                      <a:pt x="116" y="1259"/>
                    </a:lnTo>
                    <a:lnTo>
                      <a:pt x="88" y="1197"/>
                    </a:lnTo>
                    <a:lnTo>
                      <a:pt x="64" y="1133"/>
                    </a:lnTo>
                    <a:lnTo>
                      <a:pt x="47" y="1066"/>
                    </a:lnTo>
                    <a:lnTo>
                      <a:pt x="34" y="999"/>
                    </a:lnTo>
                    <a:lnTo>
                      <a:pt x="26" y="929"/>
                    </a:lnTo>
                    <a:lnTo>
                      <a:pt x="24" y="860"/>
                    </a:lnTo>
                    <a:lnTo>
                      <a:pt x="25" y="790"/>
                    </a:lnTo>
                    <a:lnTo>
                      <a:pt x="33" y="717"/>
                    </a:lnTo>
                    <a:lnTo>
                      <a:pt x="46" y="644"/>
                    </a:lnTo>
                    <a:lnTo>
                      <a:pt x="64" y="570"/>
                    </a:lnTo>
                    <a:lnTo>
                      <a:pt x="88" y="495"/>
                    </a:lnTo>
                    <a:lnTo>
                      <a:pt x="117" y="419"/>
                    </a:lnTo>
                    <a:lnTo>
                      <a:pt x="152" y="344"/>
                    </a:lnTo>
                    <a:lnTo>
                      <a:pt x="193" y="266"/>
                    </a:lnTo>
                    <a:lnTo>
                      <a:pt x="239" y="189"/>
                    </a:lnTo>
                    <a:lnTo>
                      <a:pt x="293" y="111"/>
                    </a:lnTo>
                    <a:lnTo>
                      <a:pt x="352" y="33"/>
                    </a:lnTo>
                    <a:lnTo>
                      <a:pt x="332" y="27"/>
                    </a:lnTo>
                    <a:lnTo>
                      <a:pt x="353" y="25"/>
                    </a:lnTo>
                    <a:lnTo>
                      <a:pt x="349" y="0"/>
                    </a:lnTo>
                    <a:lnTo>
                      <a:pt x="334" y="20"/>
                    </a:lnTo>
                    <a:lnTo>
                      <a:pt x="353" y="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6121" name="Freeform 263"/>
              <p:cNvSpPr>
                <a:spLocks/>
              </p:cNvSpPr>
              <p:nvPr/>
            </p:nvSpPr>
            <p:spPr bwMode="auto">
              <a:xfrm>
                <a:off x="2806" y="3334"/>
                <a:ext cx="39" cy="95"/>
              </a:xfrm>
              <a:custGeom>
                <a:avLst/>
                <a:gdLst>
                  <a:gd name="T0" fmla="*/ 1 w 217"/>
                  <a:gd name="T1" fmla="*/ 3 h 539"/>
                  <a:gd name="T2" fmla="*/ 1 w 217"/>
                  <a:gd name="T3" fmla="*/ 3 h 539"/>
                  <a:gd name="T4" fmla="*/ 1 w 217"/>
                  <a:gd name="T5" fmla="*/ 3 h 539"/>
                  <a:gd name="T6" fmla="*/ 1 w 217"/>
                  <a:gd name="T7" fmla="*/ 3 h 539"/>
                  <a:gd name="T8" fmla="*/ 1 w 217"/>
                  <a:gd name="T9" fmla="*/ 3 h 539"/>
                  <a:gd name="T10" fmla="*/ 1 w 217"/>
                  <a:gd name="T11" fmla="*/ 3 h 539"/>
                  <a:gd name="T12" fmla="*/ 1 w 217"/>
                  <a:gd name="T13" fmla="*/ 2 h 539"/>
                  <a:gd name="T14" fmla="*/ 1 w 217"/>
                  <a:gd name="T15" fmla="*/ 2 h 539"/>
                  <a:gd name="T16" fmla="*/ 1 w 217"/>
                  <a:gd name="T17" fmla="*/ 2 h 539"/>
                  <a:gd name="T18" fmla="*/ 1 w 217"/>
                  <a:gd name="T19" fmla="*/ 2 h 539"/>
                  <a:gd name="T20" fmla="*/ 1 w 217"/>
                  <a:gd name="T21" fmla="*/ 2 h 539"/>
                  <a:gd name="T22" fmla="*/ 1 w 217"/>
                  <a:gd name="T23" fmla="*/ 2 h 539"/>
                  <a:gd name="T24" fmla="*/ 1 w 217"/>
                  <a:gd name="T25" fmla="*/ 1 h 539"/>
                  <a:gd name="T26" fmla="*/ 0 w 217"/>
                  <a:gd name="T27" fmla="*/ 1 h 539"/>
                  <a:gd name="T28" fmla="*/ 0 w 217"/>
                  <a:gd name="T29" fmla="*/ 1 h 539"/>
                  <a:gd name="T30" fmla="*/ 0 w 217"/>
                  <a:gd name="T31" fmla="*/ 1 h 539"/>
                  <a:gd name="T32" fmla="*/ 0 w 217"/>
                  <a:gd name="T33" fmla="*/ 0 h 539"/>
                  <a:gd name="T34" fmla="*/ 0 w 217"/>
                  <a:gd name="T35" fmla="*/ 0 h 539"/>
                  <a:gd name="T36" fmla="*/ 0 w 217"/>
                  <a:gd name="T37" fmla="*/ 0 h 539"/>
                  <a:gd name="T38" fmla="*/ 0 w 217"/>
                  <a:gd name="T39" fmla="*/ 0 h 539"/>
                  <a:gd name="T40" fmla="*/ 0 w 217"/>
                  <a:gd name="T41" fmla="*/ 1 h 539"/>
                  <a:gd name="T42" fmla="*/ 0 w 217"/>
                  <a:gd name="T43" fmla="*/ 1 h 539"/>
                  <a:gd name="T44" fmla="*/ 0 w 217"/>
                  <a:gd name="T45" fmla="*/ 1 h 539"/>
                  <a:gd name="T46" fmla="*/ 0 w 217"/>
                  <a:gd name="T47" fmla="*/ 1 h 539"/>
                  <a:gd name="T48" fmla="*/ 1 w 217"/>
                  <a:gd name="T49" fmla="*/ 2 h 539"/>
                  <a:gd name="T50" fmla="*/ 1 w 217"/>
                  <a:gd name="T51" fmla="*/ 2 h 539"/>
                  <a:gd name="T52" fmla="*/ 1 w 217"/>
                  <a:gd name="T53" fmla="*/ 2 h 539"/>
                  <a:gd name="T54" fmla="*/ 1 w 217"/>
                  <a:gd name="T55" fmla="*/ 2 h 539"/>
                  <a:gd name="T56" fmla="*/ 1 w 217"/>
                  <a:gd name="T57" fmla="*/ 2 h 539"/>
                  <a:gd name="T58" fmla="*/ 1 w 217"/>
                  <a:gd name="T59" fmla="*/ 2 h 539"/>
                  <a:gd name="T60" fmla="*/ 1 w 217"/>
                  <a:gd name="T61" fmla="*/ 3 h 539"/>
                  <a:gd name="T62" fmla="*/ 1 w 217"/>
                  <a:gd name="T63" fmla="*/ 3 h 539"/>
                  <a:gd name="T64" fmla="*/ 1 w 217"/>
                  <a:gd name="T65" fmla="*/ 3 h 539"/>
                  <a:gd name="T66" fmla="*/ 1 w 217"/>
                  <a:gd name="T67" fmla="*/ 3 h 539"/>
                  <a:gd name="T68" fmla="*/ 1 w 217"/>
                  <a:gd name="T69" fmla="*/ 3 h 539"/>
                  <a:gd name="T70" fmla="*/ 1 w 217"/>
                  <a:gd name="T71" fmla="*/ 3 h 539"/>
                  <a:gd name="T72" fmla="*/ 1 w 217"/>
                  <a:gd name="T73" fmla="*/ 3 h 539"/>
                  <a:gd name="T74" fmla="*/ 1 w 217"/>
                  <a:gd name="T75" fmla="*/ 3 h 539"/>
                  <a:gd name="T76" fmla="*/ 1 w 217"/>
                  <a:gd name="T77" fmla="*/ 3 h 539"/>
                  <a:gd name="T78" fmla="*/ 1 w 217"/>
                  <a:gd name="T79" fmla="*/ 3 h 53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17"/>
                  <a:gd name="T121" fmla="*/ 0 h 539"/>
                  <a:gd name="T122" fmla="*/ 217 w 217"/>
                  <a:gd name="T123" fmla="*/ 539 h 539"/>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17" h="539">
                    <a:moveTo>
                      <a:pt x="217" y="529"/>
                    </a:moveTo>
                    <a:lnTo>
                      <a:pt x="217" y="529"/>
                    </a:lnTo>
                    <a:lnTo>
                      <a:pt x="212" y="520"/>
                    </a:lnTo>
                    <a:lnTo>
                      <a:pt x="204" y="508"/>
                    </a:lnTo>
                    <a:lnTo>
                      <a:pt x="195" y="492"/>
                    </a:lnTo>
                    <a:lnTo>
                      <a:pt x="184" y="474"/>
                    </a:lnTo>
                    <a:lnTo>
                      <a:pt x="174" y="451"/>
                    </a:lnTo>
                    <a:lnTo>
                      <a:pt x="161" y="426"/>
                    </a:lnTo>
                    <a:lnTo>
                      <a:pt x="147" y="399"/>
                    </a:lnTo>
                    <a:lnTo>
                      <a:pt x="133" y="369"/>
                    </a:lnTo>
                    <a:lnTo>
                      <a:pt x="117" y="333"/>
                    </a:lnTo>
                    <a:lnTo>
                      <a:pt x="103" y="296"/>
                    </a:lnTo>
                    <a:lnTo>
                      <a:pt x="88" y="254"/>
                    </a:lnTo>
                    <a:lnTo>
                      <a:pt x="73" y="211"/>
                    </a:lnTo>
                    <a:lnTo>
                      <a:pt x="59" y="163"/>
                    </a:lnTo>
                    <a:lnTo>
                      <a:pt x="45" y="111"/>
                    </a:lnTo>
                    <a:lnTo>
                      <a:pt x="33" y="56"/>
                    </a:lnTo>
                    <a:lnTo>
                      <a:pt x="21" y="0"/>
                    </a:lnTo>
                    <a:lnTo>
                      <a:pt x="0" y="2"/>
                    </a:lnTo>
                    <a:lnTo>
                      <a:pt x="12" y="61"/>
                    </a:lnTo>
                    <a:lnTo>
                      <a:pt x="24" y="117"/>
                    </a:lnTo>
                    <a:lnTo>
                      <a:pt x="38" y="168"/>
                    </a:lnTo>
                    <a:lnTo>
                      <a:pt x="52" y="216"/>
                    </a:lnTo>
                    <a:lnTo>
                      <a:pt x="67" y="262"/>
                    </a:lnTo>
                    <a:lnTo>
                      <a:pt x="82" y="304"/>
                    </a:lnTo>
                    <a:lnTo>
                      <a:pt x="96" y="341"/>
                    </a:lnTo>
                    <a:lnTo>
                      <a:pt x="112" y="377"/>
                    </a:lnTo>
                    <a:lnTo>
                      <a:pt x="126" y="409"/>
                    </a:lnTo>
                    <a:lnTo>
                      <a:pt x="140" y="437"/>
                    </a:lnTo>
                    <a:lnTo>
                      <a:pt x="153" y="462"/>
                    </a:lnTo>
                    <a:lnTo>
                      <a:pt x="166" y="484"/>
                    </a:lnTo>
                    <a:lnTo>
                      <a:pt x="176" y="503"/>
                    </a:lnTo>
                    <a:lnTo>
                      <a:pt x="186" y="518"/>
                    </a:lnTo>
                    <a:lnTo>
                      <a:pt x="193" y="530"/>
                    </a:lnTo>
                    <a:lnTo>
                      <a:pt x="199" y="539"/>
                    </a:lnTo>
                    <a:lnTo>
                      <a:pt x="217" y="52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6122" name="Freeform 264"/>
              <p:cNvSpPr>
                <a:spLocks/>
              </p:cNvSpPr>
              <p:nvPr/>
            </p:nvSpPr>
            <p:spPr bwMode="auto">
              <a:xfrm>
                <a:off x="2842" y="3428"/>
                <a:ext cx="90" cy="251"/>
              </a:xfrm>
              <a:custGeom>
                <a:avLst/>
                <a:gdLst>
                  <a:gd name="T0" fmla="*/ 3 w 508"/>
                  <a:gd name="T1" fmla="*/ 8 h 1424"/>
                  <a:gd name="T2" fmla="*/ 3 w 508"/>
                  <a:gd name="T3" fmla="*/ 7 h 1424"/>
                  <a:gd name="T4" fmla="*/ 2 w 508"/>
                  <a:gd name="T5" fmla="*/ 6 h 1424"/>
                  <a:gd name="T6" fmla="*/ 2 w 508"/>
                  <a:gd name="T7" fmla="*/ 5 h 1424"/>
                  <a:gd name="T8" fmla="*/ 2 w 508"/>
                  <a:gd name="T9" fmla="*/ 5 h 1424"/>
                  <a:gd name="T10" fmla="*/ 2 w 508"/>
                  <a:gd name="T11" fmla="*/ 4 h 1424"/>
                  <a:gd name="T12" fmla="*/ 2 w 508"/>
                  <a:gd name="T13" fmla="*/ 3 h 1424"/>
                  <a:gd name="T14" fmla="*/ 1 w 508"/>
                  <a:gd name="T15" fmla="*/ 3 h 1424"/>
                  <a:gd name="T16" fmla="*/ 1 w 508"/>
                  <a:gd name="T17" fmla="*/ 2 h 1424"/>
                  <a:gd name="T18" fmla="*/ 1 w 508"/>
                  <a:gd name="T19" fmla="*/ 2 h 1424"/>
                  <a:gd name="T20" fmla="*/ 1 w 508"/>
                  <a:gd name="T21" fmla="*/ 1 h 1424"/>
                  <a:gd name="T22" fmla="*/ 1 w 508"/>
                  <a:gd name="T23" fmla="*/ 1 h 1424"/>
                  <a:gd name="T24" fmla="*/ 1 w 508"/>
                  <a:gd name="T25" fmla="*/ 1 h 1424"/>
                  <a:gd name="T26" fmla="*/ 0 w 508"/>
                  <a:gd name="T27" fmla="*/ 1 h 1424"/>
                  <a:gd name="T28" fmla="*/ 0 w 508"/>
                  <a:gd name="T29" fmla="*/ 0 h 1424"/>
                  <a:gd name="T30" fmla="*/ 0 w 508"/>
                  <a:gd name="T31" fmla="*/ 0 h 1424"/>
                  <a:gd name="T32" fmla="*/ 0 w 508"/>
                  <a:gd name="T33" fmla="*/ 0 h 1424"/>
                  <a:gd name="T34" fmla="*/ 0 w 508"/>
                  <a:gd name="T35" fmla="*/ 0 h 1424"/>
                  <a:gd name="T36" fmla="*/ 0 w 508"/>
                  <a:gd name="T37" fmla="*/ 0 h 1424"/>
                  <a:gd name="T38" fmla="*/ 0 w 508"/>
                  <a:gd name="T39" fmla="*/ 1 h 1424"/>
                  <a:gd name="T40" fmla="*/ 0 w 508"/>
                  <a:gd name="T41" fmla="*/ 1 h 1424"/>
                  <a:gd name="T42" fmla="*/ 1 w 508"/>
                  <a:gd name="T43" fmla="*/ 1 h 1424"/>
                  <a:gd name="T44" fmla="*/ 1 w 508"/>
                  <a:gd name="T45" fmla="*/ 1 h 1424"/>
                  <a:gd name="T46" fmla="*/ 1 w 508"/>
                  <a:gd name="T47" fmla="*/ 2 h 1424"/>
                  <a:gd name="T48" fmla="*/ 1 w 508"/>
                  <a:gd name="T49" fmla="*/ 2 h 1424"/>
                  <a:gd name="T50" fmla="*/ 1 w 508"/>
                  <a:gd name="T51" fmla="*/ 3 h 1424"/>
                  <a:gd name="T52" fmla="*/ 1 w 508"/>
                  <a:gd name="T53" fmla="*/ 3 h 1424"/>
                  <a:gd name="T54" fmla="*/ 2 w 508"/>
                  <a:gd name="T55" fmla="*/ 4 h 1424"/>
                  <a:gd name="T56" fmla="*/ 2 w 508"/>
                  <a:gd name="T57" fmla="*/ 4 h 1424"/>
                  <a:gd name="T58" fmla="*/ 2 w 508"/>
                  <a:gd name="T59" fmla="*/ 5 h 1424"/>
                  <a:gd name="T60" fmla="*/ 2 w 508"/>
                  <a:gd name="T61" fmla="*/ 6 h 1424"/>
                  <a:gd name="T62" fmla="*/ 2 w 508"/>
                  <a:gd name="T63" fmla="*/ 7 h 1424"/>
                  <a:gd name="T64" fmla="*/ 3 w 508"/>
                  <a:gd name="T65" fmla="*/ 7 h 1424"/>
                  <a:gd name="T66" fmla="*/ 3 w 508"/>
                  <a:gd name="T67" fmla="*/ 8 h 1424"/>
                  <a:gd name="T68" fmla="*/ 3 w 508"/>
                  <a:gd name="T69" fmla="*/ 8 h 1424"/>
                  <a:gd name="T70" fmla="*/ 3 w 508"/>
                  <a:gd name="T71" fmla="*/ 8 h 142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508"/>
                  <a:gd name="T109" fmla="*/ 0 h 1424"/>
                  <a:gd name="T110" fmla="*/ 508 w 508"/>
                  <a:gd name="T111" fmla="*/ 1424 h 142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508" h="1424">
                    <a:moveTo>
                      <a:pt x="491" y="1419"/>
                    </a:moveTo>
                    <a:lnTo>
                      <a:pt x="504" y="1406"/>
                    </a:lnTo>
                    <a:lnTo>
                      <a:pt x="486" y="1327"/>
                    </a:lnTo>
                    <a:lnTo>
                      <a:pt x="469" y="1251"/>
                    </a:lnTo>
                    <a:lnTo>
                      <a:pt x="450" y="1178"/>
                    </a:lnTo>
                    <a:lnTo>
                      <a:pt x="432" y="1105"/>
                    </a:lnTo>
                    <a:lnTo>
                      <a:pt x="413" y="1037"/>
                    </a:lnTo>
                    <a:lnTo>
                      <a:pt x="395" y="970"/>
                    </a:lnTo>
                    <a:lnTo>
                      <a:pt x="377" y="906"/>
                    </a:lnTo>
                    <a:lnTo>
                      <a:pt x="360" y="844"/>
                    </a:lnTo>
                    <a:lnTo>
                      <a:pt x="341" y="784"/>
                    </a:lnTo>
                    <a:lnTo>
                      <a:pt x="323" y="726"/>
                    </a:lnTo>
                    <a:lnTo>
                      <a:pt x="304" y="671"/>
                    </a:lnTo>
                    <a:lnTo>
                      <a:pt x="287" y="618"/>
                    </a:lnTo>
                    <a:lnTo>
                      <a:pt x="270" y="567"/>
                    </a:lnTo>
                    <a:lnTo>
                      <a:pt x="253" y="520"/>
                    </a:lnTo>
                    <a:lnTo>
                      <a:pt x="236" y="473"/>
                    </a:lnTo>
                    <a:lnTo>
                      <a:pt x="219" y="429"/>
                    </a:lnTo>
                    <a:lnTo>
                      <a:pt x="202" y="387"/>
                    </a:lnTo>
                    <a:lnTo>
                      <a:pt x="186" y="348"/>
                    </a:lnTo>
                    <a:lnTo>
                      <a:pt x="170" y="310"/>
                    </a:lnTo>
                    <a:lnTo>
                      <a:pt x="156" y="274"/>
                    </a:lnTo>
                    <a:lnTo>
                      <a:pt x="142" y="241"/>
                    </a:lnTo>
                    <a:lnTo>
                      <a:pt x="127" y="209"/>
                    </a:lnTo>
                    <a:lnTo>
                      <a:pt x="113" y="178"/>
                    </a:lnTo>
                    <a:lnTo>
                      <a:pt x="100" y="151"/>
                    </a:lnTo>
                    <a:lnTo>
                      <a:pt x="88" y="126"/>
                    </a:lnTo>
                    <a:lnTo>
                      <a:pt x="76" y="102"/>
                    </a:lnTo>
                    <a:lnTo>
                      <a:pt x="63" y="80"/>
                    </a:lnTo>
                    <a:lnTo>
                      <a:pt x="52" y="60"/>
                    </a:lnTo>
                    <a:lnTo>
                      <a:pt x="43" y="43"/>
                    </a:lnTo>
                    <a:lnTo>
                      <a:pt x="34" y="26"/>
                    </a:lnTo>
                    <a:lnTo>
                      <a:pt x="26" y="12"/>
                    </a:lnTo>
                    <a:lnTo>
                      <a:pt x="18" y="0"/>
                    </a:lnTo>
                    <a:lnTo>
                      <a:pt x="0" y="10"/>
                    </a:lnTo>
                    <a:lnTo>
                      <a:pt x="8" y="22"/>
                    </a:lnTo>
                    <a:lnTo>
                      <a:pt x="15" y="37"/>
                    </a:lnTo>
                    <a:lnTo>
                      <a:pt x="25" y="54"/>
                    </a:lnTo>
                    <a:lnTo>
                      <a:pt x="34" y="71"/>
                    </a:lnTo>
                    <a:lnTo>
                      <a:pt x="44" y="90"/>
                    </a:lnTo>
                    <a:lnTo>
                      <a:pt x="55" y="113"/>
                    </a:lnTo>
                    <a:lnTo>
                      <a:pt x="67" y="136"/>
                    </a:lnTo>
                    <a:lnTo>
                      <a:pt x="79" y="161"/>
                    </a:lnTo>
                    <a:lnTo>
                      <a:pt x="92" y="189"/>
                    </a:lnTo>
                    <a:lnTo>
                      <a:pt x="106" y="219"/>
                    </a:lnTo>
                    <a:lnTo>
                      <a:pt x="121" y="249"/>
                    </a:lnTo>
                    <a:lnTo>
                      <a:pt x="135" y="282"/>
                    </a:lnTo>
                    <a:lnTo>
                      <a:pt x="149" y="318"/>
                    </a:lnTo>
                    <a:lnTo>
                      <a:pt x="165" y="356"/>
                    </a:lnTo>
                    <a:lnTo>
                      <a:pt x="181" y="395"/>
                    </a:lnTo>
                    <a:lnTo>
                      <a:pt x="198" y="437"/>
                    </a:lnTo>
                    <a:lnTo>
                      <a:pt x="215" y="480"/>
                    </a:lnTo>
                    <a:lnTo>
                      <a:pt x="232" y="528"/>
                    </a:lnTo>
                    <a:lnTo>
                      <a:pt x="249" y="575"/>
                    </a:lnTo>
                    <a:lnTo>
                      <a:pt x="266" y="626"/>
                    </a:lnTo>
                    <a:lnTo>
                      <a:pt x="283" y="679"/>
                    </a:lnTo>
                    <a:lnTo>
                      <a:pt x="302" y="734"/>
                    </a:lnTo>
                    <a:lnTo>
                      <a:pt x="320" y="792"/>
                    </a:lnTo>
                    <a:lnTo>
                      <a:pt x="339" y="849"/>
                    </a:lnTo>
                    <a:lnTo>
                      <a:pt x="356" y="911"/>
                    </a:lnTo>
                    <a:lnTo>
                      <a:pt x="374" y="975"/>
                    </a:lnTo>
                    <a:lnTo>
                      <a:pt x="392" y="1042"/>
                    </a:lnTo>
                    <a:lnTo>
                      <a:pt x="411" y="1111"/>
                    </a:lnTo>
                    <a:lnTo>
                      <a:pt x="429" y="1183"/>
                    </a:lnTo>
                    <a:lnTo>
                      <a:pt x="448" y="1256"/>
                    </a:lnTo>
                    <a:lnTo>
                      <a:pt x="465" y="1332"/>
                    </a:lnTo>
                    <a:lnTo>
                      <a:pt x="483" y="1411"/>
                    </a:lnTo>
                    <a:lnTo>
                      <a:pt x="496" y="1398"/>
                    </a:lnTo>
                    <a:lnTo>
                      <a:pt x="491" y="1419"/>
                    </a:lnTo>
                    <a:lnTo>
                      <a:pt x="508" y="1424"/>
                    </a:lnTo>
                    <a:lnTo>
                      <a:pt x="504" y="1406"/>
                    </a:lnTo>
                    <a:lnTo>
                      <a:pt x="491" y="141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6123" name="Freeform 265"/>
              <p:cNvSpPr>
                <a:spLocks/>
              </p:cNvSpPr>
              <p:nvPr/>
            </p:nvSpPr>
            <p:spPr bwMode="auto">
              <a:xfrm>
                <a:off x="2605" y="3580"/>
                <a:ext cx="324" cy="133"/>
              </a:xfrm>
              <a:custGeom>
                <a:avLst/>
                <a:gdLst>
                  <a:gd name="T0" fmla="*/ 10 w 1831"/>
                  <a:gd name="T1" fmla="*/ 3 h 750"/>
                  <a:gd name="T2" fmla="*/ 10 w 1831"/>
                  <a:gd name="T3" fmla="*/ 2 h 750"/>
                  <a:gd name="T4" fmla="*/ 9 w 1831"/>
                  <a:gd name="T5" fmla="*/ 2 h 750"/>
                  <a:gd name="T6" fmla="*/ 8 w 1831"/>
                  <a:gd name="T7" fmla="*/ 2 h 750"/>
                  <a:gd name="T8" fmla="*/ 8 w 1831"/>
                  <a:gd name="T9" fmla="*/ 1 h 750"/>
                  <a:gd name="T10" fmla="*/ 7 w 1831"/>
                  <a:gd name="T11" fmla="*/ 1 h 750"/>
                  <a:gd name="T12" fmla="*/ 6 w 1831"/>
                  <a:gd name="T13" fmla="*/ 1 h 750"/>
                  <a:gd name="T14" fmla="*/ 5 w 1831"/>
                  <a:gd name="T15" fmla="*/ 0 h 750"/>
                  <a:gd name="T16" fmla="*/ 5 w 1831"/>
                  <a:gd name="T17" fmla="*/ 0 h 750"/>
                  <a:gd name="T18" fmla="*/ 4 w 1831"/>
                  <a:gd name="T19" fmla="*/ 0 h 750"/>
                  <a:gd name="T20" fmla="*/ 3 w 1831"/>
                  <a:gd name="T21" fmla="*/ 0 h 750"/>
                  <a:gd name="T22" fmla="*/ 3 w 1831"/>
                  <a:gd name="T23" fmla="*/ 0 h 750"/>
                  <a:gd name="T24" fmla="*/ 2 w 1831"/>
                  <a:gd name="T25" fmla="*/ 0 h 750"/>
                  <a:gd name="T26" fmla="*/ 1 w 1831"/>
                  <a:gd name="T27" fmla="*/ 0 h 750"/>
                  <a:gd name="T28" fmla="*/ 1 w 1831"/>
                  <a:gd name="T29" fmla="*/ 0 h 750"/>
                  <a:gd name="T30" fmla="*/ 0 w 1831"/>
                  <a:gd name="T31" fmla="*/ 0 h 750"/>
                  <a:gd name="T32" fmla="*/ 0 w 1831"/>
                  <a:gd name="T33" fmla="*/ 1 h 750"/>
                  <a:gd name="T34" fmla="*/ 1 w 1831"/>
                  <a:gd name="T35" fmla="*/ 1 h 750"/>
                  <a:gd name="T36" fmla="*/ 1 w 1831"/>
                  <a:gd name="T37" fmla="*/ 1 h 750"/>
                  <a:gd name="T38" fmla="*/ 2 w 1831"/>
                  <a:gd name="T39" fmla="*/ 1 h 750"/>
                  <a:gd name="T40" fmla="*/ 2 w 1831"/>
                  <a:gd name="T41" fmla="*/ 2 h 750"/>
                  <a:gd name="T42" fmla="*/ 2 w 1831"/>
                  <a:gd name="T43" fmla="*/ 2 h 750"/>
                  <a:gd name="T44" fmla="*/ 2 w 1831"/>
                  <a:gd name="T45" fmla="*/ 2 h 750"/>
                  <a:gd name="T46" fmla="*/ 2 w 1831"/>
                  <a:gd name="T47" fmla="*/ 2 h 750"/>
                  <a:gd name="T48" fmla="*/ 3 w 1831"/>
                  <a:gd name="T49" fmla="*/ 2 h 750"/>
                  <a:gd name="T50" fmla="*/ 3 w 1831"/>
                  <a:gd name="T51" fmla="*/ 2 h 750"/>
                  <a:gd name="T52" fmla="*/ 3 w 1831"/>
                  <a:gd name="T53" fmla="*/ 3 h 750"/>
                  <a:gd name="T54" fmla="*/ 4 w 1831"/>
                  <a:gd name="T55" fmla="*/ 3 h 750"/>
                  <a:gd name="T56" fmla="*/ 4 w 1831"/>
                  <a:gd name="T57" fmla="*/ 3 h 750"/>
                  <a:gd name="T58" fmla="*/ 5 w 1831"/>
                  <a:gd name="T59" fmla="*/ 3 h 750"/>
                  <a:gd name="T60" fmla="*/ 5 w 1831"/>
                  <a:gd name="T61" fmla="*/ 4 h 750"/>
                  <a:gd name="T62" fmla="*/ 6 w 1831"/>
                  <a:gd name="T63" fmla="*/ 4 h 750"/>
                  <a:gd name="T64" fmla="*/ 6 w 1831"/>
                  <a:gd name="T65" fmla="*/ 4 h 750"/>
                  <a:gd name="T66" fmla="*/ 7 w 1831"/>
                  <a:gd name="T67" fmla="*/ 4 h 750"/>
                  <a:gd name="T68" fmla="*/ 8 w 1831"/>
                  <a:gd name="T69" fmla="*/ 4 h 750"/>
                  <a:gd name="T70" fmla="*/ 8 w 1831"/>
                  <a:gd name="T71" fmla="*/ 4 h 750"/>
                  <a:gd name="T72" fmla="*/ 9 w 1831"/>
                  <a:gd name="T73" fmla="*/ 4 h 750"/>
                  <a:gd name="T74" fmla="*/ 9 w 1831"/>
                  <a:gd name="T75" fmla="*/ 4 h 750"/>
                  <a:gd name="T76" fmla="*/ 10 w 1831"/>
                  <a:gd name="T77" fmla="*/ 4 h 750"/>
                  <a:gd name="T78" fmla="*/ 10 w 1831"/>
                  <a:gd name="T79" fmla="*/ 4 h 75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831"/>
                  <a:gd name="T121" fmla="*/ 0 h 750"/>
                  <a:gd name="T122" fmla="*/ 1831 w 1831"/>
                  <a:gd name="T123" fmla="*/ 750 h 75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831" h="750">
                    <a:moveTo>
                      <a:pt x="1831" y="612"/>
                    </a:moveTo>
                    <a:lnTo>
                      <a:pt x="1795" y="557"/>
                    </a:lnTo>
                    <a:lnTo>
                      <a:pt x="1756" y="506"/>
                    </a:lnTo>
                    <a:lnTo>
                      <a:pt x="1712" y="456"/>
                    </a:lnTo>
                    <a:lnTo>
                      <a:pt x="1665" y="410"/>
                    </a:lnTo>
                    <a:lnTo>
                      <a:pt x="1616" y="365"/>
                    </a:lnTo>
                    <a:lnTo>
                      <a:pt x="1564" y="323"/>
                    </a:lnTo>
                    <a:lnTo>
                      <a:pt x="1509" y="285"/>
                    </a:lnTo>
                    <a:lnTo>
                      <a:pt x="1452" y="249"/>
                    </a:lnTo>
                    <a:lnTo>
                      <a:pt x="1393" y="216"/>
                    </a:lnTo>
                    <a:lnTo>
                      <a:pt x="1331" y="184"/>
                    </a:lnTo>
                    <a:lnTo>
                      <a:pt x="1270" y="155"/>
                    </a:lnTo>
                    <a:lnTo>
                      <a:pt x="1205" y="129"/>
                    </a:lnTo>
                    <a:lnTo>
                      <a:pt x="1140" y="105"/>
                    </a:lnTo>
                    <a:lnTo>
                      <a:pt x="1074" y="84"/>
                    </a:lnTo>
                    <a:lnTo>
                      <a:pt x="1007" y="66"/>
                    </a:lnTo>
                    <a:lnTo>
                      <a:pt x="940" y="49"/>
                    </a:lnTo>
                    <a:lnTo>
                      <a:pt x="872" y="36"/>
                    </a:lnTo>
                    <a:lnTo>
                      <a:pt x="805" y="24"/>
                    </a:lnTo>
                    <a:lnTo>
                      <a:pt x="738" y="15"/>
                    </a:lnTo>
                    <a:lnTo>
                      <a:pt x="671" y="7"/>
                    </a:lnTo>
                    <a:lnTo>
                      <a:pt x="605" y="3"/>
                    </a:lnTo>
                    <a:lnTo>
                      <a:pt x="541" y="0"/>
                    </a:lnTo>
                    <a:lnTo>
                      <a:pt x="478" y="0"/>
                    </a:lnTo>
                    <a:lnTo>
                      <a:pt x="415" y="2"/>
                    </a:lnTo>
                    <a:lnTo>
                      <a:pt x="354" y="6"/>
                    </a:lnTo>
                    <a:lnTo>
                      <a:pt x="296" y="12"/>
                    </a:lnTo>
                    <a:lnTo>
                      <a:pt x="240" y="21"/>
                    </a:lnTo>
                    <a:lnTo>
                      <a:pt x="186" y="32"/>
                    </a:lnTo>
                    <a:lnTo>
                      <a:pt x="135" y="44"/>
                    </a:lnTo>
                    <a:lnTo>
                      <a:pt x="86" y="60"/>
                    </a:lnTo>
                    <a:lnTo>
                      <a:pt x="42" y="77"/>
                    </a:lnTo>
                    <a:lnTo>
                      <a:pt x="0" y="95"/>
                    </a:lnTo>
                    <a:lnTo>
                      <a:pt x="60" y="116"/>
                    </a:lnTo>
                    <a:lnTo>
                      <a:pt x="114" y="137"/>
                    </a:lnTo>
                    <a:lnTo>
                      <a:pt x="162" y="158"/>
                    </a:lnTo>
                    <a:lnTo>
                      <a:pt x="203" y="178"/>
                    </a:lnTo>
                    <a:lnTo>
                      <a:pt x="240" y="199"/>
                    </a:lnTo>
                    <a:lnTo>
                      <a:pt x="271" y="217"/>
                    </a:lnTo>
                    <a:lnTo>
                      <a:pt x="299" y="237"/>
                    </a:lnTo>
                    <a:lnTo>
                      <a:pt x="323" y="254"/>
                    </a:lnTo>
                    <a:lnTo>
                      <a:pt x="345" y="272"/>
                    </a:lnTo>
                    <a:lnTo>
                      <a:pt x="363" y="289"/>
                    </a:lnTo>
                    <a:lnTo>
                      <a:pt x="382" y="306"/>
                    </a:lnTo>
                    <a:lnTo>
                      <a:pt x="399" y="323"/>
                    </a:lnTo>
                    <a:lnTo>
                      <a:pt x="415" y="339"/>
                    </a:lnTo>
                    <a:lnTo>
                      <a:pt x="432" y="354"/>
                    </a:lnTo>
                    <a:lnTo>
                      <a:pt x="449" y="368"/>
                    </a:lnTo>
                    <a:lnTo>
                      <a:pt x="469" y="382"/>
                    </a:lnTo>
                    <a:lnTo>
                      <a:pt x="492" y="398"/>
                    </a:lnTo>
                    <a:lnTo>
                      <a:pt x="518" y="417"/>
                    </a:lnTo>
                    <a:lnTo>
                      <a:pt x="547" y="435"/>
                    </a:lnTo>
                    <a:lnTo>
                      <a:pt x="580" y="453"/>
                    </a:lnTo>
                    <a:lnTo>
                      <a:pt x="614" y="474"/>
                    </a:lnTo>
                    <a:lnTo>
                      <a:pt x="651" y="495"/>
                    </a:lnTo>
                    <a:lnTo>
                      <a:pt x="690" y="516"/>
                    </a:lnTo>
                    <a:lnTo>
                      <a:pt x="733" y="537"/>
                    </a:lnTo>
                    <a:lnTo>
                      <a:pt x="776" y="558"/>
                    </a:lnTo>
                    <a:lnTo>
                      <a:pt x="821" y="579"/>
                    </a:lnTo>
                    <a:lnTo>
                      <a:pt x="866" y="600"/>
                    </a:lnTo>
                    <a:lnTo>
                      <a:pt x="914" y="620"/>
                    </a:lnTo>
                    <a:lnTo>
                      <a:pt x="962" y="640"/>
                    </a:lnTo>
                    <a:lnTo>
                      <a:pt x="1012" y="658"/>
                    </a:lnTo>
                    <a:lnTo>
                      <a:pt x="1062" y="675"/>
                    </a:lnTo>
                    <a:lnTo>
                      <a:pt x="1112" y="691"/>
                    </a:lnTo>
                    <a:lnTo>
                      <a:pt x="1163" y="705"/>
                    </a:lnTo>
                    <a:lnTo>
                      <a:pt x="1215" y="719"/>
                    </a:lnTo>
                    <a:lnTo>
                      <a:pt x="1266" y="729"/>
                    </a:lnTo>
                    <a:lnTo>
                      <a:pt x="1316" y="738"/>
                    </a:lnTo>
                    <a:lnTo>
                      <a:pt x="1366" y="745"/>
                    </a:lnTo>
                    <a:lnTo>
                      <a:pt x="1416" y="749"/>
                    </a:lnTo>
                    <a:lnTo>
                      <a:pt x="1464" y="750"/>
                    </a:lnTo>
                    <a:lnTo>
                      <a:pt x="1511" y="749"/>
                    </a:lnTo>
                    <a:lnTo>
                      <a:pt x="1557" y="744"/>
                    </a:lnTo>
                    <a:lnTo>
                      <a:pt x="1602" y="736"/>
                    </a:lnTo>
                    <a:lnTo>
                      <a:pt x="1645" y="725"/>
                    </a:lnTo>
                    <a:lnTo>
                      <a:pt x="1687" y="711"/>
                    </a:lnTo>
                    <a:lnTo>
                      <a:pt x="1727" y="692"/>
                    </a:lnTo>
                    <a:lnTo>
                      <a:pt x="1764" y="670"/>
                    </a:lnTo>
                    <a:lnTo>
                      <a:pt x="1799" y="644"/>
                    </a:lnTo>
                    <a:lnTo>
                      <a:pt x="1831" y="612"/>
                    </a:lnTo>
                    <a:close/>
                  </a:path>
                </a:pathLst>
              </a:custGeom>
              <a:solidFill>
                <a:srgbClr val="00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6124" name="Freeform 266"/>
              <p:cNvSpPr>
                <a:spLocks/>
              </p:cNvSpPr>
              <p:nvPr/>
            </p:nvSpPr>
            <p:spPr bwMode="auto">
              <a:xfrm>
                <a:off x="2600" y="3578"/>
                <a:ext cx="330" cy="111"/>
              </a:xfrm>
              <a:custGeom>
                <a:avLst/>
                <a:gdLst>
                  <a:gd name="T0" fmla="*/ 0 w 1869"/>
                  <a:gd name="T1" fmla="*/ 1 h 628"/>
                  <a:gd name="T2" fmla="*/ 1 w 1869"/>
                  <a:gd name="T3" fmla="*/ 0 h 628"/>
                  <a:gd name="T4" fmla="*/ 1 w 1869"/>
                  <a:gd name="T5" fmla="*/ 0 h 628"/>
                  <a:gd name="T6" fmla="*/ 2 w 1869"/>
                  <a:gd name="T7" fmla="*/ 0 h 628"/>
                  <a:gd name="T8" fmla="*/ 2 w 1869"/>
                  <a:gd name="T9" fmla="*/ 0 h 628"/>
                  <a:gd name="T10" fmla="*/ 3 w 1869"/>
                  <a:gd name="T11" fmla="*/ 0 h 628"/>
                  <a:gd name="T12" fmla="*/ 4 w 1869"/>
                  <a:gd name="T13" fmla="*/ 0 h 628"/>
                  <a:gd name="T14" fmla="*/ 5 w 1869"/>
                  <a:gd name="T15" fmla="*/ 0 h 628"/>
                  <a:gd name="T16" fmla="*/ 5 w 1869"/>
                  <a:gd name="T17" fmla="*/ 0 h 628"/>
                  <a:gd name="T18" fmla="*/ 6 w 1869"/>
                  <a:gd name="T19" fmla="*/ 1 h 628"/>
                  <a:gd name="T20" fmla="*/ 7 w 1869"/>
                  <a:gd name="T21" fmla="*/ 1 h 628"/>
                  <a:gd name="T22" fmla="*/ 7 w 1869"/>
                  <a:gd name="T23" fmla="*/ 1 h 628"/>
                  <a:gd name="T24" fmla="*/ 8 w 1869"/>
                  <a:gd name="T25" fmla="*/ 1 h 628"/>
                  <a:gd name="T26" fmla="*/ 9 w 1869"/>
                  <a:gd name="T27" fmla="*/ 2 h 628"/>
                  <a:gd name="T28" fmla="*/ 9 w 1869"/>
                  <a:gd name="T29" fmla="*/ 2 h 628"/>
                  <a:gd name="T30" fmla="*/ 10 w 1869"/>
                  <a:gd name="T31" fmla="*/ 3 h 628"/>
                  <a:gd name="T32" fmla="*/ 10 w 1869"/>
                  <a:gd name="T33" fmla="*/ 4 h 628"/>
                  <a:gd name="T34" fmla="*/ 10 w 1869"/>
                  <a:gd name="T35" fmla="*/ 3 h 628"/>
                  <a:gd name="T36" fmla="*/ 10 w 1869"/>
                  <a:gd name="T37" fmla="*/ 2 h 628"/>
                  <a:gd name="T38" fmla="*/ 9 w 1869"/>
                  <a:gd name="T39" fmla="*/ 2 h 628"/>
                  <a:gd name="T40" fmla="*/ 8 w 1869"/>
                  <a:gd name="T41" fmla="*/ 2 h 628"/>
                  <a:gd name="T42" fmla="*/ 8 w 1869"/>
                  <a:gd name="T43" fmla="*/ 1 h 628"/>
                  <a:gd name="T44" fmla="*/ 7 w 1869"/>
                  <a:gd name="T45" fmla="*/ 1 h 628"/>
                  <a:gd name="T46" fmla="*/ 7 w 1869"/>
                  <a:gd name="T47" fmla="*/ 1 h 628"/>
                  <a:gd name="T48" fmla="*/ 6 w 1869"/>
                  <a:gd name="T49" fmla="*/ 0 h 628"/>
                  <a:gd name="T50" fmla="*/ 5 w 1869"/>
                  <a:gd name="T51" fmla="*/ 0 h 628"/>
                  <a:gd name="T52" fmla="*/ 4 w 1869"/>
                  <a:gd name="T53" fmla="*/ 0 h 628"/>
                  <a:gd name="T54" fmla="*/ 4 w 1869"/>
                  <a:gd name="T55" fmla="*/ 0 h 628"/>
                  <a:gd name="T56" fmla="*/ 3 w 1869"/>
                  <a:gd name="T57" fmla="*/ 0 h 628"/>
                  <a:gd name="T58" fmla="*/ 2 w 1869"/>
                  <a:gd name="T59" fmla="*/ 0 h 628"/>
                  <a:gd name="T60" fmla="*/ 1 w 1869"/>
                  <a:gd name="T61" fmla="*/ 0 h 628"/>
                  <a:gd name="T62" fmla="*/ 1 w 1869"/>
                  <a:gd name="T63" fmla="*/ 0 h 628"/>
                  <a:gd name="T64" fmla="*/ 0 w 1869"/>
                  <a:gd name="T65" fmla="*/ 0 h 628"/>
                  <a:gd name="T66" fmla="*/ 0 w 1869"/>
                  <a:gd name="T67" fmla="*/ 1 h 628"/>
                  <a:gd name="T68" fmla="*/ 0 w 1869"/>
                  <a:gd name="T69" fmla="*/ 1 h 628"/>
                  <a:gd name="T70" fmla="*/ 0 w 1869"/>
                  <a:gd name="T71" fmla="*/ 1 h 62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869"/>
                  <a:gd name="T109" fmla="*/ 0 h 628"/>
                  <a:gd name="T110" fmla="*/ 1869 w 1869"/>
                  <a:gd name="T111" fmla="*/ 628 h 62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869" h="628">
                    <a:moveTo>
                      <a:pt x="33" y="95"/>
                    </a:moveTo>
                    <a:lnTo>
                      <a:pt x="34" y="116"/>
                    </a:lnTo>
                    <a:lnTo>
                      <a:pt x="75" y="98"/>
                    </a:lnTo>
                    <a:lnTo>
                      <a:pt x="119" y="81"/>
                    </a:lnTo>
                    <a:lnTo>
                      <a:pt x="167" y="65"/>
                    </a:lnTo>
                    <a:lnTo>
                      <a:pt x="218" y="53"/>
                    </a:lnTo>
                    <a:lnTo>
                      <a:pt x="270" y="43"/>
                    </a:lnTo>
                    <a:lnTo>
                      <a:pt x="327" y="34"/>
                    </a:lnTo>
                    <a:lnTo>
                      <a:pt x="385" y="27"/>
                    </a:lnTo>
                    <a:lnTo>
                      <a:pt x="444" y="23"/>
                    </a:lnTo>
                    <a:lnTo>
                      <a:pt x="507" y="23"/>
                    </a:lnTo>
                    <a:lnTo>
                      <a:pt x="570" y="23"/>
                    </a:lnTo>
                    <a:lnTo>
                      <a:pt x="634" y="25"/>
                    </a:lnTo>
                    <a:lnTo>
                      <a:pt x="698" y="29"/>
                    </a:lnTo>
                    <a:lnTo>
                      <a:pt x="765" y="36"/>
                    </a:lnTo>
                    <a:lnTo>
                      <a:pt x="832" y="46"/>
                    </a:lnTo>
                    <a:lnTo>
                      <a:pt x="898" y="57"/>
                    </a:lnTo>
                    <a:lnTo>
                      <a:pt x="966" y="71"/>
                    </a:lnTo>
                    <a:lnTo>
                      <a:pt x="1033" y="88"/>
                    </a:lnTo>
                    <a:lnTo>
                      <a:pt x="1100" y="106"/>
                    </a:lnTo>
                    <a:lnTo>
                      <a:pt x="1165" y="127"/>
                    </a:lnTo>
                    <a:lnTo>
                      <a:pt x="1230" y="151"/>
                    </a:lnTo>
                    <a:lnTo>
                      <a:pt x="1295" y="177"/>
                    </a:lnTo>
                    <a:lnTo>
                      <a:pt x="1355" y="206"/>
                    </a:lnTo>
                    <a:lnTo>
                      <a:pt x="1417" y="236"/>
                    </a:lnTo>
                    <a:lnTo>
                      <a:pt x="1476" y="269"/>
                    </a:lnTo>
                    <a:lnTo>
                      <a:pt x="1531" y="306"/>
                    </a:lnTo>
                    <a:lnTo>
                      <a:pt x="1586" y="344"/>
                    </a:lnTo>
                    <a:lnTo>
                      <a:pt x="1638" y="384"/>
                    </a:lnTo>
                    <a:lnTo>
                      <a:pt x="1686" y="429"/>
                    </a:lnTo>
                    <a:lnTo>
                      <a:pt x="1733" y="475"/>
                    </a:lnTo>
                    <a:lnTo>
                      <a:pt x="1775" y="523"/>
                    </a:lnTo>
                    <a:lnTo>
                      <a:pt x="1815" y="575"/>
                    </a:lnTo>
                    <a:lnTo>
                      <a:pt x="1850" y="628"/>
                    </a:lnTo>
                    <a:lnTo>
                      <a:pt x="1869" y="618"/>
                    </a:lnTo>
                    <a:lnTo>
                      <a:pt x="1833" y="562"/>
                    </a:lnTo>
                    <a:lnTo>
                      <a:pt x="1794" y="510"/>
                    </a:lnTo>
                    <a:lnTo>
                      <a:pt x="1749" y="459"/>
                    </a:lnTo>
                    <a:lnTo>
                      <a:pt x="1702" y="413"/>
                    </a:lnTo>
                    <a:lnTo>
                      <a:pt x="1653" y="369"/>
                    </a:lnTo>
                    <a:lnTo>
                      <a:pt x="1599" y="325"/>
                    </a:lnTo>
                    <a:lnTo>
                      <a:pt x="1544" y="287"/>
                    </a:lnTo>
                    <a:lnTo>
                      <a:pt x="1487" y="250"/>
                    </a:lnTo>
                    <a:lnTo>
                      <a:pt x="1427" y="218"/>
                    </a:lnTo>
                    <a:lnTo>
                      <a:pt x="1366" y="185"/>
                    </a:lnTo>
                    <a:lnTo>
                      <a:pt x="1303" y="156"/>
                    </a:lnTo>
                    <a:lnTo>
                      <a:pt x="1238" y="130"/>
                    </a:lnTo>
                    <a:lnTo>
                      <a:pt x="1173" y="106"/>
                    </a:lnTo>
                    <a:lnTo>
                      <a:pt x="1106" y="85"/>
                    </a:lnTo>
                    <a:lnTo>
                      <a:pt x="1039" y="67"/>
                    </a:lnTo>
                    <a:lnTo>
                      <a:pt x="972" y="50"/>
                    </a:lnTo>
                    <a:lnTo>
                      <a:pt x="903" y="36"/>
                    </a:lnTo>
                    <a:lnTo>
                      <a:pt x="835" y="25"/>
                    </a:lnTo>
                    <a:lnTo>
                      <a:pt x="768" y="15"/>
                    </a:lnTo>
                    <a:lnTo>
                      <a:pt x="701" y="7"/>
                    </a:lnTo>
                    <a:lnTo>
                      <a:pt x="634" y="4"/>
                    </a:lnTo>
                    <a:lnTo>
                      <a:pt x="570" y="0"/>
                    </a:lnTo>
                    <a:lnTo>
                      <a:pt x="507" y="0"/>
                    </a:lnTo>
                    <a:lnTo>
                      <a:pt x="444" y="2"/>
                    </a:lnTo>
                    <a:lnTo>
                      <a:pt x="382" y="6"/>
                    </a:lnTo>
                    <a:lnTo>
                      <a:pt x="324" y="13"/>
                    </a:lnTo>
                    <a:lnTo>
                      <a:pt x="268" y="22"/>
                    </a:lnTo>
                    <a:lnTo>
                      <a:pt x="212" y="32"/>
                    </a:lnTo>
                    <a:lnTo>
                      <a:pt x="161" y="44"/>
                    </a:lnTo>
                    <a:lnTo>
                      <a:pt x="111" y="60"/>
                    </a:lnTo>
                    <a:lnTo>
                      <a:pt x="67" y="77"/>
                    </a:lnTo>
                    <a:lnTo>
                      <a:pt x="23" y="95"/>
                    </a:lnTo>
                    <a:lnTo>
                      <a:pt x="25" y="116"/>
                    </a:lnTo>
                    <a:lnTo>
                      <a:pt x="23" y="95"/>
                    </a:lnTo>
                    <a:lnTo>
                      <a:pt x="0" y="107"/>
                    </a:lnTo>
                    <a:lnTo>
                      <a:pt x="25" y="116"/>
                    </a:lnTo>
                    <a:lnTo>
                      <a:pt x="33" y="9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6125" name="Freeform 267"/>
              <p:cNvSpPr>
                <a:spLocks/>
              </p:cNvSpPr>
              <p:nvPr/>
            </p:nvSpPr>
            <p:spPr bwMode="auto">
              <a:xfrm>
                <a:off x="2605" y="3595"/>
                <a:ext cx="84" cy="54"/>
              </a:xfrm>
              <a:custGeom>
                <a:avLst/>
                <a:gdLst>
                  <a:gd name="T0" fmla="*/ 3 w 479"/>
                  <a:gd name="T1" fmla="*/ 2 h 308"/>
                  <a:gd name="T2" fmla="*/ 3 w 479"/>
                  <a:gd name="T3" fmla="*/ 2 h 308"/>
                  <a:gd name="T4" fmla="*/ 2 w 479"/>
                  <a:gd name="T5" fmla="*/ 1 h 308"/>
                  <a:gd name="T6" fmla="*/ 2 w 479"/>
                  <a:gd name="T7" fmla="*/ 1 h 308"/>
                  <a:gd name="T8" fmla="*/ 2 w 479"/>
                  <a:gd name="T9" fmla="*/ 1 h 308"/>
                  <a:gd name="T10" fmla="*/ 2 w 479"/>
                  <a:gd name="T11" fmla="*/ 1 h 308"/>
                  <a:gd name="T12" fmla="*/ 2 w 479"/>
                  <a:gd name="T13" fmla="*/ 1 h 308"/>
                  <a:gd name="T14" fmla="*/ 2 w 479"/>
                  <a:gd name="T15" fmla="*/ 1 h 308"/>
                  <a:gd name="T16" fmla="*/ 2 w 479"/>
                  <a:gd name="T17" fmla="*/ 1 h 308"/>
                  <a:gd name="T18" fmla="*/ 2 w 479"/>
                  <a:gd name="T19" fmla="*/ 1 h 308"/>
                  <a:gd name="T20" fmla="*/ 2 w 479"/>
                  <a:gd name="T21" fmla="*/ 1 h 308"/>
                  <a:gd name="T22" fmla="*/ 2 w 479"/>
                  <a:gd name="T23" fmla="*/ 1 h 308"/>
                  <a:gd name="T24" fmla="*/ 1 w 479"/>
                  <a:gd name="T25" fmla="*/ 1 h 308"/>
                  <a:gd name="T26" fmla="*/ 1 w 479"/>
                  <a:gd name="T27" fmla="*/ 1 h 308"/>
                  <a:gd name="T28" fmla="*/ 1 w 479"/>
                  <a:gd name="T29" fmla="*/ 0 h 308"/>
                  <a:gd name="T30" fmla="*/ 1 w 479"/>
                  <a:gd name="T31" fmla="*/ 0 h 308"/>
                  <a:gd name="T32" fmla="*/ 0 w 479"/>
                  <a:gd name="T33" fmla="*/ 0 h 308"/>
                  <a:gd name="T34" fmla="*/ 0 w 479"/>
                  <a:gd name="T35" fmla="*/ 0 h 308"/>
                  <a:gd name="T36" fmla="*/ 0 w 479"/>
                  <a:gd name="T37" fmla="*/ 0 h 308"/>
                  <a:gd name="T38" fmla="*/ 0 w 479"/>
                  <a:gd name="T39" fmla="*/ 0 h 308"/>
                  <a:gd name="T40" fmla="*/ 1 w 479"/>
                  <a:gd name="T41" fmla="*/ 0 h 308"/>
                  <a:gd name="T42" fmla="*/ 1 w 479"/>
                  <a:gd name="T43" fmla="*/ 1 h 308"/>
                  <a:gd name="T44" fmla="*/ 1 w 479"/>
                  <a:gd name="T45" fmla="*/ 1 h 308"/>
                  <a:gd name="T46" fmla="*/ 1 w 479"/>
                  <a:gd name="T47" fmla="*/ 1 h 308"/>
                  <a:gd name="T48" fmla="*/ 1 w 479"/>
                  <a:gd name="T49" fmla="*/ 1 h 308"/>
                  <a:gd name="T50" fmla="*/ 2 w 479"/>
                  <a:gd name="T51" fmla="*/ 1 h 308"/>
                  <a:gd name="T52" fmla="*/ 2 w 479"/>
                  <a:gd name="T53" fmla="*/ 1 h 308"/>
                  <a:gd name="T54" fmla="*/ 2 w 479"/>
                  <a:gd name="T55" fmla="*/ 1 h 308"/>
                  <a:gd name="T56" fmla="*/ 2 w 479"/>
                  <a:gd name="T57" fmla="*/ 1 h 308"/>
                  <a:gd name="T58" fmla="*/ 2 w 479"/>
                  <a:gd name="T59" fmla="*/ 1 h 308"/>
                  <a:gd name="T60" fmla="*/ 2 w 479"/>
                  <a:gd name="T61" fmla="*/ 1 h 308"/>
                  <a:gd name="T62" fmla="*/ 2 w 479"/>
                  <a:gd name="T63" fmla="*/ 1 h 308"/>
                  <a:gd name="T64" fmla="*/ 2 w 479"/>
                  <a:gd name="T65" fmla="*/ 2 h 308"/>
                  <a:gd name="T66" fmla="*/ 2 w 479"/>
                  <a:gd name="T67" fmla="*/ 2 h 308"/>
                  <a:gd name="T68" fmla="*/ 2 w 479"/>
                  <a:gd name="T69" fmla="*/ 2 h 308"/>
                  <a:gd name="T70" fmla="*/ 2 w 479"/>
                  <a:gd name="T71" fmla="*/ 2 h 308"/>
                  <a:gd name="T72" fmla="*/ 3 w 479"/>
                  <a:gd name="T73" fmla="*/ 2 h 308"/>
                  <a:gd name="T74" fmla="*/ 3 w 479"/>
                  <a:gd name="T75" fmla="*/ 2 h 308"/>
                  <a:gd name="T76" fmla="*/ 3 w 479"/>
                  <a:gd name="T77" fmla="*/ 2 h 30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479"/>
                  <a:gd name="T118" fmla="*/ 0 h 308"/>
                  <a:gd name="T119" fmla="*/ 479 w 479"/>
                  <a:gd name="T120" fmla="*/ 308 h 308"/>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479" h="308">
                    <a:moveTo>
                      <a:pt x="479" y="289"/>
                    </a:moveTo>
                    <a:lnTo>
                      <a:pt x="479" y="289"/>
                    </a:lnTo>
                    <a:lnTo>
                      <a:pt x="459" y="275"/>
                    </a:lnTo>
                    <a:lnTo>
                      <a:pt x="442" y="262"/>
                    </a:lnTo>
                    <a:lnTo>
                      <a:pt x="427" y="247"/>
                    </a:lnTo>
                    <a:lnTo>
                      <a:pt x="411" y="232"/>
                    </a:lnTo>
                    <a:lnTo>
                      <a:pt x="394" y="214"/>
                    </a:lnTo>
                    <a:lnTo>
                      <a:pt x="375" y="197"/>
                    </a:lnTo>
                    <a:lnTo>
                      <a:pt x="357" y="180"/>
                    </a:lnTo>
                    <a:lnTo>
                      <a:pt x="333" y="161"/>
                    </a:lnTo>
                    <a:lnTo>
                      <a:pt x="310" y="144"/>
                    </a:lnTo>
                    <a:lnTo>
                      <a:pt x="282" y="124"/>
                    </a:lnTo>
                    <a:lnTo>
                      <a:pt x="249" y="105"/>
                    </a:lnTo>
                    <a:lnTo>
                      <a:pt x="212" y="83"/>
                    </a:lnTo>
                    <a:lnTo>
                      <a:pt x="172" y="63"/>
                    </a:lnTo>
                    <a:lnTo>
                      <a:pt x="122" y="42"/>
                    </a:lnTo>
                    <a:lnTo>
                      <a:pt x="68" y="21"/>
                    </a:lnTo>
                    <a:lnTo>
                      <a:pt x="8" y="0"/>
                    </a:lnTo>
                    <a:lnTo>
                      <a:pt x="0" y="21"/>
                    </a:lnTo>
                    <a:lnTo>
                      <a:pt x="60" y="42"/>
                    </a:lnTo>
                    <a:lnTo>
                      <a:pt x="114" y="63"/>
                    </a:lnTo>
                    <a:lnTo>
                      <a:pt x="161" y="84"/>
                    </a:lnTo>
                    <a:lnTo>
                      <a:pt x="202" y="104"/>
                    </a:lnTo>
                    <a:lnTo>
                      <a:pt x="239" y="124"/>
                    </a:lnTo>
                    <a:lnTo>
                      <a:pt x="269" y="142"/>
                    </a:lnTo>
                    <a:lnTo>
                      <a:pt x="297" y="162"/>
                    </a:lnTo>
                    <a:lnTo>
                      <a:pt x="320" y="179"/>
                    </a:lnTo>
                    <a:lnTo>
                      <a:pt x="341" y="196"/>
                    </a:lnTo>
                    <a:lnTo>
                      <a:pt x="360" y="213"/>
                    </a:lnTo>
                    <a:lnTo>
                      <a:pt x="378" y="230"/>
                    </a:lnTo>
                    <a:lnTo>
                      <a:pt x="395" y="247"/>
                    </a:lnTo>
                    <a:lnTo>
                      <a:pt x="411" y="263"/>
                    </a:lnTo>
                    <a:lnTo>
                      <a:pt x="429" y="277"/>
                    </a:lnTo>
                    <a:lnTo>
                      <a:pt x="446" y="293"/>
                    </a:lnTo>
                    <a:lnTo>
                      <a:pt x="466" y="308"/>
                    </a:lnTo>
                    <a:lnTo>
                      <a:pt x="479" y="28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6126" name="Freeform 268"/>
              <p:cNvSpPr>
                <a:spLocks/>
              </p:cNvSpPr>
              <p:nvPr/>
            </p:nvSpPr>
            <p:spPr bwMode="auto">
              <a:xfrm>
                <a:off x="2687" y="3646"/>
                <a:ext cx="245" cy="69"/>
              </a:xfrm>
              <a:custGeom>
                <a:avLst/>
                <a:gdLst>
                  <a:gd name="T0" fmla="*/ 8 w 1383"/>
                  <a:gd name="T1" fmla="*/ 1 h 389"/>
                  <a:gd name="T2" fmla="*/ 7 w 1383"/>
                  <a:gd name="T3" fmla="*/ 2 h 389"/>
                  <a:gd name="T4" fmla="*/ 7 w 1383"/>
                  <a:gd name="T5" fmla="*/ 2 h 389"/>
                  <a:gd name="T6" fmla="*/ 6 w 1383"/>
                  <a:gd name="T7" fmla="*/ 2 h 389"/>
                  <a:gd name="T8" fmla="*/ 6 w 1383"/>
                  <a:gd name="T9" fmla="*/ 2 h 389"/>
                  <a:gd name="T10" fmla="*/ 5 w 1383"/>
                  <a:gd name="T11" fmla="*/ 2 h 389"/>
                  <a:gd name="T12" fmla="*/ 5 w 1383"/>
                  <a:gd name="T13" fmla="*/ 2 h 389"/>
                  <a:gd name="T14" fmla="*/ 4 w 1383"/>
                  <a:gd name="T15" fmla="*/ 2 h 389"/>
                  <a:gd name="T16" fmla="*/ 4 w 1383"/>
                  <a:gd name="T17" fmla="*/ 2 h 389"/>
                  <a:gd name="T18" fmla="*/ 3 w 1383"/>
                  <a:gd name="T19" fmla="*/ 2 h 389"/>
                  <a:gd name="T20" fmla="*/ 2 w 1383"/>
                  <a:gd name="T21" fmla="*/ 1 h 389"/>
                  <a:gd name="T22" fmla="*/ 2 w 1383"/>
                  <a:gd name="T23" fmla="*/ 1 h 389"/>
                  <a:gd name="T24" fmla="*/ 2 w 1383"/>
                  <a:gd name="T25" fmla="*/ 1 h 389"/>
                  <a:gd name="T26" fmla="*/ 1 w 1383"/>
                  <a:gd name="T27" fmla="*/ 1 h 389"/>
                  <a:gd name="T28" fmla="*/ 1 w 1383"/>
                  <a:gd name="T29" fmla="*/ 0 h 389"/>
                  <a:gd name="T30" fmla="*/ 0 w 1383"/>
                  <a:gd name="T31" fmla="*/ 0 h 389"/>
                  <a:gd name="T32" fmla="*/ 0 w 1383"/>
                  <a:gd name="T33" fmla="*/ 0 h 389"/>
                  <a:gd name="T34" fmla="*/ 0 w 1383"/>
                  <a:gd name="T35" fmla="*/ 0 h 389"/>
                  <a:gd name="T36" fmla="*/ 0 w 1383"/>
                  <a:gd name="T37" fmla="*/ 0 h 389"/>
                  <a:gd name="T38" fmla="*/ 1 w 1383"/>
                  <a:gd name="T39" fmla="*/ 1 h 389"/>
                  <a:gd name="T40" fmla="*/ 1 w 1383"/>
                  <a:gd name="T41" fmla="*/ 1 h 389"/>
                  <a:gd name="T42" fmla="*/ 2 w 1383"/>
                  <a:gd name="T43" fmla="*/ 1 h 389"/>
                  <a:gd name="T44" fmla="*/ 2 w 1383"/>
                  <a:gd name="T45" fmla="*/ 1 h 389"/>
                  <a:gd name="T46" fmla="*/ 3 w 1383"/>
                  <a:gd name="T47" fmla="*/ 2 h 389"/>
                  <a:gd name="T48" fmla="*/ 3 w 1383"/>
                  <a:gd name="T49" fmla="*/ 2 h 389"/>
                  <a:gd name="T50" fmla="*/ 4 w 1383"/>
                  <a:gd name="T51" fmla="*/ 2 h 389"/>
                  <a:gd name="T52" fmla="*/ 4 w 1383"/>
                  <a:gd name="T53" fmla="*/ 2 h 389"/>
                  <a:gd name="T54" fmla="*/ 5 w 1383"/>
                  <a:gd name="T55" fmla="*/ 2 h 389"/>
                  <a:gd name="T56" fmla="*/ 6 w 1383"/>
                  <a:gd name="T57" fmla="*/ 2 h 389"/>
                  <a:gd name="T58" fmla="*/ 6 w 1383"/>
                  <a:gd name="T59" fmla="*/ 2 h 389"/>
                  <a:gd name="T60" fmla="*/ 7 w 1383"/>
                  <a:gd name="T61" fmla="*/ 2 h 389"/>
                  <a:gd name="T62" fmla="*/ 7 w 1383"/>
                  <a:gd name="T63" fmla="*/ 2 h 389"/>
                  <a:gd name="T64" fmla="*/ 7 w 1383"/>
                  <a:gd name="T65" fmla="*/ 2 h 389"/>
                  <a:gd name="T66" fmla="*/ 8 w 1383"/>
                  <a:gd name="T67" fmla="*/ 1 h 389"/>
                  <a:gd name="T68" fmla="*/ 8 w 1383"/>
                  <a:gd name="T69" fmla="*/ 1 h 389"/>
                  <a:gd name="T70" fmla="*/ 8 w 1383"/>
                  <a:gd name="T71" fmla="*/ 1 h 38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383"/>
                  <a:gd name="T109" fmla="*/ 0 h 389"/>
                  <a:gd name="T110" fmla="*/ 1383 w 1383"/>
                  <a:gd name="T111" fmla="*/ 389 h 38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383" h="389">
                    <a:moveTo>
                      <a:pt x="1359" y="244"/>
                    </a:moveTo>
                    <a:lnTo>
                      <a:pt x="1361" y="231"/>
                    </a:lnTo>
                    <a:lnTo>
                      <a:pt x="1329" y="263"/>
                    </a:lnTo>
                    <a:lnTo>
                      <a:pt x="1295" y="288"/>
                    </a:lnTo>
                    <a:lnTo>
                      <a:pt x="1260" y="310"/>
                    </a:lnTo>
                    <a:lnTo>
                      <a:pt x="1221" y="327"/>
                    </a:lnTo>
                    <a:lnTo>
                      <a:pt x="1181" y="342"/>
                    </a:lnTo>
                    <a:lnTo>
                      <a:pt x="1137" y="352"/>
                    </a:lnTo>
                    <a:lnTo>
                      <a:pt x="1094" y="360"/>
                    </a:lnTo>
                    <a:lnTo>
                      <a:pt x="1048" y="365"/>
                    </a:lnTo>
                    <a:lnTo>
                      <a:pt x="1002" y="365"/>
                    </a:lnTo>
                    <a:lnTo>
                      <a:pt x="954" y="365"/>
                    </a:lnTo>
                    <a:lnTo>
                      <a:pt x="905" y="361"/>
                    </a:lnTo>
                    <a:lnTo>
                      <a:pt x="855" y="355"/>
                    </a:lnTo>
                    <a:lnTo>
                      <a:pt x="806" y="346"/>
                    </a:lnTo>
                    <a:lnTo>
                      <a:pt x="755" y="335"/>
                    </a:lnTo>
                    <a:lnTo>
                      <a:pt x="704" y="322"/>
                    </a:lnTo>
                    <a:lnTo>
                      <a:pt x="653" y="308"/>
                    </a:lnTo>
                    <a:lnTo>
                      <a:pt x="604" y="292"/>
                    </a:lnTo>
                    <a:lnTo>
                      <a:pt x="554" y="275"/>
                    </a:lnTo>
                    <a:lnTo>
                      <a:pt x="504" y="256"/>
                    </a:lnTo>
                    <a:lnTo>
                      <a:pt x="456" y="237"/>
                    </a:lnTo>
                    <a:lnTo>
                      <a:pt x="408" y="217"/>
                    </a:lnTo>
                    <a:lnTo>
                      <a:pt x="364" y="196"/>
                    </a:lnTo>
                    <a:lnTo>
                      <a:pt x="319" y="175"/>
                    </a:lnTo>
                    <a:lnTo>
                      <a:pt x="276" y="154"/>
                    </a:lnTo>
                    <a:lnTo>
                      <a:pt x="234" y="133"/>
                    </a:lnTo>
                    <a:lnTo>
                      <a:pt x="194" y="113"/>
                    </a:lnTo>
                    <a:lnTo>
                      <a:pt x="158" y="92"/>
                    </a:lnTo>
                    <a:lnTo>
                      <a:pt x="123" y="71"/>
                    </a:lnTo>
                    <a:lnTo>
                      <a:pt x="91" y="53"/>
                    </a:lnTo>
                    <a:lnTo>
                      <a:pt x="63" y="34"/>
                    </a:lnTo>
                    <a:lnTo>
                      <a:pt x="37" y="16"/>
                    </a:lnTo>
                    <a:lnTo>
                      <a:pt x="13" y="0"/>
                    </a:lnTo>
                    <a:lnTo>
                      <a:pt x="0" y="19"/>
                    </a:lnTo>
                    <a:lnTo>
                      <a:pt x="24" y="34"/>
                    </a:lnTo>
                    <a:lnTo>
                      <a:pt x="50" y="53"/>
                    </a:lnTo>
                    <a:lnTo>
                      <a:pt x="80" y="71"/>
                    </a:lnTo>
                    <a:lnTo>
                      <a:pt x="113" y="90"/>
                    </a:lnTo>
                    <a:lnTo>
                      <a:pt x="147" y="111"/>
                    </a:lnTo>
                    <a:lnTo>
                      <a:pt x="184" y="132"/>
                    </a:lnTo>
                    <a:lnTo>
                      <a:pt x="223" y="154"/>
                    </a:lnTo>
                    <a:lnTo>
                      <a:pt x="265" y="175"/>
                    </a:lnTo>
                    <a:lnTo>
                      <a:pt x="309" y="196"/>
                    </a:lnTo>
                    <a:lnTo>
                      <a:pt x="353" y="217"/>
                    </a:lnTo>
                    <a:lnTo>
                      <a:pt x="401" y="238"/>
                    </a:lnTo>
                    <a:lnTo>
                      <a:pt x="448" y="258"/>
                    </a:lnTo>
                    <a:lnTo>
                      <a:pt x="496" y="277"/>
                    </a:lnTo>
                    <a:lnTo>
                      <a:pt x="546" y="296"/>
                    </a:lnTo>
                    <a:lnTo>
                      <a:pt x="596" y="313"/>
                    </a:lnTo>
                    <a:lnTo>
                      <a:pt x="647" y="329"/>
                    </a:lnTo>
                    <a:lnTo>
                      <a:pt x="699" y="343"/>
                    </a:lnTo>
                    <a:lnTo>
                      <a:pt x="750" y="356"/>
                    </a:lnTo>
                    <a:lnTo>
                      <a:pt x="801" y="367"/>
                    </a:lnTo>
                    <a:lnTo>
                      <a:pt x="852" y="376"/>
                    </a:lnTo>
                    <a:lnTo>
                      <a:pt x="902" y="382"/>
                    </a:lnTo>
                    <a:lnTo>
                      <a:pt x="954" y="386"/>
                    </a:lnTo>
                    <a:lnTo>
                      <a:pt x="1002" y="389"/>
                    </a:lnTo>
                    <a:lnTo>
                      <a:pt x="1051" y="386"/>
                    </a:lnTo>
                    <a:lnTo>
                      <a:pt x="1097" y="381"/>
                    </a:lnTo>
                    <a:lnTo>
                      <a:pt x="1143" y="373"/>
                    </a:lnTo>
                    <a:lnTo>
                      <a:pt x="1186" y="363"/>
                    </a:lnTo>
                    <a:lnTo>
                      <a:pt x="1229" y="348"/>
                    </a:lnTo>
                    <a:lnTo>
                      <a:pt x="1270" y="329"/>
                    </a:lnTo>
                    <a:lnTo>
                      <a:pt x="1308" y="306"/>
                    </a:lnTo>
                    <a:lnTo>
                      <a:pt x="1345" y="279"/>
                    </a:lnTo>
                    <a:lnTo>
                      <a:pt x="1376" y="247"/>
                    </a:lnTo>
                    <a:lnTo>
                      <a:pt x="1378" y="234"/>
                    </a:lnTo>
                    <a:lnTo>
                      <a:pt x="1376" y="247"/>
                    </a:lnTo>
                    <a:lnTo>
                      <a:pt x="1383" y="241"/>
                    </a:lnTo>
                    <a:lnTo>
                      <a:pt x="1378" y="234"/>
                    </a:lnTo>
                    <a:lnTo>
                      <a:pt x="1359" y="24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6127" name="Freeform 269"/>
              <p:cNvSpPr>
                <a:spLocks/>
              </p:cNvSpPr>
              <p:nvPr/>
            </p:nvSpPr>
            <p:spPr bwMode="auto">
              <a:xfrm>
                <a:off x="2871" y="3465"/>
                <a:ext cx="223" cy="238"/>
              </a:xfrm>
              <a:custGeom>
                <a:avLst/>
                <a:gdLst>
                  <a:gd name="T0" fmla="*/ 7 w 1265"/>
                  <a:gd name="T1" fmla="*/ 7 h 1345"/>
                  <a:gd name="T2" fmla="*/ 7 w 1265"/>
                  <a:gd name="T3" fmla="*/ 7 h 1345"/>
                  <a:gd name="T4" fmla="*/ 7 w 1265"/>
                  <a:gd name="T5" fmla="*/ 7 h 1345"/>
                  <a:gd name="T6" fmla="*/ 6 w 1265"/>
                  <a:gd name="T7" fmla="*/ 6 h 1345"/>
                  <a:gd name="T8" fmla="*/ 6 w 1265"/>
                  <a:gd name="T9" fmla="*/ 6 h 1345"/>
                  <a:gd name="T10" fmla="*/ 6 w 1265"/>
                  <a:gd name="T11" fmla="*/ 5 h 1345"/>
                  <a:gd name="T12" fmla="*/ 5 w 1265"/>
                  <a:gd name="T13" fmla="*/ 5 h 1345"/>
                  <a:gd name="T14" fmla="*/ 5 w 1265"/>
                  <a:gd name="T15" fmla="*/ 5 h 1345"/>
                  <a:gd name="T16" fmla="*/ 4 w 1265"/>
                  <a:gd name="T17" fmla="*/ 4 h 1345"/>
                  <a:gd name="T18" fmla="*/ 4 w 1265"/>
                  <a:gd name="T19" fmla="*/ 4 h 1345"/>
                  <a:gd name="T20" fmla="*/ 4 w 1265"/>
                  <a:gd name="T21" fmla="*/ 4 h 1345"/>
                  <a:gd name="T22" fmla="*/ 3 w 1265"/>
                  <a:gd name="T23" fmla="*/ 3 h 1345"/>
                  <a:gd name="T24" fmla="*/ 3 w 1265"/>
                  <a:gd name="T25" fmla="*/ 3 h 1345"/>
                  <a:gd name="T26" fmla="*/ 3 w 1265"/>
                  <a:gd name="T27" fmla="*/ 3 h 1345"/>
                  <a:gd name="T28" fmla="*/ 2 w 1265"/>
                  <a:gd name="T29" fmla="*/ 2 h 1345"/>
                  <a:gd name="T30" fmla="*/ 2 w 1265"/>
                  <a:gd name="T31" fmla="*/ 2 h 1345"/>
                  <a:gd name="T32" fmla="*/ 2 w 1265"/>
                  <a:gd name="T33" fmla="*/ 2 h 1345"/>
                  <a:gd name="T34" fmla="*/ 1 w 1265"/>
                  <a:gd name="T35" fmla="*/ 2 h 1345"/>
                  <a:gd name="T36" fmla="*/ 1 w 1265"/>
                  <a:gd name="T37" fmla="*/ 1 h 1345"/>
                  <a:gd name="T38" fmla="*/ 1 w 1265"/>
                  <a:gd name="T39" fmla="*/ 1 h 1345"/>
                  <a:gd name="T40" fmla="*/ 1 w 1265"/>
                  <a:gd name="T41" fmla="*/ 1 h 1345"/>
                  <a:gd name="T42" fmla="*/ 0 w 1265"/>
                  <a:gd name="T43" fmla="*/ 1 h 1345"/>
                  <a:gd name="T44" fmla="*/ 0 w 1265"/>
                  <a:gd name="T45" fmla="*/ 0 h 1345"/>
                  <a:gd name="T46" fmla="*/ 0 w 1265"/>
                  <a:gd name="T47" fmla="*/ 0 h 1345"/>
                  <a:gd name="T48" fmla="*/ 0 w 1265"/>
                  <a:gd name="T49" fmla="*/ 0 h 1345"/>
                  <a:gd name="T50" fmla="*/ 0 w 1265"/>
                  <a:gd name="T51" fmla="*/ 1 h 1345"/>
                  <a:gd name="T52" fmla="*/ 0 w 1265"/>
                  <a:gd name="T53" fmla="*/ 1 h 1345"/>
                  <a:gd name="T54" fmla="*/ 0 w 1265"/>
                  <a:gd name="T55" fmla="*/ 2 h 1345"/>
                  <a:gd name="T56" fmla="*/ 0 w 1265"/>
                  <a:gd name="T57" fmla="*/ 2 h 1345"/>
                  <a:gd name="T58" fmla="*/ 0 w 1265"/>
                  <a:gd name="T59" fmla="*/ 3 h 1345"/>
                  <a:gd name="T60" fmla="*/ 0 w 1265"/>
                  <a:gd name="T61" fmla="*/ 4 h 1345"/>
                  <a:gd name="T62" fmla="*/ 1 w 1265"/>
                  <a:gd name="T63" fmla="*/ 5 h 1345"/>
                  <a:gd name="T64" fmla="*/ 1 w 1265"/>
                  <a:gd name="T65" fmla="*/ 5 h 1345"/>
                  <a:gd name="T66" fmla="*/ 1 w 1265"/>
                  <a:gd name="T67" fmla="*/ 6 h 1345"/>
                  <a:gd name="T68" fmla="*/ 2 w 1265"/>
                  <a:gd name="T69" fmla="*/ 6 h 1345"/>
                  <a:gd name="T70" fmla="*/ 2 w 1265"/>
                  <a:gd name="T71" fmla="*/ 7 h 1345"/>
                  <a:gd name="T72" fmla="*/ 3 w 1265"/>
                  <a:gd name="T73" fmla="*/ 7 h 1345"/>
                  <a:gd name="T74" fmla="*/ 4 w 1265"/>
                  <a:gd name="T75" fmla="*/ 7 h 1345"/>
                  <a:gd name="T76" fmla="*/ 5 w 1265"/>
                  <a:gd name="T77" fmla="*/ 7 h 1345"/>
                  <a:gd name="T78" fmla="*/ 6 w 1265"/>
                  <a:gd name="T79" fmla="*/ 7 h 134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265"/>
                  <a:gd name="T121" fmla="*/ 0 h 1345"/>
                  <a:gd name="T122" fmla="*/ 1265 w 1265"/>
                  <a:gd name="T123" fmla="*/ 1345 h 1345"/>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265" h="1345">
                    <a:moveTo>
                      <a:pt x="1265" y="1292"/>
                    </a:moveTo>
                    <a:lnTo>
                      <a:pt x="1252" y="1271"/>
                    </a:lnTo>
                    <a:lnTo>
                      <a:pt x="1237" y="1249"/>
                    </a:lnTo>
                    <a:lnTo>
                      <a:pt x="1219" y="1225"/>
                    </a:lnTo>
                    <a:lnTo>
                      <a:pt x="1199" y="1199"/>
                    </a:lnTo>
                    <a:lnTo>
                      <a:pt x="1178" y="1171"/>
                    </a:lnTo>
                    <a:lnTo>
                      <a:pt x="1153" y="1142"/>
                    </a:lnTo>
                    <a:lnTo>
                      <a:pt x="1128" y="1112"/>
                    </a:lnTo>
                    <a:lnTo>
                      <a:pt x="1102" y="1081"/>
                    </a:lnTo>
                    <a:lnTo>
                      <a:pt x="1073" y="1048"/>
                    </a:lnTo>
                    <a:lnTo>
                      <a:pt x="1043" y="1015"/>
                    </a:lnTo>
                    <a:lnTo>
                      <a:pt x="1013" y="981"/>
                    </a:lnTo>
                    <a:lnTo>
                      <a:pt x="980" y="947"/>
                    </a:lnTo>
                    <a:lnTo>
                      <a:pt x="947" y="911"/>
                    </a:lnTo>
                    <a:lnTo>
                      <a:pt x="914" y="877"/>
                    </a:lnTo>
                    <a:lnTo>
                      <a:pt x="880" y="842"/>
                    </a:lnTo>
                    <a:lnTo>
                      <a:pt x="845" y="806"/>
                    </a:lnTo>
                    <a:lnTo>
                      <a:pt x="811" y="771"/>
                    </a:lnTo>
                    <a:lnTo>
                      <a:pt x="775" y="737"/>
                    </a:lnTo>
                    <a:lnTo>
                      <a:pt x="740" y="703"/>
                    </a:lnTo>
                    <a:lnTo>
                      <a:pt x="706" y="669"/>
                    </a:lnTo>
                    <a:lnTo>
                      <a:pt x="670" y="636"/>
                    </a:lnTo>
                    <a:lnTo>
                      <a:pt x="636" y="604"/>
                    </a:lnTo>
                    <a:lnTo>
                      <a:pt x="602" y="573"/>
                    </a:lnTo>
                    <a:lnTo>
                      <a:pt x="569" y="542"/>
                    </a:lnTo>
                    <a:lnTo>
                      <a:pt x="536" y="514"/>
                    </a:lnTo>
                    <a:lnTo>
                      <a:pt x="506" y="487"/>
                    </a:lnTo>
                    <a:lnTo>
                      <a:pt x="476" y="461"/>
                    </a:lnTo>
                    <a:lnTo>
                      <a:pt x="445" y="437"/>
                    </a:lnTo>
                    <a:lnTo>
                      <a:pt x="418" y="415"/>
                    </a:lnTo>
                    <a:lnTo>
                      <a:pt x="393" y="395"/>
                    </a:lnTo>
                    <a:lnTo>
                      <a:pt x="368" y="377"/>
                    </a:lnTo>
                    <a:lnTo>
                      <a:pt x="346" y="361"/>
                    </a:lnTo>
                    <a:lnTo>
                      <a:pt x="321" y="335"/>
                    </a:lnTo>
                    <a:lnTo>
                      <a:pt x="294" y="310"/>
                    </a:lnTo>
                    <a:lnTo>
                      <a:pt x="268" y="286"/>
                    </a:lnTo>
                    <a:lnTo>
                      <a:pt x="241" y="264"/>
                    </a:lnTo>
                    <a:lnTo>
                      <a:pt x="214" y="243"/>
                    </a:lnTo>
                    <a:lnTo>
                      <a:pt x="187" y="222"/>
                    </a:lnTo>
                    <a:lnTo>
                      <a:pt x="162" y="202"/>
                    </a:lnTo>
                    <a:lnTo>
                      <a:pt x="135" y="183"/>
                    </a:lnTo>
                    <a:lnTo>
                      <a:pt x="112" y="163"/>
                    </a:lnTo>
                    <a:lnTo>
                      <a:pt x="90" y="143"/>
                    </a:lnTo>
                    <a:lnTo>
                      <a:pt x="68" y="122"/>
                    </a:lnTo>
                    <a:lnTo>
                      <a:pt x="50" y="101"/>
                    </a:lnTo>
                    <a:lnTo>
                      <a:pt x="33" y="79"/>
                    </a:lnTo>
                    <a:lnTo>
                      <a:pt x="19" y="54"/>
                    </a:lnTo>
                    <a:lnTo>
                      <a:pt x="8" y="28"/>
                    </a:lnTo>
                    <a:lnTo>
                      <a:pt x="0" y="0"/>
                    </a:lnTo>
                    <a:lnTo>
                      <a:pt x="3" y="33"/>
                    </a:lnTo>
                    <a:lnTo>
                      <a:pt x="5" y="71"/>
                    </a:lnTo>
                    <a:lnTo>
                      <a:pt x="8" y="113"/>
                    </a:lnTo>
                    <a:lnTo>
                      <a:pt x="9" y="160"/>
                    </a:lnTo>
                    <a:lnTo>
                      <a:pt x="12" y="212"/>
                    </a:lnTo>
                    <a:lnTo>
                      <a:pt x="16" y="267"/>
                    </a:lnTo>
                    <a:lnTo>
                      <a:pt x="20" y="323"/>
                    </a:lnTo>
                    <a:lnTo>
                      <a:pt x="25" y="384"/>
                    </a:lnTo>
                    <a:lnTo>
                      <a:pt x="33" y="445"/>
                    </a:lnTo>
                    <a:lnTo>
                      <a:pt x="42" y="508"/>
                    </a:lnTo>
                    <a:lnTo>
                      <a:pt x="53" y="573"/>
                    </a:lnTo>
                    <a:lnTo>
                      <a:pt x="66" y="637"/>
                    </a:lnTo>
                    <a:lnTo>
                      <a:pt x="82" y="701"/>
                    </a:lnTo>
                    <a:lnTo>
                      <a:pt x="101" y="766"/>
                    </a:lnTo>
                    <a:lnTo>
                      <a:pt x="124" y="829"/>
                    </a:lnTo>
                    <a:lnTo>
                      <a:pt x="149" y="890"/>
                    </a:lnTo>
                    <a:lnTo>
                      <a:pt x="179" y="951"/>
                    </a:lnTo>
                    <a:lnTo>
                      <a:pt x="212" y="1007"/>
                    </a:lnTo>
                    <a:lnTo>
                      <a:pt x="250" y="1062"/>
                    </a:lnTo>
                    <a:lnTo>
                      <a:pt x="292" y="1114"/>
                    </a:lnTo>
                    <a:lnTo>
                      <a:pt x="339" y="1161"/>
                    </a:lnTo>
                    <a:lnTo>
                      <a:pt x="392" y="1204"/>
                    </a:lnTo>
                    <a:lnTo>
                      <a:pt x="451" y="1242"/>
                    </a:lnTo>
                    <a:lnTo>
                      <a:pt x="514" y="1275"/>
                    </a:lnTo>
                    <a:lnTo>
                      <a:pt x="583" y="1303"/>
                    </a:lnTo>
                    <a:lnTo>
                      <a:pt x="660" y="1324"/>
                    </a:lnTo>
                    <a:lnTo>
                      <a:pt x="742" y="1338"/>
                    </a:lnTo>
                    <a:lnTo>
                      <a:pt x="833" y="1345"/>
                    </a:lnTo>
                    <a:lnTo>
                      <a:pt x="929" y="1345"/>
                    </a:lnTo>
                    <a:lnTo>
                      <a:pt x="1034" y="1335"/>
                    </a:lnTo>
                    <a:lnTo>
                      <a:pt x="1146" y="1318"/>
                    </a:lnTo>
                    <a:lnTo>
                      <a:pt x="1265" y="1292"/>
                    </a:lnTo>
                    <a:close/>
                  </a:path>
                </a:pathLst>
              </a:custGeom>
              <a:solidFill>
                <a:srgbClr val="00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6128" name="Freeform 270"/>
              <p:cNvSpPr>
                <a:spLocks/>
              </p:cNvSpPr>
              <p:nvPr/>
            </p:nvSpPr>
            <p:spPr bwMode="auto">
              <a:xfrm>
                <a:off x="2930" y="3527"/>
                <a:ext cx="166" cy="167"/>
              </a:xfrm>
              <a:custGeom>
                <a:avLst/>
                <a:gdLst>
                  <a:gd name="T0" fmla="*/ 0 w 936"/>
                  <a:gd name="T1" fmla="*/ 0 h 945"/>
                  <a:gd name="T2" fmla="*/ 0 w 936"/>
                  <a:gd name="T3" fmla="*/ 0 h 945"/>
                  <a:gd name="T4" fmla="*/ 1 w 936"/>
                  <a:gd name="T5" fmla="*/ 1 h 945"/>
                  <a:gd name="T6" fmla="*/ 1 w 936"/>
                  <a:gd name="T7" fmla="*/ 1 h 945"/>
                  <a:gd name="T8" fmla="*/ 1 w 936"/>
                  <a:gd name="T9" fmla="*/ 1 h 945"/>
                  <a:gd name="T10" fmla="*/ 2 w 936"/>
                  <a:gd name="T11" fmla="*/ 1 h 945"/>
                  <a:gd name="T12" fmla="*/ 2 w 936"/>
                  <a:gd name="T13" fmla="*/ 2 h 945"/>
                  <a:gd name="T14" fmla="*/ 2 w 936"/>
                  <a:gd name="T15" fmla="*/ 2 h 945"/>
                  <a:gd name="T16" fmla="*/ 3 w 936"/>
                  <a:gd name="T17" fmla="*/ 2 h 945"/>
                  <a:gd name="T18" fmla="*/ 3 w 936"/>
                  <a:gd name="T19" fmla="*/ 3 h 945"/>
                  <a:gd name="T20" fmla="*/ 4 w 936"/>
                  <a:gd name="T21" fmla="*/ 3 h 945"/>
                  <a:gd name="T22" fmla="*/ 4 w 936"/>
                  <a:gd name="T23" fmla="*/ 4 h 945"/>
                  <a:gd name="T24" fmla="*/ 4 w 936"/>
                  <a:gd name="T25" fmla="*/ 4 h 945"/>
                  <a:gd name="T26" fmla="*/ 4 w 936"/>
                  <a:gd name="T27" fmla="*/ 4 h 945"/>
                  <a:gd name="T28" fmla="*/ 5 w 936"/>
                  <a:gd name="T29" fmla="*/ 5 h 945"/>
                  <a:gd name="T30" fmla="*/ 5 w 936"/>
                  <a:gd name="T31" fmla="*/ 5 h 945"/>
                  <a:gd name="T32" fmla="*/ 5 w 936"/>
                  <a:gd name="T33" fmla="*/ 5 h 945"/>
                  <a:gd name="T34" fmla="*/ 5 w 936"/>
                  <a:gd name="T35" fmla="*/ 5 h 945"/>
                  <a:gd name="T36" fmla="*/ 5 w 936"/>
                  <a:gd name="T37" fmla="*/ 5 h 945"/>
                  <a:gd name="T38" fmla="*/ 5 w 936"/>
                  <a:gd name="T39" fmla="*/ 4 h 945"/>
                  <a:gd name="T40" fmla="*/ 4 w 936"/>
                  <a:gd name="T41" fmla="*/ 4 h 945"/>
                  <a:gd name="T42" fmla="*/ 4 w 936"/>
                  <a:gd name="T43" fmla="*/ 4 h 945"/>
                  <a:gd name="T44" fmla="*/ 4 w 936"/>
                  <a:gd name="T45" fmla="*/ 3 h 945"/>
                  <a:gd name="T46" fmla="*/ 3 w 936"/>
                  <a:gd name="T47" fmla="*/ 3 h 945"/>
                  <a:gd name="T48" fmla="*/ 3 w 936"/>
                  <a:gd name="T49" fmla="*/ 3 h 945"/>
                  <a:gd name="T50" fmla="*/ 3 w 936"/>
                  <a:gd name="T51" fmla="*/ 2 h 945"/>
                  <a:gd name="T52" fmla="*/ 2 w 936"/>
                  <a:gd name="T53" fmla="*/ 2 h 945"/>
                  <a:gd name="T54" fmla="*/ 2 w 936"/>
                  <a:gd name="T55" fmla="*/ 2 h 945"/>
                  <a:gd name="T56" fmla="*/ 2 w 936"/>
                  <a:gd name="T57" fmla="*/ 1 h 945"/>
                  <a:gd name="T58" fmla="*/ 1 w 936"/>
                  <a:gd name="T59" fmla="*/ 1 h 945"/>
                  <a:gd name="T60" fmla="*/ 1 w 936"/>
                  <a:gd name="T61" fmla="*/ 1 h 945"/>
                  <a:gd name="T62" fmla="*/ 1 w 936"/>
                  <a:gd name="T63" fmla="*/ 0 h 945"/>
                  <a:gd name="T64" fmla="*/ 0 w 936"/>
                  <a:gd name="T65" fmla="*/ 0 h 945"/>
                  <a:gd name="T66" fmla="*/ 0 w 936"/>
                  <a:gd name="T67" fmla="*/ 0 h 945"/>
                  <a:gd name="T68" fmla="*/ 0 w 936"/>
                  <a:gd name="T69" fmla="*/ 0 h 945"/>
                  <a:gd name="T70" fmla="*/ 0 w 936"/>
                  <a:gd name="T71" fmla="*/ 0 h 94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936"/>
                  <a:gd name="T109" fmla="*/ 0 h 945"/>
                  <a:gd name="T110" fmla="*/ 936 w 936"/>
                  <a:gd name="T111" fmla="*/ 945 h 945"/>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936" h="945">
                    <a:moveTo>
                      <a:pt x="0" y="17"/>
                    </a:moveTo>
                    <a:lnTo>
                      <a:pt x="1" y="18"/>
                    </a:lnTo>
                    <a:lnTo>
                      <a:pt x="23" y="34"/>
                    </a:lnTo>
                    <a:lnTo>
                      <a:pt x="48" y="53"/>
                    </a:lnTo>
                    <a:lnTo>
                      <a:pt x="73" y="72"/>
                    </a:lnTo>
                    <a:lnTo>
                      <a:pt x="101" y="95"/>
                    </a:lnTo>
                    <a:lnTo>
                      <a:pt x="131" y="118"/>
                    </a:lnTo>
                    <a:lnTo>
                      <a:pt x="160" y="143"/>
                    </a:lnTo>
                    <a:lnTo>
                      <a:pt x="190" y="169"/>
                    </a:lnTo>
                    <a:lnTo>
                      <a:pt x="223" y="198"/>
                    </a:lnTo>
                    <a:lnTo>
                      <a:pt x="256" y="229"/>
                    </a:lnTo>
                    <a:lnTo>
                      <a:pt x="290" y="260"/>
                    </a:lnTo>
                    <a:lnTo>
                      <a:pt x="324" y="292"/>
                    </a:lnTo>
                    <a:lnTo>
                      <a:pt x="360" y="324"/>
                    </a:lnTo>
                    <a:lnTo>
                      <a:pt x="394" y="359"/>
                    </a:lnTo>
                    <a:lnTo>
                      <a:pt x="429" y="393"/>
                    </a:lnTo>
                    <a:lnTo>
                      <a:pt x="465" y="427"/>
                    </a:lnTo>
                    <a:lnTo>
                      <a:pt x="499" y="462"/>
                    </a:lnTo>
                    <a:lnTo>
                      <a:pt x="534" y="498"/>
                    </a:lnTo>
                    <a:lnTo>
                      <a:pt x="568" y="533"/>
                    </a:lnTo>
                    <a:lnTo>
                      <a:pt x="601" y="567"/>
                    </a:lnTo>
                    <a:lnTo>
                      <a:pt x="634" y="603"/>
                    </a:lnTo>
                    <a:lnTo>
                      <a:pt x="667" y="637"/>
                    </a:lnTo>
                    <a:lnTo>
                      <a:pt x="697" y="671"/>
                    </a:lnTo>
                    <a:lnTo>
                      <a:pt x="727" y="704"/>
                    </a:lnTo>
                    <a:lnTo>
                      <a:pt x="756" y="737"/>
                    </a:lnTo>
                    <a:lnTo>
                      <a:pt x="781" y="767"/>
                    </a:lnTo>
                    <a:lnTo>
                      <a:pt x="808" y="797"/>
                    </a:lnTo>
                    <a:lnTo>
                      <a:pt x="831" y="826"/>
                    </a:lnTo>
                    <a:lnTo>
                      <a:pt x="852" y="853"/>
                    </a:lnTo>
                    <a:lnTo>
                      <a:pt x="872" y="880"/>
                    </a:lnTo>
                    <a:lnTo>
                      <a:pt x="890" y="903"/>
                    </a:lnTo>
                    <a:lnTo>
                      <a:pt x="905" y="926"/>
                    </a:lnTo>
                    <a:lnTo>
                      <a:pt x="918" y="945"/>
                    </a:lnTo>
                    <a:lnTo>
                      <a:pt x="936" y="935"/>
                    </a:lnTo>
                    <a:lnTo>
                      <a:pt x="923" y="913"/>
                    </a:lnTo>
                    <a:lnTo>
                      <a:pt x="909" y="890"/>
                    </a:lnTo>
                    <a:lnTo>
                      <a:pt x="890" y="867"/>
                    </a:lnTo>
                    <a:lnTo>
                      <a:pt x="871" y="840"/>
                    </a:lnTo>
                    <a:lnTo>
                      <a:pt x="850" y="813"/>
                    </a:lnTo>
                    <a:lnTo>
                      <a:pt x="823" y="784"/>
                    </a:lnTo>
                    <a:lnTo>
                      <a:pt x="800" y="754"/>
                    </a:lnTo>
                    <a:lnTo>
                      <a:pt x="772" y="721"/>
                    </a:lnTo>
                    <a:lnTo>
                      <a:pt x="743" y="688"/>
                    </a:lnTo>
                    <a:lnTo>
                      <a:pt x="713" y="655"/>
                    </a:lnTo>
                    <a:lnTo>
                      <a:pt x="683" y="621"/>
                    </a:lnTo>
                    <a:lnTo>
                      <a:pt x="650" y="587"/>
                    </a:lnTo>
                    <a:lnTo>
                      <a:pt x="617" y="552"/>
                    </a:lnTo>
                    <a:lnTo>
                      <a:pt x="584" y="517"/>
                    </a:lnTo>
                    <a:lnTo>
                      <a:pt x="550" y="482"/>
                    </a:lnTo>
                    <a:lnTo>
                      <a:pt x="515" y="446"/>
                    </a:lnTo>
                    <a:lnTo>
                      <a:pt x="480" y="411"/>
                    </a:lnTo>
                    <a:lnTo>
                      <a:pt x="445" y="377"/>
                    </a:lnTo>
                    <a:lnTo>
                      <a:pt x="410" y="343"/>
                    </a:lnTo>
                    <a:lnTo>
                      <a:pt x="375" y="309"/>
                    </a:lnTo>
                    <a:lnTo>
                      <a:pt x="340" y="276"/>
                    </a:lnTo>
                    <a:lnTo>
                      <a:pt x="306" y="244"/>
                    </a:lnTo>
                    <a:lnTo>
                      <a:pt x="272" y="213"/>
                    </a:lnTo>
                    <a:lnTo>
                      <a:pt x="239" y="183"/>
                    </a:lnTo>
                    <a:lnTo>
                      <a:pt x="206" y="154"/>
                    </a:lnTo>
                    <a:lnTo>
                      <a:pt x="176" y="127"/>
                    </a:lnTo>
                    <a:lnTo>
                      <a:pt x="144" y="100"/>
                    </a:lnTo>
                    <a:lnTo>
                      <a:pt x="114" y="76"/>
                    </a:lnTo>
                    <a:lnTo>
                      <a:pt x="86" y="54"/>
                    </a:lnTo>
                    <a:lnTo>
                      <a:pt x="61" y="34"/>
                    </a:lnTo>
                    <a:lnTo>
                      <a:pt x="37" y="16"/>
                    </a:lnTo>
                    <a:lnTo>
                      <a:pt x="14" y="0"/>
                    </a:lnTo>
                    <a:lnTo>
                      <a:pt x="16" y="1"/>
                    </a:lnTo>
                    <a:lnTo>
                      <a:pt x="0" y="17"/>
                    </a:lnTo>
                    <a:lnTo>
                      <a:pt x="1" y="18"/>
                    </a:lnTo>
                    <a:lnTo>
                      <a:pt x="0" y="1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6129" name="Freeform 271"/>
              <p:cNvSpPr>
                <a:spLocks/>
              </p:cNvSpPr>
              <p:nvPr/>
            </p:nvSpPr>
            <p:spPr bwMode="auto">
              <a:xfrm>
                <a:off x="2868" y="3444"/>
                <a:ext cx="66" cy="86"/>
              </a:xfrm>
              <a:custGeom>
                <a:avLst/>
                <a:gdLst>
                  <a:gd name="T0" fmla="*/ 0 w 371"/>
                  <a:gd name="T1" fmla="*/ 1 h 486"/>
                  <a:gd name="T2" fmla="*/ 0 w 371"/>
                  <a:gd name="T3" fmla="*/ 1 h 486"/>
                  <a:gd name="T4" fmla="*/ 0 w 371"/>
                  <a:gd name="T5" fmla="*/ 1 h 486"/>
                  <a:gd name="T6" fmla="*/ 0 w 371"/>
                  <a:gd name="T7" fmla="*/ 1 h 486"/>
                  <a:gd name="T8" fmla="*/ 0 w 371"/>
                  <a:gd name="T9" fmla="*/ 1 h 486"/>
                  <a:gd name="T10" fmla="*/ 0 w 371"/>
                  <a:gd name="T11" fmla="*/ 1 h 486"/>
                  <a:gd name="T12" fmla="*/ 0 w 371"/>
                  <a:gd name="T13" fmla="*/ 1 h 486"/>
                  <a:gd name="T14" fmla="*/ 1 w 371"/>
                  <a:gd name="T15" fmla="*/ 1 h 486"/>
                  <a:gd name="T16" fmla="*/ 1 w 371"/>
                  <a:gd name="T17" fmla="*/ 2 h 486"/>
                  <a:gd name="T18" fmla="*/ 1 w 371"/>
                  <a:gd name="T19" fmla="*/ 2 h 486"/>
                  <a:gd name="T20" fmla="*/ 1 w 371"/>
                  <a:gd name="T21" fmla="*/ 2 h 486"/>
                  <a:gd name="T22" fmla="*/ 1 w 371"/>
                  <a:gd name="T23" fmla="*/ 2 h 486"/>
                  <a:gd name="T24" fmla="*/ 1 w 371"/>
                  <a:gd name="T25" fmla="*/ 2 h 486"/>
                  <a:gd name="T26" fmla="*/ 1 w 371"/>
                  <a:gd name="T27" fmla="*/ 2 h 486"/>
                  <a:gd name="T28" fmla="*/ 2 w 371"/>
                  <a:gd name="T29" fmla="*/ 2 h 486"/>
                  <a:gd name="T30" fmla="*/ 2 w 371"/>
                  <a:gd name="T31" fmla="*/ 2 h 486"/>
                  <a:gd name="T32" fmla="*/ 2 w 371"/>
                  <a:gd name="T33" fmla="*/ 2 h 486"/>
                  <a:gd name="T34" fmla="*/ 2 w 371"/>
                  <a:gd name="T35" fmla="*/ 3 h 486"/>
                  <a:gd name="T36" fmla="*/ 2 w 371"/>
                  <a:gd name="T37" fmla="*/ 3 h 486"/>
                  <a:gd name="T38" fmla="*/ 2 w 371"/>
                  <a:gd name="T39" fmla="*/ 2 h 486"/>
                  <a:gd name="T40" fmla="*/ 2 w 371"/>
                  <a:gd name="T41" fmla="*/ 2 h 486"/>
                  <a:gd name="T42" fmla="*/ 2 w 371"/>
                  <a:gd name="T43" fmla="*/ 2 h 486"/>
                  <a:gd name="T44" fmla="*/ 1 w 371"/>
                  <a:gd name="T45" fmla="*/ 2 h 486"/>
                  <a:gd name="T46" fmla="*/ 1 w 371"/>
                  <a:gd name="T47" fmla="*/ 2 h 486"/>
                  <a:gd name="T48" fmla="*/ 1 w 371"/>
                  <a:gd name="T49" fmla="*/ 2 h 486"/>
                  <a:gd name="T50" fmla="*/ 1 w 371"/>
                  <a:gd name="T51" fmla="*/ 2 h 486"/>
                  <a:gd name="T52" fmla="*/ 1 w 371"/>
                  <a:gd name="T53" fmla="*/ 2 h 486"/>
                  <a:gd name="T54" fmla="*/ 1 w 371"/>
                  <a:gd name="T55" fmla="*/ 1 h 486"/>
                  <a:gd name="T56" fmla="*/ 1 w 371"/>
                  <a:gd name="T57" fmla="*/ 1 h 486"/>
                  <a:gd name="T58" fmla="*/ 1 w 371"/>
                  <a:gd name="T59" fmla="*/ 1 h 486"/>
                  <a:gd name="T60" fmla="*/ 0 w 371"/>
                  <a:gd name="T61" fmla="*/ 1 h 486"/>
                  <a:gd name="T62" fmla="*/ 0 w 371"/>
                  <a:gd name="T63" fmla="*/ 1 h 486"/>
                  <a:gd name="T64" fmla="*/ 0 w 371"/>
                  <a:gd name="T65" fmla="*/ 1 h 486"/>
                  <a:gd name="T66" fmla="*/ 0 w 371"/>
                  <a:gd name="T67" fmla="*/ 1 h 486"/>
                  <a:gd name="T68" fmla="*/ 0 w 371"/>
                  <a:gd name="T69" fmla="*/ 1 h 486"/>
                  <a:gd name="T70" fmla="*/ 0 w 371"/>
                  <a:gd name="T71" fmla="*/ 1 h 486"/>
                  <a:gd name="T72" fmla="*/ 0 w 371"/>
                  <a:gd name="T73" fmla="*/ 1 h 486"/>
                  <a:gd name="T74" fmla="*/ 0 w 371"/>
                  <a:gd name="T75" fmla="*/ 0 h 486"/>
                  <a:gd name="T76" fmla="*/ 0 w 371"/>
                  <a:gd name="T77" fmla="*/ 1 h 486"/>
                  <a:gd name="T78" fmla="*/ 0 w 371"/>
                  <a:gd name="T79" fmla="*/ 1 h 48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371"/>
                  <a:gd name="T121" fmla="*/ 0 h 486"/>
                  <a:gd name="T122" fmla="*/ 371 w 371"/>
                  <a:gd name="T123" fmla="*/ 486 h 48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371" h="486">
                    <a:moveTo>
                      <a:pt x="28" y="116"/>
                    </a:moveTo>
                    <a:lnTo>
                      <a:pt x="7" y="120"/>
                    </a:lnTo>
                    <a:lnTo>
                      <a:pt x="15" y="149"/>
                    </a:lnTo>
                    <a:lnTo>
                      <a:pt x="25" y="176"/>
                    </a:lnTo>
                    <a:lnTo>
                      <a:pt x="41" y="203"/>
                    </a:lnTo>
                    <a:lnTo>
                      <a:pt x="58" y="225"/>
                    </a:lnTo>
                    <a:lnTo>
                      <a:pt x="78" y="247"/>
                    </a:lnTo>
                    <a:lnTo>
                      <a:pt x="99" y="268"/>
                    </a:lnTo>
                    <a:lnTo>
                      <a:pt x="121" y="288"/>
                    </a:lnTo>
                    <a:lnTo>
                      <a:pt x="146" y="309"/>
                    </a:lnTo>
                    <a:lnTo>
                      <a:pt x="172" y="329"/>
                    </a:lnTo>
                    <a:lnTo>
                      <a:pt x="197" y="348"/>
                    </a:lnTo>
                    <a:lnTo>
                      <a:pt x="225" y="369"/>
                    </a:lnTo>
                    <a:lnTo>
                      <a:pt x="251" y="390"/>
                    </a:lnTo>
                    <a:lnTo>
                      <a:pt x="277" y="411"/>
                    </a:lnTo>
                    <a:lnTo>
                      <a:pt x="304" y="435"/>
                    </a:lnTo>
                    <a:lnTo>
                      <a:pt x="330" y="460"/>
                    </a:lnTo>
                    <a:lnTo>
                      <a:pt x="355" y="486"/>
                    </a:lnTo>
                    <a:lnTo>
                      <a:pt x="371" y="470"/>
                    </a:lnTo>
                    <a:lnTo>
                      <a:pt x="346" y="444"/>
                    </a:lnTo>
                    <a:lnTo>
                      <a:pt x="319" y="419"/>
                    </a:lnTo>
                    <a:lnTo>
                      <a:pt x="293" y="396"/>
                    </a:lnTo>
                    <a:lnTo>
                      <a:pt x="264" y="372"/>
                    </a:lnTo>
                    <a:lnTo>
                      <a:pt x="238" y="351"/>
                    </a:lnTo>
                    <a:lnTo>
                      <a:pt x="210" y="330"/>
                    </a:lnTo>
                    <a:lnTo>
                      <a:pt x="185" y="310"/>
                    </a:lnTo>
                    <a:lnTo>
                      <a:pt x="159" y="291"/>
                    </a:lnTo>
                    <a:lnTo>
                      <a:pt x="137" y="272"/>
                    </a:lnTo>
                    <a:lnTo>
                      <a:pt x="114" y="252"/>
                    </a:lnTo>
                    <a:lnTo>
                      <a:pt x="93" y="231"/>
                    </a:lnTo>
                    <a:lnTo>
                      <a:pt x="76" y="212"/>
                    </a:lnTo>
                    <a:lnTo>
                      <a:pt x="59" y="189"/>
                    </a:lnTo>
                    <a:lnTo>
                      <a:pt x="46" y="166"/>
                    </a:lnTo>
                    <a:lnTo>
                      <a:pt x="36" y="141"/>
                    </a:lnTo>
                    <a:lnTo>
                      <a:pt x="28" y="115"/>
                    </a:lnTo>
                    <a:lnTo>
                      <a:pt x="7" y="119"/>
                    </a:lnTo>
                    <a:lnTo>
                      <a:pt x="28" y="115"/>
                    </a:lnTo>
                    <a:lnTo>
                      <a:pt x="0" y="0"/>
                    </a:lnTo>
                    <a:lnTo>
                      <a:pt x="7" y="119"/>
                    </a:lnTo>
                    <a:lnTo>
                      <a:pt x="28" y="11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6130" name="Freeform 272"/>
              <p:cNvSpPr>
                <a:spLocks/>
              </p:cNvSpPr>
              <p:nvPr/>
            </p:nvSpPr>
            <p:spPr bwMode="auto">
              <a:xfrm>
                <a:off x="2869" y="3465"/>
                <a:ext cx="229" cy="240"/>
              </a:xfrm>
              <a:custGeom>
                <a:avLst/>
                <a:gdLst>
                  <a:gd name="T0" fmla="*/ 7 w 1292"/>
                  <a:gd name="T1" fmla="*/ 7 h 1356"/>
                  <a:gd name="T2" fmla="*/ 6 w 1292"/>
                  <a:gd name="T3" fmla="*/ 7 h 1356"/>
                  <a:gd name="T4" fmla="*/ 5 w 1292"/>
                  <a:gd name="T5" fmla="*/ 7 h 1356"/>
                  <a:gd name="T6" fmla="*/ 4 w 1292"/>
                  <a:gd name="T7" fmla="*/ 7 h 1356"/>
                  <a:gd name="T8" fmla="*/ 3 w 1292"/>
                  <a:gd name="T9" fmla="*/ 7 h 1356"/>
                  <a:gd name="T10" fmla="*/ 2 w 1292"/>
                  <a:gd name="T11" fmla="*/ 7 h 1356"/>
                  <a:gd name="T12" fmla="*/ 2 w 1292"/>
                  <a:gd name="T13" fmla="*/ 6 h 1356"/>
                  <a:gd name="T14" fmla="*/ 1 w 1292"/>
                  <a:gd name="T15" fmla="*/ 5 h 1356"/>
                  <a:gd name="T16" fmla="*/ 1 w 1292"/>
                  <a:gd name="T17" fmla="*/ 5 h 1356"/>
                  <a:gd name="T18" fmla="*/ 1 w 1292"/>
                  <a:gd name="T19" fmla="*/ 4 h 1356"/>
                  <a:gd name="T20" fmla="*/ 1 w 1292"/>
                  <a:gd name="T21" fmla="*/ 4 h 1356"/>
                  <a:gd name="T22" fmla="*/ 0 w 1292"/>
                  <a:gd name="T23" fmla="*/ 3 h 1356"/>
                  <a:gd name="T24" fmla="*/ 0 w 1292"/>
                  <a:gd name="T25" fmla="*/ 2 h 1356"/>
                  <a:gd name="T26" fmla="*/ 0 w 1292"/>
                  <a:gd name="T27" fmla="*/ 1 h 1356"/>
                  <a:gd name="T28" fmla="*/ 0 w 1292"/>
                  <a:gd name="T29" fmla="*/ 1 h 1356"/>
                  <a:gd name="T30" fmla="*/ 0 w 1292"/>
                  <a:gd name="T31" fmla="*/ 0 h 1356"/>
                  <a:gd name="T32" fmla="*/ 0 w 1292"/>
                  <a:gd name="T33" fmla="*/ 0 h 1356"/>
                  <a:gd name="T34" fmla="*/ 0 w 1292"/>
                  <a:gd name="T35" fmla="*/ 0 h 1356"/>
                  <a:gd name="T36" fmla="*/ 0 w 1292"/>
                  <a:gd name="T37" fmla="*/ 1 h 1356"/>
                  <a:gd name="T38" fmla="*/ 0 w 1292"/>
                  <a:gd name="T39" fmla="*/ 1 h 1356"/>
                  <a:gd name="T40" fmla="*/ 0 w 1292"/>
                  <a:gd name="T41" fmla="*/ 2 h 1356"/>
                  <a:gd name="T42" fmla="*/ 0 w 1292"/>
                  <a:gd name="T43" fmla="*/ 2 h 1356"/>
                  <a:gd name="T44" fmla="*/ 0 w 1292"/>
                  <a:gd name="T45" fmla="*/ 3 h 1356"/>
                  <a:gd name="T46" fmla="*/ 0 w 1292"/>
                  <a:gd name="T47" fmla="*/ 4 h 1356"/>
                  <a:gd name="T48" fmla="*/ 1 w 1292"/>
                  <a:gd name="T49" fmla="*/ 5 h 1356"/>
                  <a:gd name="T50" fmla="*/ 1 w 1292"/>
                  <a:gd name="T51" fmla="*/ 5 h 1356"/>
                  <a:gd name="T52" fmla="*/ 1 w 1292"/>
                  <a:gd name="T53" fmla="*/ 6 h 1356"/>
                  <a:gd name="T54" fmla="*/ 2 w 1292"/>
                  <a:gd name="T55" fmla="*/ 7 h 1356"/>
                  <a:gd name="T56" fmla="*/ 2 w 1292"/>
                  <a:gd name="T57" fmla="*/ 7 h 1356"/>
                  <a:gd name="T58" fmla="*/ 3 w 1292"/>
                  <a:gd name="T59" fmla="*/ 7 h 1356"/>
                  <a:gd name="T60" fmla="*/ 4 w 1292"/>
                  <a:gd name="T61" fmla="*/ 7 h 1356"/>
                  <a:gd name="T62" fmla="*/ 5 w 1292"/>
                  <a:gd name="T63" fmla="*/ 7 h 1356"/>
                  <a:gd name="T64" fmla="*/ 6 w 1292"/>
                  <a:gd name="T65" fmla="*/ 7 h 1356"/>
                  <a:gd name="T66" fmla="*/ 7 w 1292"/>
                  <a:gd name="T67" fmla="*/ 7 h 1356"/>
                  <a:gd name="T68" fmla="*/ 7 w 1292"/>
                  <a:gd name="T69" fmla="*/ 7 h 1356"/>
                  <a:gd name="T70" fmla="*/ 7 w 1292"/>
                  <a:gd name="T71" fmla="*/ 7 h 135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292"/>
                  <a:gd name="T109" fmla="*/ 0 h 1356"/>
                  <a:gd name="T110" fmla="*/ 1292 w 1292"/>
                  <a:gd name="T111" fmla="*/ 1356 h 135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292" h="1356">
                    <a:moveTo>
                      <a:pt x="1266" y="1298"/>
                    </a:moveTo>
                    <a:lnTo>
                      <a:pt x="1272" y="1283"/>
                    </a:lnTo>
                    <a:lnTo>
                      <a:pt x="1153" y="1309"/>
                    </a:lnTo>
                    <a:lnTo>
                      <a:pt x="1043" y="1326"/>
                    </a:lnTo>
                    <a:lnTo>
                      <a:pt x="939" y="1335"/>
                    </a:lnTo>
                    <a:lnTo>
                      <a:pt x="843" y="1335"/>
                    </a:lnTo>
                    <a:lnTo>
                      <a:pt x="754" y="1329"/>
                    </a:lnTo>
                    <a:lnTo>
                      <a:pt x="672" y="1314"/>
                    </a:lnTo>
                    <a:lnTo>
                      <a:pt x="597" y="1293"/>
                    </a:lnTo>
                    <a:lnTo>
                      <a:pt x="529" y="1266"/>
                    </a:lnTo>
                    <a:lnTo>
                      <a:pt x="466" y="1234"/>
                    </a:lnTo>
                    <a:lnTo>
                      <a:pt x="408" y="1196"/>
                    </a:lnTo>
                    <a:lnTo>
                      <a:pt x="357" y="1154"/>
                    </a:lnTo>
                    <a:lnTo>
                      <a:pt x="310" y="1107"/>
                    </a:lnTo>
                    <a:lnTo>
                      <a:pt x="269" y="1057"/>
                    </a:lnTo>
                    <a:lnTo>
                      <a:pt x="231" y="1002"/>
                    </a:lnTo>
                    <a:lnTo>
                      <a:pt x="198" y="947"/>
                    </a:lnTo>
                    <a:lnTo>
                      <a:pt x="169" y="887"/>
                    </a:lnTo>
                    <a:lnTo>
                      <a:pt x="144" y="826"/>
                    </a:lnTo>
                    <a:lnTo>
                      <a:pt x="122" y="763"/>
                    </a:lnTo>
                    <a:lnTo>
                      <a:pt x="102" y="700"/>
                    </a:lnTo>
                    <a:lnTo>
                      <a:pt x="86" y="635"/>
                    </a:lnTo>
                    <a:lnTo>
                      <a:pt x="73" y="571"/>
                    </a:lnTo>
                    <a:lnTo>
                      <a:pt x="63" y="508"/>
                    </a:lnTo>
                    <a:lnTo>
                      <a:pt x="54" y="445"/>
                    </a:lnTo>
                    <a:lnTo>
                      <a:pt x="46" y="383"/>
                    </a:lnTo>
                    <a:lnTo>
                      <a:pt x="40" y="323"/>
                    </a:lnTo>
                    <a:lnTo>
                      <a:pt x="36" y="266"/>
                    </a:lnTo>
                    <a:lnTo>
                      <a:pt x="33" y="213"/>
                    </a:lnTo>
                    <a:lnTo>
                      <a:pt x="30" y="161"/>
                    </a:lnTo>
                    <a:lnTo>
                      <a:pt x="29" y="114"/>
                    </a:lnTo>
                    <a:lnTo>
                      <a:pt x="26" y="71"/>
                    </a:lnTo>
                    <a:lnTo>
                      <a:pt x="23" y="33"/>
                    </a:lnTo>
                    <a:lnTo>
                      <a:pt x="21" y="0"/>
                    </a:lnTo>
                    <a:lnTo>
                      <a:pt x="0" y="3"/>
                    </a:lnTo>
                    <a:lnTo>
                      <a:pt x="2" y="35"/>
                    </a:lnTo>
                    <a:lnTo>
                      <a:pt x="5" y="73"/>
                    </a:lnTo>
                    <a:lnTo>
                      <a:pt x="8" y="114"/>
                    </a:lnTo>
                    <a:lnTo>
                      <a:pt x="9" y="161"/>
                    </a:lnTo>
                    <a:lnTo>
                      <a:pt x="12" y="213"/>
                    </a:lnTo>
                    <a:lnTo>
                      <a:pt x="15" y="269"/>
                    </a:lnTo>
                    <a:lnTo>
                      <a:pt x="19" y="326"/>
                    </a:lnTo>
                    <a:lnTo>
                      <a:pt x="25" y="386"/>
                    </a:lnTo>
                    <a:lnTo>
                      <a:pt x="33" y="448"/>
                    </a:lnTo>
                    <a:lnTo>
                      <a:pt x="42" y="511"/>
                    </a:lnTo>
                    <a:lnTo>
                      <a:pt x="52" y="576"/>
                    </a:lnTo>
                    <a:lnTo>
                      <a:pt x="65" y="641"/>
                    </a:lnTo>
                    <a:lnTo>
                      <a:pt x="81" y="705"/>
                    </a:lnTo>
                    <a:lnTo>
                      <a:pt x="101" y="771"/>
                    </a:lnTo>
                    <a:lnTo>
                      <a:pt x="123" y="834"/>
                    </a:lnTo>
                    <a:lnTo>
                      <a:pt x="148" y="895"/>
                    </a:lnTo>
                    <a:lnTo>
                      <a:pt x="180" y="957"/>
                    </a:lnTo>
                    <a:lnTo>
                      <a:pt x="212" y="1015"/>
                    </a:lnTo>
                    <a:lnTo>
                      <a:pt x="251" y="1070"/>
                    </a:lnTo>
                    <a:lnTo>
                      <a:pt x="294" y="1122"/>
                    </a:lnTo>
                    <a:lnTo>
                      <a:pt x="341" y="1170"/>
                    </a:lnTo>
                    <a:lnTo>
                      <a:pt x="395" y="1214"/>
                    </a:lnTo>
                    <a:lnTo>
                      <a:pt x="455" y="1252"/>
                    </a:lnTo>
                    <a:lnTo>
                      <a:pt x="518" y="1287"/>
                    </a:lnTo>
                    <a:lnTo>
                      <a:pt x="589" y="1314"/>
                    </a:lnTo>
                    <a:lnTo>
                      <a:pt x="667" y="1335"/>
                    </a:lnTo>
                    <a:lnTo>
                      <a:pt x="751" y="1350"/>
                    </a:lnTo>
                    <a:lnTo>
                      <a:pt x="843" y="1356"/>
                    </a:lnTo>
                    <a:lnTo>
                      <a:pt x="939" y="1356"/>
                    </a:lnTo>
                    <a:lnTo>
                      <a:pt x="1045" y="1347"/>
                    </a:lnTo>
                    <a:lnTo>
                      <a:pt x="1158" y="1330"/>
                    </a:lnTo>
                    <a:lnTo>
                      <a:pt x="1278" y="1304"/>
                    </a:lnTo>
                    <a:lnTo>
                      <a:pt x="1284" y="1288"/>
                    </a:lnTo>
                    <a:lnTo>
                      <a:pt x="1278" y="1304"/>
                    </a:lnTo>
                    <a:lnTo>
                      <a:pt x="1292" y="1300"/>
                    </a:lnTo>
                    <a:lnTo>
                      <a:pt x="1284" y="1288"/>
                    </a:lnTo>
                    <a:lnTo>
                      <a:pt x="1266" y="129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6131" name="Freeform 273"/>
              <p:cNvSpPr>
                <a:spLocks/>
              </p:cNvSpPr>
              <p:nvPr/>
            </p:nvSpPr>
            <p:spPr bwMode="auto">
              <a:xfrm>
                <a:off x="2756" y="3661"/>
                <a:ext cx="338" cy="100"/>
              </a:xfrm>
              <a:custGeom>
                <a:avLst/>
                <a:gdLst>
                  <a:gd name="T0" fmla="*/ 10 w 1914"/>
                  <a:gd name="T1" fmla="*/ 1 h 568"/>
                  <a:gd name="T2" fmla="*/ 10 w 1914"/>
                  <a:gd name="T3" fmla="*/ 1 h 568"/>
                  <a:gd name="T4" fmla="*/ 9 w 1914"/>
                  <a:gd name="T5" fmla="*/ 0 h 568"/>
                  <a:gd name="T6" fmla="*/ 8 w 1914"/>
                  <a:gd name="T7" fmla="*/ 0 h 568"/>
                  <a:gd name="T8" fmla="*/ 8 w 1914"/>
                  <a:gd name="T9" fmla="*/ 0 h 568"/>
                  <a:gd name="T10" fmla="*/ 7 w 1914"/>
                  <a:gd name="T11" fmla="*/ 0 h 568"/>
                  <a:gd name="T12" fmla="*/ 6 w 1914"/>
                  <a:gd name="T13" fmla="*/ 0 h 568"/>
                  <a:gd name="T14" fmla="*/ 6 w 1914"/>
                  <a:gd name="T15" fmla="*/ 0 h 568"/>
                  <a:gd name="T16" fmla="*/ 5 w 1914"/>
                  <a:gd name="T17" fmla="*/ 0 h 568"/>
                  <a:gd name="T18" fmla="*/ 4 w 1914"/>
                  <a:gd name="T19" fmla="*/ 0 h 568"/>
                  <a:gd name="T20" fmla="*/ 4 w 1914"/>
                  <a:gd name="T21" fmla="*/ 0 h 568"/>
                  <a:gd name="T22" fmla="*/ 3 w 1914"/>
                  <a:gd name="T23" fmla="*/ 1 h 568"/>
                  <a:gd name="T24" fmla="*/ 2 w 1914"/>
                  <a:gd name="T25" fmla="*/ 1 h 568"/>
                  <a:gd name="T26" fmla="*/ 2 w 1914"/>
                  <a:gd name="T27" fmla="*/ 1 h 568"/>
                  <a:gd name="T28" fmla="*/ 1 w 1914"/>
                  <a:gd name="T29" fmla="*/ 2 h 568"/>
                  <a:gd name="T30" fmla="*/ 0 w 1914"/>
                  <a:gd name="T31" fmla="*/ 2 h 568"/>
                  <a:gd name="T32" fmla="*/ 0 w 1914"/>
                  <a:gd name="T33" fmla="*/ 2 h 568"/>
                  <a:gd name="T34" fmla="*/ 1 w 1914"/>
                  <a:gd name="T35" fmla="*/ 2 h 568"/>
                  <a:gd name="T36" fmla="*/ 1 w 1914"/>
                  <a:gd name="T37" fmla="*/ 2 h 568"/>
                  <a:gd name="T38" fmla="*/ 2 w 1914"/>
                  <a:gd name="T39" fmla="*/ 2 h 568"/>
                  <a:gd name="T40" fmla="*/ 2 w 1914"/>
                  <a:gd name="T41" fmla="*/ 2 h 568"/>
                  <a:gd name="T42" fmla="*/ 2 w 1914"/>
                  <a:gd name="T43" fmla="*/ 2 h 568"/>
                  <a:gd name="T44" fmla="*/ 2 w 1914"/>
                  <a:gd name="T45" fmla="*/ 3 h 568"/>
                  <a:gd name="T46" fmla="*/ 3 w 1914"/>
                  <a:gd name="T47" fmla="*/ 3 h 568"/>
                  <a:gd name="T48" fmla="*/ 3 w 1914"/>
                  <a:gd name="T49" fmla="*/ 3 h 568"/>
                  <a:gd name="T50" fmla="*/ 4 w 1914"/>
                  <a:gd name="T51" fmla="*/ 3 h 568"/>
                  <a:gd name="T52" fmla="*/ 4 w 1914"/>
                  <a:gd name="T53" fmla="*/ 3 h 568"/>
                  <a:gd name="T54" fmla="*/ 5 w 1914"/>
                  <a:gd name="T55" fmla="*/ 3 h 568"/>
                  <a:gd name="T56" fmla="*/ 5 w 1914"/>
                  <a:gd name="T57" fmla="*/ 3 h 568"/>
                  <a:gd name="T58" fmla="*/ 6 w 1914"/>
                  <a:gd name="T59" fmla="*/ 3 h 568"/>
                  <a:gd name="T60" fmla="*/ 7 w 1914"/>
                  <a:gd name="T61" fmla="*/ 3 h 568"/>
                  <a:gd name="T62" fmla="*/ 7 w 1914"/>
                  <a:gd name="T63" fmla="*/ 3 h 568"/>
                  <a:gd name="T64" fmla="*/ 8 w 1914"/>
                  <a:gd name="T65" fmla="*/ 2 h 568"/>
                  <a:gd name="T66" fmla="*/ 8 w 1914"/>
                  <a:gd name="T67" fmla="*/ 2 h 568"/>
                  <a:gd name="T68" fmla="*/ 9 w 1914"/>
                  <a:gd name="T69" fmla="*/ 2 h 568"/>
                  <a:gd name="T70" fmla="*/ 9 w 1914"/>
                  <a:gd name="T71" fmla="*/ 2 h 568"/>
                  <a:gd name="T72" fmla="*/ 10 w 1914"/>
                  <a:gd name="T73" fmla="*/ 2 h 568"/>
                  <a:gd name="T74" fmla="*/ 10 w 1914"/>
                  <a:gd name="T75" fmla="*/ 1 h 568"/>
                  <a:gd name="T76" fmla="*/ 10 w 1914"/>
                  <a:gd name="T77" fmla="*/ 1 h 568"/>
                  <a:gd name="T78" fmla="*/ 10 w 1914"/>
                  <a:gd name="T79" fmla="*/ 1 h 56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914"/>
                  <a:gd name="T121" fmla="*/ 0 h 568"/>
                  <a:gd name="T122" fmla="*/ 1914 w 1914"/>
                  <a:gd name="T123" fmla="*/ 568 h 568"/>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914" h="568">
                    <a:moveTo>
                      <a:pt x="1914" y="182"/>
                    </a:moveTo>
                    <a:lnTo>
                      <a:pt x="1855" y="159"/>
                    </a:lnTo>
                    <a:lnTo>
                      <a:pt x="1796" y="136"/>
                    </a:lnTo>
                    <a:lnTo>
                      <a:pt x="1738" y="115"/>
                    </a:lnTo>
                    <a:lnTo>
                      <a:pt x="1680" y="96"/>
                    </a:lnTo>
                    <a:lnTo>
                      <a:pt x="1622" y="77"/>
                    </a:lnTo>
                    <a:lnTo>
                      <a:pt x="1565" y="61"/>
                    </a:lnTo>
                    <a:lnTo>
                      <a:pt x="1507" y="47"/>
                    </a:lnTo>
                    <a:lnTo>
                      <a:pt x="1449" y="34"/>
                    </a:lnTo>
                    <a:lnTo>
                      <a:pt x="1393" y="23"/>
                    </a:lnTo>
                    <a:lnTo>
                      <a:pt x="1335" y="14"/>
                    </a:lnTo>
                    <a:lnTo>
                      <a:pt x="1278" y="8"/>
                    </a:lnTo>
                    <a:lnTo>
                      <a:pt x="1221" y="2"/>
                    </a:lnTo>
                    <a:lnTo>
                      <a:pt x="1164" y="0"/>
                    </a:lnTo>
                    <a:lnTo>
                      <a:pt x="1106" y="0"/>
                    </a:lnTo>
                    <a:lnTo>
                      <a:pt x="1048" y="1"/>
                    </a:lnTo>
                    <a:lnTo>
                      <a:pt x="991" y="5"/>
                    </a:lnTo>
                    <a:lnTo>
                      <a:pt x="933" y="12"/>
                    </a:lnTo>
                    <a:lnTo>
                      <a:pt x="874" y="19"/>
                    </a:lnTo>
                    <a:lnTo>
                      <a:pt x="816" y="31"/>
                    </a:lnTo>
                    <a:lnTo>
                      <a:pt x="757" y="46"/>
                    </a:lnTo>
                    <a:lnTo>
                      <a:pt x="696" y="61"/>
                    </a:lnTo>
                    <a:lnTo>
                      <a:pt x="637" y="81"/>
                    </a:lnTo>
                    <a:lnTo>
                      <a:pt x="576" y="103"/>
                    </a:lnTo>
                    <a:lnTo>
                      <a:pt x="515" y="128"/>
                    </a:lnTo>
                    <a:lnTo>
                      <a:pt x="453" y="156"/>
                    </a:lnTo>
                    <a:lnTo>
                      <a:pt x="390" y="186"/>
                    </a:lnTo>
                    <a:lnTo>
                      <a:pt x="327" y="220"/>
                    </a:lnTo>
                    <a:lnTo>
                      <a:pt x="264" y="257"/>
                    </a:lnTo>
                    <a:lnTo>
                      <a:pt x="200" y="298"/>
                    </a:lnTo>
                    <a:lnTo>
                      <a:pt x="134" y="341"/>
                    </a:lnTo>
                    <a:lnTo>
                      <a:pt x="67" y="387"/>
                    </a:lnTo>
                    <a:lnTo>
                      <a:pt x="0" y="437"/>
                    </a:lnTo>
                    <a:lnTo>
                      <a:pt x="74" y="449"/>
                    </a:lnTo>
                    <a:lnTo>
                      <a:pt x="134" y="458"/>
                    </a:lnTo>
                    <a:lnTo>
                      <a:pt x="180" y="463"/>
                    </a:lnTo>
                    <a:lnTo>
                      <a:pt x="217" y="466"/>
                    </a:lnTo>
                    <a:lnTo>
                      <a:pt x="245" y="467"/>
                    </a:lnTo>
                    <a:lnTo>
                      <a:pt x="266" y="467"/>
                    </a:lnTo>
                    <a:lnTo>
                      <a:pt x="283" y="467"/>
                    </a:lnTo>
                    <a:lnTo>
                      <a:pt x="296" y="466"/>
                    </a:lnTo>
                    <a:lnTo>
                      <a:pt x="308" y="464"/>
                    </a:lnTo>
                    <a:lnTo>
                      <a:pt x="322" y="464"/>
                    </a:lnTo>
                    <a:lnTo>
                      <a:pt x="339" y="466"/>
                    </a:lnTo>
                    <a:lnTo>
                      <a:pt x="360" y="470"/>
                    </a:lnTo>
                    <a:lnTo>
                      <a:pt x="389" y="475"/>
                    </a:lnTo>
                    <a:lnTo>
                      <a:pt x="426" y="483"/>
                    </a:lnTo>
                    <a:lnTo>
                      <a:pt x="475" y="495"/>
                    </a:lnTo>
                    <a:lnTo>
                      <a:pt x="535" y="510"/>
                    </a:lnTo>
                    <a:lnTo>
                      <a:pt x="577" y="527"/>
                    </a:lnTo>
                    <a:lnTo>
                      <a:pt x="620" y="542"/>
                    </a:lnTo>
                    <a:lnTo>
                      <a:pt x="666" y="552"/>
                    </a:lnTo>
                    <a:lnTo>
                      <a:pt x="715" y="560"/>
                    </a:lnTo>
                    <a:lnTo>
                      <a:pt x="763" y="566"/>
                    </a:lnTo>
                    <a:lnTo>
                      <a:pt x="815" y="568"/>
                    </a:lnTo>
                    <a:lnTo>
                      <a:pt x="866" y="568"/>
                    </a:lnTo>
                    <a:lnTo>
                      <a:pt x="918" y="566"/>
                    </a:lnTo>
                    <a:lnTo>
                      <a:pt x="972" y="560"/>
                    </a:lnTo>
                    <a:lnTo>
                      <a:pt x="1026" y="552"/>
                    </a:lnTo>
                    <a:lnTo>
                      <a:pt x="1080" y="545"/>
                    </a:lnTo>
                    <a:lnTo>
                      <a:pt x="1134" y="533"/>
                    </a:lnTo>
                    <a:lnTo>
                      <a:pt x="1188" y="521"/>
                    </a:lnTo>
                    <a:lnTo>
                      <a:pt x="1242" y="506"/>
                    </a:lnTo>
                    <a:lnTo>
                      <a:pt x="1294" y="492"/>
                    </a:lnTo>
                    <a:lnTo>
                      <a:pt x="1347" y="475"/>
                    </a:lnTo>
                    <a:lnTo>
                      <a:pt x="1399" y="458"/>
                    </a:lnTo>
                    <a:lnTo>
                      <a:pt x="1449" y="440"/>
                    </a:lnTo>
                    <a:lnTo>
                      <a:pt x="1498" y="421"/>
                    </a:lnTo>
                    <a:lnTo>
                      <a:pt x="1545" y="401"/>
                    </a:lnTo>
                    <a:lnTo>
                      <a:pt x="1591" y="382"/>
                    </a:lnTo>
                    <a:lnTo>
                      <a:pt x="1634" y="361"/>
                    </a:lnTo>
                    <a:lnTo>
                      <a:pt x="1675" y="341"/>
                    </a:lnTo>
                    <a:lnTo>
                      <a:pt x="1714" y="321"/>
                    </a:lnTo>
                    <a:lnTo>
                      <a:pt x="1751" y="302"/>
                    </a:lnTo>
                    <a:lnTo>
                      <a:pt x="1784" y="282"/>
                    </a:lnTo>
                    <a:lnTo>
                      <a:pt x="1814" y="262"/>
                    </a:lnTo>
                    <a:lnTo>
                      <a:pt x="1842" y="245"/>
                    </a:lnTo>
                    <a:lnTo>
                      <a:pt x="1865" y="227"/>
                    </a:lnTo>
                    <a:lnTo>
                      <a:pt x="1885" y="211"/>
                    </a:lnTo>
                    <a:lnTo>
                      <a:pt x="1902" y="195"/>
                    </a:lnTo>
                    <a:lnTo>
                      <a:pt x="1914" y="182"/>
                    </a:lnTo>
                    <a:close/>
                  </a:path>
                </a:pathLst>
              </a:custGeom>
              <a:solidFill>
                <a:srgbClr val="00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6132" name="Freeform 274"/>
              <p:cNvSpPr>
                <a:spLocks/>
              </p:cNvSpPr>
              <p:nvPr/>
            </p:nvSpPr>
            <p:spPr bwMode="auto">
              <a:xfrm>
                <a:off x="2751" y="3658"/>
                <a:ext cx="344" cy="82"/>
              </a:xfrm>
              <a:custGeom>
                <a:avLst/>
                <a:gdLst>
                  <a:gd name="T0" fmla="*/ 0 w 1945"/>
                  <a:gd name="T1" fmla="*/ 3 h 459"/>
                  <a:gd name="T2" fmla="*/ 1 w 1945"/>
                  <a:gd name="T3" fmla="*/ 2 h 459"/>
                  <a:gd name="T4" fmla="*/ 2 w 1945"/>
                  <a:gd name="T5" fmla="*/ 2 h 459"/>
                  <a:gd name="T6" fmla="*/ 2 w 1945"/>
                  <a:gd name="T7" fmla="*/ 1 h 459"/>
                  <a:gd name="T8" fmla="*/ 3 w 1945"/>
                  <a:gd name="T9" fmla="*/ 1 h 459"/>
                  <a:gd name="T10" fmla="*/ 4 w 1945"/>
                  <a:gd name="T11" fmla="*/ 1 h 459"/>
                  <a:gd name="T12" fmla="*/ 4 w 1945"/>
                  <a:gd name="T13" fmla="*/ 0 h 459"/>
                  <a:gd name="T14" fmla="*/ 5 w 1945"/>
                  <a:gd name="T15" fmla="*/ 0 h 459"/>
                  <a:gd name="T16" fmla="*/ 6 w 1945"/>
                  <a:gd name="T17" fmla="*/ 0 h 459"/>
                  <a:gd name="T18" fmla="*/ 6 w 1945"/>
                  <a:gd name="T19" fmla="*/ 0 h 459"/>
                  <a:gd name="T20" fmla="*/ 7 w 1945"/>
                  <a:gd name="T21" fmla="*/ 0 h 459"/>
                  <a:gd name="T22" fmla="*/ 8 w 1945"/>
                  <a:gd name="T23" fmla="*/ 0 h 459"/>
                  <a:gd name="T24" fmla="*/ 8 w 1945"/>
                  <a:gd name="T25" fmla="*/ 0 h 459"/>
                  <a:gd name="T26" fmla="*/ 9 w 1945"/>
                  <a:gd name="T27" fmla="*/ 1 h 459"/>
                  <a:gd name="T28" fmla="*/ 9 w 1945"/>
                  <a:gd name="T29" fmla="*/ 1 h 459"/>
                  <a:gd name="T30" fmla="*/ 10 w 1945"/>
                  <a:gd name="T31" fmla="*/ 1 h 459"/>
                  <a:gd name="T32" fmla="*/ 11 w 1945"/>
                  <a:gd name="T33" fmla="*/ 1 h 459"/>
                  <a:gd name="T34" fmla="*/ 10 w 1945"/>
                  <a:gd name="T35" fmla="*/ 1 h 459"/>
                  <a:gd name="T36" fmla="*/ 10 w 1945"/>
                  <a:gd name="T37" fmla="*/ 1 h 459"/>
                  <a:gd name="T38" fmla="*/ 9 w 1945"/>
                  <a:gd name="T39" fmla="*/ 1 h 459"/>
                  <a:gd name="T40" fmla="*/ 8 w 1945"/>
                  <a:gd name="T41" fmla="*/ 0 h 459"/>
                  <a:gd name="T42" fmla="*/ 8 w 1945"/>
                  <a:gd name="T43" fmla="*/ 0 h 459"/>
                  <a:gd name="T44" fmla="*/ 7 w 1945"/>
                  <a:gd name="T45" fmla="*/ 0 h 459"/>
                  <a:gd name="T46" fmla="*/ 7 w 1945"/>
                  <a:gd name="T47" fmla="*/ 0 h 459"/>
                  <a:gd name="T48" fmla="*/ 6 w 1945"/>
                  <a:gd name="T49" fmla="*/ 0 h 459"/>
                  <a:gd name="T50" fmla="*/ 5 w 1945"/>
                  <a:gd name="T51" fmla="*/ 0 h 459"/>
                  <a:gd name="T52" fmla="*/ 5 w 1945"/>
                  <a:gd name="T53" fmla="*/ 0 h 459"/>
                  <a:gd name="T54" fmla="*/ 4 w 1945"/>
                  <a:gd name="T55" fmla="*/ 0 h 459"/>
                  <a:gd name="T56" fmla="*/ 3 w 1945"/>
                  <a:gd name="T57" fmla="*/ 1 h 459"/>
                  <a:gd name="T58" fmla="*/ 3 w 1945"/>
                  <a:gd name="T59" fmla="*/ 1 h 459"/>
                  <a:gd name="T60" fmla="*/ 2 w 1945"/>
                  <a:gd name="T61" fmla="*/ 1 h 459"/>
                  <a:gd name="T62" fmla="*/ 1 w 1945"/>
                  <a:gd name="T63" fmla="*/ 2 h 459"/>
                  <a:gd name="T64" fmla="*/ 1 w 1945"/>
                  <a:gd name="T65" fmla="*/ 2 h 459"/>
                  <a:gd name="T66" fmla="*/ 0 w 1945"/>
                  <a:gd name="T67" fmla="*/ 3 h 459"/>
                  <a:gd name="T68" fmla="*/ 0 w 1945"/>
                  <a:gd name="T69" fmla="*/ 3 h 459"/>
                  <a:gd name="T70" fmla="*/ 0 w 1945"/>
                  <a:gd name="T71" fmla="*/ 3 h 45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945"/>
                  <a:gd name="T109" fmla="*/ 0 h 459"/>
                  <a:gd name="T110" fmla="*/ 1945 w 1945"/>
                  <a:gd name="T111" fmla="*/ 459 h 45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945" h="459">
                    <a:moveTo>
                      <a:pt x="29" y="438"/>
                    </a:moveTo>
                    <a:lnTo>
                      <a:pt x="34" y="458"/>
                    </a:lnTo>
                    <a:lnTo>
                      <a:pt x="101" y="408"/>
                    </a:lnTo>
                    <a:lnTo>
                      <a:pt x="168" y="362"/>
                    </a:lnTo>
                    <a:lnTo>
                      <a:pt x="234" y="319"/>
                    </a:lnTo>
                    <a:lnTo>
                      <a:pt x="297" y="278"/>
                    </a:lnTo>
                    <a:lnTo>
                      <a:pt x="360" y="241"/>
                    </a:lnTo>
                    <a:lnTo>
                      <a:pt x="423" y="209"/>
                    </a:lnTo>
                    <a:lnTo>
                      <a:pt x="486" y="178"/>
                    </a:lnTo>
                    <a:lnTo>
                      <a:pt x="546" y="151"/>
                    </a:lnTo>
                    <a:lnTo>
                      <a:pt x="607" y="126"/>
                    </a:lnTo>
                    <a:lnTo>
                      <a:pt x="668" y="104"/>
                    </a:lnTo>
                    <a:lnTo>
                      <a:pt x="726" y="84"/>
                    </a:lnTo>
                    <a:lnTo>
                      <a:pt x="787" y="68"/>
                    </a:lnTo>
                    <a:lnTo>
                      <a:pt x="846" y="54"/>
                    </a:lnTo>
                    <a:lnTo>
                      <a:pt x="902" y="42"/>
                    </a:lnTo>
                    <a:lnTo>
                      <a:pt x="961" y="34"/>
                    </a:lnTo>
                    <a:lnTo>
                      <a:pt x="1019" y="27"/>
                    </a:lnTo>
                    <a:lnTo>
                      <a:pt x="1075" y="24"/>
                    </a:lnTo>
                    <a:lnTo>
                      <a:pt x="1133" y="24"/>
                    </a:lnTo>
                    <a:lnTo>
                      <a:pt x="1191" y="24"/>
                    </a:lnTo>
                    <a:lnTo>
                      <a:pt x="1246" y="25"/>
                    </a:lnTo>
                    <a:lnTo>
                      <a:pt x="1304" y="30"/>
                    </a:lnTo>
                    <a:lnTo>
                      <a:pt x="1360" y="37"/>
                    </a:lnTo>
                    <a:lnTo>
                      <a:pt x="1418" y="46"/>
                    </a:lnTo>
                    <a:lnTo>
                      <a:pt x="1473" y="56"/>
                    </a:lnTo>
                    <a:lnTo>
                      <a:pt x="1531" y="69"/>
                    </a:lnTo>
                    <a:lnTo>
                      <a:pt x="1589" y="84"/>
                    </a:lnTo>
                    <a:lnTo>
                      <a:pt x="1647" y="100"/>
                    </a:lnTo>
                    <a:lnTo>
                      <a:pt x="1703" y="118"/>
                    </a:lnTo>
                    <a:lnTo>
                      <a:pt x="1761" y="138"/>
                    </a:lnTo>
                    <a:lnTo>
                      <a:pt x="1819" y="159"/>
                    </a:lnTo>
                    <a:lnTo>
                      <a:pt x="1878" y="181"/>
                    </a:lnTo>
                    <a:lnTo>
                      <a:pt x="1937" y="205"/>
                    </a:lnTo>
                    <a:lnTo>
                      <a:pt x="1945" y="184"/>
                    </a:lnTo>
                    <a:lnTo>
                      <a:pt x="1886" y="160"/>
                    </a:lnTo>
                    <a:lnTo>
                      <a:pt x="1827" y="138"/>
                    </a:lnTo>
                    <a:lnTo>
                      <a:pt x="1769" y="117"/>
                    </a:lnTo>
                    <a:lnTo>
                      <a:pt x="1711" y="97"/>
                    </a:lnTo>
                    <a:lnTo>
                      <a:pt x="1652" y="79"/>
                    </a:lnTo>
                    <a:lnTo>
                      <a:pt x="1594" y="63"/>
                    </a:lnTo>
                    <a:lnTo>
                      <a:pt x="1536" y="48"/>
                    </a:lnTo>
                    <a:lnTo>
                      <a:pt x="1479" y="35"/>
                    </a:lnTo>
                    <a:lnTo>
                      <a:pt x="1421" y="25"/>
                    </a:lnTo>
                    <a:lnTo>
                      <a:pt x="1363" y="16"/>
                    </a:lnTo>
                    <a:lnTo>
                      <a:pt x="1307" y="9"/>
                    </a:lnTo>
                    <a:lnTo>
                      <a:pt x="1249" y="4"/>
                    </a:lnTo>
                    <a:lnTo>
                      <a:pt x="1191" y="0"/>
                    </a:lnTo>
                    <a:lnTo>
                      <a:pt x="1133" y="0"/>
                    </a:lnTo>
                    <a:lnTo>
                      <a:pt x="1075" y="3"/>
                    </a:lnTo>
                    <a:lnTo>
                      <a:pt x="1016" y="6"/>
                    </a:lnTo>
                    <a:lnTo>
                      <a:pt x="959" y="13"/>
                    </a:lnTo>
                    <a:lnTo>
                      <a:pt x="899" y="21"/>
                    </a:lnTo>
                    <a:lnTo>
                      <a:pt x="840" y="33"/>
                    </a:lnTo>
                    <a:lnTo>
                      <a:pt x="781" y="47"/>
                    </a:lnTo>
                    <a:lnTo>
                      <a:pt x="721" y="63"/>
                    </a:lnTo>
                    <a:lnTo>
                      <a:pt x="660" y="83"/>
                    </a:lnTo>
                    <a:lnTo>
                      <a:pt x="599" y="105"/>
                    </a:lnTo>
                    <a:lnTo>
                      <a:pt x="538" y="130"/>
                    </a:lnTo>
                    <a:lnTo>
                      <a:pt x="475" y="157"/>
                    </a:lnTo>
                    <a:lnTo>
                      <a:pt x="412" y="188"/>
                    </a:lnTo>
                    <a:lnTo>
                      <a:pt x="349" y="223"/>
                    </a:lnTo>
                    <a:lnTo>
                      <a:pt x="286" y="260"/>
                    </a:lnTo>
                    <a:lnTo>
                      <a:pt x="220" y="301"/>
                    </a:lnTo>
                    <a:lnTo>
                      <a:pt x="155" y="344"/>
                    </a:lnTo>
                    <a:lnTo>
                      <a:pt x="88" y="390"/>
                    </a:lnTo>
                    <a:lnTo>
                      <a:pt x="21" y="440"/>
                    </a:lnTo>
                    <a:lnTo>
                      <a:pt x="26" y="459"/>
                    </a:lnTo>
                    <a:lnTo>
                      <a:pt x="21" y="440"/>
                    </a:lnTo>
                    <a:lnTo>
                      <a:pt x="0" y="455"/>
                    </a:lnTo>
                    <a:lnTo>
                      <a:pt x="26" y="459"/>
                    </a:lnTo>
                    <a:lnTo>
                      <a:pt x="29" y="43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6133" name="Freeform 275"/>
              <p:cNvSpPr>
                <a:spLocks/>
              </p:cNvSpPr>
              <p:nvPr/>
            </p:nvSpPr>
            <p:spPr bwMode="auto">
              <a:xfrm>
                <a:off x="2756" y="3736"/>
                <a:ext cx="95" cy="16"/>
              </a:xfrm>
              <a:custGeom>
                <a:avLst/>
                <a:gdLst>
                  <a:gd name="T0" fmla="*/ 3 w 541"/>
                  <a:gd name="T1" fmla="*/ 0 h 95"/>
                  <a:gd name="T2" fmla="*/ 3 w 541"/>
                  <a:gd name="T3" fmla="*/ 0 h 95"/>
                  <a:gd name="T4" fmla="*/ 3 w 541"/>
                  <a:gd name="T5" fmla="*/ 0 h 95"/>
                  <a:gd name="T6" fmla="*/ 2 w 541"/>
                  <a:gd name="T7" fmla="*/ 0 h 95"/>
                  <a:gd name="T8" fmla="*/ 2 w 541"/>
                  <a:gd name="T9" fmla="*/ 0 h 95"/>
                  <a:gd name="T10" fmla="*/ 2 w 541"/>
                  <a:gd name="T11" fmla="*/ 0 h 95"/>
                  <a:gd name="T12" fmla="*/ 2 w 541"/>
                  <a:gd name="T13" fmla="*/ 0 h 95"/>
                  <a:gd name="T14" fmla="*/ 2 w 541"/>
                  <a:gd name="T15" fmla="*/ 0 h 95"/>
                  <a:gd name="T16" fmla="*/ 2 w 541"/>
                  <a:gd name="T17" fmla="*/ 0 h 95"/>
                  <a:gd name="T18" fmla="*/ 2 w 541"/>
                  <a:gd name="T19" fmla="*/ 0 h 95"/>
                  <a:gd name="T20" fmla="*/ 2 w 541"/>
                  <a:gd name="T21" fmla="*/ 0 h 95"/>
                  <a:gd name="T22" fmla="*/ 1 w 541"/>
                  <a:gd name="T23" fmla="*/ 0 h 95"/>
                  <a:gd name="T24" fmla="*/ 1 w 541"/>
                  <a:gd name="T25" fmla="*/ 0 h 95"/>
                  <a:gd name="T26" fmla="*/ 1 w 541"/>
                  <a:gd name="T27" fmla="*/ 0 h 95"/>
                  <a:gd name="T28" fmla="*/ 1 w 541"/>
                  <a:gd name="T29" fmla="*/ 0 h 95"/>
                  <a:gd name="T30" fmla="*/ 1 w 541"/>
                  <a:gd name="T31" fmla="*/ 0 h 95"/>
                  <a:gd name="T32" fmla="*/ 0 w 541"/>
                  <a:gd name="T33" fmla="*/ 0 h 95"/>
                  <a:gd name="T34" fmla="*/ 0 w 541"/>
                  <a:gd name="T35" fmla="*/ 0 h 95"/>
                  <a:gd name="T36" fmla="*/ 0 w 541"/>
                  <a:gd name="T37" fmla="*/ 0 h 95"/>
                  <a:gd name="T38" fmla="*/ 0 w 541"/>
                  <a:gd name="T39" fmla="*/ 0 h 95"/>
                  <a:gd name="T40" fmla="*/ 1 w 541"/>
                  <a:gd name="T41" fmla="*/ 0 h 95"/>
                  <a:gd name="T42" fmla="*/ 1 w 541"/>
                  <a:gd name="T43" fmla="*/ 0 h 95"/>
                  <a:gd name="T44" fmla="*/ 1 w 541"/>
                  <a:gd name="T45" fmla="*/ 0 h 95"/>
                  <a:gd name="T46" fmla="*/ 1 w 541"/>
                  <a:gd name="T47" fmla="*/ 0 h 95"/>
                  <a:gd name="T48" fmla="*/ 1 w 541"/>
                  <a:gd name="T49" fmla="*/ 0 h 95"/>
                  <a:gd name="T50" fmla="*/ 2 w 541"/>
                  <a:gd name="T51" fmla="*/ 0 h 95"/>
                  <a:gd name="T52" fmla="*/ 2 w 541"/>
                  <a:gd name="T53" fmla="*/ 0 h 95"/>
                  <a:gd name="T54" fmla="*/ 2 w 541"/>
                  <a:gd name="T55" fmla="*/ 0 h 95"/>
                  <a:gd name="T56" fmla="*/ 2 w 541"/>
                  <a:gd name="T57" fmla="*/ 0 h 95"/>
                  <a:gd name="T58" fmla="*/ 2 w 541"/>
                  <a:gd name="T59" fmla="*/ 0 h 95"/>
                  <a:gd name="T60" fmla="*/ 2 w 541"/>
                  <a:gd name="T61" fmla="*/ 0 h 95"/>
                  <a:gd name="T62" fmla="*/ 2 w 541"/>
                  <a:gd name="T63" fmla="*/ 0 h 95"/>
                  <a:gd name="T64" fmla="*/ 2 w 541"/>
                  <a:gd name="T65" fmla="*/ 0 h 95"/>
                  <a:gd name="T66" fmla="*/ 3 w 541"/>
                  <a:gd name="T67" fmla="*/ 0 h 95"/>
                  <a:gd name="T68" fmla="*/ 3 w 541"/>
                  <a:gd name="T69" fmla="*/ 1 h 95"/>
                  <a:gd name="T70" fmla="*/ 3 w 541"/>
                  <a:gd name="T71" fmla="*/ 1 h 95"/>
                  <a:gd name="T72" fmla="*/ 3 w 541"/>
                  <a:gd name="T73" fmla="*/ 0 h 95"/>
                  <a:gd name="T74" fmla="*/ 3 w 541"/>
                  <a:gd name="T75" fmla="*/ 0 h 95"/>
                  <a:gd name="T76" fmla="*/ 3 w 541"/>
                  <a:gd name="T77" fmla="*/ 0 h 95"/>
                  <a:gd name="T78" fmla="*/ 3 w 541"/>
                  <a:gd name="T79" fmla="*/ 0 h 9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541"/>
                  <a:gd name="T121" fmla="*/ 0 h 95"/>
                  <a:gd name="T122" fmla="*/ 541 w 541"/>
                  <a:gd name="T123" fmla="*/ 95 h 95"/>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541" h="95">
                    <a:moveTo>
                      <a:pt x="541" y="74"/>
                    </a:moveTo>
                    <a:lnTo>
                      <a:pt x="539" y="74"/>
                    </a:lnTo>
                    <a:lnTo>
                      <a:pt x="478" y="58"/>
                    </a:lnTo>
                    <a:lnTo>
                      <a:pt x="430" y="46"/>
                    </a:lnTo>
                    <a:lnTo>
                      <a:pt x="393" y="38"/>
                    </a:lnTo>
                    <a:lnTo>
                      <a:pt x="364" y="33"/>
                    </a:lnTo>
                    <a:lnTo>
                      <a:pt x="342" y="29"/>
                    </a:lnTo>
                    <a:lnTo>
                      <a:pt x="323" y="27"/>
                    </a:lnTo>
                    <a:lnTo>
                      <a:pt x="309" y="27"/>
                    </a:lnTo>
                    <a:lnTo>
                      <a:pt x="296" y="29"/>
                    </a:lnTo>
                    <a:lnTo>
                      <a:pt x="284" y="29"/>
                    </a:lnTo>
                    <a:lnTo>
                      <a:pt x="267" y="29"/>
                    </a:lnTo>
                    <a:lnTo>
                      <a:pt x="246" y="29"/>
                    </a:lnTo>
                    <a:lnTo>
                      <a:pt x="218" y="29"/>
                    </a:lnTo>
                    <a:lnTo>
                      <a:pt x="183" y="27"/>
                    </a:lnTo>
                    <a:lnTo>
                      <a:pt x="137" y="21"/>
                    </a:lnTo>
                    <a:lnTo>
                      <a:pt x="76" y="12"/>
                    </a:lnTo>
                    <a:lnTo>
                      <a:pt x="3" y="0"/>
                    </a:lnTo>
                    <a:lnTo>
                      <a:pt x="0" y="21"/>
                    </a:lnTo>
                    <a:lnTo>
                      <a:pt x="74" y="33"/>
                    </a:lnTo>
                    <a:lnTo>
                      <a:pt x="134" y="42"/>
                    </a:lnTo>
                    <a:lnTo>
                      <a:pt x="180" y="48"/>
                    </a:lnTo>
                    <a:lnTo>
                      <a:pt x="218" y="50"/>
                    </a:lnTo>
                    <a:lnTo>
                      <a:pt x="246" y="53"/>
                    </a:lnTo>
                    <a:lnTo>
                      <a:pt x="267" y="53"/>
                    </a:lnTo>
                    <a:lnTo>
                      <a:pt x="284" y="53"/>
                    </a:lnTo>
                    <a:lnTo>
                      <a:pt x="298" y="50"/>
                    </a:lnTo>
                    <a:lnTo>
                      <a:pt x="309" y="50"/>
                    </a:lnTo>
                    <a:lnTo>
                      <a:pt x="323" y="50"/>
                    </a:lnTo>
                    <a:lnTo>
                      <a:pt x="339" y="50"/>
                    </a:lnTo>
                    <a:lnTo>
                      <a:pt x="359" y="54"/>
                    </a:lnTo>
                    <a:lnTo>
                      <a:pt x="388" y="59"/>
                    </a:lnTo>
                    <a:lnTo>
                      <a:pt x="424" y="67"/>
                    </a:lnTo>
                    <a:lnTo>
                      <a:pt x="473" y="79"/>
                    </a:lnTo>
                    <a:lnTo>
                      <a:pt x="533" y="95"/>
                    </a:lnTo>
                    <a:lnTo>
                      <a:pt x="531" y="95"/>
                    </a:lnTo>
                    <a:lnTo>
                      <a:pt x="541" y="74"/>
                    </a:lnTo>
                    <a:lnTo>
                      <a:pt x="540" y="74"/>
                    </a:lnTo>
                    <a:lnTo>
                      <a:pt x="539" y="74"/>
                    </a:lnTo>
                    <a:lnTo>
                      <a:pt x="541" y="7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6134" name="Freeform 276"/>
              <p:cNvSpPr>
                <a:spLocks/>
              </p:cNvSpPr>
              <p:nvPr/>
            </p:nvSpPr>
            <p:spPr bwMode="auto">
              <a:xfrm>
                <a:off x="2850" y="3691"/>
                <a:ext cx="248" cy="72"/>
              </a:xfrm>
              <a:custGeom>
                <a:avLst/>
                <a:gdLst>
                  <a:gd name="T0" fmla="*/ 8 w 1401"/>
                  <a:gd name="T1" fmla="*/ 0 h 408"/>
                  <a:gd name="T2" fmla="*/ 7 w 1401"/>
                  <a:gd name="T3" fmla="*/ 0 h 408"/>
                  <a:gd name="T4" fmla="*/ 7 w 1401"/>
                  <a:gd name="T5" fmla="*/ 0 h 408"/>
                  <a:gd name="T6" fmla="*/ 7 w 1401"/>
                  <a:gd name="T7" fmla="*/ 1 h 408"/>
                  <a:gd name="T8" fmla="*/ 7 w 1401"/>
                  <a:gd name="T9" fmla="*/ 1 h 408"/>
                  <a:gd name="T10" fmla="*/ 6 w 1401"/>
                  <a:gd name="T11" fmla="*/ 1 h 408"/>
                  <a:gd name="T12" fmla="*/ 6 w 1401"/>
                  <a:gd name="T13" fmla="*/ 1 h 408"/>
                  <a:gd name="T14" fmla="*/ 5 w 1401"/>
                  <a:gd name="T15" fmla="*/ 1 h 408"/>
                  <a:gd name="T16" fmla="*/ 4 w 1401"/>
                  <a:gd name="T17" fmla="*/ 2 h 408"/>
                  <a:gd name="T18" fmla="*/ 4 w 1401"/>
                  <a:gd name="T19" fmla="*/ 2 h 408"/>
                  <a:gd name="T20" fmla="*/ 3 w 1401"/>
                  <a:gd name="T21" fmla="*/ 2 h 408"/>
                  <a:gd name="T22" fmla="*/ 3 w 1401"/>
                  <a:gd name="T23" fmla="*/ 2 h 408"/>
                  <a:gd name="T24" fmla="*/ 2 w 1401"/>
                  <a:gd name="T25" fmla="*/ 2 h 408"/>
                  <a:gd name="T26" fmla="*/ 2 w 1401"/>
                  <a:gd name="T27" fmla="*/ 2 h 408"/>
                  <a:gd name="T28" fmla="*/ 1 w 1401"/>
                  <a:gd name="T29" fmla="*/ 2 h 408"/>
                  <a:gd name="T30" fmla="*/ 1 w 1401"/>
                  <a:gd name="T31" fmla="*/ 2 h 408"/>
                  <a:gd name="T32" fmla="*/ 0 w 1401"/>
                  <a:gd name="T33" fmla="*/ 2 h 408"/>
                  <a:gd name="T34" fmla="*/ 0 w 1401"/>
                  <a:gd name="T35" fmla="*/ 2 h 408"/>
                  <a:gd name="T36" fmla="*/ 1 w 1401"/>
                  <a:gd name="T37" fmla="*/ 2 h 408"/>
                  <a:gd name="T38" fmla="*/ 1 w 1401"/>
                  <a:gd name="T39" fmla="*/ 2 h 408"/>
                  <a:gd name="T40" fmla="*/ 2 w 1401"/>
                  <a:gd name="T41" fmla="*/ 2 h 408"/>
                  <a:gd name="T42" fmla="*/ 2 w 1401"/>
                  <a:gd name="T43" fmla="*/ 2 h 408"/>
                  <a:gd name="T44" fmla="*/ 3 w 1401"/>
                  <a:gd name="T45" fmla="*/ 2 h 408"/>
                  <a:gd name="T46" fmla="*/ 4 w 1401"/>
                  <a:gd name="T47" fmla="*/ 2 h 408"/>
                  <a:gd name="T48" fmla="*/ 4 w 1401"/>
                  <a:gd name="T49" fmla="*/ 2 h 408"/>
                  <a:gd name="T50" fmla="*/ 5 w 1401"/>
                  <a:gd name="T51" fmla="*/ 2 h 408"/>
                  <a:gd name="T52" fmla="*/ 5 w 1401"/>
                  <a:gd name="T53" fmla="*/ 1 h 408"/>
                  <a:gd name="T54" fmla="*/ 6 w 1401"/>
                  <a:gd name="T55" fmla="*/ 1 h 408"/>
                  <a:gd name="T56" fmla="*/ 6 w 1401"/>
                  <a:gd name="T57" fmla="*/ 1 h 408"/>
                  <a:gd name="T58" fmla="*/ 7 w 1401"/>
                  <a:gd name="T59" fmla="*/ 1 h 408"/>
                  <a:gd name="T60" fmla="*/ 7 w 1401"/>
                  <a:gd name="T61" fmla="*/ 1 h 408"/>
                  <a:gd name="T62" fmla="*/ 7 w 1401"/>
                  <a:gd name="T63" fmla="*/ 0 h 408"/>
                  <a:gd name="T64" fmla="*/ 8 w 1401"/>
                  <a:gd name="T65" fmla="*/ 0 h 408"/>
                  <a:gd name="T66" fmla="*/ 8 w 1401"/>
                  <a:gd name="T67" fmla="*/ 0 h 408"/>
                  <a:gd name="T68" fmla="*/ 8 w 1401"/>
                  <a:gd name="T69" fmla="*/ 0 h 408"/>
                  <a:gd name="T70" fmla="*/ 8 w 1401"/>
                  <a:gd name="T71" fmla="*/ 0 h 40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401"/>
                  <a:gd name="T109" fmla="*/ 0 h 408"/>
                  <a:gd name="T110" fmla="*/ 1401 w 1401"/>
                  <a:gd name="T111" fmla="*/ 408 h 40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401" h="408">
                    <a:moveTo>
                      <a:pt x="1380" y="21"/>
                    </a:moveTo>
                    <a:lnTo>
                      <a:pt x="1375" y="4"/>
                    </a:lnTo>
                    <a:lnTo>
                      <a:pt x="1364" y="15"/>
                    </a:lnTo>
                    <a:lnTo>
                      <a:pt x="1347" y="31"/>
                    </a:lnTo>
                    <a:lnTo>
                      <a:pt x="1329" y="46"/>
                    </a:lnTo>
                    <a:lnTo>
                      <a:pt x="1305" y="64"/>
                    </a:lnTo>
                    <a:lnTo>
                      <a:pt x="1278" y="81"/>
                    </a:lnTo>
                    <a:lnTo>
                      <a:pt x="1249" y="101"/>
                    </a:lnTo>
                    <a:lnTo>
                      <a:pt x="1216" y="120"/>
                    </a:lnTo>
                    <a:lnTo>
                      <a:pt x="1179" y="139"/>
                    </a:lnTo>
                    <a:lnTo>
                      <a:pt x="1140" y="159"/>
                    </a:lnTo>
                    <a:lnTo>
                      <a:pt x="1099" y="178"/>
                    </a:lnTo>
                    <a:lnTo>
                      <a:pt x="1056" y="199"/>
                    </a:lnTo>
                    <a:lnTo>
                      <a:pt x="1011" y="219"/>
                    </a:lnTo>
                    <a:lnTo>
                      <a:pt x="964" y="239"/>
                    </a:lnTo>
                    <a:lnTo>
                      <a:pt x="915" y="257"/>
                    </a:lnTo>
                    <a:lnTo>
                      <a:pt x="865" y="275"/>
                    </a:lnTo>
                    <a:lnTo>
                      <a:pt x="813" y="292"/>
                    </a:lnTo>
                    <a:lnTo>
                      <a:pt x="761" y="310"/>
                    </a:lnTo>
                    <a:lnTo>
                      <a:pt x="709" y="324"/>
                    </a:lnTo>
                    <a:lnTo>
                      <a:pt x="655" y="338"/>
                    </a:lnTo>
                    <a:lnTo>
                      <a:pt x="601" y="350"/>
                    </a:lnTo>
                    <a:lnTo>
                      <a:pt x="547" y="362"/>
                    </a:lnTo>
                    <a:lnTo>
                      <a:pt x="495" y="370"/>
                    </a:lnTo>
                    <a:lnTo>
                      <a:pt x="441" y="378"/>
                    </a:lnTo>
                    <a:lnTo>
                      <a:pt x="387" y="383"/>
                    </a:lnTo>
                    <a:lnTo>
                      <a:pt x="336" y="384"/>
                    </a:lnTo>
                    <a:lnTo>
                      <a:pt x="285" y="384"/>
                    </a:lnTo>
                    <a:lnTo>
                      <a:pt x="235" y="383"/>
                    </a:lnTo>
                    <a:lnTo>
                      <a:pt x="186" y="378"/>
                    </a:lnTo>
                    <a:lnTo>
                      <a:pt x="139" y="370"/>
                    </a:lnTo>
                    <a:lnTo>
                      <a:pt x="93" y="359"/>
                    </a:lnTo>
                    <a:lnTo>
                      <a:pt x="51" y="345"/>
                    </a:lnTo>
                    <a:lnTo>
                      <a:pt x="10" y="328"/>
                    </a:lnTo>
                    <a:lnTo>
                      <a:pt x="0" y="349"/>
                    </a:lnTo>
                    <a:lnTo>
                      <a:pt x="43" y="366"/>
                    </a:lnTo>
                    <a:lnTo>
                      <a:pt x="88" y="380"/>
                    </a:lnTo>
                    <a:lnTo>
                      <a:pt x="134" y="391"/>
                    </a:lnTo>
                    <a:lnTo>
                      <a:pt x="184" y="399"/>
                    </a:lnTo>
                    <a:lnTo>
                      <a:pt x="232" y="404"/>
                    </a:lnTo>
                    <a:lnTo>
                      <a:pt x="285" y="408"/>
                    </a:lnTo>
                    <a:lnTo>
                      <a:pt x="336" y="408"/>
                    </a:lnTo>
                    <a:lnTo>
                      <a:pt x="390" y="404"/>
                    </a:lnTo>
                    <a:lnTo>
                      <a:pt x="444" y="399"/>
                    </a:lnTo>
                    <a:lnTo>
                      <a:pt x="497" y="391"/>
                    </a:lnTo>
                    <a:lnTo>
                      <a:pt x="553" y="383"/>
                    </a:lnTo>
                    <a:lnTo>
                      <a:pt x="606" y="371"/>
                    </a:lnTo>
                    <a:lnTo>
                      <a:pt x="660" y="359"/>
                    </a:lnTo>
                    <a:lnTo>
                      <a:pt x="714" y="345"/>
                    </a:lnTo>
                    <a:lnTo>
                      <a:pt x="767" y="331"/>
                    </a:lnTo>
                    <a:lnTo>
                      <a:pt x="821" y="313"/>
                    </a:lnTo>
                    <a:lnTo>
                      <a:pt x="873" y="296"/>
                    </a:lnTo>
                    <a:lnTo>
                      <a:pt x="923" y="278"/>
                    </a:lnTo>
                    <a:lnTo>
                      <a:pt x="972" y="260"/>
                    </a:lnTo>
                    <a:lnTo>
                      <a:pt x="1019" y="240"/>
                    </a:lnTo>
                    <a:lnTo>
                      <a:pt x="1066" y="220"/>
                    </a:lnTo>
                    <a:lnTo>
                      <a:pt x="1110" y="199"/>
                    </a:lnTo>
                    <a:lnTo>
                      <a:pt x="1150" y="180"/>
                    </a:lnTo>
                    <a:lnTo>
                      <a:pt x="1190" y="160"/>
                    </a:lnTo>
                    <a:lnTo>
                      <a:pt x="1226" y="139"/>
                    </a:lnTo>
                    <a:lnTo>
                      <a:pt x="1259" y="119"/>
                    </a:lnTo>
                    <a:lnTo>
                      <a:pt x="1291" y="99"/>
                    </a:lnTo>
                    <a:lnTo>
                      <a:pt x="1318" y="82"/>
                    </a:lnTo>
                    <a:lnTo>
                      <a:pt x="1342" y="64"/>
                    </a:lnTo>
                    <a:lnTo>
                      <a:pt x="1363" y="47"/>
                    </a:lnTo>
                    <a:lnTo>
                      <a:pt x="1380" y="31"/>
                    </a:lnTo>
                    <a:lnTo>
                      <a:pt x="1393" y="17"/>
                    </a:lnTo>
                    <a:lnTo>
                      <a:pt x="1388" y="0"/>
                    </a:lnTo>
                    <a:lnTo>
                      <a:pt x="1393" y="17"/>
                    </a:lnTo>
                    <a:lnTo>
                      <a:pt x="1401" y="5"/>
                    </a:lnTo>
                    <a:lnTo>
                      <a:pt x="1388" y="0"/>
                    </a:lnTo>
                    <a:lnTo>
                      <a:pt x="1380"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6135" name="Freeform 277"/>
              <p:cNvSpPr>
                <a:spLocks/>
              </p:cNvSpPr>
              <p:nvPr/>
            </p:nvSpPr>
            <p:spPr bwMode="auto">
              <a:xfrm>
                <a:off x="3393" y="3012"/>
                <a:ext cx="166" cy="334"/>
              </a:xfrm>
              <a:custGeom>
                <a:avLst/>
                <a:gdLst>
                  <a:gd name="T0" fmla="*/ 5 w 936"/>
                  <a:gd name="T1" fmla="*/ 10 h 1887"/>
                  <a:gd name="T2" fmla="*/ 5 w 936"/>
                  <a:gd name="T3" fmla="*/ 9 h 1887"/>
                  <a:gd name="T4" fmla="*/ 5 w 936"/>
                  <a:gd name="T5" fmla="*/ 8 h 1887"/>
                  <a:gd name="T6" fmla="*/ 5 w 936"/>
                  <a:gd name="T7" fmla="*/ 7 h 1887"/>
                  <a:gd name="T8" fmla="*/ 5 w 936"/>
                  <a:gd name="T9" fmla="*/ 7 h 1887"/>
                  <a:gd name="T10" fmla="*/ 5 w 936"/>
                  <a:gd name="T11" fmla="*/ 6 h 1887"/>
                  <a:gd name="T12" fmla="*/ 5 w 936"/>
                  <a:gd name="T13" fmla="*/ 5 h 1887"/>
                  <a:gd name="T14" fmla="*/ 5 w 936"/>
                  <a:gd name="T15" fmla="*/ 5 h 1887"/>
                  <a:gd name="T16" fmla="*/ 5 w 936"/>
                  <a:gd name="T17" fmla="*/ 4 h 1887"/>
                  <a:gd name="T18" fmla="*/ 4 w 936"/>
                  <a:gd name="T19" fmla="*/ 4 h 1887"/>
                  <a:gd name="T20" fmla="*/ 4 w 936"/>
                  <a:gd name="T21" fmla="*/ 3 h 1887"/>
                  <a:gd name="T22" fmla="*/ 4 w 936"/>
                  <a:gd name="T23" fmla="*/ 3 h 1887"/>
                  <a:gd name="T24" fmla="*/ 3 w 936"/>
                  <a:gd name="T25" fmla="*/ 2 h 1887"/>
                  <a:gd name="T26" fmla="*/ 3 w 936"/>
                  <a:gd name="T27" fmla="*/ 2 h 1887"/>
                  <a:gd name="T28" fmla="*/ 2 w 936"/>
                  <a:gd name="T29" fmla="*/ 2 h 1887"/>
                  <a:gd name="T30" fmla="*/ 2 w 936"/>
                  <a:gd name="T31" fmla="*/ 2 h 1887"/>
                  <a:gd name="T32" fmla="*/ 2 w 936"/>
                  <a:gd name="T33" fmla="*/ 1 h 1887"/>
                  <a:gd name="T34" fmla="*/ 1 w 936"/>
                  <a:gd name="T35" fmla="*/ 1 h 1887"/>
                  <a:gd name="T36" fmla="*/ 1 w 936"/>
                  <a:gd name="T37" fmla="*/ 1 h 1887"/>
                  <a:gd name="T38" fmla="*/ 1 w 936"/>
                  <a:gd name="T39" fmla="*/ 1 h 1887"/>
                  <a:gd name="T40" fmla="*/ 1 w 936"/>
                  <a:gd name="T41" fmla="*/ 1 h 1887"/>
                  <a:gd name="T42" fmla="*/ 0 w 936"/>
                  <a:gd name="T43" fmla="*/ 0 h 1887"/>
                  <a:gd name="T44" fmla="*/ 0 w 936"/>
                  <a:gd name="T45" fmla="*/ 0 h 1887"/>
                  <a:gd name="T46" fmla="*/ 0 w 936"/>
                  <a:gd name="T47" fmla="*/ 0 h 1887"/>
                  <a:gd name="T48" fmla="*/ 0 w 936"/>
                  <a:gd name="T49" fmla="*/ 0 h 1887"/>
                  <a:gd name="T50" fmla="*/ 0 w 936"/>
                  <a:gd name="T51" fmla="*/ 1 h 1887"/>
                  <a:gd name="T52" fmla="*/ 0 w 936"/>
                  <a:gd name="T53" fmla="*/ 2 h 1887"/>
                  <a:gd name="T54" fmla="*/ 1 w 936"/>
                  <a:gd name="T55" fmla="*/ 3 h 1887"/>
                  <a:gd name="T56" fmla="*/ 1 w 936"/>
                  <a:gd name="T57" fmla="*/ 4 h 1887"/>
                  <a:gd name="T58" fmla="*/ 1 w 936"/>
                  <a:gd name="T59" fmla="*/ 4 h 1887"/>
                  <a:gd name="T60" fmla="*/ 1 w 936"/>
                  <a:gd name="T61" fmla="*/ 5 h 1887"/>
                  <a:gd name="T62" fmla="*/ 2 w 936"/>
                  <a:gd name="T63" fmla="*/ 6 h 1887"/>
                  <a:gd name="T64" fmla="*/ 2 w 936"/>
                  <a:gd name="T65" fmla="*/ 7 h 1887"/>
                  <a:gd name="T66" fmla="*/ 2 w 936"/>
                  <a:gd name="T67" fmla="*/ 7 h 1887"/>
                  <a:gd name="T68" fmla="*/ 2 w 936"/>
                  <a:gd name="T69" fmla="*/ 8 h 1887"/>
                  <a:gd name="T70" fmla="*/ 3 w 936"/>
                  <a:gd name="T71" fmla="*/ 9 h 1887"/>
                  <a:gd name="T72" fmla="*/ 3 w 936"/>
                  <a:gd name="T73" fmla="*/ 9 h 1887"/>
                  <a:gd name="T74" fmla="*/ 4 w 936"/>
                  <a:gd name="T75" fmla="*/ 10 h 1887"/>
                  <a:gd name="T76" fmla="*/ 4 w 936"/>
                  <a:gd name="T77" fmla="*/ 10 h 1887"/>
                  <a:gd name="T78" fmla="*/ 4 w 936"/>
                  <a:gd name="T79" fmla="*/ 10 h 188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936"/>
                  <a:gd name="T121" fmla="*/ 0 h 1887"/>
                  <a:gd name="T122" fmla="*/ 936 w 936"/>
                  <a:gd name="T123" fmla="*/ 1887 h 188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936" h="1887">
                    <a:moveTo>
                      <a:pt x="813" y="1887"/>
                    </a:moveTo>
                    <a:lnTo>
                      <a:pt x="842" y="1801"/>
                    </a:lnTo>
                    <a:lnTo>
                      <a:pt x="867" y="1720"/>
                    </a:lnTo>
                    <a:lnTo>
                      <a:pt x="888" y="1640"/>
                    </a:lnTo>
                    <a:lnTo>
                      <a:pt x="905" y="1562"/>
                    </a:lnTo>
                    <a:lnTo>
                      <a:pt x="919" y="1486"/>
                    </a:lnTo>
                    <a:lnTo>
                      <a:pt x="928" y="1414"/>
                    </a:lnTo>
                    <a:lnTo>
                      <a:pt x="934" y="1343"/>
                    </a:lnTo>
                    <a:lnTo>
                      <a:pt x="936" y="1275"/>
                    </a:lnTo>
                    <a:lnTo>
                      <a:pt x="936" y="1209"/>
                    </a:lnTo>
                    <a:lnTo>
                      <a:pt x="932" y="1146"/>
                    </a:lnTo>
                    <a:lnTo>
                      <a:pt x="924" y="1085"/>
                    </a:lnTo>
                    <a:lnTo>
                      <a:pt x="915" y="1025"/>
                    </a:lnTo>
                    <a:lnTo>
                      <a:pt x="901" y="968"/>
                    </a:lnTo>
                    <a:lnTo>
                      <a:pt x="887" y="913"/>
                    </a:lnTo>
                    <a:lnTo>
                      <a:pt x="869" y="860"/>
                    </a:lnTo>
                    <a:lnTo>
                      <a:pt x="849" y="810"/>
                    </a:lnTo>
                    <a:lnTo>
                      <a:pt x="827" y="762"/>
                    </a:lnTo>
                    <a:lnTo>
                      <a:pt x="803" y="714"/>
                    </a:lnTo>
                    <a:lnTo>
                      <a:pt x="777" y="670"/>
                    </a:lnTo>
                    <a:lnTo>
                      <a:pt x="749" y="628"/>
                    </a:lnTo>
                    <a:lnTo>
                      <a:pt x="720" y="587"/>
                    </a:lnTo>
                    <a:lnTo>
                      <a:pt x="690" y="549"/>
                    </a:lnTo>
                    <a:lnTo>
                      <a:pt x="657" y="512"/>
                    </a:lnTo>
                    <a:lnTo>
                      <a:pt x="624" y="477"/>
                    </a:lnTo>
                    <a:lnTo>
                      <a:pt x="590" y="444"/>
                    </a:lnTo>
                    <a:lnTo>
                      <a:pt x="556" y="412"/>
                    </a:lnTo>
                    <a:lnTo>
                      <a:pt x="521" y="383"/>
                    </a:lnTo>
                    <a:lnTo>
                      <a:pt x="484" y="356"/>
                    </a:lnTo>
                    <a:lnTo>
                      <a:pt x="447" y="330"/>
                    </a:lnTo>
                    <a:lnTo>
                      <a:pt x="410" y="306"/>
                    </a:lnTo>
                    <a:lnTo>
                      <a:pt x="373" y="284"/>
                    </a:lnTo>
                    <a:lnTo>
                      <a:pt x="337" y="263"/>
                    </a:lnTo>
                    <a:lnTo>
                      <a:pt x="304" y="244"/>
                    </a:lnTo>
                    <a:lnTo>
                      <a:pt x="272" y="226"/>
                    </a:lnTo>
                    <a:lnTo>
                      <a:pt x="243" y="209"/>
                    </a:lnTo>
                    <a:lnTo>
                      <a:pt x="216" y="192"/>
                    </a:lnTo>
                    <a:lnTo>
                      <a:pt x="191" y="175"/>
                    </a:lnTo>
                    <a:lnTo>
                      <a:pt x="166" y="158"/>
                    </a:lnTo>
                    <a:lnTo>
                      <a:pt x="144" y="142"/>
                    </a:lnTo>
                    <a:lnTo>
                      <a:pt x="123" y="125"/>
                    </a:lnTo>
                    <a:lnTo>
                      <a:pt x="103" y="109"/>
                    </a:lnTo>
                    <a:lnTo>
                      <a:pt x="84" y="93"/>
                    </a:lnTo>
                    <a:lnTo>
                      <a:pt x="67" y="78"/>
                    </a:lnTo>
                    <a:lnTo>
                      <a:pt x="52" y="62"/>
                    </a:lnTo>
                    <a:lnTo>
                      <a:pt x="37" y="46"/>
                    </a:lnTo>
                    <a:lnTo>
                      <a:pt x="24" y="30"/>
                    </a:lnTo>
                    <a:lnTo>
                      <a:pt x="12" y="16"/>
                    </a:lnTo>
                    <a:lnTo>
                      <a:pt x="0" y="0"/>
                    </a:lnTo>
                    <a:lnTo>
                      <a:pt x="7" y="62"/>
                    </a:lnTo>
                    <a:lnTo>
                      <a:pt x="15" y="127"/>
                    </a:lnTo>
                    <a:lnTo>
                      <a:pt x="25" y="194"/>
                    </a:lnTo>
                    <a:lnTo>
                      <a:pt x="39" y="263"/>
                    </a:lnTo>
                    <a:lnTo>
                      <a:pt x="53" y="334"/>
                    </a:lnTo>
                    <a:lnTo>
                      <a:pt x="69" y="406"/>
                    </a:lnTo>
                    <a:lnTo>
                      <a:pt x="86" y="479"/>
                    </a:lnTo>
                    <a:lnTo>
                      <a:pt x="106" y="554"/>
                    </a:lnTo>
                    <a:lnTo>
                      <a:pt x="127" y="629"/>
                    </a:lnTo>
                    <a:lnTo>
                      <a:pt x="149" y="705"/>
                    </a:lnTo>
                    <a:lnTo>
                      <a:pt x="172" y="780"/>
                    </a:lnTo>
                    <a:lnTo>
                      <a:pt x="196" y="856"/>
                    </a:lnTo>
                    <a:lnTo>
                      <a:pt x="222" y="931"/>
                    </a:lnTo>
                    <a:lnTo>
                      <a:pt x="249" y="1004"/>
                    </a:lnTo>
                    <a:lnTo>
                      <a:pt x="276" y="1078"/>
                    </a:lnTo>
                    <a:lnTo>
                      <a:pt x="305" y="1149"/>
                    </a:lnTo>
                    <a:lnTo>
                      <a:pt x="335" y="1220"/>
                    </a:lnTo>
                    <a:lnTo>
                      <a:pt x="366" y="1288"/>
                    </a:lnTo>
                    <a:lnTo>
                      <a:pt x="396" y="1354"/>
                    </a:lnTo>
                    <a:lnTo>
                      <a:pt x="427" y="1417"/>
                    </a:lnTo>
                    <a:lnTo>
                      <a:pt x="459" y="1478"/>
                    </a:lnTo>
                    <a:lnTo>
                      <a:pt x="492" y="1536"/>
                    </a:lnTo>
                    <a:lnTo>
                      <a:pt x="523" y="1590"/>
                    </a:lnTo>
                    <a:lnTo>
                      <a:pt x="556" y="1641"/>
                    </a:lnTo>
                    <a:lnTo>
                      <a:pt x="589" y="1688"/>
                    </a:lnTo>
                    <a:lnTo>
                      <a:pt x="622" y="1732"/>
                    </a:lnTo>
                    <a:lnTo>
                      <a:pt x="655" y="1770"/>
                    </a:lnTo>
                    <a:lnTo>
                      <a:pt x="686" y="1804"/>
                    </a:lnTo>
                    <a:lnTo>
                      <a:pt x="719" y="1833"/>
                    </a:lnTo>
                    <a:lnTo>
                      <a:pt x="750" y="1857"/>
                    </a:lnTo>
                    <a:lnTo>
                      <a:pt x="782" y="1875"/>
                    </a:lnTo>
                    <a:lnTo>
                      <a:pt x="813" y="1887"/>
                    </a:lnTo>
                    <a:close/>
                  </a:path>
                </a:pathLst>
              </a:custGeom>
              <a:solidFill>
                <a:srgbClr val="00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6136" name="Freeform 278"/>
              <p:cNvSpPr>
                <a:spLocks/>
              </p:cNvSpPr>
              <p:nvPr/>
            </p:nvSpPr>
            <p:spPr bwMode="auto">
              <a:xfrm>
                <a:off x="3452" y="3057"/>
                <a:ext cx="108" cy="289"/>
              </a:xfrm>
              <a:custGeom>
                <a:avLst/>
                <a:gdLst>
                  <a:gd name="T0" fmla="*/ 0 w 616"/>
                  <a:gd name="T1" fmla="*/ 0 h 1638"/>
                  <a:gd name="T2" fmla="*/ 0 w 616"/>
                  <a:gd name="T3" fmla="*/ 0 h 1638"/>
                  <a:gd name="T4" fmla="*/ 1 w 616"/>
                  <a:gd name="T5" fmla="*/ 1 h 1638"/>
                  <a:gd name="T6" fmla="*/ 1 w 616"/>
                  <a:gd name="T7" fmla="*/ 1 h 1638"/>
                  <a:gd name="T8" fmla="*/ 2 w 616"/>
                  <a:gd name="T9" fmla="*/ 1 h 1638"/>
                  <a:gd name="T10" fmla="*/ 2 w 616"/>
                  <a:gd name="T11" fmla="*/ 2 h 1638"/>
                  <a:gd name="T12" fmla="*/ 2 w 616"/>
                  <a:gd name="T13" fmla="*/ 2 h 1638"/>
                  <a:gd name="T14" fmla="*/ 2 w 616"/>
                  <a:gd name="T15" fmla="*/ 2 h 1638"/>
                  <a:gd name="T16" fmla="*/ 3 w 616"/>
                  <a:gd name="T17" fmla="*/ 3 h 1638"/>
                  <a:gd name="T18" fmla="*/ 3 w 616"/>
                  <a:gd name="T19" fmla="*/ 4 h 1638"/>
                  <a:gd name="T20" fmla="*/ 3 w 616"/>
                  <a:gd name="T21" fmla="*/ 4 h 1638"/>
                  <a:gd name="T22" fmla="*/ 3 w 616"/>
                  <a:gd name="T23" fmla="*/ 5 h 1638"/>
                  <a:gd name="T24" fmla="*/ 3 w 616"/>
                  <a:gd name="T25" fmla="*/ 6 h 1638"/>
                  <a:gd name="T26" fmla="*/ 3 w 616"/>
                  <a:gd name="T27" fmla="*/ 6 h 1638"/>
                  <a:gd name="T28" fmla="*/ 3 w 616"/>
                  <a:gd name="T29" fmla="*/ 7 h 1638"/>
                  <a:gd name="T30" fmla="*/ 3 w 616"/>
                  <a:gd name="T31" fmla="*/ 8 h 1638"/>
                  <a:gd name="T32" fmla="*/ 3 w 616"/>
                  <a:gd name="T33" fmla="*/ 9 h 1638"/>
                  <a:gd name="T34" fmla="*/ 3 w 616"/>
                  <a:gd name="T35" fmla="*/ 8 h 1638"/>
                  <a:gd name="T36" fmla="*/ 3 w 616"/>
                  <a:gd name="T37" fmla="*/ 8 h 1638"/>
                  <a:gd name="T38" fmla="*/ 3 w 616"/>
                  <a:gd name="T39" fmla="*/ 7 h 1638"/>
                  <a:gd name="T40" fmla="*/ 3 w 616"/>
                  <a:gd name="T41" fmla="*/ 6 h 1638"/>
                  <a:gd name="T42" fmla="*/ 3 w 616"/>
                  <a:gd name="T43" fmla="*/ 5 h 1638"/>
                  <a:gd name="T44" fmla="*/ 3 w 616"/>
                  <a:gd name="T45" fmla="*/ 5 h 1638"/>
                  <a:gd name="T46" fmla="*/ 3 w 616"/>
                  <a:gd name="T47" fmla="*/ 4 h 1638"/>
                  <a:gd name="T48" fmla="*/ 3 w 616"/>
                  <a:gd name="T49" fmla="*/ 3 h 1638"/>
                  <a:gd name="T50" fmla="*/ 3 w 616"/>
                  <a:gd name="T51" fmla="*/ 3 h 1638"/>
                  <a:gd name="T52" fmla="*/ 2 w 616"/>
                  <a:gd name="T53" fmla="*/ 2 h 1638"/>
                  <a:gd name="T54" fmla="*/ 2 w 616"/>
                  <a:gd name="T55" fmla="*/ 2 h 1638"/>
                  <a:gd name="T56" fmla="*/ 2 w 616"/>
                  <a:gd name="T57" fmla="*/ 1 h 1638"/>
                  <a:gd name="T58" fmla="*/ 1 w 616"/>
                  <a:gd name="T59" fmla="*/ 1 h 1638"/>
                  <a:gd name="T60" fmla="*/ 1 w 616"/>
                  <a:gd name="T61" fmla="*/ 1 h 1638"/>
                  <a:gd name="T62" fmla="*/ 1 w 616"/>
                  <a:gd name="T63" fmla="*/ 0 h 1638"/>
                  <a:gd name="T64" fmla="*/ 0 w 616"/>
                  <a:gd name="T65" fmla="*/ 0 h 1638"/>
                  <a:gd name="T66" fmla="*/ 0 w 616"/>
                  <a:gd name="T67" fmla="*/ 0 h 1638"/>
                  <a:gd name="T68" fmla="*/ 0 w 616"/>
                  <a:gd name="T69" fmla="*/ 0 h 163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616"/>
                  <a:gd name="T106" fmla="*/ 0 h 1638"/>
                  <a:gd name="T107" fmla="*/ 616 w 616"/>
                  <a:gd name="T108" fmla="*/ 1638 h 163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616" h="1638">
                    <a:moveTo>
                      <a:pt x="0" y="19"/>
                    </a:moveTo>
                    <a:lnTo>
                      <a:pt x="0" y="19"/>
                    </a:lnTo>
                    <a:lnTo>
                      <a:pt x="37" y="40"/>
                    </a:lnTo>
                    <a:lnTo>
                      <a:pt x="74" y="62"/>
                    </a:lnTo>
                    <a:lnTo>
                      <a:pt x="109" y="86"/>
                    </a:lnTo>
                    <a:lnTo>
                      <a:pt x="146" y="112"/>
                    </a:lnTo>
                    <a:lnTo>
                      <a:pt x="183" y="140"/>
                    </a:lnTo>
                    <a:lnTo>
                      <a:pt x="217" y="167"/>
                    </a:lnTo>
                    <a:lnTo>
                      <a:pt x="251" y="199"/>
                    </a:lnTo>
                    <a:lnTo>
                      <a:pt x="285" y="232"/>
                    </a:lnTo>
                    <a:lnTo>
                      <a:pt x="318" y="267"/>
                    </a:lnTo>
                    <a:lnTo>
                      <a:pt x="351" y="302"/>
                    </a:lnTo>
                    <a:lnTo>
                      <a:pt x="380" y="341"/>
                    </a:lnTo>
                    <a:lnTo>
                      <a:pt x="409" y="381"/>
                    </a:lnTo>
                    <a:lnTo>
                      <a:pt x="436" y="422"/>
                    </a:lnTo>
                    <a:lnTo>
                      <a:pt x="463" y="467"/>
                    </a:lnTo>
                    <a:lnTo>
                      <a:pt x="485" y="514"/>
                    </a:lnTo>
                    <a:lnTo>
                      <a:pt x="507" y="561"/>
                    </a:lnTo>
                    <a:lnTo>
                      <a:pt x="527" y="611"/>
                    </a:lnTo>
                    <a:lnTo>
                      <a:pt x="546" y="662"/>
                    </a:lnTo>
                    <a:lnTo>
                      <a:pt x="560" y="717"/>
                    </a:lnTo>
                    <a:lnTo>
                      <a:pt x="573" y="775"/>
                    </a:lnTo>
                    <a:lnTo>
                      <a:pt x="582" y="833"/>
                    </a:lnTo>
                    <a:lnTo>
                      <a:pt x="590" y="895"/>
                    </a:lnTo>
                    <a:lnTo>
                      <a:pt x="594" y="956"/>
                    </a:lnTo>
                    <a:lnTo>
                      <a:pt x="593" y="1022"/>
                    </a:lnTo>
                    <a:lnTo>
                      <a:pt x="593" y="1090"/>
                    </a:lnTo>
                    <a:lnTo>
                      <a:pt x="586" y="1160"/>
                    </a:lnTo>
                    <a:lnTo>
                      <a:pt x="577" y="1232"/>
                    </a:lnTo>
                    <a:lnTo>
                      <a:pt x="564" y="1307"/>
                    </a:lnTo>
                    <a:lnTo>
                      <a:pt x="547" y="1384"/>
                    </a:lnTo>
                    <a:lnTo>
                      <a:pt x="526" y="1464"/>
                    </a:lnTo>
                    <a:lnTo>
                      <a:pt x="501" y="1544"/>
                    </a:lnTo>
                    <a:lnTo>
                      <a:pt x="472" y="1630"/>
                    </a:lnTo>
                    <a:lnTo>
                      <a:pt x="493" y="1638"/>
                    </a:lnTo>
                    <a:lnTo>
                      <a:pt x="522" y="1552"/>
                    </a:lnTo>
                    <a:lnTo>
                      <a:pt x="547" y="1470"/>
                    </a:lnTo>
                    <a:lnTo>
                      <a:pt x="568" y="1390"/>
                    </a:lnTo>
                    <a:lnTo>
                      <a:pt x="585" y="1312"/>
                    </a:lnTo>
                    <a:lnTo>
                      <a:pt x="598" y="1235"/>
                    </a:lnTo>
                    <a:lnTo>
                      <a:pt x="607" y="1162"/>
                    </a:lnTo>
                    <a:lnTo>
                      <a:pt x="614" y="1090"/>
                    </a:lnTo>
                    <a:lnTo>
                      <a:pt x="616" y="1022"/>
                    </a:lnTo>
                    <a:lnTo>
                      <a:pt x="615" y="956"/>
                    </a:lnTo>
                    <a:lnTo>
                      <a:pt x="611" y="892"/>
                    </a:lnTo>
                    <a:lnTo>
                      <a:pt x="603" y="830"/>
                    </a:lnTo>
                    <a:lnTo>
                      <a:pt x="594" y="770"/>
                    </a:lnTo>
                    <a:lnTo>
                      <a:pt x="581" y="712"/>
                    </a:lnTo>
                    <a:lnTo>
                      <a:pt x="567" y="657"/>
                    </a:lnTo>
                    <a:lnTo>
                      <a:pt x="548" y="603"/>
                    </a:lnTo>
                    <a:lnTo>
                      <a:pt x="528" y="553"/>
                    </a:lnTo>
                    <a:lnTo>
                      <a:pt x="506" y="503"/>
                    </a:lnTo>
                    <a:lnTo>
                      <a:pt x="481" y="456"/>
                    </a:lnTo>
                    <a:lnTo>
                      <a:pt x="455" y="411"/>
                    </a:lnTo>
                    <a:lnTo>
                      <a:pt x="427" y="368"/>
                    </a:lnTo>
                    <a:lnTo>
                      <a:pt x="398" y="327"/>
                    </a:lnTo>
                    <a:lnTo>
                      <a:pt x="367" y="289"/>
                    </a:lnTo>
                    <a:lnTo>
                      <a:pt x="334" y="251"/>
                    </a:lnTo>
                    <a:lnTo>
                      <a:pt x="301" y="216"/>
                    </a:lnTo>
                    <a:lnTo>
                      <a:pt x="267" y="183"/>
                    </a:lnTo>
                    <a:lnTo>
                      <a:pt x="233" y="151"/>
                    </a:lnTo>
                    <a:lnTo>
                      <a:pt x="196" y="121"/>
                    </a:lnTo>
                    <a:lnTo>
                      <a:pt x="159" y="94"/>
                    </a:lnTo>
                    <a:lnTo>
                      <a:pt x="123" y="67"/>
                    </a:lnTo>
                    <a:lnTo>
                      <a:pt x="84" y="44"/>
                    </a:lnTo>
                    <a:lnTo>
                      <a:pt x="48" y="21"/>
                    </a:lnTo>
                    <a:lnTo>
                      <a:pt x="11" y="0"/>
                    </a:lnTo>
                    <a:lnTo>
                      <a:pt x="0" y="1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6137" name="Freeform 279"/>
              <p:cNvSpPr>
                <a:spLocks/>
              </p:cNvSpPr>
              <p:nvPr/>
            </p:nvSpPr>
            <p:spPr bwMode="auto">
              <a:xfrm>
                <a:off x="3391" y="3005"/>
                <a:ext cx="63" cy="55"/>
              </a:xfrm>
              <a:custGeom>
                <a:avLst/>
                <a:gdLst>
                  <a:gd name="T0" fmla="*/ 0 w 356"/>
                  <a:gd name="T1" fmla="*/ 0 h 310"/>
                  <a:gd name="T2" fmla="*/ 0 w 356"/>
                  <a:gd name="T3" fmla="*/ 0 h 310"/>
                  <a:gd name="T4" fmla="*/ 0 w 356"/>
                  <a:gd name="T5" fmla="*/ 0 h 310"/>
                  <a:gd name="T6" fmla="*/ 0 w 356"/>
                  <a:gd name="T7" fmla="*/ 0 h 310"/>
                  <a:gd name="T8" fmla="*/ 0 w 356"/>
                  <a:gd name="T9" fmla="*/ 1 h 310"/>
                  <a:gd name="T10" fmla="*/ 0 w 356"/>
                  <a:gd name="T11" fmla="*/ 1 h 310"/>
                  <a:gd name="T12" fmla="*/ 0 w 356"/>
                  <a:gd name="T13" fmla="*/ 1 h 310"/>
                  <a:gd name="T14" fmla="*/ 1 w 356"/>
                  <a:gd name="T15" fmla="*/ 1 h 310"/>
                  <a:gd name="T16" fmla="*/ 1 w 356"/>
                  <a:gd name="T17" fmla="*/ 1 h 310"/>
                  <a:gd name="T18" fmla="*/ 1 w 356"/>
                  <a:gd name="T19" fmla="*/ 1 h 310"/>
                  <a:gd name="T20" fmla="*/ 1 w 356"/>
                  <a:gd name="T21" fmla="*/ 1 h 310"/>
                  <a:gd name="T22" fmla="*/ 1 w 356"/>
                  <a:gd name="T23" fmla="*/ 1 h 310"/>
                  <a:gd name="T24" fmla="*/ 1 w 356"/>
                  <a:gd name="T25" fmla="*/ 1 h 310"/>
                  <a:gd name="T26" fmla="*/ 1 w 356"/>
                  <a:gd name="T27" fmla="*/ 1 h 310"/>
                  <a:gd name="T28" fmla="*/ 1 w 356"/>
                  <a:gd name="T29" fmla="*/ 1 h 310"/>
                  <a:gd name="T30" fmla="*/ 2 w 356"/>
                  <a:gd name="T31" fmla="*/ 2 h 310"/>
                  <a:gd name="T32" fmla="*/ 2 w 356"/>
                  <a:gd name="T33" fmla="*/ 2 h 310"/>
                  <a:gd name="T34" fmla="*/ 2 w 356"/>
                  <a:gd name="T35" fmla="*/ 2 h 310"/>
                  <a:gd name="T36" fmla="*/ 2 w 356"/>
                  <a:gd name="T37" fmla="*/ 2 h 310"/>
                  <a:gd name="T38" fmla="*/ 2 w 356"/>
                  <a:gd name="T39" fmla="*/ 2 h 310"/>
                  <a:gd name="T40" fmla="*/ 2 w 356"/>
                  <a:gd name="T41" fmla="*/ 1 h 310"/>
                  <a:gd name="T42" fmla="*/ 1 w 356"/>
                  <a:gd name="T43" fmla="*/ 1 h 310"/>
                  <a:gd name="T44" fmla="*/ 1 w 356"/>
                  <a:gd name="T45" fmla="*/ 1 h 310"/>
                  <a:gd name="T46" fmla="*/ 1 w 356"/>
                  <a:gd name="T47" fmla="*/ 1 h 310"/>
                  <a:gd name="T48" fmla="*/ 1 w 356"/>
                  <a:gd name="T49" fmla="*/ 1 h 310"/>
                  <a:gd name="T50" fmla="*/ 1 w 356"/>
                  <a:gd name="T51" fmla="*/ 1 h 310"/>
                  <a:gd name="T52" fmla="*/ 1 w 356"/>
                  <a:gd name="T53" fmla="*/ 1 h 310"/>
                  <a:gd name="T54" fmla="*/ 1 w 356"/>
                  <a:gd name="T55" fmla="*/ 1 h 310"/>
                  <a:gd name="T56" fmla="*/ 1 w 356"/>
                  <a:gd name="T57" fmla="*/ 1 h 310"/>
                  <a:gd name="T58" fmla="*/ 1 w 356"/>
                  <a:gd name="T59" fmla="*/ 1 h 310"/>
                  <a:gd name="T60" fmla="*/ 0 w 356"/>
                  <a:gd name="T61" fmla="*/ 1 h 310"/>
                  <a:gd name="T62" fmla="*/ 0 w 356"/>
                  <a:gd name="T63" fmla="*/ 0 h 310"/>
                  <a:gd name="T64" fmla="*/ 0 w 356"/>
                  <a:gd name="T65" fmla="*/ 0 h 310"/>
                  <a:gd name="T66" fmla="*/ 0 w 356"/>
                  <a:gd name="T67" fmla="*/ 0 h 310"/>
                  <a:gd name="T68" fmla="*/ 0 w 356"/>
                  <a:gd name="T69" fmla="*/ 0 h 310"/>
                  <a:gd name="T70" fmla="*/ 0 w 356"/>
                  <a:gd name="T71" fmla="*/ 0 h 310"/>
                  <a:gd name="T72" fmla="*/ 0 w 356"/>
                  <a:gd name="T73" fmla="*/ 0 h 310"/>
                  <a:gd name="T74" fmla="*/ 0 w 356"/>
                  <a:gd name="T75" fmla="*/ 0 h 310"/>
                  <a:gd name="T76" fmla="*/ 0 w 356"/>
                  <a:gd name="T77" fmla="*/ 0 h 310"/>
                  <a:gd name="T78" fmla="*/ 0 w 356"/>
                  <a:gd name="T79" fmla="*/ 0 h 31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356"/>
                  <a:gd name="T121" fmla="*/ 0 h 310"/>
                  <a:gd name="T122" fmla="*/ 356 w 356"/>
                  <a:gd name="T123" fmla="*/ 310 h 31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356" h="310">
                    <a:moveTo>
                      <a:pt x="25" y="37"/>
                    </a:moveTo>
                    <a:lnTo>
                      <a:pt x="5" y="45"/>
                    </a:lnTo>
                    <a:lnTo>
                      <a:pt x="17" y="60"/>
                    </a:lnTo>
                    <a:lnTo>
                      <a:pt x="29" y="75"/>
                    </a:lnTo>
                    <a:lnTo>
                      <a:pt x="43" y="92"/>
                    </a:lnTo>
                    <a:lnTo>
                      <a:pt x="58" y="108"/>
                    </a:lnTo>
                    <a:lnTo>
                      <a:pt x="74" y="123"/>
                    </a:lnTo>
                    <a:lnTo>
                      <a:pt x="91" y="139"/>
                    </a:lnTo>
                    <a:lnTo>
                      <a:pt x="110" y="156"/>
                    </a:lnTo>
                    <a:lnTo>
                      <a:pt x="130" y="172"/>
                    </a:lnTo>
                    <a:lnTo>
                      <a:pt x="151" y="189"/>
                    </a:lnTo>
                    <a:lnTo>
                      <a:pt x="173" y="205"/>
                    </a:lnTo>
                    <a:lnTo>
                      <a:pt x="198" y="222"/>
                    </a:lnTo>
                    <a:lnTo>
                      <a:pt x="223" y="239"/>
                    </a:lnTo>
                    <a:lnTo>
                      <a:pt x="252" y="256"/>
                    </a:lnTo>
                    <a:lnTo>
                      <a:pt x="281" y="273"/>
                    </a:lnTo>
                    <a:lnTo>
                      <a:pt x="313" y="291"/>
                    </a:lnTo>
                    <a:lnTo>
                      <a:pt x="345" y="310"/>
                    </a:lnTo>
                    <a:lnTo>
                      <a:pt x="356" y="291"/>
                    </a:lnTo>
                    <a:lnTo>
                      <a:pt x="323" y="273"/>
                    </a:lnTo>
                    <a:lnTo>
                      <a:pt x="292" y="255"/>
                    </a:lnTo>
                    <a:lnTo>
                      <a:pt x="263" y="238"/>
                    </a:lnTo>
                    <a:lnTo>
                      <a:pt x="236" y="221"/>
                    </a:lnTo>
                    <a:lnTo>
                      <a:pt x="211" y="203"/>
                    </a:lnTo>
                    <a:lnTo>
                      <a:pt x="186" y="186"/>
                    </a:lnTo>
                    <a:lnTo>
                      <a:pt x="164" y="171"/>
                    </a:lnTo>
                    <a:lnTo>
                      <a:pt x="143" y="154"/>
                    </a:lnTo>
                    <a:lnTo>
                      <a:pt x="123" y="138"/>
                    </a:lnTo>
                    <a:lnTo>
                      <a:pt x="106" y="123"/>
                    </a:lnTo>
                    <a:lnTo>
                      <a:pt x="89" y="108"/>
                    </a:lnTo>
                    <a:lnTo>
                      <a:pt x="74" y="92"/>
                    </a:lnTo>
                    <a:lnTo>
                      <a:pt x="59" y="76"/>
                    </a:lnTo>
                    <a:lnTo>
                      <a:pt x="47" y="62"/>
                    </a:lnTo>
                    <a:lnTo>
                      <a:pt x="35" y="47"/>
                    </a:lnTo>
                    <a:lnTo>
                      <a:pt x="24" y="32"/>
                    </a:lnTo>
                    <a:lnTo>
                      <a:pt x="4" y="39"/>
                    </a:lnTo>
                    <a:lnTo>
                      <a:pt x="24" y="32"/>
                    </a:lnTo>
                    <a:lnTo>
                      <a:pt x="0" y="0"/>
                    </a:lnTo>
                    <a:lnTo>
                      <a:pt x="4" y="39"/>
                    </a:lnTo>
                    <a:lnTo>
                      <a:pt x="25" y="3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6138" name="Freeform 280"/>
              <p:cNvSpPr>
                <a:spLocks/>
              </p:cNvSpPr>
              <p:nvPr/>
            </p:nvSpPr>
            <p:spPr bwMode="auto">
              <a:xfrm>
                <a:off x="3391" y="3012"/>
                <a:ext cx="148" cy="336"/>
              </a:xfrm>
              <a:custGeom>
                <a:avLst/>
                <a:gdLst>
                  <a:gd name="T0" fmla="*/ 5 w 834"/>
                  <a:gd name="T1" fmla="*/ 10 h 1901"/>
                  <a:gd name="T2" fmla="*/ 4 w 834"/>
                  <a:gd name="T3" fmla="*/ 10 h 1901"/>
                  <a:gd name="T4" fmla="*/ 4 w 834"/>
                  <a:gd name="T5" fmla="*/ 10 h 1901"/>
                  <a:gd name="T6" fmla="*/ 4 w 834"/>
                  <a:gd name="T7" fmla="*/ 10 h 1901"/>
                  <a:gd name="T8" fmla="*/ 3 w 834"/>
                  <a:gd name="T9" fmla="*/ 9 h 1901"/>
                  <a:gd name="T10" fmla="*/ 3 w 834"/>
                  <a:gd name="T11" fmla="*/ 8 h 1901"/>
                  <a:gd name="T12" fmla="*/ 2 w 834"/>
                  <a:gd name="T13" fmla="*/ 8 h 1901"/>
                  <a:gd name="T14" fmla="*/ 2 w 834"/>
                  <a:gd name="T15" fmla="*/ 7 h 1901"/>
                  <a:gd name="T16" fmla="*/ 2 w 834"/>
                  <a:gd name="T17" fmla="*/ 6 h 1901"/>
                  <a:gd name="T18" fmla="*/ 2 w 834"/>
                  <a:gd name="T19" fmla="*/ 5 h 1901"/>
                  <a:gd name="T20" fmla="*/ 1 w 834"/>
                  <a:gd name="T21" fmla="*/ 5 h 1901"/>
                  <a:gd name="T22" fmla="*/ 1 w 834"/>
                  <a:gd name="T23" fmla="*/ 4 h 1901"/>
                  <a:gd name="T24" fmla="*/ 1 w 834"/>
                  <a:gd name="T25" fmla="*/ 3 h 1901"/>
                  <a:gd name="T26" fmla="*/ 1 w 834"/>
                  <a:gd name="T27" fmla="*/ 2 h 1901"/>
                  <a:gd name="T28" fmla="*/ 0 w 834"/>
                  <a:gd name="T29" fmla="*/ 1 h 1901"/>
                  <a:gd name="T30" fmla="*/ 0 w 834"/>
                  <a:gd name="T31" fmla="*/ 1 h 1901"/>
                  <a:gd name="T32" fmla="*/ 0 w 834"/>
                  <a:gd name="T33" fmla="*/ 0 h 1901"/>
                  <a:gd name="T34" fmla="*/ 0 w 834"/>
                  <a:gd name="T35" fmla="*/ 0 h 1901"/>
                  <a:gd name="T36" fmla="*/ 0 w 834"/>
                  <a:gd name="T37" fmla="*/ 1 h 1901"/>
                  <a:gd name="T38" fmla="*/ 0 w 834"/>
                  <a:gd name="T39" fmla="*/ 2 h 1901"/>
                  <a:gd name="T40" fmla="*/ 1 w 834"/>
                  <a:gd name="T41" fmla="*/ 3 h 1901"/>
                  <a:gd name="T42" fmla="*/ 1 w 834"/>
                  <a:gd name="T43" fmla="*/ 4 h 1901"/>
                  <a:gd name="T44" fmla="*/ 1 w 834"/>
                  <a:gd name="T45" fmla="*/ 4 h 1901"/>
                  <a:gd name="T46" fmla="*/ 1 w 834"/>
                  <a:gd name="T47" fmla="*/ 5 h 1901"/>
                  <a:gd name="T48" fmla="*/ 2 w 834"/>
                  <a:gd name="T49" fmla="*/ 6 h 1901"/>
                  <a:gd name="T50" fmla="*/ 2 w 834"/>
                  <a:gd name="T51" fmla="*/ 7 h 1901"/>
                  <a:gd name="T52" fmla="*/ 2 w 834"/>
                  <a:gd name="T53" fmla="*/ 7 h 1901"/>
                  <a:gd name="T54" fmla="*/ 3 w 834"/>
                  <a:gd name="T55" fmla="*/ 8 h 1901"/>
                  <a:gd name="T56" fmla="*/ 3 w 834"/>
                  <a:gd name="T57" fmla="*/ 9 h 1901"/>
                  <a:gd name="T58" fmla="*/ 3 w 834"/>
                  <a:gd name="T59" fmla="*/ 9 h 1901"/>
                  <a:gd name="T60" fmla="*/ 4 w 834"/>
                  <a:gd name="T61" fmla="*/ 10 h 1901"/>
                  <a:gd name="T62" fmla="*/ 4 w 834"/>
                  <a:gd name="T63" fmla="*/ 10 h 1901"/>
                  <a:gd name="T64" fmla="*/ 4 w 834"/>
                  <a:gd name="T65" fmla="*/ 10 h 1901"/>
                  <a:gd name="T66" fmla="*/ 5 w 834"/>
                  <a:gd name="T67" fmla="*/ 10 h 1901"/>
                  <a:gd name="T68" fmla="*/ 5 w 834"/>
                  <a:gd name="T69" fmla="*/ 10 h 1901"/>
                  <a:gd name="T70" fmla="*/ 5 w 834"/>
                  <a:gd name="T71" fmla="*/ 10 h 190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34"/>
                  <a:gd name="T109" fmla="*/ 0 h 1901"/>
                  <a:gd name="T110" fmla="*/ 834 w 834"/>
                  <a:gd name="T111" fmla="*/ 1901 h 190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34" h="1901">
                    <a:moveTo>
                      <a:pt x="813" y="1884"/>
                    </a:moveTo>
                    <a:lnTo>
                      <a:pt x="826" y="1877"/>
                    </a:lnTo>
                    <a:lnTo>
                      <a:pt x="797" y="1865"/>
                    </a:lnTo>
                    <a:lnTo>
                      <a:pt x="767" y="1848"/>
                    </a:lnTo>
                    <a:lnTo>
                      <a:pt x="735" y="1825"/>
                    </a:lnTo>
                    <a:lnTo>
                      <a:pt x="704" y="1797"/>
                    </a:lnTo>
                    <a:lnTo>
                      <a:pt x="672" y="1763"/>
                    </a:lnTo>
                    <a:lnTo>
                      <a:pt x="641" y="1726"/>
                    </a:lnTo>
                    <a:lnTo>
                      <a:pt x="608" y="1683"/>
                    </a:lnTo>
                    <a:lnTo>
                      <a:pt x="575" y="1636"/>
                    </a:lnTo>
                    <a:lnTo>
                      <a:pt x="542" y="1586"/>
                    </a:lnTo>
                    <a:lnTo>
                      <a:pt x="511" y="1532"/>
                    </a:lnTo>
                    <a:lnTo>
                      <a:pt x="478" y="1474"/>
                    </a:lnTo>
                    <a:lnTo>
                      <a:pt x="448" y="1412"/>
                    </a:lnTo>
                    <a:lnTo>
                      <a:pt x="416" y="1349"/>
                    </a:lnTo>
                    <a:lnTo>
                      <a:pt x="386" y="1285"/>
                    </a:lnTo>
                    <a:lnTo>
                      <a:pt x="356" y="1217"/>
                    </a:lnTo>
                    <a:lnTo>
                      <a:pt x="326" y="1146"/>
                    </a:lnTo>
                    <a:lnTo>
                      <a:pt x="297" y="1075"/>
                    </a:lnTo>
                    <a:lnTo>
                      <a:pt x="269" y="1002"/>
                    </a:lnTo>
                    <a:lnTo>
                      <a:pt x="243" y="928"/>
                    </a:lnTo>
                    <a:lnTo>
                      <a:pt x="217" y="853"/>
                    </a:lnTo>
                    <a:lnTo>
                      <a:pt x="193" y="777"/>
                    </a:lnTo>
                    <a:lnTo>
                      <a:pt x="169" y="703"/>
                    </a:lnTo>
                    <a:lnTo>
                      <a:pt x="147" y="627"/>
                    </a:lnTo>
                    <a:lnTo>
                      <a:pt x="126" y="552"/>
                    </a:lnTo>
                    <a:lnTo>
                      <a:pt x="106" y="478"/>
                    </a:lnTo>
                    <a:lnTo>
                      <a:pt x="89" y="404"/>
                    </a:lnTo>
                    <a:lnTo>
                      <a:pt x="73" y="332"/>
                    </a:lnTo>
                    <a:lnTo>
                      <a:pt x="59" y="261"/>
                    </a:lnTo>
                    <a:lnTo>
                      <a:pt x="46" y="194"/>
                    </a:lnTo>
                    <a:lnTo>
                      <a:pt x="35" y="127"/>
                    </a:lnTo>
                    <a:lnTo>
                      <a:pt x="28" y="61"/>
                    </a:lnTo>
                    <a:lnTo>
                      <a:pt x="21" y="0"/>
                    </a:lnTo>
                    <a:lnTo>
                      <a:pt x="0" y="2"/>
                    </a:lnTo>
                    <a:lnTo>
                      <a:pt x="6" y="64"/>
                    </a:lnTo>
                    <a:lnTo>
                      <a:pt x="14" y="130"/>
                    </a:lnTo>
                    <a:lnTo>
                      <a:pt x="25" y="197"/>
                    </a:lnTo>
                    <a:lnTo>
                      <a:pt x="38" y="266"/>
                    </a:lnTo>
                    <a:lnTo>
                      <a:pt x="52" y="337"/>
                    </a:lnTo>
                    <a:lnTo>
                      <a:pt x="68" y="409"/>
                    </a:lnTo>
                    <a:lnTo>
                      <a:pt x="85" y="483"/>
                    </a:lnTo>
                    <a:lnTo>
                      <a:pt x="105" y="558"/>
                    </a:lnTo>
                    <a:lnTo>
                      <a:pt x="126" y="633"/>
                    </a:lnTo>
                    <a:lnTo>
                      <a:pt x="148" y="709"/>
                    </a:lnTo>
                    <a:lnTo>
                      <a:pt x="172" y="785"/>
                    </a:lnTo>
                    <a:lnTo>
                      <a:pt x="196" y="861"/>
                    </a:lnTo>
                    <a:lnTo>
                      <a:pt x="222" y="936"/>
                    </a:lnTo>
                    <a:lnTo>
                      <a:pt x="248" y="1009"/>
                    </a:lnTo>
                    <a:lnTo>
                      <a:pt x="276" y="1083"/>
                    </a:lnTo>
                    <a:lnTo>
                      <a:pt x="305" y="1154"/>
                    </a:lnTo>
                    <a:lnTo>
                      <a:pt x="335" y="1225"/>
                    </a:lnTo>
                    <a:lnTo>
                      <a:pt x="365" y="1293"/>
                    </a:lnTo>
                    <a:lnTo>
                      <a:pt x="395" y="1360"/>
                    </a:lnTo>
                    <a:lnTo>
                      <a:pt x="427" y="1423"/>
                    </a:lnTo>
                    <a:lnTo>
                      <a:pt x="460" y="1485"/>
                    </a:lnTo>
                    <a:lnTo>
                      <a:pt x="492" y="1542"/>
                    </a:lnTo>
                    <a:lnTo>
                      <a:pt x="524" y="1596"/>
                    </a:lnTo>
                    <a:lnTo>
                      <a:pt x="557" y="1649"/>
                    </a:lnTo>
                    <a:lnTo>
                      <a:pt x="590" y="1696"/>
                    </a:lnTo>
                    <a:lnTo>
                      <a:pt x="623" y="1739"/>
                    </a:lnTo>
                    <a:lnTo>
                      <a:pt x="657" y="1779"/>
                    </a:lnTo>
                    <a:lnTo>
                      <a:pt x="688" y="1813"/>
                    </a:lnTo>
                    <a:lnTo>
                      <a:pt x="722" y="1843"/>
                    </a:lnTo>
                    <a:lnTo>
                      <a:pt x="754" y="1867"/>
                    </a:lnTo>
                    <a:lnTo>
                      <a:pt x="787" y="1886"/>
                    </a:lnTo>
                    <a:lnTo>
                      <a:pt x="821" y="1898"/>
                    </a:lnTo>
                    <a:lnTo>
                      <a:pt x="834" y="1892"/>
                    </a:lnTo>
                    <a:lnTo>
                      <a:pt x="821" y="1898"/>
                    </a:lnTo>
                    <a:lnTo>
                      <a:pt x="830" y="1901"/>
                    </a:lnTo>
                    <a:lnTo>
                      <a:pt x="834" y="1892"/>
                    </a:lnTo>
                    <a:lnTo>
                      <a:pt x="813" y="188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6139" name="Freeform 281"/>
              <p:cNvSpPr>
                <a:spLocks/>
              </p:cNvSpPr>
              <p:nvPr/>
            </p:nvSpPr>
            <p:spPr bwMode="auto">
              <a:xfrm>
                <a:off x="3335" y="3041"/>
                <a:ext cx="165" cy="334"/>
              </a:xfrm>
              <a:custGeom>
                <a:avLst/>
                <a:gdLst>
                  <a:gd name="T0" fmla="*/ 5 w 935"/>
                  <a:gd name="T1" fmla="*/ 10 h 1887"/>
                  <a:gd name="T2" fmla="*/ 5 w 935"/>
                  <a:gd name="T3" fmla="*/ 9 h 1887"/>
                  <a:gd name="T4" fmla="*/ 5 w 935"/>
                  <a:gd name="T5" fmla="*/ 8 h 1887"/>
                  <a:gd name="T6" fmla="*/ 5 w 935"/>
                  <a:gd name="T7" fmla="*/ 7 h 1887"/>
                  <a:gd name="T8" fmla="*/ 5 w 935"/>
                  <a:gd name="T9" fmla="*/ 7 h 1887"/>
                  <a:gd name="T10" fmla="*/ 5 w 935"/>
                  <a:gd name="T11" fmla="*/ 6 h 1887"/>
                  <a:gd name="T12" fmla="*/ 5 w 935"/>
                  <a:gd name="T13" fmla="*/ 5 h 1887"/>
                  <a:gd name="T14" fmla="*/ 5 w 935"/>
                  <a:gd name="T15" fmla="*/ 5 h 1887"/>
                  <a:gd name="T16" fmla="*/ 5 w 935"/>
                  <a:gd name="T17" fmla="*/ 4 h 1887"/>
                  <a:gd name="T18" fmla="*/ 4 w 935"/>
                  <a:gd name="T19" fmla="*/ 4 h 1887"/>
                  <a:gd name="T20" fmla="*/ 4 w 935"/>
                  <a:gd name="T21" fmla="*/ 3 h 1887"/>
                  <a:gd name="T22" fmla="*/ 4 w 935"/>
                  <a:gd name="T23" fmla="*/ 3 h 1887"/>
                  <a:gd name="T24" fmla="*/ 3 w 935"/>
                  <a:gd name="T25" fmla="*/ 2 h 1887"/>
                  <a:gd name="T26" fmla="*/ 3 w 935"/>
                  <a:gd name="T27" fmla="*/ 2 h 1887"/>
                  <a:gd name="T28" fmla="*/ 2 w 935"/>
                  <a:gd name="T29" fmla="*/ 2 h 1887"/>
                  <a:gd name="T30" fmla="*/ 2 w 935"/>
                  <a:gd name="T31" fmla="*/ 2 h 1887"/>
                  <a:gd name="T32" fmla="*/ 2 w 935"/>
                  <a:gd name="T33" fmla="*/ 1 h 1887"/>
                  <a:gd name="T34" fmla="*/ 1 w 935"/>
                  <a:gd name="T35" fmla="*/ 1 h 1887"/>
                  <a:gd name="T36" fmla="*/ 1 w 935"/>
                  <a:gd name="T37" fmla="*/ 1 h 1887"/>
                  <a:gd name="T38" fmla="*/ 1 w 935"/>
                  <a:gd name="T39" fmla="*/ 1 h 1887"/>
                  <a:gd name="T40" fmla="*/ 1 w 935"/>
                  <a:gd name="T41" fmla="*/ 1 h 1887"/>
                  <a:gd name="T42" fmla="*/ 0 w 935"/>
                  <a:gd name="T43" fmla="*/ 0 h 1887"/>
                  <a:gd name="T44" fmla="*/ 0 w 935"/>
                  <a:gd name="T45" fmla="*/ 0 h 1887"/>
                  <a:gd name="T46" fmla="*/ 0 w 935"/>
                  <a:gd name="T47" fmla="*/ 0 h 1887"/>
                  <a:gd name="T48" fmla="*/ 0 w 935"/>
                  <a:gd name="T49" fmla="*/ 0 h 1887"/>
                  <a:gd name="T50" fmla="*/ 0 w 935"/>
                  <a:gd name="T51" fmla="*/ 1 h 1887"/>
                  <a:gd name="T52" fmla="*/ 0 w 935"/>
                  <a:gd name="T53" fmla="*/ 2 h 1887"/>
                  <a:gd name="T54" fmla="*/ 1 w 935"/>
                  <a:gd name="T55" fmla="*/ 3 h 1887"/>
                  <a:gd name="T56" fmla="*/ 1 w 935"/>
                  <a:gd name="T57" fmla="*/ 4 h 1887"/>
                  <a:gd name="T58" fmla="*/ 1 w 935"/>
                  <a:gd name="T59" fmla="*/ 4 h 1887"/>
                  <a:gd name="T60" fmla="*/ 1 w 935"/>
                  <a:gd name="T61" fmla="*/ 5 h 1887"/>
                  <a:gd name="T62" fmla="*/ 2 w 935"/>
                  <a:gd name="T63" fmla="*/ 6 h 1887"/>
                  <a:gd name="T64" fmla="*/ 2 w 935"/>
                  <a:gd name="T65" fmla="*/ 7 h 1887"/>
                  <a:gd name="T66" fmla="*/ 2 w 935"/>
                  <a:gd name="T67" fmla="*/ 7 h 1887"/>
                  <a:gd name="T68" fmla="*/ 2 w 935"/>
                  <a:gd name="T69" fmla="*/ 8 h 1887"/>
                  <a:gd name="T70" fmla="*/ 3 w 935"/>
                  <a:gd name="T71" fmla="*/ 9 h 1887"/>
                  <a:gd name="T72" fmla="*/ 3 w 935"/>
                  <a:gd name="T73" fmla="*/ 9 h 1887"/>
                  <a:gd name="T74" fmla="*/ 4 w 935"/>
                  <a:gd name="T75" fmla="*/ 10 h 1887"/>
                  <a:gd name="T76" fmla="*/ 4 w 935"/>
                  <a:gd name="T77" fmla="*/ 10 h 1887"/>
                  <a:gd name="T78" fmla="*/ 4 w 935"/>
                  <a:gd name="T79" fmla="*/ 10 h 188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935"/>
                  <a:gd name="T121" fmla="*/ 0 h 1887"/>
                  <a:gd name="T122" fmla="*/ 935 w 935"/>
                  <a:gd name="T123" fmla="*/ 1887 h 188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935" h="1887">
                    <a:moveTo>
                      <a:pt x="813" y="1887"/>
                    </a:moveTo>
                    <a:lnTo>
                      <a:pt x="842" y="1801"/>
                    </a:lnTo>
                    <a:lnTo>
                      <a:pt x="867" y="1720"/>
                    </a:lnTo>
                    <a:lnTo>
                      <a:pt x="888" y="1640"/>
                    </a:lnTo>
                    <a:lnTo>
                      <a:pt x="905" y="1563"/>
                    </a:lnTo>
                    <a:lnTo>
                      <a:pt x="918" y="1486"/>
                    </a:lnTo>
                    <a:lnTo>
                      <a:pt x="927" y="1414"/>
                    </a:lnTo>
                    <a:lnTo>
                      <a:pt x="934" y="1343"/>
                    </a:lnTo>
                    <a:lnTo>
                      <a:pt x="935" y="1275"/>
                    </a:lnTo>
                    <a:lnTo>
                      <a:pt x="935" y="1209"/>
                    </a:lnTo>
                    <a:lnTo>
                      <a:pt x="931" y="1146"/>
                    </a:lnTo>
                    <a:lnTo>
                      <a:pt x="923" y="1085"/>
                    </a:lnTo>
                    <a:lnTo>
                      <a:pt x="914" y="1026"/>
                    </a:lnTo>
                    <a:lnTo>
                      <a:pt x="901" y="968"/>
                    </a:lnTo>
                    <a:lnTo>
                      <a:pt x="887" y="913"/>
                    </a:lnTo>
                    <a:lnTo>
                      <a:pt x="868" y="860"/>
                    </a:lnTo>
                    <a:lnTo>
                      <a:pt x="849" y="810"/>
                    </a:lnTo>
                    <a:lnTo>
                      <a:pt x="826" y="762"/>
                    </a:lnTo>
                    <a:lnTo>
                      <a:pt x="803" y="714"/>
                    </a:lnTo>
                    <a:lnTo>
                      <a:pt x="776" y="670"/>
                    </a:lnTo>
                    <a:lnTo>
                      <a:pt x="749" y="628"/>
                    </a:lnTo>
                    <a:lnTo>
                      <a:pt x="720" y="587"/>
                    </a:lnTo>
                    <a:lnTo>
                      <a:pt x="690" y="549"/>
                    </a:lnTo>
                    <a:lnTo>
                      <a:pt x="657" y="512"/>
                    </a:lnTo>
                    <a:lnTo>
                      <a:pt x="624" y="477"/>
                    </a:lnTo>
                    <a:lnTo>
                      <a:pt x="590" y="444"/>
                    </a:lnTo>
                    <a:lnTo>
                      <a:pt x="556" y="412"/>
                    </a:lnTo>
                    <a:lnTo>
                      <a:pt x="520" y="384"/>
                    </a:lnTo>
                    <a:lnTo>
                      <a:pt x="483" y="356"/>
                    </a:lnTo>
                    <a:lnTo>
                      <a:pt x="447" y="330"/>
                    </a:lnTo>
                    <a:lnTo>
                      <a:pt x="410" y="306"/>
                    </a:lnTo>
                    <a:lnTo>
                      <a:pt x="373" y="284"/>
                    </a:lnTo>
                    <a:lnTo>
                      <a:pt x="336" y="263"/>
                    </a:lnTo>
                    <a:lnTo>
                      <a:pt x="303" y="244"/>
                    </a:lnTo>
                    <a:lnTo>
                      <a:pt x="272" y="226"/>
                    </a:lnTo>
                    <a:lnTo>
                      <a:pt x="243" y="209"/>
                    </a:lnTo>
                    <a:lnTo>
                      <a:pt x="215" y="192"/>
                    </a:lnTo>
                    <a:lnTo>
                      <a:pt x="191" y="175"/>
                    </a:lnTo>
                    <a:lnTo>
                      <a:pt x="166" y="158"/>
                    </a:lnTo>
                    <a:lnTo>
                      <a:pt x="143" y="142"/>
                    </a:lnTo>
                    <a:lnTo>
                      <a:pt x="122" y="125"/>
                    </a:lnTo>
                    <a:lnTo>
                      <a:pt x="103" y="109"/>
                    </a:lnTo>
                    <a:lnTo>
                      <a:pt x="84" y="93"/>
                    </a:lnTo>
                    <a:lnTo>
                      <a:pt x="67" y="78"/>
                    </a:lnTo>
                    <a:lnTo>
                      <a:pt x="51" y="62"/>
                    </a:lnTo>
                    <a:lnTo>
                      <a:pt x="37" y="46"/>
                    </a:lnTo>
                    <a:lnTo>
                      <a:pt x="24" y="30"/>
                    </a:lnTo>
                    <a:lnTo>
                      <a:pt x="12" y="16"/>
                    </a:lnTo>
                    <a:lnTo>
                      <a:pt x="0" y="0"/>
                    </a:lnTo>
                    <a:lnTo>
                      <a:pt x="7" y="62"/>
                    </a:lnTo>
                    <a:lnTo>
                      <a:pt x="15" y="128"/>
                    </a:lnTo>
                    <a:lnTo>
                      <a:pt x="25" y="194"/>
                    </a:lnTo>
                    <a:lnTo>
                      <a:pt x="38" y="263"/>
                    </a:lnTo>
                    <a:lnTo>
                      <a:pt x="53" y="334"/>
                    </a:lnTo>
                    <a:lnTo>
                      <a:pt x="68" y="406"/>
                    </a:lnTo>
                    <a:lnTo>
                      <a:pt x="85" y="479"/>
                    </a:lnTo>
                    <a:lnTo>
                      <a:pt x="105" y="554"/>
                    </a:lnTo>
                    <a:lnTo>
                      <a:pt x="126" y="629"/>
                    </a:lnTo>
                    <a:lnTo>
                      <a:pt x="148" y="705"/>
                    </a:lnTo>
                    <a:lnTo>
                      <a:pt x="172" y="780"/>
                    </a:lnTo>
                    <a:lnTo>
                      <a:pt x="196" y="856"/>
                    </a:lnTo>
                    <a:lnTo>
                      <a:pt x="222" y="931"/>
                    </a:lnTo>
                    <a:lnTo>
                      <a:pt x="248" y="1005"/>
                    </a:lnTo>
                    <a:lnTo>
                      <a:pt x="276" y="1078"/>
                    </a:lnTo>
                    <a:lnTo>
                      <a:pt x="305" y="1149"/>
                    </a:lnTo>
                    <a:lnTo>
                      <a:pt x="335" y="1220"/>
                    </a:lnTo>
                    <a:lnTo>
                      <a:pt x="365" y="1288"/>
                    </a:lnTo>
                    <a:lnTo>
                      <a:pt x="395" y="1354"/>
                    </a:lnTo>
                    <a:lnTo>
                      <a:pt x="427" y="1417"/>
                    </a:lnTo>
                    <a:lnTo>
                      <a:pt x="458" y="1479"/>
                    </a:lnTo>
                    <a:lnTo>
                      <a:pt x="491" y="1536"/>
                    </a:lnTo>
                    <a:lnTo>
                      <a:pt x="523" y="1590"/>
                    </a:lnTo>
                    <a:lnTo>
                      <a:pt x="556" y="1641"/>
                    </a:lnTo>
                    <a:lnTo>
                      <a:pt x="588" y="1689"/>
                    </a:lnTo>
                    <a:lnTo>
                      <a:pt x="621" y="1732"/>
                    </a:lnTo>
                    <a:lnTo>
                      <a:pt x="654" y="1770"/>
                    </a:lnTo>
                    <a:lnTo>
                      <a:pt x="686" y="1804"/>
                    </a:lnTo>
                    <a:lnTo>
                      <a:pt x="719" y="1833"/>
                    </a:lnTo>
                    <a:lnTo>
                      <a:pt x="750" y="1857"/>
                    </a:lnTo>
                    <a:lnTo>
                      <a:pt x="782" y="1875"/>
                    </a:lnTo>
                    <a:lnTo>
                      <a:pt x="813" y="1887"/>
                    </a:lnTo>
                    <a:close/>
                  </a:path>
                </a:pathLst>
              </a:custGeom>
              <a:solidFill>
                <a:srgbClr val="00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6140" name="Freeform 282"/>
              <p:cNvSpPr>
                <a:spLocks/>
              </p:cNvSpPr>
              <p:nvPr/>
            </p:nvSpPr>
            <p:spPr bwMode="auto">
              <a:xfrm>
                <a:off x="3394" y="3086"/>
                <a:ext cx="109" cy="290"/>
              </a:xfrm>
              <a:custGeom>
                <a:avLst/>
                <a:gdLst>
                  <a:gd name="T0" fmla="*/ 0 w 616"/>
                  <a:gd name="T1" fmla="*/ 0 h 1637"/>
                  <a:gd name="T2" fmla="*/ 0 w 616"/>
                  <a:gd name="T3" fmla="*/ 0 h 1637"/>
                  <a:gd name="T4" fmla="*/ 1 w 616"/>
                  <a:gd name="T5" fmla="*/ 1 h 1637"/>
                  <a:gd name="T6" fmla="*/ 1 w 616"/>
                  <a:gd name="T7" fmla="*/ 1 h 1637"/>
                  <a:gd name="T8" fmla="*/ 2 w 616"/>
                  <a:gd name="T9" fmla="*/ 1 h 1637"/>
                  <a:gd name="T10" fmla="*/ 2 w 616"/>
                  <a:gd name="T11" fmla="*/ 2 h 1637"/>
                  <a:gd name="T12" fmla="*/ 2 w 616"/>
                  <a:gd name="T13" fmla="*/ 2 h 1637"/>
                  <a:gd name="T14" fmla="*/ 3 w 616"/>
                  <a:gd name="T15" fmla="*/ 3 h 1637"/>
                  <a:gd name="T16" fmla="*/ 3 w 616"/>
                  <a:gd name="T17" fmla="*/ 3 h 1637"/>
                  <a:gd name="T18" fmla="*/ 3 w 616"/>
                  <a:gd name="T19" fmla="*/ 4 h 1637"/>
                  <a:gd name="T20" fmla="*/ 3 w 616"/>
                  <a:gd name="T21" fmla="*/ 4 h 1637"/>
                  <a:gd name="T22" fmla="*/ 3 w 616"/>
                  <a:gd name="T23" fmla="*/ 5 h 1637"/>
                  <a:gd name="T24" fmla="*/ 3 w 616"/>
                  <a:gd name="T25" fmla="*/ 6 h 1637"/>
                  <a:gd name="T26" fmla="*/ 3 w 616"/>
                  <a:gd name="T27" fmla="*/ 6 h 1637"/>
                  <a:gd name="T28" fmla="*/ 3 w 616"/>
                  <a:gd name="T29" fmla="*/ 7 h 1637"/>
                  <a:gd name="T30" fmla="*/ 3 w 616"/>
                  <a:gd name="T31" fmla="*/ 8 h 1637"/>
                  <a:gd name="T32" fmla="*/ 3 w 616"/>
                  <a:gd name="T33" fmla="*/ 9 h 1637"/>
                  <a:gd name="T34" fmla="*/ 3 w 616"/>
                  <a:gd name="T35" fmla="*/ 9 h 1637"/>
                  <a:gd name="T36" fmla="*/ 3 w 616"/>
                  <a:gd name="T37" fmla="*/ 8 h 1637"/>
                  <a:gd name="T38" fmla="*/ 3 w 616"/>
                  <a:gd name="T39" fmla="*/ 7 h 1637"/>
                  <a:gd name="T40" fmla="*/ 3 w 616"/>
                  <a:gd name="T41" fmla="*/ 6 h 1637"/>
                  <a:gd name="T42" fmla="*/ 3 w 616"/>
                  <a:gd name="T43" fmla="*/ 5 h 1637"/>
                  <a:gd name="T44" fmla="*/ 3 w 616"/>
                  <a:gd name="T45" fmla="*/ 5 h 1637"/>
                  <a:gd name="T46" fmla="*/ 3 w 616"/>
                  <a:gd name="T47" fmla="*/ 4 h 1637"/>
                  <a:gd name="T48" fmla="*/ 3 w 616"/>
                  <a:gd name="T49" fmla="*/ 3 h 1637"/>
                  <a:gd name="T50" fmla="*/ 3 w 616"/>
                  <a:gd name="T51" fmla="*/ 3 h 1637"/>
                  <a:gd name="T52" fmla="*/ 2 w 616"/>
                  <a:gd name="T53" fmla="*/ 2 h 1637"/>
                  <a:gd name="T54" fmla="*/ 2 w 616"/>
                  <a:gd name="T55" fmla="*/ 2 h 1637"/>
                  <a:gd name="T56" fmla="*/ 2 w 616"/>
                  <a:gd name="T57" fmla="*/ 1 h 1637"/>
                  <a:gd name="T58" fmla="*/ 1 w 616"/>
                  <a:gd name="T59" fmla="*/ 1 h 1637"/>
                  <a:gd name="T60" fmla="*/ 1 w 616"/>
                  <a:gd name="T61" fmla="*/ 1 h 1637"/>
                  <a:gd name="T62" fmla="*/ 1 w 616"/>
                  <a:gd name="T63" fmla="*/ 0 h 1637"/>
                  <a:gd name="T64" fmla="*/ 0 w 616"/>
                  <a:gd name="T65" fmla="*/ 0 h 1637"/>
                  <a:gd name="T66" fmla="*/ 0 w 616"/>
                  <a:gd name="T67" fmla="*/ 0 h 1637"/>
                  <a:gd name="T68" fmla="*/ 0 w 616"/>
                  <a:gd name="T69" fmla="*/ 0 h 163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616"/>
                  <a:gd name="T106" fmla="*/ 0 h 1637"/>
                  <a:gd name="T107" fmla="*/ 616 w 616"/>
                  <a:gd name="T108" fmla="*/ 1637 h 163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616" h="1637">
                    <a:moveTo>
                      <a:pt x="0" y="18"/>
                    </a:moveTo>
                    <a:lnTo>
                      <a:pt x="0" y="18"/>
                    </a:lnTo>
                    <a:lnTo>
                      <a:pt x="37" y="39"/>
                    </a:lnTo>
                    <a:lnTo>
                      <a:pt x="74" y="61"/>
                    </a:lnTo>
                    <a:lnTo>
                      <a:pt x="109" y="85"/>
                    </a:lnTo>
                    <a:lnTo>
                      <a:pt x="146" y="111"/>
                    </a:lnTo>
                    <a:lnTo>
                      <a:pt x="183" y="139"/>
                    </a:lnTo>
                    <a:lnTo>
                      <a:pt x="217" y="166"/>
                    </a:lnTo>
                    <a:lnTo>
                      <a:pt x="251" y="198"/>
                    </a:lnTo>
                    <a:lnTo>
                      <a:pt x="285" y="231"/>
                    </a:lnTo>
                    <a:lnTo>
                      <a:pt x="318" y="266"/>
                    </a:lnTo>
                    <a:lnTo>
                      <a:pt x="351" y="302"/>
                    </a:lnTo>
                    <a:lnTo>
                      <a:pt x="380" y="340"/>
                    </a:lnTo>
                    <a:lnTo>
                      <a:pt x="409" y="380"/>
                    </a:lnTo>
                    <a:lnTo>
                      <a:pt x="436" y="421"/>
                    </a:lnTo>
                    <a:lnTo>
                      <a:pt x="462" y="466"/>
                    </a:lnTo>
                    <a:lnTo>
                      <a:pt x="485" y="513"/>
                    </a:lnTo>
                    <a:lnTo>
                      <a:pt x="507" y="560"/>
                    </a:lnTo>
                    <a:lnTo>
                      <a:pt x="527" y="610"/>
                    </a:lnTo>
                    <a:lnTo>
                      <a:pt x="545" y="661"/>
                    </a:lnTo>
                    <a:lnTo>
                      <a:pt x="560" y="716"/>
                    </a:lnTo>
                    <a:lnTo>
                      <a:pt x="573" y="774"/>
                    </a:lnTo>
                    <a:lnTo>
                      <a:pt x="582" y="832"/>
                    </a:lnTo>
                    <a:lnTo>
                      <a:pt x="590" y="894"/>
                    </a:lnTo>
                    <a:lnTo>
                      <a:pt x="594" y="955"/>
                    </a:lnTo>
                    <a:lnTo>
                      <a:pt x="592" y="1021"/>
                    </a:lnTo>
                    <a:lnTo>
                      <a:pt x="592" y="1089"/>
                    </a:lnTo>
                    <a:lnTo>
                      <a:pt x="586" y="1159"/>
                    </a:lnTo>
                    <a:lnTo>
                      <a:pt x="577" y="1231"/>
                    </a:lnTo>
                    <a:lnTo>
                      <a:pt x="564" y="1306"/>
                    </a:lnTo>
                    <a:lnTo>
                      <a:pt x="546" y="1383"/>
                    </a:lnTo>
                    <a:lnTo>
                      <a:pt x="525" y="1463"/>
                    </a:lnTo>
                    <a:lnTo>
                      <a:pt x="500" y="1544"/>
                    </a:lnTo>
                    <a:lnTo>
                      <a:pt x="472" y="1629"/>
                    </a:lnTo>
                    <a:lnTo>
                      <a:pt x="493" y="1637"/>
                    </a:lnTo>
                    <a:lnTo>
                      <a:pt x="522" y="1551"/>
                    </a:lnTo>
                    <a:lnTo>
                      <a:pt x="546" y="1469"/>
                    </a:lnTo>
                    <a:lnTo>
                      <a:pt x="567" y="1389"/>
                    </a:lnTo>
                    <a:lnTo>
                      <a:pt x="585" y="1311"/>
                    </a:lnTo>
                    <a:lnTo>
                      <a:pt x="598" y="1234"/>
                    </a:lnTo>
                    <a:lnTo>
                      <a:pt x="607" y="1161"/>
                    </a:lnTo>
                    <a:lnTo>
                      <a:pt x="613" y="1089"/>
                    </a:lnTo>
                    <a:lnTo>
                      <a:pt x="616" y="1021"/>
                    </a:lnTo>
                    <a:lnTo>
                      <a:pt x="615" y="955"/>
                    </a:lnTo>
                    <a:lnTo>
                      <a:pt x="611" y="891"/>
                    </a:lnTo>
                    <a:lnTo>
                      <a:pt x="603" y="829"/>
                    </a:lnTo>
                    <a:lnTo>
                      <a:pt x="594" y="769"/>
                    </a:lnTo>
                    <a:lnTo>
                      <a:pt x="581" y="711"/>
                    </a:lnTo>
                    <a:lnTo>
                      <a:pt x="566" y="656"/>
                    </a:lnTo>
                    <a:lnTo>
                      <a:pt x="548" y="602"/>
                    </a:lnTo>
                    <a:lnTo>
                      <a:pt x="528" y="552"/>
                    </a:lnTo>
                    <a:lnTo>
                      <a:pt x="506" y="502"/>
                    </a:lnTo>
                    <a:lnTo>
                      <a:pt x="481" y="455"/>
                    </a:lnTo>
                    <a:lnTo>
                      <a:pt x="455" y="411"/>
                    </a:lnTo>
                    <a:lnTo>
                      <a:pt x="427" y="367"/>
                    </a:lnTo>
                    <a:lnTo>
                      <a:pt x="398" y="326"/>
                    </a:lnTo>
                    <a:lnTo>
                      <a:pt x="367" y="288"/>
                    </a:lnTo>
                    <a:lnTo>
                      <a:pt x="334" y="250"/>
                    </a:lnTo>
                    <a:lnTo>
                      <a:pt x="301" y="215"/>
                    </a:lnTo>
                    <a:lnTo>
                      <a:pt x="267" y="182"/>
                    </a:lnTo>
                    <a:lnTo>
                      <a:pt x="233" y="151"/>
                    </a:lnTo>
                    <a:lnTo>
                      <a:pt x="196" y="120"/>
                    </a:lnTo>
                    <a:lnTo>
                      <a:pt x="159" y="93"/>
                    </a:lnTo>
                    <a:lnTo>
                      <a:pt x="122" y="67"/>
                    </a:lnTo>
                    <a:lnTo>
                      <a:pt x="84" y="43"/>
                    </a:lnTo>
                    <a:lnTo>
                      <a:pt x="47" y="21"/>
                    </a:lnTo>
                    <a:lnTo>
                      <a:pt x="11" y="0"/>
                    </a:lnTo>
                    <a:lnTo>
                      <a:pt x="0" y="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6141" name="Freeform 283"/>
              <p:cNvSpPr>
                <a:spLocks/>
              </p:cNvSpPr>
              <p:nvPr/>
            </p:nvSpPr>
            <p:spPr bwMode="auto">
              <a:xfrm>
                <a:off x="3333" y="3034"/>
                <a:ext cx="62" cy="55"/>
              </a:xfrm>
              <a:custGeom>
                <a:avLst/>
                <a:gdLst>
                  <a:gd name="T0" fmla="*/ 0 w 356"/>
                  <a:gd name="T1" fmla="*/ 0 h 310"/>
                  <a:gd name="T2" fmla="*/ 0 w 356"/>
                  <a:gd name="T3" fmla="*/ 0 h 310"/>
                  <a:gd name="T4" fmla="*/ 0 w 356"/>
                  <a:gd name="T5" fmla="*/ 0 h 310"/>
                  <a:gd name="T6" fmla="*/ 0 w 356"/>
                  <a:gd name="T7" fmla="*/ 0 h 310"/>
                  <a:gd name="T8" fmla="*/ 0 w 356"/>
                  <a:gd name="T9" fmla="*/ 1 h 310"/>
                  <a:gd name="T10" fmla="*/ 0 w 356"/>
                  <a:gd name="T11" fmla="*/ 1 h 310"/>
                  <a:gd name="T12" fmla="*/ 0 w 356"/>
                  <a:gd name="T13" fmla="*/ 1 h 310"/>
                  <a:gd name="T14" fmla="*/ 1 w 356"/>
                  <a:gd name="T15" fmla="*/ 1 h 310"/>
                  <a:gd name="T16" fmla="*/ 1 w 356"/>
                  <a:gd name="T17" fmla="*/ 1 h 310"/>
                  <a:gd name="T18" fmla="*/ 1 w 356"/>
                  <a:gd name="T19" fmla="*/ 1 h 310"/>
                  <a:gd name="T20" fmla="*/ 1 w 356"/>
                  <a:gd name="T21" fmla="*/ 1 h 310"/>
                  <a:gd name="T22" fmla="*/ 1 w 356"/>
                  <a:gd name="T23" fmla="*/ 1 h 310"/>
                  <a:gd name="T24" fmla="*/ 1 w 356"/>
                  <a:gd name="T25" fmla="*/ 1 h 310"/>
                  <a:gd name="T26" fmla="*/ 1 w 356"/>
                  <a:gd name="T27" fmla="*/ 1 h 310"/>
                  <a:gd name="T28" fmla="*/ 1 w 356"/>
                  <a:gd name="T29" fmla="*/ 1 h 310"/>
                  <a:gd name="T30" fmla="*/ 2 w 356"/>
                  <a:gd name="T31" fmla="*/ 2 h 310"/>
                  <a:gd name="T32" fmla="*/ 2 w 356"/>
                  <a:gd name="T33" fmla="*/ 2 h 310"/>
                  <a:gd name="T34" fmla="*/ 2 w 356"/>
                  <a:gd name="T35" fmla="*/ 2 h 310"/>
                  <a:gd name="T36" fmla="*/ 2 w 356"/>
                  <a:gd name="T37" fmla="*/ 2 h 310"/>
                  <a:gd name="T38" fmla="*/ 2 w 356"/>
                  <a:gd name="T39" fmla="*/ 2 h 310"/>
                  <a:gd name="T40" fmla="*/ 2 w 356"/>
                  <a:gd name="T41" fmla="*/ 1 h 310"/>
                  <a:gd name="T42" fmla="*/ 1 w 356"/>
                  <a:gd name="T43" fmla="*/ 1 h 310"/>
                  <a:gd name="T44" fmla="*/ 1 w 356"/>
                  <a:gd name="T45" fmla="*/ 1 h 310"/>
                  <a:gd name="T46" fmla="*/ 1 w 356"/>
                  <a:gd name="T47" fmla="*/ 1 h 310"/>
                  <a:gd name="T48" fmla="*/ 1 w 356"/>
                  <a:gd name="T49" fmla="*/ 1 h 310"/>
                  <a:gd name="T50" fmla="*/ 1 w 356"/>
                  <a:gd name="T51" fmla="*/ 1 h 310"/>
                  <a:gd name="T52" fmla="*/ 1 w 356"/>
                  <a:gd name="T53" fmla="*/ 1 h 310"/>
                  <a:gd name="T54" fmla="*/ 1 w 356"/>
                  <a:gd name="T55" fmla="*/ 1 h 310"/>
                  <a:gd name="T56" fmla="*/ 1 w 356"/>
                  <a:gd name="T57" fmla="*/ 1 h 310"/>
                  <a:gd name="T58" fmla="*/ 1 w 356"/>
                  <a:gd name="T59" fmla="*/ 1 h 310"/>
                  <a:gd name="T60" fmla="*/ 0 w 356"/>
                  <a:gd name="T61" fmla="*/ 1 h 310"/>
                  <a:gd name="T62" fmla="*/ 0 w 356"/>
                  <a:gd name="T63" fmla="*/ 0 h 310"/>
                  <a:gd name="T64" fmla="*/ 0 w 356"/>
                  <a:gd name="T65" fmla="*/ 0 h 310"/>
                  <a:gd name="T66" fmla="*/ 0 w 356"/>
                  <a:gd name="T67" fmla="*/ 0 h 310"/>
                  <a:gd name="T68" fmla="*/ 0 w 356"/>
                  <a:gd name="T69" fmla="*/ 0 h 310"/>
                  <a:gd name="T70" fmla="*/ 0 w 356"/>
                  <a:gd name="T71" fmla="*/ 0 h 310"/>
                  <a:gd name="T72" fmla="*/ 0 w 356"/>
                  <a:gd name="T73" fmla="*/ 0 h 310"/>
                  <a:gd name="T74" fmla="*/ 0 w 356"/>
                  <a:gd name="T75" fmla="*/ 0 h 310"/>
                  <a:gd name="T76" fmla="*/ 0 w 356"/>
                  <a:gd name="T77" fmla="*/ 0 h 310"/>
                  <a:gd name="T78" fmla="*/ 0 w 356"/>
                  <a:gd name="T79" fmla="*/ 0 h 31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356"/>
                  <a:gd name="T121" fmla="*/ 0 h 310"/>
                  <a:gd name="T122" fmla="*/ 356 w 356"/>
                  <a:gd name="T123" fmla="*/ 310 h 31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356" h="310">
                    <a:moveTo>
                      <a:pt x="25" y="37"/>
                    </a:moveTo>
                    <a:lnTo>
                      <a:pt x="5" y="45"/>
                    </a:lnTo>
                    <a:lnTo>
                      <a:pt x="17" y="61"/>
                    </a:lnTo>
                    <a:lnTo>
                      <a:pt x="29" y="75"/>
                    </a:lnTo>
                    <a:lnTo>
                      <a:pt x="43" y="92"/>
                    </a:lnTo>
                    <a:lnTo>
                      <a:pt x="57" y="108"/>
                    </a:lnTo>
                    <a:lnTo>
                      <a:pt x="73" y="124"/>
                    </a:lnTo>
                    <a:lnTo>
                      <a:pt x="90" y="139"/>
                    </a:lnTo>
                    <a:lnTo>
                      <a:pt x="110" y="156"/>
                    </a:lnTo>
                    <a:lnTo>
                      <a:pt x="130" y="172"/>
                    </a:lnTo>
                    <a:lnTo>
                      <a:pt x="151" y="189"/>
                    </a:lnTo>
                    <a:lnTo>
                      <a:pt x="173" y="205"/>
                    </a:lnTo>
                    <a:lnTo>
                      <a:pt x="198" y="222"/>
                    </a:lnTo>
                    <a:lnTo>
                      <a:pt x="223" y="239"/>
                    </a:lnTo>
                    <a:lnTo>
                      <a:pt x="252" y="256"/>
                    </a:lnTo>
                    <a:lnTo>
                      <a:pt x="281" y="273"/>
                    </a:lnTo>
                    <a:lnTo>
                      <a:pt x="312" y="292"/>
                    </a:lnTo>
                    <a:lnTo>
                      <a:pt x="345" y="310"/>
                    </a:lnTo>
                    <a:lnTo>
                      <a:pt x="356" y="292"/>
                    </a:lnTo>
                    <a:lnTo>
                      <a:pt x="323" y="273"/>
                    </a:lnTo>
                    <a:lnTo>
                      <a:pt x="291" y="255"/>
                    </a:lnTo>
                    <a:lnTo>
                      <a:pt x="262" y="238"/>
                    </a:lnTo>
                    <a:lnTo>
                      <a:pt x="236" y="221"/>
                    </a:lnTo>
                    <a:lnTo>
                      <a:pt x="211" y="204"/>
                    </a:lnTo>
                    <a:lnTo>
                      <a:pt x="186" y="187"/>
                    </a:lnTo>
                    <a:lnTo>
                      <a:pt x="164" y="171"/>
                    </a:lnTo>
                    <a:lnTo>
                      <a:pt x="143" y="154"/>
                    </a:lnTo>
                    <a:lnTo>
                      <a:pt x="123" y="138"/>
                    </a:lnTo>
                    <a:lnTo>
                      <a:pt x="106" y="124"/>
                    </a:lnTo>
                    <a:lnTo>
                      <a:pt x="89" y="108"/>
                    </a:lnTo>
                    <a:lnTo>
                      <a:pt x="73" y="92"/>
                    </a:lnTo>
                    <a:lnTo>
                      <a:pt x="59" y="76"/>
                    </a:lnTo>
                    <a:lnTo>
                      <a:pt x="47" y="62"/>
                    </a:lnTo>
                    <a:lnTo>
                      <a:pt x="35" y="47"/>
                    </a:lnTo>
                    <a:lnTo>
                      <a:pt x="23" y="32"/>
                    </a:lnTo>
                    <a:lnTo>
                      <a:pt x="4" y="39"/>
                    </a:lnTo>
                    <a:lnTo>
                      <a:pt x="23" y="32"/>
                    </a:lnTo>
                    <a:lnTo>
                      <a:pt x="0" y="0"/>
                    </a:lnTo>
                    <a:lnTo>
                      <a:pt x="4" y="39"/>
                    </a:lnTo>
                    <a:lnTo>
                      <a:pt x="25" y="3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6142" name="Freeform 284"/>
              <p:cNvSpPr>
                <a:spLocks/>
              </p:cNvSpPr>
              <p:nvPr/>
            </p:nvSpPr>
            <p:spPr bwMode="auto">
              <a:xfrm>
                <a:off x="3333" y="3041"/>
                <a:ext cx="148" cy="336"/>
              </a:xfrm>
              <a:custGeom>
                <a:avLst/>
                <a:gdLst>
                  <a:gd name="T0" fmla="*/ 5 w 834"/>
                  <a:gd name="T1" fmla="*/ 10 h 1901"/>
                  <a:gd name="T2" fmla="*/ 4 w 834"/>
                  <a:gd name="T3" fmla="*/ 10 h 1901"/>
                  <a:gd name="T4" fmla="*/ 4 w 834"/>
                  <a:gd name="T5" fmla="*/ 10 h 1901"/>
                  <a:gd name="T6" fmla="*/ 4 w 834"/>
                  <a:gd name="T7" fmla="*/ 10 h 1901"/>
                  <a:gd name="T8" fmla="*/ 3 w 834"/>
                  <a:gd name="T9" fmla="*/ 9 h 1901"/>
                  <a:gd name="T10" fmla="*/ 3 w 834"/>
                  <a:gd name="T11" fmla="*/ 8 h 1901"/>
                  <a:gd name="T12" fmla="*/ 2 w 834"/>
                  <a:gd name="T13" fmla="*/ 8 h 1901"/>
                  <a:gd name="T14" fmla="*/ 2 w 834"/>
                  <a:gd name="T15" fmla="*/ 7 h 1901"/>
                  <a:gd name="T16" fmla="*/ 2 w 834"/>
                  <a:gd name="T17" fmla="*/ 6 h 1901"/>
                  <a:gd name="T18" fmla="*/ 2 w 834"/>
                  <a:gd name="T19" fmla="*/ 5 h 1901"/>
                  <a:gd name="T20" fmla="*/ 1 w 834"/>
                  <a:gd name="T21" fmla="*/ 5 h 1901"/>
                  <a:gd name="T22" fmla="*/ 1 w 834"/>
                  <a:gd name="T23" fmla="*/ 4 h 1901"/>
                  <a:gd name="T24" fmla="*/ 1 w 834"/>
                  <a:gd name="T25" fmla="*/ 3 h 1901"/>
                  <a:gd name="T26" fmla="*/ 1 w 834"/>
                  <a:gd name="T27" fmla="*/ 2 h 1901"/>
                  <a:gd name="T28" fmla="*/ 0 w 834"/>
                  <a:gd name="T29" fmla="*/ 1 h 1901"/>
                  <a:gd name="T30" fmla="*/ 0 w 834"/>
                  <a:gd name="T31" fmla="*/ 1 h 1901"/>
                  <a:gd name="T32" fmla="*/ 0 w 834"/>
                  <a:gd name="T33" fmla="*/ 0 h 1901"/>
                  <a:gd name="T34" fmla="*/ 0 w 834"/>
                  <a:gd name="T35" fmla="*/ 0 h 1901"/>
                  <a:gd name="T36" fmla="*/ 0 w 834"/>
                  <a:gd name="T37" fmla="*/ 1 h 1901"/>
                  <a:gd name="T38" fmla="*/ 0 w 834"/>
                  <a:gd name="T39" fmla="*/ 2 h 1901"/>
                  <a:gd name="T40" fmla="*/ 1 w 834"/>
                  <a:gd name="T41" fmla="*/ 3 h 1901"/>
                  <a:gd name="T42" fmla="*/ 1 w 834"/>
                  <a:gd name="T43" fmla="*/ 4 h 1901"/>
                  <a:gd name="T44" fmla="*/ 1 w 834"/>
                  <a:gd name="T45" fmla="*/ 4 h 1901"/>
                  <a:gd name="T46" fmla="*/ 1 w 834"/>
                  <a:gd name="T47" fmla="*/ 5 h 1901"/>
                  <a:gd name="T48" fmla="*/ 2 w 834"/>
                  <a:gd name="T49" fmla="*/ 6 h 1901"/>
                  <a:gd name="T50" fmla="*/ 2 w 834"/>
                  <a:gd name="T51" fmla="*/ 7 h 1901"/>
                  <a:gd name="T52" fmla="*/ 2 w 834"/>
                  <a:gd name="T53" fmla="*/ 7 h 1901"/>
                  <a:gd name="T54" fmla="*/ 2 w 834"/>
                  <a:gd name="T55" fmla="*/ 8 h 1901"/>
                  <a:gd name="T56" fmla="*/ 3 w 834"/>
                  <a:gd name="T57" fmla="*/ 9 h 1901"/>
                  <a:gd name="T58" fmla="*/ 3 w 834"/>
                  <a:gd name="T59" fmla="*/ 9 h 1901"/>
                  <a:gd name="T60" fmla="*/ 4 w 834"/>
                  <a:gd name="T61" fmla="*/ 10 h 1901"/>
                  <a:gd name="T62" fmla="*/ 4 w 834"/>
                  <a:gd name="T63" fmla="*/ 10 h 1901"/>
                  <a:gd name="T64" fmla="*/ 4 w 834"/>
                  <a:gd name="T65" fmla="*/ 10 h 1901"/>
                  <a:gd name="T66" fmla="*/ 5 w 834"/>
                  <a:gd name="T67" fmla="*/ 10 h 1901"/>
                  <a:gd name="T68" fmla="*/ 5 w 834"/>
                  <a:gd name="T69" fmla="*/ 10 h 1901"/>
                  <a:gd name="T70" fmla="*/ 5 w 834"/>
                  <a:gd name="T71" fmla="*/ 10 h 190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34"/>
                  <a:gd name="T109" fmla="*/ 0 h 1901"/>
                  <a:gd name="T110" fmla="*/ 834 w 834"/>
                  <a:gd name="T111" fmla="*/ 1901 h 190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34" h="1901">
                    <a:moveTo>
                      <a:pt x="813" y="1884"/>
                    </a:moveTo>
                    <a:lnTo>
                      <a:pt x="826" y="1877"/>
                    </a:lnTo>
                    <a:lnTo>
                      <a:pt x="797" y="1866"/>
                    </a:lnTo>
                    <a:lnTo>
                      <a:pt x="767" y="1848"/>
                    </a:lnTo>
                    <a:lnTo>
                      <a:pt x="735" y="1825"/>
                    </a:lnTo>
                    <a:lnTo>
                      <a:pt x="704" y="1797"/>
                    </a:lnTo>
                    <a:lnTo>
                      <a:pt x="672" y="1763"/>
                    </a:lnTo>
                    <a:lnTo>
                      <a:pt x="641" y="1726"/>
                    </a:lnTo>
                    <a:lnTo>
                      <a:pt x="608" y="1683"/>
                    </a:lnTo>
                    <a:lnTo>
                      <a:pt x="575" y="1636"/>
                    </a:lnTo>
                    <a:lnTo>
                      <a:pt x="542" y="1586"/>
                    </a:lnTo>
                    <a:lnTo>
                      <a:pt x="510" y="1532"/>
                    </a:lnTo>
                    <a:lnTo>
                      <a:pt x="478" y="1474"/>
                    </a:lnTo>
                    <a:lnTo>
                      <a:pt x="447" y="1413"/>
                    </a:lnTo>
                    <a:lnTo>
                      <a:pt x="416" y="1350"/>
                    </a:lnTo>
                    <a:lnTo>
                      <a:pt x="386" y="1285"/>
                    </a:lnTo>
                    <a:lnTo>
                      <a:pt x="356" y="1217"/>
                    </a:lnTo>
                    <a:lnTo>
                      <a:pt x="325" y="1146"/>
                    </a:lnTo>
                    <a:lnTo>
                      <a:pt x="296" y="1075"/>
                    </a:lnTo>
                    <a:lnTo>
                      <a:pt x="269" y="1002"/>
                    </a:lnTo>
                    <a:lnTo>
                      <a:pt x="243" y="928"/>
                    </a:lnTo>
                    <a:lnTo>
                      <a:pt x="216" y="853"/>
                    </a:lnTo>
                    <a:lnTo>
                      <a:pt x="193" y="777"/>
                    </a:lnTo>
                    <a:lnTo>
                      <a:pt x="169" y="704"/>
                    </a:lnTo>
                    <a:lnTo>
                      <a:pt x="147" y="627"/>
                    </a:lnTo>
                    <a:lnTo>
                      <a:pt x="126" y="553"/>
                    </a:lnTo>
                    <a:lnTo>
                      <a:pt x="106" y="478"/>
                    </a:lnTo>
                    <a:lnTo>
                      <a:pt x="89" y="404"/>
                    </a:lnTo>
                    <a:lnTo>
                      <a:pt x="73" y="332"/>
                    </a:lnTo>
                    <a:lnTo>
                      <a:pt x="59" y="261"/>
                    </a:lnTo>
                    <a:lnTo>
                      <a:pt x="46" y="194"/>
                    </a:lnTo>
                    <a:lnTo>
                      <a:pt x="35" y="127"/>
                    </a:lnTo>
                    <a:lnTo>
                      <a:pt x="27" y="62"/>
                    </a:lnTo>
                    <a:lnTo>
                      <a:pt x="21" y="0"/>
                    </a:lnTo>
                    <a:lnTo>
                      <a:pt x="0" y="2"/>
                    </a:lnTo>
                    <a:lnTo>
                      <a:pt x="6" y="64"/>
                    </a:lnTo>
                    <a:lnTo>
                      <a:pt x="14" y="130"/>
                    </a:lnTo>
                    <a:lnTo>
                      <a:pt x="25" y="197"/>
                    </a:lnTo>
                    <a:lnTo>
                      <a:pt x="38" y="266"/>
                    </a:lnTo>
                    <a:lnTo>
                      <a:pt x="52" y="337"/>
                    </a:lnTo>
                    <a:lnTo>
                      <a:pt x="68" y="409"/>
                    </a:lnTo>
                    <a:lnTo>
                      <a:pt x="85" y="483"/>
                    </a:lnTo>
                    <a:lnTo>
                      <a:pt x="105" y="558"/>
                    </a:lnTo>
                    <a:lnTo>
                      <a:pt x="126" y="633"/>
                    </a:lnTo>
                    <a:lnTo>
                      <a:pt x="148" y="709"/>
                    </a:lnTo>
                    <a:lnTo>
                      <a:pt x="172" y="785"/>
                    </a:lnTo>
                    <a:lnTo>
                      <a:pt x="195" y="861"/>
                    </a:lnTo>
                    <a:lnTo>
                      <a:pt x="222" y="936"/>
                    </a:lnTo>
                    <a:lnTo>
                      <a:pt x="248" y="1009"/>
                    </a:lnTo>
                    <a:lnTo>
                      <a:pt x="275" y="1083"/>
                    </a:lnTo>
                    <a:lnTo>
                      <a:pt x="304" y="1154"/>
                    </a:lnTo>
                    <a:lnTo>
                      <a:pt x="334" y="1225"/>
                    </a:lnTo>
                    <a:lnTo>
                      <a:pt x="365" y="1293"/>
                    </a:lnTo>
                    <a:lnTo>
                      <a:pt x="395" y="1360"/>
                    </a:lnTo>
                    <a:lnTo>
                      <a:pt x="426" y="1423"/>
                    </a:lnTo>
                    <a:lnTo>
                      <a:pt x="459" y="1485"/>
                    </a:lnTo>
                    <a:lnTo>
                      <a:pt x="492" y="1543"/>
                    </a:lnTo>
                    <a:lnTo>
                      <a:pt x="524" y="1596"/>
                    </a:lnTo>
                    <a:lnTo>
                      <a:pt x="556" y="1649"/>
                    </a:lnTo>
                    <a:lnTo>
                      <a:pt x="589" y="1696"/>
                    </a:lnTo>
                    <a:lnTo>
                      <a:pt x="622" y="1739"/>
                    </a:lnTo>
                    <a:lnTo>
                      <a:pt x="656" y="1779"/>
                    </a:lnTo>
                    <a:lnTo>
                      <a:pt x="688" y="1813"/>
                    </a:lnTo>
                    <a:lnTo>
                      <a:pt x="722" y="1843"/>
                    </a:lnTo>
                    <a:lnTo>
                      <a:pt x="753" y="1867"/>
                    </a:lnTo>
                    <a:lnTo>
                      <a:pt x="786" y="1887"/>
                    </a:lnTo>
                    <a:lnTo>
                      <a:pt x="820" y="1898"/>
                    </a:lnTo>
                    <a:lnTo>
                      <a:pt x="834" y="1892"/>
                    </a:lnTo>
                    <a:lnTo>
                      <a:pt x="820" y="1898"/>
                    </a:lnTo>
                    <a:lnTo>
                      <a:pt x="830" y="1901"/>
                    </a:lnTo>
                    <a:lnTo>
                      <a:pt x="834" y="1892"/>
                    </a:lnTo>
                    <a:lnTo>
                      <a:pt x="813" y="188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6143" name="Freeform 285"/>
              <p:cNvSpPr>
                <a:spLocks/>
              </p:cNvSpPr>
              <p:nvPr/>
            </p:nvSpPr>
            <p:spPr bwMode="auto">
              <a:xfrm>
                <a:off x="3295" y="3093"/>
                <a:ext cx="165" cy="334"/>
              </a:xfrm>
              <a:custGeom>
                <a:avLst/>
                <a:gdLst>
                  <a:gd name="T0" fmla="*/ 5 w 935"/>
                  <a:gd name="T1" fmla="*/ 10 h 1886"/>
                  <a:gd name="T2" fmla="*/ 5 w 935"/>
                  <a:gd name="T3" fmla="*/ 9 h 1886"/>
                  <a:gd name="T4" fmla="*/ 5 w 935"/>
                  <a:gd name="T5" fmla="*/ 8 h 1886"/>
                  <a:gd name="T6" fmla="*/ 5 w 935"/>
                  <a:gd name="T7" fmla="*/ 7 h 1886"/>
                  <a:gd name="T8" fmla="*/ 5 w 935"/>
                  <a:gd name="T9" fmla="*/ 7 h 1886"/>
                  <a:gd name="T10" fmla="*/ 5 w 935"/>
                  <a:gd name="T11" fmla="*/ 6 h 1886"/>
                  <a:gd name="T12" fmla="*/ 5 w 935"/>
                  <a:gd name="T13" fmla="*/ 5 h 1886"/>
                  <a:gd name="T14" fmla="*/ 5 w 935"/>
                  <a:gd name="T15" fmla="*/ 5 h 1886"/>
                  <a:gd name="T16" fmla="*/ 5 w 935"/>
                  <a:gd name="T17" fmla="*/ 4 h 1886"/>
                  <a:gd name="T18" fmla="*/ 4 w 935"/>
                  <a:gd name="T19" fmla="*/ 4 h 1886"/>
                  <a:gd name="T20" fmla="*/ 4 w 935"/>
                  <a:gd name="T21" fmla="*/ 3 h 1886"/>
                  <a:gd name="T22" fmla="*/ 4 w 935"/>
                  <a:gd name="T23" fmla="*/ 3 h 1886"/>
                  <a:gd name="T24" fmla="*/ 3 w 935"/>
                  <a:gd name="T25" fmla="*/ 2 h 1886"/>
                  <a:gd name="T26" fmla="*/ 3 w 935"/>
                  <a:gd name="T27" fmla="*/ 2 h 1886"/>
                  <a:gd name="T28" fmla="*/ 2 w 935"/>
                  <a:gd name="T29" fmla="*/ 2 h 1886"/>
                  <a:gd name="T30" fmla="*/ 2 w 935"/>
                  <a:gd name="T31" fmla="*/ 2 h 1886"/>
                  <a:gd name="T32" fmla="*/ 2 w 935"/>
                  <a:gd name="T33" fmla="*/ 1 h 1886"/>
                  <a:gd name="T34" fmla="*/ 1 w 935"/>
                  <a:gd name="T35" fmla="*/ 1 h 1886"/>
                  <a:gd name="T36" fmla="*/ 1 w 935"/>
                  <a:gd name="T37" fmla="*/ 1 h 1886"/>
                  <a:gd name="T38" fmla="*/ 1 w 935"/>
                  <a:gd name="T39" fmla="*/ 1 h 1886"/>
                  <a:gd name="T40" fmla="*/ 1 w 935"/>
                  <a:gd name="T41" fmla="*/ 1 h 1886"/>
                  <a:gd name="T42" fmla="*/ 0 w 935"/>
                  <a:gd name="T43" fmla="*/ 0 h 1886"/>
                  <a:gd name="T44" fmla="*/ 0 w 935"/>
                  <a:gd name="T45" fmla="*/ 0 h 1886"/>
                  <a:gd name="T46" fmla="*/ 0 w 935"/>
                  <a:gd name="T47" fmla="*/ 0 h 1886"/>
                  <a:gd name="T48" fmla="*/ 0 w 935"/>
                  <a:gd name="T49" fmla="*/ 0 h 1886"/>
                  <a:gd name="T50" fmla="*/ 0 w 935"/>
                  <a:gd name="T51" fmla="*/ 1 h 1886"/>
                  <a:gd name="T52" fmla="*/ 0 w 935"/>
                  <a:gd name="T53" fmla="*/ 2 h 1886"/>
                  <a:gd name="T54" fmla="*/ 1 w 935"/>
                  <a:gd name="T55" fmla="*/ 3 h 1886"/>
                  <a:gd name="T56" fmla="*/ 1 w 935"/>
                  <a:gd name="T57" fmla="*/ 4 h 1886"/>
                  <a:gd name="T58" fmla="*/ 1 w 935"/>
                  <a:gd name="T59" fmla="*/ 4 h 1886"/>
                  <a:gd name="T60" fmla="*/ 1 w 935"/>
                  <a:gd name="T61" fmla="*/ 5 h 1886"/>
                  <a:gd name="T62" fmla="*/ 2 w 935"/>
                  <a:gd name="T63" fmla="*/ 6 h 1886"/>
                  <a:gd name="T64" fmla="*/ 2 w 935"/>
                  <a:gd name="T65" fmla="*/ 7 h 1886"/>
                  <a:gd name="T66" fmla="*/ 2 w 935"/>
                  <a:gd name="T67" fmla="*/ 8 h 1886"/>
                  <a:gd name="T68" fmla="*/ 2 w 935"/>
                  <a:gd name="T69" fmla="*/ 8 h 1886"/>
                  <a:gd name="T70" fmla="*/ 3 w 935"/>
                  <a:gd name="T71" fmla="*/ 9 h 1886"/>
                  <a:gd name="T72" fmla="*/ 3 w 935"/>
                  <a:gd name="T73" fmla="*/ 9 h 1886"/>
                  <a:gd name="T74" fmla="*/ 4 w 935"/>
                  <a:gd name="T75" fmla="*/ 10 h 1886"/>
                  <a:gd name="T76" fmla="*/ 4 w 935"/>
                  <a:gd name="T77" fmla="*/ 10 h 1886"/>
                  <a:gd name="T78" fmla="*/ 4 w 935"/>
                  <a:gd name="T79" fmla="*/ 10 h 188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935"/>
                  <a:gd name="T121" fmla="*/ 0 h 1886"/>
                  <a:gd name="T122" fmla="*/ 935 w 935"/>
                  <a:gd name="T123" fmla="*/ 1886 h 188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935" h="1886">
                    <a:moveTo>
                      <a:pt x="813" y="1886"/>
                    </a:moveTo>
                    <a:lnTo>
                      <a:pt x="842" y="1801"/>
                    </a:lnTo>
                    <a:lnTo>
                      <a:pt x="867" y="1719"/>
                    </a:lnTo>
                    <a:lnTo>
                      <a:pt x="888" y="1639"/>
                    </a:lnTo>
                    <a:lnTo>
                      <a:pt x="905" y="1562"/>
                    </a:lnTo>
                    <a:lnTo>
                      <a:pt x="918" y="1486"/>
                    </a:lnTo>
                    <a:lnTo>
                      <a:pt x="928" y="1414"/>
                    </a:lnTo>
                    <a:lnTo>
                      <a:pt x="934" y="1343"/>
                    </a:lnTo>
                    <a:lnTo>
                      <a:pt x="935" y="1274"/>
                    </a:lnTo>
                    <a:lnTo>
                      <a:pt x="935" y="1209"/>
                    </a:lnTo>
                    <a:lnTo>
                      <a:pt x="931" y="1146"/>
                    </a:lnTo>
                    <a:lnTo>
                      <a:pt x="924" y="1084"/>
                    </a:lnTo>
                    <a:lnTo>
                      <a:pt x="914" y="1025"/>
                    </a:lnTo>
                    <a:lnTo>
                      <a:pt x="901" y="967"/>
                    </a:lnTo>
                    <a:lnTo>
                      <a:pt x="887" y="912"/>
                    </a:lnTo>
                    <a:lnTo>
                      <a:pt x="868" y="860"/>
                    </a:lnTo>
                    <a:lnTo>
                      <a:pt x="849" y="810"/>
                    </a:lnTo>
                    <a:lnTo>
                      <a:pt x="826" y="761"/>
                    </a:lnTo>
                    <a:lnTo>
                      <a:pt x="803" y="714"/>
                    </a:lnTo>
                    <a:lnTo>
                      <a:pt x="776" y="669"/>
                    </a:lnTo>
                    <a:lnTo>
                      <a:pt x="749" y="627"/>
                    </a:lnTo>
                    <a:lnTo>
                      <a:pt x="720" y="586"/>
                    </a:lnTo>
                    <a:lnTo>
                      <a:pt x="690" y="548"/>
                    </a:lnTo>
                    <a:lnTo>
                      <a:pt x="657" y="512"/>
                    </a:lnTo>
                    <a:lnTo>
                      <a:pt x="624" y="476"/>
                    </a:lnTo>
                    <a:lnTo>
                      <a:pt x="590" y="443"/>
                    </a:lnTo>
                    <a:lnTo>
                      <a:pt x="556" y="412"/>
                    </a:lnTo>
                    <a:lnTo>
                      <a:pt x="520" y="383"/>
                    </a:lnTo>
                    <a:lnTo>
                      <a:pt x="484" y="355"/>
                    </a:lnTo>
                    <a:lnTo>
                      <a:pt x="447" y="329"/>
                    </a:lnTo>
                    <a:lnTo>
                      <a:pt x="410" y="305"/>
                    </a:lnTo>
                    <a:lnTo>
                      <a:pt x="373" y="283"/>
                    </a:lnTo>
                    <a:lnTo>
                      <a:pt x="336" y="262"/>
                    </a:lnTo>
                    <a:lnTo>
                      <a:pt x="304" y="244"/>
                    </a:lnTo>
                    <a:lnTo>
                      <a:pt x="272" y="225"/>
                    </a:lnTo>
                    <a:lnTo>
                      <a:pt x="243" y="208"/>
                    </a:lnTo>
                    <a:lnTo>
                      <a:pt x="216" y="191"/>
                    </a:lnTo>
                    <a:lnTo>
                      <a:pt x="191" y="174"/>
                    </a:lnTo>
                    <a:lnTo>
                      <a:pt x="166" y="157"/>
                    </a:lnTo>
                    <a:lnTo>
                      <a:pt x="143" y="141"/>
                    </a:lnTo>
                    <a:lnTo>
                      <a:pt x="122" y="124"/>
                    </a:lnTo>
                    <a:lnTo>
                      <a:pt x="103" y="109"/>
                    </a:lnTo>
                    <a:lnTo>
                      <a:pt x="84" y="93"/>
                    </a:lnTo>
                    <a:lnTo>
                      <a:pt x="67" y="77"/>
                    </a:lnTo>
                    <a:lnTo>
                      <a:pt x="51" y="61"/>
                    </a:lnTo>
                    <a:lnTo>
                      <a:pt x="37" y="46"/>
                    </a:lnTo>
                    <a:lnTo>
                      <a:pt x="24" y="30"/>
                    </a:lnTo>
                    <a:lnTo>
                      <a:pt x="12" y="15"/>
                    </a:lnTo>
                    <a:lnTo>
                      <a:pt x="0" y="0"/>
                    </a:lnTo>
                    <a:lnTo>
                      <a:pt x="7" y="61"/>
                    </a:lnTo>
                    <a:lnTo>
                      <a:pt x="15" y="127"/>
                    </a:lnTo>
                    <a:lnTo>
                      <a:pt x="25" y="194"/>
                    </a:lnTo>
                    <a:lnTo>
                      <a:pt x="38" y="262"/>
                    </a:lnTo>
                    <a:lnTo>
                      <a:pt x="53" y="333"/>
                    </a:lnTo>
                    <a:lnTo>
                      <a:pt x="69" y="405"/>
                    </a:lnTo>
                    <a:lnTo>
                      <a:pt x="86" y="479"/>
                    </a:lnTo>
                    <a:lnTo>
                      <a:pt x="105" y="554"/>
                    </a:lnTo>
                    <a:lnTo>
                      <a:pt x="126" y="628"/>
                    </a:lnTo>
                    <a:lnTo>
                      <a:pt x="149" y="705"/>
                    </a:lnTo>
                    <a:lnTo>
                      <a:pt x="172" y="779"/>
                    </a:lnTo>
                    <a:lnTo>
                      <a:pt x="196" y="856"/>
                    </a:lnTo>
                    <a:lnTo>
                      <a:pt x="222" y="930"/>
                    </a:lnTo>
                    <a:lnTo>
                      <a:pt x="248" y="1004"/>
                    </a:lnTo>
                    <a:lnTo>
                      <a:pt x="276" y="1077"/>
                    </a:lnTo>
                    <a:lnTo>
                      <a:pt x="305" y="1148"/>
                    </a:lnTo>
                    <a:lnTo>
                      <a:pt x="335" y="1219"/>
                    </a:lnTo>
                    <a:lnTo>
                      <a:pt x="365" y="1288"/>
                    </a:lnTo>
                    <a:lnTo>
                      <a:pt x="396" y="1353"/>
                    </a:lnTo>
                    <a:lnTo>
                      <a:pt x="427" y="1416"/>
                    </a:lnTo>
                    <a:lnTo>
                      <a:pt x="459" y="1478"/>
                    </a:lnTo>
                    <a:lnTo>
                      <a:pt x="491" y="1536"/>
                    </a:lnTo>
                    <a:lnTo>
                      <a:pt x="523" y="1590"/>
                    </a:lnTo>
                    <a:lnTo>
                      <a:pt x="556" y="1641"/>
                    </a:lnTo>
                    <a:lnTo>
                      <a:pt x="589" y="1688"/>
                    </a:lnTo>
                    <a:lnTo>
                      <a:pt x="621" y="1731"/>
                    </a:lnTo>
                    <a:lnTo>
                      <a:pt x="654" y="1769"/>
                    </a:lnTo>
                    <a:lnTo>
                      <a:pt x="686" y="1804"/>
                    </a:lnTo>
                    <a:lnTo>
                      <a:pt x="719" y="1832"/>
                    </a:lnTo>
                    <a:lnTo>
                      <a:pt x="750" y="1856"/>
                    </a:lnTo>
                    <a:lnTo>
                      <a:pt x="782" y="1874"/>
                    </a:lnTo>
                    <a:lnTo>
                      <a:pt x="813" y="1886"/>
                    </a:lnTo>
                    <a:close/>
                  </a:path>
                </a:pathLst>
              </a:custGeom>
              <a:solidFill>
                <a:srgbClr val="00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6144" name="Freeform 286"/>
              <p:cNvSpPr>
                <a:spLocks/>
              </p:cNvSpPr>
              <p:nvPr/>
            </p:nvSpPr>
            <p:spPr bwMode="auto">
              <a:xfrm>
                <a:off x="3353" y="3138"/>
                <a:ext cx="109" cy="290"/>
              </a:xfrm>
              <a:custGeom>
                <a:avLst/>
                <a:gdLst>
                  <a:gd name="T0" fmla="*/ 0 w 616"/>
                  <a:gd name="T1" fmla="*/ 0 h 1637"/>
                  <a:gd name="T2" fmla="*/ 0 w 616"/>
                  <a:gd name="T3" fmla="*/ 0 h 1637"/>
                  <a:gd name="T4" fmla="*/ 1 w 616"/>
                  <a:gd name="T5" fmla="*/ 1 h 1637"/>
                  <a:gd name="T6" fmla="*/ 1 w 616"/>
                  <a:gd name="T7" fmla="*/ 1 h 1637"/>
                  <a:gd name="T8" fmla="*/ 2 w 616"/>
                  <a:gd name="T9" fmla="*/ 1 h 1637"/>
                  <a:gd name="T10" fmla="*/ 2 w 616"/>
                  <a:gd name="T11" fmla="*/ 2 h 1637"/>
                  <a:gd name="T12" fmla="*/ 2 w 616"/>
                  <a:gd name="T13" fmla="*/ 2 h 1637"/>
                  <a:gd name="T14" fmla="*/ 3 w 616"/>
                  <a:gd name="T15" fmla="*/ 3 h 1637"/>
                  <a:gd name="T16" fmla="*/ 3 w 616"/>
                  <a:gd name="T17" fmla="*/ 3 h 1637"/>
                  <a:gd name="T18" fmla="*/ 3 w 616"/>
                  <a:gd name="T19" fmla="*/ 4 h 1637"/>
                  <a:gd name="T20" fmla="*/ 3 w 616"/>
                  <a:gd name="T21" fmla="*/ 4 h 1637"/>
                  <a:gd name="T22" fmla="*/ 3 w 616"/>
                  <a:gd name="T23" fmla="*/ 5 h 1637"/>
                  <a:gd name="T24" fmla="*/ 3 w 616"/>
                  <a:gd name="T25" fmla="*/ 6 h 1637"/>
                  <a:gd name="T26" fmla="*/ 3 w 616"/>
                  <a:gd name="T27" fmla="*/ 6 h 1637"/>
                  <a:gd name="T28" fmla="*/ 3 w 616"/>
                  <a:gd name="T29" fmla="*/ 7 h 1637"/>
                  <a:gd name="T30" fmla="*/ 3 w 616"/>
                  <a:gd name="T31" fmla="*/ 8 h 1637"/>
                  <a:gd name="T32" fmla="*/ 3 w 616"/>
                  <a:gd name="T33" fmla="*/ 9 h 1637"/>
                  <a:gd name="T34" fmla="*/ 3 w 616"/>
                  <a:gd name="T35" fmla="*/ 9 h 1637"/>
                  <a:gd name="T36" fmla="*/ 3 w 616"/>
                  <a:gd name="T37" fmla="*/ 8 h 1637"/>
                  <a:gd name="T38" fmla="*/ 3 w 616"/>
                  <a:gd name="T39" fmla="*/ 7 h 1637"/>
                  <a:gd name="T40" fmla="*/ 3 w 616"/>
                  <a:gd name="T41" fmla="*/ 6 h 1637"/>
                  <a:gd name="T42" fmla="*/ 3 w 616"/>
                  <a:gd name="T43" fmla="*/ 5 h 1637"/>
                  <a:gd name="T44" fmla="*/ 3 w 616"/>
                  <a:gd name="T45" fmla="*/ 5 h 1637"/>
                  <a:gd name="T46" fmla="*/ 3 w 616"/>
                  <a:gd name="T47" fmla="*/ 4 h 1637"/>
                  <a:gd name="T48" fmla="*/ 3 w 616"/>
                  <a:gd name="T49" fmla="*/ 3 h 1637"/>
                  <a:gd name="T50" fmla="*/ 3 w 616"/>
                  <a:gd name="T51" fmla="*/ 3 h 1637"/>
                  <a:gd name="T52" fmla="*/ 2 w 616"/>
                  <a:gd name="T53" fmla="*/ 2 h 1637"/>
                  <a:gd name="T54" fmla="*/ 2 w 616"/>
                  <a:gd name="T55" fmla="*/ 2 h 1637"/>
                  <a:gd name="T56" fmla="*/ 2 w 616"/>
                  <a:gd name="T57" fmla="*/ 1 h 1637"/>
                  <a:gd name="T58" fmla="*/ 1 w 616"/>
                  <a:gd name="T59" fmla="*/ 1 h 1637"/>
                  <a:gd name="T60" fmla="*/ 1 w 616"/>
                  <a:gd name="T61" fmla="*/ 1 h 1637"/>
                  <a:gd name="T62" fmla="*/ 1 w 616"/>
                  <a:gd name="T63" fmla="*/ 0 h 1637"/>
                  <a:gd name="T64" fmla="*/ 0 w 616"/>
                  <a:gd name="T65" fmla="*/ 0 h 1637"/>
                  <a:gd name="T66" fmla="*/ 0 w 616"/>
                  <a:gd name="T67" fmla="*/ 0 h 1637"/>
                  <a:gd name="T68" fmla="*/ 0 w 616"/>
                  <a:gd name="T69" fmla="*/ 0 h 163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616"/>
                  <a:gd name="T106" fmla="*/ 0 h 1637"/>
                  <a:gd name="T107" fmla="*/ 616 w 616"/>
                  <a:gd name="T108" fmla="*/ 1637 h 163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616" h="1637">
                    <a:moveTo>
                      <a:pt x="0" y="18"/>
                    </a:moveTo>
                    <a:lnTo>
                      <a:pt x="0" y="18"/>
                    </a:lnTo>
                    <a:lnTo>
                      <a:pt x="37" y="39"/>
                    </a:lnTo>
                    <a:lnTo>
                      <a:pt x="74" y="62"/>
                    </a:lnTo>
                    <a:lnTo>
                      <a:pt x="109" y="85"/>
                    </a:lnTo>
                    <a:lnTo>
                      <a:pt x="146" y="112"/>
                    </a:lnTo>
                    <a:lnTo>
                      <a:pt x="183" y="139"/>
                    </a:lnTo>
                    <a:lnTo>
                      <a:pt x="217" y="167"/>
                    </a:lnTo>
                    <a:lnTo>
                      <a:pt x="251" y="198"/>
                    </a:lnTo>
                    <a:lnTo>
                      <a:pt x="285" y="231"/>
                    </a:lnTo>
                    <a:lnTo>
                      <a:pt x="318" y="266"/>
                    </a:lnTo>
                    <a:lnTo>
                      <a:pt x="351" y="302"/>
                    </a:lnTo>
                    <a:lnTo>
                      <a:pt x="380" y="340"/>
                    </a:lnTo>
                    <a:lnTo>
                      <a:pt x="409" y="381"/>
                    </a:lnTo>
                    <a:lnTo>
                      <a:pt x="436" y="421"/>
                    </a:lnTo>
                    <a:lnTo>
                      <a:pt x="463" y="466"/>
                    </a:lnTo>
                    <a:lnTo>
                      <a:pt x="485" y="513"/>
                    </a:lnTo>
                    <a:lnTo>
                      <a:pt x="507" y="561"/>
                    </a:lnTo>
                    <a:lnTo>
                      <a:pt x="527" y="610"/>
                    </a:lnTo>
                    <a:lnTo>
                      <a:pt x="545" y="662"/>
                    </a:lnTo>
                    <a:lnTo>
                      <a:pt x="560" y="717"/>
                    </a:lnTo>
                    <a:lnTo>
                      <a:pt x="573" y="775"/>
                    </a:lnTo>
                    <a:lnTo>
                      <a:pt x="582" y="832"/>
                    </a:lnTo>
                    <a:lnTo>
                      <a:pt x="590" y="894"/>
                    </a:lnTo>
                    <a:lnTo>
                      <a:pt x="594" y="956"/>
                    </a:lnTo>
                    <a:lnTo>
                      <a:pt x="593" y="1021"/>
                    </a:lnTo>
                    <a:lnTo>
                      <a:pt x="593" y="1090"/>
                    </a:lnTo>
                    <a:lnTo>
                      <a:pt x="586" y="1159"/>
                    </a:lnTo>
                    <a:lnTo>
                      <a:pt x="577" y="1231"/>
                    </a:lnTo>
                    <a:lnTo>
                      <a:pt x="564" y="1306"/>
                    </a:lnTo>
                    <a:lnTo>
                      <a:pt x="547" y="1384"/>
                    </a:lnTo>
                    <a:lnTo>
                      <a:pt x="526" y="1464"/>
                    </a:lnTo>
                    <a:lnTo>
                      <a:pt x="501" y="1544"/>
                    </a:lnTo>
                    <a:lnTo>
                      <a:pt x="472" y="1629"/>
                    </a:lnTo>
                    <a:lnTo>
                      <a:pt x="493" y="1637"/>
                    </a:lnTo>
                    <a:lnTo>
                      <a:pt x="522" y="1552"/>
                    </a:lnTo>
                    <a:lnTo>
                      <a:pt x="547" y="1469"/>
                    </a:lnTo>
                    <a:lnTo>
                      <a:pt x="568" y="1389"/>
                    </a:lnTo>
                    <a:lnTo>
                      <a:pt x="585" y="1312"/>
                    </a:lnTo>
                    <a:lnTo>
                      <a:pt x="598" y="1234"/>
                    </a:lnTo>
                    <a:lnTo>
                      <a:pt x="607" y="1162"/>
                    </a:lnTo>
                    <a:lnTo>
                      <a:pt x="614" y="1090"/>
                    </a:lnTo>
                    <a:lnTo>
                      <a:pt x="616" y="1021"/>
                    </a:lnTo>
                    <a:lnTo>
                      <a:pt x="615" y="956"/>
                    </a:lnTo>
                    <a:lnTo>
                      <a:pt x="611" y="891"/>
                    </a:lnTo>
                    <a:lnTo>
                      <a:pt x="603" y="830"/>
                    </a:lnTo>
                    <a:lnTo>
                      <a:pt x="594" y="769"/>
                    </a:lnTo>
                    <a:lnTo>
                      <a:pt x="581" y="712"/>
                    </a:lnTo>
                    <a:lnTo>
                      <a:pt x="566" y="656"/>
                    </a:lnTo>
                    <a:lnTo>
                      <a:pt x="548" y="603"/>
                    </a:lnTo>
                    <a:lnTo>
                      <a:pt x="528" y="553"/>
                    </a:lnTo>
                    <a:lnTo>
                      <a:pt x="506" y="503"/>
                    </a:lnTo>
                    <a:lnTo>
                      <a:pt x="481" y="456"/>
                    </a:lnTo>
                    <a:lnTo>
                      <a:pt x="455" y="411"/>
                    </a:lnTo>
                    <a:lnTo>
                      <a:pt x="427" y="368"/>
                    </a:lnTo>
                    <a:lnTo>
                      <a:pt x="398" y="327"/>
                    </a:lnTo>
                    <a:lnTo>
                      <a:pt x="367" y="289"/>
                    </a:lnTo>
                    <a:lnTo>
                      <a:pt x="334" y="251"/>
                    </a:lnTo>
                    <a:lnTo>
                      <a:pt x="301" y="215"/>
                    </a:lnTo>
                    <a:lnTo>
                      <a:pt x="267" y="182"/>
                    </a:lnTo>
                    <a:lnTo>
                      <a:pt x="233" y="151"/>
                    </a:lnTo>
                    <a:lnTo>
                      <a:pt x="196" y="121"/>
                    </a:lnTo>
                    <a:lnTo>
                      <a:pt x="159" y="93"/>
                    </a:lnTo>
                    <a:lnTo>
                      <a:pt x="122" y="67"/>
                    </a:lnTo>
                    <a:lnTo>
                      <a:pt x="84" y="43"/>
                    </a:lnTo>
                    <a:lnTo>
                      <a:pt x="47" y="21"/>
                    </a:lnTo>
                    <a:lnTo>
                      <a:pt x="11" y="0"/>
                    </a:lnTo>
                    <a:lnTo>
                      <a:pt x="0" y="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6145" name="Freeform 287"/>
              <p:cNvSpPr>
                <a:spLocks/>
              </p:cNvSpPr>
              <p:nvPr/>
            </p:nvSpPr>
            <p:spPr bwMode="auto">
              <a:xfrm>
                <a:off x="3292" y="3086"/>
                <a:ext cx="63" cy="55"/>
              </a:xfrm>
              <a:custGeom>
                <a:avLst/>
                <a:gdLst>
                  <a:gd name="T0" fmla="*/ 0 w 356"/>
                  <a:gd name="T1" fmla="*/ 0 h 309"/>
                  <a:gd name="T2" fmla="*/ 0 w 356"/>
                  <a:gd name="T3" fmla="*/ 0 h 309"/>
                  <a:gd name="T4" fmla="*/ 0 w 356"/>
                  <a:gd name="T5" fmla="*/ 0 h 309"/>
                  <a:gd name="T6" fmla="*/ 0 w 356"/>
                  <a:gd name="T7" fmla="*/ 0 h 309"/>
                  <a:gd name="T8" fmla="*/ 0 w 356"/>
                  <a:gd name="T9" fmla="*/ 1 h 309"/>
                  <a:gd name="T10" fmla="*/ 0 w 356"/>
                  <a:gd name="T11" fmla="*/ 1 h 309"/>
                  <a:gd name="T12" fmla="*/ 0 w 356"/>
                  <a:gd name="T13" fmla="*/ 1 h 309"/>
                  <a:gd name="T14" fmla="*/ 1 w 356"/>
                  <a:gd name="T15" fmla="*/ 1 h 309"/>
                  <a:gd name="T16" fmla="*/ 1 w 356"/>
                  <a:gd name="T17" fmla="*/ 1 h 309"/>
                  <a:gd name="T18" fmla="*/ 1 w 356"/>
                  <a:gd name="T19" fmla="*/ 1 h 309"/>
                  <a:gd name="T20" fmla="*/ 1 w 356"/>
                  <a:gd name="T21" fmla="*/ 1 h 309"/>
                  <a:gd name="T22" fmla="*/ 1 w 356"/>
                  <a:gd name="T23" fmla="*/ 1 h 309"/>
                  <a:gd name="T24" fmla="*/ 1 w 356"/>
                  <a:gd name="T25" fmla="*/ 1 h 309"/>
                  <a:gd name="T26" fmla="*/ 1 w 356"/>
                  <a:gd name="T27" fmla="*/ 1 h 309"/>
                  <a:gd name="T28" fmla="*/ 1 w 356"/>
                  <a:gd name="T29" fmla="*/ 1 h 309"/>
                  <a:gd name="T30" fmla="*/ 2 w 356"/>
                  <a:gd name="T31" fmla="*/ 2 h 309"/>
                  <a:gd name="T32" fmla="*/ 2 w 356"/>
                  <a:gd name="T33" fmla="*/ 2 h 309"/>
                  <a:gd name="T34" fmla="*/ 2 w 356"/>
                  <a:gd name="T35" fmla="*/ 2 h 309"/>
                  <a:gd name="T36" fmla="*/ 2 w 356"/>
                  <a:gd name="T37" fmla="*/ 2 h 309"/>
                  <a:gd name="T38" fmla="*/ 2 w 356"/>
                  <a:gd name="T39" fmla="*/ 2 h 309"/>
                  <a:gd name="T40" fmla="*/ 2 w 356"/>
                  <a:gd name="T41" fmla="*/ 1 h 309"/>
                  <a:gd name="T42" fmla="*/ 1 w 356"/>
                  <a:gd name="T43" fmla="*/ 1 h 309"/>
                  <a:gd name="T44" fmla="*/ 1 w 356"/>
                  <a:gd name="T45" fmla="*/ 1 h 309"/>
                  <a:gd name="T46" fmla="*/ 1 w 356"/>
                  <a:gd name="T47" fmla="*/ 1 h 309"/>
                  <a:gd name="T48" fmla="*/ 1 w 356"/>
                  <a:gd name="T49" fmla="*/ 1 h 309"/>
                  <a:gd name="T50" fmla="*/ 1 w 356"/>
                  <a:gd name="T51" fmla="*/ 1 h 309"/>
                  <a:gd name="T52" fmla="*/ 1 w 356"/>
                  <a:gd name="T53" fmla="*/ 1 h 309"/>
                  <a:gd name="T54" fmla="*/ 1 w 356"/>
                  <a:gd name="T55" fmla="*/ 1 h 309"/>
                  <a:gd name="T56" fmla="*/ 1 w 356"/>
                  <a:gd name="T57" fmla="*/ 1 h 309"/>
                  <a:gd name="T58" fmla="*/ 1 w 356"/>
                  <a:gd name="T59" fmla="*/ 1 h 309"/>
                  <a:gd name="T60" fmla="*/ 0 w 356"/>
                  <a:gd name="T61" fmla="*/ 1 h 309"/>
                  <a:gd name="T62" fmla="*/ 0 w 356"/>
                  <a:gd name="T63" fmla="*/ 0 h 309"/>
                  <a:gd name="T64" fmla="*/ 0 w 356"/>
                  <a:gd name="T65" fmla="*/ 0 h 309"/>
                  <a:gd name="T66" fmla="*/ 0 w 356"/>
                  <a:gd name="T67" fmla="*/ 0 h 309"/>
                  <a:gd name="T68" fmla="*/ 0 w 356"/>
                  <a:gd name="T69" fmla="*/ 0 h 309"/>
                  <a:gd name="T70" fmla="*/ 0 w 356"/>
                  <a:gd name="T71" fmla="*/ 0 h 309"/>
                  <a:gd name="T72" fmla="*/ 0 w 356"/>
                  <a:gd name="T73" fmla="*/ 0 h 309"/>
                  <a:gd name="T74" fmla="*/ 0 w 356"/>
                  <a:gd name="T75" fmla="*/ 0 h 309"/>
                  <a:gd name="T76" fmla="*/ 0 w 356"/>
                  <a:gd name="T77" fmla="*/ 0 h 309"/>
                  <a:gd name="T78" fmla="*/ 0 w 356"/>
                  <a:gd name="T79" fmla="*/ 0 h 30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356"/>
                  <a:gd name="T121" fmla="*/ 0 h 309"/>
                  <a:gd name="T122" fmla="*/ 356 w 356"/>
                  <a:gd name="T123" fmla="*/ 309 h 309"/>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356" h="309">
                    <a:moveTo>
                      <a:pt x="25" y="36"/>
                    </a:moveTo>
                    <a:lnTo>
                      <a:pt x="5" y="44"/>
                    </a:lnTo>
                    <a:lnTo>
                      <a:pt x="17" y="60"/>
                    </a:lnTo>
                    <a:lnTo>
                      <a:pt x="29" y="74"/>
                    </a:lnTo>
                    <a:lnTo>
                      <a:pt x="43" y="91"/>
                    </a:lnTo>
                    <a:lnTo>
                      <a:pt x="58" y="107"/>
                    </a:lnTo>
                    <a:lnTo>
                      <a:pt x="73" y="123"/>
                    </a:lnTo>
                    <a:lnTo>
                      <a:pt x="90" y="139"/>
                    </a:lnTo>
                    <a:lnTo>
                      <a:pt x="110" y="156"/>
                    </a:lnTo>
                    <a:lnTo>
                      <a:pt x="130" y="172"/>
                    </a:lnTo>
                    <a:lnTo>
                      <a:pt x="151" y="189"/>
                    </a:lnTo>
                    <a:lnTo>
                      <a:pt x="173" y="204"/>
                    </a:lnTo>
                    <a:lnTo>
                      <a:pt x="198" y="221"/>
                    </a:lnTo>
                    <a:lnTo>
                      <a:pt x="223" y="238"/>
                    </a:lnTo>
                    <a:lnTo>
                      <a:pt x="252" y="256"/>
                    </a:lnTo>
                    <a:lnTo>
                      <a:pt x="281" y="273"/>
                    </a:lnTo>
                    <a:lnTo>
                      <a:pt x="312" y="291"/>
                    </a:lnTo>
                    <a:lnTo>
                      <a:pt x="345" y="309"/>
                    </a:lnTo>
                    <a:lnTo>
                      <a:pt x="356" y="291"/>
                    </a:lnTo>
                    <a:lnTo>
                      <a:pt x="323" y="273"/>
                    </a:lnTo>
                    <a:lnTo>
                      <a:pt x="291" y="254"/>
                    </a:lnTo>
                    <a:lnTo>
                      <a:pt x="262" y="237"/>
                    </a:lnTo>
                    <a:lnTo>
                      <a:pt x="236" y="220"/>
                    </a:lnTo>
                    <a:lnTo>
                      <a:pt x="211" y="203"/>
                    </a:lnTo>
                    <a:lnTo>
                      <a:pt x="186" y="186"/>
                    </a:lnTo>
                    <a:lnTo>
                      <a:pt x="164" y="170"/>
                    </a:lnTo>
                    <a:lnTo>
                      <a:pt x="143" y="153"/>
                    </a:lnTo>
                    <a:lnTo>
                      <a:pt x="123" y="137"/>
                    </a:lnTo>
                    <a:lnTo>
                      <a:pt x="106" y="123"/>
                    </a:lnTo>
                    <a:lnTo>
                      <a:pt x="89" y="107"/>
                    </a:lnTo>
                    <a:lnTo>
                      <a:pt x="73" y="91"/>
                    </a:lnTo>
                    <a:lnTo>
                      <a:pt x="59" y="76"/>
                    </a:lnTo>
                    <a:lnTo>
                      <a:pt x="47" y="61"/>
                    </a:lnTo>
                    <a:lnTo>
                      <a:pt x="35" y="47"/>
                    </a:lnTo>
                    <a:lnTo>
                      <a:pt x="23" y="31"/>
                    </a:lnTo>
                    <a:lnTo>
                      <a:pt x="4" y="39"/>
                    </a:lnTo>
                    <a:lnTo>
                      <a:pt x="23" y="31"/>
                    </a:lnTo>
                    <a:lnTo>
                      <a:pt x="0" y="0"/>
                    </a:lnTo>
                    <a:lnTo>
                      <a:pt x="4" y="39"/>
                    </a:lnTo>
                    <a:lnTo>
                      <a:pt x="25" y="3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6146" name="Freeform 288"/>
              <p:cNvSpPr>
                <a:spLocks/>
              </p:cNvSpPr>
              <p:nvPr/>
            </p:nvSpPr>
            <p:spPr bwMode="auto">
              <a:xfrm>
                <a:off x="3293" y="3093"/>
                <a:ext cx="147" cy="336"/>
              </a:xfrm>
              <a:custGeom>
                <a:avLst/>
                <a:gdLst>
                  <a:gd name="T0" fmla="*/ 5 w 834"/>
                  <a:gd name="T1" fmla="*/ 10 h 1901"/>
                  <a:gd name="T2" fmla="*/ 4 w 834"/>
                  <a:gd name="T3" fmla="*/ 10 h 1901"/>
                  <a:gd name="T4" fmla="*/ 4 w 834"/>
                  <a:gd name="T5" fmla="*/ 10 h 1901"/>
                  <a:gd name="T6" fmla="*/ 4 w 834"/>
                  <a:gd name="T7" fmla="*/ 10 h 1901"/>
                  <a:gd name="T8" fmla="*/ 3 w 834"/>
                  <a:gd name="T9" fmla="*/ 9 h 1901"/>
                  <a:gd name="T10" fmla="*/ 3 w 834"/>
                  <a:gd name="T11" fmla="*/ 8 h 1901"/>
                  <a:gd name="T12" fmla="*/ 2 w 834"/>
                  <a:gd name="T13" fmla="*/ 8 h 1901"/>
                  <a:gd name="T14" fmla="*/ 2 w 834"/>
                  <a:gd name="T15" fmla="*/ 7 h 1901"/>
                  <a:gd name="T16" fmla="*/ 2 w 834"/>
                  <a:gd name="T17" fmla="*/ 6 h 1901"/>
                  <a:gd name="T18" fmla="*/ 1 w 834"/>
                  <a:gd name="T19" fmla="*/ 5 h 1901"/>
                  <a:gd name="T20" fmla="*/ 1 w 834"/>
                  <a:gd name="T21" fmla="*/ 5 h 1901"/>
                  <a:gd name="T22" fmla="*/ 1 w 834"/>
                  <a:gd name="T23" fmla="*/ 4 h 1901"/>
                  <a:gd name="T24" fmla="*/ 1 w 834"/>
                  <a:gd name="T25" fmla="*/ 3 h 1901"/>
                  <a:gd name="T26" fmla="*/ 1 w 834"/>
                  <a:gd name="T27" fmla="*/ 2 h 1901"/>
                  <a:gd name="T28" fmla="*/ 0 w 834"/>
                  <a:gd name="T29" fmla="*/ 1 h 1901"/>
                  <a:gd name="T30" fmla="*/ 0 w 834"/>
                  <a:gd name="T31" fmla="*/ 1 h 1901"/>
                  <a:gd name="T32" fmla="*/ 0 w 834"/>
                  <a:gd name="T33" fmla="*/ 0 h 1901"/>
                  <a:gd name="T34" fmla="*/ 0 w 834"/>
                  <a:gd name="T35" fmla="*/ 0 h 1901"/>
                  <a:gd name="T36" fmla="*/ 0 w 834"/>
                  <a:gd name="T37" fmla="*/ 1 h 1901"/>
                  <a:gd name="T38" fmla="*/ 0 w 834"/>
                  <a:gd name="T39" fmla="*/ 2 h 1901"/>
                  <a:gd name="T40" fmla="*/ 1 w 834"/>
                  <a:gd name="T41" fmla="*/ 3 h 1901"/>
                  <a:gd name="T42" fmla="*/ 1 w 834"/>
                  <a:gd name="T43" fmla="*/ 4 h 1901"/>
                  <a:gd name="T44" fmla="*/ 1 w 834"/>
                  <a:gd name="T45" fmla="*/ 4 h 1901"/>
                  <a:gd name="T46" fmla="*/ 1 w 834"/>
                  <a:gd name="T47" fmla="*/ 5 h 1901"/>
                  <a:gd name="T48" fmla="*/ 2 w 834"/>
                  <a:gd name="T49" fmla="*/ 6 h 1901"/>
                  <a:gd name="T50" fmla="*/ 2 w 834"/>
                  <a:gd name="T51" fmla="*/ 7 h 1901"/>
                  <a:gd name="T52" fmla="*/ 2 w 834"/>
                  <a:gd name="T53" fmla="*/ 7 h 1901"/>
                  <a:gd name="T54" fmla="*/ 2 w 834"/>
                  <a:gd name="T55" fmla="*/ 8 h 1901"/>
                  <a:gd name="T56" fmla="*/ 3 w 834"/>
                  <a:gd name="T57" fmla="*/ 9 h 1901"/>
                  <a:gd name="T58" fmla="*/ 3 w 834"/>
                  <a:gd name="T59" fmla="*/ 9 h 1901"/>
                  <a:gd name="T60" fmla="*/ 4 w 834"/>
                  <a:gd name="T61" fmla="*/ 10 h 1901"/>
                  <a:gd name="T62" fmla="*/ 4 w 834"/>
                  <a:gd name="T63" fmla="*/ 10 h 1901"/>
                  <a:gd name="T64" fmla="*/ 4 w 834"/>
                  <a:gd name="T65" fmla="*/ 10 h 1901"/>
                  <a:gd name="T66" fmla="*/ 5 w 834"/>
                  <a:gd name="T67" fmla="*/ 10 h 1901"/>
                  <a:gd name="T68" fmla="*/ 5 w 834"/>
                  <a:gd name="T69" fmla="*/ 10 h 1901"/>
                  <a:gd name="T70" fmla="*/ 4 w 834"/>
                  <a:gd name="T71" fmla="*/ 10 h 190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34"/>
                  <a:gd name="T109" fmla="*/ 0 h 1901"/>
                  <a:gd name="T110" fmla="*/ 834 w 834"/>
                  <a:gd name="T111" fmla="*/ 1901 h 190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34" h="1901">
                    <a:moveTo>
                      <a:pt x="813" y="1884"/>
                    </a:moveTo>
                    <a:lnTo>
                      <a:pt x="826" y="1878"/>
                    </a:lnTo>
                    <a:lnTo>
                      <a:pt x="797" y="1866"/>
                    </a:lnTo>
                    <a:lnTo>
                      <a:pt x="767" y="1849"/>
                    </a:lnTo>
                    <a:lnTo>
                      <a:pt x="735" y="1825"/>
                    </a:lnTo>
                    <a:lnTo>
                      <a:pt x="704" y="1798"/>
                    </a:lnTo>
                    <a:lnTo>
                      <a:pt x="672" y="1764"/>
                    </a:lnTo>
                    <a:lnTo>
                      <a:pt x="641" y="1727"/>
                    </a:lnTo>
                    <a:lnTo>
                      <a:pt x="608" y="1683"/>
                    </a:lnTo>
                    <a:lnTo>
                      <a:pt x="575" y="1636"/>
                    </a:lnTo>
                    <a:lnTo>
                      <a:pt x="542" y="1586"/>
                    </a:lnTo>
                    <a:lnTo>
                      <a:pt x="511" y="1532"/>
                    </a:lnTo>
                    <a:lnTo>
                      <a:pt x="478" y="1475"/>
                    </a:lnTo>
                    <a:lnTo>
                      <a:pt x="448" y="1413"/>
                    </a:lnTo>
                    <a:lnTo>
                      <a:pt x="416" y="1350"/>
                    </a:lnTo>
                    <a:lnTo>
                      <a:pt x="386" y="1286"/>
                    </a:lnTo>
                    <a:lnTo>
                      <a:pt x="356" y="1217"/>
                    </a:lnTo>
                    <a:lnTo>
                      <a:pt x="325" y="1146"/>
                    </a:lnTo>
                    <a:lnTo>
                      <a:pt x="297" y="1076"/>
                    </a:lnTo>
                    <a:lnTo>
                      <a:pt x="269" y="1002"/>
                    </a:lnTo>
                    <a:lnTo>
                      <a:pt x="243" y="928"/>
                    </a:lnTo>
                    <a:lnTo>
                      <a:pt x="216" y="854"/>
                    </a:lnTo>
                    <a:lnTo>
                      <a:pt x="193" y="778"/>
                    </a:lnTo>
                    <a:lnTo>
                      <a:pt x="169" y="704"/>
                    </a:lnTo>
                    <a:lnTo>
                      <a:pt x="147" y="628"/>
                    </a:lnTo>
                    <a:lnTo>
                      <a:pt x="126" y="553"/>
                    </a:lnTo>
                    <a:lnTo>
                      <a:pt x="106" y="478"/>
                    </a:lnTo>
                    <a:lnTo>
                      <a:pt x="89" y="405"/>
                    </a:lnTo>
                    <a:lnTo>
                      <a:pt x="73" y="332"/>
                    </a:lnTo>
                    <a:lnTo>
                      <a:pt x="59" y="262"/>
                    </a:lnTo>
                    <a:lnTo>
                      <a:pt x="46" y="195"/>
                    </a:lnTo>
                    <a:lnTo>
                      <a:pt x="35" y="128"/>
                    </a:lnTo>
                    <a:lnTo>
                      <a:pt x="27" y="62"/>
                    </a:lnTo>
                    <a:lnTo>
                      <a:pt x="21" y="0"/>
                    </a:lnTo>
                    <a:lnTo>
                      <a:pt x="0" y="3"/>
                    </a:lnTo>
                    <a:lnTo>
                      <a:pt x="6" y="65"/>
                    </a:lnTo>
                    <a:lnTo>
                      <a:pt x="14" y="130"/>
                    </a:lnTo>
                    <a:lnTo>
                      <a:pt x="25" y="197"/>
                    </a:lnTo>
                    <a:lnTo>
                      <a:pt x="38" y="267"/>
                    </a:lnTo>
                    <a:lnTo>
                      <a:pt x="52" y="338"/>
                    </a:lnTo>
                    <a:lnTo>
                      <a:pt x="68" y="410"/>
                    </a:lnTo>
                    <a:lnTo>
                      <a:pt x="85" y="483"/>
                    </a:lnTo>
                    <a:lnTo>
                      <a:pt x="105" y="558"/>
                    </a:lnTo>
                    <a:lnTo>
                      <a:pt x="126" y="633"/>
                    </a:lnTo>
                    <a:lnTo>
                      <a:pt x="148" y="709"/>
                    </a:lnTo>
                    <a:lnTo>
                      <a:pt x="172" y="785"/>
                    </a:lnTo>
                    <a:lnTo>
                      <a:pt x="195" y="862"/>
                    </a:lnTo>
                    <a:lnTo>
                      <a:pt x="222" y="936"/>
                    </a:lnTo>
                    <a:lnTo>
                      <a:pt x="248" y="1010"/>
                    </a:lnTo>
                    <a:lnTo>
                      <a:pt x="276" y="1083"/>
                    </a:lnTo>
                    <a:lnTo>
                      <a:pt x="304" y="1154"/>
                    </a:lnTo>
                    <a:lnTo>
                      <a:pt x="335" y="1225"/>
                    </a:lnTo>
                    <a:lnTo>
                      <a:pt x="365" y="1293"/>
                    </a:lnTo>
                    <a:lnTo>
                      <a:pt x="395" y="1360"/>
                    </a:lnTo>
                    <a:lnTo>
                      <a:pt x="427" y="1423"/>
                    </a:lnTo>
                    <a:lnTo>
                      <a:pt x="459" y="1485"/>
                    </a:lnTo>
                    <a:lnTo>
                      <a:pt x="492" y="1543"/>
                    </a:lnTo>
                    <a:lnTo>
                      <a:pt x="524" y="1597"/>
                    </a:lnTo>
                    <a:lnTo>
                      <a:pt x="557" y="1649"/>
                    </a:lnTo>
                    <a:lnTo>
                      <a:pt x="589" y="1697"/>
                    </a:lnTo>
                    <a:lnTo>
                      <a:pt x="622" y="1740"/>
                    </a:lnTo>
                    <a:lnTo>
                      <a:pt x="656" y="1779"/>
                    </a:lnTo>
                    <a:lnTo>
                      <a:pt x="688" y="1813"/>
                    </a:lnTo>
                    <a:lnTo>
                      <a:pt x="722" y="1844"/>
                    </a:lnTo>
                    <a:lnTo>
                      <a:pt x="754" y="1867"/>
                    </a:lnTo>
                    <a:lnTo>
                      <a:pt x="786" y="1887"/>
                    </a:lnTo>
                    <a:lnTo>
                      <a:pt x="821" y="1899"/>
                    </a:lnTo>
                    <a:lnTo>
                      <a:pt x="834" y="1892"/>
                    </a:lnTo>
                    <a:lnTo>
                      <a:pt x="821" y="1899"/>
                    </a:lnTo>
                    <a:lnTo>
                      <a:pt x="830" y="1901"/>
                    </a:lnTo>
                    <a:lnTo>
                      <a:pt x="834" y="1892"/>
                    </a:lnTo>
                    <a:lnTo>
                      <a:pt x="813" y="188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6147" name="Freeform 289"/>
              <p:cNvSpPr>
                <a:spLocks/>
              </p:cNvSpPr>
              <p:nvPr/>
            </p:nvSpPr>
            <p:spPr bwMode="auto">
              <a:xfrm>
                <a:off x="3422" y="3193"/>
                <a:ext cx="156" cy="321"/>
              </a:xfrm>
              <a:custGeom>
                <a:avLst/>
                <a:gdLst>
                  <a:gd name="T0" fmla="*/ 0 w 884"/>
                  <a:gd name="T1" fmla="*/ 10 h 1814"/>
                  <a:gd name="T2" fmla="*/ 0 w 884"/>
                  <a:gd name="T3" fmla="*/ 9 h 1814"/>
                  <a:gd name="T4" fmla="*/ 0 w 884"/>
                  <a:gd name="T5" fmla="*/ 8 h 1814"/>
                  <a:gd name="T6" fmla="*/ 0 w 884"/>
                  <a:gd name="T7" fmla="*/ 8 h 1814"/>
                  <a:gd name="T8" fmla="*/ 0 w 884"/>
                  <a:gd name="T9" fmla="*/ 7 h 1814"/>
                  <a:gd name="T10" fmla="*/ 0 w 884"/>
                  <a:gd name="T11" fmla="*/ 7 h 1814"/>
                  <a:gd name="T12" fmla="*/ 0 w 884"/>
                  <a:gd name="T13" fmla="*/ 6 h 1814"/>
                  <a:gd name="T14" fmla="*/ 0 w 884"/>
                  <a:gd name="T15" fmla="*/ 6 h 1814"/>
                  <a:gd name="T16" fmla="*/ 1 w 884"/>
                  <a:gd name="T17" fmla="*/ 5 h 1814"/>
                  <a:gd name="T18" fmla="*/ 1 w 884"/>
                  <a:gd name="T19" fmla="*/ 5 h 1814"/>
                  <a:gd name="T20" fmla="*/ 1 w 884"/>
                  <a:gd name="T21" fmla="*/ 4 h 1814"/>
                  <a:gd name="T22" fmla="*/ 1 w 884"/>
                  <a:gd name="T23" fmla="*/ 4 h 1814"/>
                  <a:gd name="T24" fmla="*/ 1 w 884"/>
                  <a:gd name="T25" fmla="*/ 4 h 1814"/>
                  <a:gd name="T26" fmla="*/ 1 w 884"/>
                  <a:gd name="T27" fmla="*/ 4 h 1814"/>
                  <a:gd name="T28" fmla="*/ 2 w 884"/>
                  <a:gd name="T29" fmla="*/ 3 h 1814"/>
                  <a:gd name="T30" fmla="*/ 2 w 884"/>
                  <a:gd name="T31" fmla="*/ 3 h 1814"/>
                  <a:gd name="T32" fmla="*/ 2 w 884"/>
                  <a:gd name="T33" fmla="*/ 2 h 1814"/>
                  <a:gd name="T34" fmla="*/ 3 w 884"/>
                  <a:gd name="T35" fmla="*/ 2 h 1814"/>
                  <a:gd name="T36" fmla="*/ 4 w 884"/>
                  <a:gd name="T37" fmla="*/ 2 h 1814"/>
                  <a:gd name="T38" fmla="*/ 4 w 884"/>
                  <a:gd name="T39" fmla="*/ 1 h 1814"/>
                  <a:gd name="T40" fmla="*/ 4 w 884"/>
                  <a:gd name="T41" fmla="*/ 1 h 1814"/>
                  <a:gd name="T42" fmla="*/ 4 w 884"/>
                  <a:gd name="T43" fmla="*/ 1 h 1814"/>
                  <a:gd name="T44" fmla="*/ 5 w 884"/>
                  <a:gd name="T45" fmla="*/ 1 h 1814"/>
                  <a:gd name="T46" fmla="*/ 5 w 884"/>
                  <a:gd name="T47" fmla="*/ 0 h 1814"/>
                  <a:gd name="T48" fmla="*/ 5 w 884"/>
                  <a:gd name="T49" fmla="*/ 1 h 1814"/>
                  <a:gd name="T50" fmla="*/ 5 w 884"/>
                  <a:gd name="T51" fmla="*/ 2 h 1814"/>
                  <a:gd name="T52" fmla="*/ 5 w 884"/>
                  <a:gd name="T53" fmla="*/ 2 h 1814"/>
                  <a:gd name="T54" fmla="*/ 5 w 884"/>
                  <a:gd name="T55" fmla="*/ 3 h 1814"/>
                  <a:gd name="T56" fmla="*/ 5 w 884"/>
                  <a:gd name="T57" fmla="*/ 4 h 1814"/>
                  <a:gd name="T58" fmla="*/ 5 w 884"/>
                  <a:gd name="T59" fmla="*/ 4 h 1814"/>
                  <a:gd name="T60" fmla="*/ 5 w 884"/>
                  <a:gd name="T61" fmla="*/ 5 h 1814"/>
                  <a:gd name="T62" fmla="*/ 5 w 884"/>
                  <a:gd name="T63" fmla="*/ 5 h 1814"/>
                  <a:gd name="T64" fmla="*/ 4 w 884"/>
                  <a:gd name="T65" fmla="*/ 6 h 1814"/>
                  <a:gd name="T66" fmla="*/ 4 w 884"/>
                  <a:gd name="T67" fmla="*/ 6 h 1814"/>
                  <a:gd name="T68" fmla="*/ 4 w 884"/>
                  <a:gd name="T69" fmla="*/ 7 h 1814"/>
                  <a:gd name="T70" fmla="*/ 3 w 884"/>
                  <a:gd name="T71" fmla="*/ 7 h 1814"/>
                  <a:gd name="T72" fmla="*/ 3 w 884"/>
                  <a:gd name="T73" fmla="*/ 8 h 1814"/>
                  <a:gd name="T74" fmla="*/ 2 w 884"/>
                  <a:gd name="T75" fmla="*/ 8 h 1814"/>
                  <a:gd name="T76" fmla="*/ 1 w 884"/>
                  <a:gd name="T77" fmla="*/ 9 h 1814"/>
                  <a:gd name="T78" fmla="*/ 1 w 884"/>
                  <a:gd name="T79" fmla="*/ 10 h 181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884"/>
                  <a:gd name="T121" fmla="*/ 0 h 1814"/>
                  <a:gd name="T122" fmla="*/ 884 w 884"/>
                  <a:gd name="T123" fmla="*/ 1814 h 181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884" h="1814">
                    <a:moveTo>
                      <a:pt x="20" y="1814"/>
                    </a:moveTo>
                    <a:lnTo>
                      <a:pt x="13" y="1747"/>
                    </a:lnTo>
                    <a:lnTo>
                      <a:pt x="8" y="1681"/>
                    </a:lnTo>
                    <a:lnTo>
                      <a:pt x="3" y="1619"/>
                    </a:lnTo>
                    <a:lnTo>
                      <a:pt x="1" y="1559"/>
                    </a:lnTo>
                    <a:lnTo>
                      <a:pt x="0" y="1501"/>
                    </a:lnTo>
                    <a:lnTo>
                      <a:pt x="0" y="1445"/>
                    </a:lnTo>
                    <a:lnTo>
                      <a:pt x="1" y="1391"/>
                    </a:lnTo>
                    <a:lnTo>
                      <a:pt x="4" y="1338"/>
                    </a:lnTo>
                    <a:lnTo>
                      <a:pt x="8" y="1288"/>
                    </a:lnTo>
                    <a:lnTo>
                      <a:pt x="14" y="1240"/>
                    </a:lnTo>
                    <a:lnTo>
                      <a:pt x="21" y="1194"/>
                    </a:lnTo>
                    <a:lnTo>
                      <a:pt x="29" y="1149"/>
                    </a:lnTo>
                    <a:lnTo>
                      <a:pt x="37" y="1106"/>
                    </a:lnTo>
                    <a:lnTo>
                      <a:pt x="47" y="1064"/>
                    </a:lnTo>
                    <a:lnTo>
                      <a:pt x="59" y="1025"/>
                    </a:lnTo>
                    <a:lnTo>
                      <a:pt x="71" y="985"/>
                    </a:lnTo>
                    <a:lnTo>
                      <a:pt x="84" y="948"/>
                    </a:lnTo>
                    <a:lnTo>
                      <a:pt x="98" y="913"/>
                    </a:lnTo>
                    <a:lnTo>
                      <a:pt x="113" y="877"/>
                    </a:lnTo>
                    <a:lnTo>
                      <a:pt x="129" y="845"/>
                    </a:lnTo>
                    <a:lnTo>
                      <a:pt x="146" y="812"/>
                    </a:lnTo>
                    <a:lnTo>
                      <a:pt x="164" y="780"/>
                    </a:lnTo>
                    <a:lnTo>
                      <a:pt x="183" y="750"/>
                    </a:lnTo>
                    <a:lnTo>
                      <a:pt x="202" y="720"/>
                    </a:lnTo>
                    <a:lnTo>
                      <a:pt x="222" y="692"/>
                    </a:lnTo>
                    <a:lnTo>
                      <a:pt x="243" y="663"/>
                    </a:lnTo>
                    <a:lnTo>
                      <a:pt x="264" y="637"/>
                    </a:lnTo>
                    <a:lnTo>
                      <a:pt x="286" y="610"/>
                    </a:lnTo>
                    <a:lnTo>
                      <a:pt x="309" y="583"/>
                    </a:lnTo>
                    <a:lnTo>
                      <a:pt x="332" y="558"/>
                    </a:lnTo>
                    <a:lnTo>
                      <a:pt x="356" y="533"/>
                    </a:lnTo>
                    <a:lnTo>
                      <a:pt x="381" y="509"/>
                    </a:lnTo>
                    <a:lnTo>
                      <a:pt x="440" y="452"/>
                    </a:lnTo>
                    <a:lnTo>
                      <a:pt x="494" y="402"/>
                    </a:lnTo>
                    <a:lnTo>
                      <a:pt x="544" y="359"/>
                    </a:lnTo>
                    <a:lnTo>
                      <a:pt x="588" y="319"/>
                    </a:lnTo>
                    <a:lnTo>
                      <a:pt x="628" y="285"/>
                    </a:lnTo>
                    <a:lnTo>
                      <a:pt x="665" y="255"/>
                    </a:lnTo>
                    <a:lnTo>
                      <a:pt x="697" y="228"/>
                    </a:lnTo>
                    <a:lnTo>
                      <a:pt x="726" y="203"/>
                    </a:lnTo>
                    <a:lnTo>
                      <a:pt x="753" y="179"/>
                    </a:lnTo>
                    <a:lnTo>
                      <a:pt x="775" y="157"/>
                    </a:lnTo>
                    <a:lnTo>
                      <a:pt x="795" y="134"/>
                    </a:lnTo>
                    <a:lnTo>
                      <a:pt x="812" y="111"/>
                    </a:lnTo>
                    <a:lnTo>
                      <a:pt x="826" y="87"/>
                    </a:lnTo>
                    <a:lnTo>
                      <a:pt x="838" y="61"/>
                    </a:lnTo>
                    <a:lnTo>
                      <a:pt x="848" y="32"/>
                    </a:lnTo>
                    <a:lnTo>
                      <a:pt x="856" y="0"/>
                    </a:lnTo>
                    <a:lnTo>
                      <a:pt x="862" y="100"/>
                    </a:lnTo>
                    <a:lnTo>
                      <a:pt x="867" y="193"/>
                    </a:lnTo>
                    <a:lnTo>
                      <a:pt x="872" y="280"/>
                    </a:lnTo>
                    <a:lnTo>
                      <a:pt x="876" y="361"/>
                    </a:lnTo>
                    <a:lnTo>
                      <a:pt x="880" y="435"/>
                    </a:lnTo>
                    <a:lnTo>
                      <a:pt x="883" y="505"/>
                    </a:lnTo>
                    <a:lnTo>
                      <a:pt x="884" y="569"/>
                    </a:lnTo>
                    <a:lnTo>
                      <a:pt x="884" y="629"/>
                    </a:lnTo>
                    <a:lnTo>
                      <a:pt x="883" y="684"/>
                    </a:lnTo>
                    <a:lnTo>
                      <a:pt x="880" y="737"/>
                    </a:lnTo>
                    <a:lnTo>
                      <a:pt x="875" y="786"/>
                    </a:lnTo>
                    <a:lnTo>
                      <a:pt x="868" y="832"/>
                    </a:lnTo>
                    <a:lnTo>
                      <a:pt x="859" y="876"/>
                    </a:lnTo>
                    <a:lnTo>
                      <a:pt x="847" y="917"/>
                    </a:lnTo>
                    <a:lnTo>
                      <a:pt x="834" y="958"/>
                    </a:lnTo>
                    <a:lnTo>
                      <a:pt x="817" y="997"/>
                    </a:lnTo>
                    <a:lnTo>
                      <a:pt x="797" y="1035"/>
                    </a:lnTo>
                    <a:lnTo>
                      <a:pt x="774" y="1073"/>
                    </a:lnTo>
                    <a:lnTo>
                      <a:pt x="747" y="1111"/>
                    </a:lnTo>
                    <a:lnTo>
                      <a:pt x="718" y="1151"/>
                    </a:lnTo>
                    <a:lnTo>
                      <a:pt x="684" y="1190"/>
                    </a:lnTo>
                    <a:lnTo>
                      <a:pt x="648" y="1231"/>
                    </a:lnTo>
                    <a:lnTo>
                      <a:pt x="605" y="1274"/>
                    </a:lnTo>
                    <a:lnTo>
                      <a:pt x="561" y="1320"/>
                    </a:lnTo>
                    <a:lnTo>
                      <a:pt x="510" y="1367"/>
                    </a:lnTo>
                    <a:lnTo>
                      <a:pt x="456" y="1418"/>
                    </a:lnTo>
                    <a:lnTo>
                      <a:pt x="395" y="1474"/>
                    </a:lnTo>
                    <a:lnTo>
                      <a:pt x="331" y="1531"/>
                    </a:lnTo>
                    <a:lnTo>
                      <a:pt x="261" y="1594"/>
                    </a:lnTo>
                    <a:lnTo>
                      <a:pt x="187" y="1663"/>
                    </a:lnTo>
                    <a:lnTo>
                      <a:pt x="106" y="1735"/>
                    </a:lnTo>
                    <a:lnTo>
                      <a:pt x="20" y="1814"/>
                    </a:lnTo>
                    <a:close/>
                  </a:path>
                </a:pathLst>
              </a:custGeom>
              <a:solidFill>
                <a:srgbClr val="00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6148" name="Freeform 290"/>
              <p:cNvSpPr>
                <a:spLocks/>
              </p:cNvSpPr>
              <p:nvPr/>
            </p:nvSpPr>
            <p:spPr bwMode="auto">
              <a:xfrm>
                <a:off x="3420" y="3282"/>
                <a:ext cx="70" cy="232"/>
              </a:xfrm>
              <a:custGeom>
                <a:avLst/>
                <a:gdLst>
                  <a:gd name="T0" fmla="*/ 2 w 401"/>
                  <a:gd name="T1" fmla="*/ 0 h 1314"/>
                  <a:gd name="T2" fmla="*/ 2 w 401"/>
                  <a:gd name="T3" fmla="*/ 0 h 1314"/>
                  <a:gd name="T4" fmla="*/ 2 w 401"/>
                  <a:gd name="T5" fmla="*/ 1 h 1314"/>
                  <a:gd name="T6" fmla="*/ 1 w 401"/>
                  <a:gd name="T7" fmla="*/ 1 h 1314"/>
                  <a:gd name="T8" fmla="*/ 1 w 401"/>
                  <a:gd name="T9" fmla="*/ 1 h 1314"/>
                  <a:gd name="T10" fmla="*/ 1 w 401"/>
                  <a:gd name="T11" fmla="*/ 1 h 1314"/>
                  <a:gd name="T12" fmla="*/ 1 w 401"/>
                  <a:gd name="T13" fmla="*/ 2 h 1314"/>
                  <a:gd name="T14" fmla="*/ 1 w 401"/>
                  <a:gd name="T15" fmla="*/ 2 h 1314"/>
                  <a:gd name="T16" fmla="*/ 0 w 401"/>
                  <a:gd name="T17" fmla="*/ 3 h 1314"/>
                  <a:gd name="T18" fmla="*/ 0 w 401"/>
                  <a:gd name="T19" fmla="*/ 3 h 1314"/>
                  <a:gd name="T20" fmla="*/ 0 w 401"/>
                  <a:gd name="T21" fmla="*/ 4 h 1314"/>
                  <a:gd name="T22" fmla="*/ 0 w 401"/>
                  <a:gd name="T23" fmla="*/ 4 h 1314"/>
                  <a:gd name="T24" fmla="*/ 0 w 401"/>
                  <a:gd name="T25" fmla="*/ 5 h 1314"/>
                  <a:gd name="T26" fmla="*/ 0 w 401"/>
                  <a:gd name="T27" fmla="*/ 5 h 1314"/>
                  <a:gd name="T28" fmla="*/ 0 w 401"/>
                  <a:gd name="T29" fmla="*/ 6 h 1314"/>
                  <a:gd name="T30" fmla="*/ 0 w 401"/>
                  <a:gd name="T31" fmla="*/ 7 h 1314"/>
                  <a:gd name="T32" fmla="*/ 0 w 401"/>
                  <a:gd name="T33" fmla="*/ 7 h 1314"/>
                  <a:gd name="T34" fmla="*/ 0 w 401"/>
                  <a:gd name="T35" fmla="*/ 7 h 1314"/>
                  <a:gd name="T36" fmla="*/ 0 w 401"/>
                  <a:gd name="T37" fmla="*/ 6 h 1314"/>
                  <a:gd name="T38" fmla="*/ 0 w 401"/>
                  <a:gd name="T39" fmla="*/ 5 h 1314"/>
                  <a:gd name="T40" fmla="*/ 0 w 401"/>
                  <a:gd name="T41" fmla="*/ 5 h 1314"/>
                  <a:gd name="T42" fmla="*/ 0 w 401"/>
                  <a:gd name="T43" fmla="*/ 4 h 1314"/>
                  <a:gd name="T44" fmla="*/ 0 w 401"/>
                  <a:gd name="T45" fmla="*/ 4 h 1314"/>
                  <a:gd name="T46" fmla="*/ 0 w 401"/>
                  <a:gd name="T47" fmla="*/ 3 h 1314"/>
                  <a:gd name="T48" fmla="*/ 0 w 401"/>
                  <a:gd name="T49" fmla="*/ 3 h 1314"/>
                  <a:gd name="T50" fmla="*/ 1 w 401"/>
                  <a:gd name="T51" fmla="*/ 2 h 1314"/>
                  <a:gd name="T52" fmla="*/ 1 w 401"/>
                  <a:gd name="T53" fmla="*/ 2 h 1314"/>
                  <a:gd name="T54" fmla="*/ 1 w 401"/>
                  <a:gd name="T55" fmla="*/ 2 h 1314"/>
                  <a:gd name="T56" fmla="*/ 1 w 401"/>
                  <a:gd name="T57" fmla="*/ 1 h 1314"/>
                  <a:gd name="T58" fmla="*/ 1 w 401"/>
                  <a:gd name="T59" fmla="*/ 1 h 1314"/>
                  <a:gd name="T60" fmla="*/ 2 w 401"/>
                  <a:gd name="T61" fmla="*/ 1 h 1314"/>
                  <a:gd name="T62" fmla="*/ 2 w 401"/>
                  <a:gd name="T63" fmla="*/ 1 h 1314"/>
                  <a:gd name="T64" fmla="*/ 2 w 401"/>
                  <a:gd name="T65" fmla="*/ 0 h 1314"/>
                  <a:gd name="T66" fmla="*/ 2 w 401"/>
                  <a:gd name="T67" fmla="*/ 0 h 1314"/>
                  <a:gd name="T68" fmla="*/ 2 w 401"/>
                  <a:gd name="T69" fmla="*/ 0 h 131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401"/>
                  <a:gd name="T106" fmla="*/ 0 h 1314"/>
                  <a:gd name="T107" fmla="*/ 401 w 401"/>
                  <a:gd name="T108" fmla="*/ 1314 h 131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401" h="1314">
                    <a:moveTo>
                      <a:pt x="385" y="0"/>
                    </a:moveTo>
                    <a:lnTo>
                      <a:pt x="385" y="0"/>
                    </a:lnTo>
                    <a:lnTo>
                      <a:pt x="360" y="25"/>
                    </a:lnTo>
                    <a:lnTo>
                      <a:pt x="336" y="50"/>
                    </a:lnTo>
                    <a:lnTo>
                      <a:pt x="313" y="75"/>
                    </a:lnTo>
                    <a:lnTo>
                      <a:pt x="289" y="102"/>
                    </a:lnTo>
                    <a:lnTo>
                      <a:pt x="267" y="130"/>
                    </a:lnTo>
                    <a:lnTo>
                      <a:pt x="246" y="156"/>
                    </a:lnTo>
                    <a:lnTo>
                      <a:pt x="225" y="185"/>
                    </a:lnTo>
                    <a:lnTo>
                      <a:pt x="205" y="212"/>
                    </a:lnTo>
                    <a:lnTo>
                      <a:pt x="185" y="243"/>
                    </a:lnTo>
                    <a:lnTo>
                      <a:pt x="167" y="274"/>
                    </a:lnTo>
                    <a:lnTo>
                      <a:pt x="149" y="306"/>
                    </a:lnTo>
                    <a:lnTo>
                      <a:pt x="130" y="338"/>
                    </a:lnTo>
                    <a:lnTo>
                      <a:pt x="114" y="373"/>
                    </a:lnTo>
                    <a:lnTo>
                      <a:pt x="100" y="408"/>
                    </a:lnTo>
                    <a:lnTo>
                      <a:pt x="86" y="443"/>
                    </a:lnTo>
                    <a:lnTo>
                      <a:pt x="72" y="480"/>
                    </a:lnTo>
                    <a:lnTo>
                      <a:pt x="61" y="521"/>
                    </a:lnTo>
                    <a:lnTo>
                      <a:pt x="49" y="560"/>
                    </a:lnTo>
                    <a:lnTo>
                      <a:pt x="38" y="602"/>
                    </a:lnTo>
                    <a:lnTo>
                      <a:pt x="30" y="647"/>
                    </a:lnTo>
                    <a:lnTo>
                      <a:pt x="22" y="692"/>
                    </a:lnTo>
                    <a:lnTo>
                      <a:pt x="16" y="738"/>
                    </a:lnTo>
                    <a:lnTo>
                      <a:pt x="9" y="786"/>
                    </a:lnTo>
                    <a:lnTo>
                      <a:pt x="5" y="836"/>
                    </a:lnTo>
                    <a:lnTo>
                      <a:pt x="3" y="890"/>
                    </a:lnTo>
                    <a:lnTo>
                      <a:pt x="0" y="944"/>
                    </a:lnTo>
                    <a:lnTo>
                      <a:pt x="0" y="1000"/>
                    </a:lnTo>
                    <a:lnTo>
                      <a:pt x="1" y="1058"/>
                    </a:lnTo>
                    <a:lnTo>
                      <a:pt x="4" y="1118"/>
                    </a:lnTo>
                    <a:lnTo>
                      <a:pt x="9" y="1181"/>
                    </a:lnTo>
                    <a:lnTo>
                      <a:pt x="15" y="1247"/>
                    </a:lnTo>
                    <a:lnTo>
                      <a:pt x="21" y="1314"/>
                    </a:lnTo>
                    <a:lnTo>
                      <a:pt x="42" y="1311"/>
                    </a:lnTo>
                    <a:lnTo>
                      <a:pt x="36" y="1244"/>
                    </a:lnTo>
                    <a:lnTo>
                      <a:pt x="30" y="1179"/>
                    </a:lnTo>
                    <a:lnTo>
                      <a:pt x="25" y="1118"/>
                    </a:lnTo>
                    <a:lnTo>
                      <a:pt x="25" y="1058"/>
                    </a:lnTo>
                    <a:lnTo>
                      <a:pt x="24" y="1000"/>
                    </a:lnTo>
                    <a:lnTo>
                      <a:pt x="24" y="944"/>
                    </a:lnTo>
                    <a:lnTo>
                      <a:pt x="24" y="890"/>
                    </a:lnTo>
                    <a:lnTo>
                      <a:pt x="26" y="839"/>
                    </a:lnTo>
                    <a:lnTo>
                      <a:pt x="30" y="789"/>
                    </a:lnTo>
                    <a:lnTo>
                      <a:pt x="37" y="740"/>
                    </a:lnTo>
                    <a:lnTo>
                      <a:pt x="44" y="694"/>
                    </a:lnTo>
                    <a:lnTo>
                      <a:pt x="51" y="650"/>
                    </a:lnTo>
                    <a:lnTo>
                      <a:pt x="59" y="608"/>
                    </a:lnTo>
                    <a:lnTo>
                      <a:pt x="70" y="566"/>
                    </a:lnTo>
                    <a:lnTo>
                      <a:pt x="82" y="526"/>
                    </a:lnTo>
                    <a:lnTo>
                      <a:pt x="93" y="488"/>
                    </a:lnTo>
                    <a:lnTo>
                      <a:pt x="107" y="451"/>
                    </a:lnTo>
                    <a:lnTo>
                      <a:pt x="121" y="416"/>
                    </a:lnTo>
                    <a:lnTo>
                      <a:pt x="135" y="380"/>
                    </a:lnTo>
                    <a:lnTo>
                      <a:pt x="151" y="349"/>
                    </a:lnTo>
                    <a:lnTo>
                      <a:pt x="167" y="316"/>
                    </a:lnTo>
                    <a:lnTo>
                      <a:pt x="185" y="285"/>
                    </a:lnTo>
                    <a:lnTo>
                      <a:pt x="204" y="256"/>
                    </a:lnTo>
                    <a:lnTo>
                      <a:pt x="223" y="225"/>
                    </a:lnTo>
                    <a:lnTo>
                      <a:pt x="243" y="198"/>
                    </a:lnTo>
                    <a:lnTo>
                      <a:pt x="264" y="169"/>
                    </a:lnTo>
                    <a:lnTo>
                      <a:pt x="285" y="143"/>
                    </a:lnTo>
                    <a:lnTo>
                      <a:pt x="308" y="115"/>
                    </a:lnTo>
                    <a:lnTo>
                      <a:pt x="329" y="90"/>
                    </a:lnTo>
                    <a:lnTo>
                      <a:pt x="352" y="65"/>
                    </a:lnTo>
                    <a:lnTo>
                      <a:pt x="376" y="40"/>
                    </a:lnTo>
                    <a:lnTo>
                      <a:pt x="401" y="15"/>
                    </a:lnTo>
                    <a:lnTo>
                      <a:pt x="38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6149" name="Freeform 291"/>
              <p:cNvSpPr>
                <a:spLocks/>
              </p:cNvSpPr>
              <p:nvPr/>
            </p:nvSpPr>
            <p:spPr bwMode="auto">
              <a:xfrm>
                <a:off x="3488" y="3181"/>
                <a:ext cx="87" cy="103"/>
              </a:xfrm>
              <a:custGeom>
                <a:avLst/>
                <a:gdLst>
                  <a:gd name="T0" fmla="*/ 3 w 494"/>
                  <a:gd name="T1" fmla="*/ 0 h 586"/>
                  <a:gd name="T2" fmla="*/ 3 w 494"/>
                  <a:gd name="T3" fmla="*/ 0 h 586"/>
                  <a:gd name="T4" fmla="*/ 2 w 494"/>
                  <a:gd name="T5" fmla="*/ 1 h 586"/>
                  <a:gd name="T6" fmla="*/ 2 w 494"/>
                  <a:gd name="T7" fmla="*/ 1 h 586"/>
                  <a:gd name="T8" fmla="*/ 2 w 494"/>
                  <a:gd name="T9" fmla="*/ 1 h 586"/>
                  <a:gd name="T10" fmla="*/ 2 w 494"/>
                  <a:gd name="T11" fmla="*/ 1 h 586"/>
                  <a:gd name="T12" fmla="*/ 2 w 494"/>
                  <a:gd name="T13" fmla="*/ 1 h 586"/>
                  <a:gd name="T14" fmla="*/ 2 w 494"/>
                  <a:gd name="T15" fmla="*/ 1 h 586"/>
                  <a:gd name="T16" fmla="*/ 2 w 494"/>
                  <a:gd name="T17" fmla="*/ 1 h 586"/>
                  <a:gd name="T18" fmla="*/ 2 w 494"/>
                  <a:gd name="T19" fmla="*/ 1 h 586"/>
                  <a:gd name="T20" fmla="*/ 2 w 494"/>
                  <a:gd name="T21" fmla="*/ 2 h 586"/>
                  <a:gd name="T22" fmla="*/ 2 w 494"/>
                  <a:gd name="T23" fmla="*/ 2 h 586"/>
                  <a:gd name="T24" fmla="*/ 1 w 494"/>
                  <a:gd name="T25" fmla="*/ 2 h 586"/>
                  <a:gd name="T26" fmla="*/ 1 w 494"/>
                  <a:gd name="T27" fmla="*/ 2 h 586"/>
                  <a:gd name="T28" fmla="*/ 1 w 494"/>
                  <a:gd name="T29" fmla="*/ 2 h 586"/>
                  <a:gd name="T30" fmla="*/ 1 w 494"/>
                  <a:gd name="T31" fmla="*/ 2 h 586"/>
                  <a:gd name="T32" fmla="*/ 0 w 494"/>
                  <a:gd name="T33" fmla="*/ 3 h 586"/>
                  <a:gd name="T34" fmla="*/ 0 w 494"/>
                  <a:gd name="T35" fmla="*/ 3 h 586"/>
                  <a:gd name="T36" fmla="*/ 0 w 494"/>
                  <a:gd name="T37" fmla="*/ 3 h 586"/>
                  <a:gd name="T38" fmla="*/ 0 w 494"/>
                  <a:gd name="T39" fmla="*/ 3 h 586"/>
                  <a:gd name="T40" fmla="*/ 1 w 494"/>
                  <a:gd name="T41" fmla="*/ 3 h 586"/>
                  <a:gd name="T42" fmla="*/ 1 w 494"/>
                  <a:gd name="T43" fmla="*/ 2 h 586"/>
                  <a:gd name="T44" fmla="*/ 1 w 494"/>
                  <a:gd name="T45" fmla="*/ 2 h 586"/>
                  <a:gd name="T46" fmla="*/ 1 w 494"/>
                  <a:gd name="T47" fmla="*/ 2 h 586"/>
                  <a:gd name="T48" fmla="*/ 2 w 494"/>
                  <a:gd name="T49" fmla="*/ 2 h 586"/>
                  <a:gd name="T50" fmla="*/ 2 w 494"/>
                  <a:gd name="T51" fmla="*/ 2 h 586"/>
                  <a:gd name="T52" fmla="*/ 2 w 494"/>
                  <a:gd name="T53" fmla="*/ 2 h 586"/>
                  <a:gd name="T54" fmla="*/ 2 w 494"/>
                  <a:gd name="T55" fmla="*/ 1 h 586"/>
                  <a:gd name="T56" fmla="*/ 2 w 494"/>
                  <a:gd name="T57" fmla="*/ 1 h 586"/>
                  <a:gd name="T58" fmla="*/ 2 w 494"/>
                  <a:gd name="T59" fmla="*/ 1 h 586"/>
                  <a:gd name="T60" fmla="*/ 2 w 494"/>
                  <a:gd name="T61" fmla="*/ 1 h 586"/>
                  <a:gd name="T62" fmla="*/ 2 w 494"/>
                  <a:gd name="T63" fmla="*/ 1 h 586"/>
                  <a:gd name="T64" fmla="*/ 3 w 494"/>
                  <a:gd name="T65" fmla="*/ 1 h 586"/>
                  <a:gd name="T66" fmla="*/ 3 w 494"/>
                  <a:gd name="T67" fmla="*/ 1 h 586"/>
                  <a:gd name="T68" fmla="*/ 3 w 494"/>
                  <a:gd name="T69" fmla="*/ 0 h 586"/>
                  <a:gd name="T70" fmla="*/ 3 w 494"/>
                  <a:gd name="T71" fmla="*/ 0 h 586"/>
                  <a:gd name="T72" fmla="*/ 3 w 494"/>
                  <a:gd name="T73" fmla="*/ 0 h 586"/>
                  <a:gd name="T74" fmla="*/ 3 w 494"/>
                  <a:gd name="T75" fmla="*/ 0 h 586"/>
                  <a:gd name="T76" fmla="*/ 3 w 494"/>
                  <a:gd name="T77" fmla="*/ 0 h 586"/>
                  <a:gd name="T78" fmla="*/ 3 w 494"/>
                  <a:gd name="T79" fmla="*/ 0 h 58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494"/>
                  <a:gd name="T121" fmla="*/ 0 h 586"/>
                  <a:gd name="T122" fmla="*/ 494 w 494"/>
                  <a:gd name="T123" fmla="*/ 586 h 58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494" h="586">
                    <a:moveTo>
                      <a:pt x="494" y="70"/>
                    </a:moveTo>
                    <a:lnTo>
                      <a:pt x="473" y="68"/>
                    </a:lnTo>
                    <a:lnTo>
                      <a:pt x="465" y="99"/>
                    </a:lnTo>
                    <a:lnTo>
                      <a:pt x="454" y="127"/>
                    </a:lnTo>
                    <a:lnTo>
                      <a:pt x="443" y="152"/>
                    </a:lnTo>
                    <a:lnTo>
                      <a:pt x="430" y="174"/>
                    </a:lnTo>
                    <a:lnTo>
                      <a:pt x="412" y="198"/>
                    </a:lnTo>
                    <a:lnTo>
                      <a:pt x="394" y="219"/>
                    </a:lnTo>
                    <a:lnTo>
                      <a:pt x="372" y="241"/>
                    </a:lnTo>
                    <a:lnTo>
                      <a:pt x="345" y="265"/>
                    </a:lnTo>
                    <a:lnTo>
                      <a:pt x="318" y="290"/>
                    </a:lnTo>
                    <a:lnTo>
                      <a:pt x="285" y="316"/>
                    </a:lnTo>
                    <a:lnTo>
                      <a:pt x="248" y="347"/>
                    </a:lnTo>
                    <a:lnTo>
                      <a:pt x="208" y="382"/>
                    </a:lnTo>
                    <a:lnTo>
                      <a:pt x="163" y="421"/>
                    </a:lnTo>
                    <a:lnTo>
                      <a:pt x="113" y="464"/>
                    </a:lnTo>
                    <a:lnTo>
                      <a:pt x="59" y="514"/>
                    </a:lnTo>
                    <a:lnTo>
                      <a:pt x="0" y="571"/>
                    </a:lnTo>
                    <a:lnTo>
                      <a:pt x="16" y="586"/>
                    </a:lnTo>
                    <a:lnTo>
                      <a:pt x="75" y="530"/>
                    </a:lnTo>
                    <a:lnTo>
                      <a:pt x="129" y="480"/>
                    </a:lnTo>
                    <a:lnTo>
                      <a:pt x="179" y="437"/>
                    </a:lnTo>
                    <a:lnTo>
                      <a:pt x="223" y="397"/>
                    </a:lnTo>
                    <a:lnTo>
                      <a:pt x="261" y="363"/>
                    </a:lnTo>
                    <a:lnTo>
                      <a:pt x="298" y="334"/>
                    </a:lnTo>
                    <a:lnTo>
                      <a:pt x="331" y="305"/>
                    </a:lnTo>
                    <a:lnTo>
                      <a:pt x="361" y="281"/>
                    </a:lnTo>
                    <a:lnTo>
                      <a:pt x="387" y="257"/>
                    </a:lnTo>
                    <a:lnTo>
                      <a:pt x="410" y="235"/>
                    </a:lnTo>
                    <a:lnTo>
                      <a:pt x="431" y="211"/>
                    </a:lnTo>
                    <a:lnTo>
                      <a:pt x="448" y="187"/>
                    </a:lnTo>
                    <a:lnTo>
                      <a:pt x="464" y="162"/>
                    </a:lnTo>
                    <a:lnTo>
                      <a:pt x="475" y="135"/>
                    </a:lnTo>
                    <a:lnTo>
                      <a:pt x="486" y="105"/>
                    </a:lnTo>
                    <a:lnTo>
                      <a:pt x="494" y="73"/>
                    </a:lnTo>
                    <a:lnTo>
                      <a:pt x="473" y="70"/>
                    </a:lnTo>
                    <a:lnTo>
                      <a:pt x="494" y="70"/>
                    </a:lnTo>
                    <a:lnTo>
                      <a:pt x="490" y="0"/>
                    </a:lnTo>
                    <a:lnTo>
                      <a:pt x="473" y="68"/>
                    </a:lnTo>
                    <a:lnTo>
                      <a:pt x="494" y="7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6150" name="Freeform 292"/>
              <p:cNvSpPr>
                <a:spLocks/>
              </p:cNvSpPr>
              <p:nvPr/>
            </p:nvSpPr>
            <p:spPr bwMode="auto">
              <a:xfrm>
                <a:off x="3424" y="3193"/>
                <a:ext cx="156" cy="325"/>
              </a:xfrm>
              <a:custGeom>
                <a:avLst/>
                <a:gdLst>
                  <a:gd name="T0" fmla="*/ 0 w 887"/>
                  <a:gd name="T1" fmla="*/ 10 h 1836"/>
                  <a:gd name="T2" fmla="*/ 1 w 887"/>
                  <a:gd name="T3" fmla="*/ 9 h 1836"/>
                  <a:gd name="T4" fmla="*/ 2 w 887"/>
                  <a:gd name="T5" fmla="*/ 8 h 1836"/>
                  <a:gd name="T6" fmla="*/ 2 w 887"/>
                  <a:gd name="T7" fmla="*/ 8 h 1836"/>
                  <a:gd name="T8" fmla="*/ 3 w 887"/>
                  <a:gd name="T9" fmla="*/ 7 h 1836"/>
                  <a:gd name="T10" fmla="*/ 4 w 887"/>
                  <a:gd name="T11" fmla="*/ 7 h 1836"/>
                  <a:gd name="T12" fmla="*/ 4 w 887"/>
                  <a:gd name="T13" fmla="*/ 6 h 1836"/>
                  <a:gd name="T14" fmla="*/ 4 w 887"/>
                  <a:gd name="T15" fmla="*/ 6 h 1836"/>
                  <a:gd name="T16" fmla="*/ 4 w 887"/>
                  <a:gd name="T17" fmla="*/ 5 h 1836"/>
                  <a:gd name="T18" fmla="*/ 5 w 887"/>
                  <a:gd name="T19" fmla="*/ 5 h 1836"/>
                  <a:gd name="T20" fmla="*/ 5 w 887"/>
                  <a:gd name="T21" fmla="*/ 5 h 1836"/>
                  <a:gd name="T22" fmla="*/ 5 w 887"/>
                  <a:gd name="T23" fmla="*/ 4 h 1836"/>
                  <a:gd name="T24" fmla="*/ 5 w 887"/>
                  <a:gd name="T25" fmla="*/ 4 h 1836"/>
                  <a:gd name="T26" fmla="*/ 5 w 887"/>
                  <a:gd name="T27" fmla="*/ 3 h 1836"/>
                  <a:gd name="T28" fmla="*/ 5 w 887"/>
                  <a:gd name="T29" fmla="*/ 2 h 1836"/>
                  <a:gd name="T30" fmla="*/ 5 w 887"/>
                  <a:gd name="T31" fmla="*/ 1 h 1836"/>
                  <a:gd name="T32" fmla="*/ 5 w 887"/>
                  <a:gd name="T33" fmla="*/ 0 h 1836"/>
                  <a:gd name="T34" fmla="*/ 5 w 887"/>
                  <a:gd name="T35" fmla="*/ 1 h 1836"/>
                  <a:gd name="T36" fmla="*/ 5 w 887"/>
                  <a:gd name="T37" fmla="*/ 2 h 1836"/>
                  <a:gd name="T38" fmla="*/ 5 w 887"/>
                  <a:gd name="T39" fmla="*/ 2 h 1836"/>
                  <a:gd name="T40" fmla="*/ 5 w 887"/>
                  <a:gd name="T41" fmla="*/ 3 h 1836"/>
                  <a:gd name="T42" fmla="*/ 5 w 887"/>
                  <a:gd name="T43" fmla="*/ 4 h 1836"/>
                  <a:gd name="T44" fmla="*/ 5 w 887"/>
                  <a:gd name="T45" fmla="*/ 4 h 1836"/>
                  <a:gd name="T46" fmla="*/ 5 w 887"/>
                  <a:gd name="T47" fmla="*/ 5 h 1836"/>
                  <a:gd name="T48" fmla="*/ 4 w 887"/>
                  <a:gd name="T49" fmla="*/ 5 h 1836"/>
                  <a:gd name="T50" fmla="*/ 4 w 887"/>
                  <a:gd name="T51" fmla="*/ 6 h 1836"/>
                  <a:gd name="T52" fmla="*/ 4 w 887"/>
                  <a:gd name="T53" fmla="*/ 6 h 1836"/>
                  <a:gd name="T54" fmla="*/ 4 w 887"/>
                  <a:gd name="T55" fmla="*/ 7 h 1836"/>
                  <a:gd name="T56" fmla="*/ 3 w 887"/>
                  <a:gd name="T57" fmla="*/ 7 h 1836"/>
                  <a:gd name="T58" fmla="*/ 3 w 887"/>
                  <a:gd name="T59" fmla="*/ 8 h 1836"/>
                  <a:gd name="T60" fmla="*/ 2 w 887"/>
                  <a:gd name="T61" fmla="*/ 8 h 1836"/>
                  <a:gd name="T62" fmla="*/ 1 w 887"/>
                  <a:gd name="T63" fmla="*/ 9 h 1836"/>
                  <a:gd name="T64" fmla="*/ 1 w 887"/>
                  <a:gd name="T65" fmla="*/ 10 h 1836"/>
                  <a:gd name="T66" fmla="*/ 0 w 887"/>
                  <a:gd name="T67" fmla="*/ 10 h 1836"/>
                  <a:gd name="T68" fmla="*/ 0 w 887"/>
                  <a:gd name="T69" fmla="*/ 10 h 1836"/>
                  <a:gd name="T70" fmla="*/ 0 w 887"/>
                  <a:gd name="T71" fmla="*/ 10 h 18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87"/>
                  <a:gd name="T109" fmla="*/ 0 h 1836"/>
                  <a:gd name="T110" fmla="*/ 887 w 887"/>
                  <a:gd name="T111" fmla="*/ 1836 h 18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87" h="1836">
                    <a:moveTo>
                      <a:pt x="0" y="1815"/>
                    </a:moveTo>
                    <a:lnTo>
                      <a:pt x="19" y="1821"/>
                    </a:lnTo>
                    <a:lnTo>
                      <a:pt x="105" y="1743"/>
                    </a:lnTo>
                    <a:lnTo>
                      <a:pt x="185" y="1670"/>
                    </a:lnTo>
                    <a:lnTo>
                      <a:pt x="260" y="1602"/>
                    </a:lnTo>
                    <a:lnTo>
                      <a:pt x="330" y="1539"/>
                    </a:lnTo>
                    <a:lnTo>
                      <a:pt x="394" y="1481"/>
                    </a:lnTo>
                    <a:lnTo>
                      <a:pt x="455" y="1426"/>
                    </a:lnTo>
                    <a:lnTo>
                      <a:pt x="508" y="1375"/>
                    </a:lnTo>
                    <a:lnTo>
                      <a:pt x="560" y="1328"/>
                    </a:lnTo>
                    <a:lnTo>
                      <a:pt x="604" y="1282"/>
                    </a:lnTo>
                    <a:lnTo>
                      <a:pt x="646" y="1239"/>
                    </a:lnTo>
                    <a:lnTo>
                      <a:pt x="683" y="1198"/>
                    </a:lnTo>
                    <a:lnTo>
                      <a:pt x="719" y="1157"/>
                    </a:lnTo>
                    <a:lnTo>
                      <a:pt x="748" y="1118"/>
                    </a:lnTo>
                    <a:lnTo>
                      <a:pt x="774" y="1080"/>
                    </a:lnTo>
                    <a:lnTo>
                      <a:pt x="797" y="1040"/>
                    </a:lnTo>
                    <a:lnTo>
                      <a:pt x="818" y="1002"/>
                    </a:lnTo>
                    <a:lnTo>
                      <a:pt x="836" y="961"/>
                    </a:lnTo>
                    <a:lnTo>
                      <a:pt x="849" y="919"/>
                    </a:lnTo>
                    <a:lnTo>
                      <a:pt x="860" y="879"/>
                    </a:lnTo>
                    <a:lnTo>
                      <a:pt x="870" y="833"/>
                    </a:lnTo>
                    <a:lnTo>
                      <a:pt x="876" y="787"/>
                    </a:lnTo>
                    <a:lnTo>
                      <a:pt x="882" y="738"/>
                    </a:lnTo>
                    <a:lnTo>
                      <a:pt x="884" y="684"/>
                    </a:lnTo>
                    <a:lnTo>
                      <a:pt x="887" y="629"/>
                    </a:lnTo>
                    <a:lnTo>
                      <a:pt x="887" y="569"/>
                    </a:lnTo>
                    <a:lnTo>
                      <a:pt x="884" y="505"/>
                    </a:lnTo>
                    <a:lnTo>
                      <a:pt x="882" y="435"/>
                    </a:lnTo>
                    <a:lnTo>
                      <a:pt x="878" y="361"/>
                    </a:lnTo>
                    <a:lnTo>
                      <a:pt x="874" y="280"/>
                    </a:lnTo>
                    <a:lnTo>
                      <a:pt x="868" y="193"/>
                    </a:lnTo>
                    <a:lnTo>
                      <a:pt x="863" y="100"/>
                    </a:lnTo>
                    <a:lnTo>
                      <a:pt x="858" y="0"/>
                    </a:lnTo>
                    <a:lnTo>
                      <a:pt x="837" y="0"/>
                    </a:lnTo>
                    <a:lnTo>
                      <a:pt x="842" y="100"/>
                    </a:lnTo>
                    <a:lnTo>
                      <a:pt x="847" y="193"/>
                    </a:lnTo>
                    <a:lnTo>
                      <a:pt x="853" y="280"/>
                    </a:lnTo>
                    <a:lnTo>
                      <a:pt x="857" y="361"/>
                    </a:lnTo>
                    <a:lnTo>
                      <a:pt x="860" y="435"/>
                    </a:lnTo>
                    <a:lnTo>
                      <a:pt x="863" y="505"/>
                    </a:lnTo>
                    <a:lnTo>
                      <a:pt x="863" y="569"/>
                    </a:lnTo>
                    <a:lnTo>
                      <a:pt x="863" y="629"/>
                    </a:lnTo>
                    <a:lnTo>
                      <a:pt x="863" y="684"/>
                    </a:lnTo>
                    <a:lnTo>
                      <a:pt x="860" y="736"/>
                    </a:lnTo>
                    <a:lnTo>
                      <a:pt x="855" y="784"/>
                    </a:lnTo>
                    <a:lnTo>
                      <a:pt x="849" y="830"/>
                    </a:lnTo>
                    <a:lnTo>
                      <a:pt x="839" y="874"/>
                    </a:lnTo>
                    <a:lnTo>
                      <a:pt x="828" y="914"/>
                    </a:lnTo>
                    <a:lnTo>
                      <a:pt x="815" y="954"/>
                    </a:lnTo>
                    <a:lnTo>
                      <a:pt x="797" y="992"/>
                    </a:lnTo>
                    <a:lnTo>
                      <a:pt x="779" y="1030"/>
                    </a:lnTo>
                    <a:lnTo>
                      <a:pt x="755" y="1067"/>
                    </a:lnTo>
                    <a:lnTo>
                      <a:pt x="729" y="1105"/>
                    </a:lnTo>
                    <a:lnTo>
                      <a:pt x="700" y="1144"/>
                    </a:lnTo>
                    <a:lnTo>
                      <a:pt x="667" y="1182"/>
                    </a:lnTo>
                    <a:lnTo>
                      <a:pt x="631" y="1223"/>
                    </a:lnTo>
                    <a:lnTo>
                      <a:pt x="589" y="1266"/>
                    </a:lnTo>
                    <a:lnTo>
                      <a:pt x="544" y="1312"/>
                    </a:lnTo>
                    <a:lnTo>
                      <a:pt x="493" y="1359"/>
                    </a:lnTo>
                    <a:lnTo>
                      <a:pt x="439" y="1411"/>
                    </a:lnTo>
                    <a:lnTo>
                      <a:pt x="378" y="1466"/>
                    </a:lnTo>
                    <a:lnTo>
                      <a:pt x="314" y="1523"/>
                    </a:lnTo>
                    <a:lnTo>
                      <a:pt x="244" y="1586"/>
                    </a:lnTo>
                    <a:lnTo>
                      <a:pt x="170" y="1655"/>
                    </a:lnTo>
                    <a:lnTo>
                      <a:pt x="89" y="1727"/>
                    </a:lnTo>
                    <a:lnTo>
                      <a:pt x="3" y="1806"/>
                    </a:lnTo>
                    <a:lnTo>
                      <a:pt x="21" y="1812"/>
                    </a:lnTo>
                    <a:lnTo>
                      <a:pt x="0" y="1815"/>
                    </a:lnTo>
                    <a:lnTo>
                      <a:pt x="1" y="1836"/>
                    </a:lnTo>
                    <a:lnTo>
                      <a:pt x="19" y="1821"/>
                    </a:lnTo>
                    <a:lnTo>
                      <a:pt x="0" y="181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6151" name="Freeform 293"/>
              <p:cNvSpPr>
                <a:spLocks/>
              </p:cNvSpPr>
              <p:nvPr/>
            </p:nvSpPr>
            <p:spPr bwMode="auto">
              <a:xfrm>
                <a:off x="3379" y="3396"/>
                <a:ext cx="241" cy="231"/>
              </a:xfrm>
              <a:custGeom>
                <a:avLst/>
                <a:gdLst>
                  <a:gd name="T0" fmla="*/ 0 w 1362"/>
                  <a:gd name="T1" fmla="*/ 7 h 1305"/>
                  <a:gd name="T2" fmla="*/ 1 w 1362"/>
                  <a:gd name="T3" fmla="*/ 7 h 1305"/>
                  <a:gd name="T4" fmla="*/ 1 w 1362"/>
                  <a:gd name="T5" fmla="*/ 7 h 1305"/>
                  <a:gd name="T6" fmla="*/ 2 w 1362"/>
                  <a:gd name="T7" fmla="*/ 7 h 1305"/>
                  <a:gd name="T8" fmla="*/ 2 w 1362"/>
                  <a:gd name="T9" fmla="*/ 7 h 1305"/>
                  <a:gd name="T10" fmla="*/ 2 w 1362"/>
                  <a:gd name="T11" fmla="*/ 6 h 1305"/>
                  <a:gd name="T12" fmla="*/ 3 w 1362"/>
                  <a:gd name="T13" fmla="*/ 6 h 1305"/>
                  <a:gd name="T14" fmla="*/ 3 w 1362"/>
                  <a:gd name="T15" fmla="*/ 6 h 1305"/>
                  <a:gd name="T16" fmla="*/ 4 w 1362"/>
                  <a:gd name="T17" fmla="*/ 6 h 1305"/>
                  <a:gd name="T18" fmla="*/ 4 w 1362"/>
                  <a:gd name="T19" fmla="*/ 5 h 1305"/>
                  <a:gd name="T20" fmla="*/ 4 w 1362"/>
                  <a:gd name="T21" fmla="*/ 5 h 1305"/>
                  <a:gd name="T22" fmla="*/ 5 w 1362"/>
                  <a:gd name="T23" fmla="*/ 5 h 1305"/>
                  <a:gd name="T24" fmla="*/ 5 w 1362"/>
                  <a:gd name="T25" fmla="*/ 5 h 1305"/>
                  <a:gd name="T26" fmla="*/ 5 w 1362"/>
                  <a:gd name="T27" fmla="*/ 4 h 1305"/>
                  <a:gd name="T28" fmla="*/ 5 w 1362"/>
                  <a:gd name="T29" fmla="*/ 4 h 1305"/>
                  <a:gd name="T30" fmla="*/ 5 w 1362"/>
                  <a:gd name="T31" fmla="*/ 4 h 1305"/>
                  <a:gd name="T32" fmla="*/ 5 w 1362"/>
                  <a:gd name="T33" fmla="*/ 3 h 1305"/>
                  <a:gd name="T34" fmla="*/ 6 w 1362"/>
                  <a:gd name="T35" fmla="*/ 3 h 1305"/>
                  <a:gd name="T36" fmla="*/ 6 w 1362"/>
                  <a:gd name="T37" fmla="*/ 3 h 1305"/>
                  <a:gd name="T38" fmla="*/ 6 w 1362"/>
                  <a:gd name="T39" fmla="*/ 2 h 1305"/>
                  <a:gd name="T40" fmla="*/ 6 w 1362"/>
                  <a:gd name="T41" fmla="*/ 2 h 1305"/>
                  <a:gd name="T42" fmla="*/ 6 w 1362"/>
                  <a:gd name="T43" fmla="*/ 2 h 1305"/>
                  <a:gd name="T44" fmla="*/ 7 w 1362"/>
                  <a:gd name="T45" fmla="*/ 1 h 1305"/>
                  <a:gd name="T46" fmla="*/ 7 w 1362"/>
                  <a:gd name="T47" fmla="*/ 0 h 1305"/>
                  <a:gd name="T48" fmla="*/ 7 w 1362"/>
                  <a:gd name="T49" fmla="*/ 0 h 1305"/>
                  <a:gd name="T50" fmla="*/ 6 w 1362"/>
                  <a:gd name="T51" fmla="*/ 0 h 1305"/>
                  <a:gd name="T52" fmla="*/ 6 w 1362"/>
                  <a:gd name="T53" fmla="*/ 1 h 1305"/>
                  <a:gd name="T54" fmla="*/ 5 w 1362"/>
                  <a:gd name="T55" fmla="*/ 1 h 1305"/>
                  <a:gd name="T56" fmla="*/ 4 w 1362"/>
                  <a:gd name="T57" fmla="*/ 1 h 1305"/>
                  <a:gd name="T58" fmla="*/ 4 w 1362"/>
                  <a:gd name="T59" fmla="*/ 1 h 1305"/>
                  <a:gd name="T60" fmla="*/ 3 w 1362"/>
                  <a:gd name="T61" fmla="*/ 2 h 1305"/>
                  <a:gd name="T62" fmla="*/ 2 w 1362"/>
                  <a:gd name="T63" fmla="*/ 2 h 1305"/>
                  <a:gd name="T64" fmla="*/ 2 w 1362"/>
                  <a:gd name="T65" fmla="*/ 3 h 1305"/>
                  <a:gd name="T66" fmla="*/ 1 w 1362"/>
                  <a:gd name="T67" fmla="*/ 3 h 1305"/>
                  <a:gd name="T68" fmla="*/ 1 w 1362"/>
                  <a:gd name="T69" fmla="*/ 4 h 1305"/>
                  <a:gd name="T70" fmla="*/ 1 w 1362"/>
                  <a:gd name="T71" fmla="*/ 4 h 1305"/>
                  <a:gd name="T72" fmla="*/ 0 w 1362"/>
                  <a:gd name="T73" fmla="*/ 5 h 1305"/>
                  <a:gd name="T74" fmla="*/ 0 w 1362"/>
                  <a:gd name="T75" fmla="*/ 6 h 1305"/>
                  <a:gd name="T76" fmla="*/ 0 w 1362"/>
                  <a:gd name="T77" fmla="*/ 6 h 1305"/>
                  <a:gd name="T78" fmla="*/ 0 w 1362"/>
                  <a:gd name="T79" fmla="*/ 7 h 130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362"/>
                  <a:gd name="T121" fmla="*/ 0 h 1305"/>
                  <a:gd name="T122" fmla="*/ 1362 w 1362"/>
                  <a:gd name="T123" fmla="*/ 1305 h 1305"/>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362" h="1305">
                    <a:moveTo>
                      <a:pt x="0" y="1305"/>
                    </a:moveTo>
                    <a:lnTo>
                      <a:pt x="45" y="1295"/>
                    </a:lnTo>
                    <a:lnTo>
                      <a:pt x="89" y="1283"/>
                    </a:lnTo>
                    <a:lnTo>
                      <a:pt x="134" y="1271"/>
                    </a:lnTo>
                    <a:lnTo>
                      <a:pt x="176" y="1258"/>
                    </a:lnTo>
                    <a:lnTo>
                      <a:pt x="218" y="1246"/>
                    </a:lnTo>
                    <a:lnTo>
                      <a:pt x="259" y="1233"/>
                    </a:lnTo>
                    <a:lnTo>
                      <a:pt x="299" y="1219"/>
                    </a:lnTo>
                    <a:lnTo>
                      <a:pt x="339" y="1204"/>
                    </a:lnTo>
                    <a:lnTo>
                      <a:pt x="377" y="1190"/>
                    </a:lnTo>
                    <a:lnTo>
                      <a:pt x="415" y="1174"/>
                    </a:lnTo>
                    <a:lnTo>
                      <a:pt x="452" y="1157"/>
                    </a:lnTo>
                    <a:lnTo>
                      <a:pt x="487" y="1141"/>
                    </a:lnTo>
                    <a:lnTo>
                      <a:pt x="521" y="1123"/>
                    </a:lnTo>
                    <a:lnTo>
                      <a:pt x="556" y="1104"/>
                    </a:lnTo>
                    <a:lnTo>
                      <a:pt x="588" y="1086"/>
                    </a:lnTo>
                    <a:lnTo>
                      <a:pt x="621" y="1066"/>
                    </a:lnTo>
                    <a:lnTo>
                      <a:pt x="651" y="1045"/>
                    </a:lnTo>
                    <a:lnTo>
                      <a:pt x="682" y="1024"/>
                    </a:lnTo>
                    <a:lnTo>
                      <a:pt x="711" y="1002"/>
                    </a:lnTo>
                    <a:lnTo>
                      <a:pt x="738" y="978"/>
                    </a:lnTo>
                    <a:lnTo>
                      <a:pt x="766" y="955"/>
                    </a:lnTo>
                    <a:lnTo>
                      <a:pt x="792" y="930"/>
                    </a:lnTo>
                    <a:lnTo>
                      <a:pt x="817" y="904"/>
                    </a:lnTo>
                    <a:lnTo>
                      <a:pt x="841" y="877"/>
                    </a:lnTo>
                    <a:lnTo>
                      <a:pt x="863" y="850"/>
                    </a:lnTo>
                    <a:lnTo>
                      <a:pt x="885" y="821"/>
                    </a:lnTo>
                    <a:lnTo>
                      <a:pt x="906" y="791"/>
                    </a:lnTo>
                    <a:lnTo>
                      <a:pt x="926" y="759"/>
                    </a:lnTo>
                    <a:lnTo>
                      <a:pt x="944" y="728"/>
                    </a:lnTo>
                    <a:lnTo>
                      <a:pt x="961" y="693"/>
                    </a:lnTo>
                    <a:lnTo>
                      <a:pt x="977" y="659"/>
                    </a:lnTo>
                    <a:lnTo>
                      <a:pt x="993" y="624"/>
                    </a:lnTo>
                    <a:lnTo>
                      <a:pt x="1007" y="587"/>
                    </a:lnTo>
                    <a:lnTo>
                      <a:pt x="1019" y="556"/>
                    </a:lnTo>
                    <a:lnTo>
                      <a:pt x="1031" y="527"/>
                    </a:lnTo>
                    <a:lnTo>
                      <a:pt x="1043" y="499"/>
                    </a:lnTo>
                    <a:lnTo>
                      <a:pt x="1053" y="473"/>
                    </a:lnTo>
                    <a:lnTo>
                      <a:pt x="1065" y="447"/>
                    </a:lnTo>
                    <a:lnTo>
                      <a:pt x="1078" y="420"/>
                    </a:lnTo>
                    <a:lnTo>
                      <a:pt x="1094" y="393"/>
                    </a:lnTo>
                    <a:lnTo>
                      <a:pt x="1112" y="361"/>
                    </a:lnTo>
                    <a:lnTo>
                      <a:pt x="1134" y="327"/>
                    </a:lnTo>
                    <a:lnTo>
                      <a:pt x="1158" y="289"/>
                    </a:lnTo>
                    <a:lnTo>
                      <a:pt x="1187" y="246"/>
                    </a:lnTo>
                    <a:lnTo>
                      <a:pt x="1223" y="196"/>
                    </a:lnTo>
                    <a:lnTo>
                      <a:pt x="1262" y="139"/>
                    </a:lnTo>
                    <a:lnTo>
                      <a:pt x="1308" y="74"/>
                    </a:lnTo>
                    <a:lnTo>
                      <a:pt x="1362" y="0"/>
                    </a:lnTo>
                    <a:lnTo>
                      <a:pt x="1291" y="12"/>
                    </a:lnTo>
                    <a:lnTo>
                      <a:pt x="1220" y="26"/>
                    </a:lnTo>
                    <a:lnTo>
                      <a:pt x="1151" y="44"/>
                    </a:lnTo>
                    <a:lnTo>
                      <a:pt x="1082" y="63"/>
                    </a:lnTo>
                    <a:lnTo>
                      <a:pt x="1017" y="84"/>
                    </a:lnTo>
                    <a:lnTo>
                      <a:pt x="951" y="108"/>
                    </a:lnTo>
                    <a:lnTo>
                      <a:pt x="887" y="133"/>
                    </a:lnTo>
                    <a:lnTo>
                      <a:pt x="825" y="160"/>
                    </a:lnTo>
                    <a:lnTo>
                      <a:pt x="763" y="191"/>
                    </a:lnTo>
                    <a:lnTo>
                      <a:pt x="704" y="222"/>
                    </a:lnTo>
                    <a:lnTo>
                      <a:pt x="648" y="255"/>
                    </a:lnTo>
                    <a:lnTo>
                      <a:pt x="591" y="290"/>
                    </a:lnTo>
                    <a:lnTo>
                      <a:pt x="539" y="327"/>
                    </a:lnTo>
                    <a:lnTo>
                      <a:pt x="486" y="367"/>
                    </a:lnTo>
                    <a:lnTo>
                      <a:pt x="437" y="407"/>
                    </a:lnTo>
                    <a:lnTo>
                      <a:pt x="390" y="449"/>
                    </a:lnTo>
                    <a:lnTo>
                      <a:pt x="345" y="493"/>
                    </a:lnTo>
                    <a:lnTo>
                      <a:pt x="302" y="537"/>
                    </a:lnTo>
                    <a:lnTo>
                      <a:pt x="263" y="584"/>
                    </a:lnTo>
                    <a:lnTo>
                      <a:pt x="225" y="633"/>
                    </a:lnTo>
                    <a:lnTo>
                      <a:pt x="189" y="682"/>
                    </a:lnTo>
                    <a:lnTo>
                      <a:pt x="158" y="733"/>
                    </a:lnTo>
                    <a:lnTo>
                      <a:pt x="127" y="785"/>
                    </a:lnTo>
                    <a:lnTo>
                      <a:pt x="101" y="839"/>
                    </a:lnTo>
                    <a:lnTo>
                      <a:pt x="77" y="893"/>
                    </a:lnTo>
                    <a:lnTo>
                      <a:pt x="56" y="949"/>
                    </a:lnTo>
                    <a:lnTo>
                      <a:pt x="39" y="1006"/>
                    </a:lnTo>
                    <a:lnTo>
                      <a:pt x="25" y="1064"/>
                    </a:lnTo>
                    <a:lnTo>
                      <a:pt x="13" y="1123"/>
                    </a:lnTo>
                    <a:lnTo>
                      <a:pt x="5" y="1183"/>
                    </a:lnTo>
                    <a:lnTo>
                      <a:pt x="1" y="1244"/>
                    </a:lnTo>
                    <a:lnTo>
                      <a:pt x="0" y="1305"/>
                    </a:lnTo>
                    <a:close/>
                  </a:path>
                </a:pathLst>
              </a:custGeom>
              <a:solidFill>
                <a:srgbClr val="00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6152" name="Freeform 294"/>
              <p:cNvSpPr>
                <a:spLocks/>
              </p:cNvSpPr>
              <p:nvPr/>
            </p:nvSpPr>
            <p:spPr bwMode="auto">
              <a:xfrm>
                <a:off x="3379" y="3506"/>
                <a:ext cx="177" cy="123"/>
              </a:xfrm>
              <a:custGeom>
                <a:avLst/>
                <a:gdLst>
                  <a:gd name="T0" fmla="*/ 5 w 1006"/>
                  <a:gd name="T1" fmla="*/ 0 h 696"/>
                  <a:gd name="T2" fmla="*/ 5 w 1006"/>
                  <a:gd name="T3" fmla="*/ 0 h 696"/>
                  <a:gd name="T4" fmla="*/ 5 w 1006"/>
                  <a:gd name="T5" fmla="*/ 1 h 696"/>
                  <a:gd name="T6" fmla="*/ 5 w 1006"/>
                  <a:gd name="T7" fmla="*/ 1 h 696"/>
                  <a:gd name="T8" fmla="*/ 5 w 1006"/>
                  <a:gd name="T9" fmla="*/ 1 h 696"/>
                  <a:gd name="T10" fmla="*/ 4 w 1006"/>
                  <a:gd name="T11" fmla="*/ 2 h 696"/>
                  <a:gd name="T12" fmla="*/ 4 w 1006"/>
                  <a:gd name="T13" fmla="*/ 2 h 696"/>
                  <a:gd name="T14" fmla="*/ 4 w 1006"/>
                  <a:gd name="T15" fmla="*/ 2 h 696"/>
                  <a:gd name="T16" fmla="*/ 3 w 1006"/>
                  <a:gd name="T17" fmla="*/ 2 h 696"/>
                  <a:gd name="T18" fmla="*/ 3 w 1006"/>
                  <a:gd name="T19" fmla="*/ 3 h 696"/>
                  <a:gd name="T20" fmla="*/ 3 w 1006"/>
                  <a:gd name="T21" fmla="*/ 3 h 696"/>
                  <a:gd name="T22" fmla="*/ 2 w 1006"/>
                  <a:gd name="T23" fmla="*/ 3 h 696"/>
                  <a:gd name="T24" fmla="*/ 2 w 1006"/>
                  <a:gd name="T25" fmla="*/ 3 h 696"/>
                  <a:gd name="T26" fmla="*/ 1 w 1006"/>
                  <a:gd name="T27" fmla="*/ 3 h 696"/>
                  <a:gd name="T28" fmla="*/ 1 w 1006"/>
                  <a:gd name="T29" fmla="*/ 4 h 696"/>
                  <a:gd name="T30" fmla="*/ 1 w 1006"/>
                  <a:gd name="T31" fmla="*/ 4 h 696"/>
                  <a:gd name="T32" fmla="*/ 0 w 1006"/>
                  <a:gd name="T33" fmla="*/ 4 h 696"/>
                  <a:gd name="T34" fmla="*/ 0 w 1006"/>
                  <a:gd name="T35" fmla="*/ 4 h 696"/>
                  <a:gd name="T36" fmla="*/ 1 w 1006"/>
                  <a:gd name="T37" fmla="*/ 4 h 696"/>
                  <a:gd name="T38" fmla="*/ 1 w 1006"/>
                  <a:gd name="T39" fmla="*/ 4 h 696"/>
                  <a:gd name="T40" fmla="*/ 2 w 1006"/>
                  <a:gd name="T41" fmla="*/ 3 h 696"/>
                  <a:gd name="T42" fmla="*/ 2 w 1006"/>
                  <a:gd name="T43" fmla="*/ 3 h 696"/>
                  <a:gd name="T44" fmla="*/ 2 w 1006"/>
                  <a:gd name="T45" fmla="*/ 3 h 696"/>
                  <a:gd name="T46" fmla="*/ 3 w 1006"/>
                  <a:gd name="T47" fmla="*/ 3 h 696"/>
                  <a:gd name="T48" fmla="*/ 3 w 1006"/>
                  <a:gd name="T49" fmla="*/ 3 h 696"/>
                  <a:gd name="T50" fmla="*/ 4 w 1006"/>
                  <a:gd name="T51" fmla="*/ 2 h 696"/>
                  <a:gd name="T52" fmla="*/ 4 w 1006"/>
                  <a:gd name="T53" fmla="*/ 2 h 696"/>
                  <a:gd name="T54" fmla="*/ 4 w 1006"/>
                  <a:gd name="T55" fmla="*/ 2 h 696"/>
                  <a:gd name="T56" fmla="*/ 5 w 1006"/>
                  <a:gd name="T57" fmla="*/ 2 h 696"/>
                  <a:gd name="T58" fmla="*/ 5 w 1006"/>
                  <a:gd name="T59" fmla="*/ 1 h 696"/>
                  <a:gd name="T60" fmla="*/ 5 w 1006"/>
                  <a:gd name="T61" fmla="*/ 1 h 696"/>
                  <a:gd name="T62" fmla="*/ 5 w 1006"/>
                  <a:gd name="T63" fmla="*/ 1 h 696"/>
                  <a:gd name="T64" fmla="*/ 5 w 1006"/>
                  <a:gd name="T65" fmla="*/ 0 h 696"/>
                  <a:gd name="T66" fmla="*/ 5 w 1006"/>
                  <a:gd name="T67" fmla="*/ 0 h 696"/>
                  <a:gd name="T68" fmla="*/ 5 w 1006"/>
                  <a:gd name="T69" fmla="*/ 0 h 696"/>
                  <a:gd name="T70" fmla="*/ 5 w 1006"/>
                  <a:gd name="T71" fmla="*/ 0 h 69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006"/>
                  <a:gd name="T109" fmla="*/ 0 h 696"/>
                  <a:gd name="T110" fmla="*/ 1006 w 1006"/>
                  <a:gd name="T111" fmla="*/ 696 h 69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006" h="696">
                    <a:moveTo>
                      <a:pt x="985" y="0"/>
                    </a:moveTo>
                    <a:lnTo>
                      <a:pt x="985" y="0"/>
                    </a:lnTo>
                    <a:lnTo>
                      <a:pt x="970" y="35"/>
                    </a:lnTo>
                    <a:lnTo>
                      <a:pt x="954" y="68"/>
                    </a:lnTo>
                    <a:lnTo>
                      <a:pt x="938" y="102"/>
                    </a:lnTo>
                    <a:lnTo>
                      <a:pt x="920" y="134"/>
                    </a:lnTo>
                    <a:lnTo>
                      <a:pt x="900" y="164"/>
                    </a:lnTo>
                    <a:lnTo>
                      <a:pt x="879" y="194"/>
                    </a:lnTo>
                    <a:lnTo>
                      <a:pt x="857" y="223"/>
                    </a:lnTo>
                    <a:lnTo>
                      <a:pt x="836" y="249"/>
                    </a:lnTo>
                    <a:lnTo>
                      <a:pt x="812" y="276"/>
                    </a:lnTo>
                    <a:lnTo>
                      <a:pt x="787" y="302"/>
                    </a:lnTo>
                    <a:lnTo>
                      <a:pt x="761" y="327"/>
                    </a:lnTo>
                    <a:lnTo>
                      <a:pt x="733" y="350"/>
                    </a:lnTo>
                    <a:lnTo>
                      <a:pt x="707" y="373"/>
                    </a:lnTo>
                    <a:lnTo>
                      <a:pt x="678" y="395"/>
                    </a:lnTo>
                    <a:lnTo>
                      <a:pt x="648" y="416"/>
                    </a:lnTo>
                    <a:lnTo>
                      <a:pt x="618" y="437"/>
                    </a:lnTo>
                    <a:lnTo>
                      <a:pt x="586" y="457"/>
                    </a:lnTo>
                    <a:lnTo>
                      <a:pt x="553" y="475"/>
                    </a:lnTo>
                    <a:lnTo>
                      <a:pt x="519" y="494"/>
                    </a:lnTo>
                    <a:lnTo>
                      <a:pt x="485" y="511"/>
                    </a:lnTo>
                    <a:lnTo>
                      <a:pt x="451" y="526"/>
                    </a:lnTo>
                    <a:lnTo>
                      <a:pt x="414" y="543"/>
                    </a:lnTo>
                    <a:lnTo>
                      <a:pt x="376" y="559"/>
                    </a:lnTo>
                    <a:lnTo>
                      <a:pt x="338" y="574"/>
                    </a:lnTo>
                    <a:lnTo>
                      <a:pt x="299" y="588"/>
                    </a:lnTo>
                    <a:lnTo>
                      <a:pt x="258" y="603"/>
                    </a:lnTo>
                    <a:lnTo>
                      <a:pt x="218" y="616"/>
                    </a:lnTo>
                    <a:lnTo>
                      <a:pt x="176" y="627"/>
                    </a:lnTo>
                    <a:lnTo>
                      <a:pt x="134" y="641"/>
                    </a:lnTo>
                    <a:lnTo>
                      <a:pt x="90" y="652"/>
                    </a:lnTo>
                    <a:lnTo>
                      <a:pt x="45" y="664"/>
                    </a:lnTo>
                    <a:lnTo>
                      <a:pt x="0" y="675"/>
                    </a:lnTo>
                    <a:lnTo>
                      <a:pt x="6" y="696"/>
                    </a:lnTo>
                    <a:lnTo>
                      <a:pt x="50" y="685"/>
                    </a:lnTo>
                    <a:lnTo>
                      <a:pt x="95" y="673"/>
                    </a:lnTo>
                    <a:lnTo>
                      <a:pt x="140" y="662"/>
                    </a:lnTo>
                    <a:lnTo>
                      <a:pt x="182" y="649"/>
                    </a:lnTo>
                    <a:lnTo>
                      <a:pt x="224" y="637"/>
                    </a:lnTo>
                    <a:lnTo>
                      <a:pt x="266" y="624"/>
                    </a:lnTo>
                    <a:lnTo>
                      <a:pt x="306" y="609"/>
                    </a:lnTo>
                    <a:lnTo>
                      <a:pt x="346" y="595"/>
                    </a:lnTo>
                    <a:lnTo>
                      <a:pt x="384" y="580"/>
                    </a:lnTo>
                    <a:lnTo>
                      <a:pt x="422" y="564"/>
                    </a:lnTo>
                    <a:lnTo>
                      <a:pt x="459" y="547"/>
                    </a:lnTo>
                    <a:lnTo>
                      <a:pt x="496" y="532"/>
                    </a:lnTo>
                    <a:lnTo>
                      <a:pt x="530" y="512"/>
                    </a:lnTo>
                    <a:lnTo>
                      <a:pt x="564" y="494"/>
                    </a:lnTo>
                    <a:lnTo>
                      <a:pt x="597" y="475"/>
                    </a:lnTo>
                    <a:lnTo>
                      <a:pt x="631" y="456"/>
                    </a:lnTo>
                    <a:lnTo>
                      <a:pt x="661" y="435"/>
                    </a:lnTo>
                    <a:lnTo>
                      <a:pt x="691" y="413"/>
                    </a:lnTo>
                    <a:lnTo>
                      <a:pt x="720" y="391"/>
                    </a:lnTo>
                    <a:lnTo>
                      <a:pt x="749" y="366"/>
                    </a:lnTo>
                    <a:lnTo>
                      <a:pt x="777" y="343"/>
                    </a:lnTo>
                    <a:lnTo>
                      <a:pt x="803" y="318"/>
                    </a:lnTo>
                    <a:lnTo>
                      <a:pt x="828" y="291"/>
                    </a:lnTo>
                    <a:lnTo>
                      <a:pt x="851" y="265"/>
                    </a:lnTo>
                    <a:lnTo>
                      <a:pt x="875" y="236"/>
                    </a:lnTo>
                    <a:lnTo>
                      <a:pt x="897" y="207"/>
                    </a:lnTo>
                    <a:lnTo>
                      <a:pt x="918" y="177"/>
                    </a:lnTo>
                    <a:lnTo>
                      <a:pt x="938" y="144"/>
                    </a:lnTo>
                    <a:lnTo>
                      <a:pt x="957" y="113"/>
                    </a:lnTo>
                    <a:lnTo>
                      <a:pt x="975" y="79"/>
                    </a:lnTo>
                    <a:lnTo>
                      <a:pt x="991" y="43"/>
                    </a:lnTo>
                    <a:lnTo>
                      <a:pt x="1006" y="8"/>
                    </a:lnTo>
                    <a:lnTo>
                      <a:pt x="98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6153" name="Freeform 295"/>
              <p:cNvSpPr>
                <a:spLocks/>
              </p:cNvSpPr>
              <p:nvPr/>
            </p:nvSpPr>
            <p:spPr bwMode="auto">
              <a:xfrm>
                <a:off x="3552" y="3394"/>
                <a:ext cx="72" cy="114"/>
              </a:xfrm>
              <a:custGeom>
                <a:avLst/>
                <a:gdLst>
                  <a:gd name="T0" fmla="*/ 2 w 405"/>
                  <a:gd name="T1" fmla="*/ 0 h 642"/>
                  <a:gd name="T2" fmla="*/ 2 w 405"/>
                  <a:gd name="T3" fmla="*/ 0 h 642"/>
                  <a:gd name="T4" fmla="*/ 2 w 405"/>
                  <a:gd name="T5" fmla="*/ 0 h 642"/>
                  <a:gd name="T6" fmla="*/ 2 w 405"/>
                  <a:gd name="T7" fmla="*/ 1 h 642"/>
                  <a:gd name="T8" fmla="*/ 1 w 405"/>
                  <a:gd name="T9" fmla="*/ 1 h 642"/>
                  <a:gd name="T10" fmla="*/ 1 w 405"/>
                  <a:gd name="T11" fmla="*/ 1 h 642"/>
                  <a:gd name="T12" fmla="*/ 1 w 405"/>
                  <a:gd name="T13" fmla="*/ 2 h 642"/>
                  <a:gd name="T14" fmla="*/ 1 w 405"/>
                  <a:gd name="T15" fmla="*/ 2 h 642"/>
                  <a:gd name="T16" fmla="*/ 1 w 405"/>
                  <a:gd name="T17" fmla="*/ 2 h 642"/>
                  <a:gd name="T18" fmla="*/ 1 w 405"/>
                  <a:gd name="T19" fmla="*/ 2 h 642"/>
                  <a:gd name="T20" fmla="*/ 1 w 405"/>
                  <a:gd name="T21" fmla="*/ 2 h 642"/>
                  <a:gd name="T22" fmla="*/ 0 w 405"/>
                  <a:gd name="T23" fmla="*/ 2 h 642"/>
                  <a:gd name="T24" fmla="*/ 0 w 405"/>
                  <a:gd name="T25" fmla="*/ 3 h 642"/>
                  <a:gd name="T26" fmla="*/ 0 w 405"/>
                  <a:gd name="T27" fmla="*/ 3 h 642"/>
                  <a:gd name="T28" fmla="*/ 0 w 405"/>
                  <a:gd name="T29" fmla="*/ 3 h 642"/>
                  <a:gd name="T30" fmla="*/ 0 w 405"/>
                  <a:gd name="T31" fmla="*/ 3 h 642"/>
                  <a:gd name="T32" fmla="*/ 0 w 405"/>
                  <a:gd name="T33" fmla="*/ 3 h 642"/>
                  <a:gd name="T34" fmla="*/ 0 w 405"/>
                  <a:gd name="T35" fmla="*/ 4 h 642"/>
                  <a:gd name="T36" fmla="*/ 0 w 405"/>
                  <a:gd name="T37" fmla="*/ 4 h 642"/>
                  <a:gd name="T38" fmla="*/ 0 w 405"/>
                  <a:gd name="T39" fmla="*/ 3 h 642"/>
                  <a:gd name="T40" fmla="*/ 0 w 405"/>
                  <a:gd name="T41" fmla="*/ 3 h 642"/>
                  <a:gd name="T42" fmla="*/ 0 w 405"/>
                  <a:gd name="T43" fmla="*/ 3 h 642"/>
                  <a:gd name="T44" fmla="*/ 0 w 405"/>
                  <a:gd name="T45" fmla="*/ 3 h 642"/>
                  <a:gd name="T46" fmla="*/ 1 w 405"/>
                  <a:gd name="T47" fmla="*/ 3 h 642"/>
                  <a:gd name="T48" fmla="*/ 1 w 405"/>
                  <a:gd name="T49" fmla="*/ 3 h 642"/>
                  <a:gd name="T50" fmla="*/ 1 w 405"/>
                  <a:gd name="T51" fmla="*/ 2 h 642"/>
                  <a:gd name="T52" fmla="*/ 1 w 405"/>
                  <a:gd name="T53" fmla="*/ 2 h 642"/>
                  <a:gd name="T54" fmla="*/ 1 w 405"/>
                  <a:gd name="T55" fmla="*/ 2 h 642"/>
                  <a:gd name="T56" fmla="*/ 1 w 405"/>
                  <a:gd name="T57" fmla="*/ 2 h 642"/>
                  <a:gd name="T58" fmla="*/ 1 w 405"/>
                  <a:gd name="T59" fmla="*/ 2 h 642"/>
                  <a:gd name="T60" fmla="*/ 1 w 405"/>
                  <a:gd name="T61" fmla="*/ 1 h 642"/>
                  <a:gd name="T62" fmla="*/ 1 w 405"/>
                  <a:gd name="T63" fmla="*/ 1 h 642"/>
                  <a:gd name="T64" fmla="*/ 2 w 405"/>
                  <a:gd name="T65" fmla="*/ 1 h 642"/>
                  <a:gd name="T66" fmla="*/ 2 w 405"/>
                  <a:gd name="T67" fmla="*/ 1 h 642"/>
                  <a:gd name="T68" fmla="*/ 2 w 405"/>
                  <a:gd name="T69" fmla="*/ 0 h 642"/>
                  <a:gd name="T70" fmla="*/ 2 w 405"/>
                  <a:gd name="T71" fmla="*/ 0 h 642"/>
                  <a:gd name="T72" fmla="*/ 2 w 405"/>
                  <a:gd name="T73" fmla="*/ 0 h 642"/>
                  <a:gd name="T74" fmla="*/ 2 w 405"/>
                  <a:gd name="T75" fmla="*/ 0 h 642"/>
                  <a:gd name="T76" fmla="*/ 2 w 405"/>
                  <a:gd name="T77" fmla="*/ 0 h 642"/>
                  <a:gd name="T78" fmla="*/ 2 w 405"/>
                  <a:gd name="T79" fmla="*/ 0 h 642"/>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405"/>
                  <a:gd name="T121" fmla="*/ 0 h 642"/>
                  <a:gd name="T122" fmla="*/ 405 w 405"/>
                  <a:gd name="T123" fmla="*/ 642 h 642"/>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405" h="642">
                    <a:moveTo>
                      <a:pt x="381" y="25"/>
                    </a:moveTo>
                    <a:lnTo>
                      <a:pt x="371" y="8"/>
                    </a:lnTo>
                    <a:lnTo>
                      <a:pt x="317" y="81"/>
                    </a:lnTo>
                    <a:lnTo>
                      <a:pt x="271" y="147"/>
                    </a:lnTo>
                    <a:lnTo>
                      <a:pt x="232" y="203"/>
                    </a:lnTo>
                    <a:lnTo>
                      <a:pt x="196" y="253"/>
                    </a:lnTo>
                    <a:lnTo>
                      <a:pt x="167" y="297"/>
                    </a:lnTo>
                    <a:lnTo>
                      <a:pt x="142" y="335"/>
                    </a:lnTo>
                    <a:lnTo>
                      <a:pt x="121" y="370"/>
                    </a:lnTo>
                    <a:lnTo>
                      <a:pt x="103" y="402"/>
                    </a:lnTo>
                    <a:lnTo>
                      <a:pt x="87" y="429"/>
                    </a:lnTo>
                    <a:lnTo>
                      <a:pt x="73" y="455"/>
                    </a:lnTo>
                    <a:lnTo>
                      <a:pt x="61" y="483"/>
                    </a:lnTo>
                    <a:lnTo>
                      <a:pt x="50" y="509"/>
                    </a:lnTo>
                    <a:lnTo>
                      <a:pt x="39" y="537"/>
                    </a:lnTo>
                    <a:lnTo>
                      <a:pt x="27" y="566"/>
                    </a:lnTo>
                    <a:lnTo>
                      <a:pt x="15" y="597"/>
                    </a:lnTo>
                    <a:lnTo>
                      <a:pt x="0" y="634"/>
                    </a:lnTo>
                    <a:lnTo>
                      <a:pt x="21" y="642"/>
                    </a:lnTo>
                    <a:lnTo>
                      <a:pt x="36" y="605"/>
                    </a:lnTo>
                    <a:lnTo>
                      <a:pt x="48" y="574"/>
                    </a:lnTo>
                    <a:lnTo>
                      <a:pt x="60" y="545"/>
                    </a:lnTo>
                    <a:lnTo>
                      <a:pt x="71" y="517"/>
                    </a:lnTo>
                    <a:lnTo>
                      <a:pt x="82" y="491"/>
                    </a:lnTo>
                    <a:lnTo>
                      <a:pt x="94" y="466"/>
                    </a:lnTo>
                    <a:lnTo>
                      <a:pt x="106" y="440"/>
                    </a:lnTo>
                    <a:lnTo>
                      <a:pt x="121" y="412"/>
                    </a:lnTo>
                    <a:lnTo>
                      <a:pt x="140" y="381"/>
                    </a:lnTo>
                    <a:lnTo>
                      <a:pt x="161" y="348"/>
                    </a:lnTo>
                    <a:lnTo>
                      <a:pt x="186" y="310"/>
                    </a:lnTo>
                    <a:lnTo>
                      <a:pt x="215" y="266"/>
                    </a:lnTo>
                    <a:lnTo>
                      <a:pt x="250" y="216"/>
                    </a:lnTo>
                    <a:lnTo>
                      <a:pt x="289" y="160"/>
                    </a:lnTo>
                    <a:lnTo>
                      <a:pt x="335" y="94"/>
                    </a:lnTo>
                    <a:lnTo>
                      <a:pt x="389" y="21"/>
                    </a:lnTo>
                    <a:lnTo>
                      <a:pt x="379" y="4"/>
                    </a:lnTo>
                    <a:lnTo>
                      <a:pt x="389" y="21"/>
                    </a:lnTo>
                    <a:lnTo>
                      <a:pt x="405" y="0"/>
                    </a:lnTo>
                    <a:lnTo>
                      <a:pt x="379" y="4"/>
                    </a:lnTo>
                    <a:lnTo>
                      <a:pt x="381" y="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6154" name="Freeform 296"/>
              <p:cNvSpPr>
                <a:spLocks/>
              </p:cNvSpPr>
              <p:nvPr/>
            </p:nvSpPr>
            <p:spPr bwMode="auto">
              <a:xfrm>
                <a:off x="3377" y="3395"/>
                <a:ext cx="243" cy="235"/>
              </a:xfrm>
              <a:custGeom>
                <a:avLst/>
                <a:gdLst>
                  <a:gd name="T0" fmla="*/ 0 w 1374"/>
                  <a:gd name="T1" fmla="*/ 7 h 1330"/>
                  <a:gd name="T2" fmla="*/ 0 w 1374"/>
                  <a:gd name="T3" fmla="*/ 7 h 1330"/>
                  <a:gd name="T4" fmla="*/ 0 w 1374"/>
                  <a:gd name="T5" fmla="*/ 6 h 1330"/>
                  <a:gd name="T6" fmla="*/ 0 w 1374"/>
                  <a:gd name="T7" fmla="*/ 5 h 1330"/>
                  <a:gd name="T8" fmla="*/ 1 w 1374"/>
                  <a:gd name="T9" fmla="*/ 5 h 1330"/>
                  <a:gd name="T10" fmla="*/ 1 w 1374"/>
                  <a:gd name="T11" fmla="*/ 4 h 1330"/>
                  <a:gd name="T12" fmla="*/ 1 w 1374"/>
                  <a:gd name="T13" fmla="*/ 4 h 1330"/>
                  <a:gd name="T14" fmla="*/ 2 w 1374"/>
                  <a:gd name="T15" fmla="*/ 3 h 1330"/>
                  <a:gd name="T16" fmla="*/ 2 w 1374"/>
                  <a:gd name="T17" fmla="*/ 3 h 1330"/>
                  <a:gd name="T18" fmla="*/ 3 w 1374"/>
                  <a:gd name="T19" fmla="*/ 2 h 1330"/>
                  <a:gd name="T20" fmla="*/ 3 w 1374"/>
                  <a:gd name="T21" fmla="*/ 2 h 1330"/>
                  <a:gd name="T22" fmla="*/ 4 w 1374"/>
                  <a:gd name="T23" fmla="*/ 1 h 1330"/>
                  <a:gd name="T24" fmla="*/ 5 w 1374"/>
                  <a:gd name="T25" fmla="*/ 1 h 1330"/>
                  <a:gd name="T26" fmla="*/ 5 w 1374"/>
                  <a:gd name="T27" fmla="*/ 1 h 1330"/>
                  <a:gd name="T28" fmla="*/ 6 w 1374"/>
                  <a:gd name="T29" fmla="*/ 1 h 1330"/>
                  <a:gd name="T30" fmla="*/ 7 w 1374"/>
                  <a:gd name="T31" fmla="*/ 0 h 1330"/>
                  <a:gd name="T32" fmla="*/ 8 w 1374"/>
                  <a:gd name="T33" fmla="*/ 0 h 1330"/>
                  <a:gd name="T34" fmla="*/ 7 w 1374"/>
                  <a:gd name="T35" fmla="*/ 0 h 1330"/>
                  <a:gd name="T36" fmla="*/ 6 w 1374"/>
                  <a:gd name="T37" fmla="*/ 0 h 1330"/>
                  <a:gd name="T38" fmla="*/ 6 w 1374"/>
                  <a:gd name="T39" fmla="*/ 1 h 1330"/>
                  <a:gd name="T40" fmla="*/ 5 w 1374"/>
                  <a:gd name="T41" fmla="*/ 1 h 1330"/>
                  <a:gd name="T42" fmla="*/ 4 w 1374"/>
                  <a:gd name="T43" fmla="*/ 1 h 1330"/>
                  <a:gd name="T44" fmla="*/ 4 w 1374"/>
                  <a:gd name="T45" fmla="*/ 1 h 1330"/>
                  <a:gd name="T46" fmla="*/ 3 w 1374"/>
                  <a:gd name="T47" fmla="*/ 2 h 1330"/>
                  <a:gd name="T48" fmla="*/ 2 w 1374"/>
                  <a:gd name="T49" fmla="*/ 2 h 1330"/>
                  <a:gd name="T50" fmla="*/ 2 w 1374"/>
                  <a:gd name="T51" fmla="*/ 3 h 1330"/>
                  <a:gd name="T52" fmla="*/ 1 w 1374"/>
                  <a:gd name="T53" fmla="*/ 3 h 1330"/>
                  <a:gd name="T54" fmla="*/ 1 w 1374"/>
                  <a:gd name="T55" fmla="*/ 4 h 1330"/>
                  <a:gd name="T56" fmla="*/ 1 w 1374"/>
                  <a:gd name="T57" fmla="*/ 4 h 1330"/>
                  <a:gd name="T58" fmla="*/ 0 w 1374"/>
                  <a:gd name="T59" fmla="*/ 5 h 1330"/>
                  <a:gd name="T60" fmla="*/ 0 w 1374"/>
                  <a:gd name="T61" fmla="*/ 6 h 1330"/>
                  <a:gd name="T62" fmla="*/ 0 w 1374"/>
                  <a:gd name="T63" fmla="*/ 6 h 1330"/>
                  <a:gd name="T64" fmla="*/ 0 w 1374"/>
                  <a:gd name="T65" fmla="*/ 7 h 1330"/>
                  <a:gd name="T66" fmla="*/ 0 w 1374"/>
                  <a:gd name="T67" fmla="*/ 7 h 1330"/>
                  <a:gd name="T68" fmla="*/ 0 w 1374"/>
                  <a:gd name="T69" fmla="*/ 7 h 1330"/>
                  <a:gd name="T70" fmla="*/ 0 w 1374"/>
                  <a:gd name="T71" fmla="*/ 7 h 133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374"/>
                  <a:gd name="T109" fmla="*/ 0 h 1330"/>
                  <a:gd name="T110" fmla="*/ 1374 w 1374"/>
                  <a:gd name="T111" fmla="*/ 1330 h 133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374" h="1330">
                    <a:moveTo>
                      <a:pt x="8" y="1305"/>
                    </a:moveTo>
                    <a:lnTo>
                      <a:pt x="22" y="1315"/>
                    </a:lnTo>
                    <a:lnTo>
                      <a:pt x="23" y="1254"/>
                    </a:lnTo>
                    <a:lnTo>
                      <a:pt x="27" y="1194"/>
                    </a:lnTo>
                    <a:lnTo>
                      <a:pt x="35" y="1134"/>
                    </a:lnTo>
                    <a:lnTo>
                      <a:pt x="46" y="1076"/>
                    </a:lnTo>
                    <a:lnTo>
                      <a:pt x="61" y="1019"/>
                    </a:lnTo>
                    <a:lnTo>
                      <a:pt x="78" y="963"/>
                    </a:lnTo>
                    <a:lnTo>
                      <a:pt x="99" y="907"/>
                    </a:lnTo>
                    <a:lnTo>
                      <a:pt x="123" y="854"/>
                    </a:lnTo>
                    <a:lnTo>
                      <a:pt x="149" y="801"/>
                    </a:lnTo>
                    <a:lnTo>
                      <a:pt x="178" y="748"/>
                    </a:lnTo>
                    <a:lnTo>
                      <a:pt x="209" y="698"/>
                    </a:lnTo>
                    <a:lnTo>
                      <a:pt x="245" y="650"/>
                    </a:lnTo>
                    <a:lnTo>
                      <a:pt x="283" y="601"/>
                    </a:lnTo>
                    <a:lnTo>
                      <a:pt x="321" y="555"/>
                    </a:lnTo>
                    <a:lnTo>
                      <a:pt x="364" y="510"/>
                    </a:lnTo>
                    <a:lnTo>
                      <a:pt x="409" y="467"/>
                    </a:lnTo>
                    <a:lnTo>
                      <a:pt x="456" y="425"/>
                    </a:lnTo>
                    <a:lnTo>
                      <a:pt x="504" y="386"/>
                    </a:lnTo>
                    <a:lnTo>
                      <a:pt x="556" y="346"/>
                    </a:lnTo>
                    <a:lnTo>
                      <a:pt x="609" y="310"/>
                    </a:lnTo>
                    <a:lnTo>
                      <a:pt x="664" y="274"/>
                    </a:lnTo>
                    <a:lnTo>
                      <a:pt x="720" y="241"/>
                    </a:lnTo>
                    <a:lnTo>
                      <a:pt x="779" y="211"/>
                    </a:lnTo>
                    <a:lnTo>
                      <a:pt x="841" y="181"/>
                    </a:lnTo>
                    <a:lnTo>
                      <a:pt x="902" y="153"/>
                    </a:lnTo>
                    <a:lnTo>
                      <a:pt x="966" y="128"/>
                    </a:lnTo>
                    <a:lnTo>
                      <a:pt x="1032" y="105"/>
                    </a:lnTo>
                    <a:lnTo>
                      <a:pt x="1096" y="84"/>
                    </a:lnTo>
                    <a:lnTo>
                      <a:pt x="1164" y="64"/>
                    </a:lnTo>
                    <a:lnTo>
                      <a:pt x="1234" y="47"/>
                    </a:lnTo>
                    <a:lnTo>
                      <a:pt x="1305" y="33"/>
                    </a:lnTo>
                    <a:lnTo>
                      <a:pt x="1374" y="21"/>
                    </a:lnTo>
                    <a:lnTo>
                      <a:pt x="1372" y="0"/>
                    </a:lnTo>
                    <a:lnTo>
                      <a:pt x="1299" y="12"/>
                    </a:lnTo>
                    <a:lnTo>
                      <a:pt x="1229" y="26"/>
                    </a:lnTo>
                    <a:lnTo>
                      <a:pt x="1159" y="43"/>
                    </a:lnTo>
                    <a:lnTo>
                      <a:pt x="1091" y="63"/>
                    </a:lnTo>
                    <a:lnTo>
                      <a:pt x="1024" y="84"/>
                    </a:lnTo>
                    <a:lnTo>
                      <a:pt x="958" y="107"/>
                    </a:lnTo>
                    <a:lnTo>
                      <a:pt x="894" y="132"/>
                    </a:lnTo>
                    <a:lnTo>
                      <a:pt x="831" y="160"/>
                    </a:lnTo>
                    <a:lnTo>
                      <a:pt x="769" y="190"/>
                    </a:lnTo>
                    <a:lnTo>
                      <a:pt x="710" y="223"/>
                    </a:lnTo>
                    <a:lnTo>
                      <a:pt x="653" y="256"/>
                    </a:lnTo>
                    <a:lnTo>
                      <a:pt x="595" y="291"/>
                    </a:lnTo>
                    <a:lnTo>
                      <a:pt x="543" y="328"/>
                    </a:lnTo>
                    <a:lnTo>
                      <a:pt x="490" y="367"/>
                    </a:lnTo>
                    <a:lnTo>
                      <a:pt x="441" y="409"/>
                    </a:lnTo>
                    <a:lnTo>
                      <a:pt x="393" y="451"/>
                    </a:lnTo>
                    <a:lnTo>
                      <a:pt x="349" y="495"/>
                    </a:lnTo>
                    <a:lnTo>
                      <a:pt x="305" y="539"/>
                    </a:lnTo>
                    <a:lnTo>
                      <a:pt x="264" y="588"/>
                    </a:lnTo>
                    <a:lnTo>
                      <a:pt x="226" y="636"/>
                    </a:lnTo>
                    <a:lnTo>
                      <a:pt x="191" y="685"/>
                    </a:lnTo>
                    <a:lnTo>
                      <a:pt x="159" y="738"/>
                    </a:lnTo>
                    <a:lnTo>
                      <a:pt x="128" y="790"/>
                    </a:lnTo>
                    <a:lnTo>
                      <a:pt x="102" y="844"/>
                    </a:lnTo>
                    <a:lnTo>
                      <a:pt x="78" y="899"/>
                    </a:lnTo>
                    <a:lnTo>
                      <a:pt x="57" y="956"/>
                    </a:lnTo>
                    <a:lnTo>
                      <a:pt x="40" y="1013"/>
                    </a:lnTo>
                    <a:lnTo>
                      <a:pt x="25" y="1071"/>
                    </a:lnTo>
                    <a:lnTo>
                      <a:pt x="14" y="1131"/>
                    </a:lnTo>
                    <a:lnTo>
                      <a:pt x="6" y="1192"/>
                    </a:lnTo>
                    <a:lnTo>
                      <a:pt x="2" y="1254"/>
                    </a:lnTo>
                    <a:lnTo>
                      <a:pt x="0" y="1315"/>
                    </a:lnTo>
                    <a:lnTo>
                      <a:pt x="14" y="1326"/>
                    </a:lnTo>
                    <a:lnTo>
                      <a:pt x="0" y="1315"/>
                    </a:lnTo>
                    <a:lnTo>
                      <a:pt x="0" y="1330"/>
                    </a:lnTo>
                    <a:lnTo>
                      <a:pt x="14" y="1326"/>
                    </a:lnTo>
                    <a:lnTo>
                      <a:pt x="8" y="130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6155" name="Freeform 297"/>
              <p:cNvSpPr>
                <a:spLocks/>
              </p:cNvSpPr>
              <p:nvPr/>
            </p:nvSpPr>
            <p:spPr bwMode="auto">
              <a:xfrm>
                <a:off x="3257" y="3334"/>
                <a:ext cx="179" cy="342"/>
              </a:xfrm>
              <a:custGeom>
                <a:avLst/>
                <a:gdLst>
                  <a:gd name="T0" fmla="*/ 1 w 1012"/>
                  <a:gd name="T1" fmla="*/ 11 h 1937"/>
                  <a:gd name="T2" fmla="*/ 1 w 1012"/>
                  <a:gd name="T3" fmla="*/ 10 h 1937"/>
                  <a:gd name="T4" fmla="*/ 2 w 1012"/>
                  <a:gd name="T5" fmla="*/ 10 h 1937"/>
                  <a:gd name="T6" fmla="*/ 3 w 1012"/>
                  <a:gd name="T7" fmla="*/ 9 h 1937"/>
                  <a:gd name="T8" fmla="*/ 4 w 1012"/>
                  <a:gd name="T9" fmla="*/ 9 h 1937"/>
                  <a:gd name="T10" fmla="*/ 4 w 1012"/>
                  <a:gd name="T11" fmla="*/ 8 h 1937"/>
                  <a:gd name="T12" fmla="*/ 5 w 1012"/>
                  <a:gd name="T13" fmla="*/ 7 h 1937"/>
                  <a:gd name="T14" fmla="*/ 5 w 1012"/>
                  <a:gd name="T15" fmla="*/ 7 h 1937"/>
                  <a:gd name="T16" fmla="*/ 5 w 1012"/>
                  <a:gd name="T17" fmla="*/ 6 h 1937"/>
                  <a:gd name="T18" fmla="*/ 5 w 1012"/>
                  <a:gd name="T19" fmla="*/ 5 h 1937"/>
                  <a:gd name="T20" fmla="*/ 6 w 1012"/>
                  <a:gd name="T21" fmla="*/ 5 h 1937"/>
                  <a:gd name="T22" fmla="*/ 5 w 1012"/>
                  <a:gd name="T23" fmla="*/ 4 h 1937"/>
                  <a:gd name="T24" fmla="*/ 5 w 1012"/>
                  <a:gd name="T25" fmla="*/ 3 h 1937"/>
                  <a:gd name="T26" fmla="*/ 5 w 1012"/>
                  <a:gd name="T27" fmla="*/ 2 h 1937"/>
                  <a:gd name="T28" fmla="*/ 5 w 1012"/>
                  <a:gd name="T29" fmla="*/ 1 h 1937"/>
                  <a:gd name="T30" fmla="*/ 4 w 1012"/>
                  <a:gd name="T31" fmla="*/ 0 h 1937"/>
                  <a:gd name="T32" fmla="*/ 4 w 1012"/>
                  <a:gd name="T33" fmla="*/ 0 h 1937"/>
                  <a:gd name="T34" fmla="*/ 4 w 1012"/>
                  <a:gd name="T35" fmla="*/ 1 h 1937"/>
                  <a:gd name="T36" fmla="*/ 3 w 1012"/>
                  <a:gd name="T37" fmla="*/ 1 h 1937"/>
                  <a:gd name="T38" fmla="*/ 3 w 1012"/>
                  <a:gd name="T39" fmla="*/ 2 h 1937"/>
                  <a:gd name="T40" fmla="*/ 3 w 1012"/>
                  <a:gd name="T41" fmla="*/ 2 h 1937"/>
                  <a:gd name="T42" fmla="*/ 3 w 1012"/>
                  <a:gd name="T43" fmla="*/ 2 h 1937"/>
                  <a:gd name="T44" fmla="*/ 3 w 1012"/>
                  <a:gd name="T45" fmla="*/ 3 h 1937"/>
                  <a:gd name="T46" fmla="*/ 3 w 1012"/>
                  <a:gd name="T47" fmla="*/ 3 h 1937"/>
                  <a:gd name="T48" fmla="*/ 3 w 1012"/>
                  <a:gd name="T49" fmla="*/ 3 h 1937"/>
                  <a:gd name="T50" fmla="*/ 2 w 1012"/>
                  <a:gd name="T51" fmla="*/ 3 h 1937"/>
                  <a:gd name="T52" fmla="*/ 2 w 1012"/>
                  <a:gd name="T53" fmla="*/ 3 h 1937"/>
                  <a:gd name="T54" fmla="*/ 2 w 1012"/>
                  <a:gd name="T55" fmla="*/ 4 h 1937"/>
                  <a:gd name="T56" fmla="*/ 2 w 1012"/>
                  <a:gd name="T57" fmla="*/ 4 h 1937"/>
                  <a:gd name="T58" fmla="*/ 2 w 1012"/>
                  <a:gd name="T59" fmla="*/ 4 h 1937"/>
                  <a:gd name="T60" fmla="*/ 2 w 1012"/>
                  <a:gd name="T61" fmla="*/ 5 h 1937"/>
                  <a:gd name="T62" fmla="*/ 2 w 1012"/>
                  <a:gd name="T63" fmla="*/ 5 h 1937"/>
                  <a:gd name="T64" fmla="*/ 1 w 1012"/>
                  <a:gd name="T65" fmla="*/ 5 h 1937"/>
                  <a:gd name="T66" fmla="*/ 1 w 1012"/>
                  <a:gd name="T67" fmla="*/ 6 h 1937"/>
                  <a:gd name="T68" fmla="*/ 1 w 1012"/>
                  <a:gd name="T69" fmla="*/ 7 h 1937"/>
                  <a:gd name="T70" fmla="*/ 1 w 1012"/>
                  <a:gd name="T71" fmla="*/ 7 h 1937"/>
                  <a:gd name="T72" fmla="*/ 1 w 1012"/>
                  <a:gd name="T73" fmla="*/ 8 h 1937"/>
                  <a:gd name="T74" fmla="*/ 1 w 1012"/>
                  <a:gd name="T75" fmla="*/ 9 h 1937"/>
                  <a:gd name="T76" fmla="*/ 0 w 1012"/>
                  <a:gd name="T77" fmla="*/ 9 h 1937"/>
                  <a:gd name="T78" fmla="*/ 0 w 1012"/>
                  <a:gd name="T79" fmla="*/ 10 h 193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012"/>
                  <a:gd name="T121" fmla="*/ 0 h 1937"/>
                  <a:gd name="T122" fmla="*/ 1012 w 1012"/>
                  <a:gd name="T123" fmla="*/ 1937 h 193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012" h="1937">
                    <a:moveTo>
                      <a:pt x="0" y="1937"/>
                    </a:moveTo>
                    <a:lnTo>
                      <a:pt x="88" y="1908"/>
                    </a:lnTo>
                    <a:lnTo>
                      <a:pt x="173" y="1876"/>
                    </a:lnTo>
                    <a:lnTo>
                      <a:pt x="253" y="1842"/>
                    </a:lnTo>
                    <a:lnTo>
                      <a:pt x="330" y="1805"/>
                    </a:lnTo>
                    <a:lnTo>
                      <a:pt x="404" y="1766"/>
                    </a:lnTo>
                    <a:lnTo>
                      <a:pt x="473" y="1723"/>
                    </a:lnTo>
                    <a:lnTo>
                      <a:pt x="540" y="1678"/>
                    </a:lnTo>
                    <a:lnTo>
                      <a:pt x="602" y="1631"/>
                    </a:lnTo>
                    <a:lnTo>
                      <a:pt x="660" y="1581"/>
                    </a:lnTo>
                    <a:lnTo>
                      <a:pt x="715" y="1528"/>
                    </a:lnTo>
                    <a:lnTo>
                      <a:pt x="764" y="1474"/>
                    </a:lnTo>
                    <a:lnTo>
                      <a:pt x="810" y="1418"/>
                    </a:lnTo>
                    <a:lnTo>
                      <a:pt x="852" y="1360"/>
                    </a:lnTo>
                    <a:lnTo>
                      <a:pt x="888" y="1300"/>
                    </a:lnTo>
                    <a:lnTo>
                      <a:pt x="920" y="1238"/>
                    </a:lnTo>
                    <a:lnTo>
                      <a:pt x="947" y="1175"/>
                    </a:lnTo>
                    <a:lnTo>
                      <a:pt x="970" y="1109"/>
                    </a:lnTo>
                    <a:lnTo>
                      <a:pt x="988" y="1043"/>
                    </a:lnTo>
                    <a:lnTo>
                      <a:pt x="1001" y="974"/>
                    </a:lnTo>
                    <a:lnTo>
                      <a:pt x="1009" y="905"/>
                    </a:lnTo>
                    <a:lnTo>
                      <a:pt x="1012" y="834"/>
                    </a:lnTo>
                    <a:lnTo>
                      <a:pt x="1010" y="763"/>
                    </a:lnTo>
                    <a:lnTo>
                      <a:pt x="1003" y="689"/>
                    </a:lnTo>
                    <a:lnTo>
                      <a:pt x="989" y="616"/>
                    </a:lnTo>
                    <a:lnTo>
                      <a:pt x="971" y="541"/>
                    </a:lnTo>
                    <a:lnTo>
                      <a:pt x="947" y="465"/>
                    </a:lnTo>
                    <a:lnTo>
                      <a:pt x="917" y="389"/>
                    </a:lnTo>
                    <a:lnTo>
                      <a:pt x="882" y="313"/>
                    </a:lnTo>
                    <a:lnTo>
                      <a:pt x="841" y="235"/>
                    </a:lnTo>
                    <a:lnTo>
                      <a:pt x="794" y="156"/>
                    </a:lnTo>
                    <a:lnTo>
                      <a:pt x="740" y="79"/>
                    </a:lnTo>
                    <a:lnTo>
                      <a:pt x="681" y="0"/>
                    </a:lnTo>
                    <a:lnTo>
                      <a:pt x="669" y="58"/>
                    </a:lnTo>
                    <a:lnTo>
                      <a:pt x="657" y="113"/>
                    </a:lnTo>
                    <a:lnTo>
                      <a:pt x="644" y="164"/>
                    </a:lnTo>
                    <a:lnTo>
                      <a:pt x="630" y="213"/>
                    </a:lnTo>
                    <a:lnTo>
                      <a:pt x="615" y="257"/>
                    </a:lnTo>
                    <a:lnTo>
                      <a:pt x="601" y="299"/>
                    </a:lnTo>
                    <a:lnTo>
                      <a:pt x="585" y="336"/>
                    </a:lnTo>
                    <a:lnTo>
                      <a:pt x="570" y="372"/>
                    </a:lnTo>
                    <a:lnTo>
                      <a:pt x="556" y="403"/>
                    </a:lnTo>
                    <a:lnTo>
                      <a:pt x="542" y="431"/>
                    </a:lnTo>
                    <a:lnTo>
                      <a:pt x="530" y="456"/>
                    </a:lnTo>
                    <a:lnTo>
                      <a:pt x="517" y="478"/>
                    </a:lnTo>
                    <a:lnTo>
                      <a:pt x="506" y="496"/>
                    </a:lnTo>
                    <a:lnTo>
                      <a:pt x="497" y="512"/>
                    </a:lnTo>
                    <a:lnTo>
                      <a:pt x="489" y="524"/>
                    </a:lnTo>
                    <a:lnTo>
                      <a:pt x="484" y="533"/>
                    </a:lnTo>
                    <a:lnTo>
                      <a:pt x="476" y="545"/>
                    </a:lnTo>
                    <a:lnTo>
                      <a:pt x="468" y="559"/>
                    </a:lnTo>
                    <a:lnTo>
                      <a:pt x="459" y="576"/>
                    </a:lnTo>
                    <a:lnTo>
                      <a:pt x="450" y="594"/>
                    </a:lnTo>
                    <a:lnTo>
                      <a:pt x="439" y="613"/>
                    </a:lnTo>
                    <a:lnTo>
                      <a:pt x="427" y="636"/>
                    </a:lnTo>
                    <a:lnTo>
                      <a:pt x="415" y="659"/>
                    </a:lnTo>
                    <a:lnTo>
                      <a:pt x="404" y="684"/>
                    </a:lnTo>
                    <a:lnTo>
                      <a:pt x="391" y="712"/>
                    </a:lnTo>
                    <a:lnTo>
                      <a:pt x="377" y="742"/>
                    </a:lnTo>
                    <a:lnTo>
                      <a:pt x="363" y="773"/>
                    </a:lnTo>
                    <a:lnTo>
                      <a:pt x="349" y="806"/>
                    </a:lnTo>
                    <a:lnTo>
                      <a:pt x="333" y="842"/>
                    </a:lnTo>
                    <a:lnTo>
                      <a:pt x="317" y="880"/>
                    </a:lnTo>
                    <a:lnTo>
                      <a:pt x="301" y="919"/>
                    </a:lnTo>
                    <a:lnTo>
                      <a:pt x="285" y="961"/>
                    </a:lnTo>
                    <a:lnTo>
                      <a:pt x="268" y="1004"/>
                    </a:lnTo>
                    <a:lnTo>
                      <a:pt x="251" y="1052"/>
                    </a:lnTo>
                    <a:lnTo>
                      <a:pt x="234" y="1099"/>
                    </a:lnTo>
                    <a:lnTo>
                      <a:pt x="217" y="1150"/>
                    </a:lnTo>
                    <a:lnTo>
                      <a:pt x="199" y="1203"/>
                    </a:lnTo>
                    <a:lnTo>
                      <a:pt x="180" y="1258"/>
                    </a:lnTo>
                    <a:lnTo>
                      <a:pt x="163" y="1316"/>
                    </a:lnTo>
                    <a:lnTo>
                      <a:pt x="145" y="1375"/>
                    </a:lnTo>
                    <a:lnTo>
                      <a:pt x="127" y="1436"/>
                    </a:lnTo>
                    <a:lnTo>
                      <a:pt x="108" y="1501"/>
                    </a:lnTo>
                    <a:lnTo>
                      <a:pt x="90" y="1568"/>
                    </a:lnTo>
                    <a:lnTo>
                      <a:pt x="73" y="1636"/>
                    </a:lnTo>
                    <a:lnTo>
                      <a:pt x="54" y="1708"/>
                    </a:lnTo>
                    <a:lnTo>
                      <a:pt x="36" y="1782"/>
                    </a:lnTo>
                    <a:lnTo>
                      <a:pt x="18" y="1858"/>
                    </a:lnTo>
                    <a:lnTo>
                      <a:pt x="0" y="1937"/>
                    </a:lnTo>
                    <a:close/>
                  </a:path>
                </a:pathLst>
              </a:custGeom>
              <a:solidFill>
                <a:srgbClr val="00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6156" name="Freeform 298"/>
              <p:cNvSpPr>
                <a:spLocks/>
              </p:cNvSpPr>
              <p:nvPr/>
            </p:nvSpPr>
            <p:spPr bwMode="auto">
              <a:xfrm>
                <a:off x="3257" y="3329"/>
                <a:ext cx="181" cy="350"/>
              </a:xfrm>
              <a:custGeom>
                <a:avLst/>
                <a:gdLst>
                  <a:gd name="T0" fmla="*/ 4 w 1026"/>
                  <a:gd name="T1" fmla="*/ 0 h 1973"/>
                  <a:gd name="T2" fmla="*/ 4 w 1026"/>
                  <a:gd name="T3" fmla="*/ 1 h 1973"/>
                  <a:gd name="T4" fmla="*/ 5 w 1026"/>
                  <a:gd name="T5" fmla="*/ 2 h 1973"/>
                  <a:gd name="T6" fmla="*/ 5 w 1026"/>
                  <a:gd name="T7" fmla="*/ 3 h 1973"/>
                  <a:gd name="T8" fmla="*/ 5 w 1026"/>
                  <a:gd name="T9" fmla="*/ 4 h 1973"/>
                  <a:gd name="T10" fmla="*/ 5 w 1026"/>
                  <a:gd name="T11" fmla="*/ 4 h 1973"/>
                  <a:gd name="T12" fmla="*/ 5 w 1026"/>
                  <a:gd name="T13" fmla="*/ 5 h 1973"/>
                  <a:gd name="T14" fmla="*/ 5 w 1026"/>
                  <a:gd name="T15" fmla="*/ 6 h 1973"/>
                  <a:gd name="T16" fmla="*/ 5 w 1026"/>
                  <a:gd name="T17" fmla="*/ 7 h 1973"/>
                  <a:gd name="T18" fmla="*/ 5 w 1026"/>
                  <a:gd name="T19" fmla="*/ 7 h 1973"/>
                  <a:gd name="T20" fmla="*/ 4 w 1026"/>
                  <a:gd name="T21" fmla="*/ 8 h 1973"/>
                  <a:gd name="T22" fmla="*/ 4 w 1026"/>
                  <a:gd name="T23" fmla="*/ 9 h 1973"/>
                  <a:gd name="T24" fmla="*/ 3 w 1026"/>
                  <a:gd name="T25" fmla="*/ 9 h 1973"/>
                  <a:gd name="T26" fmla="*/ 3 w 1026"/>
                  <a:gd name="T27" fmla="*/ 10 h 1973"/>
                  <a:gd name="T28" fmla="*/ 2 w 1026"/>
                  <a:gd name="T29" fmla="*/ 10 h 1973"/>
                  <a:gd name="T30" fmla="*/ 1 w 1026"/>
                  <a:gd name="T31" fmla="*/ 11 h 1973"/>
                  <a:gd name="T32" fmla="*/ 0 w 1026"/>
                  <a:gd name="T33" fmla="*/ 11 h 1973"/>
                  <a:gd name="T34" fmla="*/ 1 w 1026"/>
                  <a:gd name="T35" fmla="*/ 11 h 1973"/>
                  <a:gd name="T36" fmla="*/ 1 w 1026"/>
                  <a:gd name="T37" fmla="*/ 10 h 1973"/>
                  <a:gd name="T38" fmla="*/ 2 w 1026"/>
                  <a:gd name="T39" fmla="*/ 10 h 1973"/>
                  <a:gd name="T40" fmla="*/ 3 w 1026"/>
                  <a:gd name="T41" fmla="*/ 10 h 1973"/>
                  <a:gd name="T42" fmla="*/ 4 w 1026"/>
                  <a:gd name="T43" fmla="*/ 9 h 1973"/>
                  <a:gd name="T44" fmla="*/ 4 w 1026"/>
                  <a:gd name="T45" fmla="*/ 9 h 1973"/>
                  <a:gd name="T46" fmla="*/ 5 w 1026"/>
                  <a:gd name="T47" fmla="*/ 8 h 1973"/>
                  <a:gd name="T48" fmla="*/ 5 w 1026"/>
                  <a:gd name="T49" fmla="*/ 7 h 1973"/>
                  <a:gd name="T50" fmla="*/ 5 w 1026"/>
                  <a:gd name="T51" fmla="*/ 6 h 1973"/>
                  <a:gd name="T52" fmla="*/ 6 w 1026"/>
                  <a:gd name="T53" fmla="*/ 6 h 1973"/>
                  <a:gd name="T54" fmla="*/ 6 w 1026"/>
                  <a:gd name="T55" fmla="*/ 5 h 1973"/>
                  <a:gd name="T56" fmla="*/ 6 w 1026"/>
                  <a:gd name="T57" fmla="*/ 4 h 1973"/>
                  <a:gd name="T58" fmla="*/ 5 w 1026"/>
                  <a:gd name="T59" fmla="*/ 3 h 1973"/>
                  <a:gd name="T60" fmla="*/ 5 w 1026"/>
                  <a:gd name="T61" fmla="*/ 2 h 1973"/>
                  <a:gd name="T62" fmla="*/ 5 w 1026"/>
                  <a:gd name="T63" fmla="*/ 1 h 1973"/>
                  <a:gd name="T64" fmla="*/ 4 w 1026"/>
                  <a:gd name="T65" fmla="*/ 1 h 1973"/>
                  <a:gd name="T66" fmla="*/ 4 w 1026"/>
                  <a:gd name="T67" fmla="*/ 0 h 1973"/>
                  <a:gd name="T68" fmla="*/ 4 w 1026"/>
                  <a:gd name="T69" fmla="*/ 0 h 1973"/>
                  <a:gd name="T70" fmla="*/ 4 w 1026"/>
                  <a:gd name="T71" fmla="*/ 0 h 197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026"/>
                  <a:gd name="T109" fmla="*/ 0 h 1973"/>
                  <a:gd name="T110" fmla="*/ 1026 w 1026"/>
                  <a:gd name="T111" fmla="*/ 1973 h 1973"/>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026" h="1973">
                    <a:moveTo>
                      <a:pt x="693" y="27"/>
                    </a:moveTo>
                    <a:lnTo>
                      <a:pt x="674" y="33"/>
                    </a:lnTo>
                    <a:lnTo>
                      <a:pt x="733" y="111"/>
                    </a:lnTo>
                    <a:lnTo>
                      <a:pt x="787" y="189"/>
                    </a:lnTo>
                    <a:lnTo>
                      <a:pt x="834" y="266"/>
                    </a:lnTo>
                    <a:lnTo>
                      <a:pt x="873" y="344"/>
                    </a:lnTo>
                    <a:lnTo>
                      <a:pt x="909" y="419"/>
                    </a:lnTo>
                    <a:lnTo>
                      <a:pt x="939" y="495"/>
                    </a:lnTo>
                    <a:lnTo>
                      <a:pt x="963" y="570"/>
                    </a:lnTo>
                    <a:lnTo>
                      <a:pt x="981" y="644"/>
                    </a:lnTo>
                    <a:lnTo>
                      <a:pt x="994" y="717"/>
                    </a:lnTo>
                    <a:lnTo>
                      <a:pt x="1002" y="790"/>
                    </a:lnTo>
                    <a:lnTo>
                      <a:pt x="1002" y="860"/>
                    </a:lnTo>
                    <a:lnTo>
                      <a:pt x="1001" y="929"/>
                    </a:lnTo>
                    <a:lnTo>
                      <a:pt x="993" y="999"/>
                    </a:lnTo>
                    <a:lnTo>
                      <a:pt x="980" y="1066"/>
                    </a:lnTo>
                    <a:lnTo>
                      <a:pt x="961" y="1133"/>
                    </a:lnTo>
                    <a:lnTo>
                      <a:pt x="939" y="1197"/>
                    </a:lnTo>
                    <a:lnTo>
                      <a:pt x="911" y="1259"/>
                    </a:lnTo>
                    <a:lnTo>
                      <a:pt x="881" y="1321"/>
                    </a:lnTo>
                    <a:lnTo>
                      <a:pt x="844" y="1380"/>
                    </a:lnTo>
                    <a:lnTo>
                      <a:pt x="802" y="1437"/>
                    </a:lnTo>
                    <a:lnTo>
                      <a:pt x="758" y="1493"/>
                    </a:lnTo>
                    <a:lnTo>
                      <a:pt x="709" y="1546"/>
                    </a:lnTo>
                    <a:lnTo>
                      <a:pt x="654" y="1599"/>
                    </a:lnTo>
                    <a:lnTo>
                      <a:pt x="597" y="1648"/>
                    </a:lnTo>
                    <a:lnTo>
                      <a:pt x="536" y="1695"/>
                    </a:lnTo>
                    <a:lnTo>
                      <a:pt x="469" y="1739"/>
                    </a:lnTo>
                    <a:lnTo>
                      <a:pt x="400" y="1783"/>
                    </a:lnTo>
                    <a:lnTo>
                      <a:pt x="327" y="1821"/>
                    </a:lnTo>
                    <a:lnTo>
                      <a:pt x="251" y="1858"/>
                    </a:lnTo>
                    <a:lnTo>
                      <a:pt x="171" y="1892"/>
                    </a:lnTo>
                    <a:lnTo>
                      <a:pt x="87" y="1923"/>
                    </a:lnTo>
                    <a:lnTo>
                      <a:pt x="0" y="1952"/>
                    </a:lnTo>
                    <a:lnTo>
                      <a:pt x="5" y="1973"/>
                    </a:lnTo>
                    <a:lnTo>
                      <a:pt x="94" y="1944"/>
                    </a:lnTo>
                    <a:lnTo>
                      <a:pt x="178" y="1913"/>
                    </a:lnTo>
                    <a:lnTo>
                      <a:pt x="259" y="1879"/>
                    </a:lnTo>
                    <a:lnTo>
                      <a:pt x="337" y="1842"/>
                    </a:lnTo>
                    <a:lnTo>
                      <a:pt x="411" y="1801"/>
                    </a:lnTo>
                    <a:lnTo>
                      <a:pt x="482" y="1758"/>
                    </a:lnTo>
                    <a:lnTo>
                      <a:pt x="549" y="1713"/>
                    </a:lnTo>
                    <a:lnTo>
                      <a:pt x="611" y="1666"/>
                    </a:lnTo>
                    <a:lnTo>
                      <a:pt x="670" y="1615"/>
                    </a:lnTo>
                    <a:lnTo>
                      <a:pt x="725" y="1562"/>
                    </a:lnTo>
                    <a:lnTo>
                      <a:pt x="773" y="1508"/>
                    </a:lnTo>
                    <a:lnTo>
                      <a:pt x="821" y="1451"/>
                    </a:lnTo>
                    <a:lnTo>
                      <a:pt x="863" y="1393"/>
                    </a:lnTo>
                    <a:lnTo>
                      <a:pt x="900" y="1331"/>
                    </a:lnTo>
                    <a:lnTo>
                      <a:pt x="932" y="1269"/>
                    </a:lnTo>
                    <a:lnTo>
                      <a:pt x="960" y="1205"/>
                    </a:lnTo>
                    <a:lnTo>
                      <a:pt x="982" y="1138"/>
                    </a:lnTo>
                    <a:lnTo>
                      <a:pt x="1001" y="1071"/>
                    </a:lnTo>
                    <a:lnTo>
                      <a:pt x="1014" y="1002"/>
                    </a:lnTo>
                    <a:lnTo>
                      <a:pt x="1022" y="932"/>
                    </a:lnTo>
                    <a:lnTo>
                      <a:pt x="1026" y="860"/>
                    </a:lnTo>
                    <a:lnTo>
                      <a:pt x="1023" y="788"/>
                    </a:lnTo>
                    <a:lnTo>
                      <a:pt x="1015" y="714"/>
                    </a:lnTo>
                    <a:lnTo>
                      <a:pt x="1002" y="639"/>
                    </a:lnTo>
                    <a:lnTo>
                      <a:pt x="984" y="564"/>
                    </a:lnTo>
                    <a:lnTo>
                      <a:pt x="960" y="487"/>
                    </a:lnTo>
                    <a:lnTo>
                      <a:pt x="930" y="411"/>
                    </a:lnTo>
                    <a:lnTo>
                      <a:pt x="894" y="333"/>
                    </a:lnTo>
                    <a:lnTo>
                      <a:pt x="852" y="256"/>
                    </a:lnTo>
                    <a:lnTo>
                      <a:pt x="805" y="176"/>
                    </a:lnTo>
                    <a:lnTo>
                      <a:pt x="751" y="98"/>
                    </a:lnTo>
                    <a:lnTo>
                      <a:pt x="692" y="20"/>
                    </a:lnTo>
                    <a:lnTo>
                      <a:pt x="672" y="25"/>
                    </a:lnTo>
                    <a:lnTo>
                      <a:pt x="692" y="20"/>
                    </a:lnTo>
                    <a:lnTo>
                      <a:pt x="676" y="0"/>
                    </a:lnTo>
                    <a:lnTo>
                      <a:pt x="672" y="25"/>
                    </a:lnTo>
                    <a:lnTo>
                      <a:pt x="693" y="2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6157" name="Freeform 299"/>
              <p:cNvSpPr>
                <a:spLocks/>
              </p:cNvSpPr>
              <p:nvPr/>
            </p:nvSpPr>
            <p:spPr bwMode="auto">
              <a:xfrm>
                <a:off x="3341" y="3334"/>
                <a:ext cx="38" cy="95"/>
              </a:xfrm>
              <a:custGeom>
                <a:avLst/>
                <a:gdLst>
                  <a:gd name="T0" fmla="*/ 0 w 216"/>
                  <a:gd name="T1" fmla="*/ 3 h 539"/>
                  <a:gd name="T2" fmla="*/ 0 w 216"/>
                  <a:gd name="T3" fmla="*/ 3 h 539"/>
                  <a:gd name="T4" fmla="*/ 0 w 216"/>
                  <a:gd name="T5" fmla="*/ 3 h 539"/>
                  <a:gd name="T6" fmla="*/ 0 w 216"/>
                  <a:gd name="T7" fmla="*/ 3 h 539"/>
                  <a:gd name="T8" fmla="*/ 0 w 216"/>
                  <a:gd name="T9" fmla="*/ 3 h 539"/>
                  <a:gd name="T10" fmla="*/ 0 w 216"/>
                  <a:gd name="T11" fmla="*/ 3 h 539"/>
                  <a:gd name="T12" fmla="*/ 0 w 216"/>
                  <a:gd name="T13" fmla="*/ 2 h 539"/>
                  <a:gd name="T14" fmla="*/ 0 w 216"/>
                  <a:gd name="T15" fmla="*/ 2 h 539"/>
                  <a:gd name="T16" fmla="*/ 1 w 216"/>
                  <a:gd name="T17" fmla="*/ 2 h 539"/>
                  <a:gd name="T18" fmla="*/ 1 w 216"/>
                  <a:gd name="T19" fmla="*/ 2 h 539"/>
                  <a:gd name="T20" fmla="*/ 1 w 216"/>
                  <a:gd name="T21" fmla="*/ 2 h 539"/>
                  <a:gd name="T22" fmla="*/ 1 w 216"/>
                  <a:gd name="T23" fmla="*/ 2 h 539"/>
                  <a:gd name="T24" fmla="*/ 1 w 216"/>
                  <a:gd name="T25" fmla="*/ 1 h 539"/>
                  <a:gd name="T26" fmla="*/ 1 w 216"/>
                  <a:gd name="T27" fmla="*/ 1 h 539"/>
                  <a:gd name="T28" fmla="*/ 1 w 216"/>
                  <a:gd name="T29" fmla="*/ 1 h 539"/>
                  <a:gd name="T30" fmla="*/ 1 w 216"/>
                  <a:gd name="T31" fmla="*/ 1 h 539"/>
                  <a:gd name="T32" fmla="*/ 1 w 216"/>
                  <a:gd name="T33" fmla="*/ 0 h 539"/>
                  <a:gd name="T34" fmla="*/ 1 w 216"/>
                  <a:gd name="T35" fmla="*/ 0 h 539"/>
                  <a:gd name="T36" fmla="*/ 1 w 216"/>
                  <a:gd name="T37" fmla="*/ 0 h 539"/>
                  <a:gd name="T38" fmla="*/ 1 w 216"/>
                  <a:gd name="T39" fmla="*/ 0 h 539"/>
                  <a:gd name="T40" fmla="*/ 1 w 216"/>
                  <a:gd name="T41" fmla="*/ 1 h 539"/>
                  <a:gd name="T42" fmla="*/ 1 w 216"/>
                  <a:gd name="T43" fmla="*/ 1 h 539"/>
                  <a:gd name="T44" fmla="*/ 1 w 216"/>
                  <a:gd name="T45" fmla="*/ 1 h 539"/>
                  <a:gd name="T46" fmla="*/ 1 w 216"/>
                  <a:gd name="T47" fmla="*/ 1 h 539"/>
                  <a:gd name="T48" fmla="*/ 1 w 216"/>
                  <a:gd name="T49" fmla="*/ 2 h 539"/>
                  <a:gd name="T50" fmla="*/ 1 w 216"/>
                  <a:gd name="T51" fmla="*/ 2 h 539"/>
                  <a:gd name="T52" fmla="*/ 1 w 216"/>
                  <a:gd name="T53" fmla="*/ 2 h 539"/>
                  <a:gd name="T54" fmla="*/ 0 w 216"/>
                  <a:gd name="T55" fmla="*/ 2 h 539"/>
                  <a:gd name="T56" fmla="*/ 0 w 216"/>
                  <a:gd name="T57" fmla="*/ 2 h 539"/>
                  <a:gd name="T58" fmla="*/ 0 w 216"/>
                  <a:gd name="T59" fmla="*/ 2 h 539"/>
                  <a:gd name="T60" fmla="*/ 0 w 216"/>
                  <a:gd name="T61" fmla="*/ 3 h 539"/>
                  <a:gd name="T62" fmla="*/ 0 w 216"/>
                  <a:gd name="T63" fmla="*/ 3 h 539"/>
                  <a:gd name="T64" fmla="*/ 0 w 216"/>
                  <a:gd name="T65" fmla="*/ 3 h 539"/>
                  <a:gd name="T66" fmla="*/ 0 w 216"/>
                  <a:gd name="T67" fmla="*/ 3 h 539"/>
                  <a:gd name="T68" fmla="*/ 0 w 216"/>
                  <a:gd name="T69" fmla="*/ 3 h 539"/>
                  <a:gd name="T70" fmla="*/ 0 w 216"/>
                  <a:gd name="T71" fmla="*/ 3 h 539"/>
                  <a:gd name="T72" fmla="*/ 0 w 216"/>
                  <a:gd name="T73" fmla="*/ 3 h 539"/>
                  <a:gd name="T74" fmla="*/ 0 w 216"/>
                  <a:gd name="T75" fmla="*/ 3 h 539"/>
                  <a:gd name="T76" fmla="*/ 0 w 216"/>
                  <a:gd name="T77" fmla="*/ 3 h 539"/>
                  <a:gd name="T78" fmla="*/ 0 w 216"/>
                  <a:gd name="T79" fmla="*/ 3 h 53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16"/>
                  <a:gd name="T121" fmla="*/ 0 h 539"/>
                  <a:gd name="T122" fmla="*/ 216 w 216"/>
                  <a:gd name="T123" fmla="*/ 539 h 539"/>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16" h="539">
                    <a:moveTo>
                      <a:pt x="18" y="539"/>
                    </a:moveTo>
                    <a:lnTo>
                      <a:pt x="18" y="539"/>
                    </a:lnTo>
                    <a:lnTo>
                      <a:pt x="23" y="530"/>
                    </a:lnTo>
                    <a:lnTo>
                      <a:pt x="31" y="518"/>
                    </a:lnTo>
                    <a:lnTo>
                      <a:pt x="40" y="503"/>
                    </a:lnTo>
                    <a:lnTo>
                      <a:pt x="51" y="484"/>
                    </a:lnTo>
                    <a:lnTo>
                      <a:pt x="65" y="462"/>
                    </a:lnTo>
                    <a:lnTo>
                      <a:pt x="77" y="437"/>
                    </a:lnTo>
                    <a:lnTo>
                      <a:pt x="92" y="409"/>
                    </a:lnTo>
                    <a:lnTo>
                      <a:pt x="106" y="377"/>
                    </a:lnTo>
                    <a:lnTo>
                      <a:pt x="120" y="341"/>
                    </a:lnTo>
                    <a:lnTo>
                      <a:pt x="136" y="304"/>
                    </a:lnTo>
                    <a:lnTo>
                      <a:pt x="151" y="262"/>
                    </a:lnTo>
                    <a:lnTo>
                      <a:pt x="165" y="216"/>
                    </a:lnTo>
                    <a:lnTo>
                      <a:pt x="180" y="168"/>
                    </a:lnTo>
                    <a:lnTo>
                      <a:pt x="193" y="117"/>
                    </a:lnTo>
                    <a:lnTo>
                      <a:pt x="204" y="61"/>
                    </a:lnTo>
                    <a:lnTo>
                      <a:pt x="216" y="2"/>
                    </a:lnTo>
                    <a:lnTo>
                      <a:pt x="195" y="0"/>
                    </a:lnTo>
                    <a:lnTo>
                      <a:pt x="183" y="56"/>
                    </a:lnTo>
                    <a:lnTo>
                      <a:pt x="172" y="111"/>
                    </a:lnTo>
                    <a:lnTo>
                      <a:pt x="159" y="163"/>
                    </a:lnTo>
                    <a:lnTo>
                      <a:pt x="144" y="211"/>
                    </a:lnTo>
                    <a:lnTo>
                      <a:pt x="130" y="254"/>
                    </a:lnTo>
                    <a:lnTo>
                      <a:pt x="115" y="296"/>
                    </a:lnTo>
                    <a:lnTo>
                      <a:pt x="99" y="333"/>
                    </a:lnTo>
                    <a:lnTo>
                      <a:pt x="85" y="369"/>
                    </a:lnTo>
                    <a:lnTo>
                      <a:pt x="71" y="399"/>
                    </a:lnTo>
                    <a:lnTo>
                      <a:pt x="56" y="426"/>
                    </a:lnTo>
                    <a:lnTo>
                      <a:pt x="44" y="451"/>
                    </a:lnTo>
                    <a:lnTo>
                      <a:pt x="32" y="474"/>
                    </a:lnTo>
                    <a:lnTo>
                      <a:pt x="22" y="492"/>
                    </a:lnTo>
                    <a:lnTo>
                      <a:pt x="13" y="508"/>
                    </a:lnTo>
                    <a:lnTo>
                      <a:pt x="5" y="520"/>
                    </a:lnTo>
                    <a:lnTo>
                      <a:pt x="0" y="529"/>
                    </a:lnTo>
                    <a:lnTo>
                      <a:pt x="18" y="53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6158" name="Freeform 300"/>
              <p:cNvSpPr>
                <a:spLocks/>
              </p:cNvSpPr>
              <p:nvPr/>
            </p:nvSpPr>
            <p:spPr bwMode="auto">
              <a:xfrm>
                <a:off x="3254" y="3428"/>
                <a:ext cx="90" cy="251"/>
              </a:xfrm>
              <a:custGeom>
                <a:avLst/>
                <a:gdLst>
                  <a:gd name="T0" fmla="*/ 0 w 507"/>
                  <a:gd name="T1" fmla="*/ 8 h 1424"/>
                  <a:gd name="T2" fmla="*/ 0 w 507"/>
                  <a:gd name="T3" fmla="*/ 7 h 1424"/>
                  <a:gd name="T4" fmla="*/ 1 w 507"/>
                  <a:gd name="T5" fmla="*/ 6 h 1424"/>
                  <a:gd name="T6" fmla="*/ 1 w 507"/>
                  <a:gd name="T7" fmla="*/ 5 h 1424"/>
                  <a:gd name="T8" fmla="*/ 1 w 507"/>
                  <a:gd name="T9" fmla="*/ 5 h 1424"/>
                  <a:gd name="T10" fmla="*/ 1 w 507"/>
                  <a:gd name="T11" fmla="*/ 4 h 1424"/>
                  <a:gd name="T12" fmla="*/ 1 w 507"/>
                  <a:gd name="T13" fmla="*/ 3 h 1424"/>
                  <a:gd name="T14" fmla="*/ 2 w 507"/>
                  <a:gd name="T15" fmla="*/ 3 h 1424"/>
                  <a:gd name="T16" fmla="*/ 2 w 507"/>
                  <a:gd name="T17" fmla="*/ 2 h 1424"/>
                  <a:gd name="T18" fmla="*/ 2 w 507"/>
                  <a:gd name="T19" fmla="*/ 2 h 1424"/>
                  <a:gd name="T20" fmla="*/ 2 w 507"/>
                  <a:gd name="T21" fmla="*/ 2 h 1424"/>
                  <a:gd name="T22" fmla="*/ 2 w 507"/>
                  <a:gd name="T23" fmla="*/ 1 h 1424"/>
                  <a:gd name="T24" fmla="*/ 2 w 507"/>
                  <a:gd name="T25" fmla="*/ 1 h 1424"/>
                  <a:gd name="T26" fmla="*/ 2 w 507"/>
                  <a:gd name="T27" fmla="*/ 1 h 1424"/>
                  <a:gd name="T28" fmla="*/ 3 w 507"/>
                  <a:gd name="T29" fmla="*/ 0 h 1424"/>
                  <a:gd name="T30" fmla="*/ 3 w 507"/>
                  <a:gd name="T31" fmla="*/ 0 h 1424"/>
                  <a:gd name="T32" fmla="*/ 3 w 507"/>
                  <a:gd name="T33" fmla="*/ 0 h 1424"/>
                  <a:gd name="T34" fmla="*/ 3 w 507"/>
                  <a:gd name="T35" fmla="*/ 0 h 1424"/>
                  <a:gd name="T36" fmla="*/ 3 w 507"/>
                  <a:gd name="T37" fmla="*/ 0 h 1424"/>
                  <a:gd name="T38" fmla="*/ 2 w 507"/>
                  <a:gd name="T39" fmla="*/ 0 h 1424"/>
                  <a:gd name="T40" fmla="*/ 2 w 507"/>
                  <a:gd name="T41" fmla="*/ 1 h 1424"/>
                  <a:gd name="T42" fmla="*/ 2 w 507"/>
                  <a:gd name="T43" fmla="*/ 1 h 1424"/>
                  <a:gd name="T44" fmla="*/ 2 w 507"/>
                  <a:gd name="T45" fmla="*/ 1 h 1424"/>
                  <a:gd name="T46" fmla="*/ 2 w 507"/>
                  <a:gd name="T47" fmla="*/ 2 h 1424"/>
                  <a:gd name="T48" fmla="*/ 2 w 507"/>
                  <a:gd name="T49" fmla="*/ 2 h 1424"/>
                  <a:gd name="T50" fmla="*/ 2 w 507"/>
                  <a:gd name="T51" fmla="*/ 3 h 1424"/>
                  <a:gd name="T52" fmla="*/ 1 w 507"/>
                  <a:gd name="T53" fmla="*/ 3 h 1424"/>
                  <a:gd name="T54" fmla="*/ 1 w 507"/>
                  <a:gd name="T55" fmla="*/ 4 h 1424"/>
                  <a:gd name="T56" fmla="*/ 1 w 507"/>
                  <a:gd name="T57" fmla="*/ 4 h 1424"/>
                  <a:gd name="T58" fmla="*/ 1 w 507"/>
                  <a:gd name="T59" fmla="*/ 5 h 1424"/>
                  <a:gd name="T60" fmla="*/ 1 w 507"/>
                  <a:gd name="T61" fmla="*/ 6 h 1424"/>
                  <a:gd name="T62" fmla="*/ 0 w 507"/>
                  <a:gd name="T63" fmla="*/ 7 h 1424"/>
                  <a:gd name="T64" fmla="*/ 0 w 507"/>
                  <a:gd name="T65" fmla="*/ 7 h 1424"/>
                  <a:gd name="T66" fmla="*/ 0 w 507"/>
                  <a:gd name="T67" fmla="*/ 8 h 1424"/>
                  <a:gd name="T68" fmla="*/ 0 w 507"/>
                  <a:gd name="T69" fmla="*/ 8 h 1424"/>
                  <a:gd name="T70" fmla="*/ 0 w 507"/>
                  <a:gd name="T71" fmla="*/ 8 h 142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507"/>
                  <a:gd name="T109" fmla="*/ 0 h 1424"/>
                  <a:gd name="T110" fmla="*/ 507 w 507"/>
                  <a:gd name="T111" fmla="*/ 1424 h 142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507" h="1424">
                    <a:moveTo>
                      <a:pt x="12" y="1398"/>
                    </a:moveTo>
                    <a:lnTo>
                      <a:pt x="25" y="1411"/>
                    </a:lnTo>
                    <a:lnTo>
                      <a:pt x="42" y="1332"/>
                    </a:lnTo>
                    <a:lnTo>
                      <a:pt x="60" y="1256"/>
                    </a:lnTo>
                    <a:lnTo>
                      <a:pt x="79" y="1183"/>
                    </a:lnTo>
                    <a:lnTo>
                      <a:pt x="97" y="1111"/>
                    </a:lnTo>
                    <a:lnTo>
                      <a:pt x="114" y="1042"/>
                    </a:lnTo>
                    <a:lnTo>
                      <a:pt x="133" y="975"/>
                    </a:lnTo>
                    <a:lnTo>
                      <a:pt x="151" y="911"/>
                    </a:lnTo>
                    <a:lnTo>
                      <a:pt x="169" y="849"/>
                    </a:lnTo>
                    <a:lnTo>
                      <a:pt x="188" y="790"/>
                    </a:lnTo>
                    <a:lnTo>
                      <a:pt x="205" y="734"/>
                    </a:lnTo>
                    <a:lnTo>
                      <a:pt x="223" y="679"/>
                    </a:lnTo>
                    <a:lnTo>
                      <a:pt x="242" y="626"/>
                    </a:lnTo>
                    <a:lnTo>
                      <a:pt x="259" y="575"/>
                    </a:lnTo>
                    <a:lnTo>
                      <a:pt x="276" y="528"/>
                    </a:lnTo>
                    <a:lnTo>
                      <a:pt x="293" y="480"/>
                    </a:lnTo>
                    <a:lnTo>
                      <a:pt x="310" y="437"/>
                    </a:lnTo>
                    <a:lnTo>
                      <a:pt x="326" y="395"/>
                    </a:lnTo>
                    <a:lnTo>
                      <a:pt x="341" y="356"/>
                    </a:lnTo>
                    <a:lnTo>
                      <a:pt x="357" y="318"/>
                    </a:lnTo>
                    <a:lnTo>
                      <a:pt x="373" y="282"/>
                    </a:lnTo>
                    <a:lnTo>
                      <a:pt x="387" y="249"/>
                    </a:lnTo>
                    <a:lnTo>
                      <a:pt x="402" y="218"/>
                    </a:lnTo>
                    <a:lnTo>
                      <a:pt x="415" y="188"/>
                    </a:lnTo>
                    <a:lnTo>
                      <a:pt x="428" y="161"/>
                    </a:lnTo>
                    <a:lnTo>
                      <a:pt x="440" y="136"/>
                    </a:lnTo>
                    <a:lnTo>
                      <a:pt x="452" y="113"/>
                    </a:lnTo>
                    <a:lnTo>
                      <a:pt x="462" y="90"/>
                    </a:lnTo>
                    <a:lnTo>
                      <a:pt x="473" y="71"/>
                    </a:lnTo>
                    <a:lnTo>
                      <a:pt x="482" y="54"/>
                    </a:lnTo>
                    <a:lnTo>
                      <a:pt x="491" y="37"/>
                    </a:lnTo>
                    <a:lnTo>
                      <a:pt x="499" y="22"/>
                    </a:lnTo>
                    <a:lnTo>
                      <a:pt x="507" y="10"/>
                    </a:lnTo>
                    <a:lnTo>
                      <a:pt x="489" y="0"/>
                    </a:lnTo>
                    <a:lnTo>
                      <a:pt x="481" y="12"/>
                    </a:lnTo>
                    <a:lnTo>
                      <a:pt x="473" y="26"/>
                    </a:lnTo>
                    <a:lnTo>
                      <a:pt x="464" y="43"/>
                    </a:lnTo>
                    <a:lnTo>
                      <a:pt x="454" y="60"/>
                    </a:lnTo>
                    <a:lnTo>
                      <a:pt x="444" y="80"/>
                    </a:lnTo>
                    <a:lnTo>
                      <a:pt x="431" y="102"/>
                    </a:lnTo>
                    <a:lnTo>
                      <a:pt x="419" y="126"/>
                    </a:lnTo>
                    <a:lnTo>
                      <a:pt x="407" y="151"/>
                    </a:lnTo>
                    <a:lnTo>
                      <a:pt x="394" y="180"/>
                    </a:lnTo>
                    <a:lnTo>
                      <a:pt x="381" y="210"/>
                    </a:lnTo>
                    <a:lnTo>
                      <a:pt x="366" y="241"/>
                    </a:lnTo>
                    <a:lnTo>
                      <a:pt x="352" y="274"/>
                    </a:lnTo>
                    <a:lnTo>
                      <a:pt x="336" y="310"/>
                    </a:lnTo>
                    <a:lnTo>
                      <a:pt x="320" y="348"/>
                    </a:lnTo>
                    <a:lnTo>
                      <a:pt x="305" y="387"/>
                    </a:lnTo>
                    <a:lnTo>
                      <a:pt x="289" y="429"/>
                    </a:lnTo>
                    <a:lnTo>
                      <a:pt x="272" y="473"/>
                    </a:lnTo>
                    <a:lnTo>
                      <a:pt x="255" y="520"/>
                    </a:lnTo>
                    <a:lnTo>
                      <a:pt x="238" y="567"/>
                    </a:lnTo>
                    <a:lnTo>
                      <a:pt x="221" y="618"/>
                    </a:lnTo>
                    <a:lnTo>
                      <a:pt x="202" y="671"/>
                    </a:lnTo>
                    <a:lnTo>
                      <a:pt x="184" y="726"/>
                    </a:lnTo>
                    <a:lnTo>
                      <a:pt x="167" y="785"/>
                    </a:lnTo>
                    <a:lnTo>
                      <a:pt x="148" y="844"/>
                    </a:lnTo>
                    <a:lnTo>
                      <a:pt x="130" y="906"/>
                    </a:lnTo>
                    <a:lnTo>
                      <a:pt x="112" y="970"/>
                    </a:lnTo>
                    <a:lnTo>
                      <a:pt x="93" y="1037"/>
                    </a:lnTo>
                    <a:lnTo>
                      <a:pt x="76" y="1105"/>
                    </a:lnTo>
                    <a:lnTo>
                      <a:pt x="58" y="1178"/>
                    </a:lnTo>
                    <a:lnTo>
                      <a:pt x="39" y="1251"/>
                    </a:lnTo>
                    <a:lnTo>
                      <a:pt x="21" y="1327"/>
                    </a:lnTo>
                    <a:lnTo>
                      <a:pt x="4" y="1406"/>
                    </a:lnTo>
                    <a:lnTo>
                      <a:pt x="17" y="1419"/>
                    </a:lnTo>
                    <a:lnTo>
                      <a:pt x="4" y="1406"/>
                    </a:lnTo>
                    <a:lnTo>
                      <a:pt x="0" y="1424"/>
                    </a:lnTo>
                    <a:lnTo>
                      <a:pt x="17" y="1419"/>
                    </a:lnTo>
                    <a:lnTo>
                      <a:pt x="12" y="139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6159" name="Freeform 301"/>
              <p:cNvSpPr>
                <a:spLocks/>
              </p:cNvSpPr>
              <p:nvPr/>
            </p:nvSpPr>
            <p:spPr bwMode="auto">
              <a:xfrm>
                <a:off x="3257" y="3580"/>
                <a:ext cx="324" cy="133"/>
              </a:xfrm>
              <a:custGeom>
                <a:avLst/>
                <a:gdLst>
                  <a:gd name="T0" fmla="*/ 0 w 1830"/>
                  <a:gd name="T1" fmla="*/ 3 h 750"/>
                  <a:gd name="T2" fmla="*/ 1 w 1830"/>
                  <a:gd name="T3" fmla="*/ 2 h 750"/>
                  <a:gd name="T4" fmla="*/ 1 w 1830"/>
                  <a:gd name="T5" fmla="*/ 2 h 750"/>
                  <a:gd name="T6" fmla="*/ 2 w 1830"/>
                  <a:gd name="T7" fmla="*/ 2 h 750"/>
                  <a:gd name="T8" fmla="*/ 2 w 1830"/>
                  <a:gd name="T9" fmla="*/ 1 h 750"/>
                  <a:gd name="T10" fmla="*/ 3 w 1830"/>
                  <a:gd name="T11" fmla="*/ 1 h 750"/>
                  <a:gd name="T12" fmla="*/ 4 w 1830"/>
                  <a:gd name="T13" fmla="*/ 1 h 750"/>
                  <a:gd name="T14" fmla="*/ 5 w 1830"/>
                  <a:gd name="T15" fmla="*/ 0 h 750"/>
                  <a:gd name="T16" fmla="*/ 5 w 1830"/>
                  <a:gd name="T17" fmla="*/ 0 h 750"/>
                  <a:gd name="T18" fmla="*/ 6 w 1830"/>
                  <a:gd name="T19" fmla="*/ 0 h 750"/>
                  <a:gd name="T20" fmla="*/ 7 w 1830"/>
                  <a:gd name="T21" fmla="*/ 0 h 750"/>
                  <a:gd name="T22" fmla="*/ 7 w 1830"/>
                  <a:gd name="T23" fmla="*/ 0 h 750"/>
                  <a:gd name="T24" fmla="*/ 8 w 1830"/>
                  <a:gd name="T25" fmla="*/ 0 h 750"/>
                  <a:gd name="T26" fmla="*/ 9 w 1830"/>
                  <a:gd name="T27" fmla="*/ 0 h 750"/>
                  <a:gd name="T28" fmla="*/ 9 w 1830"/>
                  <a:gd name="T29" fmla="*/ 0 h 750"/>
                  <a:gd name="T30" fmla="*/ 10 w 1830"/>
                  <a:gd name="T31" fmla="*/ 0 h 750"/>
                  <a:gd name="T32" fmla="*/ 10 w 1830"/>
                  <a:gd name="T33" fmla="*/ 1 h 750"/>
                  <a:gd name="T34" fmla="*/ 9 w 1830"/>
                  <a:gd name="T35" fmla="*/ 1 h 750"/>
                  <a:gd name="T36" fmla="*/ 9 w 1830"/>
                  <a:gd name="T37" fmla="*/ 1 h 750"/>
                  <a:gd name="T38" fmla="*/ 8 w 1830"/>
                  <a:gd name="T39" fmla="*/ 1 h 750"/>
                  <a:gd name="T40" fmla="*/ 8 w 1830"/>
                  <a:gd name="T41" fmla="*/ 2 h 750"/>
                  <a:gd name="T42" fmla="*/ 8 w 1830"/>
                  <a:gd name="T43" fmla="*/ 2 h 750"/>
                  <a:gd name="T44" fmla="*/ 8 w 1830"/>
                  <a:gd name="T45" fmla="*/ 2 h 750"/>
                  <a:gd name="T46" fmla="*/ 8 w 1830"/>
                  <a:gd name="T47" fmla="*/ 2 h 750"/>
                  <a:gd name="T48" fmla="*/ 7 w 1830"/>
                  <a:gd name="T49" fmla="*/ 2 h 750"/>
                  <a:gd name="T50" fmla="*/ 7 w 1830"/>
                  <a:gd name="T51" fmla="*/ 2 h 750"/>
                  <a:gd name="T52" fmla="*/ 7 w 1830"/>
                  <a:gd name="T53" fmla="*/ 3 h 750"/>
                  <a:gd name="T54" fmla="*/ 6 w 1830"/>
                  <a:gd name="T55" fmla="*/ 3 h 750"/>
                  <a:gd name="T56" fmla="*/ 6 w 1830"/>
                  <a:gd name="T57" fmla="*/ 3 h 750"/>
                  <a:gd name="T58" fmla="*/ 5 w 1830"/>
                  <a:gd name="T59" fmla="*/ 3 h 750"/>
                  <a:gd name="T60" fmla="*/ 5 w 1830"/>
                  <a:gd name="T61" fmla="*/ 4 h 750"/>
                  <a:gd name="T62" fmla="*/ 4 w 1830"/>
                  <a:gd name="T63" fmla="*/ 4 h 750"/>
                  <a:gd name="T64" fmla="*/ 4 w 1830"/>
                  <a:gd name="T65" fmla="*/ 4 h 750"/>
                  <a:gd name="T66" fmla="*/ 3 w 1830"/>
                  <a:gd name="T67" fmla="*/ 4 h 750"/>
                  <a:gd name="T68" fmla="*/ 3 w 1830"/>
                  <a:gd name="T69" fmla="*/ 4 h 750"/>
                  <a:gd name="T70" fmla="*/ 2 w 1830"/>
                  <a:gd name="T71" fmla="*/ 4 h 750"/>
                  <a:gd name="T72" fmla="*/ 2 w 1830"/>
                  <a:gd name="T73" fmla="*/ 4 h 750"/>
                  <a:gd name="T74" fmla="*/ 1 w 1830"/>
                  <a:gd name="T75" fmla="*/ 4 h 750"/>
                  <a:gd name="T76" fmla="*/ 1 w 1830"/>
                  <a:gd name="T77" fmla="*/ 4 h 750"/>
                  <a:gd name="T78" fmla="*/ 0 w 1830"/>
                  <a:gd name="T79" fmla="*/ 4 h 75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830"/>
                  <a:gd name="T121" fmla="*/ 0 h 750"/>
                  <a:gd name="T122" fmla="*/ 1830 w 1830"/>
                  <a:gd name="T123" fmla="*/ 750 h 75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830" h="750">
                    <a:moveTo>
                      <a:pt x="0" y="612"/>
                    </a:moveTo>
                    <a:lnTo>
                      <a:pt x="36" y="557"/>
                    </a:lnTo>
                    <a:lnTo>
                      <a:pt x="75" y="506"/>
                    </a:lnTo>
                    <a:lnTo>
                      <a:pt x="119" y="456"/>
                    </a:lnTo>
                    <a:lnTo>
                      <a:pt x="165" y="410"/>
                    </a:lnTo>
                    <a:lnTo>
                      <a:pt x="215" y="365"/>
                    </a:lnTo>
                    <a:lnTo>
                      <a:pt x="267" y="323"/>
                    </a:lnTo>
                    <a:lnTo>
                      <a:pt x="322" y="285"/>
                    </a:lnTo>
                    <a:lnTo>
                      <a:pt x="379" y="249"/>
                    </a:lnTo>
                    <a:lnTo>
                      <a:pt x="438" y="216"/>
                    </a:lnTo>
                    <a:lnTo>
                      <a:pt x="498" y="184"/>
                    </a:lnTo>
                    <a:lnTo>
                      <a:pt x="561" y="155"/>
                    </a:lnTo>
                    <a:lnTo>
                      <a:pt x="626" y="129"/>
                    </a:lnTo>
                    <a:lnTo>
                      <a:pt x="691" y="105"/>
                    </a:lnTo>
                    <a:lnTo>
                      <a:pt x="757" y="84"/>
                    </a:lnTo>
                    <a:lnTo>
                      <a:pt x="824" y="66"/>
                    </a:lnTo>
                    <a:lnTo>
                      <a:pt x="891" y="49"/>
                    </a:lnTo>
                    <a:lnTo>
                      <a:pt x="958" y="36"/>
                    </a:lnTo>
                    <a:lnTo>
                      <a:pt x="1025" y="24"/>
                    </a:lnTo>
                    <a:lnTo>
                      <a:pt x="1092" y="15"/>
                    </a:lnTo>
                    <a:lnTo>
                      <a:pt x="1159" y="7"/>
                    </a:lnTo>
                    <a:lnTo>
                      <a:pt x="1225" y="3"/>
                    </a:lnTo>
                    <a:lnTo>
                      <a:pt x="1289" y="0"/>
                    </a:lnTo>
                    <a:lnTo>
                      <a:pt x="1353" y="0"/>
                    </a:lnTo>
                    <a:lnTo>
                      <a:pt x="1415" y="2"/>
                    </a:lnTo>
                    <a:lnTo>
                      <a:pt x="1475" y="6"/>
                    </a:lnTo>
                    <a:lnTo>
                      <a:pt x="1533" y="12"/>
                    </a:lnTo>
                    <a:lnTo>
                      <a:pt x="1590" y="21"/>
                    </a:lnTo>
                    <a:lnTo>
                      <a:pt x="1644" y="32"/>
                    </a:lnTo>
                    <a:lnTo>
                      <a:pt x="1695" y="44"/>
                    </a:lnTo>
                    <a:lnTo>
                      <a:pt x="1743" y="60"/>
                    </a:lnTo>
                    <a:lnTo>
                      <a:pt x="1788" y="77"/>
                    </a:lnTo>
                    <a:lnTo>
                      <a:pt x="1830" y="95"/>
                    </a:lnTo>
                    <a:lnTo>
                      <a:pt x="1770" y="116"/>
                    </a:lnTo>
                    <a:lnTo>
                      <a:pt x="1716" y="137"/>
                    </a:lnTo>
                    <a:lnTo>
                      <a:pt x="1669" y="158"/>
                    </a:lnTo>
                    <a:lnTo>
                      <a:pt x="1626" y="178"/>
                    </a:lnTo>
                    <a:lnTo>
                      <a:pt x="1591" y="199"/>
                    </a:lnTo>
                    <a:lnTo>
                      <a:pt x="1560" y="217"/>
                    </a:lnTo>
                    <a:lnTo>
                      <a:pt x="1532" y="237"/>
                    </a:lnTo>
                    <a:lnTo>
                      <a:pt x="1507" y="254"/>
                    </a:lnTo>
                    <a:lnTo>
                      <a:pt x="1486" y="272"/>
                    </a:lnTo>
                    <a:lnTo>
                      <a:pt x="1466" y="289"/>
                    </a:lnTo>
                    <a:lnTo>
                      <a:pt x="1449" y="306"/>
                    </a:lnTo>
                    <a:lnTo>
                      <a:pt x="1432" y="323"/>
                    </a:lnTo>
                    <a:lnTo>
                      <a:pt x="1415" y="339"/>
                    </a:lnTo>
                    <a:lnTo>
                      <a:pt x="1399" y="354"/>
                    </a:lnTo>
                    <a:lnTo>
                      <a:pt x="1381" y="368"/>
                    </a:lnTo>
                    <a:lnTo>
                      <a:pt x="1362" y="382"/>
                    </a:lnTo>
                    <a:lnTo>
                      <a:pt x="1339" y="398"/>
                    </a:lnTo>
                    <a:lnTo>
                      <a:pt x="1313" y="417"/>
                    </a:lnTo>
                    <a:lnTo>
                      <a:pt x="1284" y="435"/>
                    </a:lnTo>
                    <a:lnTo>
                      <a:pt x="1251" y="453"/>
                    </a:lnTo>
                    <a:lnTo>
                      <a:pt x="1217" y="474"/>
                    </a:lnTo>
                    <a:lnTo>
                      <a:pt x="1180" y="495"/>
                    </a:lnTo>
                    <a:lnTo>
                      <a:pt x="1141" y="516"/>
                    </a:lnTo>
                    <a:lnTo>
                      <a:pt x="1098" y="537"/>
                    </a:lnTo>
                    <a:lnTo>
                      <a:pt x="1055" y="558"/>
                    </a:lnTo>
                    <a:lnTo>
                      <a:pt x="1010" y="579"/>
                    </a:lnTo>
                    <a:lnTo>
                      <a:pt x="965" y="600"/>
                    </a:lnTo>
                    <a:lnTo>
                      <a:pt x="917" y="620"/>
                    </a:lnTo>
                    <a:lnTo>
                      <a:pt x="869" y="640"/>
                    </a:lnTo>
                    <a:lnTo>
                      <a:pt x="819" y="658"/>
                    </a:lnTo>
                    <a:lnTo>
                      <a:pt x="769" y="675"/>
                    </a:lnTo>
                    <a:lnTo>
                      <a:pt x="719" y="691"/>
                    </a:lnTo>
                    <a:lnTo>
                      <a:pt x="668" y="705"/>
                    </a:lnTo>
                    <a:lnTo>
                      <a:pt x="616" y="719"/>
                    </a:lnTo>
                    <a:lnTo>
                      <a:pt x="565" y="729"/>
                    </a:lnTo>
                    <a:lnTo>
                      <a:pt x="515" y="738"/>
                    </a:lnTo>
                    <a:lnTo>
                      <a:pt x="465" y="745"/>
                    </a:lnTo>
                    <a:lnTo>
                      <a:pt x="415" y="749"/>
                    </a:lnTo>
                    <a:lnTo>
                      <a:pt x="367" y="750"/>
                    </a:lnTo>
                    <a:lnTo>
                      <a:pt x="320" y="749"/>
                    </a:lnTo>
                    <a:lnTo>
                      <a:pt x="274" y="744"/>
                    </a:lnTo>
                    <a:lnTo>
                      <a:pt x="229" y="736"/>
                    </a:lnTo>
                    <a:lnTo>
                      <a:pt x="186" y="725"/>
                    </a:lnTo>
                    <a:lnTo>
                      <a:pt x="144" y="711"/>
                    </a:lnTo>
                    <a:lnTo>
                      <a:pt x="104" y="692"/>
                    </a:lnTo>
                    <a:lnTo>
                      <a:pt x="67" y="670"/>
                    </a:lnTo>
                    <a:lnTo>
                      <a:pt x="32" y="644"/>
                    </a:lnTo>
                    <a:lnTo>
                      <a:pt x="0" y="612"/>
                    </a:lnTo>
                    <a:close/>
                  </a:path>
                </a:pathLst>
              </a:custGeom>
              <a:solidFill>
                <a:srgbClr val="00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6160" name="Freeform 302"/>
              <p:cNvSpPr>
                <a:spLocks/>
              </p:cNvSpPr>
              <p:nvPr/>
            </p:nvSpPr>
            <p:spPr bwMode="auto">
              <a:xfrm>
                <a:off x="3256" y="3578"/>
                <a:ext cx="329" cy="111"/>
              </a:xfrm>
              <a:custGeom>
                <a:avLst/>
                <a:gdLst>
                  <a:gd name="T0" fmla="*/ 10 w 1868"/>
                  <a:gd name="T1" fmla="*/ 1 h 628"/>
                  <a:gd name="T2" fmla="*/ 10 w 1868"/>
                  <a:gd name="T3" fmla="*/ 0 h 628"/>
                  <a:gd name="T4" fmla="*/ 9 w 1868"/>
                  <a:gd name="T5" fmla="*/ 0 h 628"/>
                  <a:gd name="T6" fmla="*/ 8 w 1868"/>
                  <a:gd name="T7" fmla="*/ 0 h 628"/>
                  <a:gd name="T8" fmla="*/ 8 w 1868"/>
                  <a:gd name="T9" fmla="*/ 0 h 628"/>
                  <a:gd name="T10" fmla="*/ 7 w 1868"/>
                  <a:gd name="T11" fmla="*/ 0 h 628"/>
                  <a:gd name="T12" fmla="*/ 6 w 1868"/>
                  <a:gd name="T13" fmla="*/ 0 h 628"/>
                  <a:gd name="T14" fmla="*/ 6 w 1868"/>
                  <a:gd name="T15" fmla="*/ 0 h 628"/>
                  <a:gd name="T16" fmla="*/ 5 w 1868"/>
                  <a:gd name="T17" fmla="*/ 0 h 628"/>
                  <a:gd name="T18" fmla="*/ 4 w 1868"/>
                  <a:gd name="T19" fmla="*/ 1 h 628"/>
                  <a:gd name="T20" fmla="*/ 4 w 1868"/>
                  <a:gd name="T21" fmla="*/ 1 h 628"/>
                  <a:gd name="T22" fmla="*/ 3 w 1868"/>
                  <a:gd name="T23" fmla="*/ 1 h 628"/>
                  <a:gd name="T24" fmla="*/ 2 w 1868"/>
                  <a:gd name="T25" fmla="*/ 1 h 628"/>
                  <a:gd name="T26" fmla="*/ 1 w 1868"/>
                  <a:gd name="T27" fmla="*/ 2 h 628"/>
                  <a:gd name="T28" fmla="*/ 1 w 1868"/>
                  <a:gd name="T29" fmla="*/ 2 h 628"/>
                  <a:gd name="T30" fmla="*/ 0 w 1868"/>
                  <a:gd name="T31" fmla="*/ 3 h 628"/>
                  <a:gd name="T32" fmla="*/ 0 w 1868"/>
                  <a:gd name="T33" fmla="*/ 3 h 628"/>
                  <a:gd name="T34" fmla="*/ 0 w 1868"/>
                  <a:gd name="T35" fmla="*/ 3 h 628"/>
                  <a:gd name="T36" fmla="*/ 1 w 1868"/>
                  <a:gd name="T37" fmla="*/ 3 h 628"/>
                  <a:gd name="T38" fmla="*/ 1 w 1868"/>
                  <a:gd name="T39" fmla="*/ 2 h 628"/>
                  <a:gd name="T40" fmla="*/ 2 w 1868"/>
                  <a:gd name="T41" fmla="*/ 2 h 628"/>
                  <a:gd name="T42" fmla="*/ 2 w 1868"/>
                  <a:gd name="T43" fmla="*/ 1 h 628"/>
                  <a:gd name="T44" fmla="*/ 3 w 1868"/>
                  <a:gd name="T45" fmla="*/ 1 h 628"/>
                  <a:gd name="T46" fmla="*/ 4 w 1868"/>
                  <a:gd name="T47" fmla="*/ 1 h 628"/>
                  <a:gd name="T48" fmla="*/ 5 w 1868"/>
                  <a:gd name="T49" fmla="*/ 1 h 628"/>
                  <a:gd name="T50" fmla="*/ 5 w 1868"/>
                  <a:gd name="T51" fmla="*/ 0 h 628"/>
                  <a:gd name="T52" fmla="*/ 6 w 1868"/>
                  <a:gd name="T53" fmla="*/ 0 h 628"/>
                  <a:gd name="T54" fmla="*/ 7 w 1868"/>
                  <a:gd name="T55" fmla="*/ 0 h 628"/>
                  <a:gd name="T56" fmla="*/ 7 w 1868"/>
                  <a:gd name="T57" fmla="*/ 0 h 628"/>
                  <a:gd name="T58" fmla="*/ 8 w 1868"/>
                  <a:gd name="T59" fmla="*/ 0 h 628"/>
                  <a:gd name="T60" fmla="*/ 9 w 1868"/>
                  <a:gd name="T61" fmla="*/ 0 h 628"/>
                  <a:gd name="T62" fmla="*/ 9 w 1868"/>
                  <a:gd name="T63" fmla="*/ 0 h 628"/>
                  <a:gd name="T64" fmla="*/ 10 w 1868"/>
                  <a:gd name="T65" fmla="*/ 1 h 628"/>
                  <a:gd name="T66" fmla="*/ 10 w 1868"/>
                  <a:gd name="T67" fmla="*/ 1 h 628"/>
                  <a:gd name="T68" fmla="*/ 10 w 1868"/>
                  <a:gd name="T69" fmla="*/ 1 h 628"/>
                  <a:gd name="T70" fmla="*/ 10 w 1868"/>
                  <a:gd name="T71" fmla="*/ 1 h 62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868"/>
                  <a:gd name="T109" fmla="*/ 0 h 628"/>
                  <a:gd name="T110" fmla="*/ 1868 w 1868"/>
                  <a:gd name="T111" fmla="*/ 628 h 62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868" h="628">
                    <a:moveTo>
                      <a:pt x="1843" y="116"/>
                    </a:moveTo>
                    <a:lnTo>
                      <a:pt x="1844" y="95"/>
                    </a:lnTo>
                    <a:lnTo>
                      <a:pt x="1801" y="77"/>
                    </a:lnTo>
                    <a:lnTo>
                      <a:pt x="1756" y="60"/>
                    </a:lnTo>
                    <a:lnTo>
                      <a:pt x="1706" y="44"/>
                    </a:lnTo>
                    <a:lnTo>
                      <a:pt x="1655" y="32"/>
                    </a:lnTo>
                    <a:lnTo>
                      <a:pt x="1600" y="22"/>
                    </a:lnTo>
                    <a:lnTo>
                      <a:pt x="1544" y="13"/>
                    </a:lnTo>
                    <a:lnTo>
                      <a:pt x="1486" y="6"/>
                    </a:lnTo>
                    <a:lnTo>
                      <a:pt x="1424" y="2"/>
                    </a:lnTo>
                    <a:lnTo>
                      <a:pt x="1362" y="0"/>
                    </a:lnTo>
                    <a:lnTo>
                      <a:pt x="1298" y="0"/>
                    </a:lnTo>
                    <a:lnTo>
                      <a:pt x="1234" y="4"/>
                    </a:lnTo>
                    <a:lnTo>
                      <a:pt x="1167" y="7"/>
                    </a:lnTo>
                    <a:lnTo>
                      <a:pt x="1100" y="15"/>
                    </a:lnTo>
                    <a:lnTo>
                      <a:pt x="1033" y="25"/>
                    </a:lnTo>
                    <a:lnTo>
                      <a:pt x="964" y="36"/>
                    </a:lnTo>
                    <a:lnTo>
                      <a:pt x="897" y="50"/>
                    </a:lnTo>
                    <a:lnTo>
                      <a:pt x="830" y="67"/>
                    </a:lnTo>
                    <a:lnTo>
                      <a:pt x="763" y="85"/>
                    </a:lnTo>
                    <a:lnTo>
                      <a:pt x="696" y="106"/>
                    </a:lnTo>
                    <a:lnTo>
                      <a:pt x="631" y="130"/>
                    </a:lnTo>
                    <a:lnTo>
                      <a:pt x="566" y="156"/>
                    </a:lnTo>
                    <a:lnTo>
                      <a:pt x="502" y="185"/>
                    </a:lnTo>
                    <a:lnTo>
                      <a:pt x="442" y="218"/>
                    </a:lnTo>
                    <a:lnTo>
                      <a:pt x="382" y="250"/>
                    </a:lnTo>
                    <a:lnTo>
                      <a:pt x="325" y="287"/>
                    </a:lnTo>
                    <a:lnTo>
                      <a:pt x="270" y="325"/>
                    </a:lnTo>
                    <a:lnTo>
                      <a:pt x="217" y="369"/>
                    </a:lnTo>
                    <a:lnTo>
                      <a:pt x="166" y="413"/>
                    </a:lnTo>
                    <a:lnTo>
                      <a:pt x="120" y="459"/>
                    </a:lnTo>
                    <a:lnTo>
                      <a:pt x="75" y="510"/>
                    </a:lnTo>
                    <a:lnTo>
                      <a:pt x="36" y="562"/>
                    </a:lnTo>
                    <a:lnTo>
                      <a:pt x="0" y="618"/>
                    </a:lnTo>
                    <a:lnTo>
                      <a:pt x="19" y="628"/>
                    </a:lnTo>
                    <a:lnTo>
                      <a:pt x="54" y="575"/>
                    </a:lnTo>
                    <a:lnTo>
                      <a:pt x="94" y="523"/>
                    </a:lnTo>
                    <a:lnTo>
                      <a:pt x="136" y="475"/>
                    </a:lnTo>
                    <a:lnTo>
                      <a:pt x="182" y="429"/>
                    </a:lnTo>
                    <a:lnTo>
                      <a:pt x="230" y="384"/>
                    </a:lnTo>
                    <a:lnTo>
                      <a:pt x="283" y="344"/>
                    </a:lnTo>
                    <a:lnTo>
                      <a:pt x="338" y="306"/>
                    </a:lnTo>
                    <a:lnTo>
                      <a:pt x="393" y="269"/>
                    </a:lnTo>
                    <a:lnTo>
                      <a:pt x="452" y="236"/>
                    </a:lnTo>
                    <a:lnTo>
                      <a:pt x="512" y="206"/>
                    </a:lnTo>
                    <a:lnTo>
                      <a:pt x="574" y="177"/>
                    </a:lnTo>
                    <a:lnTo>
                      <a:pt x="639" y="151"/>
                    </a:lnTo>
                    <a:lnTo>
                      <a:pt x="704" y="127"/>
                    </a:lnTo>
                    <a:lnTo>
                      <a:pt x="769" y="106"/>
                    </a:lnTo>
                    <a:lnTo>
                      <a:pt x="836" y="88"/>
                    </a:lnTo>
                    <a:lnTo>
                      <a:pt x="903" y="71"/>
                    </a:lnTo>
                    <a:lnTo>
                      <a:pt x="970" y="57"/>
                    </a:lnTo>
                    <a:lnTo>
                      <a:pt x="1035" y="46"/>
                    </a:lnTo>
                    <a:lnTo>
                      <a:pt x="1102" y="36"/>
                    </a:lnTo>
                    <a:lnTo>
                      <a:pt x="1169" y="29"/>
                    </a:lnTo>
                    <a:lnTo>
                      <a:pt x="1234" y="25"/>
                    </a:lnTo>
                    <a:lnTo>
                      <a:pt x="1298" y="23"/>
                    </a:lnTo>
                    <a:lnTo>
                      <a:pt x="1362" y="23"/>
                    </a:lnTo>
                    <a:lnTo>
                      <a:pt x="1424" y="23"/>
                    </a:lnTo>
                    <a:lnTo>
                      <a:pt x="1483" y="27"/>
                    </a:lnTo>
                    <a:lnTo>
                      <a:pt x="1541" y="34"/>
                    </a:lnTo>
                    <a:lnTo>
                      <a:pt x="1597" y="43"/>
                    </a:lnTo>
                    <a:lnTo>
                      <a:pt x="1650" y="53"/>
                    </a:lnTo>
                    <a:lnTo>
                      <a:pt x="1701" y="65"/>
                    </a:lnTo>
                    <a:lnTo>
                      <a:pt x="1748" y="81"/>
                    </a:lnTo>
                    <a:lnTo>
                      <a:pt x="1793" y="98"/>
                    </a:lnTo>
                    <a:lnTo>
                      <a:pt x="1834" y="116"/>
                    </a:lnTo>
                    <a:lnTo>
                      <a:pt x="1835" y="95"/>
                    </a:lnTo>
                    <a:lnTo>
                      <a:pt x="1843" y="116"/>
                    </a:lnTo>
                    <a:lnTo>
                      <a:pt x="1868" y="107"/>
                    </a:lnTo>
                    <a:lnTo>
                      <a:pt x="1844" y="95"/>
                    </a:lnTo>
                    <a:lnTo>
                      <a:pt x="1843" y="11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6161" name="Freeform 303"/>
              <p:cNvSpPr>
                <a:spLocks/>
              </p:cNvSpPr>
              <p:nvPr/>
            </p:nvSpPr>
            <p:spPr bwMode="auto">
              <a:xfrm>
                <a:off x="3497" y="3595"/>
                <a:ext cx="84" cy="54"/>
              </a:xfrm>
              <a:custGeom>
                <a:avLst/>
                <a:gdLst>
                  <a:gd name="T0" fmla="*/ 0 w 478"/>
                  <a:gd name="T1" fmla="*/ 2 h 308"/>
                  <a:gd name="T2" fmla="*/ 0 w 478"/>
                  <a:gd name="T3" fmla="*/ 2 h 308"/>
                  <a:gd name="T4" fmla="*/ 0 w 478"/>
                  <a:gd name="T5" fmla="*/ 2 h 308"/>
                  <a:gd name="T6" fmla="*/ 0 w 478"/>
                  <a:gd name="T7" fmla="*/ 2 h 308"/>
                  <a:gd name="T8" fmla="*/ 0 w 478"/>
                  <a:gd name="T9" fmla="*/ 1 h 308"/>
                  <a:gd name="T10" fmla="*/ 1 w 478"/>
                  <a:gd name="T11" fmla="*/ 1 h 308"/>
                  <a:gd name="T12" fmla="*/ 1 w 478"/>
                  <a:gd name="T13" fmla="*/ 1 h 308"/>
                  <a:gd name="T14" fmla="*/ 1 w 478"/>
                  <a:gd name="T15" fmla="*/ 1 h 308"/>
                  <a:gd name="T16" fmla="*/ 1 w 478"/>
                  <a:gd name="T17" fmla="*/ 1 h 308"/>
                  <a:gd name="T18" fmla="*/ 1 w 478"/>
                  <a:gd name="T19" fmla="*/ 1 h 308"/>
                  <a:gd name="T20" fmla="*/ 1 w 478"/>
                  <a:gd name="T21" fmla="*/ 1 h 308"/>
                  <a:gd name="T22" fmla="*/ 1 w 478"/>
                  <a:gd name="T23" fmla="*/ 1 h 308"/>
                  <a:gd name="T24" fmla="*/ 1 w 478"/>
                  <a:gd name="T25" fmla="*/ 1 h 308"/>
                  <a:gd name="T26" fmla="*/ 2 w 478"/>
                  <a:gd name="T27" fmla="*/ 1 h 308"/>
                  <a:gd name="T28" fmla="*/ 2 w 478"/>
                  <a:gd name="T29" fmla="*/ 1 h 308"/>
                  <a:gd name="T30" fmla="*/ 2 w 478"/>
                  <a:gd name="T31" fmla="*/ 0 h 308"/>
                  <a:gd name="T32" fmla="*/ 2 w 478"/>
                  <a:gd name="T33" fmla="*/ 0 h 308"/>
                  <a:gd name="T34" fmla="*/ 3 w 478"/>
                  <a:gd name="T35" fmla="*/ 0 h 308"/>
                  <a:gd name="T36" fmla="*/ 3 w 478"/>
                  <a:gd name="T37" fmla="*/ 0 h 308"/>
                  <a:gd name="T38" fmla="*/ 2 w 478"/>
                  <a:gd name="T39" fmla="*/ 0 h 308"/>
                  <a:gd name="T40" fmla="*/ 2 w 478"/>
                  <a:gd name="T41" fmla="*/ 0 h 308"/>
                  <a:gd name="T42" fmla="*/ 2 w 478"/>
                  <a:gd name="T43" fmla="*/ 0 h 308"/>
                  <a:gd name="T44" fmla="*/ 1 w 478"/>
                  <a:gd name="T45" fmla="*/ 1 h 308"/>
                  <a:gd name="T46" fmla="*/ 1 w 478"/>
                  <a:gd name="T47" fmla="*/ 1 h 308"/>
                  <a:gd name="T48" fmla="*/ 1 w 478"/>
                  <a:gd name="T49" fmla="*/ 1 h 308"/>
                  <a:gd name="T50" fmla="*/ 1 w 478"/>
                  <a:gd name="T51" fmla="*/ 1 h 308"/>
                  <a:gd name="T52" fmla="*/ 1 w 478"/>
                  <a:gd name="T53" fmla="*/ 1 h 308"/>
                  <a:gd name="T54" fmla="*/ 1 w 478"/>
                  <a:gd name="T55" fmla="*/ 1 h 308"/>
                  <a:gd name="T56" fmla="*/ 1 w 478"/>
                  <a:gd name="T57" fmla="*/ 1 h 308"/>
                  <a:gd name="T58" fmla="*/ 1 w 478"/>
                  <a:gd name="T59" fmla="*/ 1 h 308"/>
                  <a:gd name="T60" fmla="*/ 0 w 478"/>
                  <a:gd name="T61" fmla="*/ 1 h 308"/>
                  <a:gd name="T62" fmla="*/ 0 w 478"/>
                  <a:gd name="T63" fmla="*/ 1 h 308"/>
                  <a:gd name="T64" fmla="*/ 0 w 478"/>
                  <a:gd name="T65" fmla="*/ 1 h 308"/>
                  <a:gd name="T66" fmla="*/ 0 w 478"/>
                  <a:gd name="T67" fmla="*/ 1 h 308"/>
                  <a:gd name="T68" fmla="*/ 0 w 478"/>
                  <a:gd name="T69" fmla="*/ 2 h 308"/>
                  <a:gd name="T70" fmla="*/ 0 w 478"/>
                  <a:gd name="T71" fmla="*/ 2 h 308"/>
                  <a:gd name="T72" fmla="*/ 0 w 478"/>
                  <a:gd name="T73" fmla="*/ 2 h 308"/>
                  <a:gd name="T74" fmla="*/ 0 w 478"/>
                  <a:gd name="T75" fmla="*/ 2 h 308"/>
                  <a:gd name="T76" fmla="*/ 0 w 478"/>
                  <a:gd name="T77" fmla="*/ 2 h 308"/>
                  <a:gd name="T78" fmla="*/ 0 w 478"/>
                  <a:gd name="T79" fmla="*/ 2 h 30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478"/>
                  <a:gd name="T121" fmla="*/ 0 h 308"/>
                  <a:gd name="T122" fmla="*/ 478 w 478"/>
                  <a:gd name="T123" fmla="*/ 308 h 308"/>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478" h="308">
                    <a:moveTo>
                      <a:pt x="13" y="308"/>
                    </a:moveTo>
                    <a:lnTo>
                      <a:pt x="13" y="308"/>
                    </a:lnTo>
                    <a:lnTo>
                      <a:pt x="31" y="293"/>
                    </a:lnTo>
                    <a:lnTo>
                      <a:pt x="50" y="277"/>
                    </a:lnTo>
                    <a:lnTo>
                      <a:pt x="67" y="263"/>
                    </a:lnTo>
                    <a:lnTo>
                      <a:pt x="84" y="247"/>
                    </a:lnTo>
                    <a:lnTo>
                      <a:pt x="101" y="230"/>
                    </a:lnTo>
                    <a:lnTo>
                      <a:pt x="118" y="213"/>
                    </a:lnTo>
                    <a:lnTo>
                      <a:pt x="138" y="196"/>
                    </a:lnTo>
                    <a:lnTo>
                      <a:pt x="158" y="179"/>
                    </a:lnTo>
                    <a:lnTo>
                      <a:pt x="182" y="162"/>
                    </a:lnTo>
                    <a:lnTo>
                      <a:pt x="210" y="142"/>
                    </a:lnTo>
                    <a:lnTo>
                      <a:pt x="240" y="124"/>
                    </a:lnTo>
                    <a:lnTo>
                      <a:pt x="276" y="104"/>
                    </a:lnTo>
                    <a:lnTo>
                      <a:pt x="318" y="84"/>
                    </a:lnTo>
                    <a:lnTo>
                      <a:pt x="364" y="63"/>
                    </a:lnTo>
                    <a:lnTo>
                      <a:pt x="418" y="42"/>
                    </a:lnTo>
                    <a:lnTo>
                      <a:pt x="478" y="21"/>
                    </a:lnTo>
                    <a:lnTo>
                      <a:pt x="470" y="0"/>
                    </a:lnTo>
                    <a:lnTo>
                      <a:pt x="410" y="21"/>
                    </a:lnTo>
                    <a:lnTo>
                      <a:pt x="356" y="42"/>
                    </a:lnTo>
                    <a:lnTo>
                      <a:pt x="307" y="63"/>
                    </a:lnTo>
                    <a:lnTo>
                      <a:pt x="265" y="83"/>
                    </a:lnTo>
                    <a:lnTo>
                      <a:pt x="230" y="105"/>
                    </a:lnTo>
                    <a:lnTo>
                      <a:pt x="197" y="124"/>
                    </a:lnTo>
                    <a:lnTo>
                      <a:pt x="169" y="144"/>
                    </a:lnTo>
                    <a:lnTo>
                      <a:pt x="144" y="161"/>
                    </a:lnTo>
                    <a:lnTo>
                      <a:pt x="122" y="180"/>
                    </a:lnTo>
                    <a:lnTo>
                      <a:pt x="102" y="197"/>
                    </a:lnTo>
                    <a:lnTo>
                      <a:pt x="85" y="214"/>
                    </a:lnTo>
                    <a:lnTo>
                      <a:pt x="68" y="232"/>
                    </a:lnTo>
                    <a:lnTo>
                      <a:pt x="51" y="247"/>
                    </a:lnTo>
                    <a:lnTo>
                      <a:pt x="37" y="262"/>
                    </a:lnTo>
                    <a:lnTo>
                      <a:pt x="18" y="275"/>
                    </a:lnTo>
                    <a:lnTo>
                      <a:pt x="0" y="289"/>
                    </a:lnTo>
                    <a:lnTo>
                      <a:pt x="13" y="30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6162" name="Freeform 304"/>
              <p:cNvSpPr>
                <a:spLocks/>
              </p:cNvSpPr>
              <p:nvPr/>
            </p:nvSpPr>
            <p:spPr bwMode="auto">
              <a:xfrm>
                <a:off x="3254" y="3646"/>
                <a:ext cx="245" cy="69"/>
              </a:xfrm>
              <a:custGeom>
                <a:avLst/>
                <a:gdLst>
                  <a:gd name="T0" fmla="*/ 0 w 1383"/>
                  <a:gd name="T1" fmla="*/ 1 h 389"/>
                  <a:gd name="T2" fmla="*/ 0 w 1383"/>
                  <a:gd name="T3" fmla="*/ 2 h 389"/>
                  <a:gd name="T4" fmla="*/ 1 w 1383"/>
                  <a:gd name="T5" fmla="*/ 2 h 389"/>
                  <a:gd name="T6" fmla="*/ 1 w 1383"/>
                  <a:gd name="T7" fmla="*/ 2 h 389"/>
                  <a:gd name="T8" fmla="*/ 2 w 1383"/>
                  <a:gd name="T9" fmla="*/ 2 h 389"/>
                  <a:gd name="T10" fmla="*/ 2 w 1383"/>
                  <a:gd name="T11" fmla="*/ 2 h 389"/>
                  <a:gd name="T12" fmla="*/ 3 w 1383"/>
                  <a:gd name="T13" fmla="*/ 2 h 389"/>
                  <a:gd name="T14" fmla="*/ 4 w 1383"/>
                  <a:gd name="T15" fmla="*/ 2 h 389"/>
                  <a:gd name="T16" fmla="*/ 4 w 1383"/>
                  <a:gd name="T17" fmla="*/ 2 h 389"/>
                  <a:gd name="T18" fmla="*/ 5 w 1383"/>
                  <a:gd name="T19" fmla="*/ 2 h 389"/>
                  <a:gd name="T20" fmla="*/ 5 w 1383"/>
                  <a:gd name="T21" fmla="*/ 1 h 389"/>
                  <a:gd name="T22" fmla="*/ 6 w 1383"/>
                  <a:gd name="T23" fmla="*/ 1 h 389"/>
                  <a:gd name="T24" fmla="*/ 6 w 1383"/>
                  <a:gd name="T25" fmla="*/ 1 h 389"/>
                  <a:gd name="T26" fmla="*/ 7 w 1383"/>
                  <a:gd name="T27" fmla="*/ 1 h 389"/>
                  <a:gd name="T28" fmla="*/ 7 w 1383"/>
                  <a:gd name="T29" fmla="*/ 1 h 389"/>
                  <a:gd name="T30" fmla="*/ 7 w 1383"/>
                  <a:gd name="T31" fmla="*/ 0 h 389"/>
                  <a:gd name="T32" fmla="*/ 8 w 1383"/>
                  <a:gd name="T33" fmla="*/ 0 h 389"/>
                  <a:gd name="T34" fmla="*/ 7 w 1383"/>
                  <a:gd name="T35" fmla="*/ 0 h 389"/>
                  <a:gd name="T36" fmla="*/ 7 w 1383"/>
                  <a:gd name="T37" fmla="*/ 0 h 389"/>
                  <a:gd name="T38" fmla="*/ 7 w 1383"/>
                  <a:gd name="T39" fmla="*/ 1 h 389"/>
                  <a:gd name="T40" fmla="*/ 6 w 1383"/>
                  <a:gd name="T41" fmla="*/ 1 h 389"/>
                  <a:gd name="T42" fmla="*/ 6 w 1383"/>
                  <a:gd name="T43" fmla="*/ 1 h 389"/>
                  <a:gd name="T44" fmla="*/ 5 w 1383"/>
                  <a:gd name="T45" fmla="*/ 1 h 389"/>
                  <a:gd name="T46" fmla="*/ 5 w 1383"/>
                  <a:gd name="T47" fmla="*/ 1 h 389"/>
                  <a:gd name="T48" fmla="*/ 4 w 1383"/>
                  <a:gd name="T49" fmla="*/ 2 h 389"/>
                  <a:gd name="T50" fmla="*/ 4 w 1383"/>
                  <a:gd name="T51" fmla="*/ 2 h 389"/>
                  <a:gd name="T52" fmla="*/ 3 w 1383"/>
                  <a:gd name="T53" fmla="*/ 2 h 389"/>
                  <a:gd name="T54" fmla="*/ 3 w 1383"/>
                  <a:gd name="T55" fmla="*/ 2 h 389"/>
                  <a:gd name="T56" fmla="*/ 2 w 1383"/>
                  <a:gd name="T57" fmla="*/ 2 h 389"/>
                  <a:gd name="T58" fmla="*/ 2 w 1383"/>
                  <a:gd name="T59" fmla="*/ 2 h 389"/>
                  <a:gd name="T60" fmla="*/ 1 w 1383"/>
                  <a:gd name="T61" fmla="*/ 2 h 389"/>
                  <a:gd name="T62" fmla="*/ 1 w 1383"/>
                  <a:gd name="T63" fmla="*/ 2 h 389"/>
                  <a:gd name="T64" fmla="*/ 0 w 1383"/>
                  <a:gd name="T65" fmla="*/ 1 h 389"/>
                  <a:gd name="T66" fmla="*/ 0 w 1383"/>
                  <a:gd name="T67" fmla="*/ 1 h 389"/>
                  <a:gd name="T68" fmla="*/ 0 w 1383"/>
                  <a:gd name="T69" fmla="*/ 1 h 389"/>
                  <a:gd name="T70" fmla="*/ 0 w 1383"/>
                  <a:gd name="T71" fmla="*/ 1 h 38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383"/>
                  <a:gd name="T109" fmla="*/ 0 h 389"/>
                  <a:gd name="T110" fmla="*/ 1383 w 1383"/>
                  <a:gd name="T111" fmla="*/ 389 h 38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383" h="389">
                    <a:moveTo>
                      <a:pt x="5" y="234"/>
                    </a:moveTo>
                    <a:lnTo>
                      <a:pt x="7" y="247"/>
                    </a:lnTo>
                    <a:lnTo>
                      <a:pt x="38" y="279"/>
                    </a:lnTo>
                    <a:lnTo>
                      <a:pt x="75" y="306"/>
                    </a:lnTo>
                    <a:lnTo>
                      <a:pt x="113" y="329"/>
                    </a:lnTo>
                    <a:lnTo>
                      <a:pt x="154" y="348"/>
                    </a:lnTo>
                    <a:lnTo>
                      <a:pt x="197" y="363"/>
                    </a:lnTo>
                    <a:lnTo>
                      <a:pt x="240" y="373"/>
                    </a:lnTo>
                    <a:lnTo>
                      <a:pt x="286" y="381"/>
                    </a:lnTo>
                    <a:lnTo>
                      <a:pt x="332" y="386"/>
                    </a:lnTo>
                    <a:lnTo>
                      <a:pt x="381" y="389"/>
                    </a:lnTo>
                    <a:lnTo>
                      <a:pt x="429" y="386"/>
                    </a:lnTo>
                    <a:lnTo>
                      <a:pt x="481" y="382"/>
                    </a:lnTo>
                    <a:lnTo>
                      <a:pt x="531" y="376"/>
                    </a:lnTo>
                    <a:lnTo>
                      <a:pt x="582" y="367"/>
                    </a:lnTo>
                    <a:lnTo>
                      <a:pt x="633" y="356"/>
                    </a:lnTo>
                    <a:lnTo>
                      <a:pt x="684" y="343"/>
                    </a:lnTo>
                    <a:lnTo>
                      <a:pt x="736" y="329"/>
                    </a:lnTo>
                    <a:lnTo>
                      <a:pt x="787" y="313"/>
                    </a:lnTo>
                    <a:lnTo>
                      <a:pt x="837" y="296"/>
                    </a:lnTo>
                    <a:lnTo>
                      <a:pt x="887" y="277"/>
                    </a:lnTo>
                    <a:lnTo>
                      <a:pt x="935" y="258"/>
                    </a:lnTo>
                    <a:lnTo>
                      <a:pt x="982" y="238"/>
                    </a:lnTo>
                    <a:lnTo>
                      <a:pt x="1030" y="217"/>
                    </a:lnTo>
                    <a:lnTo>
                      <a:pt x="1074" y="196"/>
                    </a:lnTo>
                    <a:lnTo>
                      <a:pt x="1118" y="175"/>
                    </a:lnTo>
                    <a:lnTo>
                      <a:pt x="1160" y="154"/>
                    </a:lnTo>
                    <a:lnTo>
                      <a:pt x="1199" y="132"/>
                    </a:lnTo>
                    <a:lnTo>
                      <a:pt x="1236" y="111"/>
                    </a:lnTo>
                    <a:lnTo>
                      <a:pt x="1270" y="90"/>
                    </a:lnTo>
                    <a:lnTo>
                      <a:pt x="1303" y="71"/>
                    </a:lnTo>
                    <a:lnTo>
                      <a:pt x="1333" y="53"/>
                    </a:lnTo>
                    <a:lnTo>
                      <a:pt x="1359" y="34"/>
                    </a:lnTo>
                    <a:lnTo>
                      <a:pt x="1383" y="19"/>
                    </a:lnTo>
                    <a:lnTo>
                      <a:pt x="1370" y="0"/>
                    </a:lnTo>
                    <a:lnTo>
                      <a:pt x="1346" y="16"/>
                    </a:lnTo>
                    <a:lnTo>
                      <a:pt x="1320" y="34"/>
                    </a:lnTo>
                    <a:lnTo>
                      <a:pt x="1292" y="53"/>
                    </a:lnTo>
                    <a:lnTo>
                      <a:pt x="1260" y="71"/>
                    </a:lnTo>
                    <a:lnTo>
                      <a:pt x="1225" y="92"/>
                    </a:lnTo>
                    <a:lnTo>
                      <a:pt x="1189" y="113"/>
                    </a:lnTo>
                    <a:lnTo>
                      <a:pt x="1149" y="133"/>
                    </a:lnTo>
                    <a:lnTo>
                      <a:pt x="1107" y="154"/>
                    </a:lnTo>
                    <a:lnTo>
                      <a:pt x="1064" y="175"/>
                    </a:lnTo>
                    <a:lnTo>
                      <a:pt x="1019" y="196"/>
                    </a:lnTo>
                    <a:lnTo>
                      <a:pt x="975" y="217"/>
                    </a:lnTo>
                    <a:lnTo>
                      <a:pt x="927" y="237"/>
                    </a:lnTo>
                    <a:lnTo>
                      <a:pt x="879" y="256"/>
                    </a:lnTo>
                    <a:lnTo>
                      <a:pt x="829" y="275"/>
                    </a:lnTo>
                    <a:lnTo>
                      <a:pt x="779" y="292"/>
                    </a:lnTo>
                    <a:lnTo>
                      <a:pt x="730" y="308"/>
                    </a:lnTo>
                    <a:lnTo>
                      <a:pt x="679" y="322"/>
                    </a:lnTo>
                    <a:lnTo>
                      <a:pt x="628" y="335"/>
                    </a:lnTo>
                    <a:lnTo>
                      <a:pt x="577" y="346"/>
                    </a:lnTo>
                    <a:lnTo>
                      <a:pt x="528" y="355"/>
                    </a:lnTo>
                    <a:lnTo>
                      <a:pt x="478" y="361"/>
                    </a:lnTo>
                    <a:lnTo>
                      <a:pt x="429" y="365"/>
                    </a:lnTo>
                    <a:lnTo>
                      <a:pt x="381" y="365"/>
                    </a:lnTo>
                    <a:lnTo>
                      <a:pt x="335" y="365"/>
                    </a:lnTo>
                    <a:lnTo>
                      <a:pt x="289" y="360"/>
                    </a:lnTo>
                    <a:lnTo>
                      <a:pt x="246" y="352"/>
                    </a:lnTo>
                    <a:lnTo>
                      <a:pt x="202" y="342"/>
                    </a:lnTo>
                    <a:lnTo>
                      <a:pt x="162" y="327"/>
                    </a:lnTo>
                    <a:lnTo>
                      <a:pt x="123" y="310"/>
                    </a:lnTo>
                    <a:lnTo>
                      <a:pt x="88" y="288"/>
                    </a:lnTo>
                    <a:lnTo>
                      <a:pt x="54" y="263"/>
                    </a:lnTo>
                    <a:lnTo>
                      <a:pt x="22" y="231"/>
                    </a:lnTo>
                    <a:lnTo>
                      <a:pt x="24" y="244"/>
                    </a:lnTo>
                    <a:lnTo>
                      <a:pt x="5" y="234"/>
                    </a:lnTo>
                    <a:lnTo>
                      <a:pt x="0" y="241"/>
                    </a:lnTo>
                    <a:lnTo>
                      <a:pt x="7" y="247"/>
                    </a:lnTo>
                    <a:lnTo>
                      <a:pt x="5" y="2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6163" name="Freeform 305"/>
              <p:cNvSpPr>
                <a:spLocks/>
              </p:cNvSpPr>
              <p:nvPr/>
            </p:nvSpPr>
            <p:spPr bwMode="auto">
              <a:xfrm>
                <a:off x="3092" y="3465"/>
                <a:ext cx="223" cy="238"/>
              </a:xfrm>
              <a:custGeom>
                <a:avLst/>
                <a:gdLst>
                  <a:gd name="T0" fmla="*/ 0 w 1265"/>
                  <a:gd name="T1" fmla="*/ 7 h 1345"/>
                  <a:gd name="T2" fmla="*/ 0 w 1265"/>
                  <a:gd name="T3" fmla="*/ 7 h 1345"/>
                  <a:gd name="T4" fmla="*/ 1 w 1265"/>
                  <a:gd name="T5" fmla="*/ 7 h 1345"/>
                  <a:gd name="T6" fmla="*/ 1 w 1265"/>
                  <a:gd name="T7" fmla="*/ 6 h 1345"/>
                  <a:gd name="T8" fmla="*/ 1 w 1265"/>
                  <a:gd name="T9" fmla="*/ 6 h 1345"/>
                  <a:gd name="T10" fmla="*/ 1 w 1265"/>
                  <a:gd name="T11" fmla="*/ 5 h 1345"/>
                  <a:gd name="T12" fmla="*/ 2 w 1265"/>
                  <a:gd name="T13" fmla="*/ 5 h 1345"/>
                  <a:gd name="T14" fmla="*/ 2 w 1265"/>
                  <a:gd name="T15" fmla="*/ 5 h 1345"/>
                  <a:gd name="T16" fmla="*/ 2 w 1265"/>
                  <a:gd name="T17" fmla="*/ 4 h 1345"/>
                  <a:gd name="T18" fmla="*/ 3 w 1265"/>
                  <a:gd name="T19" fmla="*/ 4 h 1345"/>
                  <a:gd name="T20" fmla="*/ 3 w 1265"/>
                  <a:gd name="T21" fmla="*/ 4 h 1345"/>
                  <a:gd name="T22" fmla="*/ 4 w 1265"/>
                  <a:gd name="T23" fmla="*/ 3 h 1345"/>
                  <a:gd name="T24" fmla="*/ 4 w 1265"/>
                  <a:gd name="T25" fmla="*/ 3 h 1345"/>
                  <a:gd name="T26" fmla="*/ 4 w 1265"/>
                  <a:gd name="T27" fmla="*/ 3 h 1345"/>
                  <a:gd name="T28" fmla="*/ 5 w 1265"/>
                  <a:gd name="T29" fmla="*/ 2 h 1345"/>
                  <a:gd name="T30" fmla="*/ 5 w 1265"/>
                  <a:gd name="T31" fmla="*/ 2 h 1345"/>
                  <a:gd name="T32" fmla="*/ 5 w 1265"/>
                  <a:gd name="T33" fmla="*/ 2 h 1345"/>
                  <a:gd name="T34" fmla="*/ 5 w 1265"/>
                  <a:gd name="T35" fmla="*/ 2 h 1345"/>
                  <a:gd name="T36" fmla="*/ 6 w 1265"/>
                  <a:gd name="T37" fmla="*/ 1 h 1345"/>
                  <a:gd name="T38" fmla="*/ 6 w 1265"/>
                  <a:gd name="T39" fmla="*/ 1 h 1345"/>
                  <a:gd name="T40" fmla="*/ 6 w 1265"/>
                  <a:gd name="T41" fmla="*/ 1 h 1345"/>
                  <a:gd name="T42" fmla="*/ 7 w 1265"/>
                  <a:gd name="T43" fmla="*/ 1 h 1345"/>
                  <a:gd name="T44" fmla="*/ 7 w 1265"/>
                  <a:gd name="T45" fmla="*/ 0 h 1345"/>
                  <a:gd name="T46" fmla="*/ 7 w 1265"/>
                  <a:gd name="T47" fmla="*/ 0 h 1345"/>
                  <a:gd name="T48" fmla="*/ 7 w 1265"/>
                  <a:gd name="T49" fmla="*/ 0 h 1345"/>
                  <a:gd name="T50" fmla="*/ 7 w 1265"/>
                  <a:gd name="T51" fmla="*/ 1 h 1345"/>
                  <a:gd name="T52" fmla="*/ 7 w 1265"/>
                  <a:gd name="T53" fmla="*/ 1 h 1345"/>
                  <a:gd name="T54" fmla="*/ 7 w 1265"/>
                  <a:gd name="T55" fmla="*/ 2 h 1345"/>
                  <a:gd name="T56" fmla="*/ 7 w 1265"/>
                  <a:gd name="T57" fmla="*/ 2 h 1345"/>
                  <a:gd name="T58" fmla="*/ 7 w 1265"/>
                  <a:gd name="T59" fmla="*/ 3 h 1345"/>
                  <a:gd name="T60" fmla="*/ 7 w 1265"/>
                  <a:gd name="T61" fmla="*/ 4 h 1345"/>
                  <a:gd name="T62" fmla="*/ 6 w 1265"/>
                  <a:gd name="T63" fmla="*/ 5 h 1345"/>
                  <a:gd name="T64" fmla="*/ 6 w 1265"/>
                  <a:gd name="T65" fmla="*/ 5 h 1345"/>
                  <a:gd name="T66" fmla="*/ 6 w 1265"/>
                  <a:gd name="T67" fmla="*/ 6 h 1345"/>
                  <a:gd name="T68" fmla="*/ 5 w 1265"/>
                  <a:gd name="T69" fmla="*/ 6 h 1345"/>
                  <a:gd name="T70" fmla="*/ 4 w 1265"/>
                  <a:gd name="T71" fmla="*/ 7 h 1345"/>
                  <a:gd name="T72" fmla="*/ 4 w 1265"/>
                  <a:gd name="T73" fmla="*/ 7 h 1345"/>
                  <a:gd name="T74" fmla="*/ 3 w 1265"/>
                  <a:gd name="T75" fmla="*/ 7 h 1345"/>
                  <a:gd name="T76" fmla="*/ 2 w 1265"/>
                  <a:gd name="T77" fmla="*/ 7 h 1345"/>
                  <a:gd name="T78" fmla="*/ 1 w 1265"/>
                  <a:gd name="T79" fmla="*/ 7 h 134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265"/>
                  <a:gd name="T121" fmla="*/ 0 h 1345"/>
                  <a:gd name="T122" fmla="*/ 1265 w 1265"/>
                  <a:gd name="T123" fmla="*/ 1345 h 1345"/>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265" h="1345">
                    <a:moveTo>
                      <a:pt x="0" y="1292"/>
                    </a:moveTo>
                    <a:lnTo>
                      <a:pt x="13" y="1271"/>
                    </a:lnTo>
                    <a:lnTo>
                      <a:pt x="28" y="1249"/>
                    </a:lnTo>
                    <a:lnTo>
                      <a:pt x="46" y="1225"/>
                    </a:lnTo>
                    <a:lnTo>
                      <a:pt x="66" y="1199"/>
                    </a:lnTo>
                    <a:lnTo>
                      <a:pt x="87" y="1171"/>
                    </a:lnTo>
                    <a:lnTo>
                      <a:pt x="112" y="1142"/>
                    </a:lnTo>
                    <a:lnTo>
                      <a:pt x="137" y="1112"/>
                    </a:lnTo>
                    <a:lnTo>
                      <a:pt x="163" y="1081"/>
                    </a:lnTo>
                    <a:lnTo>
                      <a:pt x="192" y="1048"/>
                    </a:lnTo>
                    <a:lnTo>
                      <a:pt x="222" y="1015"/>
                    </a:lnTo>
                    <a:lnTo>
                      <a:pt x="252" y="981"/>
                    </a:lnTo>
                    <a:lnTo>
                      <a:pt x="285" y="947"/>
                    </a:lnTo>
                    <a:lnTo>
                      <a:pt x="318" y="911"/>
                    </a:lnTo>
                    <a:lnTo>
                      <a:pt x="351" y="877"/>
                    </a:lnTo>
                    <a:lnTo>
                      <a:pt x="385" y="842"/>
                    </a:lnTo>
                    <a:lnTo>
                      <a:pt x="420" y="806"/>
                    </a:lnTo>
                    <a:lnTo>
                      <a:pt x="454" y="771"/>
                    </a:lnTo>
                    <a:lnTo>
                      <a:pt x="490" y="737"/>
                    </a:lnTo>
                    <a:lnTo>
                      <a:pt x="525" y="703"/>
                    </a:lnTo>
                    <a:lnTo>
                      <a:pt x="559" y="669"/>
                    </a:lnTo>
                    <a:lnTo>
                      <a:pt x="595" y="636"/>
                    </a:lnTo>
                    <a:lnTo>
                      <a:pt x="629" y="604"/>
                    </a:lnTo>
                    <a:lnTo>
                      <a:pt x="663" y="573"/>
                    </a:lnTo>
                    <a:lnTo>
                      <a:pt x="696" y="542"/>
                    </a:lnTo>
                    <a:lnTo>
                      <a:pt x="729" y="514"/>
                    </a:lnTo>
                    <a:lnTo>
                      <a:pt x="759" y="487"/>
                    </a:lnTo>
                    <a:lnTo>
                      <a:pt x="789" y="461"/>
                    </a:lnTo>
                    <a:lnTo>
                      <a:pt x="820" y="437"/>
                    </a:lnTo>
                    <a:lnTo>
                      <a:pt x="847" y="415"/>
                    </a:lnTo>
                    <a:lnTo>
                      <a:pt x="872" y="395"/>
                    </a:lnTo>
                    <a:lnTo>
                      <a:pt x="897" y="377"/>
                    </a:lnTo>
                    <a:lnTo>
                      <a:pt x="919" y="361"/>
                    </a:lnTo>
                    <a:lnTo>
                      <a:pt x="944" y="335"/>
                    </a:lnTo>
                    <a:lnTo>
                      <a:pt x="971" y="310"/>
                    </a:lnTo>
                    <a:lnTo>
                      <a:pt x="997" y="286"/>
                    </a:lnTo>
                    <a:lnTo>
                      <a:pt x="1024" y="264"/>
                    </a:lnTo>
                    <a:lnTo>
                      <a:pt x="1051" y="243"/>
                    </a:lnTo>
                    <a:lnTo>
                      <a:pt x="1078" y="222"/>
                    </a:lnTo>
                    <a:lnTo>
                      <a:pt x="1103" y="202"/>
                    </a:lnTo>
                    <a:lnTo>
                      <a:pt x="1130" y="183"/>
                    </a:lnTo>
                    <a:lnTo>
                      <a:pt x="1153" y="163"/>
                    </a:lnTo>
                    <a:lnTo>
                      <a:pt x="1175" y="143"/>
                    </a:lnTo>
                    <a:lnTo>
                      <a:pt x="1197" y="122"/>
                    </a:lnTo>
                    <a:lnTo>
                      <a:pt x="1215" y="101"/>
                    </a:lnTo>
                    <a:lnTo>
                      <a:pt x="1232" y="79"/>
                    </a:lnTo>
                    <a:lnTo>
                      <a:pt x="1246" y="54"/>
                    </a:lnTo>
                    <a:lnTo>
                      <a:pt x="1257" y="28"/>
                    </a:lnTo>
                    <a:lnTo>
                      <a:pt x="1265" y="0"/>
                    </a:lnTo>
                    <a:lnTo>
                      <a:pt x="1262" y="33"/>
                    </a:lnTo>
                    <a:lnTo>
                      <a:pt x="1260" y="71"/>
                    </a:lnTo>
                    <a:lnTo>
                      <a:pt x="1257" y="113"/>
                    </a:lnTo>
                    <a:lnTo>
                      <a:pt x="1256" y="160"/>
                    </a:lnTo>
                    <a:lnTo>
                      <a:pt x="1253" y="212"/>
                    </a:lnTo>
                    <a:lnTo>
                      <a:pt x="1249" y="267"/>
                    </a:lnTo>
                    <a:lnTo>
                      <a:pt x="1245" y="323"/>
                    </a:lnTo>
                    <a:lnTo>
                      <a:pt x="1239" y="384"/>
                    </a:lnTo>
                    <a:lnTo>
                      <a:pt x="1232" y="445"/>
                    </a:lnTo>
                    <a:lnTo>
                      <a:pt x="1223" y="508"/>
                    </a:lnTo>
                    <a:lnTo>
                      <a:pt x="1212" y="573"/>
                    </a:lnTo>
                    <a:lnTo>
                      <a:pt x="1199" y="637"/>
                    </a:lnTo>
                    <a:lnTo>
                      <a:pt x="1182" y="701"/>
                    </a:lnTo>
                    <a:lnTo>
                      <a:pt x="1164" y="766"/>
                    </a:lnTo>
                    <a:lnTo>
                      <a:pt x="1141" y="829"/>
                    </a:lnTo>
                    <a:lnTo>
                      <a:pt x="1115" y="890"/>
                    </a:lnTo>
                    <a:lnTo>
                      <a:pt x="1086" y="951"/>
                    </a:lnTo>
                    <a:lnTo>
                      <a:pt x="1052" y="1007"/>
                    </a:lnTo>
                    <a:lnTo>
                      <a:pt x="1015" y="1062"/>
                    </a:lnTo>
                    <a:lnTo>
                      <a:pt x="972" y="1114"/>
                    </a:lnTo>
                    <a:lnTo>
                      <a:pt x="925" y="1161"/>
                    </a:lnTo>
                    <a:lnTo>
                      <a:pt x="872" y="1204"/>
                    </a:lnTo>
                    <a:lnTo>
                      <a:pt x="814" y="1242"/>
                    </a:lnTo>
                    <a:lnTo>
                      <a:pt x="750" y="1275"/>
                    </a:lnTo>
                    <a:lnTo>
                      <a:pt x="680" y="1303"/>
                    </a:lnTo>
                    <a:lnTo>
                      <a:pt x="604" y="1324"/>
                    </a:lnTo>
                    <a:lnTo>
                      <a:pt x="521" y="1338"/>
                    </a:lnTo>
                    <a:lnTo>
                      <a:pt x="432" y="1345"/>
                    </a:lnTo>
                    <a:lnTo>
                      <a:pt x="336" y="1345"/>
                    </a:lnTo>
                    <a:lnTo>
                      <a:pt x="231" y="1335"/>
                    </a:lnTo>
                    <a:lnTo>
                      <a:pt x="119" y="1318"/>
                    </a:lnTo>
                    <a:lnTo>
                      <a:pt x="0" y="1292"/>
                    </a:lnTo>
                    <a:close/>
                  </a:path>
                </a:pathLst>
              </a:custGeom>
              <a:solidFill>
                <a:srgbClr val="00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6164" name="Freeform 306"/>
              <p:cNvSpPr>
                <a:spLocks/>
              </p:cNvSpPr>
              <p:nvPr/>
            </p:nvSpPr>
            <p:spPr bwMode="auto">
              <a:xfrm>
                <a:off x="3090" y="3527"/>
                <a:ext cx="166" cy="167"/>
              </a:xfrm>
              <a:custGeom>
                <a:avLst/>
                <a:gdLst>
                  <a:gd name="T0" fmla="*/ 5 w 936"/>
                  <a:gd name="T1" fmla="*/ 0 h 945"/>
                  <a:gd name="T2" fmla="*/ 5 w 936"/>
                  <a:gd name="T3" fmla="*/ 0 h 945"/>
                  <a:gd name="T4" fmla="*/ 5 w 936"/>
                  <a:gd name="T5" fmla="*/ 0 h 945"/>
                  <a:gd name="T6" fmla="*/ 4 w 936"/>
                  <a:gd name="T7" fmla="*/ 1 h 945"/>
                  <a:gd name="T8" fmla="*/ 4 w 936"/>
                  <a:gd name="T9" fmla="*/ 1 h 945"/>
                  <a:gd name="T10" fmla="*/ 4 w 936"/>
                  <a:gd name="T11" fmla="*/ 1 h 945"/>
                  <a:gd name="T12" fmla="*/ 3 w 936"/>
                  <a:gd name="T13" fmla="*/ 2 h 945"/>
                  <a:gd name="T14" fmla="*/ 3 w 936"/>
                  <a:gd name="T15" fmla="*/ 2 h 945"/>
                  <a:gd name="T16" fmla="*/ 2 w 936"/>
                  <a:gd name="T17" fmla="*/ 2 h 945"/>
                  <a:gd name="T18" fmla="*/ 2 w 936"/>
                  <a:gd name="T19" fmla="*/ 3 h 945"/>
                  <a:gd name="T20" fmla="*/ 2 w 936"/>
                  <a:gd name="T21" fmla="*/ 3 h 945"/>
                  <a:gd name="T22" fmla="*/ 1 w 936"/>
                  <a:gd name="T23" fmla="*/ 4 h 945"/>
                  <a:gd name="T24" fmla="*/ 1 w 936"/>
                  <a:gd name="T25" fmla="*/ 4 h 945"/>
                  <a:gd name="T26" fmla="*/ 1 w 936"/>
                  <a:gd name="T27" fmla="*/ 4 h 945"/>
                  <a:gd name="T28" fmla="*/ 0 w 936"/>
                  <a:gd name="T29" fmla="*/ 5 h 945"/>
                  <a:gd name="T30" fmla="*/ 0 w 936"/>
                  <a:gd name="T31" fmla="*/ 5 h 945"/>
                  <a:gd name="T32" fmla="*/ 0 w 936"/>
                  <a:gd name="T33" fmla="*/ 5 h 945"/>
                  <a:gd name="T34" fmla="*/ 0 w 936"/>
                  <a:gd name="T35" fmla="*/ 5 h 945"/>
                  <a:gd name="T36" fmla="*/ 0 w 936"/>
                  <a:gd name="T37" fmla="*/ 5 h 945"/>
                  <a:gd name="T38" fmla="*/ 1 w 936"/>
                  <a:gd name="T39" fmla="*/ 5 h 945"/>
                  <a:gd name="T40" fmla="*/ 1 w 936"/>
                  <a:gd name="T41" fmla="*/ 4 h 945"/>
                  <a:gd name="T42" fmla="*/ 1 w 936"/>
                  <a:gd name="T43" fmla="*/ 4 h 945"/>
                  <a:gd name="T44" fmla="*/ 2 w 936"/>
                  <a:gd name="T45" fmla="*/ 4 h 945"/>
                  <a:gd name="T46" fmla="*/ 2 w 936"/>
                  <a:gd name="T47" fmla="*/ 3 h 945"/>
                  <a:gd name="T48" fmla="*/ 2 w 936"/>
                  <a:gd name="T49" fmla="*/ 3 h 945"/>
                  <a:gd name="T50" fmla="*/ 3 w 936"/>
                  <a:gd name="T51" fmla="*/ 2 h 945"/>
                  <a:gd name="T52" fmla="*/ 3 w 936"/>
                  <a:gd name="T53" fmla="*/ 2 h 945"/>
                  <a:gd name="T54" fmla="*/ 3 w 936"/>
                  <a:gd name="T55" fmla="*/ 2 h 945"/>
                  <a:gd name="T56" fmla="*/ 4 w 936"/>
                  <a:gd name="T57" fmla="*/ 1 h 945"/>
                  <a:gd name="T58" fmla="*/ 4 w 936"/>
                  <a:gd name="T59" fmla="*/ 1 h 945"/>
                  <a:gd name="T60" fmla="*/ 4 w 936"/>
                  <a:gd name="T61" fmla="*/ 1 h 945"/>
                  <a:gd name="T62" fmla="*/ 5 w 936"/>
                  <a:gd name="T63" fmla="*/ 0 h 945"/>
                  <a:gd name="T64" fmla="*/ 5 w 936"/>
                  <a:gd name="T65" fmla="*/ 0 h 945"/>
                  <a:gd name="T66" fmla="*/ 5 w 936"/>
                  <a:gd name="T67" fmla="*/ 0 h 945"/>
                  <a:gd name="T68" fmla="*/ 5 w 936"/>
                  <a:gd name="T69" fmla="*/ 0 h 945"/>
                  <a:gd name="T70" fmla="*/ 5 w 936"/>
                  <a:gd name="T71" fmla="*/ 0 h 94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936"/>
                  <a:gd name="T109" fmla="*/ 0 h 945"/>
                  <a:gd name="T110" fmla="*/ 936 w 936"/>
                  <a:gd name="T111" fmla="*/ 945 h 945"/>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936" h="945">
                    <a:moveTo>
                      <a:pt x="920" y="1"/>
                    </a:moveTo>
                    <a:lnTo>
                      <a:pt x="922" y="0"/>
                    </a:lnTo>
                    <a:lnTo>
                      <a:pt x="899" y="16"/>
                    </a:lnTo>
                    <a:lnTo>
                      <a:pt x="875" y="34"/>
                    </a:lnTo>
                    <a:lnTo>
                      <a:pt x="850" y="54"/>
                    </a:lnTo>
                    <a:lnTo>
                      <a:pt x="822" y="76"/>
                    </a:lnTo>
                    <a:lnTo>
                      <a:pt x="792" y="100"/>
                    </a:lnTo>
                    <a:lnTo>
                      <a:pt x="760" y="127"/>
                    </a:lnTo>
                    <a:lnTo>
                      <a:pt x="730" y="154"/>
                    </a:lnTo>
                    <a:lnTo>
                      <a:pt x="697" y="183"/>
                    </a:lnTo>
                    <a:lnTo>
                      <a:pt x="664" y="213"/>
                    </a:lnTo>
                    <a:lnTo>
                      <a:pt x="630" y="244"/>
                    </a:lnTo>
                    <a:lnTo>
                      <a:pt x="596" y="276"/>
                    </a:lnTo>
                    <a:lnTo>
                      <a:pt x="561" y="309"/>
                    </a:lnTo>
                    <a:lnTo>
                      <a:pt x="526" y="343"/>
                    </a:lnTo>
                    <a:lnTo>
                      <a:pt x="491" y="377"/>
                    </a:lnTo>
                    <a:lnTo>
                      <a:pt x="456" y="411"/>
                    </a:lnTo>
                    <a:lnTo>
                      <a:pt x="421" y="446"/>
                    </a:lnTo>
                    <a:lnTo>
                      <a:pt x="386" y="482"/>
                    </a:lnTo>
                    <a:lnTo>
                      <a:pt x="352" y="517"/>
                    </a:lnTo>
                    <a:lnTo>
                      <a:pt x="319" y="552"/>
                    </a:lnTo>
                    <a:lnTo>
                      <a:pt x="286" y="587"/>
                    </a:lnTo>
                    <a:lnTo>
                      <a:pt x="253" y="621"/>
                    </a:lnTo>
                    <a:lnTo>
                      <a:pt x="223" y="655"/>
                    </a:lnTo>
                    <a:lnTo>
                      <a:pt x="193" y="688"/>
                    </a:lnTo>
                    <a:lnTo>
                      <a:pt x="164" y="721"/>
                    </a:lnTo>
                    <a:lnTo>
                      <a:pt x="136" y="754"/>
                    </a:lnTo>
                    <a:lnTo>
                      <a:pt x="113" y="784"/>
                    </a:lnTo>
                    <a:lnTo>
                      <a:pt x="86" y="813"/>
                    </a:lnTo>
                    <a:lnTo>
                      <a:pt x="65" y="840"/>
                    </a:lnTo>
                    <a:lnTo>
                      <a:pt x="46" y="867"/>
                    </a:lnTo>
                    <a:lnTo>
                      <a:pt x="27" y="890"/>
                    </a:lnTo>
                    <a:lnTo>
                      <a:pt x="13" y="913"/>
                    </a:lnTo>
                    <a:lnTo>
                      <a:pt x="0" y="935"/>
                    </a:lnTo>
                    <a:lnTo>
                      <a:pt x="18" y="945"/>
                    </a:lnTo>
                    <a:lnTo>
                      <a:pt x="31" y="926"/>
                    </a:lnTo>
                    <a:lnTo>
                      <a:pt x="46" y="903"/>
                    </a:lnTo>
                    <a:lnTo>
                      <a:pt x="64" y="880"/>
                    </a:lnTo>
                    <a:lnTo>
                      <a:pt x="84" y="853"/>
                    </a:lnTo>
                    <a:lnTo>
                      <a:pt x="105" y="826"/>
                    </a:lnTo>
                    <a:lnTo>
                      <a:pt x="128" y="797"/>
                    </a:lnTo>
                    <a:lnTo>
                      <a:pt x="155" y="767"/>
                    </a:lnTo>
                    <a:lnTo>
                      <a:pt x="180" y="737"/>
                    </a:lnTo>
                    <a:lnTo>
                      <a:pt x="209" y="704"/>
                    </a:lnTo>
                    <a:lnTo>
                      <a:pt x="239" y="671"/>
                    </a:lnTo>
                    <a:lnTo>
                      <a:pt x="269" y="637"/>
                    </a:lnTo>
                    <a:lnTo>
                      <a:pt x="302" y="603"/>
                    </a:lnTo>
                    <a:lnTo>
                      <a:pt x="335" y="567"/>
                    </a:lnTo>
                    <a:lnTo>
                      <a:pt x="368" y="533"/>
                    </a:lnTo>
                    <a:lnTo>
                      <a:pt x="402" y="498"/>
                    </a:lnTo>
                    <a:lnTo>
                      <a:pt x="437" y="462"/>
                    </a:lnTo>
                    <a:lnTo>
                      <a:pt x="471" y="427"/>
                    </a:lnTo>
                    <a:lnTo>
                      <a:pt x="507" y="393"/>
                    </a:lnTo>
                    <a:lnTo>
                      <a:pt x="542" y="359"/>
                    </a:lnTo>
                    <a:lnTo>
                      <a:pt x="576" y="324"/>
                    </a:lnTo>
                    <a:lnTo>
                      <a:pt x="612" y="292"/>
                    </a:lnTo>
                    <a:lnTo>
                      <a:pt x="646" y="260"/>
                    </a:lnTo>
                    <a:lnTo>
                      <a:pt x="680" y="229"/>
                    </a:lnTo>
                    <a:lnTo>
                      <a:pt x="713" y="198"/>
                    </a:lnTo>
                    <a:lnTo>
                      <a:pt x="746" y="169"/>
                    </a:lnTo>
                    <a:lnTo>
                      <a:pt x="776" y="143"/>
                    </a:lnTo>
                    <a:lnTo>
                      <a:pt x="805" y="118"/>
                    </a:lnTo>
                    <a:lnTo>
                      <a:pt x="835" y="95"/>
                    </a:lnTo>
                    <a:lnTo>
                      <a:pt x="863" y="72"/>
                    </a:lnTo>
                    <a:lnTo>
                      <a:pt x="888" y="53"/>
                    </a:lnTo>
                    <a:lnTo>
                      <a:pt x="913" y="34"/>
                    </a:lnTo>
                    <a:lnTo>
                      <a:pt x="935" y="18"/>
                    </a:lnTo>
                    <a:lnTo>
                      <a:pt x="936" y="17"/>
                    </a:lnTo>
                    <a:lnTo>
                      <a:pt x="935" y="18"/>
                    </a:lnTo>
                    <a:lnTo>
                      <a:pt x="936" y="17"/>
                    </a:lnTo>
                    <a:lnTo>
                      <a:pt x="920"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6165" name="Freeform 307"/>
              <p:cNvSpPr>
                <a:spLocks/>
              </p:cNvSpPr>
              <p:nvPr/>
            </p:nvSpPr>
            <p:spPr bwMode="auto">
              <a:xfrm>
                <a:off x="3252" y="3444"/>
                <a:ext cx="66" cy="86"/>
              </a:xfrm>
              <a:custGeom>
                <a:avLst/>
                <a:gdLst>
                  <a:gd name="T0" fmla="*/ 2 w 371"/>
                  <a:gd name="T1" fmla="*/ 1 h 486"/>
                  <a:gd name="T2" fmla="*/ 2 w 371"/>
                  <a:gd name="T3" fmla="*/ 1 h 486"/>
                  <a:gd name="T4" fmla="*/ 2 w 371"/>
                  <a:gd name="T5" fmla="*/ 1 h 486"/>
                  <a:gd name="T6" fmla="*/ 2 w 371"/>
                  <a:gd name="T7" fmla="*/ 1 h 486"/>
                  <a:gd name="T8" fmla="*/ 2 w 371"/>
                  <a:gd name="T9" fmla="*/ 1 h 486"/>
                  <a:gd name="T10" fmla="*/ 2 w 371"/>
                  <a:gd name="T11" fmla="*/ 1 h 486"/>
                  <a:gd name="T12" fmla="*/ 2 w 371"/>
                  <a:gd name="T13" fmla="*/ 1 h 486"/>
                  <a:gd name="T14" fmla="*/ 1 w 371"/>
                  <a:gd name="T15" fmla="*/ 1 h 486"/>
                  <a:gd name="T16" fmla="*/ 1 w 371"/>
                  <a:gd name="T17" fmla="*/ 1 h 486"/>
                  <a:gd name="T18" fmla="*/ 1 w 371"/>
                  <a:gd name="T19" fmla="*/ 2 h 486"/>
                  <a:gd name="T20" fmla="*/ 1 w 371"/>
                  <a:gd name="T21" fmla="*/ 2 h 486"/>
                  <a:gd name="T22" fmla="*/ 1 w 371"/>
                  <a:gd name="T23" fmla="*/ 2 h 486"/>
                  <a:gd name="T24" fmla="*/ 1 w 371"/>
                  <a:gd name="T25" fmla="*/ 2 h 486"/>
                  <a:gd name="T26" fmla="*/ 1 w 371"/>
                  <a:gd name="T27" fmla="*/ 2 h 486"/>
                  <a:gd name="T28" fmla="*/ 0 w 371"/>
                  <a:gd name="T29" fmla="*/ 2 h 486"/>
                  <a:gd name="T30" fmla="*/ 0 w 371"/>
                  <a:gd name="T31" fmla="*/ 2 h 486"/>
                  <a:gd name="T32" fmla="*/ 0 w 371"/>
                  <a:gd name="T33" fmla="*/ 2 h 486"/>
                  <a:gd name="T34" fmla="*/ 0 w 371"/>
                  <a:gd name="T35" fmla="*/ 3 h 486"/>
                  <a:gd name="T36" fmla="*/ 0 w 371"/>
                  <a:gd name="T37" fmla="*/ 3 h 486"/>
                  <a:gd name="T38" fmla="*/ 0 w 371"/>
                  <a:gd name="T39" fmla="*/ 2 h 486"/>
                  <a:gd name="T40" fmla="*/ 0 w 371"/>
                  <a:gd name="T41" fmla="*/ 2 h 486"/>
                  <a:gd name="T42" fmla="*/ 1 w 371"/>
                  <a:gd name="T43" fmla="*/ 2 h 486"/>
                  <a:gd name="T44" fmla="*/ 1 w 371"/>
                  <a:gd name="T45" fmla="*/ 2 h 486"/>
                  <a:gd name="T46" fmla="*/ 1 w 371"/>
                  <a:gd name="T47" fmla="*/ 2 h 486"/>
                  <a:gd name="T48" fmla="*/ 1 w 371"/>
                  <a:gd name="T49" fmla="*/ 2 h 486"/>
                  <a:gd name="T50" fmla="*/ 1 w 371"/>
                  <a:gd name="T51" fmla="*/ 2 h 486"/>
                  <a:gd name="T52" fmla="*/ 1 w 371"/>
                  <a:gd name="T53" fmla="*/ 2 h 486"/>
                  <a:gd name="T54" fmla="*/ 1 w 371"/>
                  <a:gd name="T55" fmla="*/ 2 h 486"/>
                  <a:gd name="T56" fmla="*/ 2 w 371"/>
                  <a:gd name="T57" fmla="*/ 1 h 486"/>
                  <a:gd name="T58" fmla="*/ 2 w 371"/>
                  <a:gd name="T59" fmla="*/ 1 h 486"/>
                  <a:gd name="T60" fmla="*/ 2 w 371"/>
                  <a:gd name="T61" fmla="*/ 1 h 486"/>
                  <a:gd name="T62" fmla="*/ 2 w 371"/>
                  <a:gd name="T63" fmla="*/ 1 h 486"/>
                  <a:gd name="T64" fmla="*/ 2 w 371"/>
                  <a:gd name="T65" fmla="*/ 1 h 486"/>
                  <a:gd name="T66" fmla="*/ 2 w 371"/>
                  <a:gd name="T67" fmla="*/ 1 h 486"/>
                  <a:gd name="T68" fmla="*/ 2 w 371"/>
                  <a:gd name="T69" fmla="*/ 1 h 486"/>
                  <a:gd name="T70" fmla="*/ 2 w 371"/>
                  <a:gd name="T71" fmla="*/ 1 h 486"/>
                  <a:gd name="T72" fmla="*/ 2 w 371"/>
                  <a:gd name="T73" fmla="*/ 1 h 486"/>
                  <a:gd name="T74" fmla="*/ 2 w 371"/>
                  <a:gd name="T75" fmla="*/ 0 h 486"/>
                  <a:gd name="T76" fmla="*/ 2 w 371"/>
                  <a:gd name="T77" fmla="*/ 1 h 486"/>
                  <a:gd name="T78" fmla="*/ 2 w 371"/>
                  <a:gd name="T79" fmla="*/ 1 h 48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371"/>
                  <a:gd name="T121" fmla="*/ 0 h 486"/>
                  <a:gd name="T122" fmla="*/ 371 w 371"/>
                  <a:gd name="T123" fmla="*/ 486 h 48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371" h="486">
                    <a:moveTo>
                      <a:pt x="364" y="119"/>
                    </a:moveTo>
                    <a:lnTo>
                      <a:pt x="343" y="115"/>
                    </a:lnTo>
                    <a:lnTo>
                      <a:pt x="335" y="141"/>
                    </a:lnTo>
                    <a:lnTo>
                      <a:pt x="325" y="166"/>
                    </a:lnTo>
                    <a:lnTo>
                      <a:pt x="312" y="189"/>
                    </a:lnTo>
                    <a:lnTo>
                      <a:pt x="295" y="212"/>
                    </a:lnTo>
                    <a:lnTo>
                      <a:pt x="278" y="231"/>
                    </a:lnTo>
                    <a:lnTo>
                      <a:pt x="257" y="252"/>
                    </a:lnTo>
                    <a:lnTo>
                      <a:pt x="234" y="272"/>
                    </a:lnTo>
                    <a:lnTo>
                      <a:pt x="212" y="291"/>
                    </a:lnTo>
                    <a:lnTo>
                      <a:pt x="186" y="310"/>
                    </a:lnTo>
                    <a:lnTo>
                      <a:pt x="161" y="330"/>
                    </a:lnTo>
                    <a:lnTo>
                      <a:pt x="133" y="351"/>
                    </a:lnTo>
                    <a:lnTo>
                      <a:pt x="107" y="372"/>
                    </a:lnTo>
                    <a:lnTo>
                      <a:pt x="78" y="396"/>
                    </a:lnTo>
                    <a:lnTo>
                      <a:pt x="52" y="419"/>
                    </a:lnTo>
                    <a:lnTo>
                      <a:pt x="25" y="444"/>
                    </a:lnTo>
                    <a:lnTo>
                      <a:pt x="0" y="470"/>
                    </a:lnTo>
                    <a:lnTo>
                      <a:pt x="16" y="486"/>
                    </a:lnTo>
                    <a:lnTo>
                      <a:pt x="41" y="460"/>
                    </a:lnTo>
                    <a:lnTo>
                      <a:pt x="67" y="435"/>
                    </a:lnTo>
                    <a:lnTo>
                      <a:pt x="94" y="411"/>
                    </a:lnTo>
                    <a:lnTo>
                      <a:pt x="120" y="390"/>
                    </a:lnTo>
                    <a:lnTo>
                      <a:pt x="146" y="369"/>
                    </a:lnTo>
                    <a:lnTo>
                      <a:pt x="174" y="348"/>
                    </a:lnTo>
                    <a:lnTo>
                      <a:pt x="199" y="329"/>
                    </a:lnTo>
                    <a:lnTo>
                      <a:pt x="225" y="309"/>
                    </a:lnTo>
                    <a:lnTo>
                      <a:pt x="250" y="288"/>
                    </a:lnTo>
                    <a:lnTo>
                      <a:pt x="272" y="268"/>
                    </a:lnTo>
                    <a:lnTo>
                      <a:pt x="293" y="247"/>
                    </a:lnTo>
                    <a:lnTo>
                      <a:pt x="313" y="225"/>
                    </a:lnTo>
                    <a:lnTo>
                      <a:pt x="330" y="203"/>
                    </a:lnTo>
                    <a:lnTo>
                      <a:pt x="346" y="176"/>
                    </a:lnTo>
                    <a:lnTo>
                      <a:pt x="356" y="149"/>
                    </a:lnTo>
                    <a:lnTo>
                      <a:pt x="364" y="120"/>
                    </a:lnTo>
                    <a:lnTo>
                      <a:pt x="343" y="116"/>
                    </a:lnTo>
                    <a:lnTo>
                      <a:pt x="364" y="119"/>
                    </a:lnTo>
                    <a:lnTo>
                      <a:pt x="371" y="0"/>
                    </a:lnTo>
                    <a:lnTo>
                      <a:pt x="343" y="115"/>
                    </a:lnTo>
                    <a:lnTo>
                      <a:pt x="364" y="11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6166" name="Freeform 308"/>
              <p:cNvSpPr>
                <a:spLocks/>
              </p:cNvSpPr>
              <p:nvPr/>
            </p:nvSpPr>
            <p:spPr bwMode="auto">
              <a:xfrm>
                <a:off x="3088" y="3465"/>
                <a:ext cx="229" cy="240"/>
              </a:xfrm>
              <a:custGeom>
                <a:avLst/>
                <a:gdLst>
                  <a:gd name="T0" fmla="*/ 0 w 1292"/>
                  <a:gd name="T1" fmla="*/ 7 h 1356"/>
                  <a:gd name="T2" fmla="*/ 1 w 1292"/>
                  <a:gd name="T3" fmla="*/ 7 h 1356"/>
                  <a:gd name="T4" fmla="*/ 2 w 1292"/>
                  <a:gd name="T5" fmla="*/ 7 h 1356"/>
                  <a:gd name="T6" fmla="*/ 4 w 1292"/>
                  <a:gd name="T7" fmla="*/ 7 h 1356"/>
                  <a:gd name="T8" fmla="*/ 4 w 1292"/>
                  <a:gd name="T9" fmla="*/ 7 h 1356"/>
                  <a:gd name="T10" fmla="*/ 5 w 1292"/>
                  <a:gd name="T11" fmla="*/ 7 h 1356"/>
                  <a:gd name="T12" fmla="*/ 5 w 1292"/>
                  <a:gd name="T13" fmla="*/ 6 h 1356"/>
                  <a:gd name="T14" fmla="*/ 6 w 1292"/>
                  <a:gd name="T15" fmla="*/ 6 h 1356"/>
                  <a:gd name="T16" fmla="*/ 6 w 1292"/>
                  <a:gd name="T17" fmla="*/ 5 h 1356"/>
                  <a:gd name="T18" fmla="*/ 7 w 1292"/>
                  <a:gd name="T19" fmla="*/ 4 h 1356"/>
                  <a:gd name="T20" fmla="*/ 7 w 1292"/>
                  <a:gd name="T21" fmla="*/ 4 h 1356"/>
                  <a:gd name="T22" fmla="*/ 7 w 1292"/>
                  <a:gd name="T23" fmla="*/ 3 h 1356"/>
                  <a:gd name="T24" fmla="*/ 7 w 1292"/>
                  <a:gd name="T25" fmla="*/ 2 h 1356"/>
                  <a:gd name="T26" fmla="*/ 7 w 1292"/>
                  <a:gd name="T27" fmla="*/ 1 h 1356"/>
                  <a:gd name="T28" fmla="*/ 7 w 1292"/>
                  <a:gd name="T29" fmla="*/ 1 h 1356"/>
                  <a:gd name="T30" fmla="*/ 7 w 1292"/>
                  <a:gd name="T31" fmla="*/ 0 h 1356"/>
                  <a:gd name="T32" fmla="*/ 7 w 1292"/>
                  <a:gd name="T33" fmla="*/ 0 h 1356"/>
                  <a:gd name="T34" fmla="*/ 7 w 1292"/>
                  <a:gd name="T35" fmla="*/ 0 h 1356"/>
                  <a:gd name="T36" fmla="*/ 7 w 1292"/>
                  <a:gd name="T37" fmla="*/ 1 h 1356"/>
                  <a:gd name="T38" fmla="*/ 7 w 1292"/>
                  <a:gd name="T39" fmla="*/ 1 h 1356"/>
                  <a:gd name="T40" fmla="*/ 7 w 1292"/>
                  <a:gd name="T41" fmla="*/ 2 h 1356"/>
                  <a:gd name="T42" fmla="*/ 7 w 1292"/>
                  <a:gd name="T43" fmla="*/ 2 h 1356"/>
                  <a:gd name="T44" fmla="*/ 7 w 1292"/>
                  <a:gd name="T45" fmla="*/ 3 h 1356"/>
                  <a:gd name="T46" fmla="*/ 7 w 1292"/>
                  <a:gd name="T47" fmla="*/ 4 h 1356"/>
                  <a:gd name="T48" fmla="*/ 6 w 1292"/>
                  <a:gd name="T49" fmla="*/ 5 h 1356"/>
                  <a:gd name="T50" fmla="*/ 6 w 1292"/>
                  <a:gd name="T51" fmla="*/ 5 h 1356"/>
                  <a:gd name="T52" fmla="*/ 6 w 1292"/>
                  <a:gd name="T53" fmla="*/ 6 h 1356"/>
                  <a:gd name="T54" fmla="*/ 5 w 1292"/>
                  <a:gd name="T55" fmla="*/ 6 h 1356"/>
                  <a:gd name="T56" fmla="*/ 5 w 1292"/>
                  <a:gd name="T57" fmla="*/ 7 h 1356"/>
                  <a:gd name="T58" fmla="*/ 4 w 1292"/>
                  <a:gd name="T59" fmla="*/ 7 h 1356"/>
                  <a:gd name="T60" fmla="*/ 3 w 1292"/>
                  <a:gd name="T61" fmla="*/ 7 h 1356"/>
                  <a:gd name="T62" fmla="*/ 2 w 1292"/>
                  <a:gd name="T63" fmla="*/ 7 h 1356"/>
                  <a:gd name="T64" fmla="*/ 1 w 1292"/>
                  <a:gd name="T65" fmla="*/ 7 h 1356"/>
                  <a:gd name="T66" fmla="*/ 0 w 1292"/>
                  <a:gd name="T67" fmla="*/ 7 h 1356"/>
                  <a:gd name="T68" fmla="*/ 0 w 1292"/>
                  <a:gd name="T69" fmla="*/ 7 h 1356"/>
                  <a:gd name="T70" fmla="*/ 0 w 1292"/>
                  <a:gd name="T71" fmla="*/ 7 h 135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292"/>
                  <a:gd name="T109" fmla="*/ 0 h 1356"/>
                  <a:gd name="T110" fmla="*/ 1292 w 1292"/>
                  <a:gd name="T111" fmla="*/ 1356 h 135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292" h="1356">
                    <a:moveTo>
                      <a:pt x="8" y="1288"/>
                    </a:moveTo>
                    <a:lnTo>
                      <a:pt x="14" y="1304"/>
                    </a:lnTo>
                    <a:lnTo>
                      <a:pt x="134" y="1330"/>
                    </a:lnTo>
                    <a:lnTo>
                      <a:pt x="247" y="1347"/>
                    </a:lnTo>
                    <a:lnTo>
                      <a:pt x="353" y="1356"/>
                    </a:lnTo>
                    <a:lnTo>
                      <a:pt x="449" y="1356"/>
                    </a:lnTo>
                    <a:lnTo>
                      <a:pt x="540" y="1350"/>
                    </a:lnTo>
                    <a:lnTo>
                      <a:pt x="624" y="1335"/>
                    </a:lnTo>
                    <a:lnTo>
                      <a:pt x="701" y="1314"/>
                    </a:lnTo>
                    <a:lnTo>
                      <a:pt x="771" y="1287"/>
                    </a:lnTo>
                    <a:lnTo>
                      <a:pt x="837" y="1252"/>
                    </a:lnTo>
                    <a:lnTo>
                      <a:pt x="896" y="1214"/>
                    </a:lnTo>
                    <a:lnTo>
                      <a:pt x="950" y="1170"/>
                    </a:lnTo>
                    <a:lnTo>
                      <a:pt x="997" y="1122"/>
                    </a:lnTo>
                    <a:lnTo>
                      <a:pt x="1041" y="1070"/>
                    </a:lnTo>
                    <a:lnTo>
                      <a:pt x="1078" y="1015"/>
                    </a:lnTo>
                    <a:lnTo>
                      <a:pt x="1112" y="957"/>
                    </a:lnTo>
                    <a:lnTo>
                      <a:pt x="1143" y="895"/>
                    </a:lnTo>
                    <a:lnTo>
                      <a:pt x="1169" y="834"/>
                    </a:lnTo>
                    <a:lnTo>
                      <a:pt x="1191" y="771"/>
                    </a:lnTo>
                    <a:lnTo>
                      <a:pt x="1210" y="705"/>
                    </a:lnTo>
                    <a:lnTo>
                      <a:pt x="1227" y="641"/>
                    </a:lnTo>
                    <a:lnTo>
                      <a:pt x="1240" y="576"/>
                    </a:lnTo>
                    <a:lnTo>
                      <a:pt x="1250" y="511"/>
                    </a:lnTo>
                    <a:lnTo>
                      <a:pt x="1259" y="448"/>
                    </a:lnTo>
                    <a:lnTo>
                      <a:pt x="1266" y="386"/>
                    </a:lnTo>
                    <a:lnTo>
                      <a:pt x="1273" y="326"/>
                    </a:lnTo>
                    <a:lnTo>
                      <a:pt x="1277" y="269"/>
                    </a:lnTo>
                    <a:lnTo>
                      <a:pt x="1280" y="213"/>
                    </a:lnTo>
                    <a:lnTo>
                      <a:pt x="1283" y="161"/>
                    </a:lnTo>
                    <a:lnTo>
                      <a:pt x="1284" y="114"/>
                    </a:lnTo>
                    <a:lnTo>
                      <a:pt x="1287" y="73"/>
                    </a:lnTo>
                    <a:lnTo>
                      <a:pt x="1290" y="35"/>
                    </a:lnTo>
                    <a:lnTo>
                      <a:pt x="1292" y="3"/>
                    </a:lnTo>
                    <a:lnTo>
                      <a:pt x="1271" y="0"/>
                    </a:lnTo>
                    <a:lnTo>
                      <a:pt x="1269" y="33"/>
                    </a:lnTo>
                    <a:lnTo>
                      <a:pt x="1266" y="71"/>
                    </a:lnTo>
                    <a:lnTo>
                      <a:pt x="1263" y="114"/>
                    </a:lnTo>
                    <a:lnTo>
                      <a:pt x="1262" y="161"/>
                    </a:lnTo>
                    <a:lnTo>
                      <a:pt x="1259" y="213"/>
                    </a:lnTo>
                    <a:lnTo>
                      <a:pt x="1256" y="266"/>
                    </a:lnTo>
                    <a:lnTo>
                      <a:pt x="1252" y="323"/>
                    </a:lnTo>
                    <a:lnTo>
                      <a:pt x="1245" y="383"/>
                    </a:lnTo>
                    <a:lnTo>
                      <a:pt x="1238" y="445"/>
                    </a:lnTo>
                    <a:lnTo>
                      <a:pt x="1229" y="508"/>
                    </a:lnTo>
                    <a:lnTo>
                      <a:pt x="1219" y="571"/>
                    </a:lnTo>
                    <a:lnTo>
                      <a:pt x="1206" y="635"/>
                    </a:lnTo>
                    <a:lnTo>
                      <a:pt x="1189" y="700"/>
                    </a:lnTo>
                    <a:lnTo>
                      <a:pt x="1170" y="763"/>
                    </a:lnTo>
                    <a:lnTo>
                      <a:pt x="1148" y="826"/>
                    </a:lnTo>
                    <a:lnTo>
                      <a:pt x="1122" y="887"/>
                    </a:lnTo>
                    <a:lnTo>
                      <a:pt x="1094" y="947"/>
                    </a:lnTo>
                    <a:lnTo>
                      <a:pt x="1060" y="1002"/>
                    </a:lnTo>
                    <a:lnTo>
                      <a:pt x="1023" y="1057"/>
                    </a:lnTo>
                    <a:lnTo>
                      <a:pt x="981" y="1107"/>
                    </a:lnTo>
                    <a:lnTo>
                      <a:pt x="934" y="1154"/>
                    </a:lnTo>
                    <a:lnTo>
                      <a:pt x="883" y="1196"/>
                    </a:lnTo>
                    <a:lnTo>
                      <a:pt x="826" y="1234"/>
                    </a:lnTo>
                    <a:lnTo>
                      <a:pt x="763" y="1266"/>
                    </a:lnTo>
                    <a:lnTo>
                      <a:pt x="693" y="1293"/>
                    </a:lnTo>
                    <a:lnTo>
                      <a:pt x="619" y="1314"/>
                    </a:lnTo>
                    <a:lnTo>
                      <a:pt x="537" y="1329"/>
                    </a:lnTo>
                    <a:lnTo>
                      <a:pt x="449" y="1335"/>
                    </a:lnTo>
                    <a:lnTo>
                      <a:pt x="353" y="1335"/>
                    </a:lnTo>
                    <a:lnTo>
                      <a:pt x="249" y="1326"/>
                    </a:lnTo>
                    <a:lnTo>
                      <a:pt x="139" y="1309"/>
                    </a:lnTo>
                    <a:lnTo>
                      <a:pt x="20" y="1283"/>
                    </a:lnTo>
                    <a:lnTo>
                      <a:pt x="26" y="1298"/>
                    </a:lnTo>
                    <a:lnTo>
                      <a:pt x="8" y="1288"/>
                    </a:lnTo>
                    <a:lnTo>
                      <a:pt x="0" y="1300"/>
                    </a:lnTo>
                    <a:lnTo>
                      <a:pt x="14" y="1304"/>
                    </a:lnTo>
                    <a:lnTo>
                      <a:pt x="8" y="128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6167" name="Freeform 309"/>
              <p:cNvSpPr>
                <a:spLocks/>
              </p:cNvSpPr>
              <p:nvPr/>
            </p:nvSpPr>
            <p:spPr bwMode="auto">
              <a:xfrm>
                <a:off x="3092" y="3661"/>
                <a:ext cx="337" cy="100"/>
              </a:xfrm>
              <a:custGeom>
                <a:avLst/>
                <a:gdLst>
                  <a:gd name="T0" fmla="*/ 0 w 1912"/>
                  <a:gd name="T1" fmla="*/ 1 h 568"/>
                  <a:gd name="T2" fmla="*/ 1 w 1912"/>
                  <a:gd name="T3" fmla="*/ 1 h 568"/>
                  <a:gd name="T4" fmla="*/ 2 w 1912"/>
                  <a:gd name="T5" fmla="*/ 0 h 568"/>
                  <a:gd name="T6" fmla="*/ 2 w 1912"/>
                  <a:gd name="T7" fmla="*/ 0 h 568"/>
                  <a:gd name="T8" fmla="*/ 3 w 1912"/>
                  <a:gd name="T9" fmla="*/ 0 h 568"/>
                  <a:gd name="T10" fmla="*/ 4 w 1912"/>
                  <a:gd name="T11" fmla="*/ 0 h 568"/>
                  <a:gd name="T12" fmla="*/ 4 w 1912"/>
                  <a:gd name="T13" fmla="*/ 0 h 568"/>
                  <a:gd name="T14" fmla="*/ 5 w 1912"/>
                  <a:gd name="T15" fmla="*/ 0 h 568"/>
                  <a:gd name="T16" fmla="*/ 5 w 1912"/>
                  <a:gd name="T17" fmla="*/ 0 h 568"/>
                  <a:gd name="T18" fmla="*/ 6 w 1912"/>
                  <a:gd name="T19" fmla="*/ 0 h 568"/>
                  <a:gd name="T20" fmla="*/ 7 w 1912"/>
                  <a:gd name="T21" fmla="*/ 0 h 568"/>
                  <a:gd name="T22" fmla="*/ 7 w 1912"/>
                  <a:gd name="T23" fmla="*/ 1 h 568"/>
                  <a:gd name="T24" fmla="*/ 8 w 1912"/>
                  <a:gd name="T25" fmla="*/ 1 h 568"/>
                  <a:gd name="T26" fmla="*/ 9 w 1912"/>
                  <a:gd name="T27" fmla="*/ 1 h 568"/>
                  <a:gd name="T28" fmla="*/ 9 w 1912"/>
                  <a:gd name="T29" fmla="*/ 2 h 568"/>
                  <a:gd name="T30" fmla="*/ 10 w 1912"/>
                  <a:gd name="T31" fmla="*/ 2 h 568"/>
                  <a:gd name="T32" fmla="*/ 10 w 1912"/>
                  <a:gd name="T33" fmla="*/ 2 h 568"/>
                  <a:gd name="T34" fmla="*/ 10 w 1912"/>
                  <a:gd name="T35" fmla="*/ 2 h 568"/>
                  <a:gd name="T36" fmla="*/ 9 w 1912"/>
                  <a:gd name="T37" fmla="*/ 2 h 568"/>
                  <a:gd name="T38" fmla="*/ 9 w 1912"/>
                  <a:gd name="T39" fmla="*/ 2 h 568"/>
                  <a:gd name="T40" fmla="*/ 9 w 1912"/>
                  <a:gd name="T41" fmla="*/ 2 h 568"/>
                  <a:gd name="T42" fmla="*/ 9 w 1912"/>
                  <a:gd name="T43" fmla="*/ 2 h 568"/>
                  <a:gd name="T44" fmla="*/ 8 w 1912"/>
                  <a:gd name="T45" fmla="*/ 3 h 568"/>
                  <a:gd name="T46" fmla="*/ 8 w 1912"/>
                  <a:gd name="T47" fmla="*/ 3 h 568"/>
                  <a:gd name="T48" fmla="*/ 7 w 1912"/>
                  <a:gd name="T49" fmla="*/ 3 h 568"/>
                  <a:gd name="T50" fmla="*/ 7 w 1912"/>
                  <a:gd name="T51" fmla="*/ 3 h 568"/>
                  <a:gd name="T52" fmla="*/ 6 w 1912"/>
                  <a:gd name="T53" fmla="*/ 3 h 568"/>
                  <a:gd name="T54" fmla="*/ 6 w 1912"/>
                  <a:gd name="T55" fmla="*/ 3 h 568"/>
                  <a:gd name="T56" fmla="*/ 5 w 1912"/>
                  <a:gd name="T57" fmla="*/ 3 h 568"/>
                  <a:gd name="T58" fmla="*/ 5 w 1912"/>
                  <a:gd name="T59" fmla="*/ 3 h 568"/>
                  <a:gd name="T60" fmla="*/ 4 w 1912"/>
                  <a:gd name="T61" fmla="*/ 3 h 568"/>
                  <a:gd name="T62" fmla="*/ 3 w 1912"/>
                  <a:gd name="T63" fmla="*/ 3 h 568"/>
                  <a:gd name="T64" fmla="*/ 3 w 1912"/>
                  <a:gd name="T65" fmla="*/ 2 h 568"/>
                  <a:gd name="T66" fmla="*/ 2 w 1912"/>
                  <a:gd name="T67" fmla="*/ 2 h 568"/>
                  <a:gd name="T68" fmla="*/ 2 w 1912"/>
                  <a:gd name="T69" fmla="*/ 2 h 568"/>
                  <a:gd name="T70" fmla="*/ 1 w 1912"/>
                  <a:gd name="T71" fmla="*/ 2 h 568"/>
                  <a:gd name="T72" fmla="*/ 1 w 1912"/>
                  <a:gd name="T73" fmla="*/ 2 h 568"/>
                  <a:gd name="T74" fmla="*/ 1 w 1912"/>
                  <a:gd name="T75" fmla="*/ 1 h 568"/>
                  <a:gd name="T76" fmla="*/ 0 w 1912"/>
                  <a:gd name="T77" fmla="*/ 1 h 568"/>
                  <a:gd name="T78" fmla="*/ 0 w 1912"/>
                  <a:gd name="T79" fmla="*/ 1 h 56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912"/>
                  <a:gd name="T121" fmla="*/ 0 h 568"/>
                  <a:gd name="T122" fmla="*/ 1912 w 1912"/>
                  <a:gd name="T123" fmla="*/ 568 h 568"/>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912" h="568">
                    <a:moveTo>
                      <a:pt x="0" y="182"/>
                    </a:moveTo>
                    <a:lnTo>
                      <a:pt x="59" y="159"/>
                    </a:lnTo>
                    <a:lnTo>
                      <a:pt x="118" y="136"/>
                    </a:lnTo>
                    <a:lnTo>
                      <a:pt x="176" y="115"/>
                    </a:lnTo>
                    <a:lnTo>
                      <a:pt x="234" y="96"/>
                    </a:lnTo>
                    <a:lnTo>
                      <a:pt x="292" y="77"/>
                    </a:lnTo>
                    <a:lnTo>
                      <a:pt x="349" y="61"/>
                    </a:lnTo>
                    <a:lnTo>
                      <a:pt x="407" y="47"/>
                    </a:lnTo>
                    <a:lnTo>
                      <a:pt x="464" y="34"/>
                    </a:lnTo>
                    <a:lnTo>
                      <a:pt x="521" y="23"/>
                    </a:lnTo>
                    <a:lnTo>
                      <a:pt x="578" y="14"/>
                    </a:lnTo>
                    <a:lnTo>
                      <a:pt x="636" y="8"/>
                    </a:lnTo>
                    <a:lnTo>
                      <a:pt x="692" y="2"/>
                    </a:lnTo>
                    <a:lnTo>
                      <a:pt x="750" y="0"/>
                    </a:lnTo>
                    <a:lnTo>
                      <a:pt x="806" y="0"/>
                    </a:lnTo>
                    <a:lnTo>
                      <a:pt x="864" y="1"/>
                    </a:lnTo>
                    <a:lnTo>
                      <a:pt x="922" y="5"/>
                    </a:lnTo>
                    <a:lnTo>
                      <a:pt x="980" y="12"/>
                    </a:lnTo>
                    <a:lnTo>
                      <a:pt x="1039" y="19"/>
                    </a:lnTo>
                    <a:lnTo>
                      <a:pt x="1097" y="31"/>
                    </a:lnTo>
                    <a:lnTo>
                      <a:pt x="1156" y="46"/>
                    </a:lnTo>
                    <a:lnTo>
                      <a:pt x="1216" y="61"/>
                    </a:lnTo>
                    <a:lnTo>
                      <a:pt x="1275" y="81"/>
                    </a:lnTo>
                    <a:lnTo>
                      <a:pt x="1337" y="103"/>
                    </a:lnTo>
                    <a:lnTo>
                      <a:pt x="1397" y="128"/>
                    </a:lnTo>
                    <a:lnTo>
                      <a:pt x="1459" y="156"/>
                    </a:lnTo>
                    <a:lnTo>
                      <a:pt x="1522" y="186"/>
                    </a:lnTo>
                    <a:lnTo>
                      <a:pt x="1585" y="220"/>
                    </a:lnTo>
                    <a:lnTo>
                      <a:pt x="1648" y="257"/>
                    </a:lnTo>
                    <a:lnTo>
                      <a:pt x="1713" y="298"/>
                    </a:lnTo>
                    <a:lnTo>
                      <a:pt x="1778" y="341"/>
                    </a:lnTo>
                    <a:lnTo>
                      <a:pt x="1845" y="387"/>
                    </a:lnTo>
                    <a:lnTo>
                      <a:pt x="1912" y="437"/>
                    </a:lnTo>
                    <a:lnTo>
                      <a:pt x="1839" y="449"/>
                    </a:lnTo>
                    <a:lnTo>
                      <a:pt x="1780" y="458"/>
                    </a:lnTo>
                    <a:lnTo>
                      <a:pt x="1732" y="463"/>
                    </a:lnTo>
                    <a:lnTo>
                      <a:pt x="1697" y="466"/>
                    </a:lnTo>
                    <a:lnTo>
                      <a:pt x="1669" y="467"/>
                    </a:lnTo>
                    <a:lnTo>
                      <a:pt x="1648" y="467"/>
                    </a:lnTo>
                    <a:lnTo>
                      <a:pt x="1631" y="467"/>
                    </a:lnTo>
                    <a:lnTo>
                      <a:pt x="1618" y="466"/>
                    </a:lnTo>
                    <a:lnTo>
                      <a:pt x="1605" y="464"/>
                    </a:lnTo>
                    <a:lnTo>
                      <a:pt x="1592" y="464"/>
                    </a:lnTo>
                    <a:lnTo>
                      <a:pt x="1575" y="466"/>
                    </a:lnTo>
                    <a:lnTo>
                      <a:pt x="1554" y="470"/>
                    </a:lnTo>
                    <a:lnTo>
                      <a:pt x="1525" y="475"/>
                    </a:lnTo>
                    <a:lnTo>
                      <a:pt x="1488" y="483"/>
                    </a:lnTo>
                    <a:lnTo>
                      <a:pt x="1439" y="495"/>
                    </a:lnTo>
                    <a:lnTo>
                      <a:pt x="1379" y="510"/>
                    </a:lnTo>
                    <a:lnTo>
                      <a:pt x="1337" y="527"/>
                    </a:lnTo>
                    <a:lnTo>
                      <a:pt x="1294" y="542"/>
                    </a:lnTo>
                    <a:lnTo>
                      <a:pt x="1248" y="552"/>
                    </a:lnTo>
                    <a:lnTo>
                      <a:pt x="1199" y="560"/>
                    </a:lnTo>
                    <a:lnTo>
                      <a:pt x="1151" y="566"/>
                    </a:lnTo>
                    <a:lnTo>
                      <a:pt x="1099" y="568"/>
                    </a:lnTo>
                    <a:lnTo>
                      <a:pt x="1048" y="568"/>
                    </a:lnTo>
                    <a:lnTo>
                      <a:pt x="996" y="566"/>
                    </a:lnTo>
                    <a:lnTo>
                      <a:pt x="942" y="560"/>
                    </a:lnTo>
                    <a:lnTo>
                      <a:pt x="888" y="552"/>
                    </a:lnTo>
                    <a:lnTo>
                      <a:pt x="834" y="545"/>
                    </a:lnTo>
                    <a:lnTo>
                      <a:pt x="780" y="533"/>
                    </a:lnTo>
                    <a:lnTo>
                      <a:pt x="726" y="521"/>
                    </a:lnTo>
                    <a:lnTo>
                      <a:pt x="672" y="506"/>
                    </a:lnTo>
                    <a:lnTo>
                      <a:pt x="619" y="492"/>
                    </a:lnTo>
                    <a:lnTo>
                      <a:pt x="566" y="475"/>
                    </a:lnTo>
                    <a:lnTo>
                      <a:pt x="515" y="458"/>
                    </a:lnTo>
                    <a:lnTo>
                      <a:pt x="465" y="440"/>
                    </a:lnTo>
                    <a:lnTo>
                      <a:pt x="416" y="421"/>
                    </a:lnTo>
                    <a:lnTo>
                      <a:pt x="369" y="401"/>
                    </a:lnTo>
                    <a:lnTo>
                      <a:pt x="323" y="382"/>
                    </a:lnTo>
                    <a:lnTo>
                      <a:pt x="280" y="361"/>
                    </a:lnTo>
                    <a:lnTo>
                      <a:pt x="238" y="341"/>
                    </a:lnTo>
                    <a:lnTo>
                      <a:pt x="200" y="321"/>
                    </a:lnTo>
                    <a:lnTo>
                      <a:pt x="163" y="302"/>
                    </a:lnTo>
                    <a:lnTo>
                      <a:pt x="130" y="282"/>
                    </a:lnTo>
                    <a:lnTo>
                      <a:pt x="98" y="262"/>
                    </a:lnTo>
                    <a:lnTo>
                      <a:pt x="72" y="245"/>
                    </a:lnTo>
                    <a:lnTo>
                      <a:pt x="49" y="227"/>
                    </a:lnTo>
                    <a:lnTo>
                      <a:pt x="29" y="211"/>
                    </a:lnTo>
                    <a:lnTo>
                      <a:pt x="12" y="195"/>
                    </a:lnTo>
                    <a:lnTo>
                      <a:pt x="0" y="182"/>
                    </a:lnTo>
                    <a:close/>
                  </a:path>
                </a:pathLst>
              </a:custGeom>
              <a:solidFill>
                <a:srgbClr val="00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6168" name="Freeform 310"/>
              <p:cNvSpPr>
                <a:spLocks/>
              </p:cNvSpPr>
              <p:nvPr/>
            </p:nvSpPr>
            <p:spPr bwMode="auto">
              <a:xfrm>
                <a:off x="3091" y="3658"/>
                <a:ext cx="343" cy="82"/>
              </a:xfrm>
              <a:custGeom>
                <a:avLst/>
                <a:gdLst>
                  <a:gd name="T0" fmla="*/ 11 w 1944"/>
                  <a:gd name="T1" fmla="*/ 3 h 459"/>
                  <a:gd name="T2" fmla="*/ 10 w 1944"/>
                  <a:gd name="T3" fmla="*/ 2 h 459"/>
                  <a:gd name="T4" fmla="*/ 9 w 1944"/>
                  <a:gd name="T5" fmla="*/ 1 h 459"/>
                  <a:gd name="T6" fmla="*/ 8 w 1944"/>
                  <a:gd name="T7" fmla="*/ 1 h 459"/>
                  <a:gd name="T8" fmla="*/ 8 w 1944"/>
                  <a:gd name="T9" fmla="*/ 1 h 459"/>
                  <a:gd name="T10" fmla="*/ 7 w 1944"/>
                  <a:gd name="T11" fmla="*/ 1 h 459"/>
                  <a:gd name="T12" fmla="*/ 6 w 1944"/>
                  <a:gd name="T13" fmla="*/ 0 h 459"/>
                  <a:gd name="T14" fmla="*/ 6 w 1944"/>
                  <a:gd name="T15" fmla="*/ 0 h 459"/>
                  <a:gd name="T16" fmla="*/ 5 w 1944"/>
                  <a:gd name="T17" fmla="*/ 0 h 459"/>
                  <a:gd name="T18" fmla="*/ 4 w 1944"/>
                  <a:gd name="T19" fmla="*/ 0 h 459"/>
                  <a:gd name="T20" fmla="*/ 4 w 1944"/>
                  <a:gd name="T21" fmla="*/ 0 h 459"/>
                  <a:gd name="T22" fmla="*/ 3 w 1944"/>
                  <a:gd name="T23" fmla="*/ 0 h 459"/>
                  <a:gd name="T24" fmla="*/ 2 w 1944"/>
                  <a:gd name="T25" fmla="*/ 0 h 459"/>
                  <a:gd name="T26" fmla="*/ 2 w 1944"/>
                  <a:gd name="T27" fmla="*/ 0 h 459"/>
                  <a:gd name="T28" fmla="*/ 1 w 1944"/>
                  <a:gd name="T29" fmla="*/ 1 h 459"/>
                  <a:gd name="T30" fmla="*/ 1 w 1944"/>
                  <a:gd name="T31" fmla="*/ 1 h 459"/>
                  <a:gd name="T32" fmla="*/ 0 w 1944"/>
                  <a:gd name="T33" fmla="*/ 1 h 459"/>
                  <a:gd name="T34" fmla="*/ 0 w 1944"/>
                  <a:gd name="T35" fmla="*/ 1 h 459"/>
                  <a:gd name="T36" fmla="*/ 1 w 1944"/>
                  <a:gd name="T37" fmla="*/ 1 h 459"/>
                  <a:gd name="T38" fmla="*/ 2 w 1944"/>
                  <a:gd name="T39" fmla="*/ 1 h 459"/>
                  <a:gd name="T40" fmla="*/ 2 w 1944"/>
                  <a:gd name="T41" fmla="*/ 0 h 459"/>
                  <a:gd name="T42" fmla="*/ 3 w 1944"/>
                  <a:gd name="T43" fmla="*/ 0 h 459"/>
                  <a:gd name="T44" fmla="*/ 4 w 1944"/>
                  <a:gd name="T45" fmla="*/ 0 h 459"/>
                  <a:gd name="T46" fmla="*/ 4 w 1944"/>
                  <a:gd name="T47" fmla="*/ 0 h 459"/>
                  <a:gd name="T48" fmla="*/ 5 w 1944"/>
                  <a:gd name="T49" fmla="*/ 0 h 459"/>
                  <a:gd name="T50" fmla="*/ 5 w 1944"/>
                  <a:gd name="T51" fmla="*/ 0 h 459"/>
                  <a:gd name="T52" fmla="*/ 6 w 1944"/>
                  <a:gd name="T53" fmla="*/ 0 h 459"/>
                  <a:gd name="T54" fmla="*/ 7 w 1944"/>
                  <a:gd name="T55" fmla="*/ 1 h 459"/>
                  <a:gd name="T56" fmla="*/ 7 w 1944"/>
                  <a:gd name="T57" fmla="*/ 1 h 459"/>
                  <a:gd name="T58" fmla="*/ 8 w 1944"/>
                  <a:gd name="T59" fmla="*/ 1 h 459"/>
                  <a:gd name="T60" fmla="*/ 9 w 1944"/>
                  <a:gd name="T61" fmla="*/ 1 h 459"/>
                  <a:gd name="T62" fmla="*/ 9 w 1944"/>
                  <a:gd name="T63" fmla="*/ 2 h 459"/>
                  <a:gd name="T64" fmla="*/ 10 w 1944"/>
                  <a:gd name="T65" fmla="*/ 2 h 459"/>
                  <a:gd name="T66" fmla="*/ 11 w 1944"/>
                  <a:gd name="T67" fmla="*/ 3 h 459"/>
                  <a:gd name="T68" fmla="*/ 11 w 1944"/>
                  <a:gd name="T69" fmla="*/ 3 h 459"/>
                  <a:gd name="T70" fmla="*/ 11 w 1944"/>
                  <a:gd name="T71" fmla="*/ 3 h 45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944"/>
                  <a:gd name="T109" fmla="*/ 0 h 459"/>
                  <a:gd name="T110" fmla="*/ 1944 w 1944"/>
                  <a:gd name="T111" fmla="*/ 459 h 45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944" h="459">
                    <a:moveTo>
                      <a:pt x="1918" y="459"/>
                    </a:moveTo>
                    <a:lnTo>
                      <a:pt x="1923" y="440"/>
                    </a:lnTo>
                    <a:lnTo>
                      <a:pt x="1856" y="390"/>
                    </a:lnTo>
                    <a:lnTo>
                      <a:pt x="1789" y="344"/>
                    </a:lnTo>
                    <a:lnTo>
                      <a:pt x="1723" y="301"/>
                    </a:lnTo>
                    <a:lnTo>
                      <a:pt x="1658" y="260"/>
                    </a:lnTo>
                    <a:lnTo>
                      <a:pt x="1595" y="223"/>
                    </a:lnTo>
                    <a:lnTo>
                      <a:pt x="1531" y="188"/>
                    </a:lnTo>
                    <a:lnTo>
                      <a:pt x="1468" y="157"/>
                    </a:lnTo>
                    <a:lnTo>
                      <a:pt x="1405" y="130"/>
                    </a:lnTo>
                    <a:lnTo>
                      <a:pt x="1345" y="105"/>
                    </a:lnTo>
                    <a:lnTo>
                      <a:pt x="1283" y="83"/>
                    </a:lnTo>
                    <a:lnTo>
                      <a:pt x="1223" y="63"/>
                    </a:lnTo>
                    <a:lnTo>
                      <a:pt x="1162" y="47"/>
                    </a:lnTo>
                    <a:lnTo>
                      <a:pt x="1103" y="33"/>
                    </a:lnTo>
                    <a:lnTo>
                      <a:pt x="1044" y="21"/>
                    </a:lnTo>
                    <a:lnTo>
                      <a:pt x="985" y="13"/>
                    </a:lnTo>
                    <a:lnTo>
                      <a:pt x="927" y="6"/>
                    </a:lnTo>
                    <a:lnTo>
                      <a:pt x="868" y="3"/>
                    </a:lnTo>
                    <a:lnTo>
                      <a:pt x="810" y="0"/>
                    </a:lnTo>
                    <a:lnTo>
                      <a:pt x="754" y="0"/>
                    </a:lnTo>
                    <a:lnTo>
                      <a:pt x="695" y="4"/>
                    </a:lnTo>
                    <a:lnTo>
                      <a:pt x="638" y="9"/>
                    </a:lnTo>
                    <a:lnTo>
                      <a:pt x="581" y="16"/>
                    </a:lnTo>
                    <a:lnTo>
                      <a:pt x="524" y="25"/>
                    </a:lnTo>
                    <a:lnTo>
                      <a:pt x="465" y="35"/>
                    </a:lnTo>
                    <a:lnTo>
                      <a:pt x="409" y="48"/>
                    </a:lnTo>
                    <a:lnTo>
                      <a:pt x="351" y="63"/>
                    </a:lnTo>
                    <a:lnTo>
                      <a:pt x="293" y="79"/>
                    </a:lnTo>
                    <a:lnTo>
                      <a:pt x="234" y="97"/>
                    </a:lnTo>
                    <a:lnTo>
                      <a:pt x="176" y="117"/>
                    </a:lnTo>
                    <a:lnTo>
                      <a:pt x="118" y="138"/>
                    </a:lnTo>
                    <a:lnTo>
                      <a:pt x="59" y="160"/>
                    </a:lnTo>
                    <a:lnTo>
                      <a:pt x="0" y="184"/>
                    </a:lnTo>
                    <a:lnTo>
                      <a:pt x="8" y="205"/>
                    </a:lnTo>
                    <a:lnTo>
                      <a:pt x="67" y="181"/>
                    </a:lnTo>
                    <a:lnTo>
                      <a:pt x="126" y="159"/>
                    </a:lnTo>
                    <a:lnTo>
                      <a:pt x="184" y="138"/>
                    </a:lnTo>
                    <a:lnTo>
                      <a:pt x="242" y="118"/>
                    </a:lnTo>
                    <a:lnTo>
                      <a:pt x="298" y="100"/>
                    </a:lnTo>
                    <a:lnTo>
                      <a:pt x="356" y="84"/>
                    </a:lnTo>
                    <a:lnTo>
                      <a:pt x="414" y="69"/>
                    </a:lnTo>
                    <a:lnTo>
                      <a:pt x="470" y="56"/>
                    </a:lnTo>
                    <a:lnTo>
                      <a:pt x="527" y="46"/>
                    </a:lnTo>
                    <a:lnTo>
                      <a:pt x="583" y="37"/>
                    </a:lnTo>
                    <a:lnTo>
                      <a:pt x="641" y="30"/>
                    </a:lnTo>
                    <a:lnTo>
                      <a:pt x="697" y="25"/>
                    </a:lnTo>
                    <a:lnTo>
                      <a:pt x="754" y="24"/>
                    </a:lnTo>
                    <a:lnTo>
                      <a:pt x="810" y="24"/>
                    </a:lnTo>
                    <a:lnTo>
                      <a:pt x="868" y="24"/>
                    </a:lnTo>
                    <a:lnTo>
                      <a:pt x="925" y="27"/>
                    </a:lnTo>
                    <a:lnTo>
                      <a:pt x="982" y="34"/>
                    </a:lnTo>
                    <a:lnTo>
                      <a:pt x="1042" y="42"/>
                    </a:lnTo>
                    <a:lnTo>
                      <a:pt x="1098" y="54"/>
                    </a:lnTo>
                    <a:lnTo>
                      <a:pt x="1157" y="68"/>
                    </a:lnTo>
                    <a:lnTo>
                      <a:pt x="1218" y="84"/>
                    </a:lnTo>
                    <a:lnTo>
                      <a:pt x="1275" y="104"/>
                    </a:lnTo>
                    <a:lnTo>
                      <a:pt x="1337" y="126"/>
                    </a:lnTo>
                    <a:lnTo>
                      <a:pt x="1398" y="151"/>
                    </a:lnTo>
                    <a:lnTo>
                      <a:pt x="1458" y="178"/>
                    </a:lnTo>
                    <a:lnTo>
                      <a:pt x="1521" y="209"/>
                    </a:lnTo>
                    <a:lnTo>
                      <a:pt x="1584" y="241"/>
                    </a:lnTo>
                    <a:lnTo>
                      <a:pt x="1647" y="278"/>
                    </a:lnTo>
                    <a:lnTo>
                      <a:pt x="1710" y="319"/>
                    </a:lnTo>
                    <a:lnTo>
                      <a:pt x="1776" y="362"/>
                    </a:lnTo>
                    <a:lnTo>
                      <a:pt x="1843" y="408"/>
                    </a:lnTo>
                    <a:lnTo>
                      <a:pt x="1910" y="458"/>
                    </a:lnTo>
                    <a:lnTo>
                      <a:pt x="1915" y="438"/>
                    </a:lnTo>
                    <a:lnTo>
                      <a:pt x="1918" y="459"/>
                    </a:lnTo>
                    <a:lnTo>
                      <a:pt x="1944" y="455"/>
                    </a:lnTo>
                    <a:lnTo>
                      <a:pt x="1923" y="440"/>
                    </a:lnTo>
                    <a:lnTo>
                      <a:pt x="1918" y="45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6169" name="Freeform 311"/>
              <p:cNvSpPr>
                <a:spLocks/>
              </p:cNvSpPr>
              <p:nvPr/>
            </p:nvSpPr>
            <p:spPr bwMode="auto">
              <a:xfrm>
                <a:off x="3335" y="3736"/>
                <a:ext cx="95" cy="16"/>
              </a:xfrm>
              <a:custGeom>
                <a:avLst/>
                <a:gdLst>
                  <a:gd name="T0" fmla="*/ 0 w 540"/>
                  <a:gd name="T1" fmla="*/ 1 h 95"/>
                  <a:gd name="T2" fmla="*/ 0 w 540"/>
                  <a:gd name="T3" fmla="*/ 1 h 95"/>
                  <a:gd name="T4" fmla="*/ 0 w 540"/>
                  <a:gd name="T5" fmla="*/ 0 h 95"/>
                  <a:gd name="T6" fmla="*/ 1 w 540"/>
                  <a:gd name="T7" fmla="*/ 0 h 95"/>
                  <a:gd name="T8" fmla="*/ 1 w 540"/>
                  <a:gd name="T9" fmla="*/ 0 h 95"/>
                  <a:gd name="T10" fmla="*/ 1 w 540"/>
                  <a:gd name="T11" fmla="*/ 0 h 95"/>
                  <a:gd name="T12" fmla="*/ 1 w 540"/>
                  <a:gd name="T13" fmla="*/ 0 h 95"/>
                  <a:gd name="T14" fmla="*/ 1 w 540"/>
                  <a:gd name="T15" fmla="*/ 0 h 95"/>
                  <a:gd name="T16" fmla="*/ 1 w 540"/>
                  <a:gd name="T17" fmla="*/ 0 h 95"/>
                  <a:gd name="T18" fmla="*/ 1 w 540"/>
                  <a:gd name="T19" fmla="*/ 0 h 95"/>
                  <a:gd name="T20" fmla="*/ 1 w 540"/>
                  <a:gd name="T21" fmla="*/ 0 h 95"/>
                  <a:gd name="T22" fmla="*/ 1 w 540"/>
                  <a:gd name="T23" fmla="*/ 0 h 95"/>
                  <a:gd name="T24" fmla="*/ 2 w 540"/>
                  <a:gd name="T25" fmla="*/ 0 h 95"/>
                  <a:gd name="T26" fmla="*/ 2 w 540"/>
                  <a:gd name="T27" fmla="*/ 0 h 95"/>
                  <a:gd name="T28" fmla="*/ 2 w 540"/>
                  <a:gd name="T29" fmla="*/ 0 h 95"/>
                  <a:gd name="T30" fmla="*/ 2 w 540"/>
                  <a:gd name="T31" fmla="*/ 0 h 95"/>
                  <a:gd name="T32" fmla="*/ 2 w 540"/>
                  <a:gd name="T33" fmla="*/ 0 h 95"/>
                  <a:gd name="T34" fmla="*/ 3 w 540"/>
                  <a:gd name="T35" fmla="*/ 0 h 95"/>
                  <a:gd name="T36" fmla="*/ 3 w 540"/>
                  <a:gd name="T37" fmla="*/ 0 h 95"/>
                  <a:gd name="T38" fmla="*/ 2 w 540"/>
                  <a:gd name="T39" fmla="*/ 0 h 95"/>
                  <a:gd name="T40" fmla="*/ 2 w 540"/>
                  <a:gd name="T41" fmla="*/ 0 h 95"/>
                  <a:gd name="T42" fmla="*/ 2 w 540"/>
                  <a:gd name="T43" fmla="*/ 0 h 95"/>
                  <a:gd name="T44" fmla="*/ 2 w 540"/>
                  <a:gd name="T45" fmla="*/ 0 h 95"/>
                  <a:gd name="T46" fmla="*/ 2 w 540"/>
                  <a:gd name="T47" fmla="*/ 0 h 95"/>
                  <a:gd name="T48" fmla="*/ 1 w 540"/>
                  <a:gd name="T49" fmla="*/ 0 h 95"/>
                  <a:gd name="T50" fmla="*/ 1 w 540"/>
                  <a:gd name="T51" fmla="*/ 0 h 95"/>
                  <a:gd name="T52" fmla="*/ 1 w 540"/>
                  <a:gd name="T53" fmla="*/ 0 h 95"/>
                  <a:gd name="T54" fmla="*/ 1 w 540"/>
                  <a:gd name="T55" fmla="*/ 0 h 95"/>
                  <a:gd name="T56" fmla="*/ 1 w 540"/>
                  <a:gd name="T57" fmla="*/ 0 h 95"/>
                  <a:gd name="T58" fmla="*/ 1 w 540"/>
                  <a:gd name="T59" fmla="*/ 0 h 95"/>
                  <a:gd name="T60" fmla="*/ 1 w 540"/>
                  <a:gd name="T61" fmla="*/ 0 h 95"/>
                  <a:gd name="T62" fmla="*/ 1 w 540"/>
                  <a:gd name="T63" fmla="*/ 0 h 95"/>
                  <a:gd name="T64" fmla="*/ 1 w 540"/>
                  <a:gd name="T65" fmla="*/ 0 h 95"/>
                  <a:gd name="T66" fmla="*/ 0 w 540"/>
                  <a:gd name="T67" fmla="*/ 0 h 95"/>
                  <a:gd name="T68" fmla="*/ 0 w 540"/>
                  <a:gd name="T69" fmla="*/ 0 h 95"/>
                  <a:gd name="T70" fmla="*/ 0 w 540"/>
                  <a:gd name="T71" fmla="*/ 0 h 95"/>
                  <a:gd name="T72" fmla="*/ 0 w 540"/>
                  <a:gd name="T73" fmla="*/ 0 h 95"/>
                  <a:gd name="T74" fmla="*/ 0 w 540"/>
                  <a:gd name="T75" fmla="*/ 0 h 95"/>
                  <a:gd name="T76" fmla="*/ 0 w 540"/>
                  <a:gd name="T77" fmla="*/ 0 h 95"/>
                  <a:gd name="T78" fmla="*/ 0 w 540"/>
                  <a:gd name="T79" fmla="*/ 1 h 9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540"/>
                  <a:gd name="T121" fmla="*/ 0 h 95"/>
                  <a:gd name="T122" fmla="*/ 540 w 540"/>
                  <a:gd name="T123" fmla="*/ 95 h 95"/>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540" h="95">
                    <a:moveTo>
                      <a:pt x="10" y="95"/>
                    </a:moveTo>
                    <a:lnTo>
                      <a:pt x="8" y="95"/>
                    </a:lnTo>
                    <a:lnTo>
                      <a:pt x="68" y="79"/>
                    </a:lnTo>
                    <a:lnTo>
                      <a:pt x="117" y="67"/>
                    </a:lnTo>
                    <a:lnTo>
                      <a:pt x="153" y="59"/>
                    </a:lnTo>
                    <a:lnTo>
                      <a:pt x="182" y="54"/>
                    </a:lnTo>
                    <a:lnTo>
                      <a:pt x="202" y="50"/>
                    </a:lnTo>
                    <a:lnTo>
                      <a:pt x="218" y="50"/>
                    </a:lnTo>
                    <a:lnTo>
                      <a:pt x="231" y="50"/>
                    </a:lnTo>
                    <a:lnTo>
                      <a:pt x="243" y="50"/>
                    </a:lnTo>
                    <a:lnTo>
                      <a:pt x="257" y="53"/>
                    </a:lnTo>
                    <a:lnTo>
                      <a:pt x="274" y="53"/>
                    </a:lnTo>
                    <a:lnTo>
                      <a:pt x="295" y="53"/>
                    </a:lnTo>
                    <a:lnTo>
                      <a:pt x="323" y="50"/>
                    </a:lnTo>
                    <a:lnTo>
                      <a:pt x="360" y="48"/>
                    </a:lnTo>
                    <a:lnTo>
                      <a:pt x="407" y="42"/>
                    </a:lnTo>
                    <a:lnTo>
                      <a:pt x="466" y="33"/>
                    </a:lnTo>
                    <a:lnTo>
                      <a:pt x="540" y="21"/>
                    </a:lnTo>
                    <a:lnTo>
                      <a:pt x="537" y="0"/>
                    </a:lnTo>
                    <a:lnTo>
                      <a:pt x="463" y="12"/>
                    </a:lnTo>
                    <a:lnTo>
                      <a:pt x="404" y="21"/>
                    </a:lnTo>
                    <a:lnTo>
                      <a:pt x="357" y="27"/>
                    </a:lnTo>
                    <a:lnTo>
                      <a:pt x="323" y="29"/>
                    </a:lnTo>
                    <a:lnTo>
                      <a:pt x="295" y="29"/>
                    </a:lnTo>
                    <a:lnTo>
                      <a:pt x="274" y="29"/>
                    </a:lnTo>
                    <a:lnTo>
                      <a:pt x="257" y="29"/>
                    </a:lnTo>
                    <a:lnTo>
                      <a:pt x="245" y="29"/>
                    </a:lnTo>
                    <a:lnTo>
                      <a:pt x="231" y="27"/>
                    </a:lnTo>
                    <a:lnTo>
                      <a:pt x="218" y="27"/>
                    </a:lnTo>
                    <a:lnTo>
                      <a:pt x="199" y="29"/>
                    </a:lnTo>
                    <a:lnTo>
                      <a:pt x="177" y="33"/>
                    </a:lnTo>
                    <a:lnTo>
                      <a:pt x="148" y="38"/>
                    </a:lnTo>
                    <a:lnTo>
                      <a:pt x="111" y="46"/>
                    </a:lnTo>
                    <a:lnTo>
                      <a:pt x="63" y="58"/>
                    </a:lnTo>
                    <a:lnTo>
                      <a:pt x="2" y="74"/>
                    </a:lnTo>
                    <a:lnTo>
                      <a:pt x="0" y="74"/>
                    </a:lnTo>
                    <a:lnTo>
                      <a:pt x="2" y="74"/>
                    </a:lnTo>
                    <a:lnTo>
                      <a:pt x="1" y="74"/>
                    </a:lnTo>
                    <a:lnTo>
                      <a:pt x="0" y="74"/>
                    </a:lnTo>
                    <a:lnTo>
                      <a:pt x="10" y="9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sp>
            <p:nvSpPr>
              <p:cNvPr id="46170" name="Freeform 312"/>
              <p:cNvSpPr>
                <a:spLocks/>
              </p:cNvSpPr>
              <p:nvPr/>
            </p:nvSpPr>
            <p:spPr bwMode="auto">
              <a:xfrm>
                <a:off x="3088" y="3691"/>
                <a:ext cx="248" cy="72"/>
              </a:xfrm>
              <a:custGeom>
                <a:avLst/>
                <a:gdLst>
                  <a:gd name="T0" fmla="*/ 0 w 1401"/>
                  <a:gd name="T1" fmla="*/ 0 h 408"/>
                  <a:gd name="T2" fmla="*/ 0 w 1401"/>
                  <a:gd name="T3" fmla="*/ 0 h 408"/>
                  <a:gd name="T4" fmla="*/ 1 w 1401"/>
                  <a:gd name="T5" fmla="*/ 0 h 408"/>
                  <a:gd name="T6" fmla="*/ 1 w 1401"/>
                  <a:gd name="T7" fmla="*/ 1 h 408"/>
                  <a:gd name="T8" fmla="*/ 1 w 1401"/>
                  <a:gd name="T9" fmla="*/ 1 h 408"/>
                  <a:gd name="T10" fmla="*/ 2 w 1401"/>
                  <a:gd name="T11" fmla="*/ 1 h 408"/>
                  <a:gd name="T12" fmla="*/ 2 w 1401"/>
                  <a:gd name="T13" fmla="*/ 1 h 408"/>
                  <a:gd name="T14" fmla="*/ 3 w 1401"/>
                  <a:gd name="T15" fmla="*/ 2 h 408"/>
                  <a:gd name="T16" fmla="*/ 3 w 1401"/>
                  <a:gd name="T17" fmla="*/ 2 h 408"/>
                  <a:gd name="T18" fmla="*/ 4 w 1401"/>
                  <a:gd name="T19" fmla="*/ 2 h 408"/>
                  <a:gd name="T20" fmla="*/ 4 w 1401"/>
                  <a:gd name="T21" fmla="*/ 2 h 408"/>
                  <a:gd name="T22" fmla="*/ 5 w 1401"/>
                  <a:gd name="T23" fmla="*/ 2 h 408"/>
                  <a:gd name="T24" fmla="*/ 6 w 1401"/>
                  <a:gd name="T25" fmla="*/ 2 h 408"/>
                  <a:gd name="T26" fmla="*/ 6 w 1401"/>
                  <a:gd name="T27" fmla="*/ 2 h 408"/>
                  <a:gd name="T28" fmla="*/ 7 w 1401"/>
                  <a:gd name="T29" fmla="*/ 2 h 408"/>
                  <a:gd name="T30" fmla="*/ 7 w 1401"/>
                  <a:gd name="T31" fmla="*/ 2 h 408"/>
                  <a:gd name="T32" fmla="*/ 8 w 1401"/>
                  <a:gd name="T33" fmla="*/ 2 h 408"/>
                  <a:gd name="T34" fmla="*/ 7 w 1401"/>
                  <a:gd name="T35" fmla="*/ 2 h 408"/>
                  <a:gd name="T36" fmla="*/ 7 w 1401"/>
                  <a:gd name="T37" fmla="*/ 2 h 408"/>
                  <a:gd name="T38" fmla="*/ 6 w 1401"/>
                  <a:gd name="T39" fmla="*/ 2 h 408"/>
                  <a:gd name="T40" fmla="*/ 6 w 1401"/>
                  <a:gd name="T41" fmla="*/ 2 h 408"/>
                  <a:gd name="T42" fmla="*/ 5 w 1401"/>
                  <a:gd name="T43" fmla="*/ 2 h 408"/>
                  <a:gd name="T44" fmla="*/ 5 w 1401"/>
                  <a:gd name="T45" fmla="*/ 2 h 408"/>
                  <a:gd name="T46" fmla="*/ 4 w 1401"/>
                  <a:gd name="T47" fmla="*/ 2 h 408"/>
                  <a:gd name="T48" fmla="*/ 4 w 1401"/>
                  <a:gd name="T49" fmla="*/ 2 h 408"/>
                  <a:gd name="T50" fmla="*/ 3 w 1401"/>
                  <a:gd name="T51" fmla="*/ 2 h 408"/>
                  <a:gd name="T52" fmla="*/ 2 w 1401"/>
                  <a:gd name="T53" fmla="*/ 1 h 408"/>
                  <a:gd name="T54" fmla="*/ 2 w 1401"/>
                  <a:gd name="T55" fmla="*/ 1 h 408"/>
                  <a:gd name="T56" fmla="*/ 1 w 1401"/>
                  <a:gd name="T57" fmla="*/ 1 h 408"/>
                  <a:gd name="T58" fmla="*/ 1 w 1401"/>
                  <a:gd name="T59" fmla="*/ 1 h 408"/>
                  <a:gd name="T60" fmla="*/ 1 w 1401"/>
                  <a:gd name="T61" fmla="*/ 0 h 408"/>
                  <a:gd name="T62" fmla="*/ 0 w 1401"/>
                  <a:gd name="T63" fmla="*/ 0 h 408"/>
                  <a:gd name="T64" fmla="*/ 0 w 1401"/>
                  <a:gd name="T65" fmla="*/ 0 h 408"/>
                  <a:gd name="T66" fmla="*/ 0 w 1401"/>
                  <a:gd name="T67" fmla="*/ 0 h 408"/>
                  <a:gd name="T68" fmla="*/ 0 w 1401"/>
                  <a:gd name="T69" fmla="*/ 0 h 408"/>
                  <a:gd name="T70" fmla="*/ 0 w 1401"/>
                  <a:gd name="T71" fmla="*/ 0 h 40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401"/>
                  <a:gd name="T109" fmla="*/ 0 h 408"/>
                  <a:gd name="T110" fmla="*/ 1401 w 1401"/>
                  <a:gd name="T111" fmla="*/ 408 h 40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401" h="408">
                    <a:moveTo>
                      <a:pt x="13" y="0"/>
                    </a:moveTo>
                    <a:lnTo>
                      <a:pt x="8" y="17"/>
                    </a:lnTo>
                    <a:lnTo>
                      <a:pt x="21" y="31"/>
                    </a:lnTo>
                    <a:lnTo>
                      <a:pt x="38" y="47"/>
                    </a:lnTo>
                    <a:lnTo>
                      <a:pt x="59" y="64"/>
                    </a:lnTo>
                    <a:lnTo>
                      <a:pt x="83" y="82"/>
                    </a:lnTo>
                    <a:lnTo>
                      <a:pt x="109" y="99"/>
                    </a:lnTo>
                    <a:lnTo>
                      <a:pt x="142" y="119"/>
                    </a:lnTo>
                    <a:lnTo>
                      <a:pt x="175" y="139"/>
                    </a:lnTo>
                    <a:lnTo>
                      <a:pt x="211" y="160"/>
                    </a:lnTo>
                    <a:lnTo>
                      <a:pt x="249" y="180"/>
                    </a:lnTo>
                    <a:lnTo>
                      <a:pt x="291" y="199"/>
                    </a:lnTo>
                    <a:lnTo>
                      <a:pt x="335" y="220"/>
                    </a:lnTo>
                    <a:lnTo>
                      <a:pt x="382" y="240"/>
                    </a:lnTo>
                    <a:lnTo>
                      <a:pt x="429" y="260"/>
                    </a:lnTo>
                    <a:lnTo>
                      <a:pt x="478" y="278"/>
                    </a:lnTo>
                    <a:lnTo>
                      <a:pt x="528" y="296"/>
                    </a:lnTo>
                    <a:lnTo>
                      <a:pt x="579" y="313"/>
                    </a:lnTo>
                    <a:lnTo>
                      <a:pt x="633" y="331"/>
                    </a:lnTo>
                    <a:lnTo>
                      <a:pt x="687" y="345"/>
                    </a:lnTo>
                    <a:lnTo>
                      <a:pt x="741" y="359"/>
                    </a:lnTo>
                    <a:lnTo>
                      <a:pt x="795" y="371"/>
                    </a:lnTo>
                    <a:lnTo>
                      <a:pt x="848" y="383"/>
                    </a:lnTo>
                    <a:lnTo>
                      <a:pt x="904" y="391"/>
                    </a:lnTo>
                    <a:lnTo>
                      <a:pt x="957" y="399"/>
                    </a:lnTo>
                    <a:lnTo>
                      <a:pt x="1011" y="404"/>
                    </a:lnTo>
                    <a:lnTo>
                      <a:pt x="1065" y="408"/>
                    </a:lnTo>
                    <a:lnTo>
                      <a:pt x="1116" y="408"/>
                    </a:lnTo>
                    <a:lnTo>
                      <a:pt x="1169" y="404"/>
                    </a:lnTo>
                    <a:lnTo>
                      <a:pt x="1217" y="399"/>
                    </a:lnTo>
                    <a:lnTo>
                      <a:pt x="1267" y="391"/>
                    </a:lnTo>
                    <a:lnTo>
                      <a:pt x="1313" y="380"/>
                    </a:lnTo>
                    <a:lnTo>
                      <a:pt x="1358" y="366"/>
                    </a:lnTo>
                    <a:lnTo>
                      <a:pt x="1401" y="349"/>
                    </a:lnTo>
                    <a:lnTo>
                      <a:pt x="1391" y="328"/>
                    </a:lnTo>
                    <a:lnTo>
                      <a:pt x="1350" y="345"/>
                    </a:lnTo>
                    <a:lnTo>
                      <a:pt x="1308" y="359"/>
                    </a:lnTo>
                    <a:lnTo>
                      <a:pt x="1262" y="370"/>
                    </a:lnTo>
                    <a:lnTo>
                      <a:pt x="1215" y="378"/>
                    </a:lnTo>
                    <a:lnTo>
                      <a:pt x="1166" y="383"/>
                    </a:lnTo>
                    <a:lnTo>
                      <a:pt x="1116" y="384"/>
                    </a:lnTo>
                    <a:lnTo>
                      <a:pt x="1065" y="384"/>
                    </a:lnTo>
                    <a:lnTo>
                      <a:pt x="1014" y="383"/>
                    </a:lnTo>
                    <a:lnTo>
                      <a:pt x="960" y="378"/>
                    </a:lnTo>
                    <a:lnTo>
                      <a:pt x="906" y="370"/>
                    </a:lnTo>
                    <a:lnTo>
                      <a:pt x="854" y="362"/>
                    </a:lnTo>
                    <a:lnTo>
                      <a:pt x="800" y="350"/>
                    </a:lnTo>
                    <a:lnTo>
                      <a:pt x="746" y="338"/>
                    </a:lnTo>
                    <a:lnTo>
                      <a:pt x="692" y="324"/>
                    </a:lnTo>
                    <a:lnTo>
                      <a:pt x="638" y="310"/>
                    </a:lnTo>
                    <a:lnTo>
                      <a:pt x="587" y="292"/>
                    </a:lnTo>
                    <a:lnTo>
                      <a:pt x="536" y="275"/>
                    </a:lnTo>
                    <a:lnTo>
                      <a:pt x="486" y="257"/>
                    </a:lnTo>
                    <a:lnTo>
                      <a:pt x="437" y="239"/>
                    </a:lnTo>
                    <a:lnTo>
                      <a:pt x="390" y="219"/>
                    </a:lnTo>
                    <a:lnTo>
                      <a:pt x="345" y="199"/>
                    </a:lnTo>
                    <a:lnTo>
                      <a:pt x="302" y="178"/>
                    </a:lnTo>
                    <a:lnTo>
                      <a:pt x="260" y="159"/>
                    </a:lnTo>
                    <a:lnTo>
                      <a:pt x="222" y="139"/>
                    </a:lnTo>
                    <a:lnTo>
                      <a:pt x="185" y="120"/>
                    </a:lnTo>
                    <a:lnTo>
                      <a:pt x="152" y="101"/>
                    </a:lnTo>
                    <a:lnTo>
                      <a:pt x="122" y="81"/>
                    </a:lnTo>
                    <a:lnTo>
                      <a:pt x="96" y="64"/>
                    </a:lnTo>
                    <a:lnTo>
                      <a:pt x="72" y="46"/>
                    </a:lnTo>
                    <a:lnTo>
                      <a:pt x="54" y="31"/>
                    </a:lnTo>
                    <a:lnTo>
                      <a:pt x="37" y="15"/>
                    </a:lnTo>
                    <a:lnTo>
                      <a:pt x="26" y="4"/>
                    </a:lnTo>
                    <a:lnTo>
                      <a:pt x="21" y="21"/>
                    </a:lnTo>
                    <a:lnTo>
                      <a:pt x="13" y="0"/>
                    </a:lnTo>
                    <a:lnTo>
                      <a:pt x="0" y="5"/>
                    </a:lnTo>
                    <a:lnTo>
                      <a:pt x="8" y="17"/>
                    </a:lnTo>
                    <a:lnTo>
                      <a:pt x="1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latin typeface="Calibri" panose="020F0502020204030204" pitchFamily="34" charset="0"/>
                </a:endParaRPr>
              </a:p>
            </p:txBody>
          </p:sp>
        </p:gr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out)">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ox(out)">
                                      <p:cBhvr>
                                        <p:cTn id="12" dur="5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ox(out)">
                                      <p:cBhvr>
                                        <p:cTn id="17" dur="500"/>
                                        <p:tgtEl>
                                          <p:spTgt spid="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32"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ox(out)">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8" name="AutoShape 2"/>
          <p:cNvSpPr>
            <a:spLocks noChangeArrowheads="1"/>
          </p:cNvSpPr>
          <p:nvPr/>
        </p:nvSpPr>
        <p:spPr bwMode="auto">
          <a:xfrm flipH="1">
            <a:off x="7054850" y="1714500"/>
            <a:ext cx="1581150" cy="3911600"/>
          </a:xfrm>
          <a:prstGeom prst="rtTriangle">
            <a:avLst/>
          </a:prstGeom>
          <a:solidFill>
            <a:srgbClr val="66FF99"/>
          </a:solidFill>
          <a:ln w="9525">
            <a:solidFill>
              <a:schemeClr val="tx2"/>
            </a:solidFill>
            <a:miter lim="800000"/>
            <a:headEnd/>
            <a:tailEnd/>
          </a:ln>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dirty="0">
              <a:latin typeface="Calibri" panose="020F0502020204030204" pitchFamily="34" charset="0"/>
            </a:endParaRPr>
          </a:p>
        </p:txBody>
      </p:sp>
      <p:sp>
        <p:nvSpPr>
          <p:cNvPr id="47109" name="AutoShape 3"/>
          <p:cNvSpPr>
            <a:spLocks noChangeArrowheads="1"/>
          </p:cNvSpPr>
          <p:nvPr/>
        </p:nvSpPr>
        <p:spPr bwMode="auto">
          <a:xfrm flipV="1">
            <a:off x="6997700" y="1714500"/>
            <a:ext cx="1581150" cy="3860800"/>
          </a:xfrm>
          <a:prstGeom prst="rtTriangle">
            <a:avLst/>
          </a:prstGeom>
          <a:solidFill>
            <a:srgbClr val="FFFF66"/>
          </a:solidFill>
          <a:ln w="9525">
            <a:solidFill>
              <a:schemeClr val="tx2"/>
            </a:solidFill>
            <a:miter lim="800000"/>
            <a:headEnd/>
            <a:tailEnd/>
          </a:ln>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dirty="0">
              <a:latin typeface="Calibri" panose="020F0502020204030204" pitchFamily="34" charset="0"/>
            </a:endParaRPr>
          </a:p>
        </p:txBody>
      </p:sp>
      <p:sp>
        <p:nvSpPr>
          <p:cNvPr id="147460" name="Rectangle 4"/>
          <p:cNvSpPr>
            <a:spLocks noGrp="1" noChangeArrowheads="1"/>
          </p:cNvSpPr>
          <p:nvPr>
            <p:ph type="title"/>
          </p:nvPr>
        </p:nvSpPr>
        <p:spPr>
          <a:xfrm>
            <a:off x="1558925" y="254000"/>
            <a:ext cx="7381875" cy="520700"/>
          </a:xfrm>
        </p:spPr>
        <p:txBody>
          <a:bodyPr/>
          <a:lstStyle/>
          <a:p>
            <a:pPr>
              <a:defRPr/>
            </a:pPr>
            <a:r>
              <a:rPr lang="fr-FR" sz="2800"/>
              <a:t>Les styles de management</a:t>
            </a:r>
          </a:p>
        </p:txBody>
      </p:sp>
      <p:sp>
        <p:nvSpPr>
          <p:cNvPr id="47111" name="Rectangle 10"/>
          <p:cNvSpPr>
            <a:spLocks noGrp="1" noChangeArrowheads="1"/>
          </p:cNvSpPr>
          <p:nvPr>
            <p:ph type="body" idx="1"/>
          </p:nvPr>
        </p:nvSpPr>
        <p:spPr>
          <a:xfrm>
            <a:off x="304800" y="1930400"/>
            <a:ext cx="6394450" cy="3962400"/>
          </a:xfrm>
          <a:noFill/>
        </p:spPr>
        <p:txBody>
          <a:bodyPr/>
          <a:lstStyle/>
          <a:p>
            <a:pPr algn="r">
              <a:lnSpc>
                <a:spcPct val="140000"/>
              </a:lnSpc>
              <a:buFontTx/>
              <a:buNone/>
            </a:pPr>
            <a:r>
              <a:rPr lang="fr-FR" altLang="fr-FR" sz="1600">
                <a:solidFill>
                  <a:schemeClr val="tx1"/>
                </a:solidFill>
              </a:rPr>
              <a:t>1.  Le responsable prend les décisions et en informe l’équipe.</a:t>
            </a:r>
          </a:p>
          <a:p>
            <a:pPr algn="r">
              <a:lnSpc>
                <a:spcPct val="140000"/>
              </a:lnSpc>
              <a:buFontTx/>
              <a:buNone/>
            </a:pPr>
            <a:r>
              <a:rPr lang="fr-FR" altLang="fr-FR" sz="1600">
                <a:solidFill>
                  <a:schemeClr val="tx1"/>
                </a:solidFill>
              </a:rPr>
              <a:t>2.  Il « vend » ses décisions à l’équipe.</a:t>
            </a:r>
          </a:p>
          <a:p>
            <a:pPr algn="r">
              <a:lnSpc>
                <a:spcPct val="140000"/>
              </a:lnSpc>
              <a:buFontTx/>
              <a:buNone/>
            </a:pPr>
            <a:r>
              <a:rPr lang="fr-FR" altLang="fr-FR" sz="1600">
                <a:solidFill>
                  <a:schemeClr val="tx1"/>
                </a:solidFill>
              </a:rPr>
              <a:t>3.  Il présente ses idées et demande l’avis de l’équipe, puis prend sa décision seul.</a:t>
            </a:r>
          </a:p>
          <a:p>
            <a:pPr algn="r">
              <a:lnSpc>
                <a:spcPct val="140000"/>
              </a:lnSpc>
              <a:buFontTx/>
              <a:buNone/>
            </a:pPr>
            <a:r>
              <a:rPr lang="fr-FR" altLang="fr-FR" sz="1600">
                <a:solidFill>
                  <a:schemeClr val="tx1"/>
                </a:solidFill>
              </a:rPr>
              <a:t>4.  Il présente à l‘équipe une décision qu’il se déclare prêt à changer.</a:t>
            </a:r>
          </a:p>
          <a:p>
            <a:pPr algn="r">
              <a:lnSpc>
                <a:spcPct val="140000"/>
              </a:lnSpc>
              <a:buFontTx/>
              <a:buNone/>
            </a:pPr>
            <a:r>
              <a:rPr lang="fr-FR" altLang="fr-FR" sz="1600">
                <a:solidFill>
                  <a:schemeClr val="tx1"/>
                </a:solidFill>
              </a:rPr>
              <a:t>5.  Il présente le problème à l’équipe, obtient des suggestions et prend sa décision.</a:t>
            </a:r>
          </a:p>
          <a:p>
            <a:pPr algn="r">
              <a:lnSpc>
                <a:spcPct val="140000"/>
              </a:lnSpc>
              <a:buFontTx/>
              <a:buNone/>
            </a:pPr>
            <a:r>
              <a:rPr lang="fr-FR" altLang="fr-FR" sz="1600">
                <a:solidFill>
                  <a:schemeClr val="tx1"/>
                </a:solidFill>
              </a:rPr>
              <a:t>6.  Il définit des limites et demande à l’équipe de prendre une décision à l’intérieur de ces limites.</a:t>
            </a:r>
          </a:p>
        </p:txBody>
      </p:sp>
      <p:sp>
        <p:nvSpPr>
          <p:cNvPr id="47112" name="Text Box 11"/>
          <p:cNvSpPr txBox="1">
            <a:spLocks noChangeArrowheads="1"/>
          </p:cNvSpPr>
          <p:nvPr/>
        </p:nvSpPr>
        <p:spPr bwMode="auto">
          <a:xfrm>
            <a:off x="7067550" y="1778000"/>
            <a:ext cx="806450" cy="29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700" dirty="0">
                <a:solidFill>
                  <a:schemeClr val="tx1"/>
                </a:solidFill>
                <a:latin typeface="Calibri" panose="020F0502020204030204" pitchFamily="34" charset="0"/>
              </a:rPr>
              <a:t>Directif</a:t>
            </a:r>
          </a:p>
        </p:txBody>
      </p:sp>
      <p:sp>
        <p:nvSpPr>
          <p:cNvPr id="47113" name="Text Box 12"/>
          <p:cNvSpPr txBox="1">
            <a:spLocks noChangeArrowheads="1"/>
          </p:cNvSpPr>
          <p:nvPr/>
        </p:nvSpPr>
        <p:spPr bwMode="auto">
          <a:xfrm>
            <a:off x="7580313" y="5216525"/>
            <a:ext cx="958850" cy="29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700" dirty="0">
                <a:solidFill>
                  <a:schemeClr val="tx1"/>
                </a:solidFill>
                <a:latin typeface="Calibri" panose="020F0502020204030204" pitchFamily="34" charset="0"/>
              </a:rPr>
              <a:t>Participatif</a:t>
            </a:r>
          </a:p>
        </p:txBody>
      </p:sp>
      <p:sp>
        <p:nvSpPr>
          <p:cNvPr id="47114" name="Line 13"/>
          <p:cNvSpPr>
            <a:spLocks noChangeShapeType="1"/>
          </p:cNvSpPr>
          <p:nvPr/>
        </p:nvSpPr>
        <p:spPr bwMode="auto">
          <a:xfrm>
            <a:off x="6721475" y="2193925"/>
            <a:ext cx="709613" cy="0"/>
          </a:xfrm>
          <a:prstGeom prst="line">
            <a:avLst/>
          </a:prstGeom>
          <a:noFill/>
          <a:ln w="9525">
            <a:solidFill>
              <a:schemeClr val="tx1"/>
            </a:solidFill>
            <a:prstDash val="dash"/>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fr-FR" dirty="0">
              <a:latin typeface="Calibri" panose="020F0502020204030204" pitchFamily="34" charset="0"/>
            </a:endParaRPr>
          </a:p>
        </p:txBody>
      </p:sp>
      <p:sp>
        <p:nvSpPr>
          <p:cNvPr id="47115" name="Line 14"/>
          <p:cNvSpPr>
            <a:spLocks noChangeShapeType="1"/>
          </p:cNvSpPr>
          <p:nvPr/>
        </p:nvSpPr>
        <p:spPr bwMode="auto">
          <a:xfrm>
            <a:off x="6702425" y="2589213"/>
            <a:ext cx="825500" cy="0"/>
          </a:xfrm>
          <a:prstGeom prst="line">
            <a:avLst/>
          </a:prstGeom>
          <a:noFill/>
          <a:ln w="9525">
            <a:solidFill>
              <a:schemeClr val="tx1"/>
            </a:solidFill>
            <a:prstDash val="dash"/>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fr-FR" dirty="0">
              <a:latin typeface="Calibri" panose="020F0502020204030204" pitchFamily="34" charset="0"/>
            </a:endParaRPr>
          </a:p>
        </p:txBody>
      </p:sp>
      <p:sp>
        <p:nvSpPr>
          <p:cNvPr id="47116" name="Line 15"/>
          <p:cNvSpPr>
            <a:spLocks noChangeShapeType="1"/>
          </p:cNvSpPr>
          <p:nvPr/>
        </p:nvSpPr>
        <p:spPr bwMode="auto">
          <a:xfrm>
            <a:off x="6726238" y="3165475"/>
            <a:ext cx="922337" cy="0"/>
          </a:xfrm>
          <a:prstGeom prst="line">
            <a:avLst/>
          </a:prstGeom>
          <a:noFill/>
          <a:ln w="9525">
            <a:solidFill>
              <a:schemeClr val="tx1"/>
            </a:solidFill>
            <a:prstDash val="dash"/>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fr-FR" dirty="0">
              <a:latin typeface="Calibri" panose="020F0502020204030204" pitchFamily="34" charset="0"/>
            </a:endParaRPr>
          </a:p>
        </p:txBody>
      </p:sp>
      <p:sp>
        <p:nvSpPr>
          <p:cNvPr id="47117" name="Line 16"/>
          <p:cNvSpPr>
            <a:spLocks noChangeShapeType="1"/>
          </p:cNvSpPr>
          <p:nvPr/>
        </p:nvSpPr>
        <p:spPr bwMode="auto">
          <a:xfrm>
            <a:off x="6731000" y="3729038"/>
            <a:ext cx="1030288" cy="0"/>
          </a:xfrm>
          <a:prstGeom prst="line">
            <a:avLst/>
          </a:prstGeom>
          <a:noFill/>
          <a:ln w="9525">
            <a:solidFill>
              <a:schemeClr val="tx1"/>
            </a:solidFill>
            <a:prstDash val="dash"/>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fr-FR" dirty="0">
              <a:latin typeface="Calibri" panose="020F0502020204030204" pitchFamily="34" charset="0"/>
            </a:endParaRPr>
          </a:p>
        </p:txBody>
      </p:sp>
      <p:sp>
        <p:nvSpPr>
          <p:cNvPr id="47118" name="Line 17"/>
          <p:cNvSpPr>
            <a:spLocks noChangeShapeType="1"/>
          </p:cNvSpPr>
          <p:nvPr/>
        </p:nvSpPr>
        <p:spPr bwMode="auto">
          <a:xfrm>
            <a:off x="6750050" y="4322763"/>
            <a:ext cx="1271588" cy="0"/>
          </a:xfrm>
          <a:prstGeom prst="line">
            <a:avLst/>
          </a:prstGeom>
          <a:noFill/>
          <a:ln w="9525">
            <a:solidFill>
              <a:schemeClr val="tx1"/>
            </a:solidFill>
            <a:prstDash val="dash"/>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fr-FR" dirty="0">
              <a:latin typeface="Calibri" panose="020F0502020204030204" pitchFamily="34" charset="0"/>
            </a:endParaRPr>
          </a:p>
        </p:txBody>
      </p:sp>
      <p:sp>
        <p:nvSpPr>
          <p:cNvPr id="47119" name="Line 18"/>
          <p:cNvSpPr>
            <a:spLocks noChangeShapeType="1"/>
          </p:cNvSpPr>
          <p:nvPr/>
        </p:nvSpPr>
        <p:spPr bwMode="auto">
          <a:xfrm>
            <a:off x="6770688" y="4991100"/>
            <a:ext cx="1555750" cy="0"/>
          </a:xfrm>
          <a:prstGeom prst="line">
            <a:avLst/>
          </a:prstGeom>
          <a:noFill/>
          <a:ln w="9525">
            <a:solidFill>
              <a:schemeClr val="tx1"/>
            </a:solidFill>
            <a:prstDash val="dash"/>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fr-FR" dirty="0">
              <a:latin typeface="Calibri" panose="020F0502020204030204" pitchFamily="34" charset="0"/>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a:xfrm>
            <a:off x="762000" y="2451100"/>
            <a:ext cx="7823200" cy="1333500"/>
          </a:xfrm>
          <a:ln>
            <a:solidFill>
              <a:schemeClr val="bg2"/>
            </a:solidFill>
          </a:ln>
        </p:spPr>
        <p:txBody>
          <a:bodyPr/>
          <a:lstStyle/>
          <a:p>
            <a:r>
              <a:rPr lang="fr-FR" altLang="fr-FR" b="0">
                <a:effectLst/>
              </a:rPr>
              <a:t>8. Une équipe efficace</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Grp="1" noChangeArrowheads="1"/>
          </p:cNvSpPr>
          <p:nvPr>
            <p:ph type="title"/>
          </p:nvPr>
        </p:nvSpPr>
        <p:spPr>
          <a:xfrm>
            <a:off x="1916113" y="254000"/>
            <a:ext cx="6835775" cy="762000"/>
          </a:xfrm>
        </p:spPr>
        <p:txBody>
          <a:bodyPr/>
          <a:lstStyle/>
          <a:p>
            <a:pPr>
              <a:defRPr/>
            </a:pPr>
            <a:r>
              <a:rPr lang="fr-FR"/>
              <a:t>La dimension de l'équipe projet</a:t>
            </a:r>
          </a:p>
        </p:txBody>
      </p:sp>
      <p:sp>
        <p:nvSpPr>
          <p:cNvPr id="48133" name="Freeform 8"/>
          <p:cNvSpPr>
            <a:spLocks noEditPoints="1"/>
          </p:cNvSpPr>
          <p:nvPr/>
        </p:nvSpPr>
        <p:spPr bwMode="auto">
          <a:xfrm>
            <a:off x="2868613" y="1785938"/>
            <a:ext cx="301625" cy="636587"/>
          </a:xfrm>
          <a:custGeom>
            <a:avLst/>
            <a:gdLst>
              <a:gd name="T0" fmla="*/ 608513439 w 2292"/>
              <a:gd name="T1" fmla="*/ 2147483647 h 4852"/>
              <a:gd name="T2" fmla="*/ 412504517 w 2292"/>
              <a:gd name="T3" fmla="*/ 2147483647 h 4852"/>
              <a:gd name="T4" fmla="*/ 239304264 w 2292"/>
              <a:gd name="T5" fmla="*/ 2147483647 h 4852"/>
              <a:gd name="T6" fmla="*/ 102558938 w 2292"/>
              <a:gd name="T7" fmla="*/ 2147483647 h 4852"/>
              <a:gd name="T8" fmla="*/ 18236206 w 2292"/>
              <a:gd name="T9" fmla="*/ 2147483647 h 4852"/>
              <a:gd name="T10" fmla="*/ 0 w 2292"/>
              <a:gd name="T11" fmla="*/ 2147483647 h 4852"/>
              <a:gd name="T12" fmla="*/ 47867831 w 2292"/>
              <a:gd name="T13" fmla="*/ 2147483647 h 4852"/>
              <a:gd name="T14" fmla="*/ 177772396 w 2292"/>
              <a:gd name="T15" fmla="*/ 2147483647 h 4852"/>
              <a:gd name="T16" fmla="*/ 357813558 w 2292"/>
              <a:gd name="T17" fmla="*/ 2147483647 h 4852"/>
              <a:gd name="T18" fmla="*/ 567486140 w 2292"/>
              <a:gd name="T19" fmla="*/ 2147483647 h 4852"/>
              <a:gd name="T20" fmla="*/ 781713494 w 2292"/>
              <a:gd name="T21" fmla="*/ 2147483647 h 4852"/>
              <a:gd name="T22" fmla="*/ 1299063579 w 2292"/>
              <a:gd name="T23" fmla="*/ 2147483647 h 4852"/>
              <a:gd name="T24" fmla="*/ 2147483647 w 2292"/>
              <a:gd name="T25" fmla="*/ 2147483647 h 4852"/>
              <a:gd name="T26" fmla="*/ 2147483647 w 2292"/>
              <a:gd name="T27" fmla="*/ 2147483647 h 4852"/>
              <a:gd name="T28" fmla="*/ 2147483647 w 2292"/>
              <a:gd name="T29" fmla="*/ 2147483647 h 4852"/>
              <a:gd name="T30" fmla="*/ 2147483647 w 2292"/>
              <a:gd name="T31" fmla="*/ 2147483647 h 4852"/>
              <a:gd name="T32" fmla="*/ 2147483647 w 2292"/>
              <a:gd name="T33" fmla="*/ 2147483647 h 4852"/>
              <a:gd name="T34" fmla="*/ 2147483647 w 2292"/>
              <a:gd name="T35" fmla="*/ 2147483647 h 4852"/>
              <a:gd name="T36" fmla="*/ 2147483647 w 2292"/>
              <a:gd name="T37" fmla="*/ 2147483647 h 4852"/>
              <a:gd name="T38" fmla="*/ 2147483647 w 2292"/>
              <a:gd name="T39" fmla="*/ 2147483647 h 4852"/>
              <a:gd name="T40" fmla="*/ 2147483647 w 2292"/>
              <a:gd name="T41" fmla="*/ 2147483647 h 4852"/>
              <a:gd name="T42" fmla="*/ 2147483647 w 2292"/>
              <a:gd name="T43" fmla="*/ 2147483647 h 4852"/>
              <a:gd name="T44" fmla="*/ 2147483647 w 2292"/>
              <a:gd name="T45" fmla="*/ 2147483647 h 4852"/>
              <a:gd name="T46" fmla="*/ 2147483647 w 2292"/>
              <a:gd name="T47" fmla="*/ 2147483647 h 4852"/>
              <a:gd name="T48" fmla="*/ 2147483647 w 2292"/>
              <a:gd name="T49" fmla="*/ 2147483647 h 4852"/>
              <a:gd name="T50" fmla="*/ 2147483647 w 2292"/>
              <a:gd name="T51" fmla="*/ 2147483647 h 4852"/>
              <a:gd name="T52" fmla="*/ 2147483647 w 2292"/>
              <a:gd name="T53" fmla="*/ 2147483647 h 4852"/>
              <a:gd name="T54" fmla="*/ 2147483647 w 2292"/>
              <a:gd name="T55" fmla="*/ 2147483647 h 4852"/>
              <a:gd name="T56" fmla="*/ 2147483647 w 2292"/>
              <a:gd name="T57" fmla="*/ 2147483647 h 4852"/>
              <a:gd name="T58" fmla="*/ 2147483647 w 2292"/>
              <a:gd name="T59" fmla="*/ 2147483647 h 4852"/>
              <a:gd name="T60" fmla="*/ 2147483647 w 2292"/>
              <a:gd name="T61" fmla="*/ 2147483647 h 4852"/>
              <a:gd name="T62" fmla="*/ 2147483647 w 2292"/>
              <a:gd name="T63" fmla="*/ 2147483647 h 4852"/>
              <a:gd name="T64" fmla="*/ 2147483647 w 2292"/>
              <a:gd name="T65" fmla="*/ 2147483647 h 4852"/>
              <a:gd name="T66" fmla="*/ 2147483647 w 2292"/>
              <a:gd name="T67" fmla="*/ 2147483647 h 4852"/>
              <a:gd name="T68" fmla="*/ 2147483647 w 2292"/>
              <a:gd name="T69" fmla="*/ 2147483647 h 4852"/>
              <a:gd name="T70" fmla="*/ 2147483647 w 2292"/>
              <a:gd name="T71" fmla="*/ 2147483647 h 4852"/>
              <a:gd name="T72" fmla="*/ 2147483647 w 2292"/>
              <a:gd name="T73" fmla="*/ 0 h 4852"/>
              <a:gd name="T74" fmla="*/ 2147483647 w 2292"/>
              <a:gd name="T75" fmla="*/ 51950848 h 4852"/>
              <a:gd name="T76" fmla="*/ 2147483647 w 2292"/>
              <a:gd name="T77" fmla="*/ 194221999 h 4852"/>
              <a:gd name="T78" fmla="*/ 2147483647 w 2292"/>
              <a:gd name="T79" fmla="*/ 413300532 h 4852"/>
              <a:gd name="T80" fmla="*/ 2147483647 w 2292"/>
              <a:gd name="T81" fmla="*/ 691077887 h 4852"/>
              <a:gd name="T82" fmla="*/ 2147483647 w 2292"/>
              <a:gd name="T83" fmla="*/ 1018567917 h 4852"/>
              <a:gd name="T84" fmla="*/ 2147483647 w 2292"/>
              <a:gd name="T85" fmla="*/ 1361843776 h 4852"/>
              <a:gd name="T86" fmla="*/ 2147483647 w 2292"/>
              <a:gd name="T87" fmla="*/ 1671259570 h 4852"/>
              <a:gd name="T88" fmla="*/ 2147483647 w 2292"/>
              <a:gd name="T89" fmla="*/ 1935488727 h 4852"/>
              <a:gd name="T90" fmla="*/ 2147483647 w 2292"/>
              <a:gd name="T91" fmla="*/ 2131983584 h 4852"/>
              <a:gd name="T92" fmla="*/ 2147483647 w 2292"/>
              <a:gd name="T93" fmla="*/ 2147483647 h 4852"/>
              <a:gd name="T94" fmla="*/ 2147483647 w 2292"/>
              <a:gd name="T95" fmla="*/ 2147483647 h 4852"/>
              <a:gd name="T96" fmla="*/ 2114979386 w 2292"/>
              <a:gd name="T97" fmla="*/ 2147483647 h 4852"/>
              <a:gd name="T98" fmla="*/ 1855170355 w 2292"/>
              <a:gd name="T99" fmla="*/ 2007768874 h 4852"/>
              <a:gd name="T100" fmla="*/ 1652321575 w 2292"/>
              <a:gd name="T101" fmla="*/ 1766106272 h 4852"/>
              <a:gd name="T102" fmla="*/ 1517862156 w 2292"/>
              <a:gd name="T103" fmla="*/ 1470254551 h 4852"/>
              <a:gd name="T104" fmla="*/ 1469994868 w 2292"/>
              <a:gd name="T105" fmla="*/ 1131489641 h 4852"/>
              <a:gd name="T106" fmla="*/ 1517862156 w 2292"/>
              <a:gd name="T107" fmla="*/ 797234630 h 4852"/>
              <a:gd name="T108" fmla="*/ 1652321575 w 2292"/>
              <a:gd name="T109" fmla="*/ 501383040 h 4852"/>
              <a:gd name="T110" fmla="*/ 1855170355 w 2292"/>
              <a:gd name="T111" fmla="*/ 259720110 h 4852"/>
              <a:gd name="T112" fmla="*/ 2114979386 w 2292"/>
              <a:gd name="T113" fmla="*/ 90337491 h 4852"/>
              <a:gd name="T114" fmla="*/ 2147483647 w 2292"/>
              <a:gd name="T115" fmla="*/ 6782170 h 485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292"/>
              <a:gd name="T175" fmla="*/ 0 h 4852"/>
              <a:gd name="T176" fmla="*/ 2292 w 2292"/>
              <a:gd name="T177" fmla="*/ 4852 h 485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292" h="4852">
                <a:moveTo>
                  <a:pt x="323" y="1187"/>
                </a:moveTo>
                <a:lnTo>
                  <a:pt x="294" y="1189"/>
                </a:lnTo>
                <a:lnTo>
                  <a:pt x="267" y="1195"/>
                </a:lnTo>
                <a:lnTo>
                  <a:pt x="238" y="1205"/>
                </a:lnTo>
                <a:lnTo>
                  <a:pt x="209" y="1217"/>
                </a:lnTo>
                <a:lnTo>
                  <a:pt x="181" y="1233"/>
                </a:lnTo>
                <a:lnTo>
                  <a:pt x="155" y="1252"/>
                </a:lnTo>
                <a:lnTo>
                  <a:pt x="129" y="1272"/>
                </a:lnTo>
                <a:lnTo>
                  <a:pt x="105" y="1295"/>
                </a:lnTo>
                <a:lnTo>
                  <a:pt x="84" y="1319"/>
                </a:lnTo>
                <a:lnTo>
                  <a:pt x="63" y="1346"/>
                </a:lnTo>
                <a:lnTo>
                  <a:pt x="45" y="1375"/>
                </a:lnTo>
                <a:lnTo>
                  <a:pt x="29" y="1404"/>
                </a:lnTo>
                <a:lnTo>
                  <a:pt x="17" y="1433"/>
                </a:lnTo>
                <a:lnTo>
                  <a:pt x="8" y="1464"/>
                </a:lnTo>
                <a:lnTo>
                  <a:pt x="3" y="1494"/>
                </a:lnTo>
                <a:lnTo>
                  <a:pt x="0" y="1525"/>
                </a:lnTo>
                <a:lnTo>
                  <a:pt x="0" y="2935"/>
                </a:lnTo>
                <a:lnTo>
                  <a:pt x="3" y="2966"/>
                </a:lnTo>
                <a:lnTo>
                  <a:pt x="10" y="2998"/>
                </a:lnTo>
                <a:lnTo>
                  <a:pt x="21" y="3029"/>
                </a:lnTo>
                <a:lnTo>
                  <a:pt x="37" y="3059"/>
                </a:lnTo>
                <a:lnTo>
                  <a:pt x="56" y="3089"/>
                </a:lnTo>
                <a:lnTo>
                  <a:pt x="78" y="3117"/>
                </a:lnTo>
                <a:lnTo>
                  <a:pt x="102" y="3143"/>
                </a:lnTo>
                <a:lnTo>
                  <a:pt x="128" y="3169"/>
                </a:lnTo>
                <a:lnTo>
                  <a:pt x="157" y="3192"/>
                </a:lnTo>
                <a:lnTo>
                  <a:pt x="187" y="3212"/>
                </a:lnTo>
                <a:lnTo>
                  <a:pt x="217" y="3231"/>
                </a:lnTo>
                <a:lnTo>
                  <a:pt x="249" y="3246"/>
                </a:lnTo>
                <a:lnTo>
                  <a:pt x="281" y="3259"/>
                </a:lnTo>
                <a:lnTo>
                  <a:pt x="313" y="3269"/>
                </a:lnTo>
                <a:lnTo>
                  <a:pt x="343" y="3273"/>
                </a:lnTo>
                <a:lnTo>
                  <a:pt x="373" y="3276"/>
                </a:lnTo>
                <a:lnTo>
                  <a:pt x="373" y="1757"/>
                </a:lnTo>
                <a:lnTo>
                  <a:pt x="570" y="1758"/>
                </a:lnTo>
                <a:lnTo>
                  <a:pt x="574" y="4850"/>
                </a:lnTo>
                <a:lnTo>
                  <a:pt x="1072" y="4852"/>
                </a:lnTo>
                <a:lnTo>
                  <a:pt x="1070" y="2819"/>
                </a:lnTo>
                <a:lnTo>
                  <a:pt x="1252" y="2819"/>
                </a:lnTo>
                <a:lnTo>
                  <a:pt x="1252" y="2824"/>
                </a:lnTo>
                <a:lnTo>
                  <a:pt x="1252" y="2836"/>
                </a:lnTo>
                <a:lnTo>
                  <a:pt x="1252" y="2858"/>
                </a:lnTo>
                <a:lnTo>
                  <a:pt x="1252" y="2886"/>
                </a:lnTo>
                <a:lnTo>
                  <a:pt x="1252" y="2922"/>
                </a:lnTo>
                <a:lnTo>
                  <a:pt x="1253" y="2964"/>
                </a:lnTo>
                <a:lnTo>
                  <a:pt x="1253" y="3012"/>
                </a:lnTo>
                <a:lnTo>
                  <a:pt x="1253" y="3065"/>
                </a:lnTo>
                <a:lnTo>
                  <a:pt x="1253" y="3124"/>
                </a:lnTo>
                <a:lnTo>
                  <a:pt x="1253" y="3188"/>
                </a:lnTo>
                <a:lnTo>
                  <a:pt x="1255" y="3257"/>
                </a:lnTo>
                <a:lnTo>
                  <a:pt x="1255" y="3329"/>
                </a:lnTo>
                <a:lnTo>
                  <a:pt x="1255" y="3404"/>
                </a:lnTo>
                <a:lnTo>
                  <a:pt x="1255" y="3482"/>
                </a:lnTo>
                <a:lnTo>
                  <a:pt x="1256" y="3563"/>
                </a:lnTo>
                <a:lnTo>
                  <a:pt x="1256" y="3645"/>
                </a:lnTo>
                <a:lnTo>
                  <a:pt x="1256" y="3729"/>
                </a:lnTo>
                <a:lnTo>
                  <a:pt x="1257" y="3814"/>
                </a:lnTo>
                <a:lnTo>
                  <a:pt x="1257" y="3900"/>
                </a:lnTo>
                <a:lnTo>
                  <a:pt x="1257" y="3985"/>
                </a:lnTo>
                <a:lnTo>
                  <a:pt x="1257" y="4071"/>
                </a:lnTo>
                <a:lnTo>
                  <a:pt x="1258" y="4155"/>
                </a:lnTo>
                <a:lnTo>
                  <a:pt x="1258" y="4238"/>
                </a:lnTo>
                <a:lnTo>
                  <a:pt x="1258" y="4319"/>
                </a:lnTo>
                <a:lnTo>
                  <a:pt x="1258" y="4399"/>
                </a:lnTo>
                <a:lnTo>
                  <a:pt x="1258" y="4475"/>
                </a:lnTo>
                <a:lnTo>
                  <a:pt x="1259" y="4548"/>
                </a:lnTo>
                <a:lnTo>
                  <a:pt x="1259" y="4618"/>
                </a:lnTo>
                <a:lnTo>
                  <a:pt x="1259" y="4683"/>
                </a:lnTo>
                <a:lnTo>
                  <a:pt x="1259" y="4744"/>
                </a:lnTo>
                <a:lnTo>
                  <a:pt x="1259" y="4800"/>
                </a:lnTo>
                <a:lnTo>
                  <a:pt x="1259" y="4850"/>
                </a:lnTo>
                <a:lnTo>
                  <a:pt x="1721" y="4852"/>
                </a:lnTo>
                <a:lnTo>
                  <a:pt x="1724" y="1757"/>
                </a:lnTo>
                <a:lnTo>
                  <a:pt x="1920" y="1757"/>
                </a:lnTo>
                <a:lnTo>
                  <a:pt x="1920" y="3236"/>
                </a:lnTo>
                <a:lnTo>
                  <a:pt x="1949" y="3234"/>
                </a:lnTo>
                <a:lnTo>
                  <a:pt x="1979" y="3229"/>
                </a:lnTo>
                <a:lnTo>
                  <a:pt x="2010" y="3220"/>
                </a:lnTo>
                <a:lnTo>
                  <a:pt x="2041" y="3208"/>
                </a:lnTo>
                <a:lnTo>
                  <a:pt x="2074" y="3194"/>
                </a:lnTo>
                <a:lnTo>
                  <a:pt x="2104" y="3177"/>
                </a:lnTo>
                <a:lnTo>
                  <a:pt x="2134" y="3158"/>
                </a:lnTo>
                <a:lnTo>
                  <a:pt x="2163" y="3136"/>
                </a:lnTo>
                <a:lnTo>
                  <a:pt x="2190" y="3112"/>
                </a:lnTo>
                <a:lnTo>
                  <a:pt x="2214" y="3087"/>
                </a:lnTo>
                <a:lnTo>
                  <a:pt x="2236" y="3059"/>
                </a:lnTo>
                <a:lnTo>
                  <a:pt x="2255" y="3031"/>
                </a:lnTo>
                <a:lnTo>
                  <a:pt x="2270" y="3002"/>
                </a:lnTo>
                <a:lnTo>
                  <a:pt x="2282" y="2972"/>
                </a:lnTo>
                <a:lnTo>
                  <a:pt x="2290" y="2941"/>
                </a:lnTo>
                <a:lnTo>
                  <a:pt x="2292" y="2910"/>
                </a:lnTo>
                <a:lnTo>
                  <a:pt x="2292" y="1500"/>
                </a:lnTo>
                <a:lnTo>
                  <a:pt x="2290" y="1470"/>
                </a:lnTo>
                <a:lnTo>
                  <a:pt x="2285" y="1439"/>
                </a:lnTo>
                <a:lnTo>
                  <a:pt x="2276" y="1410"/>
                </a:lnTo>
                <a:lnTo>
                  <a:pt x="2265" y="1382"/>
                </a:lnTo>
                <a:lnTo>
                  <a:pt x="2251" y="1354"/>
                </a:lnTo>
                <a:lnTo>
                  <a:pt x="2234" y="1329"/>
                </a:lnTo>
                <a:lnTo>
                  <a:pt x="2215" y="1304"/>
                </a:lnTo>
                <a:lnTo>
                  <a:pt x="2194" y="1282"/>
                </a:lnTo>
                <a:lnTo>
                  <a:pt x="2171" y="1262"/>
                </a:lnTo>
                <a:lnTo>
                  <a:pt x="2146" y="1242"/>
                </a:lnTo>
                <a:lnTo>
                  <a:pt x="2121" y="1227"/>
                </a:lnTo>
                <a:lnTo>
                  <a:pt x="2093" y="1212"/>
                </a:lnTo>
                <a:lnTo>
                  <a:pt x="2065" y="1201"/>
                </a:lnTo>
                <a:lnTo>
                  <a:pt x="2038" y="1194"/>
                </a:lnTo>
                <a:lnTo>
                  <a:pt x="2009" y="1188"/>
                </a:lnTo>
                <a:lnTo>
                  <a:pt x="1980" y="1187"/>
                </a:lnTo>
                <a:lnTo>
                  <a:pt x="323" y="1187"/>
                </a:lnTo>
                <a:close/>
                <a:moveTo>
                  <a:pt x="1106" y="0"/>
                </a:moveTo>
                <a:lnTo>
                  <a:pt x="1153" y="3"/>
                </a:lnTo>
                <a:lnTo>
                  <a:pt x="1199" y="10"/>
                </a:lnTo>
                <a:lnTo>
                  <a:pt x="1244" y="23"/>
                </a:lnTo>
                <a:lnTo>
                  <a:pt x="1286" y="40"/>
                </a:lnTo>
                <a:lnTo>
                  <a:pt x="1326" y="60"/>
                </a:lnTo>
                <a:lnTo>
                  <a:pt x="1364" y="86"/>
                </a:lnTo>
                <a:lnTo>
                  <a:pt x="1399" y="115"/>
                </a:lnTo>
                <a:lnTo>
                  <a:pt x="1432" y="147"/>
                </a:lnTo>
                <a:lnTo>
                  <a:pt x="1462" y="183"/>
                </a:lnTo>
                <a:lnTo>
                  <a:pt x="1488" y="222"/>
                </a:lnTo>
                <a:lnTo>
                  <a:pt x="1511" y="263"/>
                </a:lnTo>
                <a:lnTo>
                  <a:pt x="1531" y="306"/>
                </a:lnTo>
                <a:lnTo>
                  <a:pt x="1546" y="353"/>
                </a:lnTo>
                <a:lnTo>
                  <a:pt x="1557" y="400"/>
                </a:lnTo>
                <a:lnTo>
                  <a:pt x="1564" y="451"/>
                </a:lnTo>
                <a:lnTo>
                  <a:pt x="1567" y="501"/>
                </a:lnTo>
                <a:lnTo>
                  <a:pt x="1564" y="552"/>
                </a:lnTo>
                <a:lnTo>
                  <a:pt x="1557" y="603"/>
                </a:lnTo>
                <a:lnTo>
                  <a:pt x="1546" y="651"/>
                </a:lnTo>
                <a:lnTo>
                  <a:pt x="1531" y="697"/>
                </a:lnTo>
                <a:lnTo>
                  <a:pt x="1511" y="740"/>
                </a:lnTo>
                <a:lnTo>
                  <a:pt x="1488" y="782"/>
                </a:lnTo>
                <a:lnTo>
                  <a:pt x="1462" y="821"/>
                </a:lnTo>
                <a:lnTo>
                  <a:pt x="1432" y="857"/>
                </a:lnTo>
                <a:lnTo>
                  <a:pt x="1399" y="889"/>
                </a:lnTo>
                <a:lnTo>
                  <a:pt x="1364" y="918"/>
                </a:lnTo>
                <a:lnTo>
                  <a:pt x="1326" y="944"/>
                </a:lnTo>
                <a:lnTo>
                  <a:pt x="1286" y="965"/>
                </a:lnTo>
                <a:lnTo>
                  <a:pt x="1244" y="982"/>
                </a:lnTo>
                <a:lnTo>
                  <a:pt x="1199" y="994"/>
                </a:lnTo>
                <a:lnTo>
                  <a:pt x="1153" y="1003"/>
                </a:lnTo>
                <a:lnTo>
                  <a:pt x="1106" y="1005"/>
                </a:lnTo>
                <a:lnTo>
                  <a:pt x="1059" y="1003"/>
                </a:lnTo>
                <a:lnTo>
                  <a:pt x="1014" y="994"/>
                </a:lnTo>
                <a:lnTo>
                  <a:pt x="970" y="982"/>
                </a:lnTo>
                <a:lnTo>
                  <a:pt x="928" y="965"/>
                </a:lnTo>
                <a:lnTo>
                  <a:pt x="887" y="944"/>
                </a:lnTo>
                <a:lnTo>
                  <a:pt x="850" y="918"/>
                </a:lnTo>
                <a:lnTo>
                  <a:pt x="814" y="889"/>
                </a:lnTo>
                <a:lnTo>
                  <a:pt x="781" y="857"/>
                </a:lnTo>
                <a:lnTo>
                  <a:pt x="751" y="821"/>
                </a:lnTo>
                <a:lnTo>
                  <a:pt x="725" y="782"/>
                </a:lnTo>
                <a:lnTo>
                  <a:pt x="702" y="740"/>
                </a:lnTo>
                <a:lnTo>
                  <a:pt x="681" y="697"/>
                </a:lnTo>
                <a:lnTo>
                  <a:pt x="666" y="651"/>
                </a:lnTo>
                <a:lnTo>
                  <a:pt x="655" y="603"/>
                </a:lnTo>
                <a:lnTo>
                  <a:pt x="647" y="552"/>
                </a:lnTo>
                <a:lnTo>
                  <a:pt x="645" y="501"/>
                </a:lnTo>
                <a:lnTo>
                  <a:pt x="647" y="451"/>
                </a:lnTo>
                <a:lnTo>
                  <a:pt x="655" y="400"/>
                </a:lnTo>
                <a:lnTo>
                  <a:pt x="666" y="353"/>
                </a:lnTo>
                <a:lnTo>
                  <a:pt x="681" y="306"/>
                </a:lnTo>
                <a:lnTo>
                  <a:pt x="702" y="263"/>
                </a:lnTo>
                <a:lnTo>
                  <a:pt x="725" y="222"/>
                </a:lnTo>
                <a:lnTo>
                  <a:pt x="751" y="183"/>
                </a:lnTo>
                <a:lnTo>
                  <a:pt x="781" y="147"/>
                </a:lnTo>
                <a:lnTo>
                  <a:pt x="814" y="115"/>
                </a:lnTo>
                <a:lnTo>
                  <a:pt x="850" y="86"/>
                </a:lnTo>
                <a:lnTo>
                  <a:pt x="887" y="60"/>
                </a:lnTo>
                <a:lnTo>
                  <a:pt x="928" y="40"/>
                </a:lnTo>
                <a:lnTo>
                  <a:pt x="970" y="23"/>
                </a:lnTo>
                <a:lnTo>
                  <a:pt x="1014" y="10"/>
                </a:lnTo>
                <a:lnTo>
                  <a:pt x="1059" y="3"/>
                </a:lnTo>
                <a:lnTo>
                  <a:pt x="1106" y="0"/>
                </a:lnTo>
                <a:close/>
              </a:path>
            </a:pathLst>
          </a:custGeom>
          <a:solidFill>
            <a:schemeClr val="bg2"/>
          </a:solidFill>
          <a:ln w="9525">
            <a:solidFill>
              <a:srgbClr val="777777"/>
            </a:solidFill>
            <a:round/>
            <a:headEnd/>
            <a:tailEnd/>
          </a:ln>
        </p:spPr>
        <p:txBody>
          <a:bodyPr/>
          <a:lstStyle/>
          <a:p>
            <a:endParaRPr lang="fr-FR" dirty="0">
              <a:latin typeface="Calibri" panose="020F0502020204030204" pitchFamily="34" charset="0"/>
            </a:endParaRPr>
          </a:p>
        </p:txBody>
      </p:sp>
      <p:sp>
        <p:nvSpPr>
          <p:cNvPr id="48134" name="Freeform 9"/>
          <p:cNvSpPr>
            <a:spLocks noEditPoints="1"/>
          </p:cNvSpPr>
          <p:nvPr/>
        </p:nvSpPr>
        <p:spPr bwMode="auto">
          <a:xfrm>
            <a:off x="3241675" y="1785938"/>
            <a:ext cx="301625" cy="636587"/>
          </a:xfrm>
          <a:custGeom>
            <a:avLst/>
            <a:gdLst>
              <a:gd name="T0" fmla="*/ 608513439 w 2292"/>
              <a:gd name="T1" fmla="*/ 2147483647 h 4852"/>
              <a:gd name="T2" fmla="*/ 412504517 w 2292"/>
              <a:gd name="T3" fmla="*/ 2147483647 h 4852"/>
              <a:gd name="T4" fmla="*/ 239304264 w 2292"/>
              <a:gd name="T5" fmla="*/ 2147483647 h 4852"/>
              <a:gd name="T6" fmla="*/ 102558938 w 2292"/>
              <a:gd name="T7" fmla="*/ 2147483647 h 4852"/>
              <a:gd name="T8" fmla="*/ 18236206 w 2292"/>
              <a:gd name="T9" fmla="*/ 2147483647 h 4852"/>
              <a:gd name="T10" fmla="*/ 0 w 2292"/>
              <a:gd name="T11" fmla="*/ 2147483647 h 4852"/>
              <a:gd name="T12" fmla="*/ 47867831 w 2292"/>
              <a:gd name="T13" fmla="*/ 2147483647 h 4852"/>
              <a:gd name="T14" fmla="*/ 177772396 w 2292"/>
              <a:gd name="T15" fmla="*/ 2147483647 h 4852"/>
              <a:gd name="T16" fmla="*/ 357813558 w 2292"/>
              <a:gd name="T17" fmla="*/ 2147483647 h 4852"/>
              <a:gd name="T18" fmla="*/ 567486140 w 2292"/>
              <a:gd name="T19" fmla="*/ 2147483647 h 4852"/>
              <a:gd name="T20" fmla="*/ 781713494 w 2292"/>
              <a:gd name="T21" fmla="*/ 2147483647 h 4852"/>
              <a:gd name="T22" fmla="*/ 1299063579 w 2292"/>
              <a:gd name="T23" fmla="*/ 2147483647 h 4852"/>
              <a:gd name="T24" fmla="*/ 2147483647 w 2292"/>
              <a:gd name="T25" fmla="*/ 2147483647 h 4852"/>
              <a:gd name="T26" fmla="*/ 2147483647 w 2292"/>
              <a:gd name="T27" fmla="*/ 2147483647 h 4852"/>
              <a:gd name="T28" fmla="*/ 2147483647 w 2292"/>
              <a:gd name="T29" fmla="*/ 2147483647 h 4852"/>
              <a:gd name="T30" fmla="*/ 2147483647 w 2292"/>
              <a:gd name="T31" fmla="*/ 2147483647 h 4852"/>
              <a:gd name="T32" fmla="*/ 2147483647 w 2292"/>
              <a:gd name="T33" fmla="*/ 2147483647 h 4852"/>
              <a:gd name="T34" fmla="*/ 2147483647 w 2292"/>
              <a:gd name="T35" fmla="*/ 2147483647 h 4852"/>
              <a:gd name="T36" fmla="*/ 2147483647 w 2292"/>
              <a:gd name="T37" fmla="*/ 2147483647 h 4852"/>
              <a:gd name="T38" fmla="*/ 2147483647 w 2292"/>
              <a:gd name="T39" fmla="*/ 2147483647 h 4852"/>
              <a:gd name="T40" fmla="*/ 2147483647 w 2292"/>
              <a:gd name="T41" fmla="*/ 2147483647 h 4852"/>
              <a:gd name="T42" fmla="*/ 2147483647 w 2292"/>
              <a:gd name="T43" fmla="*/ 2147483647 h 4852"/>
              <a:gd name="T44" fmla="*/ 2147483647 w 2292"/>
              <a:gd name="T45" fmla="*/ 2147483647 h 4852"/>
              <a:gd name="T46" fmla="*/ 2147483647 w 2292"/>
              <a:gd name="T47" fmla="*/ 2147483647 h 4852"/>
              <a:gd name="T48" fmla="*/ 2147483647 w 2292"/>
              <a:gd name="T49" fmla="*/ 2147483647 h 4852"/>
              <a:gd name="T50" fmla="*/ 2147483647 w 2292"/>
              <a:gd name="T51" fmla="*/ 2147483647 h 4852"/>
              <a:gd name="T52" fmla="*/ 2147483647 w 2292"/>
              <a:gd name="T53" fmla="*/ 2147483647 h 4852"/>
              <a:gd name="T54" fmla="*/ 2147483647 w 2292"/>
              <a:gd name="T55" fmla="*/ 2147483647 h 4852"/>
              <a:gd name="T56" fmla="*/ 2147483647 w 2292"/>
              <a:gd name="T57" fmla="*/ 2147483647 h 4852"/>
              <a:gd name="T58" fmla="*/ 2147483647 w 2292"/>
              <a:gd name="T59" fmla="*/ 2147483647 h 4852"/>
              <a:gd name="T60" fmla="*/ 2147483647 w 2292"/>
              <a:gd name="T61" fmla="*/ 2147483647 h 4852"/>
              <a:gd name="T62" fmla="*/ 2147483647 w 2292"/>
              <a:gd name="T63" fmla="*/ 2147483647 h 4852"/>
              <a:gd name="T64" fmla="*/ 2147483647 w 2292"/>
              <a:gd name="T65" fmla="*/ 2147483647 h 4852"/>
              <a:gd name="T66" fmla="*/ 2147483647 w 2292"/>
              <a:gd name="T67" fmla="*/ 2147483647 h 4852"/>
              <a:gd name="T68" fmla="*/ 2147483647 w 2292"/>
              <a:gd name="T69" fmla="*/ 2147483647 h 4852"/>
              <a:gd name="T70" fmla="*/ 2147483647 w 2292"/>
              <a:gd name="T71" fmla="*/ 2147483647 h 4852"/>
              <a:gd name="T72" fmla="*/ 2147483647 w 2292"/>
              <a:gd name="T73" fmla="*/ 0 h 4852"/>
              <a:gd name="T74" fmla="*/ 2147483647 w 2292"/>
              <a:gd name="T75" fmla="*/ 51950848 h 4852"/>
              <a:gd name="T76" fmla="*/ 2147483647 w 2292"/>
              <a:gd name="T77" fmla="*/ 194221999 h 4852"/>
              <a:gd name="T78" fmla="*/ 2147483647 w 2292"/>
              <a:gd name="T79" fmla="*/ 413300532 h 4852"/>
              <a:gd name="T80" fmla="*/ 2147483647 w 2292"/>
              <a:gd name="T81" fmla="*/ 691077887 h 4852"/>
              <a:gd name="T82" fmla="*/ 2147483647 w 2292"/>
              <a:gd name="T83" fmla="*/ 1018567917 h 4852"/>
              <a:gd name="T84" fmla="*/ 2147483647 w 2292"/>
              <a:gd name="T85" fmla="*/ 1361843776 h 4852"/>
              <a:gd name="T86" fmla="*/ 2147483647 w 2292"/>
              <a:gd name="T87" fmla="*/ 1671259570 h 4852"/>
              <a:gd name="T88" fmla="*/ 2147483647 w 2292"/>
              <a:gd name="T89" fmla="*/ 1935488727 h 4852"/>
              <a:gd name="T90" fmla="*/ 2147483647 w 2292"/>
              <a:gd name="T91" fmla="*/ 2131983584 h 4852"/>
              <a:gd name="T92" fmla="*/ 2147483647 w 2292"/>
              <a:gd name="T93" fmla="*/ 2147483647 h 4852"/>
              <a:gd name="T94" fmla="*/ 2147483647 w 2292"/>
              <a:gd name="T95" fmla="*/ 2147483647 h 4852"/>
              <a:gd name="T96" fmla="*/ 2114979386 w 2292"/>
              <a:gd name="T97" fmla="*/ 2147483647 h 4852"/>
              <a:gd name="T98" fmla="*/ 1855170355 w 2292"/>
              <a:gd name="T99" fmla="*/ 2007768874 h 4852"/>
              <a:gd name="T100" fmla="*/ 1652321575 w 2292"/>
              <a:gd name="T101" fmla="*/ 1766106272 h 4852"/>
              <a:gd name="T102" fmla="*/ 1517862156 w 2292"/>
              <a:gd name="T103" fmla="*/ 1470254551 h 4852"/>
              <a:gd name="T104" fmla="*/ 1469994868 w 2292"/>
              <a:gd name="T105" fmla="*/ 1131489641 h 4852"/>
              <a:gd name="T106" fmla="*/ 1517862156 w 2292"/>
              <a:gd name="T107" fmla="*/ 797234630 h 4852"/>
              <a:gd name="T108" fmla="*/ 1652321575 w 2292"/>
              <a:gd name="T109" fmla="*/ 501383040 h 4852"/>
              <a:gd name="T110" fmla="*/ 1855170355 w 2292"/>
              <a:gd name="T111" fmla="*/ 259720110 h 4852"/>
              <a:gd name="T112" fmla="*/ 2114979386 w 2292"/>
              <a:gd name="T113" fmla="*/ 90337491 h 4852"/>
              <a:gd name="T114" fmla="*/ 2147483647 w 2292"/>
              <a:gd name="T115" fmla="*/ 6782170 h 485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292"/>
              <a:gd name="T175" fmla="*/ 0 h 4852"/>
              <a:gd name="T176" fmla="*/ 2292 w 2292"/>
              <a:gd name="T177" fmla="*/ 4852 h 485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292" h="4852">
                <a:moveTo>
                  <a:pt x="323" y="1187"/>
                </a:moveTo>
                <a:lnTo>
                  <a:pt x="294" y="1189"/>
                </a:lnTo>
                <a:lnTo>
                  <a:pt x="267" y="1195"/>
                </a:lnTo>
                <a:lnTo>
                  <a:pt x="238" y="1205"/>
                </a:lnTo>
                <a:lnTo>
                  <a:pt x="209" y="1217"/>
                </a:lnTo>
                <a:lnTo>
                  <a:pt x="181" y="1233"/>
                </a:lnTo>
                <a:lnTo>
                  <a:pt x="155" y="1252"/>
                </a:lnTo>
                <a:lnTo>
                  <a:pt x="129" y="1272"/>
                </a:lnTo>
                <a:lnTo>
                  <a:pt x="105" y="1295"/>
                </a:lnTo>
                <a:lnTo>
                  <a:pt x="84" y="1319"/>
                </a:lnTo>
                <a:lnTo>
                  <a:pt x="63" y="1346"/>
                </a:lnTo>
                <a:lnTo>
                  <a:pt x="45" y="1375"/>
                </a:lnTo>
                <a:lnTo>
                  <a:pt x="29" y="1404"/>
                </a:lnTo>
                <a:lnTo>
                  <a:pt x="17" y="1433"/>
                </a:lnTo>
                <a:lnTo>
                  <a:pt x="8" y="1464"/>
                </a:lnTo>
                <a:lnTo>
                  <a:pt x="3" y="1494"/>
                </a:lnTo>
                <a:lnTo>
                  <a:pt x="0" y="1525"/>
                </a:lnTo>
                <a:lnTo>
                  <a:pt x="0" y="2935"/>
                </a:lnTo>
                <a:lnTo>
                  <a:pt x="3" y="2966"/>
                </a:lnTo>
                <a:lnTo>
                  <a:pt x="10" y="2998"/>
                </a:lnTo>
                <a:lnTo>
                  <a:pt x="21" y="3029"/>
                </a:lnTo>
                <a:lnTo>
                  <a:pt x="37" y="3059"/>
                </a:lnTo>
                <a:lnTo>
                  <a:pt x="56" y="3089"/>
                </a:lnTo>
                <a:lnTo>
                  <a:pt x="78" y="3117"/>
                </a:lnTo>
                <a:lnTo>
                  <a:pt x="102" y="3143"/>
                </a:lnTo>
                <a:lnTo>
                  <a:pt x="128" y="3169"/>
                </a:lnTo>
                <a:lnTo>
                  <a:pt x="157" y="3192"/>
                </a:lnTo>
                <a:lnTo>
                  <a:pt x="187" y="3212"/>
                </a:lnTo>
                <a:lnTo>
                  <a:pt x="217" y="3231"/>
                </a:lnTo>
                <a:lnTo>
                  <a:pt x="249" y="3246"/>
                </a:lnTo>
                <a:lnTo>
                  <a:pt x="281" y="3259"/>
                </a:lnTo>
                <a:lnTo>
                  <a:pt x="313" y="3269"/>
                </a:lnTo>
                <a:lnTo>
                  <a:pt x="343" y="3273"/>
                </a:lnTo>
                <a:lnTo>
                  <a:pt x="373" y="3276"/>
                </a:lnTo>
                <a:lnTo>
                  <a:pt x="373" y="1757"/>
                </a:lnTo>
                <a:lnTo>
                  <a:pt x="570" y="1758"/>
                </a:lnTo>
                <a:lnTo>
                  <a:pt x="574" y="4850"/>
                </a:lnTo>
                <a:lnTo>
                  <a:pt x="1072" y="4852"/>
                </a:lnTo>
                <a:lnTo>
                  <a:pt x="1070" y="2819"/>
                </a:lnTo>
                <a:lnTo>
                  <a:pt x="1252" y="2819"/>
                </a:lnTo>
                <a:lnTo>
                  <a:pt x="1252" y="2824"/>
                </a:lnTo>
                <a:lnTo>
                  <a:pt x="1252" y="2836"/>
                </a:lnTo>
                <a:lnTo>
                  <a:pt x="1252" y="2858"/>
                </a:lnTo>
                <a:lnTo>
                  <a:pt x="1252" y="2886"/>
                </a:lnTo>
                <a:lnTo>
                  <a:pt x="1252" y="2922"/>
                </a:lnTo>
                <a:lnTo>
                  <a:pt x="1253" y="2964"/>
                </a:lnTo>
                <a:lnTo>
                  <a:pt x="1253" y="3012"/>
                </a:lnTo>
                <a:lnTo>
                  <a:pt x="1253" y="3065"/>
                </a:lnTo>
                <a:lnTo>
                  <a:pt x="1253" y="3124"/>
                </a:lnTo>
                <a:lnTo>
                  <a:pt x="1253" y="3188"/>
                </a:lnTo>
                <a:lnTo>
                  <a:pt x="1255" y="3257"/>
                </a:lnTo>
                <a:lnTo>
                  <a:pt x="1255" y="3329"/>
                </a:lnTo>
                <a:lnTo>
                  <a:pt x="1255" y="3404"/>
                </a:lnTo>
                <a:lnTo>
                  <a:pt x="1255" y="3482"/>
                </a:lnTo>
                <a:lnTo>
                  <a:pt x="1256" y="3563"/>
                </a:lnTo>
                <a:lnTo>
                  <a:pt x="1256" y="3645"/>
                </a:lnTo>
                <a:lnTo>
                  <a:pt x="1256" y="3729"/>
                </a:lnTo>
                <a:lnTo>
                  <a:pt x="1257" y="3814"/>
                </a:lnTo>
                <a:lnTo>
                  <a:pt x="1257" y="3900"/>
                </a:lnTo>
                <a:lnTo>
                  <a:pt x="1257" y="3985"/>
                </a:lnTo>
                <a:lnTo>
                  <a:pt x="1257" y="4071"/>
                </a:lnTo>
                <a:lnTo>
                  <a:pt x="1258" y="4155"/>
                </a:lnTo>
                <a:lnTo>
                  <a:pt x="1258" y="4238"/>
                </a:lnTo>
                <a:lnTo>
                  <a:pt x="1258" y="4319"/>
                </a:lnTo>
                <a:lnTo>
                  <a:pt x="1258" y="4399"/>
                </a:lnTo>
                <a:lnTo>
                  <a:pt x="1258" y="4475"/>
                </a:lnTo>
                <a:lnTo>
                  <a:pt x="1259" y="4548"/>
                </a:lnTo>
                <a:lnTo>
                  <a:pt x="1259" y="4618"/>
                </a:lnTo>
                <a:lnTo>
                  <a:pt x="1259" y="4683"/>
                </a:lnTo>
                <a:lnTo>
                  <a:pt x="1259" y="4744"/>
                </a:lnTo>
                <a:lnTo>
                  <a:pt x="1259" y="4800"/>
                </a:lnTo>
                <a:lnTo>
                  <a:pt x="1259" y="4850"/>
                </a:lnTo>
                <a:lnTo>
                  <a:pt x="1721" y="4852"/>
                </a:lnTo>
                <a:lnTo>
                  <a:pt x="1724" y="1757"/>
                </a:lnTo>
                <a:lnTo>
                  <a:pt x="1920" y="1757"/>
                </a:lnTo>
                <a:lnTo>
                  <a:pt x="1920" y="3236"/>
                </a:lnTo>
                <a:lnTo>
                  <a:pt x="1949" y="3234"/>
                </a:lnTo>
                <a:lnTo>
                  <a:pt x="1979" y="3229"/>
                </a:lnTo>
                <a:lnTo>
                  <a:pt x="2010" y="3220"/>
                </a:lnTo>
                <a:lnTo>
                  <a:pt x="2041" y="3208"/>
                </a:lnTo>
                <a:lnTo>
                  <a:pt x="2074" y="3194"/>
                </a:lnTo>
                <a:lnTo>
                  <a:pt x="2104" y="3177"/>
                </a:lnTo>
                <a:lnTo>
                  <a:pt x="2134" y="3158"/>
                </a:lnTo>
                <a:lnTo>
                  <a:pt x="2163" y="3136"/>
                </a:lnTo>
                <a:lnTo>
                  <a:pt x="2190" y="3112"/>
                </a:lnTo>
                <a:lnTo>
                  <a:pt x="2214" y="3087"/>
                </a:lnTo>
                <a:lnTo>
                  <a:pt x="2236" y="3059"/>
                </a:lnTo>
                <a:lnTo>
                  <a:pt x="2255" y="3031"/>
                </a:lnTo>
                <a:lnTo>
                  <a:pt x="2270" y="3002"/>
                </a:lnTo>
                <a:lnTo>
                  <a:pt x="2282" y="2972"/>
                </a:lnTo>
                <a:lnTo>
                  <a:pt x="2290" y="2941"/>
                </a:lnTo>
                <a:lnTo>
                  <a:pt x="2292" y="2910"/>
                </a:lnTo>
                <a:lnTo>
                  <a:pt x="2292" y="1500"/>
                </a:lnTo>
                <a:lnTo>
                  <a:pt x="2290" y="1470"/>
                </a:lnTo>
                <a:lnTo>
                  <a:pt x="2285" y="1439"/>
                </a:lnTo>
                <a:lnTo>
                  <a:pt x="2276" y="1410"/>
                </a:lnTo>
                <a:lnTo>
                  <a:pt x="2265" y="1382"/>
                </a:lnTo>
                <a:lnTo>
                  <a:pt x="2251" y="1354"/>
                </a:lnTo>
                <a:lnTo>
                  <a:pt x="2234" y="1329"/>
                </a:lnTo>
                <a:lnTo>
                  <a:pt x="2215" y="1304"/>
                </a:lnTo>
                <a:lnTo>
                  <a:pt x="2194" y="1282"/>
                </a:lnTo>
                <a:lnTo>
                  <a:pt x="2171" y="1262"/>
                </a:lnTo>
                <a:lnTo>
                  <a:pt x="2146" y="1242"/>
                </a:lnTo>
                <a:lnTo>
                  <a:pt x="2121" y="1227"/>
                </a:lnTo>
                <a:lnTo>
                  <a:pt x="2093" y="1212"/>
                </a:lnTo>
                <a:lnTo>
                  <a:pt x="2065" y="1201"/>
                </a:lnTo>
                <a:lnTo>
                  <a:pt x="2038" y="1194"/>
                </a:lnTo>
                <a:lnTo>
                  <a:pt x="2009" y="1188"/>
                </a:lnTo>
                <a:lnTo>
                  <a:pt x="1980" y="1187"/>
                </a:lnTo>
                <a:lnTo>
                  <a:pt x="323" y="1187"/>
                </a:lnTo>
                <a:close/>
                <a:moveTo>
                  <a:pt x="1106" y="0"/>
                </a:moveTo>
                <a:lnTo>
                  <a:pt x="1153" y="3"/>
                </a:lnTo>
                <a:lnTo>
                  <a:pt x="1199" y="10"/>
                </a:lnTo>
                <a:lnTo>
                  <a:pt x="1244" y="23"/>
                </a:lnTo>
                <a:lnTo>
                  <a:pt x="1286" y="40"/>
                </a:lnTo>
                <a:lnTo>
                  <a:pt x="1326" y="60"/>
                </a:lnTo>
                <a:lnTo>
                  <a:pt x="1364" y="86"/>
                </a:lnTo>
                <a:lnTo>
                  <a:pt x="1399" y="115"/>
                </a:lnTo>
                <a:lnTo>
                  <a:pt x="1432" y="147"/>
                </a:lnTo>
                <a:lnTo>
                  <a:pt x="1462" y="183"/>
                </a:lnTo>
                <a:lnTo>
                  <a:pt x="1488" y="222"/>
                </a:lnTo>
                <a:lnTo>
                  <a:pt x="1511" y="263"/>
                </a:lnTo>
                <a:lnTo>
                  <a:pt x="1531" y="306"/>
                </a:lnTo>
                <a:lnTo>
                  <a:pt x="1546" y="353"/>
                </a:lnTo>
                <a:lnTo>
                  <a:pt x="1557" y="400"/>
                </a:lnTo>
                <a:lnTo>
                  <a:pt x="1564" y="451"/>
                </a:lnTo>
                <a:lnTo>
                  <a:pt x="1567" y="501"/>
                </a:lnTo>
                <a:lnTo>
                  <a:pt x="1564" y="552"/>
                </a:lnTo>
                <a:lnTo>
                  <a:pt x="1557" y="603"/>
                </a:lnTo>
                <a:lnTo>
                  <a:pt x="1546" y="651"/>
                </a:lnTo>
                <a:lnTo>
                  <a:pt x="1531" y="697"/>
                </a:lnTo>
                <a:lnTo>
                  <a:pt x="1511" y="740"/>
                </a:lnTo>
                <a:lnTo>
                  <a:pt x="1488" y="782"/>
                </a:lnTo>
                <a:lnTo>
                  <a:pt x="1462" y="821"/>
                </a:lnTo>
                <a:lnTo>
                  <a:pt x="1432" y="857"/>
                </a:lnTo>
                <a:lnTo>
                  <a:pt x="1399" y="889"/>
                </a:lnTo>
                <a:lnTo>
                  <a:pt x="1364" y="918"/>
                </a:lnTo>
                <a:lnTo>
                  <a:pt x="1326" y="944"/>
                </a:lnTo>
                <a:lnTo>
                  <a:pt x="1286" y="965"/>
                </a:lnTo>
                <a:lnTo>
                  <a:pt x="1244" y="982"/>
                </a:lnTo>
                <a:lnTo>
                  <a:pt x="1199" y="994"/>
                </a:lnTo>
                <a:lnTo>
                  <a:pt x="1153" y="1003"/>
                </a:lnTo>
                <a:lnTo>
                  <a:pt x="1106" y="1005"/>
                </a:lnTo>
                <a:lnTo>
                  <a:pt x="1059" y="1003"/>
                </a:lnTo>
                <a:lnTo>
                  <a:pt x="1014" y="994"/>
                </a:lnTo>
                <a:lnTo>
                  <a:pt x="970" y="982"/>
                </a:lnTo>
                <a:lnTo>
                  <a:pt x="928" y="965"/>
                </a:lnTo>
                <a:lnTo>
                  <a:pt x="887" y="944"/>
                </a:lnTo>
                <a:lnTo>
                  <a:pt x="850" y="918"/>
                </a:lnTo>
                <a:lnTo>
                  <a:pt x="814" y="889"/>
                </a:lnTo>
                <a:lnTo>
                  <a:pt x="781" y="857"/>
                </a:lnTo>
                <a:lnTo>
                  <a:pt x="751" y="821"/>
                </a:lnTo>
                <a:lnTo>
                  <a:pt x="725" y="782"/>
                </a:lnTo>
                <a:lnTo>
                  <a:pt x="702" y="740"/>
                </a:lnTo>
                <a:lnTo>
                  <a:pt x="681" y="697"/>
                </a:lnTo>
                <a:lnTo>
                  <a:pt x="666" y="651"/>
                </a:lnTo>
                <a:lnTo>
                  <a:pt x="655" y="603"/>
                </a:lnTo>
                <a:lnTo>
                  <a:pt x="647" y="552"/>
                </a:lnTo>
                <a:lnTo>
                  <a:pt x="645" y="501"/>
                </a:lnTo>
                <a:lnTo>
                  <a:pt x="647" y="451"/>
                </a:lnTo>
                <a:lnTo>
                  <a:pt x="655" y="400"/>
                </a:lnTo>
                <a:lnTo>
                  <a:pt x="666" y="353"/>
                </a:lnTo>
                <a:lnTo>
                  <a:pt x="681" y="306"/>
                </a:lnTo>
                <a:lnTo>
                  <a:pt x="702" y="263"/>
                </a:lnTo>
                <a:lnTo>
                  <a:pt x="725" y="222"/>
                </a:lnTo>
                <a:lnTo>
                  <a:pt x="751" y="183"/>
                </a:lnTo>
                <a:lnTo>
                  <a:pt x="781" y="147"/>
                </a:lnTo>
                <a:lnTo>
                  <a:pt x="814" y="115"/>
                </a:lnTo>
                <a:lnTo>
                  <a:pt x="850" y="86"/>
                </a:lnTo>
                <a:lnTo>
                  <a:pt x="887" y="60"/>
                </a:lnTo>
                <a:lnTo>
                  <a:pt x="928" y="40"/>
                </a:lnTo>
                <a:lnTo>
                  <a:pt x="970" y="23"/>
                </a:lnTo>
                <a:lnTo>
                  <a:pt x="1014" y="10"/>
                </a:lnTo>
                <a:lnTo>
                  <a:pt x="1059" y="3"/>
                </a:lnTo>
                <a:lnTo>
                  <a:pt x="1106" y="0"/>
                </a:lnTo>
                <a:close/>
              </a:path>
            </a:pathLst>
          </a:custGeom>
          <a:solidFill>
            <a:schemeClr val="hlink"/>
          </a:solidFill>
          <a:ln w="9525" cap="flat" cmpd="sng">
            <a:solidFill>
              <a:srgbClr val="777777"/>
            </a:solidFill>
            <a:prstDash val="solid"/>
            <a:round/>
            <a:headEnd type="none" w="med" len="med"/>
            <a:tailEnd type="none" w="med" len="med"/>
          </a:ln>
        </p:spPr>
        <p:txBody>
          <a:bodyPr/>
          <a:lstStyle/>
          <a:p>
            <a:endParaRPr lang="fr-FR" dirty="0">
              <a:latin typeface="Calibri" panose="020F0502020204030204" pitchFamily="34" charset="0"/>
            </a:endParaRPr>
          </a:p>
        </p:txBody>
      </p:sp>
      <p:sp>
        <p:nvSpPr>
          <p:cNvPr id="48135" name="Freeform 10"/>
          <p:cNvSpPr>
            <a:spLocks noEditPoints="1"/>
          </p:cNvSpPr>
          <p:nvPr/>
        </p:nvSpPr>
        <p:spPr bwMode="auto">
          <a:xfrm>
            <a:off x="3614738" y="1785938"/>
            <a:ext cx="301625" cy="636587"/>
          </a:xfrm>
          <a:custGeom>
            <a:avLst/>
            <a:gdLst>
              <a:gd name="T0" fmla="*/ 608513439 w 2292"/>
              <a:gd name="T1" fmla="*/ 2147483647 h 4852"/>
              <a:gd name="T2" fmla="*/ 412504517 w 2292"/>
              <a:gd name="T3" fmla="*/ 2147483647 h 4852"/>
              <a:gd name="T4" fmla="*/ 239304264 w 2292"/>
              <a:gd name="T5" fmla="*/ 2147483647 h 4852"/>
              <a:gd name="T6" fmla="*/ 102558938 w 2292"/>
              <a:gd name="T7" fmla="*/ 2147483647 h 4852"/>
              <a:gd name="T8" fmla="*/ 18236206 w 2292"/>
              <a:gd name="T9" fmla="*/ 2147483647 h 4852"/>
              <a:gd name="T10" fmla="*/ 0 w 2292"/>
              <a:gd name="T11" fmla="*/ 2147483647 h 4852"/>
              <a:gd name="T12" fmla="*/ 47867831 w 2292"/>
              <a:gd name="T13" fmla="*/ 2147483647 h 4852"/>
              <a:gd name="T14" fmla="*/ 177772396 w 2292"/>
              <a:gd name="T15" fmla="*/ 2147483647 h 4852"/>
              <a:gd name="T16" fmla="*/ 357813558 w 2292"/>
              <a:gd name="T17" fmla="*/ 2147483647 h 4852"/>
              <a:gd name="T18" fmla="*/ 567486140 w 2292"/>
              <a:gd name="T19" fmla="*/ 2147483647 h 4852"/>
              <a:gd name="T20" fmla="*/ 781713494 w 2292"/>
              <a:gd name="T21" fmla="*/ 2147483647 h 4852"/>
              <a:gd name="T22" fmla="*/ 1299063579 w 2292"/>
              <a:gd name="T23" fmla="*/ 2147483647 h 4852"/>
              <a:gd name="T24" fmla="*/ 2147483647 w 2292"/>
              <a:gd name="T25" fmla="*/ 2147483647 h 4852"/>
              <a:gd name="T26" fmla="*/ 2147483647 w 2292"/>
              <a:gd name="T27" fmla="*/ 2147483647 h 4852"/>
              <a:gd name="T28" fmla="*/ 2147483647 w 2292"/>
              <a:gd name="T29" fmla="*/ 2147483647 h 4852"/>
              <a:gd name="T30" fmla="*/ 2147483647 w 2292"/>
              <a:gd name="T31" fmla="*/ 2147483647 h 4852"/>
              <a:gd name="T32" fmla="*/ 2147483647 w 2292"/>
              <a:gd name="T33" fmla="*/ 2147483647 h 4852"/>
              <a:gd name="T34" fmla="*/ 2147483647 w 2292"/>
              <a:gd name="T35" fmla="*/ 2147483647 h 4852"/>
              <a:gd name="T36" fmla="*/ 2147483647 w 2292"/>
              <a:gd name="T37" fmla="*/ 2147483647 h 4852"/>
              <a:gd name="T38" fmla="*/ 2147483647 w 2292"/>
              <a:gd name="T39" fmla="*/ 2147483647 h 4852"/>
              <a:gd name="T40" fmla="*/ 2147483647 w 2292"/>
              <a:gd name="T41" fmla="*/ 2147483647 h 4852"/>
              <a:gd name="T42" fmla="*/ 2147483647 w 2292"/>
              <a:gd name="T43" fmla="*/ 2147483647 h 4852"/>
              <a:gd name="T44" fmla="*/ 2147483647 w 2292"/>
              <a:gd name="T45" fmla="*/ 2147483647 h 4852"/>
              <a:gd name="T46" fmla="*/ 2147483647 w 2292"/>
              <a:gd name="T47" fmla="*/ 2147483647 h 4852"/>
              <a:gd name="T48" fmla="*/ 2147483647 w 2292"/>
              <a:gd name="T49" fmla="*/ 2147483647 h 4852"/>
              <a:gd name="T50" fmla="*/ 2147483647 w 2292"/>
              <a:gd name="T51" fmla="*/ 2147483647 h 4852"/>
              <a:gd name="T52" fmla="*/ 2147483647 w 2292"/>
              <a:gd name="T53" fmla="*/ 2147483647 h 4852"/>
              <a:gd name="T54" fmla="*/ 2147483647 w 2292"/>
              <a:gd name="T55" fmla="*/ 2147483647 h 4852"/>
              <a:gd name="T56" fmla="*/ 2147483647 w 2292"/>
              <a:gd name="T57" fmla="*/ 2147483647 h 4852"/>
              <a:gd name="T58" fmla="*/ 2147483647 w 2292"/>
              <a:gd name="T59" fmla="*/ 2147483647 h 4852"/>
              <a:gd name="T60" fmla="*/ 2147483647 w 2292"/>
              <a:gd name="T61" fmla="*/ 2147483647 h 4852"/>
              <a:gd name="T62" fmla="*/ 2147483647 w 2292"/>
              <a:gd name="T63" fmla="*/ 2147483647 h 4852"/>
              <a:gd name="T64" fmla="*/ 2147483647 w 2292"/>
              <a:gd name="T65" fmla="*/ 2147483647 h 4852"/>
              <a:gd name="T66" fmla="*/ 2147483647 w 2292"/>
              <a:gd name="T67" fmla="*/ 2147483647 h 4852"/>
              <a:gd name="T68" fmla="*/ 2147483647 w 2292"/>
              <a:gd name="T69" fmla="*/ 2147483647 h 4852"/>
              <a:gd name="T70" fmla="*/ 2147483647 w 2292"/>
              <a:gd name="T71" fmla="*/ 2147483647 h 4852"/>
              <a:gd name="T72" fmla="*/ 2147483647 w 2292"/>
              <a:gd name="T73" fmla="*/ 0 h 4852"/>
              <a:gd name="T74" fmla="*/ 2147483647 w 2292"/>
              <a:gd name="T75" fmla="*/ 51950848 h 4852"/>
              <a:gd name="T76" fmla="*/ 2147483647 w 2292"/>
              <a:gd name="T77" fmla="*/ 194221999 h 4852"/>
              <a:gd name="T78" fmla="*/ 2147483647 w 2292"/>
              <a:gd name="T79" fmla="*/ 413300532 h 4852"/>
              <a:gd name="T80" fmla="*/ 2147483647 w 2292"/>
              <a:gd name="T81" fmla="*/ 691077887 h 4852"/>
              <a:gd name="T82" fmla="*/ 2147483647 w 2292"/>
              <a:gd name="T83" fmla="*/ 1018567917 h 4852"/>
              <a:gd name="T84" fmla="*/ 2147483647 w 2292"/>
              <a:gd name="T85" fmla="*/ 1361843776 h 4852"/>
              <a:gd name="T86" fmla="*/ 2147483647 w 2292"/>
              <a:gd name="T87" fmla="*/ 1671259570 h 4852"/>
              <a:gd name="T88" fmla="*/ 2147483647 w 2292"/>
              <a:gd name="T89" fmla="*/ 1935488727 h 4852"/>
              <a:gd name="T90" fmla="*/ 2147483647 w 2292"/>
              <a:gd name="T91" fmla="*/ 2131983584 h 4852"/>
              <a:gd name="T92" fmla="*/ 2147483647 w 2292"/>
              <a:gd name="T93" fmla="*/ 2147483647 h 4852"/>
              <a:gd name="T94" fmla="*/ 2147483647 w 2292"/>
              <a:gd name="T95" fmla="*/ 2147483647 h 4852"/>
              <a:gd name="T96" fmla="*/ 2114979386 w 2292"/>
              <a:gd name="T97" fmla="*/ 2147483647 h 4852"/>
              <a:gd name="T98" fmla="*/ 1855170355 w 2292"/>
              <a:gd name="T99" fmla="*/ 2007768874 h 4852"/>
              <a:gd name="T100" fmla="*/ 1652321575 w 2292"/>
              <a:gd name="T101" fmla="*/ 1766106272 h 4852"/>
              <a:gd name="T102" fmla="*/ 1517862156 w 2292"/>
              <a:gd name="T103" fmla="*/ 1470254551 h 4852"/>
              <a:gd name="T104" fmla="*/ 1469994868 w 2292"/>
              <a:gd name="T105" fmla="*/ 1131489641 h 4852"/>
              <a:gd name="T106" fmla="*/ 1517862156 w 2292"/>
              <a:gd name="T107" fmla="*/ 797234630 h 4852"/>
              <a:gd name="T108" fmla="*/ 1652321575 w 2292"/>
              <a:gd name="T109" fmla="*/ 501383040 h 4852"/>
              <a:gd name="T110" fmla="*/ 1855170355 w 2292"/>
              <a:gd name="T111" fmla="*/ 259720110 h 4852"/>
              <a:gd name="T112" fmla="*/ 2114979386 w 2292"/>
              <a:gd name="T113" fmla="*/ 90337491 h 4852"/>
              <a:gd name="T114" fmla="*/ 2147483647 w 2292"/>
              <a:gd name="T115" fmla="*/ 6782170 h 485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292"/>
              <a:gd name="T175" fmla="*/ 0 h 4852"/>
              <a:gd name="T176" fmla="*/ 2292 w 2292"/>
              <a:gd name="T177" fmla="*/ 4852 h 485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292" h="4852">
                <a:moveTo>
                  <a:pt x="323" y="1187"/>
                </a:moveTo>
                <a:lnTo>
                  <a:pt x="294" y="1189"/>
                </a:lnTo>
                <a:lnTo>
                  <a:pt x="267" y="1195"/>
                </a:lnTo>
                <a:lnTo>
                  <a:pt x="238" y="1205"/>
                </a:lnTo>
                <a:lnTo>
                  <a:pt x="209" y="1217"/>
                </a:lnTo>
                <a:lnTo>
                  <a:pt x="181" y="1233"/>
                </a:lnTo>
                <a:lnTo>
                  <a:pt x="155" y="1252"/>
                </a:lnTo>
                <a:lnTo>
                  <a:pt x="129" y="1272"/>
                </a:lnTo>
                <a:lnTo>
                  <a:pt x="105" y="1295"/>
                </a:lnTo>
                <a:lnTo>
                  <a:pt x="84" y="1319"/>
                </a:lnTo>
                <a:lnTo>
                  <a:pt x="63" y="1346"/>
                </a:lnTo>
                <a:lnTo>
                  <a:pt x="45" y="1375"/>
                </a:lnTo>
                <a:lnTo>
                  <a:pt x="29" y="1404"/>
                </a:lnTo>
                <a:lnTo>
                  <a:pt x="17" y="1433"/>
                </a:lnTo>
                <a:lnTo>
                  <a:pt x="8" y="1464"/>
                </a:lnTo>
                <a:lnTo>
                  <a:pt x="3" y="1494"/>
                </a:lnTo>
                <a:lnTo>
                  <a:pt x="0" y="1525"/>
                </a:lnTo>
                <a:lnTo>
                  <a:pt x="0" y="2935"/>
                </a:lnTo>
                <a:lnTo>
                  <a:pt x="3" y="2966"/>
                </a:lnTo>
                <a:lnTo>
                  <a:pt x="10" y="2998"/>
                </a:lnTo>
                <a:lnTo>
                  <a:pt x="21" y="3029"/>
                </a:lnTo>
                <a:lnTo>
                  <a:pt x="37" y="3059"/>
                </a:lnTo>
                <a:lnTo>
                  <a:pt x="56" y="3089"/>
                </a:lnTo>
                <a:lnTo>
                  <a:pt x="78" y="3117"/>
                </a:lnTo>
                <a:lnTo>
                  <a:pt x="102" y="3143"/>
                </a:lnTo>
                <a:lnTo>
                  <a:pt x="128" y="3169"/>
                </a:lnTo>
                <a:lnTo>
                  <a:pt x="157" y="3192"/>
                </a:lnTo>
                <a:lnTo>
                  <a:pt x="187" y="3212"/>
                </a:lnTo>
                <a:lnTo>
                  <a:pt x="217" y="3231"/>
                </a:lnTo>
                <a:lnTo>
                  <a:pt x="249" y="3246"/>
                </a:lnTo>
                <a:lnTo>
                  <a:pt x="281" y="3259"/>
                </a:lnTo>
                <a:lnTo>
                  <a:pt x="313" y="3269"/>
                </a:lnTo>
                <a:lnTo>
                  <a:pt x="343" y="3273"/>
                </a:lnTo>
                <a:lnTo>
                  <a:pt x="373" y="3276"/>
                </a:lnTo>
                <a:lnTo>
                  <a:pt x="373" y="1757"/>
                </a:lnTo>
                <a:lnTo>
                  <a:pt x="570" y="1758"/>
                </a:lnTo>
                <a:lnTo>
                  <a:pt x="574" y="4850"/>
                </a:lnTo>
                <a:lnTo>
                  <a:pt x="1072" y="4852"/>
                </a:lnTo>
                <a:lnTo>
                  <a:pt x="1070" y="2819"/>
                </a:lnTo>
                <a:lnTo>
                  <a:pt x="1252" y="2819"/>
                </a:lnTo>
                <a:lnTo>
                  <a:pt x="1252" y="2824"/>
                </a:lnTo>
                <a:lnTo>
                  <a:pt x="1252" y="2836"/>
                </a:lnTo>
                <a:lnTo>
                  <a:pt x="1252" y="2858"/>
                </a:lnTo>
                <a:lnTo>
                  <a:pt x="1252" y="2886"/>
                </a:lnTo>
                <a:lnTo>
                  <a:pt x="1252" y="2922"/>
                </a:lnTo>
                <a:lnTo>
                  <a:pt x="1253" y="2964"/>
                </a:lnTo>
                <a:lnTo>
                  <a:pt x="1253" y="3012"/>
                </a:lnTo>
                <a:lnTo>
                  <a:pt x="1253" y="3065"/>
                </a:lnTo>
                <a:lnTo>
                  <a:pt x="1253" y="3124"/>
                </a:lnTo>
                <a:lnTo>
                  <a:pt x="1253" y="3188"/>
                </a:lnTo>
                <a:lnTo>
                  <a:pt x="1255" y="3257"/>
                </a:lnTo>
                <a:lnTo>
                  <a:pt x="1255" y="3329"/>
                </a:lnTo>
                <a:lnTo>
                  <a:pt x="1255" y="3404"/>
                </a:lnTo>
                <a:lnTo>
                  <a:pt x="1255" y="3482"/>
                </a:lnTo>
                <a:lnTo>
                  <a:pt x="1256" y="3563"/>
                </a:lnTo>
                <a:lnTo>
                  <a:pt x="1256" y="3645"/>
                </a:lnTo>
                <a:lnTo>
                  <a:pt x="1256" y="3729"/>
                </a:lnTo>
                <a:lnTo>
                  <a:pt x="1257" y="3814"/>
                </a:lnTo>
                <a:lnTo>
                  <a:pt x="1257" y="3900"/>
                </a:lnTo>
                <a:lnTo>
                  <a:pt x="1257" y="3985"/>
                </a:lnTo>
                <a:lnTo>
                  <a:pt x="1257" y="4071"/>
                </a:lnTo>
                <a:lnTo>
                  <a:pt x="1258" y="4155"/>
                </a:lnTo>
                <a:lnTo>
                  <a:pt x="1258" y="4238"/>
                </a:lnTo>
                <a:lnTo>
                  <a:pt x="1258" y="4319"/>
                </a:lnTo>
                <a:lnTo>
                  <a:pt x="1258" y="4399"/>
                </a:lnTo>
                <a:lnTo>
                  <a:pt x="1258" y="4475"/>
                </a:lnTo>
                <a:lnTo>
                  <a:pt x="1259" y="4548"/>
                </a:lnTo>
                <a:lnTo>
                  <a:pt x="1259" y="4618"/>
                </a:lnTo>
                <a:lnTo>
                  <a:pt x="1259" y="4683"/>
                </a:lnTo>
                <a:lnTo>
                  <a:pt x="1259" y="4744"/>
                </a:lnTo>
                <a:lnTo>
                  <a:pt x="1259" y="4800"/>
                </a:lnTo>
                <a:lnTo>
                  <a:pt x="1259" y="4850"/>
                </a:lnTo>
                <a:lnTo>
                  <a:pt x="1721" y="4852"/>
                </a:lnTo>
                <a:lnTo>
                  <a:pt x="1724" y="1757"/>
                </a:lnTo>
                <a:lnTo>
                  <a:pt x="1920" y="1757"/>
                </a:lnTo>
                <a:lnTo>
                  <a:pt x="1920" y="3236"/>
                </a:lnTo>
                <a:lnTo>
                  <a:pt x="1949" y="3234"/>
                </a:lnTo>
                <a:lnTo>
                  <a:pt x="1979" y="3229"/>
                </a:lnTo>
                <a:lnTo>
                  <a:pt x="2010" y="3220"/>
                </a:lnTo>
                <a:lnTo>
                  <a:pt x="2041" y="3208"/>
                </a:lnTo>
                <a:lnTo>
                  <a:pt x="2074" y="3194"/>
                </a:lnTo>
                <a:lnTo>
                  <a:pt x="2104" y="3177"/>
                </a:lnTo>
                <a:lnTo>
                  <a:pt x="2134" y="3158"/>
                </a:lnTo>
                <a:lnTo>
                  <a:pt x="2163" y="3136"/>
                </a:lnTo>
                <a:lnTo>
                  <a:pt x="2190" y="3112"/>
                </a:lnTo>
                <a:lnTo>
                  <a:pt x="2214" y="3087"/>
                </a:lnTo>
                <a:lnTo>
                  <a:pt x="2236" y="3059"/>
                </a:lnTo>
                <a:lnTo>
                  <a:pt x="2255" y="3031"/>
                </a:lnTo>
                <a:lnTo>
                  <a:pt x="2270" y="3002"/>
                </a:lnTo>
                <a:lnTo>
                  <a:pt x="2282" y="2972"/>
                </a:lnTo>
                <a:lnTo>
                  <a:pt x="2290" y="2941"/>
                </a:lnTo>
                <a:lnTo>
                  <a:pt x="2292" y="2910"/>
                </a:lnTo>
                <a:lnTo>
                  <a:pt x="2292" y="1500"/>
                </a:lnTo>
                <a:lnTo>
                  <a:pt x="2290" y="1470"/>
                </a:lnTo>
                <a:lnTo>
                  <a:pt x="2285" y="1439"/>
                </a:lnTo>
                <a:lnTo>
                  <a:pt x="2276" y="1410"/>
                </a:lnTo>
                <a:lnTo>
                  <a:pt x="2265" y="1382"/>
                </a:lnTo>
                <a:lnTo>
                  <a:pt x="2251" y="1354"/>
                </a:lnTo>
                <a:lnTo>
                  <a:pt x="2234" y="1329"/>
                </a:lnTo>
                <a:lnTo>
                  <a:pt x="2215" y="1304"/>
                </a:lnTo>
                <a:lnTo>
                  <a:pt x="2194" y="1282"/>
                </a:lnTo>
                <a:lnTo>
                  <a:pt x="2171" y="1262"/>
                </a:lnTo>
                <a:lnTo>
                  <a:pt x="2146" y="1242"/>
                </a:lnTo>
                <a:lnTo>
                  <a:pt x="2121" y="1227"/>
                </a:lnTo>
                <a:lnTo>
                  <a:pt x="2093" y="1212"/>
                </a:lnTo>
                <a:lnTo>
                  <a:pt x="2065" y="1201"/>
                </a:lnTo>
                <a:lnTo>
                  <a:pt x="2038" y="1194"/>
                </a:lnTo>
                <a:lnTo>
                  <a:pt x="2009" y="1188"/>
                </a:lnTo>
                <a:lnTo>
                  <a:pt x="1980" y="1187"/>
                </a:lnTo>
                <a:lnTo>
                  <a:pt x="323" y="1187"/>
                </a:lnTo>
                <a:close/>
                <a:moveTo>
                  <a:pt x="1106" y="0"/>
                </a:moveTo>
                <a:lnTo>
                  <a:pt x="1153" y="3"/>
                </a:lnTo>
                <a:lnTo>
                  <a:pt x="1199" y="10"/>
                </a:lnTo>
                <a:lnTo>
                  <a:pt x="1244" y="23"/>
                </a:lnTo>
                <a:lnTo>
                  <a:pt x="1286" y="40"/>
                </a:lnTo>
                <a:lnTo>
                  <a:pt x="1326" y="60"/>
                </a:lnTo>
                <a:lnTo>
                  <a:pt x="1364" y="86"/>
                </a:lnTo>
                <a:lnTo>
                  <a:pt x="1399" y="115"/>
                </a:lnTo>
                <a:lnTo>
                  <a:pt x="1432" y="147"/>
                </a:lnTo>
                <a:lnTo>
                  <a:pt x="1462" y="183"/>
                </a:lnTo>
                <a:lnTo>
                  <a:pt x="1488" y="222"/>
                </a:lnTo>
                <a:lnTo>
                  <a:pt x="1511" y="263"/>
                </a:lnTo>
                <a:lnTo>
                  <a:pt x="1531" y="306"/>
                </a:lnTo>
                <a:lnTo>
                  <a:pt x="1546" y="353"/>
                </a:lnTo>
                <a:lnTo>
                  <a:pt x="1557" y="400"/>
                </a:lnTo>
                <a:lnTo>
                  <a:pt x="1564" y="451"/>
                </a:lnTo>
                <a:lnTo>
                  <a:pt x="1567" y="501"/>
                </a:lnTo>
                <a:lnTo>
                  <a:pt x="1564" y="552"/>
                </a:lnTo>
                <a:lnTo>
                  <a:pt x="1557" y="603"/>
                </a:lnTo>
                <a:lnTo>
                  <a:pt x="1546" y="651"/>
                </a:lnTo>
                <a:lnTo>
                  <a:pt x="1531" y="697"/>
                </a:lnTo>
                <a:lnTo>
                  <a:pt x="1511" y="740"/>
                </a:lnTo>
                <a:lnTo>
                  <a:pt x="1488" y="782"/>
                </a:lnTo>
                <a:lnTo>
                  <a:pt x="1462" y="821"/>
                </a:lnTo>
                <a:lnTo>
                  <a:pt x="1432" y="857"/>
                </a:lnTo>
                <a:lnTo>
                  <a:pt x="1399" y="889"/>
                </a:lnTo>
                <a:lnTo>
                  <a:pt x="1364" y="918"/>
                </a:lnTo>
                <a:lnTo>
                  <a:pt x="1326" y="944"/>
                </a:lnTo>
                <a:lnTo>
                  <a:pt x="1286" y="965"/>
                </a:lnTo>
                <a:lnTo>
                  <a:pt x="1244" y="982"/>
                </a:lnTo>
                <a:lnTo>
                  <a:pt x="1199" y="994"/>
                </a:lnTo>
                <a:lnTo>
                  <a:pt x="1153" y="1003"/>
                </a:lnTo>
                <a:lnTo>
                  <a:pt x="1106" y="1005"/>
                </a:lnTo>
                <a:lnTo>
                  <a:pt x="1059" y="1003"/>
                </a:lnTo>
                <a:lnTo>
                  <a:pt x="1014" y="994"/>
                </a:lnTo>
                <a:lnTo>
                  <a:pt x="970" y="982"/>
                </a:lnTo>
                <a:lnTo>
                  <a:pt x="928" y="965"/>
                </a:lnTo>
                <a:lnTo>
                  <a:pt x="887" y="944"/>
                </a:lnTo>
                <a:lnTo>
                  <a:pt x="850" y="918"/>
                </a:lnTo>
                <a:lnTo>
                  <a:pt x="814" y="889"/>
                </a:lnTo>
                <a:lnTo>
                  <a:pt x="781" y="857"/>
                </a:lnTo>
                <a:lnTo>
                  <a:pt x="751" y="821"/>
                </a:lnTo>
                <a:lnTo>
                  <a:pt x="725" y="782"/>
                </a:lnTo>
                <a:lnTo>
                  <a:pt x="702" y="740"/>
                </a:lnTo>
                <a:lnTo>
                  <a:pt x="681" y="697"/>
                </a:lnTo>
                <a:lnTo>
                  <a:pt x="666" y="651"/>
                </a:lnTo>
                <a:lnTo>
                  <a:pt x="655" y="603"/>
                </a:lnTo>
                <a:lnTo>
                  <a:pt x="647" y="552"/>
                </a:lnTo>
                <a:lnTo>
                  <a:pt x="645" y="501"/>
                </a:lnTo>
                <a:lnTo>
                  <a:pt x="647" y="451"/>
                </a:lnTo>
                <a:lnTo>
                  <a:pt x="655" y="400"/>
                </a:lnTo>
                <a:lnTo>
                  <a:pt x="666" y="353"/>
                </a:lnTo>
                <a:lnTo>
                  <a:pt x="681" y="306"/>
                </a:lnTo>
                <a:lnTo>
                  <a:pt x="702" y="263"/>
                </a:lnTo>
                <a:lnTo>
                  <a:pt x="725" y="222"/>
                </a:lnTo>
                <a:lnTo>
                  <a:pt x="751" y="183"/>
                </a:lnTo>
                <a:lnTo>
                  <a:pt x="781" y="147"/>
                </a:lnTo>
                <a:lnTo>
                  <a:pt x="814" y="115"/>
                </a:lnTo>
                <a:lnTo>
                  <a:pt x="850" y="86"/>
                </a:lnTo>
                <a:lnTo>
                  <a:pt x="887" y="60"/>
                </a:lnTo>
                <a:lnTo>
                  <a:pt x="928" y="40"/>
                </a:lnTo>
                <a:lnTo>
                  <a:pt x="970" y="23"/>
                </a:lnTo>
                <a:lnTo>
                  <a:pt x="1014" y="10"/>
                </a:lnTo>
                <a:lnTo>
                  <a:pt x="1059" y="3"/>
                </a:lnTo>
                <a:lnTo>
                  <a:pt x="1106" y="0"/>
                </a:lnTo>
                <a:close/>
              </a:path>
            </a:pathLst>
          </a:custGeom>
          <a:solidFill>
            <a:schemeClr val="hlink"/>
          </a:solidFill>
          <a:ln w="9525" cap="flat" cmpd="sng">
            <a:solidFill>
              <a:srgbClr val="777777"/>
            </a:solidFill>
            <a:prstDash val="solid"/>
            <a:round/>
            <a:headEnd type="none" w="med" len="med"/>
            <a:tailEnd type="none" w="med" len="med"/>
          </a:ln>
        </p:spPr>
        <p:txBody>
          <a:bodyPr/>
          <a:lstStyle/>
          <a:p>
            <a:endParaRPr lang="fr-FR" dirty="0">
              <a:latin typeface="Calibri" panose="020F0502020204030204" pitchFamily="34" charset="0"/>
            </a:endParaRPr>
          </a:p>
        </p:txBody>
      </p:sp>
      <p:sp>
        <p:nvSpPr>
          <p:cNvPr id="48136" name="Freeform 11"/>
          <p:cNvSpPr>
            <a:spLocks noEditPoints="1"/>
          </p:cNvSpPr>
          <p:nvPr/>
        </p:nvSpPr>
        <p:spPr bwMode="auto">
          <a:xfrm>
            <a:off x="3987800" y="1785938"/>
            <a:ext cx="301625" cy="636587"/>
          </a:xfrm>
          <a:custGeom>
            <a:avLst/>
            <a:gdLst>
              <a:gd name="T0" fmla="*/ 608513439 w 2292"/>
              <a:gd name="T1" fmla="*/ 2147483647 h 4852"/>
              <a:gd name="T2" fmla="*/ 412504517 w 2292"/>
              <a:gd name="T3" fmla="*/ 2147483647 h 4852"/>
              <a:gd name="T4" fmla="*/ 239304264 w 2292"/>
              <a:gd name="T5" fmla="*/ 2147483647 h 4852"/>
              <a:gd name="T6" fmla="*/ 102558938 w 2292"/>
              <a:gd name="T7" fmla="*/ 2147483647 h 4852"/>
              <a:gd name="T8" fmla="*/ 18236206 w 2292"/>
              <a:gd name="T9" fmla="*/ 2147483647 h 4852"/>
              <a:gd name="T10" fmla="*/ 0 w 2292"/>
              <a:gd name="T11" fmla="*/ 2147483647 h 4852"/>
              <a:gd name="T12" fmla="*/ 47867831 w 2292"/>
              <a:gd name="T13" fmla="*/ 2147483647 h 4852"/>
              <a:gd name="T14" fmla="*/ 177772396 w 2292"/>
              <a:gd name="T15" fmla="*/ 2147483647 h 4852"/>
              <a:gd name="T16" fmla="*/ 357813558 w 2292"/>
              <a:gd name="T17" fmla="*/ 2147483647 h 4852"/>
              <a:gd name="T18" fmla="*/ 567486140 w 2292"/>
              <a:gd name="T19" fmla="*/ 2147483647 h 4852"/>
              <a:gd name="T20" fmla="*/ 781713494 w 2292"/>
              <a:gd name="T21" fmla="*/ 2147483647 h 4852"/>
              <a:gd name="T22" fmla="*/ 1299063579 w 2292"/>
              <a:gd name="T23" fmla="*/ 2147483647 h 4852"/>
              <a:gd name="T24" fmla="*/ 2147483647 w 2292"/>
              <a:gd name="T25" fmla="*/ 2147483647 h 4852"/>
              <a:gd name="T26" fmla="*/ 2147483647 w 2292"/>
              <a:gd name="T27" fmla="*/ 2147483647 h 4852"/>
              <a:gd name="T28" fmla="*/ 2147483647 w 2292"/>
              <a:gd name="T29" fmla="*/ 2147483647 h 4852"/>
              <a:gd name="T30" fmla="*/ 2147483647 w 2292"/>
              <a:gd name="T31" fmla="*/ 2147483647 h 4852"/>
              <a:gd name="T32" fmla="*/ 2147483647 w 2292"/>
              <a:gd name="T33" fmla="*/ 2147483647 h 4852"/>
              <a:gd name="T34" fmla="*/ 2147483647 w 2292"/>
              <a:gd name="T35" fmla="*/ 2147483647 h 4852"/>
              <a:gd name="T36" fmla="*/ 2147483647 w 2292"/>
              <a:gd name="T37" fmla="*/ 2147483647 h 4852"/>
              <a:gd name="T38" fmla="*/ 2147483647 w 2292"/>
              <a:gd name="T39" fmla="*/ 2147483647 h 4852"/>
              <a:gd name="T40" fmla="*/ 2147483647 w 2292"/>
              <a:gd name="T41" fmla="*/ 2147483647 h 4852"/>
              <a:gd name="T42" fmla="*/ 2147483647 w 2292"/>
              <a:gd name="T43" fmla="*/ 2147483647 h 4852"/>
              <a:gd name="T44" fmla="*/ 2147483647 w 2292"/>
              <a:gd name="T45" fmla="*/ 2147483647 h 4852"/>
              <a:gd name="T46" fmla="*/ 2147483647 w 2292"/>
              <a:gd name="T47" fmla="*/ 2147483647 h 4852"/>
              <a:gd name="T48" fmla="*/ 2147483647 w 2292"/>
              <a:gd name="T49" fmla="*/ 2147483647 h 4852"/>
              <a:gd name="T50" fmla="*/ 2147483647 w 2292"/>
              <a:gd name="T51" fmla="*/ 2147483647 h 4852"/>
              <a:gd name="T52" fmla="*/ 2147483647 w 2292"/>
              <a:gd name="T53" fmla="*/ 2147483647 h 4852"/>
              <a:gd name="T54" fmla="*/ 2147483647 w 2292"/>
              <a:gd name="T55" fmla="*/ 2147483647 h 4852"/>
              <a:gd name="T56" fmla="*/ 2147483647 w 2292"/>
              <a:gd name="T57" fmla="*/ 2147483647 h 4852"/>
              <a:gd name="T58" fmla="*/ 2147483647 w 2292"/>
              <a:gd name="T59" fmla="*/ 2147483647 h 4852"/>
              <a:gd name="T60" fmla="*/ 2147483647 w 2292"/>
              <a:gd name="T61" fmla="*/ 2147483647 h 4852"/>
              <a:gd name="T62" fmla="*/ 2147483647 w 2292"/>
              <a:gd name="T63" fmla="*/ 2147483647 h 4852"/>
              <a:gd name="T64" fmla="*/ 2147483647 w 2292"/>
              <a:gd name="T65" fmla="*/ 2147483647 h 4852"/>
              <a:gd name="T66" fmla="*/ 2147483647 w 2292"/>
              <a:gd name="T67" fmla="*/ 2147483647 h 4852"/>
              <a:gd name="T68" fmla="*/ 2147483647 w 2292"/>
              <a:gd name="T69" fmla="*/ 2147483647 h 4852"/>
              <a:gd name="T70" fmla="*/ 2147483647 w 2292"/>
              <a:gd name="T71" fmla="*/ 2147483647 h 4852"/>
              <a:gd name="T72" fmla="*/ 2147483647 w 2292"/>
              <a:gd name="T73" fmla="*/ 0 h 4852"/>
              <a:gd name="T74" fmla="*/ 2147483647 w 2292"/>
              <a:gd name="T75" fmla="*/ 51950848 h 4852"/>
              <a:gd name="T76" fmla="*/ 2147483647 w 2292"/>
              <a:gd name="T77" fmla="*/ 194221999 h 4852"/>
              <a:gd name="T78" fmla="*/ 2147483647 w 2292"/>
              <a:gd name="T79" fmla="*/ 413300532 h 4852"/>
              <a:gd name="T80" fmla="*/ 2147483647 w 2292"/>
              <a:gd name="T81" fmla="*/ 691077887 h 4852"/>
              <a:gd name="T82" fmla="*/ 2147483647 w 2292"/>
              <a:gd name="T83" fmla="*/ 1018567917 h 4852"/>
              <a:gd name="T84" fmla="*/ 2147483647 w 2292"/>
              <a:gd name="T85" fmla="*/ 1361843776 h 4852"/>
              <a:gd name="T86" fmla="*/ 2147483647 w 2292"/>
              <a:gd name="T87" fmla="*/ 1671259570 h 4852"/>
              <a:gd name="T88" fmla="*/ 2147483647 w 2292"/>
              <a:gd name="T89" fmla="*/ 1935488727 h 4852"/>
              <a:gd name="T90" fmla="*/ 2147483647 w 2292"/>
              <a:gd name="T91" fmla="*/ 2131983584 h 4852"/>
              <a:gd name="T92" fmla="*/ 2147483647 w 2292"/>
              <a:gd name="T93" fmla="*/ 2147483647 h 4852"/>
              <a:gd name="T94" fmla="*/ 2147483647 w 2292"/>
              <a:gd name="T95" fmla="*/ 2147483647 h 4852"/>
              <a:gd name="T96" fmla="*/ 2114979386 w 2292"/>
              <a:gd name="T97" fmla="*/ 2147483647 h 4852"/>
              <a:gd name="T98" fmla="*/ 1855170355 w 2292"/>
              <a:gd name="T99" fmla="*/ 2007768874 h 4852"/>
              <a:gd name="T100" fmla="*/ 1652321575 w 2292"/>
              <a:gd name="T101" fmla="*/ 1766106272 h 4852"/>
              <a:gd name="T102" fmla="*/ 1517862156 w 2292"/>
              <a:gd name="T103" fmla="*/ 1470254551 h 4852"/>
              <a:gd name="T104" fmla="*/ 1469994868 w 2292"/>
              <a:gd name="T105" fmla="*/ 1131489641 h 4852"/>
              <a:gd name="T106" fmla="*/ 1517862156 w 2292"/>
              <a:gd name="T107" fmla="*/ 797234630 h 4852"/>
              <a:gd name="T108" fmla="*/ 1652321575 w 2292"/>
              <a:gd name="T109" fmla="*/ 501383040 h 4852"/>
              <a:gd name="T110" fmla="*/ 1855170355 w 2292"/>
              <a:gd name="T111" fmla="*/ 259720110 h 4852"/>
              <a:gd name="T112" fmla="*/ 2114979386 w 2292"/>
              <a:gd name="T113" fmla="*/ 90337491 h 4852"/>
              <a:gd name="T114" fmla="*/ 2147483647 w 2292"/>
              <a:gd name="T115" fmla="*/ 6782170 h 485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292"/>
              <a:gd name="T175" fmla="*/ 0 h 4852"/>
              <a:gd name="T176" fmla="*/ 2292 w 2292"/>
              <a:gd name="T177" fmla="*/ 4852 h 485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292" h="4852">
                <a:moveTo>
                  <a:pt x="323" y="1187"/>
                </a:moveTo>
                <a:lnTo>
                  <a:pt x="294" y="1189"/>
                </a:lnTo>
                <a:lnTo>
                  <a:pt x="267" y="1195"/>
                </a:lnTo>
                <a:lnTo>
                  <a:pt x="238" y="1205"/>
                </a:lnTo>
                <a:lnTo>
                  <a:pt x="209" y="1217"/>
                </a:lnTo>
                <a:lnTo>
                  <a:pt x="181" y="1233"/>
                </a:lnTo>
                <a:lnTo>
                  <a:pt x="155" y="1252"/>
                </a:lnTo>
                <a:lnTo>
                  <a:pt x="129" y="1272"/>
                </a:lnTo>
                <a:lnTo>
                  <a:pt x="105" y="1295"/>
                </a:lnTo>
                <a:lnTo>
                  <a:pt x="84" y="1319"/>
                </a:lnTo>
                <a:lnTo>
                  <a:pt x="63" y="1346"/>
                </a:lnTo>
                <a:lnTo>
                  <a:pt x="45" y="1375"/>
                </a:lnTo>
                <a:lnTo>
                  <a:pt x="29" y="1404"/>
                </a:lnTo>
                <a:lnTo>
                  <a:pt x="17" y="1433"/>
                </a:lnTo>
                <a:lnTo>
                  <a:pt x="8" y="1464"/>
                </a:lnTo>
                <a:lnTo>
                  <a:pt x="3" y="1494"/>
                </a:lnTo>
                <a:lnTo>
                  <a:pt x="0" y="1525"/>
                </a:lnTo>
                <a:lnTo>
                  <a:pt x="0" y="2935"/>
                </a:lnTo>
                <a:lnTo>
                  <a:pt x="3" y="2966"/>
                </a:lnTo>
                <a:lnTo>
                  <a:pt x="10" y="2998"/>
                </a:lnTo>
                <a:lnTo>
                  <a:pt x="21" y="3029"/>
                </a:lnTo>
                <a:lnTo>
                  <a:pt x="37" y="3059"/>
                </a:lnTo>
                <a:lnTo>
                  <a:pt x="56" y="3089"/>
                </a:lnTo>
                <a:lnTo>
                  <a:pt x="78" y="3117"/>
                </a:lnTo>
                <a:lnTo>
                  <a:pt x="102" y="3143"/>
                </a:lnTo>
                <a:lnTo>
                  <a:pt x="128" y="3169"/>
                </a:lnTo>
                <a:lnTo>
                  <a:pt x="157" y="3192"/>
                </a:lnTo>
                <a:lnTo>
                  <a:pt x="187" y="3212"/>
                </a:lnTo>
                <a:lnTo>
                  <a:pt x="217" y="3231"/>
                </a:lnTo>
                <a:lnTo>
                  <a:pt x="249" y="3246"/>
                </a:lnTo>
                <a:lnTo>
                  <a:pt x="281" y="3259"/>
                </a:lnTo>
                <a:lnTo>
                  <a:pt x="313" y="3269"/>
                </a:lnTo>
                <a:lnTo>
                  <a:pt x="343" y="3273"/>
                </a:lnTo>
                <a:lnTo>
                  <a:pt x="373" y="3276"/>
                </a:lnTo>
                <a:lnTo>
                  <a:pt x="373" y="1757"/>
                </a:lnTo>
                <a:lnTo>
                  <a:pt x="570" y="1758"/>
                </a:lnTo>
                <a:lnTo>
                  <a:pt x="574" y="4850"/>
                </a:lnTo>
                <a:lnTo>
                  <a:pt x="1072" y="4852"/>
                </a:lnTo>
                <a:lnTo>
                  <a:pt x="1070" y="2819"/>
                </a:lnTo>
                <a:lnTo>
                  <a:pt x="1252" y="2819"/>
                </a:lnTo>
                <a:lnTo>
                  <a:pt x="1252" y="2824"/>
                </a:lnTo>
                <a:lnTo>
                  <a:pt x="1252" y="2836"/>
                </a:lnTo>
                <a:lnTo>
                  <a:pt x="1252" y="2858"/>
                </a:lnTo>
                <a:lnTo>
                  <a:pt x="1252" y="2886"/>
                </a:lnTo>
                <a:lnTo>
                  <a:pt x="1252" y="2922"/>
                </a:lnTo>
                <a:lnTo>
                  <a:pt x="1253" y="2964"/>
                </a:lnTo>
                <a:lnTo>
                  <a:pt x="1253" y="3012"/>
                </a:lnTo>
                <a:lnTo>
                  <a:pt x="1253" y="3065"/>
                </a:lnTo>
                <a:lnTo>
                  <a:pt x="1253" y="3124"/>
                </a:lnTo>
                <a:lnTo>
                  <a:pt x="1253" y="3188"/>
                </a:lnTo>
                <a:lnTo>
                  <a:pt x="1255" y="3257"/>
                </a:lnTo>
                <a:lnTo>
                  <a:pt x="1255" y="3329"/>
                </a:lnTo>
                <a:lnTo>
                  <a:pt x="1255" y="3404"/>
                </a:lnTo>
                <a:lnTo>
                  <a:pt x="1255" y="3482"/>
                </a:lnTo>
                <a:lnTo>
                  <a:pt x="1256" y="3563"/>
                </a:lnTo>
                <a:lnTo>
                  <a:pt x="1256" y="3645"/>
                </a:lnTo>
                <a:lnTo>
                  <a:pt x="1256" y="3729"/>
                </a:lnTo>
                <a:lnTo>
                  <a:pt x="1257" y="3814"/>
                </a:lnTo>
                <a:lnTo>
                  <a:pt x="1257" y="3900"/>
                </a:lnTo>
                <a:lnTo>
                  <a:pt x="1257" y="3985"/>
                </a:lnTo>
                <a:lnTo>
                  <a:pt x="1257" y="4071"/>
                </a:lnTo>
                <a:lnTo>
                  <a:pt x="1258" y="4155"/>
                </a:lnTo>
                <a:lnTo>
                  <a:pt x="1258" y="4238"/>
                </a:lnTo>
                <a:lnTo>
                  <a:pt x="1258" y="4319"/>
                </a:lnTo>
                <a:lnTo>
                  <a:pt x="1258" y="4399"/>
                </a:lnTo>
                <a:lnTo>
                  <a:pt x="1258" y="4475"/>
                </a:lnTo>
                <a:lnTo>
                  <a:pt x="1259" y="4548"/>
                </a:lnTo>
                <a:lnTo>
                  <a:pt x="1259" y="4618"/>
                </a:lnTo>
                <a:lnTo>
                  <a:pt x="1259" y="4683"/>
                </a:lnTo>
                <a:lnTo>
                  <a:pt x="1259" y="4744"/>
                </a:lnTo>
                <a:lnTo>
                  <a:pt x="1259" y="4800"/>
                </a:lnTo>
                <a:lnTo>
                  <a:pt x="1259" y="4850"/>
                </a:lnTo>
                <a:lnTo>
                  <a:pt x="1721" y="4852"/>
                </a:lnTo>
                <a:lnTo>
                  <a:pt x="1724" y="1757"/>
                </a:lnTo>
                <a:lnTo>
                  <a:pt x="1920" y="1757"/>
                </a:lnTo>
                <a:lnTo>
                  <a:pt x="1920" y="3236"/>
                </a:lnTo>
                <a:lnTo>
                  <a:pt x="1949" y="3234"/>
                </a:lnTo>
                <a:lnTo>
                  <a:pt x="1979" y="3229"/>
                </a:lnTo>
                <a:lnTo>
                  <a:pt x="2010" y="3220"/>
                </a:lnTo>
                <a:lnTo>
                  <a:pt x="2041" y="3208"/>
                </a:lnTo>
                <a:lnTo>
                  <a:pt x="2074" y="3194"/>
                </a:lnTo>
                <a:lnTo>
                  <a:pt x="2104" y="3177"/>
                </a:lnTo>
                <a:lnTo>
                  <a:pt x="2134" y="3158"/>
                </a:lnTo>
                <a:lnTo>
                  <a:pt x="2163" y="3136"/>
                </a:lnTo>
                <a:lnTo>
                  <a:pt x="2190" y="3112"/>
                </a:lnTo>
                <a:lnTo>
                  <a:pt x="2214" y="3087"/>
                </a:lnTo>
                <a:lnTo>
                  <a:pt x="2236" y="3059"/>
                </a:lnTo>
                <a:lnTo>
                  <a:pt x="2255" y="3031"/>
                </a:lnTo>
                <a:lnTo>
                  <a:pt x="2270" y="3002"/>
                </a:lnTo>
                <a:lnTo>
                  <a:pt x="2282" y="2972"/>
                </a:lnTo>
                <a:lnTo>
                  <a:pt x="2290" y="2941"/>
                </a:lnTo>
                <a:lnTo>
                  <a:pt x="2292" y="2910"/>
                </a:lnTo>
                <a:lnTo>
                  <a:pt x="2292" y="1500"/>
                </a:lnTo>
                <a:lnTo>
                  <a:pt x="2290" y="1470"/>
                </a:lnTo>
                <a:lnTo>
                  <a:pt x="2285" y="1439"/>
                </a:lnTo>
                <a:lnTo>
                  <a:pt x="2276" y="1410"/>
                </a:lnTo>
                <a:lnTo>
                  <a:pt x="2265" y="1382"/>
                </a:lnTo>
                <a:lnTo>
                  <a:pt x="2251" y="1354"/>
                </a:lnTo>
                <a:lnTo>
                  <a:pt x="2234" y="1329"/>
                </a:lnTo>
                <a:lnTo>
                  <a:pt x="2215" y="1304"/>
                </a:lnTo>
                <a:lnTo>
                  <a:pt x="2194" y="1282"/>
                </a:lnTo>
                <a:lnTo>
                  <a:pt x="2171" y="1262"/>
                </a:lnTo>
                <a:lnTo>
                  <a:pt x="2146" y="1242"/>
                </a:lnTo>
                <a:lnTo>
                  <a:pt x="2121" y="1227"/>
                </a:lnTo>
                <a:lnTo>
                  <a:pt x="2093" y="1212"/>
                </a:lnTo>
                <a:lnTo>
                  <a:pt x="2065" y="1201"/>
                </a:lnTo>
                <a:lnTo>
                  <a:pt x="2038" y="1194"/>
                </a:lnTo>
                <a:lnTo>
                  <a:pt x="2009" y="1188"/>
                </a:lnTo>
                <a:lnTo>
                  <a:pt x="1980" y="1187"/>
                </a:lnTo>
                <a:lnTo>
                  <a:pt x="323" y="1187"/>
                </a:lnTo>
                <a:close/>
                <a:moveTo>
                  <a:pt x="1106" y="0"/>
                </a:moveTo>
                <a:lnTo>
                  <a:pt x="1153" y="3"/>
                </a:lnTo>
                <a:lnTo>
                  <a:pt x="1199" y="10"/>
                </a:lnTo>
                <a:lnTo>
                  <a:pt x="1244" y="23"/>
                </a:lnTo>
                <a:lnTo>
                  <a:pt x="1286" y="40"/>
                </a:lnTo>
                <a:lnTo>
                  <a:pt x="1326" y="60"/>
                </a:lnTo>
                <a:lnTo>
                  <a:pt x="1364" y="86"/>
                </a:lnTo>
                <a:lnTo>
                  <a:pt x="1399" y="115"/>
                </a:lnTo>
                <a:lnTo>
                  <a:pt x="1432" y="147"/>
                </a:lnTo>
                <a:lnTo>
                  <a:pt x="1462" y="183"/>
                </a:lnTo>
                <a:lnTo>
                  <a:pt x="1488" y="222"/>
                </a:lnTo>
                <a:lnTo>
                  <a:pt x="1511" y="263"/>
                </a:lnTo>
                <a:lnTo>
                  <a:pt x="1531" y="306"/>
                </a:lnTo>
                <a:lnTo>
                  <a:pt x="1546" y="353"/>
                </a:lnTo>
                <a:lnTo>
                  <a:pt x="1557" y="400"/>
                </a:lnTo>
                <a:lnTo>
                  <a:pt x="1564" y="451"/>
                </a:lnTo>
                <a:lnTo>
                  <a:pt x="1567" y="501"/>
                </a:lnTo>
                <a:lnTo>
                  <a:pt x="1564" y="552"/>
                </a:lnTo>
                <a:lnTo>
                  <a:pt x="1557" y="603"/>
                </a:lnTo>
                <a:lnTo>
                  <a:pt x="1546" y="651"/>
                </a:lnTo>
                <a:lnTo>
                  <a:pt x="1531" y="697"/>
                </a:lnTo>
                <a:lnTo>
                  <a:pt x="1511" y="740"/>
                </a:lnTo>
                <a:lnTo>
                  <a:pt x="1488" y="782"/>
                </a:lnTo>
                <a:lnTo>
                  <a:pt x="1462" y="821"/>
                </a:lnTo>
                <a:lnTo>
                  <a:pt x="1432" y="857"/>
                </a:lnTo>
                <a:lnTo>
                  <a:pt x="1399" y="889"/>
                </a:lnTo>
                <a:lnTo>
                  <a:pt x="1364" y="918"/>
                </a:lnTo>
                <a:lnTo>
                  <a:pt x="1326" y="944"/>
                </a:lnTo>
                <a:lnTo>
                  <a:pt x="1286" y="965"/>
                </a:lnTo>
                <a:lnTo>
                  <a:pt x="1244" y="982"/>
                </a:lnTo>
                <a:lnTo>
                  <a:pt x="1199" y="994"/>
                </a:lnTo>
                <a:lnTo>
                  <a:pt x="1153" y="1003"/>
                </a:lnTo>
                <a:lnTo>
                  <a:pt x="1106" y="1005"/>
                </a:lnTo>
                <a:lnTo>
                  <a:pt x="1059" y="1003"/>
                </a:lnTo>
                <a:lnTo>
                  <a:pt x="1014" y="994"/>
                </a:lnTo>
                <a:lnTo>
                  <a:pt x="970" y="982"/>
                </a:lnTo>
                <a:lnTo>
                  <a:pt x="928" y="965"/>
                </a:lnTo>
                <a:lnTo>
                  <a:pt x="887" y="944"/>
                </a:lnTo>
                <a:lnTo>
                  <a:pt x="850" y="918"/>
                </a:lnTo>
                <a:lnTo>
                  <a:pt x="814" y="889"/>
                </a:lnTo>
                <a:lnTo>
                  <a:pt x="781" y="857"/>
                </a:lnTo>
                <a:lnTo>
                  <a:pt x="751" y="821"/>
                </a:lnTo>
                <a:lnTo>
                  <a:pt x="725" y="782"/>
                </a:lnTo>
                <a:lnTo>
                  <a:pt x="702" y="740"/>
                </a:lnTo>
                <a:lnTo>
                  <a:pt x="681" y="697"/>
                </a:lnTo>
                <a:lnTo>
                  <a:pt x="666" y="651"/>
                </a:lnTo>
                <a:lnTo>
                  <a:pt x="655" y="603"/>
                </a:lnTo>
                <a:lnTo>
                  <a:pt x="647" y="552"/>
                </a:lnTo>
                <a:lnTo>
                  <a:pt x="645" y="501"/>
                </a:lnTo>
                <a:lnTo>
                  <a:pt x="647" y="451"/>
                </a:lnTo>
                <a:lnTo>
                  <a:pt x="655" y="400"/>
                </a:lnTo>
                <a:lnTo>
                  <a:pt x="666" y="353"/>
                </a:lnTo>
                <a:lnTo>
                  <a:pt x="681" y="306"/>
                </a:lnTo>
                <a:lnTo>
                  <a:pt x="702" y="263"/>
                </a:lnTo>
                <a:lnTo>
                  <a:pt x="725" y="222"/>
                </a:lnTo>
                <a:lnTo>
                  <a:pt x="751" y="183"/>
                </a:lnTo>
                <a:lnTo>
                  <a:pt x="781" y="147"/>
                </a:lnTo>
                <a:lnTo>
                  <a:pt x="814" y="115"/>
                </a:lnTo>
                <a:lnTo>
                  <a:pt x="850" y="86"/>
                </a:lnTo>
                <a:lnTo>
                  <a:pt x="887" y="60"/>
                </a:lnTo>
                <a:lnTo>
                  <a:pt x="928" y="40"/>
                </a:lnTo>
                <a:lnTo>
                  <a:pt x="970" y="23"/>
                </a:lnTo>
                <a:lnTo>
                  <a:pt x="1014" y="10"/>
                </a:lnTo>
                <a:lnTo>
                  <a:pt x="1059" y="3"/>
                </a:lnTo>
                <a:lnTo>
                  <a:pt x="1106" y="0"/>
                </a:lnTo>
                <a:close/>
              </a:path>
            </a:pathLst>
          </a:custGeom>
          <a:solidFill>
            <a:schemeClr val="hlink"/>
          </a:solidFill>
          <a:ln w="9525" cap="flat" cmpd="sng">
            <a:solidFill>
              <a:srgbClr val="777777"/>
            </a:solidFill>
            <a:prstDash val="solid"/>
            <a:round/>
            <a:headEnd type="none" w="med" len="med"/>
            <a:tailEnd type="none" w="med" len="med"/>
          </a:ln>
        </p:spPr>
        <p:txBody>
          <a:bodyPr/>
          <a:lstStyle/>
          <a:p>
            <a:endParaRPr lang="fr-FR" dirty="0">
              <a:latin typeface="Calibri" panose="020F0502020204030204" pitchFamily="34" charset="0"/>
            </a:endParaRPr>
          </a:p>
        </p:txBody>
      </p:sp>
      <p:sp>
        <p:nvSpPr>
          <p:cNvPr id="48137" name="Freeform 12"/>
          <p:cNvSpPr>
            <a:spLocks noEditPoints="1"/>
          </p:cNvSpPr>
          <p:nvPr/>
        </p:nvSpPr>
        <p:spPr bwMode="auto">
          <a:xfrm>
            <a:off x="4360863" y="1785938"/>
            <a:ext cx="301625" cy="636587"/>
          </a:xfrm>
          <a:custGeom>
            <a:avLst/>
            <a:gdLst>
              <a:gd name="T0" fmla="*/ 608513439 w 2292"/>
              <a:gd name="T1" fmla="*/ 2147483647 h 4852"/>
              <a:gd name="T2" fmla="*/ 412504517 w 2292"/>
              <a:gd name="T3" fmla="*/ 2147483647 h 4852"/>
              <a:gd name="T4" fmla="*/ 239304264 w 2292"/>
              <a:gd name="T5" fmla="*/ 2147483647 h 4852"/>
              <a:gd name="T6" fmla="*/ 102558938 w 2292"/>
              <a:gd name="T7" fmla="*/ 2147483647 h 4852"/>
              <a:gd name="T8" fmla="*/ 18236206 w 2292"/>
              <a:gd name="T9" fmla="*/ 2147483647 h 4852"/>
              <a:gd name="T10" fmla="*/ 0 w 2292"/>
              <a:gd name="T11" fmla="*/ 2147483647 h 4852"/>
              <a:gd name="T12" fmla="*/ 47867831 w 2292"/>
              <a:gd name="T13" fmla="*/ 2147483647 h 4852"/>
              <a:gd name="T14" fmla="*/ 177772396 w 2292"/>
              <a:gd name="T15" fmla="*/ 2147483647 h 4852"/>
              <a:gd name="T16" fmla="*/ 357813558 w 2292"/>
              <a:gd name="T17" fmla="*/ 2147483647 h 4852"/>
              <a:gd name="T18" fmla="*/ 567486140 w 2292"/>
              <a:gd name="T19" fmla="*/ 2147483647 h 4852"/>
              <a:gd name="T20" fmla="*/ 781713494 w 2292"/>
              <a:gd name="T21" fmla="*/ 2147483647 h 4852"/>
              <a:gd name="T22" fmla="*/ 1299063579 w 2292"/>
              <a:gd name="T23" fmla="*/ 2147483647 h 4852"/>
              <a:gd name="T24" fmla="*/ 2147483647 w 2292"/>
              <a:gd name="T25" fmla="*/ 2147483647 h 4852"/>
              <a:gd name="T26" fmla="*/ 2147483647 w 2292"/>
              <a:gd name="T27" fmla="*/ 2147483647 h 4852"/>
              <a:gd name="T28" fmla="*/ 2147483647 w 2292"/>
              <a:gd name="T29" fmla="*/ 2147483647 h 4852"/>
              <a:gd name="T30" fmla="*/ 2147483647 w 2292"/>
              <a:gd name="T31" fmla="*/ 2147483647 h 4852"/>
              <a:gd name="T32" fmla="*/ 2147483647 w 2292"/>
              <a:gd name="T33" fmla="*/ 2147483647 h 4852"/>
              <a:gd name="T34" fmla="*/ 2147483647 w 2292"/>
              <a:gd name="T35" fmla="*/ 2147483647 h 4852"/>
              <a:gd name="T36" fmla="*/ 2147483647 w 2292"/>
              <a:gd name="T37" fmla="*/ 2147483647 h 4852"/>
              <a:gd name="T38" fmla="*/ 2147483647 w 2292"/>
              <a:gd name="T39" fmla="*/ 2147483647 h 4852"/>
              <a:gd name="T40" fmla="*/ 2147483647 w 2292"/>
              <a:gd name="T41" fmla="*/ 2147483647 h 4852"/>
              <a:gd name="T42" fmla="*/ 2147483647 w 2292"/>
              <a:gd name="T43" fmla="*/ 2147483647 h 4852"/>
              <a:gd name="T44" fmla="*/ 2147483647 w 2292"/>
              <a:gd name="T45" fmla="*/ 2147483647 h 4852"/>
              <a:gd name="T46" fmla="*/ 2147483647 w 2292"/>
              <a:gd name="T47" fmla="*/ 2147483647 h 4852"/>
              <a:gd name="T48" fmla="*/ 2147483647 w 2292"/>
              <a:gd name="T49" fmla="*/ 2147483647 h 4852"/>
              <a:gd name="T50" fmla="*/ 2147483647 w 2292"/>
              <a:gd name="T51" fmla="*/ 2147483647 h 4852"/>
              <a:gd name="T52" fmla="*/ 2147483647 w 2292"/>
              <a:gd name="T53" fmla="*/ 2147483647 h 4852"/>
              <a:gd name="T54" fmla="*/ 2147483647 w 2292"/>
              <a:gd name="T55" fmla="*/ 2147483647 h 4852"/>
              <a:gd name="T56" fmla="*/ 2147483647 w 2292"/>
              <a:gd name="T57" fmla="*/ 2147483647 h 4852"/>
              <a:gd name="T58" fmla="*/ 2147483647 w 2292"/>
              <a:gd name="T59" fmla="*/ 2147483647 h 4852"/>
              <a:gd name="T60" fmla="*/ 2147483647 w 2292"/>
              <a:gd name="T61" fmla="*/ 2147483647 h 4852"/>
              <a:gd name="T62" fmla="*/ 2147483647 w 2292"/>
              <a:gd name="T63" fmla="*/ 2147483647 h 4852"/>
              <a:gd name="T64" fmla="*/ 2147483647 w 2292"/>
              <a:gd name="T65" fmla="*/ 2147483647 h 4852"/>
              <a:gd name="T66" fmla="*/ 2147483647 w 2292"/>
              <a:gd name="T67" fmla="*/ 2147483647 h 4852"/>
              <a:gd name="T68" fmla="*/ 2147483647 w 2292"/>
              <a:gd name="T69" fmla="*/ 2147483647 h 4852"/>
              <a:gd name="T70" fmla="*/ 2147483647 w 2292"/>
              <a:gd name="T71" fmla="*/ 2147483647 h 4852"/>
              <a:gd name="T72" fmla="*/ 2147483647 w 2292"/>
              <a:gd name="T73" fmla="*/ 0 h 4852"/>
              <a:gd name="T74" fmla="*/ 2147483647 w 2292"/>
              <a:gd name="T75" fmla="*/ 51950848 h 4852"/>
              <a:gd name="T76" fmla="*/ 2147483647 w 2292"/>
              <a:gd name="T77" fmla="*/ 194221999 h 4852"/>
              <a:gd name="T78" fmla="*/ 2147483647 w 2292"/>
              <a:gd name="T79" fmla="*/ 413300532 h 4852"/>
              <a:gd name="T80" fmla="*/ 2147483647 w 2292"/>
              <a:gd name="T81" fmla="*/ 691077887 h 4852"/>
              <a:gd name="T82" fmla="*/ 2147483647 w 2292"/>
              <a:gd name="T83" fmla="*/ 1018567917 h 4852"/>
              <a:gd name="T84" fmla="*/ 2147483647 w 2292"/>
              <a:gd name="T85" fmla="*/ 1361843776 h 4852"/>
              <a:gd name="T86" fmla="*/ 2147483647 w 2292"/>
              <a:gd name="T87" fmla="*/ 1671259570 h 4852"/>
              <a:gd name="T88" fmla="*/ 2147483647 w 2292"/>
              <a:gd name="T89" fmla="*/ 1935488727 h 4852"/>
              <a:gd name="T90" fmla="*/ 2147483647 w 2292"/>
              <a:gd name="T91" fmla="*/ 2131983584 h 4852"/>
              <a:gd name="T92" fmla="*/ 2147483647 w 2292"/>
              <a:gd name="T93" fmla="*/ 2147483647 h 4852"/>
              <a:gd name="T94" fmla="*/ 2147483647 w 2292"/>
              <a:gd name="T95" fmla="*/ 2147483647 h 4852"/>
              <a:gd name="T96" fmla="*/ 2114979386 w 2292"/>
              <a:gd name="T97" fmla="*/ 2147483647 h 4852"/>
              <a:gd name="T98" fmla="*/ 1855170355 w 2292"/>
              <a:gd name="T99" fmla="*/ 2007768874 h 4852"/>
              <a:gd name="T100" fmla="*/ 1652321575 w 2292"/>
              <a:gd name="T101" fmla="*/ 1766106272 h 4852"/>
              <a:gd name="T102" fmla="*/ 1517862156 w 2292"/>
              <a:gd name="T103" fmla="*/ 1470254551 h 4852"/>
              <a:gd name="T104" fmla="*/ 1469994868 w 2292"/>
              <a:gd name="T105" fmla="*/ 1131489641 h 4852"/>
              <a:gd name="T106" fmla="*/ 1517862156 w 2292"/>
              <a:gd name="T107" fmla="*/ 797234630 h 4852"/>
              <a:gd name="T108" fmla="*/ 1652321575 w 2292"/>
              <a:gd name="T109" fmla="*/ 501383040 h 4852"/>
              <a:gd name="T110" fmla="*/ 1855170355 w 2292"/>
              <a:gd name="T111" fmla="*/ 259720110 h 4852"/>
              <a:gd name="T112" fmla="*/ 2114979386 w 2292"/>
              <a:gd name="T113" fmla="*/ 90337491 h 4852"/>
              <a:gd name="T114" fmla="*/ 2147483647 w 2292"/>
              <a:gd name="T115" fmla="*/ 6782170 h 485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292"/>
              <a:gd name="T175" fmla="*/ 0 h 4852"/>
              <a:gd name="T176" fmla="*/ 2292 w 2292"/>
              <a:gd name="T177" fmla="*/ 4852 h 485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292" h="4852">
                <a:moveTo>
                  <a:pt x="323" y="1187"/>
                </a:moveTo>
                <a:lnTo>
                  <a:pt x="294" y="1189"/>
                </a:lnTo>
                <a:lnTo>
                  <a:pt x="267" y="1195"/>
                </a:lnTo>
                <a:lnTo>
                  <a:pt x="238" y="1205"/>
                </a:lnTo>
                <a:lnTo>
                  <a:pt x="209" y="1217"/>
                </a:lnTo>
                <a:lnTo>
                  <a:pt x="181" y="1233"/>
                </a:lnTo>
                <a:lnTo>
                  <a:pt x="155" y="1252"/>
                </a:lnTo>
                <a:lnTo>
                  <a:pt x="129" y="1272"/>
                </a:lnTo>
                <a:lnTo>
                  <a:pt x="105" y="1295"/>
                </a:lnTo>
                <a:lnTo>
                  <a:pt x="84" y="1319"/>
                </a:lnTo>
                <a:lnTo>
                  <a:pt x="63" y="1346"/>
                </a:lnTo>
                <a:lnTo>
                  <a:pt x="45" y="1375"/>
                </a:lnTo>
                <a:lnTo>
                  <a:pt x="29" y="1404"/>
                </a:lnTo>
                <a:lnTo>
                  <a:pt x="17" y="1433"/>
                </a:lnTo>
                <a:lnTo>
                  <a:pt x="8" y="1464"/>
                </a:lnTo>
                <a:lnTo>
                  <a:pt x="3" y="1494"/>
                </a:lnTo>
                <a:lnTo>
                  <a:pt x="0" y="1525"/>
                </a:lnTo>
                <a:lnTo>
                  <a:pt x="0" y="2935"/>
                </a:lnTo>
                <a:lnTo>
                  <a:pt x="3" y="2966"/>
                </a:lnTo>
                <a:lnTo>
                  <a:pt x="10" y="2998"/>
                </a:lnTo>
                <a:lnTo>
                  <a:pt x="21" y="3029"/>
                </a:lnTo>
                <a:lnTo>
                  <a:pt x="37" y="3059"/>
                </a:lnTo>
                <a:lnTo>
                  <a:pt x="56" y="3089"/>
                </a:lnTo>
                <a:lnTo>
                  <a:pt x="78" y="3117"/>
                </a:lnTo>
                <a:lnTo>
                  <a:pt x="102" y="3143"/>
                </a:lnTo>
                <a:lnTo>
                  <a:pt x="128" y="3169"/>
                </a:lnTo>
                <a:lnTo>
                  <a:pt x="157" y="3192"/>
                </a:lnTo>
                <a:lnTo>
                  <a:pt x="187" y="3212"/>
                </a:lnTo>
                <a:lnTo>
                  <a:pt x="217" y="3231"/>
                </a:lnTo>
                <a:lnTo>
                  <a:pt x="249" y="3246"/>
                </a:lnTo>
                <a:lnTo>
                  <a:pt x="281" y="3259"/>
                </a:lnTo>
                <a:lnTo>
                  <a:pt x="313" y="3269"/>
                </a:lnTo>
                <a:lnTo>
                  <a:pt x="343" y="3273"/>
                </a:lnTo>
                <a:lnTo>
                  <a:pt x="373" y="3276"/>
                </a:lnTo>
                <a:lnTo>
                  <a:pt x="373" y="1757"/>
                </a:lnTo>
                <a:lnTo>
                  <a:pt x="570" y="1758"/>
                </a:lnTo>
                <a:lnTo>
                  <a:pt x="574" y="4850"/>
                </a:lnTo>
                <a:lnTo>
                  <a:pt x="1072" y="4852"/>
                </a:lnTo>
                <a:lnTo>
                  <a:pt x="1070" y="2819"/>
                </a:lnTo>
                <a:lnTo>
                  <a:pt x="1252" y="2819"/>
                </a:lnTo>
                <a:lnTo>
                  <a:pt x="1252" y="2824"/>
                </a:lnTo>
                <a:lnTo>
                  <a:pt x="1252" y="2836"/>
                </a:lnTo>
                <a:lnTo>
                  <a:pt x="1252" y="2858"/>
                </a:lnTo>
                <a:lnTo>
                  <a:pt x="1252" y="2886"/>
                </a:lnTo>
                <a:lnTo>
                  <a:pt x="1252" y="2922"/>
                </a:lnTo>
                <a:lnTo>
                  <a:pt x="1253" y="2964"/>
                </a:lnTo>
                <a:lnTo>
                  <a:pt x="1253" y="3012"/>
                </a:lnTo>
                <a:lnTo>
                  <a:pt x="1253" y="3065"/>
                </a:lnTo>
                <a:lnTo>
                  <a:pt x="1253" y="3124"/>
                </a:lnTo>
                <a:lnTo>
                  <a:pt x="1253" y="3188"/>
                </a:lnTo>
                <a:lnTo>
                  <a:pt x="1255" y="3257"/>
                </a:lnTo>
                <a:lnTo>
                  <a:pt x="1255" y="3329"/>
                </a:lnTo>
                <a:lnTo>
                  <a:pt x="1255" y="3404"/>
                </a:lnTo>
                <a:lnTo>
                  <a:pt x="1255" y="3482"/>
                </a:lnTo>
                <a:lnTo>
                  <a:pt x="1256" y="3563"/>
                </a:lnTo>
                <a:lnTo>
                  <a:pt x="1256" y="3645"/>
                </a:lnTo>
                <a:lnTo>
                  <a:pt x="1256" y="3729"/>
                </a:lnTo>
                <a:lnTo>
                  <a:pt x="1257" y="3814"/>
                </a:lnTo>
                <a:lnTo>
                  <a:pt x="1257" y="3900"/>
                </a:lnTo>
                <a:lnTo>
                  <a:pt x="1257" y="3985"/>
                </a:lnTo>
                <a:lnTo>
                  <a:pt x="1257" y="4071"/>
                </a:lnTo>
                <a:lnTo>
                  <a:pt x="1258" y="4155"/>
                </a:lnTo>
                <a:lnTo>
                  <a:pt x="1258" y="4238"/>
                </a:lnTo>
                <a:lnTo>
                  <a:pt x="1258" y="4319"/>
                </a:lnTo>
                <a:lnTo>
                  <a:pt x="1258" y="4399"/>
                </a:lnTo>
                <a:lnTo>
                  <a:pt x="1258" y="4475"/>
                </a:lnTo>
                <a:lnTo>
                  <a:pt x="1259" y="4548"/>
                </a:lnTo>
                <a:lnTo>
                  <a:pt x="1259" y="4618"/>
                </a:lnTo>
                <a:lnTo>
                  <a:pt x="1259" y="4683"/>
                </a:lnTo>
                <a:lnTo>
                  <a:pt x="1259" y="4744"/>
                </a:lnTo>
                <a:lnTo>
                  <a:pt x="1259" y="4800"/>
                </a:lnTo>
                <a:lnTo>
                  <a:pt x="1259" y="4850"/>
                </a:lnTo>
                <a:lnTo>
                  <a:pt x="1721" y="4852"/>
                </a:lnTo>
                <a:lnTo>
                  <a:pt x="1724" y="1757"/>
                </a:lnTo>
                <a:lnTo>
                  <a:pt x="1920" y="1757"/>
                </a:lnTo>
                <a:lnTo>
                  <a:pt x="1920" y="3236"/>
                </a:lnTo>
                <a:lnTo>
                  <a:pt x="1949" y="3234"/>
                </a:lnTo>
                <a:lnTo>
                  <a:pt x="1979" y="3229"/>
                </a:lnTo>
                <a:lnTo>
                  <a:pt x="2010" y="3220"/>
                </a:lnTo>
                <a:lnTo>
                  <a:pt x="2041" y="3208"/>
                </a:lnTo>
                <a:lnTo>
                  <a:pt x="2074" y="3194"/>
                </a:lnTo>
                <a:lnTo>
                  <a:pt x="2104" y="3177"/>
                </a:lnTo>
                <a:lnTo>
                  <a:pt x="2134" y="3158"/>
                </a:lnTo>
                <a:lnTo>
                  <a:pt x="2163" y="3136"/>
                </a:lnTo>
                <a:lnTo>
                  <a:pt x="2190" y="3112"/>
                </a:lnTo>
                <a:lnTo>
                  <a:pt x="2214" y="3087"/>
                </a:lnTo>
                <a:lnTo>
                  <a:pt x="2236" y="3059"/>
                </a:lnTo>
                <a:lnTo>
                  <a:pt x="2255" y="3031"/>
                </a:lnTo>
                <a:lnTo>
                  <a:pt x="2270" y="3002"/>
                </a:lnTo>
                <a:lnTo>
                  <a:pt x="2282" y="2972"/>
                </a:lnTo>
                <a:lnTo>
                  <a:pt x="2290" y="2941"/>
                </a:lnTo>
                <a:lnTo>
                  <a:pt x="2292" y="2910"/>
                </a:lnTo>
                <a:lnTo>
                  <a:pt x="2292" y="1500"/>
                </a:lnTo>
                <a:lnTo>
                  <a:pt x="2290" y="1470"/>
                </a:lnTo>
                <a:lnTo>
                  <a:pt x="2285" y="1439"/>
                </a:lnTo>
                <a:lnTo>
                  <a:pt x="2276" y="1410"/>
                </a:lnTo>
                <a:lnTo>
                  <a:pt x="2265" y="1382"/>
                </a:lnTo>
                <a:lnTo>
                  <a:pt x="2251" y="1354"/>
                </a:lnTo>
                <a:lnTo>
                  <a:pt x="2234" y="1329"/>
                </a:lnTo>
                <a:lnTo>
                  <a:pt x="2215" y="1304"/>
                </a:lnTo>
                <a:lnTo>
                  <a:pt x="2194" y="1282"/>
                </a:lnTo>
                <a:lnTo>
                  <a:pt x="2171" y="1262"/>
                </a:lnTo>
                <a:lnTo>
                  <a:pt x="2146" y="1242"/>
                </a:lnTo>
                <a:lnTo>
                  <a:pt x="2121" y="1227"/>
                </a:lnTo>
                <a:lnTo>
                  <a:pt x="2093" y="1212"/>
                </a:lnTo>
                <a:lnTo>
                  <a:pt x="2065" y="1201"/>
                </a:lnTo>
                <a:lnTo>
                  <a:pt x="2038" y="1194"/>
                </a:lnTo>
                <a:lnTo>
                  <a:pt x="2009" y="1188"/>
                </a:lnTo>
                <a:lnTo>
                  <a:pt x="1980" y="1187"/>
                </a:lnTo>
                <a:lnTo>
                  <a:pt x="323" y="1187"/>
                </a:lnTo>
                <a:close/>
                <a:moveTo>
                  <a:pt x="1106" y="0"/>
                </a:moveTo>
                <a:lnTo>
                  <a:pt x="1153" y="3"/>
                </a:lnTo>
                <a:lnTo>
                  <a:pt x="1199" y="10"/>
                </a:lnTo>
                <a:lnTo>
                  <a:pt x="1244" y="23"/>
                </a:lnTo>
                <a:lnTo>
                  <a:pt x="1286" y="40"/>
                </a:lnTo>
                <a:lnTo>
                  <a:pt x="1326" y="60"/>
                </a:lnTo>
                <a:lnTo>
                  <a:pt x="1364" y="86"/>
                </a:lnTo>
                <a:lnTo>
                  <a:pt x="1399" y="115"/>
                </a:lnTo>
                <a:lnTo>
                  <a:pt x="1432" y="147"/>
                </a:lnTo>
                <a:lnTo>
                  <a:pt x="1462" y="183"/>
                </a:lnTo>
                <a:lnTo>
                  <a:pt x="1488" y="222"/>
                </a:lnTo>
                <a:lnTo>
                  <a:pt x="1511" y="263"/>
                </a:lnTo>
                <a:lnTo>
                  <a:pt x="1531" y="306"/>
                </a:lnTo>
                <a:lnTo>
                  <a:pt x="1546" y="353"/>
                </a:lnTo>
                <a:lnTo>
                  <a:pt x="1557" y="400"/>
                </a:lnTo>
                <a:lnTo>
                  <a:pt x="1564" y="451"/>
                </a:lnTo>
                <a:lnTo>
                  <a:pt x="1567" y="501"/>
                </a:lnTo>
                <a:lnTo>
                  <a:pt x="1564" y="552"/>
                </a:lnTo>
                <a:lnTo>
                  <a:pt x="1557" y="603"/>
                </a:lnTo>
                <a:lnTo>
                  <a:pt x="1546" y="651"/>
                </a:lnTo>
                <a:lnTo>
                  <a:pt x="1531" y="697"/>
                </a:lnTo>
                <a:lnTo>
                  <a:pt x="1511" y="740"/>
                </a:lnTo>
                <a:lnTo>
                  <a:pt x="1488" y="782"/>
                </a:lnTo>
                <a:lnTo>
                  <a:pt x="1462" y="821"/>
                </a:lnTo>
                <a:lnTo>
                  <a:pt x="1432" y="857"/>
                </a:lnTo>
                <a:lnTo>
                  <a:pt x="1399" y="889"/>
                </a:lnTo>
                <a:lnTo>
                  <a:pt x="1364" y="918"/>
                </a:lnTo>
                <a:lnTo>
                  <a:pt x="1326" y="944"/>
                </a:lnTo>
                <a:lnTo>
                  <a:pt x="1286" y="965"/>
                </a:lnTo>
                <a:lnTo>
                  <a:pt x="1244" y="982"/>
                </a:lnTo>
                <a:lnTo>
                  <a:pt x="1199" y="994"/>
                </a:lnTo>
                <a:lnTo>
                  <a:pt x="1153" y="1003"/>
                </a:lnTo>
                <a:lnTo>
                  <a:pt x="1106" y="1005"/>
                </a:lnTo>
                <a:lnTo>
                  <a:pt x="1059" y="1003"/>
                </a:lnTo>
                <a:lnTo>
                  <a:pt x="1014" y="994"/>
                </a:lnTo>
                <a:lnTo>
                  <a:pt x="970" y="982"/>
                </a:lnTo>
                <a:lnTo>
                  <a:pt x="928" y="965"/>
                </a:lnTo>
                <a:lnTo>
                  <a:pt x="887" y="944"/>
                </a:lnTo>
                <a:lnTo>
                  <a:pt x="850" y="918"/>
                </a:lnTo>
                <a:lnTo>
                  <a:pt x="814" y="889"/>
                </a:lnTo>
                <a:lnTo>
                  <a:pt x="781" y="857"/>
                </a:lnTo>
                <a:lnTo>
                  <a:pt x="751" y="821"/>
                </a:lnTo>
                <a:lnTo>
                  <a:pt x="725" y="782"/>
                </a:lnTo>
                <a:lnTo>
                  <a:pt x="702" y="740"/>
                </a:lnTo>
                <a:lnTo>
                  <a:pt x="681" y="697"/>
                </a:lnTo>
                <a:lnTo>
                  <a:pt x="666" y="651"/>
                </a:lnTo>
                <a:lnTo>
                  <a:pt x="655" y="603"/>
                </a:lnTo>
                <a:lnTo>
                  <a:pt x="647" y="552"/>
                </a:lnTo>
                <a:lnTo>
                  <a:pt x="645" y="501"/>
                </a:lnTo>
                <a:lnTo>
                  <a:pt x="647" y="451"/>
                </a:lnTo>
                <a:lnTo>
                  <a:pt x="655" y="400"/>
                </a:lnTo>
                <a:lnTo>
                  <a:pt x="666" y="353"/>
                </a:lnTo>
                <a:lnTo>
                  <a:pt x="681" y="306"/>
                </a:lnTo>
                <a:lnTo>
                  <a:pt x="702" y="263"/>
                </a:lnTo>
                <a:lnTo>
                  <a:pt x="725" y="222"/>
                </a:lnTo>
                <a:lnTo>
                  <a:pt x="751" y="183"/>
                </a:lnTo>
                <a:lnTo>
                  <a:pt x="781" y="147"/>
                </a:lnTo>
                <a:lnTo>
                  <a:pt x="814" y="115"/>
                </a:lnTo>
                <a:lnTo>
                  <a:pt x="850" y="86"/>
                </a:lnTo>
                <a:lnTo>
                  <a:pt x="887" y="60"/>
                </a:lnTo>
                <a:lnTo>
                  <a:pt x="928" y="40"/>
                </a:lnTo>
                <a:lnTo>
                  <a:pt x="970" y="23"/>
                </a:lnTo>
                <a:lnTo>
                  <a:pt x="1014" y="10"/>
                </a:lnTo>
                <a:lnTo>
                  <a:pt x="1059" y="3"/>
                </a:lnTo>
                <a:lnTo>
                  <a:pt x="1106" y="0"/>
                </a:lnTo>
                <a:close/>
              </a:path>
            </a:pathLst>
          </a:custGeom>
          <a:solidFill>
            <a:schemeClr val="hlink"/>
          </a:solidFill>
          <a:ln w="9525" cap="flat" cmpd="sng">
            <a:solidFill>
              <a:srgbClr val="777777"/>
            </a:solidFill>
            <a:prstDash val="solid"/>
            <a:round/>
            <a:headEnd type="none" w="med" len="med"/>
            <a:tailEnd type="none" w="med" len="med"/>
          </a:ln>
        </p:spPr>
        <p:txBody>
          <a:bodyPr/>
          <a:lstStyle/>
          <a:p>
            <a:endParaRPr lang="fr-FR" dirty="0">
              <a:latin typeface="Calibri" panose="020F0502020204030204" pitchFamily="34" charset="0"/>
            </a:endParaRPr>
          </a:p>
        </p:txBody>
      </p:sp>
      <p:sp>
        <p:nvSpPr>
          <p:cNvPr id="48138" name="Freeform 13"/>
          <p:cNvSpPr>
            <a:spLocks noEditPoints="1"/>
          </p:cNvSpPr>
          <p:nvPr/>
        </p:nvSpPr>
        <p:spPr bwMode="auto">
          <a:xfrm>
            <a:off x="4735513" y="1785938"/>
            <a:ext cx="301625" cy="636587"/>
          </a:xfrm>
          <a:custGeom>
            <a:avLst/>
            <a:gdLst>
              <a:gd name="T0" fmla="*/ 608513439 w 2292"/>
              <a:gd name="T1" fmla="*/ 2147483647 h 4852"/>
              <a:gd name="T2" fmla="*/ 412504517 w 2292"/>
              <a:gd name="T3" fmla="*/ 2147483647 h 4852"/>
              <a:gd name="T4" fmla="*/ 239304264 w 2292"/>
              <a:gd name="T5" fmla="*/ 2147483647 h 4852"/>
              <a:gd name="T6" fmla="*/ 102558938 w 2292"/>
              <a:gd name="T7" fmla="*/ 2147483647 h 4852"/>
              <a:gd name="T8" fmla="*/ 18236206 w 2292"/>
              <a:gd name="T9" fmla="*/ 2147483647 h 4852"/>
              <a:gd name="T10" fmla="*/ 0 w 2292"/>
              <a:gd name="T11" fmla="*/ 2147483647 h 4852"/>
              <a:gd name="T12" fmla="*/ 47867831 w 2292"/>
              <a:gd name="T13" fmla="*/ 2147483647 h 4852"/>
              <a:gd name="T14" fmla="*/ 177772396 w 2292"/>
              <a:gd name="T15" fmla="*/ 2147483647 h 4852"/>
              <a:gd name="T16" fmla="*/ 357813558 w 2292"/>
              <a:gd name="T17" fmla="*/ 2147483647 h 4852"/>
              <a:gd name="T18" fmla="*/ 567486140 w 2292"/>
              <a:gd name="T19" fmla="*/ 2147483647 h 4852"/>
              <a:gd name="T20" fmla="*/ 781713494 w 2292"/>
              <a:gd name="T21" fmla="*/ 2147483647 h 4852"/>
              <a:gd name="T22" fmla="*/ 1299063579 w 2292"/>
              <a:gd name="T23" fmla="*/ 2147483647 h 4852"/>
              <a:gd name="T24" fmla="*/ 2147483647 w 2292"/>
              <a:gd name="T25" fmla="*/ 2147483647 h 4852"/>
              <a:gd name="T26" fmla="*/ 2147483647 w 2292"/>
              <a:gd name="T27" fmla="*/ 2147483647 h 4852"/>
              <a:gd name="T28" fmla="*/ 2147483647 w 2292"/>
              <a:gd name="T29" fmla="*/ 2147483647 h 4852"/>
              <a:gd name="T30" fmla="*/ 2147483647 w 2292"/>
              <a:gd name="T31" fmla="*/ 2147483647 h 4852"/>
              <a:gd name="T32" fmla="*/ 2147483647 w 2292"/>
              <a:gd name="T33" fmla="*/ 2147483647 h 4852"/>
              <a:gd name="T34" fmla="*/ 2147483647 w 2292"/>
              <a:gd name="T35" fmla="*/ 2147483647 h 4852"/>
              <a:gd name="T36" fmla="*/ 2147483647 w 2292"/>
              <a:gd name="T37" fmla="*/ 2147483647 h 4852"/>
              <a:gd name="T38" fmla="*/ 2147483647 w 2292"/>
              <a:gd name="T39" fmla="*/ 2147483647 h 4852"/>
              <a:gd name="T40" fmla="*/ 2147483647 w 2292"/>
              <a:gd name="T41" fmla="*/ 2147483647 h 4852"/>
              <a:gd name="T42" fmla="*/ 2147483647 w 2292"/>
              <a:gd name="T43" fmla="*/ 2147483647 h 4852"/>
              <a:gd name="T44" fmla="*/ 2147483647 w 2292"/>
              <a:gd name="T45" fmla="*/ 2147483647 h 4852"/>
              <a:gd name="T46" fmla="*/ 2147483647 w 2292"/>
              <a:gd name="T47" fmla="*/ 2147483647 h 4852"/>
              <a:gd name="T48" fmla="*/ 2147483647 w 2292"/>
              <a:gd name="T49" fmla="*/ 2147483647 h 4852"/>
              <a:gd name="T50" fmla="*/ 2147483647 w 2292"/>
              <a:gd name="T51" fmla="*/ 2147483647 h 4852"/>
              <a:gd name="T52" fmla="*/ 2147483647 w 2292"/>
              <a:gd name="T53" fmla="*/ 2147483647 h 4852"/>
              <a:gd name="T54" fmla="*/ 2147483647 w 2292"/>
              <a:gd name="T55" fmla="*/ 2147483647 h 4852"/>
              <a:gd name="T56" fmla="*/ 2147483647 w 2292"/>
              <a:gd name="T57" fmla="*/ 2147483647 h 4852"/>
              <a:gd name="T58" fmla="*/ 2147483647 w 2292"/>
              <a:gd name="T59" fmla="*/ 2147483647 h 4852"/>
              <a:gd name="T60" fmla="*/ 2147483647 w 2292"/>
              <a:gd name="T61" fmla="*/ 2147483647 h 4852"/>
              <a:gd name="T62" fmla="*/ 2147483647 w 2292"/>
              <a:gd name="T63" fmla="*/ 2147483647 h 4852"/>
              <a:gd name="T64" fmla="*/ 2147483647 w 2292"/>
              <a:gd name="T65" fmla="*/ 2147483647 h 4852"/>
              <a:gd name="T66" fmla="*/ 2147483647 w 2292"/>
              <a:gd name="T67" fmla="*/ 2147483647 h 4852"/>
              <a:gd name="T68" fmla="*/ 2147483647 w 2292"/>
              <a:gd name="T69" fmla="*/ 2147483647 h 4852"/>
              <a:gd name="T70" fmla="*/ 2147483647 w 2292"/>
              <a:gd name="T71" fmla="*/ 2147483647 h 4852"/>
              <a:gd name="T72" fmla="*/ 2147483647 w 2292"/>
              <a:gd name="T73" fmla="*/ 0 h 4852"/>
              <a:gd name="T74" fmla="*/ 2147483647 w 2292"/>
              <a:gd name="T75" fmla="*/ 51950848 h 4852"/>
              <a:gd name="T76" fmla="*/ 2147483647 w 2292"/>
              <a:gd name="T77" fmla="*/ 194221999 h 4852"/>
              <a:gd name="T78" fmla="*/ 2147483647 w 2292"/>
              <a:gd name="T79" fmla="*/ 413300532 h 4852"/>
              <a:gd name="T80" fmla="*/ 2147483647 w 2292"/>
              <a:gd name="T81" fmla="*/ 691077887 h 4852"/>
              <a:gd name="T82" fmla="*/ 2147483647 w 2292"/>
              <a:gd name="T83" fmla="*/ 1018567917 h 4852"/>
              <a:gd name="T84" fmla="*/ 2147483647 w 2292"/>
              <a:gd name="T85" fmla="*/ 1361843776 h 4852"/>
              <a:gd name="T86" fmla="*/ 2147483647 w 2292"/>
              <a:gd name="T87" fmla="*/ 1671259570 h 4852"/>
              <a:gd name="T88" fmla="*/ 2147483647 w 2292"/>
              <a:gd name="T89" fmla="*/ 1935488727 h 4852"/>
              <a:gd name="T90" fmla="*/ 2147483647 w 2292"/>
              <a:gd name="T91" fmla="*/ 2131983584 h 4852"/>
              <a:gd name="T92" fmla="*/ 2147483647 w 2292"/>
              <a:gd name="T93" fmla="*/ 2147483647 h 4852"/>
              <a:gd name="T94" fmla="*/ 2147483647 w 2292"/>
              <a:gd name="T95" fmla="*/ 2147483647 h 4852"/>
              <a:gd name="T96" fmla="*/ 2114979386 w 2292"/>
              <a:gd name="T97" fmla="*/ 2147483647 h 4852"/>
              <a:gd name="T98" fmla="*/ 1855170355 w 2292"/>
              <a:gd name="T99" fmla="*/ 2007768874 h 4852"/>
              <a:gd name="T100" fmla="*/ 1652321575 w 2292"/>
              <a:gd name="T101" fmla="*/ 1766106272 h 4852"/>
              <a:gd name="T102" fmla="*/ 1517862156 w 2292"/>
              <a:gd name="T103" fmla="*/ 1470254551 h 4852"/>
              <a:gd name="T104" fmla="*/ 1469994868 w 2292"/>
              <a:gd name="T105" fmla="*/ 1131489641 h 4852"/>
              <a:gd name="T106" fmla="*/ 1517862156 w 2292"/>
              <a:gd name="T107" fmla="*/ 797234630 h 4852"/>
              <a:gd name="T108" fmla="*/ 1652321575 w 2292"/>
              <a:gd name="T109" fmla="*/ 501383040 h 4852"/>
              <a:gd name="T110" fmla="*/ 1855170355 w 2292"/>
              <a:gd name="T111" fmla="*/ 259720110 h 4852"/>
              <a:gd name="T112" fmla="*/ 2114979386 w 2292"/>
              <a:gd name="T113" fmla="*/ 90337491 h 4852"/>
              <a:gd name="T114" fmla="*/ 2147483647 w 2292"/>
              <a:gd name="T115" fmla="*/ 6782170 h 485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292"/>
              <a:gd name="T175" fmla="*/ 0 h 4852"/>
              <a:gd name="T176" fmla="*/ 2292 w 2292"/>
              <a:gd name="T177" fmla="*/ 4852 h 485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292" h="4852">
                <a:moveTo>
                  <a:pt x="323" y="1187"/>
                </a:moveTo>
                <a:lnTo>
                  <a:pt x="294" y="1189"/>
                </a:lnTo>
                <a:lnTo>
                  <a:pt x="267" y="1195"/>
                </a:lnTo>
                <a:lnTo>
                  <a:pt x="238" y="1205"/>
                </a:lnTo>
                <a:lnTo>
                  <a:pt x="209" y="1217"/>
                </a:lnTo>
                <a:lnTo>
                  <a:pt x="181" y="1233"/>
                </a:lnTo>
                <a:lnTo>
                  <a:pt x="155" y="1252"/>
                </a:lnTo>
                <a:lnTo>
                  <a:pt x="129" y="1272"/>
                </a:lnTo>
                <a:lnTo>
                  <a:pt x="105" y="1295"/>
                </a:lnTo>
                <a:lnTo>
                  <a:pt x="84" y="1319"/>
                </a:lnTo>
                <a:lnTo>
                  <a:pt x="63" y="1346"/>
                </a:lnTo>
                <a:lnTo>
                  <a:pt x="45" y="1375"/>
                </a:lnTo>
                <a:lnTo>
                  <a:pt x="29" y="1404"/>
                </a:lnTo>
                <a:lnTo>
                  <a:pt x="17" y="1433"/>
                </a:lnTo>
                <a:lnTo>
                  <a:pt x="8" y="1464"/>
                </a:lnTo>
                <a:lnTo>
                  <a:pt x="3" y="1494"/>
                </a:lnTo>
                <a:lnTo>
                  <a:pt x="0" y="1525"/>
                </a:lnTo>
                <a:lnTo>
                  <a:pt x="0" y="2935"/>
                </a:lnTo>
                <a:lnTo>
                  <a:pt x="3" y="2966"/>
                </a:lnTo>
                <a:lnTo>
                  <a:pt x="10" y="2998"/>
                </a:lnTo>
                <a:lnTo>
                  <a:pt x="21" y="3029"/>
                </a:lnTo>
                <a:lnTo>
                  <a:pt x="37" y="3059"/>
                </a:lnTo>
                <a:lnTo>
                  <a:pt x="56" y="3089"/>
                </a:lnTo>
                <a:lnTo>
                  <a:pt x="78" y="3117"/>
                </a:lnTo>
                <a:lnTo>
                  <a:pt x="102" y="3143"/>
                </a:lnTo>
                <a:lnTo>
                  <a:pt x="128" y="3169"/>
                </a:lnTo>
                <a:lnTo>
                  <a:pt x="157" y="3192"/>
                </a:lnTo>
                <a:lnTo>
                  <a:pt x="187" y="3212"/>
                </a:lnTo>
                <a:lnTo>
                  <a:pt x="217" y="3231"/>
                </a:lnTo>
                <a:lnTo>
                  <a:pt x="249" y="3246"/>
                </a:lnTo>
                <a:lnTo>
                  <a:pt x="281" y="3259"/>
                </a:lnTo>
                <a:lnTo>
                  <a:pt x="313" y="3269"/>
                </a:lnTo>
                <a:lnTo>
                  <a:pt x="343" y="3273"/>
                </a:lnTo>
                <a:lnTo>
                  <a:pt x="373" y="3276"/>
                </a:lnTo>
                <a:lnTo>
                  <a:pt x="373" y="1757"/>
                </a:lnTo>
                <a:lnTo>
                  <a:pt x="570" y="1758"/>
                </a:lnTo>
                <a:lnTo>
                  <a:pt x="574" y="4850"/>
                </a:lnTo>
                <a:lnTo>
                  <a:pt x="1072" y="4852"/>
                </a:lnTo>
                <a:lnTo>
                  <a:pt x="1070" y="2819"/>
                </a:lnTo>
                <a:lnTo>
                  <a:pt x="1252" y="2819"/>
                </a:lnTo>
                <a:lnTo>
                  <a:pt x="1252" y="2824"/>
                </a:lnTo>
                <a:lnTo>
                  <a:pt x="1252" y="2836"/>
                </a:lnTo>
                <a:lnTo>
                  <a:pt x="1252" y="2858"/>
                </a:lnTo>
                <a:lnTo>
                  <a:pt x="1252" y="2886"/>
                </a:lnTo>
                <a:lnTo>
                  <a:pt x="1252" y="2922"/>
                </a:lnTo>
                <a:lnTo>
                  <a:pt x="1253" y="2964"/>
                </a:lnTo>
                <a:lnTo>
                  <a:pt x="1253" y="3012"/>
                </a:lnTo>
                <a:lnTo>
                  <a:pt x="1253" y="3065"/>
                </a:lnTo>
                <a:lnTo>
                  <a:pt x="1253" y="3124"/>
                </a:lnTo>
                <a:lnTo>
                  <a:pt x="1253" y="3188"/>
                </a:lnTo>
                <a:lnTo>
                  <a:pt x="1255" y="3257"/>
                </a:lnTo>
                <a:lnTo>
                  <a:pt x="1255" y="3329"/>
                </a:lnTo>
                <a:lnTo>
                  <a:pt x="1255" y="3404"/>
                </a:lnTo>
                <a:lnTo>
                  <a:pt x="1255" y="3482"/>
                </a:lnTo>
                <a:lnTo>
                  <a:pt x="1256" y="3563"/>
                </a:lnTo>
                <a:lnTo>
                  <a:pt x="1256" y="3645"/>
                </a:lnTo>
                <a:lnTo>
                  <a:pt x="1256" y="3729"/>
                </a:lnTo>
                <a:lnTo>
                  <a:pt x="1257" y="3814"/>
                </a:lnTo>
                <a:lnTo>
                  <a:pt x="1257" y="3900"/>
                </a:lnTo>
                <a:lnTo>
                  <a:pt x="1257" y="3985"/>
                </a:lnTo>
                <a:lnTo>
                  <a:pt x="1257" y="4071"/>
                </a:lnTo>
                <a:lnTo>
                  <a:pt x="1258" y="4155"/>
                </a:lnTo>
                <a:lnTo>
                  <a:pt x="1258" y="4238"/>
                </a:lnTo>
                <a:lnTo>
                  <a:pt x="1258" y="4319"/>
                </a:lnTo>
                <a:lnTo>
                  <a:pt x="1258" y="4399"/>
                </a:lnTo>
                <a:lnTo>
                  <a:pt x="1258" y="4475"/>
                </a:lnTo>
                <a:lnTo>
                  <a:pt x="1259" y="4548"/>
                </a:lnTo>
                <a:lnTo>
                  <a:pt x="1259" y="4618"/>
                </a:lnTo>
                <a:lnTo>
                  <a:pt x="1259" y="4683"/>
                </a:lnTo>
                <a:lnTo>
                  <a:pt x="1259" y="4744"/>
                </a:lnTo>
                <a:lnTo>
                  <a:pt x="1259" y="4800"/>
                </a:lnTo>
                <a:lnTo>
                  <a:pt x="1259" y="4850"/>
                </a:lnTo>
                <a:lnTo>
                  <a:pt x="1721" y="4852"/>
                </a:lnTo>
                <a:lnTo>
                  <a:pt x="1724" y="1757"/>
                </a:lnTo>
                <a:lnTo>
                  <a:pt x="1920" y="1757"/>
                </a:lnTo>
                <a:lnTo>
                  <a:pt x="1920" y="3236"/>
                </a:lnTo>
                <a:lnTo>
                  <a:pt x="1949" y="3234"/>
                </a:lnTo>
                <a:lnTo>
                  <a:pt x="1979" y="3229"/>
                </a:lnTo>
                <a:lnTo>
                  <a:pt x="2010" y="3220"/>
                </a:lnTo>
                <a:lnTo>
                  <a:pt x="2041" y="3208"/>
                </a:lnTo>
                <a:lnTo>
                  <a:pt x="2074" y="3194"/>
                </a:lnTo>
                <a:lnTo>
                  <a:pt x="2104" y="3177"/>
                </a:lnTo>
                <a:lnTo>
                  <a:pt x="2134" y="3158"/>
                </a:lnTo>
                <a:lnTo>
                  <a:pt x="2163" y="3136"/>
                </a:lnTo>
                <a:lnTo>
                  <a:pt x="2190" y="3112"/>
                </a:lnTo>
                <a:lnTo>
                  <a:pt x="2214" y="3087"/>
                </a:lnTo>
                <a:lnTo>
                  <a:pt x="2236" y="3059"/>
                </a:lnTo>
                <a:lnTo>
                  <a:pt x="2255" y="3031"/>
                </a:lnTo>
                <a:lnTo>
                  <a:pt x="2270" y="3002"/>
                </a:lnTo>
                <a:lnTo>
                  <a:pt x="2282" y="2972"/>
                </a:lnTo>
                <a:lnTo>
                  <a:pt x="2290" y="2941"/>
                </a:lnTo>
                <a:lnTo>
                  <a:pt x="2292" y="2910"/>
                </a:lnTo>
                <a:lnTo>
                  <a:pt x="2292" y="1500"/>
                </a:lnTo>
                <a:lnTo>
                  <a:pt x="2290" y="1470"/>
                </a:lnTo>
                <a:lnTo>
                  <a:pt x="2285" y="1439"/>
                </a:lnTo>
                <a:lnTo>
                  <a:pt x="2276" y="1410"/>
                </a:lnTo>
                <a:lnTo>
                  <a:pt x="2265" y="1382"/>
                </a:lnTo>
                <a:lnTo>
                  <a:pt x="2251" y="1354"/>
                </a:lnTo>
                <a:lnTo>
                  <a:pt x="2234" y="1329"/>
                </a:lnTo>
                <a:lnTo>
                  <a:pt x="2215" y="1304"/>
                </a:lnTo>
                <a:lnTo>
                  <a:pt x="2194" y="1282"/>
                </a:lnTo>
                <a:lnTo>
                  <a:pt x="2171" y="1262"/>
                </a:lnTo>
                <a:lnTo>
                  <a:pt x="2146" y="1242"/>
                </a:lnTo>
                <a:lnTo>
                  <a:pt x="2121" y="1227"/>
                </a:lnTo>
                <a:lnTo>
                  <a:pt x="2093" y="1212"/>
                </a:lnTo>
                <a:lnTo>
                  <a:pt x="2065" y="1201"/>
                </a:lnTo>
                <a:lnTo>
                  <a:pt x="2038" y="1194"/>
                </a:lnTo>
                <a:lnTo>
                  <a:pt x="2009" y="1188"/>
                </a:lnTo>
                <a:lnTo>
                  <a:pt x="1980" y="1187"/>
                </a:lnTo>
                <a:lnTo>
                  <a:pt x="323" y="1187"/>
                </a:lnTo>
                <a:close/>
                <a:moveTo>
                  <a:pt x="1106" y="0"/>
                </a:moveTo>
                <a:lnTo>
                  <a:pt x="1153" y="3"/>
                </a:lnTo>
                <a:lnTo>
                  <a:pt x="1199" y="10"/>
                </a:lnTo>
                <a:lnTo>
                  <a:pt x="1244" y="23"/>
                </a:lnTo>
                <a:lnTo>
                  <a:pt x="1286" y="40"/>
                </a:lnTo>
                <a:lnTo>
                  <a:pt x="1326" y="60"/>
                </a:lnTo>
                <a:lnTo>
                  <a:pt x="1364" y="86"/>
                </a:lnTo>
                <a:lnTo>
                  <a:pt x="1399" y="115"/>
                </a:lnTo>
                <a:lnTo>
                  <a:pt x="1432" y="147"/>
                </a:lnTo>
                <a:lnTo>
                  <a:pt x="1462" y="183"/>
                </a:lnTo>
                <a:lnTo>
                  <a:pt x="1488" y="222"/>
                </a:lnTo>
                <a:lnTo>
                  <a:pt x="1511" y="263"/>
                </a:lnTo>
                <a:lnTo>
                  <a:pt x="1531" y="306"/>
                </a:lnTo>
                <a:lnTo>
                  <a:pt x="1546" y="353"/>
                </a:lnTo>
                <a:lnTo>
                  <a:pt x="1557" y="400"/>
                </a:lnTo>
                <a:lnTo>
                  <a:pt x="1564" y="451"/>
                </a:lnTo>
                <a:lnTo>
                  <a:pt x="1567" y="501"/>
                </a:lnTo>
                <a:lnTo>
                  <a:pt x="1564" y="552"/>
                </a:lnTo>
                <a:lnTo>
                  <a:pt x="1557" y="603"/>
                </a:lnTo>
                <a:lnTo>
                  <a:pt x="1546" y="651"/>
                </a:lnTo>
                <a:lnTo>
                  <a:pt x="1531" y="697"/>
                </a:lnTo>
                <a:lnTo>
                  <a:pt x="1511" y="740"/>
                </a:lnTo>
                <a:lnTo>
                  <a:pt x="1488" y="782"/>
                </a:lnTo>
                <a:lnTo>
                  <a:pt x="1462" y="821"/>
                </a:lnTo>
                <a:lnTo>
                  <a:pt x="1432" y="857"/>
                </a:lnTo>
                <a:lnTo>
                  <a:pt x="1399" y="889"/>
                </a:lnTo>
                <a:lnTo>
                  <a:pt x="1364" y="918"/>
                </a:lnTo>
                <a:lnTo>
                  <a:pt x="1326" y="944"/>
                </a:lnTo>
                <a:lnTo>
                  <a:pt x="1286" y="965"/>
                </a:lnTo>
                <a:lnTo>
                  <a:pt x="1244" y="982"/>
                </a:lnTo>
                <a:lnTo>
                  <a:pt x="1199" y="994"/>
                </a:lnTo>
                <a:lnTo>
                  <a:pt x="1153" y="1003"/>
                </a:lnTo>
                <a:lnTo>
                  <a:pt x="1106" y="1005"/>
                </a:lnTo>
                <a:lnTo>
                  <a:pt x="1059" y="1003"/>
                </a:lnTo>
                <a:lnTo>
                  <a:pt x="1014" y="994"/>
                </a:lnTo>
                <a:lnTo>
                  <a:pt x="970" y="982"/>
                </a:lnTo>
                <a:lnTo>
                  <a:pt x="928" y="965"/>
                </a:lnTo>
                <a:lnTo>
                  <a:pt x="887" y="944"/>
                </a:lnTo>
                <a:lnTo>
                  <a:pt x="850" y="918"/>
                </a:lnTo>
                <a:lnTo>
                  <a:pt x="814" y="889"/>
                </a:lnTo>
                <a:lnTo>
                  <a:pt x="781" y="857"/>
                </a:lnTo>
                <a:lnTo>
                  <a:pt x="751" y="821"/>
                </a:lnTo>
                <a:lnTo>
                  <a:pt x="725" y="782"/>
                </a:lnTo>
                <a:lnTo>
                  <a:pt x="702" y="740"/>
                </a:lnTo>
                <a:lnTo>
                  <a:pt x="681" y="697"/>
                </a:lnTo>
                <a:lnTo>
                  <a:pt x="666" y="651"/>
                </a:lnTo>
                <a:lnTo>
                  <a:pt x="655" y="603"/>
                </a:lnTo>
                <a:lnTo>
                  <a:pt x="647" y="552"/>
                </a:lnTo>
                <a:lnTo>
                  <a:pt x="645" y="501"/>
                </a:lnTo>
                <a:lnTo>
                  <a:pt x="647" y="451"/>
                </a:lnTo>
                <a:lnTo>
                  <a:pt x="655" y="400"/>
                </a:lnTo>
                <a:lnTo>
                  <a:pt x="666" y="353"/>
                </a:lnTo>
                <a:lnTo>
                  <a:pt x="681" y="306"/>
                </a:lnTo>
                <a:lnTo>
                  <a:pt x="702" y="263"/>
                </a:lnTo>
                <a:lnTo>
                  <a:pt x="725" y="222"/>
                </a:lnTo>
                <a:lnTo>
                  <a:pt x="751" y="183"/>
                </a:lnTo>
                <a:lnTo>
                  <a:pt x="781" y="147"/>
                </a:lnTo>
                <a:lnTo>
                  <a:pt x="814" y="115"/>
                </a:lnTo>
                <a:lnTo>
                  <a:pt x="850" y="86"/>
                </a:lnTo>
                <a:lnTo>
                  <a:pt x="887" y="60"/>
                </a:lnTo>
                <a:lnTo>
                  <a:pt x="928" y="40"/>
                </a:lnTo>
                <a:lnTo>
                  <a:pt x="970" y="23"/>
                </a:lnTo>
                <a:lnTo>
                  <a:pt x="1014" y="10"/>
                </a:lnTo>
                <a:lnTo>
                  <a:pt x="1059" y="3"/>
                </a:lnTo>
                <a:lnTo>
                  <a:pt x="1106" y="0"/>
                </a:lnTo>
                <a:close/>
              </a:path>
            </a:pathLst>
          </a:custGeom>
          <a:solidFill>
            <a:schemeClr val="hlink"/>
          </a:solidFill>
          <a:ln w="9525">
            <a:solidFill>
              <a:srgbClr val="777777"/>
            </a:solidFill>
            <a:round/>
            <a:headEnd/>
            <a:tailEnd/>
          </a:ln>
        </p:spPr>
        <p:txBody>
          <a:bodyPr/>
          <a:lstStyle/>
          <a:p>
            <a:endParaRPr lang="fr-FR" dirty="0">
              <a:latin typeface="Calibri" panose="020F0502020204030204" pitchFamily="34" charset="0"/>
            </a:endParaRPr>
          </a:p>
        </p:txBody>
      </p:sp>
      <p:sp>
        <p:nvSpPr>
          <p:cNvPr id="48139" name="Freeform 14"/>
          <p:cNvSpPr>
            <a:spLocks noEditPoints="1"/>
          </p:cNvSpPr>
          <p:nvPr/>
        </p:nvSpPr>
        <p:spPr bwMode="auto">
          <a:xfrm>
            <a:off x="5108575" y="1785938"/>
            <a:ext cx="301625" cy="636587"/>
          </a:xfrm>
          <a:custGeom>
            <a:avLst/>
            <a:gdLst>
              <a:gd name="T0" fmla="*/ 608513439 w 2292"/>
              <a:gd name="T1" fmla="*/ 2147483647 h 4852"/>
              <a:gd name="T2" fmla="*/ 412504517 w 2292"/>
              <a:gd name="T3" fmla="*/ 2147483647 h 4852"/>
              <a:gd name="T4" fmla="*/ 239304264 w 2292"/>
              <a:gd name="T5" fmla="*/ 2147483647 h 4852"/>
              <a:gd name="T6" fmla="*/ 102558938 w 2292"/>
              <a:gd name="T7" fmla="*/ 2147483647 h 4852"/>
              <a:gd name="T8" fmla="*/ 18236206 w 2292"/>
              <a:gd name="T9" fmla="*/ 2147483647 h 4852"/>
              <a:gd name="T10" fmla="*/ 0 w 2292"/>
              <a:gd name="T11" fmla="*/ 2147483647 h 4852"/>
              <a:gd name="T12" fmla="*/ 47867831 w 2292"/>
              <a:gd name="T13" fmla="*/ 2147483647 h 4852"/>
              <a:gd name="T14" fmla="*/ 177772396 w 2292"/>
              <a:gd name="T15" fmla="*/ 2147483647 h 4852"/>
              <a:gd name="T16" fmla="*/ 357813558 w 2292"/>
              <a:gd name="T17" fmla="*/ 2147483647 h 4852"/>
              <a:gd name="T18" fmla="*/ 567486140 w 2292"/>
              <a:gd name="T19" fmla="*/ 2147483647 h 4852"/>
              <a:gd name="T20" fmla="*/ 781713494 w 2292"/>
              <a:gd name="T21" fmla="*/ 2147483647 h 4852"/>
              <a:gd name="T22" fmla="*/ 1299063579 w 2292"/>
              <a:gd name="T23" fmla="*/ 2147483647 h 4852"/>
              <a:gd name="T24" fmla="*/ 2147483647 w 2292"/>
              <a:gd name="T25" fmla="*/ 2147483647 h 4852"/>
              <a:gd name="T26" fmla="*/ 2147483647 w 2292"/>
              <a:gd name="T27" fmla="*/ 2147483647 h 4852"/>
              <a:gd name="T28" fmla="*/ 2147483647 w 2292"/>
              <a:gd name="T29" fmla="*/ 2147483647 h 4852"/>
              <a:gd name="T30" fmla="*/ 2147483647 w 2292"/>
              <a:gd name="T31" fmla="*/ 2147483647 h 4852"/>
              <a:gd name="T32" fmla="*/ 2147483647 w 2292"/>
              <a:gd name="T33" fmla="*/ 2147483647 h 4852"/>
              <a:gd name="T34" fmla="*/ 2147483647 w 2292"/>
              <a:gd name="T35" fmla="*/ 2147483647 h 4852"/>
              <a:gd name="T36" fmla="*/ 2147483647 w 2292"/>
              <a:gd name="T37" fmla="*/ 2147483647 h 4852"/>
              <a:gd name="T38" fmla="*/ 2147483647 w 2292"/>
              <a:gd name="T39" fmla="*/ 2147483647 h 4852"/>
              <a:gd name="T40" fmla="*/ 2147483647 w 2292"/>
              <a:gd name="T41" fmla="*/ 2147483647 h 4852"/>
              <a:gd name="T42" fmla="*/ 2147483647 w 2292"/>
              <a:gd name="T43" fmla="*/ 2147483647 h 4852"/>
              <a:gd name="T44" fmla="*/ 2147483647 w 2292"/>
              <a:gd name="T45" fmla="*/ 2147483647 h 4852"/>
              <a:gd name="T46" fmla="*/ 2147483647 w 2292"/>
              <a:gd name="T47" fmla="*/ 2147483647 h 4852"/>
              <a:gd name="T48" fmla="*/ 2147483647 w 2292"/>
              <a:gd name="T49" fmla="*/ 2147483647 h 4852"/>
              <a:gd name="T50" fmla="*/ 2147483647 w 2292"/>
              <a:gd name="T51" fmla="*/ 2147483647 h 4852"/>
              <a:gd name="T52" fmla="*/ 2147483647 w 2292"/>
              <a:gd name="T53" fmla="*/ 2147483647 h 4852"/>
              <a:gd name="T54" fmla="*/ 2147483647 w 2292"/>
              <a:gd name="T55" fmla="*/ 2147483647 h 4852"/>
              <a:gd name="T56" fmla="*/ 2147483647 w 2292"/>
              <a:gd name="T57" fmla="*/ 2147483647 h 4852"/>
              <a:gd name="T58" fmla="*/ 2147483647 w 2292"/>
              <a:gd name="T59" fmla="*/ 2147483647 h 4852"/>
              <a:gd name="T60" fmla="*/ 2147483647 w 2292"/>
              <a:gd name="T61" fmla="*/ 2147483647 h 4852"/>
              <a:gd name="T62" fmla="*/ 2147483647 w 2292"/>
              <a:gd name="T63" fmla="*/ 2147483647 h 4852"/>
              <a:gd name="T64" fmla="*/ 2147483647 w 2292"/>
              <a:gd name="T65" fmla="*/ 2147483647 h 4852"/>
              <a:gd name="T66" fmla="*/ 2147483647 w 2292"/>
              <a:gd name="T67" fmla="*/ 2147483647 h 4852"/>
              <a:gd name="T68" fmla="*/ 2147483647 w 2292"/>
              <a:gd name="T69" fmla="*/ 2147483647 h 4852"/>
              <a:gd name="T70" fmla="*/ 2147483647 w 2292"/>
              <a:gd name="T71" fmla="*/ 2147483647 h 4852"/>
              <a:gd name="T72" fmla="*/ 2147483647 w 2292"/>
              <a:gd name="T73" fmla="*/ 0 h 4852"/>
              <a:gd name="T74" fmla="*/ 2147483647 w 2292"/>
              <a:gd name="T75" fmla="*/ 51950848 h 4852"/>
              <a:gd name="T76" fmla="*/ 2147483647 w 2292"/>
              <a:gd name="T77" fmla="*/ 194221999 h 4852"/>
              <a:gd name="T78" fmla="*/ 2147483647 w 2292"/>
              <a:gd name="T79" fmla="*/ 413300532 h 4852"/>
              <a:gd name="T80" fmla="*/ 2147483647 w 2292"/>
              <a:gd name="T81" fmla="*/ 691077887 h 4852"/>
              <a:gd name="T82" fmla="*/ 2147483647 w 2292"/>
              <a:gd name="T83" fmla="*/ 1018567917 h 4852"/>
              <a:gd name="T84" fmla="*/ 2147483647 w 2292"/>
              <a:gd name="T85" fmla="*/ 1361843776 h 4852"/>
              <a:gd name="T86" fmla="*/ 2147483647 w 2292"/>
              <a:gd name="T87" fmla="*/ 1671259570 h 4852"/>
              <a:gd name="T88" fmla="*/ 2147483647 w 2292"/>
              <a:gd name="T89" fmla="*/ 1935488727 h 4852"/>
              <a:gd name="T90" fmla="*/ 2147483647 w 2292"/>
              <a:gd name="T91" fmla="*/ 2131983584 h 4852"/>
              <a:gd name="T92" fmla="*/ 2147483647 w 2292"/>
              <a:gd name="T93" fmla="*/ 2147483647 h 4852"/>
              <a:gd name="T94" fmla="*/ 2147483647 w 2292"/>
              <a:gd name="T95" fmla="*/ 2147483647 h 4852"/>
              <a:gd name="T96" fmla="*/ 2114979386 w 2292"/>
              <a:gd name="T97" fmla="*/ 2147483647 h 4852"/>
              <a:gd name="T98" fmla="*/ 1855170355 w 2292"/>
              <a:gd name="T99" fmla="*/ 2007768874 h 4852"/>
              <a:gd name="T100" fmla="*/ 1652321575 w 2292"/>
              <a:gd name="T101" fmla="*/ 1766106272 h 4852"/>
              <a:gd name="T102" fmla="*/ 1517862156 w 2292"/>
              <a:gd name="T103" fmla="*/ 1470254551 h 4852"/>
              <a:gd name="T104" fmla="*/ 1469994868 w 2292"/>
              <a:gd name="T105" fmla="*/ 1131489641 h 4852"/>
              <a:gd name="T106" fmla="*/ 1517862156 w 2292"/>
              <a:gd name="T107" fmla="*/ 797234630 h 4852"/>
              <a:gd name="T108" fmla="*/ 1652321575 w 2292"/>
              <a:gd name="T109" fmla="*/ 501383040 h 4852"/>
              <a:gd name="T110" fmla="*/ 1855170355 w 2292"/>
              <a:gd name="T111" fmla="*/ 259720110 h 4852"/>
              <a:gd name="T112" fmla="*/ 2114979386 w 2292"/>
              <a:gd name="T113" fmla="*/ 90337491 h 4852"/>
              <a:gd name="T114" fmla="*/ 2147483647 w 2292"/>
              <a:gd name="T115" fmla="*/ 6782170 h 485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292"/>
              <a:gd name="T175" fmla="*/ 0 h 4852"/>
              <a:gd name="T176" fmla="*/ 2292 w 2292"/>
              <a:gd name="T177" fmla="*/ 4852 h 485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292" h="4852">
                <a:moveTo>
                  <a:pt x="323" y="1187"/>
                </a:moveTo>
                <a:lnTo>
                  <a:pt x="294" y="1189"/>
                </a:lnTo>
                <a:lnTo>
                  <a:pt x="267" y="1195"/>
                </a:lnTo>
                <a:lnTo>
                  <a:pt x="238" y="1205"/>
                </a:lnTo>
                <a:lnTo>
                  <a:pt x="209" y="1217"/>
                </a:lnTo>
                <a:lnTo>
                  <a:pt x="181" y="1233"/>
                </a:lnTo>
                <a:lnTo>
                  <a:pt x="155" y="1252"/>
                </a:lnTo>
                <a:lnTo>
                  <a:pt x="129" y="1272"/>
                </a:lnTo>
                <a:lnTo>
                  <a:pt x="105" y="1295"/>
                </a:lnTo>
                <a:lnTo>
                  <a:pt x="84" y="1319"/>
                </a:lnTo>
                <a:lnTo>
                  <a:pt x="63" y="1346"/>
                </a:lnTo>
                <a:lnTo>
                  <a:pt x="45" y="1375"/>
                </a:lnTo>
                <a:lnTo>
                  <a:pt x="29" y="1404"/>
                </a:lnTo>
                <a:lnTo>
                  <a:pt x="17" y="1433"/>
                </a:lnTo>
                <a:lnTo>
                  <a:pt x="8" y="1464"/>
                </a:lnTo>
                <a:lnTo>
                  <a:pt x="3" y="1494"/>
                </a:lnTo>
                <a:lnTo>
                  <a:pt x="0" y="1525"/>
                </a:lnTo>
                <a:lnTo>
                  <a:pt x="0" y="2935"/>
                </a:lnTo>
                <a:lnTo>
                  <a:pt x="3" y="2966"/>
                </a:lnTo>
                <a:lnTo>
                  <a:pt x="10" y="2998"/>
                </a:lnTo>
                <a:lnTo>
                  <a:pt x="21" y="3029"/>
                </a:lnTo>
                <a:lnTo>
                  <a:pt x="37" y="3059"/>
                </a:lnTo>
                <a:lnTo>
                  <a:pt x="56" y="3089"/>
                </a:lnTo>
                <a:lnTo>
                  <a:pt x="78" y="3117"/>
                </a:lnTo>
                <a:lnTo>
                  <a:pt x="102" y="3143"/>
                </a:lnTo>
                <a:lnTo>
                  <a:pt x="128" y="3169"/>
                </a:lnTo>
                <a:lnTo>
                  <a:pt x="157" y="3192"/>
                </a:lnTo>
                <a:lnTo>
                  <a:pt x="187" y="3212"/>
                </a:lnTo>
                <a:lnTo>
                  <a:pt x="217" y="3231"/>
                </a:lnTo>
                <a:lnTo>
                  <a:pt x="249" y="3246"/>
                </a:lnTo>
                <a:lnTo>
                  <a:pt x="281" y="3259"/>
                </a:lnTo>
                <a:lnTo>
                  <a:pt x="313" y="3269"/>
                </a:lnTo>
                <a:lnTo>
                  <a:pt x="343" y="3273"/>
                </a:lnTo>
                <a:lnTo>
                  <a:pt x="373" y="3276"/>
                </a:lnTo>
                <a:lnTo>
                  <a:pt x="373" y="1757"/>
                </a:lnTo>
                <a:lnTo>
                  <a:pt x="570" y="1758"/>
                </a:lnTo>
                <a:lnTo>
                  <a:pt x="574" y="4850"/>
                </a:lnTo>
                <a:lnTo>
                  <a:pt x="1072" y="4852"/>
                </a:lnTo>
                <a:lnTo>
                  <a:pt x="1070" y="2819"/>
                </a:lnTo>
                <a:lnTo>
                  <a:pt x="1252" y="2819"/>
                </a:lnTo>
                <a:lnTo>
                  <a:pt x="1252" y="2824"/>
                </a:lnTo>
                <a:lnTo>
                  <a:pt x="1252" y="2836"/>
                </a:lnTo>
                <a:lnTo>
                  <a:pt x="1252" y="2858"/>
                </a:lnTo>
                <a:lnTo>
                  <a:pt x="1252" y="2886"/>
                </a:lnTo>
                <a:lnTo>
                  <a:pt x="1252" y="2922"/>
                </a:lnTo>
                <a:lnTo>
                  <a:pt x="1253" y="2964"/>
                </a:lnTo>
                <a:lnTo>
                  <a:pt x="1253" y="3012"/>
                </a:lnTo>
                <a:lnTo>
                  <a:pt x="1253" y="3065"/>
                </a:lnTo>
                <a:lnTo>
                  <a:pt x="1253" y="3124"/>
                </a:lnTo>
                <a:lnTo>
                  <a:pt x="1253" y="3188"/>
                </a:lnTo>
                <a:lnTo>
                  <a:pt x="1255" y="3257"/>
                </a:lnTo>
                <a:lnTo>
                  <a:pt x="1255" y="3329"/>
                </a:lnTo>
                <a:lnTo>
                  <a:pt x="1255" y="3404"/>
                </a:lnTo>
                <a:lnTo>
                  <a:pt x="1255" y="3482"/>
                </a:lnTo>
                <a:lnTo>
                  <a:pt x="1256" y="3563"/>
                </a:lnTo>
                <a:lnTo>
                  <a:pt x="1256" y="3645"/>
                </a:lnTo>
                <a:lnTo>
                  <a:pt x="1256" y="3729"/>
                </a:lnTo>
                <a:lnTo>
                  <a:pt x="1257" y="3814"/>
                </a:lnTo>
                <a:lnTo>
                  <a:pt x="1257" y="3900"/>
                </a:lnTo>
                <a:lnTo>
                  <a:pt x="1257" y="3985"/>
                </a:lnTo>
                <a:lnTo>
                  <a:pt x="1257" y="4071"/>
                </a:lnTo>
                <a:lnTo>
                  <a:pt x="1258" y="4155"/>
                </a:lnTo>
                <a:lnTo>
                  <a:pt x="1258" y="4238"/>
                </a:lnTo>
                <a:lnTo>
                  <a:pt x="1258" y="4319"/>
                </a:lnTo>
                <a:lnTo>
                  <a:pt x="1258" y="4399"/>
                </a:lnTo>
                <a:lnTo>
                  <a:pt x="1258" y="4475"/>
                </a:lnTo>
                <a:lnTo>
                  <a:pt x="1259" y="4548"/>
                </a:lnTo>
                <a:lnTo>
                  <a:pt x="1259" y="4618"/>
                </a:lnTo>
                <a:lnTo>
                  <a:pt x="1259" y="4683"/>
                </a:lnTo>
                <a:lnTo>
                  <a:pt x="1259" y="4744"/>
                </a:lnTo>
                <a:lnTo>
                  <a:pt x="1259" y="4800"/>
                </a:lnTo>
                <a:lnTo>
                  <a:pt x="1259" y="4850"/>
                </a:lnTo>
                <a:lnTo>
                  <a:pt x="1721" y="4852"/>
                </a:lnTo>
                <a:lnTo>
                  <a:pt x="1724" y="1757"/>
                </a:lnTo>
                <a:lnTo>
                  <a:pt x="1920" y="1757"/>
                </a:lnTo>
                <a:lnTo>
                  <a:pt x="1920" y="3236"/>
                </a:lnTo>
                <a:lnTo>
                  <a:pt x="1949" y="3234"/>
                </a:lnTo>
                <a:lnTo>
                  <a:pt x="1979" y="3229"/>
                </a:lnTo>
                <a:lnTo>
                  <a:pt x="2010" y="3220"/>
                </a:lnTo>
                <a:lnTo>
                  <a:pt x="2041" y="3208"/>
                </a:lnTo>
                <a:lnTo>
                  <a:pt x="2074" y="3194"/>
                </a:lnTo>
                <a:lnTo>
                  <a:pt x="2104" y="3177"/>
                </a:lnTo>
                <a:lnTo>
                  <a:pt x="2134" y="3158"/>
                </a:lnTo>
                <a:lnTo>
                  <a:pt x="2163" y="3136"/>
                </a:lnTo>
                <a:lnTo>
                  <a:pt x="2190" y="3112"/>
                </a:lnTo>
                <a:lnTo>
                  <a:pt x="2214" y="3087"/>
                </a:lnTo>
                <a:lnTo>
                  <a:pt x="2236" y="3059"/>
                </a:lnTo>
                <a:lnTo>
                  <a:pt x="2255" y="3031"/>
                </a:lnTo>
                <a:lnTo>
                  <a:pt x="2270" y="3002"/>
                </a:lnTo>
                <a:lnTo>
                  <a:pt x="2282" y="2972"/>
                </a:lnTo>
                <a:lnTo>
                  <a:pt x="2290" y="2941"/>
                </a:lnTo>
                <a:lnTo>
                  <a:pt x="2292" y="2910"/>
                </a:lnTo>
                <a:lnTo>
                  <a:pt x="2292" y="1500"/>
                </a:lnTo>
                <a:lnTo>
                  <a:pt x="2290" y="1470"/>
                </a:lnTo>
                <a:lnTo>
                  <a:pt x="2285" y="1439"/>
                </a:lnTo>
                <a:lnTo>
                  <a:pt x="2276" y="1410"/>
                </a:lnTo>
                <a:lnTo>
                  <a:pt x="2265" y="1382"/>
                </a:lnTo>
                <a:lnTo>
                  <a:pt x="2251" y="1354"/>
                </a:lnTo>
                <a:lnTo>
                  <a:pt x="2234" y="1329"/>
                </a:lnTo>
                <a:lnTo>
                  <a:pt x="2215" y="1304"/>
                </a:lnTo>
                <a:lnTo>
                  <a:pt x="2194" y="1282"/>
                </a:lnTo>
                <a:lnTo>
                  <a:pt x="2171" y="1262"/>
                </a:lnTo>
                <a:lnTo>
                  <a:pt x="2146" y="1242"/>
                </a:lnTo>
                <a:lnTo>
                  <a:pt x="2121" y="1227"/>
                </a:lnTo>
                <a:lnTo>
                  <a:pt x="2093" y="1212"/>
                </a:lnTo>
                <a:lnTo>
                  <a:pt x="2065" y="1201"/>
                </a:lnTo>
                <a:lnTo>
                  <a:pt x="2038" y="1194"/>
                </a:lnTo>
                <a:lnTo>
                  <a:pt x="2009" y="1188"/>
                </a:lnTo>
                <a:lnTo>
                  <a:pt x="1980" y="1187"/>
                </a:lnTo>
                <a:lnTo>
                  <a:pt x="323" y="1187"/>
                </a:lnTo>
                <a:close/>
                <a:moveTo>
                  <a:pt x="1106" y="0"/>
                </a:moveTo>
                <a:lnTo>
                  <a:pt x="1153" y="3"/>
                </a:lnTo>
                <a:lnTo>
                  <a:pt x="1199" y="10"/>
                </a:lnTo>
                <a:lnTo>
                  <a:pt x="1244" y="23"/>
                </a:lnTo>
                <a:lnTo>
                  <a:pt x="1286" y="40"/>
                </a:lnTo>
                <a:lnTo>
                  <a:pt x="1326" y="60"/>
                </a:lnTo>
                <a:lnTo>
                  <a:pt x="1364" y="86"/>
                </a:lnTo>
                <a:lnTo>
                  <a:pt x="1399" y="115"/>
                </a:lnTo>
                <a:lnTo>
                  <a:pt x="1432" y="147"/>
                </a:lnTo>
                <a:lnTo>
                  <a:pt x="1462" y="183"/>
                </a:lnTo>
                <a:lnTo>
                  <a:pt x="1488" y="222"/>
                </a:lnTo>
                <a:lnTo>
                  <a:pt x="1511" y="263"/>
                </a:lnTo>
                <a:lnTo>
                  <a:pt x="1531" y="306"/>
                </a:lnTo>
                <a:lnTo>
                  <a:pt x="1546" y="353"/>
                </a:lnTo>
                <a:lnTo>
                  <a:pt x="1557" y="400"/>
                </a:lnTo>
                <a:lnTo>
                  <a:pt x="1564" y="451"/>
                </a:lnTo>
                <a:lnTo>
                  <a:pt x="1567" y="501"/>
                </a:lnTo>
                <a:lnTo>
                  <a:pt x="1564" y="552"/>
                </a:lnTo>
                <a:lnTo>
                  <a:pt x="1557" y="603"/>
                </a:lnTo>
                <a:lnTo>
                  <a:pt x="1546" y="651"/>
                </a:lnTo>
                <a:lnTo>
                  <a:pt x="1531" y="697"/>
                </a:lnTo>
                <a:lnTo>
                  <a:pt x="1511" y="740"/>
                </a:lnTo>
                <a:lnTo>
                  <a:pt x="1488" y="782"/>
                </a:lnTo>
                <a:lnTo>
                  <a:pt x="1462" y="821"/>
                </a:lnTo>
                <a:lnTo>
                  <a:pt x="1432" y="857"/>
                </a:lnTo>
                <a:lnTo>
                  <a:pt x="1399" y="889"/>
                </a:lnTo>
                <a:lnTo>
                  <a:pt x="1364" y="918"/>
                </a:lnTo>
                <a:lnTo>
                  <a:pt x="1326" y="944"/>
                </a:lnTo>
                <a:lnTo>
                  <a:pt x="1286" y="965"/>
                </a:lnTo>
                <a:lnTo>
                  <a:pt x="1244" y="982"/>
                </a:lnTo>
                <a:lnTo>
                  <a:pt x="1199" y="994"/>
                </a:lnTo>
                <a:lnTo>
                  <a:pt x="1153" y="1003"/>
                </a:lnTo>
                <a:lnTo>
                  <a:pt x="1106" y="1005"/>
                </a:lnTo>
                <a:lnTo>
                  <a:pt x="1059" y="1003"/>
                </a:lnTo>
                <a:lnTo>
                  <a:pt x="1014" y="994"/>
                </a:lnTo>
                <a:lnTo>
                  <a:pt x="970" y="982"/>
                </a:lnTo>
                <a:lnTo>
                  <a:pt x="928" y="965"/>
                </a:lnTo>
                <a:lnTo>
                  <a:pt x="887" y="944"/>
                </a:lnTo>
                <a:lnTo>
                  <a:pt x="850" y="918"/>
                </a:lnTo>
                <a:lnTo>
                  <a:pt x="814" y="889"/>
                </a:lnTo>
                <a:lnTo>
                  <a:pt x="781" y="857"/>
                </a:lnTo>
                <a:lnTo>
                  <a:pt x="751" y="821"/>
                </a:lnTo>
                <a:lnTo>
                  <a:pt x="725" y="782"/>
                </a:lnTo>
                <a:lnTo>
                  <a:pt x="702" y="740"/>
                </a:lnTo>
                <a:lnTo>
                  <a:pt x="681" y="697"/>
                </a:lnTo>
                <a:lnTo>
                  <a:pt x="666" y="651"/>
                </a:lnTo>
                <a:lnTo>
                  <a:pt x="655" y="603"/>
                </a:lnTo>
                <a:lnTo>
                  <a:pt x="647" y="552"/>
                </a:lnTo>
                <a:lnTo>
                  <a:pt x="645" y="501"/>
                </a:lnTo>
                <a:lnTo>
                  <a:pt x="647" y="451"/>
                </a:lnTo>
                <a:lnTo>
                  <a:pt x="655" y="400"/>
                </a:lnTo>
                <a:lnTo>
                  <a:pt x="666" y="353"/>
                </a:lnTo>
                <a:lnTo>
                  <a:pt x="681" y="306"/>
                </a:lnTo>
                <a:lnTo>
                  <a:pt x="702" y="263"/>
                </a:lnTo>
                <a:lnTo>
                  <a:pt x="725" y="222"/>
                </a:lnTo>
                <a:lnTo>
                  <a:pt x="751" y="183"/>
                </a:lnTo>
                <a:lnTo>
                  <a:pt x="781" y="147"/>
                </a:lnTo>
                <a:lnTo>
                  <a:pt x="814" y="115"/>
                </a:lnTo>
                <a:lnTo>
                  <a:pt x="850" y="86"/>
                </a:lnTo>
                <a:lnTo>
                  <a:pt x="887" y="60"/>
                </a:lnTo>
                <a:lnTo>
                  <a:pt x="928" y="40"/>
                </a:lnTo>
                <a:lnTo>
                  <a:pt x="970" y="23"/>
                </a:lnTo>
                <a:lnTo>
                  <a:pt x="1014" y="10"/>
                </a:lnTo>
                <a:lnTo>
                  <a:pt x="1059" y="3"/>
                </a:lnTo>
                <a:lnTo>
                  <a:pt x="1106" y="0"/>
                </a:lnTo>
                <a:close/>
              </a:path>
            </a:pathLst>
          </a:custGeom>
          <a:solidFill>
            <a:schemeClr val="hlink"/>
          </a:solidFill>
          <a:ln w="9525">
            <a:solidFill>
              <a:srgbClr val="777777"/>
            </a:solidFill>
            <a:round/>
            <a:headEnd/>
            <a:tailEnd/>
          </a:ln>
        </p:spPr>
        <p:txBody>
          <a:bodyPr/>
          <a:lstStyle/>
          <a:p>
            <a:endParaRPr lang="fr-FR" dirty="0">
              <a:latin typeface="Calibri" panose="020F0502020204030204" pitchFamily="34" charset="0"/>
            </a:endParaRPr>
          </a:p>
        </p:txBody>
      </p:sp>
      <p:sp>
        <p:nvSpPr>
          <p:cNvPr id="48140" name="Freeform 15"/>
          <p:cNvSpPr>
            <a:spLocks noEditPoints="1"/>
          </p:cNvSpPr>
          <p:nvPr/>
        </p:nvSpPr>
        <p:spPr bwMode="auto">
          <a:xfrm>
            <a:off x="5481638" y="1785938"/>
            <a:ext cx="301625" cy="636587"/>
          </a:xfrm>
          <a:custGeom>
            <a:avLst/>
            <a:gdLst>
              <a:gd name="T0" fmla="*/ 608513439 w 2292"/>
              <a:gd name="T1" fmla="*/ 2147483647 h 4852"/>
              <a:gd name="T2" fmla="*/ 412504517 w 2292"/>
              <a:gd name="T3" fmla="*/ 2147483647 h 4852"/>
              <a:gd name="T4" fmla="*/ 239304264 w 2292"/>
              <a:gd name="T5" fmla="*/ 2147483647 h 4852"/>
              <a:gd name="T6" fmla="*/ 102558938 w 2292"/>
              <a:gd name="T7" fmla="*/ 2147483647 h 4852"/>
              <a:gd name="T8" fmla="*/ 18236206 w 2292"/>
              <a:gd name="T9" fmla="*/ 2147483647 h 4852"/>
              <a:gd name="T10" fmla="*/ 0 w 2292"/>
              <a:gd name="T11" fmla="*/ 2147483647 h 4852"/>
              <a:gd name="T12" fmla="*/ 47867831 w 2292"/>
              <a:gd name="T13" fmla="*/ 2147483647 h 4852"/>
              <a:gd name="T14" fmla="*/ 177772396 w 2292"/>
              <a:gd name="T15" fmla="*/ 2147483647 h 4852"/>
              <a:gd name="T16" fmla="*/ 357813558 w 2292"/>
              <a:gd name="T17" fmla="*/ 2147483647 h 4852"/>
              <a:gd name="T18" fmla="*/ 567486140 w 2292"/>
              <a:gd name="T19" fmla="*/ 2147483647 h 4852"/>
              <a:gd name="T20" fmla="*/ 781713494 w 2292"/>
              <a:gd name="T21" fmla="*/ 2147483647 h 4852"/>
              <a:gd name="T22" fmla="*/ 1299063579 w 2292"/>
              <a:gd name="T23" fmla="*/ 2147483647 h 4852"/>
              <a:gd name="T24" fmla="*/ 2147483647 w 2292"/>
              <a:gd name="T25" fmla="*/ 2147483647 h 4852"/>
              <a:gd name="T26" fmla="*/ 2147483647 w 2292"/>
              <a:gd name="T27" fmla="*/ 2147483647 h 4852"/>
              <a:gd name="T28" fmla="*/ 2147483647 w 2292"/>
              <a:gd name="T29" fmla="*/ 2147483647 h 4852"/>
              <a:gd name="T30" fmla="*/ 2147483647 w 2292"/>
              <a:gd name="T31" fmla="*/ 2147483647 h 4852"/>
              <a:gd name="T32" fmla="*/ 2147483647 w 2292"/>
              <a:gd name="T33" fmla="*/ 2147483647 h 4852"/>
              <a:gd name="T34" fmla="*/ 2147483647 w 2292"/>
              <a:gd name="T35" fmla="*/ 2147483647 h 4852"/>
              <a:gd name="T36" fmla="*/ 2147483647 w 2292"/>
              <a:gd name="T37" fmla="*/ 2147483647 h 4852"/>
              <a:gd name="T38" fmla="*/ 2147483647 w 2292"/>
              <a:gd name="T39" fmla="*/ 2147483647 h 4852"/>
              <a:gd name="T40" fmla="*/ 2147483647 w 2292"/>
              <a:gd name="T41" fmla="*/ 2147483647 h 4852"/>
              <a:gd name="T42" fmla="*/ 2147483647 w 2292"/>
              <a:gd name="T43" fmla="*/ 2147483647 h 4852"/>
              <a:gd name="T44" fmla="*/ 2147483647 w 2292"/>
              <a:gd name="T45" fmla="*/ 2147483647 h 4852"/>
              <a:gd name="T46" fmla="*/ 2147483647 w 2292"/>
              <a:gd name="T47" fmla="*/ 2147483647 h 4852"/>
              <a:gd name="T48" fmla="*/ 2147483647 w 2292"/>
              <a:gd name="T49" fmla="*/ 2147483647 h 4852"/>
              <a:gd name="T50" fmla="*/ 2147483647 w 2292"/>
              <a:gd name="T51" fmla="*/ 2147483647 h 4852"/>
              <a:gd name="T52" fmla="*/ 2147483647 w 2292"/>
              <a:gd name="T53" fmla="*/ 2147483647 h 4852"/>
              <a:gd name="T54" fmla="*/ 2147483647 w 2292"/>
              <a:gd name="T55" fmla="*/ 2147483647 h 4852"/>
              <a:gd name="T56" fmla="*/ 2147483647 w 2292"/>
              <a:gd name="T57" fmla="*/ 2147483647 h 4852"/>
              <a:gd name="T58" fmla="*/ 2147483647 w 2292"/>
              <a:gd name="T59" fmla="*/ 2147483647 h 4852"/>
              <a:gd name="T60" fmla="*/ 2147483647 w 2292"/>
              <a:gd name="T61" fmla="*/ 2147483647 h 4852"/>
              <a:gd name="T62" fmla="*/ 2147483647 w 2292"/>
              <a:gd name="T63" fmla="*/ 2147483647 h 4852"/>
              <a:gd name="T64" fmla="*/ 2147483647 w 2292"/>
              <a:gd name="T65" fmla="*/ 2147483647 h 4852"/>
              <a:gd name="T66" fmla="*/ 2147483647 w 2292"/>
              <a:gd name="T67" fmla="*/ 2147483647 h 4852"/>
              <a:gd name="T68" fmla="*/ 2147483647 w 2292"/>
              <a:gd name="T69" fmla="*/ 2147483647 h 4852"/>
              <a:gd name="T70" fmla="*/ 2147483647 w 2292"/>
              <a:gd name="T71" fmla="*/ 2147483647 h 4852"/>
              <a:gd name="T72" fmla="*/ 2147483647 w 2292"/>
              <a:gd name="T73" fmla="*/ 0 h 4852"/>
              <a:gd name="T74" fmla="*/ 2147483647 w 2292"/>
              <a:gd name="T75" fmla="*/ 51950848 h 4852"/>
              <a:gd name="T76" fmla="*/ 2147483647 w 2292"/>
              <a:gd name="T77" fmla="*/ 194221999 h 4852"/>
              <a:gd name="T78" fmla="*/ 2147483647 w 2292"/>
              <a:gd name="T79" fmla="*/ 413300532 h 4852"/>
              <a:gd name="T80" fmla="*/ 2147483647 w 2292"/>
              <a:gd name="T81" fmla="*/ 691077887 h 4852"/>
              <a:gd name="T82" fmla="*/ 2147483647 w 2292"/>
              <a:gd name="T83" fmla="*/ 1018567917 h 4852"/>
              <a:gd name="T84" fmla="*/ 2147483647 w 2292"/>
              <a:gd name="T85" fmla="*/ 1361843776 h 4852"/>
              <a:gd name="T86" fmla="*/ 2147483647 w 2292"/>
              <a:gd name="T87" fmla="*/ 1671259570 h 4852"/>
              <a:gd name="T88" fmla="*/ 2147483647 w 2292"/>
              <a:gd name="T89" fmla="*/ 1935488727 h 4852"/>
              <a:gd name="T90" fmla="*/ 2147483647 w 2292"/>
              <a:gd name="T91" fmla="*/ 2131983584 h 4852"/>
              <a:gd name="T92" fmla="*/ 2147483647 w 2292"/>
              <a:gd name="T93" fmla="*/ 2147483647 h 4852"/>
              <a:gd name="T94" fmla="*/ 2147483647 w 2292"/>
              <a:gd name="T95" fmla="*/ 2147483647 h 4852"/>
              <a:gd name="T96" fmla="*/ 2114979386 w 2292"/>
              <a:gd name="T97" fmla="*/ 2147483647 h 4852"/>
              <a:gd name="T98" fmla="*/ 1855170355 w 2292"/>
              <a:gd name="T99" fmla="*/ 2007768874 h 4852"/>
              <a:gd name="T100" fmla="*/ 1652321575 w 2292"/>
              <a:gd name="T101" fmla="*/ 1766106272 h 4852"/>
              <a:gd name="T102" fmla="*/ 1517862156 w 2292"/>
              <a:gd name="T103" fmla="*/ 1470254551 h 4852"/>
              <a:gd name="T104" fmla="*/ 1469994868 w 2292"/>
              <a:gd name="T105" fmla="*/ 1131489641 h 4852"/>
              <a:gd name="T106" fmla="*/ 1517862156 w 2292"/>
              <a:gd name="T107" fmla="*/ 797234630 h 4852"/>
              <a:gd name="T108" fmla="*/ 1652321575 w 2292"/>
              <a:gd name="T109" fmla="*/ 501383040 h 4852"/>
              <a:gd name="T110" fmla="*/ 1855170355 w 2292"/>
              <a:gd name="T111" fmla="*/ 259720110 h 4852"/>
              <a:gd name="T112" fmla="*/ 2114979386 w 2292"/>
              <a:gd name="T113" fmla="*/ 90337491 h 4852"/>
              <a:gd name="T114" fmla="*/ 2147483647 w 2292"/>
              <a:gd name="T115" fmla="*/ 6782170 h 485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292"/>
              <a:gd name="T175" fmla="*/ 0 h 4852"/>
              <a:gd name="T176" fmla="*/ 2292 w 2292"/>
              <a:gd name="T177" fmla="*/ 4852 h 485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292" h="4852">
                <a:moveTo>
                  <a:pt x="323" y="1187"/>
                </a:moveTo>
                <a:lnTo>
                  <a:pt x="294" y="1189"/>
                </a:lnTo>
                <a:lnTo>
                  <a:pt x="267" y="1195"/>
                </a:lnTo>
                <a:lnTo>
                  <a:pt x="238" y="1205"/>
                </a:lnTo>
                <a:lnTo>
                  <a:pt x="209" y="1217"/>
                </a:lnTo>
                <a:lnTo>
                  <a:pt x="181" y="1233"/>
                </a:lnTo>
                <a:lnTo>
                  <a:pt x="155" y="1252"/>
                </a:lnTo>
                <a:lnTo>
                  <a:pt x="129" y="1272"/>
                </a:lnTo>
                <a:lnTo>
                  <a:pt x="105" y="1295"/>
                </a:lnTo>
                <a:lnTo>
                  <a:pt x="84" y="1319"/>
                </a:lnTo>
                <a:lnTo>
                  <a:pt x="63" y="1346"/>
                </a:lnTo>
                <a:lnTo>
                  <a:pt x="45" y="1375"/>
                </a:lnTo>
                <a:lnTo>
                  <a:pt x="29" y="1404"/>
                </a:lnTo>
                <a:lnTo>
                  <a:pt x="17" y="1433"/>
                </a:lnTo>
                <a:lnTo>
                  <a:pt x="8" y="1464"/>
                </a:lnTo>
                <a:lnTo>
                  <a:pt x="3" y="1494"/>
                </a:lnTo>
                <a:lnTo>
                  <a:pt x="0" y="1525"/>
                </a:lnTo>
                <a:lnTo>
                  <a:pt x="0" y="2935"/>
                </a:lnTo>
                <a:lnTo>
                  <a:pt x="3" y="2966"/>
                </a:lnTo>
                <a:lnTo>
                  <a:pt x="10" y="2998"/>
                </a:lnTo>
                <a:lnTo>
                  <a:pt x="21" y="3029"/>
                </a:lnTo>
                <a:lnTo>
                  <a:pt x="37" y="3059"/>
                </a:lnTo>
                <a:lnTo>
                  <a:pt x="56" y="3089"/>
                </a:lnTo>
                <a:lnTo>
                  <a:pt x="78" y="3117"/>
                </a:lnTo>
                <a:lnTo>
                  <a:pt x="102" y="3143"/>
                </a:lnTo>
                <a:lnTo>
                  <a:pt x="128" y="3169"/>
                </a:lnTo>
                <a:lnTo>
                  <a:pt x="157" y="3192"/>
                </a:lnTo>
                <a:lnTo>
                  <a:pt x="187" y="3212"/>
                </a:lnTo>
                <a:lnTo>
                  <a:pt x="217" y="3231"/>
                </a:lnTo>
                <a:lnTo>
                  <a:pt x="249" y="3246"/>
                </a:lnTo>
                <a:lnTo>
                  <a:pt x="281" y="3259"/>
                </a:lnTo>
                <a:lnTo>
                  <a:pt x="313" y="3269"/>
                </a:lnTo>
                <a:lnTo>
                  <a:pt x="343" y="3273"/>
                </a:lnTo>
                <a:lnTo>
                  <a:pt x="373" y="3276"/>
                </a:lnTo>
                <a:lnTo>
                  <a:pt x="373" y="1757"/>
                </a:lnTo>
                <a:lnTo>
                  <a:pt x="570" y="1758"/>
                </a:lnTo>
                <a:lnTo>
                  <a:pt x="574" y="4850"/>
                </a:lnTo>
                <a:lnTo>
                  <a:pt x="1072" y="4852"/>
                </a:lnTo>
                <a:lnTo>
                  <a:pt x="1070" y="2819"/>
                </a:lnTo>
                <a:lnTo>
                  <a:pt x="1252" y="2819"/>
                </a:lnTo>
                <a:lnTo>
                  <a:pt x="1252" y="2824"/>
                </a:lnTo>
                <a:lnTo>
                  <a:pt x="1252" y="2836"/>
                </a:lnTo>
                <a:lnTo>
                  <a:pt x="1252" y="2858"/>
                </a:lnTo>
                <a:lnTo>
                  <a:pt x="1252" y="2886"/>
                </a:lnTo>
                <a:lnTo>
                  <a:pt x="1252" y="2922"/>
                </a:lnTo>
                <a:lnTo>
                  <a:pt x="1253" y="2964"/>
                </a:lnTo>
                <a:lnTo>
                  <a:pt x="1253" y="3012"/>
                </a:lnTo>
                <a:lnTo>
                  <a:pt x="1253" y="3065"/>
                </a:lnTo>
                <a:lnTo>
                  <a:pt x="1253" y="3124"/>
                </a:lnTo>
                <a:lnTo>
                  <a:pt x="1253" y="3188"/>
                </a:lnTo>
                <a:lnTo>
                  <a:pt x="1255" y="3257"/>
                </a:lnTo>
                <a:lnTo>
                  <a:pt x="1255" y="3329"/>
                </a:lnTo>
                <a:lnTo>
                  <a:pt x="1255" y="3404"/>
                </a:lnTo>
                <a:lnTo>
                  <a:pt x="1255" y="3482"/>
                </a:lnTo>
                <a:lnTo>
                  <a:pt x="1256" y="3563"/>
                </a:lnTo>
                <a:lnTo>
                  <a:pt x="1256" y="3645"/>
                </a:lnTo>
                <a:lnTo>
                  <a:pt x="1256" y="3729"/>
                </a:lnTo>
                <a:lnTo>
                  <a:pt x="1257" y="3814"/>
                </a:lnTo>
                <a:lnTo>
                  <a:pt x="1257" y="3900"/>
                </a:lnTo>
                <a:lnTo>
                  <a:pt x="1257" y="3985"/>
                </a:lnTo>
                <a:lnTo>
                  <a:pt x="1257" y="4071"/>
                </a:lnTo>
                <a:lnTo>
                  <a:pt x="1258" y="4155"/>
                </a:lnTo>
                <a:lnTo>
                  <a:pt x="1258" y="4238"/>
                </a:lnTo>
                <a:lnTo>
                  <a:pt x="1258" y="4319"/>
                </a:lnTo>
                <a:lnTo>
                  <a:pt x="1258" y="4399"/>
                </a:lnTo>
                <a:lnTo>
                  <a:pt x="1258" y="4475"/>
                </a:lnTo>
                <a:lnTo>
                  <a:pt x="1259" y="4548"/>
                </a:lnTo>
                <a:lnTo>
                  <a:pt x="1259" y="4618"/>
                </a:lnTo>
                <a:lnTo>
                  <a:pt x="1259" y="4683"/>
                </a:lnTo>
                <a:lnTo>
                  <a:pt x="1259" y="4744"/>
                </a:lnTo>
                <a:lnTo>
                  <a:pt x="1259" y="4800"/>
                </a:lnTo>
                <a:lnTo>
                  <a:pt x="1259" y="4850"/>
                </a:lnTo>
                <a:lnTo>
                  <a:pt x="1721" y="4852"/>
                </a:lnTo>
                <a:lnTo>
                  <a:pt x="1724" y="1757"/>
                </a:lnTo>
                <a:lnTo>
                  <a:pt x="1920" y="1757"/>
                </a:lnTo>
                <a:lnTo>
                  <a:pt x="1920" y="3236"/>
                </a:lnTo>
                <a:lnTo>
                  <a:pt x="1949" y="3234"/>
                </a:lnTo>
                <a:lnTo>
                  <a:pt x="1979" y="3229"/>
                </a:lnTo>
                <a:lnTo>
                  <a:pt x="2010" y="3220"/>
                </a:lnTo>
                <a:lnTo>
                  <a:pt x="2041" y="3208"/>
                </a:lnTo>
                <a:lnTo>
                  <a:pt x="2074" y="3194"/>
                </a:lnTo>
                <a:lnTo>
                  <a:pt x="2104" y="3177"/>
                </a:lnTo>
                <a:lnTo>
                  <a:pt x="2134" y="3158"/>
                </a:lnTo>
                <a:lnTo>
                  <a:pt x="2163" y="3136"/>
                </a:lnTo>
                <a:lnTo>
                  <a:pt x="2190" y="3112"/>
                </a:lnTo>
                <a:lnTo>
                  <a:pt x="2214" y="3087"/>
                </a:lnTo>
                <a:lnTo>
                  <a:pt x="2236" y="3059"/>
                </a:lnTo>
                <a:lnTo>
                  <a:pt x="2255" y="3031"/>
                </a:lnTo>
                <a:lnTo>
                  <a:pt x="2270" y="3002"/>
                </a:lnTo>
                <a:lnTo>
                  <a:pt x="2282" y="2972"/>
                </a:lnTo>
                <a:lnTo>
                  <a:pt x="2290" y="2941"/>
                </a:lnTo>
                <a:lnTo>
                  <a:pt x="2292" y="2910"/>
                </a:lnTo>
                <a:lnTo>
                  <a:pt x="2292" y="1500"/>
                </a:lnTo>
                <a:lnTo>
                  <a:pt x="2290" y="1470"/>
                </a:lnTo>
                <a:lnTo>
                  <a:pt x="2285" y="1439"/>
                </a:lnTo>
                <a:lnTo>
                  <a:pt x="2276" y="1410"/>
                </a:lnTo>
                <a:lnTo>
                  <a:pt x="2265" y="1382"/>
                </a:lnTo>
                <a:lnTo>
                  <a:pt x="2251" y="1354"/>
                </a:lnTo>
                <a:lnTo>
                  <a:pt x="2234" y="1329"/>
                </a:lnTo>
                <a:lnTo>
                  <a:pt x="2215" y="1304"/>
                </a:lnTo>
                <a:lnTo>
                  <a:pt x="2194" y="1282"/>
                </a:lnTo>
                <a:lnTo>
                  <a:pt x="2171" y="1262"/>
                </a:lnTo>
                <a:lnTo>
                  <a:pt x="2146" y="1242"/>
                </a:lnTo>
                <a:lnTo>
                  <a:pt x="2121" y="1227"/>
                </a:lnTo>
                <a:lnTo>
                  <a:pt x="2093" y="1212"/>
                </a:lnTo>
                <a:lnTo>
                  <a:pt x="2065" y="1201"/>
                </a:lnTo>
                <a:lnTo>
                  <a:pt x="2038" y="1194"/>
                </a:lnTo>
                <a:lnTo>
                  <a:pt x="2009" y="1188"/>
                </a:lnTo>
                <a:lnTo>
                  <a:pt x="1980" y="1187"/>
                </a:lnTo>
                <a:lnTo>
                  <a:pt x="323" y="1187"/>
                </a:lnTo>
                <a:close/>
                <a:moveTo>
                  <a:pt x="1106" y="0"/>
                </a:moveTo>
                <a:lnTo>
                  <a:pt x="1153" y="3"/>
                </a:lnTo>
                <a:lnTo>
                  <a:pt x="1199" y="10"/>
                </a:lnTo>
                <a:lnTo>
                  <a:pt x="1244" y="23"/>
                </a:lnTo>
                <a:lnTo>
                  <a:pt x="1286" y="40"/>
                </a:lnTo>
                <a:lnTo>
                  <a:pt x="1326" y="60"/>
                </a:lnTo>
                <a:lnTo>
                  <a:pt x="1364" y="86"/>
                </a:lnTo>
                <a:lnTo>
                  <a:pt x="1399" y="115"/>
                </a:lnTo>
                <a:lnTo>
                  <a:pt x="1432" y="147"/>
                </a:lnTo>
                <a:lnTo>
                  <a:pt x="1462" y="183"/>
                </a:lnTo>
                <a:lnTo>
                  <a:pt x="1488" y="222"/>
                </a:lnTo>
                <a:lnTo>
                  <a:pt x="1511" y="263"/>
                </a:lnTo>
                <a:lnTo>
                  <a:pt x="1531" y="306"/>
                </a:lnTo>
                <a:lnTo>
                  <a:pt x="1546" y="353"/>
                </a:lnTo>
                <a:lnTo>
                  <a:pt x="1557" y="400"/>
                </a:lnTo>
                <a:lnTo>
                  <a:pt x="1564" y="451"/>
                </a:lnTo>
                <a:lnTo>
                  <a:pt x="1567" y="501"/>
                </a:lnTo>
                <a:lnTo>
                  <a:pt x="1564" y="552"/>
                </a:lnTo>
                <a:lnTo>
                  <a:pt x="1557" y="603"/>
                </a:lnTo>
                <a:lnTo>
                  <a:pt x="1546" y="651"/>
                </a:lnTo>
                <a:lnTo>
                  <a:pt x="1531" y="697"/>
                </a:lnTo>
                <a:lnTo>
                  <a:pt x="1511" y="740"/>
                </a:lnTo>
                <a:lnTo>
                  <a:pt x="1488" y="782"/>
                </a:lnTo>
                <a:lnTo>
                  <a:pt x="1462" y="821"/>
                </a:lnTo>
                <a:lnTo>
                  <a:pt x="1432" y="857"/>
                </a:lnTo>
                <a:lnTo>
                  <a:pt x="1399" y="889"/>
                </a:lnTo>
                <a:lnTo>
                  <a:pt x="1364" y="918"/>
                </a:lnTo>
                <a:lnTo>
                  <a:pt x="1326" y="944"/>
                </a:lnTo>
                <a:lnTo>
                  <a:pt x="1286" y="965"/>
                </a:lnTo>
                <a:lnTo>
                  <a:pt x="1244" y="982"/>
                </a:lnTo>
                <a:lnTo>
                  <a:pt x="1199" y="994"/>
                </a:lnTo>
                <a:lnTo>
                  <a:pt x="1153" y="1003"/>
                </a:lnTo>
                <a:lnTo>
                  <a:pt x="1106" y="1005"/>
                </a:lnTo>
                <a:lnTo>
                  <a:pt x="1059" y="1003"/>
                </a:lnTo>
                <a:lnTo>
                  <a:pt x="1014" y="994"/>
                </a:lnTo>
                <a:lnTo>
                  <a:pt x="970" y="982"/>
                </a:lnTo>
                <a:lnTo>
                  <a:pt x="928" y="965"/>
                </a:lnTo>
                <a:lnTo>
                  <a:pt x="887" y="944"/>
                </a:lnTo>
                <a:lnTo>
                  <a:pt x="850" y="918"/>
                </a:lnTo>
                <a:lnTo>
                  <a:pt x="814" y="889"/>
                </a:lnTo>
                <a:lnTo>
                  <a:pt x="781" y="857"/>
                </a:lnTo>
                <a:lnTo>
                  <a:pt x="751" y="821"/>
                </a:lnTo>
                <a:lnTo>
                  <a:pt x="725" y="782"/>
                </a:lnTo>
                <a:lnTo>
                  <a:pt x="702" y="740"/>
                </a:lnTo>
                <a:lnTo>
                  <a:pt x="681" y="697"/>
                </a:lnTo>
                <a:lnTo>
                  <a:pt x="666" y="651"/>
                </a:lnTo>
                <a:lnTo>
                  <a:pt x="655" y="603"/>
                </a:lnTo>
                <a:lnTo>
                  <a:pt x="647" y="552"/>
                </a:lnTo>
                <a:lnTo>
                  <a:pt x="645" y="501"/>
                </a:lnTo>
                <a:lnTo>
                  <a:pt x="647" y="451"/>
                </a:lnTo>
                <a:lnTo>
                  <a:pt x="655" y="400"/>
                </a:lnTo>
                <a:lnTo>
                  <a:pt x="666" y="353"/>
                </a:lnTo>
                <a:lnTo>
                  <a:pt x="681" y="306"/>
                </a:lnTo>
                <a:lnTo>
                  <a:pt x="702" y="263"/>
                </a:lnTo>
                <a:lnTo>
                  <a:pt x="725" y="222"/>
                </a:lnTo>
                <a:lnTo>
                  <a:pt x="751" y="183"/>
                </a:lnTo>
                <a:lnTo>
                  <a:pt x="781" y="147"/>
                </a:lnTo>
                <a:lnTo>
                  <a:pt x="814" y="115"/>
                </a:lnTo>
                <a:lnTo>
                  <a:pt x="850" y="86"/>
                </a:lnTo>
                <a:lnTo>
                  <a:pt x="887" y="60"/>
                </a:lnTo>
                <a:lnTo>
                  <a:pt x="928" y="40"/>
                </a:lnTo>
                <a:lnTo>
                  <a:pt x="970" y="23"/>
                </a:lnTo>
                <a:lnTo>
                  <a:pt x="1014" y="10"/>
                </a:lnTo>
                <a:lnTo>
                  <a:pt x="1059" y="3"/>
                </a:lnTo>
                <a:lnTo>
                  <a:pt x="1106" y="0"/>
                </a:lnTo>
                <a:close/>
              </a:path>
            </a:pathLst>
          </a:custGeom>
          <a:solidFill>
            <a:schemeClr val="hlink"/>
          </a:solidFill>
          <a:ln w="9525">
            <a:solidFill>
              <a:srgbClr val="777777"/>
            </a:solidFill>
            <a:round/>
            <a:headEnd/>
            <a:tailEnd/>
          </a:ln>
        </p:spPr>
        <p:txBody>
          <a:bodyPr/>
          <a:lstStyle/>
          <a:p>
            <a:endParaRPr lang="fr-FR" dirty="0">
              <a:latin typeface="Calibri" panose="020F0502020204030204" pitchFamily="34" charset="0"/>
            </a:endParaRPr>
          </a:p>
        </p:txBody>
      </p:sp>
      <p:sp>
        <p:nvSpPr>
          <p:cNvPr id="48141" name="Freeform 16"/>
          <p:cNvSpPr>
            <a:spLocks noEditPoints="1"/>
          </p:cNvSpPr>
          <p:nvPr/>
        </p:nvSpPr>
        <p:spPr bwMode="auto">
          <a:xfrm>
            <a:off x="5854700" y="1785938"/>
            <a:ext cx="301625" cy="636587"/>
          </a:xfrm>
          <a:custGeom>
            <a:avLst/>
            <a:gdLst>
              <a:gd name="T0" fmla="*/ 608513439 w 2292"/>
              <a:gd name="T1" fmla="*/ 2147483647 h 4852"/>
              <a:gd name="T2" fmla="*/ 412504517 w 2292"/>
              <a:gd name="T3" fmla="*/ 2147483647 h 4852"/>
              <a:gd name="T4" fmla="*/ 239304264 w 2292"/>
              <a:gd name="T5" fmla="*/ 2147483647 h 4852"/>
              <a:gd name="T6" fmla="*/ 102558938 w 2292"/>
              <a:gd name="T7" fmla="*/ 2147483647 h 4852"/>
              <a:gd name="T8" fmla="*/ 18236206 w 2292"/>
              <a:gd name="T9" fmla="*/ 2147483647 h 4852"/>
              <a:gd name="T10" fmla="*/ 0 w 2292"/>
              <a:gd name="T11" fmla="*/ 2147483647 h 4852"/>
              <a:gd name="T12" fmla="*/ 47867831 w 2292"/>
              <a:gd name="T13" fmla="*/ 2147483647 h 4852"/>
              <a:gd name="T14" fmla="*/ 177772396 w 2292"/>
              <a:gd name="T15" fmla="*/ 2147483647 h 4852"/>
              <a:gd name="T16" fmla="*/ 357813558 w 2292"/>
              <a:gd name="T17" fmla="*/ 2147483647 h 4852"/>
              <a:gd name="T18" fmla="*/ 567486140 w 2292"/>
              <a:gd name="T19" fmla="*/ 2147483647 h 4852"/>
              <a:gd name="T20" fmla="*/ 781713494 w 2292"/>
              <a:gd name="T21" fmla="*/ 2147483647 h 4852"/>
              <a:gd name="T22" fmla="*/ 1299063579 w 2292"/>
              <a:gd name="T23" fmla="*/ 2147483647 h 4852"/>
              <a:gd name="T24" fmla="*/ 2147483647 w 2292"/>
              <a:gd name="T25" fmla="*/ 2147483647 h 4852"/>
              <a:gd name="T26" fmla="*/ 2147483647 w 2292"/>
              <a:gd name="T27" fmla="*/ 2147483647 h 4852"/>
              <a:gd name="T28" fmla="*/ 2147483647 w 2292"/>
              <a:gd name="T29" fmla="*/ 2147483647 h 4852"/>
              <a:gd name="T30" fmla="*/ 2147483647 w 2292"/>
              <a:gd name="T31" fmla="*/ 2147483647 h 4852"/>
              <a:gd name="T32" fmla="*/ 2147483647 w 2292"/>
              <a:gd name="T33" fmla="*/ 2147483647 h 4852"/>
              <a:gd name="T34" fmla="*/ 2147483647 w 2292"/>
              <a:gd name="T35" fmla="*/ 2147483647 h 4852"/>
              <a:gd name="T36" fmla="*/ 2147483647 w 2292"/>
              <a:gd name="T37" fmla="*/ 2147483647 h 4852"/>
              <a:gd name="T38" fmla="*/ 2147483647 w 2292"/>
              <a:gd name="T39" fmla="*/ 2147483647 h 4852"/>
              <a:gd name="T40" fmla="*/ 2147483647 w 2292"/>
              <a:gd name="T41" fmla="*/ 2147483647 h 4852"/>
              <a:gd name="T42" fmla="*/ 2147483647 w 2292"/>
              <a:gd name="T43" fmla="*/ 2147483647 h 4852"/>
              <a:gd name="T44" fmla="*/ 2147483647 w 2292"/>
              <a:gd name="T45" fmla="*/ 2147483647 h 4852"/>
              <a:gd name="T46" fmla="*/ 2147483647 w 2292"/>
              <a:gd name="T47" fmla="*/ 2147483647 h 4852"/>
              <a:gd name="T48" fmla="*/ 2147483647 w 2292"/>
              <a:gd name="T49" fmla="*/ 2147483647 h 4852"/>
              <a:gd name="T50" fmla="*/ 2147483647 w 2292"/>
              <a:gd name="T51" fmla="*/ 2147483647 h 4852"/>
              <a:gd name="T52" fmla="*/ 2147483647 w 2292"/>
              <a:gd name="T53" fmla="*/ 2147483647 h 4852"/>
              <a:gd name="T54" fmla="*/ 2147483647 w 2292"/>
              <a:gd name="T55" fmla="*/ 2147483647 h 4852"/>
              <a:gd name="T56" fmla="*/ 2147483647 w 2292"/>
              <a:gd name="T57" fmla="*/ 2147483647 h 4852"/>
              <a:gd name="T58" fmla="*/ 2147483647 w 2292"/>
              <a:gd name="T59" fmla="*/ 2147483647 h 4852"/>
              <a:gd name="T60" fmla="*/ 2147483647 w 2292"/>
              <a:gd name="T61" fmla="*/ 2147483647 h 4852"/>
              <a:gd name="T62" fmla="*/ 2147483647 w 2292"/>
              <a:gd name="T63" fmla="*/ 2147483647 h 4852"/>
              <a:gd name="T64" fmla="*/ 2147483647 w 2292"/>
              <a:gd name="T65" fmla="*/ 2147483647 h 4852"/>
              <a:gd name="T66" fmla="*/ 2147483647 w 2292"/>
              <a:gd name="T67" fmla="*/ 2147483647 h 4852"/>
              <a:gd name="T68" fmla="*/ 2147483647 w 2292"/>
              <a:gd name="T69" fmla="*/ 2147483647 h 4852"/>
              <a:gd name="T70" fmla="*/ 2147483647 w 2292"/>
              <a:gd name="T71" fmla="*/ 2147483647 h 4852"/>
              <a:gd name="T72" fmla="*/ 2147483647 w 2292"/>
              <a:gd name="T73" fmla="*/ 0 h 4852"/>
              <a:gd name="T74" fmla="*/ 2147483647 w 2292"/>
              <a:gd name="T75" fmla="*/ 51950848 h 4852"/>
              <a:gd name="T76" fmla="*/ 2147483647 w 2292"/>
              <a:gd name="T77" fmla="*/ 194221999 h 4852"/>
              <a:gd name="T78" fmla="*/ 2147483647 w 2292"/>
              <a:gd name="T79" fmla="*/ 413300532 h 4852"/>
              <a:gd name="T80" fmla="*/ 2147483647 w 2292"/>
              <a:gd name="T81" fmla="*/ 691077887 h 4852"/>
              <a:gd name="T82" fmla="*/ 2147483647 w 2292"/>
              <a:gd name="T83" fmla="*/ 1018567917 h 4852"/>
              <a:gd name="T84" fmla="*/ 2147483647 w 2292"/>
              <a:gd name="T85" fmla="*/ 1361843776 h 4852"/>
              <a:gd name="T86" fmla="*/ 2147483647 w 2292"/>
              <a:gd name="T87" fmla="*/ 1671259570 h 4852"/>
              <a:gd name="T88" fmla="*/ 2147483647 w 2292"/>
              <a:gd name="T89" fmla="*/ 1935488727 h 4852"/>
              <a:gd name="T90" fmla="*/ 2147483647 w 2292"/>
              <a:gd name="T91" fmla="*/ 2131983584 h 4852"/>
              <a:gd name="T92" fmla="*/ 2147483647 w 2292"/>
              <a:gd name="T93" fmla="*/ 2147483647 h 4852"/>
              <a:gd name="T94" fmla="*/ 2147483647 w 2292"/>
              <a:gd name="T95" fmla="*/ 2147483647 h 4852"/>
              <a:gd name="T96" fmla="*/ 2114979386 w 2292"/>
              <a:gd name="T97" fmla="*/ 2147483647 h 4852"/>
              <a:gd name="T98" fmla="*/ 1855170355 w 2292"/>
              <a:gd name="T99" fmla="*/ 2007768874 h 4852"/>
              <a:gd name="T100" fmla="*/ 1652321575 w 2292"/>
              <a:gd name="T101" fmla="*/ 1766106272 h 4852"/>
              <a:gd name="T102" fmla="*/ 1517862156 w 2292"/>
              <a:gd name="T103" fmla="*/ 1470254551 h 4852"/>
              <a:gd name="T104" fmla="*/ 1469994868 w 2292"/>
              <a:gd name="T105" fmla="*/ 1131489641 h 4852"/>
              <a:gd name="T106" fmla="*/ 1517862156 w 2292"/>
              <a:gd name="T107" fmla="*/ 797234630 h 4852"/>
              <a:gd name="T108" fmla="*/ 1652321575 w 2292"/>
              <a:gd name="T109" fmla="*/ 501383040 h 4852"/>
              <a:gd name="T110" fmla="*/ 1855170355 w 2292"/>
              <a:gd name="T111" fmla="*/ 259720110 h 4852"/>
              <a:gd name="T112" fmla="*/ 2114979386 w 2292"/>
              <a:gd name="T113" fmla="*/ 90337491 h 4852"/>
              <a:gd name="T114" fmla="*/ 2147483647 w 2292"/>
              <a:gd name="T115" fmla="*/ 6782170 h 485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292"/>
              <a:gd name="T175" fmla="*/ 0 h 4852"/>
              <a:gd name="T176" fmla="*/ 2292 w 2292"/>
              <a:gd name="T177" fmla="*/ 4852 h 485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292" h="4852">
                <a:moveTo>
                  <a:pt x="323" y="1187"/>
                </a:moveTo>
                <a:lnTo>
                  <a:pt x="294" y="1189"/>
                </a:lnTo>
                <a:lnTo>
                  <a:pt x="267" y="1195"/>
                </a:lnTo>
                <a:lnTo>
                  <a:pt x="238" y="1205"/>
                </a:lnTo>
                <a:lnTo>
                  <a:pt x="209" y="1217"/>
                </a:lnTo>
                <a:lnTo>
                  <a:pt x="181" y="1233"/>
                </a:lnTo>
                <a:lnTo>
                  <a:pt x="155" y="1252"/>
                </a:lnTo>
                <a:lnTo>
                  <a:pt x="129" y="1272"/>
                </a:lnTo>
                <a:lnTo>
                  <a:pt x="105" y="1295"/>
                </a:lnTo>
                <a:lnTo>
                  <a:pt x="84" y="1319"/>
                </a:lnTo>
                <a:lnTo>
                  <a:pt x="63" y="1346"/>
                </a:lnTo>
                <a:lnTo>
                  <a:pt x="45" y="1375"/>
                </a:lnTo>
                <a:lnTo>
                  <a:pt x="29" y="1404"/>
                </a:lnTo>
                <a:lnTo>
                  <a:pt x="17" y="1433"/>
                </a:lnTo>
                <a:lnTo>
                  <a:pt x="8" y="1464"/>
                </a:lnTo>
                <a:lnTo>
                  <a:pt x="3" y="1494"/>
                </a:lnTo>
                <a:lnTo>
                  <a:pt x="0" y="1525"/>
                </a:lnTo>
                <a:lnTo>
                  <a:pt x="0" y="2935"/>
                </a:lnTo>
                <a:lnTo>
                  <a:pt x="3" y="2966"/>
                </a:lnTo>
                <a:lnTo>
                  <a:pt x="10" y="2998"/>
                </a:lnTo>
                <a:lnTo>
                  <a:pt x="21" y="3029"/>
                </a:lnTo>
                <a:lnTo>
                  <a:pt x="37" y="3059"/>
                </a:lnTo>
                <a:lnTo>
                  <a:pt x="56" y="3089"/>
                </a:lnTo>
                <a:lnTo>
                  <a:pt x="78" y="3117"/>
                </a:lnTo>
                <a:lnTo>
                  <a:pt x="102" y="3143"/>
                </a:lnTo>
                <a:lnTo>
                  <a:pt x="128" y="3169"/>
                </a:lnTo>
                <a:lnTo>
                  <a:pt x="157" y="3192"/>
                </a:lnTo>
                <a:lnTo>
                  <a:pt x="187" y="3212"/>
                </a:lnTo>
                <a:lnTo>
                  <a:pt x="217" y="3231"/>
                </a:lnTo>
                <a:lnTo>
                  <a:pt x="249" y="3246"/>
                </a:lnTo>
                <a:lnTo>
                  <a:pt x="281" y="3259"/>
                </a:lnTo>
                <a:lnTo>
                  <a:pt x="313" y="3269"/>
                </a:lnTo>
                <a:lnTo>
                  <a:pt x="343" y="3273"/>
                </a:lnTo>
                <a:lnTo>
                  <a:pt x="373" y="3276"/>
                </a:lnTo>
                <a:lnTo>
                  <a:pt x="373" y="1757"/>
                </a:lnTo>
                <a:lnTo>
                  <a:pt x="570" y="1758"/>
                </a:lnTo>
                <a:lnTo>
                  <a:pt x="574" y="4850"/>
                </a:lnTo>
                <a:lnTo>
                  <a:pt x="1072" y="4852"/>
                </a:lnTo>
                <a:lnTo>
                  <a:pt x="1070" y="2819"/>
                </a:lnTo>
                <a:lnTo>
                  <a:pt x="1252" y="2819"/>
                </a:lnTo>
                <a:lnTo>
                  <a:pt x="1252" y="2824"/>
                </a:lnTo>
                <a:lnTo>
                  <a:pt x="1252" y="2836"/>
                </a:lnTo>
                <a:lnTo>
                  <a:pt x="1252" y="2858"/>
                </a:lnTo>
                <a:lnTo>
                  <a:pt x="1252" y="2886"/>
                </a:lnTo>
                <a:lnTo>
                  <a:pt x="1252" y="2922"/>
                </a:lnTo>
                <a:lnTo>
                  <a:pt x="1253" y="2964"/>
                </a:lnTo>
                <a:lnTo>
                  <a:pt x="1253" y="3012"/>
                </a:lnTo>
                <a:lnTo>
                  <a:pt x="1253" y="3065"/>
                </a:lnTo>
                <a:lnTo>
                  <a:pt x="1253" y="3124"/>
                </a:lnTo>
                <a:lnTo>
                  <a:pt x="1253" y="3188"/>
                </a:lnTo>
                <a:lnTo>
                  <a:pt x="1255" y="3257"/>
                </a:lnTo>
                <a:lnTo>
                  <a:pt x="1255" y="3329"/>
                </a:lnTo>
                <a:lnTo>
                  <a:pt x="1255" y="3404"/>
                </a:lnTo>
                <a:lnTo>
                  <a:pt x="1255" y="3482"/>
                </a:lnTo>
                <a:lnTo>
                  <a:pt x="1256" y="3563"/>
                </a:lnTo>
                <a:lnTo>
                  <a:pt x="1256" y="3645"/>
                </a:lnTo>
                <a:lnTo>
                  <a:pt x="1256" y="3729"/>
                </a:lnTo>
                <a:lnTo>
                  <a:pt x="1257" y="3814"/>
                </a:lnTo>
                <a:lnTo>
                  <a:pt x="1257" y="3900"/>
                </a:lnTo>
                <a:lnTo>
                  <a:pt x="1257" y="3985"/>
                </a:lnTo>
                <a:lnTo>
                  <a:pt x="1257" y="4071"/>
                </a:lnTo>
                <a:lnTo>
                  <a:pt x="1258" y="4155"/>
                </a:lnTo>
                <a:lnTo>
                  <a:pt x="1258" y="4238"/>
                </a:lnTo>
                <a:lnTo>
                  <a:pt x="1258" y="4319"/>
                </a:lnTo>
                <a:lnTo>
                  <a:pt x="1258" y="4399"/>
                </a:lnTo>
                <a:lnTo>
                  <a:pt x="1258" y="4475"/>
                </a:lnTo>
                <a:lnTo>
                  <a:pt x="1259" y="4548"/>
                </a:lnTo>
                <a:lnTo>
                  <a:pt x="1259" y="4618"/>
                </a:lnTo>
                <a:lnTo>
                  <a:pt x="1259" y="4683"/>
                </a:lnTo>
                <a:lnTo>
                  <a:pt x="1259" y="4744"/>
                </a:lnTo>
                <a:lnTo>
                  <a:pt x="1259" y="4800"/>
                </a:lnTo>
                <a:lnTo>
                  <a:pt x="1259" y="4850"/>
                </a:lnTo>
                <a:lnTo>
                  <a:pt x="1721" y="4852"/>
                </a:lnTo>
                <a:lnTo>
                  <a:pt x="1724" y="1757"/>
                </a:lnTo>
                <a:lnTo>
                  <a:pt x="1920" y="1757"/>
                </a:lnTo>
                <a:lnTo>
                  <a:pt x="1920" y="3236"/>
                </a:lnTo>
                <a:lnTo>
                  <a:pt x="1949" y="3234"/>
                </a:lnTo>
                <a:lnTo>
                  <a:pt x="1979" y="3229"/>
                </a:lnTo>
                <a:lnTo>
                  <a:pt x="2010" y="3220"/>
                </a:lnTo>
                <a:lnTo>
                  <a:pt x="2041" y="3208"/>
                </a:lnTo>
                <a:lnTo>
                  <a:pt x="2074" y="3194"/>
                </a:lnTo>
                <a:lnTo>
                  <a:pt x="2104" y="3177"/>
                </a:lnTo>
                <a:lnTo>
                  <a:pt x="2134" y="3158"/>
                </a:lnTo>
                <a:lnTo>
                  <a:pt x="2163" y="3136"/>
                </a:lnTo>
                <a:lnTo>
                  <a:pt x="2190" y="3112"/>
                </a:lnTo>
                <a:lnTo>
                  <a:pt x="2214" y="3087"/>
                </a:lnTo>
                <a:lnTo>
                  <a:pt x="2236" y="3059"/>
                </a:lnTo>
                <a:lnTo>
                  <a:pt x="2255" y="3031"/>
                </a:lnTo>
                <a:lnTo>
                  <a:pt x="2270" y="3002"/>
                </a:lnTo>
                <a:lnTo>
                  <a:pt x="2282" y="2972"/>
                </a:lnTo>
                <a:lnTo>
                  <a:pt x="2290" y="2941"/>
                </a:lnTo>
                <a:lnTo>
                  <a:pt x="2292" y="2910"/>
                </a:lnTo>
                <a:lnTo>
                  <a:pt x="2292" y="1500"/>
                </a:lnTo>
                <a:lnTo>
                  <a:pt x="2290" y="1470"/>
                </a:lnTo>
                <a:lnTo>
                  <a:pt x="2285" y="1439"/>
                </a:lnTo>
                <a:lnTo>
                  <a:pt x="2276" y="1410"/>
                </a:lnTo>
                <a:lnTo>
                  <a:pt x="2265" y="1382"/>
                </a:lnTo>
                <a:lnTo>
                  <a:pt x="2251" y="1354"/>
                </a:lnTo>
                <a:lnTo>
                  <a:pt x="2234" y="1329"/>
                </a:lnTo>
                <a:lnTo>
                  <a:pt x="2215" y="1304"/>
                </a:lnTo>
                <a:lnTo>
                  <a:pt x="2194" y="1282"/>
                </a:lnTo>
                <a:lnTo>
                  <a:pt x="2171" y="1262"/>
                </a:lnTo>
                <a:lnTo>
                  <a:pt x="2146" y="1242"/>
                </a:lnTo>
                <a:lnTo>
                  <a:pt x="2121" y="1227"/>
                </a:lnTo>
                <a:lnTo>
                  <a:pt x="2093" y="1212"/>
                </a:lnTo>
                <a:lnTo>
                  <a:pt x="2065" y="1201"/>
                </a:lnTo>
                <a:lnTo>
                  <a:pt x="2038" y="1194"/>
                </a:lnTo>
                <a:lnTo>
                  <a:pt x="2009" y="1188"/>
                </a:lnTo>
                <a:lnTo>
                  <a:pt x="1980" y="1187"/>
                </a:lnTo>
                <a:lnTo>
                  <a:pt x="323" y="1187"/>
                </a:lnTo>
                <a:close/>
                <a:moveTo>
                  <a:pt x="1106" y="0"/>
                </a:moveTo>
                <a:lnTo>
                  <a:pt x="1153" y="3"/>
                </a:lnTo>
                <a:lnTo>
                  <a:pt x="1199" y="10"/>
                </a:lnTo>
                <a:lnTo>
                  <a:pt x="1244" y="23"/>
                </a:lnTo>
                <a:lnTo>
                  <a:pt x="1286" y="40"/>
                </a:lnTo>
                <a:lnTo>
                  <a:pt x="1326" y="60"/>
                </a:lnTo>
                <a:lnTo>
                  <a:pt x="1364" y="86"/>
                </a:lnTo>
                <a:lnTo>
                  <a:pt x="1399" y="115"/>
                </a:lnTo>
                <a:lnTo>
                  <a:pt x="1432" y="147"/>
                </a:lnTo>
                <a:lnTo>
                  <a:pt x="1462" y="183"/>
                </a:lnTo>
                <a:lnTo>
                  <a:pt x="1488" y="222"/>
                </a:lnTo>
                <a:lnTo>
                  <a:pt x="1511" y="263"/>
                </a:lnTo>
                <a:lnTo>
                  <a:pt x="1531" y="306"/>
                </a:lnTo>
                <a:lnTo>
                  <a:pt x="1546" y="353"/>
                </a:lnTo>
                <a:lnTo>
                  <a:pt x="1557" y="400"/>
                </a:lnTo>
                <a:lnTo>
                  <a:pt x="1564" y="451"/>
                </a:lnTo>
                <a:lnTo>
                  <a:pt x="1567" y="501"/>
                </a:lnTo>
                <a:lnTo>
                  <a:pt x="1564" y="552"/>
                </a:lnTo>
                <a:lnTo>
                  <a:pt x="1557" y="603"/>
                </a:lnTo>
                <a:lnTo>
                  <a:pt x="1546" y="651"/>
                </a:lnTo>
                <a:lnTo>
                  <a:pt x="1531" y="697"/>
                </a:lnTo>
                <a:lnTo>
                  <a:pt x="1511" y="740"/>
                </a:lnTo>
                <a:lnTo>
                  <a:pt x="1488" y="782"/>
                </a:lnTo>
                <a:lnTo>
                  <a:pt x="1462" y="821"/>
                </a:lnTo>
                <a:lnTo>
                  <a:pt x="1432" y="857"/>
                </a:lnTo>
                <a:lnTo>
                  <a:pt x="1399" y="889"/>
                </a:lnTo>
                <a:lnTo>
                  <a:pt x="1364" y="918"/>
                </a:lnTo>
                <a:lnTo>
                  <a:pt x="1326" y="944"/>
                </a:lnTo>
                <a:lnTo>
                  <a:pt x="1286" y="965"/>
                </a:lnTo>
                <a:lnTo>
                  <a:pt x="1244" y="982"/>
                </a:lnTo>
                <a:lnTo>
                  <a:pt x="1199" y="994"/>
                </a:lnTo>
                <a:lnTo>
                  <a:pt x="1153" y="1003"/>
                </a:lnTo>
                <a:lnTo>
                  <a:pt x="1106" y="1005"/>
                </a:lnTo>
                <a:lnTo>
                  <a:pt x="1059" y="1003"/>
                </a:lnTo>
                <a:lnTo>
                  <a:pt x="1014" y="994"/>
                </a:lnTo>
                <a:lnTo>
                  <a:pt x="970" y="982"/>
                </a:lnTo>
                <a:lnTo>
                  <a:pt x="928" y="965"/>
                </a:lnTo>
                <a:lnTo>
                  <a:pt x="887" y="944"/>
                </a:lnTo>
                <a:lnTo>
                  <a:pt x="850" y="918"/>
                </a:lnTo>
                <a:lnTo>
                  <a:pt x="814" y="889"/>
                </a:lnTo>
                <a:lnTo>
                  <a:pt x="781" y="857"/>
                </a:lnTo>
                <a:lnTo>
                  <a:pt x="751" y="821"/>
                </a:lnTo>
                <a:lnTo>
                  <a:pt x="725" y="782"/>
                </a:lnTo>
                <a:lnTo>
                  <a:pt x="702" y="740"/>
                </a:lnTo>
                <a:lnTo>
                  <a:pt x="681" y="697"/>
                </a:lnTo>
                <a:lnTo>
                  <a:pt x="666" y="651"/>
                </a:lnTo>
                <a:lnTo>
                  <a:pt x="655" y="603"/>
                </a:lnTo>
                <a:lnTo>
                  <a:pt x="647" y="552"/>
                </a:lnTo>
                <a:lnTo>
                  <a:pt x="645" y="501"/>
                </a:lnTo>
                <a:lnTo>
                  <a:pt x="647" y="451"/>
                </a:lnTo>
                <a:lnTo>
                  <a:pt x="655" y="400"/>
                </a:lnTo>
                <a:lnTo>
                  <a:pt x="666" y="353"/>
                </a:lnTo>
                <a:lnTo>
                  <a:pt x="681" y="306"/>
                </a:lnTo>
                <a:lnTo>
                  <a:pt x="702" y="263"/>
                </a:lnTo>
                <a:lnTo>
                  <a:pt x="725" y="222"/>
                </a:lnTo>
                <a:lnTo>
                  <a:pt x="751" y="183"/>
                </a:lnTo>
                <a:lnTo>
                  <a:pt x="781" y="147"/>
                </a:lnTo>
                <a:lnTo>
                  <a:pt x="814" y="115"/>
                </a:lnTo>
                <a:lnTo>
                  <a:pt x="850" y="86"/>
                </a:lnTo>
                <a:lnTo>
                  <a:pt x="887" y="60"/>
                </a:lnTo>
                <a:lnTo>
                  <a:pt x="928" y="40"/>
                </a:lnTo>
                <a:lnTo>
                  <a:pt x="970" y="23"/>
                </a:lnTo>
                <a:lnTo>
                  <a:pt x="1014" y="10"/>
                </a:lnTo>
                <a:lnTo>
                  <a:pt x="1059" y="3"/>
                </a:lnTo>
                <a:lnTo>
                  <a:pt x="1106" y="0"/>
                </a:lnTo>
                <a:close/>
              </a:path>
            </a:pathLst>
          </a:custGeom>
          <a:solidFill>
            <a:schemeClr val="hlink"/>
          </a:solidFill>
          <a:ln w="9525">
            <a:solidFill>
              <a:srgbClr val="777777"/>
            </a:solidFill>
            <a:round/>
            <a:headEnd/>
            <a:tailEnd/>
          </a:ln>
        </p:spPr>
        <p:txBody>
          <a:bodyPr/>
          <a:lstStyle/>
          <a:p>
            <a:endParaRPr lang="fr-FR" dirty="0">
              <a:latin typeface="Calibri" panose="020F0502020204030204" pitchFamily="34" charset="0"/>
            </a:endParaRPr>
          </a:p>
        </p:txBody>
      </p:sp>
      <p:sp>
        <p:nvSpPr>
          <p:cNvPr id="48142" name="Freeform 17"/>
          <p:cNvSpPr>
            <a:spLocks noEditPoints="1"/>
          </p:cNvSpPr>
          <p:nvPr/>
        </p:nvSpPr>
        <p:spPr bwMode="auto">
          <a:xfrm>
            <a:off x="6229350" y="1785938"/>
            <a:ext cx="301625" cy="636587"/>
          </a:xfrm>
          <a:custGeom>
            <a:avLst/>
            <a:gdLst>
              <a:gd name="T0" fmla="*/ 608513439 w 2292"/>
              <a:gd name="T1" fmla="*/ 2147483647 h 4852"/>
              <a:gd name="T2" fmla="*/ 412504517 w 2292"/>
              <a:gd name="T3" fmla="*/ 2147483647 h 4852"/>
              <a:gd name="T4" fmla="*/ 239304264 w 2292"/>
              <a:gd name="T5" fmla="*/ 2147483647 h 4852"/>
              <a:gd name="T6" fmla="*/ 102558938 w 2292"/>
              <a:gd name="T7" fmla="*/ 2147483647 h 4852"/>
              <a:gd name="T8" fmla="*/ 18236206 w 2292"/>
              <a:gd name="T9" fmla="*/ 2147483647 h 4852"/>
              <a:gd name="T10" fmla="*/ 0 w 2292"/>
              <a:gd name="T11" fmla="*/ 2147483647 h 4852"/>
              <a:gd name="T12" fmla="*/ 47867831 w 2292"/>
              <a:gd name="T13" fmla="*/ 2147483647 h 4852"/>
              <a:gd name="T14" fmla="*/ 177772396 w 2292"/>
              <a:gd name="T15" fmla="*/ 2147483647 h 4852"/>
              <a:gd name="T16" fmla="*/ 357813558 w 2292"/>
              <a:gd name="T17" fmla="*/ 2147483647 h 4852"/>
              <a:gd name="T18" fmla="*/ 567486140 w 2292"/>
              <a:gd name="T19" fmla="*/ 2147483647 h 4852"/>
              <a:gd name="T20" fmla="*/ 781713494 w 2292"/>
              <a:gd name="T21" fmla="*/ 2147483647 h 4852"/>
              <a:gd name="T22" fmla="*/ 1299063579 w 2292"/>
              <a:gd name="T23" fmla="*/ 2147483647 h 4852"/>
              <a:gd name="T24" fmla="*/ 2147483647 w 2292"/>
              <a:gd name="T25" fmla="*/ 2147483647 h 4852"/>
              <a:gd name="T26" fmla="*/ 2147483647 w 2292"/>
              <a:gd name="T27" fmla="*/ 2147483647 h 4852"/>
              <a:gd name="T28" fmla="*/ 2147483647 w 2292"/>
              <a:gd name="T29" fmla="*/ 2147483647 h 4852"/>
              <a:gd name="T30" fmla="*/ 2147483647 w 2292"/>
              <a:gd name="T31" fmla="*/ 2147483647 h 4852"/>
              <a:gd name="T32" fmla="*/ 2147483647 w 2292"/>
              <a:gd name="T33" fmla="*/ 2147483647 h 4852"/>
              <a:gd name="T34" fmla="*/ 2147483647 w 2292"/>
              <a:gd name="T35" fmla="*/ 2147483647 h 4852"/>
              <a:gd name="T36" fmla="*/ 2147483647 w 2292"/>
              <a:gd name="T37" fmla="*/ 2147483647 h 4852"/>
              <a:gd name="T38" fmla="*/ 2147483647 w 2292"/>
              <a:gd name="T39" fmla="*/ 2147483647 h 4852"/>
              <a:gd name="T40" fmla="*/ 2147483647 w 2292"/>
              <a:gd name="T41" fmla="*/ 2147483647 h 4852"/>
              <a:gd name="T42" fmla="*/ 2147483647 w 2292"/>
              <a:gd name="T43" fmla="*/ 2147483647 h 4852"/>
              <a:gd name="T44" fmla="*/ 2147483647 w 2292"/>
              <a:gd name="T45" fmla="*/ 2147483647 h 4852"/>
              <a:gd name="T46" fmla="*/ 2147483647 w 2292"/>
              <a:gd name="T47" fmla="*/ 2147483647 h 4852"/>
              <a:gd name="T48" fmla="*/ 2147483647 w 2292"/>
              <a:gd name="T49" fmla="*/ 2147483647 h 4852"/>
              <a:gd name="T50" fmla="*/ 2147483647 w 2292"/>
              <a:gd name="T51" fmla="*/ 2147483647 h 4852"/>
              <a:gd name="T52" fmla="*/ 2147483647 w 2292"/>
              <a:gd name="T53" fmla="*/ 2147483647 h 4852"/>
              <a:gd name="T54" fmla="*/ 2147483647 w 2292"/>
              <a:gd name="T55" fmla="*/ 2147483647 h 4852"/>
              <a:gd name="T56" fmla="*/ 2147483647 w 2292"/>
              <a:gd name="T57" fmla="*/ 2147483647 h 4852"/>
              <a:gd name="T58" fmla="*/ 2147483647 w 2292"/>
              <a:gd name="T59" fmla="*/ 2147483647 h 4852"/>
              <a:gd name="T60" fmla="*/ 2147483647 w 2292"/>
              <a:gd name="T61" fmla="*/ 2147483647 h 4852"/>
              <a:gd name="T62" fmla="*/ 2147483647 w 2292"/>
              <a:gd name="T63" fmla="*/ 2147483647 h 4852"/>
              <a:gd name="T64" fmla="*/ 2147483647 w 2292"/>
              <a:gd name="T65" fmla="*/ 2147483647 h 4852"/>
              <a:gd name="T66" fmla="*/ 2147483647 w 2292"/>
              <a:gd name="T67" fmla="*/ 2147483647 h 4852"/>
              <a:gd name="T68" fmla="*/ 2147483647 w 2292"/>
              <a:gd name="T69" fmla="*/ 2147483647 h 4852"/>
              <a:gd name="T70" fmla="*/ 2147483647 w 2292"/>
              <a:gd name="T71" fmla="*/ 2147483647 h 4852"/>
              <a:gd name="T72" fmla="*/ 2147483647 w 2292"/>
              <a:gd name="T73" fmla="*/ 0 h 4852"/>
              <a:gd name="T74" fmla="*/ 2147483647 w 2292"/>
              <a:gd name="T75" fmla="*/ 51950848 h 4852"/>
              <a:gd name="T76" fmla="*/ 2147483647 w 2292"/>
              <a:gd name="T77" fmla="*/ 194221999 h 4852"/>
              <a:gd name="T78" fmla="*/ 2147483647 w 2292"/>
              <a:gd name="T79" fmla="*/ 413300532 h 4852"/>
              <a:gd name="T80" fmla="*/ 2147483647 w 2292"/>
              <a:gd name="T81" fmla="*/ 691077887 h 4852"/>
              <a:gd name="T82" fmla="*/ 2147483647 w 2292"/>
              <a:gd name="T83" fmla="*/ 1018567917 h 4852"/>
              <a:gd name="T84" fmla="*/ 2147483647 w 2292"/>
              <a:gd name="T85" fmla="*/ 1361843776 h 4852"/>
              <a:gd name="T86" fmla="*/ 2147483647 w 2292"/>
              <a:gd name="T87" fmla="*/ 1671259570 h 4852"/>
              <a:gd name="T88" fmla="*/ 2147483647 w 2292"/>
              <a:gd name="T89" fmla="*/ 1935488727 h 4852"/>
              <a:gd name="T90" fmla="*/ 2147483647 w 2292"/>
              <a:gd name="T91" fmla="*/ 2131983584 h 4852"/>
              <a:gd name="T92" fmla="*/ 2147483647 w 2292"/>
              <a:gd name="T93" fmla="*/ 2147483647 h 4852"/>
              <a:gd name="T94" fmla="*/ 2147483647 w 2292"/>
              <a:gd name="T95" fmla="*/ 2147483647 h 4852"/>
              <a:gd name="T96" fmla="*/ 2114979386 w 2292"/>
              <a:gd name="T97" fmla="*/ 2147483647 h 4852"/>
              <a:gd name="T98" fmla="*/ 1855170355 w 2292"/>
              <a:gd name="T99" fmla="*/ 2007768874 h 4852"/>
              <a:gd name="T100" fmla="*/ 1652321575 w 2292"/>
              <a:gd name="T101" fmla="*/ 1766106272 h 4852"/>
              <a:gd name="T102" fmla="*/ 1517862156 w 2292"/>
              <a:gd name="T103" fmla="*/ 1470254551 h 4852"/>
              <a:gd name="T104" fmla="*/ 1469994868 w 2292"/>
              <a:gd name="T105" fmla="*/ 1131489641 h 4852"/>
              <a:gd name="T106" fmla="*/ 1517862156 w 2292"/>
              <a:gd name="T107" fmla="*/ 797234630 h 4852"/>
              <a:gd name="T108" fmla="*/ 1652321575 w 2292"/>
              <a:gd name="T109" fmla="*/ 501383040 h 4852"/>
              <a:gd name="T110" fmla="*/ 1855170355 w 2292"/>
              <a:gd name="T111" fmla="*/ 259720110 h 4852"/>
              <a:gd name="T112" fmla="*/ 2114979386 w 2292"/>
              <a:gd name="T113" fmla="*/ 90337491 h 4852"/>
              <a:gd name="T114" fmla="*/ 2147483647 w 2292"/>
              <a:gd name="T115" fmla="*/ 6782170 h 485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292"/>
              <a:gd name="T175" fmla="*/ 0 h 4852"/>
              <a:gd name="T176" fmla="*/ 2292 w 2292"/>
              <a:gd name="T177" fmla="*/ 4852 h 485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292" h="4852">
                <a:moveTo>
                  <a:pt x="323" y="1187"/>
                </a:moveTo>
                <a:lnTo>
                  <a:pt x="294" y="1189"/>
                </a:lnTo>
                <a:lnTo>
                  <a:pt x="267" y="1195"/>
                </a:lnTo>
                <a:lnTo>
                  <a:pt x="238" y="1205"/>
                </a:lnTo>
                <a:lnTo>
                  <a:pt x="209" y="1217"/>
                </a:lnTo>
                <a:lnTo>
                  <a:pt x="181" y="1233"/>
                </a:lnTo>
                <a:lnTo>
                  <a:pt x="155" y="1252"/>
                </a:lnTo>
                <a:lnTo>
                  <a:pt x="129" y="1272"/>
                </a:lnTo>
                <a:lnTo>
                  <a:pt x="105" y="1295"/>
                </a:lnTo>
                <a:lnTo>
                  <a:pt x="84" y="1319"/>
                </a:lnTo>
                <a:lnTo>
                  <a:pt x="63" y="1346"/>
                </a:lnTo>
                <a:lnTo>
                  <a:pt x="45" y="1375"/>
                </a:lnTo>
                <a:lnTo>
                  <a:pt x="29" y="1404"/>
                </a:lnTo>
                <a:lnTo>
                  <a:pt x="17" y="1433"/>
                </a:lnTo>
                <a:lnTo>
                  <a:pt x="8" y="1464"/>
                </a:lnTo>
                <a:lnTo>
                  <a:pt x="3" y="1494"/>
                </a:lnTo>
                <a:lnTo>
                  <a:pt x="0" y="1525"/>
                </a:lnTo>
                <a:lnTo>
                  <a:pt x="0" y="2935"/>
                </a:lnTo>
                <a:lnTo>
                  <a:pt x="3" y="2966"/>
                </a:lnTo>
                <a:lnTo>
                  <a:pt x="10" y="2998"/>
                </a:lnTo>
                <a:lnTo>
                  <a:pt x="21" y="3029"/>
                </a:lnTo>
                <a:lnTo>
                  <a:pt x="37" y="3059"/>
                </a:lnTo>
                <a:lnTo>
                  <a:pt x="56" y="3089"/>
                </a:lnTo>
                <a:lnTo>
                  <a:pt x="78" y="3117"/>
                </a:lnTo>
                <a:lnTo>
                  <a:pt x="102" y="3143"/>
                </a:lnTo>
                <a:lnTo>
                  <a:pt x="128" y="3169"/>
                </a:lnTo>
                <a:lnTo>
                  <a:pt x="157" y="3192"/>
                </a:lnTo>
                <a:lnTo>
                  <a:pt x="187" y="3212"/>
                </a:lnTo>
                <a:lnTo>
                  <a:pt x="217" y="3231"/>
                </a:lnTo>
                <a:lnTo>
                  <a:pt x="249" y="3246"/>
                </a:lnTo>
                <a:lnTo>
                  <a:pt x="281" y="3259"/>
                </a:lnTo>
                <a:lnTo>
                  <a:pt x="313" y="3269"/>
                </a:lnTo>
                <a:lnTo>
                  <a:pt x="343" y="3273"/>
                </a:lnTo>
                <a:lnTo>
                  <a:pt x="373" y="3276"/>
                </a:lnTo>
                <a:lnTo>
                  <a:pt x="373" y="1757"/>
                </a:lnTo>
                <a:lnTo>
                  <a:pt x="570" y="1758"/>
                </a:lnTo>
                <a:lnTo>
                  <a:pt x="574" y="4850"/>
                </a:lnTo>
                <a:lnTo>
                  <a:pt x="1072" y="4852"/>
                </a:lnTo>
                <a:lnTo>
                  <a:pt x="1070" y="2819"/>
                </a:lnTo>
                <a:lnTo>
                  <a:pt x="1252" y="2819"/>
                </a:lnTo>
                <a:lnTo>
                  <a:pt x="1252" y="2824"/>
                </a:lnTo>
                <a:lnTo>
                  <a:pt x="1252" y="2836"/>
                </a:lnTo>
                <a:lnTo>
                  <a:pt x="1252" y="2858"/>
                </a:lnTo>
                <a:lnTo>
                  <a:pt x="1252" y="2886"/>
                </a:lnTo>
                <a:lnTo>
                  <a:pt x="1252" y="2922"/>
                </a:lnTo>
                <a:lnTo>
                  <a:pt x="1253" y="2964"/>
                </a:lnTo>
                <a:lnTo>
                  <a:pt x="1253" y="3012"/>
                </a:lnTo>
                <a:lnTo>
                  <a:pt x="1253" y="3065"/>
                </a:lnTo>
                <a:lnTo>
                  <a:pt x="1253" y="3124"/>
                </a:lnTo>
                <a:lnTo>
                  <a:pt x="1253" y="3188"/>
                </a:lnTo>
                <a:lnTo>
                  <a:pt x="1255" y="3257"/>
                </a:lnTo>
                <a:lnTo>
                  <a:pt x="1255" y="3329"/>
                </a:lnTo>
                <a:lnTo>
                  <a:pt x="1255" y="3404"/>
                </a:lnTo>
                <a:lnTo>
                  <a:pt x="1255" y="3482"/>
                </a:lnTo>
                <a:lnTo>
                  <a:pt x="1256" y="3563"/>
                </a:lnTo>
                <a:lnTo>
                  <a:pt x="1256" y="3645"/>
                </a:lnTo>
                <a:lnTo>
                  <a:pt x="1256" y="3729"/>
                </a:lnTo>
                <a:lnTo>
                  <a:pt x="1257" y="3814"/>
                </a:lnTo>
                <a:lnTo>
                  <a:pt x="1257" y="3900"/>
                </a:lnTo>
                <a:lnTo>
                  <a:pt x="1257" y="3985"/>
                </a:lnTo>
                <a:lnTo>
                  <a:pt x="1257" y="4071"/>
                </a:lnTo>
                <a:lnTo>
                  <a:pt x="1258" y="4155"/>
                </a:lnTo>
                <a:lnTo>
                  <a:pt x="1258" y="4238"/>
                </a:lnTo>
                <a:lnTo>
                  <a:pt x="1258" y="4319"/>
                </a:lnTo>
                <a:lnTo>
                  <a:pt x="1258" y="4399"/>
                </a:lnTo>
                <a:lnTo>
                  <a:pt x="1258" y="4475"/>
                </a:lnTo>
                <a:lnTo>
                  <a:pt x="1259" y="4548"/>
                </a:lnTo>
                <a:lnTo>
                  <a:pt x="1259" y="4618"/>
                </a:lnTo>
                <a:lnTo>
                  <a:pt x="1259" y="4683"/>
                </a:lnTo>
                <a:lnTo>
                  <a:pt x="1259" y="4744"/>
                </a:lnTo>
                <a:lnTo>
                  <a:pt x="1259" y="4800"/>
                </a:lnTo>
                <a:lnTo>
                  <a:pt x="1259" y="4850"/>
                </a:lnTo>
                <a:lnTo>
                  <a:pt x="1721" y="4852"/>
                </a:lnTo>
                <a:lnTo>
                  <a:pt x="1724" y="1757"/>
                </a:lnTo>
                <a:lnTo>
                  <a:pt x="1920" y="1757"/>
                </a:lnTo>
                <a:lnTo>
                  <a:pt x="1920" y="3236"/>
                </a:lnTo>
                <a:lnTo>
                  <a:pt x="1949" y="3234"/>
                </a:lnTo>
                <a:lnTo>
                  <a:pt x="1979" y="3229"/>
                </a:lnTo>
                <a:lnTo>
                  <a:pt x="2010" y="3220"/>
                </a:lnTo>
                <a:lnTo>
                  <a:pt x="2041" y="3208"/>
                </a:lnTo>
                <a:lnTo>
                  <a:pt x="2074" y="3194"/>
                </a:lnTo>
                <a:lnTo>
                  <a:pt x="2104" y="3177"/>
                </a:lnTo>
                <a:lnTo>
                  <a:pt x="2134" y="3158"/>
                </a:lnTo>
                <a:lnTo>
                  <a:pt x="2163" y="3136"/>
                </a:lnTo>
                <a:lnTo>
                  <a:pt x="2190" y="3112"/>
                </a:lnTo>
                <a:lnTo>
                  <a:pt x="2214" y="3087"/>
                </a:lnTo>
                <a:lnTo>
                  <a:pt x="2236" y="3059"/>
                </a:lnTo>
                <a:lnTo>
                  <a:pt x="2255" y="3031"/>
                </a:lnTo>
                <a:lnTo>
                  <a:pt x="2270" y="3002"/>
                </a:lnTo>
                <a:lnTo>
                  <a:pt x="2282" y="2972"/>
                </a:lnTo>
                <a:lnTo>
                  <a:pt x="2290" y="2941"/>
                </a:lnTo>
                <a:lnTo>
                  <a:pt x="2292" y="2910"/>
                </a:lnTo>
                <a:lnTo>
                  <a:pt x="2292" y="1500"/>
                </a:lnTo>
                <a:lnTo>
                  <a:pt x="2290" y="1470"/>
                </a:lnTo>
                <a:lnTo>
                  <a:pt x="2285" y="1439"/>
                </a:lnTo>
                <a:lnTo>
                  <a:pt x="2276" y="1410"/>
                </a:lnTo>
                <a:lnTo>
                  <a:pt x="2265" y="1382"/>
                </a:lnTo>
                <a:lnTo>
                  <a:pt x="2251" y="1354"/>
                </a:lnTo>
                <a:lnTo>
                  <a:pt x="2234" y="1329"/>
                </a:lnTo>
                <a:lnTo>
                  <a:pt x="2215" y="1304"/>
                </a:lnTo>
                <a:lnTo>
                  <a:pt x="2194" y="1282"/>
                </a:lnTo>
                <a:lnTo>
                  <a:pt x="2171" y="1262"/>
                </a:lnTo>
                <a:lnTo>
                  <a:pt x="2146" y="1242"/>
                </a:lnTo>
                <a:lnTo>
                  <a:pt x="2121" y="1227"/>
                </a:lnTo>
                <a:lnTo>
                  <a:pt x="2093" y="1212"/>
                </a:lnTo>
                <a:lnTo>
                  <a:pt x="2065" y="1201"/>
                </a:lnTo>
                <a:lnTo>
                  <a:pt x="2038" y="1194"/>
                </a:lnTo>
                <a:lnTo>
                  <a:pt x="2009" y="1188"/>
                </a:lnTo>
                <a:lnTo>
                  <a:pt x="1980" y="1187"/>
                </a:lnTo>
                <a:lnTo>
                  <a:pt x="323" y="1187"/>
                </a:lnTo>
                <a:close/>
                <a:moveTo>
                  <a:pt x="1106" y="0"/>
                </a:moveTo>
                <a:lnTo>
                  <a:pt x="1153" y="3"/>
                </a:lnTo>
                <a:lnTo>
                  <a:pt x="1199" y="10"/>
                </a:lnTo>
                <a:lnTo>
                  <a:pt x="1244" y="23"/>
                </a:lnTo>
                <a:lnTo>
                  <a:pt x="1286" y="40"/>
                </a:lnTo>
                <a:lnTo>
                  <a:pt x="1326" y="60"/>
                </a:lnTo>
                <a:lnTo>
                  <a:pt x="1364" y="86"/>
                </a:lnTo>
                <a:lnTo>
                  <a:pt x="1399" y="115"/>
                </a:lnTo>
                <a:lnTo>
                  <a:pt x="1432" y="147"/>
                </a:lnTo>
                <a:lnTo>
                  <a:pt x="1462" y="183"/>
                </a:lnTo>
                <a:lnTo>
                  <a:pt x="1488" y="222"/>
                </a:lnTo>
                <a:lnTo>
                  <a:pt x="1511" y="263"/>
                </a:lnTo>
                <a:lnTo>
                  <a:pt x="1531" y="306"/>
                </a:lnTo>
                <a:lnTo>
                  <a:pt x="1546" y="353"/>
                </a:lnTo>
                <a:lnTo>
                  <a:pt x="1557" y="400"/>
                </a:lnTo>
                <a:lnTo>
                  <a:pt x="1564" y="451"/>
                </a:lnTo>
                <a:lnTo>
                  <a:pt x="1567" y="501"/>
                </a:lnTo>
                <a:lnTo>
                  <a:pt x="1564" y="552"/>
                </a:lnTo>
                <a:lnTo>
                  <a:pt x="1557" y="603"/>
                </a:lnTo>
                <a:lnTo>
                  <a:pt x="1546" y="651"/>
                </a:lnTo>
                <a:lnTo>
                  <a:pt x="1531" y="697"/>
                </a:lnTo>
                <a:lnTo>
                  <a:pt x="1511" y="740"/>
                </a:lnTo>
                <a:lnTo>
                  <a:pt x="1488" y="782"/>
                </a:lnTo>
                <a:lnTo>
                  <a:pt x="1462" y="821"/>
                </a:lnTo>
                <a:lnTo>
                  <a:pt x="1432" y="857"/>
                </a:lnTo>
                <a:lnTo>
                  <a:pt x="1399" y="889"/>
                </a:lnTo>
                <a:lnTo>
                  <a:pt x="1364" y="918"/>
                </a:lnTo>
                <a:lnTo>
                  <a:pt x="1326" y="944"/>
                </a:lnTo>
                <a:lnTo>
                  <a:pt x="1286" y="965"/>
                </a:lnTo>
                <a:lnTo>
                  <a:pt x="1244" y="982"/>
                </a:lnTo>
                <a:lnTo>
                  <a:pt x="1199" y="994"/>
                </a:lnTo>
                <a:lnTo>
                  <a:pt x="1153" y="1003"/>
                </a:lnTo>
                <a:lnTo>
                  <a:pt x="1106" y="1005"/>
                </a:lnTo>
                <a:lnTo>
                  <a:pt x="1059" y="1003"/>
                </a:lnTo>
                <a:lnTo>
                  <a:pt x="1014" y="994"/>
                </a:lnTo>
                <a:lnTo>
                  <a:pt x="970" y="982"/>
                </a:lnTo>
                <a:lnTo>
                  <a:pt x="928" y="965"/>
                </a:lnTo>
                <a:lnTo>
                  <a:pt x="887" y="944"/>
                </a:lnTo>
                <a:lnTo>
                  <a:pt x="850" y="918"/>
                </a:lnTo>
                <a:lnTo>
                  <a:pt x="814" y="889"/>
                </a:lnTo>
                <a:lnTo>
                  <a:pt x="781" y="857"/>
                </a:lnTo>
                <a:lnTo>
                  <a:pt x="751" y="821"/>
                </a:lnTo>
                <a:lnTo>
                  <a:pt x="725" y="782"/>
                </a:lnTo>
                <a:lnTo>
                  <a:pt x="702" y="740"/>
                </a:lnTo>
                <a:lnTo>
                  <a:pt x="681" y="697"/>
                </a:lnTo>
                <a:lnTo>
                  <a:pt x="666" y="651"/>
                </a:lnTo>
                <a:lnTo>
                  <a:pt x="655" y="603"/>
                </a:lnTo>
                <a:lnTo>
                  <a:pt x="647" y="552"/>
                </a:lnTo>
                <a:lnTo>
                  <a:pt x="645" y="501"/>
                </a:lnTo>
                <a:lnTo>
                  <a:pt x="647" y="451"/>
                </a:lnTo>
                <a:lnTo>
                  <a:pt x="655" y="400"/>
                </a:lnTo>
                <a:lnTo>
                  <a:pt x="666" y="353"/>
                </a:lnTo>
                <a:lnTo>
                  <a:pt x="681" y="306"/>
                </a:lnTo>
                <a:lnTo>
                  <a:pt x="702" y="263"/>
                </a:lnTo>
                <a:lnTo>
                  <a:pt x="725" y="222"/>
                </a:lnTo>
                <a:lnTo>
                  <a:pt x="751" y="183"/>
                </a:lnTo>
                <a:lnTo>
                  <a:pt x="781" y="147"/>
                </a:lnTo>
                <a:lnTo>
                  <a:pt x="814" y="115"/>
                </a:lnTo>
                <a:lnTo>
                  <a:pt x="850" y="86"/>
                </a:lnTo>
                <a:lnTo>
                  <a:pt x="887" y="60"/>
                </a:lnTo>
                <a:lnTo>
                  <a:pt x="928" y="40"/>
                </a:lnTo>
                <a:lnTo>
                  <a:pt x="970" y="23"/>
                </a:lnTo>
                <a:lnTo>
                  <a:pt x="1014" y="10"/>
                </a:lnTo>
                <a:lnTo>
                  <a:pt x="1059" y="3"/>
                </a:lnTo>
                <a:lnTo>
                  <a:pt x="1106" y="0"/>
                </a:lnTo>
                <a:close/>
              </a:path>
            </a:pathLst>
          </a:custGeom>
          <a:solidFill>
            <a:schemeClr val="hlink"/>
          </a:solidFill>
          <a:ln w="9525">
            <a:solidFill>
              <a:srgbClr val="777777"/>
            </a:solidFill>
            <a:round/>
            <a:headEnd/>
            <a:tailEnd/>
          </a:ln>
        </p:spPr>
        <p:txBody>
          <a:bodyPr/>
          <a:lstStyle/>
          <a:p>
            <a:endParaRPr lang="fr-FR" dirty="0">
              <a:latin typeface="Calibri" panose="020F0502020204030204" pitchFamily="34" charset="0"/>
            </a:endParaRPr>
          </a:p>
        </p:txBody>
      </p:sp>
      <p:sp>
        <p:nvSpPr>
          <p:cNvPr id="48143" name="Line 18"/>
          <p:cNvSpPr>
            <a:spLocks noChangeShapeType="1"/>
          </p:cNvSpPr>
          <p:nvPr/>
        </p:nvSpPr>
        <p:spPr bwMode="auto">
          <a:xfrm>
            <a:off x="2886075" y="2676525"/>
            <a:ext cx="3632200" cy="0"/>
          </a:xfrm>
          <a:prstGeom prst="line">
            <a:avLst/>
          </a:prstGeom>
          <a:noFill/>
          <a:ln w="9525">
            <a:solidFill>
              <a:schemeClr val="tx2"/>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fr-FR" dirty="0">
              <a:latin typeface="Calibri" panose="020F0502020204030204" pitchFamily="34" charset="0"/>
            </a:endParaRPr>
          </a:p>
        </p:txBody>
      </p:sp>
      <p:sp>
        <p:nvSpPr>
          <p:cNvPr id="48144" name="Text Box 19"/>
          <p:cNvSpPr txBox="1">
            <a:spLocks noChangeArrowheads="1"/>
          </p:cNvSpPr>
          <p:nvPr/>
        </p:nvSpPr>
        <p:spPr bwMode="auto">
          <a:xfrm>
            <a:off x="3777336" y="2516223"/>
            <a:ext cx="1686166" cy="35394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700" dirty="0">
                <a:latin typeface="Calibri" panose="020F0502020204030204" pitchFamily="34" charset="0"/>
              </a:rPr>
              <a:t>5 à 10 personnes</a:t>
            </a:r>
          </a:p>
        </p:txBody>
      </p:sp>
      <p:sp>
        <p:nvSpPr>
          <p:cNvPr id="48145" name="Rectangle 20"/>
          <p:cNvSpPr>
            <a:spLocks noChangeArrowheads="1"/>
          </p:cNvSpPr>
          <p:nvPr/>
        </p:nvSpPr>
        <p:spPr bwMode="auto">
          <a:xfrm>
            <a:off x="977900" y="1422400"/>
            <a:ext cx="7581900" cy="1689100"/>
          </a:xfrm>
          <a:prstGeom prst="rect">
            <a:avLst/>
          </a:prstGeom>
          <a:noFill/>
          <a:ln w="9525">
            <a:solidFill>
              <a:schemeClr val="tx2"/>
            </a:solidFill>
            <a:prstDash val="lgDash"/>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dirty="0">
              <a:latin typeface="Calibri" panose="020F0502020204030204" pitchFamily="34" charset="0"/>
            </a:endParaRPr>
          </a:p>
        </p:txBody>
      </p:sp>
      <p:grpSp>
        <p:nvGrpSpPr>
          <p:cNvPr id="2" name="Group 21"/>
          <p:cNvGrpSpPr>
            <a:grpSpLocks/>
          </p:cNvGrpSpPr>
          <p:nvPr/>
        </p:nvGrpSpPr>
        <p:grpSpPr bwMode="auto">
          <a:xfrm>
            <a:off x="965200" y="3352800"/>
            <a:ext cx="7800975" cy="2806700"/>
            <a:chOff x="608" y="2112"/>
            <a:chExt cx="4914" cy="1768"/>
          </a:xfrm>
        </p:grpSpPr>
        <p:sp>
          <p:nvSpPr>
            <p:cNvPr id="48153" name="Text Box 22"/>
            <p:cNvSpPr txBox="1">
              <a:spLocks noChangeArrowheads="1"/>
            </p:cNvSpPr>
            <p:nvPr/>
          </p:nvSpPr>
          <p:spPr bwMode="auto">
            <a:xfrm>
              <a:off x="660" y="3601"/>
              <a:ext cx="4636" cy="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500" dirty="0">
                  <a:solidFill>
                    <a:schemeClr val="tx1"/>
                  </a:solidFill>
                  <a:latin typeface="Calibri" panose="020F0502020204030204" pitchFamily="34" charset="0"/>
                </a:rPr>
                <a:t>Dans les grands projets, jusqu'à 100 personnes réparties sur les sous-projets</a:t>
              </a:r>
            </a:p>
          </p:txBody>
        </p:sp>
        <p:grpSp>
          <p:nvGrpSpPr>
            <p:cNvPr id="48154" name="Group 23"/>
            <p:cNvGrpSpPr>
              <a:grpSpLocks/>
            </p:cNvGrpSpPr>
            <p:nvPr/>
          </p:nvGrpSpPr>
          <p:grpSpPr bwMode="auto">
            <a:xfrm>
              <a:off x="1642" y="2253"/>
              <a:ext cx="2056" cy="765"/>
              <a:chOff x="3346" y="1021"/>
              <a:chExt cx="2056" cy="933"/>
            </a:xfrm>
          </p:grpSpPr>
          <p:sp>
            <p:nvSpPr>
              <p:cNvPr id="48163" name="Freeform 24"/>
              <p:cNvSpPr>
                <a:spLocks noEditPoints="1"/>
              </p:cNvSpPr>
              <p:nvPr/>
            </p:nvSpPr>
            <p:spPr bwMode="auto">
              <a:xfrm>
                <a:off x="3694" y="1033"/>
                <a:ext cx="190" cy="401"/>
              </a:xfrm>
              <a:custGeom>
                <a:avLst/>
                <a:gdLst>
                  <a:gd name="T0" fmla="*/ 0 w 2292"/>
                  <a:gd name="T1" fmla="*/ 1 h 4852"/>
                  <a:gd name="T2" fmla="*/ 0 w 2292"/>
                  <a:gd name="T3" fmla="*/ 1 h 4852"/>
                  <a:gd name="T4" fmla="*/ 0 w 2292"/>
                  <a:gd name="T5" fmla="*/ 1 h 4852"/>
                  <a:gd name="T6" fmla="*/ 0 w 2292"/>
                  <a:gd name="T7" fmla="*/ 1 h 4852"/>
                  <a:gd name="T8" fmla="*/ 0 w 2292"/>
                  <a:gd name="T9" fmla="*/ 1 h 4852"/>
                  <a:gd name="T10" fmla="*/ 0 w 2292"/>
                  <a:gd name="T11" fmla="*/ 2 h 4852"/>
                  <a:gd name="T12" fmla="*/ 0 w 2292"/>
                  <a:gd name="T13" fmla="*/ 2 h 4852"/>
                  <a:gd name="T14" fmla="*/ 0 w 2292"/>
                  <a:gd name="T15" fmla="*/ 2 h 4852"/>
                  <a:gd name="T16" fmla="*/ 0 w 2292"/>
                  <a:gd name="T17" fmla="*/ 2 h 4852"/>
                  <a:gd name="T18" fmla="*/ 0 w 2292"/>
                  <a:gd name="T19" fmla="*/ 2 h 4852"/>
                  <a:gd name="T20" fmla="*/ 0 w 2292"/>
                  <a:gd name="T21" fmla="*/ 2 h 4852"/>
                  <a:gd name="T22" fmla="*/ 0 w 2292"/>
                  <a:gd name="T23" fmla="*/ 1 h 4852"/>
                  <a:gd name="T24" fmla="*/ 1 w 2292"/>
                  <a:gd name="T25" fmla="*/ 2 h 4852"/>
                  <a:gd name="T26" fmla="*/ 1 w 2292"/>
                  <a:gd name="T27" fmla="*/ 2 h 4852"/>
                  <a:gd name="T28" fmla="*/ 1 w 2292"/>
                  <a:gd name="T29" fmla="*/ 2 h 4852"/>
                  <a:gd name="T30" fmla="*/ 1 w 2292"/>
                  <a:gd name="T31" fmla="*/ 2 h 4852"/>
                  <a:gd name="T32" fmla="*/ 1 w 2292"/>
                  <a:gd name="T33" fmla="*/ 2 h 4852"/>
                  <a:gd name="T34" fmla="*/ 1 w 2292"/>
                  <a:gd name="T35" fmla="*/ 2 h 4852"/>
                  <a:gd name="T36" fmla="*/ 1 w 2292"/>
                  <a:gd name="T37" fmla="*/ 2 h 4852"/>
                  <a:gd name="T38" fmla="*/ 1 w 2292"/>
                  <a:gd name="T39" fmla="*/ 2 h 4852"/>
                  <a:gd name="T40" fmla="*/ 1 w 2292"/>
                  <a:gd name="T41" fmla="*/ 2 h 4852"/>
                  <a:gd name="T42" fmla="*/ 1 w 2292"/>
                  <a:gd name="T43" fmla="*/ 3 h 4852"/>
                  <a:gd name="T44" fmla="*/ 1 w 2292"/>
                  <a:gd name="T45" fmla="*/ 3 h 4852"/>
                  <a:gd name="T46" fmla="*/ 1 w 2292"/>
                  <a:gd name="T47" fmla="*/ 3 h 4852"/>
                  <a:gd name="T48" fmla="*/ 1 w 2292"/>
                  <a:gd name="T49" fmla="*/ 1 h 4852"/>
                  <a:gd name="T50" fmla="*/ 1 w 2292"/>
                  <a:gd name="T51" fmla="*/ 2 h 4852"/>
                  <a:gd name="T52" fmla="*/ 1 w 2292"/>
                  <a:gd name="T53" fmla="*/ 2 h 4852"/>
                  <a:gd name="T54" fmla="*/ 1 w 2292"/>
                  <a:gd name="T55" fmla="*/ 2 h 4852"/>
                  <a:gd name="T56" fmla="*/ 1 w 2292"/>
                  <a:gd name="T57" fmla="*/ 2 h 4852"/>
                  <a:gd name="T58" fmla="*/ 1 w 2292"/>
                  <a:gd name="T59" fmla="*/ 2 h 4852"/>
                  <a:gd name="T60" fmla="*/ 1 w 2292"/>
                  <a:gd name="T61" fmla="*/ 1 h 4852"/>
                  <a:gd name="T62" fmla="*/ 1 w 2292"/>
                  <a:gd name="T63" fmla="*/ 1 h 4852"/>
                  <a:gd name="T64" fmla="*/ 1 w 2292"/>
                  <a:gd name="T65" fmla="*/ 1 h 4852"/>
                  <a:gd name="T66" fmla="*/ 1 w 2292"/>
                  <a:gd name="T67" fmla="*/ 1 h 4852"/>
                  <a:gd name="T68" fmla="*/ 1 w 2292"/>
                  <a:gd name="T69" fmla="*/ 1 h 4852"/>
                  <a:gd name="T70" fmla="*/ 1 w 2292"/>
                  <a:gd name="T71" fmla="*/ 1 h 4852"/>
                  <a:gd name="T72" fmla="*/ 1 w 2292"/>
                  <a:gd name="T73" fmla="*/ 0 h 4852"/>
                  <a:gd name="T74" fmla="*/ 1 w 2292"/>
                  <a:gd name="T75" fmla="*/ 0 h 4852"/>
                  <a:gd name="T76" fmla="*/ 1 w 2292"/>
                  <a:gd name="T77" fmla="*/ 0 h 4852"/>
                  <a:gd name="T78" fmla="*/ 1 w 2292"/>
                  <a:gd name="T79" fmla="*/ 0 h 4852"/>
                  <a:gd name="T80" fmla="*/ 1 w 2292"/>
                  <a:gd name="T81" fmla="*/ 0 h 4852"/>
                  <a:gd name="T82" fmla="*/ 1 w 2292"/>
                  <a:gd name="T83" fmla="*/ 0 h 4852"/>
                  <a:gd name="T84" fmla="*/ 1 w 2292"/>
                  <a:gd name="T85" fmla="*/ 0 h 4852"/>
                  <a:gd name="T86" fmla="*/ 1 w 2292"/>
                  <a:gd name="T87" fmla="*/ 0 h 4852"/>
                  <a:gd name="T88" fmla="*/ 1 w 2292"/>
                  <a:gd name="T89" fmla="*/ 0 h 4852"/>
                  <a:gd name="T90" fmla="*/ 1 w 2292"/>
                  <a:gd name="T91" fmla="*/ 0 h 4852"/>
                  <a:gd name="T92" fmla="*/ 1 w 2292"/>
                  <a:gd name="T93" fmla="*/ 1 h 4852"/>
                  <a:gd name="T94" fmla="*/ 1 w 2292"/>
                  <a:gd name="T95" fmla="*/ 1 h 4852"/>
                  <a:gd name="T96" fmla="*/ 0 w 2292"/>
                  <a:gd name="T97" fmla="*/ 1 h 4852"/>
                  <a:gd name="T98" fmla="*/ 0 w 2292"/>
                  <a:gd name="T99" fmla="*/ 0 h 4852"/>
                  <a:gd name="T100" fmla="*/ 0 w 2292"/>
                  <a:gd name="T101" fmla="*/ 0 h 4852"/>
                  <a:gd name="T102" fmla="*/ 0 w 2292"/>
                  <a:gd name="T103" fmla="*/ 0 h 4852"/>
                  <a:gd name="T104" fmla="*/ 0 w 2292"/>
                  <a:gd name="T105" fmla="*/ 0 h 4852"/>
                  <a:gd name="T106" fmla="*/ 0 w 2292"/>
                  <a:gd name="T107" fmla="*/ 0 h 4852"/>
                  <a:gd name="T108" fmla="*/ 0 w 2292"/>
                  <a:gd name="T109" fmla="*/ 0 h 4852"/>
                  <a:gd name="T110" fmla="*/ 0 w 2292"/>
                  <a:gd name="T111" fmla="*/ 0 h 4852"/>
                  <a:gd name="T112" fmla="*/ 0 w 2292"/>
                  <a:gd name="T113" fmla="*/ 0 h 4852"/>
                  <a:gd name="T114" fmla="*/ 1 w 2292"/>
                  <a:gd name="T115" fmla="*/ 0 h 485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292"/>
                  <a:gd name="T175" fmla="*/ 0 h 4852"/>
                  <a:gd name="T176" fmla="*/ 2292 w 2292"/>
                  <a:gd name="T177" fmla="*/ 4852 h 485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292" h="4852">
                    <a:moveTo>
                      <a:pt x="323" y="1187"/>
                    </a:moveTo>
                    <a:lnTo>
                      <a:pt x="294" y="1189"/>
                    </a:lnTo>
                    <a:lnTo>
                      <a:pt x="267" y="1195"/>
                    </a:lnTo>
                    <a:lnTo>
                      <a:pt x="238" y="1205"/>
                    </a:lnTo>
                    <a:lnTo>
                      <a:pt x="209" y="1217"/>
                    </a:lnTo>
                    <a:lnTo>
                      <a:pt x="181" y="1233"/>
                    </a:lnTo>
                    <a:lnTo>
                      <a:pt x="155" y="1252"/>
                    </a:lnTo>
                    <a:lnTo>
                      <a:pt x="129" y="1272"/>
                    </a:lnTo>
                    <a:lnTo>
                      <a:pt x="105" y="1295"/>
                    </a:lnTo>
                    <a:lnTo>
                      <a:pt x="84" y="1319"/>
                    </a:lnTo>
                    <a:lnTo>
                      <a:pt x="63" y="1346"/>
                    </a:lnTo>
                    <a:lnTo>
                      <a:pt x="45" y="1375"/>
                    </a:lnTo>
                    <a:lnTo>
                      <a:pt x="29" y="1404"/>
                    </a:lnTo>
                    <a:lnTo>
                      <a:pt x="17" y="1433"/>
                    </a:lnTo>
                    <a:lnTo>
                      <a:pt x="8" y="1464"/>
                    </a:lnTo>
                    <a:lnTo>
                      <a:pt x="3" y="1494"/>
                    </a:lnTo>
                    <a:lnTo>
                      <a:pt x="0" y="1525"/>
                    </a:lnTo>
                    <a:lnTo>
                      <a:pt x="0" y="2935"/>
                    </a:lnTo>
                    <a:lnTo>
                      <a:pt x="3" y="2966"/>
                    </a:lnTo>
                    <a:lnTo>
                      <a:pt x="10" y="2998"/>
                    </a:lnTo>
                    <a:lnTo>
                      <a:pt x="21" y="3029"/>
                    </a:lnTo>
                    <a:lnTo>
                      <a:pt x="37" y="3059"/>
                    </a:lnTo>
                    <a:lnTo>
                      <a:pt x="56" y="3089"/>
                    </a:lnTo>
                    <a:lnTo>
                      <a:pt x="78" y="3117"/>
                    </a:lnTo>
                    <a:lnTo>
                      <a:pt x="102" y="3143"/>
                    </a:lnTo>
                    <a:lnTo>
                      <a:pt x="128" y="3169"/>
                    </a:lnTo>
                    <a:lnTo>
                      <a:pt x="157" y="3192"/>
                    </a:lnTo>
                    <a:lnTo>
                      <a:pt x="187" y="3212"/>
                    </a:lnTo>
                    <a:lnTo>
                      <a:pt x="217" y="3231"/>
                    </a:lnTo>
                    <a:lnTo>
                      <a:pt x="249" y="3246"/>
                    </a:lnTo>
                    <a:lnTo>
                      <a:pt x="281" y="3259"/>
                    </a:lnTo>
                    <a:lnTo>
                      <a:pt x="313" y="3269"/>
                    </a:lnTo>
                    <a:lnTo>
                      <a:pt x="343" y="3273"/>
                    </a:lnTo>
                    <a:lnTo>
                      <a:pt x="373" y="3276"/>
                    </a:lnTo>
                    <a:lnTo>
                      <a:pt x="373" y="1757"/>
                    </a:lnTo>
                    <a:lnTo>
                      <a:pt x="570" y="1758"/>
                    </a:lnTo>
                    <a:lnTo>
                      <a:pt x="574" y="4850"/>
                    </a:lnTo>
                    <a:lnTo>
                      <a:pt x="1072" y="4852"/>
                    </a:lnTo>
                    <a:lnTo>
                      <a:pt x="1070" y="2819"/>
                    </a:lnTo>
                    <a:lnTo>
                      <a:pt x="1252" y="2819"/>
                    </a:lnTo>
                    <a:lnTo>
                      <a:pt x="1252" y="2824"/>
                    </a:lnTo>
                    <a:lnTo>
                      <a:pt x="1252" y="2836"/>
                    </a:lnTo>
                    <a:lnTo>
                      <a:pt x="1252" y="2858"/>
                    </a:lnTo>
                    <a:lnTo>
                      <a:pt x="1252" y="2886"/>
                    </a:lnTo>
                    <a:lnTo>
                      <a:pt x="1252" y="2922"/>
                    </a:lnTo>
                    <a:lnTo>
                      <a:pt x="1253" y="2964"/>
                    </a:lnTo>
                    <a:lnTo>
                      <a:pt x="1253" y="3012"/>
                    </a:lnTo>
                    <a:lnTo>
                      <a:pt x="1253" y="3065"/>
                    </a:lnTo>
                    <a:lnTo>
                      <a:pt x="1253" y="3124"/>
                    </a:lnTo>
                    <a:lnTo>
                      <a:pt x="1253" y="3188"/>
                    </a:lnTo>
                    <a:lnTo>
                      <a:pt x="1255" y="3257"/>
                    </a:lnTo>
                    <a:lnTo>
                      <a:pt x="1255" y="3329"/>
                    </a:lnTo>
                    <a:lnTo>
                      <a:pt x="1255" y="3404"/>
                    </a:lnTo>
                    <a:lnTo>
                      <a:pt x="1255" y="3482"/>
                    </a:lnTo>
                    <a:lnTo>
                      <a:pt x="1256" y="3563"/>
                    </a:lnTo>
                    <a:lnTo>
                      <a:pt x="1256" y="3645"/>
                    </a:lnTo>
                    <a:lnTo>
                      <a:pt x="1256" y="3729"/>
                    </a:lnTo>
                    <a:lnTo>
                      <a:pt x="1257" y="3814"/>
                    </a:lnTo>
                    <a:lnTo>
                      <a:pt x="1257" y="3900"/>
                    </a:lnTo>
                    <a:lnTo>
                      <a:pt x="1257" y="3985"/>
                    </a:lnTo>
                    <a:lnTo>
                      <a:pt x="1257" y="4071"/>
                    </a:lnTo>
                    <a:lnTo>
                      <a:pt x="1258" y="4155"/>
                    </a:lnTo>
                    <a:lnTo>
                      <a:pt x="1258" y="4238"/>
                    </a:lnTo>
                    <a:lnTo>
                      <a:pt x="1258" y="4319"/>
                    </a:lnTo>
                    <a:lnTo>
                      <a:pt x="1258" y="4399"/>
                    </a:lnTo>
                    <a:lnTo>
                      <a:pt x="1258" y="4475"/>
                    </a:lnTo>
                    <a:lnTo>
                      <a:pt x="1259" y="4548"/>
                    </a:lnTo>
                    <a:lnTo>
                      <a:pt x="1259" y="4618"/>
                    </a:lnTo>
                    <a:lnTo>
                      <a:pt x="1259" y="4683"/>
                    </a:lnTo>
                    <a:lnTo>
                      <a:pt x="1259" y="4744"/>
                    </a:lnTo>
                    <a:lnTo>
                      <a:pt x="1259" y="4800"/>
                    </a:lnTo>
                    <a:lnTo>
                      <a:pt x="1259" y="4850"/>
                    </a:lnTo>
                    <a:lnTo>
                      <a:pt x="1721" y="4852"/>
                    </a:lnTo>
                    <a:lnTo>
                      <a:pt x="1724" y="1757"/>
                    </a:lnTo>
                    <a:lnTo>
                      <a:pt x="1920" y="1757"/>
                    </a:lnTo>
                    <a:lnTo>
                      <a:pt x="1920" y="3236"/>
                    </a:lnTo>
                    <a:lnTo>
                      <a:pt x="1949" y="3234"/>
                    </a:lnTo>
                    <a:lnTo>
                      <a:pt x="1979" y="3229"/>
                    </a:lnTo>
                    <a:lnTo>
                      <a:pt x="2010" y="3220"/>
                    </a:lnTo>
                    <a:lnTo>
                      <a:pt x="2041" y="3208"/>
                    </a:lnTo>
                    <a:lnTo>
                      <a:pt x="2074" y="3194"/>
                    </a:lnTo>
                    <a:lnTo>
                      <a:pt x="2104" y="3177"/>
                    </a:lnTo>
                    <a:lnTo>
                      <a:pt x="2134" y="3158"/>
                    </a:lnTo>
                    <a:lnTo>
                      <a:pt x="2163" y="3136"/>
                    </a:lnTo>
                    <a:lnTo>
                      <a:pt x="2190" y="3112"/>
                    </a:lnTo>
                    <a:lnTo>
                      <a:pt x="2214" y="3087"/>
                    </a:lnTo>
                    <a:lnTo>
                      <a:pt x="2236" y="3059"/>
                    </a:lnTo>
                    <a:lnTo>
                      <a:pt x="2255" y="3031"/>
                    </a:lnTo>
                    <a:lnTo>
                      <a:pt x="2270" y="3002"/>
                    </a:lnTo>
                    <a:lnTo>
                      <a:pt x="2282" y="2972"/>
                    </a:lnTo>
                    <a:lnTo>
                      <a:pt x="2290" y="2941"/>
                    </a:lnTo>
                    <a:lnTo>
                      <a:pt x="2292" y="2910"/>
                    </a:lnTo>
                    <a:lnTo>
                      <a:pt x="2292" y="1500"/>
                    </a:lnTo>
                    <a:lnTo>
                      <a:pt x="2290" y="1470"/>
                    </a:lnTo>
                    <a:lnTo>
                      <a:pt x="2285" y="1439"/>
                    </a:lnTo>
                    <a:lnTo>
                      <a:pt x="2276" y="1410"/>
                    </a:lnTo>
                    <a:lnTo>
                      <a:pt x="2265" y="1382"/>
                    </a:lnTo>
                    <a:lnTo>
                      <a:pt x="2251" y="1354"/>
                    </a:lnTo>
                    <a:lnTo>
                      <a:pt x="2234" y="1329"/>
                    </a:lnTo>
                    <a:lnTo>
                      <a:pt x="2215" y="1304"/>
                    </a:lnTo>
                    <a:lnTo>
                      <a:pt x="2194" y="1282"/>
                    </a:lnTo>
                    <a:lnTo>
                      <a:pt x="2171" y="1262"/>
                    </a:lnTo>
                    <a:lnTo>
                      <a:pt x="2146" y="1242"/>
                    </a:lnTo>
                    <a:lnTo>
                      <a:pt x="2121" y="1227"/>
                    </a:lnTo>
                    <a:lnTo>
                      <a:pt x="2093" y="1212"/>
                    </a:lnTo>
                    <a:lnTo>
                      <a:pt x="2065" y="1201"/>
                    </a:lnTo>
                    <a:lnTo>
                      <a:pt x="2038" y="1194"/>
                    </a:lnTo>
                    <a:lnTo>
                      <a:pt x="2009" y="1188"/>
                    </a:lnTo>
                    <a:lnTo>
                      <a:pt x="1980" y="1187"/>
                    </a:lnTo>
                    <a:lnTo>
                      <a:pt x="323" y="1187"/>
                    </a:lnTo>
                    <a:close/>
                    <a:moveTo>
                      <a:pt x="1106" y="0"/>
                    </a:moveTo>
                    <a:lnTo>
                      <a:pt x="1153" y="3"/>
                    </a:lnTo>
                    <a:lnTo>
                      <a:pt x="1199" y="10"/>
                    </a:lnTo>
                    <a:lnTo>
                      <a:pt x="1244" y="23"/>
                    </a:lnTo>
                    <a:lnTo>
                      <a:pt x="1286" y="40"/>
                    </a:lnTo>
                    <a:lnTo>
                      <a:pt x="1326" y="60"/>
                    </a:lnTo>
                    <a:lnTo>
                      <a:pt x="1364" y="86"/>
                    </a:lnTo>
                    <a:lnTo>
                      <a:pt x="1399" y="115"/>
                    </a:lnTo>
                    <a:lnTo>
                      <a:pt x="1432" y="147"/>
                    </a:lnTo>
                    <a:lnTo>
                      <a:pt x="1462" y="183"/>
                    </a:lnTo>
                    <a:lnTo>
                      <a:pt x="1488" y="222"/>
                    </a:lnTo>
                    <a:lnTo>
                      <a:pt x="1511" y="263"/>
                    </a:lnTo>
                    <a:lnTo>
                      <a:pt x="1531" y="306"/>
                    </a:lnTo>
                    <a:lnTo>
                      <a:pt x="1546" y="353"/>
                    </a:lnTo>
                    <a:lnTo>
                      <a:pt x="1557" y="400"/>
                    </a:lnTo>
                    <a:lnTo>
                      <a:pt x="1564" y="451"/>
                    </a:lnTo>
                    <a:lnTo>
                      <a:pt x="1567" y="501"/>
                    </a:lnTo>
                    <a:lnTo>
                      <a:pt x="1564" y="552"/>
                    </a:lnTo>
                    <a:lnTo>
                      <a:pt x="1557" y="603"/>
                    </a:lnTo>
                    <a:lnTo>
                      <a:pt x="1546" y="651"/>
                    </a:lnTo>
                    <a:lnTo>
                      <a:pt x="1531" y="697"/>
                    </a:lnTo>
                    <a:lnTo>
                      <a:pt x="1511" y="740"/>
                    </a:lnTo>
                    <a:lnTo>
                      <a:pt x="1488" y="782"/>
                    </a:lnTo>
                    <a:lnTo>
                      <a:pt x="1462" y="821"/>
                    </a:lnTo>
                    <a:lnTo>
                      <a:pt x="1432" y="857"/>
                    </a:lnTo>
                    <a:lnTo>
                      <a:pt x="1399" y="889"/>
                    </a:lnTo>
                    <a:lnTo>
                      <a:pt x="1364" y="918"/>
                    </a:lnTo>
                    <a:lnTo>
                      <a:pt x="1326" y="944"/>
                    </a:lnTo>
                    <a:lnTo>
                      <a:pt x="1286" y="965"/>
                    </a:lnTo>
                    <a:lnTo>
                      <a:pt x="1244" y="982"/>
                    </a:lnTo>
                    <a:lnTo>
                      <a:pt x="1199" y="994"/>
                    </a:lnTo>
                    <a:lnTo>
                      <a:pt x="1153" y="1003"/>
                    </a:lnTo>
                    <a:lnTo>
                      <a:pt x="1106" y="1005"/>
                    </a:lnTo>
                    <a:lnTo>
                      <a:pt x="1059" y="1003"/>
                    </a:lnTo>
                    <a:lnTo>
                      <a:pt x="1014" y="994"/>
                    </a:lnTo>
                    <a:lnTo>
                      <a:pt x="970" y="982"/>
                    </a:lnTo>
                    <a:lnTo>
                      <a:pt x="928" y="965"/>
                    </a:lnTo>
                    <a:lnTo>
                      <a:pt x="887" y="944"/>
                    </a:lnTo>
                    <a:lnTo>
                      <a:pt x="850" y="918"/>
                    </a:lnTo>
                    <a:lnTo>
                      <a:pt x="814" y="889"/>
                    </a:lnTo>
                    <a:lnTo>
                      <a:pt x="781" y="857"/>
                    </a:lnTo>
                    <a:lnTo>
                      <a:pt x="751" y="821"/>
                    </a:lnTo>
                    <a:lnTo>
                      <a:pt x="725" y="782"/>
                    </a:lnTo>
                    <a:lnTo>
                      <a:pt x="702" y="740"/>
                    </a:lnTo>
                    <a:lnTo>
                      <a:pt x="681" y="697"/>
                    </a:lnTo>
                    <a:lnTo>
                      <a:pt x="666" y="651"/>
                    </a:lnTo>
                    <a:lnTo>
                      <a:pt x="655" y="603"/>
                    </a:lnTo>
                    <a:lnTo>
                      <a:pt x="647" y="552"/>
                    </a:lnTo>
                    <a:lnTo>
                      <a:pt x="645" y="501"/>
                    </a:lnTo>
                    <a:lnTo>
                      <a:pt x="647" y="451"/>
                    </a:lnTo>
                    <a:lnTo>
                      <a:pt x="655" y="400"/>
                    </a:lnTo>
                    <a:lnTo>
                      <a:pt x="666" y="353"/>
                    </a:lnTo>
                    <a:lnTo>
                      <a:pt x="681" y="306"/>
                    </a:lnTo>
                    <a:lnTo>
                      <a:pt x="702" y="263"/>
                    </a:lnTo>
                    <a:lnTo>
                      <a:pt x="725" y="222"/>
                    </a:lnTo>
                    <a:lnTo>
                      <a:pt x="751" y="183"/>
                    </a:lnTo>
                    <a:lnTo>
                      <a:pt x="781" y="147"/>
                    </a:lnTo>
                    <a:lnTo>
                      <a:pt x="814" y="115"/>
                    </a:lnTo>
                    <a:lnTo>
                      <a:pt x="850" y="86"/>
                    </a:lnTo>
                    <a:lnTo>
                      <a:pt x="887" y="60"/>
                    </a:lnTo>
                    <a:lnTo>
                      <a:pt x="928" y="40"/>
                    </a:lnTo>
                    <a:lnTo>
                      <a:pt x="970" y="23"/>
                    </a:lnTo>
                    <a:lnTo>
                      <a:pt x="1014" y="10"/>
                    </a:lnTo>
                    <a:lnTo>
                      <a:pt x="1059" y="3"/>
                    </a:lnTo>
                    <a:lnTo>
                      <a:pt x="1106" y="0"/>
                    </a:lnTo>
                    <a:close/>
                  </a:path>
                </a:pathLst>
              </a:custGeom>
              <a:solidFill>
                <a:schemeClr val="hlink"/>
              </a:solidFill>
              <a:ln w="9525" cap="flat" cmpd="sng">
                <a:solidFill>
                  <a:srgbClr val="777777"/>
                </a:solidFill>
                <a:prstDash val="solid"/>
                <a:round/>
                <a:headEnd type="none" w="med" len="med"/>
                <a:tailEnd type="none" w="med" len="med"/>
              </a:ln>
            </p:spPr>
            <p:txBody>
              <a:bodyPr/>
              <a:lstStyle/>
              <a:p>
                <a:endParaRPr lang="fr-FR" dirty="0">
                  <a:latin typeface="Calibri" panose="020F0502020204030204" pitchFamily="34" charset="0"/>
                </a:endParaRPr>
              </a:p>
            </p:txBody>
          </p:sp>
          <p:sp>
            <p:nvSpPr>
              <p:cNvPr id="48164" name="Freeform 25"/>
              <p:cNvSpPr>
                <a:spLocks noEditPoints="1"/>
              </p:cNvSpPr>
              <p:nvPr/>
            </p:nvSpPr>
            <p:spPr bwMode="auto">
              <a:xfrm>
                <a:off x="3606" y="1145"/>
                <a:ext cx="190" cy="401"/>
              </a:xfrm>
              <a:custGeom>
                <a:avLst/>
                <a:gdLst>
                  <a:gd name="T0" fmla="*/ 0 w 2292"/>
                  <a:gd name="T1" fmla="*/ 1 h 4852"/>
                  <a:gd name="T2" fmla="*/ 0 w 2292"/>
                  <a:gd name="T3" fmla="*/ 1 h 4852"/>
                  <a:gd name="T4" fmla="*/ 0 w 2292"/>
                  <a:gd name="T5" fmla="*/ 1 h 4852"/>
                  <a:gd name="T6" fmla="*/ 0 w 2292"/>
                  <a:gd name="T7" fmla="*/ 1 h 4852"/>
                  <a:gd name="T8" fmla="*/ 0 w 2292"/>
                  <a:gd name="T9" fmla="*/ 1 h 4852"/>
                  <a:gd name="T10" fmla="*/ 0 w 2292"/>
                  <a:gd name="T11" fmla="*/ 2 h 4852"/>
                  <a:gd name="T12" fmla="*/ 0 w 2292"/>
                  <a:gd name="T13" fmla="*/ 2 h 4852"/>
                  <a:gd name="T14" fmla="*/ 0 w 2292"/>
                  <a:gd name="T15" fmla="*/ 2 h 4852"/>
                  <a:gd name="T16" fmla="*/ 0 w 2292"/>
                  <a:gd name="T17" fmla="*/ 2 h 4852"/>
                  <a:gd name="T18" fmla="*/ 0 w 2292"/>
                  <a:gd name="T19" fmla="*/ 2 h 4852"/>
                  <a:gd name="T20" fmla="*/ 0 w 2292"/>
                  <a:gd name="T21" fmla="*/ 2 h 4852"/>
                  <a:gd name="T22" fmla="*/ 0 w 2292"/>
                  <a:gd name="T23" fmla="*/ 1 h 4852"/>
                  <a:gd name="T24" fmla="*/ 1 w 2292"/>
                  <a:gd name="T25" fmla="*/ 2 h 4852"/>
                  <a:gd name="T26" fmla="*/ 1 w 2292"/>
                  <a:gd name="T27" fmla="*/ 2 h 4852"/>
                  <a:gd name="T28" fmla="*/ 1 w 2292"/>
                  <a:gd name="T29" fmla="*/ 2 h 4852"/>
                  <a:gd name="T30" fmla="*/ 1 w 2292"/>
                  <a:gd name="T31" fmla="*/ 2 h 4852"/>
                  <a:gd name="T32" fmla="*/ 1 w 2292"/>
                  <a:gd name="T33" fmla="*/ 2 h 4852"/>
                  <a:gd name="T34" fmla="*/ 1 w 2292"/>
                  <a:gd name="T35" fmla="*/ 2 h 4852"/>
                  <a:gd name="T36" fmla="*/ 1 w 2292"/>
                  <a:gd name="T37" fmla="*/ 2 h 4852"/>
                  <a:gd name="T38" fmla="*/ 1 w 2292"/>
                  <a:gd name="T39" fmla="*/ 2 h 4852"/>
                  <a:gd name="T40" fmla="*/ 1 w 2292"/>
                  <a:gd name="T41" fmla="*/ 2 h 4852"/>
                  <a:gd name="T42" fmla="*/ 1 w 2292"/>
                  <a:gd name="T43" fmla="*/ 3 h 4852"/>
                  <a:gd name="T44" fmla="*/ 1 w 2292"/>
                  <a:gd name="T45" fmla="*/ 3 h 4852"/>
                  <a:gd name="T46" fmla="*/ 1 w 2292"/>
                  <a:gd name="T47" fmla="*/ 3 h 4852"/>
                  <a:gd name="T48" fmla="*/ 1 w 2292"/>
                  <a:gd name="T49" fmla="*/ 1 h 4852"/>
                  <a:gd name="T50" fmla="*/ 1 w 2292"/>
                  <a:gd name="T51" fmla="*/ 2 h 4852"/>
                  <a:gd name="T52" fmla="*/ 1 w 2292"/>
                  <a:gd name="T53" fmla="*/ 2 h 4852"/>
                  <a:gd name="T54" fmla="*/ 1 w 2292"/>
                  <a:gd name="T55" fmla="*/ 2 h 4852"/>
                  <a:gd name="T56" fmla="*/ 1 w 2292"/>
                  <a:gd name="T57" fmla="*/ 2 h 4852"/>
                  <a:gd name="T58" fmla="*/ 1 w 2292"/>
                  <a:gd name="T59" fmla="*/ 2 h 4852"/>
                  <a:gd name="T60" fmla="*/ 1 w 2292"/>
                  <a:gd name="T61" fmla="*/ 1 h 4852"/>
                  <a:gd name="T62" fmla="*/ 1 w 2292"/>
                  <a:gd name="T63" fmla="*/ 1 h 4852"/>
                  <a:gd name="T64" fmla="*/ 1 w 2292"/>
                  <a:gd name="T65" fmla="*/ 1 h 4852"/>
                  <a:gd name="T66" fmla="*/ 1 w 2292"/>
                  <a:gd name="T67" fmla="*/ 1 h 4852"/>
                  <a:gd name="T68" fmla="*/ 1 w 2292"/>
                  <a:gd name="T69" fmla="*/ 1 h 4852"/>
                  <a:gd name="T70" fmla="*/ 1 w 2292"/>
                  <a:gd name="T71" fmla="*/ 1 h 4852"/>
                  <a:gd name="T72" fmla="*/ 1 w 2292"/>
                  <a:gd name="T73" fmla="*/ 0 h 4852"/>
                  <a:gd name="T74" fmla="*/ 1 w 2292"/>
                  <a:gd name="T75" fmla="*/ 0 h 4852"/>
                  <a:gd name="T76" fmla="*/ 1 w 2292"/>
                  <a:gd name="T77" fmla="*/ 0 h 4852"/>
                  <a:gd name="T78" fmla="*/ 1 w 2292"/>
                  <a:gd name="T79" fmla="*/ 0 h 4852"/>
                  <a:gd name="T80" fmla="*/ 1 w 2292"/>
                  <a:gd name="T81" fmla="*/ 0 h 4852"/>
                  <a:gd name="T82" fmla="*/ 1 w 2292"/>
                  <a:gd name="T83" fmla="*/ 0 h 4852"/>
                  <a:gd name="T84" fmla="*/ 1 w 2292"/>
                  <a:gd name="T85" fmla="*/ 0 h 4852"/>
                  <a:gd name="T86" fmla="*/ 1 w 2292"/>
                  <a:gd name="T87" fmla="*/ 0 h 4852"/>
                  <a:gd name="T88" fmla="*/ 1 w 2292"/>
                  <a:gd name="T89" fmla="*/ 0 h 4852"/>
                  <a:gd name="T90" fmla="*/ 1 w 2292"/>
                  <a:gd name="T91" fmla="*/ 0 h 4852"/>
                  <a:gd name="T92" fmla="*/ 1 w 2292"/>
                  <a:gd name="T93" fmla="*/ 1 h 4852"/>
                  <a:gd name="T94" fmla="*/ 1 w 2292"/>
                  <a:gd name="T95" fmla="*/ 1 h 4852"/>
                  <a:gd name="T96" fmla="*/ 0 w 2292"/>
                  <a:gd name="T97" fmla="*/ 1 h 4852"/>
                  <a:gd name="T98" fmla="*/ 0 w 2292"/>
                  <a:gd name="T99" fmla="*/ 0 h 4852"/>
                  <a:gd name="T100" fmla="*/ 0 w 2292"/>
                  <a:gd name="T101" fmla="*/ 0 h 4852"/>
                  <a:gd name="T102" fmla="*/ 0 w 2292"/>
                  <a:gd name="T103" fmla="*/ 0 h 4852"/>
                  <a:gd name="T104" fmla="*/ 0 w 2292"/>
                  <a:gd name="T105" fmla="*/ 0 h 4852"/>
                  <a:gd name="T106" fmla="*/ 0 w 2292"/>
                  <a:gd name="T107" fmla="*/ 0 h 4852"/>
                  <a:gd name="T108" fmla="*/ 0 w 2292"/>
                  <a:gd name="T109" fmla="*/ 0 h 4852"/>
                  <a:gd name="T110" fmla="*/ 0 w 2292"/>
                  <a:gd name="T111" fmla="*/ 0 h 4852"/>
                  <a:gd name="T112" fmla="*/ 0 w 2292"/>
                  <a:gd name="T113" fmla="*/ 0 h 4852"/>
                  <a:gd name="T114" fmla="*/ 1 w 2292"/>
                  <a:gd name="T115" fmla="*/ 0 h 485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292"/>
                  <a:gd name="T175" fmla="*/ 0 h 4852"/>
                  <a:gd name="T176" fmla="*/ 2292 w 2292"/>
                  <a:gd name="T177" fmla="*/ 4852 h 485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292" h="4852">
                    <a:moveTo>
                      <a:pt x="323" y="1187"/>
                    </a:moveTo>
                    <a:lnTo>
                      <a:pt x="294" y="1189"/>
                    </a:lnTo>
                    <a:lnTo>
                      <a:pt x="267" y="1195"/>
                    </a:lnTo>
                    <a:lnTo>
                      <a:pt x="238" y="1205"/>
                    </a:lnTo>
                    <a:lnTo>
                      <a:pt x="209" y="1217"/>
                    </a:lnTo>
                    <a:lnTo>
                      <a:pt x="181" y="1233"/>
                    </a:lnTo>
                    <a:lnTo>
                      <a:pt x="155" y="1252"/>
                    </a:lnTo>
                    <a:lnTo>
                      <a:pt x="129" y="1272"/>
                    </a:lnTo>
                    <a:lnTo>
                      <a:pt x="105" y="1295"/>
                    </a:lnTo>
                    <a:lnTo>
                      <a:pt x="84" y="1319"/>
                    </a:lnTo>
                    <a:lnTo>
                      <a:pt x="63" y="1346"/>
                    </a:lnTo>
                    <a:lnTo>
                      <a:pt x="45" y="1375"/>
                    </a:lnTo>
                    <a:lnTo>
                      <a:pt x="29" y="1404"/>
                    </a:lnTo>
                    <a:lnTo>
                      <a:pt x="17" y="1433"/>
                    </a:lnTo>
                    <a:lnTo>
                      <a:pt x="8" y="1464"/>
                    </a:lnTo>
                    <a:lnTo>
                      <a:pt x="3" y="1494"/>
                    </a:lnTo>
                    <a:lnTo>
                      <a:pt x="0" y="1525"/>
                    </a:lnTo>
                    <a:lnTo>
                      <a:pt x="0" y="2935"/>
                    </a:lnTo>
                    <a:lnTo>
                      <a:pt x="3" y="2966"/>
                    </a:lnTo>
                    <a:lnTo>
                      <a:pt x="10" y="2998"/>
                    </a:lnTo>
                    <a:lnTo>
                      <a:pt x="21" y="3029"/>
                    </a:lnTo>
                    <a:lnTo>
                      <a:pt x="37" y="3059"/>
                    </a:lnTo>
                    <a:lnTo>
                      <a:pt x="56" y="3089"/>
                    </a:lnTo>
                    <a:lnTo>
                      <a:pt x="78" y="3117"/>
                    </a:lnTo>
                    <a:lnTo>
                      <a:pt x="102" y="3143"/>
                    </a:lnTo>
                    <a:lnTo>
                      <a:pt x="128" y="3169"/>
                    </a:lnTo>
                    <a:lnTo>
                      <a:pt x="157" y="3192"/>
                    </a:lnTo>
                    <a:lnTo>
                      <a:pt x="187" y="3212"/>
                    </a:lnTo>
                    <a:lnTo>
                      <a:pt x="217" y="3231"/>
                    </a:lnTo>
                    <a:lnTo>
                      <a:pt x="249" y="3246"/>
                    </a:lnTo>
                    <a:lnTo>
                      <a:pt x="281" y="3259"/>
                    </a:lnTo>
                    <a:lnTo>
                      <a:pt x="313" y="3269"/>
                    </a:lnTo>
                    <a:lnTo>
                      <a:pt x="343" y="3273"/>
                    </a:lnTo>
                    <a:lnTo>
                      <a:pt x="373" y="3276"/>
                    </a:lnTo>
                    <a:lnTo>
                      <a:pt x="373" y="1757"/>
                    </a:lnTo>
                    <a:lnTo>
                      <a:pt x="570" y="1758"/>
                    </a:lnTo>
                    <a:lnTo>
                      <a:pt x="574" y="4850"/>
                    </a:lnTo>
                    <a:lnTo>
                      <a:pt x="1072" y="4852"/>
                    </a:lnTo>
                    <a:lnTo>
                      <a:pt x="1070" y="2819"/>
                    </a:lnTo>
                    <a:lnTo>
                      <a:pt x="1252" y="2819"/>
                    </a:lnTo>
                    <a:lnTo>
                      <a:pt x="1252" y="2824"/>
                    </a:lnTo>
                    <a:lnTo>
                      <a:pt x="1252" y="2836"/>
                    </a:lnTo>
                    <a:lnTo>
                      <a:pt x="1252" y="2858"/>
                    </a:lnTo>
                    <a:lnTo>
                      <a:pt x="1252" y="2886"/>
                    </a:lnTo>
                    <a:lnTo>
                      <a:pt x="1252" y="2922"/>
                    </a:lnTo>
                    <a:lnTo>
                      <a:pt x="1253" y="2964"/>
                    </a:lnTo>
                    <a:lnTo>
                      <a:pt x="1253" y="3012"/>
                    </a:lnTo>
                    <a:lnTo>
                      <a:pt x="1253" y="3065"/>
                    </a:lnTo>
                    <a:lnTo>
                      <a:pt x="1253" y="3124"/>
                    </a:lnTo>
                    <a:lnTo>
                      <a:pt x="1253" y="3188"/>
                    </a:lnTo>
                    <a:lnTo>
                      <a:pt x="1255" y="3257"/>
                    </a:lnTo>
                    <a:lnTo>
                      <a:pt x="1255" y="3329"/>
                    </a:lnTo>
                    <a:lnTo>
                      <a:pt x="1255" y="3404"/>
                    </a:lnTo>
                    <a:lnTo>
                      <a:pt x="1255" y="3482"/>
                    </a:lnTo>
                    <a:lnTo>
                      <a:pt x="1256" y="3563"/>
                    </a:lnTo>
                    <a:lnTo>
                      <a:pt x="1256" y="3645"/>
                    </a:lnTo>
                    <a:lnTo>
                      <a:pt x="1256" y="3729"/>
                    </a:lnTo>
                    <a:lnTo>
                      <a:pt x="1257" y="3814"/>
                    </a:lnTo>
                    <a:lnTo>
                      <a:pt x="1257" y="3900"/>
                    </a:lnTo>
                    <a:lnTo>
                      <a:pt x="1257" y="3985"/>
                    </a:lnTo>
                    <a:lnTo>
                      <a:pt x="1257" y="4071"/>
                    </a:lnTo>
                    <a:lnTo>
                      <a:pt x="1258" y="4155"/>
                    </a:lnTo>
                    <a:lnTo>
                      <a:pt x="1258" y="4238"/>
                    </a:lnTo>
                    <a:lnTo>
                      <a:pt x="1258" y="4319"/>
                    </a:lnTo>
                    <a:lnTo>
                      <a:pt x="1258" y="4399"/>
                    </a:lnTo>
                    <a:lnTo>
                      <a:pt x="1258" y="4475"/>
                    </a:lnTo>
                    <a:lnTo>
                      <a:pt x="1259" y="4548"/>
                    </a:lnTo>
                    <a:lnTo>
                      <a:pt x="1259" y="4618"/>
                    </a:lnTo>
                    <a:lnTo>
                      <a:pt x="1259" y="4683"/>
                    </a:lnTo>
                    <a:lnTo>
                      <a:pt x="1259" y="4744"/>
                    </a:lnTo>
                    <a:lnTo>
                      <a:pt x="1259" y="4800"/>
                    </a:lnTo>
                    <a:lnTo>
                      <a:pt x="1259" y="4850"/>
                    </a:lnTo>
                    <a:lnTo>
                      <a:pt x="1721" y="4852"/>
                    </a:lnTo>
                    <a:lnTo>
                      <a:pt x="1724" y="1757"/>
                    </a:lnTo>
                    <a:lnTo>
                      <a:pt x="1920" y="1757"/>
                    </a:lnTo>
                    <a:lnTo>
                      <a:pt x="1920" y="3236"/>
                    </a:lnTo>
                    <a:lnTo>
                      <a:pt x="1949" y="3234"/>
                    </a:lnTo>
                    <a:lnTo>
                      <a:pt x="1979" y="3229"/>
                    </a:lnTo>
                    <a:lnTo>
                      <a:pt x="2010" y="3220"/>
                    </a:lnTo>
                    <a:lnTo>
                      <a:pt x="2041" y="3208"/>
                    </a:lnTo>
                    <a:lnTo>
                      <a:pt x="2074" y="3194"/>
                    </a:lnTo>
                    <a:lnTo>
                      <a:pt x="2104" y="3177"/>
                    </a:lnTo>
                    <a:lnTo>
                      <a:pt x="2134" y="3158"/>
                    </a:lnTo>
                    <a:lnTo>
                      <a:pt x="2163" y="3136"/>
                    </a:lnTo>
                    <a:lnTo>
                      <a:pt x="2190" y="3112"/>
                    </a:lnTo>
                    <a:lnTo>
                      <a:pt x="2214" y="3087"/>
                    </a:lnTo>
                    <a:lnTo>
                      <a:pt x="2236" y="3059"/>
                    </a:lnTo>
                    <a:lnTo>
                      <a:pt x="2255" y="3031"/>
                    </a:lnTo>
                    <a:lnTo>
                      <a:pt x="2270" y="3002"/>
                    </a:lnTo>
                    <a:lnTo>
                      <a:pt x="2282" y="2972"/>
                    </a:lnTo>
                    <a:lnTo>
                      <a:pt x="2290" y="2941"/>
                    </a:lnTo>
                    <a:lnTo>
                      <a:pt x="2292" y="2910"/>
                    </a:lnTo>
                    <a:lnTo>
                      <a:pt x="2292" y="1500"/>
                    </a:lnTo>
                    <a:lnTo>
                      <a:pt x="2290" y="1470"/>
                    </a:lnTo>
                    <a:lnTo>
                      <a:pt x="2285" y="1439"/>
                    </a:lnTo>
                    <a:lnTo>
                      <a:pt x="2276" y="1410"/>
                    </a:lnTo>
                    <a:lnTo>
                      <a:pt x="2265" y="1382"/>
                    </a:lnTo>
                    <a:lnTo>
                      <a:pt x="2251" y="1354"/>
                    </a:lnTo>
                    <a:lnTo>
                      <a:pt x="2234" y="1329"/>
                    </a:lnTo>
                    <a:lnTo>
                      <a:pt x="2215" y="1304"/>
                    </a:lnTo>
                    <a:lnTo>
                      <a:pt x="2194" y="1282"/>
                    </a:lnTo>
                    <a:lnTo>
                      <a:pt x="2171" y="1262"/>
                    </a:lnTo>
                    <a:lnTo>
                      <a:pt x="2146" y="1242"/>
                    </a:lnTo>
                    <a:lnTo>
                      <a:pt x="2121" y="1227"/>
                    </a:lnTo>
                    <a:lnTo>
                      <a:pt x="2093" y="1212"/>
                    </a:lnTo>
                    <a:lnTo>
                      <a:pt x="2065" y="1201"/>
                    </a:lnTo>
                    <a:lnTo>
                      <a:pt x="2038" y="1194"/>
                    </a:lnTo>
                    <a:lnTo>
                      <a:pt x="2009" y="1188"/>
                    </a:lnTo>
                    <a:lnTo>
                      <a:pt x="1980" y="1187"/>
                    </a:lnTo>
                    <a:lnTo>
                      <a:pt x="323" y="1187"/>
                    </a:lnTo>
                    <a:close/>
                    <a:moveTo>
                      <a:pt x="1106" y="0"/>
                    </a:moveTo>
                    <a:lnTo>
                      <a:pt x="1153" y="3"/>
                    </a:lnTo>
                    <a:lnTo>
                      <a:pt x="1199" y="10"/>
                    </a:lnTo>
                    <a:lnTo>
                      <a:pt x="1244" y="23"/>
                    </a:lnTo>
                    <a:lnTo>
                      <a:pt x="1286" y="40"/>
                    </a:lnTo>
                    <a:lnTo>
                      <a:pt x="1326" y="60"/>
                    </a:lnTo>
                    <a:lnTo>
                      <a:pt x="1364" y="86"/>
                    </a:lnTo>
                    <a:lnTo>
                      <a:pt x="1399" y="115"/>
                    </a:lnTo>
                    <a:lnTo>
                      <a:pt x="1432" y="147"/>
                    </a:lnTo>
                    <a:lnTo>
                      <a:pt x="1462" y="183"/>
                    </a:lnTo>
                    <a:lnTo>
                      <a:pt x="1488" y="222"/>
                    </a:lnTo>
                    <a:lnTo>
                      <a:pt x="1511" y="263"/>
                    </a:lnTo>
                    <a:lnTo>
                      <a:pt x="1531" y="306"/>
                    </a:lnTo>
                    <a:lnTo>
                      <a:pt x="1546" y="353"/>
                    </a:lnTo>
                    <a:lnTo>
                      <a:pt x="1557" y="400"/>
                    </a:lnTo>
                    <a:lnTo>
                      <a:pt x="1564" y="451"/>
                    </a:lnTo>
                    <a:lnTo>
                      <a:pt x="1567" y="501"/>
                    </a:lnTo>
                    <a:lnTo>
                      <a:pt x="1564" y="552"/>
                    </a:lnTo>
                    <a:lnTo>
                      <a:pt x="1557" y="603"/>
                    </a:lnTo>
                    <a:lnTo>
                      <a:pt x="1546" y="651"/>
                    </a:lnTo>
                    <a:lnTo>
                      <a:pt x="1531" y="697"/>
                    </a:lnTo>
                    <a:lnTo>
                      <a:pt x="1511" y="740"/>
                    </a:lnTo>
                    <a:lnTo>
                      <a:pt x="1488" y="782"/>
                    </a:lnTo>
                    <a:lnTo>
                      <a:pt x="1462" y="821"/>
                    </a:lnTo>
                    <a:lnTo>
                      <a:pt x="1432" y="857"/>
                    </a:lnTo>
                    <a:lnTo>
                      <a:pt x="1399" y="889"/>
                    </a:lnTo>
                    <a:lnTo>
                      <a:pt x="1364" y="918"/>
                    </a:lnTo>
                    <a:lnTo>
                      <a:pt x="1326" y="944"/>
                    </a:lnTo>
                    <a:lnTo>
                      <a:pt x="1286" y="965"/>
                    </a:lnTo>
                    <a:lnTo>
                      <a:pt x="1244" y="982"/>
                    </a:lnTo>
                    <a:lnTo>
                      <a:pt x="1199" y="994"/>
                    </a:lnTo>
                    <a:lnTo>
                      <a:pt x="1153" y="1003"/>
                    </a:lnTo>
                    <a:lnTo>
                      <a:pt x="1106" y="1005"/>
                    </a:lnTo>
                    <a:lnTo>
                      <a:pt x="1059" y="1003"/>
                    </a:lnTo>
                    <a:lnTo>
                      <a:pt x="1014" y="994"/>
                    </a:lnTo>
                    <a:lnTo>
                      <a:pt x="970" y="982"/>
                    </a:lnTo>
                    <a:lnTo>
                      <a:pt x="928" y="965"/>
                    </a:lnTo>
                    <a:lnTo>
                      <a:pt x="887" y="944"/>
                    </a:lnTo>
                    <a:lnTo>
                      <a:pt x="850" y="918"/>
                    </a:lnTo>
                    <a:lnTo>
                      <a:pt x="814" y="889"/>
                    </a:lnTo>
                    <a:lnTo>
                      <a:pt x="781" y="857"/>
                    </a:lnTo>
                    <a:lnTo>
                      <a:pt x="751" y="821"/>
                    </a:lnTo>
                    <a:lnTo>
                      <a:pt x="725" y="782"/>
                    </a:lnTo>
                    <a:lnTo>
                      <a:pt x="702" y="740"/>
                    </a:lnTo>
                    <a:lnTo>
                      <a:pt x="681" y="697"/>
                    </a:lnTo>
                    <a:lnTo>
                      <a:pt x="666" y="651"/>
                    </a:lnTo>
                    <a:lnTo>
                      <a:pt x="655" y="603"/>
                    </a:lnTo>
                    <a:lnTo>
                      <a:pt x="647" y="552"/>
                    </a:lnTo>
                    <a:lnTo>
                      <a:pt x="645" y="501"/>
                    </a:lnTo>
                    <a:lnTo>
                      <a:pt x="647" y="451"/>
                    </a:lnTo>
                    <a:lnTo>
                      <a:pt x="655" y="400"/>
                    </a:lnTo>
                    <a:lnTo>
                      <a:pt x="666" y="353"/>
                    </a:lnTo>
                    <a:lnTo>
                      <a:pt x="681" y="306"/>
                    </a:lnTo>
                    <a:lnTo>
                      <a:pt x="702" y="263"/>
                    </a:lnTo>
                    <a:lnTo>
                      <a:pt x="725" y="222"/>
                    </a:lnTo>
                    <a:lnTo>
                      <a:pt x="751" y="183"/>
                    </a:lnTo>
                    <a:lnTo>
                      <a:pt x="781" y="147"/>
                    </a:lnTo>
                    <a:lnTo>
                      <a:pt x="814" y="115"/>
                    </a:lnTo>
                    <a:lnTo>
                      <a:pt x="850" y="86"/>
                    </a:lnTo>
                    <a:lnTo>
                      <a:pt x="887" y="60"/>
                    </a:lnTo>
                    <a:lnTo>
                      <a:pt x="928" y="40"/>
                    </a:lnTo>
                    <a:lnTo>
                      <a:pt x="970" y="23"/>
                    </a:lnTo>
                    <a:lnTo>
                      <a:pt x="1014" y="10"/>
                    </a:lnTo>
                    <a:lnTo>
                      <a:pt x="1059" y="3"/>
                    </a:lnTo>
                    <a:lnTo>
                      <a:pt x="1106" y="0"/>
                    </a:lnTo>
                    <a:close/>
                  </a:path>
                </a:pathLst>
              </a:custGeom>
              <a:solidFill>
                <a:schemeClr val="hlink"/>
              </a:solidFill>
              <a:ln w="9525" cap="flat" cmpd="sng">
                <a:solidFill>
                  <a:srgbClr val="777777"/>
                </a:solidFill>
                <a:prstDash val="solid"/>
                <a:round/>
                <a:headEnd type="none" w="med" len="med"/>
                <a:tailEnd type="none" w="med" len="med"/>
              </a:ln>
            </p:spPr>
            <p:txBody>
              <a:bodyPr/>
              <a:lstStyle/>
              <a:p>
                <a:endParaRPr lang="fr-FR" dirty="0">
                  <a:latin typeface="Calibri" panose="020F0502020204030204" pitchFamily="34" charset="0"/>
                </a:endParaRPr>
              </a:p>
            </p:txBody>
          </p:sp>
          <p:sp>
            <p:nvSpPr>
              <p:cNvPr id="48165" name="Freeform 26"/>
              <p:cNvSpPr>
                <a:spLocks noEditPoints="1"/>
              </p:cNvSpPr>
              <p:nvPr/>
            </p:nvSpPr>
            <p:spPr bwMode="auto">
              <a:xfrm>
                <a:off x="3538" y="1253"/>
                <a:ext cx="190" cy="401"/>
              </a:xfrm>
              <a:custGeom>
                <a:avLst/>
                <a:gdLst>
                  <a:gd name="T0" fmla="*/ 0 w 2292"/>
                  <a:gd name="T1" fmla="*/ 1 h 4852"/>
                  <a:gd name="T2" fmla="*/ 0 w 2292"/>
                  <a:gd name="T3" fmla="*/ 1 h 4852"/>
                  <a:gd name="T4" fmla="*/ 0 w 2292"/>
                  <a:gd name="T5" fmla="*/ 1 h 4852"/>
                  <a:gd name="T6" fmla="*/ 0 w 2292"/>
                  <a:gd name="T7" fmla="*/ 1 h 4852"/>
                  <a:gd name="T8" fmla="*/ 0 w 2292"/>
                  <a:gd name="T9" fmla="*/ 1 h 4852"/>
                  <a:gd name="T10" fmla="*/ 0 w 2292"/>
                  <a:gd name="T11" fmla="*/ 2 h 4852"/>
                  <a:gd name="T12" fmla="*/ 0 w 2292"/>
                  <a:gd name="T13" fmla="*/ 2 h 4852"/>
                  <a:gd name="T14" fmla="*/ 0 w 2292"/>
                  <a:gd name="T15" fmla="*/ 2 h 4852"/>
                  <a:gd name="T16" fmla="*/ 0 w 2292"/>
                  <a:gd name="T17" fmla="*/ 2 h 4852"/>
                  <a:gd name="T18" fmla="*/ 0 w 2292"/>
                  <a:gd name="T19" fmla="*/ 2 h 4852"/>
                  <a:gd name="T20" fmla="*/ 0 w 2292"/>
                  <a:gd name="T21" fmla="*/ 2 h 4852"/>
                  <a:gd name="T22" fmla="*/ 0 w 2292"/>
                  <a:gd name="T23" fmla="*/ 1 h 4852"/>
                  <a:gd name="T24" fmla="*/ 1 w 2292"/>
                  <a:gd name="T25" fmla="*/ 2 h 4852"/>
                  <a:gd name="T26" fmla="*/ 1 w 2292"/>
                  <a:gd name="T27" fmla="*/ 2 h 4852"/>
                  <a:gd name="T28" fmla="*/ 1 w 2292"/>
                  <a:gd name="T29" fmla="*/ 2 h 4852"/>
                  <a:gd name="T30" fmla="*/ 1 w 2292"/>
                  <a:gd name="T31" fmla="*/ 2 h 4852"/>
                  <a:gd name="T32" fmla="*/ 1 w 2292"/>
                  <a:gd name="T33" fmla="*/ 2 h 4852"/>
                  <a:gd name="T34" fmla="*/ 1 w 2292"/>
                  <a:gd name="T35" fmla="*/ 2 h 4852"/>
                  <a:gd name="T36" fmla="*/ 1 w 2292"/>
                  <a:gd name="T37" fmla="*/ 2 h 4852"/>
                  <a:gd name="T38" fmla="*/ 1 w 2292"/>
                  <a:gd name="T39" fmla="*/ 2 h 4852"/>
                  <a:gd name="T40" fmla="*/ 1 w 2292"/>
                  <a:gd name="T41" fmla="*/ 2 h 4852"/>
                  <a:gd name="T42" fmla="*/ 1 w 2292"/>
                  <a:gd name="T43" fmla="*/ 3 h 4852"/>
                  <a:gd name="T44" fmla="*/ 1 w 2292"/>
                  <a:gd name="T45" fmla="*/ 3 h 4852"/>
                  <a:gd name="T46" fmla="*/ 1 w 2292"/>
                  <a:gd name="T47" fmla="*/ 3 h 4852"/>
                  <a:gd name="T48" fmla="*/ 1 w 2292"/>
                  <a:gd name="T49" fmla="*/ 1 h 4852"/>
                  <a:gd name="T50" fmla="*/ 1 w 2292"/>
                  <a:gd name="T51" fmla="*/ 2 h 4852"/>
                  <a:gd name="T52" fmla="*/ 1 w 2292"/>
                  <a:gd name="T53" fmla="*/ 2 h 4852"/>
                  <a:gd name="T54" fmla="*/ 1 w 2292"/>
                  <a:gd name="T55" fmla="*/ 2 h 4852"/>
                  <a:gd name="T56" fmla="*/ 1 w 2292"/>
                  <a:gd name="T57" fmla="*/ 2 h 4852"/>
                  <a:gd name="T58" fmla="*/ 1 w 2292"/>
                  <a:gd name="T59" fmla="*/ 2 h 4852"/>
                  <a:gd name="T60" fmla="*/ 1 w 2292"/>
                  <a:gd name="T61" fmla="*/ 1 h 4852"/>
                  <a:gd name="T62" fmla="*/ 1 w 2292"/>
                  <a:gd name="T63" fmla="*/ 1 h 4852"/>
                  <a:gd name="T64" fmla="*/ 1 w 2292"/>
                  <a:gd name="T65" fmla="*/ 1 h 4852"/>
                  <a:gd name="T66" fmla="*/ 1 w 2292"/>
                  <a:gd name="T67" fmla="*/ 1 h 4852"/>
                  <a:gd name="T68" fmla="*/ 1 w 2292"/>
                  <a:gd name="T69" fmla="*/ 1 h 4852"/>
                  <a:gd name="T70" fmla="*/ 1 w 2292"/>
                  <a:gd name="T71" fmla="*/ 1 h 4852"/>
                  <a:gd name="T72" fmla="*/ 1 w 2292"/>
                  <a:gd name="T73" fmla="*/ 0 h 4852"/>
                  <a:gd name="T74" fmla="*/ 1 w 2292"/>
                  <a:gd name="T75" fmla="*/ 0 h 4852"/>
                  <a:gd name="T76" fmla="*/ 1 w 2292"/>
                  <a:gd name="T77" fmla="*/ 0 h 4852"/>
                  <a:gd name="T78" fmla="*/ 1 w 2292"/>
                  <a:gd name="T79" fmla="*/ 0 h 4852"/>
                  <a:gd name="T80" fmla="*/ 1 w 2292"/>
                  <a:gd name="T81" fmla="*/ 0 h 4852"/>
                  <a:gd name="T82" fmla="*/ 1 w 2292"/>
                  <a:gd name="T83" fmla="*/ 0 h 4852"/>
                  <a:gd name="T84" fmla="*/ 1 w 2292"/>
                  <a:gd name="T85" fmla="*/ 0 h 4852"/>
                  <a:gd name="T86" fmla="*/ 1 w 2292"/>
                  <a:gd name="T87" fmla="*/ 0 h 4852"/>
                  <a:gd name="T88" fmla="*/ 1 w 2292"/>
                  <a:gd name="T89" fmla="*/ 0 h 4852"/>
                  <a:gd name="T90" fmla="*/ 1 w 2292"/>
                  <a:gd name="T91" fmla="*/ 0 h 4852"/>
                  <a:gd name="T92" fmla="*/ 1 w 2292"/>
                  <a:gd name="T93" fmla="*/ 1 h 4852"/>
                  <a:gd name="T94" fmla="*/ 1 w 2292"/>
                  <a:gd name="T95" fmla="*/ 1 h 4852"/>
                  <a:gd name="T96" fmla="*/ 0 w 2292"/>
                  <a:gd name="T97" fmla="*/ 1 h 4852"/>
                  <a:gd name="T98" fmla="*/ 0 w 2292"/>
                  <a:gd name="T99" fmla="*/ 0 h 4852"/>
                  <a:gd name="T100" fmla="*/ 0 w 2292"/>
                  <a:gd name="T101" fmla="*/ 0 h 4852"/>
                  <a:gd name="T102" fmla="*/ 0 w 2292"/>
                  <a:gd name="T103" fmla="*/ 0 h 4852"/>
                  <a:gd name="T104" fmla="*/ 0 w 2292"/>
                  <a:gd name="T105" fmla="*/ 0 h 4852"/>
                  <a:gd name="T106" fmla="*/ 0 w 2292"/>
                  <a:gd name="T107" fmla="*/ 0 h 4852"/>
                  <a:gd name="T108" fmla="*/ 0 w 2292"/>
                  <a:gd name="T109" fmla="*/ 0 h 4852"/>
                  <a:gd name="T110" fmla="*/ 0 w 2292"/>
                  <a:gd name="T111" fmla="*/ 0 h 4852"/>
                  <a:gd name="T112" fmla="*/ 0 w 2292"/>
                  <a:gd name="T113" fmla="*/ 0 h 4852"/>
                  <a:gd name="T114" fmla="*/ 1 w 2292"/>
                  <a:gd name="T115" fmla="*/ 0 h 485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292"/>
                  <a:gd name="T175" fmla="*/ 0 h 4852"/>
                  <a:gd name="T176" fmla="*/ 2292 w 2292"/>
                  <a:gd name="T177" fmla="*/ 4852 h 485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292" h="4852">
                    <a:moveTo>
                      <a:pt x="323" y="1187"/>
                    </a:moveTo>
                    <a:lnTo>
                      <a:pt x="294" y="1189"/>
                    </a:lnTo>
                    <a:lnTo>
                      <a:pt x="267" y="1195"/>
                    </a:lnTo>
                    <a:lnTo>
                      <a:pt x="238" y="1205"/>
                    </a:lnTo>
                    <a:lnTo>
                      <a:pt x="209" y="1217"/>
                    </a:lnTo>
                    <a:lnTo>
                      <a:pt x="181" y="1233"/>
                    </a:lnTo>
                    <a:lnTo>
                      <a:pt x="155" y="1252"/>
                    </a:lnTo>
                    <a:lnTo>
                      <a:pt x="129" y="1272"/>
                    </a:lnTo>
                    <a:lnTo>
                      <a:pt x="105" y="1295"/>
                    </a:lnTo>
                    <a:lnTo>
                      <a:pt x="84" y="1319"/>
                    </a:lnTo>
                    <a:lnTo>
                      <a:pt x="63" y="1346"/>
                    </a:lnTo>
                    <a:lnTo>
                      <a:pt x="45" y="1375"/>
                    </a:lnTo>
                    <a:lnTo>
                      <a:pt x="29" y="1404"/>
                    </a:lnTo>
                    <a:lnTo>
                      <a:pt x="17" y="1433"/>
                    </a:lnTo>
                    <a:lnTo>
                      <a:pt x="8" y="1464"/>
                    </a:lnTo>
                    <a:lnTo>
                      <a:pt x="3" y="1494"/>
                    </a:lnTo>
                    <a:lnTo>
                      <a:pt x="0" y="1525"/>
                    </a:lnTo>
                    <a:lnTo>
                      <a:pt x="0" y="2935"/>
                    </a:lnTo>
                    <a:lnTo>
                      <a:pt x="3" y="2966"/>
                    </a:lnTo>
                    <a:lnTo>
                      <a:pt x="10" y="2998"/>
                    </a:lnTo>
                    <a:lnTo>
                      <a:pt x="21" y="3029"/>
                    </a:lnTo>
                    <a:lnTo>
                      <a:pt x="37" y="3059"/>
                    </a:lnTo>
                    <a:lnTo>
                      <a:pt x="56" y="3089"/>
                    </a:lnTo>
                    <a:lnTo>
                      <a:pt x="78" y="3117"/>
                    </a:lnTo>
                    <a:lnTo>
                      <a:pt x="102" y="3143"/>
                    </a:lnTo>
                    <a:lnTo>
                      <a:pt x="128" y="3169"/>
                    </a:lnTo>
                    <a:lnTo>
                      <a:pt x="157" y="3192"/>
                    </a:lnTo>
                    <a:lnTo>
                      <a:pt x="187" y="3212"/>
                    </a:lnTo>
                    <a:lnTo>
                      <a:pt x="217" y="3231"/>
                    </a:lnTo>
                    <a:lnTo>
                      <a:pt x="249" y="3246"/>
                    </a:lnTo>
                    <a:lnTo>
                      <a:pt x="281" y="3259"/>
                    </a:lnTo>
                    <a:lnTo>
                      <a:pt x="313" y="3269"/>
                    </a:lnTo>
                    <a:lnTo>
                      <a:pt x="343" y="3273"/>
                    </a:lnTo>
                    <a:lnTo>
                      <a:pt x="373" y="3276"/>
                    </a:lnTo>
                    <a:lnTo>
                      <a:pt x="373" y="1757"/>
                    </a:lnTo>
                    <a:lnTo>
                      <a:pt x="570" y="1758"/>
                    </a:lnTo>
                    <a:lnTo>
                      <a:pt x="574" y="4850"/>
                    </a:lnTo>
                    <a:lnTo>
                      <a:pt x="1072" y="4852"/>
                    </a:lnTo>
                    <a:lnTo>
                      <a:pt x="1070" y="2819"/>
                    </a:lnTo>
                    <a:lnTo>
                      <a:pt x="1252" y="2819"/>
                    </a:lnTo>
                    <a:lnTo>
                      <a:pt x="1252" y="2824"/>
                    </a:lnTo>
                    <a:lnTo>
                      <a:pt x="1252" y="2836"/>
                    </a:lnTo>
                    <a:lnTo>
                      <a:pt x="1252" y="2858"/>
                    </a:lnTo>
                    <a:lnTo>
                      <a:pt x="1252" y="2886"/>
                    </a:lnTo>
                    <a:lnTo>
                      <a:pt x="1252" y="2922"/>
                    </a:lnTo>
                    <a:lnTo>
                      <a:pt x="1253" y="2964"/>
                    </a:lnTo>
                    <a:lnTo>
                      <a:pt x="1253" y="3012"/>
                    </a:lnTo>
                    <a:lnTo>
                      <a:pt x="1253" y="3065"/>
                    </a:lnTo>
                    <a:lnTo>
                      <a:pt x="1253" y="3124"/>
                    </a:lnTo>
                    <a:lnTo>
                      <a:pt x="1253" y="3188"/>
                    </a:lnTo>
                    <a:lnTo>
                      <a:pt x="1255" y="3257"/>
                    </a:lnTo>
                    <a:lnTo>
                      <a:pt x="1255" y="3329"/>
                    </a:lnTo>
                    <a:lnTo>
                      <a:pt x="1255" y="3404"/>
                    </a:lnTo>
                    <a:lnTo>
                      <a:pt x="1255" y="3482"/>
                    </a:lnTo>
                    <a:lnTo>
                      <a:pt x="1256" y="3563"/>
                    </a:lnTo>
                    <a:lnTo>
                      <a:pt x="1256" y="3645"/>
                    </a:lnTo>
                    <a:lnTo>
                      <a:pt x="1256" y="3729"/>
                    </a:lnTo>
                    <a:lnTo>
                      <a:pt x="1257" y="3814"/>
                    </a:lnTo>
                    <a:lnTo>
                      <a:pt x="1257" y="3900"/>
                    </a:lnTo>
                    <a:lnTo>
                      <a:pt x="1257" y="3985"/>
                    </a:lnTo>
                    <a:lnTo>
                      <a:pt x="1257" y="4071"/>
                    </a:lnTo>
                    <a:lnTo>
                      <a:pt x="1258" y="4155"/>
                    </a:lnTo>
                    <a:lnTo>
                      <a:pt x="1258" y="4238"/>
                    </a:lnTo>
                    <a:lnTo>
                      <a:pt x="1258" y="4319"/>
                    </a:lnTo>
                    <a:lnTo>
                      <a:pt x="1258" y="4399"/>
                    </a:lnTo>
                    <a:lnTo>
                      <a:pt x="1258" y="4475"/>
                    </a:lnTo>
                    <a:lnTo>
                      <a:pt x="1259" y="4548"/>
                    </a:lnTo>
                    <a:lnTo>
                      <a:pt x="1259" y="4618"/>
                    </a:lnTo>
                    <a:lnTo>
                      <a:pt x="1259" y="4683"/>
                    </a:lnTo>
                    <a:lnTo>
                      <a:pt x="1259" y="4744"/>
                    </a:lnTo>
                    <a:lnTo>
                      <a:pt x="1259" y="4800"/>
                    </a:lnTo>
                    <a:lnTo>
                      <a:pt x="1259" y="4850"/>
                    </a:lnTo>
                    <a:lnTo>
                      <a:pt x="1721" y="4852"/>
                    </a:lnTo>
                    <a:lnTo>
                      <a:pt x="1724" y="1757"/>
                    </a:lnTo>
                    <a:lnTo>
                      <a:pt x="1920" y="1757"/>
                    </a:lnTo>
                    <a:lnTo>
                      <a:pt x="1920" y="3236"/>
                    </a:lnTo>
                    <a:lnTo>
                      <a:pt x="1949" y="3234"/>
                    </a:lnTo>
                    <a:lnTo>
                      <a:pt x="1979" y="3229"/>
                    </a:lnTo>
                    <a:lnTo>
                      <a:pt x="2010" y="3220"/>
                    </a:lnTo>
                    <a:lnTo>
                      <a:pt x="2041" y="3208"/>
                    </a:lnTo>
                    <a:lnTo>
                      <a:pt x="2074" y="3194"/>
                    </a:lnTo>
                    <a:lnTo>
                      <a:pt x="2104" y="3177"/>
                    </a:lnTo>
                    <a:lnTo>
                      <a:pt x="2134" y="3158"/>
                    </a:lnTo>
                    <a:lnTo>
                      <a:pt x="2163" y="3136"/>
                    </a:lnTo>
                    <a:lnTo>
                      <a:pt x="2190" y="3112"/>
                    </a:lnTo>
                    <a:lnTo>
                      <a:pt x="2214" y="3087"/>
                    </a:lnTo>
                    <a:lnTo>
                      <a:pt x="2236" y="3059"/>
                    </a:lnTo>
                    <a:lnTo>
                      <a:pt x="2255" y="3031"/>
                    </a:lnTo>
                    <a:lnTo>
                      <a:pt x="2270" y="3002"/>
                    </a:lnTo>
                    <a:lnTo>
                      <a:pt x="2282" y="2972"/>
                    </a:lnTo>
                    <a:lnTo>
                      <a:pt x="2290" y="2941"/>
                    </a:lnTo>
                    <a:lnTo>
                      <a:pt x="2292" y="2910"/>
                    </a:lnTo>
                    <a:lnTo>
                      <a:pt x="2292" y="1500"/>
                    </a:lnTo>
                    <a:lnTo>
                      <a:pt x="2290" y="1470"/>
                    </a:lnTo>
                    <a:lnTo>
                      <a:pt x="2285" y="1439"/>
                    </a:lnTo>
                    <a:lnTo>
                      <a:pt x="2276" y="1410"/>
                    </a:lnTo>
                    <a:lnTo>
                      <a:pt x="2265" y="1382"/>
                    </a:lnTo>
                    <a:lnTo>
                      <a:pt x="2251" y="1354"/>
                    </a:lnTo>
                    <a:lnTo>
                      <a:pt x="2234" y="1329"/>
                    </a:lnTo>
                    <a:lnTo>
                      <a:pt x="2215" y="1304"/>
                    </a:lnTo>
                    <a:lnTo>
                      <a:pt x="2194" y="1282"/>
                    </a:lnTo>
                    <a:lnTo>
                      <a:pt x="2171" y="1262"/>
                    </a:lnTo>
                    <a:lnTo>
                      <a:pt x="2146" y="1242"/>
                    </a:lnTo>
                    <a:lnTo>
                      <a:pt x="2121" y="1227"/>
                    </a:lnTo>
                    <a:lnTo>
                      <a:pt x="2093" y="1212"/>
                    </a:lnTo>
                    <a:lnTo>
                      <a:pt x="2065" y="1201"/>
                    </a:lnTo>
                    <a:lnTo>
                      <a:pt x="2038" y="1194"/>
                    </a:lnTo>
                    <a:lnTo>
                      <a:pt x="2009" y="1188"/>
                    </a:lnTo>
                    <a:lnTo>
                      <a:pt x="1980" y="1187"/>
                    </a:lnTo>
                    <a:lnTo>
                      <a:pt x="323" y="1187"/>
                    </a:lnTo>
                    <a:close/>
                    <a:moveTo>
                      <a:pt x="1106" y="0"/>
                    </a:moveTo>
                    <a:lnTo>
                      <a:pt x="1153" y="3"/>
                    </a:lnTo>
                    <a:lnTo>
                      <a:pt x="1199" y="10"/>
                    </a:lnTo>
                    <a:lnTo>
                      <a:pt x="1244" y="23"/>
                    </a:lnTo>
                    <a:lnTo>
                      <a:pt x="1286" y="40"/>
                    </a:lnTo>
                    <a:lnTo>
                      <a:pt x="1326" y="60"/>
                    </a:lnTo>
                    <a:lnTo>
                      <a:pt x="1364" y="86"/>
                    </a:lnTo>
                    <a:lnTo>
                      <a:pt x="1399" y="115"/>
                    </a:lnTo>
                    <a:lnTo>
                      <a:pt x="1432" y="147"/>
                    </a:lnTo>
                    <a:lnTo>
                      <a:pt x="1462" y="183"/>
                    </a:lnTo>
                    <a:lnTo>
                      <a:pt x="1488" y="222"/>
                    </a:lnTo>
                    <a:lnTo>
                      <a:pt x="1511" y="263"/>
                    </a:lnTo>
                    <a:lnTo>
                      <a:pt x="1531" y="306"/>
                    </a:lnTo>
                    <a:lnTo>
                      <a:pt x="1546" y="353"/>
                    </a:lnTo>
                    <a:lnTo>
                      <a:pt x="1557" y="400"/>
                    </a:lnTo>
                    <a:lnTo>
                      <a:pt x="1564" y="451"/>
                    </a:lnTo>
                    <a:lnTo>
                      <a:pt x="1567" y="501"/>
                    </a:lnTo>
                    <a:lnTo>
                      <a:pt x="1564" y="552"/>
                    </a:lnTo>
                    <a:lnTo>
                      <a:pt x="1557" y="603"/>
                    </a:lnTo>
                    <a:lnTo>
                      <a:pt x="1546" y="651"/>
                    </a:lnTo>
                    <a:lnTo>
                      <a:pt x="1531" y="697"/>
                    </a:lnTo>
                    <a:lnTo>
                      <a:pt x="1511" y="740"/>
                    </a:lnTo>
                    <a:lnTo>
                      <a:pt x="1488" y="782"/>
                    </a:lnTo>
                    <a:lnTo>
                      <a:pt x="1462" y="821"/>
                    </a:lnTo>
                    <a:lnTo>
                      <a:pt x="1432" y="857"/>
                    </a:lnTo>
                    <a:lnTo>
                      <a:pt x="1399" y="889"/>
                    </a:lnTo>
                    <a:lnTo>
                      <a:pt x="1364" y="918"/>
                    </a:lnTo>
                    <a:lnTo>
                      <a:pt x="1326" y="944"/>
                    </a:lnTo>
                    <a:lnTo>
                      <a:pt x="1286" y="965"/>
                    </a:lnTo>
                    <a:lnTo>
                      <a:pt x="1244" y="982"/>
                    </a:lnTo>
                    <a:lnTo>
                      <a:pt x="1199" y="994"/>
                    </a:lnTo>
                    <a:lnTo>
                      <a:pt x="1153" y="1003"/>
                    </a:lnTo>
                    <a:lnTo>
                      <a:pt x="1106" y="1005"/>
                    </a:lnTo>
                    <a:lnTo>
                      <a:pt x="1059" y="1003"/>
                    </a:lnTo>
                    <a:lnTo>
                      <a:pt x="1014" y="994"/>
                    </a:lnTo>
                    <a:lnTo>
                      <a:pt x="970" y="982"/>
                    </a:lnTo>
                    <a:lnTo>
                      <a:pt x="928" y="965"/>
                    </a:lnTo>
                    <a:lnTo>
                      <a:pt x="887" y="944"/>
                    </a:lnTo>
                    <a:lnTo>
                      <a:pt x="850" y="918"/>
                    </a:lnTo>
                    <a:lnTo>
                      <a:pt x="814" y="889"/>
                    </a:lnTo>
                    <a:lnTo>
                      <a:pt x="781" y="857"/>
                    </a:lnTo>
                    <a:lnTo>
                      <a:pt x="751" y="821"/>
                    </a:lnTo>
                    <a:lnTo>
                      <a:pt x="725" y="782"/>
                    </a:lnTo>
                    <a:lnTo>
                      <a:pt x="702" y="740"/>
                    </a:lnTo>
                    <a:lnTo>
                      <a:pt x="681" y="697"/>
                    </a:lnTo>
                    <a:lnTo>
                      <a:pt x="666" y="651"/>
                    </a:lnTo>
                    <a:lnTo>
                      <a:pt x="655" y="603"/>
                    </a:lnTo>
                    <a:lnTo>
                      <a:pt x="647" y="552"/>
                    </a:lnTo>
                    <a:lnTo>
                      <a:pt x="645" y="501"/>
                    </a:lnTo>
                    <a:lnTo>
                      <a:pt x="647" y="451"/>
                    </a:lnTo>
                    <a:lnTo>
                      <a:pt x="655" y="400"/>
                    </a:lnTo>
                    <a:lnTo>
                      <a:pt x="666" y="353"/>
                    </a:lnTo>
                    <a:lnTo>
                      <a:pt x="681" y="306"/>
                    </a:lnTo>
                    <a:lnTo>
                      <a:pt x="702" y="263"/>
                    </a:lnTo>
                    <a:lnTo>
                      <a:pt x="725" y="222"/>
                    </a:lnTo>
                    <a:lnTo>
                      <a:pt x="751" y="183"/>
                    </a:lnTo>
                    <a:lnTo>
                      <a:pt x="781" y="147"/>
                    </a:lnTo>
                    <a:lnTo>
                      <a:pt x="814" y="115"/>
                    </a:lnTo>
                    <a:lnTo>
                      <a:pt x="850" y="86"/>
                    </a:lnTo>
                    <a:lnTo>
                      <a:pt x="887" y="60"/>
                    </a:lnTo>
                    <a:lnTo>
                      <a:pt x="928" y="40"/>
                    </a:lnTo>
                    <a:lnTo>
                      <a:pt x="970" y="23"/>
                    </a:lnTo>
                    <a:lnTo>
                      <a:pt x="1014" y="10"/>
                    </a:lnTo>
                    <a:lnTo>
                      <a:pt x="1059" y="3"/>
                    </a:lnTo>
                    <a:lnTo>
                      <a:pt x="1106" y="0"/>
                    </a:lnTo>
                    <a:close/>
                  </a:path>
                </a:pathLst>
              </a:custGeom>
              <a:solidFill>
                <a:schemeClr val="hlink"/>
              </a:solidFill>
              <a:ln w="9525" cap="flat" cmpd="sng">
                <a:solidFill>
                  <a:srgbClr val="777777"/>
                </a:solidFill>
                <a:prstDash val="solid"/>
                <a:round/>
                <a:headEnd type="none" w="med" len="med"/>
                <a:tailEnd type="none" w="med" len="med"/>
              </a:ln>
            </p:spPr>
            <p:txBody>
              <a:bodyPr/>
              <a:lstStyle/>
              <a:p>
                <a:endParaRPr lang="fr-FR" dirty="0">
                  <a:latin typeface="Calibri" panose="020F0502020204030204" pitchFamily="34" charset="0"/>
                </a:endParaRPr>
              </a:p>
            </p:txBody>
          </p:sp>
          <p:sp>
            <p:nvSpPr>
              <p:cNvPr id="48166" name="Freeform 27"/>
              <p:cNvSpPr>
                <a:spLocks noEditPoints="1"/>
              </p:cNvSpPr>
              <p:nvPr/>
            </p:nvSpPr>
            <p:spPr bwMode="auto">
              <a:xfrm>
                <a:off x="3458" y="1353"/>
                <a:ext cx="190" cy="401"/>
              </a:xfrm>
              <a:custGeom>
                <a:avLst/>
                <a:gdLst>
                  <a:gd name="T0" fmla="*/ 0 w 2292"/>
                  <a:gd name="T1" fmla="*/ 1 h 4852"/>
                  <a:gd name="T2" fmla="*/ 0 w 2292"/>
                  <a:gd name="T3" fmla="*/ 1 h 4852"/>
                  <a:gd name="T4" fmla="*/ 0 w 2292"/>
                  <a:gd name="T5" fmla="*/ 1 h 4852"/>
                  <a:gd name="T6" fmla="*/ 0 w 2292"/>
                  <a:gd name="T7" fmla="*/ 1 h 4852"/>
                  <a:gd name="T8" fmla="*/ 0 w 2292"/>
                  <a:gd name="T9" fmla="*/ 1 h 4852"/>
                  <a:gd name="T10" fmla="*/ 0 w 2292"/>
                  <a:gd name="T11" fmla="*/ 2 h 4852"/>
                  <a:gd name="T12" fmla="*/ 0 w 2292"/>
                  <a:gd name="T13" fmla="*/ 2 h 4852"/>
                  <a:gd name="T14" fmla="*/ 0 w 2292"/>
                  <a:gd name="T15" fmla="*/ 2 h 4852"/>
                  <a:gd name="T16" fmla="*/ 0 w 2292"/>
                  <a:gd name="T17" fmla="*/ 2 h 4852"/>
                  <a:gd name="T18" fmla="*/ 0 w 2292"/>
                  <a:gd name="T19" fmla="*/ 2 h 4852"/>
                  <a:gd name="T20" fmla="*/ 0 w 2292"/>
                  <a:gd name="T21" fmla="*/ 2 h 4852"/>
                  <a:gd name="T22" fmla="*/ 0 w 2292"/>
                  <a:gd name="T23" fmla="*/ 1 h 4852"/>
                  <a:gd name="T24" fmla="*/ 1 w 2292"/>
                  <a:gd name="T25" fmla="*/ 2 h 4852"/>
                  <a:gd name="T26" fmla="*/ 1 w 2292"/>
                  <a:gd name="T27" fmla="*/ 2 h 4852"/>
                  <a:gd name="T28" fmla="*/ 1 w 2292"/>
                  <a:gd name="T29" fmla="*/ 2 h 4852"/>
                  <a:gd name="T30" fmla="*/ 1 w 2292"/>
                  <a:gd name="T31" fmla="*/ 2 h 4852"/>
                  <a:gd name="T32" fmla="*/ 1 w 2292"/>
                  <a:gd name="T33" fmla="*/ 2 h 4852"/>
                  <a:gd name="T34" fmla="*/ 1 w 2292"/>
                  <a:gd name="T35" fmla="*/ 2 h 4852"/>
                  <a:gd name="T36" fmla="*/ 1 w 2292"/>
                  <a:gd name="T37" fmla="*/ 2 h 4852"/>
                  <a:gd name="T38" fmla="*/ 1 w 2292"/>
                  <a:gd name="T39" fmla="*/ 2 h 4852"/>
                  <a:gd name="T40" fmla="*/ 1 w 2292"/>
                  <a:gd name="T41" fmla="*/ 2 h 4852"/>
                  <a:gd name="T42" fmla="*/ 1 w 2292"/>
                  <a:gd name="T43" fmla="*/ 3 h 4852"/>
                  <a:gd name="T44" fmla="*/ 1 w 2292"/>
                  <a:gd name="T45" fmla="*/ 3 h 4852"/>
                  <a:gd name="T46" fmla="*/ 1 w 2292"/>
                  <a:gd name="T47" fmla="*/ 3 h 4852"/>
                  <a:gd name="T48" fmla="*/ 1 w 2292"/>
                  <a:gd name="T49" fmla="*/ 1 h 4852"/>
                  <a:gd name="T50" fmla="*/ 1 w 2292"/>
                  <a:gd name="T51" fmla="*/ 2 h 4852"/>
                  <a:gd name="T52" fmla="*/ 1 w 2292"/>
                  <a:gd name="T53" fmla="*/ 2 h 4852"/>
                  <a:gd name="T54" fmla="*/ 1 w 2292"/>
                  <a:gd name="T55" fmla="*/ 2 h 4852"/>
                  <a:gd name="T56" fmla="*/ 1 w 2292"/>
                  <a:gd name="T57" fmla="*/ 2 h 4852"/>
                  <a:gd name="T58" fmla="*/ 1 w 2292"/>
                  <a:gd name="T59" fmla="*/ 2 h 4852"/>
                  <a:gd name="T60" fmla="*/ 1 w 2292"/>
                  <a:gd name="T61" fmla="*/ 1 h 4852"/>
                  <a:gd name="T62" fmla="*/ 1 w 2292"/>
                  <a:gd name="T63" fmla="*/ 1 h 4852"/>
                  <a:gd name="T64" fmla="*/ 1 w 2292"/>
                  <a:gd name="T65" fmla="*/ 1 h 4852"/>
                  <a:gd name="T66" fmla="*/ 1 w 2292"/>
                  <a:gd name="T67" fmla="*/ 1 h 4852"/>
                  <a:gd name="T68" fmla="*/ 1 w 2292"/>
                  <a:gd name="T69" fmla="*/ 1 h 4852"/>
                  <a:gd name="T70" fmla="*/ 1 w 2292"/>
                  <a:gd name="T71" fmla="*/ 1 h 4852"/>
                  <a:gd name="T72" fmla="*/ 1 w 2292"/>
                  <a:gd name="T73" fmla="*/ 0 h 4852"/>
                  <a:gd name="T74" fmla="*/ 1 w 2292"/>
                  <a:gd name="T75" fmla="*/ 0 h 4852"/>
                  <a:gd name="T76" fmla="*/ 1 w 2292"/>
                  <a:gd name="T77" fmla="*/ 0 h 4852"/>
                  <a:gd name="T78" fmla="*/ 1 w 2292"/>
                  <a:gd name="T79" fmla="*/ 0 h 4852"/>
                  <a:gd name="T80" fmla="*/ 1 w 2292"/>
                  <a:gd name="T81" fmla="*/ 0 h 4852"/>
                  <a:gd name="T82" fmla="*/ 1 w 2292"/>
                  <a:gd name="T83" fmla="*/ 0 h 4852"/>
                  <a:gd name="T84" fmla="*/ 1 w 2292"/>
                  <a:gd name="T85" fmla="*/ 0 h 4852"/>
                  <a:gd name="T86" fmla="*/ 1 w 2292"/>
                  <a:gd name="T87" fmla="*/ 0 h 4852"/>
                  <a:gd name="T88" fmla="*/ 1 w 2292"/>
                  <a:gd name="T89" fmla="*/ 0 h 4852"/>
                  <a:gd name="T90" fmla="*/ 1 w 2292"/>
                  <a:gd name="T91" fmla="*/ 0 h 4852"/>
                  <a:gd name="T92" fmla="*/ 1 w 2292"/>
                  <a:gd name="T93" fmla="*/ 1 h 4852"/>
                  <a:gd name="T94" fmla="*/ 1 w 2292"/>
                  <a:gd name="T95" fmla="*/ 1 h 4852"/>
                  <a:gd name="T96" fmla="*/ 0 w 2292"/>
                  <a:gd name="T97" fmla="*/ 1 h 4852"/>
                  <a:gd name="T98" fmla="*/ 0 w 2292"/>
                  <a:gd name="T99" fmla="*/ 0 h 4852"/>
                  <a:gd name="T100" fmla="*/ 0 w 2292"/>
                  <a:gd name="T101" fmla="*/ 0 h 4852"/>
                  <a:gd name="T102" fmla="*/ 0 w 2292"/>
                  <a:gd name="T103" fmla="*/ 0 h 4852"/>
                  <a:gd name="T104" fmla="*/ 0 w 2292"/>
                  <a:gd name="T105" fmla="*/ 0 h 4852"/>
                  <a:gd name="T106" fmla="*/ 0 w 2292"/>
                  <a:gd name="T107" fmla="*/ 0 h 4852"/>
                  <a:gd name="T108" fmla="*/ 0 w 2292"/>
                  <a:gd name="T109" fmla="*/ 0 h 4852"/>
                  <a:gd name="T110" fmla="*/ 0 w 2292"/>
                  <a:gd name="T111" fmla="*/ 0 h 4852"/>
                  <a:gd name="T112" fmla="*/ 0 w 2292"/>
                  <a:gd name="T113" fmla="*/ 0 h 4852"/>
                  <a:gd name="T114" fmla="*/ 1 w 2292"/>
                  <a:gd name="T115" fmla="*/ 0 h 485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292"/>
                  <a:gd name="T175" fmla="*/ 0 h 4852"/>
                  <a:gd name="T176" fmla="*/ 2292 w 2292"/>
                  <a:gd name="T177" fmla="*/ 4852 h 485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292" h="4852">
                    <a:moveTo>
                      <a:pt x="323" y="1187"/>
                    </a:moveTo>
                    <a:lnTo>
                      <a:pt x="294" y="1189"/>
                    </a:lnTo>
                    <a:lnTo>
                      <a:pt x="267" y="1195"/>
                    </a:lnTo>
                    <a:lnTo>
                      <a:pt x="238" y="1205"/>
                    </a:lnTo>
                    <a:lnTo>
                      <a:pt x="209" y="1217"/>
                    </a:lnTo>
                    <a:lnTo>
                      <a:pt x="181" y="1233"/>
                    </a:lnTo>
                    <a:lnTo>
                      <a:pt x="155" y="1252"/>
                    </a:lnTo>
                    <a:lnTo>
                      <a:pt x="129" y="1272"/>
                    </a:lnTo>
                    <a:lnTo>
                      <a:pt x="105" y="1295"/>
                    </a:lnTo>
                    <a:lnTo>
                      <a:pt x="84" y="1319"/>
                    </a:lnTo>
                    <a:lnTo>
                      <a:pt x="63" y="1346"/>
                    </a:lnTo>
                    <a:lnTo>
                      <a:pt x="45" y="1375"/>
                    </a:lnTo>
                    <a:lnTo>
                      <a:pt x="29" y="1404"/>
                    </a:lnTo>
                    <a:lnTo>
                      <a:pt x="17" y="1433"/>
                    </a:lnTo>
                    <a:lnTo>
                      <a:pt x="8" y="1464"/>
                    </a:lnTo>
                    <a:lnTo>
                      <a:pt x="3" y="1494"/>
                    </a:lnTo>
                    <a:lnTo>
                      <a:pt x="0" y="1525"/>
                    </a:lnTo>
                    <a:lnTo>
                      <a:pt x="0" y="2935"/>
                    </a:lnTo>
                    <a:lnTo>
                      <a:pt x="3" y="2966"/>
                    </a:lnTo>
                    <a:lnTo>
                      <a:pt x="10" y="2998"/>
                    </a:lnTo>
                    <a:lnTo>
                      <a:pt x="21" y="3029"/>
                    </a:lnTo>
                    <a:lnTo>
                      <a:pt x="37" y="3059"/>
                    </a:lnTo>
                    <a:lnTo>
                      <a:pt x="56" y="3089"/>
                    </a:lnTo>
                    <a:lnTo>
                      <a:pt x="78" y="3117"/>
                    </a:lnTo>
                    <a:lnTo>
                      <a:pt x="102" y="3143"/>
                    </a:lnTo>
                    <a:lnTo>
                      <a:pt x="128" y="3169"/>
                    </a:lnTo>
                    <a:lnTo>
                      <a:pt x="157" y="3192"/>
                    </a:lnTo>
                    <a:lnTo>
                      <a:pt x="187" y="3212"/>
                    </a:lnTo>
                    <a:lnTo>
                      <a:pt x="217" y="3231"/>
                    </a:lnTo>
                    <a:lnTo>
                      <a:pt x="249" y="3246"/>
                    </a:lnTo>
                    <a:lnTo>
                      <a:pt x="281" y="3259"/>
                    </a:lnTo>
                    <a:lnTo>
                      <a:pt x="313" y="3269"/>
                    </a:lnTo>
                    <a:lnTo>
                      <a:pt x="343" y="3273"/>
                    </a:lnTo>
                    <a:lnTo>
                      <a:pt x="373" y="3276"/>
                    </a:lnTo>
                    <a:lnTo>
                      <a:pt x="373" y="1757"/>
                    </a:lnTo>
                    <a:lnTo>
                      <a:pt x="570" y="1758"/>
                    </a:lnTo>
                    <a:lnTo>
                      <a:pt x="574" y="4850"/>
                    </a:lnTo>
                    <a:lnTo>
                      <a:pt x="1072" y="4852"/>
                    </a:lnTo>
                    <a:lnTo>
                      <a:pt x="1070" y="2819"/>
                    </a:lnTo>
                    <a:lnTo>
                      <a:pt x="1252" y="2819"/>
                    </a:lnTo>
                    <a:lnTo>
                      <a:pt x="1252" y="2824"/>
                    </a:lnTo>
                    <a:lnTo>
                      <a:pt x="1252" y="2836"/>
                    </a:lnTo>
                    <a:lnTo>
                      <a:pt x="1252" y="2858"/>
                    </a:lnTo>
                    <a:lnTo>
                      <a:pt x="1252" y="2886"/>
                    </a:lnTo>
                    <a:lnTo>
                      <a:pt x="1252" y="2922"/>
                    </a:lnTo>
                    <a:lnTo>
                      <a:pt x="1253" y="2964"/>
                    </a:lnTo>
                    <a:lnTo>
                      <a:pt x="1253" y="3012"/>
                    </a:lnTo>
                    <a:lnTo>
                      <a:pt x="1253" y="3065"/>
                    </a:lnTo>
                    <a:lnTo>
                      <a:pt x="1253" y="3124"/>
                    </a:lnTo>
                    <a:lnTo>
                      <a:pt x="1253" y="3188"/>
                    </a:lnTo>
                    <a:lnTo>
                      <a:pt x="1255" y="3257"/>
                    </a:lnTo>
                    <a:lnTo>
                      <a:pt x="1255" y="3329"/>
                    </a:lnTo>
                    <a:lnTo>
                      <a:pt x="1255" y="3404"/>
                    </a:lnTo>
                    <a:lnTo>
                      <a:pt x="1255" y="3482"/>
                    </a:lnTo>
                    <a:lnTo>
                      <a:pt x="1256" y="3563"/>
                    </a:lnTo>
                    <a:lnTo>
                      <a:pt x="1256" y="3645"/>
                    </a:lnTo>
                    <a:lnTo>
                      <a:pt x="1256" y="3729"/>
                    </a:lnTo>
                    <a:lnTo>
                      <a:pt x="1257" y="3814"/>
                    </a:lnTo>
                    <a:lnTo>
                      <a:pt x="1257" y="3900"/>
                    </a:lnTo>
                    <a:lnTo>
                      <a:pt x="1257" y="3985"/>
                    </a:lnTo>
                    <a:lnTo>
                      <a:pt x="1257" y="4071"/>
                    </a:lnTo>
                    <a:lnTo>
                      <a:pt x="1258" y="4155"/>
                    </a:lnTo>
                    <a:lnTo>
                      <a:pt x="1258" y="4238"/>
                    </a:lnTo>
                    <a:lnTo>
                      <a:pt x="1258" y="4319"/>
                    </a:lnTo>
                    <a:lnTo>
                      <a:pt x="1258" y="4399"/>
                    </a:lnTo>
                    <a:lnTo>
                      <a:pt x="1258" y="4475"/>
                    </a:lnTo>
                    <a:lnTo>
                      <a:pt x="1259" y="4548"/>
                    </a:lnTo>
                    <a:lnTo>
                      <a:pt x="1259" y="4618"/>
                    </a:lnTo>
                    <a:lnTo>
                      <a:pt x="1259" y="4683"/>
                    </a:lnTo>
                    <a:lnTo>
                      <a:pt x="1259" y="4744"/>
                    </a:lnTo>
                    <a:lnTo>
                      <a:pt x="1259" y="4800"/>
                    </a:lnTo>
                    <a:lnTo>
                      <a:pt x="1259" y="4850"/>
                    </a:lnTo>
                    <a:lnTo>
                      <a:pt x="1721" y="4852"/>
                    </a:lnTo>
                    <a:lnTo>
                      <a:pt x="1724" y="1757"/>
                    </a:lnTo>
                    <a:lnTo>
                      <a:pt x="1920" y="1757"/>
                    </a:lnTo>
                    <a:lnTo>
                      <a:pt x="1920" y="3236"/>
                    </a:lnTo>
                    <a:lnTo>
                      <a:pt x="1949" y="3234"/>
                    </a:lnTo>
                    <a:lnTo>
                      <a:pt x="1979" y="3229"/>
                    </a:lnTo>
                    <a:lnTo>
                      <a:pt x="2010" y="3220"/>
                    </a:lnTo>
                    <a:lnTo>
                      <a:pt x="2041" y="3208"/>
                    </a:lnTo>
                    <a:lnTo>
                      <a:pt x="2074" y="3194"/>
                    </a:lnTo>
                    <a:lnTo>
                      <a:pt x="2104" y="3177"/>
                    </a:lnTo>
                    <a:lnTo>
                      <a:pt x="2134" y="3158"/>
                    </a:lnTo>
                    <a:lnTo>
                      <a:pt x="2163" y="3136"/>
                    </a:lnTo>
                    <a:lnTo>
                      <a:pt x="2190" y="3112"/>
                    </a:lnTo>
                    <a:lnTo>
                      <a:pt x="2214" y="3087"/>
                    </a:lnTo>
                    <a:lnTo>
                      <a:pt x="2236" y="3059"/>
                    </a:lnTo>
                    <a:lnTo>
                      <a:pt x="2255" y="3031"/>
                    </a:lnTo>
                    <a:lnTo>
                      <a:pt x="2270" y="3002"/>
                    </a:lnTo>
                    <a:lnTo>
                      <a:pt x="2282" y="2972"/>
                    </a:lnTo>
                    <a:lnTo>
                      <a:pt x="2290" y="2941"/>
                    </a:lnTo>
                    <a:lnTo>
                      <a:pt x="2292" y="2910"/>
                    </a:lnTo>
                    <a:lnTo>
                      <a:pt x="2292" y="1500"/>
                    </a:lnTo>
                    <a:lnTo>
                      <a:pt x="2290" y="1470"/>
                    </a:lnTo>
                    <a:lnTo>
                      <a:pt x="2285" y="1439"/>
                    </a:lnTo>
                    <a:lnTo>
                      <a:pt x="2276" y="1410"/>
                    </a:lnTo>
                    <a:lnTo>
                      <a:pt x="2265" y="1382"/>
                    </a:lnTo>
                    <a:lnTo>
                      <a:pt x="2251" y="1354"/>
                    </a:lnTo>
                    <a:lnTo>
                      <a:pt x="2234" y="1329"/>
                    </a:lnTo>
                    <a:lnTo>
                      <a:pt x="2215" y="1304"/>
                    </a:lnTo>
                    <a:lnTo>
                      <a:pt x="2194" y="1282"/>
                    </a:lnTo>
                    <a:lnTo>
                      <a:pt x="2171" y="1262"/>
                    </a:lnTo>
                    <a:lnTo>
                      <a:pt x="2146" y="1242"/>
                    </a:lnTo>
                    <a:lnTo>
                      <a:pt x="2121" y="1227"/>
                    </a:lnTo>
                    <a:lnTo>
                      <a:pt x="2093" y="1212"/>
                    </a:lnTo>
                    <a:lnTo>
                      <a:pt x="2065" y="1201"/>
                    </a:lnTo>
                    <a:lnTo>
                      <a:pt x="2038" y="1194"/>
                    </a:lnTo>
                    <a:lnTo>
                      <a:pt x="2009" y="1188"/>
                    </a:lnTo>
                    <a:lnTo>
                      <a:pt x="1980" y="1187"/>
                    </a:lnTo>
                    <a:lnTo>
                      <a:pt x="323" y="1187"/>
                    </a:lnTo>
                    <a:close/>
                    <a:moveTo>
                      <a:pt x="1106" y="0"/>
                    </a:moveTo>
                    <a:lnTo>
                      <a:pt x="1153" y="3"/>
                    </a:lnTo>
                    <a:lnTo>
                      <a:pt x="1199" y="10"/>
                    </a:lnTo>
                    <a:lnTo>
                      <a:pt x="1244" y="23"/>
                    </a:lnTo>
                    <a:lnTo>
                      <a:pt x="1286" y="40"/>
                    </a:lnTo>
                    <a:lnTo>
                      <a:pt x="1326" y="60"/>
                    </a:lnTo>
                    <a:lnTo>
                      <a:pt x="1364" y="86"/>
                    </a:lnTo>
                    <a:lnTo>
                      <a:pt x="1399" y="115"/>
                    </a:lnTo>
                    <a:lnTo>
                      <a:pt x="1432" y="147"/>
                    </a:lnTo>
                    <a:lnTo>
                      <a:pt x="1462" y="183"/>
                    </a:lnTo>
                    <a:lnTo>
                      <a:pt x="1488" y="222"/>
                    </a:lnTo>
                    <a:lnTo>
                      <a:pt x="1511" y="263"/>
                    </a:lnTo>
                    <a:lnTo>
                      <a:pt x="1531" y="306"/>
                    </a:lnTo>
                    <a:lnTo>
                      <a:pt x="1546" y="353"/>
                    </a:lnTo>
                    <a:lnTo>
                      <a:pt x="1557" y="400"/>
                    </a:lnTo>
                    <a:lnTo>
                      <a:pt x="1564" y="451"/>
                    </a:lnTo>
                    <a:lnTo>
                      <a:pt x="1567" y="501"/>
                    </a:lnTo>
                    <a:lnTo>
                      <a:pt x="1564" y="552"/>
                    </a:lnTo>
                    <a:lnTo>
                      <a:pt x="1557" y="603"/>
                    </a:lnTo>
                    <a:lnTo>
                      <a:pt x="1546" y="651"/>
                    </a:lnTo>
                    <a:lnTo>
                      <a:pt x="1531" y="697"/>
                    </a:lnTo>
                    <a:lnTo>
                      <a:pt x="1511" y="740"/>
                    </a:lnTo>
                    <a:lnTo>
                      <a:pt x="1488" y="782"/>
                    </a:lnTo>
                    <a:lnTo>
                      <a:pt x="1462" y="821"/>
                    </a:lnTo>
                    <a:lnTo>
                      <a:pt x="1432" y="857"/>
                    </a:lnTo>
                    <a:lnTo>
                      <a:pt x="1399" y="889"/>
                    </a:lnTo>
                    <a:lnTo>
                      <a:pt x="1364" y="918"/>
                    </a:lnTo>
                    <a:lnTo>
                      <a:pt x="1326" y="944"/>
                    </a:lnTo>
                    <a:lnTo>
                      <a:pt x="1286" y="965"/>
                    </a:lnTo>
                    <a:lnTo>
                      <a:pt x="1244" y="982"/>
                    </a:lnTo>
                    <a:lnTo>
                      <a:pt x="1199" y="994"/>
                    </a:lnTo>
                    <a:lnTo>
                      <a:pt x="1153" y="1003"/>
                    </a:lnTo>
                    <a:lnTo>
                      <a:pt x="1106" y="1005"/>
                    </a:lnTo>
                    <a:lnTo>
                      <a:pt x="1059" y="1003"/>
                    </a:lnTo>
                    <a:lnTo>
                      <a:pt x="1014" y="994"/>
                    </a:lnTo>
                    <a:lnTo>
                      <a:pt x="970" y="982"/>
                    </a:lnTo>
                    <a:lnTo>
                      <a:pt x="928" y="965"/>
                    </a:lnTo>
                    <a:lnTo>
                      <a:pt x="887" y="944"/>
                    </a:lnTo>
                    <a:lnTo>
                      <a:pt x="850" y="918"/>
                    </a:lnTo>
                    <a:lnTo>
                      <a:pt x="814" y="889"/>
                    </a:lnTo>
                    <a:lnTo>
                      <a:pt x="781" y="857"/>
                    </a:lnTo>
                    <a:lnTo>
                      <a:pt x="751" y="821"/>
                    </a:lnTo>
                    <a:lnTo>
                      <a:pt x="725" y="782"/>
                    </a:lnTo>
                    <a:lnTo>
                      <a:pt x="702" y="740"/>
                    </a:lnTo>
                    <a:lnTo>
                      <a:pt x="681" y="697"/>
                    </a:lnTo>
                    <a:lnTo>
                      <a:pt x="666" y="651"/>
                    </a:lnTo>
                    <a:lnTo>
                      <a:pt x="655" y="603"/>
                    </a:lnTo>
                    <a:lnTo>
                      <a:pt x="647" y="552"/>
                    </a:lnTo>
                    <a:lnTo>
                      <a:pt x="645" y="501"/>
                    </a:lnTo>
                    <a:lnTo>
                      <a:pt x="647" y="451"/>
                    </a:lnTo>
                    <a:lnTo>
                      <a:pt x="655" y="400"/>
                    </a:lnTo>
                    <a:lnTo>
                      <a:pt x="666" y="353"/>
                    </a:lnTo>
                    <a:lnTo>
                      <a:pt x="681" y="306"/>
                    </a:lnTo>
                    <a:lnTo>
                      <a:pt x="702" y="263"/>
                    </a:lnTo>
                    <a:lnTo>
                      <a:pt x="725" y="222"/>
                    </a:lnTo>
                    <a:lnTo>
                      <a:pt x="751" y="183"/>
                    </a:lnTo>
                    <a:lnTo>
                      <a:pt x="781" y="147"/>
                    </a:lnTo>
                    <a:lnTo>
                      <a:pt x="814" y="115"/>
                    </a:lnTo>
                    <a:lnTo>
                      <a:pt x="850" y="86"/>
                    </a:lnTo>
                    <a:lnTo>
                      <a:pt x="887" y="60"/>
                    </a:lnTo>
                    <a:lnTo>
                      <a:pt x="928" y="40"/>
                    </a:lnTo>
                    <a:lnTo>
                      <a:pt x="970" y="23"/>
                    </a:lnTo>
                    <a:lnTo>
                      <a:pt x="1014" y="10"/>
                    </a:lnTo>
                    <a:lnTo>
                      <a:pt x="1059" y="3"/>
                    </a:lnTo>
                    <a:lnTo>
                      <a:pt x="1106" y="0"/>
                    </a:lnTo>
                    <a:close/>
                  </a:path>
                </a:pathLst>
              </a:custGeom>
              <a:solidFill>
                <a:schemeClr val="hlink"/>
              </a:solidFill>
              <a:ln w="9525" cap="flat" cmpd="sng">
                <a:solidFill>
                  <a:srgbClr val="777777"/>
                </a:solidFill>
                <a:prstDash val="solid"/>
                <a:round/>
                <a:headEnd type="none" w="med" len="med"/>
                <a:tailEnd type="none" w="med" len="med"/>
              </a:ln>
            </p:spPr>
            <p:txBody>
              <a:bodyPr/>
              <a:lstStyle/>
              <a:p>
                <a:endParaRPr lang="fr-FR" dirty="0">
                  <a:latin typeface="Calibri" panose="020F0502020204030204" pitchFamily="34" charset="0"/>
                </a:endParaRPr>
              </a:p>
            </p:txBody>
          </p:sp>
          <p:sp>
            <p:nvSpPr>
              <p:cNvPr id="48167" name="Freeform 28"/>
              <p:cNvSpPr>
                <a:spLocks noEditPoints="1"/>
              </p:cNvSpPr>
              <p:nvPr/>
            </p:nvSpPr>
            <p:spPr bwMode="auto">
              <a:xfrm>
                <a:off x="3386" y="1445"/>
                <a:ext cx="190" cy="401"/>
              </a:xfrm>
              <a:custGeom>
                <a:avLst/>
                <a:gdLst>
                  <a:gd name="T0" fmla="*/ 0 w 2292"/>
                  <a:gd name="T1" fmla="*/ 1 h 4852"/>
                  <a:gd name="T2" fmla="*/ 0 w 2292"/>
                  <a:gd name="T3" fmla="*/ 1 h 4852"/>
                  <a:gd name="T4" fmla="*/ 0 w 2292"/>
                  <a:gd name="T5" fmla="*/ 1 h 4852"/>
                  <a:gd name="T6" fmla="*/ 0 w 2292"/>
                  <a:gd name="T7" fmla="*/ 1 h 4852"/>
                  <a:gd name="T8" fmla="*/ 0 w 2292"/>
                  <a:gd name="T9" fmla="*/ 1 h 4852"/>
                  <a:gd name="T10" fmla="*/ 0 w 2292"/>
                  <a:gd name="T11" fmla="*/ 2 h 4852"/>
                  <a:gd name="T12" fmla="*/ 0 w 2292"/>
                  <a:gd name="T13" fmla="*/ 2 h 4852"/>
                  <a:gd name="T14" fmla="*/ 0 w 2292"/>
                  <a:gd name="T15" fmla="*/ 2 h 4852"/>
                  <a:gd name="T16" fmla="*/ 0 w 2292"/>
                  <a:gd name="T17" fmla="*/ 2 h 4852"/>
                  <a:gd name="T18" fmla="*/ 0 w 2292"/>
                  <a:gd name="T19" fmla="*/ 2 h 4852"/>
                  <a:gd name="T20" fmla="*/ 0 w 2292"/>
                  <a:gd name="T21" fmla="*/ 2 h 4852"/>
                  <a:gd name="T22" fmla="*/ 0 w 2292"/>
                  <a:gd name="T23" fmla="*/ 1 h 4852"/>
                  <a:gd name="T24" fmla="*/ 1 w 2292"/>
                  <a:gd name="T25" fmla="*/ 2 h 4852"/>
                  <a:gd name="T26" fmla="*/ 1 w 2292"/>
                  <a:gd name="T27" fmla="*/ 2 h 4852"/>
                  <a:gd name="T28" fmla="*/ 1 w 2292"/>
                  <a:gd name="T29" fmla="*/ 2 h 4852"/>
                  <a:gd name="T30" fmla="*/ 1 w 2292"/>
                  <a:gd name="T31" fmla="*/ 2 h 4852"/>
                  <a:gd name="T32" fmla="*/ 1 w 2292"/>
                  <a:gd name="T33" fmla="*/ 2 h 4852"/>
                  <a:gd name="T34" fmla="*/ 1 w 2292"/>
                  <a:gd name="T35" fmla="*/ 2 h 4852"/>
                  <a:gd name="T36" fmla="*/ 1 w 2292"/>
                  <a:gd name="T37" fmla="*/ 2 h 4852"/>
                  <a:gd name="T38" fmla="*/ 1 w 2292"/>
                  <a:gd name="T39" fmla="*/ 2 h 4852"/>
                  <a:gd name="T40" fmla="*/ 1 w 2292"/>
                  <a:gd name="T41" fmla="*/ 2 h 4852"/>
                  <a:gd name="T42" fmla="*/ 1 w 2292"/>
                  <a:gd name="T43" fmla="*/ 3 h 4852"/>
                  <a:gd name="T44" fmla="*/ 1 w 2292"/>
                  <a:gd name="T45" fmla="*/ 3 h 4852"/>
                  <a:gd name="T46" fmla="*/ 1 w 2292"/>
                  <a:gd name="T47" fmla="*/ 3 h 4852"/>
                  <a:gd name="T48" fmla="*/ 1 w 2292"/>
                  <a:gd name="T49" fmla="*/ 1 h 4852"/>
                  <a:gd name="T50" fmla="*/ 1 w 2292"/>
                  <a:gd name="T51" fmla="*/ 2 h 4852"/>
                  <a:gd name="T52" fmla="*/ 1 w 2292"/>
                  <a:gd name="T53" fmla="*/ 2 h 4852"/>
                  <a:gd name="T54" fmla="*/ 1 w 2292"/>
                  <a:gd name="T55" fmla="*/ 2 h 4852"/>
                  <a:gd name="T56" fmla="*/ 1 w 2292"/>
                  <a:gd name="T57" fmla="*/ 2 h 4852"/>
                  <a:gd name="T58" fmla="*/ 1 w 2292"/>
                  <a:gd name="T59" fmla="*/ 2 h 4852"/>
                  <a:gd name="T60" fmla="*/ 1 w 2292"/>
                  <a:gd name="T61" fmla="*/ 1 h 4852"/>
                  <a:gd name="T62" fmla="*/ 1 w 2292"/>
                  <a:gd name="T63" fmla="*/ 1 h 4852"/>
                  <a:gd name="T64" fmla="*/ 1 w 2292"/>
                  <a:gd name="T65" fmla="*/ 1 h 4852"/>
                  <a:gd name="T66" fmla="*/ 1 w 2292"/>
                  <a:gd name="T67" fmla="*/ 1 h 4852"/>
                  <a:gd name="T68" fmla="*/ 1 w 2292"/>
                  <a:gd name="T69" fmla="*/ 1 h 4852"/>
                  <a:gd name="T70" fmla="*/ 1 w 2292"/>
                  <a:gd name="T71" fmla="*/ 1 h 4852"/>
                  <a:gd name="T72" fmla="*/ 1 w 2292"/>
                  <a:gd name="T73" fmla="*/ 0 h 4852"/>
                  <a:gd name="T74" fmla="*/ 1 w 2292"/>
                  <a:gd name="T75" fmla="*/ 0 h 4852"/>
                  <a:gd name="T76" fmla="*/ 1 w 2292"/>
                  <a:gd name="T77" fmla="*/ 0 h 4852"/>
                  <a:gd name="T78" fmla="*/ 1 w 2292"/>
                  <a:gd name="T79" fmla="*/ 0 h 4852"/>
                  <a:gd name="T80" fmla="*/ 1 w 2292"/>
                  <a:gd name="T81" fmla="*/ 0 h 4852"/>
                  <a:gd name="T82" fmla="*/ 1 w 2292"/>
                  <a:gd name="T83" fmla="*/ 0 h 4852"/>
                  <a:gd name="T84" fmla="*/ 1 w 2292"/>
                  <a:gd name="T85" fmla="*/ 0 h 4852"/>
                  <a:gd name="T86" fmla="*/ 1 w 2292"/>
                  <a:gd name="T87" fmla="*/ 0 h 4852"/>
                  <a:gd name="T88" fmla="*/ 1 w 2292"/>
                  <a:gd name="T89" fmla="*/ 0 h 4852"/>
                  <a:gd name="T90" fmla="*/ 1 w 2292"/>
                  <a:gd name="T91" fmla="*/ 0 h 4852"/>
                  <a:gd name="T92" fmla="*/ 1 w 2292"/>
                  <a:gd name="T93" fmla="*/ 1 h 4852"/>
                  <a:gd name="T94" fmla="*/ 1 w 2292"/>
                  <a:gd name="T95" fmla="*/ 1 h 4852"/>
                  <a:gd name="T96" fmla="*/ 0 w 2292"/>
                  <a:gd name="T97" fmla="*/ 1 h 4852"/>
                  <a:gd name="T98" fmla="*/ 0 w 2292"/>
                  <a:gd name="T99" fmla="*/ 0 h 4852"/>
                  <a:gd name="T100" fmla="*/ 0 w 2292"/>
                  <a:gd name="T101" fmla="*/ 0 h 4852"/>
                  <a:gd name="T102" fmla="*/ 0 w 2292"/>
                  <a:gd name="T103" fmla="*/ 0 h 4852"/>
                  <a:gd name="T104" fmla="*/ 0 w 2292"/>
                  <a:gd name="T105" fmla="*/ 0 h 4852"/>
                  <a:gd name="T106" fmla="*/ 0 w 2292"/>
                  <a:gd name="T107" fmla="*/ 0 h 4852"/>
                  <a:gd name="T108" fmla="*/ 0 w 2292"/>
                  <a:gd name="T109" fmla="*/ 0 h 4852"/>
                  <a:gd name="T110" fmla="*/ 0 w 2292"/>
                  <a:gd name="T111" fmla="*/ 0 h 4852"/>
                  <a:gd name="T112" fmla="*/ 0 w 2292"/>
                  <a:gd name="T113" fmla="*/ 0 h 4852"/>
                  <a:gd name="T114" fmla="*/ 1 w 2292"/>
                  <a:gd name="T115" fmla="*/ 0 h 485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292"/>
                  <a:gd name="T175" fmla="*/ 0 h 4852"/>
                  <a:gd name="T176" fmla="*/ 2292 w 2292"/>
                  <a:gd name="T177" fmla="*/ 4852 h 485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292" h="4852">
                    <a:moveTo>
                      <a:pt x="323" y="1187"/>
                    </a:moveTo>
                    <a:lnTo>
                      <a:pt x="294" y="1189"/>
                    </a:lnTo>
                    <a:lnTo>
                      <a:pt x="267" y="1195"/>
                    </a:lnTo>
                    <a:lnTo>
                      <a:pt x="238" y="1205"/>
                    </a:lnTo>
                    <a:lnTo>
                      <a:pt x="209" y="1217"/>
                    </a:lnTo>
                    <a:lnTo>
                      <a:pt x="181" y="1233"/>
                    </a:lnTo>
                    <a:lnTo>
                      <a:pt x="155" y="1252"/>
                    </a:lnTo>
                    <a:lnTo>
                      <a:pt x="129" y="1272"/>
                    </a:lnTo>
                    <a:lnTo>
                      <a:pt x="105" y="1295"/>
                    </a:lnTo>
                    <a:lnTo>
                      <a:pt x="84" y="1319"/>
                    </a:lnTo>
                    <a:lnTo>
                      <a:pt x="63" y="1346"/>
                    </a:lnTo>
                    <a:lnTo>
                      <a:pt x="45" y="1375"/>
                    </a:lnTo>
                    <a:lnTo>
                      <a:pt x="29" y="1404"/>
                    </a:lnTo>
                    <a:lnTo>
                      <a:pt x="17" y="1433"/>
                    </a:lnTo>
                    <a:lnTo>
                      <a:pt x="8" y="1464"/>
                    </a:lnTo>
                    <a:lnTo>
                      <a:pt x="3" y="1494"/>
                    </a:lnTo>
                    <a:lnTo>
                      <a:pt x="0" y="1525"/>
                    </a:lnTo>
                    <a:lnTo>
                      <a:pt x="0" y="2935"/>
                    </a:lnTo>
                    <a:lnTo>
                      <a:pt x="3" y="2966"/>
                    </a:lnTo>
                    <a:lnTo>
                      <a:pt x="10" y="2998"/>
                    </a:lnTo>
                    <a:lnTo>
                      <a:pt x="21" y="3029"/>
                    </a:lnTo>
                    <a:lnTo>
                      <a:pt x="37" y="3059"/>
                    </a:lnTo>
                    <a:lnTo>
                      <a:pt x="56" y="3089"/>
                    </a:lnTo>
                    <a:lnTo>
                      <a:pt x="78" y="3117"/>
                    </a:lnTo>
                    <a:lnTo>
                      <a:pt x="102" y="3143"/>
                    </a:lnTo>
                    <a:lnTo>
                      <a:pt x="128" y="3169"/>
                    </a:lnTo>
                    <a:lnTo>
                      <a:pt x="157" y="3192"/>
                    </a:lnTo>
                    <a:lnTo>
                      <a:pt x="187" y="3212"/>
                    </a:lnTo>
                    <a:lnTo>
                      <a:pt x="217" y="3231"/>
                    </a:lnTo>
                    <a:lnTo>
                      <a:pt x="249" y="3246"/>
                    </a:lnTo>
                    <a:lnTo>
                      <a:pt x="281" y="3259"/>
                    </a:lnTo>
                    <a:lnTo>
                      <a:pt x="313" y="3269"/>
                    </a:lnTo>
                    <a:lnTo>
                      <a:pt x="343" y="3273"/>
                    </a:lnTo>
                    <a:lnTo>
                      <a:pt x="373" y="3276"/>
                    </a:lnTo>
                    <a:lnTo>
                      <a:pt x="373" y="1757"/>
                    </a:lnTo>
                    <a:lnTo>
                      <a:pt x="570" y="1758"/>
                    </a:lnTo>
                    <a:lnTo>
                      <a:pt x="574" y="4850"/>
                    </a:lnTo>
                    <a:lnTo>
                      <a:pt x="1072" y="4852"/>
                    </a:lnTo>
                    <a:lnTo>
                      <a:pt x="1070" y="2819"/>
                    </a:lnTo>
                    <a:lnTo>
                      <a:pt x="1252" y="2819"/>
                    </a:lnTo>
                    <a:lnTo>
                      <a:pt x="1252" y="2824"/>
                    </a:lnTo>
                    <a:lnTo>
                      <a:pt x="1252" y="2836"/>
                    </a:lnTo>
                    <a:lnTo>
                      <a:pt x="1252" y="2858"/>
                    </a:lnTo>
                    <a:lnTo>
                      <a:pt x="1252" y="2886"/>
                    </a:lnTo>
                    <a:lnTo>
                      <a:pt x="1252" y="2922"/>
                    </a:lnTo>
                    <a:lnTo>
                      <a:pt x="1253" y="2964"/>
                    </a:lnTo>
                    <a:lnTo>
                      <a:pt x="1253" y="3012"/>
                    </a:lnTo>
                    <a:lnTo>
                      <a:pt x="1253" y="3065"/>
                    </a:lnTo>
                    <a:lnTo>
                      <a:pt x="1253" y="3124"/>
                    </a:lnTo>
                    <a:lnTo>
                      <a:pt x="1253" y="3188"/>
                    </a:lnTo>
                    <a:lnTo>
                      <a:pt x="1255" y="3257"/>
                    </a:lnTo>
                    <a:lnTo>
                      <a:pt x="1255" y="3329"/>
                    </a:lnTo>
                    <a:lnTo>
                      <a:pt x="1255" y="3404"/>
                    </a:lnTo>
                    <a:lnTo>
                      <a:pt x="1255" y="3482"/>
                    </a:lnTo>
                    <a:lnTo>
                      <a:pt x="1256" y="3563"/>
                    </a:lnTo>
                    <a:lnTo>
                      <a:pt x="1256" y="3645"/>
                    </a:lnTo>
                    <a:lnTo>
                      <a:pt x="1256" y="3729"/>
                    </a:lnTo>
                    <a:lnTo>
                      <a:pt x="1257" y="3814"/>
                    </a:lnTo>
                    <a:lnTo>
                      <a:pt x="1257" y="3900"/>
                    </a:lnTo>
                    <a:lnTo>
                      <a:pt x="1257" y="3985"/>
                    </a:lnTo>
                    <a:lnTo>
                      <a:pt x="1257" y="4071"/>
                    </a:lnTo>
                    <a:lnTo>
                      <a:pt x="1258" y="4155"/>
                    </a:lnTo>
                    <a:lnTo>
                      <a:pt x="1258" y="4238"/>
                    </a:lnTo>
                    <a:lnTo>
                      <a:pt x="1258" y="4319"/>
                    </a:lnTo>
                    <a:lnTo>
                      <a:pt x="1258" y="4399"/>
                    </a:lnTo>
                    <a:lnTo>
                      <a:pt x="1258" y="4475"/>
                    </a:lnTo>
                    <a:lnTo>
                      <a:pt x="1259" y="4548"/>
                    </a:lnTo>
                    <a:lnTo>
                      <a:pt x="1259" y="4618"/>
                    </a:lnTo>
                    <a:lnTo>
                      <a:pt x="1259" y="4683"/>
                    </a:lnTo>
                    <a:lnTo>
                      <a:pt x="1259" y="4744"/>
                    </a:lnTo>
                    <a:lnTo>
                      <a:pt x="1259" y="4800"/>
                    </a:lnTo>
                    <a:lnTo>
                      <a:pt x="1259" y="4850"/>
                    </a:lnTo>
                    <a:lnTo>
                      <a:pt x="1721" y="4852"/>
                    </a:lnTo>
                    <a:lnTo>
                      <a:pt x="1724" y="1757"/>
                    </a:lnTo>
                    <a:lnTo>
                      <a:pt x="1920" y="1757"/>
                    </a:lnTo>
                    <a:lnTo>
                      <a:pt x="1920" y="3236"/>
                    </a:lnTo>
                    <a:lnTo>
                      <a:pt x="1949" y="3234"/>
                    </a:lnTo>
                    <a:lnTo>
                      <a:pt x="1979" y="3229"/>
                    </a:lnTo>
                    <a:lnTo>
                      <a:pt x="2010" y="3220"/>
                    </a:lnTo>
                    <a:lnTo>
                      <a:pt x="2041" y="3208"/>
                    </a:lnTo>
                    <a:lnTo>
                      <a:pt x="2074" y="3194"/>
                    </a:lnTo>
                    <a:lnTo>
                      <a:pt x="2104" y="3177"/>
                    </a:lnTo>
                    <a:lnTo>
                      <a:pt x="2134" y="3158"/>
                    </a:lnTo>
                    <a:lnTo>
                      <a:pt x="2163" y="3136"/>
                    </a:lnTo>
                    <a:lnTo>
                      <a:pt x="2190" y="3112"/>
                    </a:lnTo>
                    <a:lnTo>
                      <a:pt x="2214" y="3087"/>
                    </a:lnTo>
                    <a:lnTo>
                      <a:pt x="2236" y="3059"/>
                    </a:lnTo>
                    <a:lnTo>
                      <a:pt x="2255" y="3031"/>
                    </a:lnTo>
                    <a:lnTo>
                      <a:pt x="2270" y="3002"/>
                    </a:lnTo>
                    <a:lnTo>
                      <a:pt x="2282" y="2972"/>
                    </a:lnTo>
                    <a:lnTo>
                      <a:pt x="2290" y="2941"/>
                    </a:lnTo>
                    <a:lnTo>
                      <a:pt x="2292" y="2910"/>
                    </a:lnTo>
                    <a:lnTo>
                      <a:pt x="2292" y="1500"/>
                    </a:lnTo>
                    <a:lnTo>
                      <a:pt x="2290" y="1470"/>
                    </a:lnTo>
                    <a:lnTo>
                      <a:pt x="2285" y="1439"/>
                    </a:lnTo>
                    <a:lnTo>
                      <a:pt x="2276" y="1410"/>
                    </a:lnTo>
                    <a:lnTo>
                      <a:pt x="2265" y="1382"/>
                    </a:lnTo>
                    <a:lnTo>
                      <a:pt x="2251" y="1354"/>
                    </a:lnTo>
                    <a:lnTo>
                      <a:pt x="2234" y="1329"/>
                    </a:lnTo>
                    <a:lnTo>
                      <a:pt x="2215" y="1304"/>
                    </a:lnTo>
                    <a:lnTo>
                      <a:pt x="2194" y="1282"/>
                    </a:lnTo>
                    <a:lnTo>
                      <a:pt x="2171" y="1262"/>
                    </a:lnTo>
                    <a:lnTo>
                      <a:pt x="2146" y="1242"/>
                    </a:lnTo>
                    <a:lnTo>
                      <a:pt x="2121" y="1227"/>
                    </a:lnTo>
                    <a:lnTo>
                      <a:pt x="2093" y="1212"/>
                    </a:lnTo>
                    <a:lnTo>
                      <a:pt x="2065" y="1201"/>
                    </a:lnTo>
                    <a:lnTo>
                      <a:pt x="2038" y="1194"/>
                    </a:lnTo>
                    <a:lnTo>
                      <a:pt x="2009" y="1188"/>
                    </a:lnTo>
                    <a:lnTo>
                      <a:pt x="1980" y="1187"/>
                    </a:lnTo>
                    <a:lnTo>
                      <a:pt x="323" y="1187"/>
                    </a:lnTo>
                    <a:close/>
                    <a:moveTo>
                      <a:pt x="1106" y="0"/>
                    </a:moveTo>
                    <a:lnTo>
                      <a:pt x="1153" y="3"/>
                    </a:lnTo>
                    <a:lnTo>
                      <a:pt x="1199" y="10"/>
                    </a:lnTo>
                    <a:lnTo>
                      <a:pt x="1244" y="23"/>
                    </a:lnTo>
                    <a:lnTo>
                      <a:pt x="1286" y="40"/>
                    </a:lnTo>
                    <a:lnTo>
                      <a:pt x="1326" y="60"/>
                    </a:lnTo>
                    <a:lnTo>
                      <a:pt x="1364" y="86"/>
                    </a:lnTo>
                    <a:lnTo>
                      <a:pt x="1399" y="115"/>
                    </a:lnTo>
                    <a:lnTo>
                      <a:pt x="1432" y="147"/>
                    </a:lnTo>
                    <a:lnTo>
                      <a:pt x="1462" y="183"/>
                    </a:lnTo>
                    <a:lnTo>
                      <a:pt x="1488" y="222"/>
                    </a:lnTo>
                    <a:lnTo>
                      <a:pt x="1511" y="263"/>
                    </a:lnTo>
                    <a:lnTo>
                      <a:pt x="1531" y="306"/>
                    </a:lnTo>
                    <a:lnTo>
                      <a:pt x="1546" y="353"/>
                    </a:lnTo>
                    <a:lnTo>
                      <a:pt x="1557" y="400"/>
                    </a:lnTo>
                    <a:lnTo>
                      <a:pt x="1564" y="451"/>
                    </a:lnTo>
                    <a:lnTo>
                      <a:pt x="1567" y="501"/>
                    </a:lnTo>
                    <a:lnTo>
                      <a:pt x="1564" y="552"/>
                    </a:lnTo>
                    <a:lnTo>
                      <a:pt x="1557" y="603"/>
                    </a:lnTo>
                    <a:lnTo>
                      <a:pt x="1546" y="651"/>
                    </a:lnTo>
                    <a:lnTo>
                      <a:pt x="1531" y="697"/>
                    </a:lnTo>
                    <a:lnTo>
                      <a:pt x="1511" y="740"/>
                    </a:lnTo>
                    <a:lnTo>
                      <a:pt x="1488" y="782"/>
                    </a:lnTo>
                    <a:lnTo>
                      <a:pt x="1462" y="821"/>
                    </a:lnTo>
                    <a:lnTo>
                      <a:pt x="1432" y="857"/>
                    </a:lnTo>
                    <a:lnTo>
                      <a:pt x="1399" y="889"/>
                    </a:lnTo>
                    <a:lnTo>
                      <a:pt x="1364" y="918"/>
                    </a:lnTo>
                    <a:lnTo>
                      <a:pt x="1326" y="944"/>
                    </a:lnTo>
                    <a:lnTo>
                      <a:pt x="1286" y="965"/>
                    </a:lnTo>
                    <a:lnTo>
                      <a:pt x="1244" y="982"/>
                    </a:lnTo>
                    <a:lnTo>
                      <a:pt x="1199" y="994"/>
                    </a:lnTo>
                    <a:lnTo>
                      <a:pt x="1153" y="1003"/>
                    </a:lnTo>
                    <a:lnTo>
                      <a:pt x="1106" y="1005"/>
                    </a:lnTo>
                    <a:lnTo>
                      <a:pt x="1059" y="1003"/>
                    </a:lnTo>
                    <a:lnTo>
                      <a:pt x="1014" y="994"/>
                    </a:lnTo>
                    <a:lnTo>
                      <a:pt x="970" y="982"/>
                    </a:lnTo>
                    <a:lnTo>
                      <a:pt x="928" y="965"/>
                    </a:lnTo>
                    <a:lnTo>
                      <a:pt x="887" y="944"/>
                    </a:lnTo>
                    <a:lnTo>
                      <a:pt x="850" y="918"/>
                    </a:lnTo>
                    <a:lnTo>
                      <a:pt x="814" y="889"/>
                    </a:lnTo>
                    <a:lnTo>
                      <a:pt x="781" y="857"/>
                    </a:lnTo>
                    <a:lnTo>
                      <a:pt x="751" y="821"/>
                    </a:lnTo>
                    <a:lnTo>
                      <a:pt x="725" y="782"/>
                    </a:lnTo>
                    <a:lnTo>
                      <a:pt x="702" y="740"/>
                    </a:lnTo>
                    <a:lnTo>
                      <a:pt x="681" y="697"/>
                    </a:lnTo>
                    <a:lnTo>
                      <a:pt x="666" y="651"/>
                    </a:lnTo>
                    <a:lnTo>
                      <a:pt x="655" y="603"/>
                    </a:lnTo>
                    <a:lnTo>
                      <a:pt x="647" y="552"/>
                    </a:lnTo>
                    <a:lnTo>
                      <a:pt x="645" y="501"/>
                    </a:lnTo>
                    <a:lnTo>
                      <a:pt x="647" y="451"/>
                    </a:lnTo>
                    <a:lnTo>
                      <a:pt x="655" y="400"/>
                    </a:lnTo>
                    <a:lnTo>
                      <a:pt x="666" y="353"/>
                    </a:lnTo>
                    <a:lnTo>
                      <a:pt x="681" y="306"/>
                    </a:lnTo>
                    <a:lnTo>
                      <a:pt x="702" y="263"/>
                    </a:lnTo>
                    <a:lnTo>
                      <a:pt x="725" y="222"/>
                    </a:lnTo>
                    <a:lnTo>
                      <a:pt x="751" y="183"/>
                    </a:lnTo>
                    <a:lnTo>
                      <a:pt x="781" y="147"/>
                    </a:lnTo>
                    <a:lnTo>
                      <a:pt x="814" y="115"/>
                    </a:lnTo>
                    <a:lnTo>
                      <a:pt x="850" y="86"/>
                    </a:lnTo>
                    <a:lnTo>
                      <a:pt x="887" y="60"/>
                    </a:lnTo>
                    <a:lnTo>
                      <a:pt x="928" y="40"/>
                    </a:lnTo>
                    <a:lnTo>
                      <a:pt x="970" y="23"/>
                    </a:lnTo>
                    <a:lnTo>
                      <a:pt x="1014" y="10"/>
                    </a:lnTo>
                    <a:lnTo>
                      <a:pt x="1059" y="3"/>
                    </a:lnTo>
                    <a:lnTo>
                      <a:pt x="1106" y="0"/>
                    </a:lnTo>
                    <a:close/>
                  </a:path>
                </a:pathLst>
              </a:custGeom>
              <a:solidFill>
                <a:schemeClr val="hlink"/>
              </a:solidFill>
              <a:ln w="9525" cap="flat" cmpd="sng">
                <a:solidFill>
                  <a:srgbClr val="777777"/>
                </a:solidFill>
                <a:prstDash val="solid"/>
                <a:round/>
                <a:headEnd type="none" w="med" len="med"/>
                <a:tailEnd type="none" w="med" len="med"/>
              </a:ln>
            </p:spPr>
            <p:txBody>
              <a:bodyPr/>
              <a:lstStyle/>
              <a:p>
                <a:endParaRPr lang="fr-FR" dirty="0">
                  <a:latin typeface="Calibri" panose="020F0502020204030204" pitchFamily="34" charset="0"/>
                </a:endParaRPr>
              </a:p>
            </p:txBody>
          </p:sp>
          <p:sp>
            <p:nvSpPr>
              <p:cNvPr id="48168" name="Freeform 29"/>
              <p:cNvSpPr>
                <a:spLocks noEditPoints="1"/>
              </p:cNvSpPr>
              <p:nvPr/>
            </p:nvSpPr>
            <p:spPr bwMode="auto">
              <a:xfrm>
                <a:off x="3346" y="1553"/>
                <a:ext cx="190" cy="401"/>
              </a:xfrm>
              <a:custGeom>
                <a:avLst/>
                <a:gdLst>
                  <a:gd name="T0" fmla="*/ 0 w 2292"/>
                  <a:gd name="T1" fmla="*/ 1 h 4852"/>
                  <a:gd name="T2" fmla="*/ 0 w 2292"/>
                  <a:gd name="T3" fmla="*/ 1 h 4852"/>
                  <a:gd name="T4" fmla="*/ 0 w 2292"/>
                  <a:gd name="T5" fmla="*/ 1 h 4852"/>
                  <a:gd name="T6" fmla="*/ 0 w 2292"/>
                  <a:gd name="T7" fmla="*/ 1 h 4852"/>
                  <a:gd name="T8" fmla="*/ 0 w 2292"/>
                  <a:gd name="T9" fmla="*/ 1 h 4852"/>
                  <a:gd name="T10" fmla="*/ 0 w 2292"/>
                  <a:gd name="T11" fmla="*/ 2 h 4852"/>
                  <a:gd name="T12" fmla="*/ 0 w 2292"/>
                  <a:gd name="T13" fmla="*/ 2 h 4852"/>
                  <a:gd name="T14" fmla="*/ 0 w 2292"/>
                  <a:gd name="T15" fmla="*/ 2 h 4852"/>
                  <a:gd name="T16" fmla="*/ 0 w 2292"/>
                  <a:gd name="T17" fmla="*/ 2 h 4852"/>
                  <a:gd name="T18" fmla="*/ 0 w 2292"/>
                  <a:gd name="T19" fmla="*/ 2 h 4852"/>
                  <a:gd name="T20" fmla="*/ 0 w 2292"/>
                  <a:gd name="T21" fmla="*/ 2 h 4852"/>
                  <a:gd name="T22" fmla="*/ 0 w 2292"/>
                  <a:gd name="T23" fmla="*/ 1 h 4852"/>
                  <a:gd name="T24" fmla="*/ 1 w 2292"/>
                  <a:gd name="T25" fmla="*/ 2 h 4852"/>
                  <a:gd name="T26" fmla="*/ 1 w 2292"/>
                  <a:gd name="T27" fmla="*/ 2 h 4852"/>
                  <a:gd name="T28" fmla="*/ 1 w 2292"/>
                  <a:gd name="T29" fmla="*/ 2 h 4852"/>
                  <a:gd name="T30" fmla="*/ 1 w 2292"/>
                  <a:gd name="T31" fmla="*/ 2 h 4852"/>
                  <a:gd name="T32" fmla="*/ 1 w 2292"/>
                  <a:gd name="T33" fmla="*/ 2 h 4852"/>
                  <a:gd name="T34" fmla="*/ 1 w 2292"/>
                  <a:gd name="T35" fmla="*/ 2 h 4852"/>
                  <a:gd name="T36" fmla="*/ 1 w 2292"/>
                  <a:gd name="T37" fmla="*/ 2 h 4852"/>
                  <a:gd name="T38" fmla="*/ 1 w 2292"/>
                  <a:gd name="T39" fmla="*/ 2 h 4852"/>
                  <a:gd name="T40" fmla="*/ 1 w 2292"/>
                  <a:gd name="T41" fmla="*/ 2 h 4852"/>
                  <a:gd name="T42" fmla="*/ 1 w 2292"/>
                  <a:gd name="T43" fmla="*/ 3 h 4852"/>
                  <a:gd name="T44" fmla="*/ 1 w 2292"/>
                  <a:gd name="T45" fmla="*/ 3 h 4852"/>
                  <a:gd name="T46" fmla="*/ 1 w 2292"/>
                  <a:gd name="T47" fmla="*/ 3 h 4852"/>
                  <a:gd name="T48" fmla="*/ 1 w 2292"/>
                  <a:gd name="T49" fmla="*/ 1 h 4852"/>
                  <a:gd name="T50" fmla="*/ 1 w 2292"/>
                  <a:gd name="T51" fmla="*/ 2 h 4852"/>
                  <a:gd name="T52" fmla="*/ 1 w 2292"/>
                  <a:gd name="T53" fmla="*/ 2 h 4852"/>
                  <a:gd name="T54" fmla="*/ 1 w 2292"/>
                  <a:gd name="T55" fmla="*/ 2 h 4852"/>
                  <a:gd name="T56" fmla="*/ 1 w 2292"/>
                  <a:gd name="T57" fmla="*/ 2 h 4852"/>
                  <a:gd name="T58" fmla="*/ 1 w 2292"/>
                  <a:gd name="T59" fmla="*/ 2 h 4852"/>
                  <a:gd name="T60" fmla="*/ 1 w 2292"/>
                  <a:gd name="T61" fmla="*/ 1 h 4852"/>
                  <a:gd name="T62" fmla="*/ 1 w 2292"/>
                  <a:gd name="T63" fmla="*/ 1 h 4852"/>
                  <a:gd name="T64" fmla="*/ 1 w 2292"/>
                  <a:gd name="T65" fmla="*/ 1 h 4852"/>
                  <a:gd name="T66" fmla="*/ 1 w 2292"/>
                  <a:gd name="T67" fmla="*/ 1 h 4852"/>
                  <a:gd name="T68" fmla="*/ 1 w 2292"/>
                  <a:gd name="T69" fmla="*/ 1 h 4852"/>
                  <a:gd name="T70" fmla="*/ 1 w 2292"/>
                  <a:gd name="T71" fmla="*/ 1 h 4852"/>
                  <a:gd name="T72" fmla="*/ 1 w 2292"/>
                  <a:gd name="T73" fmla="*/ 0 h 4852"/>
                  <a:gd name="T74" fmla="*/ 1 w 2292"/>
                  <a:gd name="T75" fmla="*/ 0 h 4852"/>
                  <a:gd name="T76" fmla="*/ 1 w 2292"/>
                  <a:gd name="T77" fmla="*/ 0 h 4852"/>
                  <a:gd name="T78" fmla="*/ 1 w 2292"/>
                  <a:gd name="T79" fmla="*/ 0 h 4852"/>
                  <a:gd name="T80" fmla="*/ 1 w 2292"/>
                  <a:gd name="T81" fmla="*/ 0 h 4852"/>
                  <a:gd name="T82" fmla="*/ 1 w 2292"/>
                  <a:gd name="T83" fmla="*/ 0 h 4852"/>
                  <a:gd name="T84" fmla="*/ 1 w 2292"/>
                  <a:gd name="T85" fmla="*/ 0 h 4852"/>
                  <a:gd name="T86" fmla="*/ 1 w 2292"/>
                  <a:gd name="T87" fmla="*/ 0 h 4852"/>
                  <a:gd name="T88" fmla="*/ 1 w 2292"/>
                  <a:gd name="T89" fmla="*/ 0 h 4852"/>
                  <a:gd name="T90" fmla="*/ 1 w 2292"/>
                  <a:gd name="T91" fmla="*/ 0 h 4852"/>
                  <a:gd name="T92" fmla="*/ 1 w 2292"/>
                  <a:gd name="T93" fmla="*/ 1 h 4852"/>
                  <a:gd name="T94" fmla="*/ 1 w 2292"/>
                  <a:gd name="T95" fmla="*/ 1 h 4852"/>
                  <a:gd name="T96" fmla="*/ 0 w 2292"/>
                  <a:gd name="T97" fmla="*/ 1 h 4852"/>
                  <a:gd name="T98" fmla="*/ 0 w 2292"/>
                  <a:gd name="T99" fmla="*/ 0 h 4852"/>
                  <a:gd name="T100" fmla="*/ 0 w 2292"/>
                  <a:gd name="T101" fmla="*/ 0 h 4852"/>
                  <a:gd name="T102" fmla="*/ 0 w 2292"/>
                  <a:gd name="T103" fmla="*/ 0 h 4852"/>
                  <a:gd name="T104" fmla="*/ 0 w 2292"/>
                  <a:gd name="T105" fmla="*/ 0 h 4852"/>
                  <a:gd name="T106" fmla="*/ 0 w 2292"/>
                  <a:gd name="T107" fmla="*/ 0 h 4852"/>
                  <a:gd name="T108" fmla="*/ 0 w 2292"/>
                  <a:gd name="T109" fmla="*/ 0 h 4852"/>
                  <a:gd name="T110" fmla="*/ 0 w 2292"/>
                  <a:gd name="T111" fmla="*/ 0 h 4852"/>
                  <a:gd name="T112" fmla="*/ 0 w 2292"/>
                  <a:gd name="T113" fmla="*/ 0 h 4852"/>
                  <a:gd name="T114" fmla="*/ 1 w 2292"/>
                  <a:gd name="T115" fmla="*/ 0 h 485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292"/>
                  <a:gd name="T175" fmla="*/ 0 h 4852"/>
                  <a:gd name="T176" fmla="*/ 2292 w 2292"/>
                  <a:gd name="T177" fmla="*/ 4852 h 485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292" h="4852">
                    <a:moveTo>
                      <a:pt x="323" y="1187"/>
                    </a:moveTo>
                    <a:lnTo>
                      <a:pt x="294" y="1189"/>
                    </a:lnTo>
                    <a:lnTo>
                      <a:pt x="267" y="1195"/>
                    </a:lnTo>
                    <a:lnTo>
                      <a:pt x="238" y="1205"/>
                    </a:lnTo>
                    <a:lnTo>
                      <a:pt x="209" y="1217"/>
                    </a:lnTo>
                    <a:lnTo>
                      <a:pt x="181" y="1233"/>
                    </a:lnTo>
                    <a:lnTo>
                      <a:pt x="155" y="1252"/>
                    </a:lnTo>
                    <a:lnTo>
                      <a:pt x="129" y="1272"/>
                    </a:lnTo>
                    <a:lnTo>
                      <a:pt x="105" y="1295"/>
                    </a:lnTo>
                    <a:lnTo>
                      <a:pt x="84" y="1319"/>
                    </a:lnTo>
                    <a:lnTo>
                      <a:pt x="63" y="1346"/>
                    </a:lnTo>
                    <a:lnTo>
                      <a:pt x="45" y="1375"/>
                    </a:lnTo>
                    <a:lnTo>
                      <a:pt x="29" y="1404"/>
                    </a:lnTo>
                    <a:lnTo>
                      <a:pt x="17" y="1433"/>
                    </a:lnTo>
                    <a:lnTo>
                      <a:pt x="8" y="1464"/>
                    </a:lnTo>
                    <a:lnTo>
                      <a:pt x="3" y="1494"/>
                    </a:lnTo>
                    <a:lnTo>
                      <a:pt x="0" y="1525"/>
                    </a:lnTo>
                    <a:lnTo>
                      <a:pt x="0" y="2935"/>
                    </a:lnTo>
                    <a:lnTo>
                      <a:pt x="3" y="2966"/>
                    </a:lnTo>
                    <a:lnTo>
                      <a:pt x="10" y="2998"/>
                    </a:lnTo>
                    <a:lnTo>
                      <a:pt x="21" y="3029"/>
                    </a:lnTo>
                    <a:lnTo>
                      <a:pt x="37" y="3059"/>
                    </a:lnTo>
                    <a:lnTo>
                      <a:pt x="56" y="3089"/>
                    </a:lnTo>
                    <a:lnTo>
                      <a:pt x="78" y="3117"/>
                    </a:lnTo>
                    <a:lnTo>
                      <a:pt x="102" y="3143"/>
                    </a:lnTo>
                    <a:lnTo>
                      <a:pt x="128" y="3169"/>
                    </a:lnTo>
                    <a:lnTo>
                      <a:pt x="157" y="3192"/>
                    </a:lnTo>
                    <a:lnTo>
                      <a:pt x="187" y="3212"/>
                    </a:lnTo>
                    <a:lnTo>
                      <a:pt x="217" y="3231"/>
                    </a:lnTo>
                    <a:lnTo>
                      <a:pt x="249" y="3246"/>
                    </a:lnTo>
                    <a:lnTo>
                      <a:pt x="281" y="3259"/>
                    </a:lnTo>
                    <a:lnTo>
                      <a:pt x="313" y="3269"/>
                    </a:lnTo>
                    <a:lnTo>
                      <a:pt x="343" y="3273"/>
                    </a:lnTo>
                    <a:lnTo>
                      <a:pt x="373" y="3276"/>
                    </a:lnTo>
                    <a:lnTo>
                      <a:pt x="373" y="1757"/>
                    </a:lnTo>
                    <a:lnTo>
                      <a:pt x="570" y="1758"/>
                    </a:lnTo>
                    <a:lnTo>
                      <a:pt x="574" y="4850"/>
                    </a:lnTo>
                    <a:lnTo>
                      <a:pt x="1072" y="4852"/>
                    </a:lnTo>
                    <a:lnTo>
                      <a:pt x="1070" y="2819"/>
                    </a:lnTo>
                    <a:lnTo>
                      <a:pt x="1252" y="2819"/>
                    </a:lnTo>
                    <a:lnTo>
                      <a:pt x="1252" y="2824"/>
                    </a:lnTo>
                    <a:lnTo>
                      <a:pt x="1252" y="2836"/>
                    </a:lnTo>
                    <a:lnTo>
                      <a:pt x="1252" y="2858"/>
                    </a:lnTo>
                    <a:lnTo>
                      <a:pt x="1252" y="2886"/>
                    </a:lnTo>
                    <a:lnTo>
                      <a:pt x="1252" y="2922"/>
                    </a:lnTo>
                    <a:lnTo>
                      <a:pt x="1253" y="2964"/>
                    </a:lnTo>
                    <a:lnTo>
                      <a:pt x="1253" y="3012"/>
                    </a:lnTo>
                    <a:lnTo>
                      <a:pt x="1253" y="3065"/>
                    </a:lnTo>
                    <a:lnTo>
                      <a:pt x="1253" y="3124"/>
                    </a:lnTo>
                    <a:lnTo>
                      <a:pt x="1253" y="3188"/>
                    </a:lnTo>
                    <a:lnTo>
                      <a:pt x="1255" y="3257"/>
                    </a:lnTo>
                    <a:lnTo>
                      <a:pt x="1255" y="3329"/>
                    </a:lnTo>
                    <a:lnTo>
                      <a:pt x="1255" y="3404"/>
                    </a:lnTo>
                    <a:lnTo>
                      <a:pt x="1255" y="3482"/>
                    </a:lnTo>
                    <a:lnTo>
                      <a:pt x="1256" y="3563"/>
                    </a:lnTo>
                    <a:lnTo>
                      <a:pt x="1256" y="3645"/>
                    </a:lnTo>
                    <a:lnTo>
                      <a:pt x="1256" y="3729"/>
                    </a:lnTo>
                    <a:lnTo>
                      <a:pt x="1257" y="3814"/>
                    </a:lnTo>
                    <a:lnTo>
                      <a:pt x="1257" y="3900"/>
                    </a:lnTo>
                    <a:lnTo>
                      <a:pt x="1257" y="3985"/>
                    </a:lnTo>
                    <a:lnTo>
                      <a:pt x="1257" y="4071"/>
                    </a:lnTo>
                    <a:lnTo>
                      <a:pt x="1258" y="4155"/>
                    </a:lnTo>
                    <a:lnTo>
                      <a:pt x="1258" y="4238"/>
                    </a:lnTo>
                    <a:lnTo>
                      <a:pt x="1258" y="4319"/>
                    </a:lnTo>
                    <a:lnTo>
                      <a:pt x="1258" y="4399"/>
                    </a:lnTo>
                    <a:lnTo>
                      <a:pt x="1258" y="4475"/>
                    </a:lnTo>
                    <a:lnTo>
                      <a:pt x="1259" y="4548"/>
                    </a:lnTo>
                    <a:lnTo>
                      <a:pt x="1259" y="4618"/>
                    </a:lnTo>
                    <a:lnTo>
                      <a:pt x="1259" y="4683"/>
                    </a:lnTo>
                    <a:lnTo>
                      <a:pt x="1259" y="4744"/>
                    </a:lnTo>
                    <a:lnTo>
                      <a:pt x="1259" y="4800"/>
                    </a:lnTo>
                    <a:lnTo>
                      <a:pt x="1259" y="4850"/>
                    </a:lnTo>
                    <a:lnTo>
                      <a:pt x="1721" y="4852"/>
                    </a:lnTo>
                    <a:lnTo>
                      <a:pt x="1724" y="1757"/>
                    </a:lnTo>
                    <a:lnTo>
                      <a:pt x="1920" y="1757"/>
                    </a:lnTo>
                    <a:lnTo>
                      <a:pt x="1920" y="3236"/>
                    </a:lnTo>
                    <a:lnTo>
                      <a:pt x="1949" y="3234"/>
                    </a:lnTo>
                    <a:lnTo>
                      <a:pt x="1979" y="3229"/>
                    </a:lnTo>
                    <a:lnTo>
                      <a:pt x="2010" y="3220"/>
                    </a:lnTo>
                    <a:lnTo>
                      <a:pt x="2041" y="3208"/>
                    </a:lnTo>
                    <a:lnTo>
                      <a:pt x="2074" y="3194"/>
                    </a:lnTo>
                    <a:lnTo>
                      <a:pt x="2104" y="3177"/>
                    </a:lnTo>
                    <a:lnTo>
                      <a:pt x="2134" y="3158"/>
                    </a:lnTo>
                    <a:lnTo>
                      <a:pt x="2163" y="3136"/>
                    </a:lnTo>
                    <a:lnTo>
                      <a:pt x="2190" y="3112"/>
                    </a:lnTo>
                    <a:lnTo>
                      <a:pt x="2214" y="3087"/>
                    </a:lnTo>
                    <a:lnTo>
                      <a:pt x="2236" y="3059"/>
                    </a:lnTo>
                    <a:lnTo>
                      <a:pt x="2255" y="3031"/>
                    </a:lnTo>
                    <a:lnTo>
                      <a:pt x="2270" y="3002"/>
                    </a:lnTo>
                    <a:lnTo>
                      <a:pt x="2282" y="2972"/>
                    </a:lnTo>
                    <a:lnTo>
                      <a:pt x="2290" y="2941"/>
                    </a:lnTo>
                    <a:lnTo>
                      <a:pt x="2292" y="2910"/>
                    </a:lnTo>
                    <a:lnTo>
                      <a:pt x="2292" y="1500"/>
                    </a:lnTo>
                    <a:lnTo>
                      <a:pt x="2290" y="1470"/>
                    </a:lnTo>
                    <a:lnTo>
                      <a:pt x="2285" y="1439"/>
                    </a:lnTo>
                    <a:lnTo>
                      <a:pt x="2276" y="1410"/>
                    </a:lnTo>
                    <a:lnTo>
                      <a:pt x="2265" y="1382"/>
                    </a:lnTo>
                    <a:lnTo>
                      <a:pt x="2251" y="1354"/>
                    </a:lnTo>
                    <a:lnTo>
                      <a:pt x="2234" y="1329"/>
                    </a:lnTo>
                    <a:lnTo>
                      <a:pt x="2215" y="1304"/>
                    </a:lnTo>
                    <a:lnTo>
                      <a:pt x="2194" y="1282"/>
                    </a:lnTo>
                    <a:lnTo>
                      <a:pt x="2171" y="1262"/>
                    </a:lnTo>
                    <a:lnTo>
                      <a:pt x="2146" y="1242"/>
                    </a:lnTo>
                    <a:lnTo>
                      <a:pt x="2121" y="1227"/>
                    </a:lnTo>
                    <a:lnTo>
                      <a:pt x="2093" y="1212"/>
                    </a:lnTo>
                    <a:lnTo>
                      <a:pt x="2065" y="1201"/>
                    </a:lnTo>
                    <a:lnTo>
                      <a:pt x="2038" y="1194"/>
                    </a:lnTo>
                    <a:lnTo>
                      <a:pt x="2009" y="1188"/>
                    </a:lnTo>
                    <a:lnTo>
                      <a:pt x="1980" y="1187"/>
                    </a:lnTo>
                    <a:lnTo>
                      <a:pt x="323" y="1187"/>
                    </a:lnTo>
                    <a:close/>
                    <a:moveTo>
                      <a:pt x="1106" y="0"/>
                    </a:moveTo>
                    <a:lnTo>
                      <a:pt x="1153" y="3"/>
                    </a:lnTo>
                    <a:lnTo>
                      <a:pt x="1199" y="10"/>
                    </a:lnTo>
                    <a:lnTo>
                      <a:pt x="1244" y="23"/>
                    </a:lnTo>
                    <a:lnTo>
                      <a:pt x="1286" y="40"/>
                    </a:lnTo>
                    <a:lnTo>
                      <a:pt x="1326" y="60"/>
                    </a:lnTo>
                    <a:lnTo>
                      <a:pt x="1364" y="86"/>
                    </a:lnTo>
                    <a:lnTo>
                      <a:pt x="1399" y="115"/>
                    </a:lnTo>
                    <a:lnTo>
                      <a:pt x="1432" y="147"/>
                    </a:lnTo>
                    <a:lnTo>
                      <a:pt x="1462" y="183"/>
                    </a:lnTo>
                    <a:lnTo>
                      <a:pt x="1488" y="222"/>
                    </a:lnTo>
                    <a:lnTo>
                      <a:pt x="1511" y="263"/>
                    </a:lnTo>
                    <a:lnTo>
                      <a:pt x="1531" y="306"/>
                    </a:lnTo>
                    <a:lnTo>
                      <a:pt x="1546" y="353"/>
                    </a:lnTo>
                    <a:lnTo>
                      <a:pt x="1557" y="400"/>
                    </a:lnTo>
                    <a:lnTo>
                      <a:pt x="1564" y="451"/>
                    </a:lnTo>
                    <a:lnTo>
                      <a:pt x="1567" y="501"/>
                    </a:lnTo>
                    <a:lnTo>
                      <a:pt x="1564" y="552"/>
                    </a:lnTo>
                    <a:lnTo>
                      <a:pt x="1557" y="603"/>
                    </a:lnTo>
                    <a:lnTo>
                      <a:pt x="1546" y="651"/>
                    </a:lnTo>
                    <a:lnTo>
                      <a:pt x="1531" y="697"/>
                    </a:lnTo>
                    <a:lnTo>
                      <a:pt x="1511" y="740"/>
                    </a:lnTo>
                    <a:lnTo>
                      <a:pt x="1488" y="782"/>
                    </a:lnTo>
                    <a:lnTo>
                      <a:pt x="1462" y="821"/>
                    </a:lnTo>
                    <a:lnTo>
                      <a:pt x="1432" y="857"/>
                    </a:lnTo>
                    <a:lnTo>
                      <a:pt x="1399" y="889"/>
                    </a:lnTo>
                    <a:lnTo>
                      <a:pt x="1364" y="918"/>
                    </a:lnTo>
                    <a:lnTo>
                      <a:pt x="1326" y="944"/>
                    </a:lnTo>
                    <a:lnTo>
                      <a:pt x="1286" y="965"/>
                    </a:lnTo>
                    <a:lnTo>
                      <a:pt x="1244" y="982"/>
                    </a:lnTo>
                    <a:lnTo>
                      <a:pt x="1199" y="994"/>
                    </a:lnTo>
                    <a:lnTo>
                      <a:pt x="1153" y="1003"/>
                    </a:lnTo>
                    <a:lnTo>
                      <a:pt x="1106" y="1005"/>
                    </a:lnTo>
                    <a:lnTo>
                      <a:pt x="1059" y="1003"/>
                    </a:lnTo>
                    <a:lnTo>
                      <a:pt x="1014" y="994"/>
                    </a:lnTo>
                    <a:lnTo>
                      <a:pt x="970" y="982"/>
                    </a:lnTo>
                    <a:lnTo>
                      <a:pt x="928" y="965"/>
                    </a:lnTo>
                    <a:lnTo>
                      <a:pt x="887" y="944"/>
                    </a:lnTo>
                    <a:lnTo>
                      <a:pt x="850" y="918"/>
                    </a:lnTo>
                    <a:lnTo>
                      <a:pt x="814" y="889"/>
                    </a:lnTo>
                    <a:lnTo>
                      <a:pt x="781" y="857"/>
                    </a:lnTo>
                    <a:lnTo>
                      <a:pt x="751" y="821"/>
                    </a:lnTo>
                    <a:lnTo>
                      <a:pt x="725" y="782"/>
                    </a:lnTo>
                    <a:lnTo>
                      <a:pt x="702" y="740"/>
                    </a:lnTo>
                    <a:lnTo>
                      <a:pt x="681" y="697"/>
                    </a:lnTo>
                    <a:lnTo>
                      <a:pt x="666" y="651"/>
                    </a:lnTo>
                    <a:lnTo>
                      <a:pt x="655" y="603"/>
                    </a:lnTo>
                    <a:lnTo>
                      <a:pt x="647" y="552"/>
                    </a:lnTo>
                    <a:lnTo>
                      <a:pt x="645" y="501"/>
                    </a:lnTo>
                    <a:lnTo>
                      <a:pt x="647" y="451"/>
                    </a:lnTo>
                    <a:lnTo>
                      <a:pt x="655" y="400"/>
                    </a:lnTo>
                    <a:lnTo>
                      <a:pt x="666" y="353"/>
                    </a:lnTo>
                    <a:lnTo>
                      <a:pt x="681" y="306"/>
                    </a:lnTo>
                    <a:lnTo>
                      <a:pt x="702" y="263"/>
                    </a:lnTo>
                    <a:lnTo>
                      <a:pt x="725" y="222"/>
                    </a:lnTo>
                    <a:lnTo>
                      <a:pt x="751" y="183"/>
                    </a:lnTo>
                    <a:lnTo>
                      <a:pt x="781" y="147"/>
                    </a:lnTo>
                    <a:lnTo>
                      <a:pt x="814" y="115"/>
                    </a:lnTo>
                    <a:lnTo>
                      <a:pt x="850" y="86"/>
                    </a:lnTo>
                    <a:lnTo>
                      <a:pt x="887" y="60"/>
                    </a:lnTo>
                    <a:lnTo>
                      <a:pt x="928" y="40"/>
                    </a:lnTo>
                    <a:lnTo>
                      <a:pt x="970" y="23"/>
                    </a:lnTo>
                    <a:lnTo>
                      <a:pt x="1014" y="10"/>
                    </a:lnTo>
                    <a:lnTo>
                      <a:pt x="1059" y="3"/>
                    </a:lnTo>
                    <a:lnTo>
                      <a:pt x="1106" y="0"/>
                    </a:lnTo>
                    <a:close/>
                  </a:path>
                </a:pathLst>
              </a:custGeom>
              <a:solidFill>
                <a:schemeClr val="bg2"/>
              </a:solidFill>
              <a:ln w="9525">
                <a:solidFill>
                  <a:srgbClr val="777777"/>
                </a:solidFill>
                <a:round/>
                <a:headEnd/>
                <a:tailEnd/>
              </a:ln>
            </p:spPr>
            <p:txBody>
              <a:bodyPr/>
              <a:lstStyle/>
              <a:p>
                <a:endParaRPr lang="fr-FR" dirty="0">
                  <a:latin typeface="Calibri" panose="020F0502020204030204" pitchFamily="34" charset="0"/>
                </a:endParaRPr>
              </a:p>
            </p:txBody>
          </p:sp>
          <p:sp>
            <p:nvSpPr>
              <p:cNvPr id="48169" name="Freeform 30"/>
              <p:cNvSpPr>
                <a:spLocks noEditPoints="1"/>
              </p:cNvSpPr>
              <p:nvPr/>
            </p:nvSpPr>
            <p:spPr bwMode="auto">
              <a:xfrm>
                <a:off x="4156" y="1033"/>
                <a:ext cx="190" cy="401"/>
              </a:xfrm>
              <a:custGeom>
                <a:avLst/>
                <a:gdLst>
                  <a:gd name="T0" fmla="*/ 0 w 2292"/>
                  <a:gd name="T1" fmla="*/ 1 h 4852"/>
                  <a:gd name="T2" fmla="*/ 0 w 2292"/>
                  <a:gd name="T3" fmla="*/ 1 h 4852"/>
                  <a:gd name="T4" fmla="*/ 0 w 2292"/>
                  <a:gd name="T5" fmla="*/ 1 h 4852"/>
                  <a:gd name="T6" fmla="*/ 0 w 2292"/>
                  <a:gd name="T7" fmla="*/ 1 h 4852"/>
                  <a:gd name="T8" fmla="*/ 0 w 2292"/>
                  <a:gd name="T9" fmla="*/ 1 h 4852"/>
                  <a:gd name="T10" fmla="*/ 0 w 2292"/>
                  <a:gd name="T11" fmla="*/ 2 h 4852"/>
                  <a:gd name="T12" fmla="*/ 0 w 2292"/>
                  <a:gd name="T13" fmla="*/ 2 h 4852"/>
                  <a:gd name="T14" fmla="*/ 0 w 2292"/>
                  <a:gd name="T15" fmla="*/ 2 h 4852"/>
                  <a:gd name="T16" fmla="*/ 0 w 2292"/>
                  <a:gd name="T17" fmla="*/ 2 h 4852"/>
                  <a:gd name="T18" fmla="*/ 0 w 2292"/>
                  <a:gd name="T19" fmla="*/ 2 h 4852"/>
                  <a:gd name="T20" fmla="*/ 0 w 2292"/>
                  <a:gd name="T21" fmla="*/ 2 h 4852"/>
                  <a:gd name="T22" fmla="*/ 0 w 2292"/>
                  <a:gd name="T23" fmla="*/ 1 h 4852"/>
                  <a:gd name="T24" fmla="*/ 1 w 2292"/>
                  <a:gd name="T25" fmla="*/ 2 h 4852"/>
                  <a:gd name="T26" fmla="*/ 1 w 2292"/>
                  <a:gd name="T27" fmla="*/ 2 h 4852"/>
                  <a:gd name="T28" fmla="*/ 1 w 2292"/>
                  <a:gd name="T29" fmla="*/ 2 h 4852"/>
                  <a:gd name="T30" fmla="*/ 1 w 2292"/>
                  <a:gd name="T31" fmla="*/ 2 h 4852"/>
                  <a:gd name="T32" fmla="*/ 1 w 2292"/>
                  <a:gd name="T33" fmla="*/ 2 h 4852"/>
                  <a:gd name="T34" fmla="*/ 1 w 2292"/>
                  <a:gd name="T35" fmla="*/ 2 h 4852"/>
                  <a:gd name="T36" fmla="*/ 1 w 2292"/>
                  <a:gd name="T37" fmla="*/ 2 h 4852"/>
                  <a:gd name="T38" fmla="*/ 1 w 2292"/>
                  <a:gd name="T39" fmla="*/ 2 h 4852"/>
                  <a:gd name="T40" fmla="*/ 1 w 2292"/>
                  <a:gd name="T41" fmla="*/ 2 h 4852"/>
                  <a:gd name="T42" fmla="*/ 1 w 2292"/>
                  <a:gd name="T43" fmla="*/ 3 h 4852"/>
                  <a:gd name="T44" fmla="*/ 1 w 2292"/>
                  <a:gd name="T45" fmla="*/ 3 h 4852"/>
                  <a:gd name="T46" fmla="*/ 1 w 2292"/>
                  <a:gd name="T47" fmla="*/ 3 h 4852"/>
                  <a:gd name="T48" fmla="*/ 1 w 2292"/>
                  <a:gd name="T49" fmla="*/ 1 h 4852"/>
                  <a:gd name="T50" fmla="*/ 1 w 2292"/>
                  <a:gd name="T51" fmla="*/ 2 h 4852"/>
                  <a:gd name="T52" fmla="*/ 1 w 2292"/>
                  <a:gd name="T53" fmla="*/ 2 h 4852"/>
                  <a:gd name="T54" fmla="*/ 1 w 2292"/>
                  <a:gd name="T55" fmla="*/ 2 h 4852"/>
                  <a:gd name="T56" fmla="*/ 1 w 2292"/>
                  <a:gd name="T57" fmla="*/ 2 h 4852"/>
                  <a:gd name="T58" fmla="*/ 1 w 2292"/>
                  <a:gd name="T59" fmla="*/ 2 h 4852"/>
                  <a:gd name="T60" fmla="*/ 1 w 2292"/>
                  <a:gd name="T61" fmla="*/ 1 h 4852"/>
                  <a:gd name="T62" fmla="*/ 1 w 2292"/>
                  <a:gd name="T63" fmla="*/ 1 h 4852"/>
                  <a:gd name="T64" fmla="*/ 1 w 2292"/>
                  <a:gd name="T65" fmla="*/ 1 h 4852"/>
                  <a:gd name="T66" fmla="*/ 1 w 2292"/>
                  <a:gd name="T67" fmla="*/ 1 h 4852"/>
                  <a:gd name="T68" fmla="*/ 1 w 2292"/>
                  <a:gd name="T69" fmla="*/ 1 h 4852"/>
                  <a:gd name="T70" fmla="*/ 1 w 2292"/>
                  <a:gd name="T71" fmla="*/ 1 h 4852"/>
                  <a:gd name="T72" fmla="*/ 1 w 2292"/>
                  <a:gd name="T73" fmla="*/ 0 h 4852"/>
                  <a:gd name="T74" fmla="*/ 1 w 2292"/>
                  <a:gd name="T75" fmla="*/ 0 h 4852"/>
                  <a:gd name="T76" fmla="*/ 1 w 2292"/>
                  <a:gd name="T77" fmla="*/ 0 h 4852"/>
                  <a:gd name="T78" fmla="*/ 1 w 2292"/>
                  <a:gd name="T79" fmla="*/ 0 h 4852"/>
                  <a:gd name="T80" fmla="*/ 1 w 2292"/>
                  <a:gd name="T81" fmla="*/ 0 h 4852"/>
                  <a:gd name="T82" fmla="*/ 1 w 2292"/>
                  <a:gd name="T83" fmla="*/ 0 h 4852"/>
                  <a:gd name="T84" fmla="*/ 1 w 2292"/>
                  <a:gd name="T85" fmla="*/ 0 h 4852"/>
                  <a:gd name="T86" fmla="*/ 1 w 2292"/>
                  <a:gd name="T87" fmla="*/ 0 h 4852"/>
                  <a:gd name="T88" fmla="*/ 1 w 2292"/>
                  <a:gd name="T89" fmla="*/ 0 h 4852"/>
                  <a:gd name="T90" fmla="*/ 1 w 2292"/>
                  <a:gd name="T91" fmla="*/ 0 h 4852"/>
                  <a:gd name="T92" fmla="*/ 1 w 2292"/>
                  <a:gd name="T93" fmla="*/ 1 h 4852"/>
                  <a:gd name="T94" fmla="*/ 1 w 2292"/>
                  <a:gd name="T95" fmla="*/ 1 h 4852"/>
                  <a:gd name="T96" fmla="*/ 0 w 2292"/>
                  <a:gd name="T97" fmla="*/ 1 h 4852"/>
                  <a:gd name="T98" fmla="*/ 0 w 2292"/>
                  <a:gd name="T99" fmla="*/ 0 h 4852"/>
                  <a:gd name="T100" fmla="*/ 0 w 2292"/>
                  <a:gd name="T101" fmla="*/ 0 h 4852"/>
                  <a:gd name="T102" fmla="*/ 0 w 2292"/>
                  <a:gd name="T103" fmla="*/ 0 h 4852"/>
                  <a:gd name="T104" fmla="*/ 0 w 2292"/>
                  <a:gd name="T105" fmla="*/ 0 h 4852"/>
                  <a:gd name="T106" fmla="*/ 0 w 2292"/>
                  <a:gd name="T107" fmla="*/ 0 h 4852"/>
                  <a:gd name="T108" fmla="*/ 0 w 2292"/>
                  <a:gd name="T109" fmla="*/ 0 h 4852"/>
                  <a:gd name="T110" fmla="*/ 0 w 2292"/>
                  <a:gd name="T111" fmla="*/ 0 h 4852"/>
                  <a:gd name="T112" fmla="*/ 0 w 2292"/>
                  <a:gd name="T113" fmla="*/ 0 h 4852"/>
                  <a:gd name="T114" fmla="*/ 1 w 2292"/>
                  <a:gd name="T115" fmla="*/ 0 h 485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292"/>
                  <a:gd name="T175" fmla="*/ 0 h 4852"/>
                  <a:gd name="T176" fmla="*/ 2292 w 2292"/>
                  <a:gd name="T177" fmla="*/ 4852 h 485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292" h="4852">
                    <a:moveTo>
                      <a:pt x="323" y="1187"/>
                    </a:moveTo>
                    <a:lnTo>
                      <a:pt x="294" y="1189"/>
                    </a:lnTo>
                    <a:lnTo>
                      <a:pt x="267" y="1195"/>
                    </a:lnTo>
                    <a:lnTo>
                      <a:pt x="238" y="1205"/>
                    </a:lnTo>
                    <a:lnTo>
                      <a:pt x="209" y="1217"/>
                    </a:lnTo>
                    <a:lnTo>
                      <a:pt x="181" y="1233"/>
                    </a:lnTo>
                    <a:lnTo>
                      <a:pt x="155" y="1252"/>
                    </a:lnTo>
                    <a:lnTo>
                      <a:pt x="129" y="1272"/>
                    </a:lnTo>
                    <a:lnTo>
                      <a:pt x="105" y="1295"/>
                    </a:lnTo>
                    <a:lnTo>
                      <a:pt x="84" y="1319"/>
                    </a:lnTo>
                    <a:lnTo>
                      <a:pt x="63" y="1346"/>
                    </a:lnTo>
                    <a:lnTo>
                      <a:pt x="45" y="1375"/>
                    </a:lnTo>
                    <a:lnTo>
                      <a:pt x="29" y="1404"/>
                    </a:lnTo>
                    <a:lnTo>
                      <a:pt x="17" y="1433"/>
                    </a:lnTo>
                    <a:lnTo>
                      <a:pt x="8" y="1464"/>
                    </a:lnTo>
                    <a:lnTo>
                      <a:pt x="3" y="1494"/>
                    </a:lnTo>
                    <a:lnTo>
                      <a:pt x="0" y="1525"/>
                    </a:lnTo>
                    <a:lnTo>
                      <a:pt x="0" y="2935"/>
                    </a:lnTo>
                    <a:lnTo>
                      <a:pt x="3" y="2966"/>
                    </a:lnTo>
                    <a:lnTo>
                      <a:pt x="10" y="2998"/>
                    </a:lnTo>
                    <a:lnTo>
                      <a:pt x="21" y="3029"/>
                    </a:lnTo>
                    <a:lnTo>
                      <a:pt x="37" y="3059"/>
                    </a:lnTo>
                    <a:lnTo>
                      <a:pt x="56" y="3089"/>
                    </a:lnTo>
                    <a:lnTo>
                      <a:pt x="78" y="3117"/>
                    </a:lnTo>
                    <a:lnTo>
                      <a:pt x="102" y="3143"/>
                    </a:lnTo>
                    <a:lnTo>
                      <a:pt x="128" y="3169"/>
                    </a:lnTo>
                    <a:lnTo>
                      <a:pt x="157" y="3192"/>
                    </a:lnTo>
                    <a:lnTo>
                      <a:pt x="187" y="3212"/>
                    </a:lnTo>
                    <a:lnTo>
                      <a:pt x="217" y="3231"/>
                    </a:lnTo>
                    <a:lnTo>
                      <a:pt x="249" y="3246"/>
                    </a:lnTo>
                    <a:lnTo>
                      <a:pt x="281" y="3259"/>
                    </a:lnTo>
                    <a:lnTo>
                      <a:pt x="313" y="3269"/>
                    </a:lnTo>
                    <a:lnTo>
                      <a:pt x="343" y="3273"/>
                    </a:lnTo>
                    <a:lnTo>
                      <a:pt x="373" y="3276"/>
                    </a:lnTo>
                    <a:lnTo>
                      <a:pt x="373" y="1757"/>
                    </a:lnTo>
                    <a:lnTo>
                      <a:pt x="570" y="1758"/>
                    </a:lnTo>
                    <a:lnTo>
                      <a:pt x="574" y="4850"/>
                    </a:lnTo>
                    <a:lnTo>
                      <a:pt x="1072" y="4852"/>
                    </a:lnTo>
                    <a:lnTo>
                      <a:pt x="1070" y="2819"/>
                    </a:lnTo>
                    <a:lnTo>
                      <a:pt x="1252" y="2819"/>
                    </a:lnTo>
                    <a:lnTo>
                      <a:pt x="1252" y="2824"/>
                    </a:lnTo>
                    <a:lnTo>
                      <a:pt x="1252" y="2836"/>
                    </a:lnTo>
                    <a:lnTo>
                      <a:pt x="1252" y="2858"/>
                    </a:lnTo>
                    <a:lnTo>
                      <a:pt x="1252" y="2886"/>
                    </a:lnTo>
                    <a:lnTo>
                      <a:pt x="1252" y="2922"/>
                    </a:lnTo>
                    <a:lnTo>
                      <a:pt x="1253" y="2964"/>
                    </a:lnTo>
                    <a:lnTo>
                      <a:pt x="1253" y="3012"/>
                    </a:lnTo>
                    <a:lnTo>
                      <a:pt x="1253" y="3065"/>
                    </a:lnTo>
                    <a:lnTo>
                      <a:pt x="1253" y="3124"/>
                    </a:lnTo>
                    <a:lnTo>
                      <a:pt x="1253" y="3188"/>
                    </a:lnTo>
                    <a:lnTo>
                      <a:pt x="1255" y="3257"/>
                    </a:lnTo>
                    <a:lnTo>
                      <a:pt x="1255" y="3329"/>
                    </a:lnTo>
                    <a:lnTo>
                      <a:pt x="1255" y="3404"/>
                    </a:lnTo>
                    <a:lnTo>
                      <a:pt x="1255" y="3482"/>
                    </a:lnTo>
                    <a:lnTo>
                      <a:pt x="1256" y="3563"/>
                    </a:lnTo>
                    <a:lnTo>
                      <a:pt x="1256" y="3645"/>
                    </a:lnTo>
                    <a:lnTo>
                      <a:pt x="1256" y="3729"/>
                    </a:lnTo>
                    <a:lnTo>
                      <a:pt x="1257" y="3814"/>
                    </a:lnTo>
                    <a:lnTo>
                      <a:pt x="1257" y="3900"/>
                    </a:lnTo>
                    <a:lnTo>
                      <a:pt x="1257" y="3985"/>
                    </a:lnTo>
                    <a:lnTo>
                      <a:pt x="1257" y="4071"/>
                    </a:lnTo>
                    <a:lnTo>
                      <a:pt x="1258" y="4155"/>
                    </a:lnTo>
                    <a:lnTo>
                      <a:pt x="1258" y="4238"/>
                    </a:lnTo>
                    <a:lnTo>
                      <a:pt x="1258" y="4319"/>
                    </a:lnTo>
                    <a:lnTo>
                      <a:pt x="1258" y="4399"/>
                    </a:lnTo>
                    <a:lnTo>
                      <a:pt x="1258" y="4475"/>
                    </a:lnTo>
                    <a:lnTo>
                      <a:pt x="1259" y="4548"/>
                    </a:lnTo>
                    <a:lnTo>
                      <a:pt x="1259" y="4618"/>
                    </a:lnTo>
                    <a:lnTo>
                      <a:pt x="1259" y="4683"/>
                    </a:lnTo>
                    <a:lnTo>
                      <a:pt x="1259" y="4744"/>
                    </a:lnTo>
                    <a:lnTo>
                      <a:pt x="1259" y="4800"/>
                    </a:lnTo>
                    <a:lnTo>
                      <a:pt x="1259" y="4850"/>
                    </a:lnTo>
                    <a:lnTo>
                      <a:pt x="1721" y="4852"/>
                    </a:lnTo>
                    <a:lnTo>
                      <a:pt x="1724" y="1757"/>
                    </a:lnTo>
                    <a:lnTo>
                      <a:pt x="1920" y="1757"/>
                    </a:lnTo>
                    <a:lnTo>
                      <a:pt x="1920" y="3236"/>
                    </a:lnTo>
                    <a:lnTo>
                      <a:pt x="1949" y="3234"/>
                    </a:lnTo>
                    <a:lnTo>
                      <a:pt x="1979" y="3229"/>
                    </a:lnTo>
                    <a:lnTo>
                      <a:pt x="2010" y="3220"/>
                    </a:lnTo>
                    <a:lnTo>
                      <a:pt x="2041" y="3208"/>
                    </a:lnTo>
                    <a:lnTo>
                      <a:pt x="2074" y="3194"/>
                    </a:lnTo>
                    <a:lnTo>
                      <a:pt x="2104" y="3177"/>
                    </a:lnTo>
                    <a:lnTo>
                      <a:pt x="2134" y="3158"/>
                    </a:lnTo>
                    <a:lnTo>
                      <a:pt x="2163" y="3136"/>
                    </a:lnTo>
                    <a:lnTo>
                      <a:pt x="2190" y="3112"/>
                    </a:lnTo>
                    <a:lnTo>
                      <a:pt x="2214" y="3087"/>
                    </a:lnTo>
                    <a:lnTo>
                      <a:pt x="2236" y="3059"/>
                    </a:lnTo>
                    <a:lnTo>
                      <a:pt x="2255" y="3031"/>
                    </a:lnTo>
                    <a:lnTo>
                      <a:pt x="2270" y="3002"/>
                    </a:lnTo>
                    <a:lnTo>
                      <a:pt x="2282" y="2972"/>
                    </a:lnTo>
                    <a:lnTo>
                      <a:pt x="2290" y="2941"/>
                    </a:lnTo>
                    <a:lnTo>
                      <a:pt x="2292" y="2910"/>
                    </a:lnTo>
                    <a:lnTo>
                      <a:pt x="2292" y="1500"/>
                    </a:lnTo>
                    <a:lnTo>
                      <a:pt x="2290" y="1470"/>
                    </a:lnTo>
                    <a:lnTo>
                      <a:pt x="2285" y="1439"/>
                    </a:lnTo>
                    <a:lnTo>
                      <a:pt x="2276" y="1410"/>
                    </a:lnTo>
                    <a:lnTo>
                      <a:pt x="2265" y="1382"/>
                    </a:lnTo>
                    <a:lnTo>
                      <a:pt x="2251" y="1354"/>
                    </a:lnTo>
                    <a:lnTo>
                      <a:pt x="2234" y="1329"/>
                    </a:lnTo>
                    <a:lnTo>
                      <a:pt x="2215" y="1304"/>
                    </a:lnTo>
                    <a:lnTo>
                      <a:pt x="2194" y="1282"/>
                    </a:lnTo>
                    <a:lnTo>
                      <a:pt x="2171" y="1262"/>
                    </a:lnTo>
                    <a:lnTo>
                      <a:pt x="2146" y="1242"/>
                    </a:lnTo>
                    <a:lnTo>
                      <a:pt x="2121" y="1227"/>
                    </a:lnTo>
                    <a:lnTo>
                      <a:pt x="2093" y="1212"/>
                    </a:lnTo>
                    <a:lnTo>
                      <a:pt x="2065" y="1201"/>
                    </a:lnTo>
                    <a:lnTo>
                      <a:pt x="2038" y="1194"/>
                    </a:lnTo>
                    <a:lnTo>
                      <a:pt x="2009" y="1188"/>
                    </a:lnTo>
                    <a:lnTo>
                      <a:pt x="1980" y="1187"/>
                    </a:lnTo>
                    <a:lnTo>
                      <a:pt x="323" y="1187"/>
                    </a:lnTo>
                    <a:close/>
                    <a:moveTo>
                      <a:pt x="1106" y="0"/>
                    </a:moveTo>
                    <a:lnTo>
                      <a:pt x="1153" y="3"/>
                    </a:lnTo>
                    <a:lnTo>
                      <a:pt x="1199" y="10"/>
                    </a:lnTo>
                    <a:lnTo>
                      <a:pt x="1244" y="23"/>
                    </a:lnTo>
                    <a:lnTo>
                      <a:pt x="1286" y="40"/>
                    </a:lnTo>
                    <a:lnTo>
                      <a:pt x="1326" y="60"/>
                    </a:lnTo>
                    <a:lnTo>
                      <a:pt x="1364" y="86"/>
                    </a:lnTo>
                    <a:lnTo>
                      <a:pt x="1399" y="115"/>
                    </a:lnTo>
                    <a:lnTo>
                      <a:pt x="1432" y="147"/>
                    </a:lnTo>
                    <a:lnTo>
                      <a:pt x="1462" y="183"/>
                    </a:lnTo>
                    <a:lnTo>
                      <a:pt x="1488" y="222"/>
                    </a:lnTo>
                    <a:lnTo>
                      <a:pt x="1511" y="263"/>
                    </a:lnTo>
                    <a:lnTo>
                      <a:pt x="1531" y="306"/>
                    </a:lnTo>
                    <a:lnTo>
                      <a:pt x="1546" y="353"/>
                    </a:lnTo>
                    <a:lnTo>
                      <a:pt x="1557" y="400"/>
                    </a:lnTo>
                    <a:lnTo>
                      <a:pt x="1564" y="451"/>
                    </a:lnTo>
                    <a:lnTo>
                      <a:pt x="1567" y="501"/>
                    </a:lnTo>
                    <a:lnTo>
                      <a:pt x="1564" y="552"/>
                    </a:lnTo>
                    <a:lnTo>
                      <a:pt x="1557" y="603"/>
                    </a:lnTo>
                    <a:lnTo>
                      <a:pt x="1546" y="651"/>
                    </a:lnTo>
                    <a:lnTo>
                      <a:pt x="1531" y="697"/>
                    </a:lnTo>
                    <a:lnTo>
                      <a:pt x="1511" y="740"/>
                    </a:lnTo>
                    <a:lnTo>
                      <a:pt x="1488" y="782"/>
                    </a:lnTo>
                    <a:lnTo>
                      <a:pt x="1462" y="821"/>
                    </a:lnTo>
                    <a:lnTo>
                      <a:pt x="1432" y="857"/>
                    </a:lnTo>
                    <a:lnTo>
                      <a:pt x="1399" y="889"/>
                    </a:lnTo>
                    <a:lnTo>
                      <a:pt x="1364" y="918"/>
                    </a:lnTo>
                    <a:lnTo>
                      <a:pt x="1326" y="944"/>
                    </a:lnTo>
                    <a:lnTo>
                      <a:pt x="1286" y="965"/>
                    </a:lnTo>
                    <a:lnTo>
                      <a:pt x="1244" y="982"/>
                    </a:lnTo>
                    <a:lnTo>
                      <a:pt x="1199" y="994"/>
                    </a:lnTo>
                    <a:lnTo>
                      <a:pt x="1153" y="1003"/>
                    </a:lnTo>
                    <a:lnTo>
                      <a:pt x="1106" y="1005"/>
                    </a:lnTo>
                    <a:lnTo>
                      <a:pt x="1059" y="1003"/>
                    </a:lnTo>
                    <a:lnTo>
                      <a:pt x="1014" y="994"/>
                    </a:lnTo>
                    <a:lnTo>
                      <a:pt x="970" y="982"/>
                    </a:lnTo>
                    <a:lnTo>
                      <a:pt x="928" y="965"/>
                    </a:lnTo>
                    <a:lnTo>
                      <a:pt x="887" y="944"/>
                    </a:lnTo>
                    <a:lnTo>
                      <a:pt x="850" y="918"/>
                    </a:lnTo>
                    <a:lnTo>
                      <a:pt x="814" y="889"/>
                    </a:lnTo>
                    <a:lnTo>
                      <a:pt x="781" y="857"/>
                    </a:lnTo>
                    <a:lnTo>
                      <a:pt x="751" y="821"/>
                    </a:lnTo>
                    <a:lnTo>
                      <a:pt x="725" y="782"/>
                    </a:lnTo>
                    <a:lnTo>
                      <a:pt x="702" y="740"/>
                    </a:lnTo>
                    <a:lnTo>
                      <a:pt x="681" y="697"/>
                    </a:lnTo>
                    <a:lnTo>
                      <a:pt x="666" y="651"/>
                    </a:lnTo>
                    <a:lnTo>
                      <a:pt x="655" y="603"/>
                    </a:lnTo>
                    <a:lnTo>
                      <a:pt x="647" y="552"/>
                    </a:lnTo>
                    <a:lnTo>
                      <a:pt x="645" y="501"/>
                    </a:lnTo>
                    <a:lnTo>
                      <a:pt x="647" y="451"/>
                    </a:lnTo>
                    <a:lnTo>
                      <a:pt x="655" y="400"/>
                    </a:lnTo>
                    <a:lnTo>
                      <a:pt x="666" y="353"/>
                    </a:lnTo>
                    <a:lnTo>
                      <a:pt x="681" y="306"/>
                    </a:lnTo>
                    <a:lnTo>
                      <a:pt x="702" y="263"/>
                    </a:lnTo>
                    <a:lnTo>
                      <a:pt x="725" y="222"/>
                    </a:lnTo>
                    <a:lnTo>
                      <a:pt x="751" y="183"/>
                    </a:lnTo>
                    <a:lnTo>
                      <a:pt x="781" y="147"/>
                    </a:lnTo>
                    <a:lnTo>
                      <a:pt x="814" y="115"/>
                    </a:lnTo>
                    <a:lnTo>
                      <a:pt x="850" y="86"/>
                    </a:lnTo>
                    <a:lnTo>
                      <a:pt x="887" y="60"/>
                    </a:lnTo>
                    <a:lnTo>
                      <a:pt x="928" y="40"/>
                    </a:lnTo>
                    <a:lnTo>
                      <a:pt x="970" y="23"/>
                    </a:lnTo>
                    <a:lnTo>
                      <a:pt x="1014" y="10"/>
                    </a:lnTo>
                    <a:lnTo>
                      <a:pt x="1059" y="3"/>
                    </a:lnTo>
                    <a:lnTo>
                      <a:pt x="1106" y="0"/>
                    </a:lnTo>
                    <a:close/>
                  </a:path>
                </a:pathLst>
              </a:custGeom>
              <a:solidFill>
                <a:schemeClr val="hlink"/>
              </a:solidFill>
              <a:ln w="9525" cap="flat" cmpd="sng">
                <a:solidFill>
                  <a:srgbClr val="777777"/>
                </a:solidFill>
                <a:prstDash val="solid"/>
                <a:round/>
                <a:headEnd type="none" w="med" len="med"/>
                <a:tailEnd type="none" w="med" len="med"/>
              </a:ln>
            </p:spPr>
            <p:txBody>
              <a:bodyPr/>
              <a:lstStyle/>
              <a:p>
                <a:endParaRPr lang="fr-FR" dirty="0">
                  <a:latin typeface="Calibri" panose="020F0502020204030204" pitchFamily="34" charset="0"/>
                </a:endParaRPr>
              </a:p>
            </p:txBody>
          </p:sp>
          <p:sp>
            <p:nvSpPr>
              <p:cNvPr id="48170" name="Freeform 31"/>
              <p:cNvSpPr>
                <a:spLocks noEditPoints="1"/>
              </p:cNvSpPr>
              <p:nvPr/>
            </p:nvSpPr>
            <p:spPr bwMode="auto">
              <a:xfrm>
                <a:off x="4068" y="1145"/>
                <a:ext cx="190" cy="401"/>
              </a:xfrm>
              <a:custGeom>
                <a:avLst/>
                <a:gdLst>
                  <a:gd name="T0" fmla="*/ 0 w 2292"/>
                  <a:gd name="T1" fmla="*/ 1 h 4852"/>
                  <a:gd name="T2" fmla="*/ 0 w 2292"/>
                  <a:gd name="T3" fmla="*/ 1 h 4852"/>
                  <a:gd name="T4" fmla="*/ 0 w 2292"/>
                  <a:gd name="T5" fmla="*/ 1 h 4852"/>
                  <a:gd name="T6" fmla="*/ 0 w 2292"/>
                  <a:gd name="T7" fmla="*/ 1 h 4852"/>
                  <a:gd name="T8" fmla="*/ 0 w 2292"/>
                  <a:gd name="T9" fmla="*/ 1 h 4852"/>
                  <a:gd name="T10" fmla="*/ 0 w 2292"/>
                  <a:gd name="T11" fmla="*/ 2 h 4852"/>
                  <a:gd name="T12" fmla="*/ 0 w 2292"/>
                  <a:gd name="T13" fmla="*/ 2 h 4852"/>
                  <a:gd name="T14" fmla="*/ 0 w 2292"/>
                  <a:gd name="T15" fmla="*/ 2 h 4852"/>
                  <a:gd name="T16" fmla="*/ 0 w 2292"/>
                  <a:gd name="T17" fmla="*/ 2 h 4852"/>
                  <a:gd name="T18" fmla="*/ 0 w 2292"/>
                  <a:gd name="T19" fmla="*/ 2 h 4852"/>
                  <a:gd name="T20" fmla="*/ 0 w 2292"/>
                  <a:gd name="T21" fmla="*/ 2 h 4852"/>
                  <a:gd name="T22" fmla="*/ 0 w 2292"/>
                  <a:gd name="T23" fmla="*/ 1 h 4852"/>
                  <a:gd name="T24" fmla="*/ 1 w 2292"/>
                  <a:gd name="T25" fmla="*/ 2 h 4852"/>
                  <a:gd name="T26" fmla="*/ 1 w 2292"/>
                  <a:gd name="T27" fmla="*/ 2 h 4852"/>
                  <a:gd name="T28" fmla="*/ 1 w 2292"/>
                  <a:gd name="T29" fmla="*/ 2 h 4852"/>
                  <a:gd name="T30" fmla="*/ 1 w 2292"/>
                  <a:gd name="T31" fmla="*/ 2 h 4852"/>
                  <a:gd name="T32" fmla="*/ 1 w 2292"/>
                  <a:gd name="T33" fmla="*/ 2 h 4852"/>
                  <a:gd name="T34" fmla="*/ 1 w 2292"/>
                  <a:gd name="T35" fmla="*/ 2 h 4852"/>
                  <a:gd name="T36" fmla="*/ 1 w 2292"/>
                  <a:gd name="T37" fmla="*/ 2 h 4852"/>
                  <a:gd name="T38" fmla="*/ 1 w 2292"/>
                  <a:gd name="T39" fmla="*/ 2 h 4852"/>
                  <a:gd name="T40" fmla="*/ 1 w 2292"/>
                  <a:gd name="T41" fmla="*/ 2 h 4852"/>
                  <a:gd name="T42" fmla="*/ 1 w 2292"/>
                  <a:gd name="T43" fmla="*/ 3 h 4852"/>
                  <a:gd name="T44" fmla="*/ 1 w 2292"/>
                  <a:gd name="T45" fmla="*/ 3 h 4852"/>
                  <a:gd name="T46" fmla="*/ 1 w 2292"/>
                  <a:gd name="T47" fmla="*/ 3 h 4852"/>
                  <a:gd name="T48" fmla="*/ 1 w 2292"/>
                  <a:gd name="T49" fmla="*/ 1 h 4852"/>
                  <a:gd name="T50" fmla="*/ 1 w 2292"/>
                  <a:gd name="T51" fmla="*/ 2 h 4852"/>
                  <a:gd name="T52" fmla="*/ 1 w 2292"/>
                  <a:gd name="T53" fmla="*/ 2 h 4852"/>
                  <a:gd name="T54" fmla="*/ 1 w 2292"/>
                  <a:gd name="T55" fmla="*/ 2 h 4852"/>
                  <a:gd name="T56" fmla="*/ 1 w 2292"/>
                  <a:gd name="T57" fmla="*/ 2 h 4852"/>
                  <a:gd name="T58" fmla="*/ 1 w 2292"/>
                  <a:gd name="T59" fmla="*/ 2 h 4852"/>
                  <a:gd name="T60" fmla="*/ 1 w 2292"/>
                  <a:gd name="T61" fmla="*/ 1 h 4852"/>
                  <a:gd name="T62" fmla="*/ 1 w 2292"/>
                  <a:gd name="T63" fmla="*/ 1 h 4852"/>
                  <a:gd name="T64" fmla="*/ 1 w 2292"/>
                  <a:gd name="T65" fmla="*/ 1 h 4852"/>
                  <a:gd name="T66" fmla="*/ 1 w 2292"/>
                  <a:gd name="T67" fmla="*/ 1 h 4852"/>
                  <a:gd name="T68" fmla="*/ 1 w 2292"/>
                  <a:gd name="T69" fmla="*/ 1 h 4852"/>
                  <a:gd name="T70" fmla="*/ 1 w 2292"/>
                  <a:gd name="T71" fmla="*/ 1 h 4852"/>
                  <a:gd name="T72" fmla="*/ 1 w 2292"/>
                  <a:gd name="T73" fmla="*/ 0 h 4852"/>
                  <a:gd name="T74" fmla="*/ 1 w 2292"/>
                  <a:gd name="T75" fmla="*/ 0 h 4852"/>
                  <a:gd name="T76" fmla="*/ 1 w 2292"/>
                  <a:gd name="T77" fmla="*/ 0 h 4852"/>
                  <a:gd name="T78" fmla="*/ 1 w 2292"/>
                  <a:gd name="T79" fmla="*/ 0 h 4852"/>
                  <a:gd name="T80" fmla="*/ 1 w 2292"/>
                  <a:gd name="T81" fmla="*/ 0 h 4852"/>
                  <a:gd name="T82" fmla="*/ 1 w 2292"/>
                  <a:gd name="T83" fmla="*/ 0 h 4852"/>
                  <a:gd name="T84" fmla="*/ 1 w 2292"/>
                  <a:gd name="T85" fmla="*/ 0 h 4852"/>
                  <a:gd name="T86" fmla="*/ 1 w 2292"/>
                  <a:gd name="T87" fmla="*/ 0 h 4852"/>
                  <a:gd name="T88" fmla="*/ 1 w 2292"/>
                  <a:gd name="T89" fmla="*/ 0 h 4852"/>
                  <a:gd name="T90" fmla="*/ 1 w 2292"/>
                  <a:gd name="T91" fmla="*/ 0 h 4852"/>
                  <a:gd name="T92" fmla="*/ 1 w 2292"/>
                  <a:gd name="T93" fmla="*/ 1 h 4852"/>
                  <a:gd name="T94" fmla="*/ 1 w 2292"/>
                  <a:gd name="T95" fmla="*/ 1 h 4852"/>
                  <a:gd name="T96" fmla="*/ 0 w 2292"/>
                  <a:gd name="T97" fmla="*/ 1 h 4852"/>
                  <a:gd name="T98" fmla="*/ 0 w 2292"/>
                  <a:gd name="T99" fmla="*/ 0 h 4852"/>
                  <a:gd name="T100" fmla="*/ 0 w 2292"/>
                  <a:gd name="T101" fmla="*/ 0 h 4852"/>
                  <a:gd name="T102" fmla="*/ 0 w 2292"/>
                  <a:gd name="T103" fmla="*/ 0 h 4852"/>
                  <a:gd name="T104" fmla="*/ 0 w 2292"/>
                  <a:gd name="T105" fmla="*/ 0 h 4852"/>
                  <a:gd name="T106" fmla="*/ 0 w 2292"/>
                  <a:gd name="T107" fmla="*/ 0 h 4852"/>
                  <a:gd name="T108" fmla="*/ 0 w 2292"/>
                  <a:gd name="T109" fmla="*/ 0 h 4852"/>
                  <a:gd name="T110" fmla="*/ 0 w 2292"/>
                  <a:gd name="T111" fmla="*/ 0 h 4852"/>
                  <a:gd name="T112" fmla="*/ 0 w 2292"/>
                  <a:gd name="T113" fmla="*/ 0 h 4852"/>
                  <a:gd name="T114" fmla="*/ 1 w 2292"/>
                  <a:gd name="T115" fmla="*/ 0 h 485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292"/>
                  <a:gd name="T175" fmla="*/ 0 h 4852"/>
                  <a:gd name="T176" fmla="*/ 2292 w 2292"/>
                  <a:gd name="T177" fmla="*/ 4852 h 485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292" h="4852">
                    <a:moveTo>
                      <a:pt x="323" y="1187"/>
                    </a:moveTo>
                    <a:lnTo>
                      <a:pt x="294" y="1189"/>
                    </a:lnTo>
                    <a:lnTo>
                      <a:pt x="267" y="1195"/>
                    </a:lnTo>
                    <a:lnTo>
                      <a:pt x="238" y="1205"/>
                    </a:lnTo>
                    <a:lnTo>
                      <a:pt x="209" y="1217"/>
                    </a:lnTo>
                    <a:lnTo>
                      <a:pt x="181" y="1233"/>
                    </a:lnTo>
                    <a:lnTo>
                      <a:pt x="155" y="1252"/>
                    </a:lnTo>
                    <a:lnTo>
                      <a:pt x="129" y="1272"/>
                    </a:lnTo>
                    <a:lnTo>
                      <a:pt x="105" y="1295"/>
                    </a:lnTo>
                    <a:lnTo>
                      <a:pt x="84" y="1319"/>
                    </a:lnTo>
                    <a:lnTo>
                      <a:pt x="63" y="1346"/>
                    </a:lnTo>
                    <a:lnTo>
                      <a:pt x="45" y="1375"/>
                    </a:lnTo>
                    <a:lnTo>
                      <a:pt x="29" y="1404"/>
                    </a:lnTo>
                    <a:lnTo>
                      <a:pt x="17" y="1433"/>
                    </a:lnTo>
                    <a:lnTo>
                      <a:pt x="8" y="1464"/>
                    </a:lnTo>
                    <a:lnTo>
                      <a:pt x="3" y="1494"/>
                    </a:lnTo>
                    <a:lnTo>
                      <a:pt x="0" y="1525"/>
                    </a:lnTo>
                    <a:lnTo>
                      <a:pt x="0" y="2935"/>
                    </a:lnTo>
                    <a:lnTo>
                      <a:pt x="3" y="2966"/>
                    </a:lnTo>
                    <a:lnTo>
                      <a:pt x="10" y="2998"/>
                    </a:lnTo>
                    <a:lnTo>
                      <a:pt x="21" y="3029"/>
                    </a:lnTo>
                    <a:lnTo>
                      <a:pt x="37" y="3059"/>
                    </a:lnTo>
                    <a:lnTo>
                      <a:pt x="56" y="3089"/>
                    </a:lnTo>
                    <a:lnTo>
                      <a:pt x="78" y="3117"/>
                    </a:lnTo>
                    <a:lnTo>
                      <a:pt x="102" y="3143"/>
                    </a:lnTo>
                    <a:lnTo>
                      <a:pt x="128" y="3169"/>
                    </a:lnTo>
                    <a:lnTo>
                      <a:pt x="157" y="3192"/>
                    </a:lnTo>
                    <a:lnTo>
                      <a:pt x="187" y="3212"/>
                    </a:lnTo>
                    <a:lnTo>
                      <a:pt x="217" y="3231"/>
                    </a:lnTo>
                    <a:lnTo>
                      <a:pt x="249" y="3246"/>
                    </a:lnTo>
                    <a:lnTo>
                      <a:pt x="281" y="3259"/>
                    </a:lnTo>
                    <a:lnTo>
                      <a:pt x="313" y="3269"/>
                    </a:lnTo>
                    <a:lnTo>
                      <a:pt x="343" y="3273"/>
                    </a:lnTo>
                    <a:lnTo>
                      <a:pt x="373" y="3276"/>
                    </a:lnTo>
                    <a:lnTo>
                      <a:pt x="373" y="1757"/>
                    </a:lnTo>
                    <a:lnTo>
                      <a:pt x="570" y="1758"/>
                    </a:lnTo>
                    <a:lnTo>
                      <a:pt x="574" y="4850"/>
                    </a:lnTo>
                    <a:lnTo>
                      <a:pt x="1072" y="4852"/>
                    </a:lnTo>
                    <a:lnTo>
                      <a:pt x="1070" y="2819"/>
                    </a:lnTo>
                    <a:lnTo>
                      <a:pt x="1252" y="2819"/>
                    </a:lnTo>
                    <a:lnTo>
                      <a:pt x="1252" y="2824"/>
                    </a:lnTo>
                    <a:lnTo>
                      <a:pt x="1252" y="2836"/>
                    </a:lnTo>
                    <a:lnTo>
                      <a:pt x="1252" y="2858"/>
                    </a:lnTo>
                    <a:lnTo>
                      <a:pt x="1252" y="2886"/>
                    </a:lnTo>
                    <a:lnTo>
                      <a:pt x="1252" y="2922"/>
                    </a:lnTo>
                    <a:lnTo>
                      <a:pt x="1253" y="2964"/>
                    </a:lnTo>
                    <a:lnTo>
                      <a:pt x="1253" y="3012"/>
                    </a:lnTo>
                    <a:lnTo>
                      <a:pt x="1253" y="3065"/>
                    </a:lnTo>
                    <a:lnTo>
                      <a:pt x="1253" y="3124"/>
                    </a:lnTo>
                    <a:lnTo>
                      <a:pt x="1253" y="3188"/>
                    </a:lnTo>
                    <a:lnTo>
                      <a:pt x="1255" y="3257"/>
                    </a:lnTo>
                    <a:lnTo>
                      <a:pt x="1255" y="3329"/>
                    </a:lnTo>
                    <a:lnTo>
                      <a:pt x="1255" y="3404"/>
                    </a:lnTo>
                    <a:lnTo>
                      <a:pt x="1255" y="3482"/>
                    </a:lnTo>
                    <a:lnTo>
                      <a:pt x="1256" y="3563"/>
                    </a:lnTo>
                    <a:lnTo>
                      <a:pt x="1256" y="3645"/>
                    </a:lnTo>
                    <a:lnTo>
                      <a:pt x="1256" y="3729"/>
                    </a:lnTo>
                    <a:lnTo>
                      <a:pt x="1257" y="3814"/>
                    </a:lnTo>
                    <a:lnTo>
                      <a:pt x="1257" y="3900"/>
                    </a:lnTo>
                    <a:lnTo>
                      <a:pt x="1257" y="3985"/>
                    </a:lnTo>
                    <a:lnTo>
                      <a:pt x="1257" y="4071"/>
                    </a:lnTo>
                    <a:lnTo>
                      <a:pt x="1258" y="4155"/>
                    </a:lnTo>
                    <a:lnTo>
                      <a:pt x="1258" y="4238"/>
                    </a:lnTo>
                    <a:lnTo>
                      <a:pt x="1258" y="4319"/>
                    </a:lnTo>
                    <a:lnTo>
                      <a:pt x="1258" y="4399"/>
                    </a:lnTo>
                    <a:lnTo>
                      <a:pt x="1258" y="4475"/>
                    </a:lnTo>
                    <a:lnTo>
                      <a:pt x="1259" y="4548"/>
                    </a:lnTo>
                    <a:lnTo>
                      <a:pt x="1259" y="4618"/>
                    </a:lnTo>
                    <a:lnTo>
                      <a:pt x="1259" y="4683"/>
                    </a:lnTo>
                    <a:lnTo>
                      <a:pt x="1259" y="4744"/>
                    </a:lnTo>
                    <a:lnTo>
                      <a:pt x="1259" y="4800"/>
                    </a:lnTo>
                    <a:lnTo>
                      <a:pt x="1259" y="4850"/>
                    </a:lnTo>
                    <a:lnTo>
                      <a:pt x="1721" y="4852"/>
                    </a:lnTo>
                    <a:lnTo>
                      <a:pt x="1724" y="1757"/>
                    </a:lnTo>
                    <a:lnTo>
                      <a:pt x="1920" y="1757"/>
                    </a:lnTo>
                    <a:lnTo>
                      <a:pt x="1920" y="3236"/>
                    </a:lnTo>
                    <a:lnTo>
                      <a:pt x="1949" y="3234"/>
                    </a:lnTo>
                    <a:lnTo>
                      <a:pt x="1979" y="3229"/>
                    </a:lnTo>
                    <a:lnTo>
                      <a:pt x="2010" y="3220"/>
                    </a:lnTo>
                    <a:lnTo>
                      <a:pt x="2041" y="3208"/>
                    </a:lnTo>
                    <a:lnTo>
                      <a:pt x="2074" y="3194"/>
                    </a:lnTo>
                    <a:lnTo>
                      <a:pt x="2104" y="3177"/>
                    </a:lnTo>
                    <a:lnTo>
                      <a:pt x="2134" y="3158"/>
                    </a:lnTo>
                    <a:lnTo>
                      <a:pt x="2163" y="3136"/>
                    </a:lnTo>
                    <a:lnTo>
                      <a:pt x="2190" y="3112"/>
                    </a:lnTo>
                    <a:lnTo>
                      <a:pt x="2214" y="3087"/>
                    </a:lnTo>
                    <a:lnTo>
                      <a:pt x="2236" y="3059"/>
                    </a:lnTo>
                    <a:lnTo>
                      <a:pt x="2255" y="3031"/>
                    </a:lnTo>
                    <a:lnTo>
                      <a:pt x="2270" y="3002"/>
                    </a:lnTo>
                    <a:lnTo>
                      <a:pt x="2282" y="2972"/>
                    </a:lnTo>
                    <a:lnTo>
                      <a:pt x="2290" y="2941"/>
                    </a:lnTo>
                    <a:lnTo>
                      <a:pt x="2292" y="2910"/>
                    </a:lnTo>
                    <a:lnTo>
                      <a:pt x="2292" y="1500"/>
                    </a:lnTo>
                    <a:lnTo>
                      <a:pt x="2290" y="1470"/>
                    </a:lnTo>
                    <a:lnTo>
                      <a:pt x="2285" y="1439"/>
                    </a:lnTo>
                    <a:lnTo>
                      <a:pt x="2276" y="1410"/>
                    </a:lnTo>
                    <a:lnTo>
                      <a:pt x="2265" y="1382"/>
                    </a:lnTo>
                    <a:lnTo>
                      <a:pt x="2251" y="1354"/>
                    </a:lnTo>
                    <a:lnTo>
                      <a:pt x="2234" y="1329"/>
                    </a:lnTo>
                    <a:lnTo>
                      <a:pt x="2215" y="1304"/>
                    </a:lnTo>
                    <a:lnTo>
                      <a:pt x="2194" y="1282"/>
                    </a:lnTo>
                    <a:lnTo>
                      <a:pt x="2171" y="1262"/>
                    </a:lnTo>
                    <a:lnTo>
                      <a:pt x="2146" y="1242"/>
                    </a:lnTo>
                    <a:lnTo>
                      <a:pt x="2121" y="1227"/>
                    </a:lnTo>
                    <a:lnTo>
                      <a:pt x="2093" y="1212"/>
                    </a:lnTo>
                    <a:lnTo>
                      <a:pt x="2065" y="1201"/>
                    </a:lnTo>
                    <a:lnTo>
                      <a:pt x="2038" y="1194"/>
                    </a:lnTo>
                    <a:lnTo>
                      <a:pt x="2009" y="1188"/>
                    </a:lnTo>
                    <a:lnTo>
                      <a:pt x="1980" y="1187"/>
                    </a:lnTo>
                    <a:lnTo>
                      <a:pt x="323" y="1187"/>
                    </a:lnTo>
                    <a:close/>
                    <a:moveTo>
                      <a:pt x="1106" y="0"/>
                    </a:moveTo>
                    <a:lnTo>
                      <a:pt x="1153" y="3"/>
                    </a:lnTo>
                    <a:lnTo>
                      <a:pt x="1199" y="10"/>
                    </a:lnTo>
                    <a:lnTo>
                      <a:pt x="1244" y="23"/>
                    </a:lnTo>
                    <a:lnTo>
                      <a:pt x="1286" y="40"/>
                    </a:lnTo>
                    <a:lnTo>
                      <a:pt x="1326" y="60"/>
                    </a:lnTo>
                    <a:lnTo>
                      <a:pt x="1364" y="86"/>
                    </a:lnTo>
                    <a:lnTo>
                      <a:pt x="1399" y="115"/>
                    </a:lnTo>
                    <a:lnTo>
                      <a:pt x="1432" y="147"/>
                    </a:lnTo>
                    <a:lnTo>
                      <a:pt x="1462" y="183"/>
                    </a:lnTo>
                    <a:lnTo>
                      <a:pt x="1488" y="222"/>
                    </a:lnTo>
                    <a:lnTo>
                      <a:pt x="1511" y="263"/>
                    </a:lnTo>
                    <a:lnTo>
                      <a:pt x="1531" y="306"/>
                    </a:lnTo>
                    <a:lnTo>
                      <a:pt x="1546" y="353"/>
                    </a:lnTo>
                    <a:lnTo>
                      <a:pt x="1557" y="400"/>
                    </a:lnTo>
                    <a:lnTo>
                      <a:pt x="1564" y="451"/>
                    </a:lnTo>
                    <a:lnTo>
                      <a:pt x="1567" y="501"/>
                    </a:lnTo>
                    <a:lnTo>
                      <a:pt x="1564" y="552"/>
                    </a:lnTo>
                    <a:lnTo>
                      <a:pt x="1557" y="603"/>
                    </a:lnTo>
                    <a:lnTo>
                      <a:pt x="1546" y="651"/>
                    </a:lnTo>
                    <a:lnTo>
                      <a:pt x="1531" y="697"/>
                    </a:lnTo>
                    <a:lnTo>
                      <a:pt x="1511" y="740"/>
                    </a:lnTo>
                    <a:lnTo>
                      <a:pt x="1488" y="782"/>
                    </a:lnTo>
                    <a:lnTo>
                      <a:pt x="1462" y="821"/>
                    </a:lnTo>
                    <a:lnTo>
                      <a:pt x="1432" y="857"/>
                    </a:lnTo>
                    <a:lnTo>
                      <a:pt x="1399" y="889"/>
                    </a:lnTo>
                    <a:lnTo>
                      <a:pt x="1364" y="918"/>
                    </a:lnTo>
                    <a:lnTo>
                      <a:pt x="1326" y="944"/>
                    </a:lnTo>
                    <a:lnTo>
                      <a:pt x="1286" y="965"/>
                    </a:lnTo>
                    <a:lnTo>
                      <a:pt x="1244" y="982"/>
                    </a:lnTo>
                    <a:lnTo>
                      <a:pt x="1199" y="994"/>
                    </a:lnTo>
                    <a:lnTo>
                      <a:pt x="1153" y="1003"/>
                    </a:lnTo>
                    <a:lnTo>
                      <a:pt x="1106" y="1005"/>
                    </a:lnTo>
                    <a:lnTo>
                      <a:pt x="1059" y="1003"/>
                    </a:lnTo>
                    <a:lnTo>
                      <a:pt x="1014" y="994"/>
                    </a:lnTo>
                    <a:lnTo>
                      <a:pt x="970" y="982"/>
                    </a:lnTo>
                    <a:lnTo>
                      <a:pt x="928" y="965"/>
                    </a:lnTo>
                    <a:lnTo>
                      <a:pt x="887" y="944"/>
                    </a:lnTo>
                    <a:lnTo>
                      <a:pt x="850" y="918"/>
                    </a:lnTo>
                    <a:lnTo>
                      <a:pt x="814" y="889"/>
                    </a:lnTo>
                    <a:lnTo>
                      <a:pt x="781" y="857"/>
                    </a:lnTo>
                    <a:lnTo>
                      <a:pt x="751" y="821"/>
                    </a:lnTo>
                    <a:lnTo>
                      <a:pt x="725" y="782"/>
                    </a:lnTo>
                    <a:lnTo>
                      <a:pt x="702" y="740"/>
                    </a:lnTo>
                    <a:lnTo>
                      <a:pt x="681" y="697"/>
                    </a:lnTo>
                    <a:lnTo>
                      <a:pt x="666" y="651"/>
                    </a:lnTo>
                    <a:lnTo>
                      <a:pt x="655" y="603"/>
                    </a:lnTo>
                    <a:lnTo>
                      <a:pt x="647" y="552"/>
                    </a:lnTo>
                    <a:lnTo>
                      <a:pt x="645" y="501"/>
                    </a:lnTo>
                    <a:lnTo>
                      <a:pt x="647" y="451"/>
                    </a:lnTo>
                    <a:lnTo>
                      <a:pt x="655" y="400"/>
                    </a:lnTo>
                    <a:lnTo>
                      <a:pt x="666" y="353"/>
                    </a:lnTo>
                    <a:lnTo>
                      <a:pt x="681" y="306"/>
                    </a:lnTo>
                    <a:lnTo>
                      <a:pt x="702" y="263"/>
                    </a:lnTo>
                    <a:lnTo>
                      <a:pt x="725" y="222"/>
                    </a:lnTo>
                    <a:lnTo>
                      <a:pt x="751" y="183"/>
                    </a:lnTo>
                    <a:lnTo>
                      <a:pt x="781" y="147"/>
                    </a:lnTo>
                    <a:lnTo>
                      <a:pt x="814" y="115"/>
                    </a:lnTo>
                    <a:lnTo>
                      <a:pt x="850" y="86"/>
                    </a:lnTo>
                    <a:lnTo>
                      <a:pt x="887" y="60"/>
                    </a:lnTo>
                    <a:lnTo>
                      <a:pt x="928" y="40"/>
                    </a:lnTo>
                    <a:lnTo>
                      <a:pt x="970" y="23"/>
                    </a:lnTo>
                    <a:lnTo>
                      <a:pt x="1014" y="10"/>
                    </a:lnTo>
                    <a:lnTo>
                      <a:pt x="1059" y="3"/>
                    </a:lnTo>
                    <a:lnTo>
                      <a:pt x="1106" y="0"/>
                    </a:lnTo>
                    <a:close/>
                  </a:path>
                </a:pathLst>
              </a:custGeom>
              <a:solidFill>
                <a:schemeClr val="hlink"/>
              </a:solidFill>
              <a:ln w="9525" cap="flat" cmpd="sng">
                <a:solidFill>
                  <a:srgbClr val="777777"/>
                </a:solidFill>
                <a:prstDash val="solid"/>
                <a:round/>
                <a:headEnd type="none" w="med" len="med"/>
                <a:tailEnd type="none" w="med" len="med"/>
              </a:ln>
            </p:spPr>
            <p:txBody>
              <a:bodyPr/>
              <a:lstStyle/>
              <a:p>
                <a:endParaRPr lang="fr-FR" dirty="0">
                  <a:latin typeface="Calibri" panose="020F0502020204030204" pitchFamily="34" charset="0"/>
                </a:endParaRPr>
              </a:p>
            </p:txBody>
          </p:sp>
          <p:sp>
            <p:nvSpPr>
              <p:cNvPr id="48171" name="Freeform 32"/>
              <p:cNvSpPr>
                <a:spLocks noEditPoints="1"/>
              </p:cNvSpPr>
              <p:nvPr/>
            </p:nvSpPr>
            <p:spPr bwMode="auto">
              <a:xfrm>
                <a:off x="4000" y="1253"/>
                <a:ext cx="190" cy="401"/>
              </a:xfrm>
              <a:custGeom>
                <a:avLst/>
                <a:gdLst>
                  <a:gd name="T0" fmla="*/ 0 w 2292"/>
                  <a:gd name="T1" fmla="*/ 1 h 4852"/>
                  <a:gd name="T2" fmla="*/ 0 w 2292"/>
                  <a:gd name="T3" fmla="*/ 1 h 4852"/>
                  <a:gd name="T4" fmla="*/ 0 w 2292"/>
                  <a:gd name="T5" fmla="*/ 1 h 4852"/>
                  <a:gd name="T6" fmla="*/ 0 w 2292"/>
                  <a:gd name="T7" fmla="*/ 1 h 4852"/>
                  <a:gd name="T8" fmla="*/ 0 w 2292"/>
                  <a:gd name="T9" fmla="*/ 1 h 4852"/>
                  <a:gd name="T10" fmla="*/ 0 w 2292"/>
                  <a:gd name="T11" fmla="*/ 2 h 4852"/>
                  <a:gd name="T12" fmla="*/ 0 w 2292"/>
                  <a:gd name="T13" fmla="*/ 2 h 4852"/>
                  <a:gd name="T14" fmla="*/ 0 w 2292"/>
                  <a:gd name="T15" fmla="*/ 2 h 4852"/>
                  <a:gd name="T16" fmla="*/ 0 w 2292"/>
                  <a:gd name="T17" fmla="*/ 2 h 4852"/>
                  <a:gd name="T18" fmla="*/ 0 w 2292"/>
                  <a:gd name="T19" fmla="*/ 2 h 4852"/>
                  <a:gd name="T20" fmla="*/ 0 w 2292"/>
                  <a:gd name="T21" fmla="*/ 2 h 4852"/>
                  <a:gd name="T22" fmla="*/ 0 w 2292"/>
                  <a:gd name="T23" fmla="*/ 1 h 4852"/>
                  <a:gd name="T24" fmla="*/ 1 w 2292"/>
                  <a:gd name="T25" fmla="*/ 2 h 4852"/>
                  <a:gd name="T26" fmla="*/ 1 w 2292"/>
                  <a:gd name="T27" fmla="*/ 2 h 4852"/>
                  <a:gd name="T28" fmla="*/ 1 w 2292"/>
                  <a:gd name="T29" fmla="*/ 2 h 4852"/>
                  <a:gd name="T30" fmla="*/ 1 w 2292"/>
                  <a:gd name="T31" fmla="*/ 2 h 4852"/>
                  <a:gd name="T32" fmla="*/ 1 w 2292"/>
                  <a:gd name="T33" fmla="*/ 2 h 4852"/>
                  <a:gd name="T34" fmla="*/ 1 w 2292"/>
                  <a:gd name="T35" fmla="*/ 2 h 4852"/>
                  <a:gd name="T36" fmla="*/ 1 w 2292"/>
                  <a:gd name="T37" fmla="*/ 2 h 4852"/>
                  <a:gd name="T38" fmla="*/ 1 w 2292"/>
                  <a:gd name="T39" fmla="*/ 2 h 4852"/>
                  <a:gd name="T40" fmla="*/ 1 w 2292"/>
                  <a:gd name="T41" fmla="*/ 2 h 4852"/>
                  <a:gd name="T42" fmla="*/ 1 w 2292"/>
                  <a:gd name="T43" fmla="*/ 3 h 4852"/>
                  <a:gd name="T44" fmla="*/ 1 w 2292"/>
                  <a:gd name="T45" fmla="*/ 3 h 4852"/>
                  <a:gd name="T46" fmla="*/ 1 w 2292"/>
                  <a:gd name="T47" fmla="*/ 3 h 4852"/>
                  <a:gd name="T48" fmla="*/ 1 w 2292"/>
                  <a:gd name="T49" fmla="*/ 1 h 4852"/>
                  <a:gd name="T50" fmla="*/ 1 w 2292"/>
                  <a:gd name="T51" fmla="*/ 2 h 4852"/>
                  <a:gd name="T52" fmla="*/ 1 w 2292"/>
                  <a:gd name="T53" fmla="*/ 2 h 4852"/>
                  <a:gd name="T54" fmla="*/ 1 w 2292"/>
                  <a:gd name="T55" fmla="*/ 2 h 4852"/>
                  <a:gd name="T56" fmla="*/ 1 w 2292"/>
                  <a:gd name="T57" fmla="*/ 2 h 4852"/>
                  <a:gd name="T58" fmla="*/ 1 w 2292"/>
                  <a:gd name="T59" fmla="*/ 2 h 4852"/>
                  <a:gd name="T60" fmla="*/ 1 w 2292"/>
                  <a:gd name="T61" fmla="*/ 1 h 4852"/>
                  <a:gd name="T62" fmla="*/ 1 w 2292"/>
                  <a:gd name="T63" fmla="*/ 1 h 4852"/>
                  <a:gd name="T64" fmla="*/ 1 w 2292"/>
                  <a:gd name="T65" fmla="*/ 1 h 4852"/>
                  <a:gd name="T66" fmla="*/ 1 w 2292"/>
                  <a:gd name="T67" fmla="*/ 1 h 4852"/>
                  <a:gd name="T68" fmla="*/ 1 w 2292"/>
                  <a:gd name="T69" fmla="*/ 1 h 4852"/>
                  <a:gd name="T70" fmla="*/ 1 w 2292"/>
                  <a:gd name="T71" fmla="*/ 1 h 4852"/>
                  <a:gd name="T72" fmla="*/ 1 w 2292"/>
                  <a:gd name="T73" fmla="*/ 0 h 4852"/>
                  <a:gd name="T74" fmla="*/ 1 w 2292"/>
                  <a:gd name="T75" fmla="*/ 0 h 4852"/>
                  <a:gd name="T76" fmla="*/ 1 w 2292"/>
                  <a:gd name="T77" fmla="*/ 0 h 4852"/>
                  <a:gd name="T78" fmla="*/ 1 w 2292"/>
                  <a:gd name="T79" fmla="*/ 0 h 4852"/>
                  <a:gd name="T80" fmla="*/ 1 w 2292"/>
                  <a:gd name="T81" fmla="*/ 0 h 4852"/>
                  <a:gd name="T82" fmla="*/ 1 w 2292"/>
                  <a:gd name="T83" fmla="*/ 0 h 4852"/>
                  <a:gd name="T84" fmla="*/ 1 w 2292"/>
                  <a:gd name="T85" fmla="*/ 0 h 4852"/>
                  <a:gd name="T86" fmla="*/ 1 w 2292"/>
                  <a:gd name="T87" fmla="*/ 0 h 4852"/>
                  <a:gd name="T88" fmla="*/ 1 w 2292"/>
                  <a:gd name="T89" fmla="*/ 0 h 4852"/>
                  <a:gd name="T90" fmla="*/ 1 w 2292"/>
                  <a:gd name="T91" fmla="*/ 0 h 4852"/>
                  <a:gd name="T92" fmla="*/ 1 w 2292"/>
                  <a:gd name="T93" fmla="*/ 1 h 4852"/>
                  <a:gd name="T94" fmla="*/ 1 w 2292"/>
                  <a:gd name="T95" fmla="*/ 1 h 4852"/>
                  <a:gd name="T96" fmla="*/ 0 w 2292"/>
                  <a:gd name="T97" fmla="*/ 1 h 4852"/>
                  <a:gd name="T98" fmla="*/ 0 w 2292"/>
                  <a:gd name="T99" fmla="*/ 0 h 4852"/>
                  <a:gd name="T100" fmla="*/ 0 w 2292"/>
                  <a:gd name="T101" fmla="*/ 0 h 4852"/>
                  <a:gd name="T102" fmla="*/ 0 w 2292"/>
                  <a:gd name="T103" fmla="*/ 0 h 4852"/>
                  <a:gd name="T104" fmla="*/ 0 w 2292"/>
                  <a:gd name="T105" fmla="*/ 0 h 4852"/>
                  <a:gd name="T106" fmla="*/ 0 w 2292"/>
                  <a:gd name="T107" fmla="*/ 0 h 4852"/>
                  <a:gd name="T108" fmla="*/ 0 w 2292"/>
                  <a:gd name="T109" fmla="*/ 0 h 4852"/>
                  <a:gd name="T110" fmla="*/ 0 w 2292"/>
                  <a:gd name="T111" fmla="*/ 0 h 4852"/>
                  <a:gd name="T112" fmla="*/ 0 w 2292"/>
                  <a:gd name="T113" fmla="*/ 0 h 4852"/>
                  <a:gd name="T114" fmla="*/ 1 w 2292"/>
                  <a:gd name="T115" fmla="*/ 0 h 485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292"/>
                  <a:gd name="T175" fmla="*/ 0 h 4852"/>
                  <a:gd name="T176" fmla="*/ 2292 w 2292"/>
                  <a:gd name="T177" fmla="*/ 4852 h 485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292" h="4852">
                    <a:moveTo>
                      <a:pt x="323" y="1187"/>
                    </a:moveTo>
                    <a:lnTo>
                      <a:pt x="294" y="1189"/>
                    </a:lnTo>
                    <a:lnTo>
                      <a:pt x="267" y="1195"/>
                    </a:lnTo>
                    <a:lnTo>
                      <a:pt x="238" y="1205"/>
                    </a:lnTo>
                    <a:lnTo>
                      <a:pt x="209" y="1217"/>
                    </a:lnTo>
                    <a:lnTo>
                      <a:pt x="181" y="1233"/>
                    </a:lnTo>
                    <a:lnTo>
                      <a:pt x="155" y="1252"/>
                    </a:lnTo>
                    <a:lnTo>
                      <a:pt x="129" y="1272"/>
                    </a:lnTo>
                    <a:lnTo>
                      <a:pt x="105" y="1295"/>
                    </a:lnTo>
                    <a:lnTo>
                      <a:pt x="84" y="1319"/>
                    </a:lnTo>
                    <a:lnTo>
                      <a:pt x="63" y="1346"/>
                    </a:lnTo>
                    <a:lnTo>
                      <a:pt x="45" y="1375"/>
                    </a:lnTo>
                    <a:lnTo>
                      <a:pt x="29" y="1404"/>
                    </a:lnTo>
                    <a:lnTo>
                      <a:pt x="17" y="1433"/>
                    </a:lnTo>
                    <a:lnTo>
                      <a:pt x="8" y="1464"/>
                    </a:lnTo>
                    <a:lnTo>
                      <a:pt x="3" y="1494"/>
                    </a:lnTo>
                    <a:lnTo>
                      <a:pt x="0" y="1525"/>
                    </a:lnTo>
                    <a:lnTo>
                      <a:pt x="0" y="2935"/>
                    </a:lnTo>
                    <a:lnTo>
                      <a:pt x="3" y="2966"/>
                    </a:lnTo>
                    <a:lnTo>
                      <a:pt x="10" y="2998"/>
                    </a:lnTo>
                    <a:lnTo>
                      <a:pt x="21" y="3029"/>
                    </a:lnTo>
                    <a:lnTo>
                      <a:pt x="37" y="3059"/>
                    </a:lnTo>
                    <a:lnTo>
                      <a:pt x="56" y="3089"/>
                    </a:lnTo>
                    <a:lnTo>
                      <a:pt x="78" y="3117"/>
                    </a:lnTo>
                    <a:lnTo>
                      <a:pt x="102" y="3143"/>
                    </a:lnTo>
                    <a:lnTo>
                      <a:pt x="128" y="3169"/>
                    </a:lnTo>
                    <a:lnTo>
                      <a:pt x="157" y="3192"/>
                    </a:lnTo>
                    <a:lnTo>
                      <a:pt x="187" y="3212"/>
                    </a:lnTo>
                    <a:lnTo>
                      <a:pt x="217" y="3231"/>
                    </a:lnTo>
                    <a:lnTo>
                      <a:pt x="249" y="3246"/>
                    </a:lnTo>
                    <a:lnTo>
                      <a:pt x="281" y="3259"/>
                    </a:lnTo>
                    <a:lnTo>
                      <a:pt x="313" y="3269"/>
                    </a:lnTo>
                    <a:lnTo>
                      <a:pt x="343" y="3273"/>
                    </a:lnTo>
                    <a:lnTo>
                      <a:pt x="373" y="3276"/>
                    </a:lnTo>
                    <a:lnTo>
                      <a:pt x="373" y="1757"/>
                    </a:lnTo>
                    <a:lnTo>
                      <a:pt x="570" y="1758"/>
                    </a:lnTo>
                    <a:lnTo>
                      <a:pt x="574" y="4850"/>
                    </a:lnTo>
                    <a:lnTo>
                      <a:pt x="1072" y="4852"/>
                    </a:lnTo>
                    <a:lnTo>
                      <a:pt x="1070" y="2819"/>
                    </a:lnTo>
                    <a:lnTo>
                      <a:pt x="1252" y="2819"/>
                    </a:lnTo>
                    <a:lnTo>
                      <a:pt x="1252" y="2824"/>
                    </a:lnTo>
                    <a:lnTo>
                      <a:pt x="1252" y="2836"/>
                    </a:lnTo>
                    <a:lnTo>
                      <a:pt x="1252" y="2858"/>
                    </a:lnTo>
                    <a:lnTo>
                      <a:pt x="1252" y="2886"/>
                    </a:lnTo>
                    <a:lnTo>
                      <a:pt x="1252" y="2922"/>
                    </a:lnTo>
                    <a:lnTo>
                      <a:pt x="1253" y="2964"/>
                    </a:lnTo>
                    <a:lnTo>
                      <a:pt x="1253" y="3012"/>
                    </a:lnTo>
                    <a:lnTo>
                      <a:pt x="1253" y="3065"/>
                    </a:lnTo>
                    <a:lnTo>
                      <a:pt x="1253" y="3124"/>
                    </a:lnTo>
                    <a:lnTo>
                      <a:pt x="1253" y="3188"/>
                    </a:lnTo>
                    <a:lnTo>
                      <a:pt x="1255" y="3257"/>
                    </a:lnTo>
                    <a:lnTo>
                      <a:pt x="1255" y="3329"/>
                    </a:lnTo>
                    <a:lnTo>
                      <a:pt x="1255" y="3404"/>
                    </a:lnTo>
                    <a:lnTo>
                      <a:pt x="1255" y="3482"/>
                    </a:lnTo>
                    <a:lnTo>
                      <a:pt x="1256" y="3563"/>
                    </a:lnTo>
                    <a:lnTo>
                      <a:pt x="1256" y="3645"/>
                    </a:lnTo>
                    <a:lnTo>
                      <a:pt x="1256" y="3729"/>
                    </a:lnTo>
                    <a:lnTo>
                      <a:pt x="1257" y="3814"/>
                    </a:lnTo>
                    <a:lnTo>
                      <a:pt x="1257" y="3900"/>
                    </a:lnTo>
                    <a:lnTo>
                      <a:pt x="1257" y="3985"/>
                    </a:lnTo>
                    <a:lnTo>
                      <a:pt x="1257" y="4071"/>
                    </a:lnTo>
                    <a:lnTo>
                      <a:pt x="1258" y="4155"/>
                    </a:lnTo>
                    <a:lnTo>
                      <a:pt x="1258" y="4238"/>
                    </a:lnTo>
                    <a:lnTo>
                      <a:pt x="1258" y="4319"/>
                    </a:lnTo>
                    <a:lnTo>
                      <a:pt x="1258" y="4399"/>
                    </a:lnTo>
                    <a:lnTo>
                      <a:pt x="1258" y="4475"/>
                    </a:lnTo>
                    <a:lnTo>
                      <a:pt x="1259" y="4548"/>
                    </a:lnTo>
                    <a:lnTo>
                      <a:pt x="1259" y="4618"/>
                    </a:lnTo>
                    <a:lnTo>
                      <a:pt x="1259" y="4683"/>
                    </a:lnTo>
                    <a:lnTo>
                      <a:pt x="1259" y="4744"/>
                    </a:lnTo>
                    <a:lnTo>
                      <a:pt x="1259" y="4800"/>
                    </a:lnTo>
                    <a:lnTo>
                      <a:pt x="1259" y="4850"/>
                    </a:lnTo>
                    <a:lnTo>
                      <a:pt x="1721" y="4852"/>
                    </a:lnTo>
                    <a:lnTo>
                      <a:pt x="1724" y="1757"/>
                    </a:lnTo>
                    <a:lnTo>
                      <a:pt x="1920" y="1757"/>
                    </a:lnTo>
                    <a:lnTo>
                      <a:pt x="1920" y="3236"/>
                    </a:lnTo>
                    <a:lnTo>
                      <a:pt x="1949" y="3234"/>
                    </a:lnTo>
                    <a:lnTo>
                      <a:pt x="1979" y="3229"/>
                    </a:lnTo>
                    <a:lnTo>
                      <a:pt x="2010" y="3220"/>
                    </a:lnTo>
                    <a:lnTo>
                      <a:pt x="2041" y="3208"/>
                    </a:lnTo>
                    <a:lnTo>
                      <a:pt x="2074" y="3194"/>
                    </a:lnTo>
                    <a:lnTo>
                      <a:pt x="2104" y="3177"/>
                    </a:lnTo>
                    <a:lnTo>
                      <a:pt x="2134" y="3158"/>
                    </a:lnTo>
                    <a:lnTo>
                      <a:pt x="2163" y="3136"/>
                    </a:lnTo>
                    <a:lnTo>
                      <a:pt x="2190" y="3112"/>
                    </a:lnTo>
                    <a:lnTo>
                      <a:pt x="2214" y="3087"/>
                    </a:lnTo>
                    <a:lnTo>
                      <a:pt x="2236" y="3059"/>
                    </a:lnTo>
                    <a:lnTo>
                      <a:pt x="2255" y="3031"/>
                    </a:lnTo>
                    <a:lnTo>
                      <a:pt x="2270" y="3002"/>
                    </a:lnTo>
                    <a:lnTo>
                      <a:pt x="2282" y="2972"/>
                    </a:lnTo>
                    <a:lnTo>
                      <a:pt x="2290" y="2941"/>
                    </a:lnTo>
                    <a:lnTo>
                      <a:pt x="2292" y="2910"/>
                    </a:lnTo>
                    <a:lnTo>
                      <a:pt x="2292" y="1500"/>
                    </a:lnTo>
                    <a:lnTo>
                      <a:pt x="2290" y="1470"/>
                    </a:lnTo>
                    <a:lnTo>
                      <a:pt x="2285" y="1439"/>
                    </a:lnTo>
                    <a:lnTo>
                      <a:pt x="2276" y="1410"/>
                    </a:lnTo>
                    <a:lnTo>
                      <a:pt x="2265" y="1382"/>
                    </a:lnTo>
                    <a:lnTo>
                      <a:pt x="2251" y="1354"/>
                    </a:lnTo>
                    <a:lnTo>
                      <a:pt x="2234" y="1329"/>
                    </a:lnTo>
                    <a:lnTo>
                      <a:pt x="2215" y="1304"/>
                    </a:lnTo>
                    <a:lnTo>
                      <a:pt x="2194" y="1282"/>
                    </a:lnTo>
                    <a:lnTo>
                      <a:pt x="2171" y="1262"/>
                    </a:lnTo>
                    <a:lnTo>
                      <a:pt x="2146" y="1242"/>
                    </a:lnTo>
                    <a:lnTo>
                      <a:pt x="2121" y="1227"/>
                    </a:lnTo>
                    <a:lnTo>
                      <a:pt x="2093" y="1212"/>
                    </a:lnTo>
                    <a:lnTo>
                      <a:pt x="2065" y="1201"/>
                    </a:lnTo>
                    <a:lnTo>
                      <a:pt x="2038" y="1194"/>
                    </a:lnTo>
                    <a:lnTo>
                      <a:pt x="2009" y="1188"/>
                    </a:lnTo>
                    <a:lnTo>
                      <a:pt x="1980" y="1187"/>
                    </a:lnTo>
                    <a:lnTo>
                      <a:pt x="323" y="1187"/>
                    </a:lnTo>
                    <a:close/>
                    <a:moveTo>
                      <a:pt x="1106" y="0"/>
                    </a:moveTo>
                    <a:lnTo>
                      <a:pt x="1153" y="3"/>
                    </a:lnTo>
                    <a:lnTo>
                      <a:pt x="1199" y="10"/>
                    </a:lnTo>
                    <a:lnTo>
                      <a:pt x="1244" y="23"/>
                    </a:lnTo>
                    <a:lnTo>
                      <a:pt x="1286" y="40"/>
                    </a:lnTo>
                    <a:lnTo>
                      <a:pt x="1326" y="60"/>
                    </a:lnTo>
                    <a:lnTo>
                      <a:pt x="1364" y="86"/>
                    </a:lnTo>
                    <a:lnTo>
                      <a:pt x="1399" y="115"/>
                    </a:lnTo>
                    <a:lnTo>
                      <a:pt x="1432" y="147"/>
                    </a:lnTo>
                    <a:lnTo>
                      <a:pt x="1462" y="183"/>
                    </a:lnTo>
                    <a:lnTo>
                      <a:pt x="1488" y="222"/>
                    </a:lnTo>
                    <a:lnTo>
                      <a:pt x="1511" y="263"/>
                    </a:lnTo>
                    <a:lnTo>
                      <a:pt x="1531" y="306"/>
                    </a:lnTo>
                    <a:lnTo>
                      <a:pt x="1546" y="353"/>
                    </a:lnTo>
                    <a:lnTo>
                      <a:pt x="1557" y="400"/>
                    </a:lnTo>
                    <a:lnTo>
                      <a:pt x="1564" y="451"/>
                    </a:lnTo>
                    <a:lnTo>
                      <a:pt x="1567" y="501"/>
                    </a:lnTo>
                    <a:lnTo>
                      <a:pt x="1564" y="552"/>
                    </a:lnTo>
                    <a:lnTo>
                      <a:pt x="1557" y="603"/>
                    </a:lnTo>
                    <a:lnTo>
                      <a:pt x="1546" y="651"/>
                    </a:lnTo>
                    <a:lnTo>
                      <a:pt x="1531" y="697"/>
                    </a:lnTo>
                    <a:lnTo>
                      <a:pt x="1511" y="740"/>
                    </a:lnTo>
                    <a:lnTo>
                      <a:pt x="1488" y="782"/>
                    </a:lnTo>
                    <a:lnTo>
                      <a:pt x="1462" y="821"/>
                    </a:lnTo>
                    <a:lnTo>
                      <a:pt x="1432" y="857"/>
                    </a:lnTo>
                    <a:lnTo>
                      <a:pt x="1399" y="889"/>
                    </a:lnTo>
                    <a:lnTo>
                      <a:pt x="1364" y="918"/>
                    </a:lnTo>
                    <a:lnTo>
                      <a:pt x="1326" y="944"/>
                    </a:lnTo>
                    <a:lnTo>
                      <a:pt x="1286" y="965"/>
                    </a:lnTo>
                    <a:lnTo>
                      <a:pt x="1244" y="982"/>
                    </a:lnTo>
                    <a:lnTo>
                      <a:pt x="1199" y="994"/>
                    </a:lnTo>
                    <a:lnTo>
                      <a:pt x="1153" y="1003"/>
                    </a:lnTo>
                    <a:lnTo>
                      <a:pt x="1106" y="1005"/>
                    </a:lnTo>
                    <a:lnTo>
                      <a:pt x="1059" y="1003"/>
                    </a:lnTo>
                    <a:lnTo>
                      <a:pt x="1014" y="994"/>
                    </a:lnTo>
                    <a:lnTo>
                      <a:pt x="970" y="982"/>
                    </a:lnTo>
                    <a:lnTo>
                      <a:pt x="928" y="965"/>
                    </a:lnTo>
                    <a:lnTo>
                      <a:pt x="887" y="944"/>
                    </a:lnTo>
                    <a:lnTo>
                      <a:pt x="850" y="918"/>
                    </a:lnTo>
                    <a:lnTo>
                      <a:pt x="814" y="889"/>
                    </a:lnTo>
                    <a:lnTo>
                      <a:pt x="781" y="857"/>
                    </a:lnTo>
                    <a:lnTo>
                      <a:pt x="751" y="821"/>
                    </a:lnTo>
                    <a:lnTo>
                      <a:pt x="725" y="782"/>
                    </a:lnTo>
                    <a:lnTo>
                      <a:pt x="702" y="740"/>
                    </a:lnTo>
                    <a:lnTo>
                      <a:pt x="681" y="697"/>
                    </a:lnTo>
                    <a:lnTo>
                      <a:pt x="666" y="651"/>
                    </a:lnTo>
                    <a:lnTo>
                      <a:pt x="655" y="603"/>
                    </a:lnTo>
                    <a:lnTo>
                      <a:pt x="647" y="552"/>
                    </a:lnTo>
                    <a:lnTo>
                      <a:pt x="645" y="501"/>
                    </a:lnTo>
                    <a:lnTo>
                      <a:pt x="647" y="451"/>
                    </a:lnTo>
                    <a:lnTo>
                      <a:pt x="655" y="400"/>
                    </a:lnTo>
                    <a:lnTo>
                      <a:pt x="666" y="353"/>
                    </a:lnTo>
                    <a:lnTo>
                      <a:pt x="681" y="306"/>
                    </a:lnTo>
                    <a:lnTo>
                      <a:pt x="702" y="263"/>
                    </a:lnTo>
                    <a:lnTo>
                      <a:pt x="725" y="222"/>
                    </a:lnTo>
                    <a:lnTo>
                      <a:pt x="751" y="183"/>
                    </a:lnTo>
                    <a:lnTo>
                      <a:pt x="781" y="147"/>
                    </a:lnTo>
                    <a:lnTo>
                      <a:pt x="814" y="115"/>
                    </a:lnTo>
                    <a:lnTo>
                      <a:pt x="850" y="86"/>
                    </a:lnTo>
                    <a:lnTo>
                      <a:pt x="887" y="60"/>
                    </a:lnTo>
                    <a:lnTo>
                      <a:pt x="928" y="40"/>
                    </a:lnTo>
                    <a:lnTo>
                      <a:pt x="970" y="23"/>
                    </a:lnTo>
                    <a:lnTo>
                      <a:pt x="1014" y="10"/>
                    </a:lnTo>
                    <a:lnTo>
                      <a:pt x="1059" y="3"/>
                    </a:lnTo>
                    <a:lnTo>
                      <a:pt x="1106" y="0"/>
                    </a:lnTo>
                    <a:close/>
                  </a:path>
                </a:pathLst>
              </a:custGeom>
              <a:solidFill>
                <a:schemeClr val="hlink"/>
              </a:solidFill>
              <a:ln w="9525" cap="flat" cmpd="sng">
                <a:solidFill>
                  <a:srgbClr val="777777"/>
                </a:solidFill>
                <a:prstDash val="solid"/>
                <a:round/>
                <a:headEnd type="none" w="med" len="med"/>
                <a:tailEnd type="none" w="med" len="med"/>
              </a:ln>
            </p:spPr>
            <p:txBody>
              <a:bodyPr/>
              <a:lstStyle/>
              <a:p>
                <a:endParaRPr lang="fr-FR" dirty="0">
                  <a:latin typeface="Calibri" panose="020F0502020204030204" pitchFamily="34" charset="0"/>
                </a:endParaRPr>
              </a:p>
            </p:txBody>
          </p:sp>
          <p:sp>
            <p:nvSpPr>
              <p:cNvPr id="48172" name="Freeform 33"/>
              <p:cNvSpPr>
                <a:spLocks noEditPoints="1"/>
              </p:cNvSpPr>
              <p:nvPr/>
            </p:nvSpPr>
            <p:spPr bwMode="auto">
              <a:xfrm>
                <a:off x="3920" y="1353"/>
                <a:ext cx="190" cy="401"/>
              </a:xfrm>
              <a:custGeom>
                <a:avLst/>
                <a:gdLst>
                  <a:gd name="T0" fmla="*/ 0 w 2292"/>
                  <a:gd name="T1" fmla="*/ 1 h 4852"/>
                  <a:gd name="T2" fmla="*/ 0 w 2292"/>
                  <a:gd name="T3" fmla="*/ 1 h 4852"/>
                  <a:gd name="T4" fmla="*/ 0 w 2292"/>
                  <a:gd name="T5" fmla="*/ 1 h 4852"/>
                  <a:gd name="T6" fmla="*/ 0 w 2292"/>
                  <a:gd name="T7" fmla="*/ 1 h 4852"/>
                  <a:gd name="T8" fmla="*/ 0 w 2292"/>
                  <a:gd name="T9" fmla="*/ 1 h 4852"/>
                  <a:gd name="T10" fmla="*/ 0 w 2292"/>
                  <a:gd name="T11" fmla="*/ 2 h 4852"/>
                  <a:gd name="T12" fmla="*/ 0 w 2292"/>
                  <a:gd name="T13" fmla="*/ 2 h 4852"/>
                  <a:gd name="T14" fmla="*/ 0 w 2292"/>
                  <a:gd name="T15" fmla="*/ 2 h 4852"/>
                  <a:gd name="T16" fmla="*/ 0 w 2292"/>
                  <a:gd name="T17" fmla="*/ 2 h 4852"/>
                  <a:gd name="T18" fmla="*/ 0 w 2292"/>
                  <a:gd name="T19" fmla="*/ 2 h 4852"/>
                  <a:gd name="T20" fmla="*/ 0 w 2292"/>
                  <a:gd name="T21" fmla="*/ 2 h 4852"/>
                  <a:gd name="T22" fmla="*/ 0 w 2292"/>
                  <a:gd name="T23" fmla="*/ 1 h 4852"/>
                  <a:gd name="T24" fmla="*/ 1 w 2292"/>
                  <a:gd name="T25" fmla="*/ 2 h 4852"/>
                  <a:gd name="T26" fmla="*/ 1 w 2292"/>
                  <a:gd name="T27" fmla="*/ 2 h 4852"/>
                  <a:gd name="T28" fmla="*/ 1 w 2292"/>
                  <a:gd name="T29" fmla="*/ 2 h 4852"/>
                  <a:gd name="T30" fmla="*/ 1 w 2292"/>
                  <a:gd name="T31" fmla="*/ 2 h 4852"/>
                  <a:gd name="T32" fmla="*/ 1 w 2292"/>
                  <a:gd name="T33" fmla="*/ 2 h 4852"/>
                  <a:gd name="T34" fmla="*/ 1 w 2292"/>
                  <a:gd name="T35" fmla="*/ 2 h 4852"/>
                  <a:gd name="T36" fmla="*/ 1 w 2292"/>
                  <a:gd name="T37" fmla="*/ 2 h 4852"/>
                  <a:gd name="T38" fmla="*/ 1 w 2292"/>
                  <a:gd name="T39" fmla="*/ 2 h 4852"/>
                  <a:gd name="T40" fmla="*/ 1 w 2292"/>
                  <a:gd name="T41" fmla="*/ 2 h 4852"/>
                  <a:gd name="T42" fmla="*/ 1 w 2292"/>
                  <a:gd name="T43" fmla="*/ 3 h 4852"/>
                  <a:gd name="T44" fmla="*/ 1 w 2292"/>
                  <a:gd name="T45" fmla="*/ 3 h 4852"/>
                  <a:gd name="T46" fmla="*/ 1 w 2292"/>
                  <a:gd name="T47" fmla="*/ 3 h 4852"/>
                  <a:gd name="T48" fmla="*/ 1 w 2292"/>
                  <a:gd name="T49" fmla="*/ 1 h 4852"/>
                  <a:gd name="T50" fmla="*/ 1 w 2292"/>
                  <a:gd name="T51" fmla="*/ 2 h 4852"/>
                  <a:gd name="T52" fmla="*/ 1 w 2292"/>
                  <a:gd name="T53" fmla="*/ 2 h 4852"/>
                  <a:gd name="T54" fmla="*/ 1 w 2292"/>
                  <a:gd name="T55" fmla="*/ 2 h 4852"/>
                  <a:gd name="T56" fmla="*/ 1 w 2292"/>
                  <a:gd name="T57" fmla="*/ 2 h 4852"/>
                  <a:gd name="T58" fmla="*/ 1 w 2292"/>
                  <a:gd name="T59" fmla="*/ 2 h 4852"/>
                  <a:gd name="T60" fmla="*/ 1 w 2292"/>
                  <a:gd name="T61" fmla="*/ 1 h 4852"/>
                  <a:gd name="T62" fmla="*/ 1 w 2292"/>
                  <a:gd name="T63" fmla="*/ 1 h 4852"/>
                  <a:gd name="T64" fmla="*/ 1 w 2292"/>
                  <a:gd name="T65" fmla="*/ 1 h 4852"/>
                  <a:gd name="T66" fmla="*/ 1 w 2292"/>
                  <a:gd name="T67" fmla="*/ 1 h 4852"/>
                  <a:gd name="T68" fmla="*/ 1 w 2292"/>
                  <a:gd name="T69" fmla="*/ 1 h 4852"/>
                  <a:gd name="T70" fmla="*/ 1 w 2292"/>
                  <a:gd name="T71" fmla="*/ 1 h 4852"/>
                  <a:gd name="T72" fmla="*/ 1 w 2292"/>
                  <a:gd name="T73" fmla="*/ 0 h 4852"/>
                  <a:gd name="T74" fmla="*/ 1 w 2292"/>
                  <a:gd name="T75" fmla="*/ 0 h 4852"/>
                  <a:gd name="T76" fmla="*/ 1 w 2292"/>
                  <a:gd name="T77" fmla="*/ 0 h 4852"/>
                  <a:gd name="T78" fmla="*/ 1 w 2292"/>
                  <a:gd name="T79" fmla="*/ 0 h 4852"/>
                  <a:gd name="T80" fmla="*/ 1 w 2292"/>
                  <a:gd name="T81" fmla="*/ 0 h 4852"/>
                  <a:gd name="T82" fmla="*/ 1 w 2292"/>
                  <a:gd name="T83" fmla="*/ 0 h 4852"/>
                  <a:gd name="T84" fmla="*/ 1 w 2292"/>
                  <a:gd name="T85" fmla="*/ 0 h 4852"/>
                  <a:gd name="T86" fmla="*/ 1 w 2292"/>
                  <a:gd name="T87" fmla="*/ 0 h 4852"/>
                  <a:gd name="T88" fmla="*/ 1 w 2292"/>
                  <a:gd name="T89" fmla="*/ 0 h 4852"/>
                  <a:gd name="T90" fmla="*/ 1 w 2292"/>
                  <a:gd name="T91" fmla="*/ 0 h 4852"/>
                  <a:gd name="T92" fmla="*/ 1 w 2292"/>
                  <a:gd name="T93" fmla="*/ 1 h 4852"/>
                  <a:gd name="T94" fmla="*/ 1 w 2292"/>
                  <a:gd name="T95" fmla="*/ 1 h 4852"/>
                  <a:gd name="T96" fmla="*/ 0 w 2292"/>
                  <a:gd name="T97" fmla="*/ 1 h 4852"/>
                  <a:gd name="T98" fmla="*/ 0 w 2292"/>
                  <a:gd name="T99" fmla="*/ 0 h 4852"/>
                  <a:gd name="T100" fmla="*/ 0 w 2292"/>
                  <a:gd name="T101" fmla="*/ 0 h 4852"/>
                  <a:gd name="T102" fmla="*/ 0 w 2292"/>
                  <a:gd name="T103" fmla="*/ 0 h 4852"/>
                  <a:gd name="T104" fmla="*/ 0 w 2292"/>
                  <a:gd name="T105" fmla="*/ 0 h 4852"/>
                  <a:gd name="T106" fmla="*/ 0 w 2292"/>
                  <a:gd name="T107" fmla="*/ 0 h 4852"/>
                  <a:gd name="T108" fmla="*/ 0 w 2292"/>
                  <a:gd name="T109" fmla="*/ 0 h 4852"/>
                  <a:gd name="T110" fmla="*/ 0 w 2292"/>
                  <a:gd name="T111" fmla="*/ 0 h 4852"/>
                  <a:gd name="T112" fmla="*/ 0 w 2292"/>
                  <a:gd name="T113" fmla="*/ 0 h 4852"/>
                  <a:gd name="T114" fmla="*/ 1 w 2292"/>
                  <a:gd name="T115" fmla="*/ 0 h 485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292"/>
                  <a:gd name="T175" fmla="*/ 0 h 4852"/>
                  <a:gd name="T176" fmla="*/ 2292 w 2292"/>
                  <a:gd name="T177" fmla="*/ 4852 h 485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292" h="4852">
                    <a:moveTo>
                      <a:pt x="323" y="1187"/>
                    </a:moveTo>
                    <a:lnTo>
                      <a:pt x="294" y="1189"/>
                    </a:lnTo>
                    <a:lnTo>
                      <a:pt x="267" y="1195"/>
                    </a:lnTo>
                    <a:lnTo>
                      <a:pt x="238" y="1205"/>
                    </a:lnTo>
                    <a:lnTo>
                      <a:pt x="209" y="1217"/>
                    </a:lnTo>
                    <a:lnTo>
                      <a:pt x="181" y="1233"/>
                    </a:lnTo>
                    <a:lnTo>
                      <a:pt x="155" y="1252"/>
                    </a:lnTo>
                    <a:lnTo>
                      <a:pt x="129" y="1272"/>
                    </a:lnTo>
                    <a:lnTo>
                      <a:pt x="105" y="1295"/>
                    </a:lnTo>
                    <a:lnTo>
                      <a:pt x="84" y="1319"/>
                    </a:lnTo>
                    <a:lnTo>
                      <a:pt x="63" y="1346"/>
                    </a:lnTo>
                    <a:lnTo>
                      <a:pt x="45" y="1375"/>
                    </a:lnTo>
                    <a:lnTo>
                      <a:pt x="29" y="1404"/>
                    </a:lnTo>
                    <a:lnTo>
                      <a:pt x="17" y="1433"/>
                    </a:lnTo>
                    <a:lnTo>
                      <a:pt x="8" y="1464"/>
                    </a:lnTo>
                    <a:lnTo>
                      <a:pt x="3" y="1494"/>
                    </a:lnTo>
                    <a:lnTo>
                      <a:pt x="0" y="1525"/>
                    </a:lnTo>
                    <a:lnTo>
                      <a:pt x="0" y="2935"/>
                    </a:lnTo>
                    <a:lnTo>
                      <a:pt x="3" y="2966"/>
                    </a:lnTo>
                    <a:lnTo>
                      <a:pt x="10" y="2998"/>
                    </a:lnTo>
                    <a:lnTo>
                      <a:pt x="21" y="3029"/>
                    </a:lnTo>
                    <a:lnTo>
                      <a:pt x="37" y="3059"/>
                    </a:lnTo>
                    <a:lnTo>
                      <a:pt x="56" y="3089"/>
                    </a:lnTo>
                    <a:lnTo>
                      <a:pt x="78" y="3117"/>
                    </a:lnTo>
                    <a:lnTo>
                      <a:pt x="102" y="3143"/>
                    </a:lnTo>
                    <a:lnTo>
                      <a:pt x="128" y="3169"/>
                    </a:lnTo>
                    <a:lnTo>
                      <a:pt x="157" y="3192"/>
                    </a:lnTo>
                    <a:lnTo>
                      <a:pt x="187" y="3212"/>
                    </a:lnTo>
                    <a:lnTo>
                      <a:pt x="217" y="3231"/>
                    </a:lnTo>
                    <a:lnTo>
                      <a:pt x="249" y="3246"/>
                    </a:lnTo>
                    <a:lnTo>
                      <a:pt x="281" y="3259"/>
                    </a:lnTo>
                    <a:lnTo>
                      <a:pt x="313" y="3269"/>
                    </a:lnTo>
                    <a:lnTo>
                      <a:pt x="343" y="3273"/>
                    </a:lnTo>
                    <a:lnTo>
                      <a:pt x="373" y="3276"/>
                    </a:lnTo>
                    <a:lnTo>
                      <a:pt x="373" y="1757"/>
                    </a:lnTo>
                    <a:lnTo>
                      <a:pt x="570" y="1758"/>
                    </a:lnTo>
                    <a:lnTo>
                      <a:pt x="574" y="4850"/>
                    </a:lnTo>
                    <a:lnTo>
                      <a:pt x="1072" y="4852"/>
                    </a:lnTo>
                    <a:lnTo>
                      <a:pt x="1070" y="2819"/>
                    </a:lnTo>
                    <a:lnTo>
                      <a:pt x="1252" y="2819"/>
                    </a:lnTo>
                    <a:lnTo>
                      <a:pt x="1252" y="2824"/>
                    </a:lnTo>
                    <a:lnTo>
                      <a:pt x="1252" y="2836"/>
                    </a:lnTo>
                    <a:lnTo>
                      <a:pt x="1252" y="2858"/>
                    </a:lnTo>
                    <a:lnTo>
                      <a:pt x="1252" y="2886"/>
                    </a:lnTo>
                    <a:lnTo>
                      <a:pt x="1252" y="2922"/>
                    </a:lnTo>
                    <a:lnTo>
                      <a:pt x="1253" y="2964"/>
                    </a:lnTo>
                    <a:lnTo>
                      <a:pt x="1253" y="3012"/>
                    </a:lnTo>
                    <a:lnTo>
                      <a:pt x="1253" y="3065"/>
                    </a:lnTo>
                    <a:lnTo>
                      <a:pt x="1253" y="3124"/>
                    </a:lnTo>
                    <a:lnTo>
                      <a:pt x="1253" y="3188"/>
                    </a:lnTo>
                    <a:lnTo>
                      <a:pt x="1255" y="3257"/>
                    </a:lnTo>
                    <a:lnTo>
                      <a:pt x="1255" y="3329"/>
                    </a:lnTo>
                    <a:lnTo>
                      <a:pt x="1255" y="3404"/>
                    </a:lnTo>
                    <a:lnTo>
                      <a:pt x="1255" y="3482"/>
                    </a:lnTo>
                    <a:lnTo>
                      <a:pt x="1256" y="3563"/>
                    </a:lnTo>
                    <a:lnTo>
                      <a:pt x="1256" y="3645"/>
                    </a:lnTo>
                    <a:lnTo>
                      <a:pt x="1256" y="3729"/>
                    </a:lnTo>
                    <a:lnTo>
                      <a:pt x="1257" y="3814"/>
                    </a:lnTo>
                    <a:lnTo>
                      <a:pt x="1257" y="3900"/>
                    </a:lnTo>
                    <a:lnTo>
                      <a:pt x="1257" y="3985"/>
                    </a:lnTo>
                    <a:lnTo>
                      <a:pt x="1257" y="4071"/>
                    </a:lnTo>
                    <a:lnTo>
                      <a:pt x="1258" y="4155"/>
                    </a:lnTo>
                    <a:lnTo>
                      <a:pt x="1258" y="4238"/>
                    </a:lnTo>
                    <a:lnTo>
                      <a:pt x="1258" y="4319"/>
                    </a:lnTo>
                    <a:lnTo>
                      <a:pt x="1258" y="4399"/>
                    </a:lnTo>
                    <a:lnTo>
                      <a:pt x="1258" y="4475"/>
                    </a:lnTo>
                    <a:lnTo>
                      <a:pt x="1259" y="4548"/>
                    </a:lnTo>
                    <a:lnTo>
                      <a:pt x="1259" y="4618"/>
                    </a:lnTo>
                    <a:lnTo>
                      <a:pt x="1259" y="4683"/>
                    </a:lnTo>
                    <a:lnTo>
                      <a:pt x="1259" y="4744"/>
                    </a:lnTo>
                    <a:lnTo>
                      <a:pt x="1259" y="4800"/>
                    </a:lnTo>
                    <a:lnTo>
                      <a:pt x="1259" y="4850"/>
                    </a:lnTo>
                    <a:lnTo>
                      <a:pt x="1721" y="4852"/>
                    </a:lnTo>
                    <a:lnTo>
                      <a:pt x="1724" y="1757"/>
                    </a:lnTo>
                    <a:lnTo>
                      <a:pt x="1920" y="1757"/>
                    </a:lnTo>
                    <a:lnTo>
                      <a:pt x="1920" y="3236"/>
                    </a:lnTo>
                    <a:lnTo>
                      <a:pt x="1949" y="3234"/>
                    </a:lnTo>
                    <a:lnTo>
                      <a:pt x="1979" y="3229"/>
                    </a:lnTo>
                    <a:lnTo>
                      <a:pt x="2010" y="3220"/>
                    </a:lnTo>
                    <a:lnTo>
                      <a:pt x="2041" y="3208"/>
                    </a:lnTo>
                    <a:lnTo>
                      <a:pt x="2074" y="3194"/>
                    </a:lnTo>
                    <a:lnTo>
                      <a:pt x="2104" y="3177"/>
                    </a:lnTo>
                    <a:lnTo>
                      <a:pt x="2134" y="3158"/>
                    </a:lnTo>
                    <a:lnTo>
                      <a:pt x="2163" y="3136"/>
                    </a:lnTo>
                    <a:lnTo>
                      <a:pt x="2190" y="3112"/>
                    </a:lnTo>
                    <a:lnTo>
                      <a:pt x="2214" y="3087"/>
                    </a:lnTo>
                    <a:lnTo>
                      <a:pt x="2236" y="3059"/>
                    </a:lnTo>
                    <a:lnTo>
                      <a:pt x="2255" y="3031"/>
                    </a:lnTo>
                    <a:lnTo>
                      <a:pt x="2270" y="3002"/>
                    </a:lnTo>
                    <a:lnTo>
                      <a:pt x="2282" y="2972"/>
                    </a:lnTo>
                    <a:lnTo>
                      <a:pt x="2290" y="2941"/>
                    </a:lnTo>
                    <a:lnTo>
                      <a:pt x="2292" y="2910"/>
                    </a:lnTo>
                    <a:lnTo>
                      <a:pt x="2292" y="1500"/>
                    </a:lnTo>
                    <a:lnTo>
                      <a:pt x="2290" y="1470"/>
                    </a:lnTo>
                    <a:lnTo>
                      <a:pt x="2285" y="1439"/>
                    </a:lnTo>
                    <a:lnTo>
                      <a:pt x="2276" y="1410"/>
                    </a:lnTo>
                    <a:lnTo>
                      <a:pt x="2265" y="1382"/>
                    </a:lnTo>
                    <a:lnTo>
                      <a:pt x="2251" y="1354"/>
                    </a:lnTo>
                    <a:lnTo>
                      <a:pt x="2234" y="1329"/>
                    </a:lnTo>
                    <a:lnTo>
                      <a:pt x="2215" y="1304"/>
                    </a:lnTo>
                    <a:lnTo>
                      <a:pt x="2194" y="1282"/>
                    </a:lnTo>
                    <a:lnTo>
                      <a:pt x="2171" y="1262"/>
                    </a:lnTo>
                    <a:lnTo>
                      <a:pt x="2146" y="1242"/>
                    </a:lnTo>
                    <a:lnTo>
                      <a:pt x="2121" y="1227"/>
                    </a:lnTo>
                    <a:lnTo>
                      <a:pt x="2093" y="1212"/>
                    </a:lnTo>
                    <a:lnTo>
                      <a:pt x="2065" y="1201"/>
                    </a:lnTo>
                    <a:lnTo>
                      <a:pt x="2038" y="1194"/>
                    </a:lnTo>
                    <a:lnTo>
                      <a:pt x="2009" y="1188"/>
                    </a:lnTo>
                    <a:lnTo>
                      <a:pt x="1980" y="1187"/>
                    </a:lnTo>
                    <a:lnTo>
                      <a:pt x="323" y="1187"/>
                    </a:lnTo>
                    <a:close/>
                    <a:moveTo>
                      <a:pt x="1106" y="0"/>
                    </a:moveTo>
                    <a:lnTo>
                      <a:pt x="1153" y="3"/>
                    </a:lnTo>
                    <a:lnTo>
                      <a:pt x="1199" y="10"/>
                    </a:lnTo>
                    <a:lnTo>
                      <a:pt x="1244" y="23"/>
                    </a:lnTo>
                    <a:lnTo>
                      <a:pt x="1286" y="40"/>
                    </a:lnTo>
                    <a:lnTo>
                      <a:pt x="1326" y="60"/>
                    </a:lnTo>
                    <a:lnTo>
                      <a:pt x="1364" y="86"/>
                    </a:lnTo>
                    <a:lnTo>
                      <a:pt x="1399" y="115"/>
                    </a:lnTo>
                    <a:lnTo>
                      <a:pt x="1432" y="147"/>
                    </a:lnTo>
                    <a:lnTo>
                      <a:pt x="1462" y="183"/>
                    </a:lnTo>
                    <a:lnTo>
                      <a:pt x="1488" y="222"/>
                    </a:lnTo>
                    <a:lnTo>
                      <a:pt x="1511" y="263"/>
                    </a:lnTo>
                    <a:lnTo>
                      <a:pt x="1531" y="306"/>
                    </a:lnTo>
                    <a:lnTo>
                      <a:pt x="1546" y="353"/>
                    </a:lnTo>
                    <a:lnTo>
                      <a:pt x="1557" y="400"/>
                    </a:lnTo>
                    <a:lnTo>
                      <a:pt x="1564" y="451"/>
                    </a:lnTo>
                    <a:lnTo>
                      <a:pt x="1567" y="501"/>
                    </a:lnTo>
                    <a:lnTo>
                      <a:pt x="1564" y="552"/>
                    </a:lnTo>
                    <a:lnTo>
                      <a:pt x="1557" y="603"/>
                    </a:lnTo>
                    <a:lnTo>
                      <a:pt x="1546" y="651"/>
                    </a:lnTo>
                    <a:lnTo>
                      <a:pt x="1531" y="697"/>
                    </a:lnTo>
                    <a:lnTo>
                      <a:pt x="1511" y="740"/>
                    </a:lnTo>
                    <a:lnTo>
                      <a:pt x="1488" y="782"/>
                    </a:lnTo>
                    <a:lnTo>
                      <a:pt x="1462" y="821"/>
                    </a:lnTo>
                    <a:lnTo>
                      <a:pt x="1432" y="857"/>
                    </a:lnTo>
                    <a:lnTo>
                      <a:pt x="1399" y="889"/>
                    </a:lnTo>
                    <a:lnTo>
                      <a:pt x="1364" y="918"/>
                    </a:lnTo>
                    <a:lnTo>
                      <a:pt x="1326" y="944"/>
                    </a:lnTo>
                    <a:lnTo>
                      <a:pt x="1286" y="965"/>
                    </a:lnTo>
                    <a:lnTo>
                      <a:pt x="1244" y="982"/>
                    </a:lnTo>
                    <a:lnTo>
                      <a:pt x="1199" y="994"/>
                    </a:lnTo>
                    <a:lnTo>
                      <a:pt x="1153" y="1003"/>
                    </a:lnTo>
                    <a:lnTo>
                      <a:pt x="1106" y="1005"/>
                    </a:lnTo>
                    <a:lnTo>
                      <a:pt x="1059" y="1003"/>
                    </a:lnTo>
                    <a:lnTo>
                      <a:pt x="1014" y="994"/>
                    </a:lnTo>
                    <a:lnTo>
                      <a:pt x="970" y="982"/>
                    </a:lnTo>
                    <a:lnTo>
                      <a:pt x="928" y="965"/>
                    </a:lnTo>
                    <a:lnTo>
                      <a:pt x="887" y="944"/>
                    </a:lnTo>
                    <a:lnTo>
                      <a:pt x="850" y="918"/>
                    </a:lnTo>
                    <a:lnTo>
                      <a:pt x="814" y="889"/>
                    </a:lnTo>
                    <a:lnTo>
                      <a:pt x="781" y="857"/>
                    </a:lnTo>
                    <a:lnTo>
                      <a:pt x="751" y="821"/>
                    </a:lnTo>
                    <a:lnTo>
                      <a:pt x="725" y="782"/>
                    </a:lnTo>
                    <a:lnTo>
                      <a:pt x="702" y="740"/>
                    </a:lnTo>
                    <a:lnTo>
                      <a:pt x="681" y="697"/>
                    </a:lnTo>
                    <a:lnTo>
                      <a:pt x="666" y="651"/>
                    </a:lnTo>
                    <a:lnTo>
                      <a:pt x="655" y="603"/>
                    </a:lnTo>
                    <a:lnTo>
                      <a:pt x="647" y="552"/>
                    </a:lnTo>
                    <a:lnTo>
                      <a:pt x="645" y="501"/>
                    </a:lnTo>
                    <a:lnTo>
                      <a:pt x="647" y="451"/>
                    </a:lnTo>
                    <a:lnTo>
                      <a:pt x="655" y="400"/>
                    </a:lnTo>
                    <a:lnTo>
                      <a:pt x="666" y="353"/>
                    </a:lnTo>
                    <a:lnTo>
                      <a:pt x="681" y="306"/>
                    </a:lnTo>
                    <a:lnTo>
                      <a:pt x="702" y="263"/>
                    </a:lnTo>
                    <a:lnTo>
                      <a:pt x="725" y="222"/>
                    </a:lnTo>
                    <a:lnTo>
                      <a:pt x="751" y="183"/>
                    </a:lnTo>
                    <a:lnTo>
                      <a:pt x="781" y="147"/>
                    </a:lnTo>
                    <a:lnTo>
                      <a:pt x="814" y="115"/>
                    </a:lnTo>
                    <a:lnTo>
                      <a:pt x="850" y="86"/>
                    </a:lnTo>
                    <a:lnTo>
                      <a:pt x="887" y="60"/>
                    </a:lnTo>
                    <a:lnTo>
                      <a:pt x="928" y="40"/>
                    </a:lnTo>
                    <a:lnTo>
                      <a:pt x="970" y="23"/>
                    </a:lnTo>
                    <a:lnTo>
                      <a:pt x="1014" y="10"/>
                    </a:lnTo>
                    <a:lnTo>
                      <a:pt x="1059" y="3"/>
                    </a:lnTo>
                    <a:lnTo>
                      <a:pt x="1106" y="0"/>
                    </a:lnTo>
                    <a:close/>
                  </a:path>
                </a:pathLst>
              </a:custGeom>
              <a:solidFill>
                <a:schemeClr val="hlink"/>
              </a:solidFill>
              <a:ln w="9525" cap="flat" cmpd="sng">
                <a:solidFill>
                  <a:srgbClr val="777777"/>
                </a:solidFill>
                <a:prstDash val="solid"/>
                <a:round/>
                <a:headEnd type="none" w="med" len="med"/>
                <a:tailEnd type="none" w="med" len="med"/>
              </a:ln>
            </p:spPr>
            <p:txBody>
              <a:bodyPr/>
              <a:lstStyle/>
              <a:p>
                <a:endParaRPr lang="fr-FR" dirty="0">
                  <a:latin typeface="Calibri" panose="020F0502020204030204" pitchFamily="34" charset="0"/>
                </a:endParaRPr>
              </a:p>
            </p:txBody>
          </p:sp>
          <p:sp>
            <p:nvSpPr>
              <p:cNvPr id="48173" name="Freeform 34"/>
              <p:cNvSpPr>
                <a:spLocks noEditPoints="1"/>
              </p:cNvSpPr>
              <p:nvPr/>
            </p:nvSpPr>
            <p:spPr bwMode="auto">
              <a:xfrm>
                <a:off x="3848" y="1445"/>
                <a:ext cx="190" cy="401"/>
              </a:xfrm>
              <a:custGeom>
                <a:avLst/>
                <a:gdLst>
                  <a:gd name="T0" fmla="*/ 0 w 2292"/>
                  <a:gd name="T1" fmla="*/ 1 h 4852"/>
                  <a:gd name="T2" fmla="*/ 0 w 2292"/>
                  <a:gd name="T3" fmla="*/ 1 h 4852"/>
                  <a:gd name="T4" fmla="*/ 0 w 2292"/>
                  <a:gd name="T5" fmla="*/ 1 h 4852"/>
                  <a:gd name="T6" fmla="*/ 0 w 2292"/>
                  <a:gd name="T7" fmla="*/ 1 h 4852"/>
                  <a:gd name="T8" fmla="*/ 0 w 2292"/>
                  <a:gd name="T9" fmla="*/ 1 h 4852"/>
                  <a:gd name="T10" fmla="*/ 0 w 2292"/>
                  <a:gd name="T11" fmla="*/ 2 h 4852"/>
                  <a:gd name="T12" fmla="*/ 0 w 2292"/>
                  <a:gd name="T13" fmla="*/ 2 h 4852"/>
                  <a:gd name="T14" fmla="*/ 0 w 2292"/>
                  <a:gd name="T15" fmla="*/ 2 h 4852"/>
                  <a:gd name="T16" fmla="*/ 0 w 2292"/>
                  <a:gd name="T17" fmla="*/ 2 h 4852"/>
                  <a:gd name="T18" fmla="*/ 0 w 2292"/>
                  <a:gd name="T19" fmla="*/ 2 h 4852"/>
                  <a:gd name="T20" fmla="*/ 0 w 2292"/>
                  <a:gd name="T21" fmla="*/ 2 h 4852"/>
                  <a:gd name="T22" fmla="*/ 0 w 2292"/>
                  <a:gd name="T23" fmla="*/ 1 h 4852"/>
                  <a:gd name="T24" fmla="*/ 1 w 2292"/>
                  <a:gd name="T25" fmla="*/ 2 h 4852"/>
                  <a:gd name="T26" fmla="*/ 1 w 2292"/>
                  <a:gd name="T27" fmla="*/ 2 h 4852"/>
                  <a:gd name="T28" fmla="*/ 1 w 2292"/>
                  <a:gd name="T29" fmla="*/ 2 h 4852"/>
                  <a:gd name="T30" fmla="*/ 1 w 2292"/>
                  <a:gd name="T31" fmla="*/ 2 h 4852"/>
                  <a:gd name="T32" fmla="*/ 1 w 2292"/>
                  <a:gd name="T33" fmla="*/ 2 h 4852"/>
                  <a:gd name="T34" fmla="*/ 1 w 2292"/>
                  <a:gd name="T35" fmla="*/ 2 h 4852"/>
                  <a:gd name="T36" fmla="*/ 1 w 2292"/>
                  <a:gd name="T37" fmla="*/ 2 h 4852"/>
                  <a:gd name="T38" fmla="*/ 1 w 2292"/>
                  <a:gd name="T39" fmla="*/ 2 h 4852"/>
                  <a:gd name="T40" fmla="*/ 1 w 2292"/>
                  <a:gd name="T41" fmla="*/ 2 h 4852"/>
                  <a:gd name="T42" fmla="*/ 1 w 2292"/>
                  <a:gd name="T43" fmla="*/ 3 h 4852"/>
                  <a:gd name="T44" fmla="*/ 1 w 2292"/>
                  <a:gd name="T45" fmla="*/ 3 h 4852"/>
                  <a:gd name="T46" fmla="*/ 1 w 2292"/>
                  <a:gd name="T47" fmla="*/ 3 h 4852"/>
                  <a:gd name="T48" fmla="*/ 1 w 2292"/>
                  <a:gd name="T49" fmla="*/ 1 h 4852"/>
                  <a:gd name="T50" fmla="*/ 1 w 2292"/>
                  <a:gd name="T51" fmla="*/ 2 h 4852"/>
                  <a:gd name="T52" fmla="*/ 1 w 2292"/>
                  <a:gd name="T53" fmla="*/ 2 h 4852"/>
                  <a:gd name="T54" fmla="*/ 1 w 2292"/>
                  <a:gd name="T55" fmla="*/ 2 h 4852"/>
                  <a:gd name="T56" fmla="*/ 1 w 2292"/>
                  <a:gd name="T57" fmla="*/ 2 h 4852"/>
                  <a:gd name="T58" fmla="*/ 1 w 2292"/>
                  <a:gd name="T59" fmla="*/ 2 h 4852"/>
                  <a:gd name="T60" fmla="*/ 1 w 2292"/>
                  <a:gd name="T61" fmla="*/ 1 h 4852"/>
                  <a:gd name="T62" fmla="*/ 1 w 2292"/>
                  <a:gd name="T63" fmla="*/ 1 h 4852"/>
                  <a:gd name="T64" fmla="*/ 1 w 2292"/>
                  <a:gd name="T65" fmla="*/ 1 h 4852"/>
                  <a:gd name="T66" fmla="*/ 1 w 2292"/>
                  <a:gd name="T67" fmla="*/ 1 h 4852"/>
                  <a:gd name="T68" fmla="*/ 1 w 2292"/>
                  <a:gd name="T69" fmla="*/ 1 h 4852"/>
                  <a:gd name="T70" fmla="*/ 1 w 2292"/>
                  <a:gd name="T71" fmla="*/ 1 h 4852"/>
                  <a:gd name="T72" fmla="*/ 1 w 2292"/>
                  <a:gd name="T73" fmla="*/ 0 h 4852"/>
                  <a:gd name="T74" fmla="*/ 1 w 2292"/>
                  <a:gd name="T75" fmla="*/ 0 h 4852"/>
                  <a:gd name="T76" fmla="*/ 1 w 2292"/>
                  <a:gd name="T77" fmla="*/ 0 h 4852"/>
                  <a:gd name="T78" fmla="*/ 1 w 2292"/>
                  <a:gd name="T79" fmla="*/ 0 h 4852"/>
                  <a:gd name="T80" fmla="*/ 1 w 2292"/>
                  <a:gd name="T81" fmla="*/ 0 h 4852"/>
                  <a:gd name="T82" fmla="*/ 1 w 2292"/>
                  <a:gd name="T83" fmla="*/ 0 h 4852"/>
                  <a:gd name="T84" fmla="*/ 1 w 2292"/>
                  <a:gd name="T85" fmla="*/ 0 h 4852"/>
                  <a:gd name="T86" fmla="*/ 1 w 2292"/>
                  <a:gd name="T87" fmla="*/ 0 h 4852"/>
                  <a:gd name="T88" fmla="*/ 1 w 2292"/>
                  <a:gd name="T89" fmla="*/ 0 h 4852"/>
                  <a:gd name="T90" fmla="*/ 1 w 2292"/>
                  <a:gd name="T91" fmla="*/ 0 h 4852"/>
                  <a:gd name="T92" fmla="*/ 1 w 2292"/>
                  <a:gd name="T93" fmla="*/ 1 h 4852"/>
                  <a:gd name="T94" fmla="*/ 1 w 2292"/>
                  <a:gd name="T95" fmla="*/ 1 h 4852"/>
                  <a:gd name="T96" fmla="*/ 0 w 2292"/>
                  <a:gd name="T97" fmla="*/ 1 h 4852"/>
                  <a:gd name="T98" fmla="*/ 0 w 2292"/>
                  <a:gd name="T99" fmla="*/ 0 h 4852"/>
                  <a:gd name="T100" fmla="*/ 0 w 2292"/>
                  <a:gd name="T101" fmla="*/ 0 h 4852"/>
                  <a:gd name="T102" fmla="*/ 0 w 2292"/>
                  <a:gd name="T103" fmla="*/ 0 h 4852"/>
                  <a:gd name="T104" fmla="*/ 0 w 2292"/>
                  <a:gd name="T105" fmla="*/ 0 h 4852"/>
                  <a:gd name="T106" fmla="*/ 0 w 2292"/>
                  <a:gd name="T107" fmla="*/ 0 h 4852"/>
                  <a:gd name="T108" fmla="*/ 0 w 2292"/>
                  <a:gd name="T109" fmla="*/ 0 h 4852"/>
                  <a:gd name="T110" fmla="*/ 0 w 2292"/>
                  <a:gd name="T111" fmla="*/ 0 h 4852"/>
                  <a:gd name="T112" fmla="*/ 0 w 2292"/>
                  <a:gd name="T113" fmla="*/ 0 h 4852"/>
                  <a:gd name="T114" fmla="*/ 1 w 2292"/>
                  <a:gd name="T115" fmla="*/ 0 h 485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292"/>
                  <a:gd name="T175" fmla="*/ 0 h 4852"/>
                  <a:gd name="T176" fmla="*/ 2292 w 2292"/>
                  <a:gd name="T177" fmla="*/ 4852 h 485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292" h="4852">
                    <a:moveTo>
                      <a:pt x="323" y="1187"/>
                    </a:moveTo>
                    <a:lnTo>
                      <a:pt x="294" y="1189"/>
                    </a:lnTo>
                    <a:lnTo>
                      <a:pt x="267" y="1195"/>
                    </a:lnTo>
                    <a:lnTo>
                      <a:pt x="238" y="1205"/>
                    </a:lnTo>
                    <a:lnTo>
                      <a:pt x="209" y="1217"/>
                    </a:lnTo>
                    <a:lnTo>
                      <a:pt x="181" y="1233"/>
                    </a:lnTo>
                    <a:lnTo>
                      <a:pt x="155" y="1252"/>
                    </a:lnTo>
                    <a:lnTo>
                      <a:pt x="129" y="1272"/>
                    </a:lnTo>
                    <a:lnTo>
                      <a:pt x="105" y="1295"/>
                    </a:lnTo>
                    <a:lnTo>
                      <a:pt x="84" y="1319"/>
                    </a:lnTo>
                    <a:lnTo>
                      <a:pt x="63" y="1346"/>
                    </a:lnTo>
                    <a:lnTo>
                      <a:pt x="45" y="1375"/>
                    </a:lnTo>
                    <a:lnTo>
                      <a:pt x="29" y="1404"/>
                    </a:lnTo>
                    <a:lnTo>
                      <a:pt x="17" y="1433"/>
                    </a:lnTo>
                    <a:lnTo>
                      <a:pt x="8" y="1464"/>
                    </a:lnTo>
                    <a:lnTo>
                      <a:pt x="3" y="1494"/>
                    </a:lnTo>
                    <a:lnTo>
                      <a:pt x="0" y="1525"/>
                    </a:lnTo>
                    <a:lnTo>
                      <a:pt x="0" y="2935"/>
                    </a:lnTo>
                    <a:lnTo>
                      <a:pt x="3" y="2966"/>
                    </a:lnTo>
                    <a:lnTo>
                      <a:pt x="10" y="2998"/>
                    </a:lnTo>
                    <a:lnTo>
                      <a:pt x="21" y="3029"/>
                    </a:lnTo>
                    <a:lnTo>
                      <a:pt x="37" y="3059"/>
                    </a:lnTo>
                    <a:lnTo>
                      <a:pt x="56" y="3089"/>
                    </a:lnTo>
                    <a:lnTo>
                      <a:pt x="78" y="3117"/>
                    </a:lnTo>
                    <a:lnTo>
                      <a:pt x="102" y="3143"/>
                    </a:lnTo>
                    <a:lnTo>
                      <a:pt x="128" y="3169"/>
                    </a:lnTo>
                    <a:lnTo>
                      <a:pt x="157" y="3192"/>
                    </a:lnTo>
                    <a:lnTo>
                      <a:pt x="187" y="3212"/>
                    </a:lnTo>
                    <a:lnTo>
                      <a:pt x="217" y="3231"/>
                    </a:lnTo>
                    <a:lnTo>
                      <a:pt x="249" y="3246"/>
                    </a:lnTo>
                    <a:lnTo>
                      <a:pt x="281" y="3259"/>
                    </a:lnTo>
                    <a:lnTo>
                      <a:pt x="313" y="3269"/>
                    </a:lnTo>
                    <a:lnTo>
                      <a:pt x="343" y="3273"/>
                    </a:lnTo>
                    <a:lnTo>
                      <a:pt x="373" y="3276"/>
                    </a:lnTo>
                    <a:lnTo>
                      <a:pt x="373" y="1757"/>
                    </a:lnTo>
                    <a:lnTo>
                      <a:pt x="570" y="1758"/>
                    </a:lnTo>
                    <a:lnTo>
                      <a:pt x="574" y="4850"/>
                    </a:lnTo>
                    <a:lnTo>
                      <a:pt x="1072" y="4852"/>
                    </a:lnTo>
                    <a:lnTo>
                      <a:pt x="1070" y="2819"/>
                    </a:lnTo>
                    <a:lnTo>
                      <a:pt x="1252" y="2819"/>
                    </a:lnTo>
                    <a:lnTo>
                      <a:pt x="1252" y="2824"/>
                    </a:lnTo>
                    <a:lnTo>
                      <a:pt x="1252" y="2836"/>
                    </a:lnTo>
                    <a:lnTo>
                      <a:pt x="1252" y="2858"/>
                    </a:lnTo>
                    <a:lnTo>
                      <a:pt x="1252" y="2886"/>
                    </a:lnTo>
                    <a:lnTo>
                      <a:pt x="1252" y="2922"/>
                    </a:lnTo>
                    <a:lnTo>
                      <a:pt x="1253" y="2964"/>
                    </a:lnTo>
                    <a:lnTo>
                      <a:pt x="1253" y="3012"/>
                    </a:lnTo>
                    <a:lnTo>
                      <a:pt x="1253" y="3065"/>
                    </a:lnTo>
                    <a:lnTo>
                      <a:pt x="1253" y="3124"/>
                    </a:lnTo>
                    <a:lnTo>
                      <a:pt x="1253" y="3188"/>
                    </a:lnTo>
                    <a:lnTo>
                      <a:pt x="1255" y="3257"/>
                    </a:lnTo>
                    <a:lnTo>
                      <a:pt x="1255" y="3329"/>
                    </a:lnTo>
                    <a:lnTo>
                      <a:pt x="1255" y="3404"/>
                    </a:lnTo>
                    <a:lnTo>
                      <a:pt x="1255" y="3482"/>
                    </a:lnTo>
                    <a:lnTo>
                      <a:pt x="1256" y="3563"/>
                    </a:lnTo>
                    <a:lnTo>
                      <a:pt x="1256" y="3645"/>
                    </a:lnTo>
                    <a:lnTo>
                      <a:pt x="1256" y="3729"/>
                    </a:lnTo>
                    <a:lnTo>
                      <a:pt x="1257" y="3814"/>
                    </a:lnTo>
                    <a:lnTo>
                      <a:pt x="1257" y="3900"/>
                    </a:lnTo>
                    <a:lnTo>
                      <a:pt x="1257" y="3985"/>
                    </a:lnTo>
                    <a:lnTo>
                      <a:pt x="1257" y="4071"/>
                    </a:lnTo>
                    <a:lnTo>
                      <a:pt x="1258" y="4155"/>
                    </a:lnTo>
                    <a:lnTo>
                      <a:pt x="1258" y="4238"/>
                    </a:lnTo>
                    <a:lnTo>
                      <a:pt x="1258" y="4319"/>
                    </a:lnTo>
                    <a:lnTo>
                      <a:pt x="1258" y="4399"/>
                    </a:lnTo>
                    <a:lnTo>
                      <a:pt x="1258" y="4475"/>
                    </a:lnTo>
                    <a:lnTo>
                      <a:pt x="1259" y="4548"/>
                    </a:lnTo>
                    <a:lnTo>
                      <a:pt x="1259" y="4618"/>
                    </a:lnTo>
                    <a:lnTo>
                      <a:pt x="1259" y="4683"/>
                    </a:lnTo>
                    <a:lnTo>
                      <a:pt x="1259" y="4744"/>
                    </a:lnTo>
                    <a:lnTo>
                      <a:pt x="1259" y="4800"/>
                    </a:lnTo>
                    <a:lnTo>
                      <a:pt x="1259" y="4850"/>
                    </a:lnTo>
                    <a:lnTo>
                      <a:pt x="1721" y="4852"/>
                    </a:lnTo>
                    <a:lnTo>
                      <a:pt x="1724" y="1757"/>
                    </a:lnTo>
                    <a:lnTo>
                      <a:pt x="1920" y="1757"/>
                    </a:lnTo>
                    <a:lnTo>
                      <a:pt x="1920" y="3236"/>
                    </a:lnTo>
                    <a:lnTo>
                      <a:pt x="1949" y="3234"/>
                    </a:lnTo>
                    <a:lnTo>
                      <a:pt x="1979" y="3229"/>
                    </a:lnTo>
                    <a:lnTo>
                      <a:pt x="2010" y="3220"/>
                    </a:lnTo>
                    <a:lnTo>
                      <a:pt x="2041" y="3208"/>
                    </a:lnTo>
                    <a:lnTo>
                      <a:pt x="2074" y="3194"/>
                    </a:lnTo>
                    <a:lnTo>
                      <a:pt x="2104" y="3177"/>
                    </a:lnTo>
                    <a:lnTo>
                      <a:pt x="2134" y="3158"/>
                    </a:lnTo>
                    <a:lnTo>
                      <a:pt x="2163" y="3136"/>
                    </a:lnTo>
                    <a:lnTo>
                      <a:pt x="2190" y="3112"/>
                    </a:lnTo>
                    <a:lnTo>
                      <a:pt x="2214" y="3087"/>
                    </a:lnTo>
                    <a:lnTo>
                      <a:pt x="2236" y="3059"/>
                    </a:lnTo>
                    <a:lnTo>
                      <a:pt x="2255" y="3031"/>
                    </a:lnTo>
                    <a:lnTo>
                      <a:pt x="2270" y="3002"/>
                    </a:lnTo>
                    <a:lnTo>
                      <a:pt x="2282" y="2972"/>
                    </a:lnTo>
                    <a:lnTo>
                      <a:pt x="2290" y="2941"/>
                    </a:lnTo>
                    <a:lnTo>
                      <a:pt x="2292" y="2910"/>
                    </a:lnTo>
                    <a:lnTo>
                      <a:pt x="2292" y="1500"/>
                    </a:lnTo>
                    <a:lnTo>
                      <a:pt x="2290" y="1470"/>
                    </a:lnTo>
                    <a:lnTo>
                      <a:pt x="2285" y="1439"/>
                    </a:lnTo>
                    <a:lnTo>
                      <a:pt x="2276" y="1410"/>
                    </a:lnTo>
                    <a:lnTo>
                      <a:pt x="2265" y="1382"/>
                    </a:lnTo>
                    <a:lnTo>
                      <a:pt x="2251" y="1354"/>
                    </a:lnTo>
                    <a:lnTo>
                      <a:pt x="2234" y="1329"/>
                    </a:lnTo>
                    <a:lnTo>
                      <a:pt x="2215" y="1304"/>
                    </a:lnTo>
                    <a:lnTo>
                      <a:pt x="2194" y="1282"/>
                    </a:lnTo>
                    <a:lnTo>
                      <a:pt x="2171" y="1262"/>
                    </a:lnTo>
                    <a:lnTo>
                      <a:pt x="2146" y="1242"/>
                    </a:lnTo>
                    <a:lnTo>
                      <a:pt x="2121" y="1227"/>
                    </a:lnTo>
                    <a:lnTo>
                      <a:pt x="2093" y="1212"/>
                    </a:lnTo>
                    <a:lnTo>
                      <a:pt x="2065" y="1201"/>
                    </a:lnTo>
                    <a:lnTo>
                      <a:pt x="2038" y="1194"/>
                    </a:lnTo>
                    <a:lnTo>
                      <a:pt x="2009" y="1188"/>
                    </a:lnTo>
                    <a:lnTo>
                      <a:pt x="1980" y="1187"/>
                    </a:lnTo>
                    <a:lnTo>
                      <a:pt x="323" y="1187"/>
                    </a:lnTo>
                    <a:close/>
                    <a:moveTo>
                      <a:pt x="1106" y="0"/>
                    </a:moveTo>
                    <a:lnTo>
                      <a:pt x="1153" y="3"/>
                    </a:lnTo>
                    <a:lnTo>
                      <a:pt x="1199" y="10"/>
                    </a:lnTo>
                    <a:lnTo>
                      <a:pt x="1244" y="23"/>
                    </a:lnTo>
                    <a:lnTo>
                      <a:pt x="1286" y="40"/>
                    </a:lnTo>
                    <a:lnTo>
                      <a:pt x="1326" y="60"/>
                    </a:lnTo>
                    <a:lnTo>
                      <a:pt x="1364" y="86"/>
                    </a:lnTo>
                    <a:lnTo>
                      <a:pt x="1399" y="115"/>
                    </a:lnTo>
                    <a:lnTo>
                      <a:pt x="1432" y="147"/>
                    </a:lnTo>
                    <a:lnTo>
                      <a:pt x="1462" y="183"/>
                    </a:lnTo>
                    <a:lnTo>
                      <a:pt x="1488" y="222"/>
                    </a:lnTo>
                    <a:lnTo>
                      <a:pt x="1511" y="263"/>
                    </a:lnTo>
                    <a:lnTo>
                      <a:pt x="1531" y="306"/>
                    </a:lnTo>
                    <a:lnTo>
                      <a:pt x="1546" y="353"/>
                    </a:lnTo>
                    <a:lnTo>
                      <a:pt x="1557" y="400"/>
                    </a:lnTo>
                    <a:lnTo>
                      <a:pt x="1564" y="451"/>
                    </a:lnTo>
                    <a:lnTo>
                      <a:pt x="1567" y="501"/>
                    </a:lnTo>
                    <a:lnTo>
                      <a:pt x="1564" y="552"/>
                    </a:lnTo>
                    <a:lnTo>
                      <a:pt x="1557" y="603"/>
                    </a:lnTo>
                    <a:lnTo>
                      <a:pt x="1546" y="651"/>
                    </a:lnTo>
                    <a:lnTo>
                      <a:pt x="1531" y="697"/>
                    </a:lnTo>
                    <a:lnTo>
                      <a:pt x="1511" y="740"/>
                    </a:lnTo>
                    <a:lnTo>
                      <a:pt x="1488" y="782"/>
                    </a:lnTo>
                    <a:lnTo>
                      <a:pt x="1462" y="821"/>
                    </a:lnTo>
                    <a:lnTo>
                      <a:pt x="1432" y="857"/>
                    </a:lnTo>
                    <a:lnTo>
                      <a:pt x="1399" y="889"/>
                    </a:lnTo>
                    <a:lnTo>
                      <a:pt x="1364" y="918"/>
                    </a:lnTo>
                    <a:lnTo>
                      <a:pt x="1326" y="944"/>
                    </a:lnTo>
                    <a:lnTo>
                      <a:pt x="1286" y="965"/>
                    </a:lnTo>
                    <a:lnTo>
                      <a:pt x="1244" y="982"/>
                    </a:lnTo>
                    <a:lnTo>
                      <a:pt x="1199" y="994"/>
                    </a:lnTo>
                    <a:lnTo>
                      <a:pt x="1153" y="1003"/>
                    </a:lnTo>
                    <a:lnTo>
                      <a:pt x="1106" y="1005"/>
                    </a:lnTo>
                    <a:lnTo>
                      <a:pt x="1059" y="1003"/>
                    </a:lnTo>
                    <a:lnTo>
                      <a:pt x="1014" y="994"/>
                    </a:lnTo>
                    <a:lnTo>
                      <a:pt x="970" y="982"/>
                    </a:lnTo>
                    <a:lnTo>
                      <a:pt x="928" y="965"/>
                    </a:lnTo>
                    <a:lnTo>
                      <a:pt x="887" y="944"/>
                    </a:lnTo>
                    <a:lnTo>
                      <a:pt x="850" y="918"/>
                    </a:lnTo>
                    <a:lnTo>
                      <a:pt x="814" y="889"/>
                    </a:lnTo>
                    <a:lnTo>
                      <a:pt x="781" y="857"/>
                    </a:lnTo>
                    <a:lnTo>
                      <a:pt x="751" y="821"/>
                    </a:lnTo>
                    <a:lnTo>
                      <a:pt x="725" y="782"/>
                    </a:lnTo>
                    <a:lnTo>
                      <a:pt x="702" y="740"/>
                    </a:lnTo>
                    <a:lnTo>
                      <a:pt x="681" y="697"/>
                    </a:lnTo>
                    <a:lnTo>
                      <a:pt x="666" y="651"/>
                    </a:lnTo>
                    <a:lnTo>
                      <a:pt x="655" y="603"/>
                    </a:lnTo>
                    <a:lnTo>
                      <a:pt x="647" y="552"/>
                    </a:lnTo>
                    <a:lnTo>
                      <a:pt x="645" y="501"/>
                    </a:lnTo>
                    <a:lnTo>
                      <a:pt x="647" y="451"/>
                    </a:lnTo>
                    <a:lnTo>
                      <a:pt x="655" y="400"/>
                    </a:lnTo>
                    <a:lnTo>
                      <a:pt x="666" y="353"/>
                    </a:lnTo>
                    <a:lnTo>
                      <a:pt x="681" y="306"/>
                    </a:lnTo>
                    <a:lnTo>
                      <a:pt x="702" y="263"/>
                    </a:lnTo>
                    <a:lnTo>
                      <a:pt x="725" y="222"/>
                    </a:lnTo>
                    <a:lnTo>
                      <a:pt x="751" y="183"/>
                    </a:lnTo>
                    <a:lnTo>
                      <a:pt x="781" y="147"/>
                    </a:lnTo>
                    <a:lnTo>
                      <a:pt x="814" y="115"/>
                    </a:lnTo>
                    <a:lnTo>
                      <a:pt x="850" y="86"/>
                    </a:lnTo>
                    <a:lnTo>
                      <a:pt x="887" y="60"/>
                    </a:lnTo>
                    <a:lnTo>
                      <a:pt x="928" y="40"/>
                    </a:lnTo>
                    <a:lnTo>
                      <a:pt x="970" y="23"/>
                    </a:lnTo>
                    <a:lnTo>
                      <a:pt x="1014" y="10"/>
                    </a:lnTo>
                    <a:lnTo>
                      <a:pt x="1059" y="3"/>
                    </a:lnTo>
                    <a:lnTo>
                      <a:pt x="1106" y="0"/>
                    </a:lnTo>
                    <a:close/>
                  </a:path>
                </a:pathLst>
              </a:custGeom>
              <a:solidFill>
                <a:schemeClr val="hlink"/>
              </a:solidFill>
              <a:ln w="9525" cap="flat" cmpd="sng">
                <a:solidFill>
                  <a:srgbClr val="777777"/>
                </a:solidFill>
                <a:prstDash val="solid"/>
                <a:round/>
                <a:headEnd type="none" w="med" len="med"/>
                <a:tailEnd type="none" w="med" len="med"/>
              </a:ln>
            </p:spPr>
            <p:txBody>
              <a:bodyPr/>
              <a:lstStyle/>
              <a:p>
                <a:endParaRPr lang="fr-FR" dirty="0">
                  <a:latin typeface="Calibri" panose="020F0502020204030204" pitchFamily="34" charset="0"/>
                </a:endParaRPr>
              </a:p>
            </p:txBody>
          </p:sp>
          <p:sp>
            <p:nvSpPr>
              <p:cNvPr id="48174" name="Freeform 35"/>
              <p:cNvSpPr>
                <a:spLocks noEditPoints="1"/>
              </p:cNvSpPr>
              <p:nvPr/>
            </p:nvSpPr>
            <p:spPr bwMode="auto">
              <a:xfrm>
                <a:off x="3808" y="1553"/>
                <a:ext cx="190" cy="401"/>
              </a:xfrm>
              <a:custGeom>
                <a:avLst/>
                <a:gdLst>
                  <a:gd name="T0" fmla="*/ 0 w 2292"/>
                  <a:gd name="T1" fmla="*/ 1 h 4852"/>
                  <a:gd name="T2" fmla="*/ 0 w 2292"/>
                  <a:gd name="T3" fmla="*/ 1 h 4852"/>
                  <a:gd name="T4" fmla="*/ 0 w 2292"/>
                  <a:gd name="T5" fmla="*/ 1 h 4852"/>
                  <a:gd name="T6" fmla="*/ 0 w 2292"/>
                  <a:gd name="T7" fmla="*/ 1 h 4852"/>
                  <a:gd name="T8" fmla="*/ 0 w 2292"/>
                  <a:gd name="T9" fmla="*/ 1 h 4852"/>
                  <a:gd name="T10" fmla="*/ 0 w 2292"/>
                  <a:gd name="T11" fmla="*/ 2 h 4852"/>
                  <a:gd name="T12" fmla="*/ 0 w 2292"/>
                  <a:gd name="T13" fmla="*/ 2 h 4852"/>
                  <a:gd name="T14" fmla="*/ 0 w 2292"/>
                  <a:gd name="T15" fmla="*/ 2 h 4852"/>
                  <a:gd name="T16" fmla="*/ 0 w 2292"/>
                  <a:gd name="T17" fmla="*/ 2 h 4852"/>
                  <a:gd name="T18" fmla="*/ 0 w 2292"/>
                  <a:gd name="T19" fmla="*/ 2 h 4852"/>
                  <a:gd name="T20" fmla="*/ 0 w 2292"/>
                  <a:gd name="T21" fmla="*/ 2 h 4852"/>
                  <a:gd name="T22" fmla="*/ 0 w 2292"/>
                  <a:gd name="T23" fmla="*/ 1 h 4852"/>
                  <a:gd name="T24" fmla="*/ 1 w 2292"/>
                  <a:gd name="T25" fmla="*/ 2 h 4852"/>
                  <a:gd name="T26" fmla="*/ 1 w 2292"/>
                  <a:gd name="T27" fmla="*/ 2 h 4852"/>
                  <a:gd name="T28" fmla="*/ 1 w 2292"/>
                  <a:gd name="T29" fmla="*/ 2 h 4852"/>
                  <a:gd name="T30" fmla="*/ 1 w 2292"/>
                  <a:gd name="T31" fmla="*/ 2 h 4852"/>
                  <a:gd name="T32" fmla="*/ 1 w 2292"/>
                  <a:gd name="T33" fmla="*/ 2 h 4852"/>
                  <a:gd name="T34" fmla="*/ 1 w 2292"/>
                  <a:gd name="T35" fmla="*/ 2 h 4852"/>
                  <a:gd name="T36" fmla="*/ 1 w 2292"/>
                  <a:gd name="T37" fmla="*/ 2 h 4852"/>
                  <a:gd name="T38" fmla="*/ 1 w 2292"/>
                  <a:gd name="T39" fmla="*/ 2 h 4852"/>
                  <a:gd name="T40" fmla="*/ 1 w 2292"/>
                  <a:gd name="T41" fmla="*/ 2 h 4852"/>
                  <a:gd name="T42" fmla="*/ 1 w 2292"/>
                  <a:gd name="T43" fmla="*/ 3 h 4852"/>
                  <a:gd name="T44" fmla="*/ 1 w 2292"/>
                  <a:gd name="T45" fmla="*/ 3 h 4852"/>
                  <a:gd name="T46" fmla="*/ 1 w 2292"/>
                  <a:gd name="T47" fmla="*/ 3 h 4852"/>
                  <a:gd name="T48" fmla="*/ 1 w 2292"/>
                  <a:gd name="T49" fmla="*/ 1 h 4852"/>
                  <a:gd name="T50" fmla="*/ 1 w 2292"/>
                  <a:gd name="T51" fmla="*/ 2 h 4852"/>
                  <a:gd name="T52" fmla="*/ 1 w 2292"/>
                  <a:gd name="T53" fmla="*/ 2 h 4852"/>
                  <a:gd name="T54" fmla="*/ 1 w 2292"/>
                  <a:gd name="T55" fmla="*/ 2 h 4852"/>
                  <a:gd name="T56" fmla="*/ 1 w 2292"/>
                  <a:gd name="T57" fmla="*/ 2 h 4852"/>
                  <a:gd name="T58" fmla="*/ 1 w 2292"/>
                  <a:gd name="T59" fmla="*/ 2 h 4852"/>
                  <a:gd name="T60" fmla="*/ 1 w 2292"/>
                  <a:gd name="T61" fmla="*/ 1 h 4852"/>
                  <a:gd name="T62" fmla="*/ 1 w 2292"/>
                  <a:gd name="T63" fmla="*/ 1 h 4852"/>
                  <a:gd name="T64" fmla="*/ 1 w 2292"/>
                  <a:gd name="T65" fmla="*/ 1 h 4852"/>
                  <a:gd name="T66" fmla="*/ 1 w 2292"/>
                  <a:gd name="T67" fmla="*/ 1 h 4852"/>
                  <a:gd name="T68" fmla="*/ 1 w 2292"/>
                  <a:gd name="T69" fmla="*/ 1 h 4852"/>
                  <a:gd name="T70" fmla="*/ 1 w 2292"/>
                  <a:gd name="T71" fmla="*/ 1 h 4852"/>
                  <a:gd name="T72" fmla="*/ 1 w 2292"/>
                  <a:gd name="T73" fmla="*/ 0 h 4852"/>
                  <a:gd name="T74" fmla="*/ 1 w 2292"/>
                  <a:gd name="T75" fmla="*/ 0 h 4852"/>
                  <a:gd name="T76" fmla="*/ 1 w 2292"/>
                  <a:gd name="T77" fmla="*/ 0 h 4852"/>
                  <a:gd name="T78" fmla="*/ 1 w 2292"/>
                  <a:gd name="T79" fmla="*/ 0 h 4852"/>
                  <a:gd name="T80" fmla="*/ 1 w 2292"/>
                  <a:gd name="T81" fmla="*/ 0 h 4852"/>
                  <a:gd name="T82" fmla="*/ 1 w 2292"/>
                  <a:gd name="T83" fmla="*/ 0 h 4852"/>
                  <a:gd name="T84" fmla="*/ 1 w 2292"/>
                  <a:gd name="T85" fmla="*/ 0 h 4852"/>
                  <a:gd name="T86" fmla="*/ 1 w 2292"/>
                  <a:gd name="T87" fmla="*/ 0 h 4852"/>
                  <a:gd name="T88" fmla="*/ 1 w 2292"/>
                  <a:gd name="T89" fmla="*/ 0 h 4852"/>
                  <a:gd name="T90" fmla="*/ 1 w 2292"/>
                  <a:gd name="T91" fmla="*/ 0 h 4852"/>
                  <a:gd name="T92" fmla="*/ 1 w 2292"/>
                  <a:gd name="T93" fmla="*/ 1 h 4852"/>
                  <a:gd name="T94" fmla="*/ 1 w 2292"/>
                  <a:gd name="T95" fmla="*/ 1 h 4852"/>
                  <a:gd name="T96" fmla="*/ 0 w 2292"/>
                  <a:gd name="T97" fmla="*/ 1 h 4852"/>
                  <a:gd name="T98" fmla="*/ 0 w 2292"/>
                  <a:gd name="T99" fmla="*/ 0 h 4852"/>
                  <a:gd name="T100" fmla="*/ 0 w 2292"/>
                  <a:gd name="T101" fmla="*/ 0 h 4852"/>
                  <a:gd name="T102" fmla="*/ 0 w 2292"/>
                  <a:gd name="T103" fmla="*/ 0 h 4852"/>
                  <a:gd name="T104" fmla="*/ 0 w 2292"/>
                  <a:gd name="T105" fmla="*/ 0 h 4852"/>
                  <a:gd name="T106" fmla="*/ 0 w 2292"/>
                  <a:gd name="T107" fmla="*/ 0 h 4852"/>
                  <a:gd name="T108" fmla="*/ 0 w 2292"/>
                  <a:gd name="T109" fmla="*/ 0 h 4852"/>
                  <a:gd name="T110" fmla="*/ 0 w 2292"/>
                  <a:gd name="T111" fmla="*/ 0 h 4852"/>
                  <a:gd name="T112" fmla="*/ 0 w 2292"/>
                  <a:gd name="T113" fmla="*/ 0 h 4852"/>
                  <a:gd name="T114" fmla="*/ 1 w 2292"/>
                  <a:gd name="T115" fmla="*/ 0 h 485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292"/>
                  <a:gd name="T175" fmla="*/ 0 h 4852"/>
                  <a:gd name="T176" fmla="*/ 2292 w 2292"/>
                  <a:gd name="T177" fmla="*/ 4852 h 485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292" h="4852">
                    <a:moveTo>
                      <a:pt x="323" y="1187"/>
                    </a:moveTo>
                    <a:lnTo>
                      <a:pt x="294" y="1189"/>
                    </a:lnTo>
                    <a:lnTo>
                      <a:pt x="267" y="1195"/>
                    </a:lnTo>
                    <a:lnTo>
                      <a:pt x="238" y="1205"/>
                    </a:lnTo>
                    <a:lnTo>
                      <a:pt x="209" y="1217"/>
                    </a:lnTo>
                    <a:lnTo>
                      <a:pt x="181" y="1233"/>
                    </a:lnTo>
                    <a:lnTo>
                      <a:pt x="155" y="1252"/>
                    </a:lnTo>
                    <a:lnTo>
                      <a:pt x="129" y="1272"/>
                    </a:lnTo>
                    <a:lnTo>
                      <a:pt x="105" y="1295"/>
                    </a:lnTo>
                    <a:lnTo>
                      <a:pt x="84" y="1319"/>
                    </a:lnTo>
                    <a:lnTo>
                      <a:pt x="63" y="1346"/>
                    </a:lnTo>
                    <a:lnTo>
                      <a:pt x="45" y="1375"/>
                    </a:lnTo>
                    <a:lnTo>
                      <a:pt x="29" y="1404"/>
                    </a:lnTo>
                    <a:lnTo>
                      <a:pt x="17" y="1433"/>
                    </a:lnTo>
                    <a:lnTo>
                      <a:pt x="8" y="1464"/>
                    </a:lnTo>
                    <a:lnTo>
                      <a:pt x="3" y="1494"/>
                    </a:lnTo>
                    <a:lnTo>
                      <a:pt x="0" y="1525"/>
                    </a:lnTo>
                    <a:lnTo>
                      <a:pt x="0" y="2935"/>
                    </a:lnTo>
                    <a:lnTo>
                      <a:pt x="3" y="2966"/>
                    </a:lnTo>
                    <a:lnTo>
                      <a:pt x="10" y="2998"/>
                    </a:lnTo>
                    <a:lnTo>
                      <a:pt x="21" y="3029"/>
                    </a:lnTo>
                    <a:lnTo>
                      <a:pt x="37" y="3059"/>
                    </a:lnTo>
                    <a:lnTo>
                      <a:pt x="56" y="3089"/>
                    </a:lnTo>
                    <a:lnTo>
                      <a:pt x="78" y="3117"/>
                    </a:lnTo>
                    <a:lnTo>
                      <a:pt x="102" y="3143"/>
                    </a:lnTo>
                    <a:lnTo>
                      <a:pt x="128" y="3169"/>
                    </a:lnTo>
                    <a:lnTo>
                      <a:pt x="157" y="3192"/>
                    </a:lnTo>
                    <a:lnTo>
                      <a:pt x="187" y="3212"/>
                    </a:lnTo>
                    <a:lnTo>
                      <a:pt x="217" y="3231"/>
                    </a:lnTo>
                    <a:lnTo>
                      <a:pt x="249" y="3246"/>
                    </a:lnTo>
                    <a:lnTo>
                      <a:pt x="281" y="3259"/>
                    </a:lnTo>
                    <a:lnTo>
                      <a:pt x="313" y="3269"/>
                    </a:lnTo>
                    <a:lnTo>
                      <a:pt x="343" y="3273"/>
                    </a:lnTo>
                    <a:lnTo>
                      <a:pt x="373" y="3276"/>
                    </a:lnTo>
                    <a:lnTo>
                      <a:pt x="373" y="1757"/>
                    </a:lnTo>
                    <a:lnTo>
                      <a:pt x="570" y="1758"/>
                    </a:lnTo>
                    <a:lnTo>
                      <a:pt x="574" y="4850"/>
                    </a:lnTo>
                    <a:lnTo>
                      <a:pt x="1072" y="4852"/>
                    </a:lnTo>
                    <a:lnTo>
                      <a:pt x="1070" y="2819"/>
                    </a:lnTo>
                    <a:lnTo>
                      <a:pt x="1252" y="2819"/>
                    </a:lnTo>
                    <a:lnTo>
                      <a:pt x="1252" y="2824"/>
                    </a:lnTo>
                    <a:lnTo>
                      <a:pt x="1252" y="2836"/>
                    </a:lnTo>
                    <a:lnTo>
                      <a:pt x="1252" y="2858"/>
                    </a:lnTo>
                    <a:lnTo>
                      <a:pt x="1252" y="2886"/>
                    </a:lnTo>
                    <a:lnTo>
                      <a:pt x="1252" y="2922"/>
                    </a:lnTo>
                    <a:lnTo>
                      <a:pt x="1253" y="2964"/>
                    </a:lnTo>
                    <a:lnTo>
                      <a:pt x="1253" y="3012"/>
                    </a:lnTo>
                    <a:lnTo>
                      <a:pt x="1253" y="3065"/>
                    </a:lnTo>
                    <a:lnTo>
                      <a:pt x="1253" y="3124"/>
                    </a:lnTo>
                    <a:lnTo>
                      <a:pt x="1253" y="3188"/>
                    </a:lnTo>
                    <a:lnTo>
                      <a:pt x="1255" y="3257"/>
                    </a:lnTo>
                    <a:lnTo>
                      <a:pt x="1255" y="3329"/>
                    </a:lnTo>
                    <a:lnTo>
                      <a:pt x="1255" y="3404"/>
                    </a:lnTo>
                    <a:lnTo>
                      <a:pt x="1255" y="3482"/>
                    </a:lnTo>
                    <a:lnTo>
                      <a:pt x="1256" y="3563"/>
                    </a:lnTo>
                    <a:lnTo>
                      <a:pt x="1256" y="3645"/>
                    </a:lnTo>
                    <a:lnTo>
                      <a:pt x="1256" y="3729"/>
                    </a:lnTo>
                    <a:lnTo>
                      <a:pt x="1257" y="3814"/>
                    </a:lnTo>
                    <a:lnTo>
                      <a:pt x="1257" y="3900"/>
                    </a:lnTo>
                    <a:lnTo>
                      <a:pt x="1257" y="3985"/>
                    </a:lnTo>
                    <a:lnTo>
                      <a:pt x="1257" y="4071"/>
                    </a:lnTo>
                    <a:lnTo>
                      <a:pt x="1258" y="4155"/>
                    </a:lnTo>
                    <a:lnTo>
                      <a:pt x="1258" y="4238"/>
                    </a:lnTo>
                    <a:lnTo>
                      <a:pt x="1258" y="4319"/>
                    </a:lnTo>
                    <a:lnTo>
                      <a:pt x="1258" y="4399"/>
                    </a:lnTo>
                    <a:lnTo>
                      <a:pt x="1258" y="4475"/>
                    </a:lnTo>
                    <a:lnTo>
                      <a:pt x="1259" y="4548"/>
                    </a:lnTo>
                    <a:lnTo>
                      <a:pt x="1259" y="4618"/>
                    </a:lnTo>
                    <a:lnTo>
                      <a:pt x="1259" y="4683"/>
                    </a:lnTo>
                    <a:lnTo>
                      <a:pt x="1259" y="4744"/>
                    </a:lnTo>
                    <a:lnTo>
                      <a:pt x="1259" y="4800"/>
                    </a:lnTo>
                    <a:lnTo>
                      <a:pt x="1259" y="4850"/>
                    </a:lnTo>
                    <a:lnTo>
                      <a:pt x="1721" y="4852"/>
                    </a:lnTo>
                    <a:lnTo>
                      <a:pt x="1724" y="1757"/>
                    </a:lnTo>
                    <a:lnTo>
                      <a:pt x="1920" y="1757"/>
                    </a:lnTo>
                    <a:lnTo>
                      <a:pt x="1920" y="3236"/>
                    </a:lnTo>
                    <a:lnTo>
                      <a:pt x="1949" y="3234"/>
                    </a:lnTo>
                    <a:lnTo>
                      <a:pt x="1979" y="3229"/>
                    </a:lnTo>
                    <a:lnTo>
                      <a:pt x="2010" y="3220"/>
                    </a:lnTo>
                    <a:lnTo>
                      <a:pt x="2041" y="3208"/>
                    </a:lnTo>
                    <a:lnTo>
                      <a:pt x="2074" y="3194"/>
                    </a:lnTo>
                    <a:lnTo>
                      <a:pt x="2104" y="3177"/>
                    </a:lnTo>
                    <a:lnTo>
                      <a:pt x="2134" y="3158"/>
                    </a:lnTo>
                    <a:lnTo>
                      <a:pt x="2163" y="3136"/>
                    </a:lnTo>
                    <a:lnTo>
                      <a:pt x="2190" y="3112"/>
                    </a:lnTo>
                    <a:lnTo>
                      <a:pt x="2214" y="3087"/>
                    </a:lnTo>
                    <a:lnTo>
                      <a:pt x="2236" y="3059"/>
                    </a:lnTo>
                    <a:lnTo>
                      <a:pt x="2255" y="3031"/>
                    </a:lnTo>
                    <a:lnTo>
                      <a:pt x="2270" y="3002"/>
                    </a:lnTo>
                    <a:lnTo>
                      <a:pt x="2282" y="2972"/>
                    </a:lnTo>
                    <a:lnTo>
                      <a:pt x="2290" y="2941"/>
                    </a:lnTo>
                    <a:lnTo>
                      <a:pt x="2292" y="2910"/>
                    </a:lnTo>
                    <a:lnTo>
                      <a:pt x="2292" y="1500"/>
                    </a:lnTo>
                    <a:lnTo>
                      <a:pt x="2290" y="1470"/>
                    </a:lnTo>
                    <a:lnTo>
                      <a:pt x="2285" y="1439"/>
                    </a:lnTo>
                    <a:lnTo>
                      <a:pt x="2276" y="1410"/>
                    </a:lnTo>
                    <a:lnTo>
                      <a:pt x="2265" y="1382"/>
                    </a:lnTo>
                    <a:lnTo>
                      <a:pt x="2251" y="1354"/>
                    </a:lnTo>
                    <a:lnTo>
                      <a:pt x="2234" y="1329"/>
                    </a:lnTo>
                    <a:lnTo>
                      <a:pt x="2215" y="1304"/>
                    </a:lnTo>
                    <a:lnTo>
                      <a:pt x="2194" y="1282"/>
                    </a:lnTo>
                    <a:lnTo>
                      <a:pt x="2171" y="1262"/>
                    </a:lnTo>
                    <a:lnTo>
                      <a:pt x="2146" y="1242"/>
                    </a:lnTo>
                    <a:lnTo>
                      <a:pt x="2121" y="1227"/>
                    </a:lnTo>
                    <a:lnTo>
                      <a:pt x="2093" y="1212"/>
                    </a:lnTo>
                    <a:lnTo>
                      <a:pt x="2065" y="1201"/>
                    </a:lnTo>
                    <a:lnTo>
                      <a:pt x="2038" y="1194"/>
                    </a:lnTo>
                    <a:lnTo>
                      <a:pt x="2009" y="1188"/>
                    </a:lnTo>
                    <a:lnTo>
                      <a:pt x="1980" y="1187"/>
                    </a:lnTo>
                    <a:lnTo>
                      <a:pt x="323" y="1187"/>
                    </a:lnTo>
                    <a:close/>
                    <a:moveTo>
                      <a:pt x="1106" y="0"/>
                    </a:moveTo>
                    <a:lnTo>
                      <a:pt x="1153" y="3"/>
                    </a:lnTo>
                    <a:lnTo>
                      <a:pt x="1199" y="10"/>
                    </a:lnTo>
                    <a:lnTo>
                      <a:pt x="1244" y="23"/>
                    </a:lnTo>
                    <a:lnTo>
                      <a:pt x="1286" y="40"/>
                    </a:lnTo>
                    <a:lnTo>
                      <a:pt x="1326" y="60"/>
                    </a:lnTo>
                    <a:lnTo>
                      <a:pt x="1364" y="86"/>
                    </a:lnTo>
                    <a:lnTo>
                      <a:pt x="1399" y="115"/>
                    </a:lnTo>
                    <a:lnTo>
                      <a:pt x="1432" y="147"/>
                    </a:lnTo>
                    <a:lnTo>
                      <a:pt x="1462" y="183"/>
                    </a:lnTo>
                    <a:lnTo>
                      <a:pt x="1488" y="222"/>
                    </a:lnTo>
                    <a:lnTo>
                      <a:pt x="1511" y="263"/>
                    </a:lnTo>
                    <a:lnTo>
                      <a:pt x="1531" y="306"/>
                    </a:lnTo>
                    <a:lnTo>
                      <a:pt x="1546" y="353"/>
                    </a:lnTo>
                    <a:lnTo>
                      <a:pt x="1557" y="400"/>
                    </a:lnTo>
                    <a:lnTo>
                      <a:pt x="1564" y="451"/>
                    </a:lnTo>
                    <a:lnTo>
                      <a:pt x="1567" y="501"/>
                    </a:lnTo>
                    <a:lnTo>
                      <a:pt x="1564" y="552"/>
                    </a:lnTo>
                    <a:lnTo>
                      <a:pt x="1557" y="603"/>
                    </a:lnTo>
                    <a:lnTo>
                      <a:pt x="1546" y="651"/>
                    </a:lnTo>
                    <a:lnTo>
                      <a:pt x="1531" y="697"/>
                    </a:lnTo>
                    <a:lnTo>
                      <a:pt x="1511" y="740"/>
                    </a:lnTo>
                    <a:lnTo>
                      <a:pt x="1488" y="782"/>
                    </a:lnTo>
                    <a:lnTo>
                      <a:pt x="1462" y="821"/>
                    </a:lnTo>
                    <a:lnTo>
                      <a:pt x="1432" y="857"/>
                    </a:lnTo>
                    <a:lnTo>
                      <a:pt x="1399" y="889"/>
                    </a:lnTo>
                    <a:lnTo>
                      <a:pt x="1364" y="918"/>
                    </a:lnTo>
                    <a:lnTo>
                      <a:pt x="1326" y="944"/>
                    </a:lnTo>
                    <a:lnTo>
                      <a:pt x="1286" y="965"/>
                    </a:lnTo>
                    <a:lnTo>
                      <a:pt x="1244" y="982"/>
                    </a:lnTo>
                    <a:lnTo>
                      <a:pt x="1199" y="994"/>
                    </a:lnTo>
                    <a:lnTo>
                      <a:pt x="1153" y="1003"/>
                    </a:lnTo>
                    <a:lnTo>
                      <a:pt x="1106" y="1005"/>
                    </a:lnTo>
                    <a:lnTo>
                      <a:pt x="1059" y="1003"/>
                    </a:lnTo>
                    <a:lnTo>
                      <a:pt x="1014" y="994"/>
                    </a:lnTo>
                    <a:lnTo>
                      <a:pt x="970" y="982"/>
                    </a:lnTo>
                    <a:lnTo>
                      <a:pt x="928" y="965"/>
                    </a:lnTo>
                    <a:lnTo>
                      <a:pt x="887" y="944"/>
                    </a:lnTo>
                    <a:lnTo>
                      <a:pt x="850" y="918"/>
                    </a:lnTo>
                    <a:lnTo>
                      <a:pt x="814" y="889"/>
                    </a:lnTo>
                    <a:lnTo>
                      <a:pt x="781" y="857"/>
                    </a:lnTo>
                    <a:lnTo>
                      <a:pt x="751" y="821"/>
                    </a:lnTo>
                    <a:lnTo>
                      <a:pt x="725" y="782"/>
                    </a:lnTo>
                    <a:lnTo>
                      <a:pt x="702" y="740"/>
                    </a:lnTo>
                    <a:lnTo>
                      <a:pt x="681" y="697"/>
                    </a:lnTo>
                    <a:lnTo>
                      <a:pt x="666" y="651"/>
                    </a:lnTo>
                    <a:lnTo>
                      <a:pt x="655" y="603"/>
                    </a:lnTo>
                    <a:lnTo>
                      <a:pt x="647" y="552"/>
                    </a:lnTo>
                    <a:lnTo>
                      <a:pt x="645" y="501"/>
                    </a:lnTo>
                    <a:lnTo>
                      <a:pt x="647" y="451"/>
                    </a:lnTo>
                    <a:lnTo>
                      <a:pt x="655" y="400"/>
                    </a:lnTo>
                    <a:lnTo>
                      <a:pt x="666" y="353"/>
                    </a:lnTo>
                    <a:lnTo>
                      <a:pt x="681" y="306"/>
                    </a:lnTo>
                    <a:lnTo>
                      <a:pt x="702" y="263"/>
                    </a:lnTo>
                    <a:lnTo>
                      <a:pt x="725" y="222"/>
                    </a:lnTo>
                    <a:lnTo>
                      <a:pt x="751" y="183"/>
                    </a:lnTo>
                    <a:lnTo>
                      <a:pt x="781" y="147"/>
                    </a:lnTo>
                    <a:lnTo>
                      <a:pt x="814" y="115"/>
                    </a:lnTo>
                    <a:lnTo>
                      <a:pt x="850" y="86"/>
                    </a:lnTo>
                    <a:lnTo>
                      <a:pt x="887" y="60"/>
                    </a:lnTo>
                    <a:lnTo>
                      <a:pt x="928" y="40"/>
                    </a:lnTo>
                    <a:lnTo>
                      <a:pt x="970" y="23"/>
                    </a:lnTo>
                    <a:lnTo>
                      <a:pt x="1014" y="10"/>
                    </a:lnTo>
                    <a:lnTo>
                      <a:pt x="1059" y="3"/>
                    </a:lnTo>
                    <a:lnTo>
                      <a:pt x="1106" y="0"/>
                    </a:lnTo>
                    <a:close/>
                  </a:path>
                </a:pathLst>
              </a:custGeom>
              <a:solidFill>
                <a:schemeClr val="bg2"/>
              </a:solidFill>
              <a:ln w="9525">
                <a:solidFill>
                  <a:srgbClr val="777777"/>
                </a:solidFill>
                <a:round/>
                <a:headEnd/>
                <a:tailEnd/>
              </a:ln>
            </p:spPr>
            <p:txBody>
              <a:bodyPr/>
              <a:lstStyle/>
              <a:p>
                <a:endParaRPr lang="fr-FR" dirty="0">
                  <a:latin typeface="Calibri" panose="020F0502020204030204" pitchFamily="34" charset="0"/>
                </a:endParaRPr>
              </a:p>
            </p:txBody>
          </p:sp>
          <p:sp>
            <p:nvSpPr>
              <p:cNvPr id="48175" name="Freeform 36"/>
              <p:cNvSpPr>
                <a:spLocks noEditPoints="1"/>
              </p:cNvSpPr>
              <p:nvPr/>
            </p:nvSpPr>
            <p:spPr bwMode="auto">
              <a:xfrm>
                <a:off x="4678" y="1021"/>
                <a:ext cx="190" cy="401"/>
              </a:xfrm>
              <a:custGeom>
                <a:avLst/>
                <a:gdLst>
                  <a:gd name="T0" fmla="*/ 0 w 2292"/>
                  <a:gd name="T1" fmla="*/ 1 h 4852"/>
                  <a:gd name="T2" fmla="*/ 0 w 2292"/>
                  <a:gd name="T3" fmla="*/ 1 h 4852"/>
                  <a:gd name="T4" fmla="*/ 0 w 2292"/>
                  <a:gd name="T5" fmla="*/ 1 h 4852"/>
                  <a:gd name="T6" fmla="*/ 0 w 2292"/>
                  <a:gd name="T7" fmla="*/ 1 h 4852"/>
                  <a:gd name="T8" fmla="*/ 0 w 2292"/>
                  <a:gd name="T9" fmla="*/ 1 h 4852"/>
                  <a:gd name="T10" fmla="*/ 0 w 2292"/>
                  <a:gd name="T11" fmla="*/ 2 h 4852"/>
                  <a:gd name="T12" fmla="*/ 0 w 2292"/>
                  <a:gd name="T13" fmla="*/ 2 h 4852"/>
                  <a:gd name="T14" fmla="*/ 0 w 2292"/>
                  <a:gd name="T15" fmla="*/ 2 h 4852"/>
                  <a:gd name="T16" fmla="*/ 0 w 2292"/>
                  <a:gd name="T17" fmla="*/ 2 h 4852"/>
                  <a:gd name="T18" fmla="*/ 0 w 2292"/>
                  <a:gd name="T19" fmla="*/ 2 h 4852"/>
                  <a:gd name="T20" fmla="*/ 0 w 2292"/>
                  <a:gd name="T21" fmla="*/ 2 h 4852"/>
                  <a:gd name="T22" fmla="*/ 0 w 2292"/>
                  <a:gd name="T23" fmla="*/ 1 h 4852"/>
                  <a:gd name="T24" fmla="*/ 1 w 2292"/>
                  <a:gd name="T25" fmla="*/ 2 h 4852"/>
                  <a:gd name="T26" fmla="*/ 1 w 2292"/>
                  <a:gd name="T27" fmla="*/ 2 h 4852"/>
                  <a:gd name="T28" fmla="*/ 1 w 2292"/>
                  <a:gd name="T29" fmla="*/ 2 h 4852"/>
                  <a:gd name="T30" fmla="*/ 1 w 2292"/>
                  <a:gd name="T31" fmla="*/ 2 h 4852"/>
                  <a:gd name="T32" fmla="*/ 1 w 2292"/>
                  <a:gd name="T33" fmla="*/ 2 h 4852"/>
                  <a:gd name="T34" fmla="*/ 1 w 2292"/>
                  <a:gd name="T35" fmla="*/ 2 h 4852"/>
                  <a:gd name="T36" fmla="*/ 1 w 2292"/>
                  <a:gd name="T37" fmla="*/ 2 h 4852"/>
                  <a:gd name="T38" fmla="*/ 1 w 2292"/>
                  <a:gd name="T39" fmla="*/ 2 h 4852"/>
                  <a:gd name="T40" fmla="*/ 1 w 2292"/>
                  <a:gd name="T41" fmla="*/ 2 h 4852"/>
                  <a:gd name="T42" fmla="*/ 1 w 2292"/>
                  <a:gd name="T43" fmla="*/ 3 h 4852"/>
                  <a:gd name="T44" fmla="*/ 1 w 2292"/>
                  <a:gd name="T45" fmla="*/ 3 h 4852"/>
                  <a:gd name="T46" fmla="*/ 1 w 2292"/>
                  <a:gd name="T47" fmla="*/ 3 h 4852"/>
                  <a:gd name="T48" fmla="*/ 1 w 2292"/>
                  <a:gd name="T49" fmla="*/ 1 h 4852"/>
                  <a:gd name="T50" fmla="*/ 1 w 2292"/>
                  <a:gd name="T51" fmla="*/ 2 h 4852"/>
                  <a:gd name="T52" fmla="*/ 1 w 2292"/>
                  <a:gd name="T53" fmla="*/ 2 h 4852"/>
                  <a:gd name="T54" fmla="*/ 1 w 2292"/>
                  <a:gd name="T55" fmla="*/ 2 h 4852"/>
                  <a:gd name="T56" fmla="*/ 1 w 2292"/>
                  <a:gd name="T57" fmla="*/ 2 h 4852"/>
                  <a:gd name="T58" fmla="*/ 1 w 2292"/>
                  <a:gd name="T59" fmla="*/ 2 h 4852"/>
                  <a:gd name="T60" fmla="*/ 1 w 2292"/>
                  <a:gd name="T61" fmla="*/ 1 h 4852"/>
                  <a:gd name="T62" fmla="*/ 1 w 2292"/>
                  <a:gd name="T63" fmla="*/ 1 h 4852"/>
                  <a:gd name="T64" fmla="*/ 1 w 2292"/>
                  <a:gd name="T65" fmla="*/ 1 h 4852"/>
                  <a:gd name="T66" fmla="*/ 1 w 2292"/>
                  <a:gd name="T67" fmla="*/ 1 h 4852"/>
                  <a:gd name="T68" fmla="*/ 1 w 2292"/>
                  <a:gd name="T69" fmla="*/ 1 h 4852"/>
                  <a:gd name="T70" fmla="*/ 1 w 2292"/>
                  <a:gd name="T71" fmla="*/ 1 h 4852"/>
                  <a:gd name="T72" fmla="*/ 1 w 2292"/>
                  <a:gd name="T73" fmla="*/ 0 h 4852"/>
                  <a:gd name="T74" fmla="*/ 1 w 2292"/>
                  <a:gd name="T75" fmla="*/ 0 h 4852"/>
                  <a:gd name="T76" fmla="*/ 1 w 2292"/>
                  <a:gd name="T77" fmla="*/ 0 h 4852"/>
                  <a:gd name="T78" fmla="*/ 1 w 2292"/>
                  <a:gd name="T79" fmla="*/ 0 h 4852"/>
                  <a:gd name="T80" fmla="*/ 1 w 2292"/>
                  <a:gd name="T81" fmla="*/ 0 h 4852"/>
                  <a:gd name="T82" fmla="*/ 1 w 2292"/>
                  <a:gd name="T83" fmla="*/ 0 h 4852"/>
                  <a:gd name="T84" fmla="*/ 1 w 2292"/>
                  <a:gd name="T85" fmla="*/ 0 h 4852"/>
                  <a:gd name="T86" fmla="*/ 1 w 2292"/>
                  <a:gd name="T87" fmla="*/ 0 h 4852"/>
                  <a:gd name="T88" fmla="*/ 1 w 2292"/>
                  <a:gd name="T89" fmla="*/ 0 h 4852"/>
                  <a:gd name="T90" fmla="*/ 1 w 2292"/>
                  <a:gd name="T91" fmla="*/ 0 h 4852"/>
                  <a:gd name="T92" fmla="*/ 1 w 2292"/>
                  <a:gd name="T93" fmla="*/ 1 h 4852"/>
                  <a:gd name="T94" fmla="*/ 1 w 2292"/>
                  <a:gd name="T95" fmla="*/ 1 h 4852"/>
                  <a:gd name="T96" fmla="*/ 0 w 2292"/>
                  <a:gd name="T97" fmla="*/ 1 h 4852"/>
                  <a:gd name="T98" fmla="*/ 0 w 2292"/>
                  <a:gd name="T99" fmla="*/ 0 h 4852"/>
                  <a:gd name="T100" fmla="*/ 0 w 2292"/>
                  <a:gd name="T101" fmla="*/ 0 h 4852"/>
                  <a:gd name="T102" fmla="*/ 0 w 2292"/>
                  <a:gd name="T103" fmla="*/ 0 h 4852"/>
                  <a:gd name="T104" fmla="*/ 0 w 2292"/>
                  <a:gd name="T105" fmla="*/ 0 h 4852"/>
                  <a:gd name="T106" fmla="*/ 0 w 2292"/>
                  <a:gd name="T107" fmla="*/ 0 h 4852"/>
                  <a:gd name="T108" fmla="*/ 0 w 2292"/>
                  <a:gd name="T109" fmla="*/ 0 h 4852"/>
                  <a:gd name="T110" fmla="*/ 0 w 2292"/>
                  <a:gd name="T111" fmla="*/ 0 h 4852"/>
                  <a:gd name="T112" fmla="*/ 0 w 2292"/>
                  <a:gd name="T113" fmla="*/ 0 h 4852"/>
                  <a:gd name="T114" fmla="*/ 1 w 2292"/>
                  <a:gd name="T115" fmla="*/ 0 h 485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292"/>
                  <a:gd name="T175" fmla="*/ 0 h 4852"/>
                  <a:gd name="T176" fmla="*/ 2292 w 2292"/>
                  <a:gd name="T177" fmla="*/ 4852 h 485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292" h="4852">
                    <a:moveTo>
                      <a:pt x="323" y="1187"/>
                    </a:moveTo>
                    <a:lnTo>
                      <a:pt x="294" y="1189"/>
                    </a:lnTo>
                    <a:lnTo>
                      <a:pt x="267" y="1195"/>
                    </a:lnTo>
                    <a:lnTo>
                      <a:pt x="238" y="1205"/>
                    </a:lnTo>
                    <a:lnTo>
                      <a:pt x="209" y="1217"/>
                    </a:lnTo>
                    <a:lnTo>
                      <a:pt x="181" y="1233"/>
                    </a:lnTo>
                    <a:lnTo>
                      <a:pt x="155" y="1252"/>
                    </a:lnTo>
                    <a:lnTo>
                      <a:pt x="129" y="1272"/>
                    </a:lnTo>
                    <a:lnTo>
                      <a:pt x="105" y="1295"/>
                    </a:lnTo>
                    <a:lnTo>
                      <a:pt x="84" y="1319"/>
                    </a:lnTo>
                    <a:lnTo>
                      <a:pt x="63" y="1346"/>
                    </a:lnTo>
                    <a:lnTo>
                      <a:pt x="45" y="1375"/>
                    </a:lnTo>
                    <a:lnTo>
                      <a:pt x="29" y="1404"/>
                    </a:lnTo>
                    <a:lnTo>
                      <a:pt x="17" y="1433"/>
                    </a:lnTo>
                    <a:lnTo>
                      <a:pt x="8" y="1464"/>
                    </a:lnTo>
                    <a:lnTo>
                      <a:pt x="3" y="1494"/>
                    </a:lnTo>
                    <a:lnTo>
                      <a:pt x="0" y="1525"/>
                    </a:lnTo>
                    <a:lnTo>
                      <a:pt x="0" y="2935"/>
                    </a:lnTo>
                    <a:lnTo>
                      <a:pt x="3" y="2966"/>
                    </a:lnTo>
                    <a:lnTo>
                      <a:pt x="10" y="2998"/>
                    </a:lnTo>
                    <a:lnTo>
                      <a:pt x="21" y="3029"/>
                    </a:lnTo>
                    <a:lnTo>
                      <a:pt x="37" y="3059"/>
                    </a:lnTo>
                    <a:lnTo>
                      <a:pt x="56" y="3089"/>
                    </a:lnTo>
                    <a:lnTo>
                      <a:pt x="78" y="3117"/>
                    </a:lnTo>
                    <a:lnTo>
                      <a:pt x="102" y="3143"/>
                    </a:lnTo>
                    <a:lnTo>
                      <a:pt x="128" y="3169"/>
                    </a:lnTo>
                    <a:lnTo>
                      <a:pt x="157" y="3192"/>
                    </a:lnTo>
                    <a:lnTo>
                      <a:pt x="187" y="3212"/>
                    </a:lnTo>
                    <a:lnTo>
                      <a:pt x="217" y="3231"/>
                    </a:lnTo>
                    <a:lnTo>
                      <a:pt x="249" y="3246"/>
                    </a:lnTo>
                    <a:lnTo>
                      <a:pt x="281" y="3259"/>
                    </a:lnTo>
                    <a:lnTo>
                      <a:pt x="313" y="3269"/>
                    </a:lnTo>
                    <a:lnTo>
                      <a:pt x="343" y="3273"/>
                    </a:lnTo>
                    <a:lnTo>
                      <a:pt x="373" y="3276"/>
                    </a:lnTo>
                    <a:lnTo>
                      <a:pt x="373" y="1757"/>
                    </a:lnTo>
                    <a:lnTo>
                      <a:pt x="570" y="1758"/>
                    </a:lnTo>
                    <a:lnTo>
                      <a:pt x="574" y="4850"/>
                    </a:lnTo>
                    <a:lnTo>
                      <a:pt x="1072" y="4852"/>
                    </a:lnTo>
                    <a:lnTo>
                      <a:pt x="1070" y="2819"/>
                    </a:lnTo>
                    <a:lnTo>
                      <a:pt x="1252" y="2819"/>
                    </a:lnTo>
                    <a:lnTo>
                      <a:pt x="1252" y="2824"/>
                    </a:lnTo>
                    <a:lnTo>
                      <a:pt x="1252" y="2836"/>
                    </a:lnTo>
                    <a:lnTo>
                      <a:pt x="1252" y="2858"/>
                    </a:lnTo>
                    <a:lnTo>
                      <a:pt x="1252" y="2886"/>
                    </a:lnTo>
                    <a:lnTo>
                      <a:pt x="1252" y="2922"/>
                    </a:lnTo>
                    <a:lnTo>
                      <a:pt x="1253" y="2964"/>
                    </a:lnTo>
                    <a:lnTo>
                      <a:pt x="1253" y="3012"/>
                    </a:lnTo>
                    <a:lnTo>
                      <a:pt x="1253" y="3065"/>
                    </a:lnTo>
                    <a:lnTo>
                      <a:pt x="1253" y="3124"/>
                    </a:lnTo>
                    <a:lnTo>
                      <a:pt x="1253" y="3188"/>
                    </a:lnTo>
                    <a:lnTo>
                      <a:pt x="1255" y="3257"/>
                    </a:lnTo>
                    <a:lnTo>
                      <a:pt x="1255" y="3329"/>
                    </a:lnTo>
                    <a:lnTo>
                      <a:pt x="1255" y="3404"/>
                    </a:lnTo>
                    <a:lnTo>
                      <a:pt x="1255" y="3482"/>
                    </a:lnTo>
                    <a:lnTo>
                      <a:pt x="1256" y="3563"/>
                    </a:lnTo>
                    <a:lnTo>
                      <a:pt x="1256" y="3645"/>
                    </a:lnTo>
                    <a:lnTo>
                      <a:pt x="1256" y="3729"/>
                    </a:lnTo>
                    <a:lnTo>
                      <a:pt x="1257" y="3814"/>
                    </a:lnTo>
                    <a:lnTo>
                      <a:pt x="1257" y="3900"/>
                    </a:lnTo>
                    <a:lnTo>
                      <a:pt x="1257" y="3985"/>
                    </a:lnTo>
                    <a:lnTo>
                      <a:pt x="1257" y="4071"/>
                    </a:lnTo>
                    <a:lnTo>
                      <a:pt x="1258" y="4155"/>
                    </a:lnTo>
                    <a:lnTo>
                      <a:pt x="1258" y="4238"/>
                    </a:lnTo>
                    <a:lnTo>
                      <a:pt x="1258" y="4319"/>
                    </a:lnTo>
                    <a:lnTo>
                      <a:pt x="1258" y="4399"/>
                    </a:lnTo>
                    <a:lnTo>
                      <a:pt x="1258" y="4475"/>
                    </a:lnTo>
                    <a:lnTo>
                      <a:pt x="1259" y="4548"/>
                    </a:lnTo>
                    <a:lnTo>
                      <a:pt x="1259" y="4618"/>
                    </a:lnTo>
                    <a:lnTo>
                      <a:pt x="1259" y="4683"/>
                    </a:lnTo>
                    <a:lnTo>
                      <a:pt x="1259" y="4744"/>
                    </a:lnTo>
                    <a:lnTo>
                      <a:pt x="1259" y="4800"/>
                    </a:lnTo>
                    <a:lnTo>
                      <a:pt x="1259" y="4850"/>
                    </a:lnTo>
                    <a:lnTo>
                      <a:pt x="1721" y="4852"/>
                    </a:lnTo>
                    <a:lnTo>
                      <a:pt x="1724" y="1757"/>
                    </a:lnTo>
                    <a:lnTo>
                      <a:pt x="1920" y="1757"/>
                    </a:lnTo>
                    <a:lnTo>
                      <a:pt x="1920" y="3236"/>
                    </a:lnTo>
                    <a:lnTo>
                      <a:pt x="1949" y="3234"/>
                    </a:lnTo>
                    <a:lnTo>
                      <a:pt x="1979" y="3229"/>
                    </a:lnTo>
                    <a:lnTo>
                      <a:pt x="2010" y="3220"/>
                    </a:lnTo>
                    <a:lnTo>
                      <a:pt x="2041" y="3208"/>
                    </a:lnTo>
                    <a:lnTo>
                      <a:pt x="2074" y="3194"/>
                    </a:lnTo>
                    <a:lnTo>
                      <a:pt x="2104" y="3177"/>
                    </a:lnTo>
                    <a:lnTo>
                      <a:pt x="2134" y="3158"/>
                    </a:lnTo>
                    <a:lnTo>
                      <a:pt x="2163" y="3136"/>
                    </a:lnTo>
                    <a:lnTo>
                      <a:pt x="2190" y="3112"/>
                    </a:lnTo>
                    <a:lnTo>
                      <a:pt x="2214" y="3087"/>
                    </a:lnTo>
                    <a:lnTo>
                      <a:pt x="2236" y="3059"/>
                    </a:lnTo>
                    <a:lnTo>
                      <a:pt x="2255" y="3031"/>
                    </a:lnTo>
                    <a:lnTo>
                      <a:pt x="2270" y="3002"/>
                    </a:lnTo>
                    <a:lnTo>
                      <a:pt x="2282" y="2972"/>
                    </a:lnTo>
                    <a:lnTo>
                      <a:pt x="2290" y="2941"/>
                    </a:lnTo>
                    <a:lnTo>
                      <a:pt x="2292" y="2910"/>
                    </a:lnTo>
                    <a:lnTo>
                      <a:pt x="2292" y="1500"/>
                    </a:lnTo>
                    <a:lnTo>
                      <a:pt x="2290" y="1470"/>
                    </a:lnTo>
                    <a:lnTo>
                      <a:pt x="2285" y="1439"/>
                    </a:lnTo>
                    <a:lnTo>
                      <a:pt x="2276" y="1410"/>
                    </a:lnTo>
                    <a:lnTo>
                      <a:pt x="2265" y="1382"/>
                    </a:lnTo>
                    <a:lnTo>
                      <a:pt x="2251" y="1354"/>
                    </a:lnTo>
                    <a:lnTo>
                      <a:pt x="2234" y="1329"/>
                    </a:lnTo>
                    <a:lnTo>
                      <a:pt x="2215" y="1304"/>
                    </a:lnTo>
                    <a:lnTo>
                      <a:pt x="2194" y="1282"/>
                    </a:lnTo>
                    <a:lnTo>
                      <a:pt x="2171" y="1262"/>
                    </a:lnTo>
                    <a:lnTo>
                      <a:pt x="2146" y="1242"/>
                    </a:lnTo>
                    <a:lnTo>
                      <a:pt x="2121" y="1227"/>
                    </a:lnTo>
                    <a:lnTo>
                      <a:pt x="2093" y="1212"/>
                    </a:lnTo>
                    <a:lnTo>
                      <a:pt x="2065" y="1201"/>
                    </a:lnTo>
                    <a:lnTo>
                      <a:pt x="2038" y="1194"/>
                    </a:lnTo>
                    <a:lnTo>
                      <a:pt x="2009" y="1188"/>
                    </a:lnTo>
                    <a:lnTo>
                      <a:pt x="1980" y="1187"/>
                    </a:lnTo>
                    <a:lnTo>
                      <a:pt x="323" y="1187"/>
                    </a:lnTo>
                    <a:close/>
                    <a:moveTo>
                      <a:pt x="1106" y="0"/>
                    </a:moveTo>
                    <a:lnTo>
                      <a:pt x="1153" y="3"/>
                    </a:lnTo>
                    <a:lnTo>
                      <a:pt x="1199" y="10"/>
                    </a:lnTo>
                    <a:lnTo>
                      <a:pt x="1244" y="23"/>
                    </a:lnTo>
                    <a:lnTo>
                      <a:pt x="1286" y="40"/>
                    </a:lnTo>
                    <a:lnTo>
                      <a:pt x="1326" y="60"/>
                    </a:lnTo>
                    <a:lnTo>
                      <a:pt x="1364" y="86"/>
                    </a:lnTo>
                    <a:lnTo>
                      <a:pt x="1399" y="115"/>
                    </a:lnTo>
                    <a:lnTo>
                      <a:pt x="1432" y="147"/>
                    </a:lnTo>
                    <a:lnTo>
                      <a:pt x="1462" y="183"/>
                    </a:lnTo>
                    <a:lnTo>
                      <a:pt x="1488" y="222"/>
                    </a:lnTo>
                    <a:lnTo>
                      <a:pt x="1511" y="263"/>
                    </a:lnTo>
                    <a:lnTo>
                      <a:pt x="1531" y="306"/>
                    </a:lnTo>
                    <a:lnTo>
                      <a:pt x="1546" y="353"/>
                    </a:lnTo>
                    <a:lnTo>
                      <a:pt x="1557" y="400"/>
                    </a:lnTo>
                    <a:lnTo>
                      <a:pt x="1564" y="451"/>
                    </a:lnTo>
                    <a:lnTo>
                      <a:pt x="1567" y="501"/>
                    </a:lnTo>
                    <a:lnTo>
                      <a:pt x="1564" y="552"/>
                    </a:lnTo>
                    <a:lnTo>
                      <a:pt x="1557" y="603"/>
                    </a:lnTo>
                    <a:lnTo>
                      <a:pt x="1546" y="651"/>
                    </a:lnTo>
                    <a:lnTo>
                      <a:pt x="1531" y="697"/>
                    </a:lnTo>
                    <a:lnTo>
                      <a:pt x="1511" y="740"/>
                    </a:lnTo>
                    <a:lnTo>
                      <a:pt x="1488" y="782"/>
                    </a:lnTo>
                    <a:lnTo>
                      <a:pt x="1462" y="821"/>
                    </a:lnTo>
                    <a:lnTo>
                      <a:pt x="1432" y="857"/>
                    </a:lnTo>
                    <a:lnTo>
                      <a:pt x="1399" y="889"/>
                    </a:lnTo>
                    <a:lnTo>
                      <a:pt x="1364" y="918"/>
                    </a:lnTo>
                    <a:lnTo>
                      <a:pt x="1326" y="944"/>
                    </a:lnTo>
                    <a:lnTo>
                      <a:pt x="1286" y="965"/>
                    </a:lnTo>
                    <a:lnTo>
                      <a:pt x="1244" y="982"/>
                    </a:lnTo>
                    <a:lnTo>
                      <a:pt x="1199" y="994"/>
                    </a:lnTo>
                    <a:lnTo>
                      <a:pt x="1153" y="1003"/>
                    </a:lnTo>
                    <a:lnTo>
                      <a:pt x="1106" y="1005"/>
                    </a:lnTo>
                    <a:lnTo>
                      <a:pt x="1059" y="1003"/>
                    </a:lnTo>
                    <a:lnTo>
                      <a:pt x="1014" y="994"/>
                    </a:lnTo>
                    <a:lnTo>
                      <a:pt x="970" y="982"/>
                    </a:lnTo>
                    <a:lnTo>
                      <a:pt x="928" y="965"/>
                    </a:lnTo>
                    <a:lnTo>
                      <a:pt x="887" y="944"/>
                    </a:lnTo>
                    <a:lnTo>
                      <a:pt x="850" y="918"/>
                    </a:lnTo>
                    <a:lnTo>
                      <a:pt x="814" y="889"/>
                    </a:lnTo>
                    <a:lnTo>
                      <a:pt x="781" y="857"/>
                    </a:lnTo>
                    <a:lnTo>
                      <a:pt x="751" y="821"/>
                    </a:lnTo>
                    <a:lnTo>
                      <a:pt x="725" y="782"/>
                    </a:lnTo>
                    <a:lnTo>
                      <a:pt x="702" y="740"/>
                    </a:lnTo>
                    <a:lnTo>
                      <a:pt x="681" y="697"/>
                    </a:lnTo>
                    <a:lnTo>
                      <a:pt x="666" y="651"/>
                    </a:lnTo>
                    <a:lnTo>
                      <a:pt x="655" y="603"/>
                    </a:lnTo>
                    <a:lnTo>
                      <a:pt x="647" y="552"/>
                    </a:lnTo>
                    <a:lnTo>
                      <a:pt x="645" y="501"/>
                    </a:lnTo>
                    <a:lnTo>
                      <a:pt x="647" y="451"/>
                    </a:lnTo>
                    <a:lnTo>
                      <a:pt x="655" y="400"/>
                    </a:lnTo>
                    <a:lnTo>
                      <a:pt x="666" y="353"/>
                    </a:lnTo>
                    <a:lnTo>
                      <a:pt x="681" y="306"/>
                    </a:lnTo>
                    <a:lnTo>
                      <a:pt x="702" y="263"/>
                    </a:lnTo>
                    <a:lnTo>
                      <a:pt x="725" y="222"/>
                    </a:lnTo>
                    <a:lnTo>
                      <a:pt x="751" y="183"/>
                    </a:lnTo>
                    <a:lnTo>
                      <a:pt x="781" y="147"/>
                    </a:lnTo>
                    <a:lnTo>
                      <a:pt x="814" y="115"/>
                    </a:lnTo>
                    <a:lnTo>
                      <a:pt x="850" y="86"/>
                    </a:lnTo>
                    <a:lnTo>
                      <a:pt x="887" y="60"/>
                    </a:lnTo>
                    <a:lnTo>
                      <a:pt x="928" y="40"/>
                    </a:lnTo>
                    <a:lnTo>
                      <a:pt x="970" y="23"/>
                    </a:lnTo>
                    <a:lnTo>
                      <a:pt x="1014" y="10"/>
                    </a:lnTo>
                    <a:lnTo>
                      <a:pt x="1059" y="3"/>
                    </a:lnTo>
                    <a:lnTo>
                      <a:pt x="1106" y="0"/>
                    </a:lnTo>
                    <a:close/>
                  </a:path>
                </a:pathLst>
              </a:custGeom>
              <a:solidFill>
                <a:schemeClr val="hlink"/>
              </a:solidFill>
              <a:ln w="9525" cap="flat" cmpd="sng">
                <a:solidFill>
                  <a:srgbClr val="777777"/>
                </a:solidFill>
                <a:prstDash val="solid"/>
                <a:round/>
                <a:headEnd type="none" w="med" len="med"/>
                <a:tailEnd type="none" w="med" len="med"/>
              </a:ln>
            </p:spPr>
            <p:txBody>
              <a:bodyPr/>
              <a:lstStyle/>
              <a:p>
                <a:endParaRPr lang="fr-FR" dirty="0">
                  <a:latin typeface="Calibri" panose="020F0502020204030204" pitchFamily="34" charset="0"/>
                </a:endParaRPr>
              </a:p>
            </p:txBody>
          </p:sp>
          <p:sp>
            <p:nvSpPr>
              <p:cNvPr id="48176" name="Freeform 37"/>
              <p:cNvSpPr>
                <a:spLocks noEditPoints="1"/>
              </p:cNvSpPr>
              <p:nvPr/>
            </p:nvSpPr>
            <p:spPr bwMode="auto">
              <a:xfrm>
                <a:off x="4590" y="1133"/>
                <a:ext cx="190" cy="401"/>
              </a:xfrm>
              <a:custGeom>
                <a:avLst/>
                <a:gdLst>
                  <a:gd name="T0" fmla="*/ 0 w 2292"/>
                  <a:gd name="T1" fmla="*/ 1 h 4852"/>
                  <a:gd name="T2" fmla="*/ 0 w 2292"/>
                  <a:gd name="T3" fmla="*/ 1 h 4852"/>
                  <a:gd name="T4" fmla="*/ 0 w 2292"/>
                  <a:gd name="T5" fmla="*/ 1 h 4852"/>
                  <a:gd name="T6" fmla="*/ 0 w 2292"/>
                  <a:gd name="T7" fmla="*/ 1 h 4852"/>
                  <a:gd name="T8" fmla="*/ 0 w 2292"/>
                  <a:gd name="T9" fmla="*/ 1 h 4852"/>
                  <a:gd name="T10" fmla="*/ 0 w 2292"/>
                  <a:gd name="T11" fmla="*/ 2 h 4852"/>
                  <a:gd name="T12" fmla="*/ 0 w 2292"/>
                  <a:gd name="T13" fmla="*/ 2 h 4852"/>
                  <a:gd name="T14" fmla="*/ 0 w 2292"/>
                  <a:gd name="T15" fmla="*/ 2 h 4852"/>
                  <a:gd name="T16" fmla="*/ 0 w 2292"/>
                  <a:gd name="T17" fmla="*/ 2 h 4852"/>
                  <a:gd name="T18" fmla="*/ 0 w 2292"/>
                  <a:gd name="T19" fmla="*/ 2 h 4852"/>
                  <a:gd name="T20" fmla="*/ 0 w 2292"/>
                  <a:gd name="T21" fmla="*/ 2 h 4852"/>
                  <a:gd name="T22" fmla="*/ 0 w 2292"/>
                  <a:gd name="T23" fmla="*/ 1 h 4852"/>
                  <a:gd name="T24" fmla="*/ 1 w 2292"/>
                  <a:gd name="T25" fmla="*/ 2 h 4852"/>
                  <a:gd name="T26" fmla="*/ 1 w 2292"/>
                  <a:gd name="T27" fmla="*/ 2 h 4852"/>
                  <a:gd name="T28" fmla="*/ 1 w 2292"/>
                  <a:gd name="T29" fmla="*/ 2 h 4852"/>
                  <a:gd name="T30" fmla="*/ 1 w 2292"/>
                  <a:gd name="T31" fmla="*/ 2 h 4852"/>
                  <a:gd name="T32" fmla="*/ 1 w 2292"/>
                  <a:gd name="T33" fmla="*/ 2 h 4852"/>
                  <a:gd name="T34" fmla="*/ 1 w 2292"/>
                  <a:gd name="T35" fmla="*/ 2 h 4852"/>
                  <a:gd name="T36" fmla="*/ 1 w 2292"/>
                  <a:gd name="T37" fmla="*/ 2 h 4852"/>
                  <a:gd name="T38" fmla="*/ 1 w 2292"/>
                  <a:gd name="T39" fmla="*/ 2 h 4852"/>
                  <a:gd name="T40" fmla="*/ 1 w 2292"/>
                  <a:gd name="T41" fmla="*/ 2 h 4852"/>
                  <a:gd name="T42" fmla="*/ 1 w 2292"/>
                  <a:gd name="T43" fmla="*/ 3 h 4852"/>
                  <a:gd name="T44" fmla="*/ 1 w 2292"/>
                  <a:gd name="T45" fmla="*/ 3 h 4852"/>
                  <a:gd name="T46" fmla="*/ 1 w 2292"/>
                  <a:gd name="T47" fmla="*/ 3 h 4852"/>
                  <a:gd name="T48" fmla="*/ 1 w 2292"/>
                  <a:gd name="T49" fmla="*/ 1 h 4852"/>
                  <a:gd name="T50" fmla="*/ 1 w 2292"/>
                  <a:gd name="T51" fmla="*/ 2 h 4852"/>
                  <a:gd name="T52" fmla="*/ 1 w 2292"/>
                  <a:gd name="T53" fmla="*/ 2 h 4852"/>
                  <a:gd name="T54" fmla="*/ 1 w 2292"/>
                  <a:gd name="T55" fmla="*/ 2 h 4852"/>
                  <a:gd name="T56" fmla="*/ 1 w 2292"/>
                  <a:gd name="T57" fmla="*/ 2 h 4852"/>
                  <a:gd name="T58" fmla="*/ 1 w 2292"/>
                  <a:gd name="T59" fmla="*/ 2 h 4852"/>
                  <a:gd name="T60" fmla="*/ 1 w 2292"/>
                  <a:gd name="T61" fmla="*/ 1 h 4852"/>
                  <a:gd name="T62" fmla="*/ 1 w 2292"/>
                  <a:gd name="T63" fmla="*/ 1 h 4852"/>
                  <a:gd name="T64" fmla="*/ 1 w 2292"/>
                  <a:gd name="T65" fmla="*/ 1 h 4852"/>
                  <a:gd name="T66" fmla="*/ 1 w 2292"/>
                  <a:gd name="T67" fmla="*/ 1 h 4852"/>
                  <a:gd name="T68" fmla="*/ 1 w 2292"/>
                  <a:gd name="T69" fmla="*/ 1 h 4852"/>
                  <a:gd name="T70" fmla="*/ 1 w 2292"/>
                  <a:gd name="T71" fmla="*/ 1 h 4852"/>
                  <a:gd name="T72" fmla="*/ 1 w 2292"/>
                  <a:gd name="T73" fmla="*/ 0 h 4852"/>
                  <a:gd name="T74" fmla="*/ 1 w 2292"/>
                  <a:gd name="T75" fmla="*/ 0 h 4852"/>
                  <a:gd name="T76" fmla="*/ 1 w 2292"/>
                  <a:gd name="T77" fmla="*/ 0 h 4852"/>
                  <a:gd name="T78" fmla="*/ 1 w 2292"/>
                  <a:gd name="T79" fmla="*/ 0 h 4852"/>
                  <a:gd name="T80" fmla="*/ 1 w 2292"/>
                  <a:gd name="T81" fmla="*/ 0 h 4852"/>
                  <a:gd name="T82" fmla="*/ 1 w 2292"/>
                  <a:gd name="T83" fmla="*/ 0 h 4852"/>
                  <a:gd name="T84" fmla="*/ 1 w 2292"/>
                  <a:gd name="T85" fmla="*/ 0 h 4852"/>
                  <a:gd name="T86" fmla="*/ 1 w 2292"/>
                  <a:gd name="T87" fmla="*/ 0 h 4852"/>
                  <a:gd name="T88" fmla="*/ 1 w 2292"/>
                  <a:gd name="T89" fmla="*/ 0 h 4852"/>
                  <a:gd name="T90" fmla="*/ 1 w 2292"/>
                  <a:gd name="T91" fmla="*/ 0 h 4852"/>
                  <a:gd name="T92" fmla="*/ 1 w 2292"/>
                  <a:gd name="T93" fmla="*/ 1 h 4852"/>
                  <a:gd name="T94" fmla="*/ 1 w 2292"/>
                  <a:gd name="T95" fmla="*/ 1 h 4852"/>
                  <a:gd name="T96" fmla="*/ 0 w 2292"/>
                  <a:gd name="T97" fmla="*/ 1 h 4852"/>
                  <a:gd name="T98" fmla="*/ 0 w 2292"/>
                  <a:gd name="T99" fmla="*/ 0 h 4852"/>
                  <a:gd name="T100" fmla="*/ 0 w 2292"/>
                  <a:gd name="T101" fmla="*/ 0 h 4852"/>
                  <a:gd name="T102" fmla="*/ 0 w 2292"/>
                  <a:gd name="T103" fmla="*/ 0 h 4852"/>
                  <a:gd name="T104" fmla="*/ 0 w 2292"/>
                  <a:gd name="T105" fmla="*/ 0 h 4852"/>
                  <a:gd name="T106" fmla="*/ 0 w 2292"/>
                  <a:gd name="T107" fmla="*/ 0 h 4852"/>
                  <a:gd name="T108" fmla="*/ 0 w 2292"/>
                  <a:gd name="T109" fmla="*/ 0 h 4852"/>
                  <a:gd name="T110" fmla="*/ 0 w 2292"/>
                  <a:gd name="T111" fmla="*/ 0 h 4852"/>
                  <a:gd name="T112" fmla="*/ 0 w 2292"/>
                  <a:gd name="T113" fmla="*/ 0 h 4852"/>
                  <a:gd name="T114" fmla="*/ 1 w 2292"/>
                  <a:gd name="T115" fmla="*/ 0 h 485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292"/>
                  <a:gd name="T175" fmla="*/ 0 h 4852"/>
                  <a:gd name="T176" fmla="*/ 2292 w 2292"/>
                  <a:gd name="T177" fmla="*/ 4852 h 485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292" h="4852">
                    <a:moveTo>
                      <a:pt x="323" y="1187"/>
                    </a:moveTo>
                    <a:lnTo>
                      <a:pt x="294" y="1189"/>
                    </a:lnTo>
                    <a:lnTo>
                      <a:pt x="267" y="1195"/>
                    </a:lnTo>
                    <a:lnTo>
                      <a:pt x="238" y="1205"/>
                    </a:lnTo>
                    <a:lnTo>
                      <a:pt x="209" y="1217"/>
                    </a:lnTo>
                    <a:lnTo>
                      <a:pt x="181" y="1233"/>
                    </a:lnTo>
                    <a:lnTo>
                      <a:pt x="155" y="1252"/>
                    </a:lnTo>
                    <a:lnTo>
                      <a:pt x="129" y="1272"/>
                    </a:lnTo>
                    <a:lnTo>
                      <a:pt x="105" y="1295"/>
                    </a:lnTo>
                    <a:lnTo>
                      <a:pt x="84" y="1319"/>
                    </a:lnTo>
                    <a:lnTo>
                      <a:pt x="63" y="1346"/>
                    </a:lnTo>
                    <a:lnTo>
                      <a:pt x="45" y="1375"/>
                    </a:lnTo>
                    <a:lnTo>
                      <a:pt x="29" y="1404"/>
                    </a:lnTo>
                    <a:lnTo>
                      <a:pt x="17" y="1433"/>
                    </a:lnTo>
                    <a:lnTo>
                      <a:pt x="8" y="1464"/>
                    </a:lnTo>
                    <a:lnTo>
                      <a:pt x="3" y="1494"/>
                    </a:lnTo>
                    <a:lnTo>
                      <a:pt x="0" y="1525"/>
                    </a:lnTo>
                    <a:lnTo>
                      <a:pt x="0" y="2935"/>
                    </a:lnTo>
                    <a:lnTo>
                      <a:pt x="3" y="2966"/>
                    </a:lnTo>
                    <a:lnTo>
                      <a:pt x="10" y="2998"/>
                    </a:lnTo>
                    <a:lnTo>
                      <a:pt x="21" y="3029"/>
                    </a:lnTo>
                    <a:lnTo>
                      <a:pt x="37" y="3059"/>
                    </a:lnTo>
                    <a:lnTo>
                      <a:pt x="56" y="3089"/>
                    </a:lnTo>
                    <a:lnTo>
                      <a:pt x="78" y="3117"/>
                    </a:lnTo>
                    <a:lnTo>
                      <a:pt x="102" y="3143"/>
                    </a:lnTo>
                    <a:lnTo>
                      <a:pt x="128" y="3169"/>
                    </a:lnTo>
                    <a:lnTo>
                      <a:pt x="157" y="3192"/>
                    </a:lnTo>
                    <a:lnTo>
                      <a:pt x="187" y="3212"/>
                    </a:lnTo>
                    <a:lnTo>
                      <a:pt x="217" y="3231"/>
                    </a:lnTo>
                    <a:lnTo>
                      <a:pt x="249" y="3246"/>
                    </a:lnTo>
                    <a:lnTo>
                      <a:pt x="281" y="3259"/>
                    </a:lnTo>
                    <a:lnTo>
                      <a:pt x="313" y="3269"/>
                    </a:lnTo>
                    <a:lnTo>
                      <a:pt x="343" y="3273"/>
                    </a:lnTo>
                    <a:lnTo>
                      <a:pt x="373" y="3276"/>
                    </a:lnTo>
                    <a:lnTo>
                      <a:pt x="373" y="1757"/>
                    </a:lnTo>
                    <a:lnTo>
                      <a:pt x="570" y="1758"/>
                    </a:lnTo>
                    <a:lnTo>
                      <a:pt x="574" y="4850"/>
                    </a:lnTo>
                    <a:lnTo>
                      <a:pt x="1072" y="4852"/>
                    </a:lnTo>
                    <a:lnTo>
                      <a:pt x="1070" y="2819"/>
                    </a:lnTo>
                    <a:lnTo>
                      <a:pt x="1252" y="2819"/>
                    </a:lnTo>
                    <a:lnTo>
                      <a:pt x="1252" y="2824"/>
                    </a:lnTo>
                    <a:lnTo>
                      <a:pt x="1252" y="2836"/>
                    </a:lnTo>
                    <a:lnTo>
                      <a:pt x="1252" y="2858"/>
                    </a:lnTo>
                    <a:lnTo>
                      <a:pt x="1252" y="2886"/>
                    </a:lnTo>
                    <a:lnTo>
                      <a:pt x="1252" y="2922"/>
                    </a:lnTo>
                    <a:lnTo>
                      <a:pt x="1253" y="2964"/>
                    </a:lnTo>
                    <a:lnTo>
                      <a:pt x="1253" y="3012"/>
                    </a:lnTo>
                    <a:lnTo>
                      <a:pt x="1253" y="3065"/>
                    </a:lnTo>
                    <a:lnTo>
                      <a:pt x="1253" y="3124"/>
                    </a:lnTo>
                    <a:lnTo>
                      <a:pt x="1253" y="3188"/>
                    </a:lnTo>
                    <a:lnTo>
                      <a:pt x="1255" y="3257"/>
                    </a:lnTo>
                    <a:lnTo>
                      <a:pt x="1255" y="3329"/>
                    </a:lnTo>
                    <a:lnTo>
                      <a:pt x="1255" y="3404"/>
                    </a:lnTo>
                    <a:lnTo>
                      <a:pt x="1255" y="3482"/>
                    </a:lnTo>
                    <a:lnTo>
                      <a:pt x="1256" y="3563"/>
                    </a:lnTo>
                    <a:lnTo>
                      <a:pt x="1256" y="3645"/>
                    </a:lnTo>
                    <a:lnTo>
                      <a:pt x="1256" y="3729"/>
                    </a:lnTo>
                    <a:lnTo>
                      <a:pt x="1257" y="3814"/>
                    </a:lnTo>
                    <a:lnTo>
                      <a:pt x="1257" y="3900"/>
                    </a:lnTo>
                    <a:lnTo>
                      <a:pt x="1257" y="3985"/>
                    </a:lnTo>
                    <a:lnTo>
                      <a:pt x="1257" y="4071"/>
                    </a:lnTo>
                    <a:lnTo>
                      <a:pt x="1258" y="4155"/>
                    </a:lnTo>
                    <a:lnTo>
                      <a:pt x="1258" y="4238"/>
                    </a:lnTo>
                    <a:lnTo>
                      <a:pt x="1258" y="4319"/>
                    </a:lnTo>
                    <a:lnTo>
                      <a:pt x="1258" y="4399"/>
                    </a:lnTo>
                    <a:lnTo>
                      <a:pt x="1258" y="4475"/>
                    </a:lnTo>
                    <a:lnTo>
                      <a:pt x="1259" y="4548"/>
                    </a:lnTo>
                    <a:lnTo>
                      <a:pt x="1259" y="4618"/>
                    </a:lnTo>
                    <a:lnTo>
                      <a:pt x="1259" y="4683"/>
                    </a:lnTo>
                    <a:lnTo>
                      <a:pt x="1259" y="4744"/>
                    </a:lnTo>
                    <a:lnTo>
                      <a:pt x="1259" y="4800"/>
                    </a:lnTo>
                    <a:lnTo>
                      <a:pt x="1259" y="4850"/>
                    </a:lnTo>
                    <a:lnTo>
                      <a:pt x="1721" y="4852"/>
                    </a:lnTo>
                    <a:lnTo>
                      <a:pt x="1724" y="1757"/>
                    </a:lnTo>
                    <a:lnTo>
                      <a:pt x="1920" y="1757"/>
                    </a:lnTo>
                    <a:lnTo>
                      <a:pt x="1920" y="3236"/>
                    </a:lnTo>
                    <a:lnTo>
                      <a:pt x="1949" y="3234"/>
                    </a:lnTo>
                    <a:lnTo>
                      <a:pt x="1979" y="3229"/>
                    </a:lnTo>
                    <a:lnTo>
                      <a:pt x="2010" y="3220"/>
                    </a:lnTo>
                    <a:lnTo>
                      <a:pt x="2041" y="3208"/>
                    </a:lnTo>
                    <a:lnTo>
                      <a:pt x="2074" y="3194"/>
                    </a:lnTo>
                    <a:lnTo>
                      <a:pt x="2104" y="3177"/>
                    </a:lnTo>
                    <a:lnTo>
                      <a:pt x="2134" y="3158"/>
                    </a:lnTo>
                    <a:lnTo>
                      <a:pt x="2163" y="3136"/>
                    </a:lnTo>
                    <a:lnTo>
                      <a:pt x="2190" y="3112"/>
                    </a:lnTo>
                    <a:lnTo>
                      <a:pt x="2214" y="3087"/>
                    </a:lnTo>
                    <a:lnTo>
                      <a:pt x="2236" y="3059"/>
                    </a:lnTo>
                    <a:lnTo>
                      <a:pt x="2255" y="3031"/>
                    </a:lnTo>
                    <a:lnTo>
                      <a:pt x="2270" y="3002"/>
                    </a:lnTo>
                    <a:lnTo>
                      <a:pt x="2282" y="2972"/>
                    </a:lnTo>
                    <a:lnTo>
                      <a:pt x="2290" y="2941"/>
                    </a:lnTo>
                    <a:lnTo>
                      <a:pt x="2292" y="2910"/>
                    </a:lnTo>
                    <a:lnTo>
                      <a:pt x="2292" y="1500"/>
                    </a:lnTo>
                    <a:lnTo>
                      <a:pt x="2290" y="1470"/>
                    </a:lnTo>
                    <a:lnTo>
                      <a:pt x="2285" y="1439"/>
                    </a:lnTo>
                    <a:lnTo>
                      <a:pt x="2276" y="1410"/>
                    </a:lnTo>
                    <a:lnTo>
                      <a:pt x="2265" y="1382"/>
                    </a:lnTo>
                    <a:lnTo>
                      <a:pt x="2251" y="1354"/>
                    </a:lnTo>
                    <a:lnTo>
                      <a:pt x="2234" y="1329"/>
                    </a:lnTo>
                    <a:lnTo>
                      <a:pt x="2215" y="1304"/>
                    </a:lnTo>
                    <a:lnTo>
                      <a:pt x="2194" y="1282"/>
                    </a:lnTo>
                    <a:lnTo>
                      <a:pt x="2171" y="1262"/>
                    </a:lnTo>
                    <a:lnTo>
                      <a:pt x="2146" y="1242"/>
                    </a:lnTo>
                    <a:lnTo>
                      <a:pt x="2121" y="1227"/>
                    </a:lnTo>
                    <a:lnTo>
                      <a:pt x="2093" y="1212"/>
                    </a:lnTo>
                    <a:lnTo>
                      <a:pt x="2065" y="1201"/>
                    </a:lnTo>
                    <a:lnTo>
                      <a:pt x="2038" y="1194"/>
                    </a:lnTo>
                    <a:lnTo>
                      <a:pt x="2009" y="1188"/>
                    </a:lnTo>
                    <a:lnTo>
                      <a:pt x="1980" y="1187"/>
                    </a:lnTo>
                    <a:lnTo>
                      <a:pt x="323" y="1187"/>
                    </a:lnTo>
                    <a:close/>
                    <a:moveTo>
                      <a:pt x="1106" y="0"/>
                    </a:moveTo>
                    <a:lnTo>
                      <a:pt x="1153" y="3"/>
                    </a:lnTo>
                    <a:lnTo>
                      <a:pt x="1199" y="10"/>
                    </a:lnTo>
                    <a:lnTo>
                      <a:pt x="1244" y="23"/>
                    </a:lnTo>
                    <a:lnTo>
                      <a:pt x="1286" y="40"/>
                    </a:lnTo>
                    <a:lnTo>
                      <a:pt x="1326" y="60"/>
                    </a:lnTo>
                    <a:lnTo>
                      <a:pt x="1364" y="86"/>
                    </a:lnTo>
                    <a:lnTo>
                      <a:pt x="1399" y="115"/>
                    </a:lnTo>
                    <a:lnTo>
                      <a:pt x="1432" y="147"/>
                    </a:lnTo>
                    <a:lnTo>
                      <a:pt x="1462" y="183"/>
                    </a:lnTo>
                    <a:lnTo>
                      <a:pt x="1488" y="222"/>
                    </a:lnTo>
                    <a:lnTo>
                      <a:pt x="1511" y="263"/>
                    </a:lnTo>
                    <a:lnTo>
                      <a:pt x="1531" y="306"/>
                    </a:lnTo>
                    <a:lnTo>
                      <a:pt x="1546" y="353"/>
                    </a:lnTo>
                    <a:lnTo>
                      <a:pt x="1557" y="400"/>
                    </a:lnTo>
                    <a:lnTo>
                      <a:pt x="1564" y="451"/>
                    </a:lnTo>
                    <a:lnTo>
                      <a:pt x="1567" y="501"/>
                    </a:lnTo>
                    <a:lnTo>
                      <a:pt x="1564" y="552"/>
                    </a:lnTo>
                    <a:lnTo>
                      <a:pt x="1557" y="603"/>
                    </a:lnTo>
                    <a:lnTo>
                      <a:pt x="1546" y="651"/>
                    </a:lnTo>
                    <a:lnTo>
                      <a:pt x="1531" y="697"/>
                    </a:lnTo>
                    <a:lnTo>
                      <a:pt x="1511" y="740"/>
                    </a:lnTo>
                    <a:lnTo>
                      <a:pt x="1488" y="782"/>
                    </a:lnTo>
                    <a:lnTo>
                      <a:pt x="1462" y="821"/>
                    </a:lnTo>
                    <a:lnTo>
                      <a:pt x="1432" y="857"/>
                    </a:lnTo>
                    <a:lnTo>
                      <a:pt x="1399" y="889"/>
                    </a:lnTo>
                    <a:lnTo>
                      <a:pt x="1364" y="918"/>
                    </a:lnTo>
                    <a:lnTo>
                      <a:pt x="1326" y="944"/>
                    </a:lnTo>
                    <a:lnTo>
                      <a:pt x="1286" y="965"/>
                    </a:lnTo>
                    <a:lnTo>
                      <a:pt x="1244" y="982"/>
                    </a:lnTo>
                    <a:lnTo>
                      <a:pt x="1199" y="994"/>
                    </a:lnTo>
                    <a:lnTo>
                      <a:pt x="1153" y="1003"/>
                    </a:lnTo>
                    <a:lnTo>
                      <a:pt x="1106" y="1005"/>
                    </a:lnTo>
                    <a:lnTo>
                      <a:pt x="1059" y="1003"/>
                    </a:lnTo>
                    <a:lnTo>
                      <a:pt x="1014" y="994"/>
                    </a:lnTo>
                    <a:lnTo>
                      <a:pt x="970" y="982"/>
                    </a:lnTo>
                    <a:lnTo>
                      <a:pt x="928" y="965"/>
                    </a:lnTo>
                    <a:lnTo>
                      <a:pt x="887" y="944"/>
                    </a:lnTo>
                    <a:lnTo>
                      <a:pt x="850" y="918"/>
                    </a:lnTo>
                    <a:lnTo>
                      <a:pt x="814" y="889"/>
                    </a:lnTo>
                    <a:lnTo>
                      <a:pt x="781" y="857"/>
                    </a:lnTo>
                    <a:lnTo>
                      <a:pt x="751" y="821"/>
                    </a:lnTo>
                    <a:lnTo>
                      <a:pt x="725" y="782"/>
                    </a:lnTo>
                    <a:lnTo>
                      <a:pt x="702" y="740"/>
                    </a:lnTo>
                    <a:lnTo>
                      <a:pt x="681" y="697"/>
                    </a:lnTo>
                    <a:lnTo>
                      <a:pt x="666" y="651"/>
                    </a:lnTo>
                    <a:lnTo>
                      <a:pt x="655" y="603"/>
                    </a:lnTo>
                    <a:lnTo>
                      <a:pt x="647" y="552"/>
                    </a:lnTo>
                    <a:lnTo>
                      <a:pt x="645" y="501"/>
                    </a:lnTo>
                    <a:lnTo>
                      <a:pt x="647" y="451"/>
                    </a:lnTo>
                    <a:lnTo>
                      <a:pt x="655" y="400"/>
                    </a:lnTo>
                    <a:lnTo>
                      <a:pt x="666" y="353"/>
                    </a:lnTo>
                    <a:lnTo>
                      <a:pt x="681" y="306"/>
                    </a:lnTo>
                    <a:lnTo>
                      <a:pt x="702" y="263"/>
                    </a:lnTo>
                    <a:lnTo>
                      <a:pt x="725" y="222"/>
                    </a:lnTo>
                    <a:lnTo>
                      <a:pt x="751" y="183"/>
                    </a:lnTo>
                    <a:lnTo>
                      <a:pt x="781" y="147"/>
                    </a:lnTo>
                    <a:lnTo>
                      <a:pt x="814" y="115"/>
                    </a:lnTo>
                    <a:lnTo>
                      <a:pt x="850" y="86"/>
                    </a:lnTo>
                    <a:lnTo>
                      <a:pt x="887" y="60"/>
                    </a:lnTo>
                    <a:lnTo>
                      <a:pt x="928" y="40"/>
                    </a:lnTo>
                    <a:lnTo>
                      <a:pt x="970" y="23"/>
                    </a:lnTo>
                    <a:lnTo>
                      <a:pt x="1014" y="10"/>
                    </a:lnTo>
                    <a:lnTo>
                      <a:pt x="1059" y="3"/>
                    </a:lnTo>
                    <a:lnTo>
                      <a:pt x="1106" y="0"/>
                    </a:lnTo>
                    <a:close/>
                  </a:path>
                </a:pathLst>
              </a:custGeom>
              <a:solidFill>
                <a:schemeClr val="hlink"/>
              </a:solidFill>
              <a:ln w="9525" cap="flat" cmpd="sng">
                <a:solidFill>
                  <a:srgbClr val="777777"/>
                </a:solidFill>
                <a:prstDash val="solid"/>
                <a:round/>
                <a:headEnd type="none" w="med" len="med"/>
                <a:tailEnd type="none" w="med" len="med"/>
              </a:ln>
            </p:spPr>
            <p:txBody>
              <a:bodyPr/>
              <a:lstStyle/>
              <a:p>
                <a:endParaRPr lang="fr-FR" dirty="0">
                  <a:latin typeface="Calibri" panose="020F0502020204030204" pitchFamily="34" charset="0"/>
                </a:endParaRPr>
              </a:p>
            </p:txBody>
          </p:sp>
          <p:sp>
            <p:nvSpPr>
              <p:cNvPr id="48177" name="Freeform 38"/>
              <p:cNvSpPr>
                <a:spLocks noEditPoints="1"/>
              </p:cNvSpPr>
              <p:nvPr/>
            </p:nvSpPr>
            <p:spPr bwMode="auto">
              <a:xfrm>
                <a:off x="4522" y="1241"/>
                <a:ext cx="190" cy="401"/>
              </a:xfrm>
              <a:custGeom>
                <a:avLst/>
                <a:gdLst>
                  <a:gd name="T0" fmla="*/ 0 w 2292"/>
                  <a:gd name="T1" fmla="*/ 1 h 4852"/>
                  <a:gd name="T2" fmla="*/ 0 w 2292"/>
                  <a:gd name="T3" fmla="*/ 1 h 4852"/>
                  <a:gd name="T4" fmla="*/ 0 w 2292"/>
                  <a:gd name="T5" fmla="*/ 1 h 4852"/>
                  <a:gd name="T6" fmla="*/ 0 w 2292"/>
                  <a:gd name="T7" fmla="*/ 1 h 4852"/>
                  <a:gd name="T8" fmla="*/ 0 w 2292"/>
                  <a:gd name="T9" fmla="*/ 1 h 4852"/>
                  <a:gd name="T10" fmla="*/ 0 w 2292"/>
                  <a:gd name="T11" fmla="*/ 2 h 4852"/>
                  <a:gd name="T12" fmla="*/ 0 w 2292"/>
                  <a:gd name="T13" fmla="*/ 2 h 4852"/>
                  <a:gd name="T14" fmla="*/ 0 w 2292"/>
                  <a:gd name="T15" fmla="*/ 2 h 4852"/>
                  <a:gd name="T16" fmla="*/ 0 w 2292"/>
                  <a:gd name="T17" fmla="*/ 2 h 4852"/>
                  <a:gd name="T18" fmla="*/ 0 w 2292"/>
                  <a:gd name="T19" fmla="*/ 2 h 4852"/>
                  <a:gd name="T20" fmla="*/ 0 w 2292"/>
                  <a:gd name="T21" fmla="*/ 2 h 4852"/>
                  <a:gd name="T22" fmla="*/ 0 w 2292"/>
                  <a:gd name="T23" fmla="*/ 1 h 4852"/>
                  <a:gd name="T24" fmla="*/ 1 w 2292"/>
                  <a:gd name="T25" fmla="*/ 2 h 4852"/>
                  <a:gd name="T26" fmla="*/ 1 w 2292"/>
                  <a:gd name="T27" fmla="*/ 2 h 4852"/>
                  <a:gd name="T28" fmla="*/ 1 w 2292"/>
                  <a:gd name="T29" fmla="*/ 2 h 4852"/>
                  <a:gd name="T30" fmla="*/ 1 w 2292"/>
                  <a:gd name="T31" fmla="*/ 2 h 4852"/>
                  <a:gd name="T32" fmla="*/ 1 w 2292"/>
                  <a:gd name="T33" fmla="*/ 2 h 4852"/>
                  <a:gd name="T34" fmla="*/ 1 w 2292"/>
                  <a:gd name="T35" fmla="*/ 2 h 4852"/>
                  <a:gd name="T36" fmla="*/ 1 w 2292"/>
                  <a:gd name="T37" fmla="*/ 2 h 4852"/>
                  <a:gd name="T38" fmla="*/ 1 w 2292"/>
                  <a:gd name="T39" fmla="*/ 2 h 4852"/>
                  <a:gd name="T40" fmla="*/ 1 w 2292"/>
                  <a:gd name="T41" fmla="*/ 2 h 4852"/>
                  <a:gd name="T42" fmla="*/ 1 w 2292"/>
                  <a:gd name="T43" fmla="*/ 3 h 4852"/>
                  <a:gd name="T44" fmla="*/ 1 w 2292"/>
                  <a:gd name="T45" fmla="*/ 3 h 4852"/>
                  <a:gd name="T46" fmla="*/ 1 w 2292"/>
                  <a:gd name="T47" fmla="*/ 3 h 4852"/>
                  <a:gd name="T48" fmla="*/ 1 w 2292"/>
                  <a:gd name="T49" fmla="*/ 1 h 4852"/>
                  <a:gd name="T50" fmla="*/ 1 w 2292"/>
                  <a:gd name="T51" fmla="*/ 2 h 4852"/>
                  <a:gd name="T52" fmla="*/ 1 w 2292"/>
                  <a:gd name="T53" fmla="*/ 2 h 4852"/>
                  <a:gd name="T54" fmla="*/ 1 w 2292"/>
                  <a:gd name="T55" fmla="*/ 2 h 4852"/>
                  <a:gd name="T56" fmla="*/ 1 w 2292"/>
                  <a:gd name="T57" fmla="*/ 2 h 4852"/>
                  <a:gd name="T58" fmla="*/ 1 w 2292"/>
                  <a:gd name="T59" fmla="*/ 2 h 4852"/>
                  <a:gd name="T60" fmla="*/ 1 w 2292"/>
                  <a:gd name="T61" fmla="*/ 1 h 4852"/>
                  <a:gd name="T62" fmla="*/ 1 w 2292"/>
                  <a:gd name="T63" fmla="*/ 1 h 4852"/>
                  <a:gd name="T64" fmla="*/ 1 w 2292"/>
                  <a:gd name="T65" fmla="*/ 1 h 4852"/>
                  <a:gd name="T66" fmla="*/ 1 w 2292"/>
                  <a:gd name="T67" fmla="*/ 1 h 4852"/>
                  <a:gd name="T68" fmla="*/ 1 w 2292"/>
                  <a:gd name="T69" fmla="*/ 1 h 4852"/>
                  <a:gd name="T70" fmla="*/ 1 w 2292"/>
                  <a:gd name="T71" fmla="*/ 1 h 4852"/>
                  <a:gd name="T72" fmla="*/ 1 w 2292"/>
                  <a:gd name="T73" fmla="*/ 0 h 4852"/>
                  <a:gd name="T74" fmla="*/ 1 w 2292"/>
                  <a:gd name="T75" fmla="*/ 0 h 4852"/>
                  <a:gd name="T76" fmla="*/ 1 w 2292"/>
                  <a:gd name="T77" fmla="*/ 0 h 4852"/>
                  <a:gd name="T78" fmla="*/ 1 w 2292"/>
                  <a:gd name="T79" fmla="*/ 0 h 4852"/>
                  <a:gd name="T80" fmla="*/ 1 w 2292"/>
                  <a:gd name="T81" fmla="*/ 0 h 4852"/>
                  <a:gd name="T82" fmla="*/ 1 w 2292"/>
                  <a:gd name="T83" fmla="*/ 0 h 4852"/>
                  <a:gd name="T84" fmla="*/ 1 w 2292"/>
                  <a:gd name="T85" fmla="*/ 0 h 4852"/>
                  <a:gd name="T86" fmla="*/ 1 w 2292"/>
                  <a:gd name="T87" fmla="*/ 0 h 4852"/>
                  <a:gd name="T88" fmla="*/ 1 w 2292"/>
                  <a:gd name="T89" fmla="*/ 0 h 4852"/>
                  <a:gd name="T90" fmla="*/ 1 w 2292"/>
                  <a:gd name="T91" fmla="*/ 0 h 4852"/>
                  <a:gd name="T92" fmla="*/ 1 w 2292"/>
                  <a:gd name="T93" fmla="*/ 1 h 4852"/>
                  <a:gd name="T94" fmla="*/ 1 w 2292"/>
                  <a:gd name="T95" fmla="*/ 1 h 4852"/>
                  <a:gd name="T96" fmla="*/ 0 w 2292"/>
                  <a:gd name="T97" fmla="*/ 1 h 4852"/>
                  <a:gd name="T98" fmla="*/ 0 w 2292"/>
                  <a:gd name="T99" fmla="*/ 0 h 4852"/>
                  <a:gd name="T100" fmla="*/ 0 w 2292"/>
                  <a:gd name="T101" fmla="*/ 0 h 4852"/>
                  <a:gd name="T102" fmla="*/ 0 w 2292"/>
                  <a:gd name="T103" fmla="*/ 0 h 4852"/>
                  <a:gd name="T104" fmla="*/ 0 w 2292"/>
                  <a:gd name="T105" fmla="*/ 0 h 4852"/>
                  <a:gd name="T106" fmla="*/ 0 w 2292"/>
                  <a:gd name="T107" fmla="*/ 0 h 4852"/>
                  <a:gd name="T108" fmla="*/ 0 w 2292"/>
                  <a:gd name="T109" fmla="*/ 0 h 4852"/>
                  <a:gd name="T110" fmla="*/ 0 w 2292"/>
                  <a:gd name="T111" fmla="*/ 0 h 4852"/>
                  <a:gd name="T112" fmla="*/ 0 w 2292"/>
                  <a:gd name="T113" fmla="*/ 0 h 4852"/>
                  <a:gd name="T114" fmla="*/ 1 w 2292"/>
                  <a:gd name="T115" fmla="*/ 0 h 485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292"/>
                  <a:gd name="T175" fmla="*/ 0 h 4852"/>
                  <a:gd name="T176" fmla="*/ 2292 w 2292"/>
                  <a:gd name="T177" fmla="*/ 4852 h 485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292" h="4852">
                    <a:moveTo>
                      <a:pt x="323" y="1187"/>
                    </a:moveTo>
                    <a:lnTo>
                      <a:pt x="294" y="1189"/>
                    </a:lnTo>
                    <a:lnTo>
                      <a:pt x="267" y="1195"/>
                    </a:lnTo>
                    <a:lnTo>
                      <a:pt x="238" y="1205"/>
                    </a:lnTo>
                    <a:lnTo>
                      <a:pt x="209" y="1217"/>
                    </a:lnTo>
                    <a:lnTo>
                      <a:pt x="181" y="1233"/>
                    </a:lnTo>
                    <a:lnTo>
                      <a:pt x="155" y="1252"/>
                    </a:lnTo>
                    <a:lnTo>
                      <a:pt x="129" y="1272"/>
                    </a:lnTo>
                    <a:lnTo>
                      <a:pt x="105" y="1295"/>
                    </a:lnTo>
                    <a:lnTo>
                      <a:pt x="84" y="1319"/>
                    </a:lnTo>
                    <a:lnTo>
                      <a:pt x="63" y="1346"/>
                    </a:lnTo>
                    <a:lnTo>
                      <a:pt x="45" y="1375"/>
                    </a:lnTo>
                    <a:lnTo>
                      <a:pt x="29" y="1404"/>
                    </a:lnTo>
                    <a:lnTo>
                      <a:pt x="17" y="1433"/>
                    </a:lnTo>
                    <a:lnTo>
                      <a:pt x="8" y="1464"/>
                    </a:lnTo>
                    <a:lnTo>
                      <a:pt x="3" y="1494"/>
                    </a:lnTo>
                    <a:lnTo>
                      <a:pt x="0" y="1525"/>
                    </a:lnTo>
                    <a:lnTo>
                      <a:pt x="0" y="2935"/>
                    </a:lnTo>
                    <a:lnTo>
                      <a:pt x="3" y="2966"/>
                    </a:lnTo>
                    <a:lnTo>
                      <a:pt x="10" y="2998"/>
                    </a:lnTo>
                    <a:lnTo>
                      <a:pt x="21" y="3029"/>
                    </a:lnTo>
                    <a:lnTo>
                      <a:pt x="37" y="3059"/>
                    </a:lnTo>
                    <a:lnTo>
                      <a:pt x="56" y="3089"/>
                    </a:lnTo>
                    <a:lnTo>
                      <a:pt x="78" y="3117"/>
                    </a:lnTo>
                    <a:lnTo>
                      <a:pt x="102" y="3143"/>
                    </a:lnTo>
                    <a:lnTo>
                      <a:pt x="128" y="3169"/>
                    </a:lnTo>
                    <a:lnTo>
                      <a:pt x="157" y="3192"/>
                    </a:lnTo>
                    <a:lnTo>
                      <a:pt x="187" y="3212"/>
                    </a:lnTo>
                    <a:lnTo>
                      <a:pt x="217" y="3231"/>
                    </a:lnTo>
                    <a:lnTo>
                      <a:pt x="249" y="3246"/>
                    </a:lnTo>
                    <a:lnTo>
                      <a:pt x="281" y="3259"/>
                    </a:lnTo>
                    <a:lnTo>
                      <a:pt x="313" y="3269"/>
                    </a:lnTo>
                    <a:lnTo>
                      <a:pt x="343" y="3273"/>
                    </a:lnTo>
                    <a:lnTo>
                      <a:pt x="373" y="3276"/>
                    </a:lnTo>
                    <a:lnTo>
                      <a:pt x="373" y="1757"/>
                    </a:lnTo>
                    <a:lnTo>
                      <a:pt x="570" y="1758"/>
                    </a:lnTo>
                    <a:lnTo>
                      <a:pt x="574" y="4850"/>
                    </a:lnTo>
                    <a:lnTo>
                      <a:pt x="1072" y="4852"/>
                    </a:lnTo>
                    <a:lnTo>
                      <a:pt x="1070" y="2819"/>
                    </a:lnTo>
                    <a:lnTo>
                      <a:pt x="1252" y="2819"/>
                    </a:lnTo>
                    <a:lnTo>
                      <a:pt x="1252" y="2824"/>
                    </a:lnTo>
                    <a:lnTo>
                      <a:pt x="1252" y="2836"/>
                    </a:lnTo>
                    <a:lnTo>
                      <a:pt x="1252" y="2858"/>
                    </a:lnTo>
                    <a:lnTo>
                      <a:pt x="1252" y="2886"/>
                    </a:lnTo>
                    <a:lnTo>
                      <a:pt x="1252" y="2922"/>
                    </a:lnTo>
                    <a:lnTo>
                      <a:pt x="1253" y="2964"/>
                    </a:lnTo>
                    <a:lnTo>
                      <a:pt x="1253" y="3012"/>
                    </a:lnTo>
                    <a:lnTo>
                      <a:pt x="1253" y="3065"/>
                    </a:lnTo>
                    <a:lnTo>
                      <a:pt x="1253" y="3124"/>
                    </a:lnTo>
                    <a:lnTo>
                      <a:pt x="1253" y="3188"/>
                    </a:lnTo>
                    <a:lnTo>
                      <a:pt x="1255" y="3257"/>
                    </a:lnTo>
                    <a:lnTo>
                      <a:pt x="1255" y="3329"/>
                    </a:lnTo>
                    <a:lnTo>
                      <a:pt x="1255" y="3404"/>
                    </a:lnTo>
                    <a:lnTo>
                      <a:pt x="1255" y="3482"/>
                    </a:lnTo>
                    <a:lnTo>
                      <a:pt x="1256" y="3563"/>
                    </a:lnTo>
                    <a:lnTo>
                      <a:pt x="1256" y="3645"/>
                    </a:lnTo>
                    <a:lnTo>
                      <a:pt x="1256" y="3729"/>
                    </a:lnTo>
                    <a:lnTo>
                      <a:pt x="1257" y="3814"/>
                    </a:lnTo>
                    <a:lnTo>
                      <a:pt x="1257" y="3900"/>
                    </a:lnTo>
                    <a:lnTo>
                      <a:pt x="1257" y="3985"/>
                    </a:lnTo>
                    <a:lnTo>
                      <a:pt x="1257" y="4071"/>
                    </a:lnTo>
                    <a:lnTo>
                      <a:pt x="1258" y="4155"/>
                    </a:lnTo>
                    <a:lnTo>
                      <a:pt x="1258" y="4238"/>
                    </a:lnTo>
                    <a:lnTo>
                      <a:pt x="1258" y="4319"/>
                    </a:lnTo>
                    <a:lnTo>
                      <a:pt x="1258" y="4399"/>
                    </a:lnTo>
                    <a:lnTo>
                      <a:pt x="1258" y="4475"/>
                    </a:lnTo>
                    <a:lnTo>
                      <a:pt x="1259" y="4548"/>
                    </a:lnTo>
                    <a:lnTo>
                      <a:pt x="1259" y="4618"/>
                    </a:lnTo>
                    <a:lnTo>
                      <a:pt x="1259" y="4683"/>
                    </a:lnTo>
                    <a:lnTo>
                      <a:pt x="1259" y="4744"/>
                    </a:lnTo>
                    <a:lnTo>
                      <a:pt x="1259" y="4800"/>
                    </a:lnTo>
                    <a:lnTo>
                      <a:pt x="1259" y="4850"/>
                    </a:lnTo>
                    <a:lnTo>
                      <a:pt x="1721" y="4852"/>
                    </a:lnTo>
                    <a:lnTo>
                      <a:pt x="1724" y="1757"/>
                    </a:lnTo>
                    <a:lnTo>
                      <a:pt x="1920" y="1757"/>
                    </a:lnTo>
                    <a:lnTo>
                      <a:pt x="1920" y="3236"/>
                    </a:lnTo>
                    <a:lnTo>
                      <a:pt x="1949" y="3234"/>
                    </a:lnTo>
                    <a:lnTo>
                      <a:pt x="1979" y="3229"/>
                    </a:lnTo>
                    <a:lnTo>
                      <a:pt x="2010" y="3220"/>
                    </a:lnTo>
                    <a:lnTo>
                      <a:pt x="2041" y="3208"/>
                    </a:lnTo>
                    <a:lnTo>
                      <a:pt x="2074" y="3194"/>
                    </a:lnTo>
                    <a:lnTo>
                      <a:pt x="2104" y="3177"/>
                    </a:lnTo>
                    <a:lnTo>
                      <a:pt x="2134" y="3158"/>
                    </a:lnTo>
                    <a:lnTo>
                      <a:pt x="2163" y="3136"/>
                    </a:lnTo>
                    <a:lnTo>
                      <a:pt x="2190" y="3112"/>
                    </a:lnTo>
                    <a:lnTo>
                      <a:pt x="2214" y="3087"/>
                    </a:lnTo>
                    <a:lnTo>
                      <a:pt x="2236" y="3059"/>
                    </a:lnTo>
                    <a:lnTo>
                      <a:pt x="2255" y="3031"/>
                    </a:lnTo>
                    <a:lnTo>
                      <a:pt x="2270" y="3002"/>
                    </a:lnTo>
                    <a:lnTo>
                      <a:pt x="2282" y="2972"/>
                    </a:lnTo>
                    <a:lnTo>
                      <a:pt x="2290" y="2941"/>
                    </a:lnTo>
                    <a:lnTo>
                      <a:pt x="2292" y="2910"/>
                    </a:lnTo>
                    <a:lnTo>
                      <a:pt x="2292" y="1500"/>
                    </a:lnTo>
                    <a:lnTo>
                      <a:pt x="2290" y="1470"/>
                    </a:lnTo>
                    <a:lnTo>
                      <a:pt x="2285" y="1439"/>
                    </a:lnTo>
                    <a:lnTo>
                      <a:pt x="2276" y="1410"/>
                    </a:lnTo>
                    <a:lnTo>
                      <a:pt x="2265" y="1382"/>
                    </a:lnTo>
                    <a:lnTo>
                      <a:pt x="2251" y="1354"/>
                    </a:lnTo>
                    <a:lnTo>
                      <a:pt x="2234" y="1329"/>
                    </a:lnTo>
                    <a:lnTo>
                      <a:pt x="2215" y="1304"/>
                    </a:lnTo>
                    <a:lnTo>
                      <a:pt x="2194" y="1282"/>
                    </a:lnTo>
                    <a:lnTo>
                      <a:pt x="2171" y="1262"/>
                    </a:lnTo>
                    <a:lnTo>
                      <a:pt x="2146" y="1242"/>
                    </a:lnTo>
                    <a:lnTo>
                      <a:pt x="2121" y="1227"/>
                    </a:lnTo>
                    <a:lnTo>
                      <a:pt x="2093" y="1212"/>
                    </a:lnTo>
                    <a:lnTo>
                      <a:pt x="2065" y="1201"/>
                    </a:lnTo>
                    <a:lnTo>
                      <a:pt x="2038" y="1194"/>
                    </a:lnTo>
                    <a:lnTo>
                      <a:pt x="2009" y="1188"/>
                    </a:lnTo>
                    <a:lnTo>
                      <a:pt x="1980" y="1187"/>
                    </a:lnTo>
                    <a:lnTo>
                      <a:pt x="323" y="1187"/>
                    </a:lnTo>
                    <a:close/>
                    <a:moveTo>
                      <a:pt x="1106" y="0"/>
                    </a:moveTo>
                    <a:lnTo>
                      <a:pt x="1153" y="3"/>
                    </a:lnTo>
                    <a:lnTo>
                      <a:pt x="1199" y="10"/>
                    </a:lnTo>
                    <a:lnTo>
                      <a:pt x="1244" y="23"/>
                    </a:lnTo>
                    <a:lnTo>
                      <a:pt x="1286" y="40"/>
                    </a:lnTo>
                    <a:lnTo>
                      <a:pt x="1326" y="60"/>
                    </a:lnTo>
                    <a:lnTo>
                      <a:pt x="1364" y="86"/>
                    </a:lnTo>
                    <a:lnTo>
                      <a:pt x="1399" y="115"/>
                    </a:lnTo>
                    <a:lnTo>
                      <a:pt x="1432" y="147"/>
                    </a:lnTo>
                    <a:lnTo>
                      <a:pt x="1462" y="183"/>
                    </a:lnTo>
                    <a:lnTo>
                      <a:pt x="1488" y="222"/>
                    </a:lnTo>
                    <a:lnTo>
                      <a:pt x="1511" y="263"/>
                    </a:lnTo>
                    <a:lnTo>
                      <a:pt x="1531" y="306"/>
                    </a:lnTo>
                    <a:lnTo>
                      <a:pt x="1546" y="353"/>
                    </a:lnTo>
                    <a:lnTo>
                      <a:pt x="1557" y="400"/>
                    </a:lnTo>
                    <a:lnTo>
                      <a:pt x="1564" y="451"/>
                    </a:lnTo>
                    <a:lnTo>
                      <a:pt x="1567" y="501"/>
                    </a:lnTo>
                    <a:lnTo>
                      <a:pt x="1564" y="552"/>
                    </a:lnTo>
                    <a:lnTo>
                      <a:pt x="1557" y="603"/>
                    </a:lnTo>
                    <a:lnTo>
                      <a:pt x="1546" y="651"/>
                    </a:lnTo>
                    <a:lnTo>
                      <a:pt x="1531" y="697"/>
                    </a:lnTo>
                    <a:lnTo>
                      <a:pt x="1511" y="740"/>
                    </a:lnTo>
                    <a:lnTo>
                      <a:pt x="1488" y="782"/>
                    </a:lnTo>
                    <a:lnTo>
                      <a:pt x="1462" y="821"/>
                    </a:lnTo>
                    <a:lnTo>
                      <a:pt x="1432" y="857"/>
                    </a:lnTo>
                    <a:lnTo>
                      <a:pt x="1399" y="889"/>
                    </a:lnTo>
                    <a:lnTo>
                      <a:pt x="1364" y="918"/>
                    </a:lnTo>
                    <a:lnTo>
                      <a:pt x="1326" y="944"/>
                    </a:lnTo>
                    <a:lnTo>
                      <a:pt x="1286" y="965"/>
                    </a:lnTo>
                    <a:lnTo>
                      <a:pt x="1244" y="982"/>
                    </a:lnTo>
                    <a:lnTo>
                      <a:pt x="1199" y="994"/>
                    </a:lnTo>
                    <a:lnTo>
                      <a:pt x="1153" y="1003"/>
                    </a:lnTo>
                    <a:lnTo>
                      <a:pt x="1106" y="1005"/>
                    </a:lnTo>
                    <a:lnTo>
                      <a:pt x="1059" y="1003"/>
                    </a:lnTo>
                    <a:lnTo>
                      <a:pt x="1014" y="994"/>
                    </a:lnTo>
                    <a:lnTo>
                      <a:pt x="970" y="982"/>
                    </a:lnTo>
                    <a:lnTo>
                      <a:pt x="928" y="965"/>
                    </a:lnTo>
                    <a:lnTo>
                      <a:pt x="887" y="944"/>
                    </a:lnTo>
                    <a:lnTo>
                      <a:pt x="850" y="918"/>
                    </a:lnTo>
                    <a:lnTo>
                      <a:pt x="814" y="889"/>
                    </a:lnTo>
                    <a:lnTo>
                      <a:pt x="781" y="857"/>
                    </a:lnTo>
                    <a:lnTo>
                      <a:pt x="751" y="821"/>
                    </a:lnTo>
                    <a:lnTo>
                      <a:pt x="725" y="782"/>
                    </a:lnTo>
                    <a:lnTo>
                      <a:pt x="702" y="740"/>
                    </a:lnTo>
                    <a:lnTo>
                      <a:pt x="681" y="697"/>
                    </a:lnTo>
                    <a:lnTo>
                      <a:pt x="666" y="651"/>
                    </a:lnTo>
                    <a:lnTo>
                      <a:pt x="655" y="603"/>
                    </a:lnTo>
                    <a:lnTo>
                      <a:pt x="647" y="552"/>
                    </a:lnTo>
                    <a:lnTo>
                      <a:pt x="645" y="501"/>
                    </a:lnTo>
                    <a:lnTo>
                      <a:pt x="647" y="451"/>
                    </a:lnTo>
                    <a:lnTo>
                      <a:pt x="655" y="400"/>
                    </a:lnTo>
                    <a:lnTo>
                      <a:pt x="666" y="353"/>
                    </a:lnTo>
                    <a:lnTo>
                      <a:pt x="681" y="306"/>
                    </a:lnTo>
                    <a:lnTo>
                      <a:pt x="702" y="263"/>
                    </a:lnTo>
                    <a:lnTo>
                      <a:pt x="725" y="222"/>
                    </a:lnTo>
                    <a:lnTo>
                      <a:pt x="751" y="183"/>
                    </a:lnTo>
                    <a:lnTo>
                      <a:pt x="781" y="147"/>
                    </a:lnTo>
                    <a:lnTo>
                      <a:pt x="814" y="115"/>
                    </a:lnTo>
                    <a:lnTo>
                      <a:pt x="850" y="86"/>
                    </a:lnTo>
                    <a:lnTo>
                      <a:pt x="887" y="60"/>
                    </a:lnTo>
                    <a:lnTo>
                      <a:pt x="928" y="40"/>
                    </a:lnTo>
                    <a:lnTo>
                      <a:pt x="970" y="23"/>
                    </a:lnTo>
                    <a:lnTo>
                      <a:pt x="1014" y="10"/>
                    </a:lnTo>
                    <a:lnTo>
                      <a:pt x="1059" y="3"/>
                    </a:lnTo>
                    <a:lnTo>
                      <a:pt x="1106" y="0"/>
                    </a:lnTo>
                    <a:close/>
                  </a:path>
                </a:pathLst>
              </a:custGeom>
              <a:solidFill>
                <a:schemeClr val="hlink"/>
              </a:solidFill>
              <a:ln w="9525" cap="flat" cmpd="sng">
                <a:solidFill>
                  <a:srgbClr val="777777"/>
                </a:solidFill>
                <a:prstDash val="solid"/>
                <a:round/>
                <a:headEnd type="none" w="med" len="med"/>
                <a:tailEnd type="none" w="med" len="med"/>
              </a:ln>
            </p:spPr>
            <p:txBody>
              <a:bodyPr/>
              <a:lstStyle/>
              <a:p>
                <a:endParaRPr lang="fr-FR" dirty="0">
                  <a:latin typeface="Calibri" panose="020F0502020204030204" pitchFamily="34" charset="0"/>
                </a:endParaRPr>
              </a:p>
            </p:txBody>
          </p:sp>
          <p:sp>
            <p:nvSpPr>
              <p:cNvPr id="48178" name="Freeform 39"/>
              <p:cNvSpPr>
                <a:spLocks noEditPoints="1"/>
              </p:cNvSpPr>
              <p:nvPr/>
            </p:nvSpPr>
            <p:spPr bwMode="auto">
              <a:xfrm>
                <a:off x="4442" y="1341"/>
                <a:ext cx="190" cy="401"/>
              </a:xfrm>
              <a:custGeom>
                <a:avLst/>
                <a:gdLst>
                  <a:gd name="T0" fmla="*/ 0 w 2292"/>
                  <a:gd name="T1" fmla="*/ 1 h 4852"/>
                  <a:gd name="T2" fmla="*/ 0 w 2292"/>
                  <a:gd name="T3" fmla="*/ 1 h 4852"/>
                  <a:gd name="T4" fmla="*/ 0 w 2292"/>
                  <a:gd name="T5" fmla="*/ 1 h 4852"/>
                  <a:gd name="T6" fmla="*/ 0 w 2292"/>
                  <a:gd name="T7" fmla="*/ 1 h 4852"/>
                  <a:gd name="T8" fmla="*/ 0 w 2292"/>
                  <a:gd name="T9" fmla="*/ 1 h 4852"/>
                  <a:gd name="T10" fmla="*/ 0 w 2292"/>
                  <a:gd name="T11" fmla="*/ 2 h 4852"/>
                  <a:gd name="T12" fmla="*/ 0 w 2292"/>
                  <a:gd name="T13" fmla="*/ 2 h 4852"/>
                  <a:gd name="T14" fmla="*/ 0 w 2292"/>
                  <a:gd name="T15" fmla="*/ 2 h 4852"/>
                  <a:gd name="T16" fmla="*/ 0 w 2292"/>
                  <a:gd name="T17" fmla="*/ 2 h 4852"/>
                  <a:gd name="T18" fmla="*/ 0 w 2292"/>
                  <a:gd name="T19" fmla="*/ 2 h 4852"/>
                  <a:gd name="T20" fmla="*/ 0 w 2292"/>
                  <a:gd name="T21" fmla="*/ 2 h 4852"/>
                  <a:gd name="T22" fmla="*/ 0 w 2292"/>
                  <a:gd name="T23" fmla="*/ 1 h 4852"/>
                  <a:gd name="T24" fmla="*/ 1 w 2292"/>
                  <a:gd name="T25" fmla="*/ 2 h 4852"/>
                  <a:gd name="T26" fmla="*/ 1 w 2292"/>
                  <a:gd name="T27" fmla="*/ 2 h 4852"/>
                  <a:gd name="T28" fmla="*/ 1 w 2292"/>
                  <a:gd name="T29" fmla="*/ 2 h 4852"/>
                  <a:gd name="T30" fmla="*/ 1 w 2292"/>
                  <a:gd name="T31" fmla="*/ 2 h 4852"/>
                  <a:gd name="T32" fmla="*/ 1 w 2292"/>
                  <a:gd name="T33" fmla="*/ 2 h 4852"/>
                  <a:gd name="T34" fmla="*/ 1 w 2292"/>
                  <a:gd name="T35" fmla="*/ 2 h 4852"/>
                  <a:gd name="T36" fmla="*/ 1 w 2292"/>
                  <a:gd name="T37" fmla="*/ 2 h 4852"/>
                  <a:gd name="T38" fmla="*/ 1 w 2292"/>
                  <a:gd name="T39" fmla="*/ 2 h 4852"/>
                  <a:gd name="T40" fmla="*/ 1 w 2292"/>
                  <a:gd name="T41" fmla="*/ 2 h 4852"/>
                  <a:gd name="T42" fmla="*/ 1 w 2292"/>
                  <a:gd name="T43" fmla="*/ 3 h 4852"/>
                  <a:gd name="T44" fmla="*/ 1 w 2292"/>
                  <a:gd name="T45" fmla="*/ 3 h 4852"/>
                  <a:gd name="T46" fmla="*/ 1 w 2292"/>
                  <a:gd name="T47" fmla="*/ 3 h 4852"/>
                  <a:gd name="T48" fmla="*/ 1 w 2292"/>
                  <a:gd name="T49" fmla="*/ 1 h 4852"/>
                  <a:gd name="T50" fmla="*/ 1 w 2292"/>
                  <a:gd name="T51" fmla="*/ 2 h 4852"/>
                  <a:gd name="T52" fmla="*/ 1 w 2292"/>
                  <a:gd name="T53" fmla="*/ 2 h 4852"/>
                  <a:gd name="T54" fmla="*/ 1 w 2292"/>
                  <a:gd name="T55" fmla="*/ 2 h 4852"/>
                  <a:gd name="T56" fmla="*/ 1 w 2292"/>
                  <a:gd name="T57" fmla="*/ 2 h 4852"/>
                  <a:gd name="T58" fmla="*/ 1 w 2292"/>
                  <a:gd name="T59" fmla="*/ 2 h 4852"/>
                  <a:gd name="T60" fmla="*/ 1 w 2292"/>
                  <a:gd name="T61" fmla="*/ 1 h 4852"/>
                  <a:gd name="T62" fmla="*/ 1 w 2292"/>
                  <a:gd name="T63" fmla="*/ 1 h 4852"/>
                  <a:gd name="T64" fmla="*/ 1 w 2292"/>
                  <a:gd name="T65" fmla="*/ 1 h 4852"/>
                  <a:gd name="T66" fmla="*/ 1 w 2292"/>
                  <a:gd name="T67" fmla="*/ 1 h 4852"/>
                  <a:gd name="T68" fmla="*/ 1 w 2292"/>
                  <a:gd name="T69" fmla="*/ 1 h 4852"/>
                  <a:gd name="T70" fmla="*/ 1 w 2292"/>
                  <a:gd name="T71" fmla="*/ 1 h 4852"/>
                  <a:gd name="T72" fmla="*/ 1 w 2292"/>
                  <a:gd name="T73" fmla="*/ 0 h 4852"/>
                  <a:gd name="T74" fmla="*/ 1 w 2292"/>
                  <a:gd name="T75" fmla="*/ 0 h 4852"/>
                  <a:gd name="T76" fmla="*/ 1 w 2292"/>
                  <a:gd name="T77" fmla="*/ 0 h 4852"/>
                  <a:gd name="T78" fmla="*/ 1 w 2292"/>
                  <a:gd name="T79" fmla="*/ 0 h 4852"/>
                  <a:gd name="T80" fmla="*/ 1 w 2292"/>
                  <a:gd name="T81" fmla="*/ 0 h 4852"/>
                  <a:gd name="T82" fmla="*/ 1 w 2292"/>
                  <a:gd name="T83" fmla="*/ 0 h 4852"/>
                  <a:gd name="T84" fmla="*/ 1 w 2292"/>
                  <a:gd name="T85" fmla="*/ 0 h 4852"/>
                  <a:gd name="T86" fmla="*/ 1 w 2292"/>
                  <a:gd name="T87" fmla="*/ 0 h 4852"/>
                  <a:gd name="T88" fmla="*/ 1 w 2292"/>
                  <a:gd name="T89" fmla="*/ 0 h 4852"/>
                  <a:gd name="T90" fmla="*/ 1 w 2292"/>
                  <a:gd name="T91" fmla="*/ 0 h 4852"/>
                  <a:gd name="T92" fmla="*/ 1 w 2292"/>
                  <a:gd name="T93" fmla="*/ 1 h 4852"/>
                  <a:gd name="T94" fmla="*/ 1 w 2292"/>
                  <a:gd name="T95" fmla="*/ 1 h 4852"/>
                  <a:gd name="T96" fmla="*/ 0 w 2292"/>
                  <a:gd name="T97" fmla="*/ 1 h 4852"/>
                  <a:gd name="T98" fmla="*/ 0 w 2292"/>
                  <a:gd name="T99" fmla="*/ 0 h 4852"/>
                  <a:gd name="T100" fmla="*/ 0 w 2292"/>
                  <a:gd name="T101" fmla="*/ 0 h 4852"/>
                  <a:gd name="T102" fmla="*/ 0 w 2292"/>
                  <a:gd name="T103" fmla="*/ 0 h 4852"/>
                  <a:gd name="T104" fmla="*/ 0 w 2292"/>
                  <a:gd name="T105" fmla="*/ 0 h 4852"/>
                  <a:gd name="T106" fmla="*/ 0 w 2292"/>
                  <a:gd name="T107" fmla="*/ 0 h 4852"/>
                  <a:gd name="T108" fmla="*/ 0 w 2292"/>
                  <a:gd name="T109" fmla="*/ 0 h 4852"/>
                  <a:gd name="T110" fmla="*/ 0 w 2292"/>
                  <a:gd name="T111" fmla="*/ 0 h 4852"/>
                  <a:gd name="T112" fmla="*/ 0 w 2292"/>
                  <a:gd name="T113" fmla="*/ 0 h 4852"/>
                  <a:gd name="T114" fmla="*/ 1 w 2292"/>
                  <a:gd name="T115" fmla="*/ 0 h 485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292"/>
                  <a:gd name="T175" fmla="*/ 0 h 4852"/>
                  <a:gd name="T176" fmla="*/ 2292 w 2292"/>
                  <a:gd name="T177" fmla="*/ 4852 h 485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292" h="4852">
                    <a:moveTo>
                      <a:pt x="323" y="1187"/>
                    </a:moveTo>
                    <a:lnTo>
                      <a:pt x="294" y="1189"/>
                    </a:lnTo>
                    <a:lnTo>
                      <a:pt x="267" y="1195"/>
                    </a:lnTo>
                    <a:lnTo>
                      <a:pt x="238" y="1205"/>
                    </a:lnTo>
                    <a:lnTo>
                      <a:pt x="209" y="1217"/>
                    </a:lnTo>
                    <a:lnTo>
                      <a:pt x="181" y="1233"/>
                    </a:lnTo>
                    <a:lnTo>
                      <a:pt x="155" y="1252"/>
                    </a:lnTo>
                    <a:lnTo>
                      <a:pt x="129" y="1272"/>
                    </a:lnTo>
                    <a:lnTo>
                      <a:pt x="105" y="1295"/>
                    </a:lnTo>
                    <a:lnTo>
                      <a:pt x="84" y="1319"/>
                    </a:lnTo>
                    <a:lnTo>
                      <a:pt x="63" y="1346"/>
                    </a:lnTo>
                    <a:lnTo>
                      <a:pt x="45" y="1375"/>
                    </a:lnTo>
                    <a:lnTo>
                      <a:pt x="29" y="1404"/>
                    </a:lnTo>
                    <a:lnTo>
                      <a:pt x="17" y="1433"/>
                    </a:lnTo>
                    <a:lnTo>
                      <a:pt x="8" y="1464"/>
                    </a:lnTo>
                    <a:lnTo>
                      <a:pt x="3" y="1494"/>
                    </a:lnTo>
                    <a:lnTo>
                      <a:pt x="0" y="1525"/>
                    </a:lnTo>
                    <a:lnTo>
                      <a:pt x="0" y="2935"/>
                    </a:lnTo>
                    <a:lnTo>
                      <a:pt x="3" y="2966"/>
                    </a:lnTo>
                    <a:lnTo>
                      <a:pt x="10" y="2998"/>
                    </a:lnTo>
                    <a:lnTo>
                      <a:pt x="21" y="3029"/>
                    </a:lnTo>
                    <a:lnTo>
                      <a:pt x="37" y="3059"/>
                    </a:lnTo>
                    <a:lnTo>
                      <a:pt x="56" y="3089"/>
                    </a:lnTo>
                    <a:lnTo>
                      <a:pt x="78" y="3117"/>
                    </a:lnTo>
                    <a:lnTo>
                      <a:pt x="102" y="3143"/>
                    </a:lnTo>
                    <a:lnTo>
                      <a:pt x="128" y="3169"/>
                    </a:lnTo>
                    <a:lnTo>
                      <a:pt x="157" y="3192"/>
                    </a:lnTo>
                    <a:lnTo>
                      <a:pt x="187" y="3212"/>
                    </a:lnTo>
                    <a:lnTo>
                      <a:pt x="217" y="3231"/>
                    </a:lnTo>
                    <a:lnTo>
                      <a:pt x="249" y="3246"/>
                    </a:lnTo>
                    <a:lnTo>
                      <a:pt x="281" y="3259"/>
                    </a:lnTo>
                    <a:lnTo>
                      <a:pt x="313" y="3269"/>
                    </a:lnTo>
                    <a:lnTo>
                      <a:pt x="343" y="3273"/>
                    </a:lnTo>
                    <a:lnTo>
                      <a:pt x="373" y="3276"/>
                    </a:lnTo>
                    <a:lnTo>
                      <a:pt x="373" y="1757"/>
                    </a:lnTo>
                    <a:lnTo>
                      <a:pt x="570" y="1758"/>
                    </a:lnTo>
                    <a:lnTo>
                      <a:pt x="574" y="4850"/>
                    </a:lnTo>
                    <a:lnTo>
                      <a:pt x="1072" y="4852"/>
                    </a:lnTo>
                    <a:lnTo>
                      <a:pt x="1070" y="2819"/>
                    </a:lnTo>
                    <a:lnTo>
                      <a:pt x="1252" y="2819"/>
                    </a:lnTo>
                    <a:lnTo>
                      <a:pt x="1252" y="2824"/>
                    </a:lnTo>
                    <a:lnTo>
                      <a:pt x="1252" y="2836"/>
                    </a:lnTo>
                    <a:lnTo>
                      <a:pt x="1252" y="2858"/>
                    </a:lnTo>
                    <a:lnTo>
                      <a:pt x="1252" y="2886"/>
                    </a:lnTo>
                    <a:lnTo>
                      <a:pt x="1252" y="2922"/>
                    </a:lnTo>
                    <a:lnTo>
                      <a:pt x="1253" y="2964"/>
                    </a:lnTo>
                    <a:lnTo>
                      <a:pt x="1253" y="3012"/>
                    </a:lnTo>
                    <a:lnTo>
                      <a:pt x="1253" y="3065"/>
                    </a:lnTo>
                    <a:lnTo>
                      <a:pt x="1253" y="3124"/>
                    </a:lnTo>
                    <a:lnTo>
                      <a:pt x="1253" y="3188"/>
                    </a:lnTo>
                    <a:lnTo>
                      <a:pt x="1255" y="3257"/>
                    </a:lnTo>
                    <a:lnTo>
                      <a:pt x="1255" y="3329"/>
                    </a:lnTo>
                    <a:lnTo>
                      <a:pt x="1255" y="3404"/>
                    </a:lnTo>
                    <a:lnTo>
                      <a:pt x="1255" y="3482"/>
                    </a:lnTo>
                    <a:lnTo>
                      <a:pt x="1256" y="3563"/>
                    </a:lnTo>
                    <a:lnTo>
                      <a:pt x="1256" y="3645"/>
                    </a:lnTo>
                    <a:lnTo>
                      <a:pt x="1256" y="3729"/>
                    </a:lnTo>
                    <a:lnTo>
                      <a:pt x="1257" y="3814"/>
                    </a:lnTo>
                    <a:lnTo>
                      <a:pt x="1257" y="3900"/>
                    </a:lnTo>
                    <a:lnTo>
                      <a:pt x="1257" y="3985"/>
                    </a:lnTo>
                    <a:lnTo>
                      <a:pt x="1257" y="4071"/>
                    </a:lnTo>
                    <a:lnTo>
                      <a:pt x="1258" y="4155"/>
                    </a:lnTo>
                    <a:lnTo>
                      <a:pt x="1258" y="4238"/>
                    </a:lnTo>
                    <a:lnTo>
                      <a:pt x="1258" y="4319"/>
                    </a:lnTo>
                    <a:lnTo>
                      <a:pt x="1258" y="4399"/>
                    </a:lnTo>
                    <a:lnTo>
                      <a:pt x="1258" y="4475"/>
                    </a:lnTo>
                    <a:lnTo>
                      <a:pt x="1259" y="4548"/>
                    </a:lnTo>
                    <a:lnTo>
                      <a:pt x="1259" y="4618"/>
                    </a:lnTo>
                    <a:lnTo>
                      <a:pt x="1259" y="4683"/>
                    </a:lnTo>
                    <a:lnTo>
                      <a:pt x="1259" y="4744"/>
                    </a:lnTo>
                    <a:lnTo>
                      <a:pt x="1259" y="4800"/>
                    </a:lnTo>
                    <a:lnTo>
                      <a:pt x="1259" y="4850"/>
                    </a:lnTo>
                    <a:lnTo>
                      <a:pt x="1721" y="4852"/>
                    </a:lnTo>
                    <a:lnTo>
                      <a:pt x="1724" y="1757"/>
                    </a:lnTo>
                    <a:lnTo>
                      <a:pt x="1920" y="1757"/>
                    </a:lnTo>
                    <a:lnTo>
                      <a:pt x="1920" y="3236"/>
                    </a:lnTo>
                    <a:lnTo>
                      <a:pt x="1949" y="3234"/>
                    </a:lnTo>
                    <a:lnTo>
                      <a:pt x="1979" y="3229"/>
                    </a:lnTo>
                    <a:lnTo>
                      <a:pt x="2010" y="3220"/>
                    </a:lnTo>
                    <a:lnTo>
                      <a:pt x="2041" y="3208"/>
                    </a:lnTo>
                    <a:lnTo>
                      <a:pt x="2074" y="3194"/>
                    </a:lnTo>
                    <a:lnTo>
                      <a:pt x="2104" y="3177"/>
                    </a:lnTo>
                    <a:lnTo>
                      <a:pt x="2134" y="3158"/>
                    </a:lnTo>
                    <a:lnTo>
                      <a:pt x="2163" y="3136"/>
                    </a:lnTo>
                    <a:lnTo>
                      <a:pt x="2190" y="3112"/>
                    </a:lnTo>
                    <a:lnTo>
                      <a:pt x="2214" y="3087"/>
                    </a:lnTo>
                    <a:lnTo>
                      <a:pt x="2236" y="3059"/>
                    </a:lnTo>
                    <a:lnTo>
                      <a:pt x="2255" y="3031"/>
                    </a:lnTo>
                    <a:lnTo>
                      <a:pt x="2270" y="3002"/>
                    </a:lnTo>
                    <a:lnTo>
                      <a:pt x="2282" y="2972"/>
                    </a:lnTo>
                    <a:lnTo>
                      <a:pt x="2290" y="2941"/>
                    </a:lnTo>
                    <a:lnTo>
                      <a:pt x="2292" y="2910"/>
                    </a:lnTo>
                    <a:lnTo>
                      <a:pt x="2292" y="1500"/>
                    </a:lnTo>
                    <a:lnTo>
                      <a:pt x="2290" y="1470"/>
                    </a:lnTo>
                    <a:lnTo>
                      <a:pt x="2285" y="1439"/>
                    </a:lnTo>
                    <a:lnTo>
                      <a:pt x="2276" y="1410"/>
                    </a:lnTo>
                    <a:lnTo>
                      <a:pt x="2265" y="1382"/>
                    </a:lnTo>
                    <a:lnTo>
                      <a:pt x="2251" y="1354"/>
                    </a:lnTo>
                    <a:lnTo>
                      <a:pt x="2234" y="1329"/>
                    </a:lnTo>
                    <a:lnTo>
                      <a:pt x="2215" y="1304"/>
                    </a:lnTo>
                    <a:lnTo>
                      <a:pt x="2194" y="1282"/>
                    </a:lnTo>
                    <a:lnTo>
                      <a:pt x="2171" y="1262"/>
                    </a:lnTo>
                    <a:lnTo>
                      <a:pt x="2146" y="1242"/>
                    </a:lnTo>
                    <a:lnTo>
                      <a:pt x="2121" y="1227"/>
                    </a:lnTo>
                    <a:lnTo>
                      <a:pt x="2093" y="1212"/>
                    </a:lnTo>
                    <a:lnTo>
                      <a:pt x="2065" y="1201"/>
                    </a:lnTo>
                    <a:lnTo>
                      <a:pt x="2038" y="1194"/>
                    </a:lnTo>
                    <a:lnTo>
                      <a:pt x="2009" y="1188"/>
                    </a:lnTo>
                    <a:lnTo>
                      <a:pt x="1980" y="1187"/>
                    </a:lnTo>
                    <a:lnTo>
                      <a:pt x="323" y="1187"/>
                    </a:lnTo>
                    <a:close/>
                    <a:moveTo>
                      <a:pt x="1106" y="0"/>
                    </a:moveTo>
                    <a:lnTo>
                      <a:pt x="1153" y="3"/>
                    </a:lnTo>
                    <a:lnTo>
                      <a:pt x="1199" y="10"/>
                    </a:lnTo>
                    <a:lnTo>
                      <a:pt x="1244" y="23"/>
                    </a:lnTo>
                    <a:lnTo>
                      <a:pt x="1286" y="40"/>
                    </a:lnTo>
                    <a:lnTo>
                      <a:pt x="1326" y="60"/>
                    </a:lnTo>
                    <a:lnTo>
                      <a:pt x="1364" y="86"/>
                    </a:lnTo>
                    <a:lnTo>
                      <a:pt x="1399" y="115"/>
                    </a:lnTo>
                    <a:lnTo>
                      <a:pt x="1432" y="147"/>
                    </a:lnTo>
                    <a:lnTo>
                      <a:pt x="1462" y="183"/>
                    </a:lnTo>
                    <a:lnTo>
                      <a:pt x="1488" y="222"/>
                    </a:lnTo>
                    <a:lnTo>
                      <a:pt x="1511" y="263"/>
                    </a:lnTo>
                    <a:lnTo>
                      <a:pt x="1531" y="306"/>
                    </a:lnTo>
                    <a:lnTo>
                      <a:pt x="1546" y="353"/>
                    </a:lnTo>
                    <a:lnTo>
                      <a:pt x="1557" y="400"/>
                    </a:lnTo>
                    <a:lnTo>
                      <a:pt x="1564" y="451"/>
                    </a:lnTo>
                    <a:lnTo>
                      <a:pt x="1567" y="501"/>
                    </a:lnTo>
                    <a:lnTo>
                      <a:pt x="1564" y="552"/>
                    </a:lnTo>
                    <a:lnTo>
                      <a:pt x="1557" y="603"/>
                    </a:lnTo>
                    <a:lnTo>
                      <a:pt x="1546" y="651"/>
                    </a:lnTo>
                    <a:lnTo>
                      <a:pt x="1531" y="697"/>
                    </a:lnTo>
                    <a:lnTo>
                      <a:pt x="1511" y="740"/>
                    </a:lnTo>
                    <a:lnTo>
                      <a:pt x="1488" y="782"/>
                    </a:lnTo>
                    <a:lnTo>
                      <a:pt x="1462" y="821"/>
                    </a:lnTo>
                    <a:lnTo>
                      <a:pt x="1432" y="857"/>
                    </a:lnTo>
                    <a:lnTo>
                      <a:pt x="1399" y="889"/>
                    </a:lnTo>
                    <a:lnTo>
                      <a:pt x="1364" y="918"/>
                    </a:lnTo>
                    <a:lnTo>
                      <a:pt x="1326" y="944"/>
                    </a:lnTo>
                    <a:lnTo>
                      <a:pt x="1286" y="965"/>
                    </a:lnTo>
                    <a:lnTo>
                      <a:pt x="1244" y="982"/>
                    </a:lnTo>
                    <a:lnTo>
                      <a:pt x="1199" y="994"/>
                    </a:lnTo>
                    <a:lnTo>
                      <a:pt x="1153" y="1003"/>
                    </a:lnTo>
                    <a:lnTo>
                      <a:pt x="1106" y="1005"/>
                    </a:lnTo>
                    <a:lnTo>
                      <a:pt x="1059" y="1003"/>
                    </a:lnTo>
                    <a:lnTo>
                      <a:pt x="1014" y="994"/>
                    </a:lnTo>
                    <a:lnTo>
                      <a:pt x="970" y="982"/>
                    </a:lnTo>
                    <a:lnTo>
                      <a:pt x="928" y="965"/>
                    </a:lnTo>
                    <a:lnTo>
                      <a:pt x="887" y="944"/>
                    </a:lnTo>
                    <a:lnTo>
                      <a:pt x="850" y="918"/>
                    </a:lnTo>
                    <a:lnTo>
                      <a:pt x="814" y="889"/>
                    </a:lnTo>
                    <a:lnTo>
                      <a:pt x="781" y="857"/>
                    </a:lnTo>
                    <a:lnTo>
                      <a:pt x="751" y="821"/>
                    </a:lnTo>
                    <a:lnTo>
                      <a:pt x="725" y="782"/>
                    </a:lnTo>
                    <a:lnTo>
                      <a:pt x="702" y="740"/>
                    </a:lnTo>
                    <a:lnTo>
                      <a:pt x="681" y="697"/>
                    </a:lnTo>
                    <a:lnTo>
                      <a:pt x="666" y="651"/>
                    </a:lnTo>
                    <a:lnTo>
                      <a:pt x="655" y="603"/>
                    </a:lnTo>
                    <a:lnTo>
                      <a:pt x="647" y="552"/>
                    </a:lnTo>
                    <a:lnTo>
                      <a:pt x="645" y="501"/>
                    </a:lnTo>
                    <a:lnTo>
                      <a:pt x="647" y="451"/>
                    </a:lnTo>
                    <a:lnTo>
                      <a:pt x="655" y="400"/>
                    </a:lnTo>
                    <a:lnTo>
                      <a:pt x="666" y="353"/>
                    </a:lnTo>
                    <a:lnTo>
                      <a:pt x="681" y="306"/>
                    </a:lnTo>
                    <a:lnTo>
                      <a:pt x="702" y="263"/>
                    </a:lnTo>
                    <a:lnTo>
                      <a:pt x="725" y="222"/>
                    </a:lnTo>
                    <a:lnTo>
                      <a:pt x="751" y="183"/>
                    </a:lnTo>
                    <a:lnTo>
                      <a:pt x="781" y="147"/>
                    </a:lnTo>
                    <a:lnTo>
                      <a:pt x="814" y="115"/>
                    </a:lnTo>
                    <a:lnTo>
                      <a:pt x="850" y="86"/>
                    </a:lnTo>
                    <a:lnTo>
                      <a:pt x="887" y="60"/>
                    </a:lnTo>
                    <a:lnTo>
                      <a:pt x="928" y="40"/>
                    </a:lnTo>
                    <a:lnTo>
                      <a:pt x="970" y="23"/>
                    </a:lnTo>
                    <a:lnTo>
                      <a:pt x="1014" y="10"/>
                    </a:lnTo>
                    <a:lnTo>
                      <a:pt x="1059" y="3"/>
                    </a:lnTo>
                    <a:lnTo>
                      <a:pt x="1106" y="0"/>
                    </a:lnTo>
                    <a:close/>
                  </a:path>
                </a:pathLst>
              </a:custGeom>
              <a:solidFill>
                <a:schemeClr val="hlink"/>
              </a:solidFill>
              <a:ln w="9525" cap="flat" cmpd="sng">
                <a:solidFill>
                  <a:srgbClr val="777777"/>
                </a:solidFill>
                <a:prstDash val="solid"/>
                <a:round/>
                <a:headEnd type="none" w="med" len="med"/>
                <a:tailEnd type="none" w="med" len="med"/>
              </a:ln>
            </p:spPr>
            <p:txBody>
              <a:bodyPr/>
              <a:lstStyle/>
              <a:p>
                <a:endParaRPr lang="fr-FR" dirty="0">
                  <a:latin typeface="Calibri" panose="020F0502020204030204" pitchFamily="34" charset="0"/>
                </a:endParaRPr>
              </a:p>
            </p:txBody>
          </p:sp>
          <p:sp>
            <p:nvSpPr>
              <p:cNvPr id="48179" name="Freeform 40"/>
              <p:cNvSpPr>
                <a:spLocks noEditPoints="1"/>
              </p:cNvSpPr>
              <p:nvPr/>
            </p:nvSpPr>
            <p:spPr bwMode="auto">
              <a:xfrm>
                <a:off x="4370" y="1433"/>
                <a:ext cx="190" cy="401"/>
              </a:xfrm>
              <a:custGeom>
                <a:avLst/>
                <a:gdLst>
                  <a:gd name="T0" fmla="*/ 0 w 2292"/>
                  <a:gd name="T1" fmla="*/ 1 h 4852"/>
                  <a:gd name="T2" fmla="*/ 0 w 2292"/>
                  <a:gd name="T3" fmla="*/ 1 h 4852"/>
                  <a:gd name="T4" fmla="*/ 0 w 2292"/>
                  <a:gd name="T5" fmla="*/ 1 h 4852"/>
                  <a:gd name="T6" fmla="*/ 0 w 2292"/>
                  <a:gd name="T7" fmla="*/ 1 h 4852"/>
                  <a:gd name="T8" fmla="*/ 0 w 2292"/>
                  <a:gd name="T9" fmla="*/ 1 h 4852"/>
                  <a:gd name="T10" fmla="*/ 0 w 2292"/>
                  <a:gd name="T11" fmla="*/ 2 h 4852"/>
                  <a:gd name="T12" fmla="*/ 0 w 2292"/>
                  <a:gd name="T13" fmla="*/ 2 h 4852"/>
                  <a:gd name="T14" fmla="*/ 0 w 2292"/>
                  <a:gd name="T15" fmla="*/ 2 h 4852"/>
                  <a:gd name="T16" fmla="*/ 0 w 2292"/>
                  <a:gd name="T17" fmla="*/ 2 h 4852"/>
                  <a:gd name="T18" fmla="*/ 0 w 2292"/>
                  <a:gd name="T19" fmla="*/ 2 h 4852"/>
                  <a:gd name="T20" fmla="*/ 0 w 2292"/>
                  <a:gd name="T21" fmla="*/ 2 h 4852"/>
                  <a:gd name="T22" fmla="*/ 0 w 2292"/>
                  <a:gd name="T23" fmla="*/ 1 h 4852"/>
                  <a:gd name="T24" fmla="*/ 1 w 2292"/>
                  <a:gd name="T25" fmla="*/ 2 h 4852"/>
                  <a:gd name="T26" fmla="*/ 1 w 2292"/>
                  <a:gd name="T27" fmla="*/ 2 h 4852"/>
                  <a:gd name="T28" fmla="*/ 1 w 2292"/>
                  <a:gd name="T29" fmla="*/ 2 h 4852"/>
                  <a:gd name="T30" fmla="*/ 1 w 2292"/>
                  <a:gd name="T31" fmla="*/ 2 h 4852"/>
                  <a:gd name="T32" fmla="*/ 1 w 2292"/>
                  <a:gd name="T33" fmla="*/ 2 h 4852"/>
                  <a:gd name="T34" fmla="*/ 1 w 2292"/>
                  <a:gd name="T35" fmla="*/ 2 h 4852"/>
                  <a:gd name="T36" fmla="*/ 1 w 2292"/>
                  <a:gd name="T37" fmla="*/ 2 h 4852"/>
                  <a:gd name="T38" fmla="*/ 1 w 2292"/>
                  <a:gd name="T39" fmla="*/ 2 h 4852"/>
                  <a:gd name="T40" fmla="*/ 1 w 2292"/>
                  <a:gd name="T41" fmla="*/ 2 h 4852"/>
                  <a:gd name="T42" fmla="*/ 1 w 2292"/>
                  <a:gd name="T43" fmla="*/ 3 h 4852"/>
                  <a:gd name="T44" fmla="*/ 1 w 2292"/>
                  <a:gd name="T45" fmla="*/ 3 h 4852"/>
                  <a:gd name="T46" fmla="*/ 1 w 2292"/>
                  <a:gd name="T47" fmla="*/ 3 h 4852"/>
                  <a:gd name="T48" fmla="*/ 1 w 2292"/>
                  <a:gd name="T49" fmla="*/ 1 h 4852"/>
                  <a:gd name="T50" fmla="*/ 1 w 2292"/>
                  <a:gd name="T51" fmla="*/ 2 h 4852"/>
                  <a:gd name="T52" fmla="*/ 1 w 2292"/>
                  <a:gd name="T53" fmla="*/ 2 h 4852"/>
                  <a:gd name="T54" fmla="*/ 1 w 2292"/>
                  <a:gd name="T55" fmla="*/ 2 h 4852"/>
                  <a:gd name="T56" fmla="*/ 1 w 2292"/>
                  <a:gd name="T57" fmla="*/ 2 h 4852"/>
                  <a:gd name="T58" fmla="*/ 1 w 2292"/>
                  <a:gd name="T59" fmla="*/ 2 h 4852"/>
                  <a:gd name="T60" fmla="*/ 1 w 2292"/>
                  <a:gd name="T61" fmla="*/ 1 h 4852"/>
                  <a:gd name="T62" fmla="*/ 1 w 2292"/>
                  <a:gd name="T63" fmla="*/ 1 h 4852"/>
                  <a:gd name="T64" fmla="*/ 1 w 2292"/>
                  <a:gd name="T65" fmla="*/ 1 h 4852"/>
                  <a:gd name="T66" fmla="*/ 1 w 2292"/>
                  <a:gd name="T67" fmla="*/ 1 h 4852"/>
                  <a:gd name="T68" fmla="*/ 1 w 2292"/>
                  <a:gd name="T69" fmla="*/ 1 h 4852"/>
                  <a:gd name="T70" fmla="*/ 1 w 2292"/>
                  <a:gd name="T71" fmla="*/ 1 h 4852"/>
                  <a:gd name="T72" fmla="*/ 1 w 2292"/>
                  <a:gd name="T73" fmla="*/ 0 h 4852"/>
                  <a:gd name="T74" fmla="*/ 1 w 2292"/>
                  <a:gd name="T75" fmla="*/ 0 h 4852"/>
                  <a:gd name="T76" fmla="*/ 1 w 2292"/>
                  <a:gd name="T77" fmla="*/ 0 h 4852"/>
                  <a:gd name="T78" fmla="*/ 1 w 2292"/>
                  <a:gd name="T79" fmla="*/ 0 h 4852"/>
                  <a:gd name="T80" fmla="*/ 1 w 2292"/>
                  <a:gd name="T81" fmla="*/ 0 h 4852"/>
                  <a:gd name="T82" fmla="*/ 1 w 2292"/>
                  <a:gd name="T83" fmla="*/ 0 h 4852"/>
                  <a:gd name="T84" fmla="*/ 1 w 2292"/>
                  <a:gd name="T85" fmla="*/ 0 h 4852"/>
                  <a:gd name="T86" fmla="*/ 1 w 2292"/>
                  <a:gd name="T87" fmla="*/ 0 h 4852"/>
                  <a:gd name="T88" fmla="*/ 1 w 2292"/>
                  <a:gd name="T89" fmla="*/ 0 h 4852"/>
                  <a:gd name="T90" fmla="*/ 1 w 2292"/>
                  <a:gd name="T91" fmla="*/ 0 h 4852"/>
                  <a:gd name="T92" fmla="*/ 1 w 2292"/>
                  <a:gd name="T93" fmla="*/ 1 h 4852"/>
                  <a:gd name="T94" fmla="*/ 1 w 2292"/>
                  <a:gd name="T95" fmla="*/ 1 h 4852"/>
                  <a:gd name="T96" fmla="*/ 0 w 2292"/>
                  <a:gd name="T97" fmla="*/ 1 h 4852"/>
                  <a:gd name="T98" fmla="*/ 0 w 2292"/>
                  <a:gd name="T99" fmla="*/ 0 h 4852"/>
                  <a:gd name="T100" fmla="*/ 0 w 2292"/>
                  <a:gd name="T101" fmla="*/ 0 h 4852"/>
                  <a:gd name="T102" fmla="*/ 0 w 2292"/>
                  <a:gd name="T103" fmla="*/ 0 h 4852"/>
                  <a:gd name="T104" fmla="*/ 0 w 2292"/>
                  <a:gd name="T105" fmla="*/ 0 h 4852"/>
                  <a:gd name="T106" fmla="*/ 0 w 2292"/>
                  <a:gd name="T107" fmla="*/ 0 h 4852"/>
                  <a:gd name="T108" fmla="*/ 0 w 2292"/>
                  <a:gd name="T109" fmla="*/ 0 h 4852"/>
                  <a:gd name="T110" fmla="*/ 0 w 2292"/>
                  <a:gd name="T111" fmla="*/ 0 h 4852"/>
                  <a:gd name="T112" fmla="*/ 0 w 2292"/>
                  <a:gd name="T113" fmla="*/ 0 h 4852"/>
                  <a:gd name="T114" fmla="*/ 1 w 2292"/>
                  <a:gd name="T115" fmla="*/ 0 h 485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292"/>
                  <a:gd name="T175" fmla="*/ 0 h 4852"/>
                  <a:gd name="T176" fmla="*/ 2292 w 2292"/>
                  <a:gd name="T177" fmla="*/ 4852 h 485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292" h="4852">
                    <a:moveTo>
                      <a:pt x="323" y="1187"/>
                    </a:moveTo>
                    <a:lnTo>
                      <a:pt x="294" y="1189"/>
                    </a:lnTo>
                    <a:lnTo>
                      <a:pt x="267" y="1195"/>
                    </a:lnTo>
                    <a:lnTo>
                      <a:pt x="238" y="1205"/>
                    </a:lnTo>
                    <a:lnTo>
                      <a:pt x="209" y="1217"/>
                    </a:lnTo>
                    <a:lnTo>
                      <a:pt x="181" y="1233"/>
                    </a:lnTo>
                    <a:lnTo>
                      <a:pt x="155" y="1252"/>
                    </a:lnTo>
                    <a:lnTo>
                      <a:pt x="129" y="1272"/>
                    </a:lnTo>
                    <a:lnTo>
                      <a:pt x="105" y="1295"/>
                    </a:lnTo>
                    <a:lnTo>
                      <a:pt x="84" y="1319"/>
                    </a:lnTo>
                    <a:lnTo>
                      <a:pt x="63" y="1346"/>
                    </a:lnTo>
                    <a:lnTo>
                      <a:pt x="45" y="1375"/>
                    </a:lnTo>
                    <a:lnTo>
                      <a:pt x="29" y="1404"/>
                    </a:lnTo>
                    <a:lnTo>
                      <a:pt x="17" y="1433"/>
                    </a:lnTo>
                    <a:lnTo>
                      <a:pt x="8" y="1464"/>
                    </a:lnTo>
                    <a:lnTo>
                      <a:pt x="3" y="1494"/>
                    </a:lnTo>
                    <a:lnTo>
                      <a:pt x="0" y="1525"/>
                    </a:lnTo>
                    <a:lnTo>
                      <a:pt x="0" y="2935"/>
                    </a:lnTo>
                    <a:lnTo>
                      <a:pt x="3" y="2966"/>
                    </a:lnTo>
                    <a:lnTo>
                      <a:pt x="10" y="2998"/>
                    </a:lnTo>
                    <a:lnTo>
                      <a:pt x="21" y="3029"/>
                    </a:lnTo>
                    <a:lnTo>
                      <a:pt x="37" y="3059"/>
                    </a:lnTo>
                    <a:lnTo>
                      <a:pt x="56" y="3089"/>
                    </a:lnTo>
                    <a:lnTo>
                      <a:pt x="78" y="3117"/>
                    </a:lnTo>
                    <a:lnTo>
                      <a:pt x="102" y="3143"/>
                    </a:lnTo>
                    <a:lnTo>
                      <a:pt x="128" y="3169"/>
                    </a:lnTo>
                    <a:lnTo>
                      <a:pt x="157" y="3192"/>
                    </a:lnTo>
                    <a:lnTo>
                      <a:pt x="187" y="3212"/>
                    </a:lnTo>
                    <a:lnTo>
                      <a:pt x="217" y="3231"/>
                    </a:lnTo>
                    <a:lnTo>
                      <a:pt x="249" y="3246"/>
                    </a:lnTo>
                    <a:lnTo>
                      <a:pt x="281" y="3259"/>
                    </a:lnTo>
                    <a:lnTo>
                      <a:pt x="313" y="3269"/>
                    </a:lnTo>
                    <a:lnTo>
                      <a:pt x="343" y="3273"/>
                    </a:lnTo>
                    <a:lnTo>
                      <a:pt x="373" y="3276"/>
                    </a:lnTo>
                    <a:lnTo>
                      <a:pt x="373" y="1757"/>
                    </a:lnTo>
                    <a:lnTo>
                      <a:pt x="570" y="1758"/>
                    </a:lnTo>
                    <a:lnTo>
                      <a:pt x="574" y="4850"/>
                    </a:lnTo>
                    <a:lnTo>
                      <a:pt x="1072" y="4852"/>
                    </a:lnTo>
                    <a:lnTo>
                      <a:pt x="1070" y="2819"/>
                    </a:lnTo>
                    <a:lnTo>
                      <a:pt x="1252" y="2819"/>
                    </a:lnTo>
                    <a:lnTo>
                      <a:pt x="1252" y="2824"/>
                    </a:lnTo>
                    <a:lnTo>
                      <a:pt x="1252" y="2836"/>
                    </a:lnTo>
                    <a:lnTo>
                      <a:pt x="1252" y="2858"/>
                    </a:lnTo>
                    <a:lnTo>
                      <a:pt x="1252" y="2886"/>
                    </a:lnTo>
                    <a:lnTo>
                      <a:pt x="1252" y="2922"/>
                    </a:lnTo>
                    <a:lnTo>
                      <a:pt x="1253" y="2964"/>
                    </a:lnTo>
                    <a:lnTo>
                      <a:pt x="1253" y="3012"/>
                    </a:lnTo>
                    <a:lnTo>
                      <a:pt x="1253" y="3065"/>
                    </a:lnTo>
                    <a:lnTo>
                      <a:pt x="1253" y="3124"/>
                    </a:lnTo>
                    <a:lnTo>
                      <a:pt x="1253" y="3188"/>
                    </a:lnTo>
                    <a:lnTo>
                      <a:pt x="1255" y="3257"/>
                    </a:lnTo>
                    <a:lnTo>
                      <a:pt x="1255" y="3329"/>
                    </a:lnTo>
                    <a:lnTo>
                      <a:pt x="1255" y="3404"/>
                    </a:lnTo>
                    <a:lnTo>
                      <a:pt x="1255" y="3482"/>
                    </a:lnTo>
                    <a:lnTo>
                      <a:pt x="1256" y="3563"/>
                    </a:lnTo>
                    <a:lnTo>
                      <a:pt x="1256" y="3645"/>
                    </a:lnTo>
                    <a:lnTo>
                      <a:pt x="1256" y="3729"/>
                    </a:lnTo>
                    <a:lnTo>
                      <a:pt x="1257" y="3814"/>
                    </a:lnTo>
                    <a:lnTo>
                      <a:pt x="1257" y="3900"/>
                    </a:lnTo>
                    <a:lnTo>
                      <a:pt x="1257" y="3985"/>
                    </a:lnTo>
                    <a:lnTo>
                      <a:pt x="1257" y="4071"/>
                    </a:lnTo>
                    <a:lnTo>
                      <a:pt x="1258" y="4155"/>
                    </a:lnTo>
                    <a:lnTo>
                      <a:pt x="1258" y="4238"/>
                    </a:lnTo>
                    <a:lnTo>
                      <a:pt x="1258" y="4319"/>
                    </a:lnTo>
                    <a:lnTo>
                      <a:pt x="1258" y="4399"/>
                    </a:lnTo>
                    <a:lnTo>
                      <a:pt x="1258" y="4475"/>
                    </a:lnTo>
                    <a:lnTo>
                      <a:pt x="1259" y="4548"/>
                    </a:lnTo>
                    <a:lnTo>
                      <a:pt x="1259" y="4618"/>
                    </a:lnTo>
                    <a:lnTo>
                      <a:pt x="1259" y="4683"/>
                    </a:lnTo>
                    <a:lnTo>
                      <a:pt x="1259" y="4744"/>
                    </a:lnTo>
                    <a:lnTo>
                      <a:pt x="1259" y="4800"/>
                    </a:lnTo>
                    <a:lnTo>
                      <a:pt x="1259" y="4850"/>
                    </a:lnTo>
                    <a:lnTo>
                      <a:pt x="1721" y="4852"/>
                    </a:lnTo>
                    <a:lnTo>
                      <a:pt x="1724" y="1757"/>
                    </a:lnTo>
                    <a:lnTo>
                      <a:pt x="1920" y="1757"/>
                    </a:lnTo>
                    <a:lnTo>
                      <a:pt x="1920" y="3236"/>
                    </a:lnTo>
                    <a:lnTo>
                      <a:pt x="1949" y="3234"/>
                    </a:lnTo>
                    <a:lnTo>
                      <a:pt x="1979" y="3229"/>
                    </a:lnTo>
                    <a:lnTo>
                      <a:pt x="2010" y="3220"/>
                    </a:lnTo>
                    <a:lnTo>
                      <a:pt x="2041" y="3208"/>
                    </a:lnTo>
                    <a:lnTo>
                      <a:pt x="2074" y="3194"/>
                    </a:lnTo>
                    <a:lnTo>
                      <a:pt x="2104" y="3177"/>
                    </a:lnTo>
                    <a:lnTo>
                      <a:pt x="2134" y="3158"/>
                    </a:lnTo>
                    <a:lnTo>
                      <a:pt x="2163" y="3136"/>
                    </a:lnTo>
                    <a:lnTo>
                      <a:pt x="2190" y="3112"/>
                    </a:lnTo>
                    <a:lnTo>
                      <a:pt x="2214" y="3087"/>
                    </a:lnTo>
                    <a:lnTo>
                      <a:pt x="2236" y="3059"/>
                    </a:lnTo>
                    <a:lnTo>
                      <a:pt x="2255" y="3031"/>
                    </a:lnTo>
                    <a:lnTo>
                      <a:pt x="2270" y="3002"/>
                    </a:lnTo>
                    <a:lnTo>
                      <a:pt x="2282" y="2972"/>
                    </a:lnTo>
                    <a:lnTo>
                      <a:pt x="2290" y="2941"/>
                    </a:lnTo>
                    <a:lnTo>
                      <a:pt x="2292" y="2910"/>
                    </a:lnTo>
                    <a:lnTo>
                      <a:pt x="2292" y="1500"/>
                    </a:lnTo>
                    <a:lnTo>
                      <a:pt x="2290" y="1470"/>
                    </a:lnTo>
                    <a:lnTo>
                      <a:pt x="2285" y="1439"/>
                    </a:lnTo>
                    <a:lnTo>
                      <a:pt x="2276" y="1410"/>
                    </a:lnTo>
                    <a:lnTo>
                      <a:pt x="2265" y="1382"/>
                    </a:lnTo>
                    <a:lnTo>
                      <a:pt x="2251" y="1354"/>
                    </a:lnTo>
                    <a:lnTo>
                      <a:pt x="2234" y="1329"/>
                    </a:lnTo>
                    <a:lnTo>
                      <a:pt x="2215" y="1304"/>
                    </a:lnTo>
                    <a:lnTo>
                      <a:pt x="2194" y="1282"/>
                    </a:lnTo>
                    <a:lnTo>
                      <a:pt x="2171" y="1262"/>
                    </a:lnTo>
                    <a:lnTo>
                      <a:pt x="2146" y="1242"/>
                    </a:lnTo>
                    <a:lnTo>
                      <a:pt x="2121" y="1227"/>
                    </a:lnTo>
                    <a:lnTo>
                      <a:pt x="2093" y="1212"/>
                    </a:lnTo>
                    <a:lnTo>
                      <a:pt x="2065" y="1201"/>
                    </a:lnTo>
                    <a:lnTo>
                      <a:pt x="2038" y="1194"/>
                    </a:lnTo>
                    <a:lnTo>
                      <a:pt x="2009" y="1188"/>
                    </a:lnTo>
                    <a:lnTo>
                      <a:pt x="1980" y="1187"/>
                    </a:lnTo>
                    <a:lnTo>
                      <a:pt x="323" y="1187"/>
                    </a:lnTo>
                    <a:close/>
                    <a:moveTo>
                      <a:pt x="1106" y="0"/>
                    </a:moveTo>
                    <a:lnTo>
                      <a:pt x="1153" y="3"/>
                    </a:lnTo>
                    <a:lnTo>
                      <a:pt x="1199" y="10"/>
                    </a:lnTo>
                    <a:lnTo>
                      <a:pt x="1244" y="23"/>
                    </a:lnTo>
                    <a:lnTo>
                      <a:pt x="1286" y="40"/>
                    </a:lnTo>
                    <a:lnTo>
                      <a:pt x="1326" y="60"/>
                    </a:lnTo>
                    <a:lnTo>
                      <a:pt x="1364" y="86"/>
                    </a:lnTo>
                    <a:lnTo>
                      <a:pt x="1399" y="115"/>
                    </a:lnTo>
                    <a:lnTo>
                      <a:pt x="1432" y="147"/>
                    </a:lnTo>
                    <a:lnTo>
                      <a:pt x="1462" y="183"/>
                    </a:lnTo>
                    <a:lnTo>
                      <a:pt x="1488" y="222"/>
                    </a:lnTo>
                    <a:lnTo>
                      <a:pt x="1511" y="263"/>
                    </a:lnTo>
                    <a:lnTo>
                      <a:pt x="1531" y="306"/>
                    </a:lnTo>
                    <a:lnTo>
                      <a:pt x="1546" y="353"/>
                    </a:lnTo>
                    <a:lnTo>
                      <a:pt x="1557" y="400"/>
                    </a:lnTo>
                    <a:lnTo>
                      <a:pt x="1564" y="451"/>
                    </a:lnTo>
                    <a:lnTo>
                      <a:pt x="1567" y="501"/>
                    </a:lnTo>
                    <a:lnTo>
                      <a:pt x="1564" y="552"/>
                    </a:lnTo>
                    <a:lnTo>
                      <a:pt x="1557" y="603"/>
                    </a:lnTo>
                    <a:lnTo>
                      <a:pt x="1546" y="651"/>
                    </a:lnTo>
                    <a:lnTo>
                      <a:pt x="1531" y="697"/>
                    </a:lnTo>
                    <a:lnTo>
                      <a:pt x="1511" y="740"/>
                    </a:lnTo>
                    <a:lnTo>
                      <a:pt x="1488" y="782"/>
                    </a:lnTo>
                    <a:lnTo>
                      <a:pt x="1462" y="821"/>
                    </a:lnTo>
                    <a:lnTo>
                      <a:pt x="1432" y="857"/>
                    </a:lnTo>
                    <a:lnTo>
                      <a:pt x="1399" y="889"/>
                    </a:lnTo>
                    <a:lnTo>
                      <a:pt x="1364" y="918"/>
                    </a:lnTo>
                    <a:lnTo>
                      <a:pt x="1326" y="944"/>
                    </a:lnTo>
                    <a:lnTo>
                      <a:pt x="1286" y="965"/>
                    </a:lnTo>
                    <a:lnTo>
                      <a:pt x="1244" y="982"/>
                    </a:lnTo>
                    <a:lnTo>
                      <a:pt x="1199" y="994"/>
                    </a:lnTo>
                    <a:lnTo>
                      <a:pt x="1153" y="1003"/>
                    </a:lnTo>
                    <a:lnTo>
                      <a:pt x="1106" y="1005"/>
                    </a:lnTo>
                    <a:lnTo>
                      <a:pt x="1059" y="1003"/>
                    </a:lnTo>
                    <a:lnTo>
                      <a:pt x="1014" y="994"/>
                    </a:lnTo>
                    <a:lnTo>
                      <a:pt x="970" y="982"/>
                    </a:lnTo>
                    <a:lnTo>
                      <a:pt x="928" y="965"/>
                    </a:lnTo>
                    <a:lnTo>
                      <a:pt x="887" y="944"/>
                    </a:lnTo>
                    <a:lnTo>
                      <a:pt x="850" y="918"/>
                    </a:lnTo>
                    <a:lnTo>
                      <a:pt x="814" y="889"/>
                    </a:lnTo>
                    <a:lnTo>
                      <a:pt x="781" y="857"/>
                    </a:lnTo>
                    <a:lnTo>
                      <a:pt x="751" y="821"/>
                    </a:lnTo>
                    <a:lnTo>
                      <a:pt x="725" y="782"/>
                    </a:lnTo>
                    <a:lnTo>
                      <a:pt x="702" y="740"/>
                    </a:lnTo>
                    <a:lnTo>
                      <a:pt x="681" y="697"/>
                    </a:lnTo>
                    <a:lnTo>
                      <a:pt x="666" y="651"/>
                    </a:lnTo>
                    <a:lnTo>
                      <a:pt x="655" y="603"/>
                    </a:lnTo>
                    <a:lnTo>
                      <a:pt x="647" y="552"/>
                    </a:lnTo>
                    <a:lnTo>
                      <a:pt x="645" y="501"/>
                    </a:lnTo>
                    <a:lnTo>
                      <a:pt x="647" y="451"/>
                    </a:lnTo>
                    <a:lnTo>
                      <a:pt x="655" y="400"/>
                    </a:lnTo>
                    <a:lnTo>
                      <a:pt x="666" y="353"/>
                    </a:lnTo>
                    <a:lnTo>
                      <a:pt x="681" y="306"/>
                    </a:lnTo>
                    <a:lnTo>
                      <a:pt x="702" y="263"/>
                    </a:lnTo>
                    <a:lnTo>
                      <a:pt x="725" y="222"/>
                    </a:lnTo>
                    <a:lnTo>
                      <a:pt x="751" y="183"/>
                    </a:lnTo>
                    <a:lnTo>
                      <a:pt x="781" y="147"/>
                    </a:lnTo>
                    <a:lnTo>
                      <a:pt x="814" y="115"/>
                    </a:lnTo>
                    <a:lnTo>
                      <a:pt x="850" y="86"/>
                    </a:lnTo>
                    <a:lnTo>
                      <a:pt x="887" y="60"/>
                    </a:lnTo>
                    <a:lnTo>
                      <a:pt x="928" y="40"/>
                    </a:lnTo>
                    <a:lnTo>
                      <a:pt x="970" y="23"/>
                    </a:lnTo>
                    <a:lnTo>
                      <a:pt x="1014" y="10"/>
                    </a:lnTo>
                    <a:lnTo>
                      <a:pt x="1059" y="3"/>
                    </a:lnTo>
                    <a:lnTo>
                      <a:pt x="1106" y="0"/>
                    </a:lnTo>
                    <a:close/>
                  </a:path>
                </a:pathLst>
              </a:custGeom>
              <a:solidFill>
                <a:schemeClr val="hlink"/>
              </a:solidFill>
              <a:ln w="9525" cap="flat" cmpd="sng">
                <a:solidFill>
                  <a:srgbClr val="777777"/>
                </a:solidFill>
                <a:prstDash val="solid"/>
                <a:round/>
                <a:headEnd type="none" w="med" len="med"/>
                <a:tailEnd type="none" w="med" len="med"/>
              </a:ln>
            </p:spPr>
            <p:txBody>
              <a:bodyPr/>
              <a:lstStyle/>
              <a:p>
                <a:endParaRPr lang="fr-FR" dirty="0">
                  <a:latin typeface="Calibri" panose="020F0502020204030204" pitchFamily="34" charset="0"/>
                </a:endParaRPr>
              </a:p>
            </p:txBody>
          </p:sp>
          <p:sp>
            <p:nvSpPr>
              <p:cNvPr id="48180" name="Freeform 41"/>
              <p:cNvSpPr>
                <a:spLocks noEditPoints="1"/>
              </p:cNvSpPr>
              <p:nvPr/>
            </p:nvSpPr>
            <p:spPr bwMode="auto">
              <a:xfrm>
                <a:off x="4330" y="1541"/>
                <a:ext cx="190" cy="401"/>
              </a:xfrm>
              <a:custGeom>
                <a:avLst/>
                <a:gdLst>
                  <a:gd name="T0" fmla="*/ 0 w 2292"/>
                  <a:gd name="T1" fmla="*/ 1 h 4852"/>
                  <a:gd name="T2" fmla="*/ 0 w 2292"/>
                  <a:gd name="T3" fmla="*/ 1 h 4852"/>
                  <a:gd name="T4" fmla="*/ 0 w 2292"/>
                  <a:gd name="T5" fmla="*/ 1 h 4852"/>
                  <a:gd name="T6" fmla="*/ 0 w 2292"/>
                  <a:gd name="T7" fmla="*/ 1 h 4852"/>
                  <a:gd name="T8" fmla="*/ 0 w 2292"/>
                  <a:gd name="T9" fmla="*/ 1 h 4852"/>
                  <a:gd name="T10" fmla="*/ 0 w 2292"/>
                  <a:gd name="T11" fmla="*/ 2 h 4852"/>
                  <a:gd name="T12" fmla="*/ 0 w 2292"/>
                  <a:gd name="T13" fmla="*/ 2 h 4852"/>
                  <a:gd name="T14" fmla="*/ 0 w 2292"/>
                  <a:gd name="T15" fmla="*/ 2 h 4852"/>
                  <a:gd name="T16" fmla="*/ 0 w 2292"/>
                  <a:gd name="T17" fmla="*/ 2 h 4852"/>
                  <a:gd name="T18" fmla="*/ 0 w 2292"/>
                  <a:gd name="T19" fmla="*/ 2 h 4852"/>
                  <a:gd name="T20" fmla="*/ 0 w 2292"/>
                  <a:gd name="T21" fmla="*/ 2 h 4852"/>
                  <a:gd name="T22" fmla="*/ 0 w 2292"/>
                  <a:gd name="T23" fmla="*/ 1 h 4852"/>
                  <a:gd name="T24" fmla="*/ 1 w 2292"/>
                  <a:gd name="T25" fmla="*/ 2 h 4852"/>
                  <a:gd name="T26" fmla="*/ 1 w 2292"/>
                  <a:gd name="T27" fmla="*/ 2 h 4852"/>
                  <a:gd name="T28" fmla="*/ 1 w 2292"/>
                  <a:gd name="T29" fmla="*/ 2 h 4852"/>
                  <a:gd name="T30" fmla="*/ 1 w 2292"/>
                  <a:gd name="T31" fmla="*/ 2 h 4852"/>
                  <a:gd name="T32" fmla="*/ 1 w 2292"/>
                  <a:gd name="T33" fmla="*/ 2 h 4852"/>
                  <a:gd name="T34" fmla="*/ 1 w 2292"/>
                  <a:gd name="T35" fmla="*/ 2 h 4852"/>
                  <a:gd name="T36" fmla="*/ 1 w 2292"/>
                  <a:gd name="T37" fmla="*/ 2 h 4852"/>
                  <a:gd name="T38" fmla="*/ 1 w 2292"/>
                  <a:gd name="T39" fmla="*/ 2 h 4852"/>
                  <a:gd name="T40" fmla="*/ 1 w 2292"/>
                  <a:gd name="T41" fmla="*/ 2 h 4852"/>
                  <a:gd name="T42" fmla="*/ 1 w 2292"/>
                  <a:gd name="T43" fmla="*/ 3 h 4852"/>
                  <a:gd name="T44" fmla="*/ 1 w 2292"/>
                  <a:gd name="T45" fmla="*/ 3 h 4852"/>
                  <a:gd name="T46" fmla="*/ 1 w 2292"/>
                  <a:gd name="T47" fmla="*/ 3 h 4852"/>
                  <a:gd name="T48" fmla="*/ 1 w 2292"/>
                  <a:gd name="T49" fmla="*/ 1 h 4852"/>
                  <a:gd name="T50" fmla="*/ 1 w 2292"/>
                  <a:gd name="T51" fmla="*/ 2 h 4852"/>
                  <a:gd name="T52" fmla="*/ 1 w 2292"/>
                  <a:gd name="T53" fmla="*/ 2 h 4852"/>
                  <a:gd name="T54" fmla="*/ 1 w 2292"/>
                  <a:gd name="T55" fmla="*/ 2 h 4852"/>
                  <a:gd name="T56" fmla="*/ 1 w 2292"/>
                  <a:gd name="T57" fmla="*/ 2 h 4852"/>
                  <a:gd name="T58" fmla="*/ 1 w 2292"/>
                  <a:gd name="T59" fmla="*/ 2 h 4852"/>
                  <a:gd name="T60" fmla="*/ 1 w 2292"/>
                  <a:gd name="T61" fmla="*/ 1 h 4852"/>
                  <a:gd name="T62" fmla="*/ 1 w 2292"/>
                  <a:gd name="T63" fmla="*/ 1 h 4852"/>
                  <a:gd name="T64" fmla="*/ 1 w 2292"/>
                  <a:gd name="T65" fmla="*/ 1 h 4852"/>
                  <a:gd name="T66" fmla="*/ 1 w 2292"/>
                  <a:gd name="T67" fmla="*/ 1 h 4852"/>
                  <a:gd name="T68" fmla="*/ 1 w 2292"/>
                  <a:gd name="T69" fmla="*/ 1 h 4852"/>
                  <a:gd name="T70" fmla="*/ 1 w 2292"/>
                  <a:gd name="T71" fmla="*/ 1 h 4852"/>
                  <a:gd name="T72" fmla="*/ 1 w 2292"/>
                  <a:gd name="T73" fmla="*/ 0 h 4852"/>
                  <a:gd name="T74" fmla="*/ 1 w 2292"/>
                  <a:gd name="T75" fmla="*/ 0 h 4852"/>
                  <a:gd name="T76" fmla="*/ 1 w 2292"/>
                  <a:gd name="T77" fmla="*/ 0 h 4852"/>
                  <a:gd name="T78" fmla="*/ 1 w 2292"/>
                  <a:gd name="T79" fmla="*/ 0 h 4852"/>
                  <a:gd name="T80" fmla="*/ 1 w 2292"/>
                  <a:gd name="T81" fmla="*/ 0 h 4852"/>
                  <a:gd name="T82" fmla="*/ 1 w 2292"/>
                  <a:gd name="T83" fmla="*/ 0 h 4852"/>
                  <a:gd name="T84" fmla="*/ 1 w 2292"/>
                  <a:gd name="T85" fmla="*/ 0 h 4852"/>
                  <a:gd name="T86" fmla="*/ 1 w 2292"/>
                  <a:gd name="T87" fmla="*/ 0 h 4852"/>
                  <a:gd name="T88" fmla="*/ 1 w 2292"/>
                  <a:gd name="T89" fmla="*/ 0 h 4852"/>
                  <a:gd name="T90" fmla="*/ 1 w 2292"/>
                  <a:gd name="T91" fmla="*/ 0 h 4852"/>
                  <a:gd name="T92" fmla="*/ 1 w 2292"/>
                  <a:gd name="T93" fmla="*/ 1 h 4852"/>
                  <a:gd name="T94" fmla="*/ 1 w 2292"/>
                  <a:gd name="T95" fmla="*/ 1 h 4852"/>
                  <a:gd name="T96" fmla="*/ 0 w 2292"/>
                  <a:gd name="T97" fmla="*/ 1 h 4852"/>
                  <a:gd name="T98" fmla="*/ 0 w 2292"/>
                  <a:gd name="T99" fmla="*/ 0 h 4852"/>
                  <a:gd name="T100" fmla="*/ 0 w 2292"/>
                  <a:gd name="T101" fmla="*/ 0 h 4852"/>
                  <a:gd name="T102" fmla="*/ 0 w 2292"/>
                  <a:gd name="T103" fmla="*/ 0 h 4852"/>
                  <a:gd name="T104" fmla="*/ 0 w 2292"/>
                  <a:gd name="T105" fmla="*/ 0 h 4852"/>
                  <a:gd name="T106" fmla="*/ 0 w 2292"/>
                  <a:gd name="T107" fmla="*/ 0 h 4852"/>
                  <a:gd name="T108" fmla="*/ 0 w 2292"/>
                  <a:gd name="T109" fmla="*/ 0 h 4852"/>
                  <a:gd name="T110" fmla="*/ 0 w 2292"/>
                  <a:gd name="T111" fmla="*/ 0 h 4852"/>
                  <a:gd name="T112" fmla="*/ 0 w 2292"/>
                  <a:gd name="T113" fmla="*/ 0 h 4852"/>
                  <a:gd name="T114" fmla="*/ 1 w 2292"/>
                  <a:gd name="T115" fmla="*/ 0 h 485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292"/>
                  <a:gd name="T175" fmla="*/ 0 h 4852"/>
                  <a:gd name="T176" fmla="*/ 2292 w 2292"/>
                  <a:gd name="T177" fmla="*/ 4852 h 485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292" h="4852">
                    <a:moveTo>
                      <a:pt x="323" y="1187"/>
                    </a:moveTo>
                    <a:lnTo>
                      <a:pt x="294" y="1189"/>
                    </a:lnTo>
                    <a:lnTo>
                      <a:pt x="267" y="1195"/>
                    </a:lnTo>
                    <a:lnTo>
                      <a:pt x="238" y="1205"/>
                    </a:lnTo>
                    <a:lnTo>
                      <a:pt x="209" y="1217"/>
                    </a:lnTo>
                    <a:lnTo>
                      <a:pt x="181" y="1233"/>
                    </a:lnTo>
                    <a:lnTo>
                      <a:pt x="155" y="1252"/>
                    </a:lnTo>
                    <a:lnTo>
                      <a:pt x="129" y="1272"/>
                    </a:lnTo>
                    <a:lnTo>
                      <a:pt x="105" y="1295"/>
                    </a:lnTo>
                    <a:lnTo>
                      <a:pt x="84" y="1319"/>
                    </a:lnTo>
                    <a:lnTo>
                      <a:pt x="63" y="1346"/>
                    </a:lnTo>
                    <a:lnTo>
                      <a:pt x="45" y="1375"/>
                    </a:lnTo>
                    <a:lnTo>
                      <a:pt x="29" y="1404"/>
                    </a:lnTo>
                    <a:lnTo>
                      <a:pt x="17" y="1433"/>
                    </a:lnTo>
                    <a:lnTo>
                      <a:pt x="8" y="1464"/>
                    </a:lnTo>
                    <a:lnTo>
                      <a:pt x="3" y="1494"/>
                    </a:lnTo>
                    <a:lnTo>
                      <a:pt x="0" y="1525"/>
                    </a:lnTo>
                    <a:lnTo>
                      <a:pt x="0" y="2935"/>
                    </a:lnTo>
                    <a:lnTo>
                      <a:pt x="3" y="2966"/>
                    </a:lnTo>
                    <a:lnTo>
                      <a:pt x="10" y="2998"/>
                    </a:lnTo>
                    <a:lnTo>
                      <a:pt x="21" y="3029"/>
                    </a:lnTo>
                    <a:lnTo>
                      <a:pt x="37" y="3059"/>
                    </a:lnTo>
                    <a:lnTo>
                      <a:pt x="56" y="3089"/>
                    </a:lnTo>
                    <a:lnTo>
                      <a:pt x="78" y="3117"/>
                    </a:lnTo>
                    <a:lnTo>
                      <a:pt x="102" y="3143"/>
                    </a:lnTo>
                    <a:lnTo>
                      <a:pt x="128" y="3169"/>
                    </a:lnTo>
                    <a:lnTo>
                      <a:pt x="157" y="3192"/>
                    </a:lnTo>
                    <a:lnTo>
                      <a:pt x="187" y="3212"/>
                    </a:lnTo>
                    <a:lnTo>
                      <a:pt x="217" y="3231"/>
                    </a:lnTo>
                    <a:lnTo>
                      <a:pt x="249" y="3246"/>
                    </a:lnTo>
                    <a:lnTo>
                      <a:pt x="281" y="3259"/>
                    </a:lnTo>
                    <a:lnTo>
                      <a:pt x="313" y="3269"/>
                    </a:lnTo>
                    <a:lnTo>
                      <a:pt x="343" y="3273"/>
                    </a:lnTo>
                    <a:lnTo>
                      <a:pt x="373" y="3276"/>
                    </a:lnTo>
                    <a:lnTo>
                      <a:pt x="373" y="1757"/>
                    </a:lnTo>
                    <a:lnTo>
                      <a:pt x="570" y="1758"/>
                    </a:lnTo>
                    <a:lnTo>
                      <a:pt x="574" y="4850"/>
                    </a:lnTo>
                    <a:lnTo>
                      <a:pt x="1072" y="4852"/>
                    </a:lnTo>
                    <a:lnTo>
                      <a:pt x="1070" y="2819"/>
                    </a:lnTo>
                    <a:lnTo>
                      <a:pt x="1252" y="2819"/>
                    </a:lnTo>
                    <a:lnTo>
                      <a:pt x="1252" y="2824"/>
                    </a:lnTo>
                    <a:lnTo>
                      <a:pt x="1252" y="2836"/>
                    </a:lnTo>
                    <a:lnTo>
                      <a:pt x="1252" y="2858"/>
                    </a:lnTo>
                    <a:lnTo>
                      <a:pt x="1252" y="2886"/>
                    </a:lnTo>
                    <a:lnTo>
                      <a:pt x="1252" y="2922"/>
                    </a:lnTo>
                    <a:lnTo>
                      <a:pt x="1253" y="2964"/>
                    </a:lnTo>
                    <a:lnTo>
                      <a:pt x="1253" y="3012"/>
                    </a:lnTo>
                    <a:lnTo>
                      <a:pt x="1253" y="3065"/>
                    </a:lnTo>
                    <a:lnTo>
                      <a:pt x="1253" y="3124"/>
                    </a:lnTo>
                    <a:lnTo>
                      <a:pt x="1253" y="3188"/>
                    </a:lnTo>
                    <a:lnTo>
                      <a:pt x="1255" y="3257"/>
                    </a:lnTo>
                    <a:lnTo>
                      <a:pt x="1255" y="3329"/>
                    </a:lnTo>
                    <a:lnTo>
                      <a:pt x="1255" y="3404"/>
                    </a:lnTo>
                    <a:lnTo>
                      <a:pt x="1255" y="3482"/>
                    </a:lnTo>
                    <a:lnTo>
                      <a:pt x="1256" y="3563"/>
                    </a:lnTo>
                    <a:lnTo>
                      <a:pt x="1256" y="3645"/>
                    </a:lnTo>
                    <a:lnTo>
                      <a:pt x="1256" y="3729"/>
                    </a:lnTo>
                    <a:lnTo>
                      <a:pt x="1257" y="3814"/>
                    </a:lnTo>
                    <a:lnTo>
                      <a:pt x="1257" y="3900"/>
                    </a:lnTo>
                    <a:lnTo>
                      <a:pt x="1257" y="3985"/>
                    </a:lnTo>
                    <a:lnTo>
                      <a:pt x="1257" y="4071"/>
                    </a:lnTo>
                    <a:lnTo>
                      <a:pt x="1258" y="4155"/>
                    </a:lnTo>
                    <a:lnTo>
                      <a:pt x="1258" y="4238"/>
                    </a:lnTo>
                    <a:lnTo>
                      <a:pt x="1258" y="4319"/>
                    </a:lnTo>
                    <a:lnTo>
                      <a:pt x="1258" y="4399"/>
                    </a:lnTo>
                    <a:lnTo>
                      <a:pt x="1258" y="4475"/>
                    </a:lnTo>
                    <a:lnTo>
                      <a:pt x="1259" y="4548"/>
                    </a:lnTo>
                    <a:lnTo>
                      <a:pt x="1259" y="4618"/>
                    </a:lnTo>
                    <a:lnTo>
                      <a:pt x="1259" y="4683"/>
                    </a:lnTo>
                    <a:lnTo>
                      <a:pt x="1259" y="4744"/>
                    </a:lnTo>
                    <a:lnTo>
                      <a:pt x="1259" y="4800"/>
                    </a:lnTo>
                    <a:lnTo>
                      <a:pt x="1259" y="4850"/>
                    </a:lnTo>
                    <a:lnTo>
                      <a:pt x="1721" y="4852"/>
                    </a:lnTo>
                    <a:lnTo>
                      <a:pt x="1724" y="1757"/>
                    </a:lnTo>
                    <a:lnTo>
                      <a:pt x="1920" y="1757"/>
                    </a:lnTo>
                    <a:lnTo>
                      <a:pt x="1920" y="3236"/>
                    </a:lnTo>
                    <a:lnTo>
                      <a:pt x="1949" y="3234"/>
                    </a:lnTo>
                    <a:lnTo>
                      <a:pt x="1979" y="3229"/>
                    </a:lnTo>
                    <a:lnTo>
                      <a:pt x="2010" y="3220"/>
                    </a:lnTo>
                    <a:lnTo>
                      <a:pt x="2041" y="3208"/>
                    </a:lnTo>
                    <a:lnTo>
                      <a:pt x="2074" y="3194"/>
                    </a:lnTo>
                    <a:lnTo>
                      <a:pt x="2104" y="3177"/>
                    </a:lnTo>
                    <a:lnTo>
                      <a:pt x="2134" y="3158"/>
                    </a:lnTo>
                    <a:lnTo>
                      <a:pt x="2163" y="3136"/>
                    </a:lnTo>
                    <a:lnTo>
                      <a:pt x="2190" y="3112"/>
                    </a:lnTo>
                    <a:lnTo>
                      <a:pt x="2214" y="3087"/>
                    </a:lnTo>
                    <a:lnTo>
                      <a:pt x="2236" y="3059"/>
                    </a:lnTo>
                    <a:lnTo>
                      <a:pt x="2255" y="3031"/>
                    </a:lnTo>
                    <a:lnTo>
                      <a:pt x="2270" y="3002"/>
                    </a:lnTo>
                    <a:lnTo>
                      <a:pt x="2282" y="2972"/>
                    </a:lnTo>
                    <a:lnTo>
                      <a:pt x="2290" y="2941"/>
                    </a:lnTo>
                    <a:lnTo>
                      <a:pt x="2292" y="2910"/>
                    </a:lnTo>
                    <a:lnTo>
                      <a:pt x="2292" y="1500"/>
                    </a:lnTo>
                    <a:lnTo>
                      <a:pt x="2290" y="1470"/>
                    </a:lnTo>
                    <a:lnTo>
                      <a:pt x="2285" y="1439"/>
                    </a:lnTo>
                    <a:lnTo>
                      <a:pt x="2276" y="1410"/>
                    </a:lnTo>
                    <a:lnTo>
                      <a:pt x="2265" y="1382"/>
                    </a:lnTo>
                    <a:lnTo>
                      <a:pt x="2251" y="1354"/>
                    </a:lnTo>
                    <a:lnTo>
                      <a:pt x="2234" y="1329"/>
                    </a:lnTo>
                    <a:lnTo>
                      <a:pt x="2215" y="1304"/>
                    </a:lnTo>
                    <a:lnTo>
                      <a:pt x="2194" y="1282"/>
                    </a:lnTo>
                    <a:lnTo>
                      <a:pt x="2171" y="1262"/>
                    </a:lnTo>
                    <a:lnTo>
                      <a:pt x="2146" y="1242"/>
                    </a:lnTo>
                    <a:lnTo>
                      <a:pt x="2121" y="1227"/>
                    </a:lnTo>
                    <a:lnTo>
                      <a:pt x="2093" y="1212"/>
                    </a:lnTo>
                    <a:lnTo>
                      <a:pt x="2065" y="1201"/>
                    </a:lnTo>
                    <a:lnTo>
                      <a:pt x="2038" y="1194"/>
                    </a:lnTo>
                    <a:lnTo>
                      <a:pt x="2009" y="1188"/>
                    </a:lnTo>
                    <a:lnTo>
                      <a:pt x="1980" y="1187"/>
                    </a:lnTo>
                    <a:lnTo>
                      <a:pt x="323" y="1187"/>
                    </a:lnTo>
                    <a:close/>
                    <a:moveTo>
                      <a:pt x="1106" y="0"/>
                    </a:moveTo>
                    <a:lnTo>
                      <a:pt x="1153" y="3"/>
                    </a:lnTo>
                    <a:lnTo>
                      <a:pt x="1199" y="10"/>
                    </a:lnTo>
                    <a:lnTo>
                      <a:pt x="1244" y="23"/>
                    </a:lnTo>
                    <a:lnTo>
                      <a:pt x="1286" y="40"/>
                    </a:lnTo>
                    <a:lnTo>
                      <a:pt x="1326" y="60"/>
                    </a:lnTo>
                    <a:lnTo>
                      <a:pt x="1364" y="86"/>
                    </a:lnTo>
                    <a:lnTo>
                      <a:pt x="1399" y="115"/>
                    </a:lnTo>
                    <a:lnTo>
                      <a:pt x="1432" y="147"/>
                    </a:lnTo>
                    <a:lnTo>
                      <a:pt x="1462" y="183"/>
                    </a:lnTo>
                    <a:lnTo>
                      <a:pt x="1488" y="222"/>
                    </a:lnTo>
                    <a:lnTo>
                      <a:pt x="1511" y="263"/>
                    </a:lnTo>
                    <a:lnTo>
                      <a:pt x="1531" y="306"/>
                    </a:lnTo>
                    <a:lnTo>
                      <a:pt x="1546" y="353"/>
                    </a:lnTo>
                    <a:lnTo>
                      <a:pt x="1557" y="400"/>
                    </a:lnTo>
                    <a:lnTo>
                      <a:pt x="1564" y="451"/>
                    </a:lnTo>
                    <a:lnTo>
                      <a:pt x="1567" y="501"/>
                    </a:lnTo>
                    <a:lnTo>
                      <a:pt x="1564" y="552"/>
                    </a:lnTo>
                    <a:lnTo>
                      <a:pt x="1557" y="603"/>
                    </a:lnTo>
                    <a:lnTo>
                      <a:pt x="1546" y="651"/>
                    </a:lnTo>
                    <a:lnTo>
                      <a:pt x="1531" y="697"/>
                    </a:lnTo>
                    <a:lnTo>
                      <a:pt x="1511" y="740"/>
                    </a:lnTo>
                    <a:lnTo>
                      <a:pt x="1488" y="782"/>
                    </a:lnTo>
                    <a:lnTo>
                      <a:pt x="1462" y="821"/>
                    </a:lnTo>
                    <a:lnTo>
                      <a:pt x="1432" y="857"/>
                    </a:lnTo>
                    <a:lnTo>
                      <a:pt x="1399" y="889"/>
                    </a:lnTo>
                    <a:lnTo>
                      <a:pt x="1364" y="918"/>
                    </a:lnTo>
                    <a:lnTo>
                      <a:pt x="1326" y="944"/>
                    </a:lnTo>
                    <a:lnTo>
                      <a:pt x="1286" y="965"/>
                    </a:lnTo>
                    <a:lnTo>
                      <a:pt x="1244" y="982"/>
                    </a:lnTo>
                    <a:lnTo>
                      <a:pt x="1199" y="994"/>
                    </a:lnTo>
                    <a:lnTo>
                      <a:pt x="1153" y="1003"/>
                    </a:lnTo>
                    <a:lnTo>
                      <a:pt x="1106" y="1005"/>
                    </a:lnTo>
                    <a:lnTo>
                      <a:pt x="1059" y="1003"/>
                    </a:lnTo>
                    <a:lnTo>
                      <a:pt x="1014" y="994"/>
                    </a:lnTo>
                    <a:lnTo>
                      <a:pt x="970" y="982"/>
                    </a:lnTo>
                    <a:lnTo>
                      <a:pt x="928" y="965"/>
                    </a:lnTo>
                    <a:lnTo>
                      <a:pt x="887" y="944"/>
                    </a:lnTo>
                    <a:lnTo>
                      <a:pt x="850" y="918"/>
                    </a:lnTo>
                    <a:lnTo>
                      <a:pt x="814" y="889"/>
                    </a:lnTo>
                    <a:lnTo>
                      <a:pt x="781" y="857"/>
                    </a:lnTo>
                    <a:lnTo>
                      <a:pt x="751" y="821"/>
                    </a:lnTo>
                    <a:lnTo>
                      <a:pt x="725" y="782"/>
                    </a:lnTo>
                    <a:lnTo>
                      <a:pt x="702" y="740"/>
                    </a:lnTo>
                    <a:lnTo>
                      <a:pt x="681" y="697"/>
                    </a:lnTo>
                    <a:lnTo>
                      <a:pt x="666" y="651"/>
                    </a:lnTo>
                    <a:lnTo>
                      <a:pt x="655" y="603"/>
                    </a:lnTo>
                    <a:lnTo>
                      <a:pt x="647" y="552"/>
                    </a:lnTo>
                    <a:lnTo>
                      <a:pt x="645" y="501"/>
                    </a:lnTo>
                    <a:lnTo>
                      <a:pt x="647" y="451"/>
                    </a:lnTo>
                    <a:lnTo>
                      <a:pt x="655" y="400"/>
                    </a:lnTo>
                    <a:lnTo>
                      <a:pt x="666" y="353"/>
                    </a:lnTo>
                    <a:lnTo>
                      <a:pt x="681" y="306"/>
                    </a:lnTo>
                    <a:lnTo>
                      <a:pt x="702" y="263"/>
                    </a:lnTo>
                    <a:lnTo>
                      <a:pt x="725" y="222"/>
                    </a:lnTo>
                    <a:lnTo>
                      <a:pt x="751" y="183"/>
                    </a:lnTo>
                    <a:lnTo>
                      <a:pt x="781" y="147"/>
                    </a:lnTo>
                    <a:lnTo>
                      <a:pt x="814" y="115"/>
                    </a:lnTo>
                    <a:lnTo>
                      <a:pt x="850" y="86"/>
                    </a:lnTo>
                    <a:lnTo>
                      <a:pt x="887" y="60"/>
                    </a:lnTo>
                    <a:lnTo>
                      <a:pt x="928" y="40"/>
                    </a:lnTo>
                    <a:lnTo>
                      <a:pt x="970" y="23"/>
                    </a:lnTo>
                    <a:lnTo>
                      <a:pt x="1014" y="10"/>
                    </a:lnTo>
                    <a:lnTo>
                      <a:pt x="1059" y="3"/>
                    </a:lnTo>
                    <a:lnTo>
                      <a:pt x="1106" y="0"/>
                    </a:lnTo>
                    <a:close/>
                  </a:path>
                </a:pathLst>
              </a:custGeom>
              <a:solidFill>
                <a:schemeClr val="bg2"/>
              </a:solidFill>
              <a:ln w="9525">
                <a:solidFill>
                  <a:srgbClr val="777777"/>
                </a:solidFill>
                <a:round/>
                <a:headEnd/>
                <a:tailEnd/>
              </a:ln>
            </p:spPr>
            <p:txBody>
              <a:bodyPr/>
              <a:lstStyle/>
              <a:p>
                <a:endParaRPr lang="fr-FR" dirty="0">
                  <a:latin typeface="Calibri" panose="020F0502020204030204" pitchFamily="34" charset="0"/>
                </a:endParaRPr>
              </a:p>
            </p:txBody>
          </p:sp>
          <p:sp>
            <p:nvSpPr>
              <p:cNvPr id="48181" name="Freeform 42"/>
              <p:cNvSpPr>
                <a:spLocks noEditPoints="1"/>
              </p:cNvSpPr>
              <p:nvPr/>
            </p:nvSpPr>
            <p:spPr bwMode="auto">
              <a:xfrm>
                <a:off x="5212" y="1021"/>
                <a:ext cx="190" cy="401"/>
              </a:xfrm>
              <a:custGeom>
                <a:avLst/>
                <a:gdLst>
                  <a:gd name="T0" fmla="*/ 0 w 2292"/>
                  <a:gd name="T1" fmla="*/ 1 h 4852"/>
                  <a:gd name="T2" fmla="*/ 0 w 2292"/>
                  <a:gd name="T3" fmla="*/ 1 h 4852"/>
                  <a:gd name="T4" fmla="*/ 0 w 2292"/>
                  <a:gd name="T5" fmla="*/ 1 h 4852"/>
                  <a:gd name="T6" fmla="*/ 0 w 2292"/>
                  <a:gd name="T7" fmla="*/ 1 h 4852"/>
                  <a:gd name="T8" fmla="*/ 0 w 2292"/>
                  <a:gd name="T9" fmla="*/ 1 h 4852"/>
                  <a:gd name="T10" fmla="*/ 0 w 2292"/>
                  <a:gd name="T11" fmla="*/ 2 h 4852"/>
                  <a:gd name="T12" fmla="*/ 0 w 2292"/>
                  <a:gd name="T13" fmla="*/ 2 h 4852"/>
                  <a:gd name="T14" fmla="*/ 0 w 2292"/>
                  <a:gd name="T15" fmla="*/ 2 h 4852"/>
                  <a:gd name="T16" fmla="*/ 0 w 2292"/>
                  <a:gd name="T17" fmla="*/ 2 h 4852"/>
                  <a:gd name="T18" fmla="*/ 0 w 2292"/>
                  <a:gd name="T19" fmla="*/ 2 h 4852"/>
                  <a:gd name="T20" fmla="*/ 0 w 2292"/>
                  <a:gd name="T21" fmla="*/ 2 h 4852"/>
                  <a:gd name="T22" fmla="*/ 0 w 2292"/>
                  <a:gd name="T23" fmla="*/ 1 h 4852"/>
                  <a:gd name="T24" fmla="*/ 1 w 2292"/>
                  <a:gd name="T25" fmla="*/ 2 h 4852"/>
                  <a:gd name="T26" fmla="*/ 1 w 2292"/>
                  <a:gd name="T27" fmla="*/ 2 h 4852"/>
                  <a:gd name="T28" fmla="*/ 1 w 2292"/>
                  <a:gd name="T29" fmla="*/ 2 h 4852"/>
                  <a:gd name="T30" fmla="*/ 1 w 2292"/>
                  <a:gd name="T31" fmla="*/ 2 h 4852"/>
                  <a:gd name="T32" fmla="*/ 1 w 2292"/>
                  <a:gd name="T33" fmla="*/ 2 h 4852"/>
                  <a:gd name="T34" fmla="*/ 1 w 2292"/>
                  <a:gd name="T35" fmla="*/ 2 h 4852"/>
                  <a:gd name="T36" fmla="*/ 1 w 2292"/>
                  <a:gd name="T37" fmla="*/ 2 h 4852"/>
                  <a:gd name="T38" fmla="*/ 1 w 2292"/>
                  <a:gd name="T39" fmla="*/ 2 h 4852"/>
                  <a:gd name="T40" fmla="*/ 1 w 2292"/>
                  <a:gd name="T41" fmla="*/ 2 h 4852"/>
                  <a:gd name="T42" fmla="*/ 1 w 2292"/>
                  <a:gd name="T43" fmla="*/ 3 h 4852"/>
                  <a:gd name="T44" fmla="*/ 1 w 2292"/>
                  <a:gd name="T45" fmla="*/ 3 h 4852"/>
                  <a:gd name="T46" fmla="*/ 1 w 2292"/>
                  <a:gd name="T47" fmla="*/ 3 h 4852"/>
                  <a:gd name="T48" fmla="*/ 1 w 2292"/>
                  <a:gd name="T49" fmla="*/ 1 h 4852"/>
                  <a:gd name="T50" fmla="*/ 1 w 2292"/>
                  <a:gd name="T51" fmla="*/ 2 h 4852"/>
                  <a:gd name="T52" fmla="*/ 1 w 2292"/>
                  <a:gd name="T53" fmla="*/ 2 h 4852"/>
                  <a:gd name="T54" fmla="*/ 1 w 2292"/>
                  <a:gd name="T55" fmla="*/ 2 h 4852"/>
                  <a:gd name="T56" fmla="*/ 1 w 2292"/>
                  <a:gd name="T57" fmla="*/ 2 h 4852"/>
                  <a:gd name="T58" fmla="*/ 1 w 2292"/>
                  <a:gd name="T59" fmla="*/ 2 h 4852"/>
                  <a:gd name="T60" fmla="*/ 1 w 2292"/>
                  <a:gd name="T61" fmla="*/ 1 h 4852"/>
                  <a:gd name="T62" fmla="*/ 1 w 2292"/>
                  <a:gd name="T63" fmla="*/ 1 h 4852"/>
                  <a:gd name="T64" fmla="*/ 1 w 2292"/>
                  <a:gd name="T65" fmla="*/ 1 h 4852"/>
                  <a:gd name="T66" fmla="*/ 1 w 2292"/>
                  <a:gd name="T67" fmla="*/ 1 h 4852"/>
                  <a:gd name="T68" fmla="*/ 1 w 2292"/>
                  <a:gd name="T69" fmla="*/ 1 h 4852"/>
                  <a:gd name="T70" fmla="*/ 1 w 2292"/>
                  <a:gd name="T71" fmla="*/ 1 h 4852"/>
                  <a:gd name="T72" fmla="*/ 1 w 2292"/>
                  <a:gd name="T73" fmla="*/ 0 h 4852"/>
                  <a:gd name="T74" fmla="*/ 1 w 2292"/>
                  <a:gd name="T75" fmla="*/ 0 h 4852"/>
                  <a:gd name="T76" fmla="*/ 1 w 2292"/>
                  <a:gd name="T77" fmla="*/ 0 h 4852"/>
                  <a:gd name="T78" fmla="*/ 1 w 2292"/>
                  <a:gd name="T79" fmla="*/ 0 h 4852"/>
                  <a:gd name="T80" fmla="*/ 1 w 2292"/>
                  <a:gd name="T81" fmla="*/ 0 h 4852"/>
                  <a:gd name="T82" fmla="*/ 1 w 2292"/>
                  <a:gd name="T83" fmla="*/ 0 h 4852"/>
                  <a:gd name="T84" fmla="*/ 1 w 2292"/>
                  <a:gd name="T85" fmla="*/ 0 h 4852"/>
                  <a:gd name="T86" fmla="*/ 1 w 2292"/>
                  <a:gd name="T87" fmla="*/ 0 h 4852"/>
                  <a:gd name="T88" fmla="*/ 1 w 2292"/>
                  <a:gd name="T89" fmla="*/ 0 h 4852"/>
                  <a:gd name="T90" fmla="*/ 1 w 2292"/>
                  <a:gd name="T91" fmla="*/ 0 h 4852"/>
                  <a:gd name="T92" fmla="*/ 1 w 2292"/>
                  <a:gd name="T93" fmla="*/ 1 h 4852"/>
                  <a:gd name="T94" fmla="*/ 1 w 2292"/>
                  <a:gd name="T95" fmla="*/ 1 h 4852"/>
                  <a:gd name="T96" fmla="*/ 0 w 2292"/>
                  <a:gd name="T97" fmla="*/ 1 h 4852"/>
                  <a:gd name="T98" fmla="*/ 0 w 2292"/>
                  <a:gd name="T99" fmla="*/ 0 h 4852"/>
                  <a:gd name="T100" fmla="*/ 0 w 2292"/>
                  <a:gd name="T101" fmla="*/ 0 h 4852"/>
                  <a:gd name="T102" fmla="*/ 0 w 2292"/>
                  <a:gd name="T103" fmla="*/ 0 h 4852"/>
                  <a:gd name="T104" fmla="*/ 0 w 2292"/>
                  <a:gd name="T105" fmla="*/ 0 h 4852"/>
                  <a:gd name="T106" fmla="*/ 0 w 2292"/>
                  <a:gd name="T107" fmla="*/ 0 h 4852"/>
                  <a:gd name="T108" fmla="*/ 0 w 2292"/>
                  <a:gd name="T109" fmla="*/ 0 h 4852"/>
                  <a:gd name="T110" fmla="*/ 0 w 2292"/>
                  <a:gd name="T111" fmla="*/ 0 h 4852"/>
                  <a:gd name="T112" fmla="*/ 0 w 2292"/>
                  <a:gd name="T113" fmla="*/ 0 h 4852"/>
                  <a:gd name="T114" fmla="*/ 1 w 2292"/>
                  <a:gd name="T115" fmla="*/ 0 h 485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292"/>
                  <a:gd name="T175" fmla="*/ 0 h 4852"/>
                  <a:gd name="T176" fmla="*/ 2292 w 2292"/>
                  <a:gd name="T177" fmla="*/ 4852 h 485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292" h="4852">
                    <a:moveTo>
                      <a:pt x="323" y="1187"/>
                    </a:moveTo>
                    <a:lnTo>
                      <a:pt x="294" y="1189"/>
                    </a:lnTo>
                    <a:lnTo>
                      <a:pt x="267" y="1195"/>
                    </a:lnTo>
                    <a:lnTo>
                      <a:pt x="238" y="1205"/>
                    </a:lnTo>
                    <a:lnTo>
                      <a:pt x="209" y="1217"/>
                    </a:lnTo>
                    <a:lnTo>
                      <a:pt x="181" y="1233"/>
                    </a:lnTo>
                    <a:lnTo>
                      <a:pt x="155" y="1252"/>
                    </a:lnTo>
                    <a:lnTo>
                      <a:pt x="129" y="1272"/>
                    </a:lnTo>
                    <a:lnTo>
                      <a:pt x="105" y="1295"/>
                    </a:lnTo>
                    <a:lnTo>
                      <a:pt x="84" y="1319"/>
                    </a:lnTo>
                    <a:lnTo>
                      <a:pt x="63" y="1346"/>
                    </a:lnTo>
                    <a:lnTo>
                      <a:pt x="45" y="1375"/>
                    </a:lnTo>
                    <a:lnTo>
                      <a:pt x="29" y="1404"/>
                    </a:lnTo>
                    <a:lnTo>
                      <a:pt x="17" y="1433"/>
                    </a:lnTo>
                    <a:lnTo>
                      <a:pt x="8" y="1464"/>
                    </a:lnTo>
                    <a:lnTo>
                      <a:pt x="3" y="1494"/>
                    </a:lnTo>
                    <a:lnTo>
                      <a:pt x="0" y="1525"/>
                    </a:lnTo>
                    <a:lnTo>
                      <a:pt x="0" y="2935"/>
                    </a:lnTo>
                    <a:lnTo>
                      <a:pt x="3" y="2966"/>
                    </a:lnTo>
                    <a:lnTo>
                      <a:pt x="10" y="2998"/>
                    </a:lnTo>
                    <a:lnTo>
                      <a:pt x="21" y="3029"/>
                    </a:lnTo>
                    <a:lnTo>
                      <a:pt x="37" y="3059"/>
                    </a:lnTo>
                    <a:lnTo>
                      <a:pt x="56" y="3089"/>
                    </a:lnTo>
                    <a:lnTo>
                      <a:pt x="78" y="3117"/>
                    </a:lnTo>
                    <a:lnTo>
                      <a:pt x="102" y="3143"/>
                    </a:lnTo>
                    <a:lnTo>
                      <a:pt x="128" y="3169"/>
                    </a:lnTo>
                    <a:lnTo>
                      <a:pt x="157" y="3192"/>
                    </a:lnTo>
                    <a:lnTo>
                      <a:pt x="187" y="3212"/>
                    </a:lnTo>
                    <a:lnTo>
                      <a:pt x="217" y="3231"/>
                    </a:lnTo>
                    <a:lnTo>
                      <a:pt x="249" y="3246"/>
                    </a:lnTo>
                    <a:lnTo>
                      <a:pt x="281" y="3259"/>
                    </a:lnTo>
                    <a:lnTo>
                      <a:pt x="313" y="3269"/>
                    </a:lnTo>
                    <a:lnTo>
                      <a:pt x="343" y="3273"/>
                    </a:lnTo>
                    <a:lnTo>
                      <a:pt x="373" y="3276"/>
                    </a:lnTo>
                    <a:lnTo>
                      <a:pt x="373" y="1757"/>
                    </a:lnTo>
                    <a:lnTo>
                      <a:pt x="570" y="1758"/>
                    </a:lnTo>
                    <a:lnTo>
                      <a:pt x="574" y="4850"/>
                    </a:lnTo>
                    <a:lnTo>
                      <a:pt x="1072" y="4852"/>
                    </a:lnTo>
                    <a:lnTo>
                      <a:pt x="1070" y="2819"/>
                    </a:lnTo>
                    <a:lnTo>
                      <a:pt x="1252" y="2819"/>
                    </a:lnTo>
                    <a:lnTo>
                      <a:pt x="1252" y="2824"/>
                    </a:lnTo>
                    <a:lnTo>
                      <a:pt x="1252" y="2836"/>
                    </a:lnTo>
                    <a:lnTo>
                      <a:pt x="1252" y="2858"/>
                    </a:lnTo>
                    <a:lnTo>
                      <a:pt x="1252" y="2886"/>
                    </a:lnTo>
                    <a:lnTo>
                      <a:pt x="1252" y="2922"/>
                    </a:lnTo>
                    <a:lnTo>
                      <a:pt x="1253" y="2964"/>
                    </a:lnTo>
                    <a:lnTo>
                      <a:pt x="1253" y="3012"/>
                    </a:lnTo>
                    <a:lnTo>
                      <a:pt x="1253" y="3065"/>
                    </a:lnTo>
                    <a:lnTo>
                      <a:pt x="1253" y="3124"/>
                    </a:lnTo>
                    <a:lnTo>
                      <a:pt x="1253" y="3188"/>
                    </a:lnTo>
                    <a:lnTo>
                      <a:pt x="1255" y="3257"/>
                    </a:lnTo>
                    <a:lnTo>
                      <a:pt x="1255" y="3329"/>
                    </a:lnTo>
                    <a:lnTo>
                      <a:pt x="1255" y="3404"/>
                    </a:lnTo>
                    <a:lnTo>
                      <a:pt x="1255" y="3482"/>
                    </a:lnTo>
                    <a:lnTo>
                      <a:pt x="1256" y="3563"/>
                    </a:lnTo>
                    <a:lnTo>
                      <a:pt x="1256" y="3645"/>
                    </a:lnTo>
                    <a:lnTo>
                      <a:pt x="1256" y="3729"/>
                    </a:lnTo>
                    <a:lnTo>
                      <a:pt x="1257" y="3814"/>
                    </a:lnTo>
                    <a:lnTo>
                      <a:pt x="1257" y="3900"/>
                    </a:lnTo>
                    <a:lnTo>
                      <a:pt x="1257" y="3985"/>
                    </a:lnTo>
                    <a:lnTo>
                      <a:pt x="1257" y="4071"/>
                    </a:lnTo>
                    <a:lnTo>
                      <a:pt x="1258" y="4155"/>
                    </a:lnTo>
                    <a:lnTo>
                      <a:pt x="1258" y="4238"/>
                    </a:lnTo>
                    <a:lnTo>
                      <a:pt x="1258" y="4319"/>
                    </a:lnTo>
                    <a:lnTo>
                      <a:pt x="1258" y="4399"/>
                    </a:lnTo>
                    <a:lnTo>
                      <a:pt x="1258" y="4475"/>
                    </a:lnTo>
                    <a:lnTo>
                      <a:pt x="1259" y="4548"/>
                    </a:lnTo>
                    <a:lnTo>
                      <a:pt x="1259" y="4618"/>
                    </a:lnTo>
                    <a:lnTo>
                      <a:pt x="1259" y="4683"/>
                    </a:lnTo>
                    <a:lnTo>
                      <a:pt x="1259" y="4744"/>
                    </a:lnTo>
                    <a:lnTo>
                      <a:pt x="1259" y="4800"/>
                    </a:lnTo>
                    <a:lnTo>
                      <a:pt x="1259" y="4850"/>
                    </a:lnTo>
                    <a:lnTo>
                      <a:pt x="1721" y="4852"/>
                    </a:lnTo>
                    <a:lnTo>
                      <a:pt x="1724" y="1757"/>
                    </a:lnTo>
                    <a:lnTo>
                      <a:pt x="1920" y="1757"/>
                    </a:lnTo>
                    <a:lnTo>
                      <a:pt x="1920" y="3236"/>
                    </a:lnTo>
                    <a:lnTo>
                      <a:pt x="1949" y="3234"/>
                    </a:lnTo>
                    <a:lnTo>
                      <a:pt x="1979" y="3229"/>
                    </a:lnTo>
                    <a:lnTo>
                      <a:pt x="2010" y="3220"/>
                    </a:lnTo>
                    <a:lnTo>
                      <a:pt x="2041" y="3208"/>
                    </a:lnTo>
                    <a:lnTo>
                      <a:pt x="2074" y="3194"/>
                    </a:lnTo>
                    <a:lnTo>
                      <a:pt x="2104" y="3177"/>
                    </a:lnTo>
                    <a:lnTo>
                      <a:pt x="2134" y="3158"/>
                    </a:lnTo>
                    <a:lnTo>
                      <a:pt x="2163" y="3136"/>
                    </a:lnTo>
                    <a:lnTo>
                      <a:pt x="2190" y="3112"/>
                    </a:lnTo>
                    <a:lnTo>
                      <a:pt x="2214" y="3087"/>
                    </a:lnTo>
                    <a:lnTo>
                      <a:pt x="2236" y="3059"/>
                    </a:lnTo>
                    <a:lnTo>
                      <a:pt x="2255" y="3031"/>
                    </a:lnTo>
                    <a:lnTo>
                      <a:pt x="2270" y="3002"/>
                    </a:lnTo>
                    <a:lnTo>
                      <a:pt x="2282" y="2972"/>
                    </a:lnTo>
                    <a:lnTo>
                      <a:pt x="2290" y="2941"/>
                    </a:lnTo>
                    <a:lnTo>
                      <a:pt x="2292" y="2910"/>
                    </a:lnTo>
                    <a:lnTo>
                      <a:pt x="2292" y="1500"/>
                    </a:lnTo>
                    <a:lnTo>
                      <a:pt x="2290" y="1470"/>
                    </a:lnTo>
                    <a:lnTo>
                      <a:pt x="2285" y="1439"/>
                    </a:lnTo>
                    <a:lnTo>
                      <a:pt x="2276" y="1410"/>
                    </a:lnTo>
                    <a:lnTo>
                      <a:pt x="2265" y="1382"/>
                    </a:lnTo>
                    <a:lnTo>
                      <a:pt x="2251" y="1354"/>
                    </a:lnTo>
                    <a:lnTo>
                      <a:pt x="2234" y="1329"/>
                    </a:lnTo>
                    <a:lnTo>
                      <a:pt x="2215" y="1304"/>
                    </a:lnTo>
                    <a:lnTo>
                      <a:pt x="2194" y="1282"/>
                    </a:lnTo>
                    <a:lnTo>
                      <a:pt x="2171" y="1262"/>
                    </a:lnTo>
                    <a:lnTo>
                      <a:pt x="2146" y="1242"/>
                    </a:lnTo>
                    <a:lnTo>
                      <a:pt x="2121" y="1227"/>
                    </a:lnTo>
                    <a:lnTo>
                      <a:pt x="2093" y="1212"/>
                    </a:lnTo>
                    <a:lnTo>
                      <a:pt x="2065" y="1201"/>
                    </a:lnTo>
                    <a:lnTo>
                      <a:pt x="2038" y="1194"/>
                    </a:lnTo>
                    <a:lnTo>
                      <a:pt x="2009" y="1188"/>
                    </a:lnTo>
                    <a:lnTo>
                      <a:pt x="1980" y="1187"/>
                    </a:lnTo>
                    <a:lnTo>
                      <a:pt x="323" y="1187"/>
                    </a:lnTo>
                    <a:close/>
                    <a:moveTo>
                      <a:pt x="1106" y="0"/>
                    </a:moveTo>
                    <a:lnTo>
                      <a:pt x="1153" y="3"/>
                    </a:lnTo>
                    <a:lnTo>
                      <a:pt x="1199" y="10"/>
                    </a:lnTo>
                    <a:lnTo>
                      <a:pt x="1244" y="23"/>
                    </a:lnTo>
                    <a:lnTo>
                      <a:pt x="1286" y="40"/>
                    </a:lnTo>
                    <a:lnTo>
                      <a:pt x="1326" y="60"/>
                    </a:lnTo>
                    <a:lnTo>
                      <a:pt x="1364" y="86"/>
                    </a:lnTo>
                    <a:lnTo>
                      <a:pt x="1399" y="115"/>
                    </a:lnTo>
                    <a:lnTo>
                      <a:pt x="1432" y="147"/>
                    </a:lnTo>
                    <a:lnTo>
                      <a:pt x="1462" y="183"/>
                    </a:lnTo>
                    <a:lnTo>
                      <a:pt x="1488" y="222"/>
                    </a:lnTo>
                    <a:lnTo>
                      <a:pt x="1511" y="263"/>
                    </a:lnTo>
                    <a:lnTo>
                      <a:pt x="1531" y="306"/>
                    </a:lnTo>
                    <a:lnTo>
                      <a:pt x="1546" y="353"/>
                    </a:lnTo>
                    <a:lnTo>
                      <a:pt x="1557" y="400"/>
                    </a:lnTo>
                    <a:lnTo>
                      <a:pt x="1564" y="451"/>
                    </a:lnTo>
                    <a:lnTo>
                      <a:pt x="1567" y="501"/>
                    </a:lnTo>
                    <a:lnTo>
                      <a:pt x="1564" y="552"/>
                    </a:lnTo>
                    <a:lnTo>
                      <a:pt x="1557" y="603"/>
                    </a:lnTo>
                    <a:lnTo>
                      <a:pt x="1546" y="651"/>
                    </a:lnTo>
                    <a:lnTo>
                      <a:pt x="1531" y="697"/>
                    </a:lnTo>
                    <a:lnTo>
                      <a:pt x="1511" y="740"/>
                    </a:lnTo>
                    <a:lnTo>
                      <a:pt x="1488" y="782"/>
                    </a:lnTo>
                    <a:lnTo>
                      <a:pt x="1462" y="821"/>
                    </a:lnTo>
                    <a:lnTo>
                      <a:pt x="1432" y="857"/>
                    </a:lnTo>
                    <a:lnTo>
                      <a:pt x="1399" y="889"/>
                    </a:lnTo>
                    <a:lnTo>
                      <a:pt x="1364" y="918"/>
                    </a:lnTo>
                    <a:lnTo>
                      <a:pt x="1326" y="944"/>
                    </a:lnTo>
                    <a:lnTo>
                      <a:pt x="1286" y="965"/>
                    </a:lnTo>
                    <a:lnTo>
                      <a:pt x="1244" y="982"/>
                    </a:lnTo>
                    <a:lnTo>
                      <a:pt x="1199" y="994"/>
                    </a:lnTo>
                    <a:lnTo>
                      <a:pt x="1153" y="1003"/>
                    </a:lnTo>
                    <a:lnTo>
                      <a:pt x="1106" y="1005"/>
                    </a:lnTo>
                    <a:lnTo>
                      <a:pt x="1059" y="1003"/>
                    </a:lnTo>
                    <a:lnTo>
                      <a:pt x="1014" y="994"/>
                    </a:lnTo>
                    <a:lnTo>
                      <a:pt x="970" y="982"/>
                    </a:lnTo>
                    <a:lnTo>
                      <a:pt x="928" y="965"/>
                    </a:lnTo>
                    <a:lnTo>
                      <a:pt x="887" y="944"/>
                    </a:lnTo>
                    <a:lnTo>
                      <a:pt x="850" y="918"/>
                    </a:lnTo>
                    <a:lnTo>
                      <a:pt x="814" y="889"/>
                    </a:lnTo>
                    <a:lnTo>
                      <a:pt x="781" y="857"/>
                    </a:lnTo>
                    <a:lnTo>
                      <a:pt x="751" y="821"/>
                    </a:lnTo>
                    <a:lnTo>
                      <a:pt x="725" y="782"/>
                    </a:lnTo>
                    <a:lnTo>
                      <a:pt x="702" y="740"/>
                    </a:lnTo>
                    <a:lnTo>
                      <a:pt x="681" y="697"/>
                    </a:lnTo>
                    <a:lnTo>
                      <a:pt x="666" y="651"/>
                    </a:lnTo>
                    <a:lnTo>
                      <a:pt x="655" y="603"/>
                    </a:lnTo>
                    <a:lnTo>
                      <a:pt x="647" y="552"/>
                    </a:lnTo>
                    <a:lnTo>
                      <a:pt x="645" y="501"/>
                    </a:lnTo>
                    <a:lnTo>
                      <a:pt x="647" y="451"/>
                    </a:lnTo>
                    <a:lnTo>
                      <a:pt x="655" y="400"/>
                    </a:lnTo>
                    <a:lnTo>
                      <a:pt x="666" y="353"/>
                    </a:lnTo>
                    <a:lnTo>
                      <a:pt x="681" y="306"/>
                    </a:lnTo>
                    <a:lnTo>
                      <a:pt x="702" y="263"/>
                    </a:lnTo>
                    <a:lnTo>
                      <a:pt x="725" y="222"/>
                    </a:lnTo>
                    <a:lnTo>
                      <a:pt x="751" y="183"/>
                    </a:lnTo>
                    <a:lnTo>
                      <a:pt x="781" y="147"/>
                    </a:lnTo>
                    <a:lnTo>
                      <a:pt x="814" y="115"/>
                    </a:lnTo>
                    <a:lnTo>
                      <a:pt x="850" y="86"/>
                    </a:lnTo>
                    <a:lnTo>
                      <a:pt x="887" y="60"/>
                    </a:lnTo>
                    <a:lnTo>
                      <a:pt x="928" y="40"/>
                    </a:lnTo>
                    <a:lnTo>
                      <a:pt x="970" y="23"/>
                    </a:lnTo>
                    <a:lnTo>
                      <a:pt x="1014" y="10"/>
                    </a:lnTo>
                    <a:lnTo>
                      <a:pt x="1059" y="3"/>
                    </a:lnTo>
                    <a:lnTo>
                      <a:pt x="1106" y="0"/>
                    </a:lnTo>
                    <a:close/>
                  </a:path>
                </a:pathLst>
              </a:custGeom>
              <a:solidFill>
                <a:schemeClr val="hlink"/>
              </a:solidFill>
              <a:ln w="9525" cap="flat" cmpd="sng">
                <a:solidFill>
                  <a:srgbClr val="777777"/>
                </a:solidFill>
                <a:prstDash val="solid"/>
                <a:round/>
                <a:headEnd type="none" w="med" len="med"/>
                <a:tailEnd type="none" w="med" len="med"/>
              </a:ln>
            </p:spPr>
            <p:txBody>
              <a:bodyPr/>
              <a:lstStyle/>
              <a:p>
                <a:endParaRPr lang="fr-FR" dirty="0">
                  <a:latin typeface="Calibri" panose="020F0502020204030204" pitchFamily="34" charset="0"/>
                </a:endParaRPr>
              </a:p>
            </p:txBody>
          </p:sp>
          <p:sp>
            <p:nvSpPr>
              <p:cNvPr id="48182" name="Freeform 43"/>
              <p:cNvSpPr>
                <a:spLocks noEditPoints="1"/>
              </p:cNvSpPr>
              <p:nvPr/>
            </p:nvSpPr>
            <p:spPr bwMode="auto">
              <a:xfrm>
                <a:off x="5124" y="1133"/>
                <a:ext cx="190" cy="401"/>
              </a:xfrm>
              <a:custGeom>
                <a:avLst/>
                <a:gdLst>
                  <a:gd name="T0" fmla="*/ 0 w 2292"/>
                  <a:gd name="T1" fmla="*/ 1 h 4852"/>
                  <a:gd name="T2" fmla="*/ 0 w 2292"/>
                  <a:gd name="T3" fmla="*/ 1 h 4852"/>
                  <a:gd name="T4" fmla="*/ 0 w 2292"/>
                  <a:gd name="T5" fmla="*/ 1 h 4852"/>
                  <a:gd name="T6" fmla="*/ 0 w 2292"/>
                  <a:gd name="T7" fmla="*/ 1 h 4852"/>
                  <a:gd name="T8" fmla="*/ 0 w 2292"/>
                  <a:gd name="T9" fmla="*/ 1 h 4852"/>
                  <a:gd name="T10" fmla="*/ 0 w 2292"/>
                  <a:gd name="T11" fmla="*/ 2 h 4852"/>
                  <a:gd name="T12" fmla="*/ 0 w 2292"/>
                  <a:gd name="T13" fmla="*/ 2 h 4852"/>
                  <a:gd name="T14" fmla="*/ 0 w 2292"/>
                  <a:gd name="T15" fmla="*/ 2 h 4852"/>
                  <a:gd name="T16" fmla="*/ 0 w 2292"/>
                  <a:gd name="T17" fmla="*/ 2 h 4852"/>
                  <a:gd name="T18" fmla="*/ 0 w 2292"/>
                  <a:gd name="T19" fmla="*/ 2 h 4852"/>
                  <a:gd name="T20" fmla="*/ 0 w 2292"/>
                  <a:gd name="T21" fmla="*/ 2 h 4852"/>
                  <a:gd name="T22" fmla="*/ 0 w 2292"/>
                  <a:gd name="T23" fmla="*/ 1 h 4852"/>
                  <a:gd name="T24" fmla="*/ 1 w 2292"/>
                  <a:gd name="T25" fmla="*/ 2 h 4852"/>
                  <a:gd name="T26" fmla="*/ 1 w 2292"/>
                  <a:gd name="T27" fmla="*/ 2 h 4852"/>
                  <a:gd name="T28" fmla="*/ 1 w 2292"/>
                  <a:gd name="T29" fmla="*/ 2 h 4852"/>
                  <a:gd name="T30" fmla="*/ 1 w 2292"/>
                  <a:gd name="T31" fmla="*/ 2 h 4852"/>
                  <a:gd name="T32" fmla="*/ 1 w 2292"/>
                  <a:gd name="T33" fmla="*/ 2 h 4852"/>
                  <a:gd name="T34" fmla="*/ 1 w 2292"/>
                  <a:gd name="T35" fmla="*/ 2 h 4852"/>
                  <a:gd name="T36" fmla="*/ 1 w 2292"/>
                  <a:gd name="T37" fmla="*/ 2 h 4852"/>
                  <a:gd name="T38" fmla="*/ 1 w 2292"/>
                  <a:gd name="T39" fmla="*/ 2 h 4852"/>
                  <a:gd name="T40" fmla="*/ 1 w 2292"/>
                  <a:gd name="T41" fmla="*/ 2 h 4852"/>
                  <a:gd name="T42" fmla="*/ 1 w 2292"/>
                  <a:gd name="T43" fmla="*/ 3 h 4852"/>
                  <a:gd name="T44" fmla="*/ 1 w 2292"/>
                  <a:gd name="T45" fmla="*/ 3 h 4852"/>
                  <a:gd name="T46" fmla="*/ 1 w 2292"/>
                  <a:gd name="T47" fmla="*/ 3 h 4852"/>
                  <a:gd name="T48" fmla="*/ 1 w 2292"/>
                  <a:gd name="T49" fmla="*/ 1 h 4852"/>
                  <a:gd name="T50" fmla="*/ 1 w 2292"/>
                  <a:gd name="T51" fmla="*/ 2 h 4852"/>
                  <a:gd name="T52" fmla="*/ 1 w 2292"/>
                  <a:gd name="T53" fmla="*/ 2 h 4852"/>
                  <a:gd name="T54" fmla="*/ 1 w 2292"/>
                  <a:gd name="T55" fmla="*/ 2 h 4852"/>
                  <a:gd name="T56" fmla="*/ 1 w 2292"/>
                  <a:gd name="T57" fmla="*/ 2 h 4852"/>
                  <a:gd name="T58" fmla="*/ 1 w 2292"/>
                  <a:gd name="T59" fmla="*/ 2 h 4852"/>
                  <a:gd name="T60" fmla="*/ 1 w 2292"/>
                  <a:gd name="T61" fmla="*/ 1 h 4852"/>
                  <a:gd name="T62" fmla="*/ 1 w 2292"/>
                  <a:gd name="T63" fmla="*/ 1 h 4852"/>
                  <a:gd name="T64" fmla="*/ 1 w 2292"/>
                  <a:gd name="T65" fmla="*/ 1 h 4852"/>
                  <a:gd name="T66" fmla="*/ 1 w 2292"/>
                  <a:gd name="T67" fmla="*/ 1 h 4852"/>
                  <a:gd name="T68" fmla="*/ 1 w 2292"/>
                  <a:gd name="T69" fmla="*/ 1 h 4852"/>
                  <a:gd name="T70" fmla="*/ 1 w 2292"/>
                  <a:gd name="T71" fmla="*/ 1 h 4852"/>
                  <a:gd name="T72" fmla="*/ 1 w 2292"/>
                  <a:gd name="T73" fmla="*/ 0 h 4852"/>
                  <a:gd name="T74" fmla="*/ 1 w 2292"/>
                  <a:gd name="T75" fmla="*/ 0 h 4852"/>
                  <a:gd name="T76" fmla="*/ 1 w 2292"/>
                  <a:gd name="T77" fmla="*/ 0 h 4852"/>
                  <a:gd name="T78" fmla="*/ 1 w 2292"/>
                  <a:gd name="T79" fmla="*/ 0 h 4852"/>
                  <a:gd name="T80" fmla="*/ 1 w 2292"/>
                  <a:gd name="T81" fmla="*/ 0 h 4852"/>
                  <a:gd name="T82" fmla="*/ 1 w 2292"/>
                  <a:gd name="T83" fmla="*/ 0 h 4852"/>
                  <a:gd name="T84" fmla="*/ 1 w 2292"/>
                  <a:gd name="T85" fmla="*/ 0 h 4852"/>
                  <a:gd name="T86" fmla="*/ 1 w 2292"/>
                  <a:gd name="T87" fmla="*/ 0 h 4852"/>
                  <a:gd name="T88" fmla="*/ 1 w 2292"/>
                  <a:gd name="T89" fmla="*/ 0 h 4852"/>
                  <a:gd name="T90" fmla="*/ 1 w 2292"/>
                  <a:gd name="T91" fmla="*/ 0 h 4852"/>
                  <a:gd name="T92" fmla="*/ 1 w 2292"/>
                  <a:gd name="T93" fmla="*/ 1 h 4852"/>
                  <a:gd name="T94" fmla="*/ 1 w 2292"/>
                  <a:gd name="T95" fmla="*/ 1 h 4852"/>
                  <a:gd name="T96" fmla="*/ 0 w 2292"/>
                  <a:gd name="T97" fmla="*/ 1 h 4852"/>
                  <a:gd name="T98" fmla="*/ 0 w 2292"/>
                  <a:gd name="T99" fmla="*/ 0 h 4852"/>
                  <a:gd name="T100" fmla="*/ 0 w 2292"/>
                  <a:gd name="T101" fmla="*/ 0 h 4852"/>
                  <a:gd name="T102" fmla="*/ 0 w 2292"/>
                  <a:gd name="T103" fmla="*/ 0 h 4852"/>
                  <a:gd name="T104" fmla="*/ 0 w 2292"/>
                  <a:gd name="T105" fmla="*/ 0 h 4852"/>
                  <a:gd name="T106" fmla="*/ 0 w 2292"/>
                  <a:gd name="T107" fmla="*/ 0 h 4852"/>
                  <a:gd name="T108" fmla="*/ 0 w 2292"/>
                  <a:gd name="T109" fmla="*/ 0 h 4852"/>
                  <a:gd name="T110" fmla="*/ 0 w 2292"/>
                  <a:gd name="T111" fmla="*/ 0 h 4852"/>
                  <a:gd name="T112" fmla="*/ 0 w 2292"/>
                  <a:gd name="T113" fmla="*/ 0 h 4852"/>
                  <a:gd name="T114" fmla="*/ 1 w 2292"/>
                  <a:gd name="T115" fmla="*/ 0 h 485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292"/>
                  <a:gd name="T175" fmla="*/ 0 h 4852"/>
                  <a:gd name="T176" fmla="*/ 2292 w 2292"/>
                  <a:gd name="T177" fmla="*/ 4852 h 485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292" h="4852">
                    <a:moveTo>
                      <a:pt x="323" y="1187"/>
                    </a:moveTo>
                    <a:lnTo>
                      <a:pt x="294" y="1189"/>
                    </a:lnTo>
                    <a:lnTo>
                      <a:pt x="267" y="1195"/>
                    </a:lnTo>
                    <a:lnTo>
                      <a:pt x="238" y="1205"/>
                    </a:lnTo>
                    <a:lnTo>
                      <a:pt x="209" y="1217"/>
                    </a:lnTo>
                    <a:lnTo>
                      <a:pt x="181" y="1233"/>
                    </a:lnTo>
                    <a:lnTo>
                      <a:pt x="155" y="1252"/>
                    </a:lnTo>
                    <a:lnTo>
                      <a:pt x="129" y="1272"/>
                    </a:lnTo>
                    <a:lnTo>
                      <a:pt x="105" y="1295"/>
                    </a:lnTo>
                    <a:lnTo>
                      <a:pt x="84" y="1319"/>
                    </a:lnTo>
                    <a:lnTo>
                      <a:pt x="63" y="1346"/>
                    </a:lnTo>
                    <a:lnTo>
                      <a:pt x="45" y="1375"/>
                    </a:lnTo>
                    <a:lnTo>
                      <a:pt x="29" y="1404"/>
                    </a:lnTo>
                    <a:lnTo>
                      <a:pt x="17" y="1433"/>
                    </a:lnTo>
                    <a:lnTo>
                      <a:pt x="8" y="1464"/>
                    </a:lnTo>
                    <a:lnTo>
                      <a:pt x="3" y="1494"/>
                    </a:lnTo>
                    <a:lnTo>
                      <a:pt x="0" y="1525"/>
                    </a:lnTo>
                    <a:lnTo>
                      <a:pt x="0" y="2935"/>
                    </a:lnTo>
                    <a:lnTo>
                      <a:pt x="3" y="2966"/>
                    </a:lnTo>
                    <a:lnTo>
                      <a:pt x="10" y="2998"/>
                    </a:lnTo>
                    <a:lnTo>
                      <a:pt x="21" y="3029"/>
                    </a:lnTo>
                    <a:lnTo>
                      <a:pt x="37" y="3059"/>
                    </a:lnTo>
                    <a:lnTo>
                      <a:pt x="56" y="3089"/>
                    </a:lnTo>
                    <a:lnTo>
                      <a:pt x="78" y="3117"/>
                    </a:lnTo>
                    <a:lnTo>
                      <a:pt x="102" y="3143"/>
                    </a:lnTo>
                    <a:lnTo>
                      <a:pt x="128" y="3169"/>
                    </a:lnTo>
                    <a:lnTo>
                      <a:pt x="157" y="3192"/>
                    </a:lnTo>
                    <a:lnTo>
                      <a:pt x="187" y="3212"/>
                    </a:lnTo>
                    <a:lnTo>
                      <a:pt x="217" y="3231"/>
                    </a:lnTo>
                    <a:lnTo>
                      <a:pt x="249" y="3246"/>
                    </a:lnTo>
                    <a:lnTo>
                      <a:pt x="281" y="3259"/>
                    </a:lnTo>
                    <a:lnTo>
                      <a:pt x="313" y="3269"/>
                    </a:lnTo>
                    <a:lnTo>
                      <a:pt x="343" y="3273"/>
                    </a:lnTo>
                    <a:lnTo>
                      <a:pt x="373" y="3276"/>
                    </a:lnTo>
                    <a:lnTo>
                      <a:pt x="373" y="1757"/>
                    </a:lnTo>
                    <a:lnTo>
                      <a:pt x="570" y="1758"/>
                    </a:lnTo>
                    <a:lnTo>
                      <a:pt x="574" y="4850"/>
                    </a:lnTo>
                    <a:lnTo>
                      <a:pt x="1072" y="4852"/>
                    </a:lnTo>
                    <a:lnTo>
                      <a:pt x="1070" y="2819"/>
                    </a:lnTo>
                    <a:lnTo>
                      <a:pt x="1252" y="2819"/>
                    </a:lnTo>
                    <a:lnTo>
                      <a:pt x="1252" y="2824"/>
                    </a:lnTo>
                    <a:lnTo>
                      <a:pt x="1252" y="2836"/>
                    </a:lnTo>
                    <a:lnTo>
                      <a:pt x="1252" y="2858"/>
                    </a:lnTo>
                    <a:lnTo>
                      <a:pt x="1252" y="2886"/>
                    </a:lnTo>
                    <a:lnTo>
                      <a:pt x="1252" y="2922"/>
                    </a:lnTo>
                    <a:lnTo>
                      <a:pt x="1253" y="2964"/>
                    </a:lnTo>
                    <a:lnTo>
                      <a:pt x="1253" y="3012"/>
                    </a:lnTo>
                    <a:lnTo>
                      <a:pt x="1253" y="3065"/>
                    </a:lnTo>
                    <a:lnTo>
                      <a:pt x="1253" y="3124"/>
                    </a:lnTo>
                    <a:lnTo>
                      <a:pt x="1253" y="3188"/>
                    </a:lnTo>
                    <a:lnTo>
                      <a:pt x="1255" y="3257"/>
                    </a:lnTo>
                    <a:lnTo>
                      <a:pt x="1255" y="3329"/>
                    </a:lnTo>
                    <a:lnTo>
                      <a:pt x="1255" y="3404"/>
                    </a:lnTo>
                    <a:lnTo>
                      <a:pt x="1255" y="3482"/>
                    </a:lnTo>
                    <a:lnTo>
                      <a:pt x="1256" y="3563"/>
                    </a:lnTo>
                    <a:lnTo>
                      <a:pt x="1256" y="3645"/>
                    </a:lnTo>
                    <a:lnTo>
                      <a:pt x="1256" y="3729"/>
                    </a:lnTo>
                    <a:lnTo>
                      <a:pt x="1257" y="3814"/>
                    </a:lnTo>
                    <a:lnTo>
                      <a:pt x="1257" y="3900"/>
                    </a:lnTo>
                    <a:lnTo>
                      <a:pt x="1257" y="3985"/>
                    </a:lnTo>
                    <a:lnTo>
                      <a:pt x="1257" y="4071"/>
                    </a:lnTo>
                    <a:lnTo>
                      <a:pt x="1258" y="4155"/>
                    </a:lnTo>
                    <a:lnTo>
                      <a:pt x="1258" y="4238"/>
                    </a:lnTo>
                    <a:lnTo>
                      <a:pt x="1258" y="4319"/>
                    </a:lnTo>
                    <a:lnTo>
                      <a:pt x="1258" y="4399"/>
                    </a:lnTo>
                    <a:lnTo>
                      <a:pt x="1258" y="4475"/>
                    </a:lnTo>
                    <a:lnTo>
                      <a:pt x="1259" y="4548"/>
                    </a:lnTo>
                    <a:lnTo>
                      <a:pt x="1259" y="4618"/>
                    </a:lnTo>
                    <a:lnTo>
                      <a:pt x="1259" y="4683"/>
                    </a:lnTo>
                    <a:lnTo>
                      <a:pt x="1259" y="4744"/>
                    </a:lnTo>
                    <a:lnTo>
                      <a:pt x="1259" y="4800"/>
                    </a:lnTo>
                    <a:lnTo>
                      <a:pt x="1259" y="4850"/>
                    </a:lnTo>
                    <a:lnTo>
                      <a:pt x="1721" y="4852"/>
                    </a:lnTo>
                    <a:lnTo>
                      <a:pt x="1724" y="1757"/>
                    </a:lnTo>
                    <a:lnTo>
                      <a:pt x="1920" y="1757"/>
                    </a:lnTo>
                    <a:lnTo>
                      <a:pt x="1920" y="3236"/>
                    </a:lnTo>
                    <a:lnTo>
                      <a:pt x="1949" y="3234"/>
                    </a:lnTo>
                    <a:lnTo>
                      <a:pt x="1979" y="3229"/>
                    </a:lnTo>
                    <a:lnTo>
                      <a:pt x="2010" y="3220"/>
                    </a:lnTo>
                    <a:lnTo>
                      <a:pt x="2041" y="3208"/>
                    </a:lnTo>
                    <a:lnTo>
                      <a:pt x="2074" y="3194"/>
                    </a:lnTo>
                    <a:lnTo>
                      <a:pt x="2104" y="3177"/>
                    </a:lnTo>
                    <a:lnTo>
                      <a:pt x="2134" y="3158"/>
                    </a:lnTo>
                    <a:lnTo>
                      <a:pt x="2163" y="3136"/>
                    </a:lnTo>
                    <a:lnTo>
                      <a:pt x="2190" y="3112"/>
                    </a:lnTo>
                    <a:lnTo>
                      <a:pt x="2214" y="3087"/>
                    </a:lnTo>
                    <a:lnTo>
                      <a:pt x="2236" y="3059"/>
                    </a:lnTo>
                    <a:lnTo>
                      <a:pt x="2255" y="3031"/>
                    </a:lnTo>
                    <a:lnTo>
                      <a:pt x="2270" y="3002"/>
                    </a:lnTo>
                    <a:lnTo>
                      <a:pt x="2282" y="2972"/>
                    </a:lnTo>
                    <a:lnTo>
                      <a:pt x="2290" y="2941"/>
                    </a:lnTo>
                    <a:lnTo>
                      <a:pt x="2292" y="2910"/>
                    </a:lnTo>
                    <a:lnTo>
                      <a:pt x="2292" y="1500"/>
                    </a:lnTo>
                    <a:lnTo>
                      <a:pt x="2290" y="1470"/>
                    </a:lnTo>
                    <a:lnTo>
                      <a:pt x="2285" y="1439"/>
                    </a:lnTo>
                    <a:lnTo>
                      <a:pt x="2276" y="1410"/>
                    </a:lnTo>
                    <a:lnTo>
                      <a:pt x="2265" y="1382"/>
                    </a:lnTo>
                    <a:lnTo>
                      <a:pt x="2251" y="1354"/>
                    </a:lnTo>
                    <a:lnTo>
                      <a:pt x="2234" y="1329"/>
                    </a:lnTo>
                    <a:lnTo>
                      <a:pt x="2215" y="1304"/>
                    </a:lnTo>
                    <a:lnTo>
                      <a:pt x="2194" y="1282"/>
                    </a:lnTo>
                    <a:lnTo>
                      <a:pt x="2171" y="1262"/>
                    </a:lnTo>
                    <a:lnTo>
                      <a:pt x="2146" y="1242"/>
                    </a:lnTo>
                    <a:lnTo>
                      <a:pt x="2121" y="1227"/>
                    </a:lnTo>
                    <a:lnTo>
                      <a:pt x="2093" y="1212"/>
                    </a:lnTo>
                    <a:lnTo>
                      <a:pt x="2065" y="1201"/>
                    </a:lnTo>
                    <a:lnTo>
                      <a:pt x="2038" y="1194"/>
                    </a:lnTo>
                    <a:lnTo>
                      <a:pt x="2009" y="1188"/>
                    </a:lnTo>
                    <a:lnTo>
                      <a:pt x="1980" y="1187"/>
                    </a:lnTo>
                    <a:lnTo>
                      <a:pt x="323" y="1187"/>
                    </a:lnTo>
                    <a:close/>
                    <a:moveTo>
                      <a:pt x="1106" y="0"/>
                    </a:moveTo>
                    <a:lnTo>
                      <a:pt x="1153" y="3"/>
                    </a:lnTo>
                    <a:lnTo>
                      <a:pt x="1199" y="10"/>
                    </a:lnTo>
                    <a:lnTo>
                      <a:pt x="1244" y="23"/>
                    </a:lnTo>
                    <a:lnTo>
                      <a:pt x="1286" y="40"/>
                    </a:lnTo>
                    <a:lnTo>
                      <a:pt x="1326" y="60"/>
                    </a:lnTo>
                    <a:lnTo>
                      <a:pt x="1364" y="86"/>
                    </a:lnTo>
                    <a:lnTo>
                      <a:pt x="1399" y="115"/>
                    </a:lnTo>
                    <a:lnTo>
                      <a:pt x="1432" y="147"/>
                    </a:lnTo>
                    <a:lnTo>
                      <a:pt x="1462" y="183"/>
                    </a:lnTo>
                    <a:lnTo>
                      <a:pt x="1488" y="222"/>
                    </a:lnTo>
                    <a:lnTo>
                      <a:pt x="1511" y="263"/>
                    </a:lnTo>
                    <a:lnTo>
                      <a:pt x="1531" y="306"/>
                    </a:lnTo>
                    <a:lnTo>
                      <a:pt x="1546" y="353"/>
                    </a:lnTo>
                    <a:lnTo>
                      <a:pt x="1557" y="400"/>
                    </a:lnTo>
                    <a:lnTo>
                      <a:pt x="1564" y="451"/>
                    </a:lnTo>
                    <a:lnTo>
                      <a:pt x="1567" y="501"/>
                    </a:lnTo>
                    <a:lnTo>
                      <a:pt x="1564" y="552"/>
                    </a:lnTo>
                    <a:lnTo>
                      <a:pt x="1557" y="603"/>
                    </a:lnTo>
                    <a:lnTo>
                      <a:pt x="1546" y="651"/>
                    </a:lnTo>
                    <a:lnTo>
                      <a:pt x="1531" y="697"/>
                    </a:lnTo>
                    <a:lnTo>
                      <a:pt x="1511" y="740"/>
                    </a:lnTo>
                    <a:lnTo>
                      <a:pt x="1488" y="782"/>
                    </a:lnTo>
                    <a:lnTo>
                      <a:pt x="1462" y="821"/>
                    </a:lnTo>
                    <a:lnTo>
                      <a:pt x="1432" y="857"/>
                    </a:lnTo>
                    <a:lnTo>
                      <a:pt x="1399" y="889"/>
                    </a:lnTo>
                    <a:lnTo>
                      <a:pt x="1364" y="918"/>
                    </a:lnTo>
                    <a:lnTo>
                      <a:pt x="1326" y="944"/>
                    </a:lnTo>
                    <a:lnTo>
                      <a:pt x="1286" y="965"/>
                    </a:lnTo>
                    <a:lnTo>
                      <a:pt x="1244" y="982"/>
                    </a:lnTo>
                    <a:lnTo>
                      <a:pt x="1199" y="994"/>
                    </a:lnTo>
                    <a:lnTo>
                      <a:pt x="1153" y="1003"/>
                    </a:lnTo>
                    <a:lnTo>
                      <a:pt x="1106" y="1005"/>
                    </a:lnTo>
                    <a:lnTo>
                      <a:pt x="1059" y="1003"/>
                    </a:lnTo>
                    <a:lnTo>
                      <a:pt x="1014" y="994"/>
                    </a:lnTo>
                    <a:lnTo>
                      <a:pt x="970" y="982"/>
                    </a:lnTo>
                    <a:lnTo>
                      <a:pt x="928" y="965"/>
                    </a:lnTo>
                    <a:lnTo>
                      <a:pt x="887" y="944"/>
                    </a:lnTo>
                    <a:lnTo>
                      <a:pt x="850" y="918"/>
                    </a:lnTo>
                    <a:lnTo>
                      <a:pt x="814" y="889"/>
                    </a:lnTo>
                    <a:lnTo>
                      <a:pt x="781" y="857"/>
                    </a:lnTo>
                    <a:lnTo>
                      <a:pt x="751" y="821"/>
                    </a:lnTo>
                    <a:lnTo>
                      <a:pt x="725" y="782"/>
                    </a:lnTo>
                    <a:lnTo>
                      <a:pt x="702" y="740"/>
                    </a:lnTo>
                    <a:lnTo>
                      <a:pt x="681" y="697"/>
                    </a:lnTo>
                    <a:lnTo>
                      <a:pt x="666" y="651"/>
                    </a:lnTo>
                    <a:lnTo>
                      <a:pt x="655" y="603"/>
                    </a:lnTo>
                    <a:lnTo>
                      <a:pt x="647" y="552"/>
                    </a:lnTo>
                    <a:lnTo>
                      <a:pt x="645" y="501"/>
                    </a:lnTo>
                    <a:lnTo>
                      <a:pt x="647" y="451"/>
                    </a:lnTo>
                    <a:lnTo>
                      <a:pt x="655" y="400"/>
                    </a:lnTo>
                    <a:lnTo>
                      <a:pt x="666" y="353"/>
                    </a:lnTo>
                    <a:lnTo>
                      <a:pt x="681" y="306"/>
                    </a:lnTo>
                    <a:lnTo>
                      <a:pt x="702" y="263"/>
                    </a:lnTo>
                    <a:lnTo>
                      <a:pt x="725" y="222"/>
                    </a:lnTo>
                    <a:lnTo>
                      <a:pt x="751" y="183"/>
                    </a:lnTo>
                    <a:lnTo>
                      <a:pt x="781" y="147"/>
                    </a:lnTo>
                    <a:lnTo>
                      <a:pt x="814" y="115"/>
                    </a:lnTo>
                    <a:lnTo>
                      <a:pt x="850" y="86"/>
                    </a:lnTo>
                    <a:lnTo>
                      <a:pt x="887" y="60"/>
                    </a:lnTo>
                    <a:lnTo>
                      <a:pt x="928" y="40"/>
                    </a:lnTo>
                    <a:lnTo>
                      <a:pt x="970" y="23"/>
                    </a:lnTo>
                    <a:lnTo>
                      <a:pt x="1014" y="10"/>
                    </a:lnTo>
                    <a:lnTo>
                      <a:pt x="1059" y="3"/>
                    </a:lnTo>
                    <a:lnTo>
                      <a:pt x="1106" y="0"/>
                    </a:lnTo>
                    <a:close/>
                  </a:path>
                </a:pathLst>
              </a:custGeom>
              <a:solidFill>
                <a:schemeClr val="hlink"/>
              </a:solidFill>
              <a:ln w="9525" cap="flat" cmpd="sng">
                <a:solidFill>
                  <a:srgbClr val="777777"/>
                </a:solidFill>
                <a:prstDash val="solid"/>
                <a:round/>
                <a:headEnd type="none" w="med" len="med"/>
                <a:tailEnd type="none" w="med" len="med"/>
              </a:ln>
            </p:spPr>
            <p:txBody>
              <a:bodyPr/>
              <a:lstStyle/>
              <a:p>
                <a:endParaRPr lang="fr-FR" dirty="0">
                  <a:latin typeface="Calibri" panose="020F0502020204030204" pitchFamily="34" charset="0"/>
                </a:endParaRPr>
              </a:p>
            </p:txBody>
          </p:sp>
          <p:sp>
            <p:nvSpPr>
              <p:cNvPr id="48183" name="Freeform 44"/>
              <p:cNvSpPr>
                <a:spLocks noEditPoints="1"/>
              </p:cNvSpPr>
              <p:nvPr/>
            </p:nvSpPr>
            <p:spPr bwMode="auto">
              <a:xfrm>
                <a:off x="5056" y="1241"/>
                <a:ext cx="190" cy="401"/>
              </a:xfrm>
              <a:custGeom>
                <a:avLst/>
                <a:gdLst>
                  <a:gd name="T0" fmla="*/ 0 w 2292"/>
                  <a:gd name="T1" fmla="*/ 1 h 4852"/>
                  <a:gd name="T2" fmla="*/ 0 w 2292"/>
                  <a:gd name="T3" fmla="*/ 1 h 4852"/>
                  <a:gd name="T4" fmla="*/ 0 w 2292"/>
                  <a:gd name="T5" fmla="*/ 1 h 4852"/>
                  <a:gd name="T6" fmla="*/ 0 w 2292"/>
                  <a:gd name="T7" fmla="*/ 1 h 4852"/>
                  <a:gd name="T8" fmla="*/ 0 w 2292"/>
                  <a:gd name="T9" fmla="*/ 1 h 4852"/>
                  <a:gd name="T10" fmla="*/ 0 w 2292"/>
                  <a:gd name="T11" fmla="*/ 2 h 4852"/>
                  <a:gd name="T12" fmla="*/ 0 w 2292"/>
                  <a:gd name="T13" fmla="*/ 2 h 4852"/>
                  <a:gd name="T14" fmla="*/ 0 w 2292"/>
                  <a:gd name="T15" fmla="*/ 2 h 4852"/>
                  <a:gd name="T16" fmla="*/ 0 w 2292"/>
                  <a:gd name="T17" fmla="*/ 2 h 4852"/>
                  <a:gd name="T18" fmla="*/ 0 w 2292"/>
                  <a:gd name="T19" fmla="*/ 2 h 4852"/>
                  <a:gd name="T20" fmla="*/ 0 w 2292"/>
                  <a:gd name="T21" fmla="*/ 2 h 4852"/>
                  <a:gd name="T22" fmla="*/ 0 w 2292"/>
                  <a:gd name="T23" fmla="*/ 1 h 4852"/>
                  <a:gd name="T24" fmla="*/ 1 w 2292"/>
                  <a:gd name="T25" fmla="*/ 2 h 4852"/>
                  <a:gd name="T26" fmla="*/ 1 w 2292"/>
                  <a:gd name="T27" fmla="*/ 2 h 4852"/>
                  <a:gd name="T28" fmla="*/ 1 w 2292"/>
                  <a:gd name="T29" fmla="*/ 2 h 4852"/>
                  <a:gd name="T30" fmla="*/ 1 w 2292"/>
                  <a:gd name="T31" fmla="*/ 2 h 4852"/>
                  <a:gd name="T32" fmla="*/ 1 w 2292"/>
                  <a:gd name="T33" fmla="*/ 2 h 4852"/>
                  <a:gd name="T34" fmla="*/ 1 w 2292"/>
                  <a:gd name="T35" fmla="*/ 2 h 4852"/>
                  <a:gd name="T36" fmla="*/ 1 w 2292"/>
                  <a:gd name="T37" fmla="*/ 2 h 4852"/>
                  <a:gd name="T38" fmla="*/ 1 w 2292"/>
                  <a:gd name="T39" fmla="*/ 2 h 4852"/>
                  <a:gd name="T40" fmla="*/ 1 w 2292"/>
                  <a:gd name="T41" fmla="*/ 2 h 4852"/>
                  <a:gd name="T42" fmla="*/ 1 w 2292"/>
                  <a:gd name="T43" fmla="*/ 3 h 4852"/>
                  <a:gd name="T44" fmla="*/ 1 w 2292"/>
                  <a:gd name="T45" fmla="*/ 3 h 4852"/>
                  <a:gd name="T46" fmla="*/ 1 w 2292"/>
                  <a:gd name="T47" fmla="*/ 3 h 4852"/>
                  <a:gd name="T48" fmla="*/ 1 w 2292"/>
                  <a:gd name="T49" fmla="*/ 1 h 4852"/>
                  <a:gd name="T50" fmla="*/ 1 w 2292"/>
                  <a:gd name="T51" fmla="*/ 2 h 4852"/>
                  <a:gd name="T52" fmla="*/ 1 w 2292"/>
                  <a:gd name="T53" fmla="*/ 2 h 4852"/>
                  <a:gd name="T54" fmla="*/ 1 w 2292"/>
                  <a:gd name="T55" fmla="*/ 2 h 4852"/>
                  <a:gd name="T56" fmla="*/ 1 w 2292"/>
                  <a:gd name="T57" fmla="*/ 2 h 4852"/>
                  <a:gd name="T58" fmla="*/ 1 w 2292"/>
                  <a:gd name="T59" fmla="*/ 2 h 4852"/>
                  <a:gd name="T60" fmla="*/ 1 w 2292"/>
                  <a:gd name="T61" fmla="*/ 1 h 4852"/>
                  <a:gd name="T62" fmla="*/ 1 w 2292"/>
                  <a:gd name="T63" fmla="*/ 1 h 4852"/>
                  <a:gd name="T64" fmla="*/ 1 w 2292"/>
                  <a:gd name="T65" fmla="*/ 1 h 4852"/>
                  <a:gd name="T66" fmla="*/ 1 w 2292"/>
                  <a:gd name="T67" fmla="*/ 1 h 4852"/>
                  <a:gd name="T68" fmla="*/ 1 w 2292"/>
                  <a:gd name="T69" fmla="*/ 1 h 4852"/>
                  <a:gd name="T70" fmla="*/ 1 w 2292"/>
                  <a:gd name="T71" fmla="*/ 1 h 4852"/>
                  <a:gd name="T72" fmla="*/ 1 w 2292"/>
                  <a:gd name="T73" fmla="*/ 0 h 4852"/>
                  <a:gd name="T74" fmla="*/ 1 w 2292"/>
                  <a:gd name="T75" fmla="*/ 0 h 4852"/>
                  <a:gd name="T76" fmla="*/ 1 w 2292"/>
                  <a:gd name="T77" fmla="*/ 0 h 4852"/>
                  <a:gd name="T78" fmla="*/ 1 w 2292"/>
                  <a:gd name="T79" fmla="*/ 0 h 4852"/>
                  <a:gd name="T80" fmla="*/ 1 w 2292"/>
                  <a:gd name="T81" fmla="*/ 0 h 4852"/>
                  <a:gd name="T82" fmla="*/ 1 w 2292"/>
                  <a:gd name="T83" fmla="*/ 0 h 4852"/>
                  <a:gd name="T84" fmla="*/ 1 w 2292"/>
                  <a:gd name="T85" fmla="*/ 0 h 4852"/>
                  <a:gd name="T86" fmla="*/ 1 w 2292"/>
                  <a:gd name="T87" fmla="*/ 0 h 4852"/>
                  <a:gd name="T88" fmla="*/ 1 w 2292"/>
                  <a:gd name="T89" fmla="*/ 0 h 4852"/>
                  <a:gd name="T90" fmla="*/ 1 w 2292"/>
                  <a:gd name="T91" fmla="*/ 0 h 4852"/>
                  <a:gd name="T92" fmla="*/ 1 w 2292"/>
                  <a:gd name="T93" fmla="*/ 1 h 4852"/>
                  <a:gd name="T94" fmla="*/ 1 w 2292"/>
                  <a:gd name="T95" fmla="*/ 1 h 4852"/>
                  <a:gd name="T96" fmla="*/ 0 w 2292"/>
                  <a:gd name="T97" fmla="*/ 1 h 4852"/>
                  <a:gd name="T98" fmla="*/ 0 w 2292"/>
                  <a:gd name="T99" fmla="*/ 0 h 4852"/>
                  <a:gd name="T100" fmla="*/ 0 w 2292"/>
                  <a:gd name="T101" fmla="*/ 0 h 4852"/>
                  <a:gd name="T102" fmla="*/ 0 w 2292"/>
                  <a:gd name="T103" fmla="*/ 0 h 4852"/>
                  <a:gd name="T104" fmla="*/ 0 w 2292"/>
                  <a:gd name="T105" fmla="*/ 0 h 4852"/>
                  <a:gd name="T106" fmla="*/ 0 w 2292"/>
                  <a:gd name="T107" fmla="*/ 0 h 4852"/>
                  <a:gd name="T108" fmla="*/ 0 w 2292"/>
                  <a:gd name="T109" fmla="*/ 0 h 4852"/>
                  <a:gd name="T110" fmla="*/ 0 w 2292"/>
                  <a:gd name="T111" fmla="*/ 0 h 4852"/>
                  <a:gd name="T112" fmla="*/ 0 w 2292"/>
                  <a:gd name="T113" fmla="*/ 0 h 4852"/>
                  <a:gd name="T114" fmla="*/ 1 w 2292"/>
                  <a:gd name="T115" fmla="*/ 0 h 485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292"/>
                  <a:gd name="T175" fmla="*/ 0 h 4852"/>
                  <a:gd name="T176" fmla="*/ 2292 w 2292"/>
                  <a:gd name="T177" fmla="*/ 4852 h 485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292" h="4852">
                    <a:moveTo>
                      <a:pt x="323" y="1187"/>
                    </a:moveTo>
                    <a:lnTo>
                      <a:pt x="294" y="1189"/>
                    </a:lnTo>
                    <a:lnTo>
                      <a:pt x="267" y="1195"/>
                    </a:lnTo>
                    <a:lnTo>
                      <a:pt x="238" y="1205"/>
                    </a:lnTo>
                    <a:lnTo>
                      <a:pt x="209" y="1217"/>
                    </a:lnTo>
                    <a:lnTo>
                      <a:pt x="181" y="1233"/>
                    </a:lnTo>
                    <a:lnTo>
                      <a:pt x="155" y="1252"/>
                    </a:lnTo>
                    <a:lnTo>
                      <a:pt x="129" y="1272"/>
                    </a:lnTo>
                    <a:lnTo>
                      <a:pt x="105" y="1295"/>
                    </a:lnTo>
                    <a:lnTo>
                      <a:pt x="84" y="1319"/>
                    </a:lnTo>
                    <a:lnTo>
                      <a:pt x="63" y="1346"/>
                    </a:lnTo>
                    <a:lnTo>
                      <a:pt x="45" y="1375"/>
                    </a:lnTo>
                    <a:lnTo>
                      <a:pt x="29" y="1404"/>
                    </a:lnTo>
                    <a:lnTo>
                      <a:pt x="17" y="1433"/>
                    </a:lnTo>
                    <a:lnTo>
                      <a:pt x="8" y="1464"/>
                    </a:lnTo>
                    <a:lnTo>
                      <a:pt x="3" y="1494"/>
                    </a:lnTo>
                    <a:lnTo>
                      <a:pt x="0" y="1525"/>
                    </a:lnTo>
                    <a:lnTo>
                      <a:pt x="0" y="2935"/>
                    </a:lnTo>
                    <a:lnTo>
                      <a:pt x="3" y="2966"/>
                    </a:lnTo>
                    <a:lnTo>
                      <a:pt x="10" y="2998"/>
                    </a:lnTo>
                    <a:lnTo>
                      <a:pt x="21" y="3029"/>
                    </a:lnTo>
                    <a:lnTo>
                      <a:pt x="37" y="3059"/>
                    </a:lnTo>
                    <a:lnTo>
                      <a:pt x="56" y="3089"/>
                    </a:lnTo>
                    <a:lnTo>
                      <a:pt x="78" y="3117"/>
                    </a:lnTo>
                    <a:lnTo>
                      <a:pt x="102" y="3143"/>
                    </a:lnTo>
                    <a:lnTo>
                      <a:pt x="128" y="3169"/>
                    </a:lnTo>
                    <a:lnTo>
                      <a:pt x="157" y="3192"/>
                    </a:lnTo>
                    <a:lnTo>
                      <a:pt x="187" y="3212"/>
                    </a:lnTo>
                    <a:lnTo>
                      <a:pt x="217" y="3231"/>
                    </a:lnTo>
                    <a:lnTo>
                      <a:pt x="249" y="3246"/>
                    </a:lnTo>
                    <a:lnTo>
                      <a:pt x="281" y="3259"/>
                    </a:lnTo>
                    <a:lnTo>
                      <a:pt x="313" y="3269"/>
                    </a:lnTo>
                    <a:lnTo>
                      <a:pt x="343" y="3273"/>
                    </a:lnTo>
                    <a:lnTo>
                      <a:pt x="373" y="3276"/>
                    </a:lnTo>
                    <a:lnTo>
                      <a:pt x="373" y="1757"/>
                    </a:lnTo>
                    <a:lnTo>
                      <a:pt x="570" y="1758"/>
                    </a:lnTo>
                    <a:lnTo>
                      <a:pt x="574" y="4850"/>
                    </a:lnTo>
                    <a:lnTo>
                      <a:pt x="1072" y="4852"/>
                    </a:lnTo>
                    <a:lnTo>
                      <a:pt x="1070" y="2819"/>
                    </a:lnTo>
                    <a:lnTo>
                      <a:pt x="1252" y="2819"/>
                    </a:lnTo>
                    <a:lnTo>
                      <a:pt x="1252" y="2824"/>
                    </a:lnTo>
                    <a:lnTo>
                      <a:pt x="1252" y="2836"/>
                    </a:lnTo>
                    <a:lnTo>
                      <a:pt x="1252" y="2858"/>
                    </a:lnTo>
                    <a:lnTo>
                      <a:pt x="1252" y="2886"/>
                    </a:lnTo>
                    <a:lnTo>
                      <a:pt x="1252" y="2922"/>
                    </a:lnTo>
                    <a:lnTo>
                      <a:pt x="1253" y="2964"/>
                    </a:lnTo>
                    <a:lnTo>
                      <a:pt x="1253" y="3012"/>
                    </a:lnTo>
                    <a:lnTo>
                      <a:pt x="1253" y="3065"/>
                    </a:lnTo>
                    <a:lnTo>
                      <a:pt x="1253" y="3124"/>
                    </a:lnTo>
                    <a:lnTo>
                      <a:pt x="1253" y="3188"/>
                    </a:lnTo>
                    <a:lnTo>
                      <a:pt x="1255" y="3257"/>
                    </a:lnTo>
                    <a:lnTo>
                      <a:pt x="1255" y="3329"/>
                    </a:lnTo>
                    <a:lnTo>
                      <a:pt x="1255" y="3404"/>
                    </a:lnTo>
                    <a:lnTo>
                      <a:pt x="1255" y="3482"/>
                    </a:lnTo>
                    <a:lnTo>
                      <a:pt x="1256" y="3563"/>
                    </a:lnTo>
                    <a:lnTo>
                      <a:pt x="1256" y="3645"/>
                    </a:lnTo>
                    <a:lnTo>
                      <a:pt x="1256" y="3729"/>
                    </a:lnTo>
                    <a:lnTo>
                      <a:pt x="1257" y="3814"/>
                    </a:lnTo>
                    <a:lnTo>
                      <a:pt x="1257" y="3900"/>
                    </a:lnTo>
                    <a:lnTo>
                      <a:pt x="1257" y="3985"/>
                    </a:lnTo>
                    <a:lnTo>
                      <a:pt x="1257" y="4071"/>
                    </a:lnTo>
                    <a:lnTo>
                      <a:pt x="1258" y="4155"/>
                    </a:lnTo>
                    <a:lnTo>
                      <a:pt x="1258" y="4238"/>
                    </a:lnTo>
                    <a:lnTo>
                      <a:pt x="1258" y="4319"/>
                    </a:lnTo>
                    <a:lnTo>
                      <a:pt x="1258" y="4399"/>
                    </a:lnTo>
                    <a:lnTo>
                      <a:pt x="1258" y="4475"/>
                    </a:lnTo>
                    <a:lnTo>
                      <a:pt x="1259" y="4548"/>
                    </a:lnTo>
                    <a:lnTo>
                      <a:pt x="1259" y="4618"/>
                    </a:lnTo>
                    <a:lnTo>
                      <a:pt x="1259" y="4683"/>
                    </a:lnTo>
                    <a:lnTo>
                      <a:pt x="1259" y="4744"/>
                    </a:lnTo>
                    <a:lnTo>
                      <a:pt x="1259" y="4800"/>
                    </a:lnTo>
                    <a:lnTo>
                      <a:pt x="1259" y="4850"/>
                    </a:lnTo>
                    <a:lnTo>
                      <a:pt x="1721" y="4852"/>
                    </a:lnTo>
                    <a:lnTo>
                      <a:pt x="1724" y="1757"/>
                    </a:lnTo>
                    <a:lnTo>
                      <a:pt x="1920" y="1757"/>
                    </a:lnTo>
                    <a:lnTo>
                      <a:pt x="1920" y="3236"/>
                    </a:lnTo>
                    <a:lnTo>
                      <a:pt x="1949" y="3234"/>
                    </a:lnTo>
                    <a:lnTo>
                      <a:pt x="1979" y="3229"/>
                    </a:lnTo>
                    <a:lnTo>
                      <a:pt x="2010" y="3220"/>
                    </a:lnTo>
                    <a:lnTo>
                      <a:pt x="2041" y="3208"/>
                    </a:lnTo>
                    <a:lnTo>
                      <a:pt x="2074" y="3194"/>
                    </a:lnTo>
                    <a:lnTo>
                      <a:pt x="2104" y="3177"/>
                    </a:lnTo>
                    <a:lnTo>
                      <a:pt x="2134" y="3158"/>
                    </a:lnTo>
                    <a:lnTo>
                      <a:pt x="2163" y="3136"/>
                    </a:lnTo>
                    <a:lnTo>
                      <a:pt x="2190" y="3112"/>
                    </a:lnTo>
                    <a:lnTo>
                      <a:pt x="2214" y="3087"/>
                    </a:lnTo>
                    <a:lnTo>
                      <a:pt x="2236" y="3059"/>
                    </a:lnTo>
                    <a:lnTo>
                      <a:pt x="2255" y="3031"/>
                    </a:lnTo>
                    <a:lnTo>
                      <a:pt x="2270" y="3002"/>
                    </a:lnTo>
                    <a:lnTo>
                      <a:pt x="2282" y="2972"/>
                    </a:lnTo>
                    <a:lnTo>
                      <a:pt x="2290" y="2941"/>
                    </a:lnTo>
                    <a:lnTo>
                      <a:pt x="2292" y="2910"/>
                    </a:lnTo>
                    <a:lnTo>
                      <a:pt x="2292" y="1500"/>
                    </a:lnTo>
                    <a:lnTo>
                      <a:pt x="2290" y="1470"/>
                    </a:lnTo>
                    <a:lnTo>
                      <a:pt x="2285" y="1439"/>
                    </a:lnTo>
                    <a:lnTo>
                      <a:pt x="2276" y="1410"/>
                    </a:lnTo>
                    <a:lnTo>
                      <a:pt x="2265" y="1382"/>
                    </a:lnTo>
                    <a:lnTo>
                      <a:pt x="2251" y="1354"/>
                    </a:lnTo>
                    <a:lnTo>
                      <a:pt x="2234" y="1329"/>
                    </a:lnTo>
                    <a:lnTo>
                      <a:pt x="2215" y="1304"/>
                    </a:lnTo>
                    <a:lnTo>
                      <a:pt x="2194" y="1282"/>
                    </a:lnTo>
                    <a:lnTo>
                      <a:pt x="2171" y="1262"/>
                    </a:lnTo>
                    <a:lnTo>
                      <a:pt x="2146" y="1242"/>
                    </a:lnTo>
                    <a:lnTo>
                      <a:pt x="2121" y="1227"/>
                    </a:lnTo>
                    <a:lnTo>
                      <a:pt x="2093" y="1212"/>
                    </a:lnTo>
                    <a:lnTo>
                      <a:pt x="2065" y="1201"/>
                    </a:lnTo>
                    <a:lnTo>
                      <a:pt x="2038" y="1194"/>
                    </a:lnTo>
                    <a:lnTo>
                      <a:pt x="2009" y="1188"/>
                    </a:lnTo>
                    <a:lnTo>
                      <a:pt x="1980" y="1187"/>
                    </a:lnTo>
                    <a:lnTo>
                      <a:pt x="323" y="1187"/>
                    </a:lnTo>
                    <a:close/>
                    <a:moveTo>
                      <a:pt x="1106" y="0"/>
                    </a:moveTo>
                    <a:lnTo>
                      <a:pt x="1153" y="3"/>
                    </a:lnTo>
                    <a:lnTo>
                      <a:pt x="1199" y="10"/>
                    </a:lnTo>
                    <a:lnTo>
                      <a:pt x="1244" y="23"/>
                    </a:lnTo>
                    <a:lnTo>
                      <a:pt x="1286" y="40"/>
                    </a:lnTo>
                    <a:lnTo>
                      <a:pt x="1326" y="60"/>
                    </a:lnTo>
                    <a:lnTo>
                      <a:pt x="1364" y="86"/>
                    </a:lnTo>
                    <a:lnTo>
                      <a:pt x="1399" y="115"/>
                    </a:lnTo>
                    <a:lnTo>
                      <a:pt x="1432" y="147"/>
                    </a:lnTo>
                    <a:lnTo>
                      <a:pt x="1462" y="183"/>
                    </a:lnTo>
                    <a:lnTo>
                      <a:pt x="1488" y="222"/>
                    </a:lnTo>
                    <a:lnTo>
                      <a:pt x="1511" y="263"/>
                    </a:lnTo>
                    <a:lnTo>
                      <a:pt x="1531" y="306"/>
                    </a:lnTo>
                    <a:lnTo>
                      <a:pt x="1546" y="353"/>
                    </a:lnTo>
                    <a:lnTo>
                      <a:pt x="1557" y="400"/>
                    </a:lnTo>
                    <a:lnTo>
                      <a:pt x="1564" y="451"/>
                    </a:lnTo>
                    <a:lnTo>
                      <a:pt x="1567" y="501"/>
                    </a:lnTo>
                    <a:lnTo>
                      <a:pt x="1564" y="552"/>
                    </a:lnTo>
                    <a:lnTo>
                      <a:pt x="1557" y="603"/>
                    </a:lnTo>
                    <a:lnTo>
                      <a:pt x="1546" y="651"/>
                    </a:lnTo>
                    <a:lnTo>
                      <a:pt x="1531" y="697"/>
                    </a:lnTo>
                    <a:lnTo>
                      <a:pt x="1511" y="740"/>
                    </a:lnTo>
                    <a:lnTo>
                      <a:pt x="1488" y="782"/>
                    </a:lnTo>
                    <a:lnTo>
                      <a:pt x="1462" y="821"/>
                    </a:lnTo>
                    <a:lnTo>
                      <a:pt x="1432" y="857"/>
                    </a:lnTo>
                    <a:lnTo>
                      <a:pt x="1399" y="889"/>
                    </a:lnTo>
                    <a:lnTo>
                      <a:pt x="1364" y="918"/>
                    </a:lnTo>
                    <a:lnTo>
                      <a:pt x="1326" y="944"/>
                    </a:lnTo>
                    <a:lnTo>
                      <a:pt x="1286" y="965"/>
                    </a:lnTo>
                    <a:lnTo>
                      <a:pt x="1244" y="982"/>
                    </a:lnTo>
                    <a:lnTo>
                      <a:pt x="1199" y="994"/>
                    </a:lnTo>
                    <a:lnTo>
                      <a:pt x="1153" y="1003"/>
                    </a:lnTo>
                    <a:lnTo>
                      <a:pt x="1106" y="1005"/>
                    </a:lnTo>
                    <a:lnTo>
                      <a:pt x="1059" y="1003"/>
                    </a:lnTo>
                    <a:lnTo>
                      <a:pt x="1014" y="994"/>
                    </a:lnTo>
                    <a:lnTo>
                      <a:pt x="970" y="982"/>
                    </a:lnTo>
                    <a:lnTo>
                      <a:pt x="928" y="965"/>
                    </a:lnTo>
                    <a:lnTo>
                      <a:pt x="887" y="944"/>
                    </a:lnTo>
                    <a:lnTo>
                      <a:pt x="850" y="918"/>
                    </a:lnTo>
                    <a:lnTo>
                      <a:pt x="814" y="889"/>
                    </a:lnTo>
                    <a:lnTo>
                      <a:pt x="781" y="857"/>
                    </a:lnTo>
                    <a:lnTo>
                      <a:pt x="751" y="821"/>
                    </a:lnTo>
                    <a:lnTo>
                      <a:pt x="725" y="782"/>
                    </a:lnTo>
                    <a:lnTo>
                      <a:pt x="702" y="740"/>
                    </a:lnTo>
                    <a:lnTo>
                      <a:pt x="681" y="697"/>
                    </a:lnTo>
                    <a:lnTo>
                      <a:pt x="666" y="651"/>
                    </a:lnTo>
                    <a:lnTo>
                      <a:pt x="655" y="603"/>
                    </a:lnTo>
                    <a:lnTo>
                      <a:pt x="647" y="552"/>
                    </a:lnTo>
                    <a:lnTo>
                      <a:pt x="645" y="501"/>
                    </a:lnTo>
                    <a:lnTo>
                      <a:pt x="647" y="451"/>
                    </a:lnTo>
                    <a:lnTo>
                      <a:pt x="655" y="400"/>
                    </a:lnTo>
                    <a:lnTo>
                      <a:pt x="666" y="353"/>
                    </a:lnTo>
                    <a:lnTo>
                      <a:pt x="681" y="306"/>
                    </a:lnTo>
                    <a:lnTo>
                      <a:pt x="702" y="263"/>
                    </a:lnTo>
                    <a:lnTo>
                      <a:pt x="725" y="222"/>
                    </a:lnTo>
                    <a:lnTo>
                      <a:pt x="751" y="183"/>
                    </a:lnTo>
                    <a:lnTo>
                      <a:pt x="781" y="147"/>
                    </a:lnTo>
                    <a:lnTo>
                      <a:pt x="814" y="115"/>
                    </a:lnTo>
                    <a:lnTo>
                      <a:pt x="850" y="86"/>
                    </a:lnTo>
                    <a:lnTo>
                      <a:pt x="887" y="60"/>
                    </a:lnTo>
                    <a:lnTo>
                      <a:pt x="928" y="40"/>
                    </a:lnTo>
                    <a:lnTo>
                      <a:pt x="970" y="23"/>
                    </a:lnTo>
                    <a:lnTo>
                      <a:pt x="1014" y="10"/>
                    </a:lnTo>
                    <a:lnTo>
                      <a:pt x="1059" y="3"/>
                    </a:lnTo>
                    <a:lnTo>
                      <a:pt x="1106" y="0"/>
                    </a:lnTo>
                    <a:close/>
                  </a:path>
                </a:pathLst>
              </a:custGeom>
              <a:solidFill>
                <a:schemeClr val="hlink"/>
              </a:solidFill>
              <a:ln w="9525" cap="flat" cmpd="sng">
                <a:solidFill>
                  <a:srgbClr val="777777"/>
                </a:solidFill>
                <a:prstDash val="solid"/>
                <a:round/>
                <a:headEnd type="none" w="med" len="med"/>
                <a:tailEnd type="none" w="med" len="med"/>
              </a:ln>
            </p:spPr>
            <p:txBody>
              <a:bodyPr/>
              <a:lstStyle/>
              <a:p>
                <a:endParaRPr lang="fr-FR" dirty="0">
                  <a:latin typeface="Calibri" panose="020F0502020204030204" pitchFamily="34" charset="0"/>
                </a:endParaRPr>
              </a:p>
            </p:txBody>
          </p:sp>
          <p:sp>
            <p:nvSpPr>
              <p:cNvPr id="48184" name="Freeform 45"/>
              <p:cNvSpPr>
                <a:spLocks noEditPoints="1"/>
              </p:cNvSpPr>
              <p:nvPr/>
            </p:nvSpPr>
            <p:spPr bwMode="auto">
              <a:xfrm>
                <a:off x="4976" y="1341"/>
                <a:ext cx="190" cy="401"/>
              </a:xfrm>
              <a:custGeom>
                <a:avLst/>
                <a:gdLst>
                  <a:gd name="T0" fmla="*/ 0 w 2292"/>
                  <a:gd name="T1" fmla="*/ 1 h 4852"/>
                  <a:gd name="T2" fmla="*/ 0 w 2292"/>
                  <a:gd name="T3" fmla="*/ 1 h 4852"/>
                  <a:gd name="T4" fmla="*/ 0 w 2292"/>
                  <a:gd name="T5" fmla="*/ 1 h 4852"/>
                  <a:gd name="T6" fmla="*/ 0 w 2292"/>
                  <a:gd name="T7" fmla="*/ 1 h 4852"/>
                  <a:gd name="T8" fmla="*/ 0 w 2292"/>
                  <a:gd name="T9" fmla="*/ 1 h 4852"/>
                  <a:gd name="T10" fmla="*/ 0 w 2292"/>
                  <a:gd name="T11" fmla="*/ 2 h 4852"/>
                  <a:gd name="T12" fmla="*/ 0 w 2292"/>
                  <a:gd name="T13" fmla="*/ 2 h 4852"/>
                  <a:gd name="T14" fmla="*/ 0 w 2292"/>
                  <a:gd name="T15" fmla="*/ 2 h 4852"/>
                  <a:gd name="T16" fmla="*/ 0 w 2292"/>
                  <a:gd name="T17" fmla="*/ 2 h 4852"/>
                  <a:gd name="T18" fmla="*/ 0 w 2292"/>
                  <a:gd name="T19" fmla="*/ 2 h 4852"/>
                  <a:gd name="T20" fmla="*/ 0 w 2292"/>
                  <a:gd name="T21" fmla="*/ 2 h 4852"/>
                  <a:gd name="T22" fmla="*/ 0 w 2292"/>
                  <a:gd name="T23" fmla="*/ 1 h 4852"/>
                  <a:gd name="T24" fmla="*/ 1 w 2292"/>
                  <a:gd name="T25" fmla="*/ 2 h 4852"/>
                  <a:gd name="T26" fmla="*/ 1 w 2292"/>
                  <a:gd name="T27" fmla="*/ 2 h 4852"/>
                  <a:gd name="T28" fmla="*/ 1 w 2292"/>
                  <a:gd name="T29" fmla="*/ 2 h 4852"/>
                  <a:gd name="T30" fmla="*/ 1 w 2292"/>
                  <a:gd name="T31" fmla="*/ 2 h 4852"/>
                  <a:gd name="T32" fmla="*/ 1 w 2292"/>
                  <a:gd name="T33" fmla="*/ 2 h 4852"/>
                  <a:gd name="T34" fmla="*/ 1 w 2292"/>
                  <a:gd name="T35" fmla="*/ 2 h 4852"/>
                  <a:gd name="T36" fmla="*/ 1 w 2292"/>
                  <a:gd name="T37" fmla="*/ 2 h 4852"/>
                  <a:gd name="T38" fmla="*/ 1 w 2292"/>
                  <a:gd name="T39" fmla="*/ 2 h 4852"/>
                  <a:gd name="T40" fmla="*/ 1 w 2292"/>
                  <a:gd name="T41" fmla="*/ 2 h 4852"/>
                  <a:gd name="T42" fmla="*/ 1 w 2292"/>
                  <a:gd name="T43" fmla="*/ 3 h 4852"/>
                  <a:gd name="T44" fmla="*/ 1 w 2292"/>
                  <a:gd name="T45" fmla="*/ 3 h 4852"/>
                  <a:gd name="T46" fmla="*/ 1 w 2292"/>
                  <a:gd name="T47" fmla="*/ 3 h 4852"/>
                  <a:gd name="T48" fmla="*/ 1 w 2292"/>
                  <a:gd name="T49" fmla="*/ 1 h 4852"/>
                  <a:gd name="T50" fmla="*/ 1 w 2292"/>
                  <a:gd name="T51" fmla="*/ 2 h 4852"/>
                  <a:gd name="T52" fmla="*/ 1 w 2292"/>
                  <a:gd name="T53" fmla="*/ 2 h 4852"/>
                  <a:gd name="T54" fmla="*/ 1 w 2292"/>
                  <a:gd name="T55" fmla="*/ 2 h 4852"/>
                  <a:gd name="T56" fmla="*/ 1 w 2292"/>
                  <a:gd name="T57" fmla="*/ 2 h 4852"/>
                  <a:gd name="T58" fmla="*/ 1 w 2292"/>
                  <a:gd name="T59" fmla="*/ 2 h 4852"/>
                  <a:gd name="T60" fmla="*/ 1 w 2292"/>
                  <a:gd name="T61" fmla="*/ 1 h 4852"/>
                  <a:gd name="T62" fmla="*/ 1 w 2292"/>
                  <a:gd name="T63" fmla="*/ 1 h 4852"/>
                  <a:gd name="T64" fmla="*/ 1 w 2292"/>
                  <a:gd name="T65" fmla="*/ 1 h 4852"/>
                  <a:gd name="T66" fmla="*/ 1 w 2292"/>
                  <a:gd name="T67" fmla="*/ 1 h 4852"/>
                  <a:gd name="T68" fmla="*/ 1 w 2292"/>
                  <a:gd name="T69" fmla="*/ 1 h 4852"/>
                  <a:gd name="T70" fmla="*/ 1 w 2292"/>
                  <a:gd name="T71" fmla="*/ 1 h 4852"/>
                  <a:gd name="T72" fmla="*/ 1 w 2292"/>
                  <a:gd name="T73" fmla="*/ 0 h 4852"/>
                  <a:gd name="T74" fmla="*/ 1 w 2292"/>
                  <a:gd name="T75" fmla="*/ 0 h 4852"/>
                  <a:gd name="T76" fmla="*/ 1 w 2292"/>
                  <a:gd name="T77" fmla="*/ 0 h 4852"/>
                  <a:gd name="T78" fmla="*/ 1 w 2292"/>
                  <a:gd name="T79" fmla="*/ 0 h 4852"/>
                  <a:gd name="T80" fmla="*/ 1 w 2292"/>
                  <a:gd name="T81" fmla="*/ 0 h 4852"/>
                  <a:gd name="T82" fmla="*/ 1 w 2292"/>
                  <a:gd name="T83" fmla="*/ 0 h 4852"/>
                  <a:gd name="T84" fmla="*/ 1 w 2292"/>
                  <a:gd name="T85" fmla="*/ 0 h 4852"/>
                  <a:gd name="T86" fmla="*/ 1 w 2292"/>
                  <a:gd name="T87" fmla="*/ 0 h 4852"/>
                  <a:gd name="T88" fmla="*/ 1 w 2292"/>
                  <a:gd name="T89" fmla="*/ 0 h 4852"/>
                  <a:gd name="T90" fmla="*/ 1 w 2292"/>
                  <a:gd name="T91" fmla="*/ 0 h 4852"/>
                  <a:gd name="T92" fmla="*/ 1 w 2292"/>
                  <a:gd name="T93" fmla="*/ 1 h 4852"/>
                  <a:gd name="T94" fmla="*/ 1 w 2292"/>
                  <a:gd name="T95" fmla="*/ 1 h 4852"/>
                  <a:gd name="T96" fmla="*/ 0 w 2292"/>
                  <a:gd name="T97" fmla="*/ 1 h 4852"/>
                  <a:gd name="T98" fmla="*/ 0 w 2292"/>
                  <a:gd name="T99" fmla="*/ 0 h 4852"/>
                  <a:gd name="T100" fmla="*/ 0 w 2292"/>
                  <a:gd name="T101" fmla="*/ 0 h 4852"/>
                  <a:gd name="T102" fmla="*/ 0 w 2292"/>
                  <a:gd name="T103" fmla="*/ 0 h 4852"/>
                  <a:gd name="T104" fmla="*/ 0 w 2292"/>
                  <a:gd name="T105" fmla="*/ 0 h 4852"/>
                  <a:gd name="T106" fmla="*/ 0 w 2292"/>
                  <a:gd name="T107" fmla="*/ 0 h 4852"/>
                  <a:gd name="T108" fmla="*/ 0 w 2292"/>
                  <a:gd name="T109" fmla="*/ 0 h 4852"/>
                  <a:gd name="T110" fmla="*/ 0 w 2292"/>
                  <a:gd name="T111" fmla="*/ 0 h 4852"/>
                  <a:gd name="T112" fmla="*/ 0 w 2292"/>
                  <a:gd name="T113" fmla="*/ 0 h 4852"/>
                  <a:gd name="T114" fmla="*/ 1 w 2292"/>
                  <a:gd name="T115" fmla="*/ 0 h 485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292"/>
                  <a:gd name="T175" fmla="*/ 0 h 4852"/>
                  <a:gd name="T176" fmla="*/ 2292 w 2292"/>
                  <a:gd name="T177" fmla="*/ 4852 h 485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292" h="4852">
                    <a:moveTo>
                      <a:pt x="323" y="1187"/>
                    </a:moveTo>
                    <a:lnTo>
                      <a:pt x="294" y="1189"/>
                    </a:lnTo>
                    <a:lnTo>
                      <a:pt x="267" y="1195"/>
                    </a:lnTo>
                    <a:lnTo>
                      <a:pt x="238" y="1205"/>
                    </a:lnTo>
                    <a:lnTo>
                      <a:pt x="209" y="1217"/>
                    </a:lnTo>
                    <a:lnTo>
                      <a:pt x="181" y="1233"/>
                    </a:lnTo>
                    <a:lnTo>
                      <a:pt x="155" y="1252"/>
                    </a:lnTo>
                    <a:lnTo>
                      <a:pt x="129" y="1272"/>
                    </a:lnTo>
                    <a:lnTo>
                      <a:pt x="105" y="1295"/>
                    </a:lnTo>
                    <a:lnTo>
                      <a:pt x="84" y="1319"/>
                    </a:lnTo>
                    <a:lnTo>
                      <a:pt x="63" y="1346"/>
                    </a:lnTo>
                    <a:lnTo>
                      <a:pt x="45" y="1375"/>
                    </a:lnTo>
                    <a:lnTo>
                      <a:pt x="29" y="1404"/>
                    </a:lnTo>
                    <a:lnTo>
                      <a:pt x="17" y="1433"/>
                    </a:lnTo>
                    <a:lnTo>
                      <a:pt x="8" y="1464"/>
                    </a:lnTo>
                    <a:lnTo>
                      <a:pt x="3" y="1494"/>
                    </a:lnTo>
                    <a:lnTo>
                      <a:pt x="0" y="1525"/>
                    </a:lnTo>
                    <a:lnTo>
                      <a:pt x="0" y="2935"/>
                    </a:lnTo>
                    <a:lnTo>
                      <a:pt x="3" y="2966"/>
                    </a:lnTo>
                    <a:lnTo>
                      <a:pt x="10" y="2998"/>
                    </a:lnTo>
                    <a:lnTo>
                      <a:pt x="21" y="3029"/>
                    </a:lnTo>
                    <a:lnTo>
                      <a:pt x="37" y="3059"/>
                    </a:lnTo>
                    <a:lnTo>
                      <a:pt x="56" y="3089"/>
                    </a:lnTo>
                    <a:lnTo>
                      <a:pt x="78" y="3117"/>
                    </a:lnTo>
                    <a:lnTo>
                      <a:pt x="102" y="3143"/>
                    </a:lnTo>
                    <a:lnTo>
                      <a:pt x="128" y="3169"/>
                    </a:lnTo>
                    <a:lnTo>
                      <a:pt x="157" y="3192"/>
                    </a:lnTo>
                    <a:lnTo>
                      <a:pt x="187" y="3212"/>
                    </a:lnTo>
                    <a:lnTo>
                      <a:pt x="217" y="3231"/>
                    </a:lnTo>
                    <a:lnTo>
                      <a:pt x="249" y="3246"/>
                    </a:lnTo>
                    <a:lnTo>
                      <a:pt x="281" y="3259"/>
                    </a:lnTo>
                    <a:lnTo>
                      <a:pt x="313" y="3269"/>
                    </a:lnTo>
                    <a:lnTo>
                      <a:pt x="343" y="3273"/>
                    </a:lnTo>
                    <a:lnTo>
                      <a:pt x="373" y="3276"/>
                    </a:lnTo>
                    <a:lnTo>
                      <a:pt x="373" y="1757"/>
                    </a:lnTo>
                    <a:lnTo>
                      <a:pt x="570" y="1758"/>
                    </a:lnTo>
                    <a:lnTo>
                      <a:pt x="574" y="4850"/>
                    </a:lnTo>
                    <a:lnTo>
                      <a:pt x="1072" y="4852"/>
                    </a:lnTo>
                    <a:lnTo>
                      <a:pt x="1070" y="2819"/>
                    </a:lnTo>
                    <a:lnTo>
                      <a:pt x="1252" y="2819"/>
                    </a:lnTo>
                    <a:lnTo>
                      <a:pt x="1252" y="2824"/>
                    </a:lnTo>
                    <a:lnTo>
                      <a:pt x="1252" y="2836"/>
                    </a:lnTo>
                    <a:lnTo>
                      <a:pt x="1252" y="2858"/>
                    </a:lnTo>
                    <a:lnTo>
                      <a:pt x="1252" y="2886"/>
                    </a:lnTo>
                    <a:lnTo>
                      <a:pt x="1252" y="2922"/>
                    </a:lnTo>
                    <a:lnTo>
                      <a:pt x="1253" y="2964"/>
                    </a:lnTo>
                    <a:lnTo>
                      <a:pt x="1253" y="3012"/>
                    </a:lnTo>
                    <a:lnTo>
                      <a:pt x="1253" y="3065"/>
                    </a:lnTo>
                    <a:lnTo>
                      <a:pt x="1253" y="3124"/>
                    </a:lnTo>
                    <a:lnTo>
                      <a:pt x="1253" y="3188"/>
                    </a:lnTo>
                    <a:lnTo>
                      <a:pt x="1255" y="3257"/>
                    </a:lnTo>
                    <a:lnTo>
                      <a:pt x="1255" y="3329"/>
                    </a:lnTo>
                    <a:lnTo>
                      <a:pt x="1255" y="3404"/>
                    </a:lnTo>
                    <a:lnTo>
                      <a:pt x="1255" y="3482"/>
                    </a:lnTo>
                    <a:lnTo>
                      <a:pt x="1256" y="3563"/>
                    </a:lnTo>
                    <a:lnTo>
                      <a:pt x="1256" y="3645"/>
                    </a:lnTo>
                    <a:lnTo>
                      <a:pt x="1256" y="3729"/>
                    </a:lnTo>
                    <a:lnTo>
                      <a:pt x="1257" y="3814"/>
                    </a:lnTo>
                    <a:lnTo>
                      <a:pt x="1257" y="3900"/>
                    </a:lnTo>
                    <a:lnTo>
                      <a:pt x="1257" y="3985"/>
                    </a:lnTo>
                    <a:lnTo>
                      <a:pt x="1257" y="4071"/>
                    </a:lnTo>
                    <a:lnTo>
                      <a:pt x="1258" y="4155"/>
                    </a:lnTo>
                    <a:lnTo>
                      <a:pt x="1258" y="4238"/>
                    </a:lnTo>
                    <a:lnTo>
                      <a:pt x="1258" y="4319"/>
                    </a:lnTo>
                    <a:lnTo>
                      <a:pt x="1258" y="4399"/>
                    </a:lnTo>
                    <a:lnTo>
                      <a:pt x="1258" y="4475"/>
                    </a:lnTo>
                    <a:lnTo>
                      <a:pt x="1259" y="4548"/>
                    </a:lnTo>
                    <a:lnTo>
                      <a:pt x="1259" y="4618"/>
                    </a:lnTo>
                    <a:lnTo>
                      <a:pt x="1259" y="4683"/>
                    </a:lnTo>
                    <a:lnTo>
                      <a:pt x="1259" y="4744"/>
                    </a:lnTo>
                    <a:lnTo>
                      <a:pt x="1259" y="4800"/>
                    </a:lnTo>
                    <a:lnTo>
                      <a:pt x="1259" y="4850"/>
                    </a:lnTo>
                    <a:lnTo>
                      <a:pt x="1721" y="4852"/>
                    </a:lnTo>
                    <a:lnTo>
                      <a:pt x="1724" y="1757"/>
                    </a:lnTo>
                    <a:lnTo>
                      <a:pt x="1920" y="1757"/>
                    </a:lnTo>
                    <a:lnTo>
                      <a:pt x="1920" y="3236"/>
                    </a:lnTo>
                    <a:lnTo>
                      <a:pt x="1949" y="3234"/>
                    </a:lnTo>
                    <a:lnTo>
                      <a:pt x="1979" y="3229"/>
                    </a:lnTo>
                    <a:lnTo>
                      <a:pt x="2010" y="3220"/>
                    </a:lnTo>
                    <a:lnTo>
                      <a:pt x="2041" y="3208"/>
                    </a:lnTo>
                    <a:lnTo>
                      <a:pt x="2074" y="3194"/>
                    </a:lnTo>
                    <a:lnTo>
                      <a:pt x="2104" y="3177"/>
                    </a:lnTo>
                    <a:lnTo>
                      <a:pt x="2134" y="3158"/>
                    </a:lnTo>
                    <a:lnTo>
                      <a:pt x="2163" y="3136"/>
                    </a:lnTo>
                    <a:lnTo>
                      <a:pt x="2190" y="3112"/>
                    </a:lnTo>
                    <a:lnTo>
                      <a:pt x="2214" y="3087"/>
                    </a:lnTo>
                    <a:lnTo>
                      <a:pt x="2236" y="3059"/>
                    </a:lnTo>
                    <a:lnTo>
                      <a:pt x="2255" y="3031"/>
                    </a:lnTo>
                    <a:lnTo>
                      <a:pt x="2270" y="3002"/>
                    </a:lnTo>
                    <a:lnTo>
                      <a:pt x="2282" y="2972"/>
                    </a:lnTo>
                    <a:lnTo>
                      <a:pt x="2290" y="2941"/>
                    </a:lnTo>
                    <a:lnTo>
                      <a:pt x="2292" y="2910"/>
                    </a:lnTo>
                    <a:lnTo>
                      <a:pt x="2292" y="1500"/>
                    </a:lnTo>
                    <a:lnTo>
                      <a:pt x="2290" y="1470"/>
                    </a:lnTo>
                    <a:lnTo>
                      <a:pt x="2285" y="1439"/>
                    </a:lnTo>
                    <a:lnTo>
                      <a:pt x="2276" y="1410"/>
                    </a:lnTo>
                    <a:lnTo>
                      <a:pt x="2265" y="1382"/>
                    </a:lnTo>
                    <a:lnTo>
                      <a:pt x="2251" y="1354"/>
                    </a:lnTo>
                    <a:lnTo>
                      <a:pt x="2234" y="1329"/>
                    </a:lnTo>
                    <a:lnTo>
                      <a:pt x="2215" y="1304"/>
                    </a:lnTo>
                    <a:lnTo>
                      <a:pt x="2194" y="1282"/>
                    </a:lnTo>
                    <a:lnTo>
                      <a:pt x="2171" y="1262"/>
                    </a:lnTo>
                    <a:lnTo>
                      <a:pt x="2146" y="1242"/>
                    </a:lnTo>
                    <a:lnTo>
                      <a:pt x="2121" y="1227"/>
                    </a:lnTo>
                    <a:lnTo>
                      <a:pt x="2093" y="1212"/>
                    </a:lnTo>
                    <a:lnTo>
                      <a:pt x="2065" y="1201"/>
                    </a:lnTo>
                    <a:lnTo>
                      <a:pt x="2038" y="1194"/>
                    </a:lnTo>
                    <a:lnTo>
                      <a:pt x="2009" y="1188"/>
                    </a:lnTo>
                    <a:lnTo>
                      <a:pt x="1980" y="1187"/>
                    </a:lnTo>
                    <a:lnTo>
                      <a:pt x="323" y="1187"/>
                    </a:lnTo>
                    <a:close/>
                    <a:moveTo>
                      <a:pt x="1106" y="0"/>
                    </a:moveTo>
                    <a:lnTo>
                      <a:pt x="1153" y="3"/>
                    </a:lnTo>
                    <a:lnTo>
                      <a:pt x="1199" y="10"/>
                    </a:lnTo>
                    <a:lnTo>
                      <a:pt x="1244" y="23"/>
                    </a:lnTo>
                    <a:lnTo>
                      <a:pt x="1286" y="40"/>
                    </a:lnTo>
                    <a:lnTo>
                      <a:pt x="1326" y="60"/>
                    </a:lnTo>
                    <a:lnTo>
                      <a:pt x="1364" y="86"/>
                    </a:lnTo>
                    <a:lnTo>
                      <a:pt x="1399" y="115"/>
                    </a:lnTo>
                    <a:lnTo>
                      <a:pt x="1432" y="147"/>
                    </a:lnTo>
                    <a:lnTo>
                      <a:pt x="1462" y="183"/>
                    </a:lnTo>
                    <a:lnTo>
                      <a:pt x="1488" y="222"/>
                    </a:lnTo>
                    <a:lnTo>
                      <a:pt x="1511" y="263"/>
                    </a:lnTo>
                    <a:lnTo>
                      <a:pt x="1531" y="306"/>
                    </a:lnTo>
                    <a:lnTo>
                      <a:pt x="1546" y="353"/>
                    </a:lnTo>
                    <a:lnTo>
                      <a:pt x="1557" y="400"/>
                    </a:lnTo>
                    <a:lnTo>
                      <a:pt x="1564" y="451"/>
                    </a:lnTo>
                    <a:lnTo>
                      <a:pt x="1567" y="501"/>
                    </a:lnTo>
                    <a:lnTo>
                      <a:pt x="1564" y="552"/>
                    </a:lnTo>
                    <a:lnTo>
                      <a:pt x="1557" y="603"/>
                    </a:lnTo>
                    <a:lnTo>
                      <a:pt x="1546" y="651"/>
                    </a:lnTo>
                    <a:lnTo>
                      <a:pt x="1531" y="697"/>
                    </a:lnTo>
                    <a:lnTo>
                      <a:pt x="1511" y="740"/>
                    </a:lnTo>
                    <a:lnTo>
                      <a:pt x="1488" y="782"/>
                    </a:lnTo>
                    <a:lnTo>
                      <a:pt x="1462" y="821"/>
                    </a:lnTo>
                    <a:lnTo>
                      <a:pt x="1432" y="857"/>
                    </a:lnTo>
                    <a:lnTo>
                      <a:pt x="1399" y="889"/>
                    </a:lnTo>
                    <a:lnTo>
                      <a:pt x="1364" y="918"/>
                    </a:lnTo>
                    <a:lnTo>
                      <a:pt x="1326" y="944"/>
                    </a:lnTo>
                    <a:lnTo>
                      <a:pt x="1286" y="965"/>
                    </a:lnTo>
                    <a:lnTo>
                      <a:pt x="1244" y="982"/>
                    </a:lnTo>
                    <a:lnTo>
                      <a:pt x="1199" y="994"/>
                    </a:lnTo>
                    <a:lnTo>
                      <a:pt x="1153" y="1003"/>
                    </a:lnTo>
                    <a:lnTo>
                      <a:pt x="1106" y="1005"/>
                    </a:lnTo>
                    <a:lnTo>
                      <a:pt x="1059" y="1003"/>
                    </a:lnTo>
                    <a:lnTo>
                      <a:pt x="1014" y="994"/>
                    </a:lnTo>
                    <a:lnTo>
                      <a:pt x="970" y="982"/>
                    </a:lnTo>
                    <a:lnTo>
                      <a:pt x="928" y="965"/>
                    </a:lnTo>
                    <a:lnTo>
                      <a:pt x="887" y="944"/>
                    </a:lnTo>
                    <a:lnTo>
                      <a:pt x="850" y="918"/>
                    </a:lnTo>
                    <a:lnTo>
                      <a:pt x="814" y="889"/>
                    </a:lnTo>
                    <a:lnTo>
                      <a:pt x="781" y="857"/>
                    </a:lnTo>
                    <a:lnTo>
                      <a:pt x="751" y="821"/>
                    </a:lnTo>
                    <a:lnTo>
                      <a:pt x="725" y="782"/>
                    </a:lnTo>
                    <a:lnTo>
                      <a:pt x="702" y="740"/>
                    </a:lnTo>
                    <a:lnTo>
                      <a:pt x="681" y="697"/>
                    </a:lnTo>
                    <a:lnTo>
                      <a:pt x="666" y="651"/>
                    </a:lnTo>
                    <a:lnTo>
                      <a:pt x="655" y="603"/>
                    </a:lnTo>
                    <a:lnTo>
                      <a:pt x="647" y="552"/>
                    </a:lnTo>
                    <a:lnTo>
                      <a:pt x="645" y="501"/>
                    </a:lnTo>
                    <a:lnTo>
                      <a:pt x="647" y="451"/>
                    </a:lnTo>
                    <a:lnTo>
                      <a:pt x="655" y="400"/>
                    </a:lnTo>
                    <a:lnTo>
                      <a:pt x="666" y="353"/>
                    </a:lnTo>
                    <a:lnTo>
                      <a:pt x="681" y="306"/>
                    </a:lnTo>
                    <a:lnTo>
                      <a:pt x="702" y="263"/>
                    </a:lnTo>
                    <a:lnTo>
                      <a:pt x="725" y="222"/>
                    </a:lnTo>
                    <a:lnTo>
                      <a:pt x="751" y="183"/>
                    </a:lnTo>
                    <a:lnTo>
                      <a:pt x="781" y="147"/>
                    </a:lnTo>
                    <a:lnTo>
                      <a:pt x="814" y="115"/>
                    </a:lnTo>
                    <a:lnTo>
                      <a:pt x="850" y="86"/>
                    </a:lnTo>
                    <a:lnTo>
                      <a:pt x="887" y="60"/>
                    </a:lnTo>
                    <a:lnTo>
                      <a:pt x="928" y="40"/>
                    </a:lnTo>
                    <a:lnTo>
                      <a:pt x="970" y="23"/>
                    </a:lnTo>
                    <a:lnTo>
                      <a:pt x="1014" y="10"/>
                    </a:lnTo>
                    <a:lnTo>
                      <a:pt x="1059" y="3"/>
                    </a:lnTo>
                    <a:lnTo>
                      <a:pt x="1106" y="0"/>
                    </a:lnTo>
                    <a:close/>
                  </a:path>
                </a:pathLst>
              </a:custGeom>
              <a:solidFill>
                <a:schemeClr val="hlink"/>
              </a:solidFill>
              <a:ln w="9525" cap="flat" cmpd="sng">
                <a:solidFill>
                  <a:srgbClr val="777777"/>
                </a:solidFill>
                <a:prstDash val="solid"/>
                <a:round/>
                <a:headEnd type="none" w="med" len="med"/>
                <a:tailEnd type="none" w="med" len="med"/>
              </a:ln>
            </p:spPr>
            <p:txBody>
              <a:bodyPr/>
              <a:lstStyle/>
              <a:p>
                <a:endParaRPr lang="fr-FR" dirty="0">
                  <a:latin typeface="Calibri" panose="020F0502020204030204" pitchFamily="34" charset="0"/>
                </a:endParaRPr>
              </a:p>
            </p:txBody>
          </p:sp>
          <p:sp>
            <p:nvSpPr>
              <p:cNvPr id="48185" name="Freeform 46"/>
              <p:cNvSpPr>
                <a:spLocks noEditPoints="1"/>
              </p:cNvSpPr>
              <p:nvPr/>
            </p:nvSpPr>
            <p:spPr bwMode="auto">
              <a:xfrm>
                <a:off x="4904" y="1433"/>
                <a:ext cx="190" cy="401"/>
              </a:xfrm>
              <a:custGeom>
                <a:avLst/>
                <a:gdLst>
                  <a:gd name="T0" fmla="*/ 0 w 2292"/>
                  <a:gd name="T1" fmla="*/ 1 h 4852"/>
                  <a:gd name="T2" fmla="*/ 0 w 2292"/>
                  <a:gd name="T3" fmla="*/ 1 h 4852"/>
                  <a:gd name="T4" fmla="*/ 0 w 2292"/>
                  <a:gd name="T5" fmla="*/ 1 h 4852"/>
                  <a:gd name="T6" fmla="*/ 0 w 2292"/>
                  <a:gd name="T7" fmla="*/ 1 h 4852"/>
                  <a:gd name="T8" fmla="*/ 0 w 2292"/>
                  <a:gd name="T9" fmla="*/ 1 h 4852"/>
                  <a:gd name="T10" fmla="*/ 0 w 2292"/>
                  <a:gd name="T11" fmla="*/ 2 h 4852"/>
                  <a:gd name="T12" fmla="*/ 0 w 2292"/>
                  <a:gd name="T13" fmla="*/ 2 h 4852"/>
                  <a:gd name="T14" fmla="*/ 0 w 2292"/>
                  <a:gd name="T15" fmla="*/ 2 h 4852"/>
                  <a:gd name="T16" fmla="*/ 0 w 2292"/>
                  <a:gd name="T17" fmla="*/ 2 h 4852"/>
                  <a:gd name="T18" fmla="*/ 0 w 2292"/>
                  <a:gd name="T19" fmla="*/ 2 h 4852"/>
                  <a:gd name="T20" fmla="*/ 0 w 2292"/>
                  <a:gd name="T21" fmla="*/ 2 h 4852"/>
                  <a:gd name="T22" fmla="*/ 0 w 2292"/>
                  <a:gd name="T23" fmla="*/ 1 h 4852"/>
                  <a:gd name="T24" fmla="*/ 1 w 2292"/>
                  <a:gd name="T25" fmla="*/ 2 h 4852"/>
                  <a:gd name="T26" fmla="*/ 1 w 2292"/>
                  <a:gd name="T27" fmla="*/ 2 h 4852"/>
                  <a:gd name="T28" fmla="*/ 1 w 2292"/>
                  <a:gd name="T29" fmla="*/ 2 h 4852"/>
                  <a:gd name="T30" fmla="*/ 1 w 2292"/>
                  <a:gd name="T31" fmla="*/ 2 h 4852"/>
                  <a:gd name="T32" fmla="*/ 1 w 2292"/>
                  <a:gd name="T33" fmla="*/ 2 h 4852"/>
                  <a:gd name="T34" fmla="*/ 1 w 2292"/>
                  <a:gd name="T35" fmla="*/ 2 h 4852"/>
                  <a:gd name="T36" fmla="*/ 1 w 2292"/>
                  <a:gd name="T37" fmla="*/ 2 h 4852"/>
                  <a:gd name="T38" fmla="*/ 1 w 2292"/>
                  <a:gd name="T39" fmla="*/ 2 h 4852"/>
                  <a:gd name="T40" fmla="*/ 1 w 2292"/>
                  <a:gd name="T41" fmla="*/ 2 h 4852"/>
                  <a:gd name="T42" fmla="*/ 1 w 2292"/>
                  <a:gd name="T43" fmla="*/ 3 h 4852"/>
                  <a:gd name="T44" fmla="*/ 1 w 2292"/>
                  <a:gd name="T45" fmla="*/ 3 h 4852"/>
                  <a:gd name="T46" fmla="*/ 1 w 2292"/>
                  <a:gd name="T47" fmla="*/ 3 h 4852"/>
                  <a:gd name="T48" fmla="*/ 1 w 2292"/>
                  <a:gd name="T49" fmla="*/ 1 h 4852"/>
                  <a:gd name="T50" fmla="*/ 1 w 2292"/>
                  <a:gd name="T51" fmla="*/ 2 h 4852"/>
                  <a:gd name="T52" fmla="*/ 1 w 2292"/>
                  <a:gd name="T53" fmla="*/ 2 h 4852"/>
                  <a:gd name="T54" fmla="*/ 1 w 2292"/>
                  <a:gd name="T55" fmla="*/ 2 h 4852"/>
                  <a:gd name="T56" fmla="*/ 1 w 2292"/>
                  <a:gd name="T57" fmla="*/ 2 h 4852"/>
                  <a:gd name="T58" fmla="*/ 1 w 2292"/>
                  <a:gd name="T59" fmla="*/ 2 h 4852"/>
                  <a:gd name="T60" fmla="*/ 1 w 2292"/>
                  <a:gd name="T61" fmla="*/ 1 h 4852"/>
                  <a:gd name="T62" fmla="*/ 1 w 2292"/>
                  <a:gd name="T63" fmla="*/ 1 h 4852"/>
                  <a:gd name="T64" fmla="*/ 1 w 2292"/>
                  <a:gd name="T65" fmla="*/ 1 h 4852"/>
                  <a:gd name="T66" fmla="*/ 1 w 2292"/>
                  <a:gd name="T67" fmla="*/ 1 h 4852"/>
                  <a:gd name="T68" fmla="*/ 1 w 2292"/>
                  <a:gd name="T69" fmla="*/ 1 h 4852"/>
                  <a:gd name="T70" fmla="*/ 1 w 2292"/>
                  <a:gd name="T71" fmla="*/ 1 h 4852"/>
                  <a:gd name="T72" fmla="*/ 1 w 2292"/>
                  <a:gd name="T73" fmla="*/ 0 h 4852"/>
                  <a:gd name="T74" fmla="*/ 1 w 2292"/>
                  <a:gd name="T75" fmla="*/ 0 h 4852"/>
                  <a:gd name="T76" fmla="*/ 1 w 2292"/>
                  <a:gd name="T77" fmla="*/ 0 h 4852"/>
                  <a:gd name="T78" fmla="*/ 1 w 2292"/>
                  <a:gd name="T79" fmla="*/ 0 h 4852"/>
                  <a:gd name="T80" fmla="*/ 1 w 2292"/>
                  <a:gd name="T81" fmla="*/ 0 h 4852"/>
                  <a:gd name="T82" fmla="*/ 1 w 2292"/>
                  <a:gd name="T83" fmla="*/ 0 h 4852"/>
                  <a:gd name="T84" fmla="*/ 1 w 2292"/>
                  <a:gd name="T85" fmla="*/ 0 h 4852"/>
                  <a:gd name="T86" fmla="*/ 1 w 2292"/>
                  <a:gd name="T87" fmla="*/ 0 h 4852"/>
                  <a:gd name="T88" fmla="*/ 1 w 2292"/>
                  <a:gd name="T89" fmla="*/ 0 h 4852"/>
                  <a:gd name="T90" fmla="*/ 1 w 2292"/>
                  <a:gd name="T91" fmla="*/ 0 h 4852"/>
                  <a:gd name="T92" fmla="*/ 1 w 2292"/>
                  <a:gd name="T93" fmla="*/ 1 h 4852"/>
                  <a:gd name="T94" fmla="*/ 1 w 2292"/>
                  <a:gd name="T95" fmla="*/ 1 h 4852"/>
                  <a:gd name="T96" fmla="*/ 0 w 2292"/>
                  <a:gd name="T97" fmla="*/ 1 h 4852"/>
                  <a:gd name="T98" fmla="*/ 0 w 2292"/>
                  <a:gd name="T99" fmla="*/ 0 h 4852"/>
                  <a:gd name="T100" fmla="*/ 0 w 2292"/>
                  <a:gd name="T101" fmla="*/ 0 h 4852"/>
                  <a:gd name="T102" fmla="*/ 0 w 2292"/>
                  <a:gd name="T103" fmla="*/ 0 h 4852"/>
                  <a:gd name="T104" fmla="*/ 0 w 2292"/>
                  <a:gd name="T105" fmla="*/ 0 h 4852"/>
                  <a:gd name="T106" fmla="*/ 0 w 2292"/>
                  <a:gd name="T107" fmla="*/ 0 h 4852"/>
                  <a:gd name="T108" fmla="*/ 0 w 2292"/>
                  <a:gd name="T109" fmla="*/ 0 h 4852"/>
                  <a:gd name="T110" fmla="*/ 0 w 2292"/>
                  <a:gd name="T111" fmla="*/ 0 h 4852"/>
                  <a:gd name="T112" fmla="*/ 0 w 2292"/>
                  <a:gd name="T113" fmla="*/ 0 h 4852"/>
                  <a:gd name="T114" fmla="*/ 1 w 2292"/>
                  <a:gd name="T115" fmla="*/ 0 h 485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292"/>
                  <a:gd name="T175" fmla="*/ 0 h 4852"/>
                  <a:gd name="T176" fmla="*/ 2292 w 2292"/>
                  <a:gd name="T177" fmla="*/ 4852 h 485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292" h="4852">
                    <a:moveTo>
                      <a:pt x="323" y="1187"/>
                    </a:moveTo>
                    <a:lnTo>
                      <a:pt x="294" y="1189"/>
                    </a:lnTo>
                    <a:lnTo>
                      <a:pt x="267" y="1195"/>
                    </a:lnTo>
                    <a:lnTo>
                      <a:pt x="238" y="1205"/>
                    </a:lnTo>
                    <a:lnTo>
                      <a:pt x="209" y="1217"/>
                    </a:lnTo>
                    <a:lnTo>
                      <a:pt x="181" y="1233"/>
                    </a:lnTo>
                    <a:lnTo>
                      <a:pt x="155" y="1252"/>
                    </a:lnTo>
                    <a:lnTo>
                      <a:pt x="129" y="1272"/>
                    </a:lnTo>
                    <a:lnTo>
                      <a:pt x="105" y="1295"/>
                    </a:lnTo>
                    <a:lnTo>
                      <a:pt x="84" y="1319"/>
                    </a:lnTo>
                    <a:lnTo>
                      <a:pt x="63" y="1346"/>
                    </a:lnTo>
                    <a:lnTo>
                      <a:pt x="45" y="1375"/>
                    </a:lnTo>
                    <a:lnTo>
                      <a:pt x="29" y="1404"/>
                    </a:lnTo>
                    <a:lnTo>
                      <a:pt x="17" y="1433"/>
                    </a:lnTo>
                    <a:lnTo>
                      <a:pt x="8" y="1464"/>
                    </a:lnTo>
                    <a:lnTo>
                      <a:pt x="3" y="1494"/>
                    </a:lnTo>
                    <a:lnTo>
                      <a:pt x="0" y="1525"/>
                    </a:lnTo>
                    <a:lnTo>
                      <a:pt x="0" y="2935"/>
                    </a:lnTo>
                    <a:lnTo>
                      <a:pt x="3" y="2966"/>
                    </a:lnTo>
                    <a:lnTo>
                      <a:pt x="10" y="2998"/>
                    </a:lnTo>
                    <a:lnTo>
                      <a:pt x="21" y="3029"/>
                    </a:lnTo>
                    <a:lnTo>
                      <a:pt x="37" y="3059"/>
                    </a:lnTo>
                    <a:lnTo>
                      <a:pt x="56" y="3089"/>
                    </a:lnTo>
                    <a:lnTo>
                      <a:pt x="78" y="3117"/>
                    </a:lnTo>
                    <a:lnTo>
                      <a:pt x="102" y="3143"/>
                    </a:lnTo>
                    <a:lnTo>
                      <a:pt x="128" y="3169"/>
                    </a:lnTo>
                    <a:lnTo>
                      <a:pt x="157" y="3192"/>
                    </a:lnTo>
                    <a:lnTo>
                      <a:pt x="187" y="3212"/>
                    </a:lnTo>
                    <a:lnTo>
                      <a:pt x="217" y="3231"/>
                    </a:lnTo>
                    <a:lnTo>
                      <a:pt x="249" y="3246"/>
                    </a:lnTo>
                    <a:lnTo>
                      <a:pt x="281" y="3259"/>
                    </a:lnTo>
                    <a:lnTo>
                      <a:pt x="313" y="3269"/>
                    </a:lnTo>
                    <a:lnTo>
                      <a:pt x="343" y="3273"/>
                    </a:lnTo>
                    <a:lnTo>
                      <a:pt x="373" y="3276"/>
                    </a:lnTo>
                    <a:lnTo>
                      <a:pt x="373" y="1757"/>
                    </a:lnTo>
                    <a:lnTo>
                      <a:pt x="570" y="1758"/>
                    </a:lnTo>
                    <a:lnTo>
                      <a:pt x="574" y="4850"/>
                    </a:lnTo>
                    <a:lnTo>
                      <a:pt x="1072" y="4852"/>
                    </a:lnTo>
                    <a:lnTo>
                      <a:pt x="1070" y="2819"/>
                    </a:lnTo>
                    <a:lnTo>
                      <a:pt x="1252" y="2819"/>
                    </a:lnTo>
                    <a:lnTo>
                      <a:pt x="1252" y="2824"/>
                    </a:lnTo>
                    <a:lnTo>
                      <a:pt x="1252" y="2836"/>
                    </a:lnTo>
                    <a:lnTo>
                      <a:pt x="1252" y="2858"/>
                    </a:lnTo>
                    <a:lnTo>
                      <a:pt x="1252" y="2886"/>
                    </a:lnTo>
                    <a:lnTo>
                      <a:pt x="1252" y="2922"/>
                    </a:lnTo>
                    <a:lnTo>
                      <a:pt x="1253" y="2964"/>
                    </a:lnTo>
                    <a:lnTo>
                      <a:pt x="1253" y="3012"/>
                    </a:lnTo>
                    <a:lnTo>
                      <a:pt x="1253" y="3065"/>
                    </a:lnTo>
                    <a:lnTo>
                      <a:pt x="1253" y="3124"/>
                    </a:lnTo>
                    <a:lnTo>
                      <a:pt x="1253" y="3188"/>
                    </a:lnTo>
                    <a:lnTo>
                      <a:pt x="1255" y="3257"/>
                    </a:lnTo>
                    <a:lnTo>
                      <a:pt x="1255" y="3329"/>
                    </a:lnTo>
                    <a:lnTo>
                      <a:pt x="1255" y="3404"/>
                    </a:lnTo>
                    <a:lnTo>
                      <a:pt x="1255" y="3482"/>
                    </a:lnTo>
                    <a:lnTo>
                      <a:pt x="1256" y="3563"/>
                    </a:lnTo>
                    <a:lnTo>
                      <a:pt x="1256" y="3645"/>
                    </a:lnTo>
                    <a:lnTo>
                      <a:pt x="1256" y="3729"/>
                    </a:lnTo>
                    <a:lnTo>
                      <a:pt x="1257" y="3814"/>
                    </a:lnTo>
                    <a:lnTo>
                      <a:pt x="1257" y="3900"/>
                    </a:lnTo>
                    <a:lnTo>
                      <a:pt x="1257" y="3985"/>
                    </a:lnTo>
                    <a:lnTo>
                      <a:pt x="1257" y="4071"/>
                    </a:lnTo>
                    <a:lnTo>
                      <a:pt x="1258" y="4155"/>
                    </a:lnTo>
                    <a:lnTo>
                      <a:pt x="1258" y="4238"/>
                    </a:lnTo>
                    <a:lnTo>
                      <a:pt x="1258" y="4319"/>
                    </a:lnTo>
                    <a:lnTo>
                      <a:pt x="1258" y="4399"/>
                    </a:lnTo>
                    <a:lnTo>
                      <a:pt x="1258" y="4475"/>
                    </a:lnTo>
                    <a:lnTo>
                      <a:pt x="1259" y="4548"/>
                    </a:lnTo>
                    <a:lnTo>
                      <a:pt x="1259" y="4618"/>
                    </a:lnTo>
                    <a:lnTo>
                      <a:pt x="1259" y="4683"/>
                    </a:lnTo>
                    <a:lnTo>
                      <a:pt x="1259" y="4744"/>
                    </a:lnTo>
                    <a:lnTo>
                      <a:pt x="1259" y="4800"/>
                    </a:lnTo>
                    <a:lnTo>
                      <a:pt x="1259" y="4850"/>
                    </a:lnTo>
                    <a:lnTo>
                      <a:pt x="1721" y="4852"/>
                    </a:lnTo>
                    <a:lnTo>
                      <a:pt x="1724" y="1757"/>
                    </a:lnTo>
                    <a:lnTo>
                      <a:pt x="1920" y="1757"/>
                    </a:lnTo>
                    <a:lnTo>
                      <a:pt x="1920" y="3236"/>
                    </a:lnTo>
                    <a:lnTo>
                      <a:pt x="1949" y="3234"/>
                    </a:lnTo>
                    <a:lnTo>
                      <a:pt x="1979" y="3229"/>
                    </a:lnTo>
                    <a:lnTo>
                      <a:pt x="2010" y="3220"/>
                    </a:lnTo>
                    <a:lnTo>
                      <a:pt x="2041" y="3208"/>
                    </a:lnTo>
                    <a:lnTo>
                      <a:pt x="2074" y="3194"/>
                    </a:lnTo>
                    <a:lnTo>
                      <a:pt x="2104" y="3177"/>
                    </a:lnTo>
                    <a:lnTo>
                      <a:pt x="2134" y="3158"/>
                    </a:lnTo>
                    <a:lnTo>
                      <a:pt x="2163" y="3136"/>
                    </a:lnTo>
                    <a:lnTo>
                      <a:pt x="2190" y="3112"/>
                    </a:lnTo>
                    <a:lnTo>
                      <a:pt x="2214" y="3087"/>
                    </a:lnTo>
                    <a:lnTo>
                      <a:pt x="2236" y="3059"/>
                    </a:lnTo>
                    <a:lnTo>
                      <a:pt x="2255" y="3031"/>
                    </a:lnTo>
                    <a:lnTo>
                      <a:pt x="2270" y="3002"/>
                    </a:lnTo>
                    <a:lnTo>
                      <a:pt x="2282" y="2972"/>
                    </a:lnTo>
                    <a:lnTo>
                      <a:pt x="2290" y="2941"/>
                    </a:lnTo>
                    <a:lnTo>
                      <a:pt x="2292" y="2910"/>
                    </a:lnTo>
                    <a:lnTo>
                      <a:pt x="2292" y="1500"/>
                    </a:lnTo>
                    <a:lnTo>
                      <a:pt x="2290" y="1470"/>
                    </a:lnTo>
                    <a:lnTo>
                      <a:pt x="2285" y="1439"/>
                    </a:lnTo>
                    <a:lnTo>
                      <a:pt x="2276" y="1410"/>
                    </a:lnTo>
                    <a:lnTo>
                      <a:pt x="2265" y="1382"/>
                    </a:lnTo>
                    <a:lnTo>
                      <a:pt x="2251" y="1354"/>
                    </a:lnTo>
                    <a:lnTo>
                      <a:pt x="2234" y="1329"/>
                    </a:lnTo>
                    <a:lnTo>
                      <a:pt x="2215" y="1304"/>
                    </a:lnTo>
                    <a:lnTo>
                      <a:pt x="2194" y="1282"/>
                    </a:lnTo>
                    <a:lnTo>
                      <a:pt x="2171" y="1262"/>
                    </a:lnTo>
                    <a:lnTo>
                      <a:pt x="2146" y="1242"/>
                    </a:lnTo>
                    <a:lnTo>
                      <a:pt x="2121" y="1227"/>
                    </a:lnTo>
                    <a:lnTo>
                      <a:pt x="2093" y="1212"/>
                    </a:lnTo>
                    <a:lnTo>
                      <a:pt x="2065" y="1201"/>
                    </a:lnTo>
                    <a:lnTo>
                      <a:pt x="2038" y="1194"/>
                    </a:lnTo>
                    <a:lnTo>
                      <a:pt x="2009" y="1188"/>
                    </a:lnTo>
                    <a:lnTo>
                      <a:pt x="1980" y="1187"/>
                    </a:lnTo>
                    <a:lnTo>
                      <a:pt x="323" y="1187"/>
                    </a:lnTo>
                    <a:close/>
                    <a:moveTo>
                      <a:pt x="1106" y="0"/>
                    </a:moveTo>
                    <a:lnTo>
                      <a:pt x="1153" y="3"/>
                    </a:lnTo>
                    <a:lnTo>
                      <a:pt x="1199" y="10"/>
                    </a:lnTo>
                    <a:lnTo>
                      <a:pt x="1244" y="23"/>
                    </a:lnTo>
                    <a:lnTo>
                      <a:pt x="1286" y="40"/>
                    </a:lnTo>
                    <a:lnTo>
                      <a:pt x="1326" y="60"/>
                    </a:lnTo>
                    <a:lnTo>
                      <a:pt x="1364" y="86"/>
                    </a:lnTo>
                    <a:lnTo>
                      <a:pt x="1399" y="115"/>
                    </a:lnTo>
                    <a:lnTo>
                      <a:pt x="1432" y="147"/>
                    </a:lnTo>
                    <a:lnTo>
                      <a:pt x="1462" y="183"/>
                    </a:lnTo>
                    <a:lnTo>
                      <a:pt x="1488" y="222"/>
                    </a:lnTo>
                    <a:lnTo>
                      <a:pt x="1511" y="263"/>
                    </a:lnTo>
                    <a:lnTo>
                      <a:pt x="1531" y="306"/>
                    </a:lnTo>
                    <a:lnTo>
                      <a:pt x="1546" y="353"/>
                    </a:lnTo>
                    <a:lnTo>
                      <a:pt x="1557" y="400"/>
                    </a:lnTo>
                    <a:lnTo>
                      <a:pt x="1564" y="451"/>
                    </a:lnTo>
                    <a:lnTo>
                      <a:pt x="1567" y="501"/>
                    </a:lnTo>
                    <a:lnTo>
                      <a:pt x="1564" y="552"/>
                    </a:lnTo>
                    <a:lnTo>
                      <a:pt x="1557" y="603"/>
                    </a:lnTo>
                    <a:lnTo>
                      <a:pt x="1546" y="651"/>
                    </a:lnTo>
                    <a:lnTo>
                      <a:pt x="1531" y="697"/>
                    </a:lnTo>
                    <a:lnTo>
                      <a:pt x="1511" y="740"/>
                    </a:lnTo>
                    <a:lnTo>
                      <a:pt x="1488" y="782"/>
                    </a:lnTo>
                    <a:lnTo>
                      <a:pt x="1462" y="821"/>
                    </a:lnTo>
                    <a:lnTo>
                      <a:pt x="1432" y="857"/>
                    </a:lnTo>
                    <a:lnTo>
                      <a:pt x="1399" y="889"/>
                    </a:lnTo>
                    <a:lnTo>
                      <a:pt x="1364" y="918"/>
                    </a:lnTo>
                    <a:lnTo>
                      <a:pt x="1326" y="944"/>
                    </a:lnTo>
                    <a:lnTo>
                      <a:pt x="1286" y="965"/>
                    </a:lnTo>
                    <a:lnTo>
                      <a:pt x="1244" y="982"/>
                    </a:lnTo>
                    <a:lnTo>
                      <a:pt x="1199" y="994"/>
                    </a:lnTo>
                    <a:lnTo>
                      <a:pt x="1153" y="1003"/>
                    </a:lnTo>
                    <a:lnTo>
                      <a:pt x="1106" y="1005"/>
                    </a:lnTo>
                    <a:lnTo>
                      <a:pt x="1059" y="1003"/>
                    </a:lnTo>
                    <a:lnTo>
                      <a:pt x="1014" y="994"/>
                    </a:lnTo>
                    <a:lnTo>
                      <a:pt x="970" y="982"/>
                    </a:lnTo>
                    <a:lnTo>
                      <a:pt x="928" y="965"/>
                    </a:lnTo>
                    <a:lnTo>
                      <a:pt x="887" y="944"/>
                    </a:lnTo>
                    <a:lnTo>
                      <a:pt x="850" y="918"/>
                    </a:lnTo>
                    <a:lnTo>
                      <a:pt x="814" y="889"/>
                    </a:lnTo>
                    <a:lnTo>
                      <a:pt x="781" y="857"/>
                    </a:lnTo>
                    <a:lnTo>
                      <a:pt x="751" y="821"/>
                    </a:lnTo>
                    <a:lnTo>
                      <a:pt x="725" y="782"/>
                    </a:lnTo>
                    <a:lnTo>
                      <a:pt x="702" y="740"/>
                    </a:lnTo>
                    <a:lnTo>
                      <a:pt x="681" y="697"/>
                    </a:lnTo>
                    <a:lnTo>
                      <a:pt x="666" y="651"/>
                    </a:lnTo>
                    <a:lnTo>
                      <a:pt x="655" y="603"/>
                    </a:lnTo>
                    <a:lnTo>
                      <a:pt x="647" y="552"/>
                    </a:lnTo>
                    <a:lnTo>
                      <a:pt x="645" y="501"/>
                    </a:lnTo>
                    <a:lnTo>
                      <a:pt x="647" y="451"/>
                    </a:lnTo>
                    <a:lnTo>
                      <a:pt x="655" y="400"/>
                    </a:lnTo>
                    <a:lnTo>
                      <a:pt x="666" y="353"/>
                    </a:lnTo>
                    <a:lnTo>
                      <a:pt x="681" y="306"/>
                    </a:lnTo>
                    <a:lnTo>
                      <a:pt x="702" y="263"/>
                    </a:lnTo>
                    <a:lnTo>
                      <a:pt x="725" y="222"/>
                    </a:lnTo>
                    <a:lnTo>
                      <a:pt x="751" y="183"/>
                    </a:lnTo>
                    <a:lnTo>
                      <a:pt x="781" y="147"/>
                    </a:lnTo>
                    <a:lnTo>
                      <a:pt x="814" y="115"/>
                    </a:lnTo>
                    <a:lnTo>
                      <a:pt x="850" y="86"/>
                    </a:lnTo>
                    <a:lnTo>
                      <a:pt x="887" y="60"/>
                    </a:lnTo>
                    <a:lnTo>
                      <a:pt x="928" y="40"/>
                    </a:lnTo>
                    <a:lnTo>
                      <a:pt x="970" y="23"/>
                    </a:lnTo>
                    <a:lnTo>
                      <a:pt x="1014" y="10"/>
                    </a:lnTo>
                    <a:lnTo>
                      <a:pt x="1059" y="3"/>
                    </a:lnTo>
                    <a:lnTo>
                      <a:pt x="1106" y="0"/>
                    </a:lnTo>
                    <a:close/>
                  </a:path>
                </a:pathLst>
              </a:custGeom>
              <a:solidFill>
                <a:schemeClr val="hlink"/>
              </a:solidFill>
              <a:ln w="9525" cap="flat" cmpd="sng">
                <a:solidFill>
                  <a:srgbClr val="777777"/>
                </a:solidFill>
                <a:prstDash val="solid"/>
                <a:round/>
                <a:headEnd type="none" w="med" len="med"/>
                <a:tailEnd type="none" w="med" len="med"/>
              </a:ln>
            </p:spPr>
            <p:txBody>
              <a:bodyPr/>
              <a:lstStyle/>
              <a:p>
                <a:endParaRPr lang="fr-FR" dirty="0">
                  <a:latin typeface="Calibri" panose="020F0502020204030204" pitchFamily="34" charset="0"/>
                </a:endParaRPr>
              </a:p>
            </p:txBody>
          </p:sp>
          <p:sp>
            <p:nvSpPr>
              <p:cNvPr id="48186" name="Freeform 47"/>
              <p:cNvSpPr>
                <a:spLocks noEditPoints="1"/>
              </p:cNvSpPr>
              <p:nvPr/>
            </p:nvSpPr>
            <p:spPr bwMode="auto">
              <a:xfrm>
                <a:off x="4864" y="1541"/>
                <a:ext cx="190" cy="401"/>
              </a:xfrm>
              <a:custGeom>
                <a:avLst/>
                <a:gdLst>
                  <a:gd name="T0" fmla="*/ 0 w 2292"/>
                  <a:gd name="T1" fmla="*/ 1 h 4852"/>
                  <a:gd name="T2" fmla="*/ 0 w 2292"/>
                  <a:gd name="T3" fmla="*/ 1 h 4852"/>
                  <a:gd name="T4" fmla="*/ 0 w 2292"/>
                  <a:gd name="T5" fmla="*/ 1 h 4852"/>
                  <a:gd name="T6" fmla="*/ 0 w 2292"/>
                  <a:gd name="T7" fmla="*/ 1 h 4852"/>
                  <a:gd name="T8" fmla="*/ 0 w 2292"/>
                  <a:gd name="T9" fmla="*/ 1 h 4852"/>
                  <a:gd name="T10" fmla="*/ 0 w 2292"/>
                  <a:gd name="T11" fmla="*/ 2 h 4852"/>
                  <a:gd name="T12" fmla="*/ 0 w 2292"/>
                  <a:gd name="T13" fmla="*/ 2 h 4852"/>
                  <a:gd name="T14" fmla="*/ 0 w 2292"/>
                  <a:gd name="T15" fmla="*/ 2 h 4852"/>
                  <a:gd name="T16" fmla="*/ 0 w 2292"/>
                  <a:gd name="T17" fmla="*/ 2 h 4852"/>
                  <a:gd name="T18" fmla="*/ 0 w 2292"/>
                  <a:gd name="T19" fmla="*/ 2 h 4852"/>
                  <a:gd name="T20" fmla="*/ 0 w 2292"/>
                  <a:gd name="T21" fmla="*/ 2 h 4852"/>
                  <a:gd name="T22" fmla="*/ 0 w 2292"/>
                  <a:gd name="T23" fmla="*/ 1 h 4852"/>
                  <a:gd name="T24" fmla="*/ 1 w 2292"/>
                  <a:gd name="T25" fmla="*/ 2 h 4852"/>
                  <a:gd name="T26" fmla="*/ 1 w 2292"/>
                  <a:gd name="T27" fmla="*/ 2 h 4852"/>
                  <a:gd name="T28" fmla="*/ 1 w 2292"/>
                  <a:gd name="T29" fmla="*/ 2 h 4852"/>
                  <a:gd name="T30" fmla="*/ 1 w 2292"/>
                  <a:gd name="T31" fmla="*/ 2 h 4852"/>
                  <a:gd name="T32" fmla="*/ 1 w 2292"/>
                  <a:gd name="T33" fmla="*/ 2 h 4852"/>
                  <a:gd name="T34" fmla="*/ 1 w 2292"/>
                  <a:gd name="T35" fmla="*/ 2 h 4852"/>
                  <a:gd name="T36" fmla="*/ 1 w 2292"/>
                  <a:gd name="T37" fmla="*/ 2 h 4852"/>
                  <a:gd name="T38" fmla="*/ 1 w 2292"/>
                  <a:gd name="T39" fmla="*/ 2 h 4852"/>
                  <a:gd name="T40" fmla="*/ 1 w 2292"/>
                  <a:gd name="T41" fmla="*/ 2 h 4852"/>
                  <a:gd name="T42" fmla="*/ 1 w 2292"/>
                  <a:gd name="T43" fmla="*/ 3 h 4852"/>
                  <a:gd name="T44" fmla="*/ 1 w 2292"/>
                  <a:gd name="T45" fmla="*/ 3 h 4852"/>
                  <a:gd name="T46" fmla="*/ 1 w 2292"/>
                  <a:gd name="T47" fmla="*/ 3 h 4852"/>
                  <a:gd name="T48" fmla="*/ 1 w 2292"/>
                  <a:gd name="T49" fmla="*/ 1 h 4852"/>
                  <a:gd name="T50" fmla="*/ 1 w 2292"/>
                  <a:gd name="T51" fmla="*/ 2 h 4852"/>
                  <a:gd name="T52" fmla="*/ 1 w 2292"/>
                  <a:gd name="T53" fmla="*/ 2 h 4852"/>
                  <a:gd name="T54" fmla="*/ 1 w 2292"/>
                  <a:gd name="T55" fmla="*/ 2 h 4852"/>
                  <a:gd name="T56" fmla="*/ 1 w 2292"/>
                  <a:gd name="T57" fmla="*/ 2 h 4852"/>
                  <a:gd name="T58" fmla="*/ 1 w 2292"/>
                  <a:gd name="T59" fmla="*/ 2 h 4852"/>
                  <a:gd name="T60" fmla="*/ 1 w 2292"/>
                  <a:gd name="T61" fmla="*/ 1 h 4852"/>
                  <a:gd name="T62" fmla="*/ 1 w 2292"/>
                  <a:gd name="T63" fmla="*/ 1 h 4852"/>
                  <a:gd name="T64" fmla="*/ 1 w 2292"/>
                  <a:gd name="T65" fmla="*/ 1 h 4852"/>
                  <a:gd name="T66" fmla="*/ 1 w 2292"/>
                  <a:gd name="T67" fmla="*/ 1 h 4852"/>
                  <a:gd name="T68" fmla="*/ 1 w 2292"/>
                  <a:gd name="T69" fmla="*/ 1 h 4852"/>
                  <a:gd name="T70" fmla="*/ 1 w 2292"/>
                  <a:gd name="T71" fmla="*/ 1 h 4852"/>
                  <a:gd name="T72" fmla="*/ 1 w 2292"/>
                  <a:gd name="T73" fmla="*/ 0 h 4852"/>
                  <a:gd name="T74" fmla="*/ 1 w 2292"/>
                  <a:gd name="T75" fmla="*/ 0 h 4852"/>
                  <a:gd name="T76" fmla="*/ 1 w 2292"/>
                  <a:gd name="T77" fmla="*/ 0 h 4852"/>
                  <a:gd name="T78" fmla="*/ 1 w 2292"/>
                  <a:gd name="T79" fmla="*/ 0 h 4852"/>
                  <a:gd name="T80" fmla="*/ 1 w 2292"/>
                  <a:gd name="T81" fmla="*/ 0 h 4852"/>
                  <a:gd name="T82" fmla="*/ 1 w 2292"/>
                  <a:gd name="T83" fmla="*/ 0 h 4852"/>
                  <a:gd name="T84" fmla="*/ 1 w 2292"/>
                  <a:gd name="T85" fmla="*/ 0 h 4852"/>
                  <a:gd name="T86" fmla="*/ 1 w 2292"/>
                  <a:gd name="T87" fmla="*/ 0 h 4852"/>
                  <a:gd name="T88" fmla="*/ 1 w 2292"/>
                  <a:gd name="T89" fmla="*/ 0 h 4852"/>
                  <a:gd name="T90" fmla="*/ 1 w 2292"/>
                  <a:gd name="T91" fmla="*/ 0 h 4852"/>
                  <a:gd name="T92" fmla="*/ 1 w 2292"/>
                  <a:gd name="T93" fmla="*/ 1 h 4852"/>
                  <a:gd name="T94" fmla="*/ 1 w 2292"/>
                  <a:gd name="T95" fmla="*/ 1 h 4852"/>
                  <a:gd name="T96" fmla="*/ 0 w 2292"/>
                  <a:gd name="T97" fmla="*/ 1 h 4852"/>
                  <a:gd name="T98" fmla="*/ 0 w 2292"/>
                  <a:gd name="T99" fmla="*/ 0 h 4852"/>
                  <a:gd name="T100" fmla="*/ 0 w 2292"/>
                  <a:gd name="T101" fmla="*/ 0 h 4852"/>
                  <a:gd name="T102" fmla="*/ 0 w 2292"/>
                  <a:gd name="T103" fmla="*/ 0 h 4852"/>
                  <a:gd name="T104" fmla="*/ 0 w 2292"/>
                  <a:gd name="T105" fmla="*/ 0 h 4852"/>
                  <a:gd name="T106" fmla="*/ 0 w 2292"/>
                  <a:gd name="T107" fmla="*/ 0 h 4852"/>
                  <a:gd name="T108" fmla="*/ 0 w 2292"/>
                  <a:gd name="T109" fmla="*/ 0 h 4852"/>
                  <a:gd name="T110" fmla="*/ 0 w 2292"/>
                  <a:gd name="T111" fmla="*/ 0 h 4852"/>
                  <a:gd name="T112" fmla="*/ 0 w 2292"/>
                  <a:gd name="T113" fmla="*/ 0 h 4852"/>
                  <a:gd name="T114" fmla="*/ 1 w 2292"/>
                  <a:gd name="T115" fmla="*/ 0 h 485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292"/>
                  <a:gd name="T175" fmla="*/ 0 h 4852"/>
                  <a:gd name="T176" fmla="*/ 2292 w 2292"/>
                  <a:gd name="T177" fmla="*/ 4852 h 485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292" h="4852">
                    <a:moveTo>
                      <a:pt x="323" y="1187"/>
                    </a:moveTo>
                    <a:lnTo>
                      <a:pt x="294" y="1189"/>
                    </a:lnTo>
                    <a:lnTo>
                      <a:pt x="267" y="1195"/>
                    </a:lnTo>
                    <a:lnTo>
                      <a:pt x="238" y="1205"/>
                    </a:lnTo>
                    <a:lnTo>
                      <a:pt x="209" y="1217"/>
                    </a:lnTo>
                    <a:lnTo>
                      <a:pt x="181" y="1233"/>
                    </a:lnTo>
                    <a:lnTo>
                      <a:pt x="155" y="1252"/>
                    </a:lnTo>
                    <a:lnTo>
                      <a:pt x="129" y="1272"/>
                    </a:lnTo>
                    <a:lnTo>
                      <a:pt x="105" y="1295"/>
                    </a:lnTo>
                    <a:lnTo>
                      <a:pt x="84" y="1319"/>
                    </a:lnTo>
                    <a:lnTo>
                      <a:pt x="63" y="1346"/>
                    </a:lnTo>
                    <a:lnTo>
                      <a:pt x="45" y="1375"/>
                    </a:lnTo>
                    <a:lnTo>
                      <a:pt x="29" y="1404"/>
                    </a:lnTo>
                    <a:lnTo>
                      <a:pt x="17" y="1433"/>
                    </a:lnTo>
                    <a:lnTo>
                      <a:pt x="8" y="1464"/>
                    </a:lnTo>
                    <a:lnTo>
                      <a:pt x="3" y="1494"/>
                    </a:lnTo>
                    <a:lnTo>
                      <a:pt x="0" y="1525"/>
                    </a:lnTo>
                    <a:lnTo>
                      <a:pt x="0" y="2935"/>
                    </a:lnTo>
                    <a:lnTo>
                      <a:pt x="3" y="2966"/>
                    </a:lnTo>
                    <a:lnTo>
                      <a:pt x="10" y="2998"/>
                    </a:lnTo>
                    <a:lnTo>
                      <a:pt x="21" y="3029"/>
                    </a:lnTo>
                    <a:lnTo>
                      <a:pt x="37" y="3059"/>
                    </a:lnTo>
                    <a:lnTo>
                      <a:pt x="56" y="3089"/>
                    </a:lnTo>
                    <a:lnTo>
                      <a:pt x="78" y="3117"/>
                    </a:lnTo>
                    <a:lnTo>
                      <a:pt x="102" y="3143"/>
                    </a:lnTo>
                    <a:lnTo>
                      <a:pt x="128" y="3169"/>
                    </a:lnTo>
                    <a:lnTo>
                      <a:pt x="157" y="3192"/>
                    </a:lnTo>
                    <a:lnTo>
                      <a:pt x="187" y="3212"/>
                    </a:lnTo>
                    <a:lnTo>
                      <a:pt x="217" y="3231"/>
                    </a:lnTo>
                    <a:lnTo>
                      <a:pt x="249" y="3246"/>
                    </a:lnTo>
                    <a:lnTo>
                      <a:pt x="281" y="3259"/>
                    </a:lnTo>
                    <a:lnTo>
                      <a:pt x="313" y="3269"/>
                    </a:lnTo>
                    <a:lnTo>
                      <a:pt x="343" y="3273"/>
                    </a:lnTo>
                    <a:lnTo>
                      <a:pt x="373" y="3276"/>
                    </a:lnTo>
                    <a:lnTo>
                      <a:pt x="373" y="1757"/>
                    </a:lnTo>
                    <a:lnTo>
                      <a:pt x="570" y="1758"/>
                    </a:lnTo>
                    <a:lnTo>
                      <a:pt x="574" y="4850"/>
                    </a:lnTo>
                    <a:lnTo>
                      <a:pt x="1072" y="4852"/>
                    </a:lnTo>
                    <a:lnTo>
                      <a:pt x="1070" y="2819"/>
                    </a:lnTo>
                    <a:lnTo>
                      <a:pt x="1252" y="2819"/>
                    </a:lnTo>
                    <a:lnTo>
                      <a:pt x="1252" y="2824"/>
                    </a:lnTo>
                    <a:lnTo>
                      <a:pt x="1252" y="2836"/>
                    </a:lnTo>
                    <a:lnTo>
                      <a:pt x="1252" y="2858"/>
                    </a:lnTo>
                    <a:lnTo>
                      <a:pt x="1252" y="2886"/>
                    </a:lnTo>
                    <a:lnTo>
                      <a:pt x="1252" y="2922"/>
                    </a:lnTo>
                    <a:lnTo>
                      <a:pt x="1253" y="2964"/>
                    </a:lnTo>
                    <a:lnTo>
                      <a:pt x="1253" y="3012"/>
                    </a:lnTo>
                    <a:lnTo>
                      <a:pt x="1253" y="3065"/>
                    </a:lnTo>
                    <a:lnTo>
                      <a:pt x="1253" y="3124"/>
                    </a:lnTo>
                    <a:lnTo>
                      <a:pt x="1253" y="3188"/>
                    </a:lnTo>
                    <a:lnTo>
                      <a:pt x="1255" y="3257"/>
                    </a:lnTo>
                    <a:lnTo>
                      <a:pt x="1255" y="3329"/>
                    </a:lnTo>
                    <a:lnTo>
                      <a:pt x="1255" y="3404"/>
                    </a:lnTo>
                    <a:lnTo>
                      <a:pt x="1255" y="3482"/>
                    </a:lnTo>
                    <a:lnTo>
                      <a:pt x="1256" y="3563"/>
                    </a:lnTo>
                    <a:lnTo>
                      <a:pt x="1256" y="3645"/>
                    </a:lnTo>
                    <a:lnTo>
                      <a:pt x="1256" y="3729"/>
                    </a:lnTo>
                    <a:lnTo>
                      <a:pt x="1257" y="3814"/>
                    </a:lnTo>
                    <a:lnTo>
                      <a:pt x="1257" y="3900"/>
                    </a:lnTo>
                    <a:lnTo>
                      <a:pt x="1257" y="3985"/>
                    </a:lnTo>
                    <a:lnTo>
                      <a:pt x="1257" y="4071"/>
                    </a:lnTo>
                    <a:lnTo>
                      <a:pt x="1258" y="4155"/>
                    </a:lnTo>
                    <a:lnTo>
                      <a:pt x="1258" y="4238"/>
                    </a:lnTo>
                    <a:lnTo>
                      <a:pt x="1258" y="4319"/>
                    </a:lnTo>
                    <a:lnTo>
                      <a:pt x="1258" y="4399"/>
                    </a:lnTo>
                    <a:lnTo>
                      <a:pt x="1258" y="4475"/>
                    </a:lnTo>
                    <a:lnTo>
                      <a:pt x="1259" y="4548"/>
                    </a:lnTo>
                    <a:lnTo>
                      <a:pt x="1259" y="4618"/>
                    </a:lnTo>
                    <a:lnTo>
                      <a:pt x="1259" y="4683"/>
                    </a:lnTo>
                    <a:lnTo>
                      <a:pt x="1259" y="4744"/>
                    </a:lnTo>
                    <a:lnTo>
                      <a:pt x="1259" y="4800"/>
                    </a:lnTo>
                    <a:lnTo>
                      <a:pt x="1259" y="4850"/>
                    </a:lnTo>
                    <a:lnTo>
                      <a:pt x="1721" y="4852"/>
                    </a:lnTo>
                    <a:lnTo>
                      <a:pt x="1724" y="1757"/>
                    </a:lnTo>
                    <a:lnTo>
                      <a:pt x="1920" y="1757"/>
                    </a:lnTo>
                    <a:lnTo>
                      <a:pt x="1920" y="3236"/>
                    </a:lnTo>
                    <a:lnTo>
                      <a:pt x="1949" y="3234"/>
                    </a:lnTo>
                    <a:lnTo>
                      <a:pt x="1979" y="3229"/>
                    </a:lnTo>
                    <a:lnTo>
                      <a:pt x="2010" y="3220"/>
                    </a:lnTo>
                    <a:lnTo>
                      <a:pt x="2041" y="3208"/>
                    </a:lnTo>
                    <a:lnTo>
                      <a:pt x="2074" y="3194"/>
                    </a:lnTo>
                    <a:lnTo>
                      <a:pt x="2104" y="3177"/>
                    </a:lnTo>
                    <a:lnTo>
                      <a:pt x="2134" y="3158"/>
                    </a:lnTo>
                    <a:lnTo>
                      <a:pt x="2163" y="3136"/>
                    </a:lnTo>
                    <a:lnTo>
                      <a:pt x="2190" y="3112"/>
                    </a:lnTo>
                    <a:lnTo>
                      <a:pt x="2214" y="3087"/>
                    </a:lnTo>
                    <a:lnTo>
                      <a:pt x="2236" y="3059"/>
                    </a:lnTo>
                    <a:lnTo>
                      <a:pt x="2255" y="3031"/>
                    </a:lnTo>
                    <a:lnTo>
                      <a:pt x="2270" y="3002"/>
                    </a:lnTo>
                    <a:lnTo>
                      <a:pt x="2282" y="2972"/>
                    </a:lnTo>
                    <a:lnTo>
                      <a:pt x="2290" y="2941"/>
                    </a:lnTo>
                    <a:lnTo>
                      <a:pt x="2292" y="2910"/>
                    </a:lnTo>
                    <a:lnTo>
                      <a:pt x="2292" y="1500"/>
                    </a:lnTo>
                    <a:lnTo>
                      <a:pt x="2290" y="1470"/>
                    </a:lnTo>
                    <a:lnTo>
                      <a:pt x="2285" y="1439"/>
                    </a:lnTo>
                    <a:lnTo>
                      <a:pt x="2276" y="1410"/>
                    </a:lnTo>
                    <a:lnTo>
                      <a:pt x="2265" y="1382"/>
                    </a:lnTo>
                    <a:lnTo>
                      <a:pt x="2251" y="1354"/>
                    </a:lnTo>
                    <a:lnTo>
                      <a:pt x="2234" y="1329"/>
                    </a:lnTo>
                    <a:lnTo>
                      <a:pt x="2215" y="1304"/>
                    </a:lnTo>
                    <a:lnTo>
                      <a:pt x="2194" y="1282"/>
                    </a:lnTo>
                    <a:lnTo>
                      <a:pt x="2171" y="1262"/>
                    </a:lnTo>
                    <a:lnTo>
                      <a:pt x="2146" y="1242"/>
                    </a:lnTo>
                    <a:lnTo>
                      <a:pt x="2121" y="1227"/>
                    </a:lnTo>
                    <a:lnTo>
                      <a:pt x="2093" y="1212"/>
                    </a:lnTo>
                    <a:lnTo>
                      <a:pt x="2065" y="1201"/>
                    </a:lnTo>
                    <a:lnTo>
                      <a:pt x="2038" y="1194"/>
                    </a:lnTo>
                    <a:lnTo>
                      <a:pt x="2009" y="1188"/>
                    </a:lnTo>
                    <a:lnTo>
                      <a:pt x="1980" y="1187"/>
                    </a:lnTo>
                    <a:lnTo>
                      <a:pt x="323" y="1187"/>
                    </a:lnTo>
                    <a:close/>
                    <a:moveTo>
                      <a:pt x="1106" y="0"/>
                    </a:moveTo>
                    <a:lnTo>
                      <a:pt x="1153" y="3"/>
                    </a:lnTo>
                    <a:lnTo>
                      <a:pt x="1199" y="10"/>
                    </a:lnTo>
                    <a:lnTo>
                      <a:pt x="1244" y="23"/>
                    </a:lnTo>
                    <a:lnTo>
                      <a:pt x="1286" y="40"/>
                    </a:lnTo>
                    <a:lnTo>
                      <a:pt x="1326" y="60"/>
                    </a:lnTo>
                    <a:lnTo>
                      <a:pt x="1364" y="86"/>
                    </a:lnTo>
                    <a:lnTo>
                      <a:pt x="1399" y="115"/>
                    </a:lnTo>
                    <a:lnTo>
                      <a:pt x="1432" y="147"/>
                    </a:lnTo>
                    <a:lnTo>
                      <a:pt x="1462" y="183"/>
                    </a:lnTo>
                    <a:lnTo>
                      <a:pt x="1488" y="222"/>
                    </a:lnTo>
                    <a:lnTo>
                      <a:pt x="1511" y="263"/>
                    </a:lnTo>
                    <a:lnTo>
                      <a:pt x="1531" y="306"/>
                    </a:lnTo>
                    <a:lnTo>
                      <a:pt x="1546" y="353"/>
                    </a:lnTo>
                    <a:lnTo>
                      <a:pt x="1557" y="400"/>
                    </a:lnTo>
                    <a:lnTo>
                      <a:pt x="1564" y="451"/>
                    </a:lnTo>
                    <a:lnTo>
                      <a:pt x="1567" y="501"/>
                    </a:lnTo>
                    <a:lnTo>
                      <a:pt x="1564" y="552"/>
                    </a:lnTo>
                    <a:lnTo>
                      <a:pt x="1557" y="603"/>
                    </a:lnTo>
                    <a:lnTo>
                      <a:pt x="1546" y="651"/>
                    </a:lnTo>
                    <a:lnTo>
                      <a:pt x="1531" y="697"/>
                    </a:lnTo>
                    <a:lnTo>
                      <a:pt x="1511" y="740"/>
                    </a:lnTo>
                    <a:lnTo>
                      <a:pt x="1488" y="782"/>
                    </a:lnTo>
                    <a:lnTo>
                      <a:pt x="1462" y="821"/>
                    </a:lnTo>
                    <a:lnTo>
                      <a:pt x="1432" y="857"/>
                    </a:lnTo>
                    <a:lnTo>
                      <a:pt x="1399" y="889"/>
                    </a:lnTo>
                    <a:lnTo>
                      <a:pt x="1364" y="918"/>
                    </a:lnTo>
                    <a:lnTo>
                      <a:pt x="1326" y="944"/>
                    </a:lnTo>
                    <a:lnTo>
                      <a:pt x="1286" y="965"/>
                    </a:lnTo>
                    <a:lnTo>
                      <a:pt x="1244" y="982"/>
                    </a:lnTo>
                    <a:lnTo>
                      <a:pt x="1199" y="994"/>
                    </a:lnTo>
                    <a:lnTo>
                      <a:pt x="1153" y="1003"/>
                    </a:lnTo>
                    <a:lnTo>
                      <a:pt x="1106" y="1005"/>
                    </a:lnTo>
                    <a:lnTo>
                      <a:pt x="1059" y="1003"/>
                    </a:lnTo>
                    <a:lnTo>
                      <a:pt x="1014" y="994"/>
                    </a:lnTo>
                    <a:lnTo>
                      <a:pt x="970" y="982"/>
                    </a:lnTo>
                    <a:lnTo>
                      <a:pt x="928" y="965"/>
                    </a:lnTo>
                    <a:lnTo>
                      <a:pt x="887" y="944"/>
                    </a:lnTo>
                    <a:lnTo>
                      <a:pt x="850" y="918"/>
                    </a:lnTo>
                    <a:lnTo>
                      <a:pt x="814" y="889"/>
                    </a:lnTo>
                    <a:lnTo>
                      <a:pt x="781" y="857"/>
                    </a:lnTo>
                    <a:lnTo>
                      <a:pt x="751" y="821"/>
                    </a:lnTo>
                    <a:lnTo>
                      <a:pt x="725" y="782"/>
                    </a:lnTo>
                    <a:lnTo>
                      <a:pt x="702" y="740"/>
                    </a:lnTo>
                    <a:lnTo>
                      <a:pt x="681" y="697"/>
                    </a:lnTo>
                    <a:lnTo>
                      <a:pt x="666" y="651"/>
                    </a:lnTo>
                    <a:lnTo>
                      <a:pt x="655" y="603"/>
                    </a:lnTo>
                    <a:lnTo>
                      <a:pt x="647" y="552"/>
                    </a:lnTo>
                    <a:lnTo>
                      <a:pt x="645" y="501"/>
                    </a:lnTo>
                    <a:lnTo>
                      <a:pt x="647" y="451"/>
                    </a:lnTo>
                    <a:lnTo>
                      <a:pt x="655" y="400"/>
                    </a:lnTo>
                    <a:lnTo>
                      <a:pt x="666" y="353"/>
                    </a:lnTo>
                    <a:lnTo>
                      <a:pt x="681" y="306"/>
                    </a:lnTo>
                    <a:lnTo>
                      <a:pt x="702" y="263"/>
                    </a:lnTo>
                    <a:lnTo>
                      <a:pt x="725" y="222"/>
                    </a:lnTo>
                    <a:lnTo>
                      <a:pt x="751" y="183"/>
                    </a:lnTo>
                    <a:lnTo>
                      <a:pt x="781" y="147"/>
                    </a:lnTo>
                    <a:lnTo>
                      <a:pt x="814" y="115"/>
                    </a:lnTo>
                    <a:lnTo>
                      <a:pt x="850" y="86"/>
                    </a:lnTo>
                    <a:lnTo>
                      <a:pt x="887" y="60"/>
                    </a:lnTo>
                    <a:lnTo>
                      <a:pt x="928" y="40"/>
                    </a:lnTo>
                    <a:lnTo>
                      <a:pt x="970" y="23"/>
                    </a:lnTo>
                    <a:lnTo>
                      <a:pt x="1014" y="10"/>
                    </a:lnTo>
                    <a:lnTo>
                      <a:pt x="1059" y="3"/>
                    </a:lnTo>
                    <a:lnTo>
                      <a:pt x="1106" y="0"/>
                    </a:lnTo>
                    <a:close/>
                  </a:path>
                </a:pathLst>
              </a:custGeom>
              <a:solidFill>
                <a:schemeClr val="bg2"/>
              </a:solidFill>
              <a:ln w="9525">
                <a:solidFill>
                  <a:srgbClr val="777777"/>
                </a:solidFill>
                <a:round/>
                <a:headEnd/>
                <a:tailEnd/>
              </a:ln>
            </p:spPr>
            <p:txBody>
              <a:bodyPr/>
              <a:lstStyle/>
              <a:p>
                <a:endParaRPr lang="fr-FR" dirty="0">
                  <a:latin typeface="Calibri" panose="020F0502020204030204" pitchFamily="34" charset="0"/>
                </a:endParaRPr>
              </a:p>
            </p:txBody>
          </p:sp>
        </p:grpSp>
        <p:sp>
          <p:nvSpPr>
            <p:cNvPr id="48155" name="Freeform 48"/>
            <p:cNvSpPr>
              <a:spLocks noEditPoints="1"/>
            </p:cNvSpPr>
            <p:nvPr/>
          </p:nvSpPr>
          <p:spPr bwMode="auto">
            <a:xfrm>
              <a:off x="2535" y="3077"/>
              <a:ext cx="171" cy="361"/>
            </a:xfrm>
            <a:custGeom>
              <a:avLst/>
              <a:gdLst>
                <a:gd name="T0" fmla="*/ 0 w 2292"/>
                <a:gd name="T1" fmla="*/ 1 h 4852"/>
                <a:gd name="T2" fmla="*/ 0 w 2292"/>
                <a:gd name="T3" fmla="*/ 1 h 4852"/>
                <a:gd name="T4" fmla="*/ 0 w 2292"/>
                <a:gd name="T5" fmla="*/ 1 h 4852"/>
                <a:gd name="T6" fmla="*/ 0 w 2292"/>
                <a:gd name="T7" fmla="*/ 1 h 4852"/>
                <a:gd name="T8" fmla="*/ 0 w 2292"/>
                <a:gd name="T9" fmla="*/ 1 h 4852"/>
                <a:gd name="T10" fmla="*/ 0 w 2292"/>
                <a:gd name="T11" fmla="*/ 1 h 4852"/>
                <a:gd name="T12" fmla="*/ 0 w 2292"/>
                <a:gd name="T13" fmla="*/ 1 h 4852"/>
                <a:gd name="T14" fmla="*/ 0 w 2292"/>
                <a:gd name="T15" fmla="*/ 1 h 4852"/>
                <a:gd name="T16" fmla="*/ 0 w 2292"/>
                <a:gd name="T17" fmla="*/ 1 h 4852"/>
                <a:gd name="T18" fmla="*/ 0 w 2292"/>
                <a:gd name="T19" fmla="*/ 1 h 4852"/>
                <a:gd name="T20" fmla="*/ 0 w 2292"/>
                <a:gd name="T21" fmla="*/ 1 h 4852"/>
                <a:gd name="T22" fmla="*/ 0 w 2292"/>
                <a:gd name="T23" fmla="*/ 1 h 4852"/>
                <a:gd name="T24" fmla="*/ 0 w 2292"/>
                <a:gd name="T25" fmla="*/ 1 h 4852"/>
                <a:gd name="T26" fmla="*/ 1 w 2292"/>
                <a:gd name="T27" fmla="*/ 1 h 4852"/>
                <a:gd name="T28" fmla="*/ 1 w 2292"/>
                <a:gd name="T29" fmla="*/ 1 h 4852"/>
                <a:gd name="T30" fmla="*/ 1 w 2292"/>
                <a:gd name="T31" fmla="*/ 1 h 4852"/>
                <a:gd name="T32" fmla="*/ 1 w 2292"/>
                <a:gd name="T33" fmla="*/ 1 h 4852"/>
                <a:gd name="T34" fmla="*/ 1 w 2292"/>
                <a:gd name="T35" fmla="*/ 1 h 4852"/>
                <a:gd name="T36" fmla="*/ 1 w 2292"/>
                <a:gd name="T37" fmla="*/ 2 h 4852"/>
                <a:gd name="T38" fmla="*/ 1 w 2292"/>
                <a:gd name="T39" fmla="*/ 2 h 4852"/>
                <a:gd name="T40" fmla="*/ 1 w 2292"/>
                <a:gd name="T41" fmla="*/ 2 h 4852"/>
                <a:gd name="T42" fmla="*/ 1 w 2292"/>
                <a:gd name="T43" fmla="*/ 2 h 4852"/>
                <a:gd name="T44" fmla="*/ 1 w 2292"/>
                <a:gd name="T45" fmla="*/ 2 h 4852"/>
                <a:gd name="T46" fmla="*/ 1 w 2292"/>
                <a:gd name="T47" fmla="*/ 2 h 4852"/>
                <a:gd name="T48" fmla="*/ 1 w 2292"/>
                <a:gd name="T49" fmla="*/ 1 h 4852"/>
                <a:gd name="T50" fmla="*/ 1 w 2292"/>
                <a:gd name="T51" fmla="*/ 1 h 4852"/>
                <a:gd name="T52" fmla="*/ 1 w 2292"/>
                <a:gd name="T53" fmla="*/ 1 h 4852"/>
                <a:gd name="T54" fmla="*/ 1 w 2292"/>
                <a:gd name="T55" fmla="*/ 1 h 4852"/>
                <a:gd name="T56" fmla="*/ 1 w 2292"/>
                <a:gd name="T57" fmla="*/ 1 h 4852"/>
                <a:gd name="T58" fmla="*/ 1 w 2292"/>
                <a:gd name="T59" fmla="*/ 1 h 4852"/>
                <a:gd name="T60" fmla="*/ 1 w 2292"/>
                <a:gd name="T61" fmla="*/ 1 h 4852"/>
                <a:gd name="T62" fmla="*/ 1 w 2292"/>
                <a:gd name="T63" fmla="*/ 1 h 4852"/>
                <a:gd name="T64" fmla="*/ 1 w 2292"/>
                <a:gd name="T65" fmla="*/ 1 h 4852"/>
                <a:gd name="T66" fmla="*/ 1 w 2292"/>
                <a:gd name="T67" fmla="*/ 1 h 4852"/>
                <a:gd name="T68" fmla="*/ 1 w 2292"/>
                <a:gd name="T69" fmla="*/ 1 h 4852"/>
                <a:gd name="T70" fmla="*/ 1 w 2292"/>
                <a:gd name="T71" fmla="*/ 1 h 4852"/>
                <a:gd name="T72" fmla="*/ 0 w 2292"/>
                <a:gd name="T73" fmla="*/ 0 h 4852"/>
                <a:gd name="T74" fmla="*/ 1 w 2292"/>
                <a:gd name="T75" fmla="*/ 0 h 4852"/>
                <a:gd name="T76" fmla="*/ 1 w 2292"/>
                <a:gd name="T77" fmla="*/ 0 h 4852"/>
                <a:gd name="T78" fmla="*/ 1 w 2292"/>
                <a:gd name="T79" fmla="*/ 0 h 4852"/>
                <a:gd name="T80" fmla="*/ 1 w 2292"/>
                <a:gd name="T81" fmla="*/ 0 h 4852"/>
                <a:gd name="T82" fmla="*/ 1 w 2292"/>
                <a:gd name="T83" fmla="*/ 0 h 4852"/>
                <a:gd name="T84" fmla="*/ 1 w 2292"/>
                <a:gd name="T85" fmla="*/ 0 h 4852"/>
                <a:gd name="T86" fmla="*/ 1 w 2292"/>
                <a:gd name="T87" fmla="*/ 0 h 4852"/>
                <a:gd name="T88" fmla="*/ 1 w 2292"/>
                <a:gd name="T89" fmla="*/ 0 h 4852"/>
                <a:gd name="T90" fmla="*/ 1 w 2292"/>
                <a:gd name="T91" fmla="*/ 0 h 4852"/>
                <a:gd name="T92" fmla="*/ 1 w 2292"/>
                <a:gd name="T93" fmla="*/ 0 h 4852"/>
                <a:gd name="T94" fmla="*/ 0 w 2292"/>
                <a:gd name="T95" fmla="*/ 0 h 4852"/>
                <a:gd name="T96" fmla="*/ 0 w 2292"/>
                <a:gd name="T97" fmla="*/ 0 h 4852"/>
                <a:gd name="T98" fmla="*/ 0 w 2292"/>
                <a:gd name="T99" fmla="*/ 0 h 4852"/>
                <a:gd name="T100" fmla="*/ 0 w 2292"/>
                <a:gd name="T101" fmla="*/ 0 h 4852"/>
                <a:gd name="T102" fmla="*/ 0 w 2292"/>
                <a:gd name="T103" fmla="*/ 0 h 4852"/>
                <a:gd name="T104" fmla="*/ 0 w 2292"/>
                <a:gd name="T105" fmla="*/ 0 h 4852"/>
                <a:gd name="T106" fmla="*/ 0 w 2292"/>
                <a:gd name="T107" fmla="*/ 0 h 4852"/>
                <a:gd name="T108" fmla="*/ 0 w 2292"/>
                <a:gd name="T109" fmla="*/ 0 h 4852"/>
                <a:gd name="T110" fmla="*/ 0 w 2292"/>
                <a:gd name="T111" fmla="*/ 0 h 4852"/>
                <a:gd name="T112" fmla="*/ 0 w 2292"/>
                <a:gd name="T113" fmla="*/ 0 h 4852"/>
                <a:gd name="T114" fmla="*/ 0 w 2292"/>
                <a:gd name="T115" fmla="*/ 0 h 485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292"/>
                <a:gd name="T175" fmla="*/ 0 h 4852"/>
                <a:gd name="T176" fmla="*/ 2292 w 2292"/>
                <a:gd name="T177" fmla="*/ 4852 h 485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292" h="4852">
                  <a:moveTo>
                    <a:pt x="323" y="1187"/>
                  </a:moveTo>
                  <a:lnTo>
                    <a:pt x="294" y="1189"/>
                  </a:lnTo>
                  <a:lnTo>
                    <a:pt x="267" y="1195"/>
                  </a:lnTo>
                  <a:lnTo>
                    <a:pt x="238" y="1205"/>
                  </a:lnTo>
                  <a:lnTo>
                    <a:pt x="209" y="1217"/>
                  </a:lnTo>
                  <a:lnTo>
                    <a:pt x="181" y="1233"/>
                  </a:lnTo>
                  <a:lnTo>
                    <a:pt x="155" y="1252"/>
                  </a:lnTo>
                  <a:lnTo>
                    <a:pt x="129" y="1272"/>
                  </a:lnTo>
                  <a:lnTo>
                    <a:pt x="105" y="1295"/>
                  </a:lnTo>
                  <a:lnTo>
                    <a:pt x="84" y="1319"/>
                  </a:lnTo>
                  <a:lnTo>
                    <a:pt x="63" y="1346"/>
                  </a:lnTo>
                  <a:lnTo>
                    <a:pt x="45" y="1375"/>
                  </a:lnTo>
                  <a:lnTo>
                    <a:pt x="29" y="1404"/>
                  </a:lnTo>
                  <a:lnTo>
                    <a:pt x="17" y="1433"/>
                  </a:lnTo>
                  <a:lnTo>
                    <a:pt x="8" y="1464"/>
                  </a:lnTo>
                  <a:lnTo>
                    <a:pt x="3" y="1494"/>
                  </a:lnTo>
                  <a:lnTo>
                    <a:pt x="0" y="1525"/>
                  </a:lnTo>
                  <a:lnTo>
                    <a:pt x="0" y="2935"/>
                  </a:lnTo>
                  <a:lnTo>
                    <a:pt x="3" y="2966"/>
                  </a:lnTo>
                  <a:lnTo>
                    <a:pt x="10" y="2998"/>
                  </a:lnTo>
                  <a:lnTo>
                    <a:pt x="21" y="3029"/>
                  </a:lnTo>
                  <a:lnTo>
                    <a:pt x="37" y="3059"/>
                  </a:lnTo>
                  <a:lnTo>
                    <a:pt x="56" y="3089"/>
                  </a:lnTo>
                  <a:lnTo>
                    <a:pt x="78" y="3117"/>
                  </a:lnTo>
                  <a:lnTo>
                    <a:pt x="102" y="3143"/>
                  </a:lnTo>
                  <a:lnTo>
                    <a:pt x="128" y="3169"/>
                  </a:lnTo>
                  <a:lnTo>
                    <a:pt x="157" y="3192"/>
                  </a:lnTo>
                  <a:lnTo>
                    <a:pt x="187" y="3212"/>
                  </a:lnTo>
                  <a:lnTo>
                    <a:pt x="217" y="3231"/>
                  </a:lnTo>
                  <a:lnTo>
                    <a:pt x="249" y="3246"/>
                  </a:lnTo>
                  <a:lnTo>
                    <a:pt x="281" y="3259"/>
                  </a:lnTo>
                  <a:lnTo>
                    <a:pt x="313" y="3269"/>
                  </a:lnTo>
                  <a:lnTo>
                    <a:pt x="343" y="3273"/>
                  </a:lnTo>
                  <a:lnTo>
                    <a:pt x="373" y="3276"/>
                  </a:lnTo>
                  <a:lnTo>
                    <a:pt x="373" y="1757"/>
                  </a:lnTo>
                  <a:lnTo>
                    <a:pt x="570" y="1758"/>
                  </a:lnTo>
                  <a:lnTo>
                    <a:pt x="574" y="4850"/>
                  </a:lnTo>
                  <a:lnTo>
                    <a:pt x="1072" y="4852"/>
                  </a:lnTo>
                  <a:lnTo>
                    <a:pt x="1070" y="2819"/>
                  </a:lnTo>
                  <a:lnTo>
                    <a:pt x="1252" y="2819"/>
                  </a:lnTo>
                  <a:lnTo>
                    <a:pt x="1252" y="2824"/>
                  </a:lnTo>
                  <a:lnTo>
                    <a:pt x="1252" y="2836"/>
                  </a:lnTo>
                  <a:lnTo>
                    <a:pt x="1252" y="2858"/>
                  </a:lnTo>
                  <a:lnTo>
                    <a:pt x="1252" y="2886"/>
                  </a:lnTo>
                  <a:lnTo>
                    <a:pt x="1252" y="2922"/>
                  </a:lnTo>
                  <a:lnTo>
                    <a:pt x="1253" y="2964"/>
                  </a:lnTo>
                  <a:lnTo>
                    <a:pt x="1253" y="3012"/>
                  </a:lnTo>
                  <a:lnTo>
                    <a:pt x="1253" y="3065"/>
                  </a:lnTo>
                  <a:lnTo>
                    <a:pt x="1253" y="3124"/>
                  </a:lnTo>
                  <a:lnTo>
                    <a:pt x="1253" y="3188"/>
                  </a:lnTo>
                  <a:lnTo>
                    <a:pt x="1255" y="3257"/>
                  </a:lnTo>
                  <a:lnTo>
                    <a:pt x="1255" y="3329"/>
                  </a:lnTo>
                  <a:lnTo>
                    <a:pt x="1255" y="3404"/>
                  </a:lnTo>
                  <a:lnTo>
                    <a:pt x="1255" y="3482"/>
                  </a:lnTo>
                  <a:lnTo>
                    <a:pt x="1256" y="3563"/>
                  </a:lnTo>
                  <a:lnTo>
                    <a:pt x="1256" y="3645"/>
                  </a:lnTo>
                  <a:lnTo>
                    <a:pt x="1256" y="3729"/>
                  </a:lnTo>
                  <a:lnTo>
                    <a:pt x="1257" y="3814"/>
                  </a:lnTo>
                  <a:lnTo>
                    <a:pt x="1257" y="3900"/>
                  </a:lnTo>
                  <a:lnTo>
                    <a:pt x="1257" y="3985"/>
                  </a:lnTo>
                  <a:lnTo>
                    <a:pt x="1257" y="4071"/>
                  </a:lnTo>
                  <a:lnTo>
                    <a:pt x="1258" y="4155"/>
                  </a:lnTo>
                  <a:lnTo>
                    <a:pt x="1258" y="4238"/>
                  </a:lnTo>
                  <a:lnTo>
                    <a:pt x="1258" y="4319"/>
                  </a:lnTo>
                  <a:lnTo>
                    <a:pt x="1258" y="4399"/>
                  </a:lnTo>
                  <a:lnTo>
                    <a:pt x="1258" y="4475"/>
                  </a:lnTo>
                  <a:lnTo>
                    <a:pt x="1259" y="4548"/>
                  </a:lnTo>
                  <a:lnTo>
                    <a:pt x="1259" y="4618"/>
                  </a:lnTo>
                  <a:lnTo>
                    <a:pt x="1259" y="4683"/>
                  </a:lnTo>
                  <a:lnTo>
                    <a:pt x="1259" y="4744"/>
                  </a:lnTo>
                  <a:lnTo>
                    <a:pt x="1259" y="4800"/>
                  </a:lnTo>
                  <a:lnTo>
                    <a:pt x="1259" y="4850"/>
                  </a:lnTo>
                  <a:lnTo>
                    <a:pt x="1721" y="4852"/>
                  </a:lnTo>
                  <a:lnTo>
                    <a:pt x="1724" y="1757"/>
                  </a:lnTo>
                  <a:lnTo>
                    <a:pt x="1920" y="1757"/>
                  </a:lnTo>
                  <a:lnTo>
                    <a:pt x="1920" y="3236"/>
                  </a:lnTo>
                  <a:lnTo>
                    <a:pt x="1949" y="3234"/>
                  </a:lnTo>
                  <a:lnTo>
                    <a:pt x="1979" y="3229"/>
                  </a:lnTo>
                  <a:lnTo>
                    <a:pt x="2010" y="3220"/>
                  </a:lnTo>
                  <a:lnTo>
                    <a:pt x="2041" y="3208"/>
                  </a:lnTo>
                  <a:lnTo>
                    <a:pt x="2074" y="3194"/>
                  </a:lnTo>
                  <a:lnTo>
                    <a:pt x="2104" y="3177"/>
                  </a:lnTo>
                  <a:lnTo>
                    <a:pt x="2134" y="3158"/>
                  </a:lnTo>
                  <a:lnTo>
                    <a:pt x="2163" y="3136"/>
                  </a:lnTo>
                  <a:lnTo>
                    <a:pt x="2190" y="3112"/>
                  </a:lnTo>
                  <a:lnTo>
                    <a:pt x="2214" y="3087"/>
                  </a:lnTo>
                  <a:lnTo>
                    <a:pt x="2236" y="3059"/>
                  </a:lnTo>
                  <a:lnTo>
                    <a:pt x="2255" y="3031"/>
                  </a:lnTo>
                  <a:lnTo>
                    <a:pt x="2270" y="3002"/>
                  </a:lnTo>
                  <a:lnTo>
                    <a:pt x="2282" y="2972"/>
                  </a:lnTo>
                  <a:lnTo>
                    <a:pt x="2290" y="2941"/>
                  </a:lnTo>
                  <a:lnTo>
                    <a:pt x="2292" y="2910"/>
                  </a:lnTo>
                  <a:lnTo>
                    <a:pt x="2292" y="1500"/>
                  </a:lnTo>
                  <a:lnTo>
                    <a:pt x="2290" y="1470"/>
                  </a:lnTo>
                  <a:lnTo>
                    <a:pt x="2285" y="1439"/>
                  </a:lnTo>
                  <a:lnTo>
                    <a:pt x="2276" y="1410"/>
                  </a:lnTo>
                  <a:lnTo>
                    <a:pt x="2265" y="1382"/>
                  </a:lnTo>
                  <a:lnTo>
                    <a:pt x="2251" y="1354"/>
                  </a:lnTo>
                  <a:lnTo>
                    <a:pt x="2234" y="1329"/>
                  </a:lnTo>
                  <a:lnTo>
                    <a:pt x="2215" y="1304"/>
                  </a:lnTo>
                  <a:lnTo>
                    <a:pt x="2194" y="1282"/>
                  </a:lnTo>
                  <a:lnTo>
                    <a:pt x="2171" y="1262"/>
                  </a:lnTo>
                  <a:lnTo>
                    <a:pt x="2146" y="1242"/>
                  </a:lnTo>
                  <a:lnTo>
                    <a:pt x="2121" y="1227"/>
                  </a:lnTo>
                  <a:lnTo>
                    <a:pt x="2093" y="1212"/>
                  </a:lnTo>
                  <a:lnTo>
                    <a:pt x="2065" y="1201"/>
                  </a:lnTo>
                  <a:lnTo>
                    <a:pt x="2038" y="1194"/>
                  </a:lnTo>
                  <a:lnTo>
                    <a:pt x="2009" y="1188"/>
                  </a:lnTo>
                  <a:lnTo>
                    <a:pt x="1980" y="1187"/>
                  </a:lnTo>
                  <a:lnTo>
                    <a:pt x="323" y="1187"/>
                  </a:lnTo>
                  <a:close/>
                  <a:moveTo>
                    <a:pt x="1106" y="0"/>
                  </a:moveTo>
                  <a:lnTo>
                    <a:pt x="1153" y="3"/>
                  </a:lnTo>
                  <a:lnTo>
                    <a:pt x="1199" y="10"/>
                  </a:lnTo>
                  <a:lnTo>
                    <a:pt x="1244" y="23"/>
                  </a:lnTo>
                  <a:lnTo>
                    <a:pt x="1286" y="40"/>
                  </a:lnTo>
                  <a:lnTo>
                    <a:pt x="1326" y="60"/>
                  </a:lnTo>
                  <a:lnTo>
                    <a:pt x="1364" y="86"/>
                  </a:lnTo>
                  <a:lnTo>
                    <a:pt x="1399" y="115"/>
                  </a:lnTo>
                  <a:lnTo>
                    <a:pt x="1432" y="147"/>
                  </a:lnTo>
                  <a:lnTo>
                    <a:pt x="1462" y="183"/>
                  </a:lnTo>
                  <a:lnTo>
                    <a:pt x="1488" y="222"/>
                  </a:lnTo>
                  <a:lnTo>
                    <a:pt x="1511" y="263"/>
                  </a:lnTo>
                  <a:lnTo>
                    <a:pt x="1531" y="306"/>
                  </a:lnTo>
                  <a:lnTo>
                    <a:pt x="1546" y="353"/>
                  </a:lnTo>
                  <a:lnTo>
                    <a:pt x="1557" y="400"/>
                  </a:lnTo>
                  <a:lnTo>
                    <a:pt x="1564" y="451"/>
                  </a:lnTo>
                  <a:lnTo>
                    <a:pt x="1567" y="501"/>
                  </a:lnTo>
                  <a:lnTo>
                    <a:pt x="1564" y="552"/>
                  </a:lnTo>
                  <a:lnTo>
                    <a:pt x="1557" y="603"/>
                  </a:lnTo>
                  <a:lnTo>
                    <a:pt x="1546" y="651"/>
                  </a:lnTo>
                  <a:lnTo>
                    <a:pt x="1531" y="697"/>
                  </a:lnTo>
                  <a:lnTo>
                    <a:pt x="1511" y="740"/>
                  </a:lnTo>
                  <a:lnTo>
                    <a:pt x="1488" y="782"/>
                  </a:lnTo>
                  <a:lnTo>
                    <a:pt x="1462" y="821"/>
                  </a:lnTo>
                  <a:lnTo>
                    <a:pt x="1432" y="857"/>
                  </a:lnTo>
                  <a:lnTo>
                    <a:pt x="1399" y="889"/>
                  </a:lnTo>
                  <a:lnTo>
                    <a:pt x="1364" y="918"/>
                  </a:lnTo>
                  <a:lnTo>
                    <a:pt x="1326" y="944"/>
                  </a:lnTo>
                  <a:lnTo>
                    <a:pt x="1286" y="965"/>
                  </a:lnTo>
                  <a:lnTo>
                    <a:pt x="1244" y="982"/>
                  </a:lnTo>
                  <a:lnTo>
                    <a:pt x="1199" y="994"/>
                  </a:lnTo>
                  <a:lnTo>
                    <a:pt x="1153" y="1003"/>
                  </a:lnTo>
                  <a:lnTo>
                    <a:pt x="1106" y="1005"/>
                  </a:lnTo>
                  <a:lnTo>
                    <a:pt x="1059" y="1003"/>
                  </a:lnTo>
                  <a:lnTo>
                    <a:pt x="1014" y="994"/>
                  </a:lnTo>
                  <a:lnTo>
                    <a:pt x="970" y="982"/>
                  </a:lnTo>
                  <a:lnTo>
                    <a:pt x="928" y="965"/>
                  </a:lnTo>
                  <a:lnTo>
                    <a:pt x="887" y="944"/>
                  </a:lnTo>
                  <a:lnTo>
                    <a:pt x="850" y="918"/>
                  </a:lnTo>
                  <a:lnTo>
                    <a:pt x="814" y="889"/>
                  </a:lnTo>
                  <a:lnTo>
                    <a:pt x="781" y="857"/>
                  </a:lnTo>
                  <a:lnTo>
                    <a:pt x="751" y="821"/>
                  </a:lnTo>
                  <a:lnTo>
                    <a:pt x="725" y="782"/>
                  </a:lnTo>
                  <a:lnTo>
                    <a:pt x="702" y="740"/>
                  </a:lnTo>
                  <a:lnTo>
                    <a:pt x="681" y="697"/>
                  </a:lnTo>
                  <a:lnTo>
                    <a:pt x="666" y="651"/>
                  </a:lnTo>
                  <a:lnTo>
                    <a:pt x="655" y="603"/>
                  </a:lnTo>
                  <a:lnTo>
                    <a:pt x="647" y="552"/>
                  </a:lnTo>
                  <a:lnTo>
                    <a:pt x="645" y="501"/>
                  </a:lnTo>
                  <a:lnTo>
                    <a:pt x="647" y="451"/>
                  </a:lnTo>
                  <a:lnTo>
                    <a:pt x="655" y="400"/>
                  </a:lnTo>
                  <a:lnTo>
                    <a:pt x="666" y="353"/>
                  </a:lnTo>
                  <a:lnTo>
                    <a:pt x="681" y="306"/>
                  </a:lnTo>
                  <a:lnTo>
                    <a:pt x="702" y="263"/>
                  </a:lnTo>
                  <a:lnTo>
                    <a:pt x="725" y="222"/>
                  </a:lnTo>
                  <a:lnTo>
                    <a:pt x="751" y="183"/>
                  </a:lnTo>
                  <a:lnTo>
                    <a:pt x="781" y="147"/>
                  </a:lnTo>
                  <a:lnTo>
                    <a:pt x="814" y="115"/>
                  </a:lnTo>
                  <a:lnTo>
                    <a:pt x="850" y="86"/>
                  </a:lnTo>
                  <a:lnTo>
                    <a:pt x="887" y="60"/>
                  </a:lnTo>
                  <a:lnTo>
                    <a:pt x="928" y="40"/>
                  </a:lnTo>
                  <a:lnTo>
                    <a:pt x="970" y="23"/>
                  </a:lnTo>
                  <a:lnTo>
                    <a:pt x="1014" y="10"/>
                  </a:lnTo>
                  <a:lnTo>
                    <a:pt x="1059" y="3"/>
                  </a:lnTo>
                  <a:lnTo>
                    <a:pt x="1106" y="0"/>
                  </a:lnTo>
                  <a:close/>
                </a:path>
              </a:pathLst>
            </a:custGeom>
            <a:solidFill>
              <a:srgbClr val="5F5F5F"/>
            </a:solidFill>
            <a:ln w="9525">
              <a:solidFill>
                <a:srgbClr val="777777"/>
              </a:solidFill>
              <a:round/>
              <a:headEnd/>
              <a:tailEnd/>
            </a:ln>
          </p:spPr>
          <p:txBody>
            <a:bodyPr/>
            <a:lstStyle/>
            <a:p>
              <a:endParaRPr lang="fr-FR" dirty="0">
                <a:latin typeface="Calibri" panose="020F0502020204030204" pitchFamily="34" charset="0"/>
              </a:endParaRPr>
            </a:p>
          </p:txBody>
        </p:sp>
        <p:sp>
          <p:nvSpPr>
            <p:cNvPr id="48156" name="Text Box 49"/>
            <p:cNvSpPr txBox="1">
              <a:spLocks noChangeArrowheads="1"/>
            </p:cNvSpPr>
            <p:nvPr/>
          </p:nvSpPr>
          <p:spPr bwMode="auto">
            <a:xfrm>
              <a:off x="4086" y="3175"/>
              <a:ext cx="1436"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pPr algn="l"/>
              <a:r>
                <a:rPr lang="fr-FR" altLang="fr-FR" sz="1600" dirty="0">
                  <a:latin typeface="Calibri" panose="020F0502020204030204" pitchFamily="34" charset="0"/>
                </a:rPr>
                <a:t>Directeur de projet</a:t>
              </a:r>
            </a:p>
          </p:txBody>
        </p:sp>
        <p:sp>
          <p:nvSpPr>
            <p:cNvPr id="48157" name="Text Box 50"/>
            <p:cNvSpPr txBox="1">
              <a:spLocks noChangeArrowheads="1"/>
            </p:cNvSpPr>
            <p:nvPr/>
          </p:nvSpPr>
          <p:spPr bwMode="auto">
            <a:xfrm>
              <a:off x="4046" y="2783"/>
              <a:ext cx="1260"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pPr algn="l"/>
              <a:r>
                <a:rPr lang="fr-FR" altLang="fr-FR" sz="1600" dirty="0">
                  <a:latin typeface="Calibri" panose="020F0502020204030204" pitchFamily="34" charset="0"/>
                </a:rPr>
                <a:t>Chefs de projet</a:t>
              </a:r>
            </a:p>
          </p:txBody>
        </p:sp>
        <p:sp>
          <p:nvSpPr>
            <p:cNvPr id="48158" name="Line 51"/>
            <p:cNvSpPr>
              <a:spLocks noChangeShapeType="1"/>
            </p:cNvSpPr>
            <p:nvPr/>
          </p:nvSpPr>
          <p:spPr bwMode="auto">
            <a:xfrm flipH="1">
              <a:off x="3376" y="3304"/>
              <a:ext cx="632" cy="0"/>
            </a:xfrm>
            <a:prstGeom prst="line">
              <a:avLst/>
            </a:prstGeom>
            <a:noFill/>
            <a:ln w="9525">
              <a:solidFill>
                <a:srgbClr val="5F5F5F"/>
              </a:solidFill>
              <a:prstDash val="dash"/>
              <a:round/>
              <a:headEnd/>
              <a:tailEnd type="triangle" w="med" len="med"/>
            </a:ln>
            <a:extLst>
              <a:ext uri="{909E8E84-426E-40DD-AFC4-6F175D3DCCD1}">
                <a14:hiddenFill xmlns:a14="http://schemas.microsoft.com/office/drawing/2010/main">
                  <a:noFill/>
                </a14:hiddenFill>
              </a:ext>
            </a:extLst>
          </p:spPr>
          <p:txBody>
            <a:bodyPr wrap="none" anchor="ctr"/>
            <a:lstStyle/>
            <a:p>
              <a:endParaRPr lang="fr-FR" dirty="0">
                <a:latin typeface="Calibri" panose="020F0502020204030204" pitchFamily="34" charset="0"/>
              </a:endParaRPr>
            </a:p>
          </p:txBody>
        </p:sp>
        <p:sp>
          <p:nvSpPr>
            <p:cNvPr id="48159" name="Text Box 52"/>
            <p:cNvSpPr txBox="1">
              <a:spLocks noChangeArrowheads="1"/>
            </p:cNvSpPr>
            <p:nvPr/>
          </p:nvSpPr>
          <p:spPr bwMode="auto">
            <a:xfrm>
              <a:off x="4070" y="2479"/>
              <a:ext cx="1260"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pPr algn="l"/>
              <a:r>
                <a:rPr lang="fr-FR" altLang="fr-FR" sz="1600" dirty="0">
                  <a:latin typeface="Calibri" panose="020F0502020204030204" pitchFamily="34" charset="0"/>
                </a:rPr>
                <a:t>Equipiers</a:t>
              </a:r>
            </a:p>
          </p:txBody>
        </p:sp>
        <p:sp>
          <p:nvSpPr>
            <p:cNvPr id="48160" name="Line 53"/>
            <p:cNvSpPr>
              <a:spLocks noChangeShapeType="1"/>
            </p:cNvSpPr>
            <p:nvPr/>
          </p:nvSpPr>
          <p:spPr bwMode="auto">
            <a:xfrm flipH="1">
              <a:off x="3592" y="2896"/>
              <a:ext cx="432" cy="0"/>
            </a:xfrm>
            <a:prstGeom prst="line">
              <a:avLst/>
            </a:prstGeom>
            <a:noFill/>
            <a:ln w="9525">
              <a:solidFill>
                <a:srgbClr val="5F5F5F"/>
              </a:solidFill>
              <a:prstDash val="dash"/>
              <a:round/>
              <a:headEnd/>
              <a:tailEnd type="triangle" w="med" len="med"/>
            </a:ln>
            <a:extLst>
              <a:ext uri="{909E8E84-426E-40DD-AFC4-6F175D3DCCD1}">
                <a14:hiddenFill xmlns:a14="http://schemas.microsoft.com/office/drawing/2010/main">
                  <a:noFill/>
                </a14:hiddenFill>
              </a:ext>
            </a:extLst>
          </p:spPr>
          <p:txBody>
            <a:bodyPr wrap="none" anchor="ctr"/>
            <a:lstStyle/>
            <a:p>
              <a:endParaRPr lang="fr-FR" dirty="0">
                <a:latin typeface="Calibri" panose="020F0502020204030204" pitchFamily="34" charset="0"/>
              </a:endParaRPr>
            </a:p>
          </p:txBody>
        </p:sp>
        <p:sp>
          <p:nvSpPr>
            <p:cNvPr id="48161" name="Line 54"/>
            <p:cNvSpPr>
              <a:spLocks noChangeShapeType="1"/>
            </p:cNvSpPr>
            <p:nvPr/>
          </p:nvSpPr>
          <p:spPr bwMode="auto">
            <a:xfrm flipH="1">
              <a:off x="3832" y="2608"/>
              <a:ext cx="216" cy="0"/>
            </a:xfrm>
            <a:prstGeom prst="line">
              <a:avLst/>
            </a:prstGeom>
            <a:noFill/>
            <a:ln w="9525">
              <a:solidFill>
                <a:srgbClr val="5F5F5F"/>
              </a:solidFill>
              <a:prstDash val="dash"/>
              <a:round/>
              <a:headEnd/>
              <a:tailEnd type="triangle" w="med" len="med"/>
            </a:ln>
            <a:extLst>
              <a:ext uri="{909E8E84-426E-40DD-AFC4-6F175D3DCCD1}">
                <a14:hiddenFill xmlns:a14="http://schemas.microsoft.com/office/drawing/2010/main">
                  <a:noFill/>
                </a14:hiddenFill>
              </a:ext>
            </a:extLst>
          </p:spPr>
          <p:txBody>
            <a:bodyPr wrap="none" anchor="ctr"/>
            <a:lstStyle/>
            <a:p>
              <a:endParaRPr lang="fr-FR" dirty="0">
                <a:latin typeface="Calibri" panose="020F0502020204030204" pitchFamily="34" charset="0"/>
              </a:endParaRPr>
            </a:p>
          </p:txBody>
        </p:sp>
        <p:sp>
          <p:nvSpPr>
            <p:cNvPr id="48162" name="Rectangle 55"/>
            <p:cNvSpPr>
              <a:spLocks noChangeArrowheads="1"/>
            </p:cNvSpPr>
            <p:nvPr/>
          </p:nvSpPr>
          <p:spPr bwMode="auto">
            <a:xfrm>
              <a:off x="608" y="2112"/>
              <a:ext cx="4776" cy="1768"/>
            </a:xfrm>
            <a:prstGeom prst="rect">
              <a:avLst/>
            </a:prstGeom>
            <a:noFill/>
            <a:ln w="9525">
              <a:solidFill>
                <a:schemeClr val="tx2"/>
              </a:solidFill>
              <a:prstDash val="lgDash"/>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dirty="0">
                <a:latin typeface="Calibri" panose="020F050202020403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ou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1511300" y="165100"/>
            <a:ext cx="5918200" cy="762000"/>
          </a:xfrm>
        </p:spPr>
        <p:txBody>
          <a:bodyPr/>
          <a:lstStyle/>
          <a:p>
            <a:pPr>
              <a:defRPr/>
            </a:pPr>
            <a:r>
              <a:rPr lang="fr-FR" dirty="0"/>
              <a:t>Qu'est-ce qu'un projet ?</a:t>
            </a:r>
          </a:p>
        </p:txBody>
      </p:sp>
      <p:sp>
        <p:nvSpPr>
          <p:cNvPr id="2052" name="Rectangle 3"/>
          <p:cNvSpPr>
            <a:spLocks noGrp="1" noChangeArrowheads="1"/>
          </p:cNvSpPr>
          <p:nvPr>
            <p:ph type="body" idx="1"/>
          </p:nvPr>
        </p:nvSpPr>
        <p:spPr>
          <a:xfrm>
            <a:off x="558800" y="1101725"/>
            <a:ext cx="8153400" cy="1247775"/>
          </a:xfrm>
        </p:spPr>
        <p:txBody>
          <a:bodyPr/>
          <a:lstStyle/>
          <a:p>
            <a:pPr marL="0" indent="0">
              <a:buFontTx/>
              <a:buNone/>
            </a:pPr>
            <a:r>
              <a:rPr lang="fr-FR" altLang="fr-FR"/>
              <a:t>" Une démarche spécifique qui permet de structurer méthodiquement et progressivement une réalité à venir. "</a:t>
            </a:r>
          </a:p>
          <a:p>
            <a:pPr marL="0" indent="0" algn="r">
              <a:buFontTx/>
              <a:buNone/>
            </a:pPr>
            <a:r>
              <a:rPr lang="fr-FR" altLang="fr-FR" sz="1800"/>
              <a:t>AFITEP - AFNOR</a:t>
            </a:r>
            <a:endParaRPr lang="fr-FR" altLang="fr-FR"/>
          </a:p>
        </p:txBody>
      </p:sp>
      <p:sp>
        <p:nvSpPr>
          <p:cNvPr id="17416" name="Rectangle 8"/>
          <p:cNvSpPr>
            <a:spLocks noChangeArrowheads="1"/>
          </p:cNvSpPr>
          <p:nvPr/>
        </p:nvSpPr>
        <p:spPr bwMode="auto">
          <a:xfrm>
            <a:off x="1778000" y="2282825"/>
            <a:ext cx="4965700" cy="1679575"/>
          </a:xfrm>
          <a:prstGeom prst="rect">
            <a:avLst/>
          </a:prstGeom>
          <a:solidFill>
            <a:srgbClr val="FFFF99"/>
          </a:solidFill>
          <a:ln w="9525">
            <a:solidFill>
              <a:schemeClr val="bg2"/>
            </a:solidFill>
            <a:miter lim="800000"/>
            <a:headEnd/>
            <a:tailEnd/>
          </a:ln>
          <a:effectLst>
            <a:outerShdw dist="81320" dir="19280412" algn="ctr" rotWithShape="0">
              <a:srgbClr val="DDDDDD"/>
            </a:outerShdw>
          </a:effectLst>
        </p:spPr>
        <p:txBody>
          <a:bodyPr/>
          <a:lstStyle/>
          <a:p>
            <a:pPr>
              <a:spcBef>
                <a:spcPct val="20000"/>
              </a:spcBef>
              <a:defRPr/>
            </a:pPr>
            <a:r>
              <a:rPr lang="fr-FR" sz="2200" dirty="0">
                <a:latin typeface="Calibri" panose="020F0502020204030204" pitchFamily="34" charset="0"/>
              </a:rPr>
              <a:t>Un projet est une activité :</a:t>
            </a:r>
          </a:p>
          <a:p>
            <a:pPr marL="190500" lvl="1" algn="l">
              <a:spcBef>
                <a:spcPct val="20000"/>
              </a:spcBef>
              <a:buFontTx/>
              <a:buChar char="–"/>
              <a:defRPr/>
            </a:pPr>
            <a:r>
              <a:rPr lang="fr-FR" dirty="0">
                <a:solidFill>
                  <a:srgbClr val="009999"/>
                </a:solidFill>
                <a:latin typeface="Calibri" panose="020F0502020204030204" pitchFamily="34" charset="0"/>
              </a:rPr>
              <a:t> </a:t>
            </a:r>
            <a:r>
              <a:rPr lang="fr-FR" dirty="0">
                <a:latin typeface="Calibri" panose="020F0502020204030204" pitchFamily="34" charset="0"/>
              </a:rPr>
              <a:t>Unique, non répétitive.</a:t>
            </a:r>
          </a:p>
          <a:p>
            <a:pPr marL="190500" lvl="1" algn="l">
              <a:spcBef>
                <a:spcPct val="20000"/>
              </a:spcBef>
              <a:buFontTx/>
              <a:buChar char="–"/>
              <a:defRPr/>
            </a:pPr>
            <a:r>
              <a:rPr lang="fr-FR" dirty="0">
                <a:latin typeface="Calibri" panose="020F0502020204030204" pitchFamily="34" charset="0"/>
              </a:rPr>
              <a:t> Qui se déroule dans un temps limité.</a:t>
            </a:r>
          </a:p>
          <a:p>
            <a:pPr marL="190500" lvl="1" algn="l">
              <a:spcBef>
                <a:spcPct val="20000"/>
              </a:spcBef>
              <a:buFontTx/>
              <a:buChar char="–"/>
              <a:defRPr/>
            </a:pPr>
            <a:r>
              <a:rPr lang="fr-FR" dirty="0">
                <a:latin typeface="Calibri" panose="020F0502020204030204" pitchFamily="34" charset="0"/>
              </a:rPr>
              <a:t> Qui vise un objectif donné.</a:t>
            </a:r>
            <a:endParaRPr lang="fr-FR" dirty="0">
              <a:solidFill>
                <a:srgbClr val="009999"/>
              </a:solidFill>
              <a:latin typeface="Calibri" panose="020F0502020204030204" pitchFamily="34" charset="0"/>
            </a:endParaRPr>
          </a:p>
        </p:txBody>
      </p:sp>
      <p:pic>
        <p:nvPicPr>
          <p:cNvPr id="2055" name="Picture 11" descr="CC_Car_picture_S1CC00EB1EA8_0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19788" y="4792935"/>
            <a:ext cx="1828800" cy="109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9" name="Picture 21" descr="C:\Users\BertrandS\Downloads\iStock_000000507916_Medium.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3947" y="4240212"/>
            <a:ext cx="2294176" cy="2202409"/>
          </a:xfrm>
          <a:prstGeom prst="rect">
            <a:avLst/>
          </a:prstGeom>
          <a:noFill/>
          <a:extLst>
            <a:ext uri="{909E8E84-426E-40DD-AFC4-6F175D3DCCD1}">
              <a14:hiddenFill xmlns:a14="http://schemas.microsoft.com/office/drawing/2010/main">
                <a:solidFill>
                  <a:srgbClr val="FFFFFF"/>
                </a:solidFill>
              </a14:hiddenFill>
            </a:ext>
          </a:extLst>
        </p:spPr>
      </p:pic>
      <p:pic>
        <p:nvPicPr>
          <p:cNvPr id="2070" name="Picture 22" descr="C:\Users\BertrandS\Downloads\iStock_000020138773_Medium.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09194" y="4310755"/>
            <a:ext cx="1579523" cy="206132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p:cNvSpPr>
            <a:spLocks noGrp="1" noChangeArrowheads="1"/>
          </p:cNvSpPr>
          <p:nvPr>
            <p:ph type="title"/>
          </p:nvPr>
        </p:nvSpPr>
        <p:spPr/>
        <p:txBody>
          <a:bodyPr/>
          <a:lstStyle/>
          <a:p>
            <a:pPr>
              <a:defRPr/>
            </a:pPr>
            <a:r>
              <a:rPr lang="fr-FR"/>
              <a:t>La composition de l'équipe projet</a:t>
            </a:r>
          </a:p>
        </p:txBody>
      </p:sp>
      <p:grpSp>
        <p:nvGrpSpPr>
          <p:cNvPr id="2" name="Group 8"/>
          <p:cNvGrpSpPr>
            <a:grpSpLocks/>
          </p:cNvGrpSpPr>
          <p:nvPr/>
        </p:nvGrpSpPr>
        <p:grpSpPr bwMode="auto">
          <a:xfrm>
            <a:off x="1363663" y="1916113"/>
            <a:ext cx="3275012" cy="1166812"/>
            <a:chOff x="859" y="1207"/>
            <a:chExt cx="2063" cy="735"/>
          </a:xfrm>
        </p:grpSpPr>
        <p:sp>
          <p:nvSpPr>
            <p:cNvPr id="49192" name="Freeform 9"/>
            <p:cNvSpPr>
              <a:spLocks noEditPoints="1"/>
            </p:cNvSpPr>
            <p:nvPr/>
          </p:nvSpPr>
          <p:spPr bwMode="auto">
            <a:xfrm>
              <a:off x="2732" y="1541"/>
              <a:ext cx="190" cy="401"/>
            </a:xfrm>
            <a:custGeom>
              <a:avLst/>
              <a:gdLst>
                <a:gd name="T0" fmla="*/ 0 w 2292"/>
                <a:gd name="T1" fmla="*/ 1 h 4852"/>
                <a:gd name="T2" fmla="*/ 0 w 2292"/>
                <a:gd name="T3" fmla="*/ 1 h 4852"/>
                <a:gd name="T4" fmla="*/ 0 w 2292"/>
                <a:gd name="T5" fmla="*/ 1 h 4852"/>
                <a:gd name="T6" fmla="*/ 0 w 2292"/>
                <a:gd name="T7" fmla="*/ 1 h 4852"/>
                <a:gd name="T8" fmla="*/ 0 w 2292"/>
                <a:gd name="T9" fmla="*/ 1 h 4852"/>
                <a:gd name="T10" fmla="*/ 0 w 2292"/>
                <a:gd name="T11" fmla="*/ 2 h 4852"/>
                <a:gd name="T12" fmla="*/ 0 w 2292"/>
                <a:gd name="T13" fmla="*/ 2 h 4852"/>
                <a:gd name="T14" fmla="*/ 0 w 2292"/>
                <a:gd name="T15" fmla="*/ 2 h 4852"/>
                <a:gd name="T16" fmla="*/ 0 w 2292"/>
                <a:gd name="T17" fmla="*/ 2 h 4852"/>
                <a:gd name="T18" fmla="*/ 0 w 2292"/>
                <a:gd name="T19" fmla="*/ 2 h 4852"/>
                <a:gd name="T20" fmla="*/ 0 w 2292"/>
                <a:gd name="T21" fmla="*/ 2 h 4852"/>
                <a:gd name="T22" fmla="*/ 0 w 2292"/>
                <a:gd name="T23" fmla="*/ 1 h 4852"/>
                <a:gd name="T24" fmla="*/ 1 w 2292"/>
                <a:gd name="T25" fmla="*/ 2 h 4852"/>
                <a:gd name="T26" fmla="*/ 1 w 2292"/>
                <a:gd name="T27" fmla="*/ 2 h 4852"/>
                <a:gd name="T28" fmla="*/ 1 w 2292"/>
                <a:gd name="T29" fmla="*/ 2 h 4852"/>
                <a:gd name="T30" fmla="*/ 1 w 2292"/>
                <a:gd name="T31" fmla="*/ 2 h 4852"/>
                <a:gd name="T32" fmla="*/ 1 w 2292"/>
                <a:gd name="T33" fmla="*/ 2 h 4852"/>
                <a:gd name="T34" fmla="*/ 1 w 2292"/>
                <a:gd name="T35" fmla="*/ 2 h 4852"/>
                <a:gd name="T36" fmla="*/ 1 w 2292"/>
                <a:gd name="T37" fmla="*/ 2 h 4852"/>
                <a:gd name="T38" fmla="*/ 1 w 2292"/>
                <a:gd name="T39" fmla="*/ 2 h 4852"/>
                <a:gd name="T40" fmla="*/ 1 w 2292"/>
                <a:gd name="T41" fmla="*/ 2 h 4852"/>
                <a:gd name="T42" fmla="*/ 1 w 2292"/>
                <a:gd name="T43" fmla="*/ 3 h 4852"/>
                <a:gd name="T44" fmla="*/ 1 w 2292"/>
                <a:gd name="T45" fmla="*/ 3 h 4852"/>
                <a:gd name="T46" fmla="*/ 1 w 2292"/>
                <a:gd name="T47" fmla="*/ 3 h 4852"/>
                <a:gd name="T48" fmla="*/ 1 w 2292"/>
                <a:gd name="T49" fmla="*/ 1 h 4852"/>
                <a:gd name="T50" fmla="*/ 1 w 2292"/>
                <a:gd name="T51" fmla="*/ 2 h 4852"/>
                <a:gd name="T52" fmla="*/ 1 w 2292"/>
                <a:gd name="T53" fmla="*/ 2 h 4852"/>
                <a:gd name="T54" fmla="*/ 1 w 2292"/>
                <a:gd name="T55" fmla="*/ 2 h 4852"/>
                <a:gd name="T56" fmla="*/ 1 w 2292"/>
                <a:gd name="T57" fmla="*/ 2 h 4852"/>
                <a:gd name="T58" fmla="*/ 1 w 2292"/>
                <a:gd name="T59" fmla="*/ 2 h 4852"/>
                <a:gd name="T60" fmla="*/ 1 w 2292"/>
                <a:gd name="T61" fmla="*/ 1 h 4852"/>
                <a:gd name="T62" fmla="*/ 1 w 2292"/>
                <a:gd name="T63" fmla="*/ 1 h 4852"/>
                <a:gd name="T64" fmla="*/ 1 w 2292"/>
                <a:gd name="T65" fmla="*/ 1 h 4852"/>
                <a:gd name="T66" fmla="*/ 1 w 2292"/>
                <a:gd name="T67" fmla="*/ 1 h 4852"/>
                <a:gd name="T68" fmla="*/ 1 w 2292"/>
                <a:gd name="T69" fmla="*/ 1 h 4852"/>
                <a:gd name="T70" fmla="*/ 1 w 2292"/>
                <a:gd name="T71" fmla="*/ 1 h 4852"/>
                <a:gd name="T72" fmla="*/ 1 w 2292"/>
                <a:gd name="T73" fmla="*/ 0 h 4852"/>
                <a:gd name="T74" fmla="*/ 1 w 2292"/>
                <a:gd name="T75" fmla="*/ 0 h 4852"/>
                <a:gd name="T76" fmla="*/ 1 w 2292"/>
                <a:gd name="T77" fmla="*/ 0 h 4852"/>
                <a:gd name="T78" fmla="*/ 1 w 2292"/>
                <a:gd name="T79" fmla="*/ 0 h 4852"/>
                <a:gd name="T80" fmla="*/ 1 w 2292"/>
                <a:gd name="T81" fmla="*/ 0 h 4852"/>
                <a:gd name="T82" fmla="*/ 1 w 2292"/>
                <a:gd name="T83" fmla="*/ 0 h 4852"/>
                <a:gd name="T84" fmla="*/ 1 w 2292"/>
                <a:gd name="T85" fmla="*/ 0 h 4852"/>
                <a:gd name="T86" fmla="*/ 1 w 2292"/>
                <a:gd name="T87" fmla="*/ 0 h 4852"/>
                <a:gd name="T88" fmla="*/ 1 w 2292"/>
                <a:gd name="T89" fmla="*/ 0 h 4852"/>
                <a:gd name="T90" fmla="*/ 1 w 2292"/>
                <a:gd name="T91" fmla="*/ 0 h 4852"/>
                <a:gd name="T92" fmla="*/ 1 w 2292"/>
                <a:gd name="T93" fmla="*/ 1 h 4852"/>
                <a:gd name="T94" fmla="*/ 1 w 2292"/>
                <a:gd name="T95" fmla="*/ 1 h 4852"/>
                <a:gd name="T96" fmla="*/ 0 w 2292"/>
                <a:gd name="T97" fmla="*/ 1 h 4852"/>
                <a:gd name="T98" fmla="*/ 0 w 2292"/>
                <a:gd name="T99" fmla="*/ 0 h 4852"/>
                <a:gd name="T100" fmla="*/ 0 w 2292"/>
                <a:gd name="T101" fmla="*/ 0 h 4852"/>
                <a:gd name="T102" fmla="*/ 0 w 2292"/>
                <a:gd name="T103" fmla="*/ 0 h 4852"/>
                <a:gd name="T104" fmla="*/ 0 w 2292"/>
                <a:gd name="T105" fmla="*/ 0 h 4852"/>
                <a:gd name="T106" fmla="*/ 0 w 2292"/>
                <a:gd name="T107" fmla="*/ 0 h 4852"/>
                <a:gd name="T108" fmla="*/ 0 w 2292"/>
                <a:gd name="T109" fmla="*/ 0 h 4852"/>
                <a:gd name="T110" fmla="*/ 0 w 2292"/>
                <a:gd name="T111" fmla="*/ 0 h 4852"/>
                <a:gd name="T112" fmla="*/ 0 w 2292"/>
                <a:gd name="T113" fmla="*/ 0 h 4852"/>
                <a:gd name="T114" fmla="*/ 1 w 2292"/>
                <a:gd name="T115" fmla="*/ 0 h 485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292"/>
                <a:gd name="T175" fmla="*/ 0 h 4852"/>
                <a:gd name="T176" fmla="*/ 2292 w 2292"/>
                <a:gd name="T177" fmla="*/ 4852 h 485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292" h="4852">
                  <a:moveTo>
                    <a:pt x="323" y="1187"/>
                  </a:moveTo>
                  <a:lnTo>
                    <a:pt x="294" y="1189"/>
                  </a:lnTo>
                  <a:lnTo>
                    <a:pt x="267" y="1195"/>
                  </a:lnTo>
                  <a:lnTo>
                    <a:pt x="238" y="1205"/>
                  </a:lnTo>
                  <a:lnTo>
                    <a:pt x="209" y="1217"/>
                  </a:lnTo>
                  <a:lnTo>
                    <a:pt x="181" y="1233"/>
                  </a:lnTo>
                  <a:lnTo>
                    <a:pt x="155" y="1252"/>
                  </a:lnTo>
                  <a:lnTo>
                    <a:pt x="129" y="1272"/>
                  </a:lnTo>
                  <a:lnTo>
                    <a:pt x="105" y="1295"/>
                  </a:lnTo>
                  <a:lnTo>
                    <a:pt x="84" y="1319"/>
                  </a:lnTo>
                  <a:lnTo>
                    <a:pt x="63" y="1346"/>
                  </a:lnTo>
                  <a:lnTo>
                    <a:pt x="45" y="1375"/>
                  </a:lnTo>
                  <a:lnTo>
                    <a:pt x="29" y="1404"/>
                  </a:lnTo>
                  <a:lnTo>
                    <a:pt x="17" y="1433"/>
                  </a:lnTo>
                  <a:lnTo>
                    <a:pt x="8" y="1464"/>
                  </a:lnTo>
                  <a:lnTo>
                    <a:pt x="3" y="1494"/>
                  </a:lnTo>
                  <a:lnTo>
                    <a:pt x="0" y="1525"/>
                  </a:lnTo>
                  <a:lnTo>
                    <a:pt x="0" y="2935"/>
                  </a:lnTo>
                  <a:lnTo>
                    <a:pt x="3" y="2966"/>
                  </a:lnTo>
                  <a:lnTo>
                    <a:pt x="10" y="2998"/>
                  </a:lnTo>
                  <a:lnTo>
                    <a:pt x="21" y="3029"/>
                  </a:lnTo>
                  <a:lnTo>
                    <a:pt x="37" y="3059"/>
                  </a:lnTo>
                  <a:lnTo>
                    <a:pt x="56" y="3089"/>
                  </a:lnTo>
                  <a:lnTo>
                    <a:pt x="78" y="3117"/>
                  </a:lnTo>
                  <a:lnTo>
                    <a:pt x="102" y="3143"/>
                  </a:lnTo>
                  <a:lnTo>
                    <a:pt x="128" y="3169"/>
                  </a:lnTo>
                  <a:lnTo>
                    <a:pt x="157" y="3192"/>
                  </a:lnTo>
                  <a:lnTo>
                    <a:pt x="187" y="3212"/>
                  </a:lnTo>
                  <a:lnTo>
                    <a:pt x="217" y="3231"/>
                  </a:lnTo>
                  <a:lnTo>
                    <a:pt x="249" y="3246"/>
                  </a:lnTo>
                  <a:lnTo>
                    <a:pt x="281" y="3259"/>
                  </a:lnTo>
                  <a:lnTo>
                    <a:pt x="313" y="3269"/>
                  </a:lnTo>
                  <a:lnTo>
                    <a:pt x="343" y="3273"/>
                  </a:lnTo>
                  <a:lnTo>
                    <a:pt x="373" y="3276"/>
                  </a:lnTo>
                  <a:lnTo>
                    <a:pt x="373" y="1757"/>
                  </a:lnTo>
                  <a:lnTo>
                    <a:pt x="570" y="1758"/>
                  </a:lnTo>
                  <a:lnTo>
                    <a:pt x="574" y="4850"/>
                  </a:lnTo>
                  <a:lnTo>
                    <a:pt x="1072" y="4852"/>
                  </a:lnTo>
                  <a:lnTo>
                    <a:pt x="1070" y="2819"/>
                  </a:lnTo>
                  <a:lnTo>
                    <a:pt x="1252" y="2819"/>
                  </a:lnTo>
                  <a:lnTo>
                    <a:pt x="1252" y="2824"/>
                  </a:lnTo>
                  <a:lnTo>
                    <a:pt x="1252" y="2836"/>
                  </a:lnTo>
                  <a:lnTo>
                    <a:pt x="1252" y="2858"/>
                  </a:lnTo>
                  <a:lnTo>
                    <a:pt x="1252" y="2886"/>
                  </a:lnTo>
                  <a:lnTo>
                    <a:pt x="1252" y="2922"/>
                  </a:lnTo>
                  <a:lnTo>
                    <a:pt x="1253" y="2964"/>
                  </a:lnTo>
                  <a:lnTo>
                    <a:pt x="1253" y="3012"/>
                  </a:lnTo>
                  <a:lnTo>
                    <a:pt x="1253" y="3065"/>
                  </a:lnTo>
                  <a:lnTo>
                    <a:pt x="1253" y="3124"/>
                  </a:lnTo>
                  <a:lnTo>
                    <a:pt x="1253" y="3188"/>
                  </a:lnTo>
                  <a:lnTo>
                    <a:pt x="1255" y="3257"/>
                  </a:lnTo>
                  <a:lnTo>
                    <a:pt x="1255" y="3329"/>
                  </a:lnTo>
                  <a:lnTo>
                    <a:pt x="1255" y="3404"/>
                  </a:lnTo>
                  <a:lnTo>
                    <a:pt x="1255" y="3482"/>
                  </a:lnTo>
                  <a:lnTo>
                    <a:pt x="1256" y="3563"/>
                  </a:lnTo>
                  <a:lnTo>
                    <a:pt x="1256" y="3645"/>
                  </a:lnTo>
                  <a:lnTo>
                    <a:pt x="1256" y="3729"/>
                  </a:lnTo>
                  <a:lnTo>
                    <a:pt x="1257" y="3814"/>
                  </a:lnTo>
                  <a:lnTo>
                    <a:pt x="1257" y="3900"/>
                  </a:lnTo>
                  <a:lnTo>
                    <a:pt x="1257" y="3985"/>
                  </a:lnTo>
                  <a:lnTo>
                    <a:pt x="1257" y="4071"/>
                  </a:lnTo>
                  <a:lnTo>
                    <a:pt x="1258" y="4155"/>
                  </a:lnTo>
                  <a:lnTo>
                    <a:pt x="1258" y="4238"/>
                  </a:lnTo>
                  <a:lnTo>
                    <a:pt x="1258" y="4319"/>
                  </a:lnTo>
                  <a:lnTo>
                    <a:pt x="1258" y="4399"/>
                  </a:lnTo>
                  <a:lnTo>
                    <a:pt x="1258" y="4475"/>
                  </a:lnTo>
                  <a:lnTo>
                    <a:pt x="1259" y="4548"/>
                  </a:lnTo>
                  <a:lnTo>
                    <a:pt x="1259" y="4618"/>
                  </a:lnTo>
                  <a:lnTo>
                    <a:pt x="1259" y="4683"/>
                  </a:lnTo>
                  <a:lnTo>
                    <a:pt x="1259" y="4744"/>
                  </a:lnTo>
                  <a:lnTo>
                    <a:pt x="1259" y="4800"/>
                  </a:lnTo>
                  <a:lnTo>
                    <a:pt x="1259" y="4850"/>
                  </a:lnTo>
                  <a:lnTo>
                    <a:pt x="1721" y="4852"/>
                  </a:lnTo>
                  <a:lnTo>
                    <a:pt x="1724" y="1757"/>
                  </a:lnTo>
                  <a:lnTo>
                    <a:pt x="1920" y="1757"/>
                  </a:lnTo>
                  <a:lnTo>
                    <a:pt x="1920" y="3236"/>
                  </a:lnTo>
                  <a:lnTo>
                    <a:pt x="1949" y="3234"/>
                  </a:lnTo>
                  <a:lnTo>
                    <a:pt x="1979" y="3229"/>
                  </a:lnTo>
                  <a:lnTo>
                    <a:pt x="2010" y="3220"/>
                  </a:lnTo>
                  <a:lnTo>
                    <a:pt x="2041" y="3208"/>
                  </a:lnTo>
                  <a:lnTo>
                    <a:pt x="2074" y="3194"/>
                  </a:lnTo>
                  <a:lnTo>
                    <a:pt x="2104" y="3177"/>
                  </a:lnTo>
                  <a:lnTo>
                    <a:pt x="2134" y="3158"/>
                  </a:lnTo>
                  <a:lnTo>
                    <a:pt x="2163" y="3136"/>
                  </a:lnTo>
                  <a:lnTo>
                    <a:pt x="2190" y="3112"/>
                  </a:lnTo>
                  <a:lnTo>
                    <a:pt x="2214" y="3087"/>
                  </a:lnTo>
                  <a:lnTo>
                    <a:pt x="2236" y="3059"/>
                  </a:lnTo>
                  <a:lnTo>
                    <a:pt x="2255" y="3031"/>
                  </a:lnTo>
                  <a:lnTo>
                    <a:pt x="2270" y="3002"/>
                  </a:lnTo>
                  <a:lnTo>
                    <a:pt x="2282" y="2972"/>
                  </a:lnTo>
                  <a:lnTo>
                    <a:pt x="2290" y="2941"/>
                  </a:lnTo>
                  <a:lnTo>
                    <a:pt x="2292" y="2910"/>
                  </a:lnTo>
                  <a:lnTo>
                    <a:pt x="2292" y="1500"/>
                  </a:lnTo>
                  <a:lnTo>
                    <a:pt x="2290" y="1470"/>
                  </a:lnTo>
                  <a:lnTo>
                    <a:pt x="2285" y="1439"/>
                  </a:lnTo>
                  <a:lnTo>
                    <a:pt x="2276" y="1410"/>
                  </a:lnTo>
                  <a:lnTo>
                    <a:pt x="2265" y="1382"/>
                  </a:lnTo>
                  <a:lnTo>
                    <a:pt x="2251" y="1354"/>
                  </a:lnTo>
                  <a:lnTo>
                    <a:pt x="2234" y="1329"/>
                  </a:lnTo>
                  <a:lnTo>
                    <a:pt x="2215" y="1304"/>
                  </a:lnTo>
                  <a:lnTo>
                    <a:pt x="2194" y="1282"/>
                  </a:lnTo>
                  <a:lnTo>
                    <a:pt x="2171" y="1262"/>
                  </a:lnTo>
                  <a:lnTo>
                    <a:pt x="2146" y="1242"/>
                  </a:lnTo>
                  <a:lnTo>
                    <a:pt x="2121" y="1227"/>
                  </a:lnTo>
                  <a:lnTo>
                    <a:pt x="2093" y="1212"/>
                  </a:lnTo>
                  <a:lnTo>
                    <a:pt x="2065" y="1201"/>
                  </a:lnTo>
                  <a:lnTo>
                    <a:pt x="2038" y="1194"/>
                  </a:lnTo>
                  <a:lnTo>
                    <a:pt x="2009" y="1188"/>
                  </a:lnTo>
                  <a:lnTo>
                    <a:pt x="1980" y="1187"/>
                  </a:lnTo>
                  <a:lnTo>
                    <a:pt x="323" y="1187"/>
                  </a:lnTo>
                  <a:close/>
                  <a:moveTo>
                    <a:pt x="1106" y="0"/>
                  </a:moveTo>
                  <a:lnTo>
                    <a:pt x="1153" y="3"/>
                  </a:lnTo>
                  <a:lnTo>
                    <a:pt x="1199" y="10"/>
                  </a:lnTo>
                  <a:lnTo>
                    <a:pt x="1244" y="23"/>
                  </a:lnTo>
                  <a:lnTo>
                    <a:pt x="1286" y="40"/>
                  </a:lnTo>
                  <a:lnTo>
                    <a:pt x="1326" y="60"/>
                  </a:lnTo>
                  <a:lnTo>
                    <a:pt x="1364" y="86"/>
                  </a:lnTo>
                  <a:lnTo>
                    <a:pt x="1399" y="115"/>
                  </a:lnTo>
                  <a:lnTo>
                    <a:pt x="1432" y="147"/>
                  </a:lnTo>
                  <a:lnTo>
                    <a:pt x="1462" y="183"/>
                  </a:lnTo>
                  <a:lnTo>
                    <a:pt x="1488" y="222"/>
                  </a:lnTo>
                  <a:lnTo>
                    <a:pt x="1511" y="263"/>
                  </a:lnTo>
                  <a:lnTo>
                    <a:pt x="1531" y="306"/>
                  </a:lnTo>
                  <a:lnTo>
                    <a:pt x="1546" y="353"/>
                  </a:lnTo>
                  <a:lnTo>
                    <a:pt x="1557" y="400"/>
                  </a:lnTo>
                  <a:lnTo>
                    <a:pt x="1564" y="451"/>
                  </a:lnTo>
                  <a:lnTo>
                    <a:pt x="1567" y="501"/>
                  </a:lnTo>
                  <a:lnTo>
                    <a:pt x="1564" y="552"/>
                  </a:lnTo>
                  <a:lnTo>
                    <a:pt x="1557" y="603"/>
                  </a:lnTo>
                  <a:lnTo>
                    <a:pt x="1546" y="651"/>
                  </a:lnTo>
                  <a:lnTo>
                    <a:pt x="1531" y="697"/>
                  </a:lnTo>
                  <a:lnTo>
                    <a:pt x="1511" y="740"/>
                  </a:lnTo>
                  <a:lnTo>
                    <a:pt x="1488" y="782"/>
                  </a:lnTo>
                  <a:lnTo>
                    <a:pt x="1462" y="821"/>
                  </a:lnTo>
                  <a:lnTo>
                    <a:pt x="1432" y="857"/>
                  </a:lnTo>
                  <a:lnTo>
                    <a:pt x="1399" y="889"/>
                  </a:lnTo>
                  <a:lnTo>
                    <a:pt x="1364" y="918"/>
                  </a:lnTo>
                  <a:lnTo>
                    <a:pt x="1326" y="944"/>
                  </a:lnTo>
                  <a:lnTo>
                    <a:pt x="1286" y="965"/>
                  </a:lnTo>
                  <a:lnTo>
                    <a:pt x="1244" y="982"/>
                  </a:lnTo>
                  <a:lnTo>
                    <a:pt x="1199" y="994"/>
                  </a:lnTo>
                  <a:lnTo>
                    <a:pt x="1153" y="1003"/>
                  </a:lnTo>
                  <a:lnTo>
                    <a:pt x="1106" y="1005"/>
                  </a:lnTo>
                  <a:lnTo>
                    <a:pt x="1059" y="1003"/>
                  </a:lnTo>
                  <a:lnTo>
                    <a:pt x="1014" y="994"/>
                  </a:lnTo>
                  <a:lnTo>
                    <a:pt x="970" y="982"/>
                  </a:lnTo>
                  <a:lnTo>
                    <a:pt x="928" y="965"/>
                  </a:lnTo>
                  <a:lnTo>
                    <a:pt x="887" y="944"/>
                  </a:lnTo>
                  <a:lnTo>
                    <a:pt x="850" y="918"/>
                  </a:lnTo>
                  <a:lnTo>
                    <a:pt x="814" y="889"/>
                  </a:lnTo>
                  <a:lnTo>
                    <a:pt x="781" y="857"/>
                  </a:lnTo>
                  <a:lnTo>
                    <a:pt x="751" y="821"/>
                  </a:lnTo>
                  <a:lnTo>
                    <a:pt x="725" y="782"/>
                  </a:lnTo>
                  <a:lnTo>
                    <a:pt x="702" y="740"/>
                  </a:lnTo>
                  <a:lnTo>
                    <a:pt x="681" y="697"/>
                  </a:lnTo>
                  <a:lnTo>
                    <a:pt x="666" y="651"/>
                  </a:lnTo>
                  <a:lnTo>
                    <a:pt x="655" y="603"/>
                  </a:lnTo>
                  <a:lnTo>
                    <a:pt x="647" y="552"/>
                  </a:lnTo>
                  <a:lnTo>
                    <a:pt x="645" y="501"/>
                  </a:lnTo>
                  <a:lnTo>
                    <a:pt x="647" y="451"/>
                  </a:lnTo>
                  <a:lnTo>
                    <a:pt x="655" y="400"/>
                  </a:lnTo>
                  <a:lnTo>
                    <a:pt x="666" y="353"/>
                  </a:lnTo>
                  <a:lnTo>
                    <a:pt x="681" y="306"/>
                  </a:lnTo>
                  <a:lnTo>
                    <a:pt x="702" y="263"/>
                  </a:lnTo>
                  <a:lnTo>
                    <a:pt x="725" y="222"/>
                  </a:lnTo>
                  <a:lnTo>
                    <a:pt x="751" y="183"/>
                  </a:lnTo>
                  <a:lnTo>
                    <a:pt x="781" y="147"/>
                  </a:lnTo>
                  <a:lnTo>
                    <a:pt x="814" y="115"/>
                  </a:lnTo>
                  <a:lnTo>
                    <a:pt x="850" y="86"/>
                  </a:lnTo>
                  <a:lnTo>
                    <a:pt x="887" y="60"/>
                  </a:lnTo>
                  <a:lnTo>
                    <a:pt x="928" y="40"/>
                  </a:lnTo>
                  <a:lnTo>
                    <a:pt x="970" y="23"/>
                  </a:lnTo>
                  <a:lnTo>
                    <a:pt x="1014" y="10"/>
                  </a:lnTo>
                  <a:lnTo>
                    <a:pt x="1059" y="3"/>
                  </a:lnTo>
                  <a:lnTo>
                    <a:pt x="1106" y="0"/>
                  </a:lnTo>
                  <a:close/>
                </a:path>
              </a:pathLst>
            </a:custGeom>
            <a:solidFill>
              <a:srgbClr val="FFFF66"/>
            </a:solidFill>
            <a:ln w="9525">
              <a:solidFill>
                <a:srgbClr val="777777"/>
              </a:solidFill>
              <a:round/>
              <a:headEnd/>
              <a:tailEnd/>
            </a:ln>
          </p:spPr>
          <p:txBody>
            <a:bodyPr/>
            <a:lstStyle/>
            <a:p>
              <a:endParaRPr lang="fr-FR" dirty="0">
                <a:latin typeface="Calibri" panose="020F0502020204030204" pitchFamily="34" charset="0"/>
              </a:endParaRPr>
            </a:p>
          </p:txBody>
        </p:sp>
        <p:sp>
          <p:nvSpPr>
            <p:cNvPr id="152586" name="Text Box 10"/>
            <p:cNvSpPr txBox="1">
              <a:spLocks noChangeArrowheads="1"/>
            </p:cNvSpPr>
            <p:nvPr/>
          </p:nvSpPr>
          <p:spPr bwMode="auto">
            <a:xfrm>
              <a:off x="2056" y="1207"/>
              <a:ext cx="793" cy="213"/>
            </a:xfrm>
            <a:prstGeom prst="rect">
              <a:avLst/>
            </a:prstGeom>
            <a:solidFill>
              <a:srgbClr val="FFFF99"/>
            </a:solidFill>
            <a:ln w="9525">
              <a:solidFill>
                <a:schemeClr val="bg2"/>
              </a:solidFill>
              <a:miter lim="800000"/>
              <a:headEnd/>
              <a:tailEnd/>
            </a:ln>
            <a:effectLst>
              <a:outerShdw dist="53882" dir="18900000" algn="ctr" rotWithShape="0">
                <a:srgbClr val="C0C0C0"/>
              </a:outerShdw>
            </a:effectLst>
          </p:spPr>
          <p:txBody>
            <a:bodyPr wrap="none" anchor="ctr">
              <a:spAutoFit/>
            </a:bodyPr>
            <a:lstStyle/>
            <a:p>
              <a:pPr>
                <a:defRPr/>
              </a:pPr>
              <a:r>
                <a:rPr lang="fr-FR" sz="1600" dirty="0">
                  <a:solidFill>
                    <a:srgbClr val="3333FF"/>
                  </a:solidFill>
                  <a:latin typeface="Calibri" panose="020F0502020204030204" pitchFamily="34" charset="0"/>
                </a:rPr>
                <a:t>Organisateur</a:t>
              </a:r>
            </a:p>
          </p:txBody>
        </p:sp>
        <p:sp>
          <p:nvSpPr>
            <p:cNvPr id="49194" name="Text Box 11"/>
            <p:cNvSpPr txBox="1">
              <a:spLocks noChangeArrowheads="1"/>
            </p:cNvSpPr>
            <p:nvPr/>
          </p:nvSpPr>
          <p:spPr bwMode="auto">
            <a:xfrm>
              <a:off x="859" y="1217"/>
              <a:ext cx="11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pPr algn="r"/>
              <a:r>
                <a:rPr lang="fr-FR" altLang="fr-FR" sz="1400" i="1" dirty="0">
                  <a:solidFill>
                    <a:schemeClr val="tx1"/>
                  </a:solidFill>
                  <a:latin typeface="Calibri" panose="020F0502020204030204" pitchFamily="34" charset="0"/>
                </a:rPr>
                <a:t>Structure le projet</a:t>
              </a:r>
            </a:p>
          </p:txBody>
        </p:sp>
      </p:grpSp>
      <p:grpSp>
        <p:nvGrpSpPr>
          <p:cNvPr id="3" name="Group 12"/>
          <p:cNvGrpSpPr>
            <a:grpSpLocks/>
          </p:cNvGrpSpPr>
          <p:nvPr/>
        </p:nvGrpSpPr>
        <p:grpSpPr bwMode="auto">
          <a:xfrm>
            <a:off x="4846638" y="1914525"/>
            <a:ext cx="2425700" cy="1130300"/>
            <a:chOff x="3053" y="1206"/>
            <a:chExt cx="1528" cy="712"/>
          </a:xfrm>
        </p:grpSpPr>
        <p:sp>
          <p:nvSpPr>
            <p:cNvPr id="49189" name="Freeform 13"/>
            <p:cNvSpPr>
              <a:spLocks noEditPoints="1"/>
            </p:cNvSpPr>
            <p:nvPr/>
          </p:nvSpPr>
          <p:spPr bwMode="auto">
            <a:xfrm>
              <a:off x="3116" y="1517"/>
              <a:ext cx="190" cy="401"/>
            </a:xfrm>
            <a:custGeom>
              <a:avLst/>
              <a:gdLst>
                <a:gd name="T0" fmla="*/ 0 w 2292"/>
                <a:gd name="T1" fmla="*/ 1 h 4852"/>
                <a:gd name="T2" fmla="*/ 0 w 2292"/>
                <a:gd name="T3" fmla="*/ 1 h 4852"/>
                <a:gd name="T4" fmla="*/ 0 w 2292"/>
                <a:gd name="T5" fmla="*/ 1 h 4852"/>
                <a:gd name="T6" fmla="*/ 0 w 2292"/>
                <a:gd name="T7" fmla="*/ 1 h 4852"/>
                <a:gd name="T8" fmla="*/ 0 w 2292"/>
                <a:gd name="T9" fmla="*/ 1 h 4852"/>
                <a:gd name="T10" fmla="*/ 0 w 2292"/>
                <a:gd name="T11" fmla="*/ 2 h 4852"/>
                <a:gd name="T12" fmla="*/ 0 w 2292"/>
                <a:gd name="T13" fmla="*/ 2 h 4852"/>
                <a:gd name="T14" fmla="*/ 0 w 2292"/>
                <a:gd name="T15" fmla="*/ 2 h 4852"/>
                <a:gd name="T16" fmla="*/ 0 w 2292"/>
                <a:gd name="T17" fmla="*/ 2 h 4852"/>
                <a:gd name="T18" fmla="*/ 0 w 2292"/>
                <a:gd name="T19" fmla="*/ 2 h 4852"/>
                <a:gd name="T20" fmla="*/ 0 w 2292"/>
                <a:gd name="T21" fmla="*/ 2 h 4852"/>
                <a:gd name="T22" fmla="*/ 0 w 2292"/>
                <a:gd name="T23" fmla="*/ 1 h 4852"/>
                <a:gd name="T24" fmla="*/ 1 w 2292"/>
                <a:gd name="T25" fmla="*/ 2 h 4852"/>
                <a:gd name="T26" fmla="*/ 1 w 2292"/>
                <a:gd name="T27" fmla="*/ 2 h 4852"/>
                <a:gd name="T28" fmla="*/ 1 w 2292"/>
                <a:gd name="T29" fmla="*/ 2 h 4852"/>
                <a:gd name="T30" fmla="*/ 1 w 2292"/>
                <a:gd name="T31" fmla="*/ 2 h 4852"/>
                <a:gd name="T32" fmla="*/ 1 w 2292"/>
                <a:gd name="T33" fmla="*/ 2 h 4852"/>
                <a:gd name="T34" fmla="*/ 1 w 2292"/>
                <a:gd name="T35" fmla="*/ 2 h 4852"/>
                <a:gd name="T36" fmla="*/ 1 w 2292"/>
                <a:gd name="T37" fmla="*/ 2 h 4852"/>
                <a:gd name="T38" fmla="*/ 1 w 2292"/>
                <a:gd name="T39" fmla="*/ 2 h 4852"/>
                <a:gd name="T40" fmla="*/ 1 w 2292"/>
                <a:gd name="T41" fmla="*/ 2 h 4852"/>
                <a:gd name="T42" fmla="*/ 1 w 2292"/>
                <a:gd name="T43" fmla="*/ 3 h 4852"/>
                <a:gd name="T44" fmla="*/ 1 w 2292"/>
                <a:gd name="T45" fmla="*/ 3 h 4852"/>
                <a:gd name="T46" fmla="*/ 1 w 2292"/>
                <a:gd name="T47" fmla="*/ 3 h 4852"/>
                <a:gd name="T48" fmla="*/ 1 w 2292"/>
                <a:gd name="T49" fmla="*/ 1 h 4852"/>
                <a:gd name="T50" fmla="*/ 1 w 2292"/>
                <a:gd name="T51" fmla="*/ 2 h 4852"/>
                <a:gd name="T52" fmla="*/ 1 w 2292"/>
                <a:gd name="T53" fmla="*/ 2 h 4852"/>
                <a:gd name="T54" fmla="*/ 1 w 2292"/>
                <a:gd name="T55" fmla="*/ 2 h 4852"/>
                <a:gd name="T56" fmla="*/ 1 w 2292"/>
                <a:gd name="T57" fmla="*/ 2 h 4852"/>
                <a:gd name="T58" fmla="*/ 1 w 2292"/>
                <a:gd name="T59" fmla="*/ 2 h 4852"/>
                <a:gd name="T60" fmla="*/ 1 w 2292"/>
                <a:gd name="T61" fmla="*/ 1 h 4852"/>
                <a:gd name="T62" fmla="*/ 1 w 2292"/>
                <a:gd name="T63" fmla="*/ 1 h 4852"/>
                <a:gd name="T64" fmla="*/ 1 w 2292"/>
                <a:gd name="T65" fmla="*/ 1 h 4852"/>
                <a:gd name="T66" fmla="*/ 1 w 2292"/>
                <a:gd name="T67" fmla="*/ 1 h 4852"/>
                <a:gd name="T68" fmla="*/ 1 w 2292"/>
                <a:gd name="T69" fmla="*/ 1 h 4852"/>
                <a:gd name="T70" fmla="*/ 1 w 2292"/>
                <a:gd name="T71" fmla="*/ 1 h 4852"/>
                <a:gd name="T72" fmla="*/ 1 w 2292"/>
                <a:gd name="T73" fmla="*/ 0 h 4852"/>
                <a:gd name="T74" fmla="*/ 1 w 2292"/>
                <a:gd name="T75" fmla="*/ 0 h 4852"/>
                <a:gd name="T76" fmla="*/ 1 w 2292"/>
                <a:gd name="T77" fmla="*/ 0 h 4852"/>
                <a:gd name="T78" fmla="*/ 1 w 2292"/>
                <a:gd name="T79" fmla="*/ 0 h 4852"/>
                <a:gd name="T80" fmla="*/ 1 w 2292"/>
                <a:gd name="T81" fmla="*/ 0 h 4852"/>
                <a:gd name="T82" fmla="*/ 1 w 2292"/>
                <a:gd name="T83" fmla="*/ 0 h 4852"/>
                <a:gd name="T84" fmla="*/ 1 w 2292"/>
                <a:gd name="T85" fmla="*/ 0 h 4852"/>
                <a:gd name="T86" fmla="*/ 1 w 2292"/>
                <a:gd name="T87" fmla="*/ 0 h 4852"/>
                <a:gd name="T88" fmla="*/ 1 w 2292"/>
                <a:gd name="T89" fmla="*/ 0 h 4852"/>
                <a:gd name="T90" fmla="*/ 1 w 2292"/>
                <a:gd name="T91" fmla="*/ 0 h 4852"/>
                <a:gd name="T92" fmla="*/ 1 w 2292"/>
                <a:gd name="T93" fmla="*/ 1 h 4852"/>
                <a:gd name="T94" fmla="*/ 1 w 2292"/>
                <a:gd name="T95" fmla="*/ 1 h 4852"/>
                <a:gd name="T96" fmla="*/ 0 w 2292"/>
                <a:gd name="T97" fmla="*/ 1 h 4852"/>
                <a:gd name="T98" fmla="*/ 0 w 2292"/>
                <a:gd name="T99" fmla="*/ 0 h 4852"/>
                <a:gd name="T100" fmla="*/ 0 w 2292"/>
                <a:gd name="T101" fmla="*/ 0 h 4852"/>
                <a:gd name="T102" fmla="*/ 0 w 2292"/>
                <a:gd name="T103" fmla="*/ 0 h 4852"/>
                <a:gd name="T104" fmla="*/ 0 w 2292"/>
                <a:gd name="T105" fmla="*/ 0 h 4852"/>
                <a:gd name="T106" fmla="*/ 0 w 2292"/>
                <a:gd name="T107" fmla="*/ 0 h 4852"/>
                <a:gd name="T108" fmla="*/ 0 w 2292"/>
                <a:gd name="T109" fmla="*/ 0 h 4852"/>
                <a:gd name="T110" fmla="*/ 0 w 2292"/>
                <a:gd name="T111" fmla="*/ 0 h 4852"/>
                <a:gd name="T112" fmla="*/ 0 w 2292"/>
                <a:gd name="T113" fmla="*/ 0 h 4852"/>
                <a:gd name="T114" fmla="*/ 1 w 2292"/>
                <a:gd name="T115" fmla="*/ 0 h 485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292"/>
                <a:gd name="T175" fmla="*/ 0 h 4852"/>
                <a:gd name="T176" fmla="*/ 2292 w 2292"/>
                <a:gd name="T177" fmla="*/ 4852 h 485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292" h="4852">
                  <a:moveTo>
                    <a:pt x="323" y="1187"/>
                  </a:moveTo>
                  <a:lnTo>
                    <a:pt x="294" y="1189"/>
                  </a:lnTo>
                  <a:lnTo>
                    <a:pt x="267" y="1195"/>
                  </a:lnTo>
                  <a:lnTo>
                    <a:pt x="238" y="1205"/>
                  </a:lnTo>
                  <a:lnTo>
                    <a:pt x="209" y="1217"/>
                  </a:lnTo>
                  <a:lnTo>
                    <a:pt x="181" y="1233"/>
                  </a:lnTo>
                  <a:lnTo>
                    <a:pt x="155" y="1252"/>
                  </a:lnTo>
                  <a:lnTo>
                    <a:pt x="129" y="1272"/>
                  </a:lnTo>
                  <a:lnTo>
                    <a:pt x="105" y="1295"/>
                  </a:lnTo>
                  <a:lnTo>
                    <a:pt x="84" y="1319"/>
                  </a:lnTo>
                  <a:lnTo>
                    <a:pt x="63" y="1346"/>
                  </a:lnTo>
                  <a:lnTo>
                    <a:pt x="45" y="1375"/>
                  </a:lnTo>
                  <a:lnTo>
                    <a:pt x="29" y="1404"/>
                  </a:lnTo>
                  <a:lnTo>
                    <a:pt x="17" y="1433"/>
                  </a:lnTo>
                  <a:lnTo>
                    <a:pt x="8" y="1464"/>
                  </a:lnTo>
                  <a:lnTo>
                    <a:pt x="3" y="1494"/>
                  </a:lnTo>
                  <a:lnTo>
                    <a:pt x="0" y="1525"/>
                  </a:lnTo>
                  <a:lnTo>
                    <a:pt x="0" y="2935"/>
                  </a:lnTo>
                  <a:lnTo>
                    <a:pt x="3" y="2966"/>
                  </a:lnTo>
                  <a:lnTo>
                    <a:pt x="10" y="2998"/>
                  </a:lnTo>
                  <a:lnTo>
                    <a:pt x="21" y="3029"/>
                  </a:lnTo>
                  <a:lnTo>
                    <a:pt x="37" y="3059"/>
                  </a:lnTo>
                  <a:lnTo>
                    <a:pt x="56" y="3089"/>
                  </a:lnTo>
                  <a:lnTo>
                    <a:pt x="78" y="3117"/>
                  </a:lnTo>
                  <a:lnTo>
                    <a:pt x="102" y="3143"/>
                  </a:lnTo>
                  <a:lnTo>
                    <a:pt x="128" y="3169"/>
                  </a:lnTo>
                  <a:lnTo>
                    <a:pt x="157" y="3192"/>
                  </a:lnTo>
                  <a:lnTo>
                    <a:pt x="187" y="3212"/>
                  </a:lnTo>
                  <a:lnTo>
                    <a:pt x="217" y="3231"/>
                  </a:lnTo>
                  <a:lnTo>
                    <a:pt x="249" y="3246"/>
                  </a:lnTo>
                  <a:lnTo>
                    <a:pt x="281" y="3259"/>
                  </a:lnTo>
                  <a:lnTo>
                    <a:pt x="313" y="3269"/>
                  </a:lnTo>
                  <a:lnTo>
                    <a:pt x="343" y="3273"/>
                  </a:lnTo>
                  <a:lnTo>
                    <a:pt x="373" y="3276"/>
                  </a:lnTo>
                  <a:lnTo>
                    <a:pt x="373" y="1757"/>
                  </a:lnTo>
                  <a:lnTo>
                    <a:pt x="570" y="1758"/>
                  </a:lnTo>
                  <a:lnTo>
                    <a:pt x="574" y="4850"/>
                  </a:lnTo>
                  <a:lnTo>
                    <a:pt x="1072" y="4852"/>
                  </a:lnTo>
                  <a:lnTo>
                    <a:pt x="1070" y="2819"/>
                  </a:lnTo>
                  <a:lnTo>
                    <a:pt x="1252" y="2819"/>
                  </a:lnTo>
                  <a:lnTo>
                    <a:pt x="1252" y="2824"/>
                  </a:lnTo>
                  <a:lnTo>
                    <a:pt x="1252" y="2836"/>
                  </a:lnTo>
                  <a:lnTo>
                    <a:pt x="1252" y="2858"/>
                  </a:lnTo>
                  <a:lnTo>
                    <a:pt x="1252" y="2886"/>
                  </a:lnTo>
                  <a:lnTo>
                    <a:pt x="1252" y="2922"/>
                  </a:lnTo>
                  <a:lnTo>
                    <a:pt x="1253" y="2964"/>
                  </a:lnTo>
                  <a:lnTo>
                    <a:pt x="1253" y="3012"/>
                  </a:lnTo>
                  <a:lnTo>
                    <a:pt x="1253" y="3065"/>
                  </a:lnTo>
                  <a:lnTo>
                    <a:pt x="1253" y="3124"/>
                  </a:lnTo>
                  <a:lnTo>
                    <a:pt x="1253" y="3188"/>
                  </a:lnTo>
                  <a:lnTo>
                    <a:pt x="1255" y="3257"/>
                  </a:lnTo>
                  <a:lnTo>
                    <a:pt x="1255" y="3329"/>
                  </a:lnTo>
                  <a:lnTo>
                    <a:pt x="1255" y="3404"/>
                  </a:lnTo>
                  <a:lnTo>
                    <a:pt x="1255" y="3482"/>
                  </a:lnTo>
                  <a:lnTo>
                    <a:pt x="1256" y="3563"/>
                  </a:lnTo>
                  <a:lnTo>
                    <a:pt x="1256" y="3645"/>
                  </a:lnTo>
                  <a:lnTo>
                    <a:pt x="1256" y="3729"/>
                  </a:lnTo>
                  <a:lnTo>
                    <a:pt x="1257" y="3814"/>
                  </a:lnTo>
                  <a:lnTo>
                    <a:pt x="1257" y="3900"/>
                  </a:lnTo>
                  <a:lnTo>
                    <a:pt x="1257" y="3985"/>
                  </a:lnTo>
                  <a:lnTo>
                    <a:pt x="1257" y="4071"/>
                  </a:lnTo>
                  <a:lnTo>
                    <a:pt x="1258" y="4155"/>
                  </a:lnTo>
                  <a:lnTo>
                    <a:pt x="1258" y="4238"/>
                  </a:lnTo>
                  <a:lnTo>
                    <a:pt x="1258" y="4319"/>
                  </a:lnTo>
                  <a:lnTo>
                    <a:pt x="1258" y="4399"/>
                  </a:lnTo>
                  <a:lnTo>
                    <a:pt x="1258" y="4475"/>
                  </a:lnTo>
                  <a:lnTo>
                    <a:pt x="1259" y="4548"/>
                  </a:lnTo>
                  <a:lnTo>
                    <a:pt x="1259" y="4618"/>
                  </a:lnTo>
                  <a:lnTo>
                    <a:pt x="1259" y="4683"/>
                  </a:lnTo>
                  <a:lnTo>
                    <a:pt x="1259" y="4744"/>
                  </a:lnTo>
                  <a:lnTo>
                    <a:pt x="1259" y="4800"/>
                  </a:lnTo>
                  <a:lnTo>
                    <a:pt x="1259" y="4850"/>
                  </a:lnTo>
                  <a:lnTo>
                    <a:pt x="1721" y="4852"/>
                  </a:lnTo>
                  <a:lnTo>
                    <a:pt x="1724" y="1757"/>
                  </a:lnTo>
                  <a:lnTo>
                    <a:pt x="1920" y="1757"/>
                  </a:lnTo>
                  <a:lnTo>
                    <a:pt x="1920" y="3236"/>
                  </a:lnTo>
                  <a:lnTo>
                    <a:pt x="1949" y="3234"/>
                  </a:lnTo>
                  <a:lnTo>
                    <a:pt x="1979" y="3229"/>
                  </a:lnTo>
                  <a:lnTo>
                    <a:pt x="2010" y="3220"/>
                  </a:lnTo>
                  <a:lnTo>
                    <a:pt x="2041" y="3208"/>
                  </a:lnTo>
                  <a:lnTo>
                    <a:pt x="2074" y="3194"/>
                  </a:lnTo>
                  <a:lnTo>
                    <a:pt x="2104" y="3177"/>
                  </a:lnTo>
                  <a:lnTo>
                    <a:pt x="2134" y="3158"/>
                  </a:lnTo>
                  <a:lnTo>
                    <a:pt x="2163" y="3136"/>
                  </a:lnTo>
                  <a:lnTo>
                    <a:pt x="2190" y="3112"/>
                  </a:lnTo>
                  <a:lnTo>
                    <a:pt x="2214" y="3087"/>
                  </a:lnTo>
                  <a:lnTo>
                    <a:pt x="2236" y="3059"/>
                  </a:lnTo>
                  <a:lnTo>
                    <a:pt x="2255" y="3031"/>
                  </a:lnTo>
                  <a:lnTo>
                    <a:pt x="2270" y="3002"/>
                  </a:lnTo>
                  <a:lnTo>
                    <a:pt x="2282" y="2972"/>
                  </a:lnTo>
                  <a:lnTo>
                    <a:pt x="2290" y="2941"/>
                  </a:lnTo>
                  <a:lnTo>
                    <a:pt x="2292" y="2910"/>
                  </a:lnTo>
                  <a:lnTo>
                    <a:pt x="2292" y="1500"/>
                  </a:lnTo>
                  <a:lnTo>
                    <a:pt x="2290" y="1470"/>
                  </a:lnTo>
                  <a:lnTo>
                    <a:pt x="2285" y="1439"/>
                  </a:lnTo>
                  <a:lnTo>
                    <a:pt x="2276" y="1410"/>
                  </a:lnTo>
                  <a:lnTo>
                    <a:pt x="2265" y="1382"/>
                  </a:lnTo>
                  <a:lnTo>
                    <a:pt x="2251" y="1354"/>
                  </a:lnTo>
                  <a:lnTo>
                    <a:pt x="2234" y="1329"/>
                  </a:lnTo>
                  <a:lnTo>
                    <a:pt x="2215" y="1304"/>
                  </a:lnTo>
                  <a:lnTo>
                    <a:pt x="2194" y="1282"/>
                  </a:lnTo>
                  <a:lnTo>
                    <a:pt x="2171" y="1262"/>
                  </a:lnTo>
                  <a:lnTo>
                    <a:pt x="2146" y="1242"/>
                  </a:lnTo>
                  <a:lnTo>
                    <a:pt x="2121" y="1227"/>
                  </a:lnTo>
                  <a:lnTo>
                    <a:pt x="2093" y="1212"/>
                  </a:lnTo>
                  <a:lnTo>
                    <a:pt x="2065" y="1201"/>
                  </a:lnTo>
                  <a:lnTo>
                    <a:pt x="2038" y="1194"/>
                  </a:lnTo>
                  <a:lnTo>
                    <a:pt x="2009" y="1188"/>
                  </a:lnTo>
                  <a:lnTo>
                    <a:pt x="1980" y="1187"/>
                  </a:lnTo>
                  <a:lnTo>
                    <a:pt x="323" y="1187"/>
                  </a:lnTo>
                  <a:close/>
                  <a:moveTo>
                    <a:pt x="1106" y="0"/>
                  </a:moveTo>
                  <a:lnTo>
                    <a:pt x="1153" y="3"/>
                  </a:lnTo>
                  <a:lnTo>
                    <a:pt x="1199" y="10"/>
                  </a:lnTo>
                  <a:lnTo>
                    <a:pt x="1244" y="23"/>
                  </a:lnTo>
                  <a:lnTo>
                    <a:pt x="1286" y="40"/>
                  </a:lnTo>
                  <a:lnTo>
                    <a:pt x="1326" y="60"/>
                  </a:lnTo>
                  <a:lnTo>
                    <a:pt x="1364" y="86"/>
                  </a:lnTo>
                  <a:lnTo>
                    <a:pt x="1399" y="115"/>
                  </a:lnTo>
                  <a:lnTo>
                    <a:pt x="1432" y="147"/>
                  </a:lnTo>
                  <a:lnTo>
                    <a:pt x="1462" y="183"/>
                  </a:lnTo>
                  <a:lnTo>
                    <a:pt x="1488" y="222"/>
                  </a:lnTo>
                  <a:lnTo>
                    <a:pt x="1511" y="263"/>
                  </a:lnTo>
                  <a:lnTo>
                    <a:pt x="1531" y="306"/>
                  </a:lnTo>
                  <a:lnTo>
                    <a:pt x="1546" y="353"/>
                  </a:lnTo>
                  <a:lnTo>
                    <a:pt x="1557" y="400"/>
                  </a:lnTo>
                  <a:lnTo>
                    <a:pt x="1564" y="451"/>
                  </a:lnTo>
                  <a:lnTo>
                    <a:pt x="1567" y="501"/>
                  </a:lnTo>
                  <a:lnTo>
                    <a:pt x="1564" y="552"/>
                  </a:lnTo>
                  <a:lnTo>
                    <a:pt x="1557" y="603"/>
                  </a:lnTo>
                  <a:lnTo>
                    <a:pt x="1546" y="651"/>
                  </a:lnTo>
                  <a:lnTo>
                    <a:pt x="1531" y="697"/>
                  </a:lnTo>
                  <a:lnTo>
                    <a:pt x="1511" y="740"/>
                  </a:lnTo>
                  <a:lnTo>
                    <a:pt x="1488" y="782"/>
                  </a:lnTo>
                  <a:lnTo>
                    <a:pt x="1462" y="821"/>
                  </a:lnTo>
                  <a:lnTo>
                    <a:pt x="1432" y="857"/>
                  </a:lnTo>
                  <a:lnTo>
                    <a:pt x="1399" y="889"/>
                  </a:lnTo>
                  <a:lnTo>
                    <a:pt x="1364" y="918"/>
                  </a:lnTo>
                  <a:lnTo>
                    <a:pt x="1326" y="944"/>
                  </a:lnTo>
                  <a:lnTo>
                    <a:pt x="1286" y="965"/>
                  </a:lnTo>
                  <a:lnTo>
                    <a:pt x="1244" y="982"/>
                  </a:lnTo>
                  <a:lnTo>
                    <a:pt x="1199" y="994"/>
                  </a:lnTo>
                  <a:lnTo>
                    <a:pt x="1153" y="1003"/>
                  </a:lnTo>
                  <a:lnTo>
                    <a:pt x="1106" y="1005"/>
                  </a:lnTo>
                  <a:lnTo>
                    <a:pt x="1059" y="1003"/>
                  </a:lnTo>
                  <a:lnTo>
                    <a:pt x="1014" y="994"/>
                  </a:lnTo>
                  <a:lnTo>
                    <a:pt x="970" y="982"/>
                  </a:lnTo>
                  <a:lnTo>
                    <a:pt x="928" y="965"/>
                  </a:lnTo>
                  <a:lnTo>
                    <a:pt x="887" y="944"/>
                  </a:lnTo>
                  <a:lnTo>
                    <a:pt x="850" y="918"/>
                  </a:lnTo>
                  <a:lnTo>
                    <a:pt x="814" y="889"/>
                  </a:lnTo>
                  <a:lnTo>
                    <a:pt x="781" y="857"/>
                  </a:lnTo>
                  <a:lnTo>
                    <a:pt x="751" y="821"/>
                  </a:lnTo>
                  <a:lnTo>
                    <a:pt x="725" y="782"/>
                  </a:lnTo>
                  <a:lnTo>
                    <a:pt x="702" y="740"/>
                  </a:lnTo>
                  <a:lnTo>
                    <a:pt x="681" y="697"/>
                  </a:lnTo>
                  <a:lnTo>
                    <a:pt x="666" y="651"/>
                  </a:lnTo>
                  <a:lnTo>
                    <a:pt x="655" y="603"/>
                  </a:lnTo>
                  <a:lnTo>
                    <a:pt x="647" y="552"/>
                  </a:lnTo>
                  <a:lnTo>
                    <a:pt x="645" y="501"/>
                  </a:lnTo>
                  <a:lnTo>
                    <a:pt x="647" y="451"/>
                  </a:lnTo>
                  <a:lnTo>
                    <a:pt x="655" y="400"/>
                  </a:lnTo>
                  <a:lnTo>
                    <a:pt x="666" y="353"/>
                  </a:lnTo>
                  <a:lnTo>
                    <a:pt x="681" y="306"/>
                  </a:lnTo>
                  <a:lnTo>
                    <a:pt x="702" y="263"/>
                  </a:lnTo>
                  <a:lnTo>
                    <a:pt x="725" y="222"/>
                  </a:lnTo>
                  <a:lnTo>
                    <a:pt x="751" y="183"/>
                  </a:lnTo>
                  <a:lnTo>
                    <a:pt x="781" y="147"/>
                  </a:lnTo>
                  <a:lnTo>
                    <a:pt x="814" y="115"/>
                  </a:lnTo>
                  <a:lnTo>
                    <a:pt x="850" y="86"/>
                  </a:lnTo>
                  <a:lnTo>
                    <a:pt x="887" y="60"/>
                  </a:lnTo>
                  <a:lnTo>
                    <a:pt x="928" y="40"/>
                  </a:lnTo>
                  <a:lnTo>
                    <a:pt x="970" y="23"/>
                  </a:lnTo>
                  <a:lnTo>
                    <a:pt x="1014" y="10"/>
                  </a:lnTo>
                  <a:lnTo>
                    <a:pt x="1059" y="3"/>
                  </a:lnTo>
                  <a:lnTo>
                    <a:pt x="1106" y="0"/>
                  </a:lnTo>
                  <a:close/>
                </a:path>
              </a:pathLst>
            </a:custGeom>
            <a:solidFill>
              <a:schemeClr val="hlink"/>
            </a:solidFill>
            <a:ln w="9525">
              <a:solidFill>
                <a:srgbClr val="777777"/>
              </a:solidFill>
              <a:round/>
              <a:headEnd/>
              <a:tailEnd/>
            </a:ln>
          </p:spPr>
          <p:txBody>
            <a:bodyPr/>
            <a:lstStyle/>
            <a:p>
              <a:endParaRPr lang="fr-FR" dirty="0">
                <a:latin typeface="Calibri" panose="020F0502020204030204" pitchFamily="34" charset="0"/>
              </a:endParaRPr>
            </a:p>
          </p:txBody>
        </p:sp>
        <p:sp>
          <p:nvSpPr>
            <p:cNvPr id="152590" name="Text Box 14"/>
            <p:cNvSpPr txBox="1">
              <a:spLocks noChangeArrowheads="1"/>
            </p:cNvSpPr>
            <p:nvPr/>
          </p:nvSpPr>
          <p:spPr bwMode="auto">
            <a:xfrm>
              <a:off x="3053" y="1206"/>
              <a:ext cx="613" cy="213"/>
            </a:xfrm>
            <a:prstGeom prst="rect">
              <a:avLst/>
            </a:prstGeom>
            <a:solidFill>
              <a:srgbClr val="FFFF99"/>
            </a:solidFill>
            <a:ln w="9525">
              <a:solidFill>
                <a:schemeClr val="bg2"/>
              </a:solidFill>
              <a:miter lim="800000"/>
              <a:headEnd/>
              <a:tailEnd/>
            </a:ln>
            <a:effectLst>
              <a:outerShdw dist="53882" dir="18900000" algn="ctr" rotWithShape="0">
                <a:srgbClr val="C0C0C0"/>
              </a:outerShdw>
            </a:effectLst>
          </p:spPr>
          <p:txBody>
            <a:bodyPr wrap="none" anchor="ctr">
              <a:spAutoFit/>
            </a:bodyPr>
            <a:lstStyle/>
            <a:p>
              <a:pPr>
                <a:defRPr/>
              </a:pPr>
              <a:r>
                <a:rPr lang="fr-FR" sz="1600" dirty="0">
                  <a:solidFill>
                    <a:srgbClr val="3333FF"/>
                  </a:solidFill>
                  <a:latin typeface="Calibri" panose="020F0502020204030204" pitchFamily="34" charset="0"/>
                </a:rPr>
                <a:t>Président</a:t>
              </a:r>
            </a:p>
          </p:txBody>
        </p:sp>
        <p:sp>
          <p:nvSpPr>
            <p:cNvPr id="49191" name="Text Box 15"/>
            <p:cNvSpPr txBox="1">
              <a:spLocks noChangeArrowheads="1"/>
            </p:cNvSpPr>
            <p:nvPr/>
          </p:nvSpPr>
          <p:spPr bwMode="auto">
            <a:xfrm>
              <a:off x="3789" y="1216"/>
              <a:ext cx="792"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400" i="1" dirty="0">
                  <a:solidFill>
                    <a:schemeClr val="tx1"/>
                  </a:solidFill>
                  <a:latin typeface="Calibri" panose="020F0502020204030204" pitchFamily="34" charset="0"/>
                </a:rPr>
                <a:t>Dirige le projet</a:t>
              </a:r>
            </a:p>
          </p:txBody>
        </p:sp>
      </p:grpSp>
      <p:grpSp>
        <p:nvGrpSpPr>
          <p:cNvPr id="4" name="Group 16"/>
          <p:cNvGrpSpPr>
            <a:grpSpLocks/>
          </p:cNvGrpSpPr>
          <p:nvPr/>
        </p:nvGrpSpPr>
        <p:grpSpPr bwMode="auto">
          <a:xfrm>
            <a:off x="5810250" y="3128963"/>
            <a:ext cx="2805113" cy="754062"/>
            <a:chOff x="3660" y="1971"/>
            <a:chExt cx="1767" cy="475"/>
          </a:xfrm>
        </p:grpSpPr>
        <p:sp>
          <p:nvSpPr>
            <p:cNvPr id="49186" name="Freeform 17"/>
            <p:cNvSpPr>
              <a:spLocks noEditPoints="1"/>
            </p:cNvSpPr>
            <p:nvPr/>
          </p:nvSpPr>
          <p:spPr bwMode="auto">
            <a:xfrm>
              <a:off x="3660" y="2045"/>
              <a:ext cx="190" cy="401"/>
            </a:xfrm>
            <a:custGeom>
              <a:avLst/>
              <a:gdLst>
                <a:gd name="T0" fmla="*/ 0 w 2292"/>
                <a:gd name="T1" fmla="*/ 1 h 4852"/>
                <a:gd name="T2" fmla="*/ 0 w 2292"/>
                <a:gd name="T3" fmla="*/ 1 h 4852"/>
                <a:gd name="T4" fmla="*/ 0 w 2292"/>
                <a:gd name="T5" fmla="*/ 1 h 4852"/>
                <a:gd name="T6" fmla="*/ 0 w 2292"/>
                <a:gd name="T7" fmla="*/ 1 h 4852"/>
                <a:gd name="T8" fmla="*/ 0 w 2292"/>
                <a:gd name="T9" fmla="*/ 1 h 4852"/>
                <a:gd name="T10" fmla="*/ 0 w 2292"/>
                <a:gd name="T11" fmla="*/ 2 h 4852"/>
                <a:gd name="T12" fmla="*/ 0 w 2292"/>
                <a:gd name="T13" fmla="*/ 2 h 4852"/>
                <a:gd name="T14" fmla="*/ 0 w 2292"/>
                <a:gd name="T15" fmla="*/ 2 h 4852"/>
                <a:gd name="T16" fmla="*/ 0 w 2292"/>
                <a:gd name="T17" fmla="*/ 2 h 4852"/>
                <a:gd name="T18" fmla="*/ 0 w 2292"/>
                <a:gd name="T19" fmla="*/ 2 h 4852"/>
                <a:gd name="T20" fmla="*/ 0 w 2292"/>
                <a:gd name="T21" fmla="*/ 2 h 4852"/>
                <a:gd name="T22" fmla="*/ 0 w 2292"/>
                <a:gd name="T23" fmla="*/ 1 h 4852"/>
                <a:gd name="T24" fmla="*/ 1 w 2292"/>
                <a:gd name="T25" fmla="*/ 2 h 4852"/>
                <a:gd name="T26" fmla="*/ 1 w 2292"/>
                <a:gd name="T27" fmla="*/ 2 h 4852"/>
                <a:gd name="T28" fmla="*/ 1 w 2292"/>
                <a:gd name="T29" fmla="*/ 2 h 4852"/>
                <a:gd name="T30" fmla="*/ 1 w 2292"/>
                <a:gd name="T31" fmla="*/ 2 h 4852"/>
                <a:gd name="T32" fmla="*/ 1 w 2292"/>
                <a:gd name="T33" fmla="*/ 2 h 4852"/>
                <a:gd name="T34" fmla="*/ 1 w 2292"/>
                <a:gd name="T35" fmla="*/ 2 h 4852"/>
                <a:gd name="T36" fmla="*/ 1 w 2292"/>
                <a:gd name="T37" fmla="*/ 2 h 4852"/>
                <a:gd name="T38" fmla="*/ 1 w 2292"/>
                <a:gd name="T39" fmla="*/ 2 h 4852"/>
                <a:gd name="T40" fmla="*/ 1 w 2292"/>
                <a:gd name="T41" fmla="*/ 2 h 4852"/>
                <a:gd name="T42" fmla="*/ 1 w 2292"/>
                <a:gd name="T43" fmla="*/ 3 h 4852"/>
                <a:gd name="T44" fmla="*/ 1 w 2292"/>
                <a:gd name="T45" fmla="*/ 3 h 4852"/>
                <a:gd name="T46" fmla="*/ 1 w 2292"/>
                <a:gd name="T47" fmla="*/ 3 h 4852"/>
                <a:gd name="T48" fmla="*/ 1 w 2292"/>
                <a:gd name="T49" fmla="*/ 1 h 4852"/>
                <a:gd name="T50" fmla="*/ 1 w 2292"/>
                <a:gd name="T51" fmla="*/ 2 h 4852"/>
                <a:gd name="T52" fmla="*/ 1 w 2292"/>
                <a:gd name="T53" fmla="*/ 2 h 4852"/>
                <a:gd name="T54" fmla="*/ 1 w 2292"/>
                <a:gd name="T55" fmla="*/ 2 h 4852"/>
                <a:gd name="T56" fmla="*/ 1 w 2292"/>
                <a:gd name="T57" fmla="*/ 2 h 4852"/>
                <a:gd name="T58" fmla="*/ 1 w 2292"/>
                <a:gd name="T59" fmla="*/ 2 h 4852"/>
                <a:gd name="T60" fmla="*/ 1 w 2292"/>
                <a:gd name="T61" fmla="*/ 1 h 4852"/>
                <a:gd name="T62" fmla="*/ 1 w 2292"/>
                <a:gd name="T63" fmla="*/ 1 h 4852"/>
                <a:gd name="T64" fmla="*/ 1 w 2292"/>
                <a:gd name="T65" fmla="*/ 1 h 4852"/>
                <a:gd name="T66" fmla="*/ 1 w 2292"/>
                <a:gd name="T67" fmla="*/ 1 h 4852"/>
                <a:gd name="T68" fmla="*/ 1 w 2292"/>
                <a:gd name="T69" fmla="*/ 1 h 4852"/>
                <a:gd name="T70" fmla="*/ 1 w 2292"/>
                <a:gd name="T71" fmla="*/ 1 h 4852"/>
                <a:gd name="T72" fmla="*/ 1 w 2292"/>
                <a:gd name="T73" fmla="*/ 0 h 4852"/>
                <a:gd name="T74" fmla="*/ 1 w 2292"/>
                <a:gd name="T75" fmla="*/ 0 h 4852"/>
                <a:gd name="T76" fmla="*/ 1 w 2292"/>
                <a:gd name="T77" fmla="*/ 0 h 4852"/>
                <a:gd name="T78" fmla="*/ 1 w 2292"/>
                <a:gd name="T79" fmla="*/ 0 h 4852"/>
                <a:gd name="T80" fmla="*/ 1 w 2292"/>
                <a:gd name="T81" fmla="*/ 0 h 4852"/>
                <a:gd name="T82" fmla="*/ 1 w 2292"/>
                <a:gd name="T83" fmla="*/ 0 h 4852"/>
                <a:gd name="T84" fmla="*/ 1 w 2292"/>
                <a:gd name="T85" fmla="*/ 0 h 4852"/>
                <a:gd name="T86" fmla="*/ 1 w 2292"/>
                <a:gd name="T87" fmla="*/ 0 h 4852"/>
                <a:gd name="T88" fmla="*/ 1 w 2292"/>
                <a:gd name="T89" fmla="*/ 0 h 4852"/>
                <a:gd name="T90" fmla="*/ 1 w 2292"/>
                <a:gd name="T91" fmla="*/ 0 h 4852"/>
                <a:gd name="T92" fmla="*/ 1 w 2292"/>
                <a:gd name="T93" fmla="*/ 1 h 4852"/>
                <a:gd name="T94" fmla="*/ 1 w 2292"/>
                <a:gd name="T95" fmla="*/ 1 h 4852"/>
                <a:gd name="T96" fmla="*/ 0 w 2292"/>
                <a:gd name="T97" fmla="*/ 1 h 4852"/>
                <a:gd name="T98" fmla="*/ 0 w 2292"/>
                <a:gd name="T99" fmla="*/ 0 h 4852"/>
                <a:gd name="T100" fmla="*/ 0 w 2292"/>
                <a:gd name="T101" fmla="*/ 0 h 4852"/>
                <a:gd name="T102" fmla="*/ 0 w 2292"/>
                <a:gd name="T103" fmla="*/ 0 h 4852"/>
                <a:gd name="T104" fmla="*/ 0 w 2292"/>
                <a:gd name="T105" fmla="*/ 0 h 4852"/>
                <a:gd name="T106" fmla="*/ 0 w 2292"/>
                <a:gd name="T107" fmla="*/ 0 h 4852"/>
                <a:gd name="T108" fmla="*/ 0 w 2292"/>
                <a:gd name="T109" fmla="*/ 0 h 4852"/>
                <a:gd name="T110" fmla="*/ 0 w 2292"/>
                <a:gd name="T111" fmla="*/ 0 h 4852"/>
                <a:gd name="T112" fmla="*/ 0 w 2292"/>
                <a:gd name="T113" fmla="*/ 0 h 4852"/>
                <a:gd name="T114" fmla="*/ 1 w 2292"/>
                <a:gd name="T115" fmla="*/ 0 h 485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292"/>
                <a:gd name="T175" fmla="*/ 0 h 4852"/>
                <a:gd name="T176" fmla="*/ 2292 w 2292"/>
                <a:gd name="T177" fmla="*/ 4852 h 485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292" h="4852">
                  <a:moveTo>
                    <a:pt x="323" y="1187"/>
                  </a:moveTo>
                  <a:lnTo>
                    <a:pt x="294" y="1189"/>
                  </a:lnTo>
                  <a:lnTo>
                    <a:pt x="267" y="1195"/>
                  </a:lnTo>
                  <a:lnTo>
                    <a:pt x="238" y="1205"/>
                  </a:lnTo>
                  <a:lnTo>
                    <a:pt x="209" y="1217"/>
                  </a:lnTo>
                  <a:lnTo>
                    <a:pt x="181" y="1233"/>
                  </a:lnTo>
                  <a:lnTo>
                    <a:pt x="155" y="1252"/>
                  </a:lnTo>
                  <a:lnTo>
                    <a:pt x="129" y="1272"/>
                  </a:lnTo>
                  <a:lnTo>
                    <a:pt x="105" y="1295"/>
                  </a:lnTo>
                  <a:lnTo>
                    <a:pt x="84" y="1319"/>
                  </a:lnTo>
                  <a:lnTo>
                    <a:pt x="63" y="1346"/>
                  </a:lnTo>
                  <a:lnTo>
                    <a:pt x="45" y="1375"/>
                  </a:lnTo>
                  <a:lnTo>
                    <a:pt x="29" y="1404"/>
                  </a:lnTo>
                  <a:lnTo>
                    <a:pt x="17" y="1433"/>
                  </a:lnTo>
                  <a:lnTo>
                    <a:pt x="8" y="1464"/>
                  </a:lnTo>
                  <a:lnTo>
                    <a:pt x="3" y="1494"/>
                  </a:lnTo>
                  <a:lnTo>
                    <a:pt x="0" y="1525"/>
                  </a:lnTo>
                  <a:lnTo>
                    <a:pt x="0" y="2935"/>
                  </a:lnTo>
                  <a:lnTo>
                    <a:pt x="3" y="2966"/>
                  </a:lnTo>
                  <a:lnTo>
                    <a:pt x="10" y="2998"/>
                  </a:lnTo>
                  <a:lnTo>
                    <a:pt x="21" y="3029"/>
                  </a:lnTo>
                  <a:lnTo>
                    <a:pt x="37" y="3059"/>
                  </a:lnTo>
                  <a:lnTo>
                    <a:pt x="56" y="3089"/>
                  </a:lnTo>
                  <a:lnTo>
                    <a:pt x="78" y="3117"/>
                  </a:lnTo>
                  <a:lnTo>
                    <a:pt x="102" y="3143"/>
                  </a:lnTo>
                  <a:lnTo>
                    <a:pt x="128" y="3169"/>
                  </a:lnTo>
                  <a:lnTo>
                    <a:pt x="157" y="3192"/>
                  </a:lnTo>
                  <a:lnTo>
                    <a:pt x="187" y="3212"/>
                  </a:lnTo>
                  <a:lnTo>
                    <a:pt x="217" y="3231"/>
                  </a:lnTo>
                  <a:lnTo>
                    <a:pt x="249" y="3246"/>
                  </a:lnTo>
                  <a:lnTo>
                    <a:pt x="281" y="3259"/>
                  </a:lnTo>
                  <a:lnTo>
                    <a:pt x="313" y="3269"/>
                  </a:lnTo>
                  <a:lnTo>
                    <a:pt x="343" y="3273"/>
                  </a:lnTo>
                  <a:lnTo>
                    <a:pt x="373" y="3276"/>
                  </a:lnTo>
                  <a:lnTo>
                    <a:pt x="373" y="1757"/>
                  </a:lnTo>
                  <a:lnTo>
                    <a:pt x="570" y="1758"/>
                  </a:lnTo>
                  <a:lnTo>
                    <a:pt x="574" y="4850"/>
                  </a:lnTo>
                  <a:lnTo>
                    <a:pt x="1072" y="4852"/>
                  </a:lnTo>
                  <a:lnTo>
                    <a:pt x="1070" y="2819"/>
                  </a:lnTo>
                  <a:lnTo>
                    <a:pt x="1252" y="2819"/>
                  </a:lnTo>
                  <a:lnTo>
                    <a:pt x="1252" y="2824"/>
                  </a:lnTo>
                  <a:lnTo>
                    <a:pt x="1252" y="2836"/>
                  </a:lnTo>
                  <a:lnTo>
                    <a:pt x="1252" y="2858"/>
                  </a:lnTo>
                  <a:lnTo>
                    <a:pt x="1252" y="2886"/>
                  </a:lnTo>
                  <a:lnTo>
                    <a:pt x="1252" y="2922"/>
                  </a:lnTo>
                  <a:lnTo>
                    <a:pt x="1253" y="2964"/>
                  </a:lnTo>
                  <a:lnTo>
                    <a:pt x="1253" y="3012"/>
                  </a:lnTo>
                  <a:lnTo>
                    <a:pt x="1253" y="3065"/>
                  </a:lnTo>
                  <a:lnTo>
                    <a:pt x="1253" y="3124"/>
                  </a:lnTo>
                  <a:lnTo>
                    <a:pt x="1253" y="3188"/>
                  </a:lnTo>
                  <a:lnTo>
                    <a:pt x="1255" y="3257"/>
                  </a:lnTo>
                  <a:lnTo>
                    <a:pt x="1255" y="3329"/>
                  </a:lnTo>
                  <a:lnTo>
                    <a:pt x="1255" y="3404"/>
                  </a:lnTo>
                  <a:lnTo>
                    <a:pt x="1255" y="3482"/>
                  </a:lnTo>
                  <a:lnTo>
                    <a:pt x="1256" y="3563"/>
                  </a:lnTo>
                  <a:lnTo>
                    <a:pt x="1256" y="3645"/>
                  </a:lnTo>
                  <a:lnTo>
                    <a:pt x="1256" y="3729"/>
                  </a:lnTo>
                  <a:lnTo>
                    <a:pt x="1257" y="3814"/>
                  </a:lnTo>
                  <a:lnTo>
                    <a:pt x="1257" y="3900"/>
                  </a:lnTo>
                  <a:lnTo>
                    <a:pt x="1257" y="3985"/>
                  </a:lnTo>
                  <a:lnTo>
                    <a:pt x="1257" y="4071"/>
                  </a:lnTo>
                  <a:lnTo>
                    <a:pt x="1258" y="4155"/>
                  </a:lnTo>
                  <a:lnTo>
                    <a:pt x="1258" y="4238"/>
                  </a:lnTo>
                  <a:lnTo>
                    <a:pt x="1258" y="4319"/>
                  </a:lnTo>
                  <a:lnTo>
                    <a:pt x="1258" y="4399"/>
                  </a:lnTo>
                  <a:lnTo>
                    <a:pt x="1258" y="4475"/>
                  </a:lnTo>
                  <a:lnTo>
                    <a:pt x="1259" y="4548"/>
                  </a:lnTo>
                  <a:lnTo>
                    <a:pt x="1259" y="4618"/>
                  </a:lnTo>
                  <a:lnTo>
                    <a:pt x="1259" y="4683"/>
                  </a:lnTo>
                  <a:lnTo>
                    <a:pt x="1259" y="4744"/>
                  </a:lnTo>
                  <a:lnTo>
                    <a:pt x="1259" y="4800"/>
                  </a:lnTo>
                  <a:lnTo>
                    <a:pt x="1259" y="4850"/>
                  </a:lnTo>
                  <a:lnTo>
                    <a:pt x="1721" y="4852"/>
                  </a:lnTo>
                  <a:lnTo>
                    <a:pt x="1724" y="1757"/>
                  </a:lnTo>
                  <a:lnTo>
                    <a:pt x="1920" y="1757"/>
                  </a:lnTo>
                  <a:lnTo>
                    <a:pt x="1920" y="3236"/>
                  </a:lnTo>
                  <a:lnTo>
                    <a:pt x="1949" y="3234"/>
                  </a:lnTo>
                  <a:lnTo>
                    <a:pt x="1979" y="3229"/>
                  </a:lnTo>
                  <a:lnTo>
                    <a:pt x="2010" y="3220"/>
                  </a:lnTo>
                  <a:lnTo>
                    <a:pt x="2041" y="3208"/>
                  </a:lnTo>
                  <a:lnTo>
                    <a:pt x="2074" y="3194"/>
                  </a:lnTo>
                  <a:lnTo>
                    <a:pt x="2104" y="3177"/>
                  </a:lnTo>
                  <a:lnTo>
                    <a:pt x="2134" y="3158"/>
                  </a:lnTo>
                  <a:lnTo>
                    <a:pt x="2163" y="3136"/>
                  </a:lnTo>
                  <a:lnTo>
                    <a:pt x="2190" y="3112"/>
                  </a:lnTo>
                  <a:lnTo>
                    <a:pt x="2214" y="3087"/>
                  </a:lnTo>
                  <a:lnTo>
                    <a:pt x="2236" y="3059"/>
                  </a:lnTo>
                  <a:lnTo>
                    <a:pt x="2255" y="3031"/>
                  </a:lnTo>
                  <a:lnTo>
                    <a:pt x="2270" y="3002"/>
                  </a:lnTo>
                  <a:lnTo>
                    <a:pt x="2282" y="2972"/>
                  </a:lnTo>
                  <a:lnTo>
                    <a:pt x="2290" y="2941"/>
                  </a:lnTo>
                  <a:lnTo>
                    <a:pt x="2292" y="2910"/>
                  </a:lnTo>
                  <a:lnTo>
                    <a:pt x="2292" y="1500"/>
                  </a:lnTo>
                  <a:lnTo>
                    <a:pt x="2290" y="1470"/>
                  </a:lnTo>
                  <a:lnTo>
                    <a:pt x="2285" y="1439"/>
                  </a:lnTo>
                  <a:lnTo>
                    <a:pt x="2276" y="1410"/>
                  </a:lnTo>
                  <a:lnTo>
                    <a:pt x="2265" y="1382"/>
                  </a:lnTo>
                  <a:lnTo>
                    <a:pt x="2251" y="1354"/>
                  </a:lnTo>
                  <a:lnTo>
                    <a:pt x="2234" y="1329"/>
                  </a:lnTo>
                  <a:lnTo>
                    <a:pt x="2215" y="1304"/>
                  </a:lnTo>
                  <a:lnTo>
                    <a:pt x="2194" y="1282"/>
                  </a:lnTo>
                  <a:lnTo>
                    <a:pt x="2171" y="1262"/>
                  </a:lnTo>
                  <a:lnTo>
                    <a:pt x="2146" y="1242"/>
                  </a:lnTo>
                  <a:lnTo>
                    <a:pt x="2121" y="1227"/>
                  </a:lnTo>
                  <a:lnTo>
                    <a:pt x="2093" y="1212"/>
                  </a:lnTo>
                  <a:lnTo>
                    <a:pt x="2065" y="1201"/>
                  </a:lnTo>
                  <a:lnTo>
                    <a:pt x="2038" y="1194"/>
                  </a:lnTo>
                  <a:lnTo>
                    <a:pt x="2009" y="1188"/>
                  </a:lnTo>
                  <a:lnTo>
                    <a:pt x="1980" y="1187"/>
                  </a:lnTo>
                  <a:lnTo>
                    <a:pt x="323" y="1187"/>
                  </a:lnTo>
                  <a:close/>
                  <a:moveTo>
                    <a:pt x="1106" y="0"/>
                  </a:moveTo>
                  <a:lnTo>
                    <a:pt x="1153" y="3"/>
                  </a:lnTo>
                  <a:lnTo>
                    <a:pt x="1199" y="10"/>
                  </a:lnTo>
                  <a:lnTo>
                    <a:pt x="1244" y="23"/>
                  </a:lnTo>
                  <a:lnTo>
                    <a:pt x="1286" y="40"/>
                  </a:lnTo>
                  <a:lnTo>
                    <a:pt x="1326" y="60"/>
                  </a:lnTo>
                  <a:lnTo>
                    <a:pt x="1364" y="86"/>
                  </a:lnTo>
                  <a:lnTo>
                    <a:pt x="1399" y="115"/>
                  </a:lnTo>
                  <a:lnTo>
                    <a:pt x="1432" y="147"/>
                  </a:lnTo>
                  <a:lnTo>
                    <a:pt x="1462" y="183"/>
                  </a:lnTo>
                  <a:lnTo>
                    <a:pt x="1488" y="222"/>
                  </a:lnTo>
                  <a:lnTo>
                    <a:pt x="1511" y="263"/>
                  </a:lnTo>
                  <a:lnTo>
                    <a:pt x="1531" y="306"/>
                  </a:lnTo>
                  <a:lnTo>
                    <a:pt x="1546" y="353"/>
                  </a:lnTo>
                  <a:lnTo>
                    <a:pt x="1557" y="400"/>
                  </a:lnTo>
                  <a:lnTo>
                    <a:pt x="1564" y="451"/>
                  </a:lnTo>
                  <a:lnTo>
                    <a:pt x="1567" y="501"/>
                  </a:lnTo>
                  <a:lnTo>
                    <a:pt x="1564" y="552"/>
                  </a:lnTo>
                  <a:lnTo>
                    <a:pt x="1557" y="603"/>
                  </a:lnTo>
                  <a:lnTo>
                    <a:pt x="1546" y="651"/>
                  </a:lnTo>
                  <a:lnTo>
                    <a:pt x="1531" y="697"/>
                  </a:lnTo>
                  <a:lnTo>
                    <a:pt x="1511" y="740"/>
                  </a:lnTo>
                  <a:lnTo>
                    <a:pt x="1488" y="782"/>
                  </a:lnTo>
                  <a:lnTo>
                    <a:pt x="1462" y="821"/>
                  </a:lnTo>
                  <a:lnTo>
                    <a:pt x="1432" y="857"/>
                  </a:lnTo>
                  <a:lnTo>
                    <a:pt x="1399" y="889"/>
                  </a:lnTo>
                  <a:lnTo>
                    <a:pt x="1364" y="918"/>
                  </a:lnTo>
                  <a:lnTo>
                    <a:pt x="1326" y="944"/>
                  </a:lnTo>
                  <a:lnTo>
                    <a:pt x="1286" y="965"/>
                  </a:lnTo>
                  <a:lnTo>
                    <a:pt x="1244" y="982"/>
                  </a:lnTo>
                  <a:lnTo>
                    <a:pt x="1199" y="994"/>
                  </a:lnTo>
                  <a:lnTo>
                    <a:pt x="1153" y="1003"/>
                  </a:lnTo>
                  <a:lnTo>
                    <a:pt x="1106" y="1005"/>
                  </a:lnTo>
                  <a:lnTo>
                    <a:pt x="1059" y="1003"/>
                  </a:lnTo>
                  <a:lnTo>
                    <a:pt x="1014" y="994"/>
                  </a:lnTo>
                  <a:lnTo>
                    <a:pt x="970" y="982"/>
                  </a:lnTo>
                  <a:lnTo>
                    <a:pt x="928" y="965"/>
                  </a:lnTo>
                  <a:lnTo>
                    <a:pt x="887" y="944"/>
                  </a:lnTo>
                  <a:lnTo>
                    <a:pt x="850" y="918"/>
                  </a:lnTo>
                  <a:lnTo>
                    <a:pt x="814" y="889"/>
                  </a:lnTo>
                  <a:lnTo>
                    <a:pt x="781" y="857"/>
                  </a:lnTo>
                  <a:lnTo>
                    <a:pt x="751" y="821"/>
                  </a:lnTo>
                  <a:lnTo>
                    <a:pt x="725" y="782"/>
                  </a:lnTo>
                  <a:lnTo>
                    <a:pt x="702" y="740"/>
                  </a:lnTo>
                  <a:lnTo>
                    <a:pt x="681" y="697"/>
                  </a:lnTo>
                  <a:lnTo>
                    <a:pt x="666" y="651"/>
                  </a:lnTo>
                  <a:lnTo>
                    <a:pt x="655" y="603"/>
                  </a:lnTo>
                  <a:lnTo>
                    <a:pt x="647" y="552"/>
                  </a:lnTo>
                  <a:lnTo>
                    <a:pt x="645" y="501"/>
                  </a:lnTo>
                  <a:lnTo>
                    <a:pt x="647" y="451"/>
                  </a:lnTo>
                  <a:lnTo>
                    <a:pt x="655" y="400"/>
                  </a:lnTo>
                  <a:lnTo>
                    <a:pt x="666" y="353"/>
                  </a:lnTo>
                  <a:lnTo>
                    <a:pt x="681" y="306"/>
                  </a:lnTo>
                  <a:lnTo>
                    <a:pt x="702" y="263"/>
                  </a:lnTo>
                  <a:lnTo>
                    <a:pt x="725" y="222"/>
                  </a:lnTo>
                  <a:lnTo>
                    <a:pt x="751" y="183"/>
                  </a:lnTo>
                  <a:lnTo>
                    <a:pt x="781" y="147"/>
                  </a:lnTo>
                  <a:lnTo>
                    <a:pt x="814" y="115"/>
                  </a:lnTo>
                  <a:lnTo>
                    <a:pt x="850" y="86"/>
                  </a:lnTo>
                  <a:lnTo>
                    <a:pt x="887" y="60"/>
                  </a:lnTo>
                  <a:lnTo>
                    <a:pt x="928" y="40"/>
                  </a:lnTo>
                  <a:lnTo>
                    <a:pt x="970" y="23"/>
                  </a:lnTo>
                  <a:lnTo>
                    <a:pt x="1014" y="10"/>
                  </a:lnTo>
                  <a:lnTo>
                    <a:pt x="1059" y="3"/>
                  </a:lnTo>
                  <a:lnTo>
                    <a:pt x="1106" y="0"/>
                  </a:lnTo>
                  <a:close/>
                </a:path>
              </a:pathLst>
            </a:custGeom>
            <a:solidFill>
              <a:schemeClr val="hlink"/>
            </a:solidFill>
            <a:ln w="9525">
              <a:solidFill>
                <a:srgbClr val="777777"/>
              </a:solidFill>
              <a:round/>
              <a:headEnd/>
              <a:tailEnd/>
            </a:ln>
          </p:spPr>
          <p:txBody>
            <a:bodyPr/>
            <a:lstStyle/>
            <a:p>
              <a:endParaRPr lang="fr-FR" dirty="0">
                <a:latin typeface="Calibri" panose="020F0502020204030204" pitchFamily="34" charset="0"/>
              </a:endParaRPr>
            </a:p>
          </p:txBody>
        </p:sp>
        <p:sp>
          <p:nvSpPr>
            <p:cNvPr id="152594" name="Text Box 18"/>
            <p:cNvSpPr txBox="1">
              <a:spLocks noChangeArrowheads="1"/>
            </p:cNvSpPr>
            <p:nvPr/>
          </p:nvSpPr>
          <p:spPr bwMode="auto">
            <a:xfrm>
              <a:off x="3989" y="2027"/>
              <a:ext cx="521" cy="218"/>
            </a:xfrm>
            <a:prstGeom prst="rect">
              <a:avLst/>
            </a:prstGeom>
            <a:solidFill>
              <a:srgbClr val="FFFF99"/>
            </a:solidFill>
            <a:ln w="9525">
              <a:solidFill>
                <a:schemeClr val="bg2"/>
              </a:solidFill>
              <a:miter lim="800000"/>
              <a:headEnd/>
              <a:tailEnd/>
            </a:ln>
            <a:effectLst>
              <a:outerShdw dist="53882" dir="18900000" algn="ctr" rotWithShape="0">
                <a:srgbClr val="C0C0C0"/>
              </a:outerShdw>
            </a:effectLst>
          </p:spPr>
          <p:txBody>
            <a:bodyPr wrap="none" anchor="ctr">
              <a:spAutoFit/>
            </a:bodyPr>
            <a:lstStyle/>
            <a:p>
              <a:pPr>
                <a:defRPr/>
              </a:pPr>
              <a:r>
                <a:rPr lang="fr-FR" sz="1600" dirty="0">
                  <a:solidFill>
                    <a:srgbClr val="3333FF"/>
                  </a:solidFill>
                  <a:latin typeface="Calibri" panose="020F0502020204030204" pitchFamily="34" charset="0"/>
                </a:rPr>
                <a:t>Moteur</a:t>
              </a:r>
            </a:p>
          </p:txBody>
        </p:sp>
        <p:sp>
          <p:nvSpPr>
            <p:cNvPr id="49188" name="Text Box 19"/>
            <p:cNvSpPr txBox="1">
              <a:spLocks noChangeArrowheads="1"/>
            </p:cNvSpPr>
            <p:nvPr/>
          </p:nvSpPr>
          <p:spPr bwMode="auto">
            <a:xfrm>
              <a:off x="4541" y="1971"/>
              <a:ext cx="886"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pPr algn="l"/>
              <a:r>
                <a:rPr lang="fr-FR" altLang="fr-FR" sz="1400" i="1" dirty="0">
                  <a:solidFill>
                    <a:schemeClr val="tx1"/>
                  </a:solidFill>
                  <a:latin typeface="Calibri" panose="020F0502020204030204" pitchFamily="34" charset="0"/>
                </a:rPr>
                <a:t>Fait avancer le projet</a:t>
              </a:r>
            </a:p>
          </p:txBody>
        </p:sp>
      </p:grpSp>
      <p:grpSp>
        <p:nvGrpSpPr>
          <p:cNvPr id="5" name="Group 20"/>
          <p:cNvGrpSpPr>
            <a:grpSpLocks/>
          </p:cNvGrpSpPr>
          <p:nvPr/>
        </p:nvGrpSpPr>
        <p:grpSpPr bwMode="auto">
          <a:xfrm>
            <a:off x="6051550" y="3802063"/>
            <a:ext cx="2644775" cy="817562"/>
            <a:chOff x="3812" y="2395"/>
            <a:chExt cx="1666" cy="515"/>
          </a:xfrm>
        </p:grpSpPr>
        <p:sp>
          <p:nvSpPr>
            <p:cNvPr id="49183" name="Freeform 21"/>
            <p:cNvSpPr>
              <a:spLocks noEditPoints="1"/>
            </p:cNvSpPr>
            <p:nvPr/>
          </p:nvSpPr>
          <p:spPr bwMode="auto">
            <a:xfrm>
              <a:off x="3812" y="2509"/>
              <a:ext cx="190" cy="401"/>
            </a:xfrm>
            <a:custGeom>
              <a:avLst/>
              <a:gdLst>
                <a:gd name="T0" fmla="*/ 0 w 2292"/>
                <a:gd name="T1" fmla="*/ 1 h 4852"/>
                <a:gd name="T2" fmla="*/ 0 w 2292"/>
                <a:gd name="T3" fmla="*/ 1 h 4852"/>
                <a:gd name="T4" fmla="*/ 0 w 2292"/>
                <a:gd name="T5" fmla="*/ 1 h 4852"/>
                <a:gd name="T6" fmla="*/ 0 w 2292"/>
                <a:gd name="T7" fmla="*/ 1 h 4852"/>
                <a:gd name="T8" fmla="*/ 0 w 2292"/>
                <a:gd name="T9" fmla="*/ 1 h 4852"/>
                <a:gd name="T10" fmla="*/ 0 w 2292"/>
                <a:gd name="T11" fmla="*/ 2 h 4852"/>
                <a:gd name="T12" fmla="*/ 0 w 2292"/>
                <a:gd name="T13" fmla="*/ 2 h 4852"/>
                <a:gd name="T14" fmla="*/ 0 w 2292"/>
                <a:gd name="T15" fmla="*/ 2 h 4852"/>
                <a:gd name="T16" fmla="*/ 0 w 2292"/>
                <a:gd name="T17" fmla="*/ 2 h 4852"/>
                <a:gd name="T18" fmla="*/ 0 w 2292"/>
                <a:gd name="T19" fmla="*/ 2 h 4852"/>
                <a:gd name="T20" fmla="*/ 0 w 2292"/>
                <a:gd name="T21" fmla="*/ 2 h 4852"/>
                <a:gd name="T22" fmla="*/ 0 w 2292"/>
                <a:gd name="T23" fmla="*/ 1 h 4852"/>
                <a:gd name="T24" fmla="*/ 1 w 2292"/>
                <a:gd name="T25" fmla="*/ 2 h 4852"/>
                <a:gd name="T26" fmla="*/ 1 w 2292"/>
                <a:gd name="T27" fmla="*/ 2 h 4852"/>
                <a:gd name="T28" fmla="*/ 1 w 2292"/>
                <a:gd name="T29" fmla="*/ 2 h 4852"/>
                <a:gd name="T30" fmla="*/ 1 w 2292"/>
                <a:gd name="T31" fmla="*/ 2 h 4852"/>
                <a:gd name="T32" fmla="*/ 1 w 2292"/>
                <a:gd name="T33" fmla="*/ 2 h 4852"/>
                <a:gd name="T34" fmla="*/ 1 w 2292"/>
                <a:gd name="T35" fmla="*/ 2 h 4852"/>
                <a:gd name="T36" fmla="*/ 1 w 2292"/>
                <a:gd name="T37" fmla="*/ 2 h 4852"/>
                <a:gd name="T38" fmla="*/ 1 w 2292"/>
                <a:gd name="T39" fmla="*/ 2 h 4852"/>
                <a:gd name="T40" fmla="*/ 1 w 2292"/>
                <a:gd name="T41" fmla="*/ 2 h 4852"/>
                <a:gd name="T42" fmla="*/ 1 w 2292"/>
                <a:gd name="T43" fmla="*/ 3 h 4852"/>
                <a:gd name="T44" fmla="*/ 1 w 2292"/>
                <a:gd name="T45" fmla="*/ 3 h 4852"/>
                <a:gd name="T46" fmla="*/ 1 w 2292"/>
                <a:gd name="T47" fmla="*/ 3 h 4852"/>
                <a:gd name="T48" fmla="*/ 1 w 2292"/>
                <a:gd name="T49" fmla="*/ 1 h 4852"/>
                <a:gd name="T50" fmla="*/ 1 w 2292"/>
                <a:gd name="T51" fmla="*/ 2 h 4852"/>
                <a:gd name="T52" fmla="*/ 1 w 2292"/>
                <a:gd name="T53" fmla="*/ 2 h 4852"/>
                <a:gd name="T54" fmla="*/ 1 w 2292"/>
                <a:gd name="T55" fmla="*/ 2 h 4852"/>
                <a:gd name="T56" fmla="*/ 1 w 2292"/>
                <a:gd name="T57" fmla="*/ 2 h 4852"/>
                <a:gd name="T58" fmla="*/ 1 w 2292"/>
                <a:gd name="T59" fmla="*/ 2 h 4852"/>
                <a:gd name="T60" fmla="*/ 1 w 2292"/>
                <a:gd name="T61" fmla="*/ 1 h 4852"/>
                <a:gd name="T62" fmla="*/ 1 w 2292"/>
                <a:gd name="T63" fmla="*/ 1 h 4852"/>
                <a:gd name="T64" fmla="*/ 1 w 2292"/>
                <a:gd name="T65" fmla="*/ 1 h 4852"/>
                <a:gd name="T66" fmla="*/ 1 w 2292"/>
                <a:gd name="T67" fmla="*/ 1 h 4852"/>
                <a:gd name="T68" fmla="*/ 1 w 2292"/>
                <a:gd name="T69" fmla="*/ 1 h 4852"/>
                <a:gd name="T70" fmla="*/ 1 w 2292"/>
                <a:gd name="T71" fmla="*/ 1 h 4852"/>
                <a:gd name="T72" fmla="*/ 1 w 2292"/>
                <a:gd name="T73" fmla="*/ 0 h 4852"/>
                <a:gd name="T74" fmla="*/ 1 w 2292"/>
                <a:gd name="T75" fmla="*/ 0 h 4852"/>
                <a:gd name="T76" fmla="*/ 1 w 2292"/>
                <a:gd name="T77" fmla="*/ 0 h 4852"/>
                <a:gd name="T78" fmla="*/ 1 w 2292"/>
                <a:gd name="T79" fmla="*/ 0 h 4852"/>
                <a:gd name="T80" fmla="*/ 1 w 2292"/>
                <a:gd name="T81" fmla="*/ 0 h 4852"/>
                <a:gd name="T82" fmla="*/ 1 w 2292"/>
                <a:gd name="T83" fmla="*/ 0 h 4852"/>
                <a:gd name="T84" fmla="*/ 1 w 2292"/>
                <a:gd name="T85" fmla="*/ 0 h 4852"/>
                <a:gd name="T86" fmla="*/ 1 w 2292"/>
                <a:gd name="T87" fmla="*/ 0 h 4852"/>
                <a:gd name="T88" fmla="*/ 1 w 2292"/>
                <a:gd name="T89" fmla="*/ 0 h 4852"/>
                <a:gd name="T90" fmla="*/ 1 w 2292"/>
                <a:gd name="T91" fmla="*/ 0 h 4852"/>
                <a:gd name="T92" fmla="*/ 1 w 2292"/>
                <a:gd name="T93" fmla="*/ 1 h 4852"/>
                <a:gd name="T94" fmla="*/ 1 w 2292"/>
                <a:gd name="T95" fmla="*/ 1 h 4852"/>
                <a:gd name="T96" fmla="*/ 0 w 2292"/>
                <a:gd name="T97" fmla="*/ 1 h 4852"/>
                <a:gd name="T98" fmla="*/ 0 w 2292"/>
                <a:gd name="T99" fmla="*/ 0 h 4852"/>
                <a:gd name="T100" fmla="*/ 0 w 2292"/>
                <a:gd name="T101" fmla="*/ 0 h 4852"/>
                <a:gd name="T102" fmla="*/ 0 w 2292"/>
                <a:gd name="T103" fmla="*/ 0 h 4852"/>
                <a:gd name="T104" fmla="*/ 0 w 2292"/>
                <a:gd name="T105" fmla="*/ 0 h 4852"/>
                <a:gd name="T106" fmla="*/ 0 w 2292"/>
                <a:gd name="T107" fmla="*/ 0 h 4852"/>
                <a:gd name="T108" fmla="*/ 0 w 2292"/>
                <a:gd name="T109" fmla="*/ 0 h 4852"/>
                <a:gd name="T110" fmla="*/ 0 w 2292"/>
                <a:gd name="T111" fmla="*/ 0 h 4852"/>
                <a:gd name="T112" fmla="*/ 0 w 2292"/>
                <a:gd name="T113" fmla="*/ 0 h 4852"/>
                <a:gd name="T114" fmla="*/ 1 w 2292"/>
                <a:gd name="T115" fmla="*/ 0 h 485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292"/>
                <a:gd name="T175" fmla="*/ 0 h 4852"/>
                <a:gd name="T176" fmla="*/ 2292 w 2292"/>
                <a:gd name="T177" fmla="*/ 4852 h 485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292" h="4852">
                  <a:moveTo>
                    <a:pt x="323" y="1187"/>
                  </a:moveTo>
                  <a:lnTo>
                    <a:pt x="294" y="1189"/>
                  </a:lnTo>
                  <a:lnTo>
                    <a:pt x="267" y="1195"/>
                  </a:lnTo>
                  <a:lnTo>
                    <a:pt x="238" y="1205"/>
                  </a:lnTo>
                  <a:lnTo>
                    <a:pt x="209" y="1217"/>
                  </a:lnTo>
                  <a:lnTo>
                    <a:pt x="181" y="1233"/>
                  </a:lnTo>
                  <a:lnTo>
                    <a:pt x="155" y="1252"/>
                  </a:lnTo>
                  <a:lnTo>
                    <a:pt x="129" y="1272"/>
                  </a:lnTo>
                  <a:lnTo>
                    <a:pt x="105" y="1295"/>
                  </a:lnTo>
                  <a:lnTo>
                    <a:pt x="84" y="1319"/>
                  </a:lnTo>
                  <a:lnTo>
                    <a:pt x="63" y="1346"/>
                  </a:lnTo>
                  <a:lnTo>
                    <a:pt x="45" y="1375"/>
                  </a:lnTo>
                  <a:lnTo>
                    <a:pt x="29" y="1404"/>
                  </a:lnTo>
                  <a:lnTo>
                    <a:pt x="17" y="1433"/>
                  </a:lnTo>
                  <a:lnTo>
                    <a:pt x="8" y="1464"/>
                  </a:lnTo>
                  <a:lnTo>
                    <a:pt x="3" y="1494"/>
                  </a:lnTo>
                  <a:lnTo>
                    <a:pt x="0" y="1525"/>
                  </a:lnTo>
                  <a:lnTo>
                    <a:pt x="0" y="2935"/>
                  </a:lnTo>
                  <a:lnTo>
                    <a:pt x="3" y="2966"/>
                  </a:lnTo>
                  <a:lnTo>
                    <a:pt x="10" y="2998"/>
                  </a:lnTo>
                  <a:lnTo>
                    <a:pt x="21" y="3029"/>
                  </a:lnTo>
                  <a:lnTo>
                    <a:pt x="37" y="3059"/>
                  </a:lnTo>
                  <a:lnTo>
                    <a:pt x="56" y="3089"/>
                  </a:lnTo>
                  <a:lnTo>
                    <a:pt x="78" y="3117"/>
                  </a:lnTo>
                  <a:lnTo>
                    <a:pt x="102" y="3143"/>
                  </a:lnTo>
                  <a:lnTo>
                    <a:pt x="128" y="3169"/>
                  </a:lnTo>
                  <a:lnTo>
                    <a:pt x="157" y="3192"/>
                  </a:lnTo>
                  <a:lnTo>
                    <a:pt x="187" y="3212"/>
                  </a:lnTo>
                  <a:lnTo>
                    <a:pt x="217" y="3231"/>
                  </a:lnTo>
                  <a:lnTo>
                    <a:pt x="249" y="3246"/>
                  </a:lnTo>
                  <a:lnTo>
                    <a:pt x="281" y="3259"/>
                  </a:lnTo>
                  <a:lnTo>
                    <a:pt x="313" y="3269"/>
                  </a:lnTo>
                  <a:lnTo>
                    <a:pt x="343" y="3273"/>
                  </a:lnTo>
                  <a:lnTo>
                    <a:pt x="373" y="3276"/>
                  </a:lnTo>
                  <a:lnTo>
                    <a:pt x="373" y="1757"/>
                  </a:lnTo>
                  <a:lnTo>
                    <a:pt x="570" y="1758"/>
                  </a:lnTo>
                  <a:lnTo>
                    <a:pt x="574" y="4850"/>
                  </a:lnTo>
                  <a:lnTo>
                    <a:pt x="1072" y="4852"/>
                  </a:lnTo>
                  <a:lnTo>
                    <a:pt x="1070" y="2819"/>
                  </a:lnTo>
                  <a:lnTo>
                    <a:pt x="1252" y="2819"/>
                  </a:lnTo>
                  <a:lnTo>
                    <a:pt x="1252" y="2824"/>
                  </a:lnTo>
                  <a:lnTo>
                    <a:pt x="1252" y="2836"/>
                  </a:lnTo>
                  <a:lnTo>
                    <a:pt x="1252" y="2858"/>
                  </a:lnTo>
                  <a:lnTo>
                    <a:pt x="1252" y="2886"/>
                  </a:lnTo>
                  <a:lnTo>
                    <a:pt x="1252" y="2922"/>
                  </a:lnTo>
                  <a:lnTo>
                    <a:pt x="1253" y="2964"/>
                  </a:lnTo>
                  <a:lnTo>
                    <a:pt x="1253" y="3012"/>
                  </a:lnTo>
                  <a:lnTo>
                    <a:pt x="1253" y="3065"/>
                  </a:lnTo>
                  <a:lnTo>
                    <a:pt x="1253" y="3124"/>
                  </a:lnTo>
                  <a:lnTo>
                    <a:pt x="1253" y="3188"/>
                  </a:lnTo>
                  <a:lnTo>
                    <a:pt x="1255" y="3257"/>
                  </a:lnTo>
                  <a:lnTo>
                    <a:pt x="1255" y="3329"/>
                  </a:lnTo>
                  <a:lnTo>
                    <a:pt x="1255" y="3404"/>
                  </a:lnTo>
                  <a:lnTo>
                    <a:pt x="1255" y="3482"/>
                  </a:lnTo>
                  <a:lnTo>
                    <a:pt x="1256" y="3563"/>
                  </a:lnTo>
                  <a:lnTo>
                    <a:pt x="1256" y="3645"/>
                  </a:lnTo>
                  <a:lnTo>
                    <a:pt x="1256" y="3729"/>
                  </a:lnTo>
                  <a:lnTo>
                    <a:pt x="1257" y="3814"/>
                  </a:lnTo>
                  <a:lnTo>
                    <a:pt x="1257" y="3900"/>
                  </a:lnTo>
                  <a:lnTo>
                    <a:pt x="1257" y="3985"/>
                  </a:lnTo>
                  <a:lnTo>
                    <a:pt x="1257" y="4071"/>
                  </a:lnTo>
                  <a:lnTo>
                    <a:pt x="1258" y="4155"/>
                  </a:lnTo>
                  <a:lnTo>
                    <a:pt x="1258" y="4238"/>
                  </a:lnTo>
                  <a:lnTo>
                    <a:pt x="1258" y="4319"/>
                  </a:lnTo>
                  <a:lnTo>
                    <a:pt x="1258" y="4399"/>
                  </a:lnTo>
                  <a:lnTo>
                    <a:pt x="1258" y="4475"/>
                  </a:lnTo>
                  <a:lnTo>
                    <a:pt x="1259" y="4548"/>
                  </a:lnTo>
                  <a:lnTo>
                    <a:pt x="1259" y="4618"/>
                  </a:lnTo>
                  <a:lnTo>
                    <a:pt x="1259" y="4683"/>
                  </a:lnTo>
                  <a:lnTo>
                    <a:pt x="1259" y="4744"/>
                  </a:lnTo>
                  <a:lnTo>
                    <a:pt x="1259" y="4800"/>
                  </a:lnTo>
                  <a:lnTo>
                    <a:pt x="1259" y="4850"/>
                  </a:lnTo>
                  <a:lnTo>
                    <a:pt x="1721" y="4852"/>
                  </a:lnTo>
                  <a:lnTo>
                    <a:pt x="1724" y="1757"/>
                  </a:lnTo>
                  <a:lnTo>
                    <a:pt x="1920" y="1757"/>
                  </a:lnTo>
                  <a:lnTo>
                    <a:pt x="1920" y="3236"/>
                  </a:lnTo>
                  <a:lnTo>
                    <a:pt x="1949" y="3234"/>
                  </a:lnTo>
                  <a:lnTo>
                    <a:pt x="1979" y="3229"/>
                  </a:lnTo>
                  <a:lnTo>
                    <a:pt x="2010" y="3220"/>
                  </a:lnTo>
                  <a:lnTo>
                    <a:pt x="2041" y="3208"/>
                  </a:lnTo>
                  <a:lnTo>
                    <a:pt x="2074" y="3194"/>
                  </a:lnTo>
                  <a:lnTo>
                    <a:pt x="2104" y="3177"/>
                  </a:lnTo>
                  <a:lnTo>
                    <a:pt x="2134" y="3158"/>
                  </a:lnTo>
                  <a:lnTo>
                    <a:pt x="2163" y="3136"/>
                  </a:lnTo>
                  <a:lnTo>
                    <a:pt x="2190" y="3112"/>
                  </a:lnTo>
                  <a:lnTo>
                    <a:pt x="2214" y="3087"/>
                  </a:lnTo>
                  <a:lnTo>
                    <a:pt x="2236" y="3059"/>
                  </a:lnTo>
                  <a:lnTo>
                    <a:pt x="2255" y="3031"/>
                  </a:lnTo>
                  <a:lnTo>
                    <a:pt x="2270" y="3002"/>
                  </a:lnTo>
                  <a:lnTo>
                    <a:pt x="2282" y="2972"/>
                  </a:lnTo>
                  <a:lnTo>
                    <a:pt x="2290" y="2941"/>
                  </a:lnTo>
                  <a:lnTo>
                    <a:pt x="2292" y="2910"/>
                  </a:lnTo>
                  <a:lnTo>
                    <a:pt x="2292" y="1500"/>
                  </a:lnTo>
                  <a:lnTo>
                    <a:pt x="2290" y="1470"/>
                  </a:lnTo>
                  <a:lnTo>
                    <a:pt x="2285" y="1439"/>
                  </a:lnTo>
                  <a:lnTo>
                    <a:pt x="2276" y="1410"/>
                  </a:lnTo>
                  <a:lnTo>
                    <a:pt x="2265" y="1382"/>
                  </a:lnTo>
                  <a:lnTo>
                    <a:pt x="2251" y="1354"/>
                  </a:lnTo>
                  <a:lnTo>
                    <a:pt x="2234" y="1329"/>
                  </a:lnTo>
                  <a:lnTo>
                    <a:pt x="2215" y="1304"/>
                  </a:lnTo>
                  <a:lnTo>
                    <a:pt x="2194" y="1282"/>
                  </a:lnTo>
                  <a:lnTo>
                    <a:pt x="2171" y="1262"/>
                  </a:lnTo>
                  <a:lnTo>
                    <a:pt x="2146" y="1242"/>
                  </a:lnTo>
                  <a:lnTo>
                    <a:pt x="2121" y="1227"/>
                  </a:lnTo>
                  <a:lnTo>
                    <a:pt x="2093" y="1212"/>
                  </a:lnTo>
                  <a:lnTo>
                    <a:pt x="2065" y="1201"/>
                  </a:lnTo>
                  <a:lnTo>
                    <a:pt x="2038" y="1194"/>
                  </a:lnTo>
                  <a:lnTo>
                    <a:pt x="2009" y="1188"/>
                  </a:lnTo>
                  <a:lnTo>
                    <a:pt x="1980" y="1187"/>
                  </a:lnTo>
                  <a:lnTo>
                    <a:pt x="323" y="1187"/>
                  </a:lnTo>
                  <a:close/>
                  <a:moveTo>
                    <a:pt x="1106" y="0"/>
                  </a:moveTo>
                  <a:lnTo>
                    <a:pt x="1153" y="3"/>
                  </a:lnTo>
                  <a:lnTo>
                    <a:pt x="1199" y="10"/>
                  </a:lnTo>
                  <a:lnTo>
                    <a:pt x="1244" y="23"/>
                  </a:lnTo>
                  <a:lnTo>
                    <a:pt x="1286" y="40"/>
                  </a:lnTo>
                  <a:lnTo>
                    <a:pt x="1326" y="60"/>
                  </a:lnTo>
                  <a:lnTo>
                    <a:pt x="1364" y="86"/>
                  </a:lnTo>
                  <a:lnTo>
                    <a:pt x="1399" y="115"/>
                  </a:lnTo>
                  <a:lnTo>
                    <a:pt x="1432" y="147"/>
                  </a:lnTo>
                  <a:lnTo>
                    <a:pt x="1462" y="183"/>
                  </a:lnTo>
                  <a:lnTo>
                    <a:pt x="1488" y="222"/>
                  </a:lnTo>
                  <a:lnTo>
                    <a:pt x="1511" y="263"/>
                  </a:lnTo>
                  <a:lnTo>
                    <a:pt x="1531" y="306"/>
                  </a:lnTo>
                  <a:lnTo>
                    <a:pt x="1546" y="353"/>
                  </a:lnTo>
                  <a:lnTo>
                    <a:pt x="1557" y="400"/>
                  </a:lnTo>
                  <a:lnTo>
                    <a:pt x="1564" y="451"/>
                  </a:lnTo>
                  <a:lnTo>
                    <a:pt x="1567" y="501"/>
                  </a:lnTo>
                  <a:lnTo>
                    <a:pt x="1564" y="552"/>
                  </a:lnTo>
                  <a:lnTo>
                    <a:pt x="1557" y="603"/>
                  </a:lnTo>
                  <a:lnTo>
                    <a:pt x="1546" y="651"/>
                  </a:lnTo>
                  <a:lnTo>
                    <a:pt x="1531" y="697"/>
                  </a:lnTo>
                  <a:lnTo>
                    <a:pt x="1511" y="740"/>
                  </a:lnTo>
                  <a:lnTo>
                    <a:pt x="1488" y="782"/>
                  </a:lnTo>
                  <a:lnTo>
                    <a:pt x="1462" y="821"/>
                  </a:lnTo>
                  <a:lnTo>
                    <a:pt x="1432" y="857"/>
                  </a:lnTo>
                  <a:lnTo>
                    <a:pt x="1399" y="889"/>
                  </a:lnTo>
                  <a:lnTo>
                    <a:pt x="1364" y="918"/>
                  </a:lnTo>
                  <a:lnTo>
                    <a:pt x="1326" y="944"/>
                  </a:lnTo>
                  <a:lnTo>
                    <a:pt x="1286" y="965"/>
                  </a:lnTo>
                  <a:lnTo>
                    <a:pt x="1244" y="982"/>
                  </a:lnTo>
                  <a:lnTo>
                    <a:pt x="1199" y="994"/>
                  </a:lnTo>
                  <a:lnTo>
                    <a:pt x="1153" y="1003"/>
                  </a:lnTo>
                  <a:lnTo>
                    <a:pt x="1106" y="1005"/>
                  </a:lnTo>
                  <a:lnTo>
                    <a:pt x="1059" y="1003"/>
                  </a:lnTo>
                  <a:lnTo>
                    <a:pt x="1014" y="994"/>
                  </a:lnTo>
                  <a:lnTo>
                    <a:pt x="970" y="982"/>
                  </a:lnTo>
                  <a:lnTo>
                    <a:pt x="928" y="965"/>
                  </a:lnTo>
                  <a:lnTo>
                    <a:pt x="887" y="944"/>
                  </a:lnTo>
                  <a:lnTo>
                    <a:pt x="850" y="918"/>
                  </a:lnTo>
                  <a:lnTo>
                    <a:pt x="814" y="889"/>
                  </a:lnTo>
                  <a:lnTo>
                    <a:pt x="781" y="857"/>
                  </a:lnTo>
                  <a:lnTo>
                    <a:pt x="751" y="821"/>
                  </a:lnTo>
                  <a:lnTo>
                    <a:pt x="725" y="782"/>
                  </a:lnTo>
                  <a:lnTo>
                    <a:pt x="702" y="740"/>
                  </a:lnTo>
                  <a:lnTo>
                    <a:pt x="681" y="697"/>
                  </a:lnTo>
                  <a:lnTo>
                    <a:pt x="666" y="651"/>
                  </a:lnTo>
                  <a:lnTo>
                    <a:pt x="655" y="603"/>
                  </a:lnTo>
                  <a:lnTo>
                    <a:pt x="647" y="552"/>
                  </a:lnTo>
                  <a:lnTo>
                    <a:pt x="645" y="501"/>
                  </a:lnTo>
                  <a:lnTo>
                    <a:pt x="647" y="451"/>
                  </a:lnTo>
                  <a:lnTo>
                    <a:pt x="655" y="400"/>
                  </a:lnTo>
                  <a:lnTo>
                    <a:pt x="666" y="353"/>
                  </a:lnTo>
                  <a:lnTo>
                    <a:pt x="681" y="306"/>
                  </a:lnTo>
                  <a:lnTo>
                    <a:pt x="702" y="263"/>
                  </a:lnTo>
                  <a:lnTo>
                    <a:pt x="725" y="222"/>
                  </a:lnTo>
                  <a:lnTo>
                    <a:pt x="751" y="183"/>
                  </a:lnTo>
                  <a:lnTo>
                    <a:pt x="781" y="147"/>
                  </a:lnTo>
                  <a:lnTo>
                    <a:pt x="814" y="115"/>
                  </a:lnTo>
                  <a:lnTo>
                    <a:pt x="850" y="86"/>
                  </a:lnTo>
                  <a:lnTo>
                    <a:pt x="887" y="60"/>
                  </a:lnTo>
                  <a:lnTo>
                    <a:pt x="928" y="40"/>
                  </a:lnTo>
                  <a:lnTo>
                    <a:pt x="970" y="23"/>
                  </a:lnTo>
                  <a:lnTo>
                    <a:pt x="1014" y="10"/>
                  </a:lnTo>
                  <a:lnTo>
                    <a:pt x="1059" y="3"/>
                  </a:lnTo>
                  <a:lnTo>
                    <a:pt x="1106" y="0"/>
                  </a:lnTo>
                  <a:close/>
                </a:path>
              </a:pathLst>
            </a:custGeom>
            <a:solidFill>
              <a:srgbClr val="9966FF"/>
            </a:solidFill>
            <a:ln w="9525">
              <a:solidFill>
                <a:srgbClr val="9966FF"/>
              </a:solidFill>
              <a:round/>
              <a:headEnd/>
              <a:tailEnd/>
            </a:ln>
          </p:spPr>
          <p:txBody>
            <a:bodyPr/>
            <a:lstStyle/>
            <a:p>
              <a:endParaRPr lang="fr-FR" dirty="0">
                <a:latin typeface="Calibri" panose="020F0502020204030204" pitchFamily="34" charset="0"/>
              </a:endParaRPr>
            </a:p>
          </p:txBody>
        </p:sp>
        <p:sp>
          <p:nvSpPr>
            <p:cNvPr id="152598" name="Text Box 22"/>
            <p:cNvSpPr txBox="1">
              <a:spLocks noChangeArrowheads="1"/>
            </p:cNvSpPr>
            <p:nvPr/>
          </p:nvSpPr>
          <p:spPr bwMode="auto">
            <a:xfrm>
              <a:off x="4103" y="2455"/>
              <a:ext cx="622" cy="213"/>
            </a:xfrm>
            <a:prstGeom prst="rect">
              <a:avLst/>
            </a:prstGeom>
            <a:solidFill>
              <a:srgbClr val="FFFF99"/>
            </a:solidFill>
            <a:ln w="9525">
              <a:solidFill>
                <a:schemeClr val="bg2"/>
              </a:solidFill>
              <a:miter lim="800000"/>
              <a:headEnd/>
              <a:tailEnd/>
            </a:ln>
            <a:effectLst>
              <a:outerShdw dist="53882" dir="18900000" algn="ctr" rotWithShape="0">
                <a:srgbClr val="C0C0C0"/>
              </a:outerShdw>
            </a:effectLst>
          </p:spPr>
          <p:txBody>
            <a:bodyPr wrap="none" anchor="ctr">
              <a:spAutoFit/>
            </a:bodyPr>
            <a:lstStyle/>
            <a:p>
              <a:pPr>
                <a:defRPr/>
              </a:pPr>
              <a:r>
                <a:rPr lang="fr-FR" sz="1600" dirty="0">
                  <a:solidFill>
                    <a:srgbClr val="3333FF"/>
                  </a:solidFill>
                  <a:latin typeface="Calibri" panose="020F0502020204030204" pitchFamily="34" charset="0"/>
                </a:rPr>
                <a:t>Inventeur</a:t>
              </a:r>
            </a:p>
          </p:txBody>
        </p:sp>
        <p:sp>
          <p:nvSpPr>
            <p:cNvPr id="49185" name="Text Box 23"/>
            <p:cNvSpPr txBox="1">
              <a:spLocks noChangeArrowheads="1"/>
            </p:cNvSpPr>
            <p:nvPr/>
          </p:nvSpPr>
          <p:spPr bwMode="auto">
            <a:xfrm>
              <a:off x="4784" y="2395"/>
              <a:ext cx="694"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pPr algn="l"/>
              <a:r>
                <a:rPr lang="fr-FR" altLang="fr-FR" sz="1400" i="1" dirty="0">
                  <a:solidFill>
                    <a:schemeClr val="tx1"/>
                  </a:solidFill>
                  <a:latin typeface="Calibri" panose="020F0502020204030204" pitchFamily="34" charset="0"/>
                </a:rPr>
                <a:t>Trouve des idées</a:t>
              </a:r>
            </a:p>
          </p:txBody>
        </p:sp>
      </p:grpSp>
      <p:grpSp>
        <p:nvGrpSpPr>
          <p:cNvPr id="6" name="Group 24"/>
          <p:cNvGrpSpPr>
            <a:grpSpLocks/>
          </p:cNvGrpSpPr>
          <p:nvPr/>
        </p:nvGrpSpPr>
        <p:grpSpPr bwMode="auto">
          <a:xfrm>
            <a:off x="381000" y="3128963"/>
            <a:ext cx="3381375" cy="766762"/>
            <a:chOff x="240" y="1971"/>
            <a:chExt cx="2130" cy="483"/>
          </a:xfrm>
        </p:grpSpPr>
        <p:sp>
          <p:nvSpPr>
            <p:cNvPr id="152601" name="Text Box 25"/>
            <p:cNvSpPr txBox="1">
              <a:spLocks noChangeArrowheads="1"/>
            </p:cNvSpPr>
            <p:nvPr/>
          </p:nvSpPr>
          <p:spPr bwMode="auto">
            <a:xfrm>
              <a:off x="1328" y="2029"/>
              <a:ext cx="724" cy="213"/>
            </a:xfrm>
            <a:prstGeom prst="rect">
              <a:avLst/>
            </a:prstGeom>
            <a:solidFill>
              <a:srgbClr val="FFFF99"/>
            </a:solidFill>
            <a:ln w="9525">
              <a:solidFill>
                <a:schemeClr val="bg2"/>
              </a:solidFill>
              <a:miter lim="800000"/>
              <a:headEnd/>
              <a:tailEnd/>
            </a:ln>
            <a:effectLst>
              <a:outerShdw dist="53882" dir="18900000" algn="ctr" rotWithShape="0">
                <a:srgbClr val="C0C0C0"/>
              </a:outerShdw>
            </a:effectLst>
          </p:spPr>
          <p:txBody>
            <a:bodyPr wrap="none" anchor="ctr">
              <a:spAutoFit/>
            </a:bodyPr>
            <a:lstStyle/>
            <a:p>
              <a:pPr>
                <a:defRPr/>
              </a:pPr>
              <a:r>
                <a:rPr lang="fr-FR" sz="1600" dirty="0">
                  <a:solidFill>
                    <a:srgbClr val="3333FF"/>
                  </a:solidFill>
                  <a:latin typeface="Calibri" panose="020F0502020204030204" pitchFamily="34" charset="0"/>
                </a:rPr>
                <a:t>Explorateur</a:t>
              </a:r>
            </a:p>
          </p:txBody>
        </p:sp>
        <p:sp>
          <p:nvSpPr>
            <p:cNvPr id="49181" name="Freeform 26"/>
            <p:cNvSpPr>
              <a:spLocks noEditPoints="1"/>
            </p:cNvSpPr>
            <p:nvPr/>
          </p:nvSpPr>
          <p:spPr bwMode="auto">
            <a:xfrm>
              <a:off x="2180" y="2053"/>
              <a:ext cx="190" cy="401"/>
            </a:xfrm>
            <a:custGeom>
              <a:avLst/>
              <a:gdLst>
                <a:gd name="T0" fmla="*/ 0 w 2292"/>
                <a:gd name="T1" fmla="*/ 1 h 4852"/>
                <a:gd name="T2" fmla="*/ 0 w 2292"/>
                <a:gd name="T3" fmla="*/ 1 h 4852"/>
                <a:gd name="T4" fmla="*/ 0 w 2292"/>
                <a:gd name="T5" fmla="*/ 1 h 4852"/>
                <a:gd name="T6" fmla="*/ 0 w 2292"/>
                <a:gd name="T7" fmla="*/ 1 h 4852"/>
                <a:gd name="T8" fmla="*/ 0 w 2292"/>
                <a:gd name="T9" fmla="*/ 1 h 4852"/>
                <a:gd name="T10" fmla="*/ 0 w 2292"/>
                <a:gd name="T11" fmla="*/ 2 h 4852"/>
                <a:gd name="T12" fmla="*/ 0 w 2292"/>
                <a:gd name="T13" fmla="*/ 2 h 4852"/>
                <a:gd name="T14" fmla="*/ 0 w 2292"/>
                <a:gd name="T15" fmla="*/ 2 h 4852"/>
                <a:gd name="T16" fmla="*/ 0 w 2292"/>
                <a:gd name="T17" fmla="*/ 2 h 4852"/>
                <a:gd name="T18" fmla="*/ 0 w 2292"/>
                <a:gd name="T19" fmla="*/ 2 h 4852"/>
                <a:gd name="T20" fmla="*/ 0 w 2292"/>
                <a:gd name="T21" fmla="*/ 2 h 4852"/>
                <a:gd name="T22" fmla="*/ 0 w 2292"/>
                <a:gd name="T23" fmla="*/ 1 h 4852"/>
                <a:gd name="T24" fmla="*/ 1 w 2292"/>
                <a:gd name="T25" fmla="*/ 2 h 4852"/>
                <a:gd name="T26" fmla="*/ 1 w 2292"/>
                <a:gd name="T27" fmla="*/ 2 h 4852"/>
                <a:gd name="T28" fmla="*/ 1 w 2292"/>
                <a:gd name="T29" fmla="*/ 2 h 4852"/>
                <a:gd name="T30" fmla="*/ 1 w 2292"/>
                <a:gd name="T31" fmla="*/ 2 h 4852"/>
                <a:gd name="T32" fmla="*/ 1 w 2292"/>
                <a:gd name="T33" fmla="*/ 2 h 4852"/>
                <a:gd name="T34" fmla="*/ 1 w 2292"/>
                <a:gd name="T35" fmla="*/ 2 h 4852"/>
                <a:gd name="T36" fmla="*/ 1 w 2292"/>
                <a:gd name="T37" fmla="*/ 2 h 4852"/>
                <a:gd name="T38" fmla="*/ 1 w 2292"/>
                <a:gd name="T39" fmla="*/ 2 h 4852"/>
                <a:gd name="T40" fmla="*/ 1 w 2292"/>
                <a:gd name="T41" fmla="*/ 2 h 4852"/>
                <a:gd name="T42" fmla="*/ 1 w 2292"/>
                <a:gd name="T43" fmla="*/ 3 h 4852"/>
                <a:gd name="T44" fmla="*/ 1 w 2292"/>
                <a:gd name="T45" fmla="*/ 3 h 4852"/>
                <a:gd name="T46" fmla="*/ 1 w 2292"/>
                <a:gd name="T47" fmla="*/ 3 h 4852"/>
                <a:gd name="T48" fmla="*/ 1 w 2292"/>
                <a:gd name="T49" fmla="*/ 1 h 4852"/>
                <a:gd name="T50" fmla="*/ 1 w 2292"/>
                <a:gd name="T51" fmla="*/ 2 h 4852"/>
                <a:gd name="T52" fmla="*/ 1 w 2292"/>
                <a:gd name="T53" fmla="*/ 2 h 4852"/>
                <a:gd name="T54" fmla="*/ 1 w 2292"/>
                <a:gd name="T55" fmla="*/ 2 h 4852"/>
                <a:gd name="T56" fmla="*/ 1 w 2292"/>
                <a:gd name="T57" fmla="*/ 2 h 4852"/>
                <a:gd name="T58" fmla="*/ 1 w 2292"/>
                <a:gd name="T59" fmla="*/ 2 h 4852"/>
                <a:gd name="T60" fmla="*/ 1 w 2292"/>
                <a:gd name="T61" fmla="*/ 1 h 4852"/>
                <a:gd name="T62" fmla="*/ 1 w 2292"/>
                <a:gd name="T63" fmla="*/ 1 h 4852"/>
                <a:gd name="T64" fmla="*/ 1 w 2292"/>
                <a:gd name="T65" fmla="*/ 1 h 4852"/>
                <a:gd name="T66" fmla="*/ 1 w 2292"/>
                <a:gd name="T67" fmla="*/ 1 h 4852"/>
                <a:gd name="T68" fmla="*/ 1 w 2292"/>
                <a:gd name="T69" fmla="*/ 1 h 4852"/>
                <a:gd name="T70" fmla="*/ 1 w 2292"/>
                <a:gd name="T71" fmla="*/ 1 h 4852"/>
                <a:gd name="T72" fmla="*/ 1 w 2292"/>
                <a:gd name="T73" fmla="*/ 0 h 4852"/>
                <a:gd name="T74" fmla="*/ 1 w 2292"/>
                <a:gd name="T75" fmla="*/ 0 h 4852"/>
                <a:gd name="T76" fmla="*/ 1 w 2292"/>
                <a:gd name="T77" fmla="*/ 0 h 4852"/>
                <a:gd name="T78" fmla="*/ 1 w 2292"/>
                <a:gd name="T79" fmla="*/ 0 h 4852"/>
                <a:gd name="T80" fmla="*/ 1 w 2292"/>
                <a:gd name="T81" fmla="*/ 0 h 4852"/>
                <a:gd name="T82" fmla="*/ 1 w 2292"/>
                <a:gd name="T83" fmla="*/ 0 h 4852"/>
                <a:gd name="T84" fmla="*/ 1 w 2292"/>
                <a:gd name="T85" fmla="*/ 0 h 4852"/>
                <a:gd name="T86" fmla="*/ 1 w 2292"/>
                <a:gd name="T87" fmla="*/ 0 h 4852"/>
                <a:gd name="T88" fmla="*/ 1 w 2292"/>
                <a:gd name="T89" fmla="*/ 0 h 4852"/>
                <a:gd name="T90" fmla="*/ 1 w 2292"/>
                <a:gd name="T91" fmla="*/ 0 h 4852"/>
                <a:gd name="T92" fmla="*/ 1 w 2292"/>
                <a:gd name="T93" fmla="*/ 1 h 4852"/>
                <a:gd name="T94" fmla="*/ 1 w 2292"/>
                <a:gd name="T95" fmla="*/ 1 h 4852"/>
                <a:gd name="T96" fmla="*/ 0 w 2292"/>
                <a:gd name="T97" fmla="*/ 1 h 4852"/>
                <a:gd name="T98" fmla="*/ 0 w 2292"/>
                <a:gd name="T99" fmla="*/ 0 h 4852"/>
                <a:gd name="T100" fmla="*/ 0 w 2292"/>
                <a:gd name="T101" fmla="*/ 0 h 4852"/>
                <a:gd name="T102" fmla="*/ 0 w 2292"/>
                <a:gd name="T103" fmla="*/ 0 h 4852"/>
                <a:gd name="T104" fmla="*/ 0 w 2292"/>
                <a:gd name="T105" fmla="*/ 0 h 4852"/>
                <a:gd name="T106" fmla="*/ 0 w 2292"/>
                <a:gd name="T107" fmla="*/ 0 h 4852"/>
                <a:gd name="T108" fmla="*/ 0 w 2292"/>
                <a:gd name="T109" fmla="*/ 0 h 4852"/>
                <a:gd name="T110" fmla="*/ 0 w 2292"/>
                <a:gd name="T111" fmla="*/ 0 h 4852"/>
                <a:gd name="T112" fmla="*/ 0 w 2292"/>
                <a:gd name="T113" fmla="*/ 0 h 4852"/>
                <a:gd name="T114" fmla="*/ 1 w 2292"/>
                <a:gd name="T115" fmla="*/ 0 h 485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292"/>
                <a:gd name="T175" fmla="*/ 0 h 4852"/>
                <a:gd name="T176" fmla="*/ 2292 w 2292"/>
                <a:gd name="T177" fmla="*/ 4852 h 485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292" h="4852">
                  <a:moveTo>
                    <a:pt x="323" y="1187"/>
                  </a:moveTo>
                  <a:lnTo>
                    <a:pt x="294" y="1189"/>
                  </a:lnTo>
                  <a:lnTo>
                    <a:pt x="267" y="1195"/>
                  </a:lnTo>
                  <a:lnTo>
                    <a:pt x="238" y="1205"/>
                  </a:lnTo>
                  <a:lnTo>
                    <a:pt x="209" y="1217"/>
                  </a:lnTo>
                  <a:lnTo>
                    <a:pt x="181" y="1233"/>
                  </a:lnTo>
                  <a:lnTo>
                    <a:pt x="155" y="1252"/>
                  </a:lnTo>
                  <a:lnTo>
                    <a:pt x="129" y="1272"/>
                  </a:lnTo>
                  <a:lnTo>
                    <a:pt x="105" y="1295"/>
                  </a:lnTo>
                  <a:lnTo>
                    <a:pt x="84" y="1319"/>
                  </a:lnTo>
                  <a:lnTo>
                    <a:pt x="63" y="1346"/>
                  </a:lnTo>
                  <a:lnTo>
                    <a:pt x="45" y="1375"/>
                  </a:lnTo>
                  <a:lnTo>
                    <a:pt x="29" y="1404"/>
                  </a:lnTo>
                  <a:lnTo>
                    <a:pt x="17" y="1433"/>
                  </a:lnTo>
                  <a:lnTo>
                    <a:pt x="8" y="1464"/>
                  </a:lnTo>
                  <a:lnTo>
                    <a:pt x="3" y="1494"/>
                  </a:lnTo>
                  <a:lnTo>
                    <a:pt x="0" y="1525"/>
                  </a:lnTo>
                  <a:lnTo>
                    <a:pt x="0" y="2935"/>
                  </a:lnTo>
                  <a:lnTo>
                    <a:pt x="3" y="2966"/>
                  </a:lnTo>
                  <a:lnTo>
                    <a:pt x="10" y="2998"/>
                  </a:lnTo>
                  <a:lnTo>
                    <a:pt x="21" y="3029"/>
                  </a:lnTo>
                  <a:lnTo>
                    <a:pt x="37" y="3059"/>
                  </a:lnTo>
                  <a:lnTo>
                    <a:pt x="56" y="3089"/>
                  </a:lnTo>
                  <a:lnTo>
                    <a:pt x="78" y="3117"/>
                  </a:lnTo>
                  <a:lnTo>
                    <a:pt x="102" y="3143"/>
                  </a:lnTo>
                  <a:lnTo>
                    <a:pt x="128" y="3169"/>
                  </a:lnTo>
                  <a:lnTo>
                    <a:pt x="157" y="3192"/>
                  </a:lnTo>
                  <a:lnTo>
                    <a:pt x="187" y="3212"/>
                  </a:lnTo>
                  <a:lnTo>
                    <a:pt x="217" y="3231"/>
                  </a:lnTo>
                  <a:lnTo>
                    <a:pt x="249" y="3246"/>
                  </a:lnTo>
                  <a:lnTo>
                    <a:pt x="281" y="3259"/>
                  </a:lnTo>
                  <a:lnTo>
                    <a:pt x="313" y="3269"/>
                  </a:lnTo>
                  <a:lnTo>
                    <a:pt x="343" y="3273"/>
                  </a:lnTo>
                  <a:lnTo>
                    <a:pt x="373" y="3276"/>
                  </a:lnTo>
                  <a:lnTo>
                    <a:pt x="373" y="1757"/>
                  </a:lnTo>
                  <a:lnTo>
                    <a:pt x="570" y="1758"/>
                  </a:lnTo>
                  <a:lnTo>
                    <a:pt x="574" y="4850"/>
                  </a:lnTo>
                  <a:lnTo>
                    <a:pt x="1072" y="4852"/>
                  </a:lnTo>
                  <a:lnTo>
                    <a:pt x="1070" y="2819"/>
                  </a:lnTo>
                  <a:lnTo>
                    <a:pt x="1252" y="2819"/>
                  </a:lnTo>
                  <a:lnTo>
                    <a:pt x="1252" y="2824"/>
                  </a:lnTo>
                  <a:lnTo>
                    <a:pt x="1252" y="2836"/>
                  </a:lnTo>
                  <a:lnTo>
                    <a:pt x="1252" y="2858"/>
                  </a:lnTo>
                  <a:lnTo>
                    <a:pt x="1252" y="2886"/>
                  </a:lnTo>
                  <a:lnTo>
                    <a:pt x="1252" y="2922"/>
                  </a:lnTo>
                  <a:lnTo>
                    <a:pt x="1253" y="2964"/>
                  </a:lnTo>
                  <a:lnTo>
                    <a:pt x="1253" y="3012"/>
                  </a:lnTo>
                  <a:lnTo>
                    <a:pt x="1253" y="3065"/>
                  </a:lnTo>
                  <a:lnTo>
                    <a:pt x="1253" y="3124"/>
                  </a:lnTo>
                  <a:lnTo>
                    <a:pt x="1253" y="3188"/>
                  </a:lnTo>
                  <a:lnTo>
                    <a:pt x="1255" y="3257"/>
                  </a:lnTo>
                  <a:lnTo>
                    <a:pt x="1255" y="3329"/>
                  </a:lnTo>
                  <a:lnTo>
                    <a:pt x="1255" y="3404"/>
                  </a:lnTo>
                  <a:lnTo>
                    <a:pt x="1255" y="3482"/>
                  </a:lnTo>
                  <a:lnTo>
                    <a:pt x="1256" y="3563"/>
                  </a:lnTo>
                  <a:lnTo>
                    <a:pt x="1256" y="3645"/>
                  </a:lnTo>
                  <a:lnTo>
                    <a:pt x="1256" y="3729"/>
                  </a:lnTo>
                  <a:lnTo>
                    <a:pt x="1257" y="3814"/>
                  </a:lnTo>
                  <a:lnTo>
                    <a:pt x="1257" y="3900"/>
                  </a:lnTo>
                  <a:lnTo>
                    <a:pt x="1257" y="3985"/>
                  </a:lnTo>
                  <a:lnTo>
                    <a:pt x="1257" y="4071"/>
                  </a:lnTo>
                  <a:lnTo>
                    <a:pt x="1258" y="4155"/>
                  </a:lnTo>
                  <a:lnTo>
                    <a:pt x="1258" y="4238"/>
                  </a:lnTo>
                  <a:lnTo>
                    <a:pt x="1258" y="4319"/>
                  </a:lnTo>
                  <a:lnTo>
                    <a:pt x="1258" y="4399"/>
                  </a:lnTo>
                  <a:lnTo>
                    <a:pt x="1258" y="4475"/>
                  </a:lnTo>
                  <a:lnTo>
                    <a:pt x="1259" y="4548"/>
                  </a:lnTo>
                  <a:lnTo>
                    <a:pt x="1259" y="4618"/>
                  </a:lnTo>
                  <a:lnTo>
                    <a:pt x="1259" y="4683"/>
                  </a:lnTo>
                  <a:lnTo>
                    <a:pt x="1259" y="4744"/>
                  </a:lnTo>
                  <a:lnTo>
                    <a:pt x="1259" y="4800"/>
                  </a:lnTo>
                  <a:lnTo>
                    <a:pt x="1259" y="4850"/>
                  </a:lnTo>
                  <a:lnTo>
                    <a:pt x="1721" y="4852"/>
                  </a:lnTo>
                  <a:lnTo>
                    <a:pt x="1724" y="1757"/>
                  </a:lnTo>
                  <a:lnTo>
                    <a:pt x="1920" y="1757"/>
                  </a:lnTo>
                  <a:lnTo>
                    <a:pt x="1920" y="3236"/>
                  </a:lnTo>
                  <a:lnTo>
                    <a:pt x="1949" y="3234"/>
                  </a:lnTo>
                  <a:lnTo>
                    <a:pt x="1979" y="3229"/>
                  </a:lnTo>
                  <a:lnTo>
                    <a:pt x="2010" y="3220"/>
                  </a:lnTo>
                  <a:lnTo>
                    <a:pt x="2041" y="3208"/>
                  </a:lnTo>
                  <a:lnTo>
                    <a:pt x="2074" y="3194"/>
                  </a:lnTo>
                  <a:lnTo>
                    <a:pt x="2104" y="3177"/>
                  </a:lnTo>
                  <a:lnTo>
                    <a:pt x="2134" y="3158"/>
                  </a:lnTo>
                  <a:lnTo>
                    <a:pt x="2163" y="3136"/>
                  </a:lnTo>
                  <a:lnTo>
                    <a:pt x="2190" y="3112"/>
                  </a:lnTo>
                  <a:lnTo>
                    <a:pt x="2214" y="3087"/>
                  </a:lnTo>
                  <a:lnTo>
                    <a:pt x="2236" y="3059"/>
                  </a:lnTo>
                  <a:lnTo>
                    <a:pt x="2255" y="3031"/>
                  </a:lnTo>
                  <a:lnTo>
                    <a:pt x="2270" y="3002"/>
                  </a:lnTo>
                  <a:lnTo>
                    <a:pt x="2282" y="2972"/>
                  </a:lnTo>
                  <a:lnTo>
                    <a:pt x="2290" y="2941"/>
                  </a:lnTo>
                  <a:lnTo>
                    <a:pt x="2292" y="2910"/>
                  </a:lnTo>
                  <a:lnTo>
                    <a:pt x="2292" y="1500"/>
                  </a:lnTo>
                  <a:lnTo>
                    <a:pt x="2290" y="1470"/>
                  </a:lnTo>
                  <a:lnTo>
                    <a:pt x="2285" y="1439"/>
                  </a:lnTo>
                  <a:lnTo>
                    <a:pt x="2276" y="1410"/>
                  </a:lnTo>
                  <a:lnTo>
                    <a:pt x="2265" y="1382"/>
                  </a:lnTo>
                  <a:lnTo>
                    <a:pt x="2251" y="1354"/>
                  </a:lnTo>
                  <a:lnTo>
                    <a:pt x="2234" y="1329"/>
                  </a:lnTo>
                  <a:lnTo>
                    <a:pt x="2215" y="1304"/>
                  </a:lnTo>
                  <a:lnTo>
                    <a:pt x="2194" y="1282"/>
                  </a:lnTo>
                  <a:lnTo>
                    <a:pt x="2171" y="1262"/>
                  </a:lnTo>
                  <a:lnTo>
                    <a:pt x="2146" y="1242"/>
                  </a:lnTo>
                  <a:lnTo>
                    <a:pt x="2121" y="1227"/>
                  </a:lnTo>
                  <a:lnTo>
                    <a:pt x="2093" y="1212"/>
                  </a:lnTo>
                  <a:lnTo>
                    <a:pt x="2065" y="1201"/>
                  </a:lnTo>
                  <a:lnTo>
                    <a:pt x="2038" y="1194"/>
                  </a:lnTo>
                  <a:lnTo>
                    <a:pt x="2009" y="1188"/>
                  </a:lnTo>
                  <a:lnTo>
                    <a:pt x="1980" y="1187"/>
                  </a:lnTo>
                  <a:lnTo>
                    <a:pt x="323" y="1187"/>
                  </a:lnTo>
                  <a:close/>
                  <a:moveTo>
                    <a:pt x="1106" y="0"/>
                  </a:moveTo>
                  <a:lnTo>
                    <a:pt x="1153" y="3"/>
                  </a:lnTo>
                  <a:lnTo>
                    <a:pt x="1199" y="10"/>
                  </a:lnTo>
                  <a:lnTo>
                    <a:pt x="1244" y="23"/>
                  </a:lnTo>
                  <a:lnTo>
                    <a:pt x="1286" y="40"/>
                  </a:lnTo>
                  <a:lnTo>
                    <a:pt x="1326" y="60"/>
                  </a:lnTo>
                  <a:lnTo>
                    <a:pt x="1364" y="86"/>
                  </a:lnTo>
                  <a:lnTo>
                    <a:pt x="1399" y="115"/>
                  </a:lnTo>
                  <a:lnTo>
                    <a:pt x="1432" y="147"/>
                  </a:lnTo>
                  <a:lnTo>
                    <a:pt x="1462" y="183"/>
                  </a:lnTo>
                  <a:lnTo>
                    <a:pt x="1488" y="222"/>
                  </a:lnTo>
                  <a:lnTo>
                    <a:pt x="1511" y="263"/>
                  </a:lnTo>
                  <a:lnTo>
                    <a:pt x="1531" y="306"/>
                  </a:lnTo>
                  <a:lnTo>
                    <a:pt x="1546" y="353"/>
                  </a:lnTo>
                  <a:lnTo>
                    <a:pt x="1557" y="400"/>
                  </a:lnTo>
                  <a:lnTo>
                    <a:pt x="1564" y="451"/>
                  </a:lnTo>
                  <a:lnTo>
                    <a:pt x="1567" y="501"/>
                  </a:lnTo>
                  <a:lnTo>
                    <a:pt x="1564" y="552"/>
                  </a:lnTo>
                  <a:lnTo>
                    <a:pt x="1557" y="603"/>
                  </a:lnTo>
                  <a:lnTo>
                    <a:pt x="1546" y="651"/>
                  </a:lnTo>
                  <a:lnTo>
                    <a:pt x="1531" y="697"/>
                  </a:lnTo>
                  <a:lnTo>
                    <a:pt x="1511" y="740"/>
                  </a:lnTo>
                  <a:lnTo>
                    <a:pt x="1488" y="782"/>
                  </a:lnTo>
                  <a:lnTo>
                    <a:pt x="1462" y="821"/>
                  </a:lnTo>
                  <a:lnTo>
                    <a:pt x="1432" y="857"/>
                  </a:lnTo>
                  <a:lnTo>
                    <a:pt x="1399" y="889"/>
                  </a:lnTo>
                  <a:lnTo>
                    <a:pt x="1364" y="918"/>
                  </a:lnTo>
                  <a:lnTo>
                    <a:pt x="1326" y="944"/>
                  </a:lnTo>
                  <a:lnTo>
                    <a:pt x="1286" y="965"/>
                  </a:lnTo>
                  <a:lnTo>
                    <a:pt x="1244" y="982"/>
                  </a:lnTo>
                  <a:lnTo>
                    <a:pt x="1199" y="994"/>
                  </a:lnTo>
                  <a:lnTo>
                    <a:pt x="1153" y="1003"/>
                  </a:lnTo>
                  <a:lnTo>
                    <a:pt x="1106" y="1005"/>
                  </a:lnTo>
                  <a:lnTo>
                    <a:pt x="1059" y="1003"/>
                  </a:lnTo>
                  <a:lnTo>
                    <a:pt x="1014" y="994"/>
                  </a:lnTo>
                  <a:lnTo>
                    <a:pt x="970" y="982"/>
                  </a:lnTo>
                  <a:lnTo>
                    <a:pt x="928" y="965"/>
                  </a:lnTo>
                  <a:lnTo>
                    <a:pt x="887" y="944"/>
                  </a:lnTo>
                  <a:lnTo>
                    <a:pt x="850" y="918"/>
                  </a:lnTo>
                  <a:lnTo>
                    <a:pt x="814" y="889"/>
                  </a:lnTo>
                  <a:lnTo>
                    <a:pt x="781" y="857"/>
                  </a:lnTo>
                  <a:lnTo>
                    <a:pt x="751" y="821"/>
                  </a:lnTo>
                  <a:lnTo>
                    <a:pt x="725" y="782"/>
                  </a:lnTo>
                  <a:lnTo>
                    <a:pt x="702" y="740"/>
                  </a:lnTo>
                  <a:lnTo>
                    <a:pt x="681" y="697"/>
                  </a:lnTo>
                  <a:lnTo>
                    <a:pt x="666" y="651"/>
                  </a:lnTo>
                  <a:lnTo>
                    <a:pt x="655" y="603"/>
                  </a:lnTo>
                  <a:lnTo>
                    <a:pt x="647" y="552"/>
                  </a:lnTo>
                  <a:lnTo>
                    <a:pt x="645" y="501"/>
                  </a:lnTo>
                  <a:lnTo>
                    <a:pt x="647" y="451"/>
                  </a:lnTo>
                  <a:lnTo>
                    <a:pt x="655" y="400"/>
                  </a:lnTo>
                  <a:lnTo>
                    <a:pt x="666" y="353"/>
                  </a:lnTo>
                  <a:lnTo>
                    <a:pt x="681" y="306"/>
                  </a:lnTo>
                  <a:lnTo>
                    <a:pt x="702" y="263"/>
                  </a:lnTo>
                  <a:lnTo>
                    <a:pt x="725" y="222"/>
                  </a:lnTo>
                  <a:lnTo>
                    <a:pt x="751" y="183"/>
                  </a:lnTo>
                  <a:lnTo>
                    <a:pt x="781" y="147"/>
                  </a:lnTo>
                  <a:lnTo>
                    <a:pt x="814" y="115"/>
                  </a:lnTo>
                  <a:lnTo>
                    <a:pt x="850" y="86"/>
                  </a:lnTo>
                  <a:lnTo>
                    <a:pt x="887" y="60"/>
                  </a:lnTo>
                  <a:lnTo>
                    <a:pt x="928" y="40"/>
                  </a:lnTo>
                  <a:lnTo>
                    <a:pt x="970" y="23"/>
                  </a:lnTo>
                  <a:lnTo>
                    <a:pt x="1014" y="10"/>
                  </a:lnTo>
                  <a:lnTo>
                    <a:pt x="1059" y="3"/>
                  </a:lnTo>
                  <a:lnTo>
                    <a:pt x="1106" y="0"/>
                  </a:lnTo>
                  <a:close/>
                </a:path>
              </a:pathLst>
            </a:custGeom>
            <a:solidFill>
              <a:srgbClr val="00CC00"/>
            </a:solidFill>
            <a:ln w="9525">
              <a:solidFill>
                <a:srgbClr val="777777"/>
              </a:solidFill>
              <a:round/>
              <a:headEnd/>
              <a:tailEnd/>
            </a:ln>
          </p:spPr>
          <p:txBody>
            <a:bodyPr/>
            <a:lstStyle/>
            <a:p>
              <a:endParaRPr lang="fr-FR" dirty="0">
                <a:latin typeface="Calibri" panose="020F0502020204030204" pitchFamily="34" charset="0"/>
              </a:endParaRPr>
            </a:p>
          </p:txBody>
        </p:sp>
        <p:sp>
          <p:nvSpPr>
            <p:cNvPr id="49182" name="Text Box 27"/>
            <p:cNvSpPr txBox="1">
              <a:spLocks noChangeArrowheads="1"/>
            </p:cNvSpPr>
            <p:nvPr/>
          </p:nvSpPr>
          <p:spPr bwMode="auto">
            <a:xfrm>
              <a:off x="240" y="1971"/>
              <a:ext cx="1036"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pPr algn="r"/>
              <a:r>
                <a:rPr lang="fr-FR" altLang="fr-FR" sz="1400" i="1" dirty="0">
                  <a:solidFill>
                    <a:schemeClr val="tx1"/>
                  </a:solidFill>
                  <a:latin typeface="Calibri" panose="020F0502020204030204" pitchFamily="34" charset="0"/>
                </a:rPr>
                <a:t>A des relations avec l’extérieur</a:t>
              </a:r>
            </a:p>
          </p:txBody>
        </p:sp>
      </p:grpSp>
      <p:grpSp>
        <p:nvGrpSpPr>
          <p:cNvPr id="7" name="Group 28"/>
          <p:cNvGrpSpPr>
            <a:grpSpLocks/>
          </p:cNvGrpSpPr>
          <p:nvPr/>
        </p:nvGrpSpPr>
        <p:grpSpPr bwMode="auto">
          <a:xfrm>
            <a:off x="1328738" y="2444749"/>
            <a:ext cx="2814637" cy="942974"/>
            <a:chOff x="837" y="1540"/>
            <a:chExt cx="1773" cy="594"/>
          </a:xfrm>
        </p:grpSpPr>
        <p:sp>
          <p:nvSpPr>
            <p:cNvPr id="49177" name="Freeform 29"/>
            <p:cNvSpPr>
              <a:spLocks noEditPoints="1"/>
            </p:cNvSpPr>
            <p:nvPr/>
          </p:nvSpPr>
          <p:spPr bwMode="auto">
            <a:xfrm>
              <a:off x="2420" y="1733"/>
              <a:ext cx="190" cy="401"/>
            </a:xfrm>
            <a:custGeom>
              <a:avLst/>
              <a:gdLst>
                <a:gd name="T0" fmla="*/ 0 w 2292"/>
                <a:gd name="T1" fmla="*/ 1 h 4852"/>
                <a:gd name="T2" fmla="*/ 0 w 2292"/>
                <a:gd name="T3" fmla="*/ 1 h 4852"/>
                <a:gd name="T4" fmla="*/ 0 w 2292"/>
                <a:gd name="T5" fmla="*/ 1 h 4852"/>
                <a:gd name="T6" fmla="*/ 0 w 2292"/>
                <a:gd name="T7" fmla="*/ 1 h 4852"/>
                <a:gd name="T8" fmla="*/ 0 w 2292"/>
                <a:gd name="T9" fmla="*/ 1 h 4852"/>
                <a:gd name="T10" fmla="*/ 0 w 2292"/>
                <a:gd name="T11" fmla="*/ 2 h 4852"/>
                <a:gd name="T12" fmla="*/ 0 w 2292"/>
                <a:gd name="T13" fmla="*/ 2 h 4852"/>
                <a:gd name="T14" fmla="*/ 0 w 2292"/>
                <a:gd name="T15" fmla="*/ 2 h 4852"/>
                <a:gd name="T16" fmla="*/ 0 w 2292"/>
                <a:gd name="T17" fmla="*/ 2 h 4852"/>
                <a:gd name="T18" fmla="*/ 0 w 2292"/>
                <a:gd name="T19" fmla="*/ 2 h 4852"/>
                <a:gd name="T20" fmla="*/ 0 w 2292"/>
                <a:gd name="T21" fmla="*/ 2 h 4852"/>
                <a:gd name="T22" fmla="*/ 0 w 2292"/>
                <a:gd name="T23" fmla="*/ 1 h 4852"/>
                <a:gd name="T24" fmla="*/ 1 w 2292"/>
                <a:gd name="T25" fmla="*/ 2 h 4852"/>
                <a:gd name="T26" fmla="*/ 1 w 2292"/>
                <a:gd name="T27" fmla="*/ 2 h 4852"/>
                <a:gd name="T28" fmla="*/ 1 w 2292"/>
                <a:gd name="T29" fmla="*/ 2 h 4852"/>
                <a:gd name="T30" fmla="*/ 1 w 2292"/>
                <a:gd name="T31" fmla="*/ 2 h 4852"/>
                <a:gd name="T32" fmla="*/ 1 w 2292"/>
                <a:gd name="T33" fmla="*/ 2 h 4852"/>
                <a:gd name="T34" fmla="*/ 1 w 2292"/>
                <a:gd name="T35" fmla="*/ 2 h 4852"/>
                <a:gd name="T36" fmla="*/ 1 w 2292"/>
                <a:gd name="T37" fmla="*/ 2 h 4852"/>
                <a:gd name="T38" fmla="*/ 1 w 2292"/>
                <a:gd name="T39" fmla="*/ 2 h 4852"/>
                <a:gd name="T40" fmla="*/ 1 w 2292"/>
                <a:gd name="T41" fmla="*/ 2 h 4852"/>
                <a:gd name="T42" fmla="*/ 1 w 2292"/>
                <a:gd name="T43" fmla="*/ 3 h 4852"/>
                <a:gd name="T44" fmla="*/ 1 w 2292"/>
                <a:gd name="T45" fmla="*/ 3 h 4852"/>
                <a:gd name="T46" fmla="*/ 1 w 2292"/>
                <a:gd name="T47" fmla="*/ 3 h 4852"/>
                <a:gd name="T48" fmla="*/ 1 w 2292"/>
                <a:gd name="T49" fmla="*/ 1 h 4852"/>
                <a:gd name="T50" fmla="*/ 1 w 2292"/>
                <a:gd name="T51" fmla="*/ 2 h 4852"/>
                <a:gd name="T52" fmla="*/ 1 w 2292"/>
                <a:gd name="T53" fmla="*/ 2 h 4852"/>
                <a:gd name="T54" fmla="*/ 1 w 2292"/>
                <a:gd name="T55" fmla="*/ 2 h 4852"/>
                <a:gd name="T56" fmla="*/ 1 w 2292"/>
                <a:gd name="T57" fmla="*/ 2 h 4852"/>
                <a:gd name="T58" fmla="*/ 1 w 2292"/>
                <a:gd name="T59" fmla="*/ 2 h 4852"/>
                <a:gd name="T60" fmla="*/ 1 w 2292"/>
                <a:gd name="T61" fmla="*/ 1 h 4852"/>
                <a:gd name="T62" fmla="*/ 1 w 2292"/>
                <a:gd name="T63" fmla="*/ 1 h 4852"/>
                <a:gd name="T64" fmla="*/ 1 w 2292"/>
                <a:gd name="T65" fmla="*/ 1 h 4852"/>
                <a:gd name="T66" fmla="*/ 1 w 2292"/>
                <a:gd name="T67" fmla="*/ 1 h 4852"/>
                <a:gd name="T68" fmla="*/ 1 w 2292"/>
                <a:gd name="T69" fmla="*/ 1 h 4852"/>
                <a:gd name="T70" fmla="*/ 1 w 2292"/>
                <a:gd name="T71" fmla="*/ 1 h 4852"/>
                <a:gd name="T72" fmla="*/ 1 w 2292"/>
                <a:gd name="T73" fmla="*/ 0 h 4852"/>
                <a:gd name="T74" fmla="*/ 1 w 2292"/>
                <a:gd name="T75" fmla="*/ 0 h 4852"/>
                <a:gd name="T76" fmla="*/ 1 w 2292"/>
                <a:gd name="T77" fmla="*/ 0 h 4852"/>
                <a:gd name="T78" fmla="*/ 1 w 2292"/>
                <a:gd name="T79" fmla="*/ 0 h 4852"/>
                <a:gd name="T80" fmla="*/ 1 w 2292"/>
                <a:gd name="T81" fmla="*/ 0 h 4852"/>
                <a:gd name="T82" fmla="*/ 1 w 2292"/>
                <a:gd name="T83" fmla="*/ 0 h 4852"/>
                <a:gd name="T84" fmla="*/ 1 w 2292"/>
                <a:gd name="T85" fmla="*/ 0 h 4852"/>
                <a:gd name="T86" fmla="*/ 1 w 2292"/>
                <a:gd name="T87" fmla="*/ 0 h 4852"/>
                <a:gd name="T88" fmla="*/ 1 w 2292"/>
                <a:gd name="T89" fmla="*/ 0 h 4852"/>
                <a:gd name="T90" fmla="*/ 1 w 2292"/>
                <a:gd name="T91" fmla="*/ 0 h 4852"/>
                <a:gd name="T92" fmla="*/ 1 w 2292"/>
                <a:gd name="T93" fmla="*/ 1 h 4852"/>
                <a:gd name="T94" fmla="*/ 1 w 2292"/>
                <a:gd name="T95" fmla="*/ 1 h 4852"/>
                <a:gd name="T96" fmla="*/ 0 w 2292"/>
                <a:gd name="T97" fmla="*/ 1 h 4852"/>
                <a:gd name="T98" fmla="*/ 0 w 2292"/>
                <a:gd name="T99" fmla="*/ 0 h 4852"/>
                <a:gd name="T100" fmla="*/ 0 w 2292"/>
                <a:gd name="T101" fmla="*/ 0 h 4852"/>
                <a:gd name="T102" fmla="*/ 0 w 2292"/>
                <a:gd name="T103" fmla="*/ 0 h 4852"/>
                <a:gd name="T104" fmla="*/ 0 w 2292"/>
                <a:gd name="T105" fmla="*/ 0 h 4852"/>
                <a:gd name="T106" fmla="*/ 0 w 2292"/>
                <a:gd name="T107" fmla="*/ 0 h 4852"/>
                <a:gd name="T108" fmla="*/ 0 w 2292"/>
                <a:gd name="T109" fmla="*/ 0 h 4852"/>
                <a:gd name="T110" fmla="*/ 0 w 2292"/>
                <a:gd name="T111" fmla="*/ 0 h 4852"/>
                <a:gd name="T112" fmla="*/ 0 w 2292"/>
                <a:gd name="T113" fmla="*/ 0 h 4852"/>
                <a:gd name="T114" fmla="*/ 1 w 2292"/>
                <a:gd name="T115" fmla="*/ 0 h 485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292"/>
                <a:gd name="T175" fmla="*/ 0 h 4852"/>
                <a:gd name="T176" fmla="*/ 2292 w 2292"/>
                <a:gd name="T177" fmla="*/ 4852 h 485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292" h="4852">
                  <a:moveTo>
                    <a:pt x="323" y="1187"/>
                  </a:moveTo>
                  <a:lnTo>
                    <a:pt x="294" y="1189"/>
                  </a:lnTo>
                  <a:lnTo>
                    <a:pt x="267" y="1195"/>
                  </a:lnTo>
                  <a:lnTo>
                    <a:pt x="238" y="1205"/>
                  </a:lnTo>
                  <a:lnTo>
                    <a:pt x="209" y="1217"/>
                  </a:lnTo>
                  <a:lnTo>
                    <a:pt x="181" y="1233"/>
                  </a:lnTo>
                  <a:lnTo>
                    <a:pt x="155" y="1252"/>
                  </a:lnTo>
                  <a:lnTo>
                    <a:pt x="129" y="1272"/>
                  </a:lnTo>
                  <a:lnTo>
                    <a:pt x="105" y="1295"/>
                  </a:lnTo>
                  <a:lnTo>
                    <a:pt x="84" y="1319"/>
                  </a:lnTo>
                  <a:lnTo>
                    <a:pt x="63" y="1346"/>
                  </a:lnTo>
                  <a:lnTo>
                    <a:pt x="45" y="1375"/>
                  </a:lnTo>
                  <a:lnTo>
                    <a:pt x="29" y="1404"/>
                  </a:lnTo>
                  <a:lnTo>
                    <a:pt x="17" y="1433"/>
                  </a:lnTo>
                  <a:lnTo>
                    <a:pt x="8" y="1464"/>
                  </a:lnTo>
                  <a:lnTo>
                    <a:pt x="3" y="1494"/>
                  </a:lnTo>
                  <a:lnTo>
                    <a:pt x="0" y="1525"/>
                  </a:lnTo>
                  <a:lnTo>
                    <a:pt x="0" y="2935"/>
                  </a:lnTo>
                  <a:lnTo>
                    <a:pt x="3" y="2966"/>
                  </a:lnTo>
                  <a:lnTo>
                    <a:pt x="10" y="2998"/>
                  </a:lnTo>
                  <a:lnTo>
                    <a:pt x="21" y="3029"/>
                  </a:lnTo>
                  <a:lnTo>
                    <a:pt x="37" y="3059"/>
                  </a:lnTo>
                  <a:lnTo>
                    <a:pt x="56" y="3089"/>
                  </a:lnTo>
                  <a:lnTo>
                    <a:pt x="78" y="3117"/>
                  </a:lnTo>
                  <a:lnTo>
                    <a:pt x="102" y="3143"/>
                  </a:lnTo>
                  <a:lnTo>
                    <a:pt x="128" y="3169"/>
                  </a:lnTo>
                  <a:lnTo>
                    <a:pt x="157" y="3192"/>
                  </a:lnTo>
                  <a:lnTo>
                    <a:pt x="187" y="3212"/>
                  </a:lnTo>
                  <a:lnTo>
                    <a:pt x="217" y="3231"/>
                  </a:lnTo>
                  <a:lnTo>
                    <a:pt x="249" y="3246"/>
                  </a:lnTo>
                  <a:lnTo>
                    <a:pt x="281" y="3259"/>
                  </a:lnTo>
                  <a:lnTo>
                    <a:pt x="313" y="3269"/>
                  </a:lnTo>
                  <a:lnTo>
                    <a:pt x="343" y="3273"/>
                  </a:lnTo>
                  <a:lnTo>
                    <a:pt x="373" y="3276"/>
                  </a:lnTo>
                  <a:lnTo>
                    <a:pt x="373" y="1757"/>
                  </a:lnTo>
                  <a:lnTo>
                    <a:pt x="570" y="1758"/>
                  </a:lnTo>
                  <a:lnTo>
                    <a:pt x="574" y="4850"/>
                  </a:lnTo>
                  <a:lnTo>
                    <a:pt x="1072" y="4852"/>
                  </a:lnTo>
                  <a:lnTo>
                    <a:pt x="1070" y="2819"/>
                  </a:lnTo>
                  <a:lnTo>
                    <a:pt x="1252" y="2819"/>
                  </a:lnTo>
                  <a:lnTo>
                    <a:pt x="1252" y="2824"/>
                  </a:lnTo>
                  <a:lnTo>
                    <a:pt x="1252" y="2836"/>
                  </a:lnTo>
                  <a:lnTo>
                    <a:pt x="1252" y="2858"/>
                  </a:lnTo>
                  <a:lnTo>
                    <a:pt x="1252" y="2886"/>
                  </a:lnTo>
                  <a:lnTo>
                    <a:pt x="1252" y="2922"/>
                  </a:lnTo>
                  <a:lnTo>
                    <a:pt x="1253" y="2964"/>
                  </a:lnTo>
                  <a:lnTo>
                    <a:pt x="1253" y="3012"/>
                  </a:lnTo>
                  <a:lnTo>
                    <a:pt x="1253" y="3065"/>
                  </a:lnTo>
                  <a:lnTo>
                    <a:pt x="1253" y="3124"/>
                  </a:lnTo>
                  <a:lnTo>
                    <a:pt x="1253" y="3188"/>
                  </a:lnTo>
                  <a:lnTo>
                    <a:pt x="1255" y="3257"/>
                  </a:lnTo>
                  <a:lnTo>
                    <a:pt x="1255" y="3329"/>
                  </a:lnTo>
                  <a:lnTo>
                    <a:pt x="1255" y="3404"/>
                  </a:lnTo>
                  <a:lnTo>
                    <a:pt x="1255" y="3482"/>
                  </a:lnTo>
                  <a:lnTo>
                    <a:pt x="1256" y="3563"/>
                  </a:lnTo>
                  <a:lnTo>
                    <a:pt x="1256" y="3645"/>
                  </a:lnTo>
                  <a:lnTo>
                    <a:pt x="1256" y="3729"/>
                  </a:lnTo>
                  <a:lnTo>
                    <a:pt x="1257" y="3814"/>
                  </a:lnTo>
                  <a:lnTo>
                    <a:pt x="1257" y="3900"/>
                  </a:lnTo>
                  <a:lnTo>
                    <a:pt x="1257" y="3985"/>
                  </a:lnTo>
                  <a:lnTo>
                    <a:pt x="1257" y="4071"/>
                  </a:lnTo>
                  <a:lnTo>
                    <a:pt x="1258" y="4155"/>
                  </a:lnTo>
                  <a:lnTo>
                    <a:pt x="1258" y="4238"/>
                  </a:lnTo>
                  <a:lnTo>
                    <a:pt x="1258" y="4319"/>
                  </a:lnTo>
                  <a:lnTo>
                    <a:pt x="1258" y="4399"/>
                  </a:lnTo>
                  <a:lnTo>
                    <a:pt x="1258" y="4475"/>
                  </a:lnTo>
                  <a:lnTo>
                    <a:pt x="1259" y="4548"/>
                  </a:lnTo>
                  <a:lnTo>
                    <a:pt x="1259" y="4618"/>
                  </a:lnTo>
                  <a:lnTo>
                    <a:pt x="1259" y="4683"/>
                  </a:lnTo>
                  <a:lnTo>
                    <a:pt x="1259" y="4744"/>
                  </a:lnTo>
                  <a:lnTo>
                    <a:pt x="1259" y="4800"/>
                  </a:lnTo>
                  <a:lnTo>
                    <a:pt x="1259" y="4850"/>
                  </a:lnTo>
                  <a:lnTo>
                    <a:pt x="1721" y="4852"/>
                  </a:lnTo>
                  <a:lnTo>
                    <a:pt x="1724" y="1757"/>
                  </a:lnTo>
                  <a:lnTo>
                    <a:pt x="1920" y="1757"/>
                  </a:lnTo>
                  <a:lnTo>
                    <a:pt x="1920" y="3236"/>
                  </a:lnTo>
                  <a:lnTo>
                    <a:pt x="1949" y="3234"/>
                  </a:lnTo>
                  <a:lnTo>
                    <a:pt x="1979" y="3229"/>
                  </a:lnTo>
                  <a:lnTo>
                    <a:pt x="2010" y="3220"/>
                  </a:lnTo>
                  <a:lnTo>
                    <a:pt x="2041" y="3208"/>
                  </a:lnTo>
                  <a:lnTo>
                    <a:pt x="2074" y="3194"/>
                  </a:lnTo>
                  <a:lnTo>
                    <a:pt x="2104" y="3177"/>
                  </a:lnTo>
                  <a:lnTo>
                    <a:pt x="2134" y="3158"/>
                  </a:lnTo>
                  <a:lnTo>
                    <a:pt x="2163" y="3136"/>
                  </a:lnTo>
                  <a:lnTo>
                    <a:pt x="2190" y="3112"/>
                  </a:lnTo>
                  <a:lnTo>
                    <a:pt x="2214" y="3087"/>
                  </a:lnTo>
                  <a:lnTo>
                    <a:pt x="2236" y="3059"/>
                  </a:lnTo>
                  <a:lnTo>
                    <a:pt x="2255" y="3031"/>
                  </a:lnTo>
                  <a:lnTo>
                    <a:pt x="2270" y="3002"/>
                  </a:lnTo>
                  <a:lnTo>
                    <a:pt x="2282" y="2972"/>
                  </a:lnTo>
                  <a:lnTo>
                    <a:pt x="2290" y="2941"/>
                  </a:lnTo>
                  <a:lnTo>
                    <a:pt x="2292" y="2910"/>
                  </a:lnTo>
                  <a:lnTo>
                    <a:pt x="2292" y="1500"/>
                  </a:lnTo>
                  <a:lnTo>
                    <a:pt x="2290" y="1470"/>
                  </a:lnTo>
                  <a:lnTo>
                    <a:pt x="2285" y="1439"/>
                  </a:lnTo>
                  <a:lnTo>
                    <a:pt x="2276" y="1410"/>
                  </a:lnTo>
                  <a:lnTo>
                    <a:pt x="2265" y="1382"/>
                  </a:lnTo>
                  <a:lnTo>
                    <a:pt x="2251" y="1354"/>
                  </a:lnTo>
                  <a:lnTo>
                    <a:pt x="2234" y="1329"/>
                  </a:lnTo>
                  <a:lnTo>
                    <a:pt x="2215" y="1304"/>
                  </a:lnTo>
                  <a:lnTo>
                    <a:pt x="2194" y="1282"/>
                  </a:lnTo>
                  <a:lnTo>
                    <a:pt x="2171" y="1262"/>
                  </a:lnTo>
                  <a:lnTo>
                    <a:pt x="2146" y="1242"/>
                  </a:lnTo>
                  <a:lnTo>
                    <a:pt x="2121" y="1227"/>
                  </a:lnTo>
                  <a:lnTo>
                    <a:pt x="2093" y="1212"/>
                  </a:lnTo>
                  <a:lnTo>
                    <a:pt x="2065" y="1201"/>
                  </a:lnTo>
                  <a:lnTo>
                    <a:pt x="2038" y="1194"/>
                  </a:lnTo>
                  <a:lnTo>
                    <a:pt x="2009" y="1188"/>
                  </a:lnTo>
                  <a:lnTo>
                    <a:pt x="1980" y="1187"/>
                  </a:lnTo>
                  <a:lnTo>
                    <a:pt x="323" y="1187"/>
                  </a:lnTo>
                  <a:close/>
                  <a:moveTo>
                    <a:pt x="1106" y="0"/>
                  </a:moveTo>
                  <a:lnTo>
                    <a:pt x="1153" y="3"/>
                  </a:lnTo>
                  <a:lnTo>
                    <a:pt x="1199" y="10"/>
                  </a:lnTo>
                  <a:lnTo>
                    <a:pt x="1244" y="23"/>
                  </a:lnTo>
                  <a:lnTo>
                    <a:pt x="1286" y="40"/>
                  </a:lnTo>
                  <a:lnTo>
                    <a:pt x="1326" y="60"/>
                  </a:lnTo>
                  <a:lnTo>
                    <a:pt x="1364" y="86"/>
                  </a:lnTo>
                  <a:lnTo>
                    <a:pt x="1399" y="115"/>
                  </a:lnTo>
                  <a:lnTo>
                    <a:pt x="1432" y="147"/>
                  </a:lnTo>
                  <a:lnTo>
                    <a:pt x="1462" y="183"/>
                  </a:lnTo>
                  <a:lnTo>
                    <a:pt x="1488" y="222"/>
                  </a:lnTo>
                  <a:lnTo>
                    <a:pt x="1511" y="263"/>
                  </a:lnTo>
                  <a:lnTo>
                    <a:pt x="1531" y="306"/>
                  </a:lnTo>
                  <a:lnTo>
                    <a:pt x="1546" y="353"/>
                  </a:lnTo>
                  <a:lnTo>
                    <a:pt x="1557" y="400"/>
                  </a:lnTo>
                  <a:lnTo>
                    <a:pt x="1564" y="451"/>
                  </a:lnTo>
                  <a:lnTo>
                    <a:pt x="1567" y="501"/>
                  </a:lnTo>
                  <a:lnTo>
                    <a:pt x="1564" y="552"/>
                  </a:lnTo>
                  <a:lnTo>
                    <a:pt x="1557" y="603"/>
                  </a:lnTo>
                  <a:lnTo>
                    <a:pt x="1546" y="651"/>
                  </a:lnTo>
                  <a:lnTo>
                    <a:pt x="1531" y="697"/>
                  </a:lnTo>
                  <a:lnTo>
                    <a:pt x="1511" y="740"/>
                  </a:lnTo>
                  <a:lnTo>
                    <a:pt x="1488" y="782"/>
                  </a:lnTo>
                  <a:lnTo>
                    <a:pt x="1462" y="821"/>
                  </a:lnTo>
                  <a:lnTo>
                    <a:pt x="1432" y="857"/>
                  </a:lnTo>
                  <a:lnTo>
                    <a:pt x="1399" y="889"/>
                  </a:lnTo>
                  <a:lnTo>
                    <a:pt x="1364" y="918"/>
                  </a:lnTo>
                  <a:lnTo>
                    <a:pt x="1326" y="944"/>
                  </a:lnTo>
                  <a:lnTo>
                    <a:pt x="1286" y="965"/>
                  </a:lnTo>
                  <a:lnTo>
                    <a:pt x="1244" y="982"/>
                  </a:lnTo>
                  <a:lnTo>
                    <a:pt x="1199" y="994"/>
                  </a:lnTo>
                  <a:lnTo>
                    <a:pt x="1153" y="1003"/>
                  </a:lnTo>
                  <a:lnTo>
                    <a:pt x="1106" y="1005"/>
                  </a:lnTo>
                  <a:lnTo>
                    <a:pt x="1059" y="1003"/>
                  </a:lnTo>
                  <a:lnTo>
                    <a:pt x="1014" y="994"/>
                  </a:lnTo>
                  <a:lnTo>
                    <a:pt x="970" y="982"/>
                  </a:lnTo>
                  <a:lnTo>
                    <a:pt x="928" y="965"/>
                  </a:lnTo>
                  <a:lnTo>
                    <a:pt x="887" y="944"/>
                  </a:lnTo>
                  <a:lnTo>
                    <a:pt x="850" y="918"/>
                  </a:lnTo>
                  <a:lnTo>
                    <a:pt x="814" y="889"/>
                  </a:lnTo>
                  <a:lnTo>
                    <a:pt x="781" y="857"/>
                  </a:lnTo>
                  <a:lnTo>
                    <a:pt x="751" y="821"/>
                  </a:lnTo>
                  <a:lnTo>
                    <a:pt x="725" y="782"/>
                  </a:lnTo>
                  <a:lnTo>
                    <a:pt x="702" y="740"/>
                  </a:lnTo>
                  <a:lnTo>
                    <a:pt x="681" y="697"/>
                  </a:lnTo>
                  <a:lnTo>
                    <a:pt x="666" y="651"/>
                  </a:lnTo>
                  <a:lnTo>
                    <a:pt x="655" y="603"/>
                  </a:lnTo>
                  <a:lnTo>
                    <a:pt x="647" y="552"/>
                  </a:lnTo>
                  <a:lnTo>
                    <a:pt x="645" y="501"/>
                  </a:lnTo>
                  <a:lnTo>
                    <a:pt x="647" y="451"/>
                  </a:lnTo>
                  <a:lnTo>
                    <a:pt x="655" y="400"/>
                  </a:lnTo>
                  <a:lnTo>
                    <a:pt x="666" y="353"/>
                  </a:lnTo>
                  <a:lnTo>
                    <a:pt x="681" y="306"/>
                  </a:lnTo>
                  <a:lnTo>
                    <a:pt x="702" y="263"/>
                  </a:lnTo>
                  <a:lnTo>
                    <a:pt x="725" y="222"/>
                  </a:lnTo>
                  <a:lnTo>
                    <a:pt x="751" y="183"/>
                  </a:lnTo>
                  <a:lnTo>
                    <a:pt x="781" y="147"/>
                  </a:lnTo>
                  <a:lnTo>
                    <a:pt x="814" y="115"/>
                  </a:lnTo>
                  <a:lnTo>
                    <a:pt x="850" y="86"/>
                  </a:lnTo>
                  <a:lnTo>
                    <a:pt x="887" y="60"/>
                  </a:lnTo>
                  <a:lnTo>
                    <a:pt x="928" y="40"/>
                  </a:lnTo>
                  <a:lnTo>
                    <a:pt x="970" y="23"/>
                  </a:lnTo>
                  <a:lnTo>
                    <a:pt x="1014" y="10"/>
                  </a:lnTo>
                  <a:lnTo>
                    <a:pt x="1059" y="3"/>
                  </a:lnTo>
                  <a:lnTo>
                    <a:pt x="1106" y="0"/>
                  </a:lnTo>
                  <a:close/>
                </a:path>
              </a:pathLst>
            </a:custGeom>
            <a:solidFill>
              <a:srgbClr val="FF99FF"/>
            </a:solidFill>
            <a:ln w="9525">
              <a:solidFill>
                <a:srgbClr val="777777"/>
              </a:solidFill>
              <a:round/>
              <a:headEnd/>
              <a:tailEnd/>
            </a:ln>
          </p:spPr>
          <p:txBody>
            <a:bodyPr/>
            <a:lstStyle/>
            <a:p>
              <a:endParaRPr lang="fr-FR" dirty="0">
                <a:latin typeface="Calibri" panose="020F0502020204030204" pitchFamily="34" charset="0"/>
              </a:endParaRPr>
            </a:p>
          </p:txBody>
        </p:sp>
        <p:sp>
          <p:nvSpPr>
            <p:cNvPr id="152606" name="Text Box 30"/>
            <p:cNvSpPr txBox="1">
              <a:spLocks noChangeArrowheads="1"/>
            </p:cNvSpPr>
            <p:nvPr/>
          </p:nvSpPr>
          <p:spPr bwMode="auto">
            <a:xfrm>
              <a:off x="1693" y="1543"/>
              <a:ext cx="618" cy="213"/>
            </a:xfrm>
            <a:prstGeom prst="rect">
              <a:avLst/>
            </a:prstGeom>
            <a:solidFill>
              <a:srgbClr val="FFFF99"/>
            </a:solidFill>
            <a:ln w="9525">
              <a:solidFill>
                <a:schemeClr val="bg2"/>
              </a:solidFill>
              <a:miter lim="800000"/>
              <a:headEnd/>
              <a:tailEnd/>
            </a:ln>
            <a:effectLst>
              <a:outerShdw dist="53882" dir="18900000" algn="ctr" rotWithShape="0">
                <a:srgbClr val="C0C0C0"/>
              </a:outerShdw>
            </a:effectLst>
          </p:spPr>
          <p:txBody>
            <a:bodyPr wrap="none" anchor="ctr">
              <a:spAutoFit/>
            </a:bodyPr>
            <a:lstStyle/>
            <a:p>
              <a:pPr>
                <a:defRPr/>
              </a:pPr>
              <a:r>
                <a:rPr lang="fr-FR" sz="1600" dirty="0">
                  <a:solidFill>
                    <a:srgbClr val="3333FF"/>
                  </a:solidFill>
                  <a:latin typeface="Calibri" panose="020F0502020204030204" pitchFamily="34" charset="0"/>
                </a:rPr>
                <a:t>Rationnel</a:t>
              </a:r>
            </a:p>
          </p:txBody>
        </p:sp>
        <p:sp>
          <p:nvSpPr>
            <p:cNvPr id="49179" name="Text Box 31"/>
            <p:cNvSpPr txBox="1">
              <a:spLocks noChangeArrowheads="1"/>
            </p:cNvSpPr>
            <p:nvPr/>
          </p:nvSpPr>
          <p:spPr bwMode="auto">
            <a:xfrm>
              <a:off x="837" y="1540"/>
              <a:ext cx="733"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400" i="1" dirty="0">
                  <a:solidFill>
                    <a:schemeClr val="tx1"/>
                  </a:solidFill>
                  <a:latin typeface="Calibri" panose="020F0502020204030204" pitchFamily="34" charset="0"/>
                </a:rPr>
                <a:t>Evite de rêver</a:t>
              </a:r>
            </a:p>
          </p:txBody>
        </p:sp>
      </p:grpSp>
      <p:grpSp>
        <p:nvGrpSpPr>
          <p:cNvPr id="8" name="Group 32"/>
          <p:cNvGrpSpPr>
            <a:grpSpLocks/>
          </p:cNvGrpSpPr>
          <p:nvPr/>
        </p:nvGrpSpPr>
        <p:grpSpPr bwMode="auto">
          <a:xfrm>
            <a:off x="5403850" y="2366963"/>
            <a:ext cx="3302000" cy="957262"/>
            <a:chOff x="3404" y="1491"/>
            <a:chExt cx="2080" cy="603"/>
          </a:xfrm>
        </p:grpSpPr>
        <p:sp>
          <p:nvSpPr>
            <p:cNvPr id="49174" name="Freeform 33"/>
            <p:cNvSpPr>
              <a:spLocks noEditPoints="1"/>
            </p:cNvSpPr>
            <p:nvPr/>
          </p:nvSpPr>
          <p:spPr bwMode="auto">
            <a:xfrm>
              <a:off x="3404" y="1693"/>
              <a:ext cx="190" cy="401"/>
            </a:xfrm>
            <a:custGeom>
              <a:avLst/>
              <a:gdLst>
                <a:gd name="T0" fmla="*/ 0 w 2292"/>
                <a:gd name="T1" fmla="*/ 1 h 4852"/>
                <a:gd name="T2" fmla="*/ 0 w 2292"/>
                <a:gd name="T3" fmla="*/ 1 h 4852"/>
                <a:gd name="T4" fmla="*/ 0 w 2292"/>
                <a:gd name="T5" fmla="*/ 1 h 4852"/>
                <a:gd name="T6" fmla="*/ 0 w 2292"/>
                <a:gd name="T7" fmla="*/ 1 h 4852"/>
                <a:gd name="T8" fmla="*/ 0 w 2292"/>
                <a:gd name="T9" fmla="*/ 1 h 4852"/>
                <a:gd name="T10" fmla="*/ 0 w 2292"/>
                <a:gd name="T11" fmla="*/ 2 h 4852"/>
                <a:gd name="T12" fmla="*/ 0 w 2292"/>
                <a:gd name="T13" fmla="*/ 2 h 4852"/>
                <a:gd name="T14" fmla="*/ 0 w 2292"/>
                <a:gd name="T15" fmla="*/ 2 h 4852"/>
                <a:gd name="T16" fmla="*/ 0 w 2292"/>
                <a:gd name="T17" fmla="*/ 2 h 4852"/>
                <a:gd name="T18" fmla="*/ 0 w 2292"/>
                <a:gd name="T19" fmla="*/ 2 h 4852"/>
                <a:gd name="T20" fmla="*/ 0 w 2292"/>
                <a:gd name="T21" fmla="*/ 2 h 4852"/>
                <a:gd name="T22" fmla="*/ 0 w 2292"/>
                <a:gd name="T23" fmla="*/ 1 h 4852"/>
                <a:gd name="T24" fmla="*/ 1 w 2292"/>
                <a:gd name="T25" fmla="*/ 2 h 4852"/>
                <a:gd name="T26" fmla="*/ 1 w 2292"/>
                <a:gd name="T27" fmla="*/ 2 h 4852"/>
                <a:gd name="T28" fmla="*/ 1 w 2292"/>
                <a:gd name="T29" fmla="*/ 2 h 4852"/>
                <a:gd name="T30" fmla="*/ 1 w 2292"/>
                <a:gd name="T31" fmla="*/ 2 h 4852"/>
                <a:gd name="T32" fmla="*/ 1 w 2292"/>
                <a:gd name="T33" fmla="*/ 2 h 4852"/>
                <a:gd name="T34" fmla="*/ 1 w 2292"/>
                <a:gd name="T35" fmla="*/ 2 h 4852"/>
                <a:gd name="T36" fmla="*/ 1 w 2292"/>
                <a:gd name="T37" fmla="*/ 2 h 4852"/>
                <a:gd name="T38" fmla="*/ 1 w 2292"/>
                <a:gd name="T39" fmla="*/ 2 h 4852"/>
                <a:gd name="T40" fmla="*/ 1 w 2292"/>
                <a:gd name="T41" fmla="*/ 2 h 4852"/>
                <a:gd name="T42" fmla="*/ 1 w 2292"/>
                <a:gd name="T43" fmla="*/ 3 h 4852"/>
                <a:gd name="T44" fmla="*/ 1 w 2292"/>
                <a:gd name="T45" fmla="*/ 3 h 4852"/>
                <a:gd name="T46" fmla="*/ 1 w 2292"/>
                <a:gd name="T47" fmla="*/ 3 h 4852"/>
                <a:gd name="T48" fmla="*/ 1 w 2292"/>
                <a:gd name="T49" fmla="*/ 1 h 4852"/>
                <a:gd name="T50" fmla="*/ 1 w 2292"/>
                <a:gd name="T51" fmla="*/ 2 h 4852"/>
                <a:gd name="T52" fmla="*/ 1 w 2292"/>
                <a:gd name="T53" fmla="*/ 2 h 4852"/>
                <a:gd name="T54" fmla="*/ 1 w 2292"/>
                <a:gd name="T55" fmla="*/ 2 h 4852"/>
                <a:gd name="T56" fmla="*/ 1 w 2292"/>
                <a:gd name="T57" fmla="*/ 2 h 4852"/>
                <a:gd name="T58" fmla="*/ 1 w 2292"/>
                <a:gd name="T59" fmla="*/ 2 h 4852"/>
                <a:gd name="T60" fmla="*/ 1 w 2292"/>
                <a:gd name="T61" fmla="*/ 1 h 4852"/>
                <a:gd name="T62" fmla="*/ 1 w 2292"/>
                <a:gd name="T63" fmla="*/ 1 h 4852"/>
                <a:gd name="T64" fmla="*/ 1 w 2292"/>
                <a:gd name="T65" fmla="*/ 1 h 4852"/>
                <a:gd name="T66" fmla="*/ 1 w 2292"/>
                <a:gd name="T67" fmla="*/ 1 h 4852"/>
                <a:gd name="T68" fmla="*/ 1 w 2292"/>
                <a:gd name="T69" fmla="*/ 1 h 4852"/>
                <a:gd name="T70" fmla="*/ 1 w 2292"/>
                <a:gd name="T71" fmla="*/ 1 h 4852"/>
                <a:gd name="T72" fmla="*/ 1 w 2292"/>
                <a:gd name="T73" fmla="*/ 0 h 4852"/>
                <a:gd name="T74" fmla="*/ 1 w 2292"/>
                <a:gd name="T75" fmla="*/ 0 h 4852"/>
                <a:gd name="T76" fmla="*/ 1 w 2292"/>
                <a:gd name="T77" fmla="*/ 0 h 4852"/>
                <a:gd name="T78" fmla="*/ 1 w 2292"/>
                <a:gd name="T79" fmla="*/ 0 h 4852"/>
                <a:gd name="T80" fmla="*/ 1 w 2292"/>
                <a:gd name="T81" fmla="*/ 0 h 4852"/>
                <a:gd name="T82" fmla="*/ 1 w 2292"/>
                <a:gd name="T83" fmla="*/ 0 h 4852"/>
                <a:gd name="T84" fmla="*/ 1 w 2292"/>
                <a:gd name="T85" fmla="*/ 0 h 4852"/>
                <a:gd name="T86" fmla="*/ 1 w 2292"/>
                <a:gd name="T87" fmla="*/ 0 h 4852"/>
                <a:gd name="T88" fmla="*/ 1 w 2292"/>
                <a:gd name="T89" fmla="*/ 0 h 4852"/>
                <a:gd name="T90" fmla="*/ 1 w 2292"/>
                <a:gd name="T91" fmla="*/ 0 h 4852"/>
                <a:gd name="T92" fmla="*/ 1 w 2292"/>
                <a:gd name="T93" fmla="*/ 1 h 4852"/>
                <a:gd name="T94" fmla="*/ 1 w 2292"/>
                <a:gd name="T95" fmla="*/ 1 h 4852"/>
                <a:gd name="T96" fmla="*/ 0 w 2292"/>
                <a:gd name="T97" fmla="*/ 1 h 4852"/>
                <a:gd name="T98" fmla="*/ 0 w 2292"/>
                <a:gd name="T99" fmla="*/ 0 h 4852"/>
                <a:gd name="T100" fmla="*/ 0 w 2292"/>
                <a:gd name="T101" fmla="*/ 0 h 4852"/>
                <a:gd name="T102" fmla="*/ 0 w 2292"/>
                <a:gd name="T103" fmla="*/ 0 h 4852"/>
                <a:gd name="T104" fmla="*/ 0 w 2292"/>
                <a:gd name="T105" fmla="*/ 0 h 4852"/>
                <a:gd name="T106" fmla="*/ 0 w 2292"/>
                <a:gd name="T107" fmla="*/ 0 h 4852"/>
                <a:gd name="T108" fmla="*/ 0 w 2292"/>
                <a:gd name="T109" fmla="*/ 0 h 4852"/>
                <a:gd name="T110" fmla="*/ 0 w 2292"/>
                <a:gd name="T111" fmla="*/ 0 h 4852"/>
                <a:gd name="T112" fmla="*/ 0 w 2292"/>
                <a:gd name="T113" fmla="*/ 0 h 4852"/>
                <a:gd name="T114" fmla="*/ 1 w 2292"/>
                <a:gd name="T115" fmla="*/ 0 h 485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292"/>
                <a:gd name="T175" fmla="*/ 0 h 4852"/>
                <a:gd name="T176" fmla="*/ 2292 w 2292"/>
                <a:gd name="T177" fmla="*/ 4852 h 485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292" h="4852">
                  <a:moveTo>
                    <a:pt x="323" y="1187"/>
                  </a:moveTo>
                  <a:lnTo>
                    <a:pt x="294" y="1189"/>
                  </a:lnTo>
                  <a:lnTo>
                    <a:pt x="267" y="1195"/>
                  </a:lnTo>
                  <a:lnTo>
                    <a:pt x="238" y="1205"/>
                  </a:lnTo>
                  <a:lnTo>
                    <a:pt x="209" y="1217"/>
                  </a:lnTo>
                  <a:lnTo>
                    <a:pt x="181" y="1233"/>
                  </a:lnTo>
                  <a:lnTo>
                    <a:pt x="155" y="1252"/>
                  </a:lnTo>
                  <a:lnTo>
                    <a:pt x="129" y="1272"/>
                  </a:lnTo>
                  <a:lnTo>
                    <a:pt x="105" y="1295"/>
                  </a:lnTo>
                  <a:lnTo>
                    <a:pt x="84" y="1319"/>
                  </a:lnTo>
                  <a:lnTo>
                    <a:pt x="63" y="1346"/>
                  </a:lnTo>
                  <a:lnTo>
                    <a:pt x="45" y="1375"/>
                  </a:lnTo>
                  <a:lnTo>
                    <a:pt x="29" y="1404"/>
                  </a:lnTo>
                  <a:lnTo>
                    <a:pt x="17" y="1433"/>
                  </a:lnTo>
                  <a:lnTo>
                    <a:pt x="8" y="1464"/>
                  </a:lnTo>
                  <a:lnTo>
                    <a:pt x="3" y="1494"/>
                  </a:lnTo>
                  <a:lnTo>
                    <a:pt x="0" y="1525"/>
                  </a:lnTo>
                  <a:lnTo>
                    <a:pt x="0" y="2935"/>
                  </a:lnTo>
                  <a:lnTo>
                    <a:pt x="3" y="2966"/>
                  </a:lnTo>
                  <a:lnTo>
                    <a:pt x="10" y="2998"/>
                  </a:lnTo>
                  <a:lnTo>
                    <a:pt x="21" y="3029"/>
                  </a:lnTo>
                  <a:lnTo>
                    <a:pt x="37" y="3059"/>
                  </a:lnTo>
                  <a:lnTo>
                    <a:pt x="56" y="3089"/>
                  </a:lnTo>
                  <a:lnTo>
                    <a:pt x="78" y="3117"/>
                  </a:lnTo>
                  <a:lnTo>
                    <a:pt x="102" y="3143"/>
                  </a:lnTo>
                  <a:lnTo>
                    <a:pt x="128" y="3169"/>
                  </a:lnTo>
                  <a:lnTo>
                    <a:pt x="157" y="3192"/>
                  </a:lnTo>
                  <a:lnTo>
                    <a:pt x="187" y="3212"/>
                  </a:lnTo>
                  <a:lnTo>
                    <a:pt x="217" y="3231"/>
                  </a:lnTo>
                  <a:lnTo>
                    <a:pt x="249" y="3246"/>
                  </a:lnTo>
                  <a:lnTo>
                    <a:pt x="281" y="3259"/>
                  </a:lnTo>
                  <a:lnTo>
                    <a:pt x="313" y="3269"/>
                  </a:lnTo>
                  <a:lnTo>
                    <a:pt x="343" y="3273"/>
                  </a:lnTo>
                  <a:lnTo>
                    <a:pt x="373" y="3276"/>
                  </a:lnTo>
                  <a:lnTo>
                    <a:pt x="373" y="1757"/>
                  </a:lnTo>
                  <a:lnTo>
                    <a:pt x="570" y="1758"/>
                  </a:lnTo>
                  <a:lnTo>
                    <a:pt x="574" y="4850"/>
                  </a:lnTo>
                  <a:lnTo>
                    <a:pt x="1072" y="4852"/>
                  </a:lnTo>
                  <a:lnTo>
                    <a:pt x="1070" y="2819"/>
                  </a:lnTo>
                  <a:lnTo>
                    <a:pt x="1252" y="2819"/>
                  </a:lnTo>
                  <a:lnTo>
                    <a:pt x="1252" y="2824"/>
                  </a:lnTo>
                  <a:lnTo>
                    <a:pt x="1252" y="2836"/>
                  </a:lnTo>
                  <a:lnTo>
                    <a:pt x="1252" y="2858"/>
                  </a:lnTo>
                  <a:lnTo>
                    <a:pt x="1252" y="2886"/>
                  </a:lnTo>
                  <a:lnTo>
                    <a:pt x="1252" y="2922"/>
                  </a:lnTo>
                  <a:lnTo>
                    <a:pt x="1253" y="2964"/>
                  </a:lnTo>
                  <a:lnTo>
                    <a:pt x="1253" y="3012"/>
                  </a:lnTo>
                  <a:lnTo>
                    <a:pt x="1253" y="3065"/>
                  </a:lnTo>
                  <a:lnTo>
                    <a:pt x="1253" y="3124"/>
                  </a:lnTo>
                  <a:lnTo>
                    <a:pt x="1253" y="3188"/>
                  </a:lnTo>
                  <a:lnTo>
                    <a:pt x="1255" y="3257"/>
                  </a:lnTo>
                  <a:lnTo>
                    <a:pt x="1255" y="3329"/>
                  </a:lnTo>
                  <a:lnTo>
                    <a:pt x="1255" y="3404"/>
                  </a:lnTo>
                  <a:lnTo>
                    <a:pt x="1255" y="3482"/>
                  </a:lnTo>
                  <a:lnTo>
                    <a:pt x="1256" y="3563"/>
                  </a:lnTo>
                  <a:lnTo>
                    <a:pt x="1256" y="3645"/>
                  </a:lnTo>
                  <a:lnTo>
                    <a:pt x="1256" y="3729"/>
                  </a:lnTo>
                  <a:lnTo>
                    <a:pt x="1257" y="3814"/>
                  </a:lnTo>
                  <a:lnTo>
                    <a:pt x="1257" y="3900"/>
                  </a:lnTo>
                  <a:lnTo>
                    <a:pt x="1257" y="3985"/>
                  </a:lnTo>
                  <a:lnTo>
                    <a:pt x="1257" y="4071"/>
                  </a:lnTo>
                  <a:lnTo>
                    <a:pt x="1258" y="4155"/>
                  </a:lnTo>
                  <a:lnTo>
                    <a:pt x="1258" y="4238"/>
                  </a:lnTo>
                  <a:lnTo>
                    <a:pt x="1258" y="4319"/>
                  </a:lnTo>
                  <a:lnTo>
                    <a:pt x="1258" y="4399"/>
                  </a:lnTo>
                  <a:lnTo>
                    <a:pt x="1258" y="4475"/>
                  </a:lnTo>
                  <a:lnTo>
                    <a:pt x="1259" y="4548"/>
                  </a:lnTo>
                  <a:lnTo>
                    <a:pt x="1259" y="4618"/>
                  </a:lnTo>
                  <a:lnTo>
                    <a:pt x="1259" y="4683"/>
                  </a:lnTo>
                  <a:lnTo>
                    <a:pt x="1259" y="4744"/>
                  </a:lnTo>
                  <a:lnTo>
                    <a:pt x="1259" y="4800"/>
                  </a:lnTo>
                  <a:lnTo>
                    <a:pt x="1259" y="4850"/>
                  </a:lnTo>
                  <a:lnTo>
                    <a:pt x="1721" y="4852"/>
                  </a:lnTo>
                  <a:lnTo>
                    <a:pt x="1724" y="1757"/>
                  </a:lnTo>
                  <a:lnTo>
                    <a:pt x="1920" y="1757"/>
                  </a:lnTo>
                  <a:lnTo>
                    <a:pt x="1920" y="3236"/>
                  </a:lnTo>
                  <a:lnTo>
                    <a:pt x="1949" y="3234"/>
                  </a:lnTo>
                  <a:lnTo>
                    <a:pt x="1979" y="3229"/>
                  </a:lnTo>
                  <a:lnTo>
                    <a:pt x="2010" y="3220"/>
                  </a:lnTo>
                  <a:lnTo>
                    <a:pt x="2041" y="3208"/>
                  </a:lnTo>
                  <a:lnTo>
                    <a:pt x="2074" y="3194"/>
                  </a:lnTo>
                  <a:lnTo>
                    <a:pt x="2104" y="3177"/>
                  </a:lnTo>
                  <a:lnTo>
                    <a:pt x="2134" y="3158"/>
                  </a:lnTo>
                  <a:lnTo>
                    <a:pt x="2163" y="3136"/>
                  </a:lnTo>
                  <a:lnTo>
                    <a:pt x="2190" y="3112"/>
                  </a:lnTo>
                  <a:lnTo>
                    <a:pt x="2214" y="3087"/>
                  </a:lnTo>
                  <a:lnTo>
                    <a:pt x="2236" y="3059"/>
                  </a:lnTo>
                  <a:lnTo>
                    <a:pt x="2255" y="3031"/>
                  </a:lnTo>
                  <a:lnTo>
                    <a:pt x="2270" y="3002"/>
                  </a:lnTo>
                  <a:lnTo>
                    <a:pt x="2282" y="2972"/>
                  </a:lnTo>
                  <a:lnTo>
                    <a:pt x="2290" y="2941"/>
                  </a:lnTo>
                  <a:lnTo>
                    <a:pt x="2292" y="2910"/>
                  </a:lnTo>
                  <a:lnTo>
                    <a:pt x="2292" y="1500"/>
                  </a:lnTo>
                  <a:lnTo>
                    <a:pt x="2290" y="1470"/>
                  </a:lnTo>
                  <a:lnTo>
                    <a:pt x="2285" y="1439"/>
                  </a:lnTo>
                  <a:lnTo>
                    <a:pt x="2276" y="1410"/>
                  </a:lnTo>
                  <a:lnTo>
                    <a:pt x="2265" y="1382"/>
                  </a:lnTo>
                  <a:lnTo>
                    <a:pt x="2251" y="1354"/>
                  </a:lnTo>
                  <a:lnTo>
                    <a:pt x="2234" y="1329"/>
                  </a:lnTo>
                  <a:lnTo>
                    <a:pt x="2215" y="1304"/>
                  </a:lnTo>
                  <a:lnTo>
                    <a:pt x="2194" y="1282"/>
                  </a:lnTo>
                  <a:lnTo>
                    <a:pt x="2171" y="1262"/>
                  </a:lnTo>
                  <a:lnTo>
                    <a:pt x="2146" y="1242"/>
                  </a:lnTo>
                  <a:lnTo>
                    <a:pt x="2121" y="1227"/>
                  </a:lnTo>
                  <a:lnTo>
                    <a:pt x="2093" y="1212"/>
                  </a:lnTo>
                  <a:lnTo>
                    <a:pt x="2065" y="1201"/>
                  </a:lnTo>
                  <a:lnTo>
                    <a:pt x="2038" y="1194"/>
                  </a:lnTo>
                  <a:lnTo>
                    <a:pt x="2009" y="1188"/>
                  </a:lnTo>
                  <a:lnTo>
                    <a:pt x="1980" y="1187"/>
                  </a:lnTo>
                  <a:lnTo>
                    <a:pt x="323" y="1187"/>
                  </a:lnTo>
                  <a:close/>
                  <a:moveTo>
                    <a:pt x="1106" y="0"/>
                  </a:moveTo>
                  <a:lnTo>
                    <a:pt x="1153" y="3"/>
                  </a:lnTo>
                  <a:lnTo>
                    <a:pt x="1199" y="10"/>
                  </a:lnTo>
                  <a:lnTo>
                    <a:pt x="1244" y="23"/>
                  </a:lnTo>
                  <a:lnTo>
                    <a:pt x="1286" y="40"/>
                  </a:lnTo>
                  <a:lnTo>
                    <a:pt x="1326" y="60"/>
                  </a:lnTo>
                  <a:lnTo>
                    <a:pt x="1364" y="86"/>
                  </a:lnTo>
                  <a:lnTo>
                    <a:pt x="1399" y="115"/>
                  </a:lnTo>
                  <a:lnTo>
                    <a:pt x="1432" y="147"/>
                  </a:lnTo>
                  <a:lnTo>
                    <a:pt x="1462" y="183"/>
                  </a:lnTo>
                  <a:lnTo>
                    <a:pt x="1488" y="222"/>
                  </a:lnTo>
                  <a:lnTo>
                    <a:pt x="1511" y="263"/>
                  </a:lnTo>
                  <a:lnTo>
                    <a:pt x="1531" y="306"/>
                  </a:lnTo>
                  <a:lnTo>
                    <a:pt x="1546" y="353"/>
                  </a:lnTo>
                  <a:lnTo>
                    <a:pt x="1557" y="400"/>
                  </a:lnTo>
                  <a:lnTo>
                    <a:pt x="1564" y="451"/>
                  </a:lnTo>
                  <a:lnTo>
                    <a:pt x="1567" y="501"/>
                  </a:lnTo>
                  <a:lnTo>
                    <a:pt x="1564" y="552"/>
                  </a:lnTo>
                  <a:lnTo>
                    <a:pt x="1557" y="603"/>
                  </a:lnTo>
                  <a:lnTo>
                    <a:pt x="1546" y="651"/>
                  </a:lnTo>
                  <a:lnTo>
                    <a:pt x="1531" y="697"/>
                  </a:lnTo>
                  <a:lnTo>
                    <a:pt x="1511" y="740"/>
                  </a:lnTo>
                  <a:lnTo>
                    <a:pt x="1488" y="782"/>
                  </a:lnTo>
                  <a:lnTo>
                    <a:pt x="1462" y="821"/>
                  </a:lnTo>
                  <a:lnTo>
                    <a:pt x="1432" y="857"/>
                  </a:lnTo>
                  <a:lnTo>
                    <a:pt x="1399" y="889"/>
                  </a:lnTo>
                  <a:lnTo>
                    <a:pt x="1364" y="918"/>
                  </a:lnTo>
                  <a:lnTo>
                    <a:pt x="1326" y="944"/>
                  </a:lnTo>
                  <a:lnTo>
                    <a:pt x="1286" y="965"/>
                  </a:lnTo>
                  <a:lnTo>
                    <a:pt x="1244" y="982"/>
                  </a:lnTo>
                  <a:lnTo>
                    <a:pt x="1199" y="994"/>
                  </a:lnTo>
                  <a:lnTo>
                    <a:pt x="1153" y="1003"/>
                  </a:lnTo>
                  <a:lnTo>
                    <a:pt x="1106" y="1005"/>
                  </a:lnTo>
                  <a:lnTo>
                    <a:pt x="1059" y="1003"/>
                  </a:lnTo>
                  <a:lnTo>
                    <a:pt x="1014" y="994"/>
                  </a:lnTo>
                  <a:lnTo>
                    <a:pt x="970" y="982"/>
                  </a:lnTo>
                  <a:lnTo>
                    <a:pt x="928" y="965"/>
                  </a:lnTo>
                  <a:lnTo>
                    <a:pt x="887" y="944"/>
                  </a:lnTo>
                  <a:lnTo>
                    <a:pt x="850" y="918"/>
                  </a:lnTo>
                  <a:lnTo>
                    <a:pt x="814" y="889"/>
                  </a:lnTo>
                  <a:lnTo>
                    <a:pt x="781" y="857"/>
                  </a:lnTo>
                  <a:lnTo>
                    <a:pt x="751" y="821"/>
                  </a:lnTo>
                  <a:lnTo>
                    <a:pt x="725" y="782"/>
                  </a:lnTo>
                  <a:lnTo>
                    <a:pt x="702" y="740"/>
                  </a:lnTo>
                  <a:lnTo>
                    <a:pt x="681" y="697"/>
                  </a:lnTo>
                  <a:lnTo>
                    <a:pt x="666" y="651"/>
                  </a:lnTo>
                  <a:lnTo>
                    <a:pt x="655" y="603"/>
                  </a:lnTo>
                  <a:lnTo>
                    <a:pt x="647" y="552"/>
                  </a:lnTo>
                  <a:lnTo>
                    <a:pt x="645" y="501"/>
                  </a:lnTo>
                  <a:lnTo>
                    <a:pt x="647" y="451"/>
                  </a:lnTo>
                  <a:lnTo>
                    <a:pt x="655" y="400"/>
                  </a:lnTo>
                  <a:lnTo>
                    <a:pt x="666" y="353"/>
                  </a:lnTo>
                  <a:lnTo>
                    <a:pt x="681" y="306"/>
                  </a:lnTo>
                  <a:lnTo>
                    <a:pt x="702" y="263"/>
                  </a:lnTo>
                  <a:lnTo>
                    <a:pt x="725" y="222"/>
                  </a:lnTo>
                  <a:lnTo>
                    <a:pt x="751" y="183"/>
                  </a:lnTo>
                  <a:lnTo>
                    <a:pt x="781" y="147"/>
                  </a:lnTo>
                  <a:lnTo>
                    <a:pt x="814" y="115"/>
                  </a:lnTo>
                  <a:lnTo>
                    <a:pt x="850" y="86"/>
                  </a:lnTo>
                  <a:lnTo>
                    <a:pt x="887" y="60"/>
                  </a:lnTo>
                  <a:lnTo>
                    <a:pt x="928" y="40"/>
                  </a:lnTo>
                  <a:lnTo>
                    <a:pt x="970" y="23"/>
                  </a:lnTo>
                  <a:lnTo>
                    <a:pt x="1014" y="10"/>
                  </a:lnTo>
                  <a:lnTo>
                    <a:pt x="1059" y="3"/>
                  </a:lnTo>
                  <a:lnTo>
                    <a:pt x="1106" y="0"/>
                  </a:lnTo>
                  <a:close/>
                </a:path>
              </a:pathLst>
            </a:custGeom>
            <a:solidFill>
              <a:srgbClr val="FFFF99"/>
            </a:solidFill>
            <a:ln w="9525">
              <a:solidFill>
                <a:srgbClr val="777777"/>
              </a:solidFill>
              <a:round/>
              <a:headEnd/>
              <a:tailEnd/>
            </a:ln>
          </p:spPr>
          <p:txBody>
            <a:bodyPr/>
            <a:lstStyle/>
            <a:p>
              <a:endParaRPr lang="fr-FR" dirty="0">
                <a:latin typeface="Calibri" panose="020F0502020204030204" pitchFamily="34" charset="0"/>
              </a:endParaRPr>
            </a:p>
          </p:txBody>
        </p:sp>
        <p:sp>
          <p:nvSpPr>
            <p:cNvPr id="152610" name="Text Box 34"/>
            <p:cNvSpPr txBox="1">
              <a:spLocks noChangeArrowheads="1"/>
            </p:cNvSpPr>
            <p:nvPr/>
          </p:nvSpPr>
          <p:spPr bwMode="auto">
            <a:xfrm>
              <a:off x="3687" y="1543"/>
              <a:ext cx="550" cy="213"/>
            </a:xfrm>
            <a:prstGeom prst="rect">
              <a:avLst/>
            </a:prstGeom>
            <a:solidFill>
              <a:srgbClr val="FFFF99"/>
            </a:solidFill>
            <a:ln w="9525">
              <a:solidFill>
                <a:schemeClr val="bg2"/>
              </a:solidFill>
              <a:miter lim="800000"/>
              <a:headEnd/>
              <a:tailEnd/>
            </a:ln>
            <a:effectLst>
              <a:outerShdw dist="53882" dir="18900000" algn="ctr" rotWithShape="0">
                <a:srgbClr val="C0C0C0"/>
              </a:outerShdw>
            </a:effectLst>
          </p:spPr>
          <p:txBody>
            <a:bodyPr wrap="none" anchor="ctr">
              <a:spAutoFit/>
            </a:bodyPr>
            <a:lstStyle/>
            <a:p>
              <a:pPr>
                <a:defRPr/>
              </a:pPr>
              <a:r>
                <a:rPr lang="fr-FR" sz="1600" dirty="0">
                  <a:solidFill>
                    <a:srgbClr val="3333FF"/>
                  </a:solidFill>
                  <a:latin typeface="Calibri" panose="020F0502020204030204" pitchFamily="34" charset="0"/>
                </a:rPr>
                <a:t>Equipier</a:t>
              </a:r>
            </a:p>
          </p:txBody>
        </p:sp>
        <p:sp>
          <p:nvSpPr>
            <p:cNvPr id="49176" name="Text Box 35"/>
            <p:cNvSpPr txBox="1">
              <a:spLocks noChangeArrowheads="1"/>
            </p:cNvSpPr>
            <p:nvPr/>
          </p:nvSpPr>
          <p:spPr bwMode="auto">
            <a:xfrm>
              <a:off x="4288" y="1491"/>
              <a:ext cx="1196"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pPr algn="l"/>
              <a:r>
                <a:rPr lang="fr-FR" altLang="fr-FR" sz="1400" i="1" dirty="0">
                  <a:solidFill>
                    <a:schemeClr val="tx1"/>
                  </a:solidFill>
                  <a:latin typeface="Calibri" panose="020F0502020204030204" pitchFamily="34" charset="0"/>
                </a:rPr>
                <a:t>Entretient l’esprit d’équipe</a:t>
              </a:r>
            </a:p>
          </p:txBody>
        </p:sp>
      </p:grpSp>
      <p:grpSp>
        <p:nvGrpSpPr>
          <p:cNvPr id="9" name="Group 36"/>
          <p:cNvGrpSpPr>
            <a:grpSpLocks/>
          </p:cNvGrpSpPr>
          <p:nvPr/>
        </p:nvGrpSpPr>
        <p:grpSpPr bwMode="auto">
          <a:xfrm>
            <a:off x="288925" y="3802063"/>
            <a:ext cx="3346450" cy="868362"/>
            <a:chOff x="182" y="2395"/>
            <a:chExt cx="2108" cy="547"/>
          </a:xfrm>
        </p:grpSpPr>
        <p:sp>
          <p:nvSpPr>
            <p:cNvPr id="49171" name="Freeform 37"/>
            <p:cNvSpPr>
              <a:spLocks noEditPoints="1"/>
            </p:cNvSpPr>
            <p:nvPr/>
          </p:nvSpPr>
          <p:spPr bwMode="auto">
            <a:xfrm>
              <a:off x="2100" y="2541"/>
              <a:ext cx="190" cy="401"/>
            </a:xfrm>
            <a:custGeom>
              <a:avLst/>
              <a:gdLst>
                <a:gd name="T0" fmla="*/ 0 w 2292"/>
                <a:gd name="T1" fmla="*/ 1 h 4852"/>
                <a:gd name="T2" fmla="*/ 0 w 2292"/>
                <a:gd name="T3" fmla="*/ 1 h 4852"/>
                <a:gd name="T4" fmla="*/ 0 w 2292"/>
                <a:gd name="T5" fmla="*/ 1 h 4852"/>
                <a:gd name="T6" fmla="*/ 0 w 2292"/>
                <a:gd name="T7" fmla="*/ 1 h 4852"/>
                <a:gd name="T8" fmla="*/ 0 w 2292"/>
                <a:gd name="T9" fmla="*/ 1 h 4852"/>
                <a:gd name="T10" fmla="*/ 0 w 2292"/>
                <a:gd name="T11" fmla="*/ 2 h 4852"/>
                <a:gd name="T12" fmla="*/ 0 w 2292"/>
                <a:gd name="T13" fmla="*/ 2 h 4852"/>
                <a:gd name="T14" fmla="*/ 0 w 2292"/>
                <a:gd name="T15" fmla="*/ 2 h 4852"/>
                <a:gd name="T16" fmla="*/ 0 w 2292"/>
                <a:gd name="T17" fmla="*/ 2 h 4852"/>
                <a:gd name="T18" fmla="*/ 0 w 2292"/>
                <a:gd name="T19" fmla="*/ 2 h 4852"/>
                <a:gd name="T20" fmla="*/ 0 w 2292"/>
                <a:gd name="T21" fmla="*/ 2 h 4852"/>
                <a:gd name="T22" fmla="*/ 0 w 2292"/>
                <a:gd name="T23" fmla="*/ 1 h 4852"/>
                <a:gd name="T24" fmla="*/ 1 w 2292"/>
                <a:gd name="T25" fmla="*/ 2 h 4852"/>
                <a:gd name="T26" fmla="*/ 1 w 2292"/>
                <a:gd name="T27" fmla="*/ 2 h 4852"/>
                <a:gd name="T28" fmla="*/ 1 w 2292"/>
                <a:gd name="T29" fmla="*/ 2 h 4852"/>
                <a:gd name="T30" fmla="*/ 1 w 2292"/>
                <a:gd name="T31" fmla="*/ 2 h 4852"/>
                <a:gd name="T32" fmla="*/ 1 w 2292"/>
                <a:gd name="T33" fmla="*/ 2 h 4852"/>
                <a:gd name="T34" fmla="*/ 1 w 2292"/>
                <a:gd name="T35" fmla="*/ 2 h 4852"/>
                <a:gd name="T36" fmla="*/ 1 w 2292"/>
                <a:gd name="T37" fmla="*/ 2 h 4852"/>
                <a:gd name="T38" fmla="*/ 1 w 2292"/>
                <a:gd name="T39" fmla="*/ 2 h 4852"/>
                <a:gd name="T40" fmla="*/ 1 w 2292"/>
                <a:gd name="T41" fmla="*/ 2 h 4852"/>
                <a:gd name="T42" fmla="*/ 1 w 2292"/>
                <a:gd name="T43" fmla="*/ 3 h 4852"/>
                <a:gd name="T44" fmla="*/ 1 w 2292"/>
                <a:gd name="T45" fmla="*/ 3 h 4852"/>
                <a:gd name="T46" fmla="*/ 1 w 2292"/>
                <a:gd name="T47" fmla="*/ 3 h 4852"/>
                <a:gd name="T48" fmla="*/ 1 w 2292"/>
                <a:gd name="T49" fmla="*/ 1 h 4852"/>
                <a:gd name="T50" fmla="*/ 1 w 2292"/>
                <a:gd name="T51" fmla="*/ 2 h 4852"/>
                <a:gd name="T52" fmla="*/ 1 w 2292"/>
                <a:gd name="T53" fmla="*/ 2 h 4852"/>
                <a:gd name="T54" fmla="*/ 1 w 2292"/>
                <a:gd name="T55" fmla="*/ 2 h 4852"/>
                <a:gd name="T56" fmla="*/ 1 w 2292"/>
                <a:gd name="T57" fmla="*/ 2 h 4852"/>
                <a:gd name="T58" fmla="*/ 1 w 2292"/>
                <a:gd name="T59" fmla="*/ 2 h 4852"/>
                <a:gd name="T60" fmla="*/ 1 w 2292"/>
                <a:gd name="T61" fmla="*/ 1 h 4852"/>
                <a:gd name="T62" fmla="*/ 1 w 2292"/>
                <a:gd name="T63" fmla="*/ 1 h 4852"/>
                <a:gd name="T64" fmla="*/ 1 w 2292"/>
                <a:gd name="T65" fmla="*/ 1 h 4852"/>
                <a:gd name="T66" fmla="*/ 1 w 2292"/>
                <a:gd name="T67" fmla="*/ 1 h 4852"/>
                <a:gd name="T68" fmla="*/ 1 w 2292"/>
                <a:gd name="T69" fmla="*/ 1 h 4852"/>
                <a:gd name="T70" fmla="*/ 1 w 2292"/>
                <a:gd name="T71" fmla="*/ 1 h 4852"/>
                <a:gd name="T72" fmla="*/ 1 w 2292"/>
                <a:gd name="T73" fmla="*/ 0 h 4852"/>
                <a:gd name="T74" fmla="*/ 1 w 2292"/>
                <a:gd name="T75" fmla="*/ 0 h 4852"/>
                <a:gd name="T76" fmla="*/ 1 w 2292"/>
                <a:gd name="T77" fmla="*/ 0 h 4852"/>
                <a:gd name="T78" fmla="*/ 1 w 2292"/>
                <a:gd name="T79" fmla="*/ 0 h 4852"/>
                <a:gd name="T80" fmla="*/ 1 w 2292"/>
                <a:gd name="T81" fmla="*/ 0 h 4852"/>
                <a:gd name="T82" fmla="*/ 1 w 2292"/>
                <a:gd name="T83" fmla="*/ 0 h 4852"/>
                <a:gd name="T84" fmla="*/ 1 w 2292"/>
                <a:gd name="T85" fmla="*/ 0 h 4852"/>
                <a:gd name="T86" fmla="*/ 1 w 2292"/>
                <a:gd name="T87" fmla="*/ 0 h 4852"/>
                <a:gd name="T88" fmla="*/ 1 w 2292"/>
                <a:gd name="T89" fmla="*/ 0 h 4852"/>
                <a:gd name="T90" fmla="*/ 1 w 2292"/>
                <a:gd name="T91" fmla="*/ 0 h 4852"/>
                <a:gd name="T92" fmla="*/ 1 w 2292"/>
                <a:gd name="T93" fmla="*/ 1 h 4852"/>
                <a:gd name="T94" fmla="*/ 1 w 2292"/>
                <a:gd name="T95" fmla="*/ 1 h 4852"/>
                <a:gd name="T96" fmla="*/ 0 w 2292"/>
                <a:gd name="T97" fmla="*/ 1 h 4852"/>
                <a:gd name="T98" fmla="*/ 0 w 2292"/>
                <a:gd name="T99" fmla="*/ 0 h 4852"/>
                <a:gd name="T100" fmla="*/ 0 w 2292"/>
                <a:gd name="T101" fmla="*/ 0 h 4852"/>
                <a:gd name="T102" fmla="*/ 0 w 2292"/>
                <a:gd name="T103" fmla="*/ 0 h 4852"/>
                <a:gd name="T104" fmla="*/ 0 w 2292"/>
                <a:gd name="T105" fmla="*/ 0 h 4852"/>
                <a:gd name="T106" fmla="*/ 0 w 2292"/>
                <a:gd name="T107" fmla="*/ 0 h 4852"/>
                <a:gd name="T108" fmla="*/ 0 w 2292"/>
                <a:gd name="T109" fmla="*/ 0 h 4852"/>
                <a:gd name="T110" fmla="*/ 0 w 2292"/>
                <a:gd name="T111" fmla="*/ 0 h 4852"/>
                <a:gd name="T112" fmla="*/ 0 w 2292"/>
                <a:gd name="T113" fmla="*/ 0 h 4852"/>
                <a:gd name="T114" fmla="*/ 1 w 2292"/>
                <a:gd name="T115" fmla="*/ 0 h 485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292"/>
                <a:gd name="T175" fmla="*/ 0 h 4852"/>
                <a:gd name="T176" fmla="*/ 2292 w 2292"/>
                <a:gd name="T177" fmla="*/ 4852 h 485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292" h="4852">
                  <a:moveTo>
                    <a:pt x="323" y="1187"/>
                  </a:moveTo>
                  <a:lnTo>
                    <a:pt x="294" y="1189"/>
                  </a:lnTo>
                  <a:lnTo>
                    <a:pt x="267" y="1195"/>
                  </a:lnTo>
                  <a:lnTo>
                    <a:pt x="238" y="1205"/>
                  </a:lnTo>
                  <a:lnTo>
                    <a:pt x="209" y="1217"/>
                  </a:lnTo>
                  <a:lnTo>
                    <a:pt x="181" y="1233"/>
                  </a:lnTo>
                  <a:lnTo>
                    <a:pt x="155" y="1252"/>
                  </a:lnTo>
                  <a:lnTo>
                    <a:pt x="129" y="1272"/>
                  </a:lnTo>
                  <a:lnTo>
                    <a:pt x="105" y="1295"/>
                  </a:lnTo>
                  <a:lnTo>
                    <a:pt x="84" y="1319"/>
                  </a:lnTo>
                  <a:lnTo>
                    <a:pt x="63" y="1346"/>
                  </a:lnTo>
                  <a:lnTo>
                    <a:pt x="45" y="1375"/>
                  </a:lnTo>
                  <a:lnTo>
                    <a:pt x="29" y="1404"/>
                  </a:lnTo>
                  <a:lnTo>
                    <a:pt x="17" y="1433"/>
                  </a:lnTo>
                  <a:lnTo>
                    <a:pt x="8" y="1464"/>
                  </a:lnTo>
                  <a:lnTo>
                    <a:pt x="3" y="1494"/>
                  </a:lnTo>
                  <a:lnTo>
                    <a:pt x="0" y="1525"/>
                  </a:lnTo>
                  <a:lnTo>
                    <a:pt x="0" y="2935"/>
                  </a:lnTo>
                  <a:lnTo>
                    <a:pt x="3" y="2966"/>
                  </a:lnTo>
                  <a:lnTo>
                    <a:pt x="10" y="2998"/>
                  </a:lnTo>
                  <a:lnTo>
                    <a:pt x="21" y="3029"/>
                  </a:lnTo>
                  <a:lnTo>
                    <a:pt x="37" y="3059"/>
                  </a:lnTo>
                  <a:lnTo>
                    <a:pt x="56" y="3089"/>
                  </a:lnTo>
                  <a:lnTo>
                    <a:pt x="78" y="3117"/>
                  </a:lnTo>
                  <a:lnTo>
                    <a:pt x="102" y="3143"/>
                  </a:lnTo>
                  <a:lnTo>
                    <a:pt x="128" y="3169"/>
                  </a:lnTo>
                  <a:lnTo>
                    <a:pt x="157" y="3192"/>
                  </a:lnTo>
                  <a:lnTo>
                    <a:pt x="187" y="3212"/>
                  </a:lnTo>
                  <a:lnTo>
                    <a:pt x="217" y="3231"/>
                  </a:lnTo>
                  <a:lnTo>
                    <a:pt x="249" y="3246"/>
                  </a:lnTo>
                  <a:lnTo>
                    <a:pt x="281" y="3259"/>
                  </a:lnTo>
                  <a:lnTo>
                    <a:pt x="313" y="3269"/>
                  </a:lnTo>
                  <a:lnTo>
                    <a:pt x="343" y="3273"/>
                  </a:lnTo>
                  <a:lnTo>
                    <a:pt x="373" y="3276"/>
                  </a:lnTo>
                  <a:lnTo>
                    <a:pt x="373" y="1757"/>
                  </a:lnTo>
                  <a:lnTo>
                    <a:pt x="570" y="1758"/>
                  </a:lnTo>
                  <a:lnTo>
                    <a:pt x="574" y="4850"/>
                  </a:lnTo>
                  <a:lnTo>
                    <a:pt x="1072" y="4852"/>
                  </a:lnTo>
                  <a:lnTo>
                    <a:pt x="1070" y="2819"/>
                  </a:lnTo>
                  <a:lnTo>
                    <a:pt x="1252" y="2819"/>
                  </a:lnTo>
                  <a:lnTo>
                    <a:pt x="1252" y="2824"/>
                  </a:lnTo>
                  <a:lnTo>
                    <a:pt x="1252" y="2836"/>
                  </a:lnTo>
                  <a:lnTo>
                    <a:pt x="1252" y="2858"/>
                  </a:lnTo>
                  <a:lnTo>
                    <a:pt x="1252" y="2886"/>
                  </a:lnTo>
                  <a:lnTo>
                    <a:pt x="1252" y="2922"/>
                  </a:lnTo>
                  <a:lnTo>
                    <a:pt x="1253" y="2964"/>
                  </a:lnTo>
                  <a:lnTo>
                    <a:pt x="1253" y="3012"/>
                  </a:lnTo>
                  <a:lnTo>
                    <a:pt x="1253" y="3065"/>
                  </a:lnTo>
                  <a:lnTo>
                    <a:pt x="1253" y="3124"/>
                  </a:lnTo>
                  <a:lnTo>
                    <a:pt x="1253" y="3188"/>
                  </a:lnTo>
                  <a:lnTo>
                    <a:pt x="1255" y="3257"/>
                  </a:lnTo>
                  <a:lnTo>
                    <a:pt x="1255" y="3329"/>
                  </a:lnTo>
                  <a:lnTo>
                    <a:pt x="1255" y="3404"/>
                  </a:lnTo>
                  <a:lnTo>
                    <a:pt x="1255" y="3482"/>
                  </a:lnTo>
                  <a:lnTo>
                    <a:pt x="1256" y="3563"/>
                  </a:lnTo>
                  <a:lnTo>
                    <a:pt x="1256" y="3645"/>
                  </a:lnTo>
                  <a:lnTo>
                    <a:pt x="1256" y="3729"/>
                  </a:lnTo>
                  <a:lnTo>
                    <a:pt x="1257" y="3814"/>
                  </a:lnTo>
                  <a:lnTo>
                    <a:pt x="1257" y="3900"/>
                  </a:lnTo>
                  <a:lnTo>
                    <a:pt x="1257" y="3985"/>
                  </a:lnTo>
                  <a:lnTo>
                    <a:pt x="1257" y="4071"/>
                  </a:lnTo>
                  <a:lnTo>
                    <a:pt x="1258" y="4155"/>
                  </a:lnTo>
                  <a:lnTo>
                    <a:pt x="1258" y="4238"/>
                  </a:lnTo>
                  <a:lnTo>
                    <a:pt x="1258" y="4319"/>
                  </a:lnTo>
                  <a:lnTo>
                    <a:pt x="1258" y="4399"/>
                  </a:lnTo>
                  <a:lnTo>
                    <a:pt x="1258" y="4475"/>
                  </a:lnTo>
                  <a:lnTo>
                    <a:pt x="1259" y="4548"/>
                  </a:lnTo>
                  <a:lnTo>
                    <a:pt x="1259" y="4618"/>
                  </a:lnTo>
                  <a:lnTo>
                    <a:pt x="1259" y="4683"/>
                  </a:lnTo>
                  <a:lnTo>
                    <a:pt x="1259" y="4744"/>
                  </a:lnTo>
                  <a:lnTo>
                    <a:pt x="1259" y="4800"/>
                  </a:lnTo>
                  <a:lnTo>
                    <a:pt x="1259" y="4850"/>
                  </a:lnTo>
                  <a:lnTo>
                    <a:pt x="1721" y="4852"/>
                  </a:lnTo>
                  <a:lnTo>
                    <a:pt x="1724" y="1757"/>
                  </a:lnTo>
                  <a:lnTo>
                    <a:pt x="1920" y="1757"/>
                  </a:lnTo>
                  <a:lnTo>
                    <a:pt x="1920" y="3236"/>
                  </a:lnTo>
                  <a:lnTo>
                    <a:pt x="1949" y="3234"/>
                  </a:lnTo>
                  <a:lnTo>
                    <a:pt x="1979" y="3229"/>
                  </a:lnTo>
                  <a:lnTo>
                    <a:pt x="2010" y="3220"/>
                  </a:lnTo>
                  <a:lnTo>
                    <a:pt x="2041" y="3208"/>
                  </a:lnTo>
                  <a:lnTo>
                    <a:pt x="2074" y="3194"/>
                  </a:lnTo>
                  <a:lnTo>
                    <a:pt x="2104" y="3177"/>
                  </a:lnTo>
                  <a:lnTo>
                    <a:pt x="2134" y="3158"/>
                  </a:lnTo>
                  <a:lnTo>
                    <a:pt x="2163" y="3136"/>
                  </a:lnTo>
                  <a:lnTo>
                    <a:pt x="2190" y="3112"/>
                  </a:lnTo>
                  <a:lnTo>
                    <a:pt x="2214" y="3087"/>
                  </a:lnTo>
                  <a:lnTo>
                    <a:pt x="2236" y="3059"/>
                  </a:lnTo>
                  <a:lnTo>
                    <a:pt x="2255" y="3031"/>
                  </a:lnTo>
                  <a:lnTo>
                    <a:pt x="2270" y="3002"/>
                  </a:lnTo>
                  <a:lnTo>
                    <a:pt x="2282" y="2972"/>
                  </a:lnTo>
                  <a:lnTo>
                    <a:pt x="2290" y="2941"/>
                  </a:lnTo>
                  <a:lnTo>
                    <a:pt x="2292" y="2910"/>
                  </a:lnTo>
                  <a:lnTo>
                    <a:pt x="2292" y="1500"/>
                  </a:lnTo>
                  <a:lnTo>
                    <a:pt x="2290" y="1470"/>
                  </a:lnTo>
                  <a:lnTo>
                    <a:pt x="2285" y="1439"/>
                  </a:lnTo>
                  <a:lnTo>
                    <a:pt x="2276" y="1410"/>
                  </a:lnTo>
                  <a:lnTo>
                    <a:pt x="2265" y="1382"/>
                  </a:lnTo>
                  <a:lnTo>
                    <a:pt x="2251" y="1354"/>
                  </a:lnTo>
                  <a:lnTo>
                    <a:pt x="2234" y="1329"/>
                  </a:lnTo>
                  <a:lnTo>
                    <a:pt x="2215" y="1304"/>
                  </a:lnTo>
                  <a:lnTo>
                    <a:pt x="2194" y="1282"/>
                  </a:lnTo>
                  <a:lnTo>
                    <a:pt x="2171" y="1262"/>
                  </a:lnTo>
                  <a:lnTo>
                    <a:pt x="2146" y="1242"/>
                  </a:lnTo>
                  <a:lnTo>
                    <a:pt x="2121" y="1227"/>
                  </a:lnTo>
                  <a:lnTo>
                    <a:pt x="2093" y="1212"/>
                  </a:lnTo>
                  <a:lnTo>
                    <a:pt x="2065" y="1201"/>
                  </a:lnTo>
                  <a:lnTo>
                    <a:pt x="2038" y="1194"/>
                  </a:lnTo>
                  <a:lnTo>
                    <a:pt x="2009" y="1188"/>
                  </a:lnTo>
                  <a:lnTo>
                    <a:pt x="1980" y="1187"/>
                  </a:lnTo>
                  <a:lnTo>
                    <a:pt x="323" y="1187"/>
                  </a:lnTo>
                  <a:close/>
                  <a:moveTo>
                    <a:pt x="1106" y="0"/>
                  </a:moveTo>
                  <a:lnTo>
                    <a:pt x="1153" y="3"/>
                  </a:lnTo>
                  <a:lnTo>
                    <a:pt x="1199" y="10"/>
                  </a:lnTo>
                  <a:lnTo>
                    <a:pt x="1244" y="23"/>
                  </a:lnTo>
                  <a:lnTo>
                    <a:pt x="1286" y="40"/>
                  </a:lnTo>
                  <a:lnTo>
                    <a:pt x="1326" y="60"/>
                  </a:lnTo>
                  <a:lnTo>
                    <a:pt x="1364" y="86"/>
                  </a:lnTo>
                  <a:lnTo>
                    <a:pt x="1399" y="115"/>
                  </a:lnTo>
                  <a:lnTo>
                    <a:pt x="1432" y="147"/>
                  </a:lnTo>
                  <a:lnTo>
                    <a:pt x="1462" y="183"/>
                  </a:lnTo>
                  <a:lnTo>
                    <a:pt x="1488" y="222"/>
                  </a:lnTo>
                  <a:lnTo>
                    <a:pt x="1511" y="263"/>
                  </a:lnTo>
                  <a:lnTo>
                    <a:pt x="1531" y="306"/>
                  </a:lnTo>
                  <a:lnTo>
                    <a:pt x="1546" y="353"/>
                  </a:lnTo>
                  <a:lnTo>
                    <a:pt x="1557" y="400"/>
                  </a:lnTo>
                  <a:lnTo>
                    <a:pt x="1564" y="451"/>
                  </a:lnTo>
                  <a:lnTo>
                    <a:pt x="1567" y="501"/>
                  </a:lnTo>
                  <a:lnTo>
                    <a:pt x="1564" y="552"/>
                  </a:lnTo>
                  <a:lnTo>
                    <a:pt x="1557" y="603"/>
                  </a:lnTo>
                  <a:lnTo>
                    <a:pt x="1546" y="651"/>
                  </a:lnTo>
                  <a:lnTo>
                    <a:pt x="1531" y="697"/>
                  </a:lnTo>
                  <a:lnTo>
                    <a:pt x="1511" y="740"/>
                  </a:lnTo>
                  <a:lnTo>
                    <a:pt x="1488" y="782"/>
                  </a:lnTo>
                  <a:lnTo>
                    <a:pt x="1462" y="821"/>
                  </a:lnTo>
                  <a:lnTo>
                    <a:pt x="1432" y="857"/>
                  </a:lnTo>
                  <a:lnTo>
                    <a:pt x="1399" y="889"/>
                  </a:lnTo>
                  <a:lnTo>
                    <a:pt x="1364" y="918"/>
                  </a:lnTo>
                  <a:lnTo>
                    <a:pt x="1326" y="944"/>
                  </a:lnTo>
                  <a:lnTo>
                    <a:pt x="1286" y="965"/>
                  </a:lnTo>
                  <a:lnTo>
                    <a:pt x="1244" y="982"/>
                  </a:lnTo>
                  <a:lnTo>
                    <a:pt x="1199" y="994"/>
                  </a:lnTo>
                  <a:lnTo>
                    <a:pt x="1153" y="1003"/>
                  </a:lnTo>
                  <a:lnTo>
                    <a:pt x="1106" y="1005"/>
                  </a:lnTo>
                  <a:lnTo>
                    <a:pt x="1059" y="1003"/>
                  </a:lnTo>
                  <a:lnTo>
                    <a:pt x="1014" y="994"/>
                  </a:lnTo>
                  <a:lnTo>
                    <a:pt x="970" y="982"/>
                  </a:lnTo>
                  <a:lnTo>
                    <a:pt x="928" y="965"/>
                  </a:lnTo>
                  <a:lnTo>
                    <a:pt x="887" y="944"/>
                  </a:lnTo>
                  <a:lnTo>
                    <a:pt x="850" y="918"/>
                  </a:lnTo>
                  <a:lnTo>
                    <a:pt x="814" y="889"/>
                  </a:lnTo>
                  <a:lnTo>
                    <a:pt x="781" y="857"/>
                  </a:lnTo>
                  <a:lnTo>
                    <a:pt x="751" y="821"/>
                  </a:lnTo>
                  <a:lnTo>
                    <a:pt x="725" y="782"/>
                  </a:lnTo>
                  <a:lnTo>
                    <a:pt x="702" y="740"/>
                  </a:lnTo>
                  <a:lnTo>
                    <a:pt x="681" y="697"/>
                  </a:lnTo>
                  <a:lnTo>
                    <a:pt x="666" y="651"/>
                  </a:lnTo>
                  <a:lnTo>
                    <a:pt x="655" y="603"/>
                  </a:lnTo>
                  <a:lnTo>
                    <a:pt x="647" y="552"/>
                  </a:lnTo>
                  <a:lnTo>
                    <a:pt x="645" y="501"/>
                  </a:lnTo>
                  <a:lnTo>
                    <a:pt x="647" y="451"/>
                  </a:lnTo>
                  <a:lnTo>
                    <a:pt x="655" y="400"/>
                  </a:lnTo>
                  <a:lnTo>
                    <a:pt x="666" y="353"/>
                  </a:lnTo>
                  <a:lnTo>
                    <a:pt x="681" y="306"/>
                  </a:lnTo>
                  <a:lnTo>
                    <a:pt x="702" y="263"/>
                  </a:lnTo>
                  <a:lnTo>
                    <a:pt x="725" y="222"/>
                  </a:lnTo>
                  <a:lnTo>
                    <a:pt x="751" y="183"/>
                  </a:lnTo>
                  <a:lnTo>
                    <a:pt x="781" y="147"/>
                  </a:lnTo>
                  <a:lnTo>
                    <a:pt x="814" y="115"/>
                  </a:lnTo>
                  <a:lnTo>
                    <a:pt x="850" y="86"/>
                  </a:lnTo>
                  <a:lnTo>
                    <a:pt x="887" y="60"/>
                  </a:lnTo>
                  <a:lnTo>
                    <a:pt x="928" y="40"/>
                  </a:lnTo>
                  <a:lnTo>
                    <a:pt x="970" y="23"/>
                  </a:lnTo>
                  <a:lnTo>
                    <a:pt x="1014" y="10"/>
                  </a:lnTo>
                  <a:lnTo>
                    <a:pt x="1059" y="3"/>
                  </a:lnTo>
                  <a:lnTo>
                    <a:pt x="1106" y="0"/>
                  </a:lnTo>
                  <a:close/>
                </a:path>
              </a:pathLst>
            </a:custGeom>
            <a:solidFill>
              <a:schemeClr val="accent1"/>
            </a:solidFill>
            <a:ln w="9525">
              <a:solidFill>
                <a:srgbClr val="777777"/>
              </a:solidFill>
              <a:round/>
              <a:headEnd/>
              <a:tailEnd/>
            </a:ln>
          </p:spPr>
          <p:txBody>
            <a:bodyPr/>
            <a:lstStyle/>
            <a:p>
              <a:endParaRPr lang="fr-FR" dirty="0">
                <a:latin typeface="Calibri" panose="020F0502020204030204" pitchFamily="34" charset="0"/>
              </a:endParaRPr>
            </a:p>
          </p:txBody>
        </p:sp>
        <p:sp>
          <p:nvSpPr>
            <p:cNvPr id="152614" name="Text Box 38"/>
            <p:cNvSpPr txBox="1">
              <a:spLocks noChangeArrowheads="1"/>
            </p:cNvSpPr>
            <p:nvPr/>
          </p:nvSpPr>
          <p:spPr bwMode="auto">
            <a:xfrm>
              <a:off x="1035" y="2455"/>
              <a:ext cx="907" cy="213"/>
            </a:xfrm>
            <a:prstGeom prst="rect">
              <a:avLst/>
            </a:prstGeom>
            <a:solidFill>
              <a:srgbClr val="FFFF99"/>
            </a:solidFill>
            <a:ln w="9525">
              <a:solidFill>
                <a:schemeClr val="bg2"/>
              </a:solidFill>
              <a:miter lim="800000"/>
              <a:headEnd/>
              <a:tailEnd/>
            </a:ln>
            <a:effectLst>
              <a:outerShdw dist="53882" dir="18900000" algn="ctr" rotWithShape="0">
                <a:srgbClr val="C0C0C0"/>
              </a:outerShdw>
            </a:effectLst>
          </p:spPr>
          <p:txBody>
            <a:bodyPr wrap="none" anchor="ctr">
              <a:spAutoFit/>
            </a:bodyPr>
            <a:lstStyle/>
            <a:p>
              <a:pPr>
                <a:defRPr/>
              </a:pPr>
              <a:r>
                <a:rPr lang="fr-FR" sz="1600" dirty="0">
                  <a:solidFill>
                    <a:srgbClr val="3333FF"/>
                  </a:solidFill>
                  <a:latin typeface="Calibri" panose="020F0502020204030204" pitchFamily="34" charset="0"/>
                </a:rPr>
                <a:t>Perfectionniste</a:t>
              </a:r>
            </a:p>
          </p:txBody>
        </p:sp>
        <p:sp>
          <p:nvSpPr>
            <p:cNvPr id="49173" name="Text Box 39"/>
            <p:cNvSpPr txBox="1">
              <a:spLocks noChangeArrowheads="1"/>
            </p:cNvSpPr>
            <p:nvPr/>
          </p:nvSpPr>
          <p:spPr bwMode="auto">
            <a:xfrm>
              <a:off x="182" y="2395"/>
              <a:ext cx="820"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pPr algn="r"/>
              <a:r>
                <a:rPr lang="fr-FR" altLang="fr-FR" sz="1400" i="1" dirty="0">
                  <a:solidFill>
                    <a:schemeClr val="tx1"/>
                  </a:solidFill>
                  <a:latin typeface="Calibri" panose="020F0502020204030204" pitchFamily="34" charset="0"/>
                </a:rPr>
                <a:t>Va jusqu’au détail</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out)">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ox(out)">
                                      <p:cBhvr>
                                        <p:cTn id="12" dur="500"/>
                                        <p:tgtEl>
                                          <p:spTgt spid="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ox(out)">
                                      <p:cBhvr>
                                        <p:cTn id="17" dur="500"/>
                                        <p:tgtEl>
                                          <p:spTgt spid="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32"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ox(out)">
                                      <p:cBhvr>
                                        <p:cTn id="22" dur="500"/>
                                        <p:tgtEl>
                                          <p:spTgt spid="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32"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ox(out)">
                                      <p:cBhvr>
                                        <p:cTn id="27" dur="500"/>
                                        <p:tgtEl>
                                          <p:spTgt spid="4"/>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4" presetClass="entr" presetSubtype="32"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box(out)">
                                      <p:cBhvr>
                                        <p:cTn id="32" dur="500"/>
                                        <p:tgtEl>
                                          <p:spTgt spid="6"/>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4" presetClass="entr" presetSubtype="32" fill="hold"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box(out)">
                                      <p:cBhvr>
                                        <p:cTn id="37" dur="500"/>
                                        <p:tgtEl>
                                          <p:spTgt spid="5"/>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4" presetClass="entr" presetSubtype="32" fill="hold"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box(out)">
                                      <p:cBhvr>
                                        <p:cTn id="4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35" name="Rectangle 11"/>
          <p:cNvSpPr>
            <a:spLocks noGrp="1" noChangeArrowheads="1"/>
          </p:cNvSpPr>
          <p:nvPr>
            <p:ph type="title"/>
          </p:nvPr>
        </p:nvSpPr>
        <p:spPr>
          <a:xfrm>
            <a:off x="1349375" y="0"/>
            <a:ext cx="7651750" cy="827088"/>
          </a:xfrm>
        </p:spPr>
        <p:txBody>
          <a:bodyPr/>
          <a:lstStyle/>
          <a:p>
            <a:pPr>
              <a:lnSpc>
                <a:spcPct val="85000"/>
              </a:lnSpc>
              <a:spcBef>
                <a:spcPct val="30000"/>
              </a:spcBef>
              <a:defRPr/>
            </a:pPr>
            <a:r>
              <a:rPr lang="fr-FR" sz="2200"/>
              <a:t>Les Membres du groupe comme l’Animateur les voit</a:t>
            </a:r>
            <a:br>
              <a:rPr lang="fr-FR"/>
            </a:br>
            <a:r>
              <a:rPr lang="fr-FR" sz="1400" b="0">
                <a:effectLst/>
              </a:rPr>
              <a:t>(Dessin extrait de la revue TW1 Topics)</a:t>
            </a:r>
            <a:endParaRPr lang="fr-FR"/>
          </a:p>
        </p:txBody>
      </p:sp>
      <p:sp>
        <p:nvSpPr>
          <p:cNvPr id="50181" name="Text Box 12"/>
          <p:cNvSpPr txBox="1">
            <a:spLocks noChangeArrowheads="1"/>
          </p:cNvSpPr>
          <p:nvPr/>
        </p:nvSpPr>
        <p:spPr bwMode="auto">
          <a:xfrm>
            <a:off x="142875" y="5102225"/>
            <a:ext cx="130016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pPr algn="l"/>
            <a:r>
              <a:rPr lang="fr-FR" altLang="fr-FR" sz="1200" b="1">
                <a:latin typeface="DIN-Black" pitchFamily="34" charset="0"/>
              </a:rPr>
              <a:t>1. Le Bagarreur</a:t>
            </a:r>
          </a:p>
        </p:txBody>
      </p:sp>
      <p:sp>
        <p:nvSpPr>
          <p:cNvPr id="50182" name="Text Box 13"/>
          <p:cNvSpPr txBox="1">
            <a:spLocks noChangeArrowheads="1"/>
          </p:cNvSpPr>
          <p:nvPr/>
        </p:nvSpPr>
        <p:spPr bwMode="auto">
          <a:xfrm>
            <a:off x="142875" y="5297488"/>
            <a:ext cx="1595438"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pPr algn="l"/>
            <a:r>
              <a:rPr lang="fr-FR" altLang="fr-FR" sz="1000">
                <a:latin typeface="DIN-Regular" pitchFamily="34" charset="0"/>
              </a:rPr>
              <a:t>Rester calme</a:t>
            </a:r>
          </a:p>
          <a:p>
            <a:pPr algn="l"/>
            <a:r>
              <a:rPr lang="fr-FR" altLang="fr-FR" sz="1000">
                <a:latin typeface="DIN-Regular" pitchFamily="34" charset="0"/>
              </a:rPr>
              <a:t>Ne pas se laisser entraîner</a:t>
            </a:r>
          </a:p>
          <a:p>
            <a:pPr algn="l"/>
            <a:r>
              <a:rPr lang="fr-FR" altLang="fr-FR" sz="1000">
                <a:latin typeface="DIN-Regular" pitchFamily="34" charset="0"/>
              </a:rPr>
              <a:t>L’empêcher de monopoliser le débat</a:t>
            </a:r>
          </a:p>
        </p:txBody>
      </p:sp>
      <p:sp>
        <p:nvSpPr>
          <p:cNvPr id="50183" name="Text Box 14"/>
          <p:cNvSpPr txBox="1">
            <a:spLocks noChangeArrowheads="1"/>
          </p:cNvSpPr>
          <p:nvPr/>
        </p:nvSpPr>
        <p:spPr bwMode="auto">
          <a:xfrm>
            <a:off x="1592263" y="5773738"/>
            <a:ext cx="938212"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pPr algn="l"/>
            <a:r>
              <a:rPr lang="fr-FR" altLang="fr-FR" sz="1200" b="1">
                <a:latin typeface="DIN-Black" pitchFamily="34" charset="0"/>
              </a:rPr>
              <a:t>2. Le Sage</a:t>
            </a:r>
          </a:p>
        </p:txBody>
      </p:sp>
      <p:sp>
        <p:nvSpPr>
          <p:cNvPr id="50184" name="Text Box 15"/>
          <p:cNvSpPr txBox="1">
            <a:spLocks noChangeArrowheads="1"/>
          </p:cNvSpPr>
          <p:nvPr/>
        </p:nvSpPr>
        <p:spPr bwMode="auto">
          <a:xfrm>
            <a:off x="1335088" y="5970588"/>
            <a:ext cx="12763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pPr algn="r"/>
            <a:r>
              <a:rPr lang="fr-FR" altLang="fr-FR" sz="1000">
                <a:latin typeface="DIN-Regular" pitchFamily="34" charset="0"/>
              </a:rPr>
              <a:t>C’est une aide précieuse</a:t>
            </a:r>
          </a:p>
          <a:p>
            <a:pPr algn="r"/>
            <a:r>
              <a:rPr lang="fr-FR" altLang="fr-FR" sz="1000">
                <a:latin typeface="DIN-Regular" pitchFamily="34" charset="0"/>
              </a:rPr>
              <a:t>Lui faire  apporter sa contribution</a:t>
            </a:r>
          </a:p>
        </p:txBody>
      </p:sp>
      <p:sp>
        <p:nvSpPr>
          <p:cNvPr id="50185" name="Text Box 16"/>
          <p:cNvSpPr txBox="1">
            <a:spLocks noChangeArrowheads="1"/>
          </p:cNvSpPr>
          <p:nvPr/>
        </p:nvSpPr>
        <p:spPr bwMode="auto">
          <a:xfrm>
            <a:off x="1852613" y="4979988"/>
            <a:ext cx="1636712"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pPr algn="l"/>
            <a:r>
              <a:rPr lang="fr-FR" altLang="fr-FR" sz="1200" b="1">
                <a:latin typeface="DIN-Black" pitchFamily="34" charset="0"/>
              </a:rPr>
              <a:t>3. Celui qui sait tout</a:t>
            </a:r>
          </a:p>
        </p:txBody>
      </p:sp>
      <p:sp>
        <p:nvSpPr>
          <p:cNvPr id="50186" name="Text Box 17"/>
          <p:cNvSpPr txBox="1">
            <a:spLocks noChangeArrowheads="1"/>
          </p:cNvSpPr>
          <p:nvPr/>
        </p:nvSpPr>
        <p:spPr bwMode="auto">
          <a:xfrm>
            <a:off x="1814513" y="5168900"/>
            <a:ext cx="16049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pPr algn="l"/>
            <a:r>
              <a:rPr lang="fr-FR" altLang="fr-FR" sz="1000">
                <a:latin typeface="DIN-Regular" pitchFamily="34" charset="0"/>
              </a:rPr>
              <a:t>Faire en sorte que le groupe sape ses théories</a:t>
            </a:r>
          </a:p>
        </p:txBody>
      </p:sp>
      <p:sp>
        <p:nvSpPr>
          <p:cNvPr id="50187" name="Text Box 18"/>
          <p:cNvSpPr txBox="1">
            <a:spLocks noChangeArrowheads="1"/>
          </p:cNvSpPr>
          <p:nvPr/>
        </p:nvSpPr>
        <p:spPr bwMode="auto">
          <a:xfrm>
            <a:off x="2965450" y="5843588"/>
            <a:ext cx="108902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pPr algn="l"/>
            <a:r>
              <a:rPr lang="fr-FR" altLang="fr-FR" sz="1200" b="1">
                <a:latin typeface="DIN-Black" pitchFamily="34" charset="0"/>
              </a:rPr>
              <a:t>4. Le Bavard</a:t>
            </a:r>
          </a:p>
        </p:txBody>
      </p:sp>
      <p:sp>
        <p:nvSpPr>
          <p:cNvPr id="50188" name="Text Box 19"/>
          <p:cNvSpPr txBox="1">
            <a:spLocks noChangeArrowheads="1"/>
          </p:cNvSpPr>
          <p:nvPr/>
        </p:nvSpPr>
        <p:spPr bwMode="auto">
          <a:xfrm>
            <a:off x="2647950" y="6042025"/>
            <a:ext cx="1649413"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pPr algn="l"/>
            <a:r>
              <a:rPr lang="fr-FR" altLang="fr-FR" sz="1000">
                <a:latin typeface="DIN-Regular" pitchFamily="34" charset="0"/>
              </a:rPr>
              <a:t>L’interrompre avec tact</a:t>
            </a:r>
          </a:p>
          <a:p>
            <a:pPr algn="l"/>
            <a:r>
              <a:rPr lang="fr-FR" altLang="fr-FR" sz="1000">
                <a:latin typeface="DIN-Regular" pitchFamily="34" charset="0"/>
              </a:rPr>
              <a:t>Limiter son temps de parole</a:t>
            </a:r>
          </a:p>
        </p:txBody>
      </p:sp>
      <p:sp>
        <p:nvSpPr>
          <p:cNvPr id="50189" name="Text Box 20"/>
          <p:cNvSpPr txBox="1">
            <a:spLocks noChangeArrowheads="1"/>
          </p:cNvSpPr>
          <p:nvPr/>
        </p:nvSpPr>
        <p:spPr bwMode="auto">
          <a:xfrm>
            <a:off x="3735388" y="4959350"/>
            <a:ext cx="10668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pPr algn="l"/>
            <a:r>
              <a:rPr lang="fr-FR" altLang="fr-FR" sz="1200" b="1">
                <a:latin typeface="DIN-Black" pitchFamily="34" charset="0"/>
              </a:rPr>
              <a:t>5. Le Timide</a:t>
            </a:r>
          </a:p>
        </p:txBody>
      </p:sp>
      <p:sp>
        <p:nvSpPr>
          <p:cNvPr id="50190" name="Text Box 21"/>
          <p:cNvSpPr txBox="1">
            <a:spLocks noChangeArrowheads="1"/>
          </p:cNvSpPr>
          <p:nvPr/>
        </p:nvSpPr>
        <p:spPr bwMode="auto">
          <a:xfrm>
            <a:off x="3457575" y="5145088"/>
            <a:ext cx="172402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pPr algn="l"/>
            <a:r>
              <a:rPr lang="fr-FR" altLang="fr-FR" sz="1000">
                <a:latin typeface="DIN-Regular" pitchFamily="34" charset="0"/>
              </a:rPr>
              <a:t>Lui poser des questions faciles</a:t>
            </a:r>
          </a:p>
          <a:p>
            <a:pPr algn="l"/>
            <a:r>
              <a:rPr lang="fr-FR" altLang="fr-FR" sz="1000">
                <a:latin typeface="DIN-Regular" pitchFamily="34" charset="0"/>
              </a:rPr>
              <a:t>Attirer l ’attention sur ce qu’il dit d’intéressant</a:t>
            </a:r>
          </a:p>
        </p:txBody>
      </p:sp>
      <p:sp>
        <p:nvSpPr>
          <p:cNvPr id="50191" name="Text Box 22"/>
          <p:cNvSpPr txBox="1">
            <a:spLocks noChangeArrowheads="1"/>
          </p:cNvSpPr>
          <p:nvPr/>
        </p:nvSpPr>
        <p:spPr bwMode="auto">
          <a:xfrm>
            <a:off x="4849813" y="5883275"/>
            <a:ext cx="1550987"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pPr algn="l"/>
            <a:r>
              <a:rPr lang="fr-FR" altLang="fr-FR" sz="1200" b="1">
                <a:latin typeface="DIN-Black" pitchFamily="34" charset="0"/>
              </a:rPr>
              <a:t>6. Lui, il est Contre</a:t>
            </a:r>
          </a:p>
        </p:txBody>
      </p:sp>
      <p:sp>
        <p:nvSpPr>
          <p:cNvPr id="50192" name="Text Box 23"/>
          <p:cNvSpPr txBox="1">
            <a:spLocks noChangeArrowheads="1"/>
          </p:cNvSpPr>
          <p:nvPr/>
        </p:nvSpPr>
        <p:spPr bwMode="auto">
          <a:xfrm>
            <a:off x="4524375" y="6075363"/>
            <a:ext cx="2138363"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pPr algn="l"/>
            <a:r>
              <a:rPr lang="fr-FR" altLang="fr-FR" sz="1000">
                <a:latin typeface="DIN-Regular" pitchFamily="34" charset="0"/>
              </a:rPr>
              <a:t>Faire jouer son ambition</a:t>
            </a:r>
          </a:p>
          <a:p>
            <a:pPr algn="l"/>
            <a:r>
              <a:rPr lang="fr-FR" altLang="fr-FR" sz="1000">
                <a:latin typeface="DIN-Regular" pitchFamily="34" charset="0"/>
              </a:rPr>
              <a:t>Si possible, utiliser ses connaissances et son expérience</a:t>
            </a:r>
          </a:p>
        </p:txBody>
      </p:sp>
      <p:sp>
        <p:nvSpPr>
          <p:cNvPr id="50193" name="Text Box 24"/>
          <p:cNvSpPr txBox="1">
            <a:spLocks noChangeArrowheads="1"/>
          </p:cNvSpPr>
          <p:nvPr/>
        </p:nvSpPr>
        <p:spPr bwMode="auto">
          <a:xfrm>
            <a:off x="5495925" y="5000625"/>
            <a:ext cx="13303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pPr algn="l"/>
            <a:r>
              <a:rPr lang="fr-FR" altLang="fr-FR" sz="1200" b="1">
                <a:latin typeface="DIN-Black" pitchFamily="34" charset="0"/>
              </a:rPr>
              <a:t>7. Le Roupilleur</a:t>
            </a:r>
          </a:p>
        </p:txBody>
      </p:sp>
      <p:sp>
        <p:nvSpPr>
          <p:cNvPr id="50194" name="Text Box 25"/>
          <p:cNvSpPr txBox="1">
            <a:spLocks noChangeArrowheads="1"/>
          </p:cNvSpPr>
          <p:nvPr/>
        </p:nvSpPr>
        <p:spPr bwMode="auto">
          <a:xfrm>
            <a:off x="5359400" y="5214938"/>
            <a:ext cx="186531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pPr algn="l"/>
            <a:r>
              <a:rPr lang="fr-FR" altLang="fr-FR" sz="1000">
                <a:latin typeface="DIN-Regular" pitchFamily="34" charset="0"/>
              </a:rPr>
              <a:t>Ne s’intéresse à rien</a:t>
            </a:r>
          </a:p>
          <a:p>
            <a:pPr algn="l"/>
            <a:r>
              <a:rPr lang="fr-FR" altLang="fr-FR" sz="1000">
                <a:latin typeface="DIN-Regular" pitchFamily="34" charset="0"/>
              </a:rPr>
              <a:t>L’interroger sur ses activités</a:t>
            </a:r>
          </a:p>
          <a:p>
            <a:pPr algn="l"/>
            <a:r>
              <a:rPr lang="fr-FR" altLang="fr-FR" sz="1000">
                <a:latin typeface="DIN-Regular" pitchFamily="34" charset="0"/>
              </a:rPr>
              <a:t>L’amener à donner des exemples</a:t>
            </a:r>
          </a:p>
        </p:txBody>
      </p:sp>
      <p:sp>
        <p:nvSpPr>
          <p:cNvPr id="50195" name="Text Box 26"/>
          <p:cNvSpPr txBox="1">
            <a:spLocks noChangeArrowheads="1"/>
          </p:cNvSpPr>
          <p:nvPr/>
        </p:nvSpPr>
        <p:spPr bwMode="auto">
          <a:xfrm>
            <a:off x="6788150" y="5954713"/>
            <a:ext cx="171926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pPr algn="l"/>
            <a:r>
              <a:rPr lang="fr-FR" altLang="fr-FR" sz="1200" b="1">
                <a:latin typeface="DIN-Black" pitchFamily="34" charset="0"/>
              </a:rPr>
              <a:t>8. Le Grand Seigneur</a:t>
            </a:r>
          </a:p>
        </p:txBody>
      </p:sp>
      <p:sp>
        <p:nvSpPr>
          <p:cNvPr id="50196" name="Text Box 27"/>
          <p:cNvSpPr txBox="1">
            <a:spLocks noChangeArrowheads="1"/>
          </p:cNvSpPr>
          <p:nvPr/>
        </p:nvSpPr>
        <p:spPr bwMode="auto">
          <a:xfrm>
            <a:off x="6765925" y="6134100"/>
            <a:ext cx="2265363"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pPr algn="l"/>
            <a:r>
              <a:rPr lang="fr-FR" altLang="fr-FR" sz="1000">
                <a:latin typeface="DIN-Regular" pitchFamily="34" charset="0"/>
              </a:rPr>
              <a:t>Ne pas le critiquer</a:t>
            </a:r>
          </a:p>
          <a:p>
            <a:pPr algn="l"/>
            <a:r>
              <a:rPr lang="fr-FR" altLang="fr-FR" sz="1000">
                <a:latin typeface="DIN-Regular" pitchFamily="34" charset="0"/>
              </a:rPr>
              <a:t>Utiliser la technique du : « oui, mais »</a:t>
            </a:r>
          </a:p>
        </p:txBody>
      </p:sp>
      <p:sp>
        <p:nvSpPr>
          <p:cNvPr id="50197" name="Text Box 28"/>
          <p:cNvSpPr txBox="1">
            <a:spLocks noChangeArrowheads="1"/>
          </p:cNvSpPr>
          <p:nvPr/>
        </p:nvSpPr>
        <p:spPr bwMode="auto">
          <a:xfrm>
            <a:off x="7364413" y="5010150"/>
            <a:ext cx="9461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pPr algn="l"/>
            <a:r>
              <a:rPr lang="fr-FR" altLang="fr-FR" sz="1200" b="1">
                <a:latin typeface="DIN-Black" pitchFamily="34" charset="0"/>
              </a:rPr>
              <a:t>9. Le Rusé</a:t>
            </a:r>
          </a:p>
        </p:txBody>
      </p:sp>
      <p:sp>
        <p:nvSpPr>
          <p:cNvPr id="50198" name="Text Box 29"/>
          <p:cNvSpPr txBox="1">
            <a:spLocks noChangeArrowheads="1"/>
          </p:cNvSpPr>
          <p:nvPr/>
        </p:nvSpPr>
        <p:spPr bwMode="auto">
          <a:xfrm>
            <a:off x="7359650" y="5221288"/>
            <a:ext cx="16827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pPr algn="l"/>
            <a:r>
              <a:rPr lang="fr-FR" altLang="fr-FR" sz="1000">
                <a:latin typeface="DIN-Regular" pitchFamily="34" charset="0"/>
              </a:rPr>
              <a:t>Essaye d’attraper l’animateur</a:t>
            </a:r>
          </a:p>
          <a:p>
            <a:pPr algn="l"/>
            <a:r>
              <a:rPr lang="fr-FR" altLang="fr-FR" sz="1000">
                <a:latin typeface="DIN-Regular" pitchFamily="34" charset="0"/>
              </a:rPr>
              <a:t>Utiliser les questions en retour ou en relais</a:t>
            </a:r>
          </a:p>
        </p:txBody>
      </p:sp>
      <p:pic>
        <p:nvPicPr>
          <p:cNvPr id="50199" name="Picture 30"/>
          <p:cNvPicPr>
            <a:picLocks noChangeAspect="1" noChangeArrowheads="1"/>
          </p:cNvPicPr>
          <p:nvPr/>
        </p:nvPicPr>
        <p:blipFill>
          <a:blip r:embed="rId3">
            <a:extLst>
              <a:ext uri="{28A0092B-C50C-407E-A947-70E740481C1C}">
                <a14:useLocalDpi xmlns:a14="http://schemas.microsoft.com/office/drawing/2010/main" val="0"/>
              </a:ext>
            </a:extLst>
          </a:blip>
          <a:srcRect r="3529" b="842"/>
          <a:stretch>
            <a:fillRect/>
          </a:stretch>
        </p:blipFill>
        <p:spPr bwMode="auto">
          <a:xfrm>
            <a:off x="0" y="1403350"/>
            <a:ext cx="9144000" cy="356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200" name="Text Box 31"/>
          <p:cNvSpPr txBox="1">
            <a:spLocks noChangeArrowheads="1"/>
          </p:cNvSpPr>
          <p:nvPr/>
        </p:nvSpPr>
        <p:spPr bwMode="auto">
          <a:xfrm>
            <a:off x="476250" y="3952875"/>
            <a:ext cx="2968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600" b="1" dirty="0">
                <a:latin typeface="Calibri" panose="020F0502020204030204" pitchFamily="34" charset="0"/>
              </a:rPr>
              <a:t>1</a:t>
            </a:r>
          </a:p>
        </p:txBody>
      </p:sp>
      <p:sp>
        <p:nvSpPr>
          <p:cNvPr id="50201" name="Text Box 32"/>
          <p:cNvSpPr txBox="1">
            <a:spLocks noChangeArrowheads="1"/>
          </p:cNvSpPr>
          <p:nvPr/>
        </p:nvSpPr>
        <p:spPr bwMode="auto">
          <a:xfrm>
            <a:off x="609600" y="3346450"/>
            <a:ext cx="2968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600" b="1" dirty="0">
                <a:latin typeface="Calibri" panose="020F0502020204030204" pitchFamily="34" charset="0"/>
              </a:rPr>
              <a:t>2</a:t>
            </a:r>
          </a:p>
        </p:txBody>
      </p:sp>
      <p:sp>
        <p:nvSpPr>
          <p:cNvPr id="50202" name="Text Box 33"/>
          <p:cNvSpPr txBox="1">
            <a:spLocks noChangeArrowheads="1"/>
          </p:cNvSpPr>
          <p:nvPr/>
        </p:nvSpPr>
        <p:spPr bwMode="auto">
          <a:xfrm>
            <a:off x="2562225" y="3368675"/>
            <a:ext cx="2968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600" b="1" dirty="0">
                <a:latin typeface="Calibri" panose="020F0502020204030204" pitchFamily="34" charset="0"/>
              </a:rPr>
              <a:t>3</a:t>
            </a:r>
          </a:p>
        </p:txBody>
      </p:sp>
      <p:sp>
        <p:nvSpPr>
          <p:cNvPr id="50203" name="Text Box 34"/>
          <p:cNvSpPr txBox="1">
            <a:spLocks noChangeArrowheads="1"/>
          </p:cNvSpPr>
          <p:nvPr/>
        </p:nvSpPr>
        <p:spPr bwMode="auto">
          <a:xfrm>
            <a:off x="3092450" y="2930525"/>
            <a:ext cx="2968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600" b="1" dirty="0">
                <a:latin typeface="Calibri" panose="020F0502020204030204" pitchFamily="34" charset="0"/>
              </a:rPr>
              <a:t>4</a:t>
            </a:r>
          </a:p>
        </p:txBody>
      </p:sp>
      <p:sp>
        <p:nvSpPr>
          <p:cNvPr id="50204" name="Text Box 35"/>
          <p:cNvSpPr txBox="1">
            <a:spLocks noChangeArrowheads="1"/>
          </p:cNvSpPr>
          <p:nvPr/>
        </p:nvSpPr>
        <p:spPr bwMode="auto">
          <a:xfrm>
            <a:off x="4132263" y="2960688"/>
            <a:ext cx="2968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600" b="1" dirty="0">
                <a:latin typeface="Calibri" panose="020F0502020204030204" pitchFamily="34" charset="0"/>
              </a:rPr>
              <a:t>5</a:t>
            </a:r>
          </a:p>
        </p:txBody>
      </p:sp>
      <p:sp>
        <p:nvSpPr>
          <p:cNvPr id="50205" name="Text Box 36"/>
          <p:cNvSpPr txBox="1">
            <a:spLocks noChangeArrowheads="1"/>
          </p:cNvSpPr>
          <p:nvPr/>
        </p:nvSpPr>
        <p:spPr bwMode="auto">
          <a:xfrm>
            <a:off x="5908675" y="2963863"/>
            <a:ext cx="2968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600" b="1" dirty="0">
                <a:latin typeface="Calibri" panose="020F0502020204030204" pitchFamily="34" charset="0"/>
              </a:rPr>
              <a:t>6</a:t>
            </a:r>
          </a:p>
        </p:txBody>
      </p:sp>
      <p:sp>
        <p:nvSpPr>
          <p:cNvPr id="50206" name="Text Box 37"/>
          <p:cNvSpPr txBox="1">
            <a:spLocks noChangeArrowheads="1"/>
          </p:cNvSpPr>
          <p:nvPr/>
        </p:nvSpPr>
        <p:spPr bwMode="auto">
          <a:xfrm>
            <a:off x="6416675" y="3041650"/>
            <a:ext cx="2968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600" b="1" dirty="0">
                <a:latin typeface="Calibri" panose="020F0502020204030204" pitchFamily="34" charset="0"/>
              </a:rPr>
              <a:t>7</a:t>
            </a:r>
          </a:p>
        </p:txBody>
      </p:sp>
      <p:sp>
        <p:nvSpPr>
          <p:cNvPr id="50207" name="Text Box 38"/>
          <p:cNvSpPr txBox="1">
            <a:spLocks noChangeArrowheads="1"/>
          </p:cNvSpPr>
          <p:nvPr/>
        </p:nvSpPr>
        <p:spPr bwMode="auto">
          <a:xfrm>
            <a:off x="7935913" y="3105150"/>
            <a:ext cx="311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600" b="1" dirty="0">
                <a:latin typeface="Calibri" panose="020F0502020204030204" pitchFamily="34" charset="0"/>
              </a:rPr>
              <a:t>8</a:t>
            </a:r>
          </a:p>
        </p:txBody>
      </p:sp>
      <p:sp>
        <p:nvSpPr>
          <p:cNvPr id="50208" name="Text Box 39"/>
          <p:cNvSpPr txBox="1">
            <a:spLocks noChangeArrowheads="1"/>
          </p:cNvSpPr>
          <p:nvPr/>
        </p:nvSpPr>
        <p:spPr bwMode="auto">
          <a:xfrm>
            <a:off x="8318500" y="3819525"/>
            <a:ext cx="2968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600" b="1" dirty="0">
                <a:latin typeface="Calibri" panose="020F0502020204030204" pitchFamily="34" charset="0"/>
              </a:rPr>
              <a:t>9</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p:cNvSpPr>
            <a:spLocks noGrp="1" noChangeArrowheads="1"/>
          </p:cNvSpPr>
          <p:nvPr>
            <p:ph type="title"/>
          </p:nvPr>
        </p:nvSpPr>
        <p:spPr>
          <a:xfrm>
            <a:off x="2324100" y="152400"/>
            <a:ext cx="5321300" cy="469900"/>
          </a:xfrm>
        </p:spPr>
        <p:txBody>
          <a:bodyPr/>
          <a:lstStyle/>
          <a:p>
            <a:pPr>
              <a:defRPr/>
            </a:pPr>
            <a:r>
              <a:rPr lang="fr-FR"/>
              <a:t>Le plateau projet</a:t>
            </a:r>
          </a:p>
        </p:txBody>
      </p:sp>
      <p:pic>
        <p:nvPicPr>
          <p:cNvPr id="51414" name="Picture 214" descr="C:\Users\BertrandS\Downloads\iStock_000011053676_Medium.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4820"/>
          <a:stretch/>
        </p:blipFill>
        <p:spPr bwMode="auto">
          <a:xfrm>
            <a:off x="1677989" y="973138"/>
            <a:ext cx="2995805" cy="1913882"/>
          </a:xfrm>
          <a:prstGeom prst="rect">
            <a:avLst/>
          </a:prstGeom>
          <a:noFill/>
          <a:extLst>
            <a:ext uri="{909E8E84-426E-40DD-AFC4-6F175D3DCCD1}">
              <a14:hiddenFill xmlns:a14="http://schemas.microsoft.com/office/drawing/2010/main">
                <a:solidFill>
                  <a:srgbClr val="FFFFFF"/>
                </a:solidFill>
              </a14:hiddenFill>
            </a:ext>
          </a:extLst>
        </p:spPr>
      </p:pic>
      <p:pic>
        <p:nvPicPr>
          <p:cNvPr id="51423" name="Picture 223" descr="C:\Users\BertrandS\Desktop\Nouveau dossier\iStock_000034440596_Medium.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43808" y="3429000"/>
            <a:ext cx="4410273" cy="2937585"/>
          </a:xfrm>
          <a:prstGeom prst="rect">
            <a:avLst/>
          </a:prstGeom>
          <a:noFill/>
          <a:extLst>
            <a:ext uri="{909E8E84-426E-40DD-AFC4-6F175D3DCCD1}">
              <a14:hiddenFill xmlns:a14="http://schemas.microsoft.com/office/drawing/2010/main">
                <a:solidFill>
                  <a:srgbClr val="FFFFFF"/>
                </a:solidFill>
              </a14:hiddenFill>
            </a:ext>
          </a:extLst>
        </p:spPr>
      </p:pic>
      <p:sp>
        <p:nvSpPr>
          <p:cNvPr id="51217" name="AutoShape 181"/>
          <p:cNvSpPr>
            <a:spLocks noChangeArrowheads="1"/>
          </p:cNvSpPr>
          <p:nvPr/>
        </p:nvSpPr>
        <p:spPr bwMode="auto">
          <a:xfrm>
            <a:off x="1419820" y="779258"/>
            <a:ext cx="4952380" cy="2217693"/>
          </a:xfrm>
          <a:prstGeom prst="roundRect">
            <a:avLst>
              <a:gd name="adj" fmla="val 16667"/>
            </a:avLst>
          </a:prstGeom>
          <a:noFill/>
          <a:ln w="9525">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dirty="0">
              <a:latin typeface="Calibri" panose="020F0502020204030204" pitchFamily="34" charset="0"/>
            </a:endParaRPr>
          </a:p>
        </p:txBody>
      </p:sp>
      <p:sp>
        <p:nvSpPr>
          <p:cNvPr id="51218" name="Text Box 182"/>
          <p:cNvSpPr txBox="1">
            <a:spLocks noChangeArrowheads="1"/>
          </p:cNvSpPr>
          <p:nvPr/>
        </p:nvSpPr>
        <p:spPr bwMode="auto">
          <a:xfrm>
            <a:off x="5148064" y="926354"/>
            <a:ext cx="1555750" cy="338137"/>
          </a:xfrm>
          <a:prstGeom prst="rect">
            <a:avLst/>
          </a:prstGeom>
          <a:solidFill>
            <a:srgbClr val="FFFF66"/>
          </a:solidFill>
          <a:ln w="9525">
            <a:solidFill>
              <a:schemeClr val="bg2"/>
            </a:solidFill>
            <a:miter lim="800000"/>
            <a:headEnd/>
            <a:tailEnd/>
          </a:ln>
        </p:spPr>
        <p:txBody>
          <a:bodyPr wrap="none"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600" dirty="0">
                <a:solidFill>
                  <a:schemeClr val="tx1"/>
                </a:solidFill>
                <a:latin typeface="Calibri" panose="020F0502020204030204" pitchFamily="34" charset="0"/>
              </a:rPr>
              <a:t>Bureaux séparés</a:t>
            </a:r>
          </a:p>
        </p:txBody>
      </p:sp>
      <p:sp>
        <p:nvSpPr>
          <p:cNvPr id="189" name="AutoShape 181"/>
          <p:cNvSpPr>
            <a:spLocks noChangeArrowheads="1"/>
          </p:cNvSpPr>
          <p:nvPr/>
        </p:nvSpPr>
        <p:spPr bwMode="auto">
          <a:xfrm>
            <a:off x="2572754" y="3212976"/>
            <a:ext cx="5459202" cy="3312368"/>
          </a:xfrm>
          <a:prstGeom prst="roundRect">
            <a:avLst>
              <a:gd name="adj" fmla="val 16667"/>
            </a:avLst>
          </a:prstGeom>
          <a:noFill/>
          <a:ln w="9525">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dirty="0">
              <a:latin typeface="Calibri" panose="020F0502020204030204" pitchFamily="34" charset="0"/>
            </a:endParaRPr>
          </a:p>
        </p:txBody>
      </p:sp>
      <p:sp>
        <p:nvSpPr>
          <p:cNvPr id="51379" name="Text Box 16"/>
          <p:cNvSpPr txBox="1">
            <a:spLocks noChangeArrowheads="1"/>
          </p:cNvSpPr>
          <p:nvPr/>
        </p:nvSpPr>
        <p:spPr bwMode="auto">
          <a:xfrm>
            <a:off x="7352506" y="3429000"/>
            <a:ext cx="1358900" cy="338138"/>
          </a:xfrm>
          <a:prstGeom prst="rect">
            <a:avLst/>
          </a:prstGeom>
          <a:solidFill>
            <a:srgbClr val="FFFF66"/>
          </a:solidFill>
          <a:ln w="9525">
            <a:solidFill>
              <a:schemeClr val="bg2"/>
            </a:solidFill>
            <a:miter lim="800000"/>
            <a:headEnd/>
            <a:tailEnd/>
          </a:ln>
        </p:spPr>
        <p:txBody>
          <a:bodyPr wrap="none"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600" dirty="0">
                <a:solidFill>
                  <a:schemeClr val="tx1"/>
                </a:solidFill>
                <a:latin typeface="Calibri" panose="020F0502020204030204" pitchFamily="34" charset="0"/>
              </a:rPr>
              <a:t>Plateau projet</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noChangeArrowheads="1"/>
          </p:cNvSpPr>
          <p:nvPr>
            <p:ph type="title"/>
          </p:nvPr>
        </p:nvSpPr>
        <p:spPr>
          <a:xfrm>
            <a:off x="1282700" y="254000"/>
            <a:ext cx="7277100" cy="762000"/>
          </a:xfrm>
        </p:spPr>
        <p:txBody>
          <a:bodyPr/>
          <a:lstStyle/>
          <a:p>
            <a:pPr>
              <a:defRPr/>
            </a:pPr>
            <a:r>
              <a:rPr lang="fr-FR"/>
              <a:t>Comment motiver l'équipe ?</a:t>
            </a:r>
          </a:p>
        </p:txBody>
      </p:sp>
      <p:grpSp>
        <p:nvGrpSpPr>
          <p:cNvPr id="2" name="Group 8"/>
          <p:cNvGrpSpPr>
            <a:grpSpLocks/>
          </p:cNvGrpSpPr>
          <p:nvPr/>
        </p:nvGrpSpPr>
        <p:grpSpPr bwMode="auto">
          <a:xfrm>
            <a:off x="635000" y="1460500"/>
            <a:ext cx="4787900" cy="1384300"/>
            <a:chOff x="568" y="920"/>
            <a:chExt cx="3016" cy="872"/>
          </a:xfrm>
        </p:grpSpPr>
        <p:sp>
          <p:nvSpPr>
            <p:cNvPr id="52257" name="Rectangle 10"/>
            <p:cNvSpPr>
              <a:spLocks noChangeArrowheads="1"/>
            </p:cNvSpPr>
            <p:nvPr/>
          </p:nvSpPr>
          <p:spPr bwMode="auto">
            <a:xfrm>
              <a:off x="768" y="1120"/>
              <a:ext cx="1720" cy="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pPr algn="l">
                <a:lnSpc>
                  <a:spcPct val="110000"/>
                </a:lnSpc>
                <a:spcBef>
                  <a:spcPct val="20000"/>
                </a:spcBef>
              </a:pPr>
              <a:r>
                <a:rPr lang="fr-FR" altLang="fr-FR" sz="1500" dirty="0">
                  <a:latin typeface="Calibri" panose="020F0502020204030204" pitchFamily="34" charset="0"/>
                </a:rPr>
                <a:t>Donner du sens au projet en montrant l'enjeu pour l'entreprise. </a:t>
              </a:r>
            </a:p>
          </p:txBody>
        </p:sp>
        <p:sp>
          <p:nvSpPr>
            <p:cNvPr id="52258" name="Rectangle 11"/>
            <p:cNvSpPr>
              <a:spLocks noChangeArrowheads="1"/>
            </p:cNvSpPr>
            <p:nvPr/>
          </p:nvSpPr>
          <p:spPr bwMode="auto">
            <a:xfrm>
              <a:off x="640" y="976"/>
              <a:ext cx="2944" cy="816"/>
            </a:xfrm>
            <a:prstGeom prst="rect">
              <a:avLst/>
            </a:prstGeom>
            <a:noFill/>
            <a:ln w="9525">
              <a:solidFill>
                <a:srgbClr val="5F5F5F"/>
              </a:solidFill>
              <a:prstDash val="lgDash"/>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dirty="0">
                <a:latin typeface="Calibri" panose="020F0502020204030204" pitchFamily="34" charset="0"/>
              </a:endParaRPr>
            </a:p>
          </p:txBody>
        </p:sp>
        <p:sp>
          <p:nvSpPr>
            <p:cNvPr id="52259" name="Oval 12"/>
            <p:cNvSpPr>
              <a:spLocks noChangeArrowheads="1"/>
            </p:cNvSpPr>
            <p:nvPr/>
          </p:nvSpPr>
          <p:spPr bwMode="auto">
            <a:xfrm>
              <a:off x="568" y="920"/>
              <a:ext cx="208" cy="208"/>
            </a:xfrm>
            <a:prstGeom prst="ellipse">
              <a:avLst/>
            </a:prstGeom>
            <a:solidFill>
              <a:srgbClr val="FFFF66"/>
            </a:solidFill>
            <a:ln w="9525">
              <a:solidFill>
                <a:schemeClr val="bg2"/>
              </a:solidFill>
              <a:round/>
              <a:headEnd/>
              <a:tailEnd/>
            </a:ln>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500" b="1" dirty="0">
                  <a:latin typeface="Calibri" panose="020F0502020204030204" pitchFamily="34" charset="0"/>
                </a:rPr>
                <a:t>1</a:t>
              </a:r>
            </a:p>
          </p:txBody>
        </p:sp>
      </p:grpSp>
      <p:grpSp>
        <p:nvGrpSpPr>
          <p:cNvPr id="3" name="Group 13"/>
          <p:cNvGrpSpPr>
            <a:grpSpLocks/>
          </p:cNvGrpSpPr>
          <p:nvPr/>
        </p:nvGrpSpPr>
        <p:grpSpPr bwMode="auto">
          <a:xfrm>
            <a:off x="5575300" y="1422400"/>
            <a:ext cx="3035300" cy="2743200"/>
            <a:chOff x="3512" y="896"/>
            <a:chExt cx="1912" cy="1728"/>
          </a:xfrm>
        </p:grpSpPr>
        <p:sp>
          <p:nvSpPr>
            <p:cNvPr id="52253" name="Rectangle 15"/>
            <p:cNvSpPr>
              <a:spLocks noChangeArrowheads="1"/>
            </p:cNvSpPr>
            <p:nvPr/>
          </p:nvSpPr>
          <p:spPr bwMode="auto">
            <a:xfrm>
              <a:off x="3584" y="1316"/>
              <a:ext cx="1020" cy="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pPr algn="l">
                <a:lnSpc>
                  <a:spcPct val="110000"/>
                </a:lnSpc>
                <a:spcBef>
                  <a:spcPct val="20000"/>
                </a:spcBef>
              </a:pPr>
              <a:r>
                <a:rPr lang="fr-FR" altLang="fr-FR" sz="1500" dirty="0">
                  <a:latin typeface="Calibri" panose="020F0502020204030204" pitchFamily="34" charset="0"/>
                </a:rPr>
                <a:t>Confier à chaque</a:t>
              </a:r>
              <a:br>
                <a:rPr lang="fr-FR" altLang="fr-FR" sz="1500" dirty="0">
                  <a:latin typeface="Calibri" panose="020F0502020204030204" pitchFamily="34" charset="0"/>
                </a:rPr>
              </a:br>
              <a:r>
                <a:rPr lang="fr-FR" altLang="fr-FR" sz="1500" dirty="0">
                  <a:latin typeface="Calibri" panose="020F0502020204030204" pitchFamily="34" charset="0"/>
                </a:rPr>
                <a:t>équipier des</a:t>
              </a:r>
              <a:br>
                <a:rPr lang="fr-FR" altLang="fr-FR" sz="1500" dirty="0">
                  <a:latin typeface="Calibri" panose="020F0502020204030204" pitchFamily="34" charset="0"/>
                </a:rPr>
              </a:br>
              <a:r>
                <a:rPr lang="fr-FR" altLang="fr-FR" sz="1500" dirty="0">
                  <a:latin typeface="Calibri" panose="020F0502020204030204" pitchFamily="34" charset="0"/>
                </a:rPr>
                <a:t>missions qu'il peut accomplir </a:t>
              </a:r>
              <a:br>
                <a:rPr lang="fr-FR" altLang="fr-FR" sz="1500" dirty="0">
                  <a:latin typeface="Calibri" panose="020F0502020204030204" pitchFamily="34" charset="0"/>
                </a:rPr>
              </a:br>
              <a:r>
                <a:rPr lang="fr-FR" altLang="fr-FR" sz="1500" dirty="0">
                  <a:latin typeface="Calibri" panose="020F0502020204030204" pitchFamily="34" charset="0"/>
                </a:rPr>
                <a:t>et lui apporter son soutien</a:t>
              </a:r>
            </a:p>
          </p:txBody>
        </p:sp>
        <p:sp>
          <p:nvSpPr>
            <p:cNvPr id="52254" name="Rectangle 16"/>
            <p:cNvSpPr>
              <a:spLocks noChangeArrowheads="1"/>
            </p:cNvSpPr>
            <p:nvPr/>
          </p:nvSpPr>
          <p:spPr bwMode="auto">
            <a:xfrm>
              <a:off x="3560" y="1000"/>
              <a:ext cx="1864" cy="1624"/>
            </a:xfrm>
            <a:prstGeom prst="rect">
              <a:avLst/>
            </a:prstGeom>
            <a:noFill/>
            <a:ln w="9525">
              <a:solidFill>
                <a:srgbClr val="5F5F5F"/>
              </a:solidFill>
              <a:prstDash val="lgDash"/>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dirty="0">
                <a:latin typeface="Calibri" panose="020F0502020204030204" pitchFamily="34" charset="0"/>
              </a:endParaRPr>
            </a:p>
          </p:txBody>
        </p:sp>
        <p:sp>
          <p:nvSpPr>
            <p:cNvPr id="52255" name="Oval 17"/>
            <p:cNvSpPr>
              <a:spLocks noChangeArrowheads="1"/>
            </p:cNvSpPr>
            <p:nvPr/>
          </p:nvSpPr>
          <p:spPr bwMode="auto">
            <a:xfrm>
              <a:off x="3512" y="896"/>
              <a:ext cx="208" cy="208"/>
            </a:xfrm>
            <a:prstGeom prst="ellipse">
              <a:avLst/>
            </a:prstGeom>
            <a:solidFill>
              <a:srgbClr val="FFFF66"/>
            </a:solidFill>
            <a:ln w="9525">
              <a:solidFill>
                <a:schemeClr val="bg2"/>
              </a:solidFill>
              <a:round/>
              <a:headEnd/>
              <a:tailEnd/>
            </a:ln>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500" b="1" dirty="0">
                  <a:latin typeface="Calibri" panose="020F0502020204030204" pitchFamily="34" charset="0"/>
                </a:rPr>
                <a:t>3</a:t>
              </a:r>
            </a:p>
          </p:txBody>
        </p:sp>
      </p:grpSp>
      <p:grpSp>
        <p:nvGrpSpPr>
          <p:cNvPr id="4" name="Group 18"/>
          <p:cNvGrpSpPr>
            <a:grpSpLocks/>
          </p:cNvGrpSpPr>
          <p:nvPr/>
        </p:nvGrpSpPr>
        <p:grpSpPr bwMode="auto">
          <a:xfrm>
            <a:off x="660400" y="4305300"/>
            <a:ext cx="2768600" cy="2057400"/>
            <a:chOff x="416" y="2712"/>
            <a:chExt cx="1744" cy="1296"/>
          </a:xfrm>
        </p:grpSpPr>
        <p:sp>
          <p:nvSpPr>
            <p:cNvPr id="52249" name="Rectangle 20"/>
            <p:cNvSpPr>
              <a:spLocks noChangeArrowheads="1"/>
            </p:cNvSpPr>
            <p:nvPr/>
          </p:nvSpPr>
          <p:spPr bwMode="auto">
            <a:xfrm>
              <a:off x="544" y="3458"/>
              <a:ext cx="1600"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pPr algn="l">
                <a:lnSpc>
                  <a:spcPct val="110000"/>
                </a:lnSpc>
                <a:spcBef>
                  <a:spcPct val="20000"/>
                </a:spcBef>
              </a:pPr>
              <a:r>
                <a:rPr lang="fr-FR" altLang="fr-FR" sz="1500" dirty="0">
                  <a:latin typeface="Calibri" panose="020F0502020204030204" pitchFamily="34" charset="0"/>
                </a:rPr>
                <a:t>Faire le point régulièrement sur l'avancement du projet, ses difficultés, ses progrès.</a:t>
              </a:r>
            </a:p>
          </p:txBody>
        </p:sp>
        <p:sp>
          <p:nvSpPr>
            <p:cNvPr id="52250" name="Rectangle 21"/>
            <p:cNvSpPr>
              <a:spLocks noChangeArrowheads="1"/>
            </p:cNvSpPr>
            <p:nvPr/>
          </p:nvSpPr>
          <p:spPr bwMode="auto">
            <a:xfrm>
              <a:off x="472" y="2744"/>
              <a:ext cx="1688" cy="1264"/>
            </a:xfrm>
            <a:prstGeom prst="rect">
              <a:avLst/>
            </a:prstGeom>
            <a:noFill/>
            <a:ln w="9525">
              <a:solidFill>
                <a:srgbClr val="5F5F5F"/>
              </a:solidFill>
              <a:prstDash val="lgDash"/>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dirty="0">
                <a:latin typeface="Calibri" panose="020F0502020204030204" pitchFamily="34" charset="0"/>
              </a:endParaRPr>
            </a:p>
          </p:txBody>
        </p:sp>
        <p:sp>
          <p:nvSpPr>
            <p:cNvPr id="52251" name="Oval 22"/>
            <p:cNvSpPr>
              <a:spLocks noChangeArrowheads="1"/>
            </p:cNvSpPr>
            <p:nvPr/>
          </p:nvSpPr>
          <p:spPr bwMode="auto">
            <a:xfrm>
              <a:off x="416" y="2712"/>
              <a:ext cx="208" cy="208"/>
            </a:xfrm>
            <a:prstGeom prst="ellipse">
              <a:avLst/>
            </a:prstGeom>
            <a:solidFill>
              <a:srgbClr val="FFFF66"/>
            </a:solidFill>
            <a:ln w="9525">
              <a:solidFill>
                <a:schemeClr val="bg2"/>
              </a:solidFill>
              <a:round/>
              <a:headEnd/>
              <a:tailEnd/>
            </a:ln>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500" b="1" dirty="0">
                  <a:latin typeface="Calibri" panose="020F0502020204030204" pitchFamily="34" charset="0"/>
                </a:rPr>
                <a:t>4</a:t>
              </a:r>
            </a:p>
          </p:txBody>
        </p:sp>
      </p:grpSp>
      <p:grpSp>
        <p:nvGrpSpPr>
          <p:cNvPr id="5" name="Group 23"/>
          <p:cNvGrpSpPr>
            <a:grpSpLocks/>
          </p:cNvGrpSpPr>
          <p:nvPr/>
        </p:nvGrpSpPr>
        <p:grpSpPr bwMode="auto">
          <a:xfrm>
            <a:off x="3581400" y="4305300"/>
            <a:ext cx="5092700" cy="2292350"/>
            <a:chOff x="2256" y="2712"/>
            <a:chExt cx="3208" cy="1444"/>
          </a:xfrm>
        </p:grpSpPr>
        <p:sp>
          <p:nvSpPr>
            <p:cNvPr id="52246" name="Rectangle 25"/>
            <p:cNvSpPr>
              <a:spLocks noChangeArrowheads="1"/>
            </p:cNvSpPr>
            <p:nvPr/>
          </p:nvSpPr>
          <p:spPr bwMode="auto">
            <a:xfrm>
              <a:off x="3376" y="2770"/>
              <a:ext cx="2088" cy="1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accent2"/>
                  </a:solidFill>
                  <a:latin typeface="Arial" charset="0"/>
                </a:defRPr>
              </a:lvl1pPr>
              <a:lvl2pPr marL="4762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pPr algn="l">
                <a:lnSpc>
                  <a:spcPct val="110000"/>
                </a:lnSpc>
                <a:spcBef>
                  <a:spcPct val="20000"/>
                </a:spcBef>
              </a:pPr>
              <a:r>
                <a:rPr lang="fr-FR" altLang="fr-FR" sz="1500" dirty="0">
                  <a:latin typeface="Calibri" panose="020F0502020204030204" pitchFamily="34" charset="0"/>
                </a:rPr>
                <a:t>Appliquer au quotidien des pratiques </a:t>
              </a:r>
              <a:br>
                <a:rPr lang="fr-FR" altLang="fr-FR" sz="1500" dirty="0">
                  <a:latin typeface="Calibri" panose="020F0502020204030204" pitchFamily="34" charset="0"/>
                </a:rPr>
              </a:br>
              <a:r>
                <a:rPr lang="fr-FR" altLang="fr-FR" sz="1500" dirty="0">
                  <a:latin typeface="Calibri" panose="020F0502020204030204" pitchFamily="34" charset="0"/>
                </a:rPr>
                <a:t>qui renforcent l'esprit d'équipe :</a:t>
              </a:r>
            </a:p>
            <a:p>
              <a:pPr algn="l">
                <a:lnSpc>
                  <a:spcPct val="110000"/>
                </a:lnSpc>
                <a:spcBef>
                  <a:spcPct val="20000"/>
                </a:spcBef>
              </a:pPr>
              <a:r>
                <a:rPr lang="fr-FR" altLang="fr-FR" sz="1500" dirty="0">
                  <a:latin typeface="Calibri" panose="020F0502020204030204" pitchFamily="34" charset="0"/>
                </a:rPr>
                <a:t>	- Solidarité</a:t>
              </a:r>
            </a:p>
            <a:p>
              <a:pPr algn="l">
                <a:lnSpc>
                  <a:spcPct val="110000"/>
                </a:lnSpc>
                <a:spcBef>
                  <a:spcPct val="20000"/>
                </a:spcBef>
              </a:pPr>
              <a:r>
                <a:rPr lang="fr-FR" altLang="fr-FR" sz="1500" dirty="0">
                  <a:latin typeface="Calibri" panose="020F0502020204030204" pitchFamily="34" charset="0"/>
                </a:rPr>
                <a:t>	- Respect de l'autre</a:t>
              </a:r>
            </a:p>
            <a:p>
              <a:pPr algn="l">
                <a:lnSpc>
                  <a:spcPct val="110000"/>
                </a:lnSpc>
                <a:spcBef>
                  <a:spcPct val="20000"/>
                </a:spcBef>
              </a:pPr>
              <a:r>
                <a:rPr lang="fr-FR" altLang="fr-FR" sz="1500" dirty="0">
                  <a:latin typeface="Calibri" panose="020F0502020204030204" pitchFamily="34" charset="0"/>
                </a:rPr>
                <a:t>	- Confiance</a:t>
              </a:r>
            </a:p>
            <a:p>
              <a:pPr algn="l">
                <a:lnSpc>
                  <a:spcPct val="110000"/>
                </a:lnSpc>
                <a:spcBef>
                  <a:spcPct val="20000"/>
                </a:spcBef>
              </a:pPr>
              <a:r>
                <a:rPr lang="fr-FR" altLang="fr-FR" sz="1500" dirty="0">
                  <a:latin typeface="Calibri" panose="020F0502020204030204" pitchFamily="34" charset="0"/>
                </a:rPr>
                <a:t>	- Ambiance conviviale</a:t>
              </a:r>
            </a:p>
            <a:p>
              <a:pPr algn="l">
                <a:lnSpc>
                  <a:spcPct val="110000"/>
                </a:lnSpc>
                <a:spcBef>
                  <a:spcPct val="20000"/>
                </a:spcBef>
              </a:pPr>
              <a:r>
                <a:rPr lang="fr-FR" altLang="fr-FR" sz="1500" dirty="0">
                  <a:latin typeface="Calibri" panose="020F0502020204030204" pitchFamily="34" charset="0"/>
                </a:rPr>
                <a:t>	- Reconnaissance</a:t>
              </a:r>
            </a:p>
          </p:txBody>
        </p:sp>
        <p:sp>
          <p:nvSpPr>
            <p:cNvPr id="52247" name="Rectangle 26"/>
            <p:cNvSpPr>
              <a:spLocks noChangeArrowheads="1"/>
            </p:cNvSpPr>
            <p:nvPr/>
          </p:nvSpPr>
          <p:spPr bwMode="auto">
            <a:xfrm>
              <a:off x="2304" y="2744"/>
              <a:ext cx="3136" cy="1412"/>
            </a:xfrm>
            <a:prstGeom prst="rect">
              <a:avLst/>
            </a:prstGeom>
            <a:noFill/>
            <a:ln w="9525">
              <a:solidFill>
                <a:srgbClr val="5F5F5F"/>
              </a:solidFill>
              <a:prstDash val="lgDash"/>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dirty="0">
                <a:latin typeface="Calibri" panose="020F0502020204030204" pitchFamily="34" charset="0"/>
              </a:endParaRPr>
            </a:p>
          </p:txBody>
        </p:sp>
        <p:sp>
          <p:nvSpPr>
            <p:cNvPr id="52248" name="Oval 27"/>
            <p:cNvSpPr>
              <a:spLocks noChangeArrowheads="1"/>
            </p:cNvSpPr>
            <p:nvPr/>
          </p:nvSpPr>
          <p:spPr bwMode="auto">
            <a:xfrm>
              <a:off x="2256" y="2712"/>
              <a:ext cx="208" cy="208"/>
            </a:xfrm>
            <a:prstGeom prst="ellipse">
              <a:avLst/>
            </a:prstGeom>
            <a:solidFill>
              <a:srgbClr val="FFFF66"/>
            </a:solidFill>
            <a:ln w="9525">
              <a:solidFill>
                <a:schemeClr val="bg2"/>
              </a:solidFill>
              <a:round/>
              <a:headEnd/>
              <a:tailEnd/>
            </a:ln>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500" b="1" dirty="0">
                  <a:latin typeface="Calibri" panose="020F0502020204030204" pitchFamily="34" charset="0"/>
                </a:rPr>
                <a:t>5</a:t>
              </a:r>
            </a:p>
          </p:txBody>
        </p:sp>
      </p:grpSp>
      <p:grpSp>
        <p:nvGrpSpPr>
          <p:cNvPr id="6" name="Group 28"/>
          <p:cNvGrpSpPr>
            <a:grpSpLocks/>
          </p:cNvGrpSpPr>
          <p:nvPr/>
        </p:nvGrpSpPr>
        <p:grpSpPr bwMode="auto">
          <a:xfrm>
            <a:off x="1574800" y="2908300"/>
            <a:ext cx="3835400" cy="1270000"/>
            <a:chOff x="992" y="1832"/>
            <a:chExt cx="2416" cy="800"/>
          </a:xfrm>
        </p:grpSpPr>
        <p:sp>
          <p:nvSpPr>
            <p:cNvPr id="52242" name="Rectangle 30"/>
            <p:cNvSpPr>
              <a:spLocks noChangeArrowheads="1"/>
            </p:cNvSpPr>
            <p:nvPr/>
          </p:nvSpPr>
          <p:spPr bwMode="auto">
            <a:xfrm>
              <a:off x="1072" y="1872"/>
              <a:ext cx="2336" cy="760"/>
            </a:xfrm>
            <a:prstGeom prst="rect">
              <a:avLst/>
            </a:prstGeom>
            <a:noFill/>
            <a:ln w="9525">
              <a:solidFill>
                <a:srgbClr val="5F5F5F"/>
              </a:solidFill>
              <a:prstDash val="lgDash"/>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dirty="0">
                <a:latin typeface="Calibri" panose="020F0502020204030204" pitchFamily="34" charset="0"/>
              </a:endParaRPr>
            </a:p>
          </p:txBody>
        </p:sp>
        <p:sp>
          <p:nvSpPr>
            <p:cNvPr id="52243" name="Oval 31"/>
            <p:cNvSpPr>
              <a:spLocks noChangeArrowheads="1"/>
            </p:cNvSpPr>
            <p:nvPr/>
          </p:nvSpPr>
          <p:spPr bwMode="auto">
            <a:xfrm>
              <a:off x="992" y="1832"/>
              <a:ext cx="208" cy="208"/>
            </a:xfrm>
            <a:prstGeom prst="ellipse">
              <a:avLst/>
            </a:prstGeom>
            <a:solidFill>
              <a:srgbClr val="FFFF66"/>
            </a:solidFill>
            <a:ln w="9525">
              <a:solidFill>
                <a:schemeClr val="bg2"/>
              </a:solidFill>
              <a:round/>
              <a:headEnd/>
              <a:tailEnd/>
            </a:ln>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500" b="1" dirty="0">
                  <a:latin typeface="Calibri" panose="020F0502020204030204" pitchFamily="34" charset="0"/>
                </a:rPr>
                <a:t>2</a:t>
              </a:r>
            </a:p>
          </p:txBody>
        </p:sp>
        <p:sp>
          <p:nvSpPr>
            <p:cNvPr id="52244" name="Text Box 32"/>
            <p:cNvSpPr txBox="1">
              <a:spLocks noChangeArrowheads="1"/>
            </p:cNvSpPr>
            <p:nvPr/>
          </p:nvSpPr>
          <p:spPr bwMode="auto">
            <a:xfrm>
              <a:off x="1172" y="2019"/>
              <a:ext cx="1289" cy="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pPr algn="l"/>
              <a:r>
                <a:rPr lang="fr-FR" altLang="fr-FR" sz="1500" dirty="0">
                  <a:latin typeface="Calibri" panose="020F0502020204030204" pitchFamily="34" charset="0"/>
                </a:rPr>
                <a:t>Fixer à l'équipe des objectifs précis et des règles du jeu claires</a:t>
              </a:r>
              <a:endParaRPr lang="fr-FR" altLang="fr-FR" sz="1500" dirty="0">
                <a:solidFill>
                  <a:schemeClr val="tx1"/>
                </a:solidFill>
                <a:latin typeface="Times New Roman" pitchFamily="18" charset="0"/>
              </a:endParaRPr>
            </a:p>
          </p:txBody>
        </p:sp>
      </p:grpSp>
      <p:pic>
        <p:nvPicPr>
          <p:cNvPr id="52312" name="Picture 88" descr="C:\Users\BertrandS\Downloads\iStock_000026143512_Medium.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3454" y="1722467"/>
            <a:ext cx="1428586" cy="1011987"/>
          </a:xfrm>
          <a:prstGeom prst="rect">
            <a:avLst/>
          </a:prstGeom>
          <a:noFill/>
          <a:extLst>
            <a:ext uri="{909E8E84-426E-40DD-AFC4-6F175D3DCCD1}">
              <a14:hiddenFill xmlns:a14="http://schemas.microsoft.com/office/drawing/2010/main">
                <a:solidFill>
                  <a:srgbClr val="FFFFFF"/>
                </a:solidFill>
              </a14:hiddenFill>
            </a:ext>
          </a:extLst>
        </p:spPr>
      </p:pic>
      <p:pic>
        <p:nvPicPr>
          <p:cNvPr id="52334" name="Picture 110" descr="C:\Users\BertrandS\Dropbox\Jeux\00. CONCEPTION DES JEUX\photos\Réunions 17\iStock_000039745404_Medium.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31465" y="4470400"/>
            <a:ext cx="1530265" cy="1019175"/>
          </a:xfrm>
          <a:prstGeom prst="rect">
            <a:avLst/>
          </a:prstGeom>
          <a:noFill/>
          <a:extLst>
            <a:ext uri="{909E8E84-426E-40DD-AFC4-6F175D3DCCD1}">
              <a14:hiddenFill xmlns:a14="http://schemas.microsoft.com/office/drawing/2010/main">
                <a:solidFill>
                  <a:srgbClr val="FFFFFF"/>
                </a:solidFill>
              </a14:hiddenFill>
            </a:ext>
          </a:extLst>
        </p:spPr>
      </p:pic>
      <p:pic>
        <p:nvPicPr>
          <p:cNvPr id="52336" name="Picture 112" descr="C:\Users\BertrandS\Dropbox\Jeux\00. CONCEPTION DES JEUX\photos\Réunions 17\iStock_000011593711_Medium.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73783" y="5012595"/>
            <a:ext cx="2210385" cy="1472288"/>
          </a:xfrm>
          <a:prstGeom prst="rect">
            <a:avLst/>
          </a:prstGeom>
          <a:noFill/>
          <a:extLst>
            <a:ext uri="{909E8E84-426E-40DD-AFC4-6F175D3DCCD1}">
              <a14:hiddenFill xmlns:a14="http://schemas.microsoft.com/office/drawing/2010/main">
                <a:solidFill>
                  <a:srgbClr val="FFFFFF"/>
                </a:solidFill>
              </a14:hiddenFill>
            </a:ext>
          </a:extLst>
        </p:spPr>
      </p:pic>
      <p:pic>
        <p:nvPicPr>
          <p:cNvPr id="52337" name="Picture 113" descr="C:\Users\BertrandS\Dropbox\Jeux\00. CONCEPTION DES JEUX\photos\Bureau Un Homme 27\iStock_000012846387_Medium.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308850" y="1856423"/>
            <a:ext cx="1137443" cy="1710191"/>
          </a:xfrm>
          <a:prstGeom prst="rect">
            <a:avLst/>
          </a:prstGeom>
          <a:noFill/>
          <a:extLst>
            <a:ext uri="{909E8E84-426E-40DD-AFC4-6F175D3DCCD1}">
              <a14:hiddenFill xmlns:a14="http://schemas.microsoft.com/office/drawing/2010/main">
                <a:solidFill>
                  <a:srgbClr val="FFFFFF"/>
                </a:solidFill>
              </a14:hiddenFill>
            </a:ext>
          </a:extLst>
        </p:spPr>
      </p:pic>
      <p:pic>
        <p:nvPicPr>
          <p:cNvPr id="52362" name="Picture 138" descr="C:\Users\BertrandS\Dropbox\Jeux\00. CONCEPTION DES JEUX\photos\Réunions 17\iStock_000024569460_Medium.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771132" y="3073400"/>
            <a:ext cx="1506840" cy="100367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out)">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ox(out)">
                                      <p:cBhvr>
                                        <p:cTn id="12" dur="500"/>
                                        <p:tgtEl>
                                          <p:spTgt spid="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ox(out)">
                                      <p:cBhvr>
                                        <p:cTn id="17" dur="500"/>
                                        <p:tgtEl>
                                          <p:spTgt spid="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32"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ox(out)">
                                      <p:cBhvr>
                                        <p:cTn id="22" dur="500"/>
                                        <p:tgtEl>
                                          <p:spTgt spid="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32"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ox(out)">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
          <p:cNvSpPr>
            <a:spLocks noGrp="1" noChangeArrowheads="1"/>
          </p:cNvSpPr>
          <p:nvPr>
            <p:ph type="title"/>
          </p:nvPr>
        </p:nvSpPr>
        <p:spPr>
          <a:xfrm>
            <a:off x="1727200" y="241300"/>
            <a:ext cx="7073900" cy="431800"/>
          </a:xfrm>
        </p:spPr>
        <p:txBody>
          <a:bodyPr/>
          <a:lstStyle/>
          <a:p>
            <a:pPr algn="l">
              <a:defRPr/>
            </a:pPr>
            <a:r>
              <a:rPr lang="fr-FR" sz="2800"/>
              <a:t>Les théories classiques de la motivation</a:t>
            </a:r>
          </a:p>
        </p:txBody>
      </p:sp>
      <p:grpSp>
        <p:nvGrpSpPr>
          <p:cNvPr id="2" name="Group 8"/>
          <p:cNvGrpSpPr>
            <a:grpSpLocks/>
          </p:cNvGrpSpPr>
          <p:nvPr/>
        </p:nvGrpSpPr>
        <p:grpSpPr bwMode="auto">
          <a:xfrm>
            <a:off x="2800350" y="4660900"/>
            <a:ext cx="2686050" cy="644525"/>
            <a:chOff x="1764" y="2936"/>
            <a:chExt cx="1692" cy="406"/>
          </a:xfrm>
        </p:grpSpPr>
        <p:sp>
          <p:nvSpPr>
            <p:cNvPr id="53280" name="AutoShape 9"/>
            <p:cNvSpPr>
              <a:spLocks noChangeArrowheads="1"/>
            </p:cNvSpPr>
            <p:nvPr/>
          </p:nvSpPr>
          <p:spPr bwMode="auto">
            <a:xfrm flipV="1">
              <a:off x="1764" y="2936"/>
              <a:ext cx="1692" cy="406"/>
            </a:xfrm>
            <a:custGeom>
              <a:avLst/>
              <a:gdLst>
                <a:gd name="T0" fmla="*/ 1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745 w 21600"/>
                <a:gd name="T13" fmla="*/ 2767 h 21600"/>
                <a:gd name="T14" fmla="*/ 18855 w 21600"/>
                <a:gd name="T15" fmla="*/ 18833 h 21600"/>
              </a:gdLst>
              <a:ahLst/>
              <a:cxnLst>
                <a:cxn ang="T8">
                  <a:pos x="T0" y="T1"/>
                </a:cxn>
                <a:cxn ang="T9">
                  <a:pos x="T2" y="T3"/>
                </a:cxn>
                <a:cxn ang="T10">
                  <a:pos x="T4" y="T5"/>
                </a:cxn>
                <a:cxn ang="T11">
                  <a:pos x="T6" y="T7"/>
                </a:cxn>
              </a:cxnLst>
              <a:rect l="T12" t="T13" r="T14" b="T15"/>
              <a:pathLst>
                <a:path w="21600" h="21600">
                  <a:moveTo>
                    <a:pt x="0" y="0"/>
                  </a:moveTo>
                  <a:lnTo>
                    <a:pt x="1889" y="21600"/>
                  </a:lnTo>
                  <a:lnTo>
                    <a:pt x="19711" y="21600"/>
                  </a:lnTo>
                  <a:lnTo>
                    <a:pt x="21600" y="0"/>
                  </a:lnTo>
                  <a:close/>
                </a:path>
              </a:pathLst>
            </a:custGeom>
            <a:solidFill>
              <a:srgbClr val="FF6600"/>
            </a:solidFill>
            <a:ln w="9525">
              <a:solidFill>
                <a:schemeClr val="tx2"/>
              </a:solidFill>
              <a:miter lim="800000"/>
              <a:headEnd/>
              <a:tailEnd/>
            </a:ln>
          </p:spPr>
          <p:txBody>
            <a:bodyPr wrap="none" anchor="ctr"/>
            <a:lstStyle/>
            <a:p>
              <a:endParaRPr lang="fr-FR" dirty="0">
                <a:latin typeface="Calibri" panose="020F0502020204030204" pitchFamily="34" charset="0"/>
              </a:endParaRPr>
            </a:p>
          </p:txBody>
        </p:sp>
        <p:sp>
          <p:nvSpPr>
            <p:cNvPr id="53281" name="AutoShape 10"/>
            <p:cNvSpPr>
              <a:spLocks noChangeArrowheads="1"/>
            </p:cNvSpPr>
            <p:nvPr/>
          </p:nvSpPr>
          <p:spPr bwMode="auto">
            <a:xfrm>
              <a:off x="1966" y="3053"/>
              <a:ext cx="1288" cy="209"/>
            </a:xfrm>
            <a:prstGeom prst="roundRect">
              <a:avLst>
                <a:gd name="adj" fmla="val 16667"/>
              </a:avLst>
            </a:prstGeom>
            <a:solidFill>
              <a:srgbClr val="FFFF66"/>
            </a:solidFill>
            <a:ln w="9525">
              <a:solidFill>
                <a:schemeClr val="bg2"/>
              </a:solidFill>
              <a:round/>
              <a:headEnd/>
              <a:tailEnd/>
            </a:ln>
          </p:spPr>
          <p:txBody>
            <a:bodyPr wrap="none"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pPr>
                <a:lnSpc>
                  <a:spcPct val="90000"/>
                </a:lnSpc>
              </a:pPr>
              <a:r>
                <a:rPr lang="fr-FR" altLang="fr-FR" sz="1500" b="1" dirty="0">
                  <a:solidFill>
                    <a:schemeClr val="tx1"/>
                  </a:solidFill>
                  <a:latin typeface="Calibri" panose="020F0502020204030204" pitchFamily="34" charset="0"/>
                </a:rPr>
                <a:t>Besoins physiologiques</a:t>
              </a:r>
            </a:p>
          </p:txBody>
        </p:sp>
      </p:grpSp>
      <p:grpSp>
        <p:nvGrpSpPr>
          <p:cNvPr id="3" name="Group 11"/>
          <p:cNvGrpSpPr>
            <a:grpSpLocks/>
          </p:cNvGrpSpPr>
          <p:nvPr/>
        </p:nvGrpSpPr>
        <p:grpSpPr bwMode="auto">
          <a:xfrm>
            <a:off x="3055938" y="4017963"/>
            <a:ext cx="2174875" cy="609600"/>
            <a:chOff x="1925" y="2531"/>
            <a:chExt cx="1370" cy="384"/>
          </a:xfrm>
        </p:grpSpPr>
        <p:sp>
          <p:nvSpPr>
            <p:cNvPr id="53278" name="AutoShape 12"/>
            <p:cNvSpPr>
              <a:spLocks noChangeArrowheads="1"/>
            </p:cNvSpPr>
            <p:nvPr/>
          </p:nvSpPr>
          <p:spPr bwMode="auto">
            <a:xfrm flipV="1">
              <a:off x="1925" y="2531"/>
              <a:ext cx="1370" cy="384"/>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917 w 21600"/>
                <a:gd name="T13" fmla="*/ 2925 h 21600"/>
                <a:gd name="T14" fmla="*/ 18683 w 21600"/>
                <a:gd name="T15" fmla="*/ 18675 h 21600"/>
              </a:gdLst>
              <a:ahLst/>
              <a:cxnLst>
                <a:cxn ang="T8">
                  <a:pos x="T0" y="T1"/>
                </a:cxn>
                <a:cxn ang="T9">
                  <a:pos x="T2" y="T3"/>
                </a:cxn>
                <a:cxn ang="T10">
                  <a:pos x="T4" y="T5"/>
                </a:cxn>
                <a:cxn ang="T11">
                  <a:pos x="T6" y="T7"/>
                </a:cxn>
              </a:cxnLst>
              <a:rect l="T12" t="T13" r="T14" b="T15"/>
              <a:pathLst>
                <a:path w="21600" h="21600">
                  <a:moveTo>
                    <a:pt x="0" y="0"/>
                  </a:moveTo>
                  <a:lnTo>
                    <a:pt x="2240" y="21600"/>
                  </a:lnTo>
                  <a:lnTo>
                    <a:pt x="19360" y="21600"/>
                  </a:lnTo>
                  <a:lnTo>
                    <a:pt x="21600" y="0"/>
                  </a:lnTo>
                  <a:close/>
                </a:path>
              </a:pathLst>
            </a:custGeom>
            <a:solidFill>
              <a:srgbClr val="FFCC66"/>
            </a:solidFill>
            <a:ln w="9525">
              <a:solidFill>
                <a:schemeClr val="tx2"/>
              </a:solidFill>
              <a:miter lim="800000"/>
              <a:headEnd/>
              <a:tailEnd/>
            </a:ln>
          </p:spPr>
          <p:txBody>
            <a:bodyPr wrap="none" anchor="ctr"/>
            <a:lstStyle/>
            <a:p>
              <a:endParaRPr lang="fr-FR" dirty="0">
                <a:latin typeface="Calibri" panose="020F0502020204030204" pitchFamily="34" charset="0"/>
              </a:endParaRPr>
            </a:p>
          </p:txBody>
        </p:sp>
        <p:sp>
          <p:nvSpPr>
            <p:cNvPr id="53279" name="AutoShape 13"/>
            <p:cNvSpPr>
              <a:spLocks noChangeArrowheads="1"/>
            </p:cNvSpPr>
            <p:nvPr/>
          </p:nvSpPr>
          <p:spPr bwMode="auto">
            <a:xfrm>
              <a:off x="2338" y="2617"/>
              <a:ext cx="544" cy="225"/>
            </a:xfrm>
            <a:prstGeom prst="roundRect">
              <a:avLst>
                <a:gd name="adj" fmla="val 16667"/>
              </a:avLst>
            </a:prstGeom>
            <a:solidFill>
              <a:srgbClr val="FFFF66"/>
            </a:solidFill>
            <a:ln w="9525">
              <a:solidFill>
                <a:schemeClr val="bg2"/>
              </a:solidFill>
              <a:round/>
              <a:headEnd/>
              <a:tailEnd/>
            </a:ln>
          </p:spPr>
          <p:txBody>
            <a:bodyPr wrap="none"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500" b="1" dirty="0">
                  <a:solidFill>
                    <a:schemeClr val="tx1"/>
                  </a:solidFill>
                  <a:latin typeface="Calibri" panose="020F0502020204030204" pitchFamily="34" charset="0"/>
                </a:rPr>
                <a:t>Sécurité</a:t>
              </a:r>
            </a:p>
          </p:txBody>
        </p:sp>
      </p:grpSp>
      <p:grpSp>
        <p:nvGrpSpPr>
          <p:cNvPr id="4" name="Group 14"/>
          <p:cNvGrpSpPr>
            <a:grpSpLocks/>
          </p:cNvGrpSpPr>
          <p:nvPr/>
        </p:nvGrpSpPr>
        <p:grpSpPr bwMode="auto">
          <a:xfrm>
            <a:off x="3282950" y="3290888"/>
            <a:ext cx="1719263" cy="704850"/>
            <a:chOff x="2068" y="2073"/>
            <a:chExt cx="1083" cy="444"/>
          </a:xfrm>
        </p:grpSpPr>
        <p:sp>
          <p:nvSpPr>
            <p:cNvPr id="53276" name="AutoShape 15"/>
            <p:cNvSpPr>
              <a:spLocks noChangeArrowheads="1"/>
            </p:cNvSpPr>
            <p:nvPr/>
          </p:nvSpPr>
          <p:spPr bwMode="auto">
            <a:xfrm flipV="1">
              <a:off x="2068" y="2073"/>
              <a:ext cx="1083" cy="444"/>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510 w 21600"/>
                <a:gd name="T13" fmla="*/ 3503 h 21600"/>
                <a:gd name="T14" fmla="*/ 18090 w 21600"/>
                <a:gd name="T15" fmla="*/ 18097 h 21600"/>
              </a:gdLst>
              <a:ahLst/>
              <a:cxnLst>
                <a:cxn ang="T8">
                  <a:pos x="T0" y="T1"/>
                </a:cxn>
                <a:cxn ang="T9">
                  <a:pos x="T2" y="T3"/>
                </a:cxn>
                <a:cxn ang="T10">
                  <a:pos x="T4" y="T5"/>
                </a:cxn>
                <a:cxn ang="T11">
                  <a:pos x="T6" y="T7"/>
                </a:cxn>
              </a:cxnLst>
              <a:rect l="T12" t="T13" r="T14" b="T15"/>
              <a:pathLst>
                <a:path w="21600" h="21600">
                  <a:moveTo>
                    <a:pt x="0" y="0"/>
                  </a:moveTo>
                  <a:lnTo>
                    <a:pt x="3414" y="21600"/>
                  </a:lnTo>
                  <a:lnTo>
                    <a:pt x="18186" y="21600"/>
                  </a:lnTo>
                  <a:lnTo>
                    <a:pt x="21600" y="0"/>
                  </a:lnTo>
                  <a:close/>
                </a:path>
              </a:pathLst>
            </a:custGeom>
            <a:solidFill>
              <a:srgbClr val="FFFF99"/>
            </a:solidFill>
            <a:ln w="9525">
              <a:solidFill>
                <a:schemeClr val="tx2"/>
              </a:solidFill>
              <a:miter lim="800000"/>
              <a:headEnd/>
              <a:tailEnd/>
            </a:ln>
          </p:spPr>
          <p:txBody>
            <a:bodyPr wrap="none" anchor="ctr"/>
            <a:lstStyle/>
            <a:p>
              <a:endParaRPr lang="fr-FR" dirty="0">
                <a:latin typeface="Calibri" panose="020F0502020204030204" pitchFamily="34" charset="0"/>
              </a:endParaRPr>
            </a:p>
          </p:txBody>
        </p:sp>
        <p:sp>
          <p:nvSpPr>
            <p:cNvPr id="53277" name="AutoShape 16"/>
            <p:cNvSpPr>
              <a:spLocks noChangeArrowheads="1"/>
            </p:cNvSpPr>
            <p:nvPr/>
          </p:nvSpPr>
          <p:spPr bwMode="auto">
            <a:xfrm>
              <a:off x="2191" y="2181"/>
              <a:ext cx="840" cy="209"/>
            </a:xfrm>
            <a:prstGeom prst="roundRect">
              <a:avLst>
                <a:gd name="adj" fmla="val 16667"/>
              </a:avLst>
            </a:prstGeom>
            <a:solidFill>
              <a:srgbClr val="FFFF00"/>
            </a:solidFill>
            <a:ln w="9525">
              <a:solidFill>
                <a:schemeClr val="bg2"/>
              </a:solidFill>
              <a:round/>
              <a:headEnd/>
              <a:tailEnd/>
            </a:ln>
          </p:spPr>
          <p:txBody>
            <a:bodyPr wrap="none"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pPr>
                <a:lnSpc>
                  <a:spcPct val="90000"/>
                </a:lnSpc>
              </a:pPr>
              <a:r>
                <a:rPr lang="fr-FR" altLang="fr-FR" sz="1500" b="1" dirty="0">
                  <a:solidFill>
                    <a:schemeClr val="tx1"/>
                  </a:solidFill>
                  <a:latin typeface="Calibri" panose="020F0502020204030204" pitchFamily="34" charset="0"/>
                </a:rPr>
                <a:t>Appartenance</a:t>
              </a:r>
            </a:p>
          </p:txBody>
        </p:sp>
      </p:grpSp>
      <p:grpSp>
        <p:nvGrpSpPr>
          <p:cNvPr id="5" name="Group 17"/>
          <p:cNvGrpSpPr>
            <a:grpSpLocks/>
          </p:cNvGrpSpPr>
          <p:nvPr/>
        </p:nvGrpSpPr>
        <p:grpSpPr bwMode="auto">
          <a:xfrm>
            <a:off x="3560763" y="2557463"/>
            <a:ext cx="1165225" cy="704850"/>
            <a:chOff x="2243" y="1611"/>
            <a:chExt cx="734" cy="444"/>
          </a:xfrm>
        </p:grpSpPr>
        <p:sp>
          <p:nvSpPr>
            <p:cNvPr id="53274" name="AutoShape 18"/>
            <p:cNvSpPr>
              <a:spLocks noChangeArrowheads="1"/>
            </p:cNvSpPr>
            <p:nvPr/>
          </p:nvSpPr>
          <p:spPr bwMode="auto">
            <a:xfrm flipV="1">
              <a:off x="2243" y="1611"/>
              <a:ext cx="734" cy="444"/>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326 w 21600"/>
                <a:gd name="T13" fmla="*/ 4330 h 21600"/>
                <a:gd name="T14" fmla="*/ 17274 w 21600"/>
                <a:gd name="T15" fmla="*/ 17270 h 21600"/>
              </a:gdLst>
              <a:ahLst/>
              <a:cxnLst>
                <a:cxn ang="T8">
                  <a:pos x="T0" y="T1"/>
                </a:cxn>
                <a:cxn ang="T9">
                  <a:pos x="T2" y="T3"/>
                </a:cxn>
                <a:cxn ang="T10">
                  <a:pos x="T4" y="T5"/>
                </a:cxn>
                <a:cxn ang="T11">
                  <a:pos x="T6" y="T7"/>
                </a:cxn>
              </a:cxnLst>
              <a:rect l="T12" t="T13" r="T14" b="T15"/>
              <a:pathLst>
                <a:path w="21600" h="21600">
                  <a:moveTo>
                    <a:pt x="0" y="0"/>
                  </a:moveTo>
                  <a:lnTo>
                    <a:pt x="5074" y="21600"/>
                  </a:lnTo>
                  <a:lnTo>
                    <a:pt x="16526" y="21600"/>
                  </a:lnTo>
                  <a:lnTo>
                    <a:pt x="21600" y="0"/>
                  </a:lnTo>
                  <a:close/>
                </a:path>
              </a:pathLst>
            </a:custGeom>
            <a:solidFill>
              <a:schemeClr val="accent1"/>
            </a:solidFill>
            <a:ln w="9525">
              <a:solidFill>
                <a:schemeClr val="tx2"/>
              </a:solidFill>
              <a:miter lim="800000"/>
              <a:headEnd/>
              <a:tailEnd/>
            </a:ln>
          </p:spPr>
          <p:txBody>
            <a:bodyPr wrap="none" anchor="ctr"/>
            <a:lstStyle/>
            <a:p>
              <a:endParaRPr lang="fr-FR" dirty="0">
                <a:latin typeface="Calibri" panose="020F0502020204030204" pitchFamily="34" charset="0"/>
              </a:endParaRPr>
            </a:p>
          </p:txBody>
        </p:sp>
        <p:sp>
          <p:nvSpPr>
            <p:cNvPr id="53275" name="AutoShape 19"/>
            <p:cNvSpPr>
              <a:spLocks noChangeArrowheads="1"/>
            </p:cNvSpPr>
            <p:nvPr/>
          </p:nvSpPr>
          <p:spPr bwMode="auto">
            <a:xfrm>
              <a:off x="2374" y="1749"/>
              <a:ext cx="472" cy="225"/>
            </a:xfrm>
            <a:prstGeom prst="roundRect">
              <a:avLst>
                <a:gd name="adj" fmla="val 16667"/>
              </a:avLst>
            </a:prstGeom>
            <a:solidFill>
              <a:srgbClr val="FFFF66"/>
            </a:solidFill>
            <a:ln w="9525">
              <a:solidFill>
                <a:schemeClr val="bg2"/>
              </a:solidFill>
              <a:round/>
              <a:headEnd/>
              <a:tailEnd/>
            </a:ln>
          </p:spPr>
          <p:txBody>
            <a:bodyPr wrap="none"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500" b="1" dirty="0">
                  <a:solidFill>
                    <a:schemeClr val="tx1"/>
                  </a:solidFill>
                  <a:latin typeface="Calibri" panose="020F0502020204030204" pitchFamily="34" charset="0"/>
                </a:rPr>
                <a:t>Estime</a:t>
              </a:r>
            </a:p>
          </p:txBody>
        </p:sp>
      </p:grpSp>
      <p:grpSp>
        <p:nvGrpSpPr>
          <p:cNvPr id="6" name="Group 20"/>
          <p:cNvGrpSpPr>
            <a:grpSpLocks/>
          </p:cNvGrpSpPr>
          <p:nvPr/>
        </p:nvGrpSpPr>
        <p:grpSpPr bwMode="auto">
          <a:xfrm>
            <a:off x="3333752" y="1781175"/>
            <a:ext cx="1620838" cy="754063"/>
            <a:chOff x="2100" y="1122"/>
            <a:chExt cx="1021" cy="475"/>
          </a:xfrm>
        </p:grpSpPr>
        <p:sp>
          <p:nvSpPr>
            <p:cNvPr id="53272" name="AutoShape 21"/>
            <p:cNvSpPr>
              <a:spLocks noChangeArrowheads="1"/>
            </p:cNvSpPr>
            <p:nvPr/>
          </p:nvSpPr>
          <p:spPr bwMode="auto">
            <a:xfrm>
              <a:off x="2417" y="1122"/>
              <a:ext cx="385" cy="475"/>
            </a:xfrm>
            <a:prstGeom prst="triangle">
              <a:avLst>
                <a:gd name="adj" fmla="val 50148"/>
              </a:avLst>
            </a:prstGeom>
            <a:solidFill>
              <a:srgbClr val="66FF66"/>
            </a:solidFill>
            <a:ln w="9525">
              <a:solidFill>
                <a:schemeClr val="tx2"/>
              </a:solidFill>
              <a:miter lim="800000"/>
              <a:headEnd/>
              <a:tailEnd/>
            </a:ln>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dirty="0">
                <a:latin typeface="Calibri" panose="020F0502020204030204" pitchFamily="34" charset="0"/>
              </a:endParaRPr>
            </a:p>
          </p:txBody>
        </p:sp>
        <p:sp>
          <p:nvSpPr>
            <p:cNvPr id="53273" name="AutoShape 22"/>
            <p:cNvSpPr>
              <a:spLocks noChangeArrowheads="1"/>
            </p:cNvSpPr>
            <p:nvPr/>
          </p:nvSpPr>
          <p:spPr bwMode="auto">
            <a:xfrm>
              <a:off x="2100" y="1309"/>
              <a:ext cx="1021" cy="209"/>
            </a:xfrm>
            <a:prstGeom prst="roundRect">
              <a:avLst>
                <a:gd name="adj" fmla="val 16667"/>
              </a:avLst>
            </a:prstGeom>
            <a:solidFill>
              <a:srgbClr val="FFFF66"/>
            </a:solidFill>
            <a:ln w="9525">
              <a:solidFill>
                <a:schemeClr val="bg2"/>
              </a:solidFill>
              <a:round/>
              <a:headEnd/>
              <a:tailEnd/>
            </a:ln>
          </p:spPr>
          <p:txBody>
            <a:bodyPr wrap="none"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pPr>
                <a:lnSpc>
                  <a:spcPct val="90000"/>
                </a:lnSpc>
              </a:pPr>
              <a:r>
                <a:rPr lang="fr-FR" altLang="fr-FR" sz="1500" b="1" dirty="0">
                  <a:solidFill>
                    <a:schemeClr val="tx1"/>
                  </a:solidFill>
                  <a:latin typeface="Calibri" panose="020F0502020204030204" pitchFamily="34" charset="0"/>
                </a:rPr>
                <a:t>Accomplissement</a:t>
              </a:r>
            </a:p>
          </p:txBody>
        </p:sp>
      </p:grpSp>
      <p:grpSp>
        <p:nvGrpSpPr>
          <p:cNvPr id="7" name="Group 23"/>
          <p:cNvGrpSpPr>
            <a:grpSpLocks/>
          </p:cNvGrpSpPr>
          <p:nvPr/>
        </p:nvGrpSpPr>
        <p:grpSpPr bwMode="auto">
          <a:xfrm>
            <a:off x="5930900" y="1752600"/>
            <a:ext cx="2498725" cy="1536700"/>
            <a:chOff x="3736" y="1104"/>
            <a:chExt cx="1574" cy="968"/>
          </a:xfrm>
        </p:grpSpPr>
        <p:sp>
          <p:nvSpPr>
            <p:cNvPr id="53270" name="Line 24"/>
            <p:cNvSpPr>
              <a:spLocks noChangeShapeType="1"/>
            </p:cNvSpPr>
            <p:nvPr/>
          </p:nvSpPr>
          <p:spPr bwMode="auto">
            <a:xfrm flipV="1">
              <a:off x="3736" y="1104"/>
              <a:ext cx="0" cy="968"/>
            </a:xfrm>
            <a:prstGeom prst="line">
              <a:avLst/>
            </a:prstGeom>
            <a:noFill/>
            <a:ln w="9525">
              <a:solidFill>
                <a:schemeClr val="tx2"/>
              </a:solidFill>
              <a:prstDash val="lgDash"/>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fr-FR" dirty="0">
                <a:latin typeface="Calibri" panose="020F0502020204030204" pitchFamily="34" charset="0"/>
              </a:endParaRPr>
            </a:p>
          </p:txBody>
        </p:sp>
        <p:sp>
          <p:nvSpPr>
            <p:cNvPr id="53271" name="Text Box 25"/>
            <p:cNvSpPr txBox="1">
              <a:spLocks noChangeArrowheads="1"/>
            </p:cNvSpPr>
            <p:nvPr/>
          </p:nvSpPr>
          <p:spPr bwMode="auto">
            <a:xfrm>
              <a:off x="3841" y="1572"/>
              <a:ext cx="1469"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dirty="0">
                  <a:latin typeface="Calibri" panose="020F0502020204030204" pitchFamily="34" charset="0"/>
                </a:rPr>
                <a:t>Facteurs de motivation</a:t>
              </a:r>
            </a:p>
          </p:txBody>
        </p:sp>
      </p:grpSp>
      <p:sp>
        <p:nvSpPr>
          <p:cNvPr id="53259" name="Text Box 26"/>
          <p:cNvSpPr txBox="1">
            <a:spLocks noChangeArrowheads="1"/>
          </p:cNvSpPr>
          <p:nvPr/>
        </p:nvSpPr>
        <p:spPr bwMode="auto">
          <a:xfrm>
            <a:off x="3428215" y="5683528"/>
            <a:ext cx="106836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dirty="0">
                <a:latin typeface="Calibri" panose="020F0502020204030204" pitchFamily="34" charset="0"/>
              </a:rPr>
              <a:t>MASLOW</a:t>
            </a:r>
          </a:p>
        </p:txBody>
      </p:sp>
      <p:grpSp>
        <p:nvGrpSpPr>
          <p:cNvPr id="8" name="Group 27"/>
          <p:cNvGrpSpPr>
            <a:grpSpLocks/>
          </p:cNvGrpSpPr>
          <p:nvPr/>
        </p:nvGrpSpPr>
        <p:grpSpPr bwMode="auto">
          <a:xfrm>
            <a:off x="6350001" y="3289301"/>
            <a:ext cx="2160588" cy="2624138"/>
            <a:chOff x="4000" y="2080"/>
            <a:chExt cx="1361" cy="1653"/>
          </a:xfrm>
        </p:grpSpPr>
        <p:sp>
          <p:nvSpPr>
            <p:cNvPr id="53267" name="Line 28"/>
            <p:cNvSpPr>
              <a:spLocks noChangeShapeType="1"/>
            </p:cNvSpPr>
            <p:nvPr/>
          </p:nvSpPr>
          <p:spPr bwMode="auto">
            <a:xfrm flipV="1">
              <a:off x="4000" y="2080"/>
              <a:ext cx="0" cy="1248"/>
            </a:xfrm>
            <a:prstGeom prst="line">
              <a:avLst/>
            </a:prstGeom>
            <a:noFill/>
            <a:ln w="9525">
              <a:solidFill>
                <a:schemeClr val="tx2"/>
              </a:solidFill>
              <a:prstDash val="lgDash"/>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fr-FR" dirty="0">
                <a:latin typeface="Calibri" panose="020F0502020204030204" pitchFamily="34" charset="0"/>
              </a:endParaRPr>
            </a:p>
          </p:txBody>
        </p:sp>
        <p:sp>
          <p:nvSpPr>
            <p:cNvPr id="53268" name="Text Box 29"/>
            <p:cNvSpPr txBox="1">
              <a:spLocks noChangeArrowheads="1"/>
            </p:cNvSpPr>
            <p:nvPr/>
          </p:nvSpPr>
          <p:spPr bwMode="auto">
            <a:xfrm>
              <a:off x="4145" y="2732"/>
              <a:ext cx="1216"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dirty="0">
                  <a:latin typeface="Calibri" panose="020F0502020204030204" pitchFamily="34" charset="0"/>
                </a:rPr>
                <a:t>Facteurs d'hygiène</a:t>
              </a:r>
            </a:p>
          </p:txBody>
        </p:sp>
        <p:sp>
          <p:nvSpPr>
            <p:cNvPr id="53269" name="Text Box 30"/>
            <p:cNvSpPr txBox="1">
              <a:spLocks noChangeArrowheads="1"/>
            </p:cNvSpPr>
            <p:nvPr/>
          </p:nvSpPr>
          <p:spPr bwMode="auto">
            <a:xfrm>
              <a:off x="4212" y="3500"/>
              <a:ext cx="743"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dirty="0">
                  <a:latin typeface="Calibri" panose="020F0502020204030204" pitchFamily="34" charset="0"/>
                </a:rPr>
                <a:t>HERZBERG</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out)">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ox(out)">
                                      <p:cBhvr>
                                        <p:cTn id="12" dur="5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ox(out)">
                                      <p:cBhvr>
                                        <p:cTn id="17" dur="500"/>
                                        <p:tgtEl>
                                          <p:spTgt spid="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32"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ox(out)">
                                      <p:cBhvr>
                                        <p:cTn id="22" dur="500"/>
                                        <p:tgtEl>
                                          <p:spTgt spid="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32"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ox(out)">
                                      <p:cBhvr>
                                        <p:cTn id="27" dur="500"/>
                                        <p:tgtEl>
                                          <p:spTgt spid="6"/>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4" presetClass="entr" presetSubtype="32"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ox(out)">
                                      <p:cBhvr>
                                        <p:cTn id="32" dur="500"/>
                                        <p:tgtEl>
                                          <p:spTgt spid="8"/>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4" presetClass="entr" presetSubtype="32"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box(out)">
                                      <p:cBhvr>
                                        <p:cTn id="3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334" name="Picture 62" descr="C:\Users\BertrandS\Dropbox\Jeux\00. CONCEPTION DES JEUX\photos\Réunions 17\iStock_000018455573_Medium.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9592" y="4653136"/>
            <a:ext cx="2903449" cy="1933923"/>
          </a:xfrm>
          <a:prstGeom prst="rect">
            <a:avLst/>
          </a:prstGeom>
          <a:noFill/>
          <a:extLst>
            <a:ext uri="{909E8E84-426E-40DD-AFC4-6F175D3DCCD1}">
              <a14:hiddenFill xmlns:a14="http://schemas.microsoft.com/office/drawing/2010/main">
                <a:solidFill>
                  <a:srgbClr val="FFFFFF"/>
                </a:solidFill>
              </a14:hiddenFill>
            </a:ext>
          </a:extLst>
        </p:spPr>
      </p:pic>
      <p:sp>
        <p:nvSpPr>
          <p:cNvPr id="162818" name="Rectangle 2"/>
          <p:cNvSpPr>
            <a:spLocks noGrp="1" noChangeArrowheads="1"/>
          </p:cNvSpPr>
          <p:nvPr>
            <p:ph type="title"/>
          </p:nvPr>
        </p:nvSpPr>
        <p:spPr>
          <a:xfrm>
            <a:off x="1549400" y="215900"/>
            <a:ext cx="7391400" cy="762000"/>
          </a:xfrm>
        </p:spPr>
        <p:txBody>
          <a:bodyPr/>
          <a:lstStyle/>
          <a:p>
            <a:pPr>
              <a:defRPr/>
            </a:pPr>
            <a:r>
              <a:rPr lang="fr-FR" sz="3000"/>
              <a:t>Les conditions d'une réunion efficace</a:t>
            </a:r>
          </a:p>
        </p:txBody>
      </p:sp>
      <p:sp>
        <p:nvSpPr>
          <p:cNvPr id="162825" name="AutoShape 9"/>
          <p:cNvSpPr>
            <a:spLocks noChangeArrowheads="1"/>
          </p:cNvSpPr>
          <p:nvPr/>
        </p:nvSpPr>
        <p:spPr bwMode="auto">
          <a:xfrm>
            <a:off x="4019550" y="4087813"/>
            <a:ext cx="2297113" cy="1143000"/>
          </a:xfrm>
          <a:prstGeom prst="wedgeEllipseCallout">
            <a:avLst>
              <a:gd name="adj1" fmla="val -65178"/>
              <a:gd name="adj2" fmla="val 36056"/>
            </a:avLst>
          </a:prstGeom>
          <a:solidFill>
            <a:schemeClr val="bg1">
              <a:lumMod val="85000"/>
            </a:schemeClr>
          </a:solidFill>
          <a:ln w="9525">
            <a:solidFill>
              <a:schemeClr val="tx2"/>
            </a:solidFill>
            <a:miter lim="800000"/>
            <a:headEnd/>
            <a:tailEnd/>
          </a:ln>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400" dirty="0">
                <a:solidFill>
                  <a:schemeClr val="tx1"/>
                </a:solidFill>
                <a:latin typeface="Calibri" panose="020F0502020204030204" pitchFamily="34" charset="0"/>
              </a:rPr>
              <a:t>Ne pas monopoliser</a:t>
            </a:r>
            <a:br>
              <a:rPr lang="fr-FR" altLang="fr-FR" sz="1400" dirty="0">
                <a:solidFill>
                  <a:schemeClr val="tx1"/>
                </a:solidFill>
                <a:latin typeface="Calibri" panose="020F0502020204030204" pitchFamily="34" charset="0"/>
              </a:rPr>
            </a:br>
            <a:r>
              <a:rPr lang="fr-FR" altLang="fr-FR" sz="1400" dirty="0">
                <a:solidFill>
                  <a:schemeClr val="tx1"/>
                </a:solidFill>
                <a:latin typeface="Calibri" panose="020F0502020204030204" pitchFamily="34" charset="0"/>
              </a:rPr>
              <a:t>la parole, faire parler</a:t>
            </a:r>
            <a:br>
              <a:rPr lang="fr-FR" altLang="fr-FR" sz="1400" dirty="0">
                <a:solidFill>
                  <a:schemeClr val="tx1"/>
                </a:solidFill>
                <a:latin typeface="Calibri" panose="020F0502020204030204" pitchFamily="34" charset="0"/>
              </a:rPr>
            </a:br>
            <a:r>
              <a:rPr lang="fr-FR" altLang="fr-FR" sz="1400" dirty="0">
                <a:solidFill>
                  <a:schemeClr val="tx1"/>
                </a:solidFill>
                <a:latin typeface="Calibri" panose="020F0502020204030204" pitchFamily="34" charset="0"/>
              </a:rPr>
              <a:t> ceux qui s'expriment</a:t>
            </a:r>
            <a:br>
              <a:rPr lang="fr-FR" altLang="fr-FR" sz="1400" dirty="0">
                <a:solidFill>
                  <a:schemeClr val="tx1"/>
                </a:solidFill>
                <a:latin typeface="Calibri" panose="020F0502020204030204" pitchFamily="34" charset="0"/>
              </a:rPr>
            </a:br>
            <a:r>
              <a:rPr lang="fr-FR" altLang="fr-FR" sz="1400" dirty="0">
                <a:solidFill>
                  <a:schemeClr val="tx1"/>
                </a:solidFill>
                <a:latin typeface="Calibri" panose="020F0502020204030204" pitchFamily="34" charset="0"/>
              </a:rPr>
              <a:t> peu</a:t>
            </a:r>
          </a:p>
        </p:txBody>
      </p:sp>
      <p:grpSp>
        <p:nvGrpSpPr>
          <p:cNvPr id="4" name="Group 11"/>
          <p:cNvGrpSpPr>
            <a:grpSpLocks/>
          </p:cNvGrpSpPr>
          <p:nvPr/>
        </p:nvGrpSpPr>
        <p:grpSpPr bwMode="auto">
          <a:xfrm>
            <a:off x="5608638" y="963613"/>
            <a:ext cx="3357562" cy="1597025"/>
            <a:chOff x="3533" y="607"/>
            <a:chExt cx="2115" cy="1006"/>
          </a:xfrm>
        </p:grpSpPr>
        <p:pic>
          <p:nvPicPr>
            <p:cNvPr id="54293" name="Picture 1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33" y="972"/>
              <a:ext cx="654" cy="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94" name="AutoShape 13"/>
            <p:cNvSpPr>
              <a:spLocks noChangeArrowheads="1"/>
            </p:cNvSpPr>
            <p:nvPr/>
          </p:nvSpPr>
          <p:spPr bwMode="auto">
            <a:xfrm>
              <a:off x="4281" y="607"/>
              <a:ext cx="1367" cy="704"/>
            </a:xfrm>
            <a:prstGeom prst="wedgeEllipseCallout">
              <a:avLst>
                <a:gd name="adj1" fmla="val -55412"/>
                <a:gd name="adj2" fmla="val 45741"/>
              </a:avLst>
            </a:prstGeom>
            <a:solidFill>
              <a:srgbClr val="FFFF99"/>
            </a:solidFill>
            <a:ln w="9525">
              <a:solidFill>
                <a:schemeClr val="tx2"/>
              </a:solidFill>
              <a:miter lim="800000"/>
              <a:headEnd/>
              <a:tailEnd/>
            </a:ln>
          </p:spPr>
          <p:txBody>
            <a:bodyPr wrap="none" anchor="ctr"/>
            <a:lstStyle>
              <a:lvl1pPr marL="96838" indent="-96838">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pPr algn="l"/>
              <a:r>
                <a:rPr lang="fr-FR" altLang="fr-FR" sz="1400" dirty="0">
                  <a:solidFill>
                    <a:schemeClr val="tx1"/>
                  </a:solidFill>
                  <a:latin typeface="Calibri" panose="020F0502020204030204" pitchFamily="34" charset="0"/>
                </a:rPr>
                <a:t>- Surveiller l'heure</a:t>
              </a:r>
            </a:p>
            <a:p>
              <a:pPr algn="l"/>
              <a:r>
                <a:rPr lang="fr-FR" altLang="fr-FR" sz="1400" dirty="0">
                  <a:solidFill>
                    <a:schemeClr val="tx1"/>
                  </a:solidFill>
                  <a:latin typeface="Calibri" panose="020F0502020204030204" pitchFamily="34" charset="0"/>
                </a:rPr>
                <a:t>- Intervenir si le débat</a:t>
              </a:r>
              <a:br>
                <a:rPr lang="fr-FR" altLang="fr-FR" sz="1400" dirty="0">
                  <a:solidFill>
                    <a:schemeClr val="tx1"/>
                  </a:solidFill>
                  <a:latin typeface="Calibri" panose="020F0502020204030204" pitchFamily="34" charset="0"/>
                </a:rPr>
              </a:br>
              <a:r>
                <a:rPr lang="fr-FR" altLang="fr-FR" sz="1400" dirty="0">
                  <a:solidFill>
                    <a:schemeClr val="tx1"/>
                  </a:solidFill>
                  <a:latin typeface="Calibri" panose="020F0502020204030204" pitchFamily="34" charset="0"/>
                </a:rPr>
                <a:t> s'écarte du sujet</a:t>
              </a:r>
            </a:p>
          </p:txBody>
        </p:sp>
      </p:grpSp>
      <p:grpSp>
        <p:nvGrpSpPr>
          <p:cNvPr id="5" name="Group 14"/>
          <p:cNvGrpSpPr>
            <a:grpSpLocks/>
          </p:cNvGrpSpPr>
          <p:nvPr/>
        </p:nvGrpSpPr>
        <p:grpSpPr bwMode="auto">
          <a:xfrm>
            <a:off x="3365500" y="3008313"/>
            <a:ext cx="4914900" cy="927100"/>
            <a:chOff x="2120" y="1895"/>
            <a:chExt cx="3096" cy="584"/>
          </a:xfrm>
        </p:grpSpPr>
        <p:sp>
          <p:nvSpPr>
            <p:cNvPr id="54291" name="Line 15"/>
            <p:cNvSpPr>
              <a:spLocks noChangeShapeType="1"/>
            </p:cNvSpPr>
            <p:nvPr/>
          </p:nvSpPr>
          <p:spPr bwMode="auto">
            <a:xfrm>
              <a:off x="2120" y="2200"/>
              <a:ext cx="3096" cy="0"/>
            </a:xfrm>
            <a:prstGeom prst="line">
              <a:avLst/>
            </a:prstGeom>
            <a:noFill/>
            <a:ln w="19050">
              <a:solidFill>
                <a:srgbClr val="5F5F5F"/>
              </a:solidFill>
              <a:round/>
              <a:headEnd/>
              <a:tailEnd/>
            </a:ln>
            <a:extLst>
              <a:ext uri="{909E8E84-426E-40DD-AFC4-6F175D3DCCD1}">
                <a14:hiddenFill xmlns:a14="http://schemas.microsoft.com/office/drawing/2010/main">
                  <a:noFill/>
                </a14:hiddenFill>
              </a:ext>
            </a:extLst>
          </p:spPr>
          <p:txBody>
            <a:bodyPr wrap="none" anchor="ctr"/>
            <a:lstStyle/>
            <a:p>
              <a:endParaRPr lang="fr-FR" dirty="0">
                <a:latin typeface="Calibri" panose="020F0502020204030204" pitchFamily="34" charset="0"/>
              </a:endParaRPr>
            </a:p>
          </p:txBody>
        </p:sp>
        <p:sp>
          <p:nvSpPr>
            <p:cNvPr id="54292" name="Rectangle 16"/>
            <p:cNvSpPr>
              <a:spLocks noChangeArrowheads="1"/>
            </p:cNvSpPr>
            <p:nvPr/>
          </p:nvSpPr>
          <p:spPr bwMode="auto">
            <a:xfrm>
              <a:off x="3700" y="1895"/>
              <a:ext cx="1391" cy="584"/>
            </a:xfrm>
            <a:prstGeom prst="rect">
              <a:avLst/>
            </a:prstGeom>
            <a:solidFill>
              <a:srgbClr val="FFFF99"/>
            </a:solidFill>
            <a:ln w="9525">
              <a:solidFill>
                <a:schemeClr val="tx2"/>
              </a:solidFill>
              <a:miter lim="800000"/>
              <a:headEnd/>
              <a:tailEnd/>
            </a:ln>
          </p:spPr>
          <p:txBody>
            <a:bodyPr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400" b="1" dirty="0">
                  <a:solidFill>
                    <a:schemeClr val="tx1"/>
                  </a:solidFill>
                  <a:latin typeface="Calibri" panose="020F0502020204030204" pitchFamily="34" charset="0"/>
                </a:rPr>
                <a:t>A la fin</a:t>
              </a:r>
              <a:endParaRPr lang="fr-FR" altLang="fr-FR" sz="1400" dirty="0">
                <a:solidFill>
                  <a:schemeClr val="tx1"/>
                </a:solidFill>
                <a:latin typeface="Calibri" panose="020F0502020204030204" pitchFamily="34" charset="0"/>
              </a:endParaRPr>
            </a:p>
            <a:p>
              <a:pPr algn="l"/>
              <a:r>
                <a:rPr lang="fr-FR" altLang="fr-FR" sz="1400" dirty="0">
                  <a:solidFill>
                    <a:schemeClr val="tx1"/>
                  </a:solidFill>
                  <a:latin typeface="Calibri" panose="020F0502020204030204" pitchFamily="34" charset="0"/>
                </a:rPr>
                <a:t>Conclure la réunion sur un résumé des décisions et des points-clé</a:t>
              </a:r>
            </a:p>
          </p:txBody>
        </p:sp>
      </p:grpSp>
      <p:sp>
        <p:nvSpPr>
          <p:cNvPr id="162833" name="Rectangle 17"/>
          <p:cNvSpPr>
            <a:spLocks noChangeArrowheads="1"/>
          </p:cNvSpPr>
          <p:nvPr/>
        </p:nvSpPr>
        <p:spPr bwMode="auto">
          <a:xfrm>
            <a:off x="3651250" y="3008313"/>
            <a:ext cx="1992313" cy="914400"/>
          </a:xfrm>
          <a:prstGeom prst="rect">
            <a:avLst/>
          </a:prstGeom>
          <a:solidFill>
            <a:srgbClr val="FFFF99"/>
          </a:solidFill>
          <a:ln w="9525">
            <a:solidFill>
              <a:schemeClr val="tx2"/>
            </a:solidFill>
            <a:miter lim="800000"/>
            <a:headEnd/>
            <a:tailEnd/>
          </a:ln>
        </p:spPr>
        <p:txBody>
          <a:bodyPr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400" b="1" dirty="0">
                <a:solidFill>
                  <a:schemeClr val="tx1"/>
                </a:solidFill>
                <a:latin typeface="Calibri" panose="020F0502020204030204" pitchFamily="34" charset="0"/>
              </a:rPr>
              <a:t>En cours</a:t>
            </a:r>
            <a:endParaRPr lang="fr-FR" altLang="fr-FR" sz="1400" dirty="0">
              <a:solidFill>
                <a:schemeClr val="tx1"/>
              </a:solidFill>
              <a:latin typeface="Calibri" panose="020F0502020204030204" pitchFamily="34" charset="0"/>
            </a:endParaRPr>
          </a:p>
          <a:p>
            <a:pPr algn="l"/>
            <a:r>
              <a:rPr lang="fr-FR" altLang="fr-FR" sz="1400" dirty="0">
                <a:solidFill>
                  <a:schemeClr val="tx1"/>
                </a:solidFill>
                <a:latin typeface="Calibri" panose="020F0502020204030204" pitchFamily="34" charset="0"/>
              </a:rPr>
              <a:t>Faire une synthèse après chaque phase du débat</a:t>
            </a:r>
          </a:p>
        </p:txBody>
      </p:sp>
      <p:grpSp>
        <p:nvGrpSpPr>
          <p:cNvPr id="6" name="Group 18"/>
          <p:cNvGrpSpPr>
            <a:grpSpLocks/>
          </p:cNvGrpSpPr>
          <p:nvPr/>
        </p:nvGrpSpPr>
        <p:grpSpPr bwMode="auto">
          <a:xfrm>
            <a:off x="1270000" y="2806700"/>
            <a:ext cx="2112963" cy="1116013"/>
            <a:chOff x="800" y="1768"/>
            <a:chExt cx="1331" cy="703"/>
          </a:xfrm>
        </p:grpSpPr>
        <p:sp>
          <p:nvSpPr>
            <p:cNvPr id="54288" name="Rectangle 19"/>
            <p:cNvSpPr>
              <a:spLocks noChangeArrowheads="1"/>
            </p:cNvSpPr>
            <p:nvPr/>
          </p:nvSpPr>
          <p:spPr bwMode="auto">
            <a:xfrm>
              <a:off x="1044" y="1887"/>
              <a:ext cx="1087" cy="584"/>
            </a:xfrm>
            <a:prstGeom prst="rect">
              <a:avLst/>
            </a:prstGeom>
            <a:solidFill>
              <a:srgbClr val="FFFF99"/>
            </a:solidFill>
            <a:ln w="9525">
              <a:solidFill>
                <a:schemeClr val="tx2"/>
              </a:solidFill>
              <a:miter lim="800000"/>
              <a:headEnd/>
              <a:tailEnd/>
            </a:ln>
          </p:spPr>
          <p:txBody>
            <a:bodyPr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400" b="1" dirty="0">
                  <a:solidFill>
                    <a:schemeClr val="tx1"/>
                  </a:solidFill>
                  <a:latin typeface="Calibri" panose="020F0502020204030204" pitchFamily="34" charset="0"/>
                </a:rPr>
                <a:t>Au début</a:t>
              </a:r>
              <a:endParaRPr lang="fr-FR" altLang="fr-FR" sz="1400" dirty="0">
                <a:solidFill>
                  <a:schemeClr val="tx1"/>
                </a:solidFill>
                <a:latin typeface="Calibri" panose="020F0502020204030204" pitchFamily="34" charset="0"/>
              </a:endParaRPr>
            </a:p>
            <a:p>
              <a:pPr algn="l"/>
              <a:r>
                <a:rPr lang="fr-FR" altLang="fr-FR" sz="1400" dirty="0">
                  <a:solidFill>
                    <a:schemeClr val="tx1"/>
                  </a:solidFill>
                  <a:latin typeface="Calibri" panose="020F0502020204030204" pitchFamily="34" charset="0"/>
                </a:rPr>
                <a:t>Rappeler l'objectif, le contenu, la durée</a:t>
              </a:r>
            </a:p>
          </p:txBody>
        </p:sp>
        <p:sp>
          <p:nvSpPr>
            <p:cNvPr id="54289" name="Line 20"/>
            <p:cNvSpPr>
              <a:spLocks noChangeShapeType="1"/>
            </p:cNvSpPr>
            <p:nvPr/>
          </p:nvSpPr>
          <p:spPr bwMode="auto">
            <a:xfrm>
              <a:off x="800" y="1768"/>
              <a:ext cx="0" cy="408"/>
            </a:xfrm>
            <a:prstGeom prst="line">
              <a:avLst/>
            </a:prstGeom>
            <a:noFill/>
            <a:ln w="19050">
              <a:solidFill>
                <a:srgbClr val="5F5F5F"/>
              </a:solidFill>
              <a:round/>
              <a:headEnd/>
              <a:tailEnd/>
            </a:ln>
            <a:extLst>
              <a:ext uri="{909E8E84-426E-40DD-AFC4-6F175D3DCCD1}">
                <a14:hiddenFill xmlns:a14="http://schemas.microsoft.com/office/drawing/2010/main">
                  <a:noFill/>
                </a14:hiddenFill>
              </a:ext>
            </a:extLst>
          </p:spPr>
          <p:txBody>
            <a:bodyPr wrap="none" anchor="ctr"/>
            <a:lstStyle/>
            <a:p>
              <a:endParaRPr lang="fr-FR" dirty="0">
                <a:latin typeface="Calibri" panose="020F0502020204030204" pitchFamily="34" charset="0"/>
              </a:endParaRPr>
            </a:p>
          </p:txBody>
        </p:sp>
        <p:sp>
          <p:nvSpPr>
            <p:cNvPr id="54290" name="Line 21"/>
            <p:cNvSpPr>
              <a:spLocks noChangeShapeType="1"/>
            </p:cNvSpPr>
            <p:nvPr/>
          </p:nvSpPr>
          <p:spPr bwMode="auto">
            <a:xfrm>
              <a:off x="800" y="2176"/>
              <a:ext cx="240" cy="0"/>
            </a:xfrm>
            <a:prstGeom prst="line">
              <a:avLst/>
            </a:prstGeom>
            <a:noFill/>
            <a:ln w="19050">
              <a:solidFill>
                <a:srgbClr val="5F5F5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fr-FR" dirty="0">
                <a:latin typeface="Calibri" panose="020F0502020204030204" pitchFamily="34" charset="0"/>
              </a:endParaRPr>
            </a:p>
          </p:txBody>
        </p:sp>
      </p:grpSp>
      <p:grpSp>
        <p:nvGrpSpPr>
          <p:cNvPr id="7" name="Group 22"/>
          <p:cNvGrpSpPr>
            <a:grpSpLocks/>
          </p:cNvGrpSpPr>
          <p:nvPr/>
        </p:nvGrpSpPr>
        <p:grpSpPr bwMode="auto">
          <a:xfrm>
            <a:off x="7423150" y="3492500"/>
            <a:ext cx="1517650" cy="1822450"/>
            <a:chOff x="4676" y="2200"/>
            <a:chExt cx="956" cy="1148"/>
          </a:xfrm>
        </p:grpSpPr>
        <p:sp>
          <p:nvSpPr>
            <p:cNvPr id="162839" name="Rectangle 23"/>
            <p:cNvSpPr>
              <a:spLocks noChangeArrowheads="1"/>
            </p:cNvSpPr>
            <p:nvPr/>
          </p:nvSpPr>
          <p:spPr bwMode="auto">
            <a:xfrm>
              <a:off x="4676" y="2820"/>
              <a:ext cx="956" cy="528"/>
            </a:xfrm>
            <a:prstGeom prst="rect">
              <a:avLst/>
            </a:prstGeom>
            <a:solidFill>
              <a:srgbClr val="FFFF99"/>
            </a:solidFill>
            <a:ln w="9525">
              <a:solidFill>
                <a:srgbClr val="5F5F5F"/>
              </a:solidFill>
              <a:miter lim="800000"/>
              <a:headEnd/>
              <a:tailEnd/>
            </a:ln>
            <a:effectLst>
              <a:outerShdw dist="53882" dir="18900000" algn="ctr" rotWithShape="0">
                <a:schemeClr val="bg2"/>
              </a:outerShdw>
            </a:effectLst>
          </p:spPr>
          <p:txBody>
            <a:bodyPr anchor="ctr"/>
            <a:lstStyle/>
            <a:p>
              <a:pPr>
                <a:spcBef>
                  <a:spcPct val="20000"/>
                </a:spcBef>
                <a:defRPr/>
              </a:pPr>
              <a:r>
                <a:rPr lang="fr-FR" sz="1600" b="1" dirty="0">
                  <a:solidFill>
                    <a:schemeClr val="tx1"/>
                  </a:solidFill>
                  <a:latin typeface="Calibri" panose="020F0502020204030204" pitchFamily="34" charset="0"/>
                </a:rPr>
                <a:t>Après </a:t>
              </a:r>
            </a:p>
            <a:p>
              <a:pPr>
                <a:spcBef>
                  <a:spcPct val="20000"/>
                </a:spcBef>
                <a:defRPr/>
              </a:pPr>
              <a:r>
                <a:rPr lang="fr-FR" sz="1400" dirty="0">
                  <a:solidFill>
                    <a:schemeClr val="tx1"/>
                  </a:solidFill>
                  <a:latin typeface="Calibri" panose="020F0502020204030204" pitchFamily="34" charset="0"/>
                </a:rPr>
                <a:t>Diffuser le compte-rendu</a:t>
              </a:r>
              <a:endParaRPr lang="fr-FR" sz="1400" dirty="0">
                <a:latin typeface="Calibri" panose="020F0502020204030204" pitchFamily="34" charset="0"/>
              </a:endParaRPr>
            </a:p>
          </p:txBody>
        </p:sp>
        <p:sp>
          <p:nvSpPr>
            <p:cNvPr id="54287" name="Line 24"/>
            <p:cNvSpPr>
              <a:spLocks noChangeShapeType="1"/>
            </p:cNvSpPr>
            <p:nvPr/>
          </p:nvSpPr>
          <p:spPr bwMode="auto">
            <a:xfrm>
              <a:off x="5208" y="2200"/>
              <a:ext cx="0" cy="592"/>
            </a:xfrm>
            <a:prstGeom prst="line">
              <a:avLst/>
            </a:prstGeom>
            <a:noFill/>
            <a:ln w="19050">
              <a:solidFill>
                <a:srgbClr val="5F5F5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fr-FR" dirty="0">
                <a:latin typeface="Calibri" panose="020F050202020403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out)">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162833"/>
                                        </p:tgtEl>
                                        <p:attrNameLst>
                                          <p:attrName>style.visibility</p:attrName>
                                        </p:attrNameLst>
                                      </p:cBhvr>
                                      <p:to>
                                        <p:strVal val="visible"/>
                                      </p:to>
                                    </p:set>
                                    <p:animEffect transition="in" filter="box(out)">
                                      <p:cBhvr>
                                        <p:cTn id="12" dur="500"/>
                                        <p:tgtEl>
                                          <p:spTgt spid="16283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ox(out)">
                                      <p:cBhvr>
                                        <p:cTn id="17" dur="500"/>
                                        <p:tgtEl>
                                          <p:spTgt spid="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32"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ox(out)">
                                      <p:cBhvr>
                                        <p:cTn id="22" dur="500"/>
                                        <p:tgtEl>
                                          <p:spTgt spid="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32"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ox(out)">
                                      <p:cBhvr>
                                        <p:cTn id="27" dur="500"/>
                                        <p:tgtEl>
                                          <p:spTgt spid="4"/>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4" presetClass="entr" presetSubtype="32" fill="hold" grpId="0" nodeType="clickEffect">
                                  <p:stCondLst>
                                    <p:cond delay="0"/>
                                  </p:stCondLst>
                                  <p:childTnLst>
                                    <p:set>
                                      <p:cBhvr>
                                        <p:cTn id="31" dur="1" fill="hold">
                                          <p:stCondLst>
                                            <p:cond delay="0"/>
                                          </p:stCondLst>
                                        </p:cTn>
                                        <p:tgtEl>
                                          <p:spTgt spid="162825"/>
                                        </p:tgtEl>
                                        <p:attrNameLst>
                                          <p:attrName>style.visibility</p:attrName>
                                        </p:attrNameLst>
                                      </p:cBhvr>
                                      <p:to>
                                        <p:strVal val="visible"/>
                                      </p:to>
                                    </p:set>
                                    <p:animEffect transition="in" filter="box(out)">
                                      <p:cBhvr>
                                        <p:cTn id="32" dur="500"/>
                                        <p:tgtEl>
                                          <p:spTgt spid="1628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2825" grpId="0" animBg="1" autoUpdateAnimBg="0"/>
      <p:bldP spid="162833" grpId="0" animBg="1" autoUpdateAnimBg="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a:xfrm>
            <a:off x="762000" y="2451100"/>
            <a:ext cx="7823200" cy="1333500"/>
          </a:xfrm>
          <a:ln>
            <a:solidFill>
              <a:schemeClr val="bg2"/>
            </a:solidFill>
          </a:ln>
        </p:spPr>
        <p:txBody>
          <a:bodyPr/>
          <a:lstStyle/>
          <a:p>
            <a:r>
              <a:rPr lang="fr-FR" altLang="fr-FR" b="0">
                <a:effectLst/>
              </a:rPr>
              <a:t>9. Suivi du projet</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2"/>
          <p:cNvSpPr>
            <a:spLocks noGrp="1" noChangeArrowheads="1"/>
          </p:cNvSpPr>
          <p:nvPr>
            <p:ph type="title"/>
          </p:nvPr>
        </p:nvSpPr>
        <p:spPr/>
        <p:txBody>
          <a:bodyPr/>
          <a:lstStyle/>
          <a:p>
            <a:pPr>
              <a:defRPr/>
            </a:pPr>
            <a:r>
              <a:rPr lang="fr-FR"/>
              <a:t>Suivi du projet</a:t>
            </a:r>
          </a:p>
        </p:txBody>
      </p:sp>
      <p:sp>
        <p:nvSpPr>
          <p:cNvPr id="55301" name="Rectangle 3"/>
          <p:cNvSpPr>
            <a:spLocks noGrp="1" noChangeArrowheads="1"/>
          </p:cNvSpPr>
          <p:nvPr>
            <p:ph type="body" idx="1"/>
          </p:nvPr>
        </p:nvSpPr>
        <p:spPr>
          <a:xfrm>
            <a:off x="2451100" y="1552575"/>
            <a:ext cx="6540500" cy="1978025"/>
          </a:xfrm>
        </p:spPr>
        <p:txBody>
          <a:bodyPr/>
          <a:lstStyle/>
          <a:p>
            <a:pPr marL="0" indent="0">
              <a:lnSpc>
                <a:spcPct val="110000"/>
              </a:lnSpc>
              <a:buFontTx/>
              <a:buNone/>
            </a:pPr>
            <a:r>
              <a:rPr lang="fr-FR" altLang="fr-FR" sz="2100"/>
              <a:t>1. Des rapports d'avancement qui informent sur :</a:t>
            </a:r>
            <a:endParaRPr lang="fr-FR" altLang="fr-FR"/>
          </a:p>
          <a:p>
            <a:pPr marL="476250" lvl="1"/>
            <a:r>
              <a:rPr lang="fr-FR" altLang="fr-FR"/>
              <a:t>La situation du projet, les réalisations menées à bien.</a:t>
            </a:r>
          </a:p>
          <a:p>
            <a:pPr marL="476250" lvl="1"/>
            <a:r>
              <a:rPr lang="fr-FR" altLang="fr-FR"/>
              <a:t>Les coûts et les délais à jour et les prévisions actualisées.</a:t>
            </a:r>
          </a:p>
          <a:p>
            <a:pPr marL="476250" lvl="1"/>
            <a:r>
              <a:rPr lang="fr-FR" altLang="fr-FR"/>
              <a:t>Les difficultés à traiter et les solutions envisagées.</a:t>
            </a:r>
          </a:p>
          <a:p>
            <a:pPr marL="476250" lvl="1"/>
            <a:r>
              <a:rPr lang="fr-FR" altLang="fr-FR"/>
              <a:t>Les décisions à prendre par le Comité de pilotage.</a:t>
            </a:r>
          </a:p>
        </p:txBody>
      </p:sp>
      <p:grpSp>
        <p:nvGrpSpPr>
          <p:cNvPr id="2" name="Group 10"/>
          <p:cNvGrpSpPr>
            <a:grpSpLocks/>
          </p:cNvGrpSpPr>
          <p:nvPr/>
        </p:nvGrpSpPr>
        <p:grpSpPr bwMode="auto">
          <a:xfrm>
            <a:off x="419100" y="3775075"/>
            <a:ext cx="8331200" cy="1647825"/>
            <a:chOff x="264" y="2378"/>
            <a:chExt cx="5248" cy="1038"/>
          </a:xfrm>
        </p:grpSpPr>
        <p:sp>
          <p:nvSpPr>
            <p:cNvPr id="55310" name="Rectangle 11"/>
            <p:cNvSpPr>
              <a:spLocks noChangeArrowheads="1"/>
            </p:cNvSpPr>
            <p:nvPr/>
          </p:nvSpPr>
          <p:spPr bwMode="auto">
            <a:xfrm>
              <a:off x="1632" y="2378"/>
              <a:ext cx="3880" cy="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accent2"/>
                  </a:solidFill>
                  <a:latin typeface="Arial" charset="0"/>
                </a:defRPr>
              </a:lvl1pPr>
              <a:lvl2pPr marL="4762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pPr algn="l">
                <a:lnSpc>
                  <a:spcPct val="110000"/>
                </a:lnSpc>
                <a:spcBef>
                  <a:spcPct val="20000"/>
                </a:spcBef>
              </a:pPr>
              <a:r>
                <a:rPr lang="fr-FR" altLang="fr-FR" sz="2100" dirty="0">
                  <a:latin typeface="Calibri" panose="020F0502020204030204" pitchFamily="34" charset="0"/>
                </a:rPr>
                <a:t>2. Un tableau de bord pour :</a:t>
              </a:r>
              <a:endParaRPr lang="fr-FR" altLang="fr-FR" sz="2200" dirty="0">
                <a:latin typeface="Calibri" panose="020F0502020204030204" pitchFamily="34" charset="0"/>
              </a:endParaRPr>
            </a:p>
            <a:p>
              <a:pPr lvl="1" algn="l">
                <a:lnSpc>
                  <a:spcPct val="110000"/>
                </a:lnSpc>
                <a:spcBef>
                  <a:spcPct val="20000"/>
                </a:spcBef>
                <a:buFontTx/>
                <a:buChar char="–"/>
              </a:pPr>
              <a:r>
                <a:rPr lang="fr-FR" altLang="fr-FR" dirty="0">
                  <a:solidFill>
                    <a:srgbClr val="009999"/>
                  </a:solidFill>
                  <a:latin typeface="Calibri" panose="020F0502020204030204" pitchFamily="34" charset="0"/>
                </a:rPr>
                <a:t>Le suivi des délais.</a:t>
              </a:r>
            </a:p>
            <a:p>
              <a:pPr lvl="1" algn="l">
                <a:lnSpc>
                  <a:spcPct val="110000"/>
                </a:lnSpc>
                <a:spcBef>
                  <a:spcPct val="20000"/>
                </a:spcBef>
                <a:buFontTx/>
                <a:buChar char="–"/>
              </a:pPr>
              <a:r>
                <a:rPr lang="fr-FR" altLang="fr-FR" dirty="0">
                  <a:solidFill>
                    <a:srgbClr val="009999"/>
                  </a:solidFill>
                  <a:latin typeface="Calibri" panose="020F0502020204030204" pitchFamily="34" charset="0"/>
                </a:rPr>
                <a:t>Le suivi des coûts.</a:t>
              </a:r>
            </a:p>
            <a:p>
              <a:pPr lvl="1" algn="l">
                <a:lnSpc>
                  <a:spcPct val="110000"/>
                </a:lnSpc>
                <a:spcBef>
                  <a:spcPct val="20000"/>
                </a:spcBef>
                <a:buFontTx/>
                <a:buChar char="–"/>
              </a:pPr>
              <a:r>
                <a:rPr lang="fr-FR" altLang="fr-FR" dirty="0">
                  <a:solidFill>
                    <a:srgbClr val="009999"/>
                  </a:solidFill>
                  <a:latin typeface="Calibri" panose="020F0502020204030204" pitchFamily="34" charset="0"/>
                </a:rPr>
                <a:t>Le suivi des autres performances.</a:t>
              </a:r>
            </a:p>
          </p:txBody>
        </p:sp>
        <p:grpSp>
          <p:nvGrpSpPr>
            <p:cNvPr id="55311" name="Group 12"/>
            <p:cNvGrpSpPr>
              <a:grpSpLocks/>
            </p:cNvGrpSpPr>
            <p:nvPr/>
          </p:nvGrpSpPr>
          <p:grpSpPr bwMode="auto">
            <a:xfrm>
              <a:off x="264" y="2424"/>
              <a:ext cx="1200" cy="800"/>
              <a:chOff x="400" y="2544"/>
              <a:chExt cx="1200" cy="800"/>
            </a:xfrm>
          </p:grpSpPr>
          <p:sp>
            <p:nvSpPr>
              <p:cNvPr id="165901" name="Rectangle 13"/>
              <p:cNvSpPr>
                <a:spLocks noChangeArrowheads="1"/>
              </p:cNvSpPr>
              <p:nvPr/>
            </p:nvSpPr>
            <p:spPr bwMode="auto">
              <a:xfrm>
                <a:off x="400" y="2544"/>
                <a:ext cx="1200" cy="800"/>
              </a:xfrm>
              <a:prstGeom prst="rect">
                <a:avLst/>
              </a:prstGeom>
              <a:solidFill>
                <a:srgbClr val="FFFFCC"/>
              </a:solidFill>
              <a:ln w="9525">
                <a:solidFill>
                  <a:schemeClr val="tx2"/>
                </a:solidFill>
                <a:miter lim="800000"/>
                <a:headEnd/>
                <a:tailEnd/>
              </a:ln>
              <a:effectLst>
                <a:outerShdw dist="35921" dir="18900000" algn="ctr" rotWithShape="0">
                  <a:srgbClr val="C0C0C0"/>
                </a:outerShdw>
              </a:effectLst>
            </p:spPr>
            <p:txBody>
              <a:bodyPr wrap="none" anchor="ctr"/>
              <a:lstStyle/>
              <a:p>
                <a:pPr>
                  <a:defRPr/>
                </a:pPr>
                <a:endParaRPr lang="fr-FR" dirty="0">
                  <a:latin typeface="Calibri" panose="020F0502020204030204" pitchFamily="34" charset="0"/>
                </a:endParaRPr>
              </a:p>
            </p:txBody>
          </p:sp>
          <p:grpSp>
            <p:nvGrpSpPr>
              <p:cNvPr id="55313" name="Group 14"/>
              <p:cNvGrpSpPr>
                <a:grpSpLocks/>
              </p:cNvGrpSpPr>
              <p:nvPr/>
            </p:nvGrpSpPr>
            <p:grpSpPr bwMode="auto">
              <a:xfrm>
                <a:off x="1016" y="2602"/>
                <a:ext cx="474" cy="291"/>
                <a:chOff x="1016" y="2602"/>
                <a:chExt cx="474" cy="291"/>
              </a:xfrm>
            </p:grpSpPr>
            <p:sp>
              <p:nvSpPr>
                <p:cNvPr id="55342" name="Rectangle 15"/>
                <p:cNvSpPr>
                  <a:spLocks noChangeArrowheads="1"/>
                </p:cNvSpPr>
                <p:nvPr/>
              </p:nvSpPr>
              <p:spPr bwMode="auto">
                <a:xfrm>
                  <a:off x="1016" y="2602"/>
                  <a:ext cx="474" cy="291"/>
                </a:xfrm>
                <a:prstGeom prst="rect">
                  <a:avLst/>
                </a:prstGeom>
                <a:solidFill>
                  <a:schemeClr val="bg1"/>
                </a:solidFill>
                <a:ln w="9525">
                  <a:solidFill>
                    <a:srgbClr val="4D4D4D"/>
                  </a:solidFill>
                  <a:miter lim="800000"/>
                  <a:headEnd/>
                  <a:tailEnd/>
                </a:ln>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dirty="0">
                    <a:latin typeface="Calibri" panose="020F0502020204030204" pitchFamily="34" charset="0"/>
                  </a:endParaRPr>
                </a:p>
              </p:txBody>
            </p:sp>
            <p:sp>
              <p:nvSpPr>
                <p:cNvPr id="55343" name="Line 16"/>
                <p:cNvSpPr>
                  <a:spLocks noChangeShapeType="1"/>
                </p:cNvSpPr>
                <p:nvPr/>
              </p:nvSpPr>
              <p:spPr bwMode="auto">
                <a:xfrm flipV="1">
                  <a:off x="1154" y="2674"/>
                  <a:ext cx="0" cy="198"/>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wrap="none" anchor="ctr"/>
                <a:lstStyle/>
                <a:p>
                  <a:endParaRPr lang="fr-FR" dirty="0">
                    <a:latin typeface="Calibri" panose="020F0502020204030204" pitchFamily="34" charset="0"/>
                  </a:endParaRPr>
                </a:p>
              </p:txBody>
            </p:sp>
            <p:sp>
              <p:nvSpPr>
                <p:cNvPr id="55344" name="Line 17"/>
                <p:cNvSpPr>
                  <a:spLocks noChangeShapeType="1"/>
                </p:cNvSpPr>
                <p:nvPr/>
              </p:nvSpPr>
              <p:spPr bwMode="auto">
                <a:xfrm flipV="1">
                  <a:off x="1222" y="2674"/>
                  <a:ext cx="0" cy="198"/>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wrap="none" anchor="ctr"/>
                <a:lstStyle/>
                <a:p>
                  <a:endParaRPr lang="fr-FR" dirty="0">
                    <a:latin typeface="Calibri" panose="020F0502020204030204" pitchFamily="34" charset="0"/>
                  </a:endParaRPr>
                </a:p>
              </p:txBody>
            </p:sp>
            <p:sp>
              <p:nvSpPr>
                <p:cNvPr id="55345" name="Line 18"/>
                <p:cNvSpPr>
                  <a:spLocks noChangeShapeType="1"/>
                </p:cNvSpPr>
                <p:nvPr/>
              </p:nvSpPr>
              <p:spPr bwMode="auto">
                <a:xfrm flipV="1">
                  <a:off x="1302" y="2674"/>
                  <a:ext cx="0" cy="198"/>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wrap="none" anchor="ctr"/>
                <a:lstStyle/>
                <a:p>
                  <a:endParaRPr lang="fr-FR" dirty="0">
                    <a:latin typeface="Calibri" panose="020F0502020204030204" pitchFamily="34" charset="0"/>
                  </a:endParaRPr>
                </a:p>
              </p:txBody>
            </p:sp>
            <p:sp>
              <p:nvSpPr>
                <p:cNvPr id="55346" name="Line 19"/>
                <p:cNvSpPr>
                  <a:spLocks noChangeShapeType="1"/>
                </p:cNvSpPr>
                <p:nvPr/>
              </p:nvSpPr>
              <p:spPr bwMode="auto">
                <a:xfrm flipV="1">
                  <a:off x="1382" y="2674"/>
                  <a:ext cx="0" cy="198"/>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wrap="none" anchor="ctr"/>
                <a:lstStyle/>
                <a:p>
                  <a:endParaRPr lang="fr-FR" dirty="0">
                    <a:latin typeface="Calibri" panose="020F0502020204030204" pitchFamily="34" charset="0"/>
                  </a:endParaRPr>
                </a:p>
              </p:txBody>
            </p:sp>
            <p:sp>
              <p:nvSpPr>
                <p:cNvPr id="55347" name="Rectangle 20"/>
                <p:cNvSpPr>
                  <a:spLocks noChangeArrowheads="1"/>
                </p:cNvSpPr>
                <p:nvPr/>
              </p:nvSpPr>
              <p:spPr bwMode="auto">
                <a:xfrm>
                  <a:off x="1088" y="2628"/>
                  <a:ext cx="368" cy="47"/>
                </a:xfrm>
                <a:prstGeom prst="rect">
                  <a:avLst/>
                </a:prstGeom>
                <a:solidFill>
                  <a:srgbClr val="FFFF99"/>
                </a:solidFill>
                <a:ln w="9525">
                  <a:solidFill>
                    <a:srgbClr val="777777"/>
                  </a:solidFill>
                  <a:miter lim="800000"/>
                  <a:headEnd/>
                  <a:tailEnd/>
                </a:ln>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500" dirty="0">
                      <a:solidFill>
                        <a:schemeClr val="tx1"/>
                      </a:solidFill>
                      <a:latin typeface="Calibri" panose="020F0502020204030204" pitchFamily="34" charset="0"/>
                    </a:rPr>
                    <a:t>productivité</a:t>
                  </a:r>
                  <a:endParaRPr lang="fr-FR" altLang="fr-FR" dirty="0">
                    <a:latin typeface="Calibri" panose="020F0502020204030204" pitchFamily="34" charset="0"/>
                  </a:endParaRPr>
                </a:p>
              </p:txBody>
            </p:sp>
            <p:sp>
              <p:nvSpPr>
                <p:cNvPr id="55348" name="Rectangle 21"/>
                <p:cNvSpPr>
                  <a:spLocks noChangeArrowheads="1"/>
                </p:cNvSpPr>
                <p:nvPr/>
              </p:nvSpPr>
              <p:spPr bwMode="auto">
                <a:xfrm>
                  <a:off x="1046" y="2626"/>
                  <a:ext cx="47" cy="246"/>
                </a:xfrm>
                <a:prstGeom prst="rect">
                  <a:avLst/>
                </a:prstGeom>
                <a:solidFill>
                  <a:srgbClr val="FFFF99"/>
                </a:solidFill>
                <a:ln w="9525">
                  <a:solidFill>
                    <a:srgbClr val="777777"/>
                  </a:solidFill>
                  <a:miter lim="800000"/>
                  <a:headEnd/>
                  <a:tailEnd/>
                </a:ln>
              </p:spPr>
              <p:txBody>
                <a:bodyPr wrap="none" bIns="0" anchor="b"/>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500" dirty="0">
                      <a:solidFill>
                        <a:schemeClr val="tx1"/>
                      </a:solidFill>
                      <a:latin typeface="Calibri" panose="020F0502020204030204" pitchFamily="34" charset="0"/>
                    </a:rPr>
                    <a:t>A</a:t>
                  </a:r>
                  <a:br>
                    <a:rPr lang="fr-FR" altLang="fr-FR" sz="500" dirty="0">
                      <a:solidFill>
                        <a:schemeClr val="tx1"/>
                      </a:solidFill>
                      <a:latin typeface="Calibri" panose="020F0502020204030204" pitchFamily="34" charset="0"/>
                    </a:rPr>
                  </a:br>
                  <a:r>
                    <a:rPr lang="fr-FR" altLang="fr-FR" sz="500" dirty="0">
                      <a:solidFill>
                        <a:schemeClr val="tx1"/>
                      </a:solidFill>
                      <a:latin typeface="Calibri" panose="020F0502020204030204" pitchFamily="34" charset="0"/>
                    </a:rPr>
                    <a:t>B</a:t>
                  </a:r>
                  <a:br>
                    <a:rPr lang="fr-FR" altLang="fr-FR" sz="500" dirty="0">
                      <a:solidFill>
                        <a:schemeClr val="tx1"/>
                      </a:solidFill>
                      <a:latin typeface="Calibri" panose="020F0502020204030204" pitchFamily="34" charset="0"/>
                    </a:rPr>
                  </a:br>
                  <a:r>
                    <a:rPr lang="fr-FR" altLang="fr-FR" sz="500" dirty="0">
                      <a:solidFill>
                        <a:schemeClr val="tx1"/>
                      </a:solidFill>
                      <a:latin typeface="Calibri" panose="020F0502020204030204" pitchFamily="34" charset="0"/>
                    </a:rPr>
                    <a:t>C</a:t>
                  </a:r>
                </a:p>
                <a:p>
                  <a:r>
                    <a:rPr lang="fr-FR" altLang="fr-FR" sz="500" dirty="0">
                      <a:solidFill>
                        <a:schemeClr val="tx1"/>
                      </a:solidFill>
                      <a:latin typeface="Calibri" panose="020F0502020204030204" pitchFamily="34" charset="0"/>
                    </a:rPr>
                    <a:t>D</a:t>
                  </a:r>
                  <a:endParaRPr lang="fr-FR" altLang="fr-FR" sz="500" dirty="0">
                    <a:latin typeface="Calibri" panose="020F0502020204030204" pitchFamily="34" charset="0"/>
                  </a:endParaRPr>
                </a:p>
              </p:txBody>
            </p:sp>
            <p:sp>
              <p:nvSpPr>
                <p:cNvPr id="55349" name="Rectangle 22"/>
                <p:cNvSpPr>
                  <a:spLocks noChangeArrowheads="1"/>
                </p:cNvSpPr>
                <p:nvPr/>
              </p:nvSpPr>
              <p:spPr bwMode="auto">
                <a:xfrm>
                  <a:off x="1094" y="2676"/>
                  <a:ext cx="362" cy="196"/>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dirty="0">
                    <a:latin typeface="Calibri" panose="020F0502020204030204" pitchFamily="34" charset="0"/>
                  </a:endParaRPr>
                </a:p>
              </p:txBody>
            </p:sp>
            <p:grpSp>
              <p:nvGrpSpPr>
                <p:cNvPr id="55350" name="Group 23"/>
                <p:cNvGrpSpPr>
                  <a:grpSpLocks/>
                </p:cNvGrpSpPr>
                <p:nvPr/>
              </p:nvGrpSpPr>
              <p:grpSpPr bwMode="auto">
                <a:xfrm>
                  <a:off x="1100" y="2716"/>
                  <a:ext cx="356" cy="120"/>
                  <a:chOff x="1230" y="2588"/>
                  <a:chExt cx="362" cy="120"/>
                </a:xfrm>
              </p:grpSpPr>
              <p:sp>
                <p:nvSpPr>
                  <p:cNvPr id="55351" name="Line 24"/>
                  <p:cNvSpPr>
                    <a:spLocks noChangeShapeType="1"/>
                  </p:cNvSpPr>
                  <p:nvPr/>
                </p:nvSpPr>
                <p:spPr bwMode="auto">
                  <a:xfrm>
                    <a:off x="1230" y="2588"/>
                    <a:ext cx="362" cy="0"/>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wrap="none" anchor="ctr"/>
                  <a:lstStyle/>
                  <a:p>
                    <a:endParaRPr lang="fr-FR" dirty="0">
                      <a:latin typeface="Calibri" panose="020F0502020204030204" pitchFamily="34" charset="0"/>
                    </a:endParaRPr>
                  </a:p>
                </p:txBody>
              </p:sp>
              <p:sp>
                <p:nvSpPr>
                  <p:cNvPr id="55352" name="Line 25"/>
                  <p:cNvSpPr>
                    <a:spLocks noChangeShapeType="1"/>
                  </p:cNvSpPr>
                  <p:nvPr/>
                </p:nvSpPr>
                <p:spPr bwMode="auto">
                  <a:xfrm>
                    <a:off x="1230" y="2626"/>
                    <a:ext cx="362" cy="0"/>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wrap="none" anchor="ctr"/>
                  <a:lstStyle/>
                  <a:p>
                    <a:endParaRPr lang="fr-FR" dirty="0">
                      <a:latin typeface="Calibri" panose="020F0502020204030204" pitchFamily="34" charset="0"/>
                    </a:endParaRPr>
                  </a:p>
                </p:txBody>
              </p:sp>
              <p:sp>
                <p:nvSpPr>
                  <p:cNvPr id="55353" name="Line 26"/>
                  <p:cNvSpPr>
                    <a:spLocks noChangeShapeType="1"/>
                  </p:cNvSpPr>
                  <p:nvPr/>
                </p:nvSpPr>
                <p:spPr bwMode="auto">
                  <a:xfrm>
                    <a:off x="1230" y="2666"/>
                    <a:ext cx="362" cy="0"/>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wrap="none" anchor="ctr"/>
                  <a:lstStyle/>
                  <a:p>
                    <a:endParaRPr lang="fr-FR" dirty="0">
                      <a:latin typeface="Calibri" panose="020F0502020204030204" pitchFamily="34" charset="0"/>
                    </a:endParaRPr>
                  </a:p>
                </p:txBody>
              </p:sp>
              <p:sp>
                <p:nvSpPr>
                  <p:cNvPr id="55354" name="Line 27"/>
                  <p:cNvSpPr>
                    <a:spLocks noChangeShapeType="1"/>
                  </p:cNvSpPr>
                  <p:nvPr/>
                </p:nvSpPr>
                <p:spPr bwMode="auto">
                  <a:xfrm>
                    <a:off x="1230" y="2708"/>
                    <a:ext cx="362" cy="0"/>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wrap="none" anchor="ctr"/>
                  <a:lstStyle/>
                  <a:p>
                    <a:endParaRPr lang="fr-FR" dirty="0">
                      <a:latin typeface="Calibri" panose="020F0502020204030204" pitchFamily="34" charset="0"/>
                    </a:endParaRPr>
                  </a:p>
                </p:txBody>
              </p:sp>
            </p:grpSp>
          </p:grpSp>
          <p:grpSp>
            <p:nvGrpSpPr>
              <p:cNvPr id="55314" name="Group 28"/>
              <p:cNvGrpSpPr>
                <a:grpSpLocks/>
              </p:cNvGrpSpPr>
              <p:nvPr/>
            </p:nvGrpSpPr>
            <p:grpSpPr bwMode="auto">
              <a:xfrm>
                <a:off x="468" y="2600"/>
                <a:ext cx="474" cy="291"/>
                <a:chOff x="468" y="2600"/>
                <a:chExt cx="474" cy="291"/>
              </a:xfrm>
            </p:grpSpPr>
            <p:sp>
              <p:nvSpPr>
                <p:cNvPr id="55329" name="Rectangle 29"/>
                <p:cNvSpPr>
                  <a:spLocks noChangeArrowheads="1"/>
                </p:cNvSpPr>
                <p:nvPr/>
              </p:nvSpPr>
              <p:spPr bwMode="auto">
                <a:xfrm>
                  <a:off x="468" y="2600"/>
                  <a:ext cx="474" cy="291"/>
                </a:xfrm>
                <a:prstGeom prst="rect">
                  <a:avLst/>
                </a:prstGeom>
                <a:solidFill>
                  <a:schemeClr val="bg1"/>
                </a:solidFill>
                <a:ln w="9525">
                  <a:solidFill>
                    <a:srgbClr val="4D4D4D"/>
                  </a:solidFill>
                  <a:miter lim="800000"/>
                  <a:headEnd/>
                  <a:tailEnd/>
                </a:ln>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dirty="0">
                    <a:latin typeface="Calibri" panose="020F0502020204030204" pitchFamily="34" charset="0"/>
                  </a:endParaRPr>
                </a:p>
              </p:txBody>
            </p:sp>
            <p:sp>
              <p:nvSpPr>
                <p:cNvPr id="55330" name="Line 30"/>
                <p:cNvSpPr>
                  <a:spLocks noChangeShapeType="1"/>
                </p:cNvSpPr>
                <p:nvPr/>
              </p:nvSpPr>
              <p:spPr bwMode="auto">
                <a:xfrm flipV="1">
                  <a:off x="606" y="2672"/>
                  <a:ext cx="0" cy="198"/>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wrap="none" anchor="ctr"/>
                <a:lstStyle/>
                <a:p>
                  <a:endParaRPr lang="fr-FR" dirty="0">
                    <a:latin typeface="Calibri" panose="020F0502020204030204" pitchFamily="34" charset="0"/>
                  </a:endParaRPr>
                </a:p>
              </p:txBody>
            </p:sp>
            <p:sp>
              <p:nvSpPr>
                <p:cNvPr id="55331" name="Line 31"/>
                <p:cNvSpPr>
                  <a:spLocks noChangeShapeType="1"/>
                </p:cNvSpPr>
                <p:nvPr/>
              </p:nvSpPr>
              <p:spPr bwMode="auto">
                <a:xfrm flipV="1">
                  <a:off x="674" y="2672"/>
                  <a:ext cx="0" cy="198"/>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wrap="none" anchor="ctr"/>
                <a:lstStyle/>
                <a:p>
                  <a:endParaRPr lang="fr-FR" dirty="0">
                    <a:latin typeface="Calibri" panose="020F0502020204030204" pitchFamily="34" charset="0"/>
                  </a:endParaRPr>
                </a:p>
              </p:txBody>
            </p:sp>
            <p:sp>
              <p:nvSpPr>
                <p:cNvPr id="55332" name="Line 32"/>
                <p:cNvSpPr>
                  <a:spLocks noChangeShapeType="1"/>
                </p:cNvSpPr>
                <p:nvPr/>
              </p:nvSpPr>
              <p:spPr bwMode="auto">
                <a:xfrm flipV="1">
                  <a:off x="754" y="2672"/>
                  <a:ext cx="0" cy="198"/>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wrap="none" anchor="ctr"/>
                <a:lstStyle/>
                <a:p>
                  <a:endParaRPr lang="fr-FR" dirty="0">
                    <a:latin typeface="Calibri" panose="020F0502020204030204" pitchFamily="34" charset="0"/>
                  </a:endParaRPr>
                </a:p>
              </p:txBody>
            </p:sp>
            <p:sp>
              <p:nvSpPr>
                <p:cNvPr id="55333" name="Line 33"/>
                <p:cNvSpPr>
                  <a:spLocks noChangeShapeType="1"/>
                </p:cNvSpPr>
                <p:nvPr/>
              </p:nvSpPr>
              <p:spPr bwMode="auto">
                <a:xfrm flipV="1">
                  <a:off x="834" y="2672"/>
                  <a:ext cx="0" cy="198"/>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wrap="none" anchor="ctr"/>
                <a:lstStyle/>
                <a:p>
                  <a:endParaRPr lang="fr-FR" dirty="0">
                    <a:latin typeface="Calibri" panose="020F0502020204030204" pitchFamily="34" charset="0"/>
                  </a:endParaRPr>
                </a:p>
              </p:txBody>
            </p:sp>
            <p:sp>
              <p:nvSpPr>
                <p:cNvPr id="55334" name="Rectangle 34"/>
                <p:cNvSpPr>
                  <a:spLocks noChangeArrowheads="1"/>
                </p:cNvSpPr>
                <p:nvPr/>
              </p:nvSpPr>
              <p:spPr bwMode="auto">
                <a:xfrm>
                  <a:off x="540" y="2626"/>
                  <a:ext cx="368" cy="47"/>
                </a:xfrm>
                <a:prstGeom prst="rect">
                  <a:avLst/>
                </a:prstGeom>
                <a:solidFill>
                  <a:srgbClr val="CCECFF"/>
                </a:solidFill>
                <a:ln w="9525">
                  <a:solidFill>
                    <a:srgbClr val="777777"/>
                  </a:solidFill>
                  <a:miter lim="800000"/>
                  <a:headEnd/>
                  <a:tailEnd/>
                </a:ln>
              </p:spPr>
              <p:txBody>
                <a:bodyPr wrap="none" bIns="0" anchor="b"/>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pPr>
                    <a:lnSpc>
                      <a:spcPct val="80000"/>
                    </a:lnSpc>
                  </a:pPr>
                  <a:r>
                    <a:rPr lang="fr-FR" altLang="fr-FR" sz="500" dirty="0">
                      <a:solidFill>
                        <a:schemeClr val="tx1"/>
                      </a:solidFill>
                      <a:latin typeface="Calibri" panose="020F0502020204030204" pitchFamily="34" charset="0"/>
                    </a:rPr>
                    <a:t>suivi actions</a:t>
                  </a:r>
                  <a:endParaRPr lang="fr-FR" altLang="fr-FR" sz="600" dirty="0">
                    <a:solidFill>
                      <a:schemeClr val="tx1"/>
                    </a:solidFill>
                    <a:latin typeface="Calibri" panose="020F0502020204030204" pitchFamily="34" charset="0"/>
                  </a:endParaRPr>
                </a:p>
              </p:txBody>
            </p:sp>
            <p:sp>
              <p:nvSpPr>
                <p:cNvPr id="55335" name="Rectangle 35"/>
                <p:cNvSpPr>
                  <a:spLocks noChangeArrowheads="1"/>
                </p:cNvSpPr>
                <p:nvPr/>
              </p:nvSpPr>
              <p:spPr bwMode="auto">
                <a:xfrm>
                  <a:off x="498" y="2624"/>
                  <a:ext cx="47" cy="246"/>
                </a:xfrm>
                <a:prstGeom prst="rect">
                  <a:avLst/>
                </a:prstGeom>
                <a:solidFill>
                  <a:srgbClr val="CCECFF"/>
                </a:solidFill>
                <a:ln w="9525">
                  <a:solidFill>
                    <a:srgbClr val="777777"/>
                  </a:solidFill>
                  <a:miter lim="800000"/>
                  <a:headEnd/>
                  <a:tailEnd/>
                </a:ln>
              </p:spPr>
              <p:txBody>
                <a:bodyPr wrap="none" bIns="0" anchor="b"/>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500" dirty="0">
                      <a:solidFill>
                        <a:schemeClr val="tx1"/>
                      </a:solidFill>
                      <a:latin typeface="Calibri" panose="020F0502020204030204" pitchFamily="34" charset="0"/>
                    </a:rPr>
                    <a:t>A</a:t>
                  </a:r>
                  <a:br>
                    <a:rPr lang="fr-FR" altLang="fr-FR" sz="500" dirty="0">
                      <a:solidFill>
                        <a:schemeClr val="tx1"/>
                      </a:solidFill>
                      <a:latin typeface="Calibri" panose="020F0502020204030204" pitchFamily="34" charset="0"/>
                    </a:rPr>
                  </a:br>
                  <a:r>
                    <a:rPr lang="fr-FR" altLang="fr-FR" sz="500" dirty="0">
                      <a:solidFill>
                        <a:schemeClr val="tx1"/>
                      </a:solidFill>
                      <a:latin typeface="Calibri" panose="020F0502020204030204" pitchFamily="34" charset="0"/>
                    </a:rPr>
                    <a:t>B</a:t>
                  </a:r>
                  <a:br>
                    <a:rPr lang="fr-FR" altLang="fr-FR" sz="500" dirty="0">
                      <a:solidFill>
                        <a:schemeClr val="tx1"/>
                      </a:solidFill>
                      <a:latin typeface="Calibri" panose="020F0502020204030204" pitchFamily="34" charset="0"/>
                    </a:rPr>
                  </a:br>
                  <a:r>
                    <a:rPr lang="fr-FR" altLang="fr-FR" sz="500" dirty="0">
                      <a:solidFill>
                        <a:schemeClr val="tx1"/>
                      </a:solidFill>
                      <a:latin typeface="Calibri" panose="020F0502020204030204" pitchFamily="34" charset="0"/>
                    </a:rPr>
                    <a:t>C</a:t>
                  </a:r>
                </a:p>
                <a:p>
                  <a:r>
                    <a:rPr lang="fr-FR" altLang="fr-FR" sz="500" dirty="0">
                      <a:solidFill>
                        <a:schemeClr val="tx1"/>
                      </a:solidFill>
                      <a:latin typeface="Calibri" panose="020F0502020204030204" pitchFamily="34" charset="0"/>
                    </a:rPr>
                    <a:t>D</a:t>
                  </a:r>
                  <a:endParaRPr lang="fr-FR" altLang="fr-FR" sz="500" dirty="0">
                    <a:latin typeface="Calibri" panose="020F0502020204030204" pitchFamily="34" charset="0"/>
                  </a:endParaRPr>
                </a:p>
              </p:txBody>
            </p:sp>
            <p:sp>
              <p:nvSpPr>
                <p:cNvPr id="55336" name="Rectangle 36"/>
                <p:cNvSpPr>
                  <a:spLocks noChangeArrowheads="1"/>
                </p:cNvSpPr>
                <p:nvPr/>
              </p:nvSpPr>
              <p:spPr bwMode="auto">
                <a:xfrm>
                  <a:off x="546" y="2674"/>
                  <a:ext cx="362" cy="196"/>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dirty="0">
                    <a:latin typeface="Calibri" panose="020F0502020204030204" pitchFamily="34" charset="0"/>
                  </a:endParaRPr>
                </a:p>
              </p:txBody>
            </p:sp>
            <p:grpSp>
              <p:nvGrpSpPr>
                <p:cNvPr id="55337" name="Group 37"/>
                <p:cNvGrpSpPr>
                  <a:grpSpLocks/>
                </p:cNvGrpSpPr>
                <p:nvPr/>
              </p:nvGrpSpPr>
              <p:grpSpPr bwMode="auto">
                <a:xfrm>
                  <a:off x="552" y="2714"/>
                  <a:ext cx="356" cy="120"/>
                  <a:chOff x="1230" y="2588"/>
                  <a:chExt cx="362" cy="120"/>
                </a:xfrm>
              </p:grpSpPr>
              <p:sp>
                <p:nvSpPr>
                  <p:cNvPr id="55338" name="Line 38"/>
                  <p:cNvSpPr>
                    <a:spLocks noChangeShapeType="1"/>
                  </p:cNvSpPr>
                  <p:nvPr/>
                </p:nvSpPr>
                <p:spPr bwMode="auto">
                  <a:xfrm>
                    <a:off x="1230" y="2588"/>
                    <a:ext cx="362" cy="0"/>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wrap="none" anchor="ctr"/>
                  <a:lstStyle/>
                  <a:p>
                    <a:endParaRPr lang="fr-FR" dirty="0">
                      <a:latin typeface="Calibri" panose="020F0502020204030204" pitchFamily="34" charset="0"/>
                    </a:endParaRPr>
                  </a:p>
                </p:txBody>
              </p:sp>
              <p:sp>
                <p:nvSpPr>
                  <p:cNvPr id="55339" name="Line 39"/>
                  <p:cNvSpPr>
                    <a:spLocks noChangeShapeType="1"/>
                  </p:cNvSpPr>
                  <p:nvPr/>
                </p:nvSpPr>
                <p:spPr bwMode="auto">
                  <a:xfrm>
                    <a:off x="1230" y="2626"/>
                    <a:ext cx="362" cy="0"/>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wrap="none" anchor="ctr"/>
                  <a:lstStyle/>
                  <a:p>
                    <a:endParaRPr lang="fr-FR" dirty="0">
                      <a:latin typeface="Calibri" panose="020F0502020204030204" pitchFamily="34" charset="0"/>
                    </a:endParaRPr>
                  </a:p>
                </p:txBody>
              </p:sp>
              <p:sp>
                <p:nvSpPr>
                  <p:cNvPr id="55340" name="Line 40"/>
                  <p:cNvSpPr>
                    <a:spLocks noChangeShapeType="1"/>
                  </p:cNvSpPr>
                  <p:nvPr/>
                </p:nvSpPr>
                <p:spPr bwMode="auto">
                  <a:xfrm>
                    <a:off x="1230" y="2666"/>
                    <a:ext cx="362" cy="0"/>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wrap="none" anchor="ctr"/>
                  <a:lstStyle/>
                  <a:p>
                    <a:endParaRPr lang="fr-FR" dirty="0">
                      <a:latin typeface="Calibri" panose="020F0502020204030204" pitchFamily="34" charset="0"/>
                    </a:endParaRPr>
                  </a:p>
                </p:txBody>
              </p:sp>
              <p:sp>
                <p:nvSpPr>
                  <p:cNvPr id="55341" name="Line 41"/>
                  <p:cNvSpPr>
                    <a:spLocks noChangeShapeType="1"/>
                  </p:cNvSpPr>
                  <p:nvPr/>
                </p:nvSpPr>
                <p:spPr bwMode="auto">
                  <a:xfrm>
                    <a:off x="1230" y="2708"/>
                    <a:ext cx="362" cy="0"/>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wrap="none" anchor="ctr"/>
                  <a:lstStyle/>
                  <a:p>
                    <a:endParaRPr lang="fr-FR" dirty="0">
                      <a:latin typeface="Calibri" panose="020F0502020204030204" pitchFamily="34" charset="0"/>
                    </a:endParaRPr>
                  </a:p>
                </p:txBody>
              </p:sp>
            </p:grpSp>
          </p:grpSp>
          <p:grpSp>
            <p:nvGrpSpPr>
              <p:cNvPr id="55315" name="Group 42"/>
              <p:cNvGrpSpPr>
                <a:grpSpLocks/>
              </p:cNvGrpSpPr>
              <p:nvPr/>
            </p:nvGrpSpPr>
            <p:grpSpPr bwMode="auto">
              <a:xfrm>
                <a:off x="472" y="2952"/>
                <a:ext cx="474" cy="291"/>
                <a:chOff x="472" y="2952"/>
                <a:chExt cx="474" cy="291"/>
              </a:xfrm>
            </p:grpSpPr>
            <p:sp>
              <p:nvSpPr>
                <p:cNvPr id="55323" name="Rectangle 43"/>
                <p:cNvSpPr>
                  <a:spLocks noChangeArrowheads="1"/>
                </p:cNvSpPr>
                <p:nvPr/>
              </p:nvSpPr>
              <p:spPr bwMode="auto">
                <a:xfrm>
                  <a:off x="472" y="2952"/>
                  <a:ext cx="474" cy="291"/>
                </a:xfrm>
                <a:prstGeom prst="rect">
                  <a:avLst/>
                </a:prstGeom>
                <a:solidFill>
                  <a:schemeClr val="bg1"/>
                </a:solidFill>
                <a:ln w="9525">
                  <a:solidFill>
                    <a:srgbClr val="4D4D4D"/>
                  </a:solidFill>
                  <a:miter lim="800000"/>
                  <a:headEnd/>
                  <a:tailEnd/>
                </a:ln>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dirty="0">
                    <a:latin typeface="Calibri" panose="020F0502020204030204" pitchFamily="34" charset="0"/>
                  </a:endParaRPr>
                </a:p>
              </p:txBody>
            </p:sp>
            <p:sp>
              <p:nvSpPr>
                <p:cNvPr id="55324" name="Line 44"/>
                <p:cNvSpPr>
                  <a:spLocks noChangeShapeType="1"/>
                </p:cNvSpPr>
                <p:nvPr/>
              </p:nvSpPr>
              <p:spPr bwMode="auto">
                <a:xfrm>
                  <a:off x="535" y="3205"/>
                  <a:ext cx="381" cy="0"/>
                </a:xfrm>
                <a:prstGeom prst="line">
                  <a:avLst/>
                </a:prstGeom>
                <a:noFill/>
                <a:ln w="9525">
                  <a:solidFill>
                    <a:srgbClr val="777777"/>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fr-FR" dirty="0">
                    <a:latin typeface="Calibri" panose="020F0502020204030204" pitchFamily="34" charset="0"/>
                  </a:endParaRPr>
                </a:p>
              </p:txBody>
            </p:sp>
            <p:sp>
              <p:nvSpPr>
                <p:cNvPr id="55325" name="Line 45"/>
                <p:cNvSpPr>
                  <a:spLocks noChangeShapeType="1"/>
                </p:cNvSpPr>
                <p:nvPr/>
              </p:nvSpPr>
              <p:spPr bwMode="auto">
                <a:xfrm flipV="1">
                  <a:off x="538" y="2985"/>
                  <a:ext cx="0" cy="217"/>
                </a:xfrm>
                <a:prstGeom prst="line">
                  <a:avLst/>
                </a:prstGeom>
                <a:noFill/>
                <a:ln w="9525">
                  <a:solidFill>
                    <a:srgbClr val="777777"/>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fr-FR" dirty="0">
                    <a:latin typeface="Calibri" panose="020F0502020204030204" pitchFamily="34" charset="0"/>
                  </a:endParaRPr>
                </a:p>
              </p:txBody>
            </p:sp>
            <p:sp>
              <p:nvSpPr>
                <p:cNvPr id="55326" name="Line 46"/>
                <p:cNvSpPr>
                  <a:spLocks noChangeShapeType="1"/>
                </p:cNvSpPr>
                <p:nvPr/>
              </p:nvSpPr>
              <p:spPr bwMode="auto">
                <a:xfrm flipV="1">
                  <a:off x="541" y="3012"/>
                  <a:ext cx="291" cy="193"/>
                </a:xfrm>
                <a:prstGeom prst="line">
                  <a:avLst/>
                </a:prstGeom>
                <a:noFill/>
                <a:ln w="6350">
                  <a:solidFill>
                    <a:schemeClr val="tx1"/>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fr-FR" dirty="0">
                    <a:latin typeface="Calibri" panose="020F0502020204030204" pitchFamily="34" charset="0"/>
                  </a:endParaRPr>
                </a:p>
              </p:txBody>
            </p:sp>
            <p:sp>
              <p:nvSpPr>
                <p:cNvPr id="55327" name="Freeform 47"/>
                <p:cNvSpPr>
                  <a:spLocks/>
                </p:cNvSpPr>
                <p:nvPr/>
              </p:nvSpPr>
              <p:spPr bwMode="auto">
                <a:xfrm>
                  <a:off x="547" y="3032"/>
                  <a:ext cx="291" cy="164"/>
                </a:xfrm>
                <a:custGeom>
                  <a:avLst/>
                  <a:gdLst>
                    <a:gd name="T0" fmla="*/ 0 w 291"/>
                    <a:gd name="T1" fmla="*/ 136 h 180"/>
                    <a:gd name="T2" fmla="*/ 60 w 291"/>
                    <a:gd name="T3" fmla="*/ 114 h 180"/>
                    <a:gd name="T4" fmla="*/ 114 w 291"/>
                    <a:gd name="T5" fmla="*/ 68 h 180"/>
                    <a:gd name="T6" fmla="*/ 141 w 291"/>
                    <a:gd name="T7" fmla="*/ 36 h 180"/>
                    <a:gd name="T8" fmla="*/ 192 w 291"/>
                    <a:gd name="T9" fmla="*/ 14 h 180"/>
                    <a:gd name="T10" fmla="*/ 291 w 291"/>
                    <a:gd name="T11" fmla="*/ 0 h 180"/>
                    <a:gd name="T12" fmla="*/ 0 60000 65536"/>
                    <a:gd name="T13" fmla="*/ 0 60000 65536"/>
                    <a:gd name="T14" fmla="*/ 0 60000 65536"/>
                    <a:gd name="T15" fmla="*/ 0 60000 65536"/>
                    <a:gd name="T16" fmla="*/ 0 60000 65536"/>
                    <a:gd name="T17" fmla="*/ 0 60000 65536"/>
                    <a:gd name="T18" fmla="*/ 0 w 291"/>
                    <a:gd name="T19" fmla="*/ 0 h 180"/>
                    <a:gd name="T20" fmla="*/ 291 w 291"/>
                    <a:gd name="T21" fmla="*/ 180 h 180"/>
                  </a:gdLst>
                  <a:ahLst/>
                  <a:cxnLst>
                    <a:cxn ang="T12">
                      <a:pos x="T0" y="T1"/>
                    </a:cxn>
                    <a:cxn ang="T13">
                      <a:pos x="T2" y="T3"/>
                    </a:cxn>
                    <a:cxn ang="T14">
                      <a:pos x="T4" y="T5"/>
                    </a:cxn>
                    <a:cxn ang="T15">
                      <a:pos x="T6" y="T7"/>
                    </a:cxn>
                    <a:cxn ang="T16">
                      <a:pos x="T8" y="T9"/>
                    </a:cxn>
                    <a:cxn ang="T17">
                      <a:pos x="T10" y="T11"/>
                    </a:cxn>
                  </a:cxnLst>
                  <a:rect l="T18" t="T19" r="T20" b="T21"/>
                  <a:pathLst>
                    <a:path w="291" h="180">
                      <a:moveTo>
                        <a:pt x="0" y="180"/>
                      </a:moveTo>
                      <a:cubicBezTo>
                        <a:pt x="20" y="172"/>
                        <a:pt x="41" y="165"/>
                        <a:pt x="60" y="150"/>
                      </a:cubicBezTo>
                      <a:cubicBezTo>
                        <a:pt x="79" y="135"/>
                        <a:pt x="101" y="107"/>
                        <a:pt x="114" y="90"/>
                      </a:cubicBezTo>
                      <a:cubicBezTo>
                        <a:pt x="127" y="73"/>
                        <a:pt x="128" y="60"/>
                        <a:pt x="141" y="48"/>
                      </a:cubicBezTo>
                      <a:cubicBezTo>
                        <a:pt x="154" y="36"/>
                        <a:pt x="167" y="26"/>
                        <a:pt x="192" y="18"/>
                      </a:cubicBezTo>
                      <a:cubicBezTo>
                        <a:pt x="217" y="10"/>
                        <a:pt x="275" y="3"/>
                        <a:pt x="291" y="0"/>
                      </a:cubicBezTo>
                    </a:path>
                  </a:pathLst>
                </a:cu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dirty="0">
                    <a:latin typeface="Calibri" panose="020F0502020204030204" pitchFamily="34" charset="0"/>
                  </a:endParaRPr>
                </a:p>
              </p:txBody>
            </p:sp>
            <p:sp>
              <p:nvSpPr>
                <p:cNvPr id="55328" name="Text Box 48"/>
                <p:cNvSpPr txBox="1">
                  <a:spLocks noChangeArrowheads="1"/>
                </p:cNvSpPr>
                <p:nvPr/>
              </p:nvSpPr>
              <p:spPr bwMode="auto">
                <a:xfrm>
                  <a:off x="564" y="2964"/>
                  <a:ext cx="251" cy="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600" dirty="0">
                      <a:latin typeface="Calibri" panose="020F0502020204030204" pitchFamily="34" charset="0"/>
                    </a:rPr>
                    <a:t>Délais</a:t>
                  </a:r>
                </a:p>
              </p:txBody>
            </p:sp>
          </p:grpSp>
          <p:grpSp>
            <p:nvGrpSpPr>
              <p:cNvPr id="55316" name="Group 49"/>
              <p:cNvGrpSpPr>
                <a:grpSpLocks/>
              </p:cNvGrpSpPr>
              <p:nvPr/>
            </p:nvGrpSpPr>
            <p:grpSpPr bwMode="auto">
              <a:xfrm>
                <a:off x="1024" y="2954"/>
                <a:ext cx="474" cy="291"/>
                <a:chOff x="1024" y="2954"/>
                <a:chExt cx="474" cy="291"/>
              </a:xfrm>
            </p:grpSpPr>
            <p:sp>
              <p:nvSpPr>
                <p:cNvPr id="55317" name="Rectangle 50"/>
                <p:cNvSpPr>
                  <a:spLocks noChangeArrowheads="1"/>
                </p:cNvSpPr>
                <p:nvPr/>
              </p:nvSpPr>
              <p:spPr bwMode="auto">
                <a:xfrm>
                  <a:off x="1024" y="2954"/>
                  <a:ext cx="474" cy="291"/>
                </a:xfrm>
                <a:prstGeom prst="rect">
                  <a:avLst/>
                </a:prstGeom>
                <a:solidFill>
                  <a:schemeClr val="bg1"/>
                </a:solidFill>
                <a:ln w="9525">
                  <a:solidFill>
                    <a:srgbClr val="4D4D4D"/>
                  </a:solidFill>
                  <a:miter lim="800000"/>
                  <a:headEnd/>
                  <a:tailEnd/>
                </a:ln>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dirty="0">
                    <a:latin typeface="Calibri" panose="020F0502020204030204" pitchFamily="34" charset="0"/>
                  </a:endParaRPr>
                </a:p>
              </p:txBody>
            </p:sp>
            <p:sp>
              <p:nvSpPr>
                <p:cNvPr id="55318" name="Line 51"/>
                <p:cNvSpPr>
                  <a:spLocks noChangeShapeType="1"/>
                </p:cNvSpPr>
                <p:nvPr/>
              </p:nvSpPr>
              <p:spPr bwMode="auto">
                <a:xfrm>
                  <a:off x="1087" y="3207"/>
                  <a:ext cx="381" cy="0"/>
                </a:xfrm>
                <a:prstGeom prst="line">
                  <a:avLst/>
                </a:prstGeom>
                <a:noFill/>
                <a:ln w="9525">
                  <a:solidFill>
                    <a:srgbClr val="777777"/>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fr-FR" dirty="0">
                    <a:latin typeface="Calibri" panose="020F0502020204030204" pitchFamily="34" charset="0"/>
                  </a:endParaRPr>
                </a:p>
              </p:txBody>
            </p:sp>
            <p:sp>
              <p:nvSpPr>
                <p:cNvPr id="55319" name="Line 52"/>
                <p:cNvSpPr>
                  <a:spLocks noChangeShapeType="1"/>
                </p:cNvSpPr>
                <p:nvPr/>
              </p:nvSpPr>
              <p:spPr bwMode="auto">
                <a:xfrm flipV="1">
                  <a:off x="1090" y="2987"/>
                  <a:ext cx="0" cy="217"/>
                </a:xfrm>
                <a:prstGeom prst="line">
                  <a:avLst/>
                </a:prstGeom>
                <a:noFill/>
                <a:ln w="9525">
                  <a:solidFill>
                    <a:srgbClr val="777777"/>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fr-FR" dirty="0">
                    <a:latin typeface="Calibri" panose="020F0502020204030204" pitchFamily="34" charset="0"/>
                  </a:endParaRPr>
                </a:p>
              </p:txBody>
            </p:sp>
            <p:sp>
              <p:nvSpPr>
                <p:cNvPr id="55320" name="Line 53"/>
                <p:cNvSpPr>
                  <a:spLocks noChangeShapeType="1"/>
                </p:cNvSpPr>
                <p:nvPr/>
              </p:nvSpPr>
              <p:spPr bwMode="auto">
                <a:xfrm flipV="1">
                  <a:off x="1085" y="3134"/>
                  <a:ext cx="315" cy="1"/>
                </a:xfrm>
                <a:prstGeom prst="line">
                  <a:avLst/>
                </a:prstGeom>
                <a:noFill/>
                <a:ln w="63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fr-FR" dirty="0">
                    <a:latin typeface="Calibri" panose="020F0502020204030204" pitchFamily="34" charset="0"/>
                  </a:endParaRPr>
                </a:p>
              </p:txBody>
            </p:sp>
            <p:sp>
              <p:nvSpPr>
                <p:cNvPr id="55321" name="Freeform 54"/>
                <p:cNvSpPr>
                  <a:spLocks/>
                </p:cNvSpPr>
                <p:nvPr/>
              </p:nvSpPr>
              <p:spPr bwMode="auto">
                <a:xfrm>
                  <a:off x="1100" y="3086"/>
                  <a:ext cx="270" cy="85"/>
                </a:xfrm>
                <a:custGeom>
                  <a:avLst/>
                  <a:gdLst>
                    <a:gd name="T0" fmla="*/ 0 w 270"/>
                    <a:gd name="T1" fmla="*/ 30 h 85"/>
                    <a:gd name="T2" fmla="*/ 59 w 270"/>
                    <a:gd name="T3" fmla="*/ 85 h 85"/>
                    <a:gd name="T4" fmla="*/ 113 w 270"/>
                    <a:gd name="T5" fmla="*/ 30 h 85"/>
                    <a:gd name="T6" fmla="*/ 150 w 270"/>
                    <a:gd name="T7" fmla="*/ 74 h 85"/>
                    <a:gd name="T8" fmla="*/ 188 w 270"/>
                    <a:gd name="T9" fmla="*/ 8 h 85"/>
                    <a:gd name="T10" fmla="*/ 270 w 270"/>
                    <a:gd name="T11" fmla="*/ 24 h 85"/>
                    <a:gd name="T12" fmla="*/ 0 60000 65536"/>
                    <a:gd name="T13" fmla="*/ 0 60000 65536"/>
                    <a:gd name="T14" fmla="*/ 0 60000 65536"/>
                    <a:gd name="T15" fmla="*/ 0 60000 65536"/>
                    <a:gd name="T16" fmla="*/ 0 60000 65536"/>
                    <a:gd name="T17" fmla="*/ 0 60000 65536"/>
                    <a:gd name="T18" fmla="*/ 0 w 270"/>
                    <a:gd name="T19" fmla="*/ 0 h 85"/>
                    <a:gd name="T20" fmla="*/ 270 w 270"/>
                    <a:gd name="T21" fmla="*/ 85 h 85"/>
                  </a:gdLst>
                  <a:ahLst/>
                  <a:cxnLst>
                    <a:cxn ang="T12">
                      <a:pos x="T0" y="T1"/>
                    </a:cxn>
                    <a:cxn ang="T13">
                      <a:pos x="T2" y="T3"/>
                    </a:cxn>
                    <a:cxn ang="T14">
                      <a:pos x="T4" y="T5"/>
                    </a:cxn>
                    <a:cxn ang="T15">
                      <a:pos x="T6" y="T7"/>
                    </a:cxn>
                    <a:cxn ang="T16">
                      <a:pos x="T8" y="T9"/>
                    </a:cxn>
                    <a:cxn ang="T17">
                      <a:pos x="T10" y="T11"/>
                    </a:cxn>
                  </a:cxnLst>
                  <a:rect l="T18" t="T19" r="T20" b="T21"/>
                  <a:pathLst>
                    <a:path w="270" h="85">
                      <a:moveTo>
                        <a:pt x="0" y="30"/>
                      </a:moveTo>
                      <a:cubicBezTo>
                        <a:pt x="10" y="39"/>
                        <a:pt x="40" y="85"/>
                        <a:pt x="59" y="85"/>
                      </a:cubicBezTo>
                      <a:cubicBezTo>
                        <a:pt x="78" y="85"/>
                        <a:pt x="98" y="32"/>
                        <a:pt x="113" y="30"/>
                      </a:cubicBezTo>
                      <a:cubicBezTo>
                        <a:pt x="128" y="28"/>
                        <a:pt x="138" y="78"/>
                        <a:pt x="150" y="74"/>
                      </a:cubicBezTo>
                      <a:cubicBezTo>
                        <a:pt x="162" y="70"/>
                        <a:pt x="168" y="16"/>
                        <a:pt x="188" y="8"/>
                      </a:cubicBezTo>
                      <a:cubicBezTo>
                        <a:pt x="208" y="0"/>
                        <a:pt x="253" y="21"/>
                        <a:pt x="270" y="24"/>
                      </a:cubicBezTo>
                    </a:path>
                  </a:pathLst>
                </a:cu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dirty="0">
                    <a:latin typeface="Calibri" panose="020F0502020204030204" pitchFamily="34" charset="0"/>
                  </a:endParaRPr>
                </a:p>
              </p:txBody>
            </p:sp>
            <p:sp>
              <p:nvSpPr>
                <p:cNvPr id="55322" name="Text Box 55"/>
                <p:cNvSpPr txBox="1">
                  <a:spLocks noChangeArrowheads="1"/>
                </p:cNvSpPr>
                <p:nvPr/>
              </p:nvSpPr>
              <p:spPr bwMode="auto">
                <a:xfrm>
                  <a:off x="1085" y="2962"/>
                  <a:ext cx="372" cy="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600" dirty="0">
                      <a:latin typeface="Calibri" panose="020F0502020204030204" pitchFamily="34" charset="0"/>
                    </a:rPr>
                    <a:t>Ressources</a:t>
                  </a:r>
                </a:p>
              </p:txBody>
            </p:sp>
          </p:grpSp>
        </p:grpSp>
      </p:grpSp>
      <p:pic>
        <p:nvPicPr>
          <p:cNvPr id="55390" name="Picture 94" descr="C:\Users\BertrandS\Dropbox\Jeux\00. CONCEPTION DES JEUX\photos\Bureau Un Homme 27\iStock_000004752205_Medium.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3044" y="1844824"/>
            <a:ext cx="2108031" cy="140449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ou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Grp="1" noChangeArrowheads="1"/>
          </p:cNvSpPr>
          <p:nvPr>
            <p:ph type="title"/>
          </p:nvPr>
        </p:nvSpPr>
        <p:spPr>
          <a:xfrm>
            <a:off x="3057525" y="254000"/>
            <a:ext cx="5565775" cy="762000"/>
          </a:xfrm>
        </p:spPr>
        <p:txBody>
          <a:bodyPr/>
          <a:lstStyle/>
          <a:p>
            <a:pPr>
              <a:defRPr/>
            </a:pPr>
            <a:r>
              <a:rPr lang="fr-FR"/>
              <a:t>Suivi des délais</a:t>
            </a:r>
          </a:p>
        </p:txBody>
      </p:sp>
      <p:sp>
        <p:nvSpPr>
          <p:cNvPr id="56325" name="Line 3"/>
          <p:cNvSpPr>
            <a:spLocks noChangeShapeType="1"/>
          </p:cNvSpPr>
          <p:nvPr/>
        </p:nvSpPr>
        <p:spPr bwMode="auto">
          <a:xfrm>
            <a:off x="2454275" y="6062663"/>
            <a:ext cx="4497388" cy="0"/>
          </a:xfrm>
          <a:prstGeom prst="line">
            <a:avLst/>
          </a:prstGeom>
          <a:noFill/>
          <a:ln w="9525">
            <a:solidFill>
              <a:schemeClr val="tx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fr-FR" dirty="0">
              <a:latin typeface="Calibri" panose="020F0502020204030204" pitchFamily="34" charset="0"/>
            </a:endParaRPr>
          </a:p>
        </p:txBody>
      </p:sp>
      <p:sp>
        <p:nvSpPr>
          <p:cNvPr id="56326" name="Line 4"/>
          <p:cNvSpPr>
            <a:spLocks noChangeShapeType="1"/>
          </p:cNvSpPr>
          <p:nvPr/>
        </p:nvSpPr>
        <p:spPr bwMode="auto">
          <a:xfrm flipV="1">
            <a:off x="2454275" y="1966913"/>
            <a:ext cx="0" cy="4095750"/>
          </a:xfrm>
          <a:prstGeom prst="line">
            <a:avLst/>
          </a:prstGeom>
          <a:noFill/>
          <a:ln w="9525">
            <a:solidFill>
              <a:schemeClr val="tx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fr-FR" dirty="0">
              <a:latin typeface="Calibri" panose="020F0502020204030204" pitchFamily="34" charset="0"/>
            </a:endParaRPr>
          </a:p>
        </p:txBody>
      </p:sp>
      <p:sp>
        <p:nvSpPr>
          <p:cNvPr id="56327" name="Line 5"/>
          <p:cNvSpPr>
            <a:spLocks noChangeShapeType="1"/>
          </p:cNvSpPr>
          <p:nvPr/>
        </p:nvSpPr>
        <p:spPr bwMode="auto">
          <a:xfrm flipH="1">
            <a:off x="2454275" y="2562225"/>
            <a:ext cx="3862388" cy="3500438"/>
          </a:xfrm>
          <a:prstGeom prst="line">
            <a:avLst/>
          </a:prstGeom>
          <a:noFill/>
          <a:ln w="12700">
            <a:solidFill>
              <a:srgbClr val="008000"/>
            </a:solidFill>
            <a:prstDash val="lgDashDot"/>
            <a:round/>
            <a:headEnd/>
            <a:tailEnd/>
          </a:ln>
          <a:extLst>
            <a:ext uri="{909E8E84-426E-40DD-AFC4-6F175D3DCCD1}">
              <a14:hiddenFill xmlns:a14="http://schemas.microsoft.com/office/drawing/2010/main">
                <a:noFill/>
              </a14:hiddenFill>
            </a:ext>
          </a:extLst>
        </p:spPr>
        <p:txBody>
          <a:bodyPr wrap="none" anchor="ctr"/>
          <a:lstStyle/>
          <a:p>
            <a:endParaRPr lang="fr-FR" dirty="0">
              <a:latin typeface="Calibri" panose="020F0502020204030204" pitchFamily="34" charset="0"/>
            </a:endParaRPr>
          </a:p>
        </p:txBody>
      </p:sp>
      <p:sp>
        <p:nvSpPr>
          <p:cNvPr id="56328" name="Line 6"/>
          <p:cNvSpPr>
            <a:spLocks noChangeShapeType="1"/>
          </p:cNvSpPr>
          <p:nvPr/>
        </p:nvSpPr>
        <p:spPr bwMode="auto">
          <a:xfrm>
            <a:off x="3106738" y="5962650"/>
            <a:ext cx="0" cy="103188"/>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wrap="none" anchor="ctr"/>
          <a:lstStyle/>
          <a:p>
            <a:endParaRPr lang="fr-FR" dirty="0">
              <a:latin typeface="Calibri" panose="020F0502020204030204" pitchFamily="34" charset="0"/>
            </a:endParaRPr>
          </a:p>
        </p:txBody>
      </p:sp>
      <p:sp>
        <p:nvSpPr>
          <p:cNvPr id="56329" name="Line 7"/>
          <p:cNvSpPr>
            <a:spLocks noChangeShapeType="1"/>
          </p:cNvSpPr>
          <p:nvPr/>
        </p:nvSpPr>
        <p:spPr bwMode="auto">
          <a:xfrm>
            <a:off x="3759200" y="5962650"/>
            <a:ext cx="0" cy="103188"/>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wrap="none" anchor="ctr"/>
          <a:lstStyle/>
          <a:p>
            <a:endParaRPr lang="fr-FR" dirty="0">
              <a:latin typeface="Calibri" panose="020F0502020204030204" pitchFamily="34" charset="0"/>
            </a:endParaRPr>
          </a:p>
        </p:txBody>
      </p:sp>
      <p:sp>
        <p:nvSpPr>
          <p:cNvPr id="56330" name="Line 8"/>
          <p:cNvSpPr>
            <a:spLocks noChangeShapeType="1"/>
          </p:cNvSpPr>
          <p:nvPr/>
        </p:nvSpPr>
        <p:spPr bwMode="auto">
          <a:xfrm>
            <a:off x="4411663" y="5962650"/>
            <a:ext cx="0" cy="103188"/>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wrap="none" anchor="ctr"/>
          <a:lstStyle/>
          <a:p>
            <a:endParaRPr lang="fr-FR" dirty="0">
              <a:latin typeface="Calibri" panose="020F0502020204030204" pitchFamily="34" charset="0"/>
            </a:endParaRPr>
          </a:p>
        </p:txBody>
      </p:sp>
      <p:sp>
        <p:nvSpPr>
          <p:cNvPr id="56331" name="Line 9"/>
          <p:cNvSpPr>
            <a:spLocks noChangeShapeType="1"/>
          </p:cNvSpPr>
          <p:nvPr/>
        </p:nvSpPr>
        <p:spPr bwMode="auto">
          <a:xfrm>
            <a:off x="5064125" y="5962650"/>
            <a:ext cx="0" cy="103188"/>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wrap="none" anchor="ctr"/>
          <a:lstStyle/>
          <a:p>
            <a:endParaRPr lang="fr-FR" dirty="0">
              <a:latin typeface="Calibri" panose="020F0502020204030204" pitchFamily="34" charset="0"/>
            </a:endParaRPr>
          </a:p>
        </p:txBody>
      </p:sp>
      <p:sp>
        <p:nvSpPr>
          <p:cNvPr id="56332" name="Line 10"/>
          <p:cNvSpPr>
            <a:spLocks noChangeShapeType="1"/>
          </p:cNvSpPr>
          <p:nvPr/>
        </p:nvSpPr>
        <p:spPr bwMode="auto">
          <a:xfrm>
            <a:off x="5716588" y="5962650"/>
            <a:ext cx="0" cy="103188"/>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wrap="none" anchor="ctr"/>
          <a:lstStyle/>
          <a:p>
            <a:endParaRPr lang="fr-FR" dirty="0">
              <a:latin typeface="Calibri" panose="020F0502020204030204" pitchFamily="34" charset="0"/>
            </a:endParaRPr>
          </a:p>
        </p:txBody>
      </p:sp>
      <p:sp>
        <p:nvSpPr>
          <p:cNvPr id="56333" name="Line 11"/>
          <p:cNvSpPr>
            <a:spLocks noChangeShapeType="1"/>
          </p:cNvSpPr>
          <p:nvPr/>
        </p:nvSpPr>
        <p:spPr bwMode="auto">
          <a:xfrm>
            <a:off x="6369050" y="5962650"/>
            <a:ext cx="0" cy="103188"/>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wrap="none" anchor="ctr"/>
          <a:lstStyle/>
          <a:p>
            <a:endParaRPr lang="fr-FR" dirty="0">
              <a:latin typeface="Calibri" panose="020F0502020204030204" pitchFamily="34" charset="0"/>
            </a:endParaRPr>
          </a:p>
        </p:txBody>
      </p:sp>
      <p:sp>
        <p:nvSpPr>
          <p:cNvPr id="56334" name="Line 12"/>
          <p:cNvSpPr>
            <a:spLocks noChangeShapeType="1"/>
          </p:cNvSpPr>
          <p:nvPr/>
        </p:nvSpPr>
        <p:spPr bwMode="auto">
          <a:xfrm rot="-5400000">
            <a:off x="2524919" y="5418931"/>
            <a:ext cx="0" cy="115888"/>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wrap="none" anchor="ctr"/>
          <a:lstStyle/>
          <a:p>
            <a:endParaRPr lang="fr-FR" dirty="0">
              <a:latin typeface="Calibri" panose="020F0502020204030204" pitchFamily="34" charset="0"/>
            </a:endParaRPr>
          </a:p>
        </p:txBody>
      </p:sp>
      <p:sp>
        <p:nvSpPr>
          <p:cNvPr id="56335" name="Line 13"/>
          <p:cNvSpPr>
            <a:spLocks noChangeShapeType="1"/>
          </p:cNvSpPr>
          <p:nvPr/>
        </p:nvSpPr>
        <p:spPr bwMode="auto">
          <a:xfrm rot="-5400000">
            <a:off x="2526507" y="4833144"/>
            <a:ext cx="0" cy="115887"/>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wrap="none" anchor="ctr"/>
          <a:lstStyle/>
          <a:p>
            <a:endParaRPr lang="fr-FR" dirty="0">
              <a:latin typeface="Calibri" panose="020F0502020204030204" pitchFamily="34" charset="0"/>
            </a:endParaRPr>
          </a:p>
        </p:txBody>
      </p:sp>
      <p:sp>
        <p:nvSpPr>
          <p:cNvPr id="56336" name="Line 14"/>
          <p:cNvSpPr>
            <a:spLocks noChangeShapeType="1"/>
          </p:cNvSpPr>
          <p:nvPr/>
        </p:nvSpPr>
        <p:spPr bwMode="auto">
          <a:xfrm rot="-5400000">
            <a:off x="2526507" y="4245769"/>
            <a:ext cx="0" cy="115887"/>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wrap="none" anchor="ctr"/>
          <a:lstStyle/>
          <a:p>
            <a:endParaRPr lang="fr-FR" dirty="0">
              <a:latin typeface="Calibri" panose="020F0502020204030204" pitchFamily="34" charset="0"/>
            </a:endParaRPr>
          </a:p>
        </p:txBody>
      </p:sp>
      <p:sp>
        <p:nvSpPr>
          <p:cNvPr id="56337" name="Line 15"/>
          <p:cNvSpPr>
            <a:spLocks noChangeShapeType="1"/>
          </p:cNvSpPr>
          <p:nvPr/>
        </p:nvSpPr>
        <p:spPr bwMode="auto">
          <a:xfrm rot="-5400000">
            <a:off x="2526507" y="3656806"/>
            <a:ext cx="0" cy="115887"/>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wrap="none" anchor="ctr"/>
          <a:lstStyle/>
          <a:p>
            <a:endParaRPr lang="fr-FR" dirty="0">
              <a:latin typeface="Calibri" panose="020F0502020204030204" pitchFamily="34" charset="0"/>
            </a:endParaRPr>
          </a:p>
        </p:txBody>
      </p:sp>
      <p:sp>
        <p:nvSpPr>
          <p:cNvPr id="56338" name="Line 16"/>
          <p:cNvSpPr>
            <a:spLocks noChangeShapeType="1"/>
          </p:cNvSpPr>
          <p:nvPr/>
        </p:nvSpPr>
        <p:spPr bwMode="auto">
          <a:xfrm rot="-5400000">
            <a:off x="2526507" y="3069431"/>
            <a:ext cx="0" cy="115887"/>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wrap="none" anchor="ctr"/>
          <a:lstStyle/>
          <a:p>
            <a:endParaRPr lang="fr-FR" dirty="0">
              <a:latin typeface="Calibri" panose="020F0502020204030204" pitchFamily="34" charset="0"/>
            </a:endParaRPr>
          </a:p>
        </p:txBody>
      </p:sp>
      <p:sp>
        <p:nvSpPr>
          <p:cNvPr id="56339" name="Line 17"/>
          <p:cNvSpPr>
            <a:spLocks noChangeShapeType="1"/>
          </p:cNvSpPr>
          <p:nvPr/>
        </p:nvSpPr>
        <p:spPr bwMode="auto">
          <a:xfrm rot="-5400000">
            <a:off x="2526507" y="2482056"/>
            <a:ext cx="0" cy="115887"/>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wrap="none" anchor="ctr"/>
          <a:lstStyle/>
          <a:p>
            <a:endParaRPr lang="fr-FR" dirty="0">
              <a:latin typeface="Calibri" panose="020F0502020204030204" pitchFamily="34" charset="0"/>
            </a:endParaRPr>
          </a:p>
        </p:txBody>
      </p:sp>
      <p:sp>
        <p:nvSpPr>
          <p:cNvPr id="56340" name="Text Box 18"/>
          <p:cNvSpPr txBox="1">
            <a:spLocks noChangeArrowheads="1"/>
          </p:cNvSpPr>
          <p:nvPr/>
        </p:nvSpPr>
        <p:spPr bwMode="auto">
          <a:xfrm>
            <a:off x="6756677" y="5479277"/>
            <a:ext cx="123610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500" dirty="0">
                <a:solidFill>
                  <a:schemeClr val="tx1"/>
                </a:solidFill>
                <a:latin typeface="Calibri" panose="020F0502020204030204" pitchFamily="34" charset="0"/>
              </a:rPr>
              <a:t>Délai attendu</a:t>
            </a:r>
            <a:br>
              <a:rPr lang="fr-FR" altLang="fr-FR" sz="1500" dirty="0">
                <a:solidFill>
                  <a:schemeClr val="tx1"/>
                </a:solidFill>
                <a:latin typeface="Calibri" panose="020F0502020204030204" pitchFamily="34" charset="0"/>
              </a:rPr>
            </a:br>
            <a:r>
              <a:rPr lang="fr-FR" altLang="fr-FR" sz="1500" dirty="0">
                <a:solidFill>
                  <a:schemeClr val="tx1"/>
                </a:solidFill>
                <a:latin typeface="Calibri" panose="020F0502020204030204" pitchFamily="34" charset="0"/>
              </a:rPr>
              <a:t>aux jalons</a:t>
            </a:r>
          </a:p>
        </p:txBody>
      </p:sp>
      <p:sp>
        <p:nvSpPr>
          <p:cNvPr id="56341" name="Text Box 19"/>
          <p:cNvSpPr txBox="1">
            <a:spLocks noChangeArrowheads="1"/>
          </p:cNvSpPr>
          <p:nvPr/>
        </p:nvSpPr>
        <p:spPr bwMode="auto">
          <a:xfrm>
            <a:off x="1356463" y="1788339"/>
            <a:ext cx="963725"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500" dirty="0">
                <a:solidFill>
                  <a:schemeClr val="tx1"/>
                </a:solidFill>
                <a:latin typeface="Calibri" panose="020F0502020204030204" pitchFamily="34" charset="0"/>
              </a:rPr>
              <a:t>Délai réel</a:t>
            </a:r>
            <a:br>
              <a:rPr lang="fr-FR" altLang="fr-FR" sz="1500" dirty="0">
                <a:solidFill>
                  <a:schemeClr val="tx1"/>
                </a:solidFill>
                <a:latin typeface="Calibri" panose="020F0502020204030204" pitchFamily="34" charset="0"/>
              </a:rPr>
            </a:br>
            <a:r>
              <a:rPr lang="fr-FR" altLang="fr-FR" sz="1500" dirty="0">
                <a:solidFill>
                  <a:schemeClr val="tx1"/>
                </a:solidFill>
                <a:latin typeface="Calibri" panose="020F0502020204030204" pitchFamily="34" charset="0"/>
              </a:rPr>
              <a:t>aux jalons</a:t>
            </a:r>
          </a:p>
        </p:txBody>
      </p:sp>
      <p:grpSp>
        <p:nvGrpSpPr>
          <p:cNvPr id="2" name="Group 20"/>
          <p:cNvGrpSpPr>
            <a:grpSpLocks/>
          </p:cNvGrpSpPr>
          <p:nvPr/>
        </p:nvGrpSpPr>
        <p:grpSpPr bwMode="auto">
          <a:xfrm>
            <a:off x="2444750" y="5156202"/>
            <a:ext cx="695325" cy="1284288"/>
            <a:chOff x="1540" y="3248"/>
            <a:chExt cx="438" cy="809"/>
          </a:xfrm>
        </p:grpSpPr>
        <p:sp>
          <p:nvSpPr>
            <p:cNvPr id="56369" name="Line 21"/>
            <p:cNvSpPr>
              <a:spLocks noChangeShapeType="1"/>
            </p:cNvSpPr>
            <p:nvPr/>
          </p:nvSpPr>
          <p:spPr bwMode="auto">
            <a:xfrm flipV="1">
              <a:off x="1550" y="3275"/>
              <a:ext cx="399" cy="536"/>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fr-FR" dirty="0">
                <a:latin typeface="Calibri" panose="020F0502020204030204" pitchFamily="34" charset="0"/>
              </a:endParaRPr>
            </a:p>
          </p:txBody>
        </p:sp>
        <p:sp>
          <p:nvSpPr>
            <p:cNvPr id="56370" name="Line 22"/>
            <p:cNvSpPr>
              <a:spLocks noChangeShapeType="1"/>
            </p:cNvSpPr>
            <p:nvPr/>
          </p:nvSpPr>
          <p:spPr bwMode="auto">
            <a:xfrm flipV="1">
              <a:off x="1954" y="3268"/>
              <a:ext cx="0" cy="551"/>
            </a:xfrm>
            <a:prstGeom prst="line">
              <a:avLst/>
            </a:prstGeom>
            <a:noFill/>
            <a:ln w="9525">
              <a:solidFill>
                <a:srgbClr val="5F5F5F"/>
              </a:solidFill>
              <a:prstDash val="lgDash"/>
              <a:round/>
              <a:headEnd/>
              <a:tailEnd/>
            </a:ln>
            <a:extLst>
              <a:ext uri="{909E8E84-426E-40DD-AFC4-6F175D3DCCD1}">
                <a14:hiddenFill xmlns:a14="http://schemas.microsoft.com/office/drawing/2010/main">
                  <a:noFill/>
                </a14:hiddenFill>
              </a:ext>
            </a:extLst>
          </p:spPr>
          <p:txBody>
            <a:bodyPr wrap="none" anchor="ctr"/>
            <a:lstStyle/>
            <a:p>
              <a:endParaRPr lang="fr-FR" dirty="0">
                <a:latin typeface="Calibri" panose="020F0502020204030204" pitchFamily="34" charset="0"/>
              </a:endParaRPr>
            </a:p>
          </p:txBody>
        </p:sp>
        <p:sp>
          <p:nvSpPr>
            <p:cNvPr id="56371" name="Oval 23"/>
            <p:cNvSpPr>
              <a:spLocks noChangeArrowheads="1"/>
            </p:cNvSpPr>
            <p:nvPr/>
          </p:nvSpPr>
          <p:spPr bwMode="auto">
            <a:xfrm>
              <a:off x="1928" y="3248"/>
              <a:ext cx="50" cy="45"/>
            </a:xfrm>
            <a:prstGeom prst="ellipse">
              <a:avLst/>
            </a:prstGeom>
            <a:solidFill>
              <a:srgbClr val="5F5F5F"/>
            </a:solidFill>
            <a:ln w="9525">
              <a:solidFill>
                <a:schemeClr val="tx2"/>
              </a:solidFill>
              <a:round/>
              <a:headEnd/>
              <a:tailEnd/>
            </a:ln>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dirty="0">
                <a:latin typeface="Calibri" panose="020F0502020204030204" pitchFamily="34" charset="0"/>
              </a:endParaRPr>
            </a:p>
          </p:txBody>
        </p:sp>
        <p:sp>
          <p:nvSpPr>
            <p:cNvPr id="56372" name="Line 24"/>
            <p:cNvSpPr>
              <a:spLocks noChangeShapeType="1"/>
            </p:cNvSpPr>
            <p:nvPr/>
          </p:nvSpPr>
          <p:spPr bwMode="auto">
            <a:xfrm flipH="1">
              <a:off x="1546" y="3275"/>
              <a:ext cx="399" cy="0"/>
            </a:xfrm>
            <a:prstGeom prst="line">
              <a:avLst/>
            </a:prstGeom>
            <a:noFill/>
            <a:ln w="9525">
              <a:solidFill>
                <a:schemeClr val="bg2"/>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fr-FR" dirty="0">
                <a:latin typeface="Calibri" panose="020F0502020204030204" pitchFamily="34" charset="0"/>
              </a:endParaRPr>
            </a:p>
          </p:txBody>
        </p:sp>
        <p:sp>
          <p:nvSpPr>
            <p:cNvPr id="56373" name="Text Box 25"/>
            <p:cNvSpPr txBox="1">
              <a:spLocks noChangeArrowheads="1"/>
            </p:cNvSpPr>
            <p:nvPr/>
          </p:nvSpPr>
          <p:spPr bwMode="auto">
            <a:xfrm>
              <a:off x="1540" y="3863"/>
              <a:ext cx="435"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400" dirty="0">
                  <a:solidFill>
                    <a:schemeClr val="tx2"/>
                  </a:solidFill>
                  <a:latin typeface="Calibri" panose="020F0502020204030204" pitchFamily="34" charset="0"/>
                </a:rPr>
                <a:t>Jalon 1</a:t>
              </a:r>
            </a:p>
          </p:txBody>
        </p:sp>
      </p:grpSp>
      <p:grpSp>
        <p:nvGrpSpPr>
          <p:cNvPr id="3" name="Group 26"/>
          <p:cNvGrpSpPr>
            <a:grpSpLocks/>
          </p:cNvGrpSpPr>
          <p:nvPr/>
        </p:nvGrpSpPr>
        <p:grpSpPr bwMode="auto">
          <a:xfrm>
            <a:off x="2439989" y="4451351"/>
            <a:ext cx="1385888" cy="1989138"/>
            <a:chOff x="1537" y="2804"/>
            <a:chExt cx="873" cy="1253"/>
          </a:xfrm>
        </p:grpSpPr>
        <p:sp>
          <p:nvSpPr>
            <p:cNvPr id="56364" name="Line 27"/>
            <p:cNvSpPr>
              <a:spLocks noChangeShapeType="1"/>
            </p:cNvSpPr>
            <p:nvPr/>
          </p:nvSpPr>
          <p:spPr bwMode="auto">
            <a:xfrm flipV="1">
              <a:off x="1954" y="2827"/>
              <a:ext cx="250" cy="448"/>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fr-FR" dirty="0">
                <a:latin typeface="Calibri" panose="020F0502020204030204" pitchFamily="34" charset="0"/>
              </a:endParaRPr>
            </a:p>
          </p:txBody>
        </p:sp>
        <p:sp>
          <p:nvSpPr>
            <p:cNvPr id="56365" name="Line 28"/>
            <p:cNvSpPr>
              <a:spLocks noChangeShapeType="1"/>
            </p:cNvSpPr>
            <p:nvPr/>
          </p:nvSpPr>
          <p:spPr bwMode="auto">
            <a:xfrm flipV="1">
              <a:off x="2209" y="2824"/>
              <a:ext cx="0" cy="987"/>
            </a:xfrm>
            <a:prstGeom prst="line">
              <a:avLst/>
            </a:prstGeom>
            <a:noFill/>
            <a:ln w="9525">
              <a:solidFill>
                <a:srgbClr val="5F5F5F"/>
              </a:solidFill>
              <a:prstDash val="lgDash"/>
              <a:round/>
              <a:headEnd/>
              <a:tailEnd/>
            </a:ln>
            <a:extLst>
              <a:ext uri="{909E8E84-426E-40DD-AFC4-6F175D3DCCD1}">
                <a14:hiddenFill xmlns:a14="http://schemas.microsoft.com/office/drawing/2010/main">
                  <a:noFill/>
                </a14:hiddenFill>
              </a:ext>
            </a:extLst>
          </p:spPr>
          <p:txBody>
            <a:bodyPr wrap="none" anchor="ctr"/>
            <a:lstStyle/>
            <a:p>
              <a:endParaRPr lang="fr-FR" dirty="0">
                <a:latin typeface="Calibri" panose="020F0502020204030204" pitchFamily="34" charset="0"/>
              </a:endParaRPr>
            </a:p>
          </p:txBody>
        </p:sp>
        <p:sp>
          <p:nvSpPr>
            <p:cNvPr id="56366" name="Oval 29"/>
            <p:cNvSpPr>
              <a:spLocks noChangeArrowheads="1"/>
            </p:cNvSpPr>
            <p:nvPr/>
          </p:nvSpPr>
          <p:spPr bwMode="auto">
            <a:xfrm>
              <a:off x="2179" y="2804"/>
              <a:ext cx="50" cy="45"/>
            </a:xfrm>
            <a:prstGeom prst="ellipse">
              <a:avLst/>
            </a:prstGeom>
            <a:solidFill>
              <a:srgbClr val="5F5F5F"/>
            </a:solidFill>
            <a:ln w="9525">
              <a:solidFill>
                <a:schemeClr val="tx2"/>
              </a:solidFill>
              <a:round/>
              <a:headEnd/>
              <a:tailEnd/>
            </a:ln>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dirty="0">
                <a:latin typeface="Calibri" panose="020F0502020204030204" pitchFamily="34" charset="0"/>
              </a:endParaRPr>
            </a:p>
          </p:txBody>
        </p:sp>
        <p:sp>
          <p:nvSpPr>
            <p:cNvPr id="56367" name="Line 30"/>
            <p:cNvSpPr>
              <a:spLocks noChangeShapeType="1"/>
            </p:cNvSpPr>
            <p:nvPr/>
          </p:nvSpPr>
          <p:spPr bwMode="auto">
            <a:xfrm flipH="1">
              <a:off x="1537" y="2827"/>
              <a:ext cx="663" cy="0"/>
            </a:xfrm>
            <a:prstGeom prst="line">
              <a:avLst/>
            </a:prstGeom>
            <a:noFill/>
            <a:ln w="9525">
              <a:solidFill>
                <a:schemeClr val="bg2"/>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fr-FR" dirty="0">
                <a:latin typeface="Calibri" panose="020F0502020204030204" pitchFamily="34" charset="0"/>
              </a:endParaRPr>
            </a:p>
          </p:txBody>
        </p:sp>
        <p:sp>
          <p:nvSpPr>
            <p:cNvPr id="56368" name="Text Box 31"/>
            <p:cNvSpPr txBox="1">
              <a:spLocks noChangeArrowheads="1"/>
            </p:cNvSpPr>
            <p:nvPr/>
          </p:nvSpPr>
          <p:spPr bwMode="auto">
            <a:xfrm>
              <a:off x="1975" y="3863"/>
              <a:ext cx="435"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400" dirty="0">
                  <a:solidFill>
                    <a:schemeClr val="tx2"/>
                  </a:solidFill>
                  <a:latin typeface="Calibri" panose="020F0502020204030204" pitchFamily="34" charset="0"/>
                </a:rPr>
                <a:t>Jalon 2</a:t>
              </a:r>
            </a:p>
          </p:txBody>
        </p:sp>
      </p:grpSp>
      <p:grpSp>
        <p:nvGrpSpPr>
          <p:cNvPr id="4" name="Group 32"/>
          <p:cNvGrpSpPr>
            <a:grpSpLocks/>
          </p:cNvGrpSpPr>
          <p:nvPr/>
        </p:nvGrpSpPr>
        <p:grpSpPr bwMode="auto">
          <a:xfrm>
            <a:off x="2460624" y="3729037"/>
            <a:ext cx="2333625" cy="2711449"/>
            <a:chOff x="1550" y="2349"/>
            <a:chExt cx="1470" cy="1708"/>
          </a:xfrm>
        </p:grpSpPr>
        <p:sp>
          <p:nvSpPr>
            <p:cNvPr id="56359" name="Line 33"/>
            <p:cNvSpPr>
              <a:spLocks noChangeShapeType="1"/>
            </p:cNvSpPr>
            <p:nvPr/>
          </p:nvSpPr>
          <p:spPr bwMode="auto">
            <a:xfrm flipV="1">
              <a:off x="2204" y="2372"/>
              <a:ext cx="680" cy="455"/>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fr-FR" dirty="0">
                <a:latin typeface="Calibri" panose="020F0502020204030204" pitchFamily="34" charset="0"/>
              </a:endParaRPr>
            </a:p>
          </p:txBody>
        </p:sp>
        <p:sp>
          <p:nvSpPr>
            <p:cNvPr id="56360" name="Line 34"/>
            <p:cNvSpPr>
              <a:spLocks noChangeShapeType="1"/>
            </p:cNvSpPr>
            <p:nvPr/>
          </p:nvSpPr>
          <p:spPr bwMode="auto">
            <a:xfrm flipV="1">
              <a:off x="2888" y="2380"/>
              <a:ext cx="0" cy="1439"/>
            </a:xfrm>
            <a:prstGeom prst="line">
              <a:avLst/>
            </a:prstGeom>
            <a:noFill/>
            <a:ln w="9525">
              <a:solidFill>
                <a:srgbClr val="5F5F5F"/>
              </a:solidFill>
              <a:prstDash val="lgDash"/>
              <a:round/>
              <a:headEnd/>
              <a:tailEnd/>
            </a:ln>
            <a:extLst>
              <a:ext uri="{909E8E84-426E-40DD-AFC4-6F175D3DCCD1}">
                <a14:hiddenFill xmlns:a14="http://schemas.microsoft.com/office/drawing/2010/main">
                  <a:noFill/>
                </a14:hiddenFill>
              </a:ext>
            </a:extLst>
          </p:spPr>
          <p:txBody>
            <a:bodyPr wrap="none" anchor="ctr"/>
            <a:lstStyle/>
            <a:p>
              <a:endParaRPr lang="fr-FR" dirty="0">
                <a:latin typeface="Calibri" panose="020F0502020204030204" pitchFamily="34" charset="0"/>
              </a:endParaRPr>
            </a:p>
          </p:txBody>
        </p:sp>
        <p:sp>
          <p:nvSpPr>
            <p:cNvPr id="56361" name="Oval 35"/>
            <p:cNvSpPr>
              <a:spLocks noChangeArrowheads="1"/>
            </p:cNvSpPr>
            <p:nvPr/>
          </p:nvSpPr>
          <p:spPr bwMode="auto">
            <a:xfrm>
              <a:off x="2863" y="2349"/>
              <a:ext cx="50" cy="45"/>
            </a:xfrm>
            <a:prstGeom prst="ellipse">
              <a:avLst/>
            </a:prstGeom>
            <a:solidFill>
              <a:srgbClr val="5F5F5F"/>
            </a:solidFill>
            <a:ln w="9525">
              <a:solidFill>
                <a:schemeClr val="tx2"/>
              </a:solidFill>
              <a:round/>
              <a:headEnd/>
              <a:tailEnd/>
            </a:ln>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dirty="0">
                <a:latin typeface="Calibri" panose="020F0502020204030204" pitchFamily="34" charset="0"/>
              </a:endParaRPr>
            </a:p>
          </p:txBody>
        </p:sp>
        <p:sp>
          <p:nvSpPr>
            <p:cNvPr id="56362" name="Line 36"/>
            <p:cNvSpPr>
              <a:spLocks noChangeShapeType="1"/>
            </p:cNvSpPr>
            <p:nvPr/>
          </p:nvSpPr>
          <p:spPr bwMode="auto">
            <a:xfrm flipH="1">
              <a:off x="1550" y="2372"/>
              <a:ext cx="1334" cy="0"/>
            </a:xfrm>
            <a:prstGeom prst="line">
              <a:avLst/>
            </a:prstGeom>
            <a:noFill/>
            <a:ln w="9525">
              <a:solidFill>
                <a:schemeClr val="bg2"/>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fr-FR" dirty="0">
                <a:latin typeface="Calibri" panose="020F0502020204030204" pitchFamily="34" charset="0"/>
              </a:endParaRPr>
            </a:p>
          </p:txBody>
        </p:sp>
        <p:sp>
          <p:nvSpPr>
            <p:cNvPr id="56363" name="Text Box 37"/>
            <p:cNvSpPr txBox="1">
              <a:spLocks noChangeArrowheads="1"/>
            </p:cNvSpPr>
            <p:nvPr/>
          </p:nvSpPr>
          <p:spPr bwMode="auto">
            <a:xfrm>
              <a:off x="2585" y="3863"/>
              <a:ext cx="435"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400" dirty="0">
                  <a:solidFill>
                    <a:schemeClr val="tx2"/>
                  </a:solidFill>
                  <a:latin typeface="Calibri" panose="020F0502020204030204" pitchFamily="34" charset="0"/>
                </a:rPr>
                <a:t>Jalon 3</a:t>
              </a:r>
            </a:p>
          </p:txBody>
        </p:sp>
      </p:grpSp>
      <p:grpSp>
        <p:nvGrpSpPr>
          <p:cNvPr id="5" name="Group 38"/>
          <p:cNvGrpSpPr>
            <a:grpSpLocks/>
          </p:cNvGrpSpPr>
          <p:nvPr/>
        </p:nvGrpSpPr>
        <p:grpSpPr bwMode="auto">
          <a:xfrm>
            <a:off x="2454275" y="1920875"/>
            <a:ext cx="4668838" cy="4519613"/>
            <a:chOff x="1546" y="1210"/>
            <a:chExt cx="2941" cy="2847"/>
          </a:xfrm>
        </p:grpSpPr>
        <p:sp>
          <p:nvSpPr>
            <p:cNvPr id="56352" name="Line 39"/>
            <p:cNvSpPr>
              <a:spLocks noChangeShapeType="1"/>
            </p:cNvSpPr>
            <p:nvPr/>
          </p:nvSpPr>
          <p:spPr bwMode="auto">
            <a:xfrm flipV="1">
              <a:off x="2897" y="1959"/>
              <a:ext cx="297" cy="413"/>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fr-FR" dirty="0">
                <a:latin typeface="Calibri" panose="020F0502020204030204" pitchFamily="34" charset="0"/>
              </a:endParaRPr>
            </a:p>
          </p:txBody>
        </p:sp>
        <p:sp>
          <p:nvSpPr>
            <p:cNvPr id="56353" name="Line 40"/>
            <p:cNvSpPr>
              <a:spLocks noChangeShapeType="1"/>
            </p:cNvSpPr>
            <p:nvPr/>
          </p:nvSpPr>
          <p:spPr bwMode="auto">
            <a:xfrm flipV="1">
              <a:off x="3194" y="1959"/>
              <a:ext cx="0" cy="1860"/>
            </a:xfrm>
            <a:prstGeom prst="line">
              <a:avLst/>
            </a:prstGeom>
            <a:noFill/>
            <a:ln w="9525">
              <a:solidFill>
                <a:srgbClr val="5F5F5F"/>
              </a:solidFill>
              <a:prstDash val="lgDash"/>
              <a:round/>
              <a:headEnd/>
              <a:tailEnd/>
            </a:ln>
            <a:extLst>
              <a:ext uri="{909E8E84-426E-40DD-AFC4-6F175D3DCCD1}">
                <a14:hiddenFill xmlns:a14="http://schemas.microsoft.com/office/drawing/2010/main">
                  <a:noFill/>
                </a14:hiddenFill>
              </a:ext>
            </a:extLst>
          </p:spPr>
          <p:txBody>
            <a:bodyPr wrap="none" anchor="ctr"/>
            <a:lstStyle/>
            <a:p>
              <a:endParaRPr lang="fr-FR" dirty="0">
                <a:latin typeface="Calibri" panose="020F0502020204030204" pitchFamily="34" charset="0"/>
              </a:endParaRPr>
            </a:p>
          </p:txBody>
        </p:sp>
        <p:sp>
          <p:nvSpPr>
            <p:cNvPr id="56354" name="Oval 41"/>
            <p:cNvSpPr>
              <a:spLocks noChangeArrowheads="1"/>
            </p:cNvSpPr>
            <p:nvPr/>
          </p:nvSpPr>
          <p:spPr bwMode="auto">
            <a:xfrm>
              <a:off x="3169" y="1936"/>
              <a:ext cx="50" cy="45"/>
            </a:xfrm>
            <a:prstGeom prst="ellipse">
              <a:avLst/>
            </a:prstGeom>
            <a:solidFill>
              <a:srgbClr val="5F5F5F"/>
            </a:solidFill>
            <a:ln w="9525">
              <a:solidFill>
                <a:schemeClr val="tx2"/>
              </a:solidFill>
              <a:round/>
              <a:headEnd/>
              <a:tailEnd/>
            </a:ln>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dirty="0">
                <a:latin typeface="Calibri" panose="020F0502020204030204" pitchFamily="34" charset="0"/>
              </a:endParaRPr>
            </a:p>
          </p:txBody>
        </p:sp>
        <p:sp>
          <p:nvSpPr>
            <p:cNvPr id="56355" name="Line 42"/>
            <p:cNvSpPr>
              <a:spLocks noChangeShapeType="1"/>
            </p:cNvSpPr>
            <p:nvPr/>
          </p:nvSpPr>
          <p:spPr bwMode="auto">
            <a:xfrm flipH="1">
              <a:off x="1546" y="1955"/>
              <a:ext cx="1644" cy="0"/>
            </a:xfrm>
            <a:prstGeom prst="line">
              <a:avLst/>
            </a:prstGeom>
            <a:noFill/>
            <a:ln w="9525">
              <a:solidFill>
                <a:schemeClr val="bg2"/>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fr-FR" dirty="0">
                <a:latin typeface="Calibri" panose="020F0502020204030204" pitchFamily="34" charset="0"/>
              </a:endParaRPr>
            </a:p>
          </p:txBody>
        </p:sp>
        <p:sp>
          <p:nvSpPr>
            <p:cNvPr id="56356" name="AutoShape 43"/>
            <p:cNvSpPr>
              <a:spLocks/>
            </p:cNvSpPr>
            <p:nvPr/>
          </p:nvSpPr>
          <p:spPr bwMode="auto">
            <a:xfrm>
              <a:off x="3582" y="2388"/>
              <a:ext cx="905" cy="352"/>
            </a:xfrm>
            <a:prstGeom prst="borderCallout1">
              <a:avLst>
                <a:gd name="adj1" fmla="val 20454"/>
                <a:gd name="adj2" fmla="val -5306"/>
                <a:gd name="adj3" fmla="val 21593"/>
                <a:gd name="adj4" fmla="val -38894"/>
              </a:avLst>
            </a:prstGeom>
            <a:solidFill>
              <a:srgbClr val="FFFF99"/>
            </a:solidFill>
            <a:ln w="9525">
              <a:solidFill>
                <a:srgbClr val="777777"/>
              </a:solidFill>
              <a:miter lim="800000"/>
              <a:headEnd/>
              <a:tailEnd type="triangle" w="med" len="med"/>
            </a:ln>
          </p:spPr>
          <p:txBody>
            <a:bodyPr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500" dirty="0">
                  <a:latin typeface="Calibri" panose="020F0502020204030204" pitchFamily="34" charset="0"/>
                </a:rPr>
                <a:t>Délai attendu</a:t>
              </a:r>
              <a:br>
                <a:rPr lang="fr-FR" altLang="fr-FR" sz="1500" dirty="0">
                  <a:latin typeface="Calibri" panose="020F0502020204030204" pitchFamily="34" charset="0"/>
                </a:rPr>
              </a:br>
              <a:r>
                <a:rPr lang="fr-FR" altLang="fr-FR" sz="1500" dirty="0">
                  <a:latin typeface="Calibri" panose="020F0502020204030204" pitchFamily="34" charset="0"/>
                </a:rPr>
                <a:t>au jalon 4</a:t>
              </a:r>
            </a:p>
          </p:txBody>
        </p:sp>
        <p:sp>
          <p:nvSpPr>
            <p:cNvPr id="56357" name="AutoShape 44"/>
            <p:cNvSpPr>
              <a:spLocks/>
            </p:cNvSpPr>
            <p:nvPr/>
          </p:nvSpPr>
          <p:spPr bwMode="auto">
            <a:xfrm>
              <a:off x="2004" y="1210"/>
              <a:ext cx="760" cy="352"/>
            </a:xfrm>
            <a:prstGeom prst="borderCallout2">
              <a:avLst>
                <a:gd name="adj1" fmla="val 20454"/>
                <a:gd name="adj2" fmla="val 106315"/>
                <a:gd name="adj3" fmla="val 20454"/>
                <a:gd name="adj4" fmla="val 134606"/>
                <a:gd name="adj5" fmla="val 202843"/>
                <a:gd name="adj6" fmla="val 136708"/>
              </a:avLst>
            </a:prstGeom>
            <a:solidFill>
              <a:srgbClr val="FFFF99"/>
            </a:solidFill>
            <a:ln w="9525">
              <a:solidFill>
                <a:srgbClr val="777777"/>
              </a:solidFill>
              <a:miter lim="800000"/>
              <a:headEnd/>
              <a:tailEnd type="triangle" w="med" len="med"/>
            </a:ln>
          </p:spPr>
          <p:txBody>
            <a:bodyPr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500" dirty="0">
                  <a:latin typeface="Calibri" panose="020F0502020204030204" pitchFamily="34" charset="0"/>
                </a:rPr>
                <a:t>Délai réel</a:t>
              </a:r>
              <a:br>
                <a:rPr lang="fr-FR" altLang="fr-FR" sz="1500" dirty="0">
                  <a:latin typeface="Calibri" panose="020F0502020204030204" pitchFamily="34" charset="0"/>
                </a:rPr>
              </a:br>
              <a:r>
                <a:rPr lang="fr-FR" altLang="fr-FR" sz="1500" dirty="0">
                  <a:latin typeface="Calibri" panose="020F0502020204030204" pitchFamily="34" charset="0"/>
                </a:rPr>
                <a:t>au  jalon 4</a:t>
              </a:r>
            </a:p>
          </p:txBody>
        </p:sp>
        <p:sp>
          <p:nvSpPr>
            <p:cNvPr id="56358" name="Text Box 45"/>
            <p:cNvSpPr txBox="1">
              <a:spLocks noChangeArrowheads="1"/>
            </p:cNvSpPr>
            <p:nvPr/>
          </p:nvSpPr>
          <p:spPr bwMode="auto">
            <a:xfrm>
              <a:off x="3020" y="3863"/>
              <a:ext cx="435"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400" dirty="0">
                  <a:solidFill>
                    <a:schemeClr val="tx2"/>
                  </a:solidFill>
                  <a:latin typeface="Calibri" panose="020F0502020204030204" pitchFamily="34" charset="0"/>
                </a:rPr>
                <a:t>Jalon 4</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out)">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ox(out)">
                                      <p:cBhvr>
                                        <p:cTn id="12" dur="5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ox(out)">
                                      <p:cBhvr>
                                        <p:cTn id="17" dur="500"/>
                                        <p:tgtEl>
                                          <p:spTgt spid="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32"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ox(out)">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ChangeArrowheads="1"/>
          </p:cNvSpPr>
          <p:nvPr>
            <p:ph type="title"/>
          </p:nvPr>
        </p:nvSpPr>
        <p:spPr>
          <a:xfrm>
            <a:off x="2066925" y="215900"/>
            <a:ext cx="5565775" cy="762000"/>
          </a:xfrm>
        </p:spPr>
        <p:txBody>
          <a:bodyPr/>
          <a:lstStyle/>
          <a:p>
            <a:pPr>
              <a:defRPr/>
            </a:pPr>
            <a:r>
              <a:rPr lang="fr-FR"/>
              <a:t>La courbe en S</a:t>
            </a:r>
          </a:p>
        </p:txBody>
      </p:sp>
      <p:sp>
        <p:nvSpPr>
          <p:cNvPr id="57349" name="Line 3"/>
          <p:cNvSpPr>
            <a:spLocks noChangeShapeType="1"/>
          </p:cNvSpPr>
          <p:nvPr/>
        </p:nvSpPr>
        <p:spPr bwMode="auto">
          <a:xfrm flipV="1">
            <a:off x="1939925" y="1685925"/>
            <a:ext cx="0" cy="3986213"/>
          </a:xfrm>
          <a:prstGeom prst="line">
            <a:avLst/>
          </a:prstGeom>
          <a:noFill/>
          <a:ln w="19050">
            <a:solidFill>
              <a:schemeClr val="tx1"/>
            </a:solidFill>
            <a:round/>
            <a:headEnd/>
            <a:tailEnd type="stealth" w="med" len="lg"/>
          </a:ln>
          <a:extLst>
            <a:ext uri="{909E8E84-426E-40DD-AFC4-6F175D3DCCD1}">
              <a14:hiddenFill xmlns:a14="http://schemas.microsoft.com/office/drawing/2010/main">
                <a:noFill/>
              </a14:hiddenFill>
            </a:ext>
          </a:extLst>
        </p:spPr>
        <p:txBody>
          <a:bodyPr wrap="none" anchor="ctr"/>
          <a:lstStyle/>
          <a:p>
            <a:endParaRPr lang="fr-FR" dirty="0">
              <a:latin typeface="Calibri" panose="020F0502020204030204" pitchFamily="34" charset="0"/>
            </a:endParaRPr>
          </a:p>
        </p:txBody>
      </p:sp>
      <p:sp>
        <p:nvSpPr>
          <p:cNvPr id="57350" name="Text Box 4"/>
          <p:cNvSpPr txBox="1">
            <a:spLocks noChangeArrowheads="1"/>
          </p:cNvSpPr>
          <p:nvPr/>
        </p:nvSpPr>
        <p:spPr bwMode="auto">
          <a:xfrm>
            <a:off x="2001838" y="1684338"/>
            <a:ext cx="6318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type="none" w="med" len="lg"/>
                <a:tailEnd type="none" w="med" len="lg"/>
              </a14:hiddenLine>
            </a:ext>
          </a:extLst>
        </p:spPr>
        <p:txBody>
          <a:bodyP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pPr algn="l">
              <a:spcBef>
                <a:spcPct val="50000"/>
              </a:spcBef>
            </a:pPr>
            <a:r>
              <a:rPr lang="fr-FR" altLang="fr-FR" sz="1400" dirty="0">
                <a:solidFill>
                  <a:schemeClr val="tx2"/>
                </a:solidFill>
                <a:latin typeface="Calibri" panose="020F0502020204030204" pitchFamily="34" charset="0"/>
              </a:rPr>
              <a:t>Coût</a:t>
            </a:r>
          </a:p>
        </p:txBody>
      </p:sp>
      <p:sp>
        <p:nvSpPr>
          <p:cNvPr id="57351" name="Line 5"/>
          <p:cNvSpPr>
            <a:spLocks noChangeShapeType="1"/>
          </p:cNvSpPr>
          <p:nvPr/>
        </p:nvSpPr>
        <p:spPr bwMode="auto">
          <a:xfrm>
            <a:off x="1930400" y="5680075"/>
            <a:ext cx="5421313" cy="0"/>
          </a:xfrm>
          <a:prstGeom prst="line">
            <a:avLst/>
          </a:prstGeom>
          <a:noFill/>
          <a:ln w="19050">
            <a:solidFill>
              <a:schemeClr val="tx1"/>
            </a:solidFill>
            <a:round/>
            <a:headEnd/>
            <a:tailEnd type="stealth" w="med" len="lg"/>
          </a:ln>
          <a:extLst>
            <a:ext uri="{909E8E84-426E-40DD-AFC4-6F175D3DCCD1}">
              <a14:hiddenFill xmlns:a14="http://schemas.microsoft.com/office/drawing/2010/main">
                <a:noFill/>
              </a14:hiddenFill>
            </a:ext>
          </a:extLst>
        </p:spPr>
        <p:txBody>
          <a:bodyPr wrap="none" anchor="ctr"/>
          <a:lstStyle/>
          <a:p>
            <a:endParaRPr lang="fr-FR" dirty="0">
              <a:latin typeface="Calibri" panose="020F0502020204030204" pitchFamily="34" charset="0"/>
            </a:endParaRPr>
          </a:p>
        </p:txBody>
      </p:sp>
      <p:sp>
        <p:nvSpPr>
          <p:cNvPr id="57352" name="Text Box 6"/>
          <p:cNvSpPr txBox="1">
            <a:spLocks noChangeArrowheads="1"/>
          </p:cNvSpPr>
          <p:nvPr/>
        </p:nvSpPr>
        <p:spPr bwMode="auto">
          <a:xfrm>
            <a:off x="7254875" y="5262563"/>
            <a:ext cx="76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type="none" w="med" len="lg"/>
                <a:tailEnd type="none" w="med" len="lg"/>
              </a14:hiddenLine>
            </a:ext>
          </a:extLst>
        </p:spPr>
        <p:txBody>
          <a:bodyP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pPr algn="l">
              <a:spcBef>
                <a:spcPct val="50000"/>
              </a:spcBef>
            </a:pPr>
            <a:r>
              <a:rPr lang="fr-FR" altLang="fr-FR" sz="1400" dirty="0">
                <a:solidFill>
                  <a:schemeClr val="tx2"/>
                </a:solidFill>
                <a:latin typeface="Calibri" panose="020F0502020204030204" pitchFamily="34" charset="0"/>
              </a:rPr>
              <a:t>Temps</a:t>
            </a:r>
          </a:p>
        </p:txBody>
      </p:sp>
      <p:sp>
        <p:nvSpPr>
          <p:cNvPr id="57353" name="Text Box 7"/>
          <p:cNvSpPr txBox="1">
            <a:spLocks noChangeArrowheads="1"/>
          </p:cNvSpPr>
          <p:nvPr/>
        </p:nvSpPr>
        <p:spPr bwMode="auto">
          <a:xfrm>
            <a:off x="1917700" y="5770891"/>
            <a:ext cx="128587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400" dirty="0">
                <a:solidFill>
                  <a:schemeClr val="tx1"/>
                </a:solidFill>
                <a:latin typeface="Calibri" panose="020F0502020204030204" pitchFamily="34" charset="0"/>
              </a:rPr>
              <a:t>Etudes préliminaires</a:t>
            </a:r>
          </a:p>
        </p:txBody>
      </p:sp>
      <p:sp>
        <p:nvSpPr>
          <p:cNvPr id="57354" name="Text Box 8"/>
          <p:cNvSpPr txBox="1">
            <a:spLocks noChangeArrowheads="1"/>
          </p:cNvSpPr>
          <p:nvPr/>
        </p:nvSpPr>
        <p:spPr bwMode="auto">
          <a:xfrm>
            <a:off x="3203575" y="5822950"/>
            <a:ext cx="16859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400" dirty="0">
                <a:solidFill>
                  <a:schemeClr val="tx1"/>
                </a:solidFill>
                <a:latin typeface="Calibri" panose="020F0502020204030204" pitchFamily="34" charset="0"/>
              </a:rPr>
              <a:t>Développement</a:t>
            </a:r>
          </a:p>
        </p:txBody>
      </p:sp>
      <p:sp>
        <p:nvSpPr>
          <p:cNvPr id="57355" name="Text Box 9"/>
          <p:cNvSpPr txBox="1">
            <a:spLocks noChangeArrowheads="1"/>
          </p:cNvSpPr>
          <p:nvPr/>
        </p:nvSpPr>
        <p:spPr bwMode="auto">
          <a:xfrm>
            <a:off x="4803775" y="5822950"/>
            <a:ext cx="1200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400" dirty="0">
                <a:solidFill>
                  <a:schemeClr val="tx1"/>
                </a:solidFill>
                <a:latin typeface="Calibri" panose="020F0502020204030204" pitchFamily="34" charset="0"/>
              </a:rPr>
              <a:t>Réalisation</a:t>
            </a:r>
          </a:p>
        </p:txBody>
      </p:sp>
      <p:sp>
        <p:nvSpPr>
          <p:cNvPr id="57356" name="Text Box 10"/>
          <p:cNvSpPr txBox="1">
            <a:spLocks noChangeArrowheads="1"/>
          </p:cNvSpPr>
          <p:nvPr/>
        </p:nvSpPr>
        <p:spPr bwMode="auto">
          <a:xfrm>
            <a:off x="6080125" y="5822950"/>
            <a:ext cx="88582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pPr>
              <a:lnSpc>
                <a:spcPct val="90000"/>
              </a:lnSpc>
            </a:pPr>
            <a:r>
              <a:rPr lang="fr-FR" altLang="fr-FR" sz="1400" dirty="0">
                <a:solidFill>
                  <a:schemeClr val="tx1"/>
                </a:solidFill>
                <a:latin typeface="Calibri" panose="020F0502020204030204" pitchFamily="34" charset="0"/>
              </a:rPr>
              <a:t>Mise en</a:t>
            </a:r>
            <a:br>
              <a:rPr lang="fr-FR" altLang="fr-FR" sz="1400" dirty="0">
                <a:solidFill>
                  <a:schemeClr val="tx1"/>
                </a:solidFill>
                <a:latin typeface="Calibri" panose="020F0502020204030204" pitchFamily="34" charset="0"/>
              </a:rPr>
            </a:br>
            <a:r>
              <a:rPr lang="fr-FR" altLang="fr-FR" sz="1400" dirty="0">
                <a:solidFill>
                  <a:schemeClr val="tx1"/>
                </a:solidFill>
                <a:latin typeface="Calibri" panose="020F0502020204030204" pitchFamily="34" charset="0"/>
              </a:rPr>
              <a:t>service</a:t>
            </a:r>
          </a:p>
        </p:txBody>
      </p:sp>
      <p:sp>
        <p:nvSpPr>
          <p:cNvPr id="57357" name="Freeform 11"/>
          <p:cNvSpPr>
            <a:spLocks/>
          </p:cNvSpPr>
          <p:nvPr/>
        </p:nvSpPr>
        <p:spPr bwMode="auto">
          <a:xfrm>
            <a:off x="1936750" y="4200525"/>
            <a:ext cx="5072063" cy="1470025"/>
          </a:xfrm>
          <a:custGeom>
            <a:avLst/>
            <a:gdLst>
              <a:gd name="T0" fmla="*/ 0 w 3195"/>
              <a:gd name="T1" fmla="*/ 2147483647 h 926"/>
              <a:gd name="T2" fmla="*/ 2147483647 w 3195"/>
              <a:gd name="T3" fmla="*/ 2147483647 h 926"/>
              <a:gd name="T4" fmla="*/ 2147483647 w 3195"/>
              <a:gd name="T5" fmla="*/ 2147483647 h 926"/>
              <a:gd name="T6" fmla="*/ 2147483647 w 3195"/>
              <a:gd name="T7" fmla="*/ 2147483647 h 926"/>
              <a:gd name="T8" fmla="*/ 2147483647 w 3195"/>
              <a:gd name="T9" fmla="*/ 2147483647 h 926"/>
              <a:gd name="T10" fmla="*/ 2147483647 w 3195"/>
              <a:gd name="T11" fmla="*/ 2147483647 h 926"/>
              <a:gd name="T12" fmla="*/ 2147483647 w 3195"/>
              <a:gd name="T13" fmla="*/ 2147483647 h 926"/>
              <a:gd name="T14" fmla="*/ 2147483647 w 3195"/>
              <a:gd name="T15" fmla="*/ 2147483647 h 926"/>
              <a:gd name="T16" fmla="*/ 2147483647 w 3195"/>
              <a:gd name="T17" fmla="*/ 2147483647 h 926"/>
              <a:gd name="T18" fmla="*/ 2147483647 w 3195"/>
              <a:gd name="T19" fmla="*/ 2147483647 h 926"/>
              <a:gd name="T20" fmla="*/ 2147483647 w 3195"/>
              <a:gd name="T21" fmla="*/ 2147483647 h 926"/>
              <a:gd name="T22" fmla="*/ 2147483647 w 3195"/>
              <a:gd name="T23" fmla="*/ 2147483647 h 92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195"/>
              <a:gd name="T37" fmla="*/ 0 h 926"/>
              <a:gd name="T38" fmla="*/ 3195 w 3195"/>
              <a:gd name="T39" fmla="*/ 926 h 92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195" h="926">
                <a:moveTo>
                  <a:pt x="0" y="926"/>
                </a:moveTo>
                <a:cubicBezTo>
                  <a:pt x="60" y="920"/>
                  <a:pt x="245" y="909"/>
                  <a:pt x="361" y="891"/>
                </a:cubicBezTo>
                <a:cubicBezTo>
                  <a:pt x="477" y="873"/>
                  <a:pt x="562" y="868"/>
                  <a:pt x="699" y="818"/>
                </a:cubicBezTo>
                <a:cubicBezTo>
                  <a:pt x="836" y="768"/>
                  <a:pt x="1040" y="688"/>
                  <a:pt x="1185" y="590"/>
                </a:cubicBezTo>
                <a:cubicBezTo>
                  <a:pt x="1330" y="492"/>
                  <a:pt x="1462" y="321"/>
                  <a:pt x="1569" y="230"/>
                </a:cubicBezTo>
                <a:cubicBezTo>
                  <a:pt x="1677" y="139"/>
                  <a:pt x="1757" y="78"/>
                  <a:pt x="1833" y="44"/>
                </a:cubicBezTo>
                <a:cubicBezTo>
                  <a:pt x="1910" y="10"/>
                  <a:pt x="1958" y="0"/>
                  <a:pt x="2028" y="26"/>
                </a:cubicBezTo>
                <a:cubicBezTo>
                  <a:pt x="2097" y="52"/>
                  <a:pt x="2187" y="120"/>
                  <a:pt x="2250" y="200"/>
                </a:cubicBezTo>
                <a:cubicBezTo>
                  <a:pt x="2313" y="280"/>
                  <a:pt x="2348" y="414"/>
                  <a:pt x="2406" y="509"/>
                </a:cubicBezTo>
                <a:cubicBezTo>
                  <a:pt x="2464" y="604"/>
                  <a:pt x="2537" y="711"/>
                  <a:pt x="2598" y="770"/>
                </a:cubicBezTo>
                <a:cubicBezTo>
                  <a:pt x="2659" y="829"/>
                  <a:pt x="2676" y="838"/>
                  <a:pt x="2775" y="863"/>
                </a:cubicBezTo>
                <a:cubicBezTo>
                  <a:pt x="2874" y="888"/>
                  <a:pt x="3108" y="908"/>
                  <a:pt x="3195" y="920"/>
                </a:cubicBezTo>
              </a:path>
            </a:pathLst>
          </a:custGeom>
          <a:noFill/>
          <a:ln w="19050" cap="flat" cmpd="sng">
            <a:solidFill>
              <a:schemeClr val="accent2"/>
            </a:solidFill>
            <a:prstDash val="solid"/>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dirty="0">
              <a:latin typeface="Calibri" panose="020F0502020204030204" pitchFamily="34" charset="0"/>
            </a:endParaRPr>
          </a:p>
        </p:txBody>
      </p:sp>
      <p:sp>
        <p:nvSpPr>
          <p:cNvPr id="57358" name="Text Box 12"/>
          <p:cNvSpPr txBox="1">
            <a:spLocks noChangeArrowheads="1"/>
          </p:cNvSpPr>
          <p:nvPr/>
        </p:nvSpPr>
        <p:spPr bwMode="auto">
          <a:xfrm>
            <a:off x="5840413" y="3751263"/>
            <a:ext cx="1012825" cy="536575"/>
          </a:xfrm>
          <a:prstGeom prst="rect">
            <a:avLst/>
          </a:prstGeom>
          <a:solidFill>
            <a:srgbClr val="FFFF99"/>
          </a:solidFill>
          <a:ln w="19050">
            <a:solidFill>
              <a:schemeClr val="bg2"/>
            </a:solidFill>
            <a:miter lim="800000"/>
            <a:headEnd type="none" w="med" len="lg"/>
            <a:tailEnd type="none" w="med" len="lg"/>
          </a:ln>
        </p:spPr>
        <p:txBody>
          <a:bodyP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pPr>
              <a:spcBef>
                <a:spcPct val="50000"/>
              </a:spcBef>
            </a:pPr>
            <a:r>
              <a:rPr lang="fr-FR" altLang="fr-FR" sz="1400" dirty="0">
                <a:solidFill>
                  <a:schemeClr val="tx1"/>
                </a:solidFill>
                <a:latin typeface="Calibri" panose="020F0502020204030204" pitchFamily="34" charset="0"/>
              </a:rPr>
              <a:t>Coût de </a:t>
            </a:r>
            <a:br>
              <a:rPr lang="fr-FR" altLang="fr-FR" sz="1400" dirty="0">
                <a:solidFill>
                  <a:schemeClr val="tx1"/>
                </a:solidFill>
                <a:latin typeface="Calibri" panose="020F0502020204030204" pitchFamily="34" charset="0"/>
              </a:rPr>
            </a:br>
            <a:r>
              <a:rPr lang="fr-FR" altLang="fr-FR" sz="1400" dirty="0">
                <a:solidFill>
                  <a:schemeClr val="tx1"/>
                </a:solidFill>
                <a:latin typeface="Calibri" panose="020F0502020204030204" pitchFamily="34" charset="0"/>
              </a:rPr>
              <a:t>la période</a:t>
            </a:r>
          </a:p>
        </p:txBody>
      </p:sp>
      <p:sp>
        <p:nvSpPr>
          <p:cNvPr id="57359" name="Line 13"/>
          <p:cNvSpPr>
            <a:spLocks noChangeShapeType="1"/>
          </p:cNvSpPr>
          <p:nvPr/>
        </p:nvSpPr>
        <p:spPr bwMode="auto">
          <a:xfrm flipH="1">
            <a:off x="5365750" y="4003675"/>
            <a:ext cx="466725" cy="314325"/>
          </a:xfrm>
          <a:prstGeom prst="line">
            <a:avLst/>
          </a:prstGeom>
          <a:noFill/>
          <a:ln w="12700">
            <a:solidFill>
              <a:srgbClr val="777777"/>
            </a:solidFill>
            <a:prstDash val="dash"/>
            <a:round/>
            <a:headEnd/>
            <a:tailEnd type="triangle" w="med" len="med"/>
          </a:ln>
          <a:extLst>
            <a:ext uri="{909E8E84-426E-40DD-AFC4-6F175D3DCCD1}">
              <a14:hiddenFill xmlns:a14="http://schemas.microsoft.com/office/drawing/2010/main">
                <a:noFill/>
              </a14:hiddenFill>
            </a:ext>
          </a:extLst>
        </p:spPr>
        <p:txBody>
          <a:bodyPr wrap="none" anchor="ctr"/>
          <a:lstStyle/>
          <a:p>
            <a:endParaRPr lang="fr-FR" dirty="0">
              <a:latin typeface="Calibri" panose="020F0502020204030204" pitchFamily="34" charset="0"/>
            </a:endParaRPr>
          </a:p>
        </p:txBody>
      </p:sp>
      <p:grpSp>
        <p:nvGrpSpPr>
          <p:cNvPr id="2" name="Group 14"/>
          <p:cNvGrpSpPr>
            <a:grpSpLocks/>
          </p:cNvGrpSpPr>
          <p:nvPr/>
        </p:nvGrpSpPr>
        <p:grpSpPr bwMode="auto">
          <a:xfrm>
            <a:off x="1939925" y="2217738"/>
            <a:ext cx="5091113" cy="3454400"/>
            <a:chOff x="1222" y="1397"/>
            <a:chExt cx="3207" cy="2176"/>
          </a:xfrm>
        </p:grpSpPr>
        <p:sp>
          <p:nvSpPr>
            <p:cNvPr id="57371" name="Line 15"/>
            <p:cNvSpPr>
              <a:spLocks noChangeShapeType="1"/>
            </p:cNvSpPr>
            <p:nvPr/>
          </p:nvSpPr>
          <p:spPr bwMode="auto">
            <a:xfrm>
              <a:off x="1222" y="1397"/>
              <a:ext cx="3207" cy="0"/>
            </a:xfrm>
            <a:prstGeom prst="line">
              <a:avLst/>
            </a:prstGeom>
            <a:noFill/>
            <a:ln w="12700">
              <a:solidFill>
                <a:schemeClr val="bg2"/>
              </a:solidFill>
              <a:prstDash val="lgDash"/>
              <a:round/>
              <a:headEnd/>
              <a:tailEnd type="none" w="med" len="lg"/>
            </a:ln>
            <a:extLst>
              <a:ext uri="{909E8E84-426E-40DD-AFC4-6F175D3DCCD1}">
                <a14:hiddenFill xmlns:a14="http://schemas.microsoft.com/office/drawing/2010/main">
                  <a:noFill/>
                </a14:hiddenFill>
              </a:ext>
            </a:extLst>
          </p:spPr>
          <p:txBody>
            <a:bodyPr wrap="none" anchor="ctr"/>
            <a:lstStyle/>
            <a:p>
              <a:endParaRPr lang="fr-FR" dirty="0">
                <a:latin typeface="Calibri" panose="020F0502020204030204" pitchFamily="34" charset="0"/>
              </a:endParaRPr>
            </a:p>
          </p:txBody>
        </p:sp>
        <p:sp>
          <p:nvSpPr>
            <p:cNvPr id="57372" name="Line 16"/>
            <p:cNvSpPr>
              <a:spLocks noChangeShapeType="1"/>
            </p:cNvSpPr>
            <p:nvPr/>
          </p:nvSpPr>
          <p:spPr bwMode="auto">
            <a:xfrm>
              <a:off x="4421" y="1398"/>
              <a:ext cx="0" cy="2175"/>
            </a:xfrm>
            <a:prstGeom prst="line">
              <a:avLst/>
            </a:prstGeom>
            <a:noFill/>
            <a:ln w="12700">
              <a:solidFill>
                <a:schemeClr val="bg2"/>
              </a:solidFill>
              <a:prstDash val="lgDash"/>
              <a:round/>
              <a:headEnd/>
              <a:tailEnd type="none" w="med" len="lg"/>
            </a:ln>
            <a:extLst>
              <a:ext uri="{909E8E84-426E-40DD-AFC4-6F175D3DCCD1}">
                <a14:hiddenFill xmlns:a14="http://schemas.microsoft.com/office/drawing/2010/main">
                  <a:noFill/>
                </a14:hiddenFill>
              </a:ext>
            </a:extLst>
          </p:spPr>
          <p:txBody>
            <a:bodyPr wrap="none" anchor="ctr"/>
            <a:lstStyle/>
            <a:p>
              <a:endParaRPr lang="fr-FR" dirty="0">
                <a:latin typeface="Calibri" panose="020F0502020204030204" pitchFamily="34" charset="0"/>
              </a:endParaRPr>
            </a:p>
          </p:txBody>
        </p:sp>
        <p:grpSp>
          <p:nvGrpSpPr>
            <p:cNvPr id="57373" name="Group 17"/>
            <p:cNvGrpSpPr>
              <a:grpSpLocks/>
            </p:cNvGrpSpPr>
            <p:nvPr/>
          </p:nvGrpSpPr>
          <p:grpSpPr bwMode="auto">
            <a:xfrm>
              <a:off x="1222" y="1398"/>
              <a:ext cx="3199" cy="2175"/>
              <a:chOff x="1222" y="1398"/>
              <a:chExt cx="3199" cy="2175"/>
            </a:xfrm>
          </p:grpSpPr>
          <p:sp>
            <p:nvSpPr>
              <p:cNvPr id="57374" name="Freeform 18"/>
              <p:cNvSpPr>
                <a:spLocks/>
              </p:cNvSpPr>
              <p:nvPr/>
            </p:nvSpPr>
            <p:spPr bwMode="auto">
              <a:xfrm>
                <a:off x="1222" y="1398"/>
                <a:ext cx="3199" cy="2175"/>
              </a:xfrm>
              <a:custGeom>
                <a:avLst/>
                <a:gdLst>
                  <a:gd name="T0" fmla="*/ 0 w 3600"/>
                  <a:gd name="T1" fmla="*/ 1717 h 2448"/>
                  <a:gd name="T2" fmla="*/ 809 w 3600"/>
                  <a:gd name="T3" fmla="*/ 1481 h 2448"/>
                  <a:gd name="T4" fmla="*/ 1246 w 3600"/>
                  <a:gd name="T5" fmla="*/ 1044 h 2448"/>
                  <a:gd name="T6" fmla="*/ 1584 w 3600"/>
                  <a:gd name="T7" fmla="*/ 506 h 2448"/>
                  <a:gd name="T8" fmla="*/ 1919 w 3600"/>
                  <a:gd name="T9" fmla="*/ 168 h 2448"/>
                  <a:gd name="T10" fmla="*/ 2526 w 3600"/>
                  <a:gd name="T11" fmla="*/ 0 h 2448"/>
                  <a:gd name="T12" fmla="*/ 0 60000 65536"/>
                  <a:gd name="T13" fmla="*/ 0 60000 65536"/>
                  <a:gd name="T14" fmla="*/ 0 60000 65536"/>
                  <a:gd name="T15" fmla="*/ 0 60000 65536"/>
                  <a:gd name="T16" fmla="*/ 0 60000 65536"/>
                  <a:gd name="T17" fmla="*/ 0 60000 65536"/>
                  <a:gd name="T18" fmla="*/ 0 w 3600"/>
                  <a:gd name="T19" fmla="*/ 0 h 2448"/>
                  <a:gd name="T20" fmla="*/ 3600 w 3600"/>
                  <a:gd name="T21" fmla="*/ 2448 h 2448"/>
                </a:gdLst>
                <a:ahLst/>
                <a:cxnLst>
                  <a:cxn ang="T12">
                    <a:pos x="T0" y="T1"/>
                  </a:cxn>
                  <a:cxn ang="T13">
                    <a:pos x="T2" y="T3"/>
                  </a:cxn>
                  <a:cxn ang="T14">
                    <a:pos x="T4" y="T5"/>
                  </a:cxn>
                  <a:cxn ang="T15">
                    <a:pos x="T6" y="T7"/>
                  </a:cxn>
                  <a:cxn ang="T16">
                    <a:pos x="T8" y="T9"/>
                  </a:cxn>
                  <a:cxn ang="T17">
                    <a:pos x="T10" y="T11"/>
                  </a:cxn>
                </a:cxnLst>
                <a:rect l="T18" t="T19" r="T20" b="T21"/>
                <a:pathLst>
                  <a:path w="3600" h="2448">
                    <a:moveTo>
                      <a:pt x="0" y="2448"/>
                    </a:moveTo>
                    <a:cubicBezTo>
                      <a:pt x="428" y="2360"/>
                      <a:pt x="856" y="2272"/>
                      <a:pt x="1152" y="2112"/>
                    </a:cubicBezTo>
                    <a:cubicBezTo>
                      <a:pt x="1448" y="1952"/>
                      <a:pt x="1592" y="1720"/>
                      <a:pt x="1776" y="1488"/>
                    </a:cubicBezTo>
                    <a:cubicBezTo>
                      <a:pt x="1960" y="1256"/>
                      <a:pt x="2096" y="928"/>
                      <a:pt x="2256" y="720"/>
                    </a:cubicBezTo>
                    <a:cubicBezTo>
                      <a:pt x="2416" y="512"/>
                      <a:pt x="2512" y="360"/>
                      <a:pt x="2736" y="240"/>
                    </a:cubicBezTo>
                    <a:cubicBezTo>
                      <a:pt x="2960" y="120"/>
                      <a:pt x="3464" y="40"/>
                      <a:pt x="3600" y="0"/>
                    </a:cubicBezTo>
                  </a:path>
                </a:pathLst>
              </a:custGeom>
              <a:noFill/>
              <a:ln w="28575" cap="flat" cmpd="sng">
                <a:solidFill>
                  <a:srgbClr val="FF0000"/>
                </a:solidFill>
                <a:prstDash val="solid"/>
                <a:round/>
                <a:headEnd type="none" w="med" len="med"/>
                <a:tailEnd type="none" w="med" len="lg"/>
              </a:ln>
              <a:extLst>
                <a:ext uri="{909E8E84-426E-40DD-AFC4-6F175D3DCCD1}">
                  <a14:hiddenFill xmlns:a14="http://schemas.microsoft.com/office/drawing/2010/main">
                    <a:solidFill>
                      <a:srgbClr val="FFFFFF"/>
                    </a:solidFill>
                  </a14:hiddenFill>
                </a:ext>
              </a:extLst>
            </p:spPr>
            <p:txBody>
              <a:bodyPr wrap="none" anchor="ctr"/>
              <a:lstStyle/>
              <a:p>
                <a:endParaRPr lang="fr-FR" dirty="0">
                  <a:latin typeface="Calibri" panose="020F0502020204030204" pitchFamily="34" charset="0"/>
                </a:endParaRPr>
              </a:p>
            </p:txBody>
          </p:sp>
          <p:sp>
            <p:nvSpPr>
              <p:cNvPr id="57375" name="Text Box 19"/>
              <p:cNvSpPr txBox="1">
                <a:spLocks noChangeArrowheads="1"/>
              </p:cNvSpPr>
              <p:nvPr/>
            </p:nvSpPr>
            <p:spPr bwMode="auto">
              <a:xfrm>
                <a:off x="2421" y="1563"/>
                <a:ext cx="590" cy="338"/>
              </a:xfrm>
              <a:prstGeom prst="rect">
                <a:avLst/>
              </a:prstGeom>
              <a:solidFill>
                <a:srgbClr val="FFFF99"/>
              </a:solidFill>
              <a:ln w="19050">
                <a:solidFill>
                  <a:schemeClr val="bg2"/>
                </a:solidFill>
                <a:miter lim="800000"/>
                <a:headEnd type="none" w="med" len="lg"/>
                <a:tailEnd type="none" w="med" len="lg"/>
              </a:ln>
            </p:spPr>
            <p:txBody>
              <a:bodyP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pPr>
                  <a:spcBef>
                    <a:spcPct val="50000"/>
                  </a:spcBef>
                </a:pPr>
                <a:r>
                  <a:rPr lang="fr-FR" altLang="fr-FR" sz="1400" dirty="0">
                    <a:solidFill>
                      <a:schemeClr val="tx1"/>
                    </a:solidFill>
                    <a:latin typeface="Calibri" panose="020F0502020204030204" pitchFamily="34" charset="0"/>
                  </a:rPr>
                  <a:t>Coût cumulé</a:t>
                </a:r>
              </a:p>
            </p:txBody>
          </p:sp>
          <p:sp>
            <p:nvSpPr>
              <p:cNvPr id="57376" name="Line 20"/>
              <p:cNvSpPr>
                <a:spLocks noChangeShapeType="1"/>
              </p:cNvSpPr>
              <p:nvPr/>
            </p:nvSpPr>
            <p:spPr bwMode="auto">
              <a:xfrm>
                <a:off x="2738" y="1922"/>
                <a:ext cx="354" cy="288"/>
              </a:xfrm>
              <a:prstGeom prst="line">
                <a:avLst/>
              </a:prstGeom>
              <a:noFill/>
              <a:ln w="12700">
                <a:solidFill>
                  <a:srgbClr val="777777"/>
                </a:solidFill>
                <a:prstDash val="dash"/>
                <a:round/>
                <a:headEnd/>
                <a:tailEnd type="triangle" w="med" len="med"/>
              </a:ln>
              <a:extLst>
                <a:ext uri="{909E8E84-426E-40DD-AFC4-6F175D3DCCD1}">
                  <a14:hiddenFill xmlns:a14="http://schemas.microsoft.com/office/drawing/2010/main">
                    <a:noFill/>
                  </a14:hiddenFill>
                </a:ext>
              </a:extLst>
            </p:spPr>
            <p:txBody>
              <a:bodyPr wrap="none" anchor="ctr"/>
              <a:lstStyle/>
              <a:p>
                <a:endParaRPr lang="fr-FR" dirty="0">
                  <a:latin typeface="Calibri" panose="020F0502020204030204" pitchFamily="34" charset="0"/>
                </a:endParaRPr>
              </a:p>
            </p:txBody>
          </p:sp>
        </p:grpSp>
      </p:grpSp>
      <p:sp>
        <p:nvSpPr>
          <p:cNvPr id="57361" name="Line 21"/>
          <p:cNvSpPr>
            <a:spLocks noChangeShapeType="1"/>
          </p:cNvSpPr>
          <p:nvPr/>
        </p:nvSpPr>
        <p:spPr bwMode="auto">
          <a:xfrm>
            <a:off x="1984375" y="5795963"/>
            <a:ext cx="1390650" cy="0"/>
          </a:xfrm>
          <a:prstGeom prst="line">
            <a:avLst/>
          </a:prstGeom>
          <a:noFill/>
          <a:ln w="9525">
            <a:solidFill>
              <a:srgbClr val="777777"/>
            </a:solidFill>
            <a:prstDash val="lgDash"/>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fr-FR" dirty="0">
              <a:latin typeface="Calibri" panose="020F0502020204030204" pitchFamily="34" charset="0"/>
            </a:endParaRPr>
          </a:p>
        </p:txBody>
      </p:sp>
      <p:sp>
        <p:nvSpPr>
          <p:cNvPr id="57362" name="Line 22"/>
          <p:cNvSpPr>
            <a:spLocks noChangeShapeType="1"/>
          </p:cNvSpPr>
          <p:nvPr/>
        </p:nvSpPr>
        <p:spPr bwMode="auto">
          <a:xfrm>
            <a:off x="3498850" y="5795963"/>
            <a:ext cx="1266825" cy="0"/>
          </a:xfrm>
          <a:prstGeom prst="line">
            <a:avLst/>
          </a:prstGeom>
          <a:noFill/>
          <a:ln w="9525">
            <a:solidFill>
              <a:srgbClr val="777777"/>
            </a:solidFill>
            <a:prstDash val="lgDash"/>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fr-FR" dirty="0">
              <a:latin typeface="Calibri" panose="020F0502020204030204" pitchFamily="34" charset="0"/>
            </a:endParaRPr>
          </a:p>
        </p:txBody>
      </p:sp>
      <p:sp>
        <p:nvSpPr>
          <p:cNvPr id="57363" name="Line 23"/>
          <p:cNvSpPr>
            <a:spLocks noChangeShapeType="1"/>
          </p:cNvSpPr>
          <p:nvPr/>
        </p:nvSpPr>
        <p:spPr bwMode="auto">
          <a:xfrm>
            <a:off x="4870450" y="5795963"/>
            <a:ext cx="1162050" cy="0"/>
          </a:xfrm>
          <a:prstGeom prst="line">
            <a:avLst/>
          </a:prstGeom>
          <a:noFill/>
          <a:ln w="9525">
            <a:solidFill>
              <a:srgbClr val="777777"/>
            </a:solidFill>
            <a:prstDash val="lgDash"/>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fr-FR" dirty="0">
              <a:latin typeface="Calibri" panose="020F0502020204030204" pitchFamily="34" charset="0"/>
            </a:endParaRPr>
          </a:p>
        </p:txBody>
      </p:sp>
      <p:sp>
        <p:nvSpPr>
          <p:cNvPr id="57364" name="Line 24"/>
          <p:cNvSpPr>
            <a:spLocks noChangeShapeType="1"/>
          </p:cNvSpPr>
          <p:nvPr/>
        </p:nvSpPr>
        <p:spPr bwMode="auto">
          <a:xfrm>
            <a:off x="6194425" y="5795963"/>
            <a:ext cx="828675" cy="0"/>
          </a:xfrm>
          <a:prstGeom prst="line">
            <a:avLst/>
          </a:prstGeom>
          <a:noFill/>
          <a:ln w="9525">
            <a:solidFill>
              <a:srgbClr val="777777"/>
            </a:solidFill>
            <a:prstDash val="lgDash"/>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fr-FR" dirty="0">
              <a:latin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ou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762000" y="2451100"/>
            <a:ext cx="7823200" cy="1333500"/>
          </a:xfrm>
          <a:ln>
            <a:solidFill>
              <a:schemeClr val="bg2"/>
            </a:solidFill>
          </a:ln>
        </p:spPr>
        <p:txBody>
          <a:bodyPr/>
          <a:lstStyle/>
          <a:p>
            <a:r>
              <a:rPr lang="fr-FR" altLang="fr-FR" b="0">
                <a:effectLst/>
              </a:rPr>
              <a:t>1. Connaissance des besoins du client</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2" name="Line 2"/>
          <p:cNvSpPr>
            <a:spLocks noChangeShapeType="1"/>
          </p:cNvSpPr>
          <p:nvPr/>
        </p:nvSpPr>
        <p:spPr bwMode="auto">
          <a:xfrm flipV="1">
            <a:off x="1584325" y="1179513"/>
            <a:ext cx="0" cy="4860925"/>
          </a:xfrm>
          <a:prstGeom prst="line">
            <a:avLst/>
          </a:prstGeom>
          <a:noFill/>
          <a:ln w="19050">
            <a:solidFill>
              <a:schemeClr val="tx1"/>
            </a:solidFill>
            <a:round/>
            <a:headEnd/>
            <a:tailEnd type="stealth" w="med" len="lg"/>
          </a:ln>
          <a:extLst>
            <a:ext uri="{909E8E84-426E-40DD-AFC4-6F175D3DCCD1}">
              <a14:hiddenFill xmlns:a14="http://schemas.microsoft.com/office/drawing/2010/main">
                <a:noFill/>
              </a14:hiddenFill>
            </a:ext>
          </a:extLst>
        </p:spPr>
        <p:txBody>
          <a:bodyPr wrap="none" anchor="ctr"/>
          <a:lstStyle/>
          <a:p>
            <a:endParaRPr lang="fr-FR" dirty="0">
              <a:latin typeface="Calibri" panose="020F0502020204030204" pitchFamily="34" charset="0"/>
            </a:endParaRPr>
          </a:p>
        </p:txBody>
      </p:sp>
      <p:sp>
        <p:nvSpPr>
          <p:cNvPr id="58373" name="Line 3"/>
          <p:cNvSpPr>
            <a:spLocks noChangeShapeType="1"/>
          </p:cNvSpPr>
          <p:nvPr/>
        </p:nvSpPr>
        <p:spPr bwMode="auto">
          <a:xfrm>
            <a:off x="1584325" y="2446338"/>
            <a:ext cx="5297488" cy="0"/>
          </a:xfrm>
          <a:prstGeom prst="line">
            <a:avLst/>
          </a:prstGeom>
          <a:noFill/>
          <a:ln w="12700">
            <a:solidFill>
              <a:schemeClr val="bg2"/>
            </a:solidFill>
            <a:prstDash val="lgDash"/>
            <a:round/>
            <a:headEnd/>
            <a:tailEnd type="none" w="med" len="lg"/>
          </a:ln>
          <a:extLst>
            <a:ext uri="{909E8E84-426E-40DD-AFC4-6F175D3DCCD1}">
              <a14:hiddenFill xmlns:a14="http://schemas.microsoft.com/office/drawing/2010/main">
                <a:noFill/>
              </a14:hiddenFill>
            </a:ext>
          </a:extLst>
        </p:spPr>
        <p:txBody>
          <a:bodyPr wrap="none" anchor="ctr"/>
          <a:lstStyle/>
          <a:p>
            <a:endParaRPr lang="fr-FR" dirty="0">
              <a:latin typeface="Calibri" panose="020F0502020204030204" pitchFamily="34" charset="0"/>
            </a:endParaRPr>
          </a:p>
        </p:txBody>
      </p:sp>
      <p:sp>
        <p:nvSpPr>
          <p:cNvPr id="58374" name="AutoShape 4"/>
          <p:cNvSpPr>
            <a:spLocks noChangeArrowheads="1"/>
          </p:cNvSpPr>
          <p:nvPr/>
        </p:nvSpPr>
        <p:spPr bwMode="auto">
          <a:xfrm flipV="1">
            <a:off x="5613400" y="6213475"/>
            <a:ext cx="985838" cy="466725"/>
          </a:xfrm>
          <a:prstGeom prst="wedgeRectCallout">
            <a:avLst>
              <a:gd name="adj1" fmla="val 75602"/>
              <a:gd name="adj2" fmla="val 79931"/>
            </a:avLst>
          </a:prstGeom>
          <a:noFill/>
          <a:ln w="9525">
            <a:solidFill>
              <a:srgbClr val="5F5F5F"/>
            </a:solidFill>
            <a:miter lim="800000"/>
            <a:headEnd type="none" w="med" len="lg"/>
            <a:tailEnd type="none" w="med" len="lg"/>
          </a:ln>
          <a:extLst>
            <a:ext uri="{909E8E84-426E-40DD-AFC4-6F175D3DCCD1}">
              <a14:hiddenFill xmlns:a14="http://schemas.microsoft.com/office/drawing/2010/main">
                <a:solidFill>
                  <a:srgbClr val="FFFFFF"/>
                </a:solidFill>
              </a14:hiddenFill>
            </a:ext>
          </a:extLst>
        </p:spPr>
        <p:txBody>
          <a:bodyPr rot="10800000"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300" dirty="0">
                <a:solidFill>
                  <a:schemeClr val="tx2"/>
                </a:solidFill>
                <a:latin typeface="Calibri" panose="020F0502020204030204" pitchFamily="34" charset="0"/>
              </a:rPr>
              <a:t>Date de fin</a:t>
            </a:r>
          </a:p>
          <a:p>
            <a:r>
              <a:rPr lang="fr-FR" altLang="fr-FR" sz="1300" dirty="0">
                <a:solidFill>
                  <a:schemeClr val="tx2"/>
                </a:solidFill>
                <a:latin typeface="Calibri" panose="020F0502020204030204" pitchFamily="34" charset="0"/>
              </a:rPr>
              <a:t>(contrat)</a:t>
            </a:r>
          </a:p>
        </p:txBody>
      </p:sp>
      <p:sp>
        <p:nvSpPr>
          <p:cNvPr id="58375" name="AutoShape 5"/>
          <p:cNvSpPr>
            <a:spLocks noChangeArrowheads="1"/>
          </p:cNvSpPr>
          <p:nvPr/>
        </p:nvSpPr>
        <p:spPr bwMode="auto">
          <a:xfrm flipV="1">
            <a:off x="4332288" y="6272213"/>
            <a:ext cx="900112" cy="446087"/>
          </a:xfrm>
          <a:prstGeom prst="wedgeRectCallout">
            <a:avLst>
              <a:gd name="adj1" fmla="val -10847"/>
              <a:gd name="adj2" fmla="val 99106"/>
            </a:avLst>
          </a:prstGeom>
          <a:noFill/>
          <a:ln w="9525">
            <a:solidFill>
              <a:srgbClr val="5F5F5F"/>
            </a:solidFill>
            <a:miter lim="800000"/>
            <a:headEnd type="none" w="med" len="lg"/>
            <a:tailEnd type="none" w="med" len="lg"/>
          </a:ln>
          <a:extLst>
            <a:ext uri="{909E8E84-426E-40DD-AFC4-6F175D3DCCD1}">
              <a14:hiddenFill xmlns:a14="http://schemas.microsoft.com/office/drawing/2010/main">
                <a:solidFill>
                  <a:srgbClr val="FFFFFF"/>
                </a:solidFill>
              </a14:hiddenFill>
            </a:ext>
          </a:extLst>
        </p:spPr>
        <p:txBody>
          <a:bodyPr rot="10800000"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300" dirty="0">
                <a:solidFill>
                  <a:schemeClr val="tx2"/>
                </a:solidFill>
                <a:latin typeface="Calibri" panose="020F0502020204030204" pitchFamily="34" charset="0"/>
              </a:rPr>
              <a:t>Jour de la</a:t>
            </a:r>
            <a:br>
              <a:rPr lang="fr-FR" altLang="fr-FR" sz="1300" dirty="0">
                <a:solidFill>
                  <a:schemeClr val="tx2"/>
                </a:solidFill>
                <a:latin typeface="Calibri" panose="020F0502020204030204" pitchFamily="34" charset="0"/>
              </a:rPr>
            </a:br>
            <a:r>
              <a:rPr lang="fr-FR" altLang="fr-FR" sz="1300" dirty="0">
                <a:solidFill>
                  <a:schemeClr val="tx2"/>
                </a:solidFill>
                <a:latin typeface="Calibri" panose="020F0502020204030204" pitchFamily="34" charset="0"/>
              </a:rPr>
              <a:t>mesure</a:t>
            </a:r>
          </a:p>
        </p:txBody>
      </p:sp>
      <p:sp>
        <p:nvSpPr>
          <p:cNvPr id="58376" name="Line 6"/>
          <p:cNvSpPr>
            <a:spLocks noChangeShapeType="1"/>
          </p:cNvSpPr>
          <p:nvPr/>
        </p:nvSpPr>
        <p:spPr bwMode="auto">
          <a:xfrm>
            <a:off x="6867525" y="2447925"/>
            <a:ext cx="0" cy="3592513"/>
          </a:xfrm>
          <a:prstGeom prst="line">
            <a:avLst/>
          </a:prstGeom>
          <a:noFill/>
          <a:ln w="12700">
            <a:solidFill>
              <a:schemeClr val="bg2"/>
            </a:solidFill>
            <a:prstDash val="lgDash"/>
            <a:round/>
            <a:headEnd/>
            <a:tailEnd type="none" w="med" len="lg"/>
          </a:ln>
          <a:extLst>
            <a:ext uri="{909E8E84-426E-40DD-AFC4-6F175D3DCCD1}">
              <a14:hiddenFill xmlns:a14="http://schemas.microsoft.com/office/drawing/2010/main">
                <a:noFill/>
              </a14:hiddenFill>
            </a:ext>
          </a:extLst>
        </p:spPr>
        <p:txBody>
          <a:bodyPr wrap="none" anchor="ctr"/>
          <a:lstStyle/>
          <a:p>
            <a:endParaRPr lang="fr-FR" dirty="0">
              <a:latin typeface="Calibri" panose="020F0502020204030204" pitchFamily="34" charset="0"/>
            </a:endParaRPr>
          </a:p>
        </p:txBody>
      </p:sp>
      <p:sp>
        <p:nvSpPr>
          <p:cNvPr id="58377" name="Line 7"/>
          <p:cNvSpPr>
            <a:spLocks noChangeShapeType="1"/>
          </p:cNvSpPr>
          <p:nvPr/>
        </p:nvSpPr>
        <p:spPr bwMode="auto">
          <a:xfrm>
            <a:off x="4683125" y="3152775"/>
            <a:ext cx="0" cy="2887663"/>
          </a:xfrm>
          <a:prstGeom prst="line">
            <a:avLst/>
          </a:prstGeom>
          <a:noFill/>
          <a:ln w="12700">
            <a:solidFill>
              <a:schemeClr val="tx1"/>
            </a:solidFill>
            <a:prstDash val="dash"/>
            <a:round/>
            <a:headEnd/>
            <a:tailEnd type="none" w="med" len="lg"/>
          </a:ln>
          <a:extLst>
            <a:ext uri="{909E8E84-426E-40DD-AFC4-6F175D3DCCD1}">
              <a14:hiddenFill xmlns:a14="http://schemas.microsoft.com/office/drawing/2010/main">
                <a:noFill/>
              </a14:hiddenFill>
            </a:ext>
          </a:extLst>
        </p:spPr>
        <p:txBody>
          <a:bodyPr wrap="none" anchor="ctr"/>
          <a:lstStyle/>
          <a:p>
            <a:endParaRPr lang="fr-FR" dirty="0">
              <a:latin typeface="Calibri" panose="020F0502020204030204" pitchFamily="34" charset="0"/>
            </a:endParaRPr>
          </a:p>
        </p:txBody>
      </p:sp>
      <p:sp>
        <p:nvSpPr>
          <p:cNvPr id="58378" name="Freeform 8"/>
          <p:cNvSpPr>
            <a:spLocks/>
          </p:cNvSpPr>
          <p:nvPr/>
        </p:nvSpPr>
        <p:spPr bwMode="auto">
          <a:xfrm>
            <a:off x="1584325" y="2447925"/>
            <a:ext cx="5283200" cy="3592513"/>
          </a:xfrm>
          <a:custGeom>
            <a:avLst/>
            <a:gdLst>
              <a:gd name="T0" fmla="*/ 0 w 3600"/>
              <a:gd name="T1" fmla="*/ 2147483647 h 2448"/>
              <a:gd name="T2" fmla="*/ 2147483647 w 3600"/>
              <a:gd name="T3" fmla="*/ 2147483647 h 2448"/>
              <a:gd name="T4" fmla="*/ 2147483647 w 3600"/>
              <a:gd name="T5" fmla="*/ 2147483647 h 2448"/>
              <a:gd name="T6" fmla="*/ 2147483647 w 3600"/>
              <a:gd name="T7" fmla="*/ 2147483647 h 2448"/>
              <a:gd name="T8" fmla="*/ 2147483647 w 3600"/>
              <a:gd name="T9" fmla="*/ 2147483647 h 2448"/>
              <a:gd name="T10" fmla="*/ 2147483647 w 3600"/>
              <a:gd name="T11" fmla="*/ 0 h 2448"/>
              <a:gd name="T12" fmla="*/ 0 60000 65536"/>
              <a:gd name="T13" fmla="*/ 0 60000 65536"/>
              <a:gd name="T14" fmla="*/ 0 60000 65536"/>
              <a:gd name="T15" fmla="*/ 0 60000 65536"/>
              <a:gd name="T16" fmla="*/ 0 60000 65536"/>
              <a:gd name="T17" fmla="*/ 0 60000 65536"/>
              <a:gd name="T18" fmla="*/ 0 w 3600"/>
              <a:gd name="T19" fmla="*/ 0 h 2448"/>
              <a:gd name="T20" fmla="*/ 3600 w 3600"/>
              <a:gd name="T21" fmla="*/ 2448 h 2448"/>
            </a:gdLst>
            <a:ahLst/>
            <a:cxnLst>
              <a:cxn ang="T12">
                <a:pos x="T0" y="T1"/>
              </a:cxn>
              <a:cxn ang="T13">
                <a:pos x="T2" y="T3"/>
              </a:cxn>
              <a:cxn ang="T14">
                <a:pos x="T4" y="T5"/>
              </a:cxn>
              <a:cxn ang="T15">
                <a:pos x="T6" y="T7"/>
              </a:cxn>
              <a:cxn ang="T16">
                <a:pos x="T8" y="T9"/>
              </a:cxn>
              <a:cxn ang="T17">
                <a:pos x="T10" y="T11"/>
              </a:cxn>
            </a:cxnLst>
            <a:rect l="T18" t="T19" r="T20" b="T21"/>
            <a:pathLst>
              <a:path w="3600" h="2448">
                <a:moveTo>
                  <a:pt x="0" y="2448"/>
                </a:moveTo>
                <a:cubicBezTo>
                  <a:pt x="428" y="2360"/>
                  <a:pt x="856" y="2272"/>
                  <a:pt x="1152" y="2112"/>
                </a:cubicBezTo>
                <a:cubicBezTo>
                  <a:pt x="1448" y="1952"/>
                  <a:pt x="1592" y="1720"/>
                  <a:pt x="1776" y="1488"/>
                </a:cubicBezTo>
                <a:cubicBezTo>
                  <a:pt x="1960" y="1256"/>
                  <a:pt x="2096" y="928"/>
                  <a:pt x="2256" y="720"/>
                </a:cubicBezTo>
                <a:cubicBezTo>
                  <a:pt x="2416" y="512"/>
                  <a:pt x="2512" y="360"/>
                  <a:pt x="2736" y="240"/>
                </a:cubicBezTo>
                <a:cubicBezTo>
                  <a:pt x="2960" y="120"/>
                  <a:pt x="3464" y="40"/>
                  <a:pt x="3600" y="0"/>
                </a:cubicBezTo>
              </a:path>
            </a:pathLst>
          </a:custGeom>
          <a:noFill/>
          <a:ln w="28575" cap="flat" cmpd="sng">
            <a:solidFill>
              <a:srgbClr val="FF0000"/>
            </a:solidFill>
            <a:prstDash val="solid"/>
            <a:round/>
            <a:headEnd type="none" w="med" len="med"/>
            <a:tailEnd type="none" w="med" len="lg"/>
          </a:ln>
          <a:extLst>
            <a:ext uri="{909E8E84-426E-40DD-AFC4-6F175D3DCCD1}">
              <a14:hiddenFill xmlns:a14="http://schemas.microsoft.com/office/drawing/2010/main">
                <a:solidFill>
                  <a:srgbClr val="FFFFFF"/>
                </a:solidFill>
              </a14:hiddenFill>
            </a:ext>
          </a:extLst>
        </p:spPr>
        <p:txBody>
          <a:bodyPr wrap="none" anchor="ctr"/>
          <a:lstStyle/>
          <a:p>
            <a:endParaRPr lang="fr-FR" dirty="0">
              <a:latin typeface="Calibri" panose="020F0502020204030204" pitchFamily="34" charset="0"/>
            </a:endParaRPr>
          </a:p>
        </p:txBody>
      </p:sp>
      <p:sp>
        <p:nvSpPr>
          <p:cNvPr id="58379" name="Line 9"/>
          <p:cNvSpPr>
            <a:spLocks noChangeShapeType="1"/>
          </p:cNvSpPr>
          <p:nvPr/>
        </p:nvSpPr>
        <p:spPr bwMode="auto">
          <a:xfrm>
            <a:off x="4683125" y="3152775"/>
            <a:ext cx="0" cy="0"/>
          </a:xfrm>
          <a:prstGeom prst="line">
            <a:avLst/>
          </a:prstGeom>
          <a:noFill/>
          <a:ln w="19050">
            <a:solidFill>
              <a:schemeClr val="tx1"/>
            </a:solidFill>
            <a:round/>
            <a:headEnd/>
            <a:tailEnd type="none" w="med" len="lg"/>
          </a:ln>
          <a:extLst>
            <a:ext uri="{909E8E84-426E-40DD-AFC4-6F175D3DCCD1}">
              <a14:hiddenFill xmlns:a14="http://schemas.microsoft.com/office/drawing/2010/main">
                <a:noFill/>
              </a14:hiddenFill>
            </a:ext>
          </a:extLst>
        </p:spPr>
        <p:txBody>
          <a:bodyPr wrap="none" anchor="ctr"/>
          <a:lstStyle/>
          <a:p>
            <a:endParaRPr lang="fr-FR" dirty="0">
              <a:latin typeface="Calibri" panose="020F0502020204030204" pitchFamily="34" charset="0"/>
            </a:endParaRPr>
          </a:p>
        </p:txBody>
      </p:sp>
      <p:sp>
        <p:nvSpPr>
          <p:cNvPr id="58380" name="Line 10"/>
          <p:cNvSpPr>
            <a:spLocks noChangeShapeType="1"/>
          </p:cNvSpPr>
          <p:nvPr/>
        </p:nvSpPr>
        <p:spPr bwMode="auto">
          <a:xfrm flipH="1">
            <a:off x="1584325" y="3152775"/>
            <a:ext cx="3098800" cy="0"/>
          </a:xfrm>
          <a:prstGeom prst="line">
            <a:avLst/>
          </a:prstGeom>
          <a:noFill/>
          <a:ln w="12700">
            <a:solidFill>
              <a:schemeClr val="tx1"/>
            </a:solidFill>
            <a:prstDash val="dash"/>
            <a:round/>
            <a:headEnd/>
            <a:tailEnd type="none" w="med" len="lg"/>
          </a:ln>
          <a:extLst>
            <a:ext uri="{909E8E84-426E-40DD-AFC4-6F175D3DCCD1}">
              <a14:hiddenFill xmlns:a14="http://schemas.microsoft.com/office/drawing/2010/main">
                <a:noFill/>
              </a14:hiddenFill>
            </a:ext>
          </a:extLst>
        </p:spPr>
        <p:txBody>
          <a:bodyPr wrap="none" anchor="ctr"/>
          <a:lstStyle/>
          <a:p>
            <a:endParaRPr lang="fr-FR" dirty="0">
              <a:latin typeface="Calibri" panose="020F0502020204030204" pitchFamily="34" charset="0"/>
            </a:endParaRPr>
          </a:p>
        </p:txBody>
      </p:sp>
      <p:sp>
        <p:nvSpPr>
          <p:cNvPr id="58381" name="Line 11"/>
          <p:cNvSpPr>
            <a:spLocks noChangeShapeType="1"/>
          </p:cNvSpPr>
          <p:nvPr/>
        </p:nvSpPr>
        <p:spPr bwMode="auto">
          <a:xfrm flipH="1">
            <a:off x="1584325" y="3786188"/>
            <a:ext cx="3098800" cy="0"/>
          </a:xfrm>
          <a:prstGeom prst="line">
            <a:avLst/>
          </a:prstGeom>
          <a:noFill/>
          <a:ln w="12700">
            <a:solidFill>
              <a:schemeClr val="tx1"/>
            </a:solidFill>
            <a:prstDash val="dash"/>
            <a:round/>
            <a:headEnd/>
            <a:tailEnd type="none" w="med" len="lg"/>
          </a:ln>
          <a:extLst>
            <a:ext uri="{909E8E84-426E-40DD-AFC4-6F175D3DCCD1}">
              <a14:hiddenFill xmlns:a14="http://schemas.microsoft.com/office/drawing/2010/main">
                <a:noFill/>
              </a14:hiddenFill>
            </a:ext>
          </a:extLst>
        </p:spPr>
        <p:txBody>
          <a:bodyPr wrap="none" anchor="ctr"/>
          <a:lstStyle/>
          <a:p>
            <a:endParaRPr lang="fr-FR" dirty="0">
              <a:latin typeface="Calibri" panose="020F0502020204030204" pitchFamily="34" charset="0"/>
            </a:endParaRPr>
          </a:p>
        </p:txBody>
      </p:sp>
      <p:sp>
        <p:nvSpPr>
          <p:cNvPr id="58382" name="Text Box 12"/>
          <p:cNvSpPr txBox="1">
            <a:spLocks noChangeArrowheads="1"/>
          </p:cNvSpPr>
          <p:nvPr/>
        </p:nvSpPr>
        <p:spPr bwMode="auto">
          <a:xfrm>
            <a:off x="7015163" y="2279650"/>
            <a:ext cx="796925" cy="304800"/>
          </a:xfrm>
          <a:prstGeom prst="rect">
            <a:avLst/>
          </a:prstGeom>
          <a:solidFill>
            <a:schemeClr val="bg1"/>
          </a:solidFill>
          <a:ln>
            <a:noFill/>
          </a:ln>
          <a:extLst>
            <a:ext uri="{91240B29-F687-4F45-9708-019B960494DF}">
              <a14:hiddenLine xmlns:a14="http://schemas.microsoft.com/office/drawing/2010/main" w="19050">
                <a:solidFill>
                  <a:srgbClr val="000000"/>
                </a:solidFill>
                <a:miter lim="800000"/>
                <a:headEnd type="none" w="med" len="lg"/>
                <a:tailEnd type="none" w="med" len="lg"/>
              </a14:hiddenLine>
            </a:ext>
          </a:extLst>
        </p:spPr>
        <p:txBody>
          <a:bodyP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pPr algn="l">
              <a:spcBef>
                <a:spcPct val="50000"/>
              </a:spcBef>
            </a:pPr>
            <a:r>
              <a:rPr lang="fr-FR" altLang="fr-FR" sz="1400" dirty="0">
                <a:solidFill>
                  <a:srgbClr val="FF0000"/>
                </a:solidFill>
                <a:latin typeface="Calibri" panose="020F0502020204030204" pitchFamily="34" charset="0"/>
              </a:rPr>
              <a:t>Budget</a:t>
            </a:r>
          </a:p>
        </p:txBody>
      </p:sp>
      <p:sp>
        <p:nvSpPr>
          <p:cNvPr id="58383" name="Text Box 13"/>
          <p:cNvSpPr txBox="1">
            <a:spLocks noChangeArrowheads="1"/>
          </p:cNvSpPr>
          <p:nvPr/>
        </p:nvSpPr>
        <p:spPr bwMode="auto">
          <a:xfrm>
            <a:off x="2106613" y="3565525"/>
            <a:ext cx="2035175" cy="523220"/>
          </a:xfrm>
          <a:prstGeom prst="rect">
            <a:avLst/>
          </a:prstGeom>
          <a:solidFill>
            <a:schemeClr val="bg1"/>
          </a:solidFill>
          <a:ln>
            <a:noFill/>
          </a:ln>
          <a:extLst>
            <a:ext uri="{91240B29-F687-4F45-9708-019B960494DF}">
              <a14:hiddenLine xmlns:a14="http://schemas.microsoft.com/office/drawing/2010/main" w="19050">
                <a:solidFill>
                  <a:srgbClr val="000000"/>
                </a:solidFill>
                <a:miter lim="800000"/>
                <a:headEnd type="none" w="med" len="lg"/>
                <a:tailEnd type="none" w="med" len="lg"/>
              </a14:hiddenLine>
            </a:ext>
          </a:extLst>
        </p:spPr>
        <p:txBody>
          <a:bodyP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pPr algn="r">
              <a:spcBef>
                <a:spcPct val="50000"/>
              </a:spcBef>
            </a:pPr>
            <a:r>
              <a:rPr lang="fr-FR" altLang="fr-FR" sz="1400" dirty="0">
                <a:solidFill>
                  <a:srgbClr val="FF0000"/>
                </a:solidFill>
                <a:latin typeface="Calibri" panose="020F0502020204030204" pitchFamily="34" charset="0"/>
              </a:rPr>
              <a:t>Coût budgété des</a:t>
            </a:r>
            <a:br>
              <a:rPr lang="fr-FR" altLang="fr-FR" sz="1400" dirty="0">
                <a:solidFill>
                  <a:srgbClr val="FF0000"/>
                </a:solidFill>
                <a:latin typeface="Calibri" panose="020F0502020204030204" pitchFamily="34" charset="0"/>
              </a:rPr>
            </a:br>
            <a:r>
              <a:rPr lang="fr-FR" altLang="fr-FR" sz="1400" dirty="0">
                <a:solidFill>
                  <a:srgbClr val="FF0000"/>
                </a:solidFill>
                <a:latin typeface="Calibri" panose="020F0502020204030204" pitchFamily="34" charset="0"/>
              </a:rPr>
              <a:t>travaux prévus CBTP</a:t>
            </a:r>
          </a:p>
        </p:txBody>
      </p:sp>
      <p:sp>
        <p:nvSpPr>
          <p:cNvPr id="58384" name="Oval 14"/>
          <p:cNvSpPr>
            <a:spLocks noChangeArrowheads="1"/>
          </p:cNvSpPr>
          <p:nvPr/>
        </p:nvSpPr>
        <p:spPr bwMode="auto">
          <a:xfrm>
            <a:off x="4613275" y="3065463"/>
            <a:ext cx="155575" cy="157162"/>
          </a:xfrm>
          <a:prstGeom prst="ellipse">
            <a:avLst/>
          </a:prstGeom>
          <a:solidFill>
            <a:srgbClr val="3333FF"/>
          </a:solidFill>
          <a:ln>
            <a:noFill/>
          </a:ln>
          <a:extLst>
            <a:ext uri="{91240B29-F687-4F45-9708-019B960494DF}">
              <a14:hiddenLine xmlns:a14="http://schemas.microsoft.com/office/drawing/2010/main" w="19050">
                <a:solidFill>
                  <a:srgbClr val="000000"/>
                </a:solidFill>
                <a:round/>
                <a:headEnd type="none" w="med" len="lg"/>
                <a:tailEnd type="none" w="med" len="lg"/>
              </a14:hiddenLine>
            </a:ext>
          </a:extLst>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dirty="0">
              <a:latin typeface="Calibri" panose="020F0502020204030204" pitchFamily="34" charset="0"/>
            </a:endParaRPr>
          </a:p>
        </p:txBody>
      </p:sp>
      <p:sp>
        <p:nvSpPr>
          <p:cNvPr id="58385" name="Oval 15"/>
          <p:cNvSpPr>
            <a:spLocks noChangeArrowheads="1"/>
          </p:cNvSpPr>
          <p:nvPr/>
        </p:nvSpPr>
        <p:spPr bwMode="auto">
          <a:xfrm>
            <a:off x="4613275" y="3716338"/>
            <a:ext cx="160338" cy="157162"/>
          </a:xfrm>
          <a:prstGeom prst="ellipse">
            <a:avLst/>
          </a:prstGeom>
          <a:solidFill>
            <a:srgbClr val="FF0000"/>
          </a:solidFill>
          <a:ln>
            <a:noFill/>
          </a:ln>
          <a:extLst>
            <a:ext uri="{91240B29-F687-4F45-9708-019B960494DF}">
              <a14:hiddenLine xmlns:a14="http://schemas.microsoft.com/office/drawing/2010/main" w="19050">
                <a:solidFill>
                  <a:srgbClr val="000000"/>
                </a:solidFill>
                <a:round/>
                <a:headEnd type="none" w="med" len="lg"/>
                <a:tailEnd type="none" w="med" len="lg"/>
              </a14:hiddenLine>
            </a:ext>
          </a:extLst>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dirty="0">
              <a:latin typeface="Calibri" panose="020F0502020204030204" pitchFamily="34" charset="0"/>
            </a:endParaRPr>
          </a:p>
        </p:txBody>
      </p:sp>
      <p:sp>
        <p:nvSpPr>
          <p:cNvPr id="58386" name="Text Box 16"/>
          <p:cNvSpPr txBox="1">
            <a:spLocks noChangeArrowheads="1"/>
          </p:cNvSpPr>
          <p:nvPr/>
        </p:nvSpPr>
        <p:spPr bwMode="auto">
          <a:xfrm>
            <a:off x="2360613" y="2922588"/>
            <a:ext cx="1958975" cy="523220"/>
          </a:xfrm>
          <a:prstGeom prst="rect">
            <a:avLst/>
          </a:prstGeom>
          <a:solidFill>
            <a:schemeClr val="bg1"/>
          </a:solidFill>
          <a:ln>
            <a:noFill/>
          </a:ln>
          <a:extLst>
            <a:ext uri="{91240B29-F687-4F45-9708-019B960494DF}">
              <a14:hiddenLine xmlns:a14="http://schemas.microsoft.com/office/drawing/2010/main" w="19050">
                <a:solidFill>
                  <a:srgbClr val="000000"/>
                </a:solidFill>
                <a:miter lim="800000"/>
                <a:headEnd type="none" w="med" len="lg"/>
                <a:tailEnd type="none" w="med" len="lg"/>
              </a14:hiddenLine>
            </a:ext>
          </a:extLst>
        </p:spPr>
        <p:txBody>
          <a:bodyP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pPr algn="r">
              <a:spcBef>
                <a:spcPct val="50000"/>
              </a:spcBef>
            </a:pPr>
            <a:r>
              <a:rPr lang="fr-FR" altLang="fr-FR" sz="1400" dirty="0">
                <a:solidFill>
                  <a:srgbClr val="000099"/>
                </a:solidFill>
                <a:latin typeface="Calibri" panose="020F0502020204030204" pitchFamily="34" charset="0"/>
              </a:rPr>
              <a:t>Coût réel des travaux</a:t>
            </a:r>
            <a:br>
              <a:rPr lang="fr-FR" altLang="fr-FR" sz="1400" dirty="0">
                <a:solidFill>
                  <a:srgbClr val="000099"/>
                </a:solidFill>
                <a:latin typeface="Calibri" panose="020F0502020204030204" pitchFamily="34" charset="0"/>
              </a:rPr>
            </a:br>
            <a:r>
              <a:rPr lang="fr-FR" altLang="fr-FR" sz="1400" dirty="0">
                <a:solidFill>
                  <a:srgbClr val="000099"/>
                </a:solidFill>
                <a:latin typeface="Calibri" panose="020F0502020204030204" pitchFamily="34" charset="0"/>
              </a:rPr>
              <a:t>effectués CRTE</a:t>
            </a:r>
          </a:p>
        </p:txBody>
      </p:sp>
      <p:sp>
        <p:nvSpPr>
          <p:cNvPr id="58387" name="Freeform 17"/>
          <p:cNvSpPr>
            <a:spLocks/>
          </p:cNvSpPr>
          <p:nvPr/>
        </p:nvSpPr>
        <p:spPr bwMode="auto">
          <a:xfrm>
            <a:off x="1579563" y="3165475"/>
            <a:ext cx="3109912" cy="2876550"/>
          </a:xfrm>
          <a:custGeom>
            <a:avLst/>
            <a:gdLst>
              <a:gd name="T0" fmla="*/ 0 w 1959"/>
              <a:gd name="T1" fmla="*/ 2147483647 h 1812"/>
              <a:gd name="T2" fmla="*/ 2147483647 w 1959"/>
              <a:gd name="T3" fmla="*/ 2147483647 h 1812"/>
              <a:gd name="T4" fmla="*/ 2147483647 w 1959"/>
              <a:gd name="T5" fmla="*/ 2147483647 h 1812"/>
              <a:gd name="T6" fmla="*/ 2147483647 w 1959"/>
              <a:gd name="T7" fmla="*/ 2147483647 h 1812"/>
              <a:gd name="T8" fmla="*/ 2147483647 w 1959"/>
              <a:gd name="T9" fmla="*/ 2147483647 h 1812"/>
              <a:gd name="T10" fmla="*/ 2147483647 w 1959"/>
              <a:gd name="T11" fmla="*/ 2147483647 h 1812"/>
              <a:gd name="T12" fmla="*/ 2147483647 w 1959"/>
              <a:gd name="T13" fmla="*/ 2147483647 h 1812"/>
              <a:gd name="T14" fmla="*/ 2147483647 w 1959"/>
              <a:gd name="T15" fmla="*/ 2147483647 h 1812"/>
              <a:gd name="T16" fmla="*/ 2147483647 w 1959"/>
              <a:gd name="T17" fmla="*/ 2147483647 h 1812"/>
              <a:gd name="T18" fmla="*/ 2147483647 w 1959"/>
              <a:gd name="T19" fmla="*/ 2147483647 h 1812"/>
              <a:gd name="T20" fmla="*/ 2147483647 w 1959"/>
              <a:gd name="T21" fmla="*/ 2147483647 h 1812"/>
              <a:gd name="T22" fmla="*/ 2147483647 w 1959"/>
              <a:gd name="T23" fmla="*/ 2147483647 h 1812"/>
              <a:gd name="T24" fmla="*/ 2147483647 w 1959"/>
              <a:gd name="T25" fmla="*/ 2147483647 h 1812"/>
              <a:gd name="T26" fmla="*/ 2147483647 w 1959"/>
              <a:gd name="T27" fmla="*/ 2147483647 h 1812"/>
              <a:gd name="T28" fmla="*/ 2147483647 w 1959"/>
              <a:gd name="T29" fmla="*/ 2147483647 h 1812"/>
              <a:gd name="T30" fmla="*/ 2147483647 w 1959"/>
              <a:gd name="T31" fmla="*/ 0 h 181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959"/>
              <a:gd name="T49" fmla="*/ 0 h 1812"/>
              <a:gd name="T50" fmla="*/ 1959 w 1959"/>
              <a:gd name="T51" fmla="*/ 1812 h 181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959" h="1812">
                <a:moveTo>
                  <a:pt x="0" y="1812"/>
                </a:moveTo>
                <a:cubicBezTo>
                  <a:pt x="104" y="1785"/>
                  <a:pt x="209" y="1758"/>
                  <a:pt x="282" y="1740"/>
                </a:cubicBezTo>
                <a:cubicBezTo>
                  <a:pt x="355" y="1722"/>
                  <a:pt x="381" y="1718"/>
                  <a:pt x="438" y="1701"/>
                </a:cubicBezTo>
                <a:cubicBezTo>
                  <a:pt x="495" y="1684"/>
                  <a:pt x="549" y="1670"/>
                  <a:pt x="624" y="1638"/>
                </a:cubicBezTo>
                <a:cubicBezTo>
                  <a:pt x="699" y="1606"/>
                  <a:pt x="819" y="1541"/>
                  <a:pt x="885" y="1506"/>
                </a:cubicBezTo>
                <a:cubicBezTo>
                  <a:pt x="951" y="1471"/>
                  <a:pt x="987" y="1451"/>
                  <a:pt x="1023" y="1428"/>
                </a:cubicBezTo>
                <a:cubicBezTo>
                  <a:pt x="1059" y="1405"/>
                  <a:pt x="1056" y="1415"/>
                  <a:pt x="1104" y="1368"/>
                </a:cubicBezTo>
                <a:cubicBezTo>
                  <a:pt x="1152" y="1321"/>
                  <a:pt x="1264" y="1206"/>
                  <a:pt x="1314" y="1146"/>
                </a:cubicBezTo>
                <a:cubicBezTo>
                  <a:pt x="1364" y="1086"/>
                  <a:pt x="1375" y="1057"/>
                  <a:pt x="1404" y="1008"/>
                </a:cubicBezTo>
                <a:cubicBezTo>
                  <a:pt x="1433" y="959"/>
                  <a:pt x="1463" y="902"/>
                  <a:pt x="1491" y="852"/>
                </a:cubicBezTo>
                <a:cubicBezTo>
                  <a:pt x="1519" y="802"/>
                  <a:pt x="1551" y="746"/>
                  <a:pt x="1572" y="708"/>
                </a:cubicBezTo>
                <a:cubicBezTo>
                  <a:pt x="1593" y="670"/>
                  <a:pt x="1603" y="653"/>
                  <a:pt x="1617" y="624"/>
                </a:cubicBezTo>
                <a:cubicBezTo>
                  <a:pt x="1631" y="595"/>
                  <a:pt x="1638" y="570"/>
                  <a:pt x="1656" y="534"/>
                </a:cubicBezTo>
                <a:cubicBezTo>
                  <a:pt x="1674" y="498"/>
                  <a:pt x="1697" y="455"/>
                  <a:pt x="1722" y="408"/>
                </a:cubicBezTo>
                <a:cubicBezTo>
                  <a:pt x="1747" y="361"/>
                  <a:pt x="1770" y="320"/>
                  <a:pt x="1809" y="252"/>
                </a:cubicBezTo>
                <a:cubicBezTo>
                  <a:pt x="1848" y="184"/>
                  <a:pt x="1928" y="52"/>
                  <a:pt x="1959" y="0"/>
                </a:cubicBezTo>
              </a:path>
            </a:pathLst>
          </a:custGeom>
          <a:noFill/>
          <a:ln w="19050" cap="flat" cmpd="sng">
            <a:solidFill>
              <a:srgbClr val="3333FF"/>
            </a:solidFill>
            <a:prstDash val="solid"/>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dirty="0">
              <a:latin typeface="Calibri" panose="020F0502020204030204" pitchFamily="34" charset="0"/>
            </a:endParaRPr>
          </a:p>
        </p:txBody>
      </p:sp>
      <p:grpSp>
        <p:nvGrpSpPr>
          <p:cNvPr id="2" name="Group 18"/>
          <p:cNvGrpSpPr>
            <a:grpSpLocks/>
          </p:cNvGrpSpPr>
          <p:nvPr/>
        </p:nvGrpSpPr>
        <p:grpSpPr bwMode="auto">
          <a:xfrm>
            <a:off x="1584325" y="4340225"/>
            <a:ext cx="4589463" cy="371475"/>
            <a:chOff x="998" y="2734"/>
            <a:chExt cx="2891" cy="234"/>
          </a:xfrm>
        </p:grpSpPr>
        <p:sp>
          <p:nvSpPr>
            <p:cNvPr id="58415" name="Line 19"/>
            <p:cNvSpPr>
              <a:spLocks noChangeShapeType="1"/>
            </p:cNvSpPr>
            <p:nvPr/>
          </p:nvSpPr>
          <p:spPr bwMode="auto">
            <a:xfrm flipH="1">
              <a:off x="998" y="2784"/>
              <a:ext cx="1952" cy="0"/>
            </a:xfrm>
            <a:prstGeom prst="line">
              <a:avLst/>
            </a:prstGeom>
            <a:noFill/>
            <a:ln w="12700">
              <a:solidFill>
                <a:schemeClr val="tx1"/>
              </a:solidFill>
              <a:prstDash val="dash"/>
              <a:round/>
              <a:headEnd/>
              <a:tailEnd type="none" w="med" len="lg"/>
            </a:ln>
            <a:extLst>
              <a:ext uri="{909E8E84-426E-40DD-AFC4-6F175D3DCCD1}">
                <a14:hiddenFill xmlns:a14="http://schemas.microsoft.com/office/drawing/2010/main">
                  <a:noFill/>
                </a14:hiddenFill>
              </a:ext>
            </a:extLst>
          </p:spPr>
          <p:txBody>
            <a:bodyPr wrap="none" anchor="ctr"/>
            <a:lstStyle/>
            <a:p>
              <a:endParaRPr lang="fr-FR" dirty="0">
                <a:latin typeface="Calibri" panose="020F0502020204030204" pitchFamily="34" charset="0"/>
              </a:endParaRPr>
            </a:p>
          </p:txBody>
        </p:sp>
        <p:sp>
          <p:nvSpPr>
            <p:cNvPr id="58416" name="Text Box 20"/>
            <p:cNvSpPr txBox="1">
              <a:spLocks noChangeArrowheads="1"/>
            </p:cNvSpPr>
            <p:nvPr/>
          </p:nvSpPr>
          <p:spPr bwMode="auto">
            <a:xfrm>
              <a:off x="2960" y="2776"/>
              <a:ext cx="929" cy="192"/>
            </a:xfrm>
            <a:prstGeom prst="rect">
              <a:avLst/>
            </a:prstGeom>
            <a:solidFill>
              <a:schemeClr val="bg1"/>
            </a:solidFill>
            <a:ln>
              <a:noFill/>
            </a:ln>
            <a:extLs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pPr algn="l">
                <a:spcBef>
                  <a:spcPct val="50000"/>
                </a:spcBef>
              </a:pPr>
              <a:r>
                <a:rPr lang="fr-FR" altLang="fr-FR" sz="1400" dirty="0">
                  <a:solidFill>
                    <a:srgbClr val="006600"/>
                  </a:solidFill>
                  <a:latin typeface="Calibri" panose="020F0502020204030204" pitchFamily="34" charset="0"/>
                </a:rPr>
                <a:t>Valeur acquise</a:t>
              </a:r>
            </a:p>
          </p:txBody>
        </p:sp>
        <p:sp>
          <p:nvSpPr>
            <p:cNvPr id="58417" name="Oval 21"/>
            <p:cNvSpPr>
              <a:spLocks noChangeArrowheads="1"/>
            </p:cNvSpPr>
            <p:nvPr/>
          </p:nvSpPr>
          <p:spPr bwMode="auto">
            <a:xfrm>
              <a:off x="2902" y="2734"/>
              <a:ext cx="101" cy="99"/>
            </a:xfrm>
            <a:prstGeom prst="ellipse">
              <a:avLst/>
            </a:prstGeom>
            <a:solidFill>
              <a:srgbClr val="00CC00"/>
            </a:solidFill>
            <a:ln>
              <a:noFill/>
            </a:ln>
            <a:extLst>
              <a:ext uri="{91240B29-F687-4F45-9708-019B960494DF}">
                <a14:hiddenLine xmlns:a14="http://schemas.microsoft.com/office/drawing/2010/main" w="19050">
                  <a:solidFill>
                    <a:srgbClr val="000000"/>
                  </a:solidFill>
                  <a:round/>
                  <a:headEnd type="none" w="med" len="lg"/>
                  <a:tailEnd type="none" w="med" len="lg"/>
                </a14:hiddenLine>
              </a:ext>
            </a:extLst>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dirty="0">
                <a:latin typeface="Calibri" panose="020F0502020204030204" pitchFamily="34" charset="0"/>
              </a:endParaRPr>
            </a:p>
          </p:txBody>
        </p:sp>
      </p:grpSp>
      <p:grpSp>
        <p:nvGrpSpPr>
          <p:cNvPr id="3" name="Group 22"/>
          <p:cNvGrpSpPr>
            <a:grpSpLocks/>
          </p:cNvGrpSpPr>
          <p:nvPr/>
        </p:nvGrpSpPr>
        <p:grpSpPr bwMode="auto">
          <a:xfrm>
            <a:off x="1584325" y="4140200"/>
            <a:ext cx="3067050" cy="1897063"/>
            <a:chOff x="998" y="2608"/>
            <a:chExt cx="1932" cy="1195"/>
          </a:xfrm>
        </p:grpSpPr>
        <p:sp>
          <p:nvSpPr>
            <p:cNvPr id="58411" name="Text Box 23"/>
            <p:cNvSpPr txBox="1">
              <a:spLocks noChangeArrowheads="1"/>
            </p:cNvSpPr>
            <p:nvPr/>
          </p:nvSpPr>
          <p:spPr bwMode="auto">
            <a:xfrm>
              <a:off x="1139" y="2608"/>
              <a:ext cx="1296" cy="330"/>
            </a:xfrm>
            <a:prstGeom prst="rect">
              <a:avLst/>
            </a:prstGeom>
            <a:solidFill>
              <a:schemeClr val="bg1"/>
            </a:solidFill>
            <a:ln>
              <a:noFill/>
            </a:ln>
            <a:extLst>
              <a:ext uri="{91240B29-F687-4F45-9708-019B960494DF}">
                <a14:hiddenLine xmlns:a14="http://schemas.microsoft.com/office/drawing/2010/main" w="19050">
                  <a:solidFill>
                    <a:srgbClr val="000000"/>
                  </a:solidFill>
                  <a:miter lim="800000"/>
                  <a:headEnd type="none" w="med" len="lg"/>
                  <a:tailEnd type="none" w="med" len="lg"/>
                </a14:hiddenLine>
              </a:ext>
            </a:extLst>
          </p:spPr>
          <p:txBody>
            <a:bodyP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pPr algn="r">
                <a:spcBef>
                  <a:spcPct val="50000"/>
                </a:spcBef>
              </a:pPr>
              <a:r>
                <a:rPr lang="fr-FR" altLang="fr-FR" sz="1400" dirty="0">
                  <a:solidFill>
                    <a:srgbClr val="006600"/>
                  </a:solidFill>
                  <a:latin typeface="Calibri" panose="020F0502020204030204" pitchFamily="34" charset="0"/>
                </a:rPr>
                <a:t>Coût budgété des</a:t>
              </a:r>
              <a:br>
                <a:rPr lang="fr-FR" altLang="fr-FR" sz="1400" dirty="0">
                  <a:solidFill>
                    <a:srgbClr val="006600"/>
                  </a:solidFill>
                  <a:latin typeface="Calibri" panose="020F0502020204030204" pitchFamily="34" charset="0"/>
                </a:rPr>
              </a:br>
              <a:r>
                <a:rPr lang="fr-FR" altLang="fr-FR" sz="1400" dirty="0">
                  <a:solidFill>
                    <a:srgbClr val="006600"/>
                  </a:solidFill>
                  <a:latin typeface="Calibri" panose="020F0502020204030204" pitchFamily="34" charset="0"/>
                </a:rPr>
                <a:t>travaux effectués CBTE</a:t>
              </a:r>
            </a:p>
          </p:txBody>
        </p:sp>
        <p:grpSp>
          <p:nvGrpSpPr>
            <p:cNvPr id="58412" name="Group 24"/>
            <p:cNvGrpSpPr>
              <a:grpSpLocks/>
            </p:cNvGrpSpPr>
            <p:nvPr/>
          </p:nvGrpSpPr>
          <p:grpSpPr bwMode="auto">
            <a:xfrm>
              <a:off x="998" y="2822"/>
              <a:ext cx="1932" cy="981"/>
              <a:chOff x="774" y="2862"/>
              <a:chExt cx="1932" cy="981"/>
            </a:xfrm>
          </p:grpSpPr>
          <p:sp>
            <p:nvSpPr>
              <p:cNvPr id="58413" name="Freeform 25"/>
              <p:cNvSpPr>
                <a:spLocks/>
              </p:cNvSpPr>
              <p:nvPr/>
            </p:nvSpPr>
            <p:spPr bwMode="auto">
              <a:xfrm>
                <a:off x="774" y="3117"/>
                <a:ext cx="1734" cy="726"/>
              </a:xfrm>
              <a:custGeom>
                <a:avLst/>
                <a:gdLst>
                  <a:gd name="T0" fmla="*/ 0 w 1734"/>
                  <a:gd name="T1" fmla="*/ 726 h 726"/>
                  <a:gd name="T2" fmla="*/ 189 w 1734"/>
                  <a:gd name="T3" fmla="*/ 717 h 726"/>
                  <a:gd name="T4" fmla="*/ 360 w 1734"/>
                  <a:gd name="T5" fmla="*/ 714 h 726"/>
                  <a:gd name="T6" fmla="*/ 549 w 1734"/>
                  <a:gd name="T7" fmla="*/ 699 h 726"/>
                  <a:gd name="T8" fmla="*/ 798 w 1734"/>
                  <a:gd name="T9" fmla="*/ 663 h 726"/>
                  <a:gd name="T10" fmla="*/ 984 w 1734"/>
                  <a:gd name="T11" fmla="*/ 618 h 726"/>
                  <a:gd name="T12" fmla="*/ 1164 w 1734"/>
                  <a:gd name="T13" fmla="*/ 555 h 726"/>
                  <a:gd name="T14" fmla="*/ 1389 w 1734"/>
                  <a:gd name="T15" fmla="*/ 414 h 726"/>
                  <a:gd name="T16" fmla="*/ 1530 w 1734"/>
                  <a:gd name="T17" fmla="*/ 267 h 726"/>
                  <a:gd name="T18" fmla="*/ 1629 w 1734"/>
                  <a:gd name="T19" fmla="*/ 141 h 726"/>
                  <a:gd name="T20" fmla="*/ 1692 w 1734"/>
                  <a:gd name="T21" fmla="*/ 63 h 726"/>
                  <a:gd name="T22" fmla="*/ 1734 w 1734"/>
                  <a:gd name="T23" fmla="*/ 0 h 72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34"/>
                  <a:gd name="T37" fmla="*/ 0 h 726"/>
                  <a:gd name="T38" fmla="*/ 1734 w 1734"/>
                  <a:gd name="T39" fmla="*/ 726 h 72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34" h="726">
                    <a:moveTo>
                      <a:pt x="0" y="726"/>
                    </a:moveTo>
                    <a:cubicBezTo>
                      <a:pt x="64" y="722"/>
                      <a:pt x="129" y="719"/>
                      <a:pt x="189" y="717"/>
                    </a:cubicBezTo>
                    <a:cubicBezTo>
                      <a:pt x="249" y="715"/>
                      <a:pt x="300" y="717"/>
                      <a:pt x="360" y="714"/>
                    </a:cubicBezTo>
                    <a:cubicBezTo>
                      <a:pt x="420" y="711"/>
                      <a:pt x="476" y="707"/>
                      <a:pt x="549" y="699"/>
                    </a:cubicBezTo>
                    <a:cubicBezTo>
                      <a:pt x="622" y="691"/>
                      <a:pt x="726" y="676"/>
                      <a:pt x="798" y="663"/>
                    </a:cubicBezTo>
                    <a:cubicBezTo>
                      <a:pt x="870" y="650"/>
                      <a:pt x="923" y="636"/>
                      <a:pt x="984" y="618"/>
                    </a:cubicBezTo>
                    <a:cubicBezTo>
                      <a:pt x="1045" y="600"/>
                      <a:pt x="1097" y="589"/>
                      <a:pt x="1164" y="555"/>
                    </a:cubicBezTo>
                    <a:cubicBezTo>
                      <a:pt x="1231" y="521"/>
                      <a:pt x="1328" y="462"/>
                      <a:pt x="1389" y="414"/>
                    </a:cubicBezTo>
                    <a:cubicBezTo>
                      <a:pt x="1450" y="366"/>
                      <a:pt x="1490" y="312"/>
                      <a:pt x="1530" y="267"/>
                    </a:cubicBezTo>
                    <a:cubicBezTo>
                      <a:pt x="1570" y="222"/>
                      <a:pt x="1602" y="175"/>
                      <a:pt x="1629" y="141"/>
                    </a:cubicBezTo>
                    <a:cubicBezTo>
                      <a:pt x="1656" y="107"/>
                      <a:pt x="1675" y="86"/>
                      <a:pt x="1692" y="63"/>
                    </a:cubicBezTo>
                    <a:cubicBezTo>
                      <a:pt x="1709" y="40"/>
                      <a:pt x="1728" y="11"/>
                      <a:pt x="1734" y="0"/>
                    </a:cubicBezTo>
                  </a:path>
                </a:pathLst>
              </a:custGeom>
              <a:noFill/>
              <a:ln w="19050" cap="flat" cmpd="sng">
                <a:solidFill>
                  <a:srgbClr val="00CC00"/>
                </a:solidFill>
                <a:prstDash val="solid"/>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dirty="0">
                  <a:latin typeface="Calibri" panose="020F0502020204030204" pitchFamily="34" charset="0"/>
                </a:endParaRPr>
              </a:p>
            </p:txBody>
          </p:sp>
          <p:sp>
            <p:nvSpPr>
              <p:cNvPr id="58414" name="Freeform 26"/>
              <p:cNvSpPr>
                <a:spLocks/>
              </p:cNvSpPr>
              <p:nvPr/>
            </p:nvSpPr>
            <p:spPr bwMode="auto">
              <a:xfrm>
                <a:off x="2493" y="2862"/>
                <a:ext cx="213" cy="282"/>
              </a:xfrm>
              <a:custGeom>
                <a:avLst/>
                <a:gdLst>
                  <a:gd name="T0" fmla="*/ 0 w 213"/>
                  <a:gd name="T1" fmla="*/ 282 h 282"/>
                  <a:gd name="T2" fmla="*/ 81 w 213"/>
                  <a:gd name="T3" fmla="*/ 165 h 282"/>
                  <a:gd name="T4" fmla="*/ 144 w 213"/>
                  <a:gd name="T5" fmla="*/ 84 h 282"/>
                  <a:gd name="T6" fmla="*/ 213 w 213"/>
                  <a:gd name="T7" fmla="*/ 0 h 282"/>
                  <a:gd name="T8" fmla="*/ 0 60000 65536"/>
                  <a:gd name="T9" fmla="*/ 0 60000 65536"/>
                  <a:gd name="T10" fmla="*/ 0 60000 65536"/>
                  <a:gd name="T11" fmla="*/ 0 60000 65536"/>
                  <a:gd name="T12" fmla="*/ 0 w 213"/>
                  <a:gd name="T13" fmla="*/ 0 h 282"/>
                  <a:gd name="T14" fmla="*/ 213 w 213"/>
                  <a:gd name="T15" fmla="*/ 282 h 282"/>
                </a:gdLst>
                <a:ahLst/>
                <a:cxnLst>
                  <a:cxn ang="T8">
                    <a:pos x="T0" y="T1"/>
                  </a:cxn>
                  <a:cxn ang="T9">
                    <a:pos x="T2" y="T3"/>
                  </a:cxn>
                  <a:cxn ang="T10">
                    <a:pos x="T4" y="T5"/>
                  </a:cxn>
                  <a:cxn ang="T11">
                    <a:pos x="T6" y="T7"/>
                  </a:cxn>
                </a:cxnLst>
                <a:rect l="T12" t="T13" r="T14" b="T15"/>
                <a:pathLst>
                  <a:path w="213" h="282">
                    <a:moveTo>
                      <a:pt x="0" y="282"/>
                    </a:moveTo>
                    <a:cubicBezTo>
                      <a:pt x="13" y="262"/>
                      <a:pt x="57" y="198"/>
                      <a:pt x="81" y="165"/>
                    </a:cubicBezTo>
                    <a:cubicBezTo>
                      <a:pt x="105" y="132"/>
                      <a:pt x="122" y="111"/>
                      <a:pt x="144" y="84"/>
                    </a:cubicBezTo>
                    <a:cubicBezTo>
                      <a:pt x="166" y="57"/>
                      <a:pt x="202" y="14"/>
                      <a:pt x="213" y="0"/>
                    </a:cubicBezTo>
                  </a:path>
                </a:pathLst>
              </a:custGeom>
              <a:noFill/>
              <a:ln w="19050" cap="flat" cmpd="sng">
                <a:solidFill>
                  <a:srgbClr val="00CC00"/>
                </a:solidFill>
                <a:prstDash val="solid"/>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dirty="0">
                  <a:latin typeface="Calibri" panose="020F0502020204030204" pitchFamily="34" charset="0"/>
                </a:endParaRPr>
              </a:p>
            </p:txBody>
          </p:sp>
        </p:grpSp>
      </p:grpSp>
      <p:grpSp>
        <p:nvGrpSpPr>
          <p:cNvPr id="5" name="Group 27"/>
          <p:cNvGrpSpPr>
            <a:grpSpLocks/>
          </p:cNvGrpSpPr>
          <p:nvPr/>
        </p:nvGrpSpPr>
        <p:grpSpPr bwMode="auto">
          <a:xfrm>
            <a:off x="4683125" y="3152775"/>
            <a:ext cx="1557338" cy="1276350"/>
            <a:chOff x="2726" y="2026"/>
            <a:chExt cx="981" cy="804"/>
          </a:xfrm>
        </p:grpSpPr>
        <p:sp>
          <p:nvSpPr>
            <p:cNvPr id="58407" name="Line 28"/>
            <p:cNvSpPr>
              <a:spLocks noChangeShapeType="1"/>
            </p:cNvSpPr>
            <p:nvPr/>
          </p:nvSpPr>
          <p:spPr bwMode="auto">
            <a:xfrm>
              <a:off x="3207" y="2032"/>
              <a:ext cx="0" cy="798"/>
            </a:xfrm>
            <a:prstGeom prst="line">
              <a:avLst/>
            </a:prstGeom>
            <a:noFill/>
            <a:ln w="12700">
              <a:solidFill>
                <a:srgbClr val="3333FF"/>
              </a:solidFill>
              <a:prstDash val="lgDash"/>
              <a:round/>
              <a:headEnd type="stealth" w="med" len="lg"/>
              <a:tailEnd type="stealth" w="med" len="lg"/>
            </a:ln>
            <a:extLst>
              <a:ext uri="{909E8E84-426E-40DD-AFC4-6F175D3DCCD1}">
                <a14:hiddenFill xmlns:a14="http://schemas.microsoft.com/office/drawing/2010/main">
                  <a:noFill/>
                </a14:hiddenFill>
              </a:ext>
            </a:extLst>
          </p:spPr>
          <p:txBody>
            <a:bodyPr wrap="none" anchor="ctr"/>
            <a:lstStyle/>
            <a:p>
              <a:endParaRPr lang="fr-FR" dirty="0">
                <a:latin typeface="Calibri" panose="020F0502020204030204" pitchFamily="34" charset="0"/>
              </a:endParaRPr>
            </a:p>
          </p:txBody>
        </p:sp>
        <p:sp>
          <p:nvSpPr>
            <p:cNvPr id="58408" name="Text Box 29"/>
            <p:cNvSpPr txBox="1">
              <a:spLocks noChangeArrowheads="1"/>
            </p:cNvSpPr>
            <p:nvPr/>
          </p:nvSpPr>
          <p:spPr bwMode="auto">
            <a:xfrm>
              <a:off x="3199" y="2267"/>
              <a:ext cx="508" cy="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type="none" w="med" len="lg"/>
                  <a:tailEnd type="none" w="med" len="lg"/>
                </a14:hiddenLine>
              </a:ext>
            </a:extLst>
          </p:spPr>
          <p:txBody>
            <a:bodyP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pPr algn="l">
                <a:lnSpc>
                  <a:spcPct val="90000"/>
                </a:lnSpc>
                <a:spcBef>
                  <a:spcPct val="50000"/>
                </a:spcBef>
              </a:pPr>
              <a:r>
                <a:rPr lang="fr-FR" altLang="fr-FR" sz="1400" dirty="0">
                  <a:solidFill>
                    <a:schemeClr val="tx2"/>
                  </a:solidFill>
                  <a:latin typeface="Calibri" panose="020F0502020204030204" pitchFamily="34" charset="0"/>
                </a:rPr>
                <a:t>Ecart</a:t>
              </a:r>
              <a:br>
                <a:rPr lang="fr-FR" altLang="fr-FR" sz="1400" dirty="0">
                  <a:solidFill>
                    <a:schemeClr val="tx2"/>
                  </a:solidFill>
                  <a:latin typeface="Calibri" panose="020F0502020204030204" pitchFamily="34" charset="0"/>
                </a:rPr>
              </a:br>
              <a:r>
                <a:rPr lang="fr-FR" altLang="fr-FR" sz="1400" dirty="0">
                  <a:solidFill>
                    <a:schemeClr val="tx2"/>
                  </a:solidFill>
                  <a:latin typeface="Calibri" panose="020F0502020204030204" pitchFamily="34" charset="0"/>
                </a:rPr>
                <a:t>de coût</a:t>
              </a:r>
            </a:p>
          </p:txBody>
        </p:sp>
        <p:sp>
          <p:nvSpPr>
            <p:cNvPr id="58409" name="Line 30"/>
            <p:cNvSpPr>
              <a:spLocks noChangeShapeType="1"/>
            </p:cNvSpPr>
            <p:nvPr/>
          </p:nvSpPr>
          <p:spPr bwMode="auto">
            <a:xfrm>
              <a:off x="2726" y="2026"/>
              <a:ext cx="629" cy="0"/>
            </a:xfrm>
            <a:prstGeom prst="line">
              <a:avLst/>
            </a:prstGeom>
            <a:noFill/>
            <a:ln w="12700">
              <a:solidFill>
                <a:srgbClr val="5F5F5F"/>
              </a:solidFill>
              <a:prstDash val="lgDash"/>
              <a:round/>
              <a:headEnd type="none" w="med" len="lg"/>
              <a:tailEnd type="none" w="med" len="lg"/>
            </a:ln>
            <a:extLst>
              <a:ext uri="{909E8E84-426E-40DD-AFC4-6F175D3DCCD1}">
                <a14:hiddenFill xmlns:a14="http://schemas.microsoft.com/office/drawing/2010/main">
                  <a:noFill/>
                </a14:hiddenFill>
              </a:ext>
            </a:extLst>
          </p:spPr>
          <p:txBody>
            <a:bodyPr wrap="none" anchor="ctr"/>
            <a:lstStyle/>
            <a:p>
              <a:endParaRPr lang="fr-FR" dirty="0">
                <a:latin typeface="Calibri" panose="020F0502020204030204" pitchFamily="34" charset="0"/>
              </a:endParaRPr>
            </a:p>
          </p:txBody>
        </p:sp>
        <p:sp>
          <p:nvSpPr>
            <p:cNvPr id="58410" name="Line 31"/>
            <p:cNvSpPr>
              <a:spLocks noChangeShapeType="1"/>
            </p:cNvSpPr>
            <p:nvPr/>
          </p:nvSpPr>
          <p:spPr bwMode="auto">
            <a:xfrm>
              <a:off x="2815" y="2824"/>
              <a:ext cx="540" cy="0"/>
            </a:xfrm>
            <a:prstGeom prst="line">
              <a:avLst/>
            </a:prstGeom>
            <a:noFill/>
            <a:ln w="12700">
              <a:solidFill>
                <a:srgbClr val="5F5F5F"/>
              </a:solidFill>
              <a:prstDash val="lgDash"/>
              <a:round/>
              <a:headEnd type="none" w="med" len="lg"/>
              <a:tailEnd type="none" w="med" len="lg"/>
            </a:ln>
            <a:extLst>
              <a:ext uri="{909E8E84-426E-40DD-AFC4-6F175D3DCCD1}">
                <a14:hiddenFill xmlns:a14="http://schemas.microsoft.com/office/drawing/2010/main">
                  <a:noFill/>
                </a14:hiddenFill>
              </a:ext>
            </a:extLst>
          </p:spPr>
          <p:txBody>
            <a:bodyPr wrap="none" anchor="ctr"/>
            <a:lstStyle/>
            <a:p>
              <a:endParaRPr lang="fr-FR" dirty="0">
                <a:latin typeface="Calibri" panose="020F0502020204030204" pitchFamily="34" charset="0"/>
              </a:endParaRPr>
            </a:p>
          </p:txBody>
        </p:sp>
      </p:grpSp>
      <p:sp>
        <p:nvSpPr>
          <p:cNvPr id="174112" name="Rectangle 32"/>
          <p:cNvSpPr>
            <a:spLocks noGrp="1" noChangeArrowheads="1"/>
          </p:cNvSpPr>
          <p:nvPr>
            <p:ph type="title"/>
          </p:nvPr>
        </p:nvSpPr>
        <p:spPr>
          <a:xfrm>
            <a:off x="1384300" y="152400"/>
            <a:ext cx="7277100" cy="571500"/>
          </a:xfrm>
        </p:spPr>
        <p:txBody>
          <a:bodyPr/>
          <a:lstStyle/>
          <a:p>
            <a:pPr>
              <a:defRPr/>
            </a:pPr>
            <a:r>
              <a:rPr lang="fr-FR" sz="3000"/>
              <a:t>Suivi des coûts et des délais</a:t>
            </a:r>
          </a:p>
        </p:txBody>
      </p:sp>
      <p:sp>
        <p:nvSpPr>
          <p:cNvPr id="58392" name="Text Box 33"/>
          <p:cNvSpPr txBox="1">
            <a:spLocks noChangeArrowheads="1"/>
          </p:cNvSpPr>
          <p:nvPr/>
        </p:nvSpPr>
        <p:spPr bwMode="auto">
          <a:xfrm>
            <a:off x="1635125" y="1138238"/>
            <a:ext cx="565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type="none" w="med" len="lg"/>
                <a:tailEnd type="none" w="med" len="lg"/>
              </a14:hiddenLine>
            </a:ext>
          </a:extLst>
        </p:spPr>
        <p:txBody>
          <a:bodyP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pPr algn="l">
              <a:spcBef>
                <a:spcPct val="50000"/>
              </a:spcBef>
            </a:pPr>
            <a:r>
              <a:rPr lang="fr-FR" altLang="fr-FR" sz="1400" dirty="0">
                <a:solidFill>
                  <a:schemeClr val="tx2"/>
                </a:solidFill>
                <a:latin typeface="Calibri" panose="020F0502020204030204" pitchFamily="34" charset="0"/>
              </a:rPr>
              <a:t>Coût</a:t>
            </a:r>
          </a:p>
        </p:txBody>
      </p:sp>
      <p:sp>
        <p:nvSpPr>
          <p:cNvPr id="58393" name="Line 34"/>
          <p:cNvSpPr>
            <a:spLocks noChangeShapeType="1"/>
          </p:cNvSpPr>
          <p:nvPr/>
        </p:nvSpPr>
        <p:spPr bwMode="auto">
          <a:xfrm>
            <a:off x="1584325" y="6040438"/>
            <a:ext cx="6710363" cy="0"/>
          </a:xfrm>
          <a:prstGeom prst="line">
            <a:avLst/>
          </a:prstGeom>
          <a:noFill/>
          <a:ln w="19050">
            <a:solidFill>
              <a:schemeClr val="tx1"/>
            </a:solidFill>
            <a:round/>
            <a:headEnd/>
            <a:tailEnd type="stealth" w="med" len="lg"/>
          </a:ln>
          <a:extLst>
            <a:ext uri="{909E8E84-426E-40DD-AFC4-6F175D3DCCD1}">
              <a14:hiddenFill xmlns:a14="http://schemas.microsoft.com/office/drawing/2010/main">
                <a:noFill/>
              </a14:hiddenFill>
            </a:ext>
          </a:extLst>
        </p:spPr>
        <p:txBody>
          <a:bodyPr wrap="none" anchor="ctr"/>
          <a:lstStyle/>
          <a:p>
            <a:endParaRPr lang="fr-FR" dirty="0">
              <a:latin typeface="Calibri" panose="020F0502020204030204" pitchFamily="34" charset="0"/>
            </a:endParaRPr>
          </a:p>
        </p:txBody>
      </p:sp>
      <p:sp>
        <p:nvSpPr>
          <p:cNvPr id="58394" name="Text Box 35"/>
          <p:cNvSpPr txBox="1">
            <a:spLocks noChangeArrowheads="1"/>
          </p:cNvSpPr>
          <p:nvPr/>
        </p:nvSpPr>
        <p:spPr bwMode="auto">
          <a:xfrm>
            <a:off x="7947025" y="5694363"/>
            <a:ext cx="7921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type="none" w="med" len="lg"/>
                <a:tailEnd type="none" w="med" len="lg"/>
              </a14:hiddenLine>
            </a:ext>
          </a:extLst>
        </p:spPr>
        <p:txBody>
          <a:bodyP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pPr algn="l">
              <a:spcBef>
                <a:spcPct val="50000"/>
              </a:spcBef>
            </a:pPr>
            <a:r>
              <a:rPr lang="fr-FR" altLang="fr-FR" sz="1400" dirty="0">
                <a:solidFill>
                  <a:schemeClr val="tx2"/>
                </a:solidFill>
                <a:latin typeface="Calibri" panose="020F0502020204030204" pitchFamily="34" charset="0"/>
              </a:rPr>
              <a:t>Temps</a:t>
            </a:r>
          </a:p>
        </p:txBody>
      </p:sp>
      <p:grpSp>
        <p:nvGrpSpPr>
          <p:cNvPr id="6" name="Group 36"/>
          <p:cNvGrpSpPr>
            <a:grpSpLocks/>
          </p:cNvGrpSpPr>
          <p:nvPr/>
        </p:nvGrpSpPr>
        <p:grpSpPr bwMode="auto">
          <a:xfrm>
            <a:off x="4257675" y="4340225"/>
            <a:ext cx="1374775" cy="1700213"/>
            <a:chOff x="2682" y="2734"/>
            <a:chExt cx="866" cy="1071"/>
          </a:xfrm>
        </p:grpSpPr>
        <p:sp>
          <p:nvSpPr>
            <p:cNvPr id="58402" name="Oval 37"/>
            <p:cNvSpPr>
              <a:spLocks noChangeArrowheads="1"/>
            </p:cNvSpPr>
            <p:nvPr/>
          </p:nvSpPr>
          <p:spPr bwMode="auto">
            <a:xfrm>
              <a:off x="2682" y="2734"/>
              <a:ext cx="101" cy="99"/>
            </a:xfrm>
            <a:prstGeom prst="ellipse">
              <a:avLst/>
            </a:prstGeom>
            <a:solidFill>
              <a:srgbClr val="33CC33"/>
            </a:solidFill>
            <a:ln>
              <a:noFill/>
            </a:ln>
            <a:extLst>
              <a:ext uri="{91240B29-F687-4F45-9708-019B960494DF}">
                <a14:hiddenLine xmlns:a14="http://schemas.microsoft.com/office/drawing/2010/main" w="19050">
                  <a:solidFill>
                    <a:srgbClr val="000000"/>
                  </a:solidFill>
                  <a:round/>
                  <a:headEnd type="none" w="med" len="lg"/>
                  <a:tailEnd type="none" w="med" len="lg"/>
                </a14:hiddenLine>
              </a:ext>
            </a:extLst>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dirty="0">
                <a:latin typeface="Calibri" panose="020F0502020204030204" pitchFamily="34" charset="0"/>
              </a:endParaRPr>
            </a:p>
          </p:txBody>
        </p:sp>
        <p:grpSp>
          <p:nvGrpSpPr>
            <p:cNvPr id="58403" name="Group 38"/>
            <p:cNvGrpSpPr>
              <a:grpSpLocks/>
            </p:cNvGrpSpPr>
            <p:nvPr/>
          </p:nvGrpSpPr>
          <p:grpSpPr bwMode="auto">
            <a:xfrm>
              <a:off x="2729" y="2784"/>
              <a:ext cx="819" cy="1021"/>
              <a:chOff x="2729" y="2784"/>
              <a:chExt cx="819" cy="1021"/>
            </a:xfrm>
          </p:grpSpPr>
          <p:sp>
            <p:nvSpPr>
              <p:cNvPr id="58404" name="Text Box 39"/>
              <p:cNvSpPr txBox="1">
                <a:spLocks noChangeArrowheads="1"/>
              </p:cNvSpPr>
              <p:nvPr/>
            </p:nvSpPr>
            <p:spPr bwMode="auto">
              <a:xfrm>
                <a:off x="3015" y="2989"/>
                <a:ext cx="533"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type="none" w="med" len="lg"/>
                    <a:tailEnd type="none" w="med" len="lg"/>
                  </a14:hiddenLine>
                </a:ext>
              </a:extLst>
            </p:spPr>
            <p:txBody>
              <a:bodyP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pPr algn="l">
                  <a:spcBef>
                    <a:spcPct val="50000"/>
                  </a:spcBef>
                </a:pPr>
                <a:r>
                  <a:rPr lang="fr-FR" altLang="fr-FR" sz="1400" dirty="0">
                    <a:solidFill>
                      <a:srgbClr val="008000"/>
                    </a:solidFill>
                    <a:latin typeface="Calibri" panose="020F0502020204030204" pitchFamily="34" charset="0"/>
                  </a:rPr>
                  <a:t>Retard</a:t>
                </a:r>
              </a:p>
            </p:txBody>
          </p:sp>
          <p:sp>
            <p:nvSpPr>
              <p:cNvPr id="58405" name="Line 40"/>
              <p:cNvSpPr>
                <a:spLocks noChangeShapeType="1"/>
              </p:cNvSpPr>
              <p:nvPr/>
            </p:nvSpPr>
            <p:spPr bwMode="auto">
              <a:xfrm>
                <a:off x="2729" y="2784"/>
                <a:ext cx="0" cy="1021"/>
              </a:xfrm>
              <a:prstGeom prst="line">
                <a:avLst/>
              </a:prstGeom>
              <a:noFill/>
              <a:ln w="12700">
                <a:solidFill>
                  <a:schemeClr val="tx1"/>
                </a:solidFill>
                <a:prstDash val="dash"/>
                <a:round/>
                <a:headEnd/>
                <a:tailEnd type="none" w="med" len="lg"/>
              </a:ln>
              <a:extLst>
                <a:ext uri="{909E8E84-426E-40DD-AFC4-6F175D3DCCD1}">
                  <a14:hiddenFill xmlns:a14="http://schemas.microsoft.com/office/drawing/2010/main">
                    <a:noFill/>
                  </a14:hiddenFill>
                </a:ext>
              </a:extLst>
            </p:spPr>
            <p:txBody>
              <a:bodyPr wrap="none" anchor="ctr"/>
              <a:lstStyle/>
              <a:p>
                <a:endParaRPr lang="fr-FR" dirty="0">
                  <a:latin typeface="Calibri" panose="020F0502020204030204" pitchFamily="34" charset="0"/>
                </a:endParaRPr>
              </a:p>
            </p:txBody>
          </p:sp>
          <p:sp>
            <p:nvSpPr>
              <p:cNvPr id="58406" name="Line 41"/>
              <p:cNvSpPr>
                <a:spLocks noChangeShapeType="1"/>
              </p:cNvSpPr>
              <p:nvPr/>
            </p:nvSpPr>
            <p:spPr bwMode="auto">
              <a:xfrm>
                <a:off x="2744" y="3080"/>
                <a:ext cx="224" cy="0"/>
              </a:xfrm>
              <a:prstGeom prst="line">
                <a:avLst/>
              </a:prstGeom>
              <a:noFill/>
              <a:ln w="19050">
                <a:solidFill>
                  <a:srgbClr val="00CC00"/>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fr-FR" dirty="0">
                  <a:latin typeface="Calibri" panose="020F0502020204030204" pitchFamily="34" charset="0"/>
                </a:endParaRPr>
              </a:p>
            </p:txBody>
          </p:sp>
        </p:gr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out)">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ox(out)">
                                      <p:cBhvr>
                                        <p:cTn id="12" dur="5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ox(in)">
                                      <p:cBhvr>
                                        <p:cTn id="17" dur="500"/>
                                        <p:tgtEl>
                                          <p:spTgt spid="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32"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ox(out)">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p:cNvSpPr>
            <a:spLocks noGrp="1" noChangeArrowheads="1"/>
          </p:cNvSpPr>
          <p:nvPr>
            <p:ph type="title"/>
          </p:nvPr>
        </p:nvSpPr>
        <p:spPr>
          <a:xfrm>
            <a:off x="1384300" y="152400"/>
            <a:ext cx="7277100" cy="571500"/>
          </a:xfrm>
        </p:spPr>
        <p:txBody>
          <a:bodyPr/>
          <a:lstStyle/>
          <a:p>
            <a:pPr>
              <a:defRPr/>
            </a:pPr>
            <a:r>
              <a:rPr lang="fr-FR" sz="3000"/>
              <a:t>Suivi des coûts et des délais</a:t>
            </a:r>
          </a:p>
        </p:txBody>
      </p:sp>
      <p:sp>
        <p:nvSpPr>
          <p:cNvPr id="59397" name="Line 3"/>
          <p:cNvSpPr>
            <a:spLocks noChangeShapeType="1"/>
          </p:cNvSpPr>
          <p:nvPr/>
        </p:nvSpPr>
        <p:spPr bwMode="auto">
          <a:xfrm flipV="1">
            <a:off x="1584325" y="1179513"/>
            <a:ext cx="0" cy="4860925"/>
          </a:xfrm>
          <a:prstGeom prst="line">
            <a:avLst/>
          </a:prstGeom>
          <a:noFill/>
          <a:ln w="19050">
            <a:solidFill>
              <a:schemeClr val="tx1"/>
            </a:solidFill>
            <a:round/>
            <a:headEnd/>
            <a:tailEnd type="stealth" w="med" len="lg"/>
          </a:ln>
          <a:extLst>
            <a:ext uri="{909E8E84-426E-40DD-AFC4-6F175D3DCCD1}">
              <a14:hiddenFill xmlns:a14="http://schemas.microsoft.com/office/drawing/2010/main">
                <a:noFill/>
              </a14:hiddenFill>
            </a:ext>
          </a:extLst>
        </p:spPr>
        <p:txBody>
          <a:bodyPr wrap="none" anchor="ctr"/>
          <a:lstStyle/>
          <a:p>
            <a:endParaRPr lang="fr-FR" dirty="0">
              <a:latin typeface="Calibri" panose="020F0502020204030204" pitchFamily="34" charset="0"/>
            </a:endParaRPr>
          </a:p>
        </p:txBody>
      </p:sp>
      <p:sp>
        <p:nvSpPr>
          <p:cNvPr id="59398" name="Line 4"/>
          <p:cNvSpPr>
            <a:spLocks noChangeShapeType="1"/>
          </p:cNvSpPr>
          <p:nvPr/>
        </p:nvSpPr>
        <p:spPr bwMode="auto">
          <a:xfrm>
            <a:off x="1584325" y="2446338"/>
            <a:ext cx="5646738" cy="0"/>
          </a:xfrm>
          <a:prstGeom prst="line">
            <a:avLst/>
          </a:prstGeom>
          <a:noFill/>
          <a:ln w="12700">
            <a:solidFill>
              <a:schemeClr val="bg2"/>
            </a:solidFill>
            <a:prstDash val="lgDash"/>
            <a:round/>
            <a:headEnd/>
            <a:tailEnd type="none" w="med" len="lg"/>
          </a:ln>
          <a:extLst>
            <a:ext uri="{909E8E84-426E-40DD-AFC4-6F175D3DCCD1}">
              <a14:hiddenFill xmlns:a14="http://schemas.microsoft.com/office/drawing/2010/main">
                <a:noFill/>
              </a14:hiddenFill>
            </a:ext>
          </a:extLst>
        </p:spPr>
        <p:txBody>
          <a:bodyPr wrap="none" anchor="ctr"/>
          <a:lstStyle/>
          <a:p>
            <a:endParaRPr lang="fr-FR" dirty="0">
              <a:latin typeface="Calibri" panose="020F0502020204030204" pitchFamily="34" charset="0"/>
            </a:endParaRPr>
          </a:p>
        </p:txBody>
      </p:sp>
      <p:sp>
        <p:nvSpPr>
          <p:cNvPr id="59399" name="AutoShape 5"/>
          <p:cNvSpPr>
            <a:spLocks noChangeArrowheads="1"/>
          </p:cNvSpPr>
          <p:nvPr/>
        </p:nvSpPr>
        <p:spPr bwMode="auto">
          <a:xfrm flipV="1">
            <a:off x="5613400" y="6213475"/>
            <a:ext cx="985838" cy="466725"/>
          </a:xfrm>
          <a:prstGeom prst="wedgeRectCallout">
            <a:avLst>
              <a:gd name="adj1" fmla="val 72704"/>
              <a:gd name="adj2" fmla="val 79931"/>
            </a:avLst>
          </a:prstGeom>
          <a:noFill/>
          <a:ln w="9525">
            <a:solidFill>
              <a:srgbClr val="5F5F5F"/>
            </a:solidFill>
            <a:miter lim="800000"/>
            <a:headEnd type="none" w="med" len="lg"/>
            <a:tailEnd type="none" w="med" len="lg"/>
          </a:ln>
          <a:extLst>
            <a:ext uri="{909E8E84-426E-40DD-AFC4-6F175D3DCCD1}">
              <a14:hiddenFill xmlns:a14="http://schemas.microsoft.com/office/drawing/2010/main">
                <a:solidFill>
                  <a:srgbClr val="FFFFFF"/>
                </a:solidFill>
              </a14:hiddenFill>
            </a:ext>
          </a:extLst>
        </p:spPr>
        <p:txBody>
          <a:bodyPr rot="10800000"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300" dirty="0">
                <a:solidFill>
                  <a:schemeClr val="tx2"/>
                </a:solidFill>
                <a:latin typeface="Calibri" panose="020F0502020204030204" pitchFamily="34" charset="0"/>
              </a:rPr>
              <a:t>Date de fin</a:t>
            </a:r>
          </a:p>
          <a:p>
            <a:r>
              <a:rPr lang="fr-FR" altLang="fr-FR" sz="1300" dirty="0">
                <a:solidFill>
                  <a:schemeClr val="tx2"/>
                </a:solidFill>
                <a:latin typeface="Calibri" panose="020F0502020204030204" pitchFamily="34" charset="0"/>
              </a:rPr>
              <a:t>(contrat)</a:t>
            </a:r>
          </a:p>
        </p:txBody>
      </p:sp>
      <p:sp>
        <p:nvSpPr>
          <p:cNvPr id="59400" name="AutoShape 6"/>
          <p:cNvSpPr>
            <a:spLocks noChangeArrowheads="1"/>
          </p:cNvSpPr>
          <p:nvPr/>
        </p:nvSpPr>
        <p:spPr bwMode="auto">
          <a:xfrm flipV="1">
            <a:off x="4332288" y="6272213"/>
            <a:ext cx="900112" cy="446087"/>
          </a:xfrm>
          <a:prstGeom prst="wedgeRectCallout">
            <a:avLst>
              <a:gd name="adj1" fmla="val -14023"/>
              <a:gd name="adj2" fmla="val 98398"/>
            </a:avLst>
          </a:prstGeom>
          <a:noFill/>
          <a:ln w="9525">
            <a:solidFill>
              <a:srgbClr val="5F5F5F"/>
            </a:solidFill>
            <a:miter lim="800000"/>
            <a:headEnd type="none" w="med" len="lg"/>
            <a:tailEnd type="none" w="med" len="lg"/>
          </a:ln>
          <a:extLst>
            <a:ext uri="{909E8E84-426E-40DD-AFC4-6F175D3DCCD1}">
              <a14:hiddenFill xmlns:a14="http://schemas.microsoft.com/office/drawing/2010/main">
                <a:solidFill>
                  <a:srgbClr val="FFFFFF"/>
                </a:solidFill>
              </a14:hiddenFill>
            </a:ext>
          </a:extLst>
        </p:spPr>
        <p:txBody>
          <a:bodyPr rot="10800000"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300" dirty="0">
                <a:solidFill>
                  <a:schemeClr val="tx2"/>
                </a:solidFill>
                <a:latin typeface="Calibri" panose="020F0502020204030204" pitchFamily="34" charset="0"/>
              </a:rPr>
              <a:t>Jour de la</a:t>
            </a:r>
            <a:br>
              <a:rPr lang="fr-FR" altLang="fr-FR" sz="1300" dirty="0">
                <a:solidFill>
                  <a:schemeClr val="tx2"/>
                </a:solidFill>
                <a:latin typeface="Calibri" panose="020F0502020204030204" pitchFamily="34" charset="0"/>
              </a:rPr>
            </a:br>
            <a:r>
              <a:rPr lang="fr-FR" altLang="fr-FR" sz="1300" dirty="0">
                <a:solidFill>
                  <a:schemeClr val="tx2"/>
                </a:solidFill>
                <a:latin typeface="Calibri" panose="020F0502020204030204" pitchFamily="34" charset="0"/>
              </a:rPr>
              <a:t>mesure</a:t>
            </a:r>
          </a:p>
        </p:txBody>
      </p:sp>
      <p:sp>
        <p:nvSpPr>
          <p:cNvPr id="59401" name="Text Box 7"/>
          <p:cNvSpPr txBox="1">
            <a:spLocks noChangeArrowheads="1"/>
          </p:cNvSpPr>
          <p:nvPr/>
        </p:nvSpPr>
        <p:spPr bwMode="auto">
          <a:xfrm>
            <a:off x="7426325" y="2862263"/>
            <a:ext cx="11303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type="none" w="med" len="lg"/>
                <a:tailEnd type="none" w="med" len="lg"/>
              </a14:hiddenLine>
            </a:ext>
          </a:extLst>
        </p:spPr>
        <p:txBody>
          <a:bodyP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pPr algn="l">
              <a:spcBef>
                <a:spcPct val="50000"/>
              </a:spcBef>
            </a:pPr>
            <a:r>
              <a:rPr lang="fr-FR" altLang="fr-FR" sz="1400" dirty="0">
                <a:solidFill>
                  <a:srgbClr val="008000"/>
                </a:solidFill>
                <a:latin typeface="Calibri" panose="020F0502020204030204" pitchFamily="34" charset="0"/>
              </a:rPr>
              <a:t>Retard prévisionnel</a:t>
            </a:r>
          </a:p>
        </p:txBody>
      </p:sp>
      <p:sp>
        <p:nvSpPr>
          <p:cNvPr id="59402" name="Line 8"/>
          <p:cNvSpPr>
            <a:spLocks noChangeShapeType="1"/>
          </p:cNvSpPr>
          <p:nvPr/>
        </p:nvSpPr>
        <p:spPr bwMode="auto">
          <a:xfrm>
            <a:off x="7269163" y="1462088"/>
            <a:ext cx="0" cy="4578350"/>
          </a:xfrm>
          <a:prstGeom prst="line">
            <a:avLst/>
          </a:prstGeom>
          <a:noFill/>
          <a:ln w="12700">
            <a:solidFill>
              <a:schemeClr val="bg2"/>
            </a:solidFill>
            <a:prstDash val="lgDash"/>
            <a:round/>
            <a:headEnd/>
            <a:tailEnd type="none" w="med" len="lg"/>
          </a:ln>
          <a:extLst>
            <a:ext uri="{909E8E84-426E-40DD-AFC4-6F175D3DCCD1}">
              <a14:hiddenFill xmlns:a14="http://schemas.microsoft.com/office/drawing/2010/main">
                <a:noFill/>
              </a14:hiddenFill>
            </a:ext>
          </a:extLst>
        </p:spPr>
        <p:txBody>
          <a:bodyPr wrap="none" anchor="ctr"/>
          <a:lstStyle/>
          <a:p>
            <a:endParaRPr lang="fr-FR" dirty="0">
              <a:latin typeface="Calibri" panose="020F0502020204030204" pitchFamily="34" charset="0"/>
            </a:endParaRPr>
          </a:p>
        </p:txBody>
      </p:sp>
      <p:sp>
        <p:nvSpPr>
          <p:cNvPr id="59403" name="Line 9"/>
          <p:cNvSpPr>
            <a:spLocks noChangeShapeType="1"/>
          </p:cNvSpPr>
          <p:nvPr/>
        </p:nvSpPr>
        <p:spPr bwMode="auto">
          <a:xfrm>
            <a:off x="6867525" y="2447925"/>
            <a:ext cx="0" cy="3592513"/>
          </a:xfrm>
          <a:prstGeom prst="line">
            <a:avLst/>
          </a:prstGeom>
          <a:noFill/>
          <a:ln w="12700">
            <a:solidFill>
              <a:schemeClr val="bg2"/>
            </a:solidFill>
            <a:prstDash val="lgDash"/>
            <a:round/>
            <a:headEnd/>
            <a:tailEnd type="none" w="med" len="lg"/>
          </a:ln>
          <a:extLst>
            <a:ext uri="{909E8E84-426E-40DD-AFC4-6F175D3DCCD1}">
              <a14:hiddenFill xmlns:a14="http://schemas.microsoft.com/office/drawing/2010/main">
                <a:noFill/>
              </a14:hiddenFill>
            </a:ext>
          </a:extLst>
        </p:spPr>
        <p:txBody>
          <a:bodyPr wrap="none" anchor="ctr"/>
          <a:lstStyle/>
          <a:p>
            <a:endParaRPr lang="fr-FR" dirty="0">
              <a:latin typeface="Calibri" panose="020F0502020204030204" pitchFamily="34" charset="0"/>
            </a:endParaRPr>
          </a:p>
        </p:txBody>
      </p:sp>
      <p:sp>
        <p:nvSpPr>
          <p:cNvPr id="59404" name="Line 10"/>
          <p:cNvSpPr>
            <a:spLocks noChangeShapeType="1"/>
          </p:cNvSpPr>
          <p:nvPr/>
        </p:nvSpPr>
        <p:spPr bwMode="auto">
          <a:xfrm>
            <a:off x="4683125" y="3152775"/>
            <a:ext cx="0" cy="2887663"/>
          </a:xfrm>
          <a:prstGeom prst="line">
            <a:avLst/>
          </a:prstGeom>
          <a:noFill/>
          <a:ln w="12700">
            <a:solidFill>
              <a:schemeClr val="tx1"/>
            </a:solidFill>
            <a:prstDash val="dash"/>
            <a:round/>
            <a:headEnd/>
            <a:tailEnd type="none" w="med" len="lg"/>
          </a:ln>
          <a:extLst>
            <a:ext uri="{909E8E84-426E-40DD-AFC4-6F175D3DCCD1}">
              <a14:hiddenFill xmlns:a14="http://schemas.microsoft.com/office/drawing/2010/main">
                <a:noFill/>
              </a14:hiddenFill>
            </a:ext>
          </a:extLst>
        </p:spPr>
        <p:txBody>
          <a:bodyPr wrap="none" anchor="ctr"/>
          <a:lstStyle/>
          <a:p>
            <a:endParaRPr lang="fr-FR" dirty="0">
              <a:latin typeface="Calibri" panose="020F0502020204030204" pitchFamily="34" charset="0"/>
            </a:endParaRPr>
          </a:p>
        </p:txBody>
      </p:sp>
      <p:sp>
        <p:nvSpPr>
          <p:cNvPr id="59405" name="Freeform 11"/>
          <p:cNvSpPr>
            <a:spLocks/>
          </p:cNvSpPr>
          <p:nvPr/>
        </p:nvSpPr>
        <p:spPr bwMode="auto">
          <a:xfrm>
            <a:off x="1584325" y="2447925"/>
            <a:ext cx="5283200" cy="3592513"/>
          </a:xfrm>
          <a:custGeom>
            <a:avLst/>
            <a:gdLst>
              <a:gd name="T0" fmla="*/ 0 w 3600"/>
              <a:gd name="T1" fmla="*/ 2147483647 h 2448"/>
              <a:gd name="T2" fmla="*/ 2147483647 w 3600"/>
              <a:gd name="T3" fmla="*/ 2147483647 h 2448"/>
              <a:gd name="T4" fmla="*/ 2147483647 w 3600"/>
              <a:gd name="T5" fmla="*/ 2147483647 h 2448"/>
              <a:gd name="T6" fmla="*/ 2147483647 w 3600"/>
              <a:gd name="T7" fmla="*/ 2147483647 h 2448"/>
              <a:gd name="T8" fmla="*/ 2147483647 w 3600"/>
              <a:gd name="T9" fmla="*/ 2147483647 h 2448"/>
              <a:gd name="T10" fmla="*/ 2147483647 w 3600"/>
              <a:gd name="T11" fmla="*/ 0 h 2448"/>
              <a:gd name="T12" fmla="*/ 0 60000 65536"/>
              <a:gd name="T13" fmla="*/ 0 60000 65536"/>
              <a:gd name="T14" fmla="*/ 0 60000 65536"/>
              <a:gd name="T15" fmla="*/ 0 60000 65536"/>
              <a:gd name="T16" fmla="*/ 0 60000 65536"/>
              <a:gd name="T17" fmla="*/ 0 60000 65536"/>
              <a:gd name="T18" fmla="*/ 0 w 3600"/>
              <a:gd name="T19" fmla="*/ 0 h 2448"/>
              <a:gd name="T20" fmla="*/ 3600 w 3600"/>
              <a:gd name="T21" fmla="*/ 2448 h 2448"/>
            </a:gdLst>
            <a:ahLst/>
            <a:cxnLst>
              <a:cxn ang="T12">
                <a:pos x="T0" y="T1"/>
              </a:cxn>
              <a:cxn ang="T13">
                <a:pos x="T2" y="T3"/>
              </a:cxn>
              <a:cxn ang="T14">
                <a:pos x="T4" y="T5"/>
              </a:cxn>
              <a:cxn ang="T15">
                <a:pos x="T6" y="T7"/>
              </a:cxn>
              <a:cxn ang="T16">
                <a:pos x="T8" y="T9"/>
              </a:cxn>
              <a:cxn ang="T17">
                <a:pos x="T10" y="T11"/>
              </a:cxn>
            </a:cxnLst>
            <a:rect l="T18" t="T19" r="T20" b="T21"/>
            <a:pathLst>
              <a:path w="3600" h="2448">
                <a:moveTo>
                  <a:pt x="0" y="2448"/>
                </a:moveTo>
                <a:cubicBezTo>
                  <a:pt x="428" y="2360"/>
                  <a:pt x="856" y="2272"/>
                  <a:pt x="1152" y="2112"/>
                </a:cubicBezTo>
                <a:cubicBezTo>
                  <a:pt x="1448" y="1952"/>
                  <a:pt x="1592" y="1720"/>
                  <a:pt x="1776" y="1488"/>
                </a:cubicBezTo>
                <a:cubicBezTo>
                  <a:pt x="1960" y="1256"/>
                  <a:pt x="2096" y="928"/>
                  <a:pt x="2256" y="720"/>
                </a:cubicBezTo>
                <a:cubicBezTo>
                  <a:pt x="2416" y="512"/>
                  <a:pt x="2512" y="360"/>
                  <a:pt x="2736" y="240"/>
                </a:cubicBezTo>
                <a:cubicBezTo>
                  <a:pt x="2960" y="120"/>
                  <a:pt x="3464" y="40"/>
                  <a:pt x="3600" y="0"/>
                </a:cubicBezTo>
              </a:path>
            </a:pathLst>
          </a:custGeom>
          <a:noFill/>
          <a:ln w="28575" cap="flat" cmpd="sng">
            <a:solidFill>
              <a:srgbClr val="FF0000"/>
            </a:solidFill>
            <a:prstDash val="solid"/>
            <a:round/>
            <a:headEnd type="none" w="med" len="med"/>
            <a:tailEnd type="none" w="med" len="lg"/>
          </a:ln>
          <a:extLst>
            <a:ext uri="{909E8E84-426E-40DD-AFC4-6F175D3DCCD1}">
              <a14:hiddenFill xmlns:a14="http://schemas.microsoft.com/office/drawing/2010/main">
                <a:solidFill>
                  <a:srgbClr val="FFFFFF"/>
                </a:solidFill>
              </a14:hiddenFill>
            </a:ext>
          </a:extLst>
        </p:spPr>
        <p:txBody>
          <a:bodyPr wrap="none" anchor="ctr"/>
          <a:lstStyle/>
          <a:p>
            <a:endParaRPr lang="fr-FR" dirty="0">
              <a:latin typeface="Calibri" panose="020F0502020204030204" pitchFamily="34" charset="0"/>
            </a:endParaRPr>
          </a:p>
        </p:txBody>
      </p:sp>
      <p:sp>
        <p:nvSpPr>
          <p:cNvPr id="59406" name="Line 12"/>
          <p:cNvSpPr>
            <a:spLocks noChangeShapeType="1"/>
          </p:cNvSpPr>
          <p:nvPr/>
        </p:nvSpPr>
        <p:spPr bwMode="auto">
          <a:xfrm>
            <a:off x="1584325" y="6040438"/>
            <a:ext cx="6710363" cy="0"/>
          </a:xfrm>
          <a:prstGeom prst="line">
            <a:avLst/>
          </a:prstGeom>
          <a:noFill/>
          <a:ln w="19050">
            <a:solidFill>
              <a:schemeClr val="tx1"/>
            </a:solidFill>
            <a:round/>
            <a:headEnd/>
            <a:tailEnd type="stealth" w="med" len="lg"/>
          </a:ln>
          <a:extLst>
            <a:ext uri="{909E8E84-426E-40DD-AFC4-6F175D3DCCD1}">
              <a14:hiddenFill xmlns:a14="http://schemas.microsoft.com/office/drawing/2010/main">
                <a:noFill/>
              </a14:hiddenFill>
            </a:ext>
          </a:extLst>
        </p:spPr>
        <p:txBody>
          <a:bodyPr wrap="none" anchor="ctr"/>
          <a:lstStyle/>
          <a:p>
            <a:endParaRPr lang="fr-FR" dirty="0">
              <a:latin typeface="Calibri" panose="020F0502020204030204" pitchFamily="34" charset="0"/>
            </a:endParaRPr>
          </a:p>
        </p:txBody>
      </p:sp>
      <p:sp>
        <p:nvSpPr>
          <p:cNvPr id="59407" name="Line 13"/>
          <p:cNvSpPr>
            <a:spLocks noChangeShapeType="1"/>
          </p:cNvSpPr>
          <p:nvPr/>
        </p:nvSpPr>
        <p:spPr bwMode="auto">
          <a:xfrm>
            <a:off x="4683125" y="3152775"/>
            <a:ext cx="0" cy="0"/>
          </a:xfrm>
          <a:prstGeom prst="line">
            <a:avLst/>
          </a:prstGeom>
          <a:noFill/>
          <a:ln w="19050">
            <a:solidFill>
              <a:schemeClr val="tx1"/>
            </a:solidFill>
            <a:round/>
            <a:headEnd/>
            <a:tailEnd type="none" w="med" len="lg"/>
          </a:ln>
          <a:extLst>
            <a:ext uri="{909E8E84-426E-40DD-AFC4-6F175D3DCCD1}">
              <a14:hiddenFill xmlns:a14="http://schemas.microsoft.com/office/drawing/2010/main">
                <a:noFill/>
              </a14:hiddenFill>
            </a:ext>
          </a:extLst>
        </p:spPr>
        <p:txBody>
          <a:bodyPr wrap="none" anchor="ctr"/>
          <a:lstStyle/>
          <a:p>
            <a:endParaRPr lang="fr-FR" dirty="0">
              <a:latin typeface="Calibri" panose="020F0502020204030204" pitchFamily="34" charset="0"/>
            </a:endParaRPr>
          </a:p>
        </p:txBody>
      </p:sp>
      <p:sp>
        <p:nvSpPr>
          <p:cNvPr id="59408" name="Line 14"/>
          <p:cNvSpPr>
            <a:spLocks noChangeShapeType="1"/>
          </p:cNvSpPr>
          <p:nvPr/>
        </p:nvSpPr>
        <p:spPr bwMode="auto">
          <a:xfrm flipH="1">
            <a:off x="1584325" y="1462088"/>
            <a:ext cx="5675313" cy="0"/>
          </a:xfrm>
          <a:prstGeom prst="line">
            <a:avLst/>
          </a:prstGeom>
          <a:noFill/>
          <a:ln w="12700">
            <a:solidFill>
              <a:schemeClr val="bg2"/>
            </a:solidFill>
            <a:prstDash val="lgDash"/>
            <a:round/>
            <a:headEnd/>
            <a:tailEnd type="none" w="med" len="lg"/>
          </a:ln>
          <a:extLst>
            <a:ext uri="{909E8E84-426E-40DD-AFC4-6F175D3DCCD1}">
              <a14:hiddenFill xmlns:a14="http://schemas.microsoft.com/office/drawing/2010/main">
                <a:noFill/>
              </a14:hiddenFill>
            </a:ext>
          </a:extLst>
        </p:spPr>
        <p:txBody>
          <a:bodyPr wrap="none" anchor="ctr"/>
          <a:lstStyle/>
          <a:p>
            <a:endParaRPr lang="fr-FR" dirty="0">
              <a:latin typeface="Calibri" panose="020F0502020204030204" pitchFamily="34" charset="0"/>
            </a:endParaRPr>
          </a:p>
        </p:txBody>
      </p:sp>
      <p:sp>
        <p:nvSpPr>
          <p:cNvPr id="59409" name="Line 15"/>
          <p:cNvSpPr>
            <a:spLocks noChangeShapeType="1"/>
          </p:cNvSpPr>
          <p:nvPr/>
        </p:nvSpPr>
        <p:spPr bwMode="auto">
          <a:xfrm flipH="1">
            <a:off x="1584325" y="3152775"/>
            <a:ext cx="3098800" cy="0"/>
          </a:xfrm>
          <a:prstGeom prst="line">
            <a:avLst/>
          </a:prstGeom>
          <a:noFill/>
          <a:ln w="12700">
            <a:solidFill>
              <a:schemeClr val="tx1"/>
            </a:solidFill>
            <a:prstDash val="dash"/>
            <a:round/>
            <a:headEnd/>
            <a:tailEnd type="none" w="med" len="lg"/>
          </a:ln>
          <a:extLst>
            <a:ext uri="{909E8E84-426E-40DD-AFC4-6F175D3DCCD1}">
              <a14:hiddenFill xmlns:a14="http://schemas.microsoft.com/office/drawing/2010/main">
                <a:noFill/>
              </a14:hiddenFill>
            </a:ext>
          </a:extLst>
        </p:spPr>
        <p:txBody>
          <a:bodyPr wrap="none" anchor="ctr"/>
          <a:lstStyle/>
          <a:p>
            <a:endParaRPr lang="fr-FR" dirty="0">
              <a:latin typeface="Calibri" panose="020F0502020204030204" pitchFamily="34" charset="0"/>
            </a:endParaRPr>
          </a:p>
        </p:txBody>
      </p:sp>
      <p:sp>
        <p:nvSpPr>
          <p:cNvPr id="59410" name="Line 16"/>
          <p:cNvSpPr>
            <a:spLocks noChangeShapeType="1"/>
          </p:cNvSpPr>
          <p:nvPr/>
        </p:nvSpPr>
        <p:spPr bwMode="auto">
          <a:xfrm flipH="1">
            <a:off x="1584325" y="3786188"/>
            <a:ext cx="3098800" cy="0"/>
          </a:xfrm>
          <a:prstGeom prst="line">
            <a:avLst/>
          </a:prstGeom>
          <a:noFill/>
          <a:ln w="12700">
            <a:solidFill>
              <a:schemeClr val="tx1"/>
            </a:solidFill>
            <a:prstDash val="dash"/>
            <a:round/>
            <a:headEnd/>
            <a:tailEnd type="none" w="med" len="lg"/>
          </a:ln>
          <a:extLst>
            <a:ext uri="{909E8E84-426E-40DD-AFC4-6F175D3DCCD1}">
              <a14:hiddenFill xmlns:a14="http://schemas.microsoft.com/office/drawing/2010/main">
                <a:noFill/>
              </a14:hiddenFill>
            </a:ext>
          </a:extLst>
        </p:spPr>
        <p:txBody>
          <a:bodyPr wrap="none" anchor="ctr"/>
          <a:lstStyle/>
          <a:p>
            <a:endParaRPr lang="fr-FR" dirty="0">
              <a:latin typeface="Calibri" panose="020F0502020204030204" pitchFamily="34" charset="0"/>
            </a:endParaRPr>
          </a:p>
        </p:txBody>
      </p:sp>
      <p:sp>
        <p:nvSpPr>
          <p:cNvPr id="59411" name="Line 17"/>
          <p:cNvSpPr>
            <a:spLocks noChangeShapeType="1"/>
          </p:cNvSpPr>
          <p:nvPr/>
        </p:nvSpPr>
        <p:spPr bwMode="auto">
          <a:xfrm flipH="1">
            <a:off x="1584325" y="4419600"/>
            <a:ext cx="3098800" cy="0"/>
          </a:xfrm>
          <a:prstGeom prst="line">
            <a:avLst/>
          </a:prstGeom>
          <a:noFill/>
          <a:ln w="12700">
            <a:solidFill>
              <a:schemeClr val="tx1"/>
            </a:solidFill>
            <a:prstDash val="dash"/>
            <a:round/>
            <a:headEnd/>
            <a:tailEnd type="none" w="med" len="lg"/>
          </a:ln>
          <a:extLst>
            <a:ext uri="{909E8E84-426E-40DD-AFC4-6F175D3DCCD1}">
              <a14:hiddenFill xmlns:a14="http://schemas.microsoft.com/office/drawing/2010/main">
                <a:noFill/>
              </a14:hiddenFill>
            </a:ext>
          </a:extLst>
        </p:spPr>
        <p:txBody>
          <a:bodyPr wrap="none" anchor="ctr"/>
          <a:lstStyle/>
          <a:p>
            <a:endParaRPr lang="fr-FR" dirty="0">
              <a:latin typeface="Calibri" panose="020F0502020204030204" pitchFamily="34" charset="0"/>
            </a:endParaRPr>
          </a:p>
        </p:txBody>
      </p:sp>
      <p:sp>
        <p:nvSpPr>
          <p:cNvPr id="59412" name="Line 18"/>
          <p:cNvSpPr>
            <a:spLocks noChangeShapeType="1"/>
          </p:cNvSpPr>
          <p:nvPr/>
        </p:nvSpPr>
        <p:spPr bwMode="auto">
          <a:xfrm>
            <a:off x="7426325" y="1458913"/>
            <a:ext cx="0" cy="984250"/>
          </a:xfrm>
          <a:prstGeom prst="line">
            <a:avLst/>
          </a:prstGeom>
          <a:noFill/>
          <a:ln w="19050">
            <a:solidFill>
              <a:schemeClr val="tx1"/>
            </a:solidFill>
            <a:round/>
            <a:headEnd type="stealth" w="med" len="lg"/>
            <a:tailEnd type="stealth" w="med" len="lg"/>
          </a:ln>
          <a:extLst>
            <a:ext uri="{909E8E84-426E-40DD-AFC4-6F175D3DCCD1}">
              <a14:hiddenFill xmlns:a14="http://schemas.microsoft.com/office/drawing/2010/main">
                <a:noFill/>
              </a14:hiddenFill>
            </a:ext>
          </a:extLst>
        </p:spPr>
        <p:txBody>
          <a:bodyPr wrap="none" anchor="ctr"/>
          <a:lstStyle/>
          <a:p>
            <a:endParaRPr lang="fr-FR" dirty="0">
              <a:latin typeface="Calibri" panose="020F0502020204030204" pitchFamily="34" charset="0"/>
            </a:endParaRPr>
          </a:p>
        </p:txBody>
      </p:sp>
      <p:sp>
        <p:nvSpPr>
          <p:cNvPr id="59413" name="Line 19"/>
          <p:cNvSpPr>
            <a:spLocks noChangeShapeType="1"/>
          </p:cNvSpPr>
          <p:nvPr/>
        </p:nvSpPr>
        <p:spPr bwMode="auto">
          <a:xfrm>
            <a:off x="6870700" y="3048000"/>
            <a:ext cx="428625" cy="0"/>
          </a:xfrm>
          <a:prstGeom prst="line">
            <a:avLst/>
          </a:prstGeom>
          <a:noFill/>
          <a:ln w="19050">
            <a:solidFill>
              <a:srgbClr val="00CC00"/>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fr-FR" dirty="0">
              <a:latin typeface="Calibri" panose="020F0502020204030204" pitchFamily="34" charset="0"/>
            </a:endParaRPr>
          </a:p>
        </p:txBody>
      </p:sp>
      <p:sp>
        <p:nvSpPr>
          <p:cNvPr id="59414" name="Text Box 20"/>
          <p:cNvSpPr txBox="1">
            <a:spLocks noChangeArrowheads="1"/>
          </p:cNvSpPr>
          <p:nvPr/>
        </p:nvSpPr>
        <p:spPr bwMode="auto">
          <a:xfrm>
            <a:off x="7585075" y="1720850"/>
            <a:ext cx="1279525"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type="none" w="med" len="lg"/>
                <a:tailEnd type="none" w="med" len="lg"/>
              </a14:hiddenLine>
            </a:ext>
          </a:extLst>
        </p:spPr>
        <p:txBody>
          <a:bodyP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pPr algn="l">
              <a:spcBef>
                <a:spcPct val="50000"/>
              </a:spcBef>
            </a:pPr>
            <a:r>
              <a:rPr lang="fr-FR" altLang="fr-FR" sz="1300" b="1" i="1" dirty="0">
                <a:solidFill>
                  <a:srgbClr val="3333FF"/>
                </a:solidFill>
                <a:latin typeface="Calibri" panose="020F0502020204030204" pitchFamily="34" charset="0"/>
              </a:rPr>
              <a:t>Ecart de coût prévisionnel</a:t>
            </a:r>
          </a:p>
        </p:txBody>
      </p:sp>
      <p:sp>
        <p:nvSpPr>
          <p:cNvPr id="59415" name="Text Box 21"/>
          <p:cNvSpPr txBox="1">
            <a:spLocks noChangeArrowheads="1"/>
          </p:cNvSpPr>
          <p:nvPr/>
        </p:nvSpPr>
        <p:spPr bwMode="auto">
          <a:xfrm>
            <a:off x="4748213" y="4757738"/>
            <a:ext cx="84613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type="none" w="med" len="lg"/>
                <a:tailEnd type="none" w="med" len="lg"/>
              </a14:hiddenLine>
            </a:ext>
          </a:extLst>
        </p:spPr>
        <p:txBody>
          <a:bodyP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pPr algn="l">
              <a:spcBef>
                <a:spcPct val="50000"/>
              </a:spcBef>
            </a:pPr>
            <a:r>
              <a:rPr lang="fr-FR" altLang="fr-FR" sz="1400" dirty="0">
                <a:solidFill>
                  <a:srgbClr val="008000"/>
                </a:solidFill>
                <a:latin typeface="Calibri" panose="020F0502020204030204" pitchFamily="34" charset="0"/>
              </a:rPr>
              <a:t>Retard</a:t>
            </a:r>
          </a:p>
        </p:txBody>
      </p:sp>
      <p:sp>
        <p:nvSpPr>
          <p:cNvPr id="59416" name="Text Box 22"/>
          <p:cNvSpPr txBox="1">
            <a:spLocks noChangeArrowheads="1"/>
          </p:cNvSpPr>
          <p:nvPr/>
        </p:nvSpPr>
        <p:spPr bwMode="auto">
          <a:xfrm>
            <a:off x="7947025" y="5694363"/>
            <a:ext cx="7921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type="none" w="med" len="lg"/>
                <a:tailEnd type="none" w="med" len="lg"/>
              </a14:hiddenLine>
            </a:ext>
          </a:extLst>
        </p:spPr>
        <p:txBody>
          <a:bodyP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pPr algn="l">
              <a:spcBef>
                <a:spcPct val="50000"/>
              </a:spcBef>
            </a:pPr>
            <a:r>
              <a:rPr lang="fr-FR" altLang="fr-FR" sz="1400" dirty="0">
                <a:solidFill>
                  <a:schemeClr val="tx2"/>
                </a:solidFill>
                <a:latin typeface="Calibri" panose="020F0502020204030204" pitchFamily="34" charset="0"/>
              </a:rPr>
              <a:t>Temps</a:t>
            </a:r>
          </a:p>
        </p:txBody>
      </p:sp>
      <p:sp>
        <p:nvSpPr>
          <p:cNvPr id="59417" name="Text Box 23"/>
          <p:cNvSpPr txBox="1">
            <a:spLocks noChangeArrowheads="1"/>
          </p:cNvSpPr>
          <p:nvPr/>
        </p:nvSpPr>
        <p:spPr bwMode="auto">
          <a:xfrm>
            <a:off x="1635125" y="1138238"/>
            <a:ext cx="565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type="none" w="med" len="lg"/>
                <a:tailEnd type="none" w="med" len="lg"/>
              </a14:hiddenLine>
            </a:ext>
          </a:extLst>
        </p:spPr>
        <p:txBody>
          <a:bodyP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pPr algn="l">
              <a:spcBef>
                <a:spcPct val="50000"/>
              </a:spcBef>
            </a:pPr>
            <a:r>
              <a:rPr lang="fr-FR" altLang="fr-FR" sz="1400" dirty="0">
                <a:solidFill>
                  <a:schemeClr val="tx2"/>
                </a:solidFill>
                <a:latin typeface="Calibri" panose="020F0502020204030204" pitchFamily="34" charset="0"/>
              </a:rPr>
              <a:t>Coût</a:t>
            </a:r>
          </a:p>
        </p:txBody>
      </p:sp>
      <p:sp>
        <p:nvSpPr>
          <p:cNvPr id="59418" name="Text Box 24"/>
          <p:cNvSpPr txBox="1">
            <a:spLocks noChangeArrowheads="1"/>
          </p:cNvSpPr>
          <p:nvPr/>
        </p:nvSpPr>
        <p:spPr bwMode="auto">
          <a:xfrm>
            <a:off x="7580313" y="1104900"/>
            <a:ext cx="1225550" cy="523220"/>
          </a:xfrm>
          <a:prstGeom prst="rect">
            <a:avLst/>
          </a:prstGeom>
          <a:solidFill>
            <a:schemeClr val="bg1"/>
          </a:solidFill>
          <a:ln>
            <a:noFill/>
          </a:ln>
          <a:extLst>
            <a:ext uri="{91240B29-F687-4F45-9708-019B960494DF}">
              <a14:hiddenLine xmlns:a14="http://schemas.microsoft.com/office/drawing/2010/main" w="19050">
                <a:solidFill>
                  <a:srgbClr val="000000"/>
                </a:solidFill>
                <a:miter lim="800000"/>
                <a:headEnd type="none" w="med" len="lg"/>
                <a:tailEnd type="none" w="med" len="lg"/>
              </a14:hiddenLine>
            </a:ext>
          </a:extLst>
        </p:spPr>
        <p:txBody>
          <a:bodyP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pPr algn="l">
              <a:spcBef>
                <a:spcPct val="50000"/>
              </a:spcBef>
            </a:pPr>
            <a:r>
              <a:rPr lang="fr-FR" altLang="fr-FR" sz="1400" dirty="0">
                <a:solidFill>
                  <a:srgbClr val="3333FF"/>
                </a:solidFill>
                <a:latin typeface="Calibri" panose="020F0502020204030204" pitchFamily="34" charset="0"/>
              </a:rPr>
              <a:t>Coût prévisionnel</a:t>
            </a:r>
          </a:p>
        </p:txBody>
      </p:sp>
      <p:sp>
        <p:nvSpPr>
          <p:cNvPr id="59419" name="Text Box 25"/>
          <p:cNvSpPr txBox="1">
            <a:spLocks noChangeArrowheads="1"/>
          </p:cNvSpPr>
          <p:nvPr/>
        </p:nvSpPr>
        <p:spPr bwMode="auto">
          <a:xfrm>
            <a:off x="7561263" y="2292350"/>
            <a:ext cx="796925" cy="304800"/>
          </a:xfrm>
          <a:prstGeom prst="rect">
            <a:avLst/>
          </a:prstGeom>
          <a:solidFill>
            <a:schemeClr val="bg1"/>
          </a:solidFill>
          <a:ln>
            <a:noFill/>
          </a:ln>
          <a:extLst>
            <a:ext uri="{91240B29-F687-4F45-9708-019B960494DF}">
              <a14:hiddenLine xmlns:a14="http://schemas.microsoft.com/office/drawing/2010/main" w="19050">
                <a:solidFill>
                  <a:srgbClr val="000000"/>
                </a:solidFill>
                <a:miter lim="800000"/>
                <a:headEnd type="none" w="med" len="lg"/>
                <a:tailEnd type="none" w="med" len="lg"/>
              </a14:hiddenLine>
            </a:ext>
          </a:extLst>
        </p:spPr>
        <p:txBody>
          <a:bodyP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pPr algn="l">
              <a:spcBef>
                <a:spcPct val="50000"/>
              </a:spcBef>
            </a:pPr>
            <a:r>
              <a:rPr lang="fr-FR" altLang="fr-FR" sz="1400" dirty="0">
                <a:solidFill>
                  <a:srgbClr val="FF0000"/>
                </a:solidFill>
                <a:latin typeface="Calibri" panose="020F0502020204030204" pitchFamily="34" charset="0"/>
              </a:rPr>
              <a:t>Budget</a:t>
            </a:r>
          </a:p>
        </p:txBody>
      </p:sp>
      <p:sp>
        <p:nvSpPr>
          <p:cNvPr id="59420" name="Text Box 26"/>
          <p:cNvSpPr txBox="1">
            <a:spLocks noChangeArrowheads="1"/>
          </p:cNvSpPr>
          <p:nvPr/>
        </p:nvSpPr>
        <p:spPr bwMode="auto">
          <a:xfrm>
            <a:off x="2106613" y="3565525"/>
            <a:ext cx="2035175" cy="523220"/>
          </a:xfrm>
          <a:prstGeom prst="rect">
            <a:avLst/>
          </a:prstGeom>
          <a:solidFill>
            <a:schemeClr val="bg1"/>
          </a:solidFill>
          <a:ln>
            <a:noFill/>
          </a:ln>
          <a:extLst>
            <a:ext uri="{91240B29-F687-4F45-9708-019B960494DF}">
              <a14:hiddenLine xmlns:a14="http://schemas.microsoft.com/office/drawing/2010/main" w="19050">
                <a:solidFill>
                  <a:srgbClr val="000000"/>
                </a:solidFill>
                <a:miter lim="800000"/>
                <a:headEnd type="none" w="med" len="lg"/>
                <a:tailEnd type="none" w="med" len="lg"/>
              </a14:hiddenLine>
            </a:ext>
          </a:extLst>
        </p:spPr>
        <p:txBody>
          <a:bodyP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pPr algn="r">
              <a:spcBef>
                <a:spcPct val="50000"/>
              </a:spcBef>
            </a:pPr>
            <a:r>
              <a:rPr lang="fr-FR" altLang="fr-FR" sz="1400" dirty="0">
                <a:solidFill>
                  <a:srgbClr val="FF0000"/>
                </a:solidFill>
                <a:latin typeface="Calibri" panose="020F0502020204030204" pitchFamily="34" charset="0"/>
              </a:rPr>
              <a:t>Coût budgété des</a:t>
            </a:r>
            <a:br>
              <a:rPr lang="fr-FR" altLang="fr-FR" sz="1400" dirty="0">
                <a:solidFill>
                  <a:srgbClr val="FF0000"/>
                </a:solidFill>
                <a:latin typeface="Calibri" panose="020F0502020204030204" pitchFamily="34" charset="0"/>
              </a:rPr>
            </a:br>
            <a:r>
              <a:rPr lang="fr-FR" altLang="fr-FR" sz="1400" dirty="0">
                <a:solidFill>
                  <a:srgbClr val="FF0000"/>
                </a:solidFill>
                <a:latin typeface="Calibri" panose="020F0502020204030204" pitchFamily="34" charset="0"/>
              </a:rPr>
              <a:t>travaux prévus CBTP</a:t>
            </a:r>
          </a:p>
        </p:txBody>
      </p:sp>
      <p:sp>
        <p:nvSpPr>
          <p:cNvPr id="59421" name="Oval 27"/>
          <p:cNvSpPr>
            <a:spLocks noChangeArrowheads="1"/>
          </p:cNvSpPr>
          <p:nvPr/>
        </p:nvSpPr>
        <p:spPr bwMode="auto">
          <a:xfrm>
            <a:off x="4613275" y="3065463"/>
            <a:ext cx="155575" cy="157162"/>
          </a:xfrm>
          <a:prstGeom prst="ellipse">
            <a:avLst/>
          </a:prstGeom>
          <a:solidFill>
            <a:srgbClr val="3333FF"/>
          </a:solidFill>
          <a:ln>
            <a:noFill/>
          </a:ln>
          <a:extLst>
            <a:ext uri="{91240B29-F687-4F45-9708-019B960494DF}">
              <a14:hiddenLine xmlns:a14="http://schemas.microsoft.com/office/drawing/2010/main" w="19050">
                <a:solidFill>
                  <a:srgbClr val="000000"/>
                </a:solidFill>
                <a:round/>
                <a:headEnd type="none" w="med" len="lg"/>
                <a:tailEnd type="none" w="med" len="lg"/>
              </a14:hiddenLine>
            </a:ext>
          </a:extLst>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dirty="0">
              <a:latin typeface="Calibri" panose="020F0502020204030204" pitchFamily="34" charset="0"/>
            </a:endParaRPr>
          </a:p>
        </p:txBody>
      </p:sp>
      <p:sp>
        <p:nvSpPr>
          <p:cNvPr id="59422" name="Oval 28"/>
          <p:cNvSpPr>
            <a:spLocks noChangeArrowheads="1"/>
          </p:cNvSpPr>
          <p:nvPr/>
        </p:nvSpPr>
        <p:spPr bwMode="auto">
          <a:xfrm>
            <a:off x="4613275" y="3716338"/>
            <a:ext cx="160338" cy="157162"/>
          </a:xfrm>
          <a:prstGeom prst="ellipse">
            <a:avLst/>
          </a:prstGeom>
          <a:solidFill>
            <a:srgbClr val="FF0000"/>
          </a:solidFill>
          <a:ln>
            <a:noFill/>
          </a:ln>
          <a:extLst>
            <a:ext uri="{91240B29-F687-4F45-9708-019B960494DF}">
              <a14:hiddenLine xmlns:a14="http://schemas.microsoft.com/office/drawing/2010/main" w="19050">
                <a:solidFill>
                  <a:srgbClr val="000000"/>
                </a:solidFill>
                <a:round/>
                <a:headEnd type="none" w="med" len="lg"/>
                <a:tailEnd type="none" w="med" len="lg"/>
              </a14:hiddenLine>
            </a:ext>
          </a:extLst>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dirty="0">
              <a:latin typeface="Calibri" panose="020F0502020204030204" pitchFamily="34" charset="0"/>
            </a:endParaRPr>
          </a:p>
        </p:txBody>
      </p:sp>
      <p:sp>
        <p:nvSpPr>
          <p:cNvPr id="59423" name="Oval 29"/>
          <p:cNvSpPr>
            <a:spLocks noChangeArrowheads="1"/>
          </p:cNvSpPr>
          <p:nvPr/>
        </p:nvSpPr>
        <p:spPr bwMode="auto">
          <a:xfrm>
            <a:off x="4606925" y="4340225"/>
            <a:ext cx="160338" cy="157163"/>
          </a:xfrm>
          <a:prstGeom prst="ellipse">
            <a:avLst/>
          </a:prstGeom>
          <a:solidFill>
            <a:srgbClr val="00CC00"/>
          </a:solidFill>
          <a:ln>
            <a:noFill/>
          </a:ln>
          <a:extLst>
            <a:ext uri="{91240B29-F687-4F45-9708-019B960494DF}">
              <a14:hiddenLine xmlns:a14="http://schemas.microsoft.com/office/drawing/2010/main" w="19050">
                <a:solidFill>
                  <a:srgbClr val="000000"/>
                </a:solidFill>
                <a:round/>
                <a:headEnd type="none" w="med" len="lg"/>
                <a:tailEnd type="none" w="med" len="lg"/>
              </a14:hiddenLine>
            </a:ext>
          </a:extLst>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dirty="0">
              <a:latin typeface="Calibri" panose="020F0502020204030204" pitchFamily="34" charset="0"/>
            </a:endParaRPr>
          </a:p>
        </p:txBody>
      </p:sp>
      <p:sp>
        <p:nvSpPr>
          <p:cNvPr id="59424" name="Text Box 30"/>
          <p:cNvSpPr txBox="1">
            <a:spLocks noChangeArrowheads="1"/>
          </p:cNvSpPr>
          <p:nvPr/>
        </p:nvSpPr>
        <p:spPr bwMode="auto">
          <a:xfrm>
            <a:off x="2360613" y="2922588"/>
            <a:ext cx="1958975" cy="523220"/>
          </a:xfrm>
          <a:prstGeom prst="rect">
            <a:avLst/>
          </a:prstGeom>
          <a:solidFill>
            <a:schemeClr val="bg1"/>
          </a:solidFill>
          <a:ln>
            <a:noFill/>
          </a:ln>
          <a:extLst>
            <a:ext uri="{91240B29-F687-4F45-9708-019B960494DF}">
              <a14:hiddenLine xmlns:a14="http://schemas.microsoft.com/office/drawing/2010/main" w="19050">
                <a:solidFill>
                  <a:srgbClr val="000000"/>
                </a:solidFill>
                <a:miter lim="800000"/>
                <a:headEnd type="none" w="med" len="lg"/>
                <a:tailEnd type="none" w="med" len="lg"/>
              </a14:hiddenLine>
            </a:ext>
          </a:extLst>
        </p:spPr>
        <p:txBody>
          <a:bodyP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pPr algn="r">
              <a:spcBef>
                <a:spcPct val="50000"/>
              </a:spcBef>
            </a:pPr>
            <a:r>
              <a:rPr lang="fr-FR" altLang="fr-FR" sz="1400" dirty="0">
                <a:solidFill>
                  <a:srgbClr val="000099"/>
                </a:solidFill>
                <a:latin typeface="Calibri" panose="020F0502020204030204" pitchFamily="34" charset="0"/>
              </a:rPr>
              <a:t>Coût réel des travaux</a:t>
            </a:r>
            <a:br>
              <a:rPr lang="fr-FR" altLang="fr-FR" sz="1400" dirty="0">
                <a:solidFill>
                  <a:srgbClr val="000099"/>
                </a:solidFill>
                <a:latin typeface="Calibri" panose="020F0502020204030204" pitchFamily="34" charset="0"/>
              </a:rPr>
            </a:br>
            <a:r>
              <a:rPr lang="fr-FR" altLang="fr-FR" sz="1400" dirty="0">
                <a:solidFill>
                  <a:srgbClr val="000099"/>
                </a:solidFill>
                <a:latin typeface="Calibri" panose="020F0502020204030204" pitchFamily="34" charset="0"/>
              </a:rPr>
              <a:t>effectués CRTE</a:t>
            </a:r>
          </a:p>
        </p:txBody>
      </p:sp>
      <p:sp>
        <p:nvSpPr>
          <p:cNvPr id="59425" name="Text Box 31"/>
          <p:cNvSpPr txBox="1">
            <a:spLocks noChangeArrowheads="1"/>
          </p:cNvSpPr>
          <p:nvPr/>
        </p:nvSpPr>
        <p:spPr bwMode="auto">
          <a:xfrm>
            <a:off x="1808163" y="4140200"/>
            <a:ext cx="2057400" cy="523220"/>
          </a:xfrm>
          <a:prstGeom prst="rect">
            <a:avLst/>
          </a:prstGeom>
          <a:solidFill>
            <a:schemeClr val="bg1"/>
          </a:solidFill>
          <a:ln>
            <a:noFill/>
          </a:ln>
          <a:extLst>
            <a:ext uri="{91240B29-F687-4F45-9708-019B960494DF}">
              <a14:hiddenLine xmlns:a14="http://schemas.microsoft.com/office/drawing/2010/main" w="19050">
                <a:solidFill>
                  <a:srgbClr val="000000"/>
                </a:solidFill>
                <a:miter lim="800000"/>
                <a:headEnd type="none" w="med" len="lg"/>
                <a:tailEnd type="none" w="med" len="lg"/>
              </a14:hiddenLine>
            </a:ext>
          </a:extLst>
        </p:spPr>
        <p:txBody>
          <a:bodyP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pPr algn="r">
              <a:spcBef>
                <a:spcPct val="50000"/>
              </a:spcBef>
            </a:pPr>
            <a:r>
              <a:rPr lang="fr-FR" altLang="fr-FR" sz="1400" dirty="0">
                <a:solidFill>
                  <a:srgbClr val="006600"/>
                </a:solidFill>
                <a:latin typeface="Calibri" panose="020F0502020204030204" pitchFamily="34" charset="0"/>
              </a:rPr>
              <a:t>Coût budgété des</a:t>
            </a:r>
            <a:br>
              <a:rPr lang="fr-FR" altLang="fr-FR" sz="1400" dirty="0">
                <a:solidFill>
                  <a:srgbClr val="006600"/>
                </a:solidFill>
                <a:latin typeface="Calibri" panose="020F0502020204030204" pitchFamily="34" charset="0"/>
              </a:rPr>
            </a:br>
            <a:r>
              <a:rPr lang="fr-FR" altLang="fr-FR" sz="1400" dirty="0">
                <a:solidFill>
                  <a:srgbClr val="006600"/>
                </a:solidFill>
                <a:latin typeface="Calibri" panose="020F0502020204030204" pitchFamily="34" charset="0"/>
              </a:rPr>
              <a:t>travaux effectués CBTE</a:t>
            </a:r>
          </a:p>
        </p:txBody>
      </p:sp>
      <p:sp>
        <p:nvSpPr>
          <p:cNvPr id="59426" name="AutoShape 32"/>
          <p:cNvSpPr>
            <a:spLocks noChangeArrowheads="1"/>
          </p:cNvSpPr>
          <p:nvPr/>
        </p:nvSpPr>
        <p:spPr bwMode="auto">
          <a:xfrm>
            <a:off x="7794625" y="5078413"/>
            <a:ext cx="1127125" cy="487362"/>
          </a:xfrm>
          <a:prstGeom prst="wedgeRectCallout">
            <a:avLst>
              <a:gd name="adj1" fmla="val -95352"/>
              <a:gd name="adj2" fmla="val 142181"/>
            </a:avLst>
          </a:prstGeom>
          <a:noFill/>
          <a:ln w="9525">
            <a:solidFill>
              <a:srgbClr val="5F5F5F"/>
            </a:solidFill>
            <a:miter lim="800000"/>
            <a:headEnd type="none" w="med" len="lg"/>
            <a:tailEnd type="none" w="med" len="lg"/>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300" dirty="0">
                <a:solidFill>
                  <a:schemeClr val="tx2"/>
                </a:solidFill>
                <a:latin typeface="Calibri" panose="020F0502020204030204" pitchFamily="34" charset="0"/>
              </a:rPr>
              <a:t>Date de fin</a:t>
            </a:r>
          </a:p>
          <a:p>
            <a:r>
              <a:rPr lang="fr-FR" altLang="fr-FR" sz="1300" dirty="0">
                <a:solidFill>
                  <a:schemeClr val="tx2"/>
                </a:solidFill>
                <a:latin typeface="Calibri" panose="020F0502020204030204" pitchFamily="34" charset="0"/>
              </a:rPr>
              <a:t>actualisée</a:t>
            </a:r>
          </a:p>
        </p:txBody>
      </p:sp>
      <p:sp>
        <p:nvSpPr>
          <p:cNvPr id="59427" name="Line 33"/>
          <p:cNvSpPr>
            <a:spLocks noChangeShapeType="1"/>
          </p:cNvSpPr>
          <p:nvPr/>
        </p:nvSpPr>
        <p:spPr bwMode="auto">
          <a:xfrm>
            <a:off x="4332288" y="4419600"/>
            <a:ext cx="0" cy="1620838"/>
          </a:xfrm>
          <a:prstGeom prst="line">
            <a:avLst/>
          </a:prstGeom>
          <a:noFill/>
          <a:ln w="12700">
            <a:solidFill>
              <a:schemeClr val="tx1"/>
            </a:solidFill>
            <a:prstDash val="dash"/>
            <a:round/>
            <a:headEnd/>
            <a:tailEnd type="none" w="med" len="lg"/>
          </a:ln>
          <a:extLst>
            <a:ext uri="{909E8E84-426E-40DD-AFC4-6F175D3DCCD1}">
              <a14:hiddenFill xmlns:a14="http://schemas.microsoft.com/office/drawing/2010/main">
                <a:noFill/>
              </a14:hiddenFill>
            </a:ext>
          </a:extLst>
        </p:spPr>
        <p:txBody>
          <a:bodyPr wrap="none" anchor="ctr"/>
          <a:lstStyle/>
          <a:p>
            <a:endParaRPr lang="fr-FR" dirty="0">
              <a:latin typeface="Calibri" panose="020F0502020204030204" pitchFamily="34" charset="0"/>
            </a:endParaRPr>
          </a:p>
        </p:txBody>
      </p:sp>
      <p:sp>
        <p:nvSpPr>
          <p:cNvPr id="59428" name="Line 34"/>
          <p:cNvSpPr>
            <a:spLocks noChangeShapeType="1"/>
          </p:cNvSpPr>
          <p:nvPr/>
        </p:nvSpPr>
        <p:spPr bwMode="auto">
          <a:xfrm>
            <a:off x="4356100" y="4889500"/>
            <a:ext cx="355600" cy="0"/>
          </a:xfrm>
          <a:prstGeom prst="line">
            <a:avLst/>
          </a:prstGeom>
          <a:noFill/>
          <a:ln w="19050">
            <a:solidFill>
              <a:srgbClr val="00CC00"/>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fr-FR" dirty="0">
              <a:latin typeface="Calibri" panose="020F0502020204030204" pitchFamily="34" charset="0"/>
            </a:endParaRPr>
          </a:p>
        </p:txBody>
      </p:sp>
      <p:sp>
        <p:nvSpPr>
          <p:cNvPr id="59429" name="Oval 35"/>
          <p:cNvSpPr>
            <a:spLocks noChangeArrowheads="1"/>
          </p:cNvSpPr>
          <p:nvPr/>
        </p:nvSpPr>
        <p:spPr bwMode="auto">
          <a:xfrm>
            <a:off x="4257675" y="4340225"/>
            <a:ext cx="160338" cy="157163"/>
          </a:xfrm>
          <a:prstGeom prst="ellipse">
            <a:avLst/>
          </a:prstGeom>
          <a:solidFill>
            <a:srgbClr val="00CC00"/>
          </a:solidFill>
          <a:ln>
            <a:noFill/>
          </a:ln>
          <a:extLst>
            <a:ext uri="{91240B29-F687-4F45-9708-019B960494DF}">
              <a14:hiddenLine xmlns:a14="http://schemas.microsoft.com/office/drawing/2010/main" w="19050">
                <a:solidFill>
                  <a:srgbClr val="000000"/>
                </a:solidFill>
                <a:round/>
                <a:headEnd type="none" w="med" len="lg"/>
                <a:tailEnd type="none" w="med" len="lg"/>
              </a14:hiddenLine>
            </a:ext>
          </a:extLst>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dirty="0">
              <a:latin typeface="Calibri" panose="020F0502020204030204" pitchFamily="34" charset="0"/>
            </a:endParaRPr>
          </a:p>
        </p:txBody>
      </p:sp>
      <p:sp>
        <p:nvSpPr>
          <p:cNvPr id="59430" name="Freeform 36"/>
          <p:cNvSpPr>
            <a:spLocks/>
          </p:cNvSpPr>
          <p:nvPr/>
        </p:nvSpPr>
        <p:spPr bwMode="auto">
          <a:xfrm>
            <a:off x="4724400" y="1466850"/>
            <a:ext cx="2540000" cy="1663700"/>
          </a:xfrm>
          <a:custGeom>
            <a:avLst/>
            <a:gdLst>
              <a:gd name="T0" fmla="*/ 0 w 1600"/>
              <a:gd name="T1" fmla="*/ 2147483647 h 1048"/>
              <a:gd name="T2" fmla="*/ 2147483647 w 1600"/>
              <a:gd name="T3" fmla="*/ 2147483647 h 1048"/>
              <a:gd name="T4" fmla="*/ 2147483647 w 1600"/>
              <a:gd name="T5" fmla="*/ 2147483647 h 1048"/>
              <a:gd name="T6" fmla="*/ 2147483647 w 1600"/>
              <a:gd name="T7" fmla="*/ 2147483647 h 1048"/>
              <a:gd name="T8" fmla="*/ 2147483647 w 1600"/>
              <a:gd name="T9" fmla="*/ 2147483647 h 1048"/>
              <a:gd name="T10" fmla="*/ 2147483647 w 1600"/>
              <a:gd name="T11" fmla="*/ 2147483647 h 1048"/>
              <a:gd name="T12" fmla="*/ 2147483647 w 1600"/>
              <a:gd name="T13" fmla="*/ 2147483647 h 1048"/>
              <a:gd name="T14" fmla="*/ 2147483647 w 1600"/>
              <a:gd name="T15" fmla="*/ 2147483647 h 1048"/>
              <a:gd name="T16" fmla="*/ 2147483647 w 1600"/>
              <a:gd name="T17" fmla="*/ 2147483647 h 1048"/>
              <a:gd name="T18" fmla="*/ 2147483647 w 1600"/>
              <a:gd name="T19" fmla="*/ 2147483647 h 1048"/>
              <a:gd name="T20" fmla="*/ 2147483647 w 1600"/>
              <a:gd name="T21" fmla="*/ 2147483647 h 1048"/>
              <a:gd name="T22" fmla="*/ 2147483647 w 1600"/>
              <a:gd name="T23" fmla="*/ 2147483647 h 1048"/>
              <a:gd name="T24" fmla="*/ 2147483647 w 1600"/>
              <a:gd name="T25" fmla="*/ 2147483647 h 1048"/>
              <a:gd name="T26" fmla="*/ 2147483647 w 1600"/>
              <a:gd name="T27" fmla="*/ 0 h 104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600"/>
              <a:gd name="T43" fmla="*/ 0 h 1048"/>
              <a:gd name="T44" fmla="*/ 1600 w 1600"/>
              <a:gd name="T45" fmla="*/ 1048 h 104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600" h="1048">
                <a:moveTo>
                  <a:pt x="0" y="1048"/>
                </a:moveTo>
                <a:cubicBezTo>
                  <a:pt x="26" y="1008"/>
                  <a:pt x="53" y="969"/>
                  <a:pt x="80" y="928"/>
                </a:cubicBezTo>
                <a:cubicBezTo>
                  <a:pt x="107" y="887"/>
                  <a:pt x="127" y="848"/>
                  <a:pt x="160" y="804"/>
                </a:cubicBezTo>
                <a:cubicBezTo>
                  <a:pt x="193" y="760"/>
                  <a:pt x="238" y="711"/>
                  <a:pt x="276" y="664"/>
                </a:cubicBezTo>
                <a:cubicBezTo>
                  <a:pt x="314" y="617"/>
                  <a:pt x="346" y="569"/>
                  <a:pt x="388" y="524"/>
                </a:cubicBezTo>
                <a:cubicBezTo>
                  <a:pt x="430" y="479"/>
                  <a:pt x="484" y="431"/>
                  <a:pt x="528" y="392"/>
                </a:cubicBezTo>
                <a:cubicBezTo>
                  <a:pt x="572" y="353"/>
                  <a:pt x="615" y="318"/>
                  <a:pt x="652" y="292"/>
                </a:cubicBezTo>
                <a:cubicBezTo>
                  <a:pt x="689" y="266"/>
                  <a:pt x="705" y="256"/>
                  <a:pt x="748" y="236"/>
                </a:cubicBezTo>
                <a:cubicBezTo>
                  <a:pt x="791" y="216"/>
                  <a:pt x="849" y="192"/>
                  <a:pt x="908" y="172"/>
                </a:cubicBezTo>
                <a:cubicBezTo>
                  <a:pt x="967" y="152"/>
                  <a:pt x="1043" y="133"/>
                  <a:pt x="1104" y="116"/>
                </a:cubicBezTo>
                <a:cubicBezTo>
                  <a:pt x="1165" y="99"/>
                  <a:pt x="1225" y="83"/>
                  <a:pt x="1272" y="72"/>
                </a:cubicBezTo>
                <a:cubicBezTo>
                  <a:pt x="1319" y="61"/>
                  <a:pt x="1351" y="55"/>
                  <a:pt x="1388" y="48"/>
                </a:cubicBezTo>
                <a:cubicBezTo>
                  <a:pt x="1425" y="41"/>
                  <a:pt x="1457" y="36"/>
                  <a:pt x="1492" y="28"/>
                </a:cubicBezTo>
                <a:cubicBezTo>
                  <a:pt x="1527" y="20"/>
                  <a:pt x="1582" y="5"/>
                  <a:pt x="1600" y="0"/>
                </a:cubicBezTo>
              </a:path>
            </a:pathLst>
          </a:custGeom>
          <a:noFill/>
          <a:ln w="9525" cap="flat" cmpd="sng">
            <a:solidFill>
              <a:schemeClr val="accent2"/>
            </a:solidFill>
            <a:prstDash val="lgDash"/>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dirty="0">
              <a:latin typeface="Calibri" panose="020F0502020204030204" pitchFamily="34" charset="0"/>
            </a:endParaRPr>
          </a:p>
        </p:txBody>
      </p:sp>
      <p:sp>
        <p:nvSpPr>
          <p:cNvPr id="59431" name="Freeform 37"/>
          <p:cNvSpPr>
            <a:spLocks/>
          </p:cNvSpPr>
          <p:nvPr/>
        </p:nvSpPr>
        <p:spPr bwMode="auto">
          <a:xfrm>
            <a:off x="1579563" y="3165475"/>
            <a:ext cx="3109912" cy="2876550"/>
          </a:xfrm>
          <a:custGeom>
            <a:avLst/>
            <a:gdLst>
              <a:gd name="T0" fmla="*/ 0 w 1959"/>
              <a:gd name="T1" fmla="*/ 2147483647 h 1812"/>
              <a:gd name="T2" fmla="*/ 2147483647 w 1959"/>
              <a:gd name="T3" fmla="*/ 2147483647 h 1812"/>
              <a:gd name="T4" fmla="*/ 2147483647 w 1959"/>
              <a:gd name="T5" fmla="*/ 2147483647 h 1812"/>
              <a:gd name="T6" fmla="*/ 2147483647 w 1959"/>
              <a:gd name="T7" fmla="*/ 2147483647 h 1812"/>
              <a:gd name="T8" fmla="*/ 2147483647 w 1959"/>
              <a:gd name="T9" fmla="*/ 2147483647 h 1812"/>
              <a:gd name="T10" fmla="*/ 2147483647 w 1959"/>
              <a:gd name="T11" fmla="*/ 2147483647 h 1812"/>
              <a:gd name="T12" fmla="*/ 2147483647 w 1959"/>
              <a:gd name="T13" fmla="*/ 2147483647 h 1812"/>
              <a:gd name="T14" fmla="*/ 2147483647 w 1959"/>
              <a:gd name="T15" fmla="*/ 2147483647 h 1812"/>
              <a:gd name="T16" fmla="*/ 2147483647 w 1959"/>
              <a:gd name="T17" fmla="*/ 2147483647 h 1812"/>
              <a:gd name="T18" fmla="*/ 2147483647 w 1959"/>
              <a:gd name="T19" fmla="*/ 2147483647 h 1812"/>
              <a:gd name="T20" fmla="*/ 2147483647 w 1959"/>
              <a:gd name="T21" fmla="*/ 2147483647 h 1812"/>
              <a:gd name="T22" fmla="*/ 2147483647 w 1959"/>
              <a:gd name="T23" fmla="*/ 2147483647 h 1812"/>
              <a:gd name="T24" fmla="*/ 2147483647 w 1959"/>
              <a:gd name="T25" fmla="*/ 2147483647 h 1812"/>
              <a:gd name="T26" fmla="*/ 2147483647 w 1959"/>
              <a:gd name="T27" fmla="*/ 2147483647 h 1812"/>
              <a:gd name="T28" fmla="*/ 2147483647 w 1959"/>
              <a:gd name="T29" fmla="*/ 2147483647 h 1812"/>
              <a:gd name="T30" fmla="*/ 2147483647 w 1959"/>
              <a:gd name="T31" fmla="*/ 0 h 181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959"/>
              <a:gd name="T49" fmla="*/ 0 h 1812"/>
              <a:gd name="T50" fmla="*/ 1959 w 1959"/>
              <a:gd name="T51" fmla="*/ 1812 h 181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959" h="1812">
                <a:moveTo>
                  <a:pt x="0" y="1812"/>
                </a:moveTo>
                <a:cubicBezTo>
                  <a:pt x="104" y="1785"/>
                  <a:pt x="209" y="1758"/>
                  <a:pt x="282" y="1740"/>
                </a:cubicBezTo>
                <a:cubicBezTo>
                  <a:pt x="355" y="1722"/>
                  <a:pt x="381" y="1718"/>
                  <a:pt x="438" y="1701"/>
                </a:cubicBezTo>
                <a:cubicBezTo>
                  <a:pt x="495" y="1684"/>
                  <a:pt x="549" y="1670"/>
                  <a:pt x="624" y="1638"/>
                </a:cubicBezTo>
                <a:cubicBezTo>
                  <a:pt x="699" y="1606"/>
                  <a:pt x="819" y="1541"/>
                  <a:pt x="885" y="1506"/>
                </a:cubicBezTo>
                <a:cubicBezTo>
                  <a:pt x="951" y="1471"/>
                  <a:pt x="987" y="1451"/>
                  <a:pt x="1023" y="1428"/>
                </a:cubicBezTo>
                <a:cubicBezTo>
                  <a:pt x="1059" y="1405"/>
                  <a:pt x="1056" y="1415"/>
                  <a:pt x="1104" y="1368"/>
                </a:cubicBezTo>
                <a:cubicBezTo>
                  <a:pt x="1152" y="1321"/>
                  <a:pt x="1264" y="1206"/>
                  <a:pt x="1314" y="1146"/>
                </a:cubicBezTo>
                <a:cubicBezTo>
                  <a:pt x="1364" y="1086"/>
                  <a:pt x="1375" y="1057"/>
                  <a:pt x="1404" y="1008"/>
                </a:cubicBezTo>
                <a:cubicBezTo>
                  <a:pt x="1433" y="959"/>
                  <a:pt x="1463" y="902"/>
                  <a:pt x="1491" y="852"/>
                </a:cubicBezTo>
                <a:cubicBezTo>
                  <a:pt x="1519" y="802"/>
                  <a:pt x="1551" y="746"/>
                  <a:pt x="1572" y="708"/>
                </a:cubicBezTo>
                <a:cubicBezTo>
                  <a:pt x="1593" y="670"/>
                  <a:pt x="1603" y="653"/>
                  <a:pt x="1617" y="624"/>
                </a:cubicBezTo>
                <a:cubicBezTo>
                  <a:pt x="1631" y="595"/>
                  <a:pt x="1638" y="570"/>
                  <a:pt x="1656" y="534"/>
                </a:cubicBezTo>
                <a:cubicBezTo>
                  <a:pt x="1674" y="498"/>
                  <a:pt x="1697" y="455"/>
                  <a:pt x="1722" y="408"/>
                </a:cubicBezTo>
                <a:cubicBezTo>
                  <a:pt x="1747" y="361"/>
                  <a:pt x="1770" y="320"/>
                  <a:pt x="1809" y="252"/>
                </a:cubicBezTo>
                <a:cubicBezTo>
                  <a:pt x="1848" y="184"/>
                  <a:pt x="1928" y="52"/>
                  <a:pt x="1959" y="0"/>
                </a:cubicBezTo>
              </a:path>
            </a:pathLst>
          </a:custGeom>
          <a:noFill/>
          <a:ln w="19050" cap="flat" cmpd="sng">
            <a:solidFill>
              <a:srgbClr val="3333FF"/>
            </a:solidFill>
            <a:prstDash val="solid"/>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dirty="0">
              <a:latin typeface="Calibri" panose="020F0502020204030204" pitchFamily="34" charset="0"/>
            </a:endParaRPr>
          </a:p>
        </p:txBody>
      </p:sp>
      <p:grpSp>
        <p:nvGrpSpPr>
          <p:cNvPr id="59432" name="Group 38"/>
          <p:cNvGrpSpPr>
            <a:grpSpLocks/>
          </p:cNvGrpSpPr>
          <p:nvPr/>
        </p:nvGrpSpPr>
        <p:grpSpPr bwMode="auto">
          <a:xfrm>
            <a:off x="1584325" y="4479925"/>
            <a:ext cx="3067050" cy="1557338"/>
            <a:chOff x="774" y="2862"/>
            <a:chExt cx="1932" cy="981"/>
          </a:xfrm>
        </p:grpSpPr>
        <p:sp>
          <p:nvSpPr>
            <p:cNvPr id="59440" name="Freeform 39"/>
            <p:cNvSpPr>
              <a:spLocks/>
            </p:cNvSpPr>
            <p:nvPr/>
          </p:nvSpPr>
          <p:spPr bwMode="auto">
            <a:xfrm>
              <a:off x="774" y="3117"/>
              <a:ext cx="1734" cy="726"/>
            </a:xfrm>
            <a:custGeom>
              <a:avLst/>
              <a:gdLst>
                <a:gd name="T0" fmla="*/ 0 w 1734"/>
                <a:gd name="T1" fmla="*/ 726 h 726"/>
                <a:gd name="T2" fmla="*/ 189 w 1734"/>
                <a:gd name="T3" fmla="*/ 717 h 726"/>
                <a:gd name="T4" fmla="*/ 360 w 1734"/>
                <a:gd name="T5" fmla="*/ 714 h 726"/>
                <a:gd name="T6" fmla="*/ 549 w 1734"/>
                <a:gd name="T7" fmla="*/ 699 h 726"/>
                <a:gd name="T8" fmla="*/ 798 w 1734"/>
                <a:gd name="T9" fmla="*/ 663 h 726"/>
                <a:gd name="T10" fmla="*/ 984 w 1734"/>
                <a:gd name="T11" fmla="*/ 618 h 726"/>
                <a:gd name="T12" fmla="*/ 1164 w 1734"/>
                <a:gd name="T13" fmla="*/ 555 h 726"/>
                <a:gd name="T14" fmla="*/ 1389 w 1734"/>
                <a:gd name="T15" fmla="*/ 414 h 726"/>
                <a:gd name="T16" fmla="*/ 1530 w 1734"/>
                <a:gd name="T17" fmla="*/ 267 h 726"/>
                <a:gd name="T18" fmla="*/ 1629 w 1734"/>
                <a:gd name="T19" fmla="*/ 141 h 726"/>
                <a:gd name="T20" fmla="*/ 1692 w 1734"/>
                <a:gd name="T21" fmla="*/ 63 h 726"/>
                <a:gd name="T22" fmla="*/ 1734 w 1734"/>
                <a:gd name="T23" fmla="*/ 0 h 72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34"/>
                <a:gd name="T37" fmla="*/ 0 h 726"/>
                <a:gd name="T38" fmla="*/ 1734 w 1734"/>
                <a:gd name="T39" fmla="*/ 726 h 72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34" h="726">
                  <a:moveTo>
                    <a:pt x="0" y="726"/>
                  </a:moveTo>
                  <a:cubicBezTo>
                    <a:pt x="64" y="722"/>
                    <a:pt x="129" y="719"/>
                    <a:pt x="189" y="717"/>
                  </a:cubicBezTo>
                  <a:cubicBezTo>
                    <a:pt x="249" y="715"/>
                    <a:pt x="300" y="717"/>
                    <a:pt x="360" y="714"/>
                  </a:cubicBezTo>
                  <a:cubicBezTo>
                    <a:pt x="420" y="711"/>
                    <a:pt x="476" y="707"/>
                    <a:pt x="549" y="699"/>
                  </a:cubicBezTo>
                  <a:cubicBezTo>
                    <a:pt x="622" y="691"/>
                    <a:pt x="726" y="676"/>
                    <a:pt x="798" y="663"/>
                  </a:cubicBezTo>
                  <a:cubicBezTo>
                    <a:pt x="870" y="650"/>
                    <a:pt x="923" y="636"/>
                    <a:pt x="984" y="618"/>
                  </a:cubicBezTo>
                  <a:cubicBezTo>
                    <a:pt x="1045" y="600"/>
                    <a:pt x="1097" y="589"/>
                    <a:pt x="1164" y="555"/>
                  </a:cubicBezTo>
                  <a:cubicBezTo>
                    <a:pt x="1231" y="521"/>
                    <a:pt x="1328" y="462"/>
                    <a:pt x="1389" y="414"/>
                  </a:cubicBezTo>
                  <a:cubicBezTo>
                    <a:pt x="1450" y="366"/>
                    <a:pt x="1490" y="312"/>
                    <a:pt x="1530" y="267"/>
                  </a:cubicBezTo>
                  <a:cubicBezTo>
                    <a:pt x="1570" y="222"/>
                    <a:pt x="1602" y="175"/>
                    <a:pt x="1629" y="141"/>
                  </a:cubicBezTo>
                  <a:cubicBezTo>
                    <a:pt x="1656" y="107"/>
                    <a:pt x="1675" y="86"/>
                    <a:pt x="1692" y="63"/>
                  </a:cubicBezTo>
                  <a:cubicBezTo>
                    <a:pt x="1709" y="40"/>
                    <a:pt x="1728" y="11"/>
                    <a:pt x="1734" y="0"/>
                  </a:cubicBezTo>
                </a:path>
              </a:pathLst>
            </a:custGeom>
            <a:noFill/>
            <a:ln w="19050" cap="flat" cmpd="sng">
              <a:solidFill>
                <a:srgbClr val="00CC00"/>
              </a:solidFill>
              <a:prstDash val="solid"/>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dirty="0">
                <a:latin typeface="Calibri" panose="020F0502020204030204" pitchFamily="34" charset="0"/>
              </a:endParaRPr>
            </a:p>
          </p:txBody>
        </p:sp>
        <p:sp>
          <p:nvSpPr>
            <p:cNvPr id="59441" name="Freeform 40"/>
            <p:cNvSpPr>
              <a:spLocks/>
            </p:cNvSpPr>
            <p:nvPr/>
          </p:nvSpPr>
          <p:spPr bwMode="auto">
            <a:xfrm>
              <a:off x="2493" y="2862"/>
              <a:ext cx="213" cy="282"/>
            </a:xfrm>
            <a:custGeom>
              <a:avLst/>
              <a:gdLst>
                <a:gd name="T0" fmla="*/ 0 w 213"/>
                <a:gd name="T1" fmla="*/ 282 h 282"/>
                <a:gd name="T2" fmla="*/ 81 w 213"/>
                <a:gd name="T3" fmla="*/ 165 h 282"/>
                <a:gd name="T4" fmla="*/ 144 w 213"/>
                <a:gd name="T5" fmla="*/ 84 h 282"/>
                <a:gd name="T6" fmla="*/ 213 w 213"/>
                <a:gd name="T7" fmla="*/ 0 h 282"/>
                <a:gd name="T8" fmla="*/ 0 60000 65536"/>
                <a:gd name="T9" fmla="*/ 0 60000 65536"/>
                <a:gd name="T10" fmla="*/ 0 60000 65536"/>
                <a:gd name="T11" fmla="*/ 0 60000 65536"/>
                <a:gd name="T12" fmla="*/ 0 w 213"/>
                <a:gd name="T13" fmla="*/ 0 h 282"/>
                <a:gd name="T14" fmla="*/ 213 w 213"/>
                <a:gd name="T15" fmla="*/ 282 h 282"/>
              </a:gdLst>
              <a:ahLst/>
              <a:cxnLst>
                <a:cxn ang="T8">
                  <a:pos x="T0" y="T1"/>
                </a:cxn>
                <a:cxn ang="T9">
                  <a:pos x="T2" y="T3"/>
                </a:cxn>
                <a:cxn ang="T10">
                  <a:pos x="T4" y="T5"/>
                </a:cxn>
                <a:cxn ang="T11">
                  <a:pos x="T6" y="T7"/>
                </a:cxn>
              </a:cxnLst>
              <a:rect l="T12" t="T13" r="T14" b="T15"/>
              <a:pathLst>
                <a:path w="213" h="282">
                  <a:moveTo>
                    <a:pt x="0" y="282"/>
                  </a:moveTo>
                  <a:cubicBezTo>
                    <a:pt x="13" y="262"/>
                    <a:pt x="57" y="198"/>
                    <a:pt x="81" y="165"/>
                  </a:cubicBezTo>
                  <a:cubicBezTo>
                    <a:pt x="105" y="132"/>
                    <a:pt x="122" y="111"/>
                    <a:pt x="144" y="84"/>
                  </a:cubicBezTo>
                  <a:cubicBezTo>
                    <a:pt x="166" y="57"/>
                    <a:pt x="202" y="14"/>
                    <a:pt x="213" y="0"/>
                  </a:cubicBezTo>
                </a:path>
              </a:pathLst>
            </a:custGeom>
            <a:noFill/>
            <a:ln w="19050" cap="flat" cmpd="sng">
              <a:solidFill>
                <a:srgbClr val="00CC00"/>
              </a:solidFill>
              <a:prstDash val="solid"/>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dirty="0">
                <a:latin typeface="Calibri" panose="020F0502020204030204" pitchFamily="34" charset="0"/>
              </a:endParaRPr>
            </a:p>
          </p:txBody>
        </p:sp>
      </p:grpSp>
      <p:sp>
        <p:nvSpPr>
          <p:cNvPr id="59433" name="Freeform 41"/>
          <p:cNvSpPr>
            <a:spLocks/>
          </p:cNvSpPr>
          <p:nvPr/>
        </p:nvSpPr>
        <p:spPr bwMode="auto">
          <a:xfrm>
            <a:off x="4718050" y="2444750"/>
            <a:ext cx="2552700" cy="1930400"/>
          </a:xfrm>
          <a:custGeom>
            <a:avLst/>
            <a:gdLst>
              <a:gd name="T0" fmla="*/ 0 w 1608"/>
              <a:gd name="T1" fmla="*/ 2147483647 h 1216"/>
              <a:gd name="T2" fmla="*/ 2147483647 w 1608"/>
              <a:gd name="T3" fmla="*/ 2147483647 h 1216"/>
              <a:gd name="T4" fmla="*/ 2147483647 w 1608"/>
              <a:gd name="T5" fmla="*/ 2147483647 h 1216"/>
              <a:gd name="T6" fmla="*/ 2147483647 w 1608"/>
              <a:gd name="T7" fmla="*/ 2147483647 h 1216"/>
              <a:gd name="T8" fmla="*/ 2147483647 w 1608"/>
              <a:gd name="T9" fmla="*/ 2147483647 h 1216"/>
              <a:gd name="T10" fmla="*/ 2147483647 w 1608"/>
              <a:gd name="T11" fmla="*/ 2147483647 h 1216"/>
              <a:gd name="T12" fmla="*/ 2147483647 w 1608"/>
              <a:gd name="T13" fmla="*/ 2147483647 h 1216"/>
              <a:gd name="T14" fmla="*/ 2147483647 w 1608"/>
              <a:gd name="T15" fmla="*/ 2147483647 h 1216"/>
              <a:gd name="T16" fmla="*/ 2147483647 w 1608"/>
              <a:gd name="T17" fmla="*/ 2147483647 h 1216"/>
              <a:gd name="T18" fmla="*/ 2147483647 w 1608"/>
              <a:gd name="T19" fmla="*/ 2147483647 h 1216"/>
              <a:gd name="T20" fmla="*/ 2147483647 w 1608"/>
              <a:gd name="T21" fmla="*/ 0 h 121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608"/>
              <a:gd name="T34" fmla="*/ 0 h 1216"/>
              <a:gd name="T35" fmla="*/ 1608 w 1608"/>
              <a:gd name="T36" fmla="*/ 1216 h 121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608" h="1216">
                <a:moveTo>
                  <a:pt x="0" y="1216"/>
                </a:moveTo>
                <a:cubicBezTo>
                  <a:pt x="44" y="1157"/>
                  <a:pt x="88" y="1098"/>
                  <a:pt x="132" y="1028"/>
                </a:cubicBezTo>
                <a:cubicBezTo>
                  <a:pt x="176" y="958"/>
                  <a:pt x="225" y="865"/>
                  <a:pt x="264" y="796"/>
                </a:cubicBezTo>
                <a:cubicBezTo>
                  <a:pt x="303" y="727"/>
                  <a:pt x="332" y="669"/>
                  <a:pt x="368" y="612"/>
                </a:cubicBezTo>
                <a:cubicBezTo>
                  <a:pt x="404" y="555"/>
                  <a:pt x="440" y="501"/>
                  <a:pt x="480" y="456"/>
                </a:cubicBezTo>
                <a:cubicBezTo>
                  <a:pt x="520" y="411"/>
                  <a:pt x="551" y="377"/>
                  <a:pt x="608" y="340"/>
                </a:cubicBezTo>
                <a:cubicBezTo>
                  <a:pt x="665" y="303"/>
                  <a:pt x="757" y="261"/>
                  <a:pt x="824" y="232"/>
                </a:cubicBezTo>
                <a:cubicBezTo>
                  <a:pt x="891" y="203"/>
                  <a:pt x="945" y="189"/>
                  <a:pt x="1008" y="168"/>
                </a:cubicBezTo>
                <a:cubicBezTo>
                  <a:pt x="1071" y="147"/>
                  <a:pt x="1133" y="123"/>
                  <a:pt x="1200" y="104"/>
                </a:cubicBezTo>
                <a:cubicBezTo>
                  <a:pt x="1267" y="85"/>
                  <a:pt x="1344" y="69"/>
                  <a:pt x="1412" y="52"/>
                </a:cubicBezTo>
                <a:cubicBezTo>
                  <a:pt x="1480" y="35"/>
                  <a:pt x="1576" y="9"/>
                  <a:pt x="1608" y="0"/>
                </a:cubicBezTo>
              </a:path>
            </a:pathLst>
          </a:custGeom>
          <a:noFill/>
          <a:ln w="19050" cap="flat" cmpd="sng">
            <a:solidFill>
              <a:srgbClr val="008000"/>
            </a:solidFill>
            <a:prstDash val="lgDash"/>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dirty="0">
              <a:latin typeface="Calibri" panose="020F0502020204030204" pitchFamily="34" charset="0"/>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p:cNvSpPr>
            <a:spLocks noGrp="1" noChangeArrowheads="1"/>
          </p:cNvSpPr>
          <p:nvPr>
            <p:ph type="title"/>
          </p:nvPr>
        </p:nvSpPr>
        <p:spPr>
          <a:xfrm>
            <a:off x="2384425" y="228600"/>
            <a:ext cx="5565775" cy="762000"/>
          </a:xfrm>
        </p:spPr>
        <p:txBody>
          <a:bodyPr/>
          <a:lstStyle/>
          <a:p>
            <a:pPr>
              <a:defRPr/>
            </a:pPr>
            <a:r>
              <a:rPr lang="fr-FR"/>
              <a:t>Les autres indicateurs</a:t>
            </a:r>
            <a:br>
              <a:rPr lang="fr-FR"/>
            </a:br>
            <a:r>
              <a:rPr lang="fr-FR" sz="1600" b="0">
                <a:effectLst/>
              </a:rPr>
              <a:t>(liste non exhaustive)</a:t>
            </a:r>
            <a:endParaRPr lang="fr-FR"/>
          </a:p>
        </p:txBody>
      </p:sp>
      <p:sp>
        <p:nvSpPr>
          <p:cNvPr id="60421" name="Rectangle 3"/>
          <p:cNvSpPr>
            <a:spLocks noGrp="1" noChangeArrowheads="1"/>
          </p:cNvSpPr>
          <p:nvPr>
            <p:ph type="body" idx="1"/>
          </p:nvPr>
        </p:nvSpPr>
        <p:spPr>
          <a:xfrm>
            <a:off x="495300" y="1539875"/>
            <a:ext cx="8153400" cy="4556125"/>
          </a:xfrm>
        </p:spPr>
        <p:txBody>
          <a:bodyPr/>
          <a:lstStyle/>
          <a:p>
            <a:r>
              <a:rPr lang="fr-FR" altLang="fr-FR"/>
              <a:t>La productivité des ressources</a:t>
            </a:r>
          </a:p>
          <a:p>
            <a:pPr marL="819150" lvl="1"/>
            <a:r>
              <a:rPr lang="fr-FR" altLang="fr-FR"/>
              <a:t>Heures prévues d'utilisation des ressources / heures consommées</a:t>
            </a:r>
          </a:p>
          <a:p>
            <a:r>
              <a:rPr lang="fr-FR" altLang="fr-FR"/>
              <a:t>La qualité</a:t>
            </a:r>
          </a:p>
          <a:p>
            <a:pPr marL="819150" lvl="1"/>
            <a:r>
              <a:rPr lang="fr-FR" altLang="fr-FR"/>
              <a:t>Nombre d'anomalies</a:t>
            </a:r>
          </a:p>
          <a:p>
            <a:pPr marL="819150" lvl="1"/>
            <a:r>
              <a:rPr lang="fr-FR" altLang="fr-FR"/>
              <a:t>% de problèmes résolus dans un délai donné</a:t>
            </a:r>
          </a:p>
          <a:p>
            <a:pPr marL="819150" lvl="1"/>
            <a:r>
              <a:rPr lang="fr-FR" altLang="fr-FR"/>
              <a:t>Nombre de modifications apportées au produit</a:t>
            </a:r>
          </a:p>
          <a:p>
            <a:r>
              <a:rPr lang="fr-FR" altLang="fr-FR"/>
              <a:t>Le délai</a:t>
            </a:r>
          </a:p>
          <a:p>
            <a:pPr marL="819150" lvl="1"/>
            <a:r>
              <a:rPr lang="fr-FR" altLang="fr-FR"/>
              <a:t>Nombre de jalons passés à la date</a:t>
            </a:r>
          </a:p>
          <a:p>
            <a:endParaRPr lang="fr-FR" altLang="fr-F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a:xfrm>
            <a:off x="762000" y="2451100"/>
            <a:ext cx="7823200" cy="1333500"/>
          </a:xfrm>
          <a:ln>
            <a:solidFill>
              <a:schemeClr val="bg2"/>
            </a:solidFill>
          </a:ln>
        </p:spPr>
        <p:txBody>
          <a:bodyPr/>
          <a:lstStyle/>
          <a:p>
            <a:r>
              <a:rPr lang="fr-FR" altLang="fr-FR" b="0">
                <a:effectLst/>
              </a:rPr>
              <a:t>10. Disponibilité des ressources</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05" name="Picture 65" descr="C:\Users\BertrandS\Downloads\iStock_000014071275_Medium.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60930" y="3087482"/>
            <a:ext cx="2118571" cy="1416967"/>
          </a:xfrm>
          <a:prstGeom prst="rect">
            <a:avLst/>
          </a:prstGeom>
          <a:noFill/>
          <a:extLst>
            <a:ext uri="{909E8E84-426E-40DD-AFC4-6F175D3DCCD1}">
              <a14:hiddenFill xmlns:a14="http://schemas.microsoft.com/office/drawing/2010/main">
                <a:solidFill>
                  <a:srgbClr val="FFFFFF"/>
                </a:solidFill>
              </a14:hiddenFill>
            </a:ext>
          </a:extLst>
        </p:spPr>
      </p:pic>
      <p:pic>
        <p:nvPicPr>
          <p:cNvPr id="61506" name="Picture 66" descr="C:\Users\BertrandS\Downloads\iStock_000005978275_Medium.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05857" y="3087482"/>
            <a:ext cx="2127538" cy="1416966"/>
          </a:xfrm>
          <a:prstGeom prst="rect">
            <a:avLst/>
          </a:prstGeom>
          <a:noFill/>
          <a:extLst>
            <a:ext uri="{909E8E84-426E-40DD-AFC4-6F175D3DCCD1}">
              <a14:hiddenFill xmlns:a14="http://schemas.microsoft.com/office/drawing/2010/main">
                <a:solidFill>
                  <a:srgbClr val="FFFFFF"/>
                </a:solidFill>
              </a14:hiddenFill>
            </a:ext>
          </a:extLst>
        </p:spPr>
      </p:pic>
      <p:pic>
        <p:nvPicPr>
          <p:cNvPr id="61522" name="Picture 82" descr="C:\Users\BertrandS\Dropbox\Jeux\00. CONCEPTION DES JEUX\photos\Logistique 17\iStock_000011756776_Medium.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0804" t="30727"/>
          <a:stretch/>
        </p:blipFill>
        <p:spPr bwMode="auto">
          <a:xfrm>
            <a:off x="6444208" y="3087482"/>
            <a:ext cx="2061666" cy="1416967"/>
          </a:xfrm>
          <a:prstGeom prst="rect">
            <a:avLst/>
          </a:prstGeom>
          <a:noFill/>
          <a:extLst>
            <a:ext uri="{909E8E84-426E-40DD-AFC4-6F175D3DCCD1}">
              <a14:hiddenFill xmlns:a14="http://schemas.microsoft.com/office/drawing/2010/main">
                <a:solidFill>
                  <a:srgbClr val="FFFFFF"/>
                </a:solidFill>
              </a14:hiddenFill>
            </a:ext>
          </a:extLst>
        </p:spPr>
      </p:pic>
      <p:sp>
        <p:nvSpPr>
          <p:cNvPr id="190466" name="Rectangle 2"/>
          <p:cNvSpPr>
            <a:spLocks noGrp="1" noChangeArrowheads="1"/>
          </p:cNvSpPr>
          <p:nvPr>
            <p:ph type="title"/>
          </p:nvPr>
        </p:nvSpPr>
        <p:spPr/>
        <p:txBody>
          <a:bodyPr/>
          <a:lstStyle/>
          <a:p>
            <a:pPr>
              <a:defRPr/>
            </a:pPr>
            <a:r>
              <a:rPr lang="fr-FR"/>
              <a:t>Les causes d'indisponibilité</a:t>
            </a:r>
          </a:p>
        </p:txBody>
      </p:sp>
      <p:sp>
        <p:nvSpPr>
          <p:cNvPr id="61462" name="Text Box 9"/>
          <p:cNvSpPr txBox="1">
            <a:spLocks noChangeArrowheads="1"/>
          </p:cNvSpPr>
          <p:nvPr/>
        </p:nvSpPr>
        <p:spPr bwMode="auto">
          <a:xfrm>
            <a:off x="858376" y="4673601"/>
            <a:ext cx="22225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600" dirty="0">
                <a:latin typeface="Calibri" panose="020F0502020204030204" pitchFamily="34" charset="0"/>
              </a:rPr>
              <a:t>Panne, maladie, effectifs</a:t>
            </a:r>
          </a:p>
          <a:p>
            <a:r>
              <a:rPr lang="fr-FR" altLang="fr-FR" sz="1600" dirty="0">
                <a:latin typeface="Calibri" panose="020F0502020204030204" pitchFamily="34" charset="0"/>
              </a:rPr>
              <a:t>insuffisants, etc.</a:t>
            </a:r>
          </a:p>
        </p:txBody>
      </p:sp>
      <p:sp>
        <p:nvSpPr>
          <p:cNvPr id="190474" name="Text Box 10"/>
          <p:cNvSpPr txBox="1">
            <a:spLocks noChangeArrowheads="1"/>
          </p:cNvSpPr>
          <p:nvPr/>
        </p:nvSpPr>
        <p:spPr bwMode="auto">
          <a:xfrm>
            <a:off x="952039" y="2606675"/>
            <a:ext cx="2035175" cy="336550"/>
          </a:xfrm>
          <a:prstGeom prst="rect">
            <a:avLst/>
          </a:prstGeom>
          <a:solidFill>
            <a:srgbClr val="FFFF99"/>
          </a:solidFill>
          <a:ln w="9525">
            <a:solidFill>
              <a:srgbClr val="5F5F5F"/>
            </a:solidFill>
            <a:miter lim="800000"/>
            <a:headEnd/>
            <a:tailEnd/>
          </a:ln>
          <a:effectLst>
            <a:outerShdw dist="53882" dir="18900000" algn="ctr" rotWithShape="0">
              <a:schemeClr val="bg2"/>
            </a:outerShdw>
          </a:effectLst>
        </p:spPr>
        <p:txBody>
          <a:bodyPr anchor="ctr"/>
          <a:lstStyle/>
          <a:p>
            <a:pPr marL="190500" indent="-152400">
              <a:spcBef>
                <a:spcPct val="20000"/>
              </a:spcBef>
              <a:defRPr/>
            </a:pPr>
            <a:r>
              <a:rPr lang="fr-FR" sz="1400" dirty="0">
                <a:solidFill>
                  <a:schemeClr val="tx1"/>
                </a:solidFill>
                <a:latin typeface="Calibri" panose="020F0502020204030204" pitchFamily="34" charset="0"/>
              </a:rPr>
              <a:t>Ressources internes</a:t>
            </a:r>
          </a:p>
        </p:txBody>
      </p:sp>
      <p:sp>
        <p:nvSpPr>
          <p:cNvPr id="190476" name="AutoShape 12"/>
          <p:cNvSpPr>
            <a:spLocks noChangeArrowheads="1"/>
          </p:cNvSpPr>
          <p:nvPr/>
        </p:nvSpPr>
        <p:spPr bwMode="auto">
          <a:xfrm rot="5400000">
            <a:off x="1633076" y="1993900"/>
            <a:ext cx="673100" cy="279400"/>
          </a:xfrm>
          <a:prstGeom prst="rightArrow">
            <a:avLst>
              <a:gd name="adj1" fmla="val 50000"/>
              <a:gd name="adj2" fmla="val 60227"/>
            </a:avLst>
          </a:prstGeom>
          <a:solidFill>
            <a:srgbClr val="FFFF99"/>
          </a:solidFill>
          <a:ln w="9525">
            <a:solidFill>
              <a:srgbClr val="5F5F5F"/>
            </a:solidFill>
            <a:miter lim="800000"/>
            <a:headEnd/>
            <a:tailEnd/>
          </a:ln>
          <a:effectLst>
            <a:outerShdw dist="53882" dir="18900000" algn="ctr" rotWithShape="0">
              <a:schemeClr val="bg2"/>
            </a:outerShdw>
          </a:effectLst>
        </p:spPr>
        <p:txBody>
          <a:bodyPr anchor="ctr"/>
          <a:lstStyle/>
          <a:p>
            <a:pPr>
              <a:defRPr/>
            </a:pPr>
            <a:endParaRPr lang="fr-FR" dirty="0">
              <a:latin typeface="Calibri" panose="020F0502020204030204" pitchFamily="34" charset="0"/>
            </a:endParaRPr>
          </a:p>
        </p:txBody>
      </p:sp>
      <p:sp>
        <p:nvSpPr>
          <p:cNvPr id="61458" name="Text Box 14"/>
          <p:cNvSpPr txBox="1">
            <a:spLocks noChangeArrowheads="1"/>
          </p:cNvSpPr>
          <p:nvPr/>
        </p:nvSpPr>
        <p:spPr bwMode="auto">
          <a:xfrm>
            <a:off x="3555796" y="4673601"/>
            <a:ext cx="212883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600" dirty="0">
                <a:latin typeface="Calibri" panose="020F0502020204030204" pitchFamily="34" charset="0"/>
              </a:rPr>
              <a:t>Partage des ressources</a:t>
            </a:r>
          </a:p>
          <a:p>
            <a:r>
              <a:rPr lang="fr-FR" altLang="fr-FR" sz="1600" dirty="0">
                <a:latin typeface="Calibri" panose="020F0502020204030204" pitchFamily="34" charset="0"/>
              </a:rPr>
              <a:t>avec d'autres projets.</a:t>
            </a:r>
          </a:p>
        </p:txBody>
      </p:sp>
      <p:sp>
        <p:nvSpPr>
          <p:cNvPr id="190479" name="Text Box 15"/>
          <p:cNvSpPr txBox="1">
            <a:spLocks noChangeArrowheads="1"/>
          </p:cNvSpPr>
          <p:nvPr/>
        </p:nvSpPr>
        <p:spPr bwMode="auto">
          <a:xfrm>
            <a:off x="3760584" y="2606675"/>
            <a:ext cx="1719263" cy="336550"/>
          </a:xfrm>
          <a:prstGeom prst="rect">
            <a:avLst/>
          </a:prstGeom>
          <a:solidFill>
            <a:srgbClr val="FFFF99"/>
          </a:solidFill>
          <a:ln w="9525">
            <a:solidFill>
              <a:srgbClr val="5F5F5F"/>
            </a:solidFill>
            <a:miter lim="800000"/>
            <a:headEnd/>
            <a:tailEnd/>
          </a:ln>
          <a:effectLst>
            <a:outerShdw dist="53882" dir="18900000" algn="ctr" rotWithShape="0">
              <a:schemeClr val="bg2"/>
            </a:outerShdw>
          </a:effectLst>
        </p:spPr>
        <p:txBody>
          <a:bodyPr anchor="ctr"/>
          <a:lstStyle/>
          <a:p>
            <a:pPr marL="190500" indent="-152400">
              <a:spcBef>
                <a:spcPct val="20000"/>
              </a:spcBef>
              <a:defRPr/>
            </a:pPr>
            <a:r>
              <a:rPr lang="fr-FR" sz="1400" dirty="0">
                <a:solidFill>
                  <a:schemeClr val="tx1"/>
                </a:solidFill>
                <a:latin typeface="Calibri" panose="020F0502020204030204" pitchFamily="34" charset="0"/>
              </a:rPr>
              <a:t>Conflit de priorité</a:t>
            </a:r>
          </a:p>
        </p:txBody>
      </p:sp>
      <p:sp>
        <p:nvSpPr>
          <p:cNvPr id="190481" name="AutoShape 17"/>
          <p:cNvSpPr>
            <a:spLocks noChangeArrowheads="1"/>
          </p:cNvSpPr>
          <p:nvPr/>
        </p:nvSpPr>
        <p:spPr bwMode="auto">
          <a:xfrm rot="5400000">
            <a:off x="4283665" y="2006600"/>
            <a:ext cx="673100" cy="279400"/>
          </a:xfrm>
          <a:prstGeom prst="rightArrow">
            <a:avLst>
              <a:gd name="adj1" fmla="val 50000"/>
              <a:gd name="adj2" fmla="val 60227"/>
            </a:avLst>
          </a:prstGeom>
          <a:solidFill>
            <a:srgbClr val="FFFF99"/>
          </a:solidFill>
          <a:ln w="9525">
            <a:solidFill>
              <a:srgbClr val="5F5F5F"/>
            </a:solidFill>
            <a:miter lim="800000"/>
            <a:headEnd/>
            <a:tailEnd/>
          </a:ln>
          <a:effectLst>
            <a:outerShdw dist="53882" dir="18900000" algn="ctr" rotWithShape="0">
              <a:schemeClr val="bg2"/>
            </a:outerShdw>
          </a:effectLst>
        </p:spPr>
        <p:txBody>
          <a:bodyPr anchor="ctr"/>
          <a:lstStyle/>
          <a:p>
            <a:pPr>
              <a:defRPr/>
            </a:pPr>
            <a:endParaRPr lang="fr-FR" dirty="0">
              <a:latin typeface="Calibri" panose="020F0502020204030204" pitchFamily="34" charset="0"/>
            </a:endParaRPr>
          </a:p>
        </p:txBody>
      </p:sp>
      <p:sp>
        <p:nvSpPr>
          <p:cNvPr id="61455" name="Text Box 19"/>
          <p:cNvSpPr txBox="1">
            <a:spLocks noChangeArrowheads="1"/>
          </p:cNvSpPr>
          <p:nvPr/>
        </p:nvSpPr>
        <p:spPr bwMode="auto">
          <a:xfrm>
            <a:off x="6482060" y="4673601"/>
            <a:ext cx="198596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600" dirty="0">
                <a:latin typeface="Calibri" panose="020F0502020204030204" pitchFamily="34" charset="0"/>
              </a:rPr>
              <a:t>Retard du fournisseur</a:t>
            </a:r>
            <a:br>
              <a:rPr lang="fr-FR" altLang="fr-FR" sz="1600" dirty="0">
                <a:latin typeface="Calibri" panose="020F0502020204030204" pitchFamily="34" charset="0"/>
              </a:rPr>
            </a:br>
            <a:r>
              <a:rPr lang="fr-FR" altLang="fr-FR" sz="1600" dirty="0">
                <a:latin typeface="Calibri" panose="020F0502020204030204" pitchFamily="34" charset="0"/>
              </a:rPr>
              <a:t>ou du sous-traitant.</a:t>
            </a:r>
          </a:p>
        </p:txBody>
      </p:sp>
      <p:sp>
        <p:nvSpPr>
          <p:cNvPr id="190484" name="Text Box 20"/>
          <p:cNvSpPr txBox="1">
            <a:spLocks noChangeArrowheads="1"/>
          </p:cNvSpPr>
          <p:nvPr/>
        </p:nvSpPr>
        <p:spPr bwMode="auto">
          <a:xfrm>
            <a:off x="6428879" y="2606675"/>
            <a:ext cx="2092325" cy="336550"/>
          </a:xfrm>
          <a:prstGeom prst="rect">
            <a:avLst/>
          </a:prstGeom>
          <a:solidFill>
            <a:srgbClr val="FFFF99"/>
          </a:solidFill>
          <a:ln w="9525">
            <a:solidFill>
              <a:srgbClr val="5F5F5F"/>
            </a:solidFill>
            <a:miter lim="800000"/>
            <a:headEnd/>
            <a:tailEnd/>
          </a:ln>
          <a:effectLst>
            <a:outerShdw dist="53882" dir="18900000" algn="ctr" rotWithShape="0">
              <a:schemeClr val="bg2"/>
            </a:outerShdw>
          </a:effectLst>
        </p:spPr>
        <p:txBody>
          <a:bodyPr anchor="ctr"/>
          <a:lstStyle/>
          <a:p>
            <a:pPr marL="190500" indent="-152400">
              <a:spcBef>
                <a:spcPct val="20000"/>
              </a:spcBef>
              <a:defRPr/>
            </a:pPr>
            <a:r>
              <a:rPr lang="fr-FR" sz="1400" dirty="0">
                <a:solidFill>
                  <a:schemeClr val="tx1"/>
                </a:solidFill>
                <a:latin typeface="Calibri" panose="020F0502020204030204" pitchFamily="34" charset="0"/>
              </a:rPr>
              <a:t>Ressources externes</a:t>
            </a:r>
          </a:p>
        </p:txBody>
      </p:sp>
      <p:sp>
        <p:nvSpPr>
          <p:cNvPr id="190486" name="AutoShape 22"/>
          <p:cNvSpPr>
            <a:spLocks noChangeArrowheads="1"/>
          </p:cNvSpPr>
          <p:nvPr/>
        </p:nvSpPr>
        <p:spPr bwMode="auto">
          <a:xfrm rot="5400000">
            <a:off x="7138491" y="1993900"/>
            <a:ext cx="673100" cy="279400"/>
          </a:xfrm>
          <a:prstGeom prst="rightArrow">
            <a:avLst>
              <a:gd name="adj1" fmla="val 50000"/>
              <a:gd name="adj2" fmla="val 60227"/>
            </a:avLst>
          </a:prstGeom>
          <a:solidFill>
            <a:srgbClr val="FFFF99"/>
          </a:solidFill>
          <a:ln w="9525">
            <a:solidFill>
              <a:srgbClr val="5F5F5F"/>
            </a:solidFill>
            <a:miter lim="800000"/>
            <a:headEnd/>
            <a:tailEnd/>
          </a:ln>
          <a:effectLst>
            <a:outerShdw dist="53882" dir="18900000" algn="ctr" rotWithShape="0">
              <a:schemeClr val="bg2"/>
            </a:outerShdw>
          </a:effectLst>
        </p:spPr>
        <p:txBody>
          <a:bodyPr anchor="ctr"/>
          <a:lstStyle/>
          <a:p>
            <a:pPr>
              <a:defRPr/>
            </a:pPr>
            <a:endParaRPr lang="fr-FR" dirty="0">
              <a:latin typeface="Calibri" panose="020F0502020204030204" pitchFamily="34" charset="0"/>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2"/>
          <p:cNvSpPr>
            <a:spLocks noGrp="1" noChangeArrowheads="1"/>
          </p:cNvSpPr>
          <p:nvPr>
            <p:ph type="title"/>
          </p:nvPr>
        </p:nvSpPr>
        <p:spPr/>
        <p:txBody>
          <a:bodyPr/>
          <a:lstStyle/>
          <a:p>
            <a:pPr>
              <a:defRPr/>
            </a:pPr>
            <a:r>
              <a:rPr lang="fr-FR"/>
              <a:t>La disponibilité des ressources</a:t>
            </a:r>
          </a:p>
        </p:txBody>
      </p:sp>
      <p:grpSp>
        <p:nvGrpSpPr>
          <p:cNvPr id="7" name="Groupe 6"/>
          <p:cNvGrpSpPr/>
          <p:nvPr/>
        </p:nvGrpSpPr>
        <p:grpSpPr>
          <a:xfrm>
            <a:off x="6728147" y="1577975"/>
            <a:ext cx="2092325" cy="3572348"/>
            <a:chOff x="6556539" y="1577975"/>
            <a:chExt cx="2092325" cy="3572348"/>
          </a:xfrm>
        </p:grpSpPr>
        <p:sp>
          <p:nvSpPr>
            <p:cNvPr id="192521" name="Text Box 9"/>
            <p:cNvSpPr txBox="1">
              <a:spLocks noChangeArrowheads="1"/>
            </p:cNvSpPr>
            <p:nvPr/>
          </p:nvSpPr>
          <p:spPr bwMode="auto">
            <a:xfrm>
              <a:off x="6556539" y="1577975"/>
              <a:ext cx="2092325" cy="336550"/>
            </a:xfrm>
            <a:prstGeom prst="rect">
              <a:avLst/>
            </a:prstGeom>
            <a:solidFill>
              <a:srgbClr val="FFFF99"/>
            </a:solidFill>
            <a:ln w="9525">
              <a:solidFill>
                <a:srgbClr val="5F5F5F"/>
              </a:solidFill>
              <a:miter lim="800000"/>
              <a:headEnd/>
              <a:tailEnd/>
            </a:ln>
            <a:effectLst>
              <a:outerShdw dist="53882" dir="18900000" algn="ctr" rotWithShape="0">
                <a:schemeClr val="bg2"/>
              </a:outerShdw>
            </a:effectLst>
          </p:spPr>
          <p:txBody>
            <a:bodyPr anchor="ctr"/>
            <a:lstStyle/>
            <a:p>
              <a:pPr marL="190500" indent="-152400" algn="l">
                <a:spcBef>
                  <a:spcPct val="20000"/>
                </a:spcBef>
                <a:defRPr/>
              </a:pPr>
              <a:r>
                <a:rPr lang="fr-FR" sz="1400" dirty="0">
                  <a:solidFill>
                    <a:schemeClr val="tx1"/>
                  </a:solidFill>
                  <a:latin typeface="Calibri" panose="020F0502020204030204" pitchFamily="34" charset="0"/>
                </a:rPr>
                <a:t>Ressources externes</a:t>
              </a:r>
            </a:p>
          </p:txBody>
        </p:sp>
        <p:sp>
          <p:nvSpPr>
            <p:cNvPr id="62504" name="Text Box 10"/>
            <p:cNvSpPr txBox="1">
              <a:spLocks noChangeArrowheads="1"/>
            </p:cNvSpPr>
            <p:nvPr/>
          </p:nvSpPr>
          <p:spPr bwMode="auto">
            <a:xfrm>
              <a:off x="6863720" y="3128963"/>
              <a:ext cx="14779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pPr algn="l"/>
              <a:r>
                <a:rPr lang="fr-FR" altLang="fr-FR" sz="1400" dirty="0">
                  <a:solidFill>
                    <a:schemeClr val="tx1"/>
                  </a:solidFill>
                  <a:latin typeface="Calibri" panose="020F0502020204030204" pitchFamily="34" charset="0"/>
                </a:rPr>
                <a:t>Assurance qualité</a:t>
              </a:r>
            </a:p>
          </p:txBody>
        </p:sp>
        <p:sp>
          <p:nvSpPr>
            <p:cNvPr id="62505" name="Text Box 11"/>
            <p:cNvSpPr txBox="1">
              <a:spLocks noChangeArrowheads="1"/>
            </p:cNvSpPr>
            <p:nvPr/>
          </p:nvSpPr>
          <p:spPr bwMode="auto">
            <a:xfrm>
              <a:off x="6708145" y="4842348"/>
              <a:ext cx="17891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pPr algn="l"/>
              <a:r>
                <a:rPr lang="fr-FR" altLang="fr-FR" sz="1400" dirty="0">
                  <a:solidFill>
                    <a:schemeClr val="tx1"/>
                  </a:solidFill>
                  <a:latin typeface="Calibri" panose="020F0502020204030204" pitchFamily="34" charset="0"/>
                </a:rPr>
                <a:t>Deuxième fournisseur</a:t>
              </a:r>
            </a:p>
          </p:txBody>
        </p:sp>
        <p:pic>
          <p:nvPicPr>
            <p:cNvPr id="62547" name="Picture 83" descr="C:\Users\BertrandS\Downloads\iStock_000011256290_Medium.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91985" y="2048963"/>
              <a:ext cx="1621433" cy="1080000"/>
            </a:xfrm>
            <a:prstGeom prst="rect">
              <a:avLst/>
            </a:prstGeom>
            <a:noFill/>
            <a:extLst>
              <a:ext uri="{909E8E84-426E-40DD-AFC4-6F175D3DCCD1}">
                <a14:hiddenFill xmlns:a14="http://schemas.microsoft.com/office/drawing/2010/main">
                  <a:solidFill>
                    <a:srgbClr val="FFFFFF"/>
                  </a:solidFill>
                </a14:hiddenFill>
              </a:ext>
            </a:extLst>
          </p:spPr>
        </p:pic>
        <p:pic>
          <p:nvPicPr>
            <p:cNvPr id="62563" name="Picture 99" descr="C:\Users\BertrandS\Dropbox\Jeux\00. CONCEPTION DES JEUX\photos\Industrie 41\iStock_000002768295_Medium.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91881" y="3762347"/>
              <a:ext cx="1621641" cy="1080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Groupe 5"/>
          <p:cNvGrpSpPr/>
          <p:nvPr/>
        </p:nvGrpSpPr>
        <p:grpSpPr>
          <a:xfrm>
            <a:off x="4247515" y="1577975"/>
            <a:ext cx="1719263" cy="4902602"/>
            <a:chOff x="4075907" y="1577975"/>
            <a:chExt cx="1719263" cy="4902602"/>
          </a:xfrm>
        </p:grpSpPr>
        <p:sp>
          <p:nvSpPr>
            <p:cNvPr id="192537" name="Text Box 25"/>
            <p:cNvSpPr txBox="1">
              <a:spLocks noChangeArrowheads="1"/>
            </p:cNvSpPr>
            <p:nvPr/>
          </p:nvSpPr>
          <p:spPr bwMode="auto">
            <a:xfrm>
              <a:off x="4075907" y="1577975"/>
              <a:ext cx="1719263" cy="336550"/>
            </a:xfrm>
            <a:prstGeom prst="rect">
              <a:avLst/>
            </a:prstGeom>
            <a:solidFill>
              <a:srgbClr val="FFFF99"/>
            </a:solidFill>
            <a:ln w="9525">
              <a:solidFill>
                <a:srgbClr val="5F5F5F"/>
              </a:solidFill>
              <a:miter lim="800000"/>
              <a:headEnd/>
              <a:tailEnd/>
            </a:ln>
            <a:effectLst>
              <a:outerShdw dist="53882" dir="18900000" algn="ctr" rotWithShape="0">
                <a:schemeClr val="bg2"/>
              </a:outerShdw>
            </a:effectLst>
          </p:spPr>
          <p:txBody>
            <a:bodyPr anchor="ctr"/>
            <a:lstStyle/>
            <a:p>
              <a:pPr marL="190500" indent="-152400" algn="l">
                <a:spcBef>
                  <a:spcPct val="20000"/>
                </a:spcBef>
                <a:defRPr/>
              </a:pPr>
              <a:r>
                <a:rPr lang="fr-FR" sz="1400" dirty="0">
                  <a:solidFill>
                    <a:schemeClr val="tx1"/>
                  </a:solidFill>
                  <a:latin typeface="Calibri" panose="020F0502020204030204" pitchFamily="34" charset="0"/>
                </a:rPr>
                <a:t>Conflit de priorité</a:t>
              </a:r>
            </a:p>
          </p:txBody>
        </p:sp>
        <p:sp>
          <p:nvSpPr>
            <p:cNvPr id="62480" name="Text Box 26"/>
            <p:cNvSpPr txBox="1">
              <a:spLocks noChangeArrowheads="1"/>
            </p:cNvSpPr>
            <p:nvPr/>
          </p:nvSpPr>
          <p:spPr bwMode="auto">
            <a:xfrm>
              <a:off x="4307682" y="3128963"/>
              <a:ext cx="12557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400" dirty="0">
                  <a:solidFill>
                    <a:schemeClr val="tx1"/>
                  </a:solidFill>
                  <a:latin typeface="Calibri" panose="020F0502020204030204" pitchFamily="34" charset="0"/>
                </a:rPr>
                <a:t>Planification</a:t>
              </a:r>
              <a:br>
                <a:rPr lang="fr-FR" altLang="fr-FR" sz="1400" dirty="0">
                  <a:solidFill>
                    <a:schemeClr val="tx1"/>
                  </a:solidFill>
                  <a:latin typeface="Calibri" panose="020F0502020204030204" pitchFamily="34" charset="0"/>
                </a:rPr>
              </a:br>
              <a:r>
                <a:rPr lang="fr-FR" altLang="fr-FR" sz="1400" dirty="0">
                  <a:solidFill>
                    <a:schemeClr val="tx1"/>
                  </a:solidFill>
                  <a:latin typeface="Calibri" panose="020F0502020204030204" pitchFamily="34" charset="0"/>
                </a:rPr>
                <a:t>des ressources</a:t>
              </a:r>
            </a:p>
          </p:txBody>
        </p:sp>
        <p:sp>
          <p:nvSpPr>
            <p:cNvPr id="62482" name="Text Box 38"/>
            <p:cNvSpPr txBox="1">
              <a:spLocks noChangeArrowheads="1"/>
            </p:cNvSpPr>
            <p:nvPr/>
          </p:nvSpPr>
          <p:spPr bwMode="auto">
            <a:xfrm>
              <a:off x="4154488" y="5956702"/>
              <a:ext cx="15621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400" dirty="0">
                  <a:solidFill>
                    <a:schemeClr val="tx1"/>
                  </a:solidFill>
                  <a:latin typeface="Calibri" panose="020F0502020204030204" pitchFamily="34" charset="0"/>
                </a:rPr>
                <a:t>Surveillance du </a:t>
              </a:r>
              <a:br>
                <a:rPr lang="fr-FR" altLang="fr-FR" sz="1400" dirty="0">
                  <a:solidFill>
                    <a:schemeClr val="tx1"/>
                  </a:solidFill>
                  <a:latin typeface="Calibri" panose="020F0502020204030204" pitchFamily="34" charset="0"/>
                </a:rPr>
              </a:br>
              <a:r>
                <a:rPr lang="fr-FR" altLang="fr-FR" sz="1400" dirty="0">
                  <a:solidFill>
                    <a:schemeClr val="tx1"/>
                  </a:solidFill>
                  <a:latin typeface="Calibri" panose="020F0502020204030204" pitchFamily="34" charset="0"/>
                </a:rPr>
                <a:t>Comité de Pilotage</a:t>
              </a:r>
            </a:p>
          </p:txBody>
        </p:sp>
        <p:pic>
          <p:nvPicPr>
            <p:cNvPr id="62540" name="Picture 76" descr="C:\Users\BertrandS\Desktop\Nouveau dossier\iStock_000030545976_Medium.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25299" y="2048963"/>
              <a:ext cx="1620478" cy="1080000"/>
            </a:xfrm>
            <a:prstGeom prst="rect">
              <a:avLst/>
            </a:prstGeom>
            <a:noFill/>
            <a:extLst>
              <a:ext uri="{909E8E84-426E-40DD-AFC4-6F175D3DCCD1}">
                <a14:hiddenFill xmlns:a14="http://schemas.microsoft.com/office/drawing/2010/main">
                  <a:solidFill>
                    <a:srgbClr val="FFFFFF"/>
                  </a:solidFill>
                </a14:hiddenFill>
              </a:ext>
            </a:extLst>
          </p:spPr>
        </p:pic>
        <p:pic>
          <p:nvPicPr>
            <p:cNvPr id="62566" name="Picture 102" descr="C:\Users\BertrandS\Dropbox\Jeux\00. CONCEPTION DES JEUX\photos\Réunions 17\iStock_000026882743_Medium.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187411" y="3762348"/>
              <a:ext cx="1496253" cy="218693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 name="Groupe 4"/>
          <p:cNvGrpSpPr/>
          <p:nvPr/>
        </p:nvGrpSpPr>
        <p:grpSpPr>
          <a:xfrm>
            <a:off x="381893" y="1577975"/>
            <a:ext cx="3333546" cy="4002799"/>
            <a:chOff x="210285" y="1577975"/>
            <a:chExt cx="3333546" cy="4002799"/>
          </a:xfrm>
        </p:grpSpPr>
        <p:sp>
          <p:nvSpPr>
            <p:cNvPr id="192527" name="Text Box 15"/>
            <p:cNvSpPr txBox="1">
              <a:spLocks noChangeArrowheads="1"/>
            </p:cNvSpPr>
            <p:nvPr/>
          </p:nvSpPr>
          <p:spPr bwMode="auto">
            <a:xfrm>
              <a:off x="1093788" y="1577975"/>
              <a:ext cx="2035175" cy="336550"/>
            </a:xfrm>
            <a:prstGeom prst="rect">
              <a:avLst/>
            </a:prstGeom>
            <a:solidFill>
              <a:srgbClr val="FFFF99"/>
            </a:solidFill>
            <a:ln w="9525">
              <a:solidFill>
                <a:srgbClr val="5F5F5F"/>
              </a:solidFill>
              <a:miter lim="800000"/>
              <a:headEnd/>
              <a:tailEnd/>
            </a:ln>
            <a:effectLst>
              <a:outerShdw dist="53882" dir="18900000" algn="ctr" rotWithShape="0">
                <a:schemeClr val="bg2"/>
              </a:outerShdw>
            </a:effectLst>
          </p:spPr>
          <p:txBody>
            <a:bodyPr anchor="ctr"/>
            <a:lstStyle/>
            <a:p>
              <a:pPr marL="190500" indent="-152400" algn="l">
                <a:spcBef>
                  <a:spcPct val="20000"/>
                </a:spcBef>
                <a:defRPr/>
              </a:pPr>
              <a:r>
                <a:rPr lang="fr-FR" sz="1400" dirty="0">
                  <a:solidFill>
                    <a:schemeClr val="tx1"/>
                  </a:solidFill>
                  <a:latin typeface="Calibri" panose="020F0502020204030204" pitchFamily="34" charset="0"/>
                </a:rPr>
                <a:t>Ressources internes</a:t>
              </a:r>
            </a:p>
          </p:txBody>
        </p:sp>
        <p:sp>
          <p:nvSpPr>
            <p:cNvPr id="62495" name="Text Box 16"/>
            <p:cNvSpPr txBox="1">
              <a:spLocks noChangeArrowheads="1"/>
            </p:cNvSpPr>
            <p:nvPr/>
          </p:nvSpPr>
          <p:spPr bwMode="auto">
            <a:xfrm>
              <a:off x="2050967" y="3128963"/>
              <a:ext cx="13652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400" dirty="0">
                  <a:solidFill>
                    <a:schemeClr val="tx1"/>
                  </a:solidFill>
                  <a:latin typeface="Calibri" panose="020F0502020204030204" pitchFamily="34" charset="0"/>
                </a:rPr>
                <a:t>Heures </a:t>
              </a:r>
              <a:r>
                <a:rPr lang="fr-FR" altLang="fr-FR" sz="1400" dirty="0" err="1">
                  <a:solidFill>
                    <a:schemeClr val="tx1"/>
                  </a:solidFill>
                  <a:latin typeface="Calibri" panose="020F0502020204030204" pitchFamily="34" charset="0"/>
                </a:rPr>
                <a:t>supp</a:t>
              </a:r>
              <a:r>
                <a:rPr lang="fr-FR" altLang="fr-FR" sz="1400" dirty="0">
                  <a:solidFill>
                    <a:schemeClr val="tx1"/>
                  </a:solidFill>
                  <a:latin typeface="Calibri" panose="020F0502020204030204" pitchFamily="34" charset="0"/>
                </a:rPr>
                <a:t>.</a:t>
              </a:r>
            </a:p>
          </p:txBody>
        </p:sp>
        <p:sp>
          <p:nvSpPr>
            <p:cNvPr id="62496" name="Text Box 17"/>
            <p:cNvSpPr txBox="1">
              <a:spLocks noChangeArrowheads="1"/>
            </p:cNvSpPr>
            <p:nvPr/>
          </p:nvSpPr>
          <p:spPr bwMode="auto">
            <a:xfrm>
              <a:off x="393720" y="3128963"/>
              <a:ext cx="12541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400" dirty="0">
                  <a:solidFill>
                    <a:schemeClr val="tx1"/>
                  </a:solidFill>
                  <a:latin typeface="Calibri" panose="020F0502020204030204" pitchFamily="34" charset="0"/>
                </a:rPr>
                <a:t>Sous-traitance</a:t>
              </a:r>
            </a:p>
            <a:p>
              <a:r>
                <a:rPr lang="fr-FR" altLang="fr-FR" sz="1400" dirty="0">
                  <a:solidFill>
                    <a:schemeClr val="tx1"/>
                  </a:solidFill>
                  <a:latin typeface="Calibri" panose="020F0502020204030204" pitchFamily="34" charset="0"/>
                </a:rPr>
                <a:t>et intérimaires</a:t>
              </a:r>
            </a:p>
          </p:txBody>
        </p:sp>
        <p:sp>
          <p:nvSpPr>
            <p:cNvPr id="62497" name="Text Box 18"/>
            <p:cNvSpPr txBox="1">
              <a:spLocks noChangeArrowheads="1"/>
            </p:cNvSpPr>
            <p:nvPr/>
          </p:nvSpPr>
          <p:spPr bwMode="auto">
            <a:xfrm>
              <a:off x="1982705" y="4842110"/>
              <a:ext cx="150177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pPr algn="l"/>
              <a:r>
                <a:rPr lang="fr-FR" altLang="fr-FR" sz="1400" dirty="0">
                  <a:solidFill>
                    <a:schemeClr val="tx1"/>
                  </a:solidFill>
                  <a:latin typeface="Calibri" panose="020F0502020204030204" pitchFamily="34" charset="0"/>
                </a:rPr>
                <a:t>- Transfert entre </a:t>
              </a:r>
              <a:br>
                <a:rPr lang="fr-FR" altLang="fr-FR" sz="1400" dirty="0">
                  <a:solidFill>
                    <a:schemeClr val="tx1"/>
                  </a:solidFill>
                  <a:latin typeface="Calibri" panose="020F0502020204030204" pitchFamily="34" charset="0"/>
                </a:rPr>
              </a:br>
              <a:r>
                <a:rPr lang="fr-FR" altLang="fr-FR" sz="1400" dirty="0">
                  <a:solidFill>
                    <a:schemeClr val="tx1"/>
                  </a:solidFill>
                  <a:latin typeface="Calibri" panose="020F0502020204030204" pitchFamily="34" charset="0"/>
                </a:rPr>
                <a:t>   services</a:t>
              </a:r>
            </a:p>
            <a:p>
              <a:pPr algn="l"/>
              <a:r>
                <a:rPr lang="fr-FR" altLang="fr-FR" sz="1400" dirty="0">
                  <a:solidFill>
                    <a:schemeClr val="tx1"/>
                  </a:solidFill>
                  <a:latin typeface="Calibri" panose="020F0502020204030204" pitchFamily="34" charset="0"/>
                </a:rPr>
                <a:t>- Polyvalence</a:t>
              </a:r>
            </a:p>
          </p:txBody>
        </p:sp>
        <p:sp>
          <p:nvSpPr>
            <p:cNvPr id="62501" name="Text Box 22"/>
            <p:cNvSpPr txBox="1">
              <a:spLocks noChangeArrowheads="1"/>
            </p:cNvSpPr>
            <p:nvPr/>
          </p:nvSpPr>
          <p:spPr bwMode="auto">
            <a:xfrm>
              <a:off x="447695" y="4842348"/>
              <a:ext cx="11461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400" dirty="0">
                  <a:solidFill>
                    <a:schemeClr val="tx1"/>
                  </a:solidFill>
                  <a:latin typeface="Calibri" panose="020F0502020204030204" pitchFamily="34" charset="0"/>
                </a:rPr>
                <a:t>Fiabilité des</a:t>
              </a:r>
            </a:p>
            <a:p>
              <a:r>
                <a:rPr lang="fr-FR" altLang="fr-FR" sz="1400" dirty="0">
                  <a:solidFill>
                    <a:schemeClr val="tx1"/>
                  </a:solidFill>
                  <a:latin typeface="Calibri" panose="020F0502020204030204" pitchFamily="34" charset="0"/>
                </a:rPr>
                <a:t>équipements</a:t>
              </a:r>
            </a:p>
          </p:txBody>
        </p:sp>
        <p:pic>
          <p:nvPicPr>
            <p:cNvPr id="62564" name="Picture 100" descr="C:\Users\BertrandS\Dropbox\Jeux\00. CONCEPTION DES JEUX\photos\Industrie 41\iStock_000008052037_Medium.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10384" y="3762347"/>
              <a:ext cx="1620796" cy="1080000"/>
            </a:xfrm>
            <a:prstGeom prst="rect">
              <a:avLst/>
            </a:prstGeom>
            <a:noFill/>
            <a:extLst>
              <a:ext uri="{909E8E84-426E-40DD-AFC4-6F175D3DCCD1}">
                <a14:hiddenFill xmlns:a14="http://schemas.microsoft.com/office/drawing/2010/main">
                  <a:solidFill>
                    <a:srgbClr val="FFFFFF"/>
                  </a:solidFill>
                </a14:hiddenFill>
              </a:ext>
            </a:extLst>
          </p:spPr>
        </p:pic>
        <p:pic>
          <p:nvPicPr>
            <p:cNvPr id="62565" name="Picture 101" descr="C:\Users\BertrandS\Dropbox\Jeux\00. CONCEPTION DES JEUX\photos\Industrie 41\iStock_000007559710_Medium.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10285" y="2048963"/>
              <a:ext cx="1620994" cy="1080000"/>
            </a:xfrm>
            <a:prstGeom prst="rect">
              <a:avLst/>
            </a:prstGeom>
            <a:noFill/>
            <a:extLst>
              <a:ext uri="{909E8E84-426E-40DD-AFC4-6F175D3DCCD1}">
                <a14:hiddenFill xmlns:a14="http://schemas.microsoft.com/office/drawing/2010/main">
                  <a:solidFill>
                    <a:srgbClr val="FFFFFF"/>
                  </a:solidFill>
                </a14:hiddenFill>
              </a:ext>
            </a:extLst>
          </p:spPr>
        </p:pic>
        <p:pic>
          <p:nvPicPr>
            <p:cNvPr id="62567" name="Picture 103" descr="C:\Users\BertrandS\Dropbox\Jeux\00. CONCEPTION DES JEUX\photos\Réunions 17\iStock_000027423155_Medium.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923354" y="3762348"/>
              <a:ext cx="1620477" cy="1080000"/>
            </a:xfrm>
            <a:prstGeom prst="rect">
              <a:avLst/>
            </a:prstGeom>
            <a:noFill/>
            <a:extLst>
              <a:ext uri="{909E8E84-426E-40DD-AFC4-6F175D3DCCD1}">
                <a14:hiddenFill xmlns:a14="http://schemas.microsoft.com/office/drawing/2010/main">
                  <a:solidFill>
                    <a:srgbClr val="FFFFFF"/>
                  </a:solidFill>
                </a14:hiddenFill>
              </a:ext>
            </a:extLst>
          </p:spPr>
        </p:pic>
        <p:pic>
          <p:nvPicPr>
            <p:cNvPr id="62568" name="Picture 104" descr="C:\Users\BertrandS\Dropbox\Jeux\00. CONCEPTION DES JEUX\photos\Bureau Une Femme 29\iStock_000008473770_Medium.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058138" y="2048963"/>
              <a:ext cx="1350908" cy="1080000"/>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762000" y="2451100"/>
            <a:ext cx="7823200" cy="1333500"/>
          </a:xfrm>
          <a:ln>
            <a:solidFill>
              <a:schemeClr val="bg2"/>
            </a:solidFill>
          </a:ln>
        </p:spPr>
        <p:txBody>
          <a:bodyPr/>
          <a:lstStyle/>
          <a:p>
            <a:r>
              <a:rPr lang="fr-FR" altLang="fr-FR" b="0">
                <a:effectLst/>
              </a:rPr>
              <a:t>11. Résolution de problèmes</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93" name="Rectangle 9"/>
          <p:cNvSpPr>
            <a:spLocks noGrp="1" noChangeArrowheads="1"/>
          </p:cNvSpPr>
          <p:nvPr>
            <p:ph type="title"/>
          </p:nvPr>
        </p:nvSpPr>
        <p:spPr>
          <a:xfrm>
            <a:off x="2587625" y="241300"/>
            <a:ext cx="4689475" cy="444500"/>
          </a:xfrm>
        </p:spPr>
        <p:txBody>
          <a:bodyPr/>
          <a:lstStyle/>
          <a:p>
            <a:pPr>
              <a:defRPr/>
            </a:pPr>
            <a:r>
              <a:rPr lang="fr-FR" sz="2800"/>
              <a:t>1. Poser le problème</a:t>
            </a:r>
          </a:p>
        </p:txBody>
      </p:sp>
      <p:grpSp>
        <p:nvGrpSpPr>
          <p:cNvPr id="2" name="Group 33"/>
          <p:cNvGrpSpPr>
            <a:grpSpLocks/>
          </p:cNvGrpSpPr>
          <p:nvPr/>
        </p:nvGrpSpPr>
        <p:grpSpPr bwMode="auto">
          <a:xfrm>
            <a:off x="3886200" y="4064000"/>
            <a:ext cx="5008563" cy="1498600"/>
            <a:chOff x="2448" y="2560"/>
            <a:chExt cx="3155" cy="944"/>
          </a:xfrm>
        </p:grpSpPr>
        <p:sp>
          <p:nvSpPr>
            <p:cNvPr id="63542" name="AutoShape 34"/>
            <p:cNvSpPr>
              <a:spLocks/>
            </p:cNvSpPr>
            <p:nvPr/>
          </p:nvSpPr>
          <p:spPr bwMode="auto">
            <a:xfrm>
              <a:off x="3876" y="2577"/>
              <a:ext cx="1727" cy="460"/>
            </a:xfrm>
            <a:prstGeom prst="borderCallout1">
              <a:avLst>
                <a:gd name="adj1" fmla="val 15653"/>
                <a:gd name="adj2" fmla="val -2778"/>
                <a:gd name="adj3" fmla="val 55218"/>
                <a:gd name="adj4" fmla="val -30343"/>
              </a:avLst>
            </a:prstGeom>
            <a:noFill/>
            <a:ln w="9525">
              <a:solidFill>
                <a:schemeClr val="bg2"/>
              </a:solidFill>
              <a:miter lim="800000"/>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400" dirty="0">
                  <a:solidFill>
                    <a:schemeClr val="tx2"/>
                  </a:solidFill>
                  <a:latin typeface="Calibri" panose="020F0502020204030204" pitchFamily="34" charset="0"/>
                </a:rPr>
                <a:t>Liste des problèmes à résoudre,</a:t>
              </a:r>
            </a:p>
            <a:p>
              <a:r>
                <a:rPr lang="fr-FR" altLang="fr-FR" sz="1400" dirty="0">
                  <a:solidFill>
                    <a:schemeClr val="tx2"/>
                  </a:solidFill>
                  <a:latin typeface="Calibri" panose="020F0502020204030204" pitchFamily="34" charset="0"/>
                </a:rPr>
                <a:t>liste des points bloquants, </a:t>
              </a:r>
              <a:br>
                <a:rPr lang="fr-FR" altLang="fr-FR" sz="1400" dirty="0">
                  <a:solidFill>
                    <a:schemeClr val="tx2"/>
                  </a:solidFill>
                  <a:latin typeface="Calibri" panose="020F0502020204030204" pitchFamily="34" charset="0"/>
                </a:rPr>
              </a:br>
              <a:r>
                <a:rPr lang="fr-FR" altLang="fr-FR" sz="1400" dirty="0">
                  <a:solidFill>
                    <a:schemeClr val="tx2"/>
                  </a:solidFill>
                  <a:latin typeface="Calibri" panose="020F0502020204030204" pitchFamily="34" charset="0"/>
                </a:rPr>
                <a:t>liste des risques.</a:t>
              </a:r>
            </a:p>
          </p:txBody>
        </p:sp>
        <p:grpSp>
          <p:nvGrpSpPr>
            <p:cNvPr id="63543" name="Group 35"/>
            <p:cNvGrpSpPr>
              <a:grpSpLocks/>
            </p:cNvGrpSpPr>
            <p:nvPr/>
          </p:nvGrpSpPr>
          <p:grpSpPr bwMode="auto">
            <a:xfrm>
              <a:off x="2448" y="2560"/>
              <a:ext cx="888" cy="944"/>
              <a:chOff x="3624" y="2280"/>
              <a:chExt cx="888" cy="944"/>
            </a:xfrm>
          </p:grpSpPr>
          <p:sp>
            <p:nvSpPr>
              <p:cNvPr id="63544" name="Rectangle 36"/>
              <p:cNvSpPr>
                <a:spLocks noChangeArrowheads="1"/>
              </p:cNvSpPr>
              <p:nvPr/>
            </p:nvSpPr>
            <p:spPr bwMode="auto">
              <a:xfrm>
                <a:off x="3624" y="2280"/>
                <a:ext cx="888" cy="944"/>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dirty="0">
                  <a:latin typeface="Calibri" panose="020F0502020204030204" pitchFamily="34" charset="0"/>
                </a:endParaRPr>
              </a:p>
            </p:txBody>
          </p:sp>
          <p:sp>
            <p:nvSpPr>
              <p:cNvPr id="63545" name="Line 37"/>
              <p:cNvSpPr>
                <a:spLocks noChangeShapeType="1"/>
              </p:cNvSpPr>
              <p:nvPr/>
            </p:nvSpPr>
            <p:spPr bwMode="auto">
              <a:xfrm>
                <a:off x="3624" y="2547"/>
                <a:ext cx="888"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fr-FR" dirty="0">
                  <a:latin typeface="Calibri" panose="020F0502020204030204" pitchFamily="34" charset="0"/>
                </a:endParaRPr>
              </a:p>
            </p:txBody>
          </p:sp>
          <p:sp>
            <p:nvSpPr>
              <p:cNvPr id="63546" name="Line 38"/>
              <p:cNvSpPr>
                <a:spLocks noChangeShapeType="1"/>
              </p:cNvSpPr>
              <p:nvPr/>
            </p:nvSpPr>
            <p:spPr bwMode="auto">
              <a:xfrm>
                <a:off x="3624" y="2480"/>
                <a:ext cx="888"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fr-FR" dirty="0">
                  <a:latin typeface="Calibri" panose="020F0502020204030204" pitchFamily="34" charset="0"/>
                </a:endParaRPr>
              </a:p>
            </p:txBody>
          </p:sp>
          <p:sp>
            <p:nvSpPr>
              <p:cNvPr id="63547" name="Line 39"/>
              <p:cNvSpPr>
                <a:spLocks noChangeShapeType="1"/>
              </p:cNvSpPr>
              <p:nvPr/>
            </p:nvSpPr>
            <p:spPr bwMode="auto">
              <a:xfrm>
                <a:off x="3624" y="2681"/>
                <a:ext cx="888"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fr-FR" dirty="0">
                  <a:latin typeface="Calibri" panose="020F0502020204030204" pitchFamily="34" charset="0"/>
                </a:endParaRPr>
              </a:p>
            </p:txBody>
          </p:sp>
          <p:sp>
            <p:nvSpPr>
              <p:cNvPr id="63548" name="Line 40"/>
              <p:cNvSpPr>
                <a:spLocks noChangeShapeType="1"/>
              </p:cNvSpPr>
              <p:nvPr/>
            </p:nvSpPr>
            <p:spPr bwMode="auto">
              <a:xfrm>
                <a:off x="3624" y="2614"/>
                <a:ext cx="888"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fr-FR" dirty="0">
                  <a:latin typeface="Calibri" panose="020F0502020204030204" pitchFamily="34" charset="0"/>
                </a:endParaRPr>
              </a:p>
            </p:txBody>
          </p:sp>
          <p:sp>
            <p:nvSpPr>
              <p:cNvPr id="63549" name="Line 41"/>
              <p:cNvSpPr>
                <a:spLocks noChangeShapeType="1"/>
              </p:cNvSpPr>
              <p:nvPr/>
            </p:nvSpPr>
            <p:spPr bwMode="auto">
              <a:xfrm>
                <a:off x="3624" y="2816"/>
                <a:ext cx="888"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fr-FR" dirty="0">
                  <a:latin typeface="Calibri" panose="020F0502020204030204" pitchFamily="34" charset="0"/>
                </a:endParaRPr>
              </a:p>
            </p:txBody>
          </p:sp>
          <p:sp>
            <p:nvSpPr>
              <p:cNvPr id="63550" name="Line 42"/>
              <p:cNvSpPr>
                <a:spLocks noChangeShapeType="1"/>
              </p:cNvSpPr>
              <p:nvPr/>
            </p:nvSpPr>
            <p:spPr bwMode="auto">
              <a:xfrm>
                <a:off x="3624" y="2748"/>
                <a:ext cx="888"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fr-FR" dirty="0">
                  <a:latin typeface="Calibri" panose="020F0502020204030204" pitchFamily="34" charset="0"/>
                </a:endParaRPr>
              </a:p>
            </p:txBody>
          </p:sp>
          <p:sp>
            <p:nvSpPr>
              <p:cNvPr id="63551" name="Line 43"/>
              <p:cNvSpPr>
                <a:spLocks noChangeShapeType="1"/>
              </p:cNvSpPr>
              <p:nvPr/>
            </p:nvSpPr>
            <p:spPr bwMode="auto">
              <a:xfrm>
                <a:off x="3624" y="2950"/>
                <a:ext cx="888"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fr-FR" dirty="0">
                  <a:latin typeface="Calibri" panose="020F0502020204030204" pitchFamily="34" charset="0"/>
                </a:endParaRPr>
              </a:p>
            </p:txBody>
          </p:sp>
          <p:sp>
            <p:nvSpPr>
              <p:cNvPr id="63552" name="Line 44"/>
              <p:cNvSpPr>
                <a:spLocks noChangeShapeType="1"/>
              </p:cNvSpPr>
              <p:nvPr/>
            </p:nvSpPr>
            <p:spPr bwMode="auto">
              <a:xfrm>
                <a:off x="3624" y="2883"/>
                <a:ext cx="888"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fr-FR" dirty="0">
                  <a:latin typeface="Calibri" panose="020F0502020204030204" pitchFamily="34" charset="0"/>
                </a:endParaRPr>
              </a:p>
            </p:txBody>
          </p:sp>
          <p:sp>
            <p:nvSpPr>
              <p:cNvPr id="63553" name="Line 45"/>
              <p:cNvSpPr>
                <a:spLocks noChangeShapeType="1"/>
              </p:cNvSpPr>
              <p:nvPr/>
            </p:nvSpPr>
            <p:spPr bwMode="auto">
              <a:xfrm>
                <a:off x="3624" y="3017"/>
                <a:ext cx="888"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fr-FR" dirty="0">
                  <a:latin typeface="Calibri" panose="020F0502020204030204" pitchFamily="34" charset="0"/>
                </a:endParaRPr>
              </a:p>
            </p:txBody>
          </p:sp>
          <p:sp>
            <p:nvSpPr>
              <p:cNvPr id="63554" name="Line 46"/>
              <p:cNvSpPr>
                <a:spLocks noChangeShapeType="1"/>
              </p:cNvSpPr>
              <p:nvPr/>
            </p:nvSpPr>
            <p:spPr bwMode="auto">
              <a:xfrm>
                <a:off x="3624" y="3084"/>
                <a:ext cx="888"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fr-FR" dirty="0">
                  <a:latin typeface="Calibri" panose="020F0502020204030204" pitchFamily="34" charset="0"/>
                </a:endParaRPr>
              </a:p>
            </p:txBody>
          </p:sp>
          <p:sp>
            <p:nvSpPr>
              <p:cNvPr id="63555" name="Line 47"/>
              <p:cNvSpPr>
                <a:spLocks noChangeShapeType="1"/>
              </p:cNvSpPr>
              <p:nvPr/>
            </p:nvSpPr>
            <p:spPr bwMode="auto">
              <a:xfrm>
                <a:off x="3624" y="3152"/>
                <a:ext cx="888"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fr-FR" dirty="0">
                  <a:latin typeface="Calibri" panose="020F0502020204030204" pitchFamily="34" charset="0"/>
                </a:endParaRPr>
              </a:p>
            </p:txBody>
          </p:sp>
          <p:sp>
            <p:nvSpPr>
              <p:cNvPr id="63556" name="Rectangle 48"/>
              <p:cNvSpPr>
                <a:spLocks noChangeArrowheads="1"/>
              </p:cNvSpPr>
              <p:nvPr/>
            </p:nvSpPr>
            <p:spPr bwMode="auto">
              <a:xfrm>
                <a:off x="3624" y="2280"/>
                <a:ext cx="888" cy="127"/>
              </a:xfrm>
              <a:prstGeom prst="rect">
                <a:avLst/>
              </a:prstGeom>
              <a:solidFill>
                <a:srgbClr val="CC3300"/>
              </a:solidFill>
              <a:ln w="9525">
                <a:solidFill>
                  <a:schemeClr val="bg2"/>
                </a:solidFill>
                <a:miter lim="800000"/>
                <a:headEnd/>
                <a:tailEnd/>
              </a:ln>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400" b="1" dirty="0">
                    <a:solidFill>
                      <a:schemeClr val="bg1"/>
                    </a:solidFill>
                    <a:latin typeface="Calibri" panose="020F0502020204030204" pitchFamily="34" charset="0"/>
                  </a:rPr>
                  <a:t>Problèmes</a:t>
                </a:r>
                <a:endParaRPr lang="fr-FR" altLang="fr-FR" sz="1400" dirty="0">
                  <a:solidFill>
                    <a:schemeClr val="tx1"/>
                  </a:solidFill>
                  <a:latin typeface="Calibri" panose="020F0502020204030204" pitchFamily="34" charset="0"/>
                </a:endParaRPr>
              </a:p>
            </p:txBody>
          </p:sp>
        </p:grpSp>
      </p:grpSp>
      <p:grpSp>
        <p:nvGrpSpPr>
          <p:cNvPr id="4" name="Group 49"/>
          <p:cNvGrpSpPr>
            <a:grpSpLocks/>
          </p:cNvGrpSpPr>
          <p:nvPr/>
        </p:nvGrpSpPr>
        <p:grpSpPr bwMode="auto">
          <a:xfrm>
            <a:off x="3581400" y="1550988"/>
            <a:ext cx="5249863" cy="1049337"/>
            <a:chOff x="2256" y="977"/>
            <a:chExt cx="3307" cy="661"/>
          </a:xfrm>
        </p:grpSpPr>
        <p:grpSp>
          <p:nvGrpSpPr>
            <p:cNvPr id="63528" name="Group 50"/>
            <p:cNvGrpSpPr>
              <a:grpSpLocks/>
            </p:cNvGrpSpPr>
            <p:nvPr/>
          </p:nvGrpSpPr>
          <p:grpSpPr bwMode="auto">
            <a:xfrm>
              <a:off x="2256" y="1024"/>
              <a:ext cx="1268" cy="614"/>
              <a:chOff x="3712" y="824"/>
              <a:chExt cx="1268" cy="614"/>
            </a:xfrm>
          </p:grpSpPr>
          <p:sp>
            <p:nvSpPr>
              <p:cNvPr id="63530" name="Rectangle 51"/>
              <p:cNvSpPr>
                <a:spLocks noChangeArrowheads="1"/>
              </p:cNvSpPr>
              <p:nvPr/>
            </p:nvSpPr>
            <p:spPr bwMode="auto">
              <a:xfrm>
                <a:off x="3712" y="824"/>
                <a:ext cx="1264" cy="614"/>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dirty="0">
                  <a:latin typeface="Calibri" panose="020F0502020204030204" pitchFamily="34" charset="0"/>
                </a:endParaRPr>
              </a:p>
            </p:txBody>
          </p:sp>
          <p:sp>
            <p:nvSpPr>
              <p:cNvPr id="63531" name="Line 52"/>
              <p:cNvSpPr>
                <a:spLocks noChangeShapeType="1"/>
              </p:cNvSpPr>
              <p:nvPr/>
            </p:nvSpPr>
            <p:spPr bwMode="auto">
              <a:xfrm>
                <a:off x="4016" y="828"/>
                <a:ext cx="0" cy="608"/>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fr-FR" dirty="0">
                  <a:latin typeface="Calibri" panose="020F0502020204030204" pitchFamily="34" charset="0"/>
                </a:endParaRPr>
              </a:p>
            </p:txBody>
          </p:sp>
          <p:sp>
            <p:nvSpPr>
              <p:cNvPr id="63532" name="Line 53"/>
              <p:cNvSpPr>
                <a:spLocks noChangeShapeType="1"/>
              </p:cNvSpPr>
              <p:nvPr/>
            </p:nvSpPr>
            <p:spPr bwMode="auto">
              <a:xfrm>
                <a:off x="4209" y="828"/>
                <a:ext cx="0" cy="608"/>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fr-FR" dirty="0">
                  <a:latin typeface="Calibri" panose="020F0502020204030204" pitchFamily="34" charset="0"/>
                </a:endParaRPr>
              </a:p>
            </p:txBody>
          </p:sp>
          <p:sp>
            <p:nvSpPr>
              <p:cNvPr id="63533" name="Line 54"/>
              <p:cNvSpPr>
                <a:spLocks noChangeShapeType="1"/>
              </p:cNvSpPr>
              <p:nvPr/>
            </p:nvSpPr>
            <p:spPr bwMode="auto">
              <a:xfrm>
                <a:off x="4402" y="828"/>
                <a:ext cx="0" cy="608"/>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fr-FR" dirty="0">
                  <a:latin typeface="Calibri" panose="020F0502020204030204" pitchFamily="34" charset="0"/>
                </a:endParaRPr>
              </a:p>
            </p:txBody>
          </p:sp>
          <p:sp>
            <p:nvSpPr>
              <p:cNvPr id="63534" name="Line 55"/>
              <p:cNvSpPr>
                <a:spLocks noChangeShapeType="1"/>
              </p:cNvSpPr>
              <p:nvPr/>
            </p:nvSpPr>
            <p:spPr bwMode="auto">
              <a:xfrm>
                <a:off x="4595" y="828"/>
                <a:ext cx="0" cy="608"/>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fr-FR" dirty="0">
                  <a:latin typeface="Calibri" panose="020F0502020204030204" pitchFamily="34" charset="0"/>
                </a:endParaRPr>
              </a:p>
            </p:txBody>
          </p:sp>
          <p:sp>
            <p:nvSpPr>
              <p:cNvPr id="63535" name="Line 56"/>
              <p:cNvSpPr>
                <a:spLocks noChangeShapeType="1"/>
              </p:cNvSpPr>
              <p:nvPr/>
            </p:nvSpPr>
            <p:spPr bwMode="auto">
              <a:xfrm>
                <a:off x="4788" y="828"/>
                <a:ext cx="0" cy="608"/>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fr-FR" dirty="0">
                  <a:latin typeface="Calibri" panose="020F0502020204030204" pitchFamily="34" charset="0"/>
                </a:endParaRPr>
              </a:p>
            </p:txBody>
          </p:sp>
          <p:sp>
            <p:nvSpPr>
              <p:cNvPr id="63536" name="Rectangle 57"/>
              <p:cNvSpPr>
                <a:spLocks noChangeArrowheads="1"/>
              </p:cNvSpPr>
              <p:nvPr/>
            </p:nvSpPr>
            <p:spPr bwMode="auto">
              <a:xfrm>
                <a:off x="3712" y="824"/>
                <a:ext cx="1264" cy="139"/>
              </a:xfrm>
              <a:prstGeom prst="rect">
                <a:avLst/>
              </a:prstGeom>
              <a:solidFill>
                <a:srgbClr val="CC3300"/>
              </a:solidFill>
              <a:ln w="9525">
                <a:solidFill>
                  <a:schemeClr val="bg2"/>
                </a:solidFill>
                <a:miter lim="800000"/>
                <a:headEnd/>
                <a:tailEnd/>
              </a:ln>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400" b="1" dirty="0">
                    <a:solidFill>
                      <a:schemeClr val="bg1"/>
                    </a:solidFill>
                    <a:latin typeface="Calibri" panose="020F0502020204030204" pitchFamily="34" charset="0"/>
                  </a:rPr>
                  <a:t>Fiche de relevé</a:t>
                </a:r>
                <a:endParaRPr lang="fr-FR" altLang="fr-FR" sz="1400" dirty="0">
                  <a:solidFill>
                    <a:schemeClr val="tx1"/>
                  </a:solidFill>
                  <a:latin typeface="Calibri" panose="020F0502020204030204" pitchFamily="34" charset="0"/>
                </a:endParaRPr>
              </a:p>
            </p:txBody>
          </p:sp>
          <p:sp>
            <p:nvSpPr>
              <p:cNvPr id="63537" name="Line 58"/>
              <p:cNvSpPr>
                <a:spLocks noChangeShapeType="1"/>
              </p:cNvSpPr>
              <p:nvPr/>
            </p:nvSpPr>
            <p:spPr bwMode="auto">
              <a:xfrm>
                <a:off x="3716" y="1043"/>
                <a:ext cx="1264"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fr-FR" dirty="0">
                  <a:latin typeface="Calibri" panose="020F0502020204030204" pitchFamily="34" charset="0"/>
                </a:endParaRPr>
              </a:p>
            </p:txBody>
          </p:sp>
          <p:sp>
            <p:nvSpPr>
              <p:cNvPr id="63538" name="Line 59"/>
              <p:cNvSpPr>
                <a:spLocks noChangeShapeType="1"/>
              </p:cNvSpPr>
              <p:nvPr/>
            </p:nvSpPr>
            <p:spPr bwMode="auto">
              <a:xfrm>
                <a:off x="3716" y="1129"/>
                <a:ext cx="1264"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fr-FR" dirty="0">
                  <a:latin typeface="Calibri" panose="020F0502020204030204" pitchFamily="34" charset="0"/>
                </a:endParaRPr>
              </a:p>
            </p:txBody>
          </p:sp>
          <p:sp>
            <p:nvSpPr>
              <p:cNvPr id="63539" name="Line 60"/>
              <p:cNvSpPr>
                <a:spLocks noChangeShapeType="1"/>
              </p:cNvSpPr>
              <p:nvPr/>
            </p:nvSpPr>
            <p:spPr bwMode="auto">
              <a:xfrm>
                <a:off x="3716" y="1204"/>
                <a:ext cx="1264"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fr-FR" dirty="0">
                  <a:latin typeface="Calibri" panose="020F0502020204030204" pitchFamily="34" charset="0"/>
                </a:endParaRPr>
              </a:p>
            </p:txBody>
          </p:sp>
          <p:sp>
            <p:nvSpPr>
              <p:cNvPr id="63540" name="Line 61"/>
              <p:cNvSpPr>
                <a:spLocks noChangeShapeType="1"/>
              </p:cNvSpPr>
              <p:nvPr/>
            </p:nvSpPr>
            <p:spPr bwMode="auto">
              <a:xfrm>
                <a:off x="3716" y="1278"/>
                <a:ext cx="1264"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fr-FR" dirty="0">
                  <a:latin typeface="Calibri" panose="020F0502020204030204" pitchFamily="34" charset="0"/>
                </a:endParaRPr>
              </a:p>
            </p:txBody>
          </p:sp>
          <p:sp>
            <p:nvSpPr>
              <p:cNvPr id="63541" name="Line 62"/>
              <p:cNvSpPr>
                <a:spLocks noChangeShapeType="1"/>
              </p:cNvSpPr>
              <p:nvPr/>
            </p:nvSpPr>
            <p:spPr bwMode="auto">
              <a:xfrm>
                <a:off x="3716" y="1353"/>
                <a:ext cx="1264"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fr-FR" dirty="0">
                  <a:latin typeface="Calibri" panose="020F0502020204030204" pitchFamily="34" charset="0"/>
                </a:endParaRPr>
              </a:p>
            </p:txBody>
          </p:sp>
        </p:grpSp>
        <p:sp>
          <p:nvSpPr>
            <p:cNvPr id="63529" name="AutoShape 63"/>
            <p:cNvSpPr>
              <a:spLocks/>
            </p:cNvSpPr>
            <p:nvPr/>
          </p:nvSpPr>
          <p:spPr bwMode="auto">
            <a:xfrm>
              <a:off x="4076" y="977"/>
              <a:ext cx="1487" cy="460"/>
            </a:xfrm>
            <a:prstGeom prst="borderCallout1">
              <a:avLst>
                <a:gd name="adj1" fmla="val 15653"/>
                <a:gd name="adj2" fmla="val -3227"/>
                <a:gd name="adj3" fmla="val 67394"/>
                <a:gd name="adj4" fmla="val -36315"/>
              </a:avLst>
            </a:prstGeom>
            <a:noFill/>
            <a:ln w="9525">
              <a:solidFill>
                <a:schemeClr val="bg2"/>
              </a:solidFill>
              <a:miter lim="800000"/>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400" dirty="0">
                  <a:solidFill>
                    <a:schemeClr val="tx2"/>
                  </a:solidFill>
                  <a:latin typeface="Calibri" panose="020F0502020204030204" pitchFamily="34" charset="0"/>
                </a:rPr>
                <a:t>Relevé de temps,</a:t>
              </a:r>
            </a:p>
            <a:p>
              <a:r>
                <a:rPr lang="fr-FR" altLang="fr-FR" sz="1400" dirty="0">
                  <a:solidFill>
                    <a:schemeClr val="tx2"/>
                  </a:solidFill>
                  <a:latin typeface="Calibri" panose="020F0502020204030204" pitchFamily="34" charset="0"/>
                </a:rPr>
                <a:t>relevés d'anomalies,</a:t>
              </a:r>
            </a:p>
            <a:p>
              <a:r>
                <a:rPr lang="fr-FR" altLang="fr-FR" sz="1400" dirty="0">
                  <a:solidFill>
                    <a:schemeClr val="tx2"/>
                  </a:solidFill>
                  <a:latin typeface="Calibri" panose="020F0502020204030204" pitchFamily="34" charset="0"/>
                </a:rPr>
                <a:t>relevés de consommations.</a:t>
              </a:r>
            </a:p>
          </p:txBody>
        </p:sp>
      </p:grpSp>
      <p:grpSp>
        <p:nvGrpSpPr>
          <p:cNvPr id="6" name="Group 64"/>
          <p:cNvGrpSpPr>
            <a:grpSpLocks/>
          </p:cNvGrpSpPr>
          <p:nvPr/>
        </p:nvGrpSpPr>
        <p:grpSpPr bwMode="auto">
          <a:xfrm>
            <a:off x="3916363" y="2833688"/>
            <a:ext cx="4081462" cy="944562"/>
            <a:chOff x="2467" y="1785"/>
            <a:chExt cx="2571" cy="595"/>
          </a:xfrm>
        </p:grpSpPr>
        <p:sp>
          <p:nvSpPr>
            <p:cNvPr id="63519" name="AutoShape 65"/>
            <p:cNvSpPr>
              <a:spLocks/>
            </p:cNvSpPr>
            <p:nvPr/>
          </p:nvSpPr>
          <p:spPr bwMode="auto">
            <a:xfrm>
              <a:off x="3898" y="1795"/>
              <a:ext cx="1140" cy="466"/>
            </a:xfrm>
            <a:prstGeom prst="borderCallout1">
              <a:avLst>
                <a:gd name="adj1" fmla="val 15449"/>
                <a:gd name="adj2" fmla="val -4208"/>
                <a:gd name="adj3" fmla="val 71245"/>
                <a:gd name="adj4" fmla="val -49208"/>
              </a:avLst>
            </a:prstGeom>
            <a:noFill/>
            <a:ln w="9525">
              <a:solidFill>
                <a:schemeClr val="bg2"/>
              </a:solidFill>
              <a:miter lim="800000"/>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400" dirty="0">
                  <a:solidFill>
                    <a:schemeClr val="tx2"/>
                  </a:solidFill>
                  <a:latin typeface="Calibri" panose="020F0502020204030204" pitchFamily="34" charset="0"/>
                </a:rPr>
                <a:t>Mesure des coûts,</a:t>
              </a:r>
              <a:br>
                <a:rPr lang="fr-FR" altLang="fr-FR" sz="1400" dirty="0">
                  <a:solidFill>
                    <a:schemeClr val="tx2"/>
                  </a:solidFill>
                  <a:latin typeface="Calibri" panose="020F0502020204030204" pitchFamily="34" charset="0"/>
                </a:rPr>
              </a:br>
              <a:r>
                <a:rPr lang="fr-FR" altLang="fr-FR" sz="1400" dirty="0">
                  <a:solidFill>
                    <a:schemeClr val="tx2"/>
                  </a:solidFill>
                  <a:latin typeface="Calibri" panose="020F0502020204030204" pitchFamily="34" charset="0"/>
                </a:rPr>
                <a:t>des délais,</a:t>
              </a:r>
              <a:br>
                <a:rPr lang="fr-FR" altLang="fr-FR" sz="1400" dirty="0">
                  <a:solidFill>
                    <a:schemeClr val="tx2"/>
                  </a:solidFill>
                  <a:latin typeface="Calibri" panose="020F0502020204030204" pitchFamily="34" charset="0"/>
                </a:rPr>
              </a:br>
              <a:r>
                <a:rPr lang="fr-FR" altLang="fr-FR" sz="1400" dirty="0">
                  <a:solidFill>
                    <a:schemeClr val="tx2"/>
                  </a:solidFill>
                  <a:latin typeface="Calibri" panose="020F0502020204030204" pitchFamily="34" charset="0"/>
                </a:rPr>
                <a:t>des performances.</a:t>
              </a:r>
            </a:p>
          </p:txBody>
        </p:sp>
        <p:grpSp>
          <p:nvGrpSpPr>
            <p:cNvPr id="63520" name="Group 66"/>
            <p:cNvGrpSpPr>
              <a:grpSpLocks/>
            </p:cNvGrpSpPr>
            <p:nvPr/>
          </p:nvGrpSpPr>
          <p:grpSpPr bwMode="auto">
            <a:xfrm>
              <a:off x="2467" y="1785"/>
              <a:ext cx="840" cy="595"/>
              <a:chOff x="2579" y="3337"/>
              <a:chExt cx="840" cy="595"/>
            </a:xfrm>
          </p:grpSpPr>
          <p:grpSp>
            <p:nvGrpSpPr>
              <p:cNvPr id="63521" name="Group 67"/>
              <p:cNvGrpSpPr>
                <a:grpSpLocks/>
              </p:cNvGrpSpPr>
              <p:nvPr/>
            </p:nvGrpSpPr>
            <p:grpSpPr bwMode="auto">
              <a:xfrm>
                <a:off x="2579" y="3337"/>
                <a:ext cx="840" cy="595"/>
                <a:chOff x="2942" y="3230"/>
                <a:chExt cx="722" cy="511"/>
              </a:xfrm>
            </p:grpSpPr>
            <p:sp>
              <p:nvSpPr>
                <p:cNvPr id="63523" name="Rectangle 68"/>
                <p:cNvSpPr>
                  <a:spLocks noChangeArrowheads="1"/>
                </p:cNvSpPr>
                <p:nvPr/>
              </p:nvSpPr>
              <p:spPr bwMode="auto">
                <a:xfrm>
                  <a:off x="2942" y="3230"/>
                  <a:ext cx="722" cy="511"/>
                </a:xfrm>
                <a:prstGeom prst="rect">
                  <a:avLst/>
                </a:prstGeom>
                <a:solidFill>
                  <a:schemeClr val="bg1"/>
                </a:solidFill>
                <a:ln w="9525">
                  <a:solidFill>
                    <a:srgbClr val="4D4D4D"/>
                  </a:solidFill>
                  <a:miter lim="800000"/>
                  <a:headEnd/>
                  <a:tailEnd/>
                </a:ln>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dirty="0">
                    <a:latin typeface="Calibri" panose="020F0502020204030204" pitchFamily="34" charset="0"/>
                  </a:endParaRPr>
                </a:p>
              </p:txBody>
            </p:sp>
            <p:sp>
              <p:nvSpPr>
                <p:cNvPr id="63524" name="Line 69"/>
                <p:cNvSpPr>
                  <a:spLocks noChangeShapeType="1"/>
                </p:cNvSpPr>
                <p:nvPr/>
              </p:nvSpPr>
              <p:spPr bwMode="auto">
                <a:xfrm>
                  <a:off x="3038" y="3683"/>
                  <a:ext cx="580" cy="0"/>
                </a:xfrm>
                <a:prstGeom prst="line">
                  <a:avLst/>
                </a:prstGeom>
                <a:noFill/>
                <a:ln w="9525">
                  <a:solidFill>
                    <a:srgbClr val="777777"/>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fr-FR" dirty="0">
                    <a:latin typeface="Calibri" panose="020F0502020204030204" pitchFamily="34" charset="0"/>
                  </a:endParaRPr>
                </a:p>
              </p:txBody>
            </p:sp>
            <p:sp>
              <p:nvSpPr>
                <p:cNvPr id="63525" name="Line 70"/>
                <p:cNvSpPr>
                  <a:spLocks noChangeShapeType="1"/>
                </p:cNvSpPr>
                <p:nvPr/>
              </p:nvSpPr>
              <p:spPr bwMode="auto">
                <a:xfrm flipV="1">
                  <a:off x="3043" y="3348"/>
                  <a:ext cx="0" cy="331"/>
                </a:xfrm>
                <a:prstGeom prst="line">
                  <a:avLst/>
                </a:prstGeom>
                <a:noFill/>
                <a:ln w="9525">
                  <a:solidFill>
                    <a:srgbClr val="777777"/>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fr-FR" dirty="0">
                    <a:latin typeface="Calibri" panose="020F0502020204030204" pitchFamily="34" charset="0"/>
                  </a:endParaRPr>
                </a:p>
              </p:txBody>
            </p:sp>
            <p:sp>
              <p:nvSpPr>
                <p:cNvPr id="63526" name="Line 71"/>
                <p:cNvSpPr>
                  <a:spLocks noChangeShapeType="1"/>
                </p:cNvSpPr>
                <p:nvPr/>
              </p:nvSpPr>
              <p:spPr bwMode="auto">
                <a:xfrm flipV="1">
                  <a:off x="3035" y="3572"/>
                  <a:ext cx="480" cy="2"/>
                </a:xfrm>
                <a:prstGeom prst="line">
                  <a:avLst/>
                </a:prstGeom>
                <a:noFill/>
                <a:ln w="63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fr-FR" dirty="0">
                    <a:latin typeface="Calibri" panose="020F0502020204030204" pitchFamily="34" charset="0"/>
                  </a:endParaRPr>
                </a:p>
              </p:txBody>
            </p:sp>
            <p:sp>
              <p:nvSpPr>
                <p:cNvPr id="63527" name="Freeform 72"/>
                <p:cNvSpPr>
                  <a:spLocks/>
                </p:cNvSpPr>
                <p:nvPr/>
              </p:nvSpPr>
              <p:spPr bwMode="auto">
                <a:xfrm>
                  <a:off x="3058" y="3499"/>
                  <a:ext cx="411" cy="129"/>
                </a:xfrm>
                <a:custGeom>
                  <a:avLst/>
                  <a:gdLst>
                    <a:gd name="T0" fmla="*/ 0 w 270"/>
                    <a:gd name="T1" fmla="*/ 106 h 85"/>
                    <a:gd name="T2" fmla="*/ 209 w 270"/>
                    <a:gd name="T3" fmla="*/ 297 h 85"/>
                    <a:gd name="T4" fmla="*/ 399 w 270"/>
                    <a:gd name="T5" fmla="*/ 106 h 85"/>
                    <a:gd name="T6" fmla="*/ 528 w 270"/>
                    <a:gd name="T7" fmla="*/ 258 h 85"/>
                    <a:gd name="T8" fmla="*/ 662 w 270"/>
                    <a:gd name="T9" fmla="*/ 27 h 85"/>
                    <a:gd name="T10" fmla="*/ 953 w 270"/>
                    <a:gd name="T11" fmla="*/ 83 h 85"/>
                    <a:gd name="T12" fmla="*/ 0 60000 65536"/>
                    <a:gd name="T13" fmla="*/ 0 60000 65536"/>
                    <a:gd name="T14" fmla="*/ 0 60000 65536"/>
                    <a:gd name="T15" fmla="*/ 0 60000 65536"/>
                    <a:gd name="T16" fmla="*/ 0 60000 65536"/>
                    <a:gd name="T17" fmla="*/ 0 60000 65536"/>
                    <a:gd name="T18" fmla="*/ 0 w 270"/>
                    <a:gd name="T19" fmla="*/ 0 h 85"/>
                    <a:gd name="T20" fmla="*/ 270 w 270"/>
                    <a:gd name="T21" fmla="*/ 85 h 85"/>
                  </a:gdLst>
                  <a:ahLst/>
                  <a:cxnLst>
                    <a:cxn ang="T12">
                      <a:pos x="T0" y="T1"/>
                    </a:cxn>
                    <a:cxn ang="T13">
                      <a:pos x="T2" y="T3"/>
                    </a:cxn>
                    <a:cxn ang="T14">
                      <a:pos x="T4" y="T5"/>
                    </a:cxn>
                    <a:cxn ang="T15">
                      <a:pos x="T6" y="T7"/>
                    </a:cxn>
                    <a:cxn ang="T16">
                      <a:pos x="T8" y="T9"/>
                    </a:cxn>
                    <a:cxn ang="T17">
                      <a:pos x="T10" y="T11"/>
                    </a:cxn>
                  </a:cxnLst>
                  <a:rect l="T18" t="T19" r="T20" b="T21"/>
                  <a:pathLst>
                    <a:path w="270" h="85">
                      <a:moveTo>
                        <a:pt x="0" y="30"/>
                      </a:moveTo>
                      <a:cubicBezTo>
                        <a:pt x="10" y="39"/>
                        <a:pt x="40" y="85"/>
                        <a:pt x="59" y="85"/>
                      </a:cubicBezTo>
                      <a:cubicBezTo>
                        <a:pt x="78" y="85"/>
                        <a:pt x="98" y="32"/>
                        <a:pt x="113" y="30"/>
                      </a:cubicBezTo>
                      <a:cubicBezTo>
                        <a:pt x="128" y="28"/>
                        <a:pt x="138" y="78"/>
                        <a:pt x="150" y="74"/>
                      </a:cubicBezTo>
                      <a:cubicBezTo>
                        <a:pt x="162" y="70"/>
                        <a:pt x="168" y="16"/>
                        <a:pt x="188" y="8"/>
                      </a:cubicBezTo>
                      <a:cubicBezTo>
                        <a:pt x="208" y="0"/>
                        <a:pt x="253" y="21"/>
                        <a:pt x="270" y="24"/>
                      </a:cubicBezTo>
                    </a:path>
                  </a:pathLst>
                </a:cu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dirty="0">
                    <a:latin typeface="Calibri" panose="020F0502020204030204" pitchFamily="34" charset="0"/>
                  </a:endParaRPr>
                </a:p>
              </p:txBody>
            </p:sp>
          </p:grpSp>
          <p:sp>
            <p:nvSpPr>
              <p:cNvPr id="63522" name="Text Box 73"/>
              <p:cNvSpPr txBox="1">
                <a:spLocks noChangeArrowheads="1"/>
              </p:cNvSpPr>
              <p:nvPr/>
            </p:nvSpPr>
            <p:spPr bwMode="auto">
              <a:xfrm>
                <a:off x="2580" y="3337"/>
                <a:ext cx="837" cy="129"/>
              </a:xfrm>
              <a:prstGeom prst="rect">
                <a:avLst/>
              </a:prstGeom>
              <a:solidFill>
                <a:srgbClr val="CC33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400" b="1" dirty="0">
                    <a:solidFill>
                      <a:schemeClr val="bg1"/>
                    </a:solidFill>
                    <a:latin typeface="Calibri" panose="020F0502020204030204" pitchFamily="34" charset="0"/>
                  </a:rPr>
                  <a:t>Indicateur</a:t>
                </a:r>
              </a:p>
            </p:txBody>
          </p:sp>
        </p:grpSp>
      </p:grpSp>
      <p:sp>
        <p:nvSpPr>
          <p:cNvPr id="63496" name="AutoShape 74"/>
          <p:cNvSpPr>
            <a:spLocks noChangeArrowheads="1"/>
          </p:cNvSpPr>
          <p:nvPr/>
        </p:nvSpPr>
        <p:spPr bwMode="auto">
          <a:xfrm>
            <a:off x="1409700" y="2082800"/>
            <a:ext cx="444500" cy="2349500"/>
          </a:xfrm>
          <a:prstGeom prst="downArrow">
            <a:avLst>
              <a:gd name="adj1" fmla="val 36204"/>
              <a:gd name="adj2" fmla="val 64603"/>
            </a:avLst>
          </a:prstGeom>
          <a:solidFill>
            <a:srgbClr val="FFFF00"/>
          </a:solidFill>
          <a:ln w="9525">
            <a:solidFill>
              <a:schemeClr val="tx2"/>
            </a:solidFill>
            <a:miter lim="800000"/>
            <a:headEnd/>
            <a:tailEnd/>
          </a:ln>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dirty="0">
              <a:latin typeface="Calibri" panose="020F0502020204030204" pitchFamily="34" charset="0"/>
            </a:endParaRPr>
          </a:p>
        </p:txBody>
      </p:sp>
      <p:sp>
        <p:nvSpPr>
          <p:cNvPr id="63497" name="Text Box 75"/>
          <p:cNvSpPr txBox="1">
            <a:spLocks noChangeArrowheads="1"/>
          </p:cNvSpPr>
          <p:nvPr/>
        </p:nvSpPr>
        <p:spPr bwMode="auto">
          <a:xfrm>
            <a:off x="303213" y="1704975"/>
            <a:ext cx="2655887" cy="376238"/>
          </a:xfrm>
          <a:prstGeom prst="rect">
            <a:avLst/>
          </a:prstGeom>
          <a:solidFill>
            <a:srgbClr val="FFFF66"/>
          </a:solidFill>
          <a:ln w="9525">
            <a:solidFill>
              <a:srgbClr val="5F5F5F"/>
            </a:solidFill>
            <a:miter lim="800000"/>
            <a:headEnd/>
            <a:tailEnd/>
          </a:ln>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dirty="0">
                <a:latin typeface="Calibri" panose="020F0502020204030204" pitchFamily="34" charset="0"/>
              </a:rPr>
              <a:t>1. Poser le problème</a:t>
            </a:r>
          </a:p>
        </p:txBody>
      </p:sp>
      <p:sp>
        <p:nvSpPr>
          <p:cNvPr id="63498" name="Text Box 76"/>
          <p:cNvSpPr txBox="1">
            <a:spLocks noChangeArrowheads="1"/>
          </p:cNvSpPr>
          <p:nvPr/>
        </p:nvSpPr>
        <p:spPr bwMode="auto">
          <a:xfrm>
            <a:off x="303213" y="2335213"/>
            <a:ext cx="2655887" cy="376237"/>
          </a:xfrm>
          <a:prstGeom prst="rect">
            <a:avLst/>
          </a:prstGeom>
          <a:solidFill>
            <a:schemeClr val="bg1"/>
          </a:solidFill>
          <a:ln w="9525">
            <a:solidFill>
              <a:schemeClr val="bg2"/>
            </a:solidFill>
            <a:miter lim="800000"/>
            <a:headEnd/>
            <a:tailEnd/>
          </a:ln>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dirty="0">
                <a:solidFill>
                  <a:schemeClr val="bg2"/>
                </a:solidFill>
                <a:latin typeface="Calibri" panose="020F0502020204030204" pitchFamily="34" charset="0"/>
              </a:rPr>
              <a:t>2. Analyser le problème</a:t>
            </a:r>
          </a:p>
        </p:txBody>
      </p:sp>
      <p:sp>
        <p:nvSpPr>
          <p:cNvPr id="63499" name="Text Box 77"/>
          <p:cNvSpPr txBox="1">
            <a:spLocks noChangeArrowheads="1"/>
          </p:cNvSpPr>
          <p:nvPr/>
        </p:nvSpPr>
        <p:spPr bwMode="auto">
          <a:xfrm>
            <a:off x="303213" y="2965450"/>
            <a:ext cx="2655887" cy="376238"/>
          </a:xfrm>
          <a:prstGeom prst="rect">
            <a:avLst/>
          </a:prstGeom>
          <a:solidFill>
            <a:schemeClr val="bg1"/>
          </a:solidFill>
          <a:ln w="9525">
            <a:solidFill>
              <a:schemeClr val="bg2"/>
            </a:solidFill>
            <a:miter lim="800000"/>
            <a:headEnd/>
            <a:tailEnd/>
          </a:ln>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dirty="0">
                <a:solidFill>
                  <a:schemeClr val="bg2"/>
                </a:solidFill>
                <a:latin typeface="Calibri" panose="020F0502020204030204" pitchFamily="34" charset="0"/>
              </a:rPr>
              <a:t>3. Trouver des solutions</a:t>
            </a:r>
          </a:p>
        </p:txBody>
      </p:sp>
      <p:sp>
        <p:nvSpPr>
          <p:cNvPr id="63500" name="Text Box 78"/>
          <p:cNvSpPr txBox="1">
            <a:spLocks noChangeArrowheads="1"/>
          </p:cNvSpPr>
          <p:nvPr/>
        </p:nvSpPr>
        <p:spPr bwMode="auto">
          <a:xfrm>
            <a:off x="296863" y="3597275"/>
            <a:ext cx="2670175" cy="376238"/>
          </a:xfrm>
          <a:prstGeom prst="rect">
            <a:avLst/>
          </a:prstGeom>
          <a:solidFill>
            <a:schemeClr val="bg1"/>
          </a:solidFill>
          <a:ln w="9525">
            <a:solidFill>
              <a:schemeClr val="bg2"/>
            </a:solidFill>
            <a:miter lim="800000"/>
            <a:headEnd/>
            <a:tailEnd/>
          </a:ln>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dirty="0">
                <a:solidFill>
                  <a:schemeClr val="bg2"/>
                </a:solidFill>
                <a:latin typeface="Calibri" panose="020F0502020204030204" pitchFamily="34" charset="0"/>
              </a:rPr>
              <a:t>4. Décider</a:t>
            </a:r>
          </a:p>
        </p:txBody>
      </p:sp>
      <p:sp>
        <p:nvSpPr>
          <p:cNvPr id="63501" name="Text Box 79"/>
          <p:cNvSpPr txBox="1">
            <a:spLocks noChangeArrowheads="1"/>
          </p:cNvSpPr>
          <p:nvPr/>
        </p:nvSpPr>
        <p:spPr bwMode="auto">
          <a:xfrm>
            <a:off x="296863" y="4410075"/>
            <a:ext cx="2670175" cy="376238"/>
          </a:xfrm>
          <a:prstGeom prst="rect">
            <a:avLst/>
          </a:prstGeom>
          <a:solidFill>
            <a:schemeClr val="bg1"/>
          </a:solidFill>
          <a:ln w="9525">
            <a:solidFill>
              <a:schemeClr val="bg2"/>
            </a:solidFill>
            <a:miter lim="800000"/>
            <a:headEnd/>
            <a:tailEnd/>
          </a:ln>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dirty="0">
                <a:solidFill>
                  <a:schemeClr val="bg2"/>
                </a:solidFill>
                <a:latin typeface="Calibri" panose="020F0502020204030204" pitchFamily="34" charset="0"/>
              </a:rPr>
              <a:t>5. Mettre en œuvre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out)">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ox(out)">
                                      <p:cBhvr>
                                        <p:cTn id="12" dur="500"/>
                                        <p:tgtEl>
                                          <p:spTgt spid="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ox(out)">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6" name="AutoShape 2"/>
          <p:cNvSpPr>
            <a:spLocks noChangeArrowheads="1"/>
          </p:cNvSpPr>
          <p:nvPr/>
        </p:nvSpPr>
        <p:spPr bwMode="auto">
          <a:xfrm>
            <a:off x="1409700" y="2082800"/>
            <a:ext cx="444500" cy="2349500"/>
          </a:xfrm>
          <a:prstGeom prst="downArrow">
            <a:avLst>
              <a:gd name="adj1" fmla="val 36204"/>
              <a:gd name="adj2" fmla="val 64603"/>
            </a:avLst>
          </a:prstGeom>
          <a:solidFill>
            <a:srgbClr val="FFFF00"/>
          </a:solidFill>
          <a:ln w="9525">
            <a:solidFill>
              <a:schemeClr val="tx2"/>
            </a:solidFill>
            <a:miter lim="800000"/>
            <a:headEnd/>
            <a:tailEnd/>
          </a:ln>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dirty="0">
              <a:latin typeface="Calibri" panose="020F0502020204030204" pitchFamily="34" charset="0"/>
            </a:endParaRPr>
          </a:p>
        </p:txBody>
      </p:sp>
      <p:sp>
        <p:nvSpPr>
          <p:cNvPr id="64517" name="Text Box 3"/>
          <p:cNvSpPr txBox="1">
            <a:spLocks noChangeArrowheads="1"/>
          </p:cNvSpPr>
          <p:nvPr/>
        </p:nvSpPr>
        <p:spPr bwMode="auto">
          <a:xfrm>
            <a:off x="303213" y="1704975"/>
            <a:ext cx="2655887" cy="376238"/>
          </a:xfrm>
          <a:prstGeom prst="rect">
            <a:avLst/>
          </a:prstGeom>
          <a:solidFill>
            <a:schemeClr val="bg1"/>
          </a:solidFill>
          <a:ln w="9525">
            <a:solidFill>
              <a:schemeClr val="bg2"/>
            </a:solidFill>
            <a:miter lim="800000"/>
            <a:headEnd/>
            <a:tailEnd/>
          </a:ln>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dirty="0">
                <a:solidFill>
                  <a:schemeClr val="bg2"/>
                </a:solidFill>
                <a:latin typeface="Calibri" panose="020F0502020204030204" pitchFamily="34" charset="0"/>
              </a:rPr>
              <a:t>1. Poser le problème</a:t>
            </a:r>
          </a:p>
        </p:txBody>
      </p:sp>
      <p:sp>
        <p:nvSpPr>
          <p:cNvPr id="64518" name="Text Box 4"/>
          <p:cNvSpPr txBox="1">
            <a:spLocks noChangeArrowheads="1"/>
          </p:cNvSpPr>
          <p:nvPr/>
        </p:nvSpPr>
        <p:spPr bwMode="auto">
          <a:xfrm>
            <a:off x="303213" y="2335213"/>
            <a:ext cx="2655887" cy="376237"/>
          </a:xfrm>
          <a:prstGeom prst="rect">
            <a:avLst/>
          </a:prstGeom>
          <a:solidFill>
            <a:srgbClr val="FFFF66"/>
          </a:solidFill>
          <a:ln w="9525">
            <a:solidFill>
              <a:srgbClr val="5F5F5F"/>
            </a:solidFill>
            <a:miter lim="800000"/>
            <a:headEnd/>
            <a:tailEnd/>
          </a:ln>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dirty="0">
                <a:latin typeface="Calibri" panose="020F0502020204030204" pitchFamily="34" charset="0"/>
              </a:rPr>
              <a:t>2. Analyser le problème</a:t>
            </a:r>
            <a:endParaRPr lang="fr-FR" altLang="fr-FR" dirty="0">
              <a:solidFill>
                <a:schemeClr val="bg2"/>
              </a:solidFill>
              <a:latin typeface="Calibri" panose="020F0502020204030204" pitchFamily="34" charset="0"/>
            </a:endParaRPr>
          </a:p>
        </p:txBody>
      </p:sp>
      <p:sp>
        <p:nvSpPr>
          <p:cNvPr id="64519" name="Text Box 5"/>
          <p:cNvSpPr txBox="1">
            <a:spLocks noChangeArrowheads="1"/>
          </p:cNvSpPr>
          <p:nvPr/>
        </p:nvSpPr>
        <p:spPr bwMode="auto">
          <a:xfrm>
            <a:off x="303213" y="2965450"/>
            <a:ext cx="2655887" cy="376238"/>
          </a:xfrm>
          <a:prstGeom prst="rect">
            <a:avLst/>
          </a:prstGeom>
          <a:solidFill>
            <a:schemeClr val="bg1"/>
          </a:solidFill>
          <a:ln w="9525">
            <a:solidFill>
              <a:schemeClr val="bg2"/>
            </a:solidFill>
            <a:miter lim="800000"/>
            <a:headEnd/>
            <a:tailEnd/>
          </a:ln>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dirty="0">
                <a:solidFill>
                  <a:schemeClr val="bg2"/>
                </a:solidFill>
                <a:latin typeface="Calibri" panose="020F0502020204030204" pitchFamily="34" charset="0"/>
              </a:rPr>
              <a:t>3. Trouver des solutions</a:t>
            </a:r>
          </a:p>
        </p:txBody>
      </p:sp>
      <p:sp>
        <p:nvSpPr>
          <p:cNvPr id="64520" name="Text Box 6"/>
          <p:cNvSpPr txBox="1">
            <a:spLocks noChangeArrowheads="1"/>
          </p:cNvSpPr>
          <p:nvPr/>
        </p:nvSpPr>
        <p:spPr bwMode="auto">
          <a:xfrm>
            <a:off x="296863" y="3597275"/>
            <a:ext cx="2670175" cy="376238"/>
          </a:xfrm>
          <a:prstGeom prst="rect">
            <a:avLst/>
          </a:prstGeom>
          <a:solidFill>
            <a:schemeClr val="bg1"/>
          </a:solidFill>
          <a:ln w="9525">
            <a:solidFill>
              <a:schemeClr val="bg2"/>
            </a:solidFill>
            <a:miter lim="800000"/>
            <a:headEnd/>
            <a:tailEnd/>
          </a:ln>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dirty="0">
                <a:solidFill>
                  <a:schemeClr val="bg2"/>
                </a:solidFill>
                <a:latin typeface="Calibri" panose="020F0502020204030204" pitchFamily="34" charset="0"/>
              </a:rPr>
              <a:t>4. Décider</a:t>
            </a:r>
          </a:p>
        </p:txBody>
      </p:sp>
      <p:sp>
        <p:nvSpPr>
          <p:cNvPr id="64521" name="Text Box 7"/>
          <p:cNvSpPr txBox="1">
            <a:spLocks noChangeArrowheads="1"/>
          </p:cNvSpPr>
          <p:nvPr/>
        </p:nvSpPr>
        <p:spPr bwMode="auto">
          <a:xfrm>
            <a:off x="296863" y="4410075"/>
            <a:ext cx="2670175" cy="376238"/>
          </a:xfrm>
          <a:prstGeom prst="rect">
            <a:avLst/>
          </a:prstGeom>
          <a:solidFill>
            <a:schemeClr val="bg1"/>
          </a:solidFill>
          <a:ln w="9525">
            <a:solidFill>
              <a:schemeClr val="bg2"/>
            </a:solidFill>
            <a:miter lim="800000"/>
            <a:headEnd/>
            <a:tailEnd/>
          </a:ln>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dirty="0">
                <a:solidFill>
                  <a:schemeClr val="bg2"/>
                </a:solidFill>
                <a:latin typeface="Calibri" panose="020F0502020204030204" pitchFamily="34" charset="0"/>
              </a:rPr>
              <a:t>5. Mettre en œuvre</a:t>
            </a:r>
          </a:p>
        </p:txBody>
      </p:sp>
      <p:sp>
        <p:nvSpPr>
          <p:cNvPr id="197640" name="Rectangle 8"/>
          <p:cNvSpPr>
            <a:spLocks noGrp="1" noChangeArrowheads="1"/>
          </p:cNvSpPr>
          <p:nvPr>
            <p:ph type="title"/>
          </p:nvPr>
        </p:nvSpPr>
        <p:spPr>
          <a:xfrm>
            <a:off x="2651125" y="215900"/>
            <a:ext cx="4867275" cy="469900"/>
          </a:xfrm>
        </p:spPr>
        <p:txBody>
          <a:bodyPr/>
          <a:lstStyle/>
          <a:p>
            <a:pPr>
              <a:defRPr/>
            </a:pPr>
            <a:r>
              <a:rPr lang="fr-FR" sz="2800"/>
              <a:t>2. Analyser le problème</a:t>
            </a:r>
          </a:p>
        </p:txBody>
      </p:sp>
      <p:grpSp>
        <p:nvGrpSpPr>
          <p:cNvPr id="2" name="Group 9"/>
          <p:cNvGrpSpPr>
            <a:grpSpLocks/>
          </p:cNvGrpSpPr>
          <p:nvPr/>
        </p:nvGrpSpPr>
        <p:grpSpPr bwMode="auto">
          <a:xfrm>
            <a:off x="3978275" y="1566863"/>
            <a:ext cx="4729163" cy="1544637"/>
            <a:chOff x="2514" y="2531"/>
            <a:chExt cx="2979" cy="973"/>
          </a:xfrm>
        </p:grpSpPr>
        <p:sp>
          <p:nvSpPr>
            <p:cNvPr id="64573" name="AutoShape 10"/>
            <p:cNvSpPr>
              <a:spLocks/>
            </p:cNvSpPr>
            <p:nvPr/>
          </p:nvSpPr>
          <p:spPr bwMode="auto">
            <a:xfrm>
              <a:off x="3965" y="2531"/>
              <a:ext cx="1528" cy="498"/>
            </a:xfrm>
            <a:prstGeom prst="borderCallout1">
              <a:avLst>
                <a:gd name="adj1" fmla="val 14458"/>
                <a:gd name="adj2" fmla="val -3144"/>
                <a:gd name="adj3" fmla="val 60241"/>
                <a:gd name="adj4" fmla="val -35208"/>
              </a:avLst>
            </a:prstGeom>
            <a:noFill/>
            <a:ln w="9525">
              <a:solidFill>
                <a:schemeClr val="bg2"/>
              </a:solidFill>
              <a:miter lim="800000"/>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pPr algn="l"/>
              <a:r>
                <a:rPr lang="fr-FR" altLang="fr-FR" sz="1400" dirty="0">
                  <a:solidFill>
                    <a:schemeClr val="tx1"/>
                  </a:solidFill>
                  <a:latin typeface="Calibri" panose="020F0502020204030204" pitchFamily="34" charset="0"/>
                </a:rPr>
                <a:t>Permet de préciser les</a:t>
              </a:r>
              <a:br>
                <a:rPr lang="fr-FR" altLang="fr-FR" sz="1400" dirty="0">
                  <a:solidFill>
                    <a:schemeClr val="tx1"/>
                  </a:solidFill>
                  <a:latin typeface="Calibri" panose="020F0502020204030204" pitchFamily="34" charset="0"/>
                </a:rPr>
              </a:br>
              <a:r>
                <a:rPr lang="fr-FR" altLang="fr-FR" sz="1400" dirty="0">
                  <a:solidFill>
                    <a:schemeClr val="tx1"/>
                  </a:solidFill>
                  <a:latin typeface="Calibri" panose="020F0502020204030204" pitchFamily="34" charset="0"/>
                </a:rPr>
                <a:t>caractéristiques d'une </a:t>
              </a:r>
              <a:br>
                <a:rPr lang="fr-FR" altLang="fr-FR" sz="1400" dirty="0">
                  <a:solidFill>
                    <a:schemeClr val="tx1"/>
                  </a:solidFill>
                  <a:latin typeface="Calibri" panose="020F0502020204030204" pitchFamily="34" charset="0"/>
                </a:rPr>
              </a:br>
              <a:r>
                <a:rPr lang="fr-FR" altLang="fr-FR" sz="1400" dirty="0">
                  <a:solidFill>
                    <a:schemeClr val="tx1"/>
                  </a:solidFill>
                  <a:latin typeface="Calibri" panose="020F0502020204030204" pitchFamily="34" charset="0"/>
                </a:rPr>
                <a:t>situation.</a:t>
              </a:r>
              <a:endParaRPr lang="fr-FR" altLang="fr-FR" sz="1600" dirty="0">
                <a:latin typeface="Calibri" panose="020F0502020204030204" pitchFamily="34" charset="0"/>
              </a:endParaRPr>
            </a:p>
          </p:txBody>
        </p:sp>
        <p:grpSp>
          <p:nvGrpSpPr>
            <p:cNvPr id="64574" name="Group 11"/>
            <p:cNvGrpSpPr>
              <a:grpSpLocks/>
            </p:cNvGrpSpPr>
            <p:nvPr/>
          </p:nvGrpSpPr>
          <p:grpSpPr bwMode="auto">
            <a:xfrm>
              <a:off x="2514" y="2560"/>
              <a:ext cx="888" cy="944"/>
              <a:chOff x="2448" y="2560"/>
              <a:chExt cx="888" cy="944"/>
            </a:xfrm>
          </p:grpSpPr>
          <p:sp>
            <p:nvSpPr>
              <p:cNvPr id="64575" name="Rectangle 12"/>
              <p:cNvSpPr>
                <a:spLocks noChangeArrowheads="1"/>
              </p:cNvSpPr>
              <p:nvPr/>
            </p:nvSpPr>
            <p:spPr bwMode="auto">
              <a:xfrm>
                <a:off x="2448" y="2560"/>
                <a:ext cx="888" cy="944"/>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dirty="0">
                  <a:latin typeface="Calibri" panose="020F0502020204030204" pitchFamily="34" charset="0"/>
                </a:endParaRPr>
              </a:p>
            </p:txBody>
          </p:sp>
          <p:sp>
            <p:nvSpPr>
              <p:cNvPr id="64576" name="Line 13"/>
              <p:cNvSpPr>
                <a:spLocks noChangeShapeType="1"/>
              </p:cNvSpPr>
              <p:nvPr/>
            </p:nvSpPr>
            <p:spPr bwMode="auto">
              <a:xfrm>
                <a:off x="2448" y="2827"/>
                <a:ext cx="888"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fr-FR" dirty="0">
                  <a:latin typeface="Calibri" panose="020F0502020204030204" pitchFamily="34" charset="0"/>
                </a:endParaRPr>
              </a:p>
            </p:txBody>
          </p:sp>
          <p:sp>
            <p:nvSpPr>
              <p:cNvPr id="64577" name="Line 14"/>
              <p:cNvSpPr>
                <a:spLocks noChangeShapeType="1"/>
              </p:cNvSpPr>
              <p:nvPr/>
            </p:nvSpPr>
            <p:spPr bwMode="auto">
              <a:xfrm>
                <a:off x="2448" y="2961"/>
                <a:ext cx="888"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fr-FR" dirty="0">
                  <a:latin typeface="Calibri" panose="020F0502020204030204" pitchFamily="34" charset="0"/>
                </a:endParaRPr>
              </a:p>
            </p:txBody>
          </p:sp>
          <p:sp>
            <p:nvSpPr>
              <p:cNvPr id="64578" name="Line 15"/>
              <p:cNvSpPr>
                <a:spLocks noChangeShapeType="1"/>
              </p:cNvSpPr>
              <p:nvPr/>
            </p:nvSpPr>
            <p:spPr bwMode="auto">
              <a:xfrm>
                <a:off x="2448" y="3096"/>
                <a:ext cx="888"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fr-FR" dirty="0">
                  <a:latin typeface="Calibri" panose="020F0502020204030204" pitchFamily="34" charset="0"/>
                </a:endParaRPr>
              </a:p>
            </p:txBody>
          </p:sp>
          <p:sp>
            <p:nvSpPr>
              <p:cNvPr id="64579" name="Line 16"/>
              <p:cNvSpPr>
                <a:spLocks noChangeShapeType="1"/>
              </p:cNvSpPr>
              <p:nvPr/>
            </p:nvSpPr>
            <p:spPr bwMode="auto">
              <a:xfrm>
                <a:off x="2448" y="3230"/>
                <a:ext cx="888"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fr-FR" dirty="0">
                  <a:latin typeface="Calibri" panose="020F0502020204030204" pitchFamily="34" charset="0"/>
                </a:endParaRPr>
              </a:p>
            </p:txBody>
          </p:sp>
          <p:sp>
            <p:nvSpPr>
              <p:cNvPr id="64580" name="Line 17"/>
              <p:cNvSpPr>
                <a:spLocks noChangeShapeType="1"/>
              </p:cNvSpPr>
              <p:nvPr/>
            </p:nvSpPr>
            <p:spPr bwMode="auto">
              <a:xfrm>
                <a:off x="2448" y="3364"/>
                <a:ext cx="888"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fr-FR" dirty="0">
                  <a:latin typeface="Calibri" panose="020F0502020204030204" pitchFamily="34" charset="0"/>
                </a:endParaRPr>
              </a:p>
            </p:txBody>
          </p:sp>
          <p:sp>
            <p:nvSpPr>
              <p:cNvPr id="64581" name="Rectangle 18"/>
              <p:cNvSpPr>
                <a:spLocks noChangeArrowheads="1"/>
              </p:cNvSpPr>
              <p:nvPr/>
            </p:nvSpPr>
            <p:spPr bwMode="auto">
              <a:xfrm>
                <a:off x="2448" y="2560"/>
                <a:ext cx="888" cy="127"/>
              </a:xfrm>
              <a:prstGeom prst="rect">
                <a:avLst/>
              </a:prstGeom>
              <a:solidFill>
                <a:srgbClr val="CC3300"/>
              </a:solidFill>
              <a:ln w="9525">
                <a:solidFill>
                  <a:schemeClr val="bg2"/>
                </a:solidFill>
                <a:miter lim="800000"/>
                <a:headEnd/>
                <a:tailEnd/>
              </a:ln>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400" b="1" dirty="0">
                    <a:solidFill>
                      <a:schemeClr val="bg1"/>
                    </a:solidFill>
                    <a:latin typeface="Calibri" panose="020F0502020204030204" pitchFamily="34" charset="0"/>
                  </a:rPr>
                  <a:t>QQOQCP</a:t>
                </a:r>
                <a:endParaRPr lang="fr-FR" altLang="fr-FR" sz="1400" dirty="0">
                  <a:solidFill>
                    <a:schemeClr val="tx1"/>
                  </a:solidFill>
                  <a:latin typeface="Calibri" panose="020F0502020204030204" pitchFamily="34" charset="0"/>
                </a:endParaRPr>
              </a:p>
            </p:txBody>
          </p:sp>
          <p:sp>
            <p:nvSpPr>
              <p:cNvPr id="64582" name="Text Box 19"/>
              <p:cNvSpPr txBox="1">
                <a:spLocks noChangeArrowheads="1"/>
              </p:cNvSpPr>
              <p:nvPr/>
            </p:nvSpPr>
            <p:spPr bwMode="auto">
              <a:xfrm>
                <a:off x="2510" y="2684"/>
                <a:ext cx="365"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rIns="0"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pPr algn="l"/>
                <a:r>
                  <a:rPr lang="fr-FR" altLang="fr-FR" sz="1300" dirty="0">
                    <a:solidFill>
                      <a:schemeClr val="tx1"/>
                    </a:solidFill>
                    <a:latin typeface="Calibri" panose="020F0502020204030204" pitchFamily="34" charset="0"/>
                  </a:rPr>
                  <a:t>Qui ?</a:t>
                </a:r>
              </a:p>
            </p:txBody>
          </p:sp>
          <p:sp>
            <p:nvSpPr>
              <p:cNvPr id="64583" name="Text Box 20"/>
              <p:cNvSpPr txBox="1">
                <a:spLocks noChangeArrowheads="1"/>
              </p:cNvSpPr>
              <p:nvPr/>
            </p:nvSpPr>
            <p:spPr bwMode="auto">
              <a:xfrm>
                <a:off x="2510" y="2828"/>
                <a:ext cx="423" cy="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pPr algn="l"/>
                <a:r>
                  <a:rPr lang="fr-FR" altLang="fr-FR" sz="1300" dirty="0">
                    <a:solidFill>
                      <a:schemeClr val="tx1"/>
                    </a:solidFill>
                    <a:latin typeface="Calibri" panose="020F0502020204030204" pitchFamily="34" charset="0"/>
                  </a:rPr>
                  <a:t>Quoi ?</a:t>
                </a:r>
              </a:p>
            </p:txBody>
          </p:sp>
          <p:sp>
            <p:nvSpPr>
              <p:cNvPr id="64584" name="Text Box 21"/>
              <p:cNvSpPr txBox="1">
                <a:spLocks noChangeArrowheads="1"/>
              </p:cNvSpPr>
              <p:nvPr/>
            </p:nvSpPr>
            <p:spPr bwMode="auto">
              <a:xfrm>
                <a:off x="2510" y="2960"/>
                <a:ext cx="365"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rIns="0"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pPr algn="l"/>
                <a:r>
                  <a:rPr lang="fr-FR" altLang="fr-FR" sz="1300" dirty="0">
                    <a:solidFill>
                      <a:schemeClr val="tx1"/>
                    </a:solidFill>
                    <a:latin typeface="Calibri" panose="020F0502020204030204" pitchFamily="34" charset="0"/>
                  </a:rPr>
                  <a:t>Où ?</a:t>
                </a:r>
              </a:p>
            </p:txBody>
          </p:sp>
          <p:sp>
            <p:nvSpPr>
              <p:cNvPr id="64585" name="Text Box 22"/>
              <p:cNvSpPr txBox="1">
                <a:spLocks noChangeArrowheads="1"/>
              </p:cNvSpPr>
              <p:nvPr/>
            </p:nvSpPr>
            <p:spPr bwMode="auto">
              <a:xfrm>
                <a:off x="2510" y="3100"/>
                <a:ext cx="423" cy="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pPr algn="l"/>
                <a:r>
                  <a:rPr lang="fr-FR" altLang="fr-FR" sz="1300" dirty="0">
                    <a:solidFill>
                      <a:schemeClr val="tx1"/>
                    </a:solidFill>
                    <a:latin typeface="Calibri" panose="020F0502020204030204" pitchFamily="34" charset="0"/>
                  </a:rPr>
                  <a:t>Quand ?</a:t>
                </a:r>
              </a:p>
            </p:txBody>
          </p:sp>
          <p:sp>
            <p:nvSpPr>
              <p:cNvPr id="64586" name="Text Box 23"/>
              <p:cNvSpPr txBox="1">
                <a:spLocks noChangeArrowheads="1"/>
              </p:cNvSpPr>
              <p:nvPr/>
            </p:nvSpPr>
            <p:spPr bwMode="auto">
              <a:xfrm>
                <a:off x="2510" y="3232"/>
                <a:ext cx="509"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rIns="0"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pPr algn="l"/>
                <a:r>
                  <a:rPr lang="fr-FR" altLang="fr-FR" sz="1300" dirty="0">
                    <a:solidFill>
                      <a:schemeClr val="tx1"/>
                    </a:solidFill>
                    <a:latin typeface="Calibri" panose="020F0502020204030204" pitchFamily="34" charset="0"/>
                  </a:rPr>
                  <a:t>Comment ?</a:t>
                </a:r>
              </a:p>
            </p:txBody>
          </p:sp>
          <p:sp>
            <p:nvSpPr>
              <p:cNvPr id="64587" name="Text Box 24"/>
              <p:cNvSpPr txBox="1">
                <a:spLocks noChangeArrowheads="1"/>
              </p:cNvSpPr>
              <p:nvPr/>
            </p:nvSpPr>
            <p:spPr bwMode="auto">
              <a:xfrm>
                <a:off x="2510" y="3372"/>
                <a:ext cx="531" cy="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pPr algn="l"/>
                <a:r>
                  <a:rPr lang="fr-FR" altLang="fr-FR" sz="1300" dirty="0">
                    <a:solidFill>
                      <a:schemeClr val="tx1"/>
                    </a:solidFill>
                    <a:latin typeface="Calibri" panose="020F0502020204030204" pitchFamily="34" charset="0"/>
                  </a:rPr>
                  <a:t>Pourquoi ?</a:t>
                </a:r>
              </a:p>
            </p:txBody>
          </p:sp>
        </p:grpSp>
      </p:grpSp>
      <p:grpSp>
        <p:nvGrpSpPr>
          <p:cNvPr id="4" name="Group 25"/>
          <p:cNvGrpSpPr>
            <a:grpSpLocks/>
          </p:cNvGrpSpPr>
          <p:nvPr/>
        </p:nvGrpSpPr>
        <p:grpSpPr bwMode="auto">
          <a:xfrm>
            <a:off x="3992563" y="3328988"/>
            <a:ext cx="4803775" cy="944562"/>
            <a:chOff x="2539" y="1745"/>
            <a:chExt cx="3026" cy="595"/>
          </a:xfrm>
        </p:grpSpPr>
        <p:grpSp>
          <p:nvGrpSpPr>
            <p:cNvPr id="64561" name="Group 26"/>
            <p:cNvGrpSpPr>
              <a:grpSpLocks/>
            </p:cNvGrpSpPr>
            <p:nvPr/>
          </p:nvGrpSpPr>
          <p:grpSpPr bwMode="auto">
            <a:xfrm>
              <a:off x="2539" y="1745"/>
              <a:ext cx="840" cy="595"/>
              <a:chOff x="3691" y="2001"/>
              <a:chExt cx="840" cy="595"/>
            </a:xfrm>
          </p:grpSpPr>
          <p:sp>
            <p:nvSpPr>
              <p:cNvPr id="64563" name="Rectangle 27"/>
              <p:cNvSpPr>
                <a:spLocks noChangeArrowheads="1"/>
              </p:cNvSpPr>
              <p:nvPr/>
            </p:nvSpPr>
            <p:spPr bwMode="auto">
              <a:xfrm>
                <a:off x="3691" y="2001"/>
                <a:ext cx="840" cy="595"/>
              </a:xfrm>
              <a:prstGeom prst="rect">
                <a:avLst/>
              </a:prstGeom>
              <a:solidFill>
                <a:schemeClr val="bg1"/>
              </a:solidFill>
              <a:ln w="9525">
                <a:solidFill>
                  <a:srgbClr val="4D4D4D"/>
                </a:solidFill>
                <a:miter lim="800000"/>
                <a:headEnd/>
                <a:tailEnd/>
              </a:ln>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dirty="0">
                  <a:latin typeface="Calibri" panose="020F0502020204030204" pitchFamily="34" charset="0"/>
                </a:endParaRPr>
              </a:p>
            </p:txBody>
          </p:sp>
          <p:sp>
            <p:nvSpPr>
              <p:cNvPr id="64564" name="Text Box 28"/>
              <p:cNvSpPr txBox="1">
                <a:spLocks noChangeArrowheads="1"/>
              </p:cNvSpPr>
              <p:nvPr/>
            </p:nvSpPr>
            <p:spPr bwMode="auto">
              <a:xfrm>
                <a:off x="3692" y="2001"/>
                <a:ext cx="837" cy="129"/>
              </a:xfrm>
              <a:prstGeom prst="rect">
                <a:avLst/>
              </a:prstGeom>
              <a:solidFill>
                <a:srgbClr val="CC33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400" b="1" dirty="0">
                    <a:solidFill>
                      <a:schemeClr val="bg1"/>
                    </a:solidFill>
                    <a:latin typeface="Calibri" panose="020F0502020204030204" pitchFamily="34" charset="0"/>
                  </a:rPr>
                  <a:t>Pareto</a:t>
                </a:r>
              </a:p>
            </p:txBody>
          </p:sp>
          <p:grpSp>
            <p:nvGrpSpPr>
              <p:cNvPr id="64565" name="Group 29"/>
              <p:cNvGrpSpPr>
                <a:grpSpLocks/>
              </p:cNvGrpSpPr>
              <p:nvPr/>
            </p:nvGrpSpPr>
            <p:grpSpPr bwMode="auto">
              <a:xfrm>
                <a:off x="3788" y="2162"/>
                <a:ext cx="644" cy="388"/>
                <a:chOff x="3788" y="2168"/>
                <a:chExt cx="590" cy="388"/>
              </a:xfrm>
            </p:grpSpPr>
            <p:sp>
              <p:nvSpPr>
                <p:cNvPr id="64566" name="Line 30"/>
                <p:cNvSpPr>
                  <a:spLocks noChangeShapeType="1"/>
                </p:cNvSpPr>
                <p:nvPr/>
              </p:nvSpPr>
              <p:spPr bwMode="auto">
                <a:xfrm>
                  <a:off x="3788" y="2556"/>
                  <a:ext cx="590" cy="0"/>
                </a:xfrm>
                <a:prstGeom prst="line">
                  <a:avLst/>
                </a:prstGeom>
                <a:noFill/>
                <a:ln w="9525">
                  <a:solidFill>
                    <a:srgbClr val="777777"/>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fr-FR" dirty="0">
                    <a:latin typeface="Calibri" panose="020F0502020204030204" pitchFamily="34" charset="0"/>
                  </a:endParaRPr>
                </a:p>
              </p:txBody>
            </p:sp>
            <p:sp>
              <p:nvSpPr>
                <p:cNvPr id="64567" name="Line 31"/>
                <p:cNvSpPr>
                  <a:spLocks noChangeShapeType="1"/>
                </p:cNvSpPr>
                <p:nvPr/>
              </p:nvSpPr>
              <p:spPr bwMode="auto">
                <a:xfrm flipV="1">
                  <a:off x="3788" y="2168"/>
                  <a:ext cx="0" cy="386"/>
                </a:xfrm>
                <a:prstGeom prst="line">
                  <a:avLst/>
                </a:prstGeom>
                <a:noFill/>
                <a:ln w="9525">
                  <a:solidFill>
                    <a:srgbClr val="777777"/>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fr-FR" dirty="0">
                    <a:latin typeface="Calibri" panose="020F0502020204030204" pitchFamily="34" charset="0"/>
                  </a:endParaRPr>
                </a:p>
              </p:txBody>
            </p:sp>
            <p:sp>
              <p:nvSpPr>
                <p:cNvPr id="64568" name="Rectangle 32"/>
                <p:cNvSpPr>
                  <a:spLocks noChangeArrowheads="1"/>
                </p:cNvSpPr>
                <p:nvPr/>
              </p:nvSpPr>
              <p:spPr bwMode="auto">
                <a:xfrm>
                  <a:off x="3810" y="2274"/>
                  <a:ext cx="90" cy="282"/>
                </a:xfrm>
                <a:prstGeom prst="rect">
                  <a:avLst/>
                </a:prstGeom>
                <a:solidFill>
                  <a:schemeClr val="accent2"/>
                </a:solidFill>
                <a:ln w="9525">
                  <a:solidFill>
                    <a:schemeClr val="bg2"/>
                  </a:solidFill>
                  <a:miter lim="800000"/>
                  <a:headEnd/>
                  <a:tailEnd/>
                </a:ln>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dirty="0">
                    <a:latin typeface="Calibri" panose="020F0502020204030204" pitchFamily="34" charset="0"/>
                  </a:endParaRPr>
                </a:p>
              </p:txBody>
            </p:sp>
            <p:sp>
              <p:nvSpPr>
                <p:cNvPr id="64569" name="Rectangle 33"/>
                <p:cNvSpPr>
                  <a:spLocks noChangeArrowheads="1"/>
                </p:cNvSpPr>
                <p:nvPr/>
              </p:nvSpPr>
              <p:spPr bwMode="auto">
                <a:xfrm>
                  <a:off x="3897" y="2343"/>
                  <a:ext cx="90" cy="213"/>
                </a:xfrm>
                <a:prstGeom prst="rect">
                  <a:avLst/>
                </a:prstGeom>
                <a:solidFill>
                  <a:srgbClr val="66FF99"/>
                </a:solidFill>
                <a:ln w="9525">
                  <a:solidFill>
                    <a:schemeClr val="bg2"/>
                  </a:solidFill>
                  <a:miter lim="800000"/>
                  <a:headEnd/>
                  <a:tailEnd/>
                </a:ln>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dirty="0">
                    <a:latin typeface="Calibri" panose="020F0502020204030204" pitchFamily="34" charset="0"/>
                  </a:endParaRPr>
                </a:p>
              </p:txBody>
            </p:sp>
            <p:sp>
              <p:nvSpPr>
                <p:cNvPr id="64570" name="Rectangle 34"/>
                <p:cNvSpPr>
                  <a:spLocks noChangeArrowheads="1"/>
                </p:cNvSpPr>
                <p:nvPr/>
              </p:nvSpPr>
              <p:spPr bwMode="auto">
                <a:xfrm>
                  <a:off x="3990" y="2415"/>
                  <a:ext cx="90" cy="141"/>
                </a:xfrm>
                <a:prstGeom prst="rect">
                  <a:avLst/>
                </a:prstGeom>
                <a:solidFill>
                  <a:srgbClr val="FFFF00"/>
                </a:solidFill>
                <a:ln w="9525">
                  <a:solidFill>
                    <a:schemeClr val="bg2"/>
                  </a:solidFill>
                  <a:miter lim="800000"/>
                  <a:headEnd/>
                  <a:tailEnd/>
                </a:ln>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dirty="0">
                    <a:latin typeface="Calibri" panose="020F0502020204030204" pitchFamily="34" charset="0"/>
                  </a:endParaRPr>
                </a:p>
              </p:txBody>
            </p:sp>
            <p:sp>
              <p:nvSpPr>
                <p:cNvPr id="64571" name="Rectangle 35"/>
                <p:cNvSpPr>
                  <a:spLocks noChangeArrowheads="1"/>
                </p:cNvSpPr>
                <p:nvPr/>
              </p:nvSpPr>
              <p:spPr bwMode="auto">
                <a:xfrm>
                  <a:off x="4080" y="2478"/>
                  <a:ext cx="90" cy="78"/>
                </a:xfrm>
                <a:prstGeom prst="rect">
                  <a:avLst/>
                </a:prstGeom>
                <a:solidFill>
                  <a:srgbClr val="FFFF66"/>
                </a:solidFill>
                <a:ln w="9525">
                  <a:solidFill>
                    <a:schemeClr val="bg2"/>
                  </a:solidFill>
                  <a:miter lim="800000"/>
                  <a:headEnd/>
                  <a:tailEnd/>
                </a:ln>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dirty="0">
                    <a:latin typeface="Calibri" panose="020F0502020204030204" pitchFamily="34" charset="0"/>
                  </a:endParaRPr>
                </a:p>
              </p:txBody>
            </p:sp>
            <p:sp>
              <p:nvSpPr>
                <p:cNvPr id="64572" name="Rectangle 36"/>
                <p:cNvSpPr>
                  <a:spLocks noChangeArrowheads="1"/>
                </p:cNvSpPr>
                <p:nvPr/>
              </p:nvSpPr>
              <p:spPr bwMode="auto">
                <a:xfrm>
                  <a:off x="4173" y="2505"/>
                  <a:ext cx="90" cy="51"/>
                </a:xfrm>
                <a:prstGeom prst="rect">
                  <a:avLst/>
                </a:prstGeom>
                <a:solidFill>
                  <a:schemeClr val="folHlink"/>
                </a:solidFill>
                <a:ln w="9525">
                  <a:solidFill>
                    <a:schemeClr val="bg2"/>
                  </a:solidFill>
                  <a:miter lim="800000"/>
                  <a:headEnd/>
                  <a:tailEnd/>
                </a:ln>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dirty="0">
                    <a:latin typeface="Calibri" panose="020F0502020204030204" pitchFamily="34" charset="0"/>
                  </a:endParaRPr>
                </a:p>
              </p:txBody>
            </p:sp>
          </p:grpSp>
        </p:grpSp>
        <p:sp>
          <p:nvSpPr>
            <p:cNvPr id="64562" name="AutoShape 37"/>
            <p:cNvSpPr>
              <a:spLocks/>
            </p:cNvSpPr>
            <p:nvPr/>
          </p:nvSpPr>
          <p:spPr bwMode="auto">
            <a:xfrm>
              <a:off x="3845" y="1803"/>
              <a:ext cx="1720" cy="362"/>
            </a:xfrm>
            <a:prstGeom prst="borderCallout1">
              <a:avLst>
                <a:gd name="adj1" fmla="val 19889"/>
                <a:gd name="adj2" fmla="val -2792"/>
                <a:gd name="adj3" fmla="val 56352"/>
                <a:gd name="adj4" fmla="val -24301"/>
              </a:avLst>
            </a:prstGeom>
            <a:noFill/>
            <a:ln w="9525">
              <a:solidFill>
                <a:schemeClr val="bg2"/>
              </a:solidFill>
              <a:miter lim="800000"/>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pPr algn="l"/>
              <a:r>
                <a:rPr lang="fr-FR" altLang="fr-FR" sz="1400" dirty="0">
                  <a:solidFill>
                    <a:schemeClr val="tx1"/>
                  </a:solidFill>
                  <a:latin typeface="Calibri" panose="020F0502020204030204" pitchFamily="34" charset="0"/>
                </a:rPr>
                <a:t>Permet de classer les facteurs</a:t>
              </a:r>
              <a:br>
                <a:rPr lang="fr-FR" altLang="fr-FR" sz="1400" dirty="0">
                  <a:solidFill>
                    <a:schemeClr val="tx1"/>
                  </a:solidFill>
                  <a:latin typeface="Calibri" panose="020F0502020204030204" pitchFamily="34" charset="0"/>
                </a:rPr>
              </a:br>
              <a:r>
                <a:rPr lang="fr-FR" altLang="fr-FR" sz="1400" dirty="0">
                  <a:solidFill>
                    <a:schemeClr val="tx1"/>
                  </a:solidFill>
                  <a:latin typeface="Calibri" panose="020F0502020204030204" pitchFamily="34" charset="0"/>
                </a:rPr>
                <a:t>observés selon leur importance.</a:t>
              </a:r>
              <a:endParaRPr lang="fr-FR" altLang="fr-FR" sz="1600" dirty="0">
                <a:latin typeface="Calibri" panose="020F0502020204030204" pitchFamily="34" charset="0"/>
              </a:endParaRPr>
            </a:p>
          </p:txBody>
        </p:sp>
      </p:grpSp>
      <p:grpSp>
        <p:nvGrpSpPr>
          <p:cNvPr id="7" name="Group 38"/>
          <p:cNvGrpSpPr>
            <a:grpSpLocks/>
          </p:cNvGrpSpPr>
          <p:nvPr/>
        </p:nvGrpSpPr>
        <p:grpSpPr bwMode="auto">
          <a:xfrm>
            <a:off x="4002088" y="4459288"/>
            <a:ext cx="4730750" cy="1068387"/>
            <a:chOff x="2521" y="2809"/>
            <a:chExt cx="2980" cy="673"/>
          </a:xfrm>
        </p:grpSpPr>
        <p:grpSp>
          <p:nvGrpSpPr>
            <p:cNvPr id="64543" name="Group 39"/>
            <p:cNvGrpSpPr>
              <a:grpSpLocks/>
            </p:cNvGrpSpPr>
            <p:nvPr/>
          </p:nvGrpSpPr>
          <p:grpSpPr bwMode="auto">
            <a:xfrm>
              <a:off x="2521" y="2809"/>
              <a:ext cx="860" cy="673"/>
              <a:chOff x="3233" y="849"/>
              <a:chExt cx="860" cy="673"/>
            </a:xfrm>
          </p:grpSpPr>
          <p:sp>
            <p:nvSpPr>
              <p:cNvPr id="64545" name="Rectangle 40"/>
              <p:cNvSpPr>
                <a:spLocks noChangeArrowheads="1"/>
              </p:cNvSpPr>
              <p:nvPr/>
            </p:nvSpPr>
            <p:spPr bwMode="auto">
              <a:xfrm>
                <a:off x="3243" y="849"/>
                <a:ext cx="840" cy="673"/>
              </a:xfrm>
              <a:prstGeom prst="rect">
                <a:avLst/>
              </a:prstGeom>
              <a:solidFill>
                <a:schemeClr val="bg1"/>
              </a:solidFill>
              <a:ln w="9525">
                <a:solidFill>
                  <a:srgbClr val="4D4D4D"/>
                </a:solidFill>
                <a:miter lim="800000"/>
                <a:headEnd/>
                <a:tailEnd/>
              </a:ln>
            </p:spPr>
            <p:txBody>
              <a:bodyPr wrap="none" anchor="ctr">
                <a:no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dirty="0">
                  <a:latin typeface="Calibri" panose="020F0502020204030204" pitchFamily="34" charset="0"/>
                </a:endParaRPr>
              </a:p>
            </p:txBody>
          </p:sp>
          <p:sp>
            <p:nvSpPr>
              <p:cNvPr id="64546" name="Text Box 41"/>
              <p:cNvSpPr txBox="1">
                <a:spLocks noChangeArrowheads="1"/>
              </p:cNvSpPr>
              <p:nvPr/>
            </p:nvSpPr>
            <p:spPr bwMode="auto">
              <a:xfrm>
                <a:off x="3244" y="849"/>
                <a:ext cx="837" cy="129"/>
              </a:xfrm>
              <a:prstGeom prst="rect">
                <a:avLst/>
              </a:prstGeom>
              <a:solidFill>
                <a:srgbClr val="CC33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o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400" b="1" dirty="0">
                    <a:solidFill>
                      <a:schemeClr val="bg1"/>
                    </a:solidFill>
                    <a:latin typeface="Calibri" panose="020F0502020204030204" pitchFamily="34" charset="0"/>
                  </a:rPr>
                  <a:t>Arbre C. / E.</a:t>
                </a:r>
              </a:p>
            </p:txBody>
          </p:sp>
          <p:grpSp>
            <p:nvGrpSpPr>
              <p:cNvPr id="64547" name="Group 42"/>
              <p:cNvGrpSpPr>
                <a:grpSpLocks/>
              </p:cNvGrpSpPr>
              <p:nvPr/>
            </p:nvGrpSpPr>
            <p:grpSpPr bwMode="auto">
              <a:xfrm>
                <a:off x="3351" y="995"/>
                <a:ext cx="644" cy="362"/>
                <a:chOff x="704" y="2498"/>
                <a:chExt cx="572" cy="323"/>
              </a:xfrm>
            </p:grpSpPr>
            <p:sp>
              <p:nvSpPr>
                <p:cNvPr id="64550" name="Line 43"/>
                <p:cNvSpPr>
                  <a:spLocks noChangeShapeType="1"/>
                </p:cNvSpPr>
                <p:nvPr/>
              </p:nvSpPr>
              <p:spPr bwMode="auto">
                <a:xfrm flipH="1">
                  <a:off x="769" y="2652"/>
                  <a:ext cx="405" cy="0"/>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wrap="none" anchor="ctr">
                  <a:noAutofit/>
                </a:bodyPr>
                <a:lstStyle/>
                <a:p>
                  <a:endParaRPr lang="fr-FR" dirty="0">
                    <a:latin typeface="Calibri" panose="020F0502020204030204" pitchFamily="34" charset="0"/>
                  </a:endParaRPr>
                </a:p>
              </p:txBody>
            </p:sp>
            <p:sp>
              <p:nvSpPr>
                <p:cNvPr id="64551" name="Line 44"/>
                <p:cNvSpPr>
                  <a:spLocks noChangeShapeType="1"/>
                </p:cNvSpPr>
                <p:nvPr/>
              </p:nvSpPr>
              <p:spPr bwMode="auto">
                <a:xfrm flipH="1" flipV="1">
                  <a:off x="997" y="2540"/>
                  <a:ext cx="107" cy="110"/>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wrap="none" anchor="ctr">
                  <a:noAutofit/>
                </a:bodyPr>
                <a:lstStyle/>
                <a:p>
                  <a:endParaRPr lang="fr-FR" dirty="0">
                    <a:latin typeface="Calibri" panose="020F0502020204030204" pitchFamily="34" charset="0"/>
                  </a:endParaRPr>
                </a:p>
              </p:txBody>
            </p:sp>
            <p:sp>
              <p:nvSpPr>
                <p:cNvPr id="64552" name="Line 45"/>
                <p:cNvSpPr>
                  <a:spLocks noChangeShapeType="1"/>
                </p:cNvSpPr>
                <p:nvPr/>
              </p:nvSpPr>
              <p:spPr bwMode="auto">
                <a:xfrm flipH="1" flipV="1">
                  <a:off x="807" y="2540"/>
                  <a:ext cx="107" cy="110"/>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wrap="none" anchor="ctr">
                  <a:noAutofit/>
                </a:bodyPr>
                <a:lstStyle/>
                <a:p>
                  <a:endParaRPr lang="fr-FR" dirty="0">
                    <a:latin typeface="Calibri" panose="020F0502020204030204" pitchFamily="34" charset="0"/>
                  </a:endParaRPr>
                </a:p>
              </p:txBody>
            </p:sp>
            <p:sp>
              <p:nvSpPr>
                <p:cNvPr id="64553" name="Line 46"/>
                <p:cNvSpPr>
                  <a:spLocks noChangeShapeType="1"/>
                </p:cNvSpPr>
                <p:nvPr/>
              </p:nvSpPr>
              <p:spPr bwMode="auto">
                <a:xfrm flipH="1">
                  <a:off x="995" y="2654"/>
                  <a:ext cx="107" cy="110"/>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wrap="none" anchor="ctr">
                  <a:noAutofit/>
                </a:bodyPr>
                <a:lstStyle/>
                <a:p>
                  <a:endParaRPr lang="fr-FR" dirty="0">
                    <a:latin typeface="Calibri" panose="020F0502020204030204" pitchFamily="34" charset="0"/>
                  </a:endParaRPr>
                </a:p>
              </p:txBody>
            </p:sp>
            <p:sp>
              <p:nvSpPr>
                <p:cNvPr id="64554" name="Line 47"/>
                <p:cNvSpPr>
                  <a:spLocks noChangeShapeType="1"/>
                </p:cNvSpPr>
                <p:nvPr/>
              </p:nvSpPr>
              <p:spPr bwMode="auto">
                <a:xfrm flipH="1">
                  <a:off x="806" y="2654"/>
                  <a:ext cx="106" cy="110"/>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wrap="none" anchor="ctr">
                  <a:noAutofit/>
                </a:bodyPr>
                <a:lstStyle/>
                <a:p>
                  <a:endParaRPr lang="fr-FR" dirty="0">
                    <a:latin typeface="Calibri" panose="020F0502020204030204" pitchFamily="34" charset="0"/>
                  </a:endParaRPr>
                </a:p>
              </p:txBody>
            </p:sp>
            <p:sp>
              <p:nvSpPr>
                <p:cNvPr id="64555" name="Rectangle 48"/>
                <p:cNvSpPr>
                  <a:spLocks noChangeArrowheads="1"/>
                </p:cNvSpPr>
                <p:nvPr/>
              </p:nvSpPr>
              <p:spPr bwMode="auto">
                <a:xfrm>
                  <a:off x="960" y="2499"/>
                  <a:ext cx="103" cy="67"/>
                </a:xfrm>
                <a:prstGeom prst="rect">
                  <a:avLst/>
                </a:prstGeom>
                <a:solidFill>
                  <a:schemeClr val="folHlink"/>
                </a:solidFill>
                <a:ln w="9525">
                  <a:solidFill>
                    <a:srgbClr val="969696"/>
                  </a:solidFill>
                  <a:miter lim="800000"/>
                  <a:headEnd/>
                  <a:tailEnd/>
                </a:ln>
              </p:spPr>
              <p:txBody>
                <a:bodyPr wrap="none" anchor="ctr">
                  <a:no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dirty="0">
                    <a:latin typeface="Calibri" panose="020F0502020204030204" pitchFamily="34" charset="0"/>
                  </a:endParaRPr>
                </a:p>
              </p:txBody>
            </p:sp>
            <p:sp>
              <p:nvSpPr>
                <p:cNvPr id="64556" name="Rectangle 49"/>
                <p:cNvSpPr>
                  <a:spLocks noChangeArrowheads="1"/>
                </p:cNvSpPr>
                <p:nvPr/>
              </p:nvSpPr>
              <p:spPr bwMode="auto">
                <a:xfrm>
                  <a:off x="772" y="2498"/>
                  <a:ext cx="103" cy="67"/>
                </a:xfrm>
                <a:prstGeom prst="rect">
                  <a:avLst/>
                </a:prstGeom>
                <a:solidFill>
                  <a:schemeClr val="folHlink"/>
                </a:solidFill>
                <a:ln w="9525">
                  <a:solidFill>
                    <a:srgbClr val="969696"/>
                  </a:solidFill>
                  <a:miter lim="800000"/>
                  <a:headEnd/>
                  <a:tailEnd/>
                </a:ln>
              </p:spPr>
              <p:txBody>
                <a:bodyPr wrap="none" anchor="ctr">
                  <a:no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dirty="0">
                    <a:latin typeface="Calibri" panose="020F0502020204030204" pitchFamily="34" charset="0"/>
                  </a:endParaRPr>
                </a:p>
              </p:txBody>
            </p:sp>
            <p:sp>
              <p:nvSpPr>
                <p:cNvPr id="64557" name="Rectangle 50"/>
                <p:cNvSpPr>
                  <a:spLocks noChangeArrowheads="1"/>
                </p:cNvSpPr>
                <p:nvPr/>
              </p:nvSpPr>
              <p:spPr bwMode="auto">
                <a:xfrm>
                  <a:off x="951" y="2752"/>
                  <a:ext cx="103" cy="67"/>
                </a:xfrm>
                <a:prstGeom prst="rect">
                  <a:avLst/>
                </a:prstGeom>
                <a:solidFill>
                  <a:schemeClr val="folHlink"/>
                </a:solidFill>
                <a:ln w="9525">
                  <a:solidFill>
                    <a:srgbClr val="969696"/>
                  </a:solidFill>
                  <a:miter lim="800000"/>
                  <a:headEnd/>
                  <a:tailEnd/>
                </a:ln>
              </p:spPr>
              <p:txBody>
                <a:bodyPr wrap="none" anchor="ctr">
                  <a:no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dirty="0">
                    <a:latin typeface="Calibri" panose="020F0502020204030204" pitchFamily="34" charset="0"/>
                  </a:endParaRPr>
                </a:p>
              </p:txBody>
            </p:sp>
            <p:sp>
              <p:nvSpPr>
                <p:cNvPr id="64558" name="Rectangle 51"/>
                <p:cNvSpPr>
                  <a:spLocks noChangeArrowheads="1"/>
                </p:cNvSpPr>
                <p:nvPr/>
              </p:nvSpPr>
              <p:spPr bwMode="auto">
                <a:xfrm>
                  <a:off x="766" y="2754"/>
                  <a:ext cx="103" cy="67"/>
                </a:xfrm>
                <a:prstGeom prst="rect">
                  <a:avLst/>
                </a:prstGeom>
                <a:solidFill>
                  <a:schemeClr val="folHlink"/>
                </a:solidFill>
                <a:ln w="9525">
                  <a:solidFill>
                    <a:srgbClr val="969696"/>
                  </a:solidFill>
                  <a:miter lim="800000"/>
                  <a:headEnd/>
                  <a:tailEnd/>
                </a:ln>
              </p:spPr>
              <p:txBody>
                <a:bodyPr wrap="none" anchor="ctr">
                  <a:no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dirty="0">
                    <a:latin typeface="Calibri" panose="020F0502020204030204" pitchFamily="34" charset="0"/>
                  </a:endParaRPr>
                </a:p>
              </p:txBody>
            </p:sp>
            <p:sp>
              <p:nvSpPr>
                <p:cNvPr id="64559" name="Rectangle 52"/>
                <p:cNvSpPr>
                  <a:spLocks noChangeArrowheads="1"/>
                </p:cNvSpPr>
                <p:nvPr/>
              </p:nvSpPr>
              <p:spPr bwMode="auto">
                <a:xfrm>
                  <a:off x="704" y="2619"/>
                  <a:ext cx="103" cy="67"/>
                </a:xfrm>
                <a:prstGeom prst="rect">
                  <a:avLst/>
                </a:prstGeom>
                <a:solidFill>
                  <a:schemeClr val="folHlink"/>
                </a:solidFill>
                <a:ln w="9525">
                  <a:solidFill>
                    <a:srgbClr val="969696"/>
                  </a:solidFill>
                  <a:miter lim="800000"/>
                  <a:headEnd/>
                  <a:tailEnd/>
                </a:ln>
              </p:spPr>
              <p:txBody>
                <a:bodyPr wrap="none" anchor="ctr">
                  <a:no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dirty="0">
                    <a:latin typeface="Calibri" panose="020F0502020204030204" pitchFamily="34" charset="0"/>
                  </a:endParaRPr>
                </a:p>
              </p:txBody>
            </p:sp>
            <p:sp>
              <p:nvSpPr>
                <p:cNvPr id="64560" name="Rectangle 53"/>
                <p:cNvSpPr>
                  <a:spLocks noChangeArrowheads="1"/>
                </p:cNvSpPr>
                <p:nvPr/>
              </p:nvSpPr>
              <p:spPr bwMode="auto">
                <a:xfrm>
                  <a:off x="1146" y="2621"/>
                  <a:ext cx="130" cy="67"/>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o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dirty="0">
                    <a:latin typeface="Calibri" panose="020F0502020204030204" pitchFamily="34" charset="0"/>
                  </a:endParaRPr>
                </a:p>
              </p:txBody>
            </p:sp>
          </p:grpSp>
          <p:sp>
            <p:nvSpPr>
              <p:cNvPr id="64548" name="Text Box 54"/>
              <p:cNvSpPr txBox="1">
                <a:spLocks noChangeArrowheads="1"/>
              </p:cNvSpPr>
              <p:nvPr/>
            </p:nvSpPr>
            <p:spPr bwMode="auto">
              <a:xfrm>
                <a:off x="3769" y="1191"/>
                <a:ext cx="32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200" dirty="0">
                    <a:solidFill>
                      <a:schemeClr val="tx1"/>
                    </a:solidFill>
                    <a:latin typeface="Calibri" panose="020F0502020204030204" pitchFamily="34" charset="0"/>
                  </a:rPr>
                  <a:t>effet </a:t>
                </a:r>
              </a:p>
            </p:txBody>
          </p:sp>
          <p:sp>
            <p:nvSpPr>
              <p:cNvPr id="64549" name="Text Box 55"/>
              <p:cNvSpPr txBox="1">
                <a:spLocks noChangeArrowheads="1"/>
              </p:cNvSpPr>
              <p:nvPr/>
            </p:nvSpPr>
            <p:spPr bwMode="auto">
              <a:xfrm>
                <a:off x="3233" y="1328"/>
                <a:ext cx="446"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200" dirty="0">
                    <a:solidFill>
                      <a:schemeClr val="tx1"/>
                    </a:solidFill>
                    <a:latin typeface="Calibri" panose="020F0502020204030204" pitchFamily="34" charset="0"/>
                  </a:rPr>
                  <a:t>causes </a:t>
                </a:r>
              </a:p>
            </p:txBody>
          </p:sp>
        </p:grpSp>
        <p:sp>
          <p:nvSpPr>
            <p:cNvPr id="64544" name="AutoShape 56"/>
            <p:cNvSpPr>
              <a:spLocks/>
            </p:cNvSpPr>
            <p:nvPr/>
          </p:nvSpPr>
          <p:spPr bwMode="auto">
            <a:xfrm>
              <a:off x="3893" y="2867"/>
              <a:ext cx="1608" cy="450"/>
            </a:xfrm>
            <a:prstGeom prst="borderCallout1">
              <a:avLst>
                <a:gd name="adj1" fmla="val 16000"/>
                <a:gd name="adj2" fmla="val -2986"/>
                <a:gd name="adj3" fmla="val 59556"/>
                <a:gd name="adj4" fmla="val -28981"/>
              </a:avLst>
            </a:prstGeom>
            <a:noFill/>
            <a:ln w="9525">
              <a:solidFill>
                <a:schemeClr val="bg2"/>
              </a:solidFill>
              <a:miter lim="800000"/>
              <a:headEnd/>
              <a:tailEnd type="triangle" w="med" len="med"/>
            </a:ln>
            <a:extLst>
              <a:ext uri="{909E8E84-426E-40DD-AFC4-6F175D3DCCD1}">
                <a14:hiddenFill xmlns:a14="http://schemas.microsoft.com/office/drawing/2010/main">
                  <a:solidFill>
                    <a:srgbClr val="FFFFFF"/>
                  </a:solidFill>
                </a14:hiddenFill>
              </a:ext>
            </a:extLst>
          </p:spPr>
          <p:txBody>
            <a:bodyPr wrap="none" anchor="ctr">
              <a:no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pPr algn="l"/>
              <a:r>
                <a:rPr lang="fr-FR" altLang="fr-FR" sz="1400" dirty="0">
                  <a:solidFill>
                    <a:schemeClr val="tx1"/>
                  </a:solidFill>
                  <a:latin typeface="Calibri" panose="020F0502020204030204" pitchFamily="34" charset="0"/>
                </a:rPr>
                <a:t>Sert à rechercher de façon </a:t>
              </a:r>
              <a:br>
                <a:rPr lang="fr-FR" altLang="fr-FR" sz="1400" dirty="0">
                  <a:solidFill>
                    <a:schemeClr val="tx1"/>
                  </a:solidFill>
                  <a:latin typeface="Calibri" panose="020F0502020204030204" pitchFamily="34" charset="0"/>
                </a:rPr>
              </a:br>
              <a:r>
                <a:rPr lang="fr-FR" altLang="fr-FR" sz="1400" dirty="0">
                  <a:solidFill>
                    <a:schemeClr val="tx1"/>
                  </a:solidFill>
                  <a:latin typeface="Calibri" panose="020F0502020204030204" pitchFamily="34" charset="0"/>
                </a:rPr>
                <a:t>méthodique les causes </a:t>
              </a:r>
              <a:br>
                <a:rPr lang="fr-FR" altLang="fr-FR" sz="1400" dirty="0">
                  <a:solidFill>
                    <a:schemeClr val="tx1"/>
                  </a:solidFill>
                  <a:latin typeface="Calibri" panose="020F0502020204030204" pitchFamily="34" charset="0"/>
                </a:rPr>
              </a:br>
              <a:r>
                <a:rPr lang="fr-FR" altLang="fr-FR" sz="1400" dirty="0">
                  <a:solidFill>
                    <a:schemeClr val="tx1"/>
                  </a:solidFill>
                  <a:latin typeface="Calibri" panose="020F0502020204030204" pitchFamily="34" charset="0"/>
                </a:rPr>
                <a:t>d'un problème.</a:t>
              </a:r>
              <a:endParaRPr lang="fr-FR" altLang="fr-FR" sz="1600" dirty="0">
                <a:latin typeface="Calibri" panose="020F050202020403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out)">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ox(out)">
                                      <p:cBhvr>
                                        <p:cTn id="12" dur="5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ox(out)">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p:cNvSpPr>
            <a:spLocks noGrp="1" noChangeArrowheads="1"/>
          </p:cNvSpPr>
          <p:nvPr>
            <p:ph type="title"/>
          </p:nvPr>
        </p:nvSpPr>
        <p:spPr>
          <a:xfrm>
            <a:off x="2536825" y="139700"/>
            <a:ext cx="4981575" cy="609600"/>
          </a:xfrm>
        </p:spPr>
        <p:txBody>
          <a:bodyPr/>
          <a:lstStyle/>
          <a:p>
            <a:pPr>
              <a:defRPr/>
            </a:pPr>
            <a:r>
              <a:rPr lang="fr-FR" sz="2800"/>
              <a:t>3. Trouver des solutions</a:t>
            </a:r>
          </a:p>
        </p:txBody>
      </p:sp>
      <p:sp>
        <p:nvSpPr>
          <p:cNvPr id="65541" name="AutoShape 3"/>
          <p:cNvSpPr>
            <a:spLocks noChangeArrowheads="1"/>
          </p:cNvSpPr>
          <p:nvPr/>
        </p:nvSpPr>
        <p:spPr bwMode="auto">
          <a:xfrm>
            <a:off x="1409700" y="2082800"/>
            <a:ext cx="444500" cy="2349500"/>
          </a:xfrm>
          <a:prstGeom prst="downArrow">
            <a:avLst>
              <a:gd name="adj1" fmla="val 36204"/>
              <a:gd name="adj2" fmla="val 64603"/>
            </a:avLst>
          </a:prstGeom>
          <a:solidFill>
            <a:srgbClr val="FFFF00"/>
          </a:solidFill>
          <a:ln w="9525">
            <a:solidFill>
              <a:schemeClr val="tx2"/>
            </a:solidFill>
            <a:miter lim="800000"/>
            <a:headEnd/>
            <a:tailEnd/>
          </a:ln>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dirty="0">
              <a:latin typeface="Calibri" panose="020F0502020204030204" pitchFamily="34" charset="0"/>
            </a:endParaRPr>
          </a:p>
        </p:txBody>
      </p:sp>
      <p:sp>
        <p:nvSpPr>
          <p:cNvPr id="65542" name="Text Box 4"/>
          <p:cNvSpPr txBox="1">
            <a:spLocks noChangeArrowheads="1"/>
          </p:cNvSpPr>
          <p:nvPr/>
        </p:nvSpPr>
        <p:spPr bwMode="auto">
          <a:xfrm>
            <a:off x="303213" y="1704975"/>
            <a:ext cx="2655887" cy="376238"/>
          </a:xfrm>
          <a:prstGeom prst="rect">
            <a:avLst/>
          </a:prstGeom>
          <a:solidFill>
            <a:schemeClr val="bg1"/>
          </a:solidFill>
          <a:ln w="9525">
            <a:solidFill>
              <a:schemeClr val="bg2"/>
            </a:solidFill>
            <a:miter lim="800000"/>
            <a:headEnd/>
            <a:tailEnd/>
          </a:ln>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dirty="0">
                <a:solidFill>
                  <a:schemeClr val="bg2"/>
                </a:solidFill>
                <a:latin typeface="Calibri" panose="020F0502020204030204" pitchFamily="34" charset="0"/>
              </a:rPr>
              <a:t>1. Poser le problème</a:t>
            </a:r>
          </a:p>
        </p:txBody>
      </p:sp>
      <p:sp>
        <p:nvSpPr>
          <p:cNvPr id="65543" name="Text Box 5"/>
          <p:cNvSpPr txBox="1">
            <a:spLocks noChangeArrowheads="1"/>
          </p:cNvSpPr>
          <p:nvPr/>
        </p:nvSpPr>
        <p:spPr bwMode="auto">
          <a:xfrm>
            <a:off x="303213" y="2335213"/>
            <a:ext cx="2655887" cy="376237"/>
          </a:xfrm>
          <a:prstGeom prst="rect">
            <a:avLst/>
          </a:prstGeom>
          <a:solidFill>
            <a:schemeClr val="bg1"/>
          </a:solidFill>
          <a:ln w="9525">
            <a:solidFill>
              <a:schemeClr val="bg2"/>
            </a:solidFill>
            <a:miter lim="800000"/>
            <a:headEnd/>
            <a:tailEnd/>
          </a:ln>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dirty="0">
                <a:solidFill>
                  <a:schemeClr val="bg2"/>
                </a:solidFill>
                <a:latin typeface="Calibri" panose="020F0502020204030204" pitchFamily="34" charset="0"/>
              </a:rPr>
              <a:t>2. Analyser le problème</a:t>
            </a:r>
          </a:p>
        </p:txBody>
      </p:sp>
      <p:sp>
        <p:nvSpPr>
          <p:cNvPr id="65544" name="Text Box 6"/>
          <p:cNvSpPr txBox="1">
            <a:spLocks noChangeArrowheads="1"/>
          </p:cNvSpPr>
          <p:nvPr/>
        </p:nvSpPr>
        <p:spPr bwMode="auto">
          <a:xfrm>
            <a:off x="303213" y="2965450"/>
            <a:ext cx="2655887" cy="376238"/>
          </a:xfrm>
          <a:prstGeom prst="rect">
            <a:avLst/>
          </a:prstGeom>
          <a:solidFill>
            <a:srgbClr val="FFFF66"/>
          </a:solidFill>
          <a:ln w="9525">
            <a:solidFill>
              <a:srgbClr val="5F5F5F"/>
            </a:solidFill>
            <a:miter lim="800000"/>
            <a:headEnd/>
            <a:tailEnd/>
          </a:ln>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dirty="0">
                <a:latin typeface="Calibri" panose="020F0502020204030204" pitchFamily="34" charset="0"/>
              </a:rPr>
              <a:t>3. Trouver des solutions</a:t>
            </a:r>
          </a:p>
        </p:txBody>
      </p:sp>
      <p:sp>
        <p:nvSpPr>
          <p:cNvPr id="65545" name="Text Box 7"/>
          <p:cNvSpPr txBox="1">
            <a:spLocks noChangeArrowheads="1"/>
          </p:cNvSpPr>
          <p:nvPr/>
        </p:nvSpPr>
        <p:spPr bwMode="auto">
          <a:xfrm>
            <a:off x="296863" y="3597275"/>
            <a:ext cx="2670175" cy="376238"/>
          </a:xfrm>
          <a:prstGeom prst="rect">
            <a:avLst/>
          </a:prstGeom>
          <a:solidFill>
            <a:schemeClr val="bg1"/>
          </a:solidFill>
          <a:ln w="9525">
            <a:solidFill>
              <a:schemeClr val="bg2"/>
            </a:solidFill>
            <a:miter lim="800000"/>
            <a:headEnd/>
            <a:tailEnd/>
          </a:ln>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dirty="0">
                <a:solidFill>
                  <a:schemeClr val="bg2"/>
                </a:solidFill>
                <a:latin typeface="Calibri" panose="020F0502020204030204" pitchFamily="34" charset="0"/>
              </a:rPr>
              <a:t>4. Décider</a:t>
            </a:r>
          </a:p>
        </p:txBody>
      </p:sp>
      <p:sp>
        <p:nvSpPr>
          <p:cNvPr id="65546" name="Text Box 8"/>
          <p:cNvSpPr txBox="1">
            <a:spLocks noChangeArrowheads="1"/>
          </p:cNvSpPr>
          <p:nvPr/>
        </p:nvSpPr>
        <p:spPr bwMode="auto">
          <a:xfrm>
            <a:off x="296863" y="4410075"/>
            <a:ext cx="2670175" cy="376238"/>
          </a:xfrm>
          <a:prstGeom prst="rect">
            <a:avLst/>
          </a:prstGeom>
          <a:solidFill>
            <a:schemeClr val="bg1"/>
          </a:solidFill>
          <a:ln w="9525">
            <a:solidFill>
              <a:schemeClr val="bg2"/>
            </a:solidFill>
            <a:miter lim="800000"/>
            <a:headEnd/>
            <a:tailEnd/>
          </a:ln>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dirty="0">
                <a:solidFill>
                  <a:schemeClr val="bg2"/>
                </a:solidFill>
                <a:latin typeface="Calibri" panose="020F0502020204030204" pitchFamily="34" charset="0"/>
              </a:rPr>
              <a:t>5. Mettre en œuvre</a:t>
            </a:r>
          </a:p>
        </p:txBody>
      </p:sp>
      <p:grpSp>
        <p:nvGrpSpPr>
          <p:cNvPr id="2" name="Group 9"/>
          <p:cNvGrpSpPr>
            <a:grpSpLocks/>
          </p:cNvGrpSpPr>
          <p:nvPr/>
        </p:nvGrpSpPr>
        <p:grpSpPr bwMode="auto">
          <a:xfrm>
            <a:off x="3848100" y="1414463"/>
            <a:ext cx="4960938" cy="1836737"/>
            <a:chOff x="2424" y="891"/>
            <a:chExt cx="3125" cy="1157"/>
          </a:xfrm>
        </p:grpSpPr>
        <p:sp>
          <p:nvSpPr>
            <p:cNvPr id="65576" name="AutoShape 10"/>
            <p:cNvSpPr>
              <a:spLocks/>
            </p:cNvSpPr>
            <p:nvPr/>
          </p:nvSpPr>
          <p:spPr bwMode="auto">
            <a:xfrm>
              <a:off x="3845" y="891"/>
              <a:ext cx="1704" cy="602"/>
            </a:xfrm>
            <a:prstGeom prst="borderCallout1">
              <a:avLst>
                <a:gd name="adj1" fmla="val 11958"/>
                <a:gd name="adj2" fmla="val -2815"/>
                <a:gd name="adj3" fmla="val 121593"/>
                <a:gd name="adj4" fmla="val -28287"/>
              </a:avLst>
            </a:prstGeom>
            <a:noFill/>
            <a:ln w="9525">
              <a:solidFill>
                <a:schemeClr val="bg2"/>
              </a:solidFill>
              <a:miter lim="800000"/>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pPr algn="l"/>
              <a:r>
                <a:rPr lang="fr-FR" altLang="fr-FR" sz="1400" dirty="0">
                  <a:solidFill>
                    <a:schemeClr val="tx1"/>
                  </a:solidFill>
                  <a:latin typeface="Calibri" panose="020F0502020204030204" pitchFamily="34" charset="0"/>
                </a:rPr>
                <a:t>Liste standard de questions</a:t>
              </a:r>
              <a:br>
                <a:rPr lang="fr-FR" altLang="fr-FR" sz="1400" dirty="0">
                  <a:solidFill>
                    <a:schemeClr val="tx1"/>
                  </a:solidFill>
                  <a:latin typeface="Calibri" panose="020F0502020204030204" pitchFamily="34" charset="0"/>
                </a:rPr>
              </a:br>
              <a:r>
                <a:rPr lang="fr-FR" altLang="fr-FR" sz="1400" dirty="0">
                  <a:solidFill>
                    <a:schemeClr val="tx1"/>
                  </a:solidFill>
                  <a:latin typeface="Calibri" panose="020F0502020204030204" pitchFamily="34" charset="0"/>
                </a:rPr>
                <a:t>ou de propositions standard</a:t>
              </a:r>
              <a:br>
                <a:rPr lang="fr-FR" altLang="fr-FR" sz="1400" dirty="0">
                  <a:solidFill>
                    <a:schemeClr val="tx1"/>
                  </a:solidFill>
                  <a:latin typeface="Calibri" panose="020F0502020204030204" pitchFamily="34" charset="0"/>
                </a:rPr>
              </a:br>
              <a:r>
                <a:rPr lang="fr-FR" altLang="fr-FR" sz="1400" dirty="0">
                  <a:solidFill>
                    <a:schemeClr val="tx1"/>
                  </a:solidFill>
                  <a:latin typeface="Calibri" panose="020F0502020204030204" pitchFamily="34" charset="0"/>
                </a:rPr>
                <a:t>permettant de trouver des idées</a:t>
              </a:r>
              <a:br>
                <a:rPr lang="fr-FR" altLang="fr-FR" sz="1400" dirty="0">
                  <a:solidFill>
                    <a:schemeClr val="tx1"/>
                  </a:solidFill>
                  <a:latin typeface="Calibri" panose="020F0502020204030204" pitchFamily="34" charset="0"/>
                </a:rPr>
              </a:br>
              <a:r>
                <a:rPr lang="fr-FR" altLang="fr-FR" sz="1400" dirty="0">
                  <a:solidFill>
                    <a:schemeClr val="tx1"/>
                  </a:solidFill>
                  <a:latin typeface="Calibri" panose="020F0502020204030204" pitchFamily="34" charset="0"/>
                </a:rPr>
                <a:t>de solutions. </a:t>
              </a:r>
              <a:endParaRPr lang="fr-FR" altLang="fr-FR" sz="1600" dirty="0">
                <a:latin typeface="Calibri" panose="020F0502020204030204" pitchFamily="34" charset="0"/>
              </a:endParaRPr>
            </a:p>
          </p:txBody>
        </p:sp>
        <p:grpSp>
          <p:nvGrpSpPr>
            <p:cNvPr id="65577" name="Group 11"/>
            <p:cNvGrpSpPr>
              <a:grpSpLocks/>
            </p:cNvGrpSpPr>
            <p:nvPr/>
          </p:nvGrpSpPr>
          <p:grpSpPr bwMode="auto">
            <a:xfrm>
              <a:off x="2424" y="1104"/>
              <a:ext cx="888" cy="944"/>
              <a:chOff x="3624" y="2280"/>
              <a:chExt cx="888" cy="944"/>
            </a:xfrm>
          </p:grpSpPr>
          <p:sp>
            <p:nvSpPr>
              <p:cNvPr id="65578" name="Rectangle 12"/>
              <p:cNvSpPr>
                <a:spLocks noChangeArrowheads="1"/>
              </p:cNvSpPr>
              <p:nvPr/>
            </p:nvSpPr>
            <p:spPr bwMode="auto">
              <a:xfrm>
                <a:off x="3624" y="2280"/>
                <a:ext cx="888" cy="944"/>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dirty="0">
                  <a:latin typeface="Calibri" panose="020F0502020204030204" pitchFamily="34" charset="0"/>
                </a:endParaRPr>
              </a:p>
            </p:txBody>
          </p:sp>
          <p:sp>
            <p:nvSpPr>
              <p:cNvPr id="65579" name="Line 13"/>
              <p:cNvSpPr>
                <a:spLocks noChangeShapeType="1"/>
              </p:cNvSpPr>
              <p:nvPr/>
            </p:nvSpPr>
            <p:spPr bwMode="auto">
              <a:xfrm>
                <a:off x="3624" y="2547"/>
                <a:ext cx="888"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fr-FR" dirty="0">
                  <a:latin typeface="Calibri" panose="020F0502020204030204" pitchFamily="34" charset="0"/>
                </a:endParaRPr>
              </a:p>
            </p:txBody>
          </p:sp>
          <p:sp>
            <p:nvSpPr>
              <p:cNvPr id="65580" name="Line 14"/>
              <p:cNvSpPr>
                <a:spLocks noChangeShapeType="1"/>
              </p:cNvSpPr>
              <p:nvPr/>
            </p:nvSpPr>
            <p:spPr bwMode="auto">
              <a:xfrm>
                <a:off x="3624" y="2480"/>
                <a:ext cx="888"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fr-FR" dirty="0">
                  <a:latin typeface="Calibri" panose="020F0502020204030204" pitchFamily="34" charset="0"/>
                </a:endParaRPr>
              </a:p>
            </p:txBody>
          </p:sp>
          <p:sp>
            <p:nvSpPr>
              <p:cNvPr id="65581" name="Line 15"/>
              <p:cNvSpPr>
                <a:spLocks noChangeShapeType="1"/>
              </p:cNvSpPr>
              <p:nvPr/>
            </p:nvSpPr>
            <p:spPr bwMode="auto">
              <a:xfrm>
                <a:off x="3624" y="2681"/>
                <a:ext cx="888"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fr-FR" dirty="0">
                  <a:latin typeface="Calibri" panose="020F0502020204030204" pitchFamily="34" charset="0"/>
                </a:endParaRPr>
              </a:p>
            </p:txBody>
          </p:sp>
          <p:sp>
            <p:nvSpPr>
              <p:cNvPr id="65582" name="Line 16"/>
              <p:cNvSpPr>
                <a:spLocks noChangeShapeType="1"/>
              </p:cNvSpPr>
              <p:nvPr/>
            </p:nvSpPr>
            <p:spPr bwMode="auto">
              <a:xfrm>
                <a:off x="3624" y="2614"/>
                <a:ext cx="888"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fr-FR" dirty="0">
                  <a:latin typeface="Calibri" panose="020F0502020204030204" pitchFamily="34" charset="0"/>
                </a:endParaRPr>
              </a:p>
            </p:txBody>
          </p:sp>
          <p:sp>
            <p:nvSpPr>
              <p:cNvPr id="65583" name="Line 17"/>
              <p:cNvSpPr>
                <a:spLocks noChangeShapeType="1"/>
              </p:cNvSpPr>
              <p:nvPr/>
            </p:nvSpPr>
            <p:spPr bwMode="auto">
              <a:xfrm>
                <a:off x="3624" y="2816"/>
                <a:ext cx="888"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fr-FR" dirty="0">
                  <a:latin typeface="Calibri" panose="020F0502020204030204" pitchFamily="34" charset="0"/>
                </a:endParaRPr>
              </a:p>
            </p:txBody>
          </p:sp>
          <p:sp>
            <p:nvSpPr>
              <p:cNvPr id="65584" name="Line 18"/>
              <p:cNvSpPr>
                <a:spLocks noChangeShapeType="1"/>
              </p:cNvSpPr>
              <p:nvPr/>
            </p:nvSpPr>
            <p:spPr bwMode="auto">
              <a:xfrm>
                <a:off x="3624" y="2748"/>
                <a:ext cx="888"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fr-FR" dirty="0">
                  <a:latin typeface="Calibri" panose="020F0502020204030204" pitchFamily="34" charset="0"/>
                </a:endParaRPr>
              </a:p>
            </p:txBody>
          </p:sp>
          <p:sp>
            <p:nvSpPr>
              <p:cNvPr id="65585" name="Line 19"/>
              <p:cNvSpPr>
                <a:spLocks noChangeShapeType="1"/>
              </p:cNvSpPr>
              <p:nvPr/>
            </p:nvSpPr>
            <p:spPr bwMode="auto">
              <a:xfrm>
                <a:off x="3624" y="2950"/>
                <a:ext cx="888"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fr-FR" dirty="0">
                  <a:latin typeface="Calibri" panose="020F0502020204030204" pitchFamily="34" charset="0"/>
                </a:endParaRPr>
              </a:p>
            </p:txBody>
          </p:sp>
          <p:sp>
            <p:nvSpPr>
              <p:cNvPr id="65586" name="Line 20"/>
              <p:cNvSpPr>
                <a:spLocks noChangeShapeType="1"/>
              </p:cNvSpPr>
              <p:nvPr/>
            </p:nvSpPr>
            <p:spPr bwMode="auto">
              <a:xfrm>
                <a:off x="3624" y="2883"/>
                <a:ext cx="888"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fr-FR" dirty="0">
                  <a:latin typeface="Calibri" panose="020F0502020204030204" pitchFamily="34" charset="0"/>
                </a:endParaRPr>
              </a:p>
            </p:txBody>
          </p:sp>
          <p:sp>
            <p:nvSpPr>
              <p:cNvPr id="65587" name="Line 21"/>
              <p:cNvSpPr>
                <a:spLocks noChangeShapeType="1"/>
              </p:cNvSpPr>
              <p:nvPr/>
            </p:nvSpPr>
            <p:spPr bwMode="auto">
              <a:xfrm>
                <a:off x="3624" y="3017"/>
                <a:ext cx="888"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fr-FR" dirty="0">
                  <a:latin typeface="Calibri" panose="020F0502020204030204" pitchFamily="34" charset="0"/>
                </a:endParaRPr>
              </a:p>
            </p:txBody>
          </p:sp>
          <p:sp>
            <p:nvSpPr>
              <p:cNvPr id="65588" name="Line 22"/>
              <p:cNvSpPr>
                <a:spLocks noChangeShapeType="1"/>
              </p:cNvSpPr>
              <p:nvPr/>
            </p:nvSpPr>
            <p:spPr bwMode="auto">
              <a:xfrm>
                <a:off x="3624" y="3084"/>
                <a:ext cx="888"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fr-FR" dirty="0">
                  <a:latin typeface="Calibri" panose="020F0502020204030204" pitchFamily="34" charset="0"/>
                </a:endParaRPr>
              </a:p>
            </p:txBody>
          </p:sp>
          <p:sp>
            <p:nvSpPr>
              <p:cNvPr id="65589" name="Line 23"/>
              <p:cNvSpPr>
                <a:spLocks noChangeShapeType="1"/>
              </p:cNvSpPr>
              <p:nvPr/>
            </p:nvSpPr>
            <p:spPr bwMode="auto">
              <a:xfrm>
                <a:off x="3624" y="3152"/>
                <a:ext cx="888"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fr-FR" dirty="0">
                  <a:latin typeface="Calibri" panose="020F0502020204030204" pitchFamily="34" charset="0"/>
                </a:endParaRPr>
              </a:p>
            </p:txBody>
          </p:sp>
          <p:sp>
            <p:nvSpPr>
              <p:cNvPr id="65590" name="Rectangle 24"/>
              <p:cNvSpPr>
                <a:spLocks noChangeArrowheads="1"/>
              </p:cNvSpPr>
              <p:nvPr/>
            </p:nvSpPr>
            <p:spPr bwMode="auto">
              <a:xfrm>
                <a:off x="3624" y="2280"/>
                <a:ext cx="888" cy="127"/>
              </a:xfrm>
              <a:prstGeom prst="rect">
                <a:avLst/>
              </a:prstGeom>
              <a:solidFill>
                <a:srgbClr val="CC3300"/>
              </a:solidFill>
              <a:ln w="9525">
                <a:solidFill>
                  <a:schemeClr val="bg2"/>
                </a:solidFill>
                <a:miter lim="800000"/>
                <a:headEnd/>
                <a:tailEnd/>
              </a:ln>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400" b="1" dirty="0">
                    <a:solidFill>
                      <a:schemeClr val="bg1"/>
                    </a:solidFill>
                    <a:latin typeface="Calibri" panose="020F0502020204030204" pitchFamily="34" charset="0"/>
                  </a:rPr>
                  <a:t>Check List</a:t>
                </a:r>
                <a:endParaRPr lang="fr-FR" altLang="fr-FR" sz="1400" dirty="0">
                  <a:solidFill>
                    <a:schemeClr val="tx1"/>
                  </a:solidFill>
                  <a:latin typeface="Calibri" panose="020F0502020204030204" pitchFamily="34" charset="0"/>
                </a:endParaRPr>
              </a:p>
            </p:txBody>
          </p:sp>
        </p:grpSp>
      </p:grpSp>
      <p:grpSp>
        <p:nvGrpSpPr>
          <p:cNvPr id="4" name="Group 25"/>
          <p:cNvGrpSpPr>
            <a:grpSpLocks/>
          </p:cNvGrpSpPr>
          <p:nvPr/>
        </p:nvGrpSpPr>
        <p:grpSpPr bwMode="auto">
          <a:xfrm>
            <a:off x="3860800" y="2722563"/>
            <a:ext cx="5105400" cy="2217737"/>
            <a:chOff x="2432" y="1715"/>
            <a:chExt cx="3216" cy="1397"/>
          </a:xfrm>
        </p:grpSpPr>
        <p:sp>
          <p:nvSpPr>
            <p:cNvPr id="65566" name="AutoShape 26"/>
            <p:cNvSpPr>
              <a:spLocks/>
            </p:cNvSpPr>
            <p:nvPr/>
          </p:nvSpPr>
          <p:spPr bwMode="auto">
            <a:xfrm>
              <a:off x="3736" y="1715"/>
              <a:ext cx="1912" cy="722"/>
            </a:xfrm>
            <a:prstGeom prst="borderCallout1">
              <a:avLst>
                <a:gd name="adj1" fmla="val 9972"/>
                <a:gd name="adj2" fmla="val -2509"/>
                <a:gd name="adj3" fmla="val 108032"/>
                <a:gd name="adj4" fmla="val -20347"/>
              </a:avLst>
            </a:prstGeom>
            <a:noFill/>
            <a:ln w="9525">
              <a:solidFill>
                <a:schemeClr val="bg2"/>
              </a:solidFill>
              <a:miter lim="800000"/>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pPr algn="l"/>
              <a:r>
                <a:rPr lang="fr-FR" altLang="fr-FR" sz="1400" dirty="0">
                  <a:solidFill>
                    <a:schemeClr val="tx1"/>
                  </a:solidFill>
                  <a:latin typeface="Calibri" panose="020F0502020204030204" pitchFamily="34" charset="0"/>
                </a:rPr>
                <a:t>Technique de créativité de groupe </a:t>
              </a:r>
              <a:br>
                <a:rPr lang="fr-FR" altLang="fr-FR" sz="1400" dirty="0">
                  <a:solidFill>
                    <a:schemeClr val="tx1"/>
                  </a:solidFill>
                  <a:latin typeface="Calibri" panose="020F0502020204030204" pitchFamily="34" charset="0"/>
                </a:rPr>
              </a:br>
              <a:r>
                <a:rPr lang="fr-FR" altLang="fr-FR" sz="1400" dirty="0">
                  <a:solidFill>
                    <a:schemeClr val="tx1"/>
                  </a:solidFill>
                  <a:latin typeface="Calibri" panose="020F0502020204030204" pitchFamily="34" charset="0"/>
                </a:rPr>
                <a:t>pour trouver des idées. </a:t>
              </a:r>
              <a:br>
                <a:rPr lang="fr-FR" altLang="fr-FR" sz="1400" dirty="0">
                  <a:solidFill>
                    <a:schemeClr val="tx1"/>
                  </a:solidFill>
                  <a:latin typeface="Calibri" panose="020F0502020204030204" pitchFamily="34" charset="0"/>
                </a:rPr>
              </a:br>
              <a:r>
                <a:rPr lang="fr-FR" altLang="fr-FR" sz="1400" dirty="0">
                  <a:solidFill>
                    <a:schemeClr val="tx1"/>
                  </a:solidFill>
                  <a:latin typeface="Calibri" panose="020F0502020204030204" pitchFamily="34" charset="0"/>
                </a:rPr>
                <a:t>Repose sur le principe de la</a:t>
              </a:r>
              <a:br>
                <a:rPr lang="fr-FR" altLang="fr-FR" sz="1400" dirty="0">
                  <a:solidFill>
                    <a:schemeClr val="tx1"/>
                  </a:solidFill>
                  <a:latin typeface="Calibri" panose="020F0502020204030204" pitchFamily="34" charset="0"/>
                </a:rPr>
              </a:br>
              <a:r>
                <a:rPr lang="fr-FR" altLang="fr-FR" sz="1400" dirty="0">
                  <a:solidFill>
                    <a:schemeClr val="tx1"/>
                  </a:solidFill>
                  <a:latin typeface="Calibri" panose="020F0502020204030204" pitchFamily="34" charset="0"/>
                </a:rPr>
                <a:t>séparation entre Production</a:t>
              </a:r>
              <a:br>
                <a:rPr lang="fr-FR" altLang="fr-FR" sz="1400" dirty="0">
                  <a:solidFill>
                    <a:schemeClr val="tx1"/>
                  </a:solidFill>
                  <a:latin typeface="Calibri" panose="020F0502020204030204" pitchFamily="34" charset="0"/>
                </a:rPr>
              </a:br>
              <a:r>
                <a:rPr lang="fr-FR" altLang="fr-FR" sz="1400" dirty="0">
                  <a:solidFill>
                    <a:schemeClr val="tx1"/>
                  </a:solidFill>
                  <a:latin typeface="Calibri" panose="020F0502020204030204" pitchFamily="34" charset="0"/>
                </a:rPr>
                <a:t>libre d'idées et Sélection des idées. </a:t>
              </a:r>
              <a:endParaRPr lang="fr-FR" altLang="fr-FR" sz="1600" dirty="0">
                <a:latin typeface="Calibri" panose="020F0502020204030204" pitchFamily="34" charset="0"/>
              </a:endParaRPr>
            </a:p>
          </p:txBody>
        </p:sp>
        <p:grpSp>
          <p:nvGrpSpPr>
            <p:cNvPr id="65567" name="Group 27"/>
            <p:cNvGrpSpPr>
              <a:grpSpLocks/>
            </p:cNvGrpSpPr>
            <p:nvPr/>
          </p:nvGrpSpPr>
          <p:grpSpPr bwMode="auto">
            <a:xfrm>
              <a:off x="2432" y="2168"/>
              <a:ext cx="888" cy="944"/>
              <a:chOff x="3184" y="3144"/>
              <a:chExt cx="888" cy="944"/>
            </a:xfrm>
          </p:grpSpPr>
          <p:sp>
            <p:nvSpPr>
              <p:cNvPr id="65568" name="Freeform 28"/>
              <p:cNvSpPr>
                <a:spLocks noEditPoints="1"/>
              </p:cNvSpPr>
              <p:nvPr/>
            </p:nvSpPr>
            <p:spPr bwMode="auto">
              <a:xfrm>
                <a:off x="3825" y="3758"/>
                <a:ext cx="141" cy="296"/>
              </a:xfrm>
              <a:custGeom>
                <a:avLst/>
                <a:gdLst>
                  <a:gd name="T0" fmla="*/ 0 w 2292"/>
                  <a:gd name="T1" fmla="*/ 0 h 4852"/>
                  <a:gd name="T2" fmla="*/ 0 w 2292"/>
                  <a:gd name="T3" fmla="*/ 0 h 4852"/>
                  <a:gd name="T4" fmla="*/ 0 w 2292"/>
                  <a:gd name="T5" fmla="*/ 0 h 4852"/>
                  <a:gd name="T6" fmla="*/ 0 w 2292"/>
                  <a:gd name="T7" fmla="*/ 0 h 4852"/>
                  <a:gd name="T8" fmla="*/ 0 w 2292"/>
                  <a:gd name="T9" fmla="*/ 0 h 4852"/>
                  <a:gd name="T10" fmla="*/ 0 w 2292"/>
                  <a:gd name="T11" fmla="*/ 1 h 4852"/>
                  <a:gd name="T12" fmla="*/ 0 w 2292"/>
                  <a:gd name="T13" fmla="*/ 1 h 4852"/>
                  <a:gd name="T14" fmla="*/ 0 w 2292"/>
                  <a:gd name="T15" fmla="*/ 1 h 4852"/>
                  <a:gd name="T16" fmla="*/ 0 w 2292"/>
                  <a:gd name="T17" fmla="*/ 1 h 4852"/>
                  <a:gd name="T18" fmla="*/ 0 w 2292"/>
                  <a:gd name="T19" fmla="*/ 1 h 4852"/>
                  <a:gd name="T20" fmla="*/ 0 w 2292"/>
                  <a:gd name="T21" fmla="*/ 1 h 4852"/>
                  <a:gd name="T22" fmla="*/ 0 w 2292"/>
                  <a:gd name="T23" fmla="*/ 0 h 4852"/>
                  <a:gd name="T24" fmla="*/ 0 w 2292"/>
                  <a:gd name="T25" fmla="*/ 1 h 4852"/>
                  <a:gd name="T26" fmla="*/ 0 w 2292"/>
                  <a:gd name="T27" fmla="*/ 1 h 4852"/>
                  <a:gd name="T28" fmla="*/ 0 w 2292"/>
                  <a:gd name="T29" fmla="*/ 1 h 4852"/>
                  <a:gd name="T30" fmla="*/ 0 w 2292"/>
                  <a:gd name="T31" fmla="*/ 1 h 4852"/>
                  <a:gd name="T32" fmla="*/ 0 w 2292"/>
                  <a:gd name="T33" fmla="*/ 1 h 4852"/>
                  <a:gd name="T34" fmla="*/ 0 w 2292"/>
                  <a:gd name="T35" fmla="*/ 1 h 4852"/>
                  <a:gd name="T36" fmla="*/ 0 w 2292"/>
                  <a:gd name="T37" fmla="*/ 1 h 4852"/>
                  <a:gd name="T38" fmla="*/ 0 w 2292"/>
                  <a:gd name="T39" fmla="*/ 1 h 4852"/>
                  <a:gd name="T40" fmla="*/ 0 w 2292"/>
                  <a:gd name="T41" fmla="*/ 1 h 4852"/>
                  <a:gd name="T42" fmla="*/ 0 w 2292"/>
                  <a:gd name="T43" fmla="*/ 1 h 4852"/>
                  <a:gd name="T44" fmla="*/ 0 w 2292"/>
                  <a:gd name="T45" fmla="*/ 1 h 4852"/>
                  <a:gd name="T46" fmla="*/ 0 w 2292"/>
                  <a:gd name="T47" fmla="*/ 1 h 4852"/>
                  <a:gd name="T48" fmla="*/ 0 w 2292"/>
                  <a:gd name="T49" fmla="*/ 0 h 4852"/>
                  <a:gd name="T50" fmla="*/ 0 w 2292"/>
                  <a:gd name="T51" fmla="*/ 1 h 4852"/>
                  <a:gd name="T52" fmla="*/ 0 w 2292"/>
                  <a:gd name="T53" fmla="*/ 1 h 4852"/>
                  <a:gd name="T54" fmla="*/ 0 w 2292"/>
                  <a:gd name="T55" fmla="*/ 1 h 4852"/>
                  <a:gd name="T56" fmla="*/ 0 w 2292"/>
                  <a:gd name="T57" fmla="*/ 1 h 4852"/>
                  <a:gd name="T58" fmla="*/ 1 w 2292"/>
                  <a:gd name="T59" fmla="*/ 1 h 4852"/>
                  <a:gd name="T60" fmla="*/ 1 w 2292"/>
                  <a:gd name="T61" fmla="*/ 0 h 4852"/>
                  <a:gd name="T62" fmla="*/ 1 w 2292"/>
                  <a:gd name="T63" fmla="*/ 0 h 4852"/>
                  <a:gd name="T64" fmla="*/ 0 w 2292"/>
                  <a:gd name="T65" fmla="*/ 0 h 4852"/>
                  <a:gd name="T66" fmla="*/ 0 w 2292"/>
                  <a:gd name="T67" fmla="*/ 0 h 4852"/>
                  <a:gd name="T68" fmla="*/ 0 w 2292"/>
                  <a:gd name="T69" fmla="*/ 0 h 4852"/>
                  <a:gd name="T70" fmla="*/ 0 w 2292"/>
                  <a:gd name="T71" fmla="*/ 0 h 4852"/>
                  <a:gd name="T72" fmla="*/ 0 w 2292"/>
                  <a:gd name="T73" fmla="*/ 0 h 4852"/>
                  <a:gd name="T74" fmla="*/ 0 w 2292"/>
                  <a:gd name="T75" fmla="*/ 0 h 4852"/>
                  <a:gd name="T76" fmla="*/ 0 w 2292"/>
                  <a:gd name="T77" fmla="*/ 0 h 4852"/>
                  <a:gd name="T78" fmla="*/ 0 w 2292"/>
                  <a:gd name="T79" fmla="*/ 0 h 4852"/>
                  <a:gd name="T80" fmla="*/ 0 w 2292"/>
                  <a:gd name="T81" fmla="*/ 0 h 4852"/>
                  <a:gd name="T82" fmla="*/ 0 w 2292"/>
                  <a:gd name="T83" fmla="*/ 0 h 4852"/>
                  <a:gd name="T84" fmla="*/ 0 w 2292"/>
                  <a:gd name="T85" fmla="*/ 0 h 4852"/>
                  <a:gd name="T86" fmla="*/ 0 w 2292"/>
                  <a:gd name="T87" fmla="*/ 0 h 4852"/>
                  <a:gd name="T88" fmla="*/ 0 w 2292"/>
                  <a:gd name="T89" fmla="*/ 0 h 4852"/>
                  <a:gd name="T90" fmla="*/ 0 w 2292"/>
                  <a:gd name="T91" fmla="*/ 0 h 4852"/>
                  <a:gd name="T92" fmla="*/ 0 w 2292"/>
                  <a:gd name="T93" fmla="*/ 0 h 4852"/>
                  <a:gd name="T94" fmla="*/ 0 w 2292"/>
                  <a:gd name="T95" fmla="*/ 0 h 4852"/>
                  <a:gd name="T96" fmla="*/ 0 w 2292"/>
                  <a:gd name="T97" fmla="*/ 0 h 4852"/>
                  <a:gd name="T98" fmla="*/ 0 w 2292"/>
                  <a:gd name="T99" fmla="*/ 0 h 4852"/>
                  <a:gd name="T100" fmla="*/ 0 w 2292"/>
                  <a:gd name="T101" fmla="*/ 0 h 4852"/>
                  <a:gd name="T102" fmla="*/ 0 w 2292"/>
                  <a:gd name="T103" fmla="*/ 0 h 4852"/>
                  <a:gd name="T104" fmla="*/ 0 w 2292"/>
                  <a:gd name="T105" fmla="*/ 0 h 4852"/>
                  <a:gd name="T106" fmla="*/ 0 w 2292"/>
                  <a:gd name="T107" fmla="*/ 0 h 4852"/>
                  <a:gd name="T108" fmla="*/ 0 w 2292"/>
                  <a:gd name="T109" fmla="*/ 0 h 4852"/>
                  <a:gd name="T110" fmla="*/ 0 w 2292"/>
                  <a:gd name="T111" fmla="*/ 0 h 4852"/>
                  <a:gd name="T112" fmla="*/ 0 w 2292"/>
                  <a:gd name="T113" fmla="*/ 0 h 4852"/>
                  <a:gd name="T114" fmla="*/ 0 w 2292"/>
                  <a:gd name="T115" fmla="*/ 0 h 485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292"/>
                  <a:gd name="T175" fmla="*/ 0 h 4852"/>
                  <a:gd name="T176" fmla="*/ 2292 w 2292"/>
                  <a:gd name="T177" fmla="*/ 4852 h 485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292" h="4852">
                    <a:moveTo>
                      <a:pt x="323" y="1187"/>
                    </a:moveTo>
                    <a:lnTo>
                      <a:pt x="294" y="1189"/>
                    </a:lnTo>
                    <a:lnTo>
                      <a:pt x="267" y="1195"/>
                    </a:lnTo>
                    <a:lnTo>
                      <a:pt x="238" y="1205"/>
                    </a:lnTo>
                    <a:lnTo>
                      <a:pt x="209" y="1217"/>
                    </a:lnTo>
                    <a:lnTo>
                      <a:pt x="181" y="1233"/>
                    </a:lnTo>
                    <a:lnTo>
                      <a:pt x="155" y="1252"/>
                    </a:lnTo>
                    <a:lnTo>
                      <a:pt x="129" y="1272"/>
                    </a:lnTo>
                    <a:lnTo>
                      <a:pt x="105" y="1295"/>
                    </a:lnTo>
                    <a:lnTo>
                      <a:pt x="84" y="1319"/>
                    </a:lnTo>
                    <a:lnTo>
                      <a:pt x="63" y="1346"/>
                    </a:lnTo>
                    <a:lnTo>
                      <a:pt x="45" y="1375"/>
                    </a:lnTo>
                    <a:lnTo>
                      <a:pt x="29" y="1404"/>
                    </a:lnTo>
                    <a:lnTo>
                      <a:pt x="17" y="1433"/>
                    </a:lnTo>
                    <a:lnTo>
                      <a:pt x="8" y="1464"/>
                    </a:lnTo>
                    <a:lnTo>
                      <a:pt x="3" y="1494"/>
                    </a:lnTo>
                    <a:lnTo>
                      <a:pt x="0" y="1525"/>
                    </a:lnTo>
                    <a:lnTo>
                      <a:pt x="0" y="2935"/>
                    </a:lnTo>
                    <a:lnTo>
                      <a:pt x="3" y="2966"/>
                    </a:lnTo>
                    <a:lnTo>
                      <a:pt x="10" y="2998"/>
                    </a:lnTo>
                    <a:lnTo>
                      <a:pt x="21" y="3029"/>
                    </a:lnTo>
                    <a:lnTo>
                      <a:pt x="37" y="3059"/>
                    </a:lnTo>
                    <a:lnTo>
                      <a:pt x="56" y="3089"/>
                    </a:lnTo>
                    <a:lnTo>
                      <a:pt x="78" y="3117"/>
                    </a:lnTo>
                    <a:lnTo>
                      <a:pt x="102" y="3143"/>
                    </a:lnTo>
                    <a:lnTo>
                      <a:pt x="128" y="3169"/>
                    </a:lnTo>
                    <a:lnTo>
                      <a:pt x="157" y="3192"/>
                    </a:lnTo>
                    <a:lnTo>
                      <a:pt x="187" y="3212"/>
                    </a:lnTo>
                    <a:lnTo>
                      <a:pt x="217" y="3231"/>
                    </a:lnTo>
                    <a:lnTo>
                      <a:pt x="249" y="3246"/>
                    </a:lnTo>
                    <a:lnTo>
                      <a:pt x="281" y="3259"/>
                    </a:lnTo>
                    <a:lnTo>
                      <a:pt x="313" y="3269"/>
                    </a:lnTo>
                    <a:lnTo>
                      <a:pt x="343" y="3273"/>
                    </a:lnTo>
                    <a:lnTo>
                      <a:pt x="373" y="3276"/>
                    </a:lnTo>
                    <a:lnTo>
                      <a:pt x="373" y="1757"/>
                    </a:lnTo>
                    <a:lnTo>
                      <a:pt x="570" y="1758"/>
                    </a:lnTo>
                    <a:lnTo>
                      <a:pt x="574" y="4850"/>
                    </a:lnTo>
                    <a:lnTo>
                      <a:pt x="1072" y="4852"/>
                    </a:lnTo>
                    <a:lnTo>
                      <a:pt x="1070" y="2819"/>
                    </a:lnTo>
                    <a:lnTo>
                      <a:pt x="1252" y="2819"/>
                    </a:lnTo>
                    <a:lnTo>
                      <a:pt x="1252" y="2824"/>
                    </a:lnTo>
                    <a:lnTo>
                      <a:pt x="1252" y="2836"/>
                    </a:lnTo>
                    <a:lnTo>
                      <a:pt x="1252" y="2858"/>
                    </a:lnTo>
                    <a:lnTo>
                      <a:pt x="1252" y="2886"/>
                    </a:lnTo>
                    <a:lnTo>
                      <a:pt x="1252" y="2922"/>
                    </a:lnTo>
                    <a:lnTo>
                      <a:pt x="1253" y="2964"/>
                    </a:lnTo>
                    <a:lnTo>
                      <a:pt x="1253" y="3012"/>
                    </a:lnTo>
                    <a:lnTo>
                      <a:pt x="1253" y="3065"/>
                    </a:lnTo>
                    <a:lnTo>
                      <a:pt x="1253" y="3124"/>
                    </a:lnTo>
                    <a:lnTo>
                      <a:pt x="1253" y="3188"/>
                    </a:lnTo>
                    <a:lnTo>
                      <a:pt x="1255" y="3257"/>
                    </a:lnTo>
                    <a:lnTo>
                      <a:pt x="1255" y="3329"/>
                    </a:lnTo>
                    <a:lnTo>
                      <a:pt x="1255" y="3404"/>
                    </a:lnTo>
                    <a:lnTo>
                      <a:pt x="1255" y="3482"/>
                    </a:lnTo>
                    <a:lnTo>
                      <a:pt x="1256" y="3563"/>
                    </a:lnTo>
                    <a:lnTo>
                      <a:pt x="1256" y="3645"/>
                    </a:lnTo>
                    <a:lnTo>
                      <a:pt x="1256" y="3729"/>
                    </a:lnTo>
                    <a:lnTo>
                      <a:pt x="1257" y="3814"/>
                    </a:lnTo>
                    <a:lnTo>
                      <a:pt x="1257" y="3900"/>
                    </a:lnTo>
                    <a:lnTo>
                      <a:pt x="1257" y="3985"/>
                    </a:lnTo>
                    <a:lnTo>
                      <a:pt x="1257" y="4071"/>
                    </a:lnTo>
                    <a:lnTo>
                      <a:pt x="1258" y="4155"/>
                    </a:lnTo>
                    <a:lnTo>
                      <a:pt x="1258" y="4238"/>
                    </a:lnTo>
                    <a:lnTo>
                      <a:pt x="1258" y="4319"/>
                    </a:lnTo>
                    <a:lnTo>
                      <a:pt x="1258" y="4399"/>
                    </a:lnTo>
                    <a:lnTo>
                      <a:pt x="1258" y="4475"/>
                    </a:lnTo>
                    <a:lnTo>
                      <a:pt x="1259" y="4548"/>
                    </a:lnTo>
                    <a:lnTo>
                      <a:pt x="1259" y="4618"/>
                    </a:lnTo>
                    <a:lnTo>
                      <a:pt x="1259" y="4683"/>
                    </a:lnTo>
                    <a:lnTo>
                      <a:pt x="1259" y="4744"/>
                    </a:lnTo>
                    <a:lnTo>
                      <a:pt x="1259" y="4800"/>
                    </a:lnTo>
                    <a:lnTo>
                      <a:pt x="1259" y="4850"/>
                    </a:lnTo>
                    <a:lnTo>
                      <a:pt x="1721" y="4852"/>
                    </a:lnTo>
                    <a:lnTo>
                      <a:pt x="1724" y="1757"/>
                    </a:lnTo>
                    <a:lnTo>
                      <a:pt x="1920" y="1757"/>
                    </a:lnTo>
                    <a:lnTo>
                      <a:pt x="1920" y="3236"/>
                    </a:lnTo>
                    <a:lnTo>
                      <a:pt x="1949" y="3234"/>
                    </a:lnTo>
                    <a:lnTo>
                      <a:pt x="1979" y="3229"/>
                    </a:lnTo>
                    <a:lnTo>
                      <a:pt x="2010" y="3220"/>
                    </a:lnTo>
                    <a:lnTo>
                      <a:pt x="2041" y="3208"/>
                    </a:lnTo>
                    <a:lnTo>
                      <a:pt x="2074" y="3194"/>
                    </a:lnTo>
                    <a:lnTo>
                      <a:pt x="2104" y="3177"/>
                    </a:lnTo>
                    <a:lnTo>
                      <a:pt x="2134" y="3158"/>
                    </a:lnTo>
                    <a:lnTo>
                      <a:pt x="2163" y="3136"/>
                    </a:lnTo>
                    <a:lnTo>
                      <a:pt x="2190" y="3112"/>
                    </a:lnTo>
                    <a:lnTo>
                      <a:pt x="2214" y="3087"/>
                    </a:lnTo>
                    <a:lnTo>
                      <a:pt x="2236" y="3059"/>
                    </a:lnTo>
                    <a:lnTo>
                      <a:pt x="2255" y="3031"/>
                    </a:lnTo>
                    <a:lnTo>
                      <a:pt x="2270" y="3002"/>
                    </a:lnTo>
                    <a:lnTo>
                      <a:pt x="2282" y="2972"/>
                    </a:lnTo>
                    <a:lnTo>
                      <a:pt x="2290" y="2941"/>
                    </a:lnTo>
                    <a:lnTo>
                      <a:pt x="2292" y="2910"/>
                    </a:lnTo>
                    <a:lnTo>
                      <a:pt x="2292" y="1500"/>
                    </a:lnTo>
                    <a:lnTo>
                      <a:pt x="2290" y="1470"/>
                    </a:lnTo>
                    <a:lnTo>
                      <a:pt x="2285" y="1439"/>
                    </a:lnTo>
                    <a:lnTo>
                      <a:pt x="2276" y="1410"/>
                    </a:lnTo>
                    <a:lnTo>
                      <a:pt x="2265" y="1382"/>
                    </a:lnTo>
                    <a:lnTo>
                      <a:pt x="2251" y="1354"/>
                    </a:lnTo>
                    <a:lnTo>
                      <a:pt x="2234" y="1329"/>
                    </a:lnTo>
                    <a:lnTo>
                      <a:pt x="2215" y="1304"/>
                    </a:lnTo>
                    <a:lnTo>
                      <a:pt x="2194" y="1282"/>
                    </a:lnTo>
                    <a:lnTo>
                      <a:pt x="2171" y="1262"/>
                    </a:lnTo>
                    <a:lnTo>
                      <a:pt x="2146" y="1242"/>
                    </a:lnTo>
                    <a:lnTo>
                      <a:pt x="2121" y="1227"/>
                    </a:lnTo>
                    <a:lnTo>
                      <a:pt x="2093" y="1212"/>
                    </a:lnTo>
                    <a:lnTo>
                      <a:pt x="2065" y="1201"/>
                    </a:lnTo>
                    <a:lnTo>
                      <a:pt x="2038" y="1194"/>
                    </a:lnTo>
                    <a:lnTo>
                      <a:pt x="2009" y="1188"/>
                    </a:lnTo>
                    <a:lnTo>
                      <a:pt x="1980" y="1187"/>
                    </a:lnTo>
                    <a:lnTo>
                      <a:pt x="323" y="1187"/>
                    </a:lnTo>
                    <a:close/>
                    <a:moveTo>
                      <a:pt x="1106" y="0"/>
                    </a:moveTo>
                    <a:lnTo>
                      <a:pt x="1153" y="3"/>
                    </a:lnTo>
                    <a:lnTo>
                      <a:pt x="1199" y="10"/>
                    </a:lnTo>
                    <a:lnTo>
                      <a:pt x="1244" y="23"/>
                    </a:lnTo>
                    <a:lnTo>
                      <a:pt x="1286" y="40"/>
                    </a:lnTo>
                    <a:lnTo>
                      <a:pt x="1326" y="60"/>
                    </a:lnTo>
                    <a:lnTo>
                      <a:pt x="1364" y="86"/>
                    </a:lnTo>
                    <a:lnTo>
                      <a:pt x="1399" y="115"/>
                    </a:lnTo>
                    <a:lnTo>
                      <a:pt x="1432" y="147"/>
                    </a:lnTo>
                    <a:lnTo>
                      <a:pt x="1462" y="183"/>
                    </a:lnTo>
                    <a:lnTo>
                      <a:pt x="1488" y="222"/>
                    </a:lnTo>
                    <a:lnTo>
                      <a:pt x="1511" y="263"/>
                    </a:lnTo>
                    <a:lnTo>
                      <a:pt x="1531" y="306"/>
                    </a:lnTo>
                    <a:lnTo>
                      <a:pt x="1546" y="353"/>
                    </a:lnTo>
                    <a:lnTo>
                      <a:pt x="1557" y="400"/>
                    </a:lnTo>
                    <a:lnTo>
                      <a:pt x="1564" y="451"/>
                    </a:lnTo>
                    <a:lnTo>
                      <a:pt x="1567" y="501"/>
                    </a:lnTo>
                    <a:lnTo>
                      <a:pt x="1564" y="552"/>
                    </a:lnTo>
                    <a:lnTo>
                      <a:pt x="1557" y="603"/>
                    </a:lnTo>
                    <a:lnTo>
                      <a:pt x="1546" y="651"/>
                    </a:lnTo>
                    <a:lnTo>
                      <a:pt x="1531" y="697"/>
                    </a:lnTo>
                    <a:lnTo>
                      <a:pt x="1511" y="740"/>
                    </a:lnTo>
                    <a:lnTo>
                      <a:pt x="1488" y="782"/>
                    </a:lnTo>
                    <a:lnTo>
                      <a:pt x="1462" y="821"/>
                    </a:lnTo>
                    <a:lnTo>
                      <a:pt x="1432" y="857"/>
                    </a:lnTo>
                    <a:lnTo>
                      <a:pt x="1399" y="889"/>
                    </a:lnTo>
                    <a:lnTo>
                      <a:pt x="1364" y="918"/>
                    </a:lnTo>
                    <a:lnTo>
                      <a:pt x="1326" y="944"/>
                    </a:lnTo>
                    <a:lnTo>
                      <a:pt x="1286" y="965"/>
                    </a:lnTo>
                    <a:lnTo>
                      <a:pt x="1244" y="982"/>
                    </a:lnTo>
                    <a:lnTo>
                      <a:pt x="1199" y="994"/>
                    </a:lnTo>
                    <a:lnTo>
                      <a:pt x="1153" y="1003"/>
                    </a:lnTo>
                    <a:lnTo>
                      <a:pt x="1106" y="1005"/>
                    </a:lnTo>
                    <a:lnTo>
                      <a:pt x="1059" y="1003"/>
                    </a:lnTo>
                    <a:lnTo>
                      <a:pt x="1014" y="994"/>
                    </a:lnTo>
                    <a:lnTo>
                      <a:pt x="970" y="982"/>
                    </a:lnTo>
                    <a:lnTo>
                      <a:pt x="928" y="965"/>
                    </a:lnTo>
                    <a:lnTo>
                      <a:pt x="887" y="944"/>
                    </a:lnTo>
                    <a:lnTo>
                      <a:pt x="850" y="918"/>
                    </a:lnTo>
                    <a:lnTo>
                      <a:pt x="814" y="889"/>
                    </a:lnTo>
                    <a:lnTo>
                      <a:pt x="781" y="857"/>
                    </a:lnTo>
                    <a:lnTo>
                      <a:pt x="751" y="821"/>
                    </a:lnTo>
                    <a:lnTo>
                      <a:pt x="725" y="782"/>
                    </a:lnTo>
                    <a:lnTo>
                      <a:pt x="702" y="740"/>
                    </a:lnTo>
                    <a:lnTo>
                      <a:pt x="681" y="697"/>
                    </a:lnTo>
                    <a:lnTo>
                      <a:pt x="666" y="651"/>
                    </a:lnTo>
                    <a:lnTo>
                      <a:pt x="655" y="603"/>
                    </a:lnTo>
                    <a:lnTo>
                      <a:pt x="647" y="552"/>
                    </a:lnTo>
                    <a:lnTo>
                      <a:pt x="645" y="501"/>
                    </a:lnTo>
                    <a:lnTo>
                      <a:pt x="647" y="451"/>
                    </a:lnTo>
                    <a:lnTo>
                      <a:pt x="655" y="400"/>
                    </a:lnTo>
                    <a:lnTo>
                      <a:pt x="666" y="353"/>
                    </a:lnTo>
                    <a:lnTo>
                      <a:pt x="681" y="306"/>
                    </a:lnTo>
                    <a:lnTo>
                      <a:pt x="702" y="263"/>
                    </a:lnTo>
                    <a:lnTo>
                      <a:pt x="725" y="222"/>
                    </a:lnTo>
                    <a:lnTo>
                      <a:pt x="751" y="183"/>
                    </a:lnTo>
                    <a:lnTo>
                      <a:pt x="781" y="147"/>
                    </a:lnTo>
                    <a:lnTo>
                      <a:pt x="814" y="115"/>
                    </a:lnTo>
                    <a:lnTo>
                      <a:pt x="850" y="86"/>
                    </a:lnTo>
                    <a:lnTo>
                      <a:pt x="887" y="60"/>
                    </a:lnTo>
                    <a:lnTo>
                      <a:pt x="928" y="40"/>
                    </a:lnTo>
                    <a:lnTo>
                      <a:pt x="970" y="23"/>
                    </a:lnTo>
                    <a:lnTo>
                      <a:pt x="1014" y="10"/>
                    </a:lnTo>
                    <a:lnTo>
                      <a:pt x="1059" y="3"/>
                    </a:lnTo>
                    <a:lnTo>
                      <a:pt x="1106" y="0"/>
                    </a:lnTo>
                    <a:close/>
                  </a:path>
                </a:pathLst>
              </a:custGeom>
              <a:solidFill>
                <a:schemeClr val="bg2"/>
              </a:solidFill>
              <a:ln w="9525">
                <a:solidFill>
                  <a:srgbClr val="777777"/>
                </a:solidFill>
                <a:round/>
                <a:headEnd/>
                <a:tailEnd/>
              </a:ln>
            </p:spPr>
            <p:txBody>
              <a:bodyPr/>
              <a:lstStyle/>
              <a:p>
                <a:endParaRPr lang="fr-FR" dirty="0">
                  <a:latin typeface="Calibri" panose="020F0502020204030204" pitchFamily="34" charset="0"/>
                </a:endParaRPr>
              </a:p>
            </p:txBody>
          </p:sp>
          <p:sp>
            <p:nvSpPr>
              <p:cNvPr id="65569" name="Freeform 29"/>
              <p:cNvSpPr>
                <a:spLocks noEditPoints="1"/>
              </p:cNvSpPr>
              <p:nvPr/>
            </p:nvSpPr>
            <p:spPr bwMode="auto">
              <a:xfrm>
                <a:off x="3828" y="3407"/>
                <a:ext cx="140" cy="296"/>
              </a:xfrm>
              <a:custGeom>
                <a:avLst/>
                <a:gdLst>
                  <a:gd name="T0" fmla="*/ 0 w 2292"/>
                  <a:gd name="T1" fmla="*/ 0 h 4852"/>
                  <a:gd name="T2" fmla="*/ 0 w 2292"/>
                  <a:gd name="T3" fmla="*/ 0 h 4852"/>
                  <a:gd name="T4" fmla="*/ 0 w 2292"/>
                  <a:gd name="T5" fmla="*/ 0 h 4852"/>
                  <a:gd name="T6" fmla="*/ 0 w 2292"/>
                  <a:gd name="T7" fmla="*/ 0 h 4852"/>
                  <a:gd name="T8" fmla="*/ 0 w 2292"/>
                  <a:gd name="T9" fmla="*/ 0 h 4852"/>
                  <a:gd name="T10" fmla="*/ 0 w 2292"/>
                  <a:gd name="T11" fmla="*/ 1 h 4852"/>
                  <a:gd name="T12" fmla="*/ 0 w 2292"/>
                  <a:gd name="T13" fmla="*/ 1 h 4852"/>
                  <a:gd name="T14" fmla="*/ 0 w 2292"/>
                  <a:gd name="T15" fmla="*/ 1 h 4852"/>
                  <a:gd name="T16" fmla="*/ 0 w 2292"/>
                  <a:gd name="T17" fmla="*/ 1 h 4852"/>
                  <a:gd name="T18" fmla="*/ 0 w 2292"/>
                  <a:gd name="T19" fmla="*/ 1 h 4852"/>
                  <a:gd name="T20" fmla="*/ 0 w 2292"/>
                  <a:gd name="T21" fmla="*/ 1 h 4852"/>
                  <a:gd name="T22" fmla="*/ 0 w 2292"/>
                  <a:gd name="T23" fmla="*/ 0 h 4852"/>
                  <a:gd name="T24" fmla="*/ 0 w 2292"/>
                  <a:gd name="T25" fmla="*/ 1 h 4852"/>
                  <a:gd name="T26" fmla="*/ 0 w 2292"/>
                  <a:gd name="T27" fmla="*/ 1 h 4852"/>
                  <a:gd name="T28" fmla="*/ 0 w 2292"/>
                  <a:gd name="T29" fmla="*/ 1 h 4852"/>
                  <a:gd name="T30" fmla="*/ 0 w 2292"/>
                  <a:gd name="T31" fmla="*/ 1 h 4852"/>
                  <a:gd name="T32" fmla="*/ 0 w 2292"/>
                  <a:gd name="T33" fmla="*/ 1 h 4852"/>
                  <a:gd name="T34" fmla="*/ 0 w 2292"/>
                  <a:gd name="T35" fmla="*/ 1 h 4852"/>
                  <a:gd name="T36" fmla="*/ 0 w 2292"/>
                  <a:gd name="T37" fmla="*/ 1 h 4852"/>
                  <a:gd name="T38" fmla="*/ 0 w 2292"/>
                  <a:gd name="T39" fmla="*/ 1 h 4852"/>
                  <a:gd name="T40" fmla="*/ 0 w 2292"/>
                  <a:gd name="T41" fmla="*/ 1 h 4852"/>
                  <a:gd name="T42" fmla="*/ 0 w 2292"/>
                  <a:gd name="T43" fmla="*/ 1 h 4852"/>
                  <a:gd name="T44" fmla="*/ 0 w 2292"/>
                  <a:gd name="T45" fmla="*/ 1 h 4852"/>
                  <a:gd name="T46" fmla="*/ 0 w 2292"/>
                  <a:gd name="T47" fmla="*/ 1 h 4852"/>
                  <a:gd name="T48" fmla="*/ 0 w 2292"/>
                  <a:gd name="T49" fmla="*/ 0 h 4852"/>
                  <a:gd name="T50" fmla="*/ 0 w 2292"/>
                  <a:gd name="T51" fmla="*/ 1 h 4852"/>
                  <a:gd name="T52" fmla="*/ 0 w 2292"/>
                  <a:gd name="T53" fmla="*/ 1 h 4852"/>
                  <a:gd name="T54" fmla="*/ 0 w 2292"/>
                  <a:gd name="T55" fmla="*/ 1 h 4852"/>
                  <a:gd name="T56" fmla="*/ 0 w 2292"/>
                  <a:gd name="T57" fmla="*/ 1 h 4852"/>
                  <a:gd name="T58" fmla="*/ 0 w 2292"/>
                  <a:gd name="T59" fmla="*/ 1 h 4852"/>
                  <a:gd name="T60" fmla="*/ 1 w 2292"/>
                  <a:gd name="T61" fmla="*/ 0 h 4852"/>
                  <a:gd name="T62" fmla="*/ 0 w 2292"/>
                  <a:gd name="T63" fmla="*/ 0 h 4852"/>
                  <a:gd name="T64" fmla="*/ 0 w 2292"/>
                  <a:gd name="T65" fmla="*/ 0 h 4852"/>
                  <a:gd name="T66" fmla="*/ 0 w 2292"/>
                  <a:gd name="T67" fmla="*/ 0 h 4852"/>
                  <a:gd name="T68" fmla="*/ 0 w 2292"/>
                  <a:gd name="T69" fmla="*/ 0 h 4852"/>
                  <a:gd name="T70" fmla="*/ 0 w 2292"/>
                  <a:gd name="T71" fmla="*/ 0 h 4852"/>
                  <a:gd name="T72" fmla="*/ 0 w 2292"/>
                  <a:gd name="T73" fmla="*/ 0 h 4852"/>
                  <a:gd name="T74" fmla="*/ 0 w 2292"/>
                  <a:gd name="T75" fmla="*/ 0 h 4852"/>
                  <a:gd name="T76" fmla="*/ 0 w 2292"/>
                  <a:gd name="T77" fmla="*/ 0 h 4852"/>
                  <a:gd name="T78" fmla="*/ 0 w 2292"/>
                  <a:gd name="T79" fmla="*/ 0 h 4852"/>
                  <a:gd name="T80" fmla="*/ 0 w 2292"/>
                  <a:gd name="T81" fmla="*/ 0 h 4852"/>
                  <a:gd name="T82" fmla="*/ 0 w 2292"/>
                  <a:gd name="T83" fmla="*/ 0 h 4852"/>
                  <a:gd name="T84" fmla="*/ 0 w 2292"/>
                  <a:gd name="T85" fmla="*/ 0 h 4852"/>
                  <a:gd name="T86" fmla="*/ 0 w 2292"/>
                  <a:gd name="T87" fmla="*/ 0 h 4852"/>
                  <a:gd name="T88" fmla="*/ 0 w 2292"/>
                  <a:gd name="T89" fmla="*/ 0 h 4852"/>
                  <a:gd name="T90" fmla="*/ 0 w 2292"/>
                  <a:gd name="T91" fmla="*/ 0 h 4852"/>
                  <a:gd name="T92" fmla="*/ 0 w 2292"/>
                  <a:gd name="T93" fmla="*/ 0 h 4852"/>
                  <a:gd name="T94" fmla="*/ 0 w 2292"/>
                  <a:gd name="T95" fmla="*/ 0 h 4852"/>
                  <a:gd name="T96" fmla="*/ 0 w 2292"/>
                  <a:gd name="T97" fmla="*/ 0 h 4852"/>
                  <a:gd name="T98" fmla="*/ 0 w 2292"/>
                  <a:gd name="T99" fmla="*/ 0 h 4852"/>
                  <a:gd name="T100" fmla="*/ 0 w 2292"/>
                  <a:gd name="T101" fmla="*/ 0 h 4852"/>
                  <a:gd name="T102" fmla="*/ 0 w 2292"/>
                  <a:gd name="T103" fmla="*/ 0 h 4852"/>
                  <a:gd name="T104" fmla="*/ 0 w 2292"/>
                  <a:gd name="T105" fmla="*/ 0 h 4852"/>
                  <a:gd name="T106" fmla="*/ 0 w 2292"/>
                  <a:gd name="T107" fmla="*/ 0 h 4852"/>
                  <a:gd name="T108" fmla="*/ 0 w 2292"/>
                  <a:gd name="T109" fmla="*/ 0 h 4852"/>
                  <a:gd name="T110" fmla="*/ 0 w 2292"/>
                  <a:gd name="T111" fmla="*/ 0 h 4852"/>
                  <a:gd name="T112" fmla="*/ 0 w 2292"/>
                  <a:gd name="T113" fmla="*/ 0 h 4852"/>
                  <a:gd name="T114" fmla="*/ 0 w 2292"/>
                  <a:gd name="T115" fmla="*/ 0 h 485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292"/>
                  <a:gd name="T175" fmla="*/ 0 h 4852"/>
                  <a:gd name="T176" fmla="*/ 2292 w 2292"/>
                  <a:gd name="T177" fmla="*/ 4852 h 485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292" h="4852">
                    <a:moveTo>
                      <a:pt x="323" y="1187"/>
                    </a:moveTo>
                    <a:lnTo>
                      <a:pt x="294" y="1189"/>
                    </a:lnTo>
                    <a:lnTo>
                      <a:pt x="267" y="1195"/>
                    </a:lnTo>
                    <a:lnTo>
                      <a:pt x="238" y="1205"/>
                    </a:lnTo>
                    <a:lnTo>
                      <a:pt x="209" y="1217"/>
                    </a:lnTo>
                    <a:lnTo>
                      <a:pt x="181" y="1233"/>
                    </a:lnTo>
                    <a:lnTo>
                      <a:pt x="155" y="1252"/>
                    </a:lnTo>
                    <a:lnTo>
                      <a:pt x="129" y="1272"/>
                    </a:lnTo>
                    <a:lnTo>
                      <a:pt x="105" y="1295"/>
                    </a:lnTo>
                    <a:lnTo>
                      <a:pt x="84" y="1319"/>
                    </a:lnTo>
                    <a:lnTo>
                      <a:pt x="63" y="1346"/>
                    </a:lnTo>
                    <a:lnTo>
                      <a:pt x="45" y="1375"/>
                    </a:lnTo>
                    <a:lnTo>
                      <a:pt x="29" y="1404"/>
                    </a:lnTo>
                    <a:lnTo>
                      <a:pt x="17" y="1433"/>
                    </a:lnTo>
                    <a:lnTo>
                      <a:pt x="8" y="1464"/>
                    </a:lnTo>
                    <a:lnTo>
                      <a:pt x="3" y="1494"/>
                    </a:lnTo>
                    <a:lnTo>
                      <a:pt x="0" y="1525"/>
                    </a:lnTo>
                    <a:lnTo>
                      <a:pt x="0" y="2935"/>
                    </a:lnTo>
                    <a:lnTo>
                      <a:pt x="3" y="2966"/>
                    </a:lnTo>
                    <a:lnTo>
                      <a:pt x="10" y="2998"/>
                    </a:lnTo>
                    <a:lnTo>
                      <a:pt x="21" y="3029"/>
                    </a:lnTo>
                    <a:lnTo>
                      <a:pt x="37" y="3059"/>
                    </a:lnTo>
                    <a:lnTo>
                      <a:pt x="56" y="3089"/>
                    </a:lnTo>
                    <a:lnTo>
                      <a:pt x="78" y="3117"/>
                    </a:lnTo>
                    <a:lnTo>
                      <a:pt x="102" y="3143"/>
                    </a:lnTo>
                    <a:lnTo>
                      <a:pt x="128" y="3169"/>
                    </a:lnTo>
                    <a:lnTo>
                      <a:pt x="157" y="3192"/>
                    </a:lnTo>
                    <a:lnTo>
                      <a:pt x="187" y="3212"/>
                    </a:lnTo>
                    <a:lnTo>
                      <a:pt x="217" y="3231"/>
                    </a:lnTo>
                    <a:lnTo>
                      <a:pt x="249" y="3246"/>
                    </a:lnTo>
                    <a:lnTo>
                      <a:pt x="281" y="3259"/>
                    </a:lnTo>
                    <a:lnTo>
                      <a:pt x="313" y="3269"/>
                    </a:lnTo>
                    <a:lnTo>
                      <a:pt x="343" y="3273"/>
                    </a:lnTo>
                    <a:lnTo>
                      <a:pt x="373" y="3276"/>
                    </a:lnTo>
                    <a:lnTo>
                      <a:pt x="373" y="1757"/>
                    </a:lnTo>
                    <a:lnTo>
                      <a:pt x="570" y="1758"/>
                    </a:lnTo>
                    <a:lnTo>
                      <a:pt x="574" y="4850"/>
                    </a:lnTo>
                    <a:lnTo>
                      <a:pt x="1072" y="4852"/>
                    </a:lnTo>
                    <a:lnTo>
                      <a:pt x="1070" y="2819"/>
                    </a:lnTo>
                    <a:lnTo>
                      <a:pt x="1252" y="2819"/>
                    </a:lnTo>
                    <a:lnTo>
                      <a:pt x="1252" y="2824"/>
                    </a:lnTo>
                    <a:lnTo>
                      <a:pt x="1252" y="2836"/>
                    </a:lnTo>
                    <a:lnTo>
                      <a:pt x="1252" y="2858"/>
                    </a:lnTo>
                    <a:lnTo>
                      <a:pt x="1252" y="2886"/>
                    </a:lnTo>
                    <a:lnTo>
                      <a:pt x="1252" y="2922"/>
                    </a:lnTo>
                    <a:lnTo>
                      <a:pt x="1253" y="2964"/>
                    </a:lnTo>
                    <a:lnTo>
                      <a:pt x="1253" y="3012"/>
                    </a:lnTo>
                    <a:lnTo>
                      <a:pt x="1253" y="3065"/>
                    </a:lnTo>
                    <a:lnTo>
                      <a:pt x="1253" y="3124"/>
                    </a:lnTo>
                    <a:lnTo>
                      <a:pt x="1253" y="3188"/>
                    </a:lnTo>
                    <a:lnTo>
                      <a:pt x="1255" y="3257"/>
                    </a:lnTo>
                    <a:lnTo>
                      <a:pt x="1255" y="3329"/>
                    </a:lnTo>
                    <a:lnTo>
                      <a:pt x="1255" y="3404"/>
                    </a:lnTo>
                    <a:lnTo>
                      <a:pt x="1255" y="3482"/>
                    </a:lnTo>
                    <a:lnTo>
                      <a:pt x="1256" y="3563"/>
                    </a:lnTo>
                    <a:lnTo>
                      <a:pt x="1256" y="3645"/>
                    </a:lnTo>
                    <a:lnTo>
                      <a:pt x="1256" y="3729"/>
                    </a:lnTo>
                    <a:lnTo>
                      <a:pt x="1257" y="3814"/>
                    </a:lnTo>
                    <a:lnTo>
                      <a:pt x="1257" y="3900"/>
                    </a:lnTo>
                    <a:lnTo>
                      <a:pt x="1257" y="3985"/>
                    </a:lnTo>
                    <a:lnTo>
                      <a:pt x="1257" y="4071"/>
                    </a:lnTo>
                    <a:lnTo>
                      <a:pt x="1258" y="4155"/>
                    </a:lnTo>
                    <a:lnTo>
                      <a:pt x="1258" y="4238"/>
                    </a:lnTo>
                    <a:lnTo>
                      <a:pt x="1258" y="4319"/>
                    </a:lnTo>
                    <a:lnTo>
                      <a:pt x="1258" y="4399"/>
                    </a:lnTo>
                    <a:lnTo>
                      <a:pt x="1258" y="4475"/>
                    </a:lnTo>
                    <a:lnTo>
                      <a:pt x="1259" y="4548"/>
                    </a:lnTo>
                    <a:lnTo>
                      <a:pt x="1259" y="4618"/>
                    </a:lnTo>
                    <a:lnTo>
                      <a:pt x="1259" y="4683"/>
                    </a:lnTo>
                    <a:lnTo>
                      <a:pt x="1259" y="4744"/>
                    </a:lnTo>
                    <a:lnTo>
                      <a:pt x="1259" y="4800"/>
                    </a:lnTo>
                    <a:lnTo>
                      <a:pt x="1259" y="4850"/>
                    </a:lnTo>
                    <a:lnTo>
                      <a:pt x="1721" y="4852"/>
                    </a:lnTo>
                    <a:lnTo>
                      <a:pt x="1724" y="1757"/>
                    </a:lnTo>
                    <a:lnTo>
                      <a:pt x="1920" y="1757"/>
                    </a:lnTo>
                    <a:lnTo>
                      <a:pt x="1920" y="3236"/>
                    </a:lnTo>
                    <a:lnTo>
                      <a:pt x="1949" y="3234"/>
                    </a:lnTo>
                    <a:lnTo>
                      <a:pt x="1979" y="3229"/>
                    </a:lnTo>
                    <a:lnTo>
                      <a:pt x="2010" y="3220"/>
                    </a:lnTo>
                    <a:lnTo>
                      <a:pt x="2041" y="3208"/>
                    </a:lnTo>
                    <a:lnTo>
                      <a:pt x="2074" y="3194"/>
                    </a:lnTo>
                    <a:lnTo>
                      <a:pt x="2104" y="3177"/>
                    </a:lnTo>
                    <a:lnTo>
                      <a:pt x="2134" y="3158"/>
                    </a:lnTo>
                    <a:lnTo>
                      <a:pt x="2163" y="3136"/>
                    </a:lnTo>
                    <a:lnTo>
                      <a:pt x="2190" y="3112"/>
                    </a:lnTo>
                    <a:lnTo>
                      <a:pt x="2214" y="3087"/>
                    </a:lnTo>
                    <a:lnTo>
                      <a:pt x="2236" y="3059"/>
                    </a:lnTo>
                    <a:lnTo>
                      <a:pt x="2255" y="3031"/>
                    </a:lnTo>
                    <a:lnTo>
                      <a:pt x="2270" y="3002"/>
                    </a:lnTo>
                    <a:lnTo>
                      <a:pt x="2282" y="2972"/>
                    </a:lnTo>
                    <a:lnTo>
                      <a:pt x="2290" y="2941"/>
                    </a:lnTo>
                    <a:lnTo>
                      <a:pt x="2292" y="2910"/>
                    </a:lnTo>
                    <a:lnTo>
                      <a:pt x="2292" y="1500"/>
                    </a:lnTo>
                    <a:lnTo>
                      <a:pt x="2290" y="1470"/>
                    </a:lnTo>
                    <a:lnTo>
                      <a:pt x="2285" y="1439"/>
                    </a:lnTo>
                    <a:lnTo>
                      <a:pt x="2276" y="1410"/>
                    </a:lnTo>
                    <a:lnTo>
                      <a:pt x="2265" y="1382"/>
                    </a:lnTo>
                    <a:lnTo>
                      <a:pt x="2251" y="1354"/>
                    </a:lnTo>
                    <a:lnTo>
                      <a:pt x="2234" y="1329"/>
                    </a:lnTo>
                    <a:lnTo>
                      <a:pt x="2215" y="1304"/>
                    </a:lnTo>
                    <a:lnTo>
                      <a:pt x="2194" y="1282"/>
                    </a:lnTo>
                    <a:lnTo>
                      <a:pt x="2171" y="1262"/>
                    </a:lnTo>
                    <a:lnTo>
                      <a:pt x="2146" y="1242"/>
                    </a:lnTo>
                    <a:lnTo>
                      <a:pt x="2121" y="1227"/>
                    </a:lnTo>
                    <a:lnTo>
                      <a:pt x="2093" y="1212"/>
                    </a:lnTo>
                    <a:lnTo>
                      <a:pt x="2065" y="1201"/>
                    </a:lnTo>
                    <a:lnTo>
                      <a:pt x="2038" y="1194"/>
                    </a:lnTo>
                    <a:lnTo>
                      <a:pt x="2009" y="1188"/>
                    </a:lnTo>
                    <a:lnTo>
                      <a:pt x="1980" y="1187"/>
                    </a:lnTo>
                    <a:lnTo>
                      <a:pt x="323" y="1187"/>
                    </a:lnTo>
                    <a:close/>
                    <a:moveTo>
                      <a:pt x="1106" y="0"/>
                    </a:moveTo>
                    <a:lnTo>
                      <a:pt x="1153" y="3"/>
                    </a:lnTo>
                    <a:lnTo>
                      <a:pt x="1199" y="10"/>
                    </a:lnTo>
                    <a:lnTo>
                      <a:pt x="1244" y="23"/>
                    </a:lnTo>
                    <a:lnTo>
                      <a:pt x="1286" y="40"/>
                    </a:lnTo>
                    <a:lnTo>
                      <a:pt x="1326" y="60"/>
                    </a:lnTo>
                    <a:lnTo>
                      <a:pt x="1364" y="86"/>
                    </a:lnTo>
                    <a:lnTo>
                      <a:pt x="1399" y="115"/>
                    </a:lnTo>
                    <a:lnTo>
                      <a:pt x="1432" y="147"/>
                    </a:lnTo>
                    <a:lnTo>
                      <a:pt x="1462" y="183"/>
                    </a:lnTo>
                    <a:lnTo>
                      <a:pt x="1488" y="222"/>
                    </a:lnTo>
                    <a:lnTo>
                      <a:pt x="1511" y="263"/>
                    </a:lnTo>
                    <a:lnTo>
                      <a:pt x="1531" y="306"/>
                    </a:lnTo>
                    <a:lnTo>
                      <a:pt x="1546" y="353"/>
                    </a:lnTo>
                    <a:lnTo>
                      <a:pt x="1557" y="400"/>
                    </a:lnTo>
                    <a:lnTo>
                      <a:pt x="1564" y="451"/>
                    </a:lnTo>
                    <a:lnTo>
                      <a:pt x="1567" y="501"/>
                    </a:lnTo>
                    <a:lnTo>
                      <a:pt x="1564" y="552"/>
                    </a:lnTo>
                    <a:lnTo>
                      <a:pt x="1557" y="603"/>
                    </a:lnTo>
                    <a:lnTo>
                      <a:pt x="1546" y="651"/>
                    </a:lnTo>
                    <a:lnTo>
                      <a:pt x="1531" y="697"/>
                    </a:lnTo>
                    <a:lnTo>
                      <a:pt x="1511" y="740"/>
                    </a:lnTo>
                    <a:lnTo>
                      <a:pt x="1488" y="782"/>
                    </a:lnTo>
                    <a:lnTo>
                      <a:pt x="1462" y="821"/>
                    </a:lnTo>
                    <a:lnTo>
                      <a:pt x="1432" y="857"/>
                    </a:lnTo>
                    <a:lnTo>
                      <a:pt x="1399" y="889"/>
                    </a:lnTo>
                    <a:lnTo>
                      <a:pt x="1364" y="918"/>
                    </a:lnTo>
                    <a:lnTo>
                      <a:pt x="1326" y="944"/>
                    </a:lnTo>
                    <a:lnTo>
                      <a:pt x="1286" y="965"/>
                    </a:lnTo>
                    <a:lnTo>
                      <a:pt x="1244" y="982"/>
                    </a:lnTo>
                    <a:lnTo>
                      <a:pt x="1199" y="994"/>
                    </a:lnTo>
                    <a:lnTo>
                      <a:pt x="1153" y="1003"/>
                    </a:lnTo>
                    <a:lnTo>
                      <a:pt x="1106" y="1005"/>
                    </a:lnTo>
                    <a:lnTo>
                      <a:pt x="1059" y="1003"/>
                    </a:lnTo>
                    <a:lnTo>
                      <a:pt x="1014" y="994"/>
                    </a:lnTo>
                    <a:lnTo>
                      <a:pt x="970" y="982"/>
                    </a:lnTo>
                    <a:lnTo>
                      <a:pt x="928" y="965"/>
                    </a:lnTo>
                    <a:lnTo>
                      <a:pt x="887" y="944"/>
                    </a:lnTo>
                    <a:lnTo>
                      <a:pt x="850" y="918"/>
                    </a:lnTo>
                    <a:lnTo>
                      <a:pt x="814" y="889"/>
                    </a:lnTo>
                    <a:lnTo>
                      <a:pt x="781" y="857"/>
                    </a:lnTo>
                    <a:lnTo>
                      <a:pt x="751" y="821"/>
                    </a:lnTo>
                    <a:lnTo>
                      <a:pt x="725" y="782"/>
                    </a:lnTo>
                    <a:lnTo>
                      <a:pt x="702" y="740"/>
                    </a:lnTo>
                    <a:lnTo>
                      <a:pt x="681" y="697"/>
                    </a:lnTo>
                    <a:lnTo>
                      <a:pt x="666" y="651"/>
                    </a:lnTo>
                    <a:lnTo>
                      <a:pt x="655" y="603"/>
                    </a:lnTo>
                    <a:lnTo>
                      <a:pt x="647" y="552"/>
                    </a:lnTo>
                    <a:lnTo>
                      <a:pt x="645" y="501"/>
                    </a:lnTo>
                    <a:lnTo>
                      <a:pt x="647" y="451"/>
                    </a:lnTo>
                    <a:lnTo>
                      <a:pt x="655" y="400"/>
                    </a:lnTo>
                    <a:lnTo>
                      <a:pt x="666" y="353"/>
                    </a:lnTo>
                    <a:lnTo>
                      <a:pt x="681" y="306"/>
                    </a:lnTo>
                    <a:lnTo>
                      <a:pt x="702" y="263"/>
                    </a:lnTo>
                    <a:lnTo>
                      <a:pt x="725" y="222"/>
                    </a:lnTo>
                    <a:lnTo>
                      <a:pt x="751" y="183"/>
                    </a:lnTo>
                    <a:lnTo>
                      <a:pt x="781" y="147"/>
                    </a:lnTo>
                    <a:lnTo>
                      <a:pt x="814" y="115"/>
                    </a:lnTo>
                    <a:lnTo>
                      <a:pt x="850" y="86"/>
                    </a:lnTo>
                    <a:lnTo>
                      <a:pt x="887" y="60"/>
                    </a:lnTo>
                    <a:lnTo>
                      <a:pt x="928" y="40"/>
                    </a:lnTo>
                    <a:lnTo>
                      <a:pt x="970" y="23"/>
                    </a:lnTo>
                    <a:lnTo>
                      <a:pt x="1014" y="10"/>
                    </a:lnTo>
                    <a:lnTo>
                      <a:pt x="1059" y="3"/>
                    </a:lnTo>
                    <a:lnTo>
                      <a:pt x="1106" y="0"/>
                    </a:lnTo>
                    <a:close/>
                  </a:path>
                </a:pathLst>
              </a:custGeom>
              <a:solidFill>
                <a:schemeClr val="bg2"/>
              </a:solidFill>
              <a:ln w="9525">
                <a:solidFill>
                  <a:srgbClr val="777777"/>
                </a:solidFill>
                <a:round/>
                <a:headEnd/>
                <a:tailEnd/>
              </a:ln>
            </p:spPr>
            <p:txBody>
              <a:bodyPr/>
              <a:lstStyle/>
              <a:p>
                <a:endParaRPr lang="fr-FR" dirty="0">
                  <a:latin typeface="Calibri" panose="020F0502020204030204" pitchFamily="34" charset="0"/>
                </a:endParaRPr>
              </a:p>
            </p:txBody>
          </p:sp>
          <p:sp>
            <p:nvSpPr>
              <p:cNvPr id="65570" name="Freeform 30"/>
              <p:cNvSpPr>
                <a:spLocks noEditPoints="1"/>
              </p:cNvSpPr>
              <p:nvPr/>
            </p:nvSpPr>
            <p:spPr bwMode="auto">
              <a:xfrm>
                <a:off x="3329" y="3764"/>
                <a:ext cx="140" cy="296"/>
              </a:xfrm>
              <a:custGeom>
                <a:avLst/>
                <a:gdLst>
                  <a:gd name="T0" fmla="*/ 0 w 2292"/>
                  <a:gd name="T1" fmla="*/ 0 h 4852"/>
                  <a:gd name="T2" fmla="*/ 0 w 2292"/>
                  <a:gd name="T3" fmla="*/ 0 h 4852"/>
                  <a:gd name="T4" fmla="*/ 0 w 2292"/>
                  <a:gd name="T5" fmla="*/ 0 h 4852"/>
                  <a:gd name="T6" fmla="*/ 0 w 2292"/>
                  <a:gd name="T7" fmla="*/ 0 h 4852"/>
                  <a:gd name="T8" fmla="*/ 0 w 2292"/>
                  <a:gd name="T9" fmla="*/ 0 h 4852"/>
                  <a:gd name="T10" fmla="*/ 0 w 2292"/>
                  <a:gd name="T11" fmla="*/ 1 h 4852"/>
                  <a:gd name="T12" fmla="*/ 0 w 2292"/>
                  <a:gd name="T13" fmla="*/ 1 h 4852"/>
                  <a:gd name="T14" fmla="*/ 0 w 2292"/>
                  <a:gd name="T15" fmla="*/ 1 h 4852"/>
                  <a:gd name="T16" fmla="*/ 0 w 2292"/>
                  <a:gd name="T17" fmla="*/ 1 h 4852"/>
                  <a:gd name="T18" fmla="*/ 0 w 2292"/>
                  <a:gd name="T19" fmla="*/ 1 h 4852"/>
                  <a:gd name="T20" fmla="*/ 0 w 2292"/>
                  <a:gd name="T21" fmla="*/ 1 h 4852"/>
                  <a:gd name="T22" fmla="*/ 0 w 2292"/>
                  <a:gd name="T23" fmla="*/ 0 h 4852"/>
                  <a:gd name="T24" fmla="*/ 0 w 2292"/>
                  <a:gd name="T25" fmla="*/ 1 h 4852"/>
                  <a:gd name="T26" fmla="*/ 0 w 2292"/>
                  <a:gd name="T27" fmla="*/ 1 h 4852"/>
                  <a:gd name="T28" fmla="*/ 0 w 2292"/>
                  <a:gd name="T29" fmla="*/ 1 h 4852"/>
                  <a:gd name="T30" fmla="*/ 0 w 2292"/>
                  <a:gd name="T31" fmla="*/ 1 h 4852"/>
                  <a:gd name="T32" fmla="*/ 0 w 2292"/>
                  <a:gd name="T33" fmla="*/ 1 h 4852"/>
                  <a:gd name="T34" fmla="*/ 0 w 2292"/>
                  <a:gd name="T35" fmla="*/ 1 h 4852"/>
                  <a:gd name="T36" fmla="*/ 0 w 2292"/>
                  <a:gd name="T37" fmla="*/ 1 h 4852"/>
                  <a:gd name="T38" fmla="*/ 0 w 2292"/>
                  <a:gd name="T39" fmla="*/ 1 h 4852"/>
                  <a:gd name="T40" fmla="*/ 0 w 2292"/>
                  <a:gd name="T41" fmla="*/ 1 h 4852"/>
                  <a:gd name="T42" fmla="*/ 0 w 2292"/>
                  <a:gd name="T43" fmla="*/ 1 h 4852"/>
                  <a:gd name="T44" fmla="*/ 0 w 2292"/>
                  <a:gd name="T45" fmla="*/ 1 h 4852"/>
                  <a:gd name="T46" fmla="*/ 0 w 2292"/>
                  <a:gd name="T47" fmla="*/ 1 h 4852"/>
                  <a:gd name="T48" fmla="*/ 0 w 2292"/>
                  <a:gd name="T49" fmla="*/ 0 h 4852"/>
                  <a:gd name="T50" fmla="*/ 0 w 2292"/>
                  <a:gd name="T51" fmla="*/ 1 h 4852"/>
                  <a:gd name="T52" fmla="*/ 0 w 2292"/>
                  <a:gd name="T53" fmla="*/ 1 h 4852"/>
                  <a:gd name="T54" fmla="*/ 0 w 2292"/>
                  <a:gd name="T55" fmla="*/ 1 h 4852"/>
                  <a:gd name="T56" fmla="*/ 0 w 2292"/>
                  <a:gd name="T57" fmla="*/ 1 h 4852"/>
                  <a:gd name="T58" fmla="*/ 0 w 2292"/>
                  <a:gd name="T59" fmla="*/ 1 h 4852"/>
                  <a:gd name="T60" fmla="*/ 1 w 2292"/>
                  <a:gd name="T61" fmla="*/ 0 h 4852"/>
                  <a:gd name="T62" fmla="*/ 0 w 2292"/>
                  <a:gd name="T63" fmla="*/ 0 h 4852"/>
                  <a:gd name="T64" fmla="*/ 0 w 2292"/>
                  <a:gd name="T65" fmla="*/ 0 h 4852"/>
                  <a:gd name="T66" fmla="*/ 0 w 2292"/>
                  <a:gd name="T67" fmla="*/ 0 h 4852"/>
                  <a:gd name="T68" fmla="*/ 0 w 2292"/>
                  <a:gd name="T69" fmla="*/ 0 h 4852"/>
                  <a:gd name="T70" fmla="*/ 0 w 2292"/>
                  <a:gd name="T71" fmla="*/ 0 h 4852"/>
                  <a:gd name="T72" fmla="*/ 0 w 2292"/>
                  <a:gd name="T73" fmla="*/ 0 h 4852"/>
                  <a:gd name="T74" fmla="*/ 0 w 2292"/>
                  <a:gd name="T75" fmla="*/ 0 h 4852"/>
                  <a:gd name="T76" fmla="*/ 0 w 2292"/>
                  <a:gd name="T77" fmla="*/ 0 h 4852"/>
                  <a:gd name="T78" fmla="*/ 0 w 2292"/>
                  <a:gd name="T79" fmla="*/ 0 h 4852"/>
                  <a:gd name="T80" fmla="*/ 0 w 2292"/>
                  <a:gd name="T81" fmla="*/ 0 h 4852"/>
                  <a:gd name="T82" fmla="*/ 0 w 2292"/>
                  <a:gd name="T83" fmla="*/ 0 h 4852"/>
                  <a:gd name="T84" fmla="*/ 0 w 2292"/>
                  <a:gd name="T85" fmla="*/ 0 h 4852"/>
                  <a:gd name="T86" fmla="*/ 0 w 2292"/>
                  <a:gd name="T87" fmla="*/ 0 h 4852"/>
                  <a:gd name="T88" fmla="*/ 0 w 2292"/>
                  <a:gd name="T89" fmla="*/ 0 h 4852"/>
                  <a:gd name="T90" fmla="*/ 0 w 2292"/>
                  <a:gd name="T91" fmla="*/ 0 h 4852"/>
                  <a:gd name="T92" fmla="*/ 0 w 2292"/>
                  <a:gd name="T93" fmla="*/ 0 h 4852"/>
                  <a:gd name="T94" fmla="*/ 0 w 2292"/>
                  <a:gd name="T95" fmla="*/ 0 h 4852"/>
                  <a:gd name="T96" fmla="*/ 0 w 2292"/>
                  <a:gd name="T97" fmla="*/ 0 h 4852"/>
                  <a:gd name="T98" fmla="*/ 0 w 2292"/>
                  <a:gd name="T99" fmla="*/ 0 h 4852"/>
                  <a:gd name="T100" fmla="*/ 0 w 2292"/>
                  <a:gd name="T101" fmla="*/ 0 h 4852"/>
                  <a:gd name="T102" fmla="*/ 0 w 2292"/>
                  <a:gd name="T103" fmla="*/ 0 h 4852"/>
                  <a:gd name="T104" fmla="*/ 0 w 2292"/>
                  <a:gd name="T105" fmla="*/ 0 h 4852"/>
                  <a:gd name="T106" fmla="*/ 0 w 2292"/>
                  <a:gd name="T107" fmla="*/ 0 h 4852"/>
                  <a:gd name="T108" fmla="*/ 0 w 2292"/>
                  <a:gd name="T109" fmla="*/ 0 h 4852"/>
                  <a:gd name="T110" fmla="*/ 0 w 2292"/>
                  <a:gd name="T111" fmla="*/ 0 h 4852"/>
                  <a:gd name="T112" fmla="*/ 0 w 2292"/>
                  <a:gd name="T113" fmla="*/ 0 h 4852"/>
                  <a:gd name="T114" fmla="*/ 0 w 2292"/>
                  <a:gd name="T115" fmla="*/ 0 h 485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292"/>
                  <a:gd name="T175" fmla="*/ 0 h 4852"/>
                  <a:gd name="T176" fmla="*/ 2292 w 2292"/>
                  <a:gd name="T177" fmla="*/ 4852 h 485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292" h="4852">
                    <a:moveTo>
                      <a:pt x="323" y="1187"/>
                    </a:moveTo>
                    <a:lnTo>
                      <a:pt x="294" y="1189"/>
                    </a:lnTo>
                    <a:lnTo>
                      <a:pt x="267" y="1195"/>
                    </a:lnTo>
                    <a:lnTo>
                      <a:pt x="238" y="1205"/>
                    </a:lnTo>
                    <a:lnTo>
                      <a:pt x="209" y="1217"/>
                    </a:lnTo>
                    <a:lnTo>
                      <a:pt x="181" y="1233"/>
                    </a:lnTo>
                    <a:lnTo>
                      <a:pt x="155" y="1252"/>
                    </a:lnTo>
                    <a:lnTo>
                      <a:pt x="129" y="1272"/>
                    </a:lnTo>
                    <a:lnTo>
                      <a:pt x="105" y="1295"/>
                    </a:lnTo>
                    <a:lnTo>
                      <a:pt x="84" y="1319"/>
                    </a:lnTo>
                    <a:lnTo>
                      <a:pt x="63" y="1346"/>
                    </a:lnTo>
                    <a:lnTo>
                      <a:pt x="45" y="1375"/>
                    </a:lnTo>
                    <a:lnTo>
                      <a:pt x="29" y="1404"/>
                    </a:lnTo>
                    <a:lnTo>
                      <a:pt x="17" y="1433"/>
                    </a:lnTo>
                    <a:lnTo>
                      <a:pt x="8" y="1464"/>
                    </a:lnTo>
                    <a:lnTo>
                      <a:pt x="3" y="1494"/>
                    </a:lnTo>
                    <a:lnTo>
                      <a:pt x="0" y="1525"/>
                    </a:lnTo>
                    <a:lnTo>
                      <a:pt x="0" y="2935"/>
                    </a:lnTo>
                    <a:lnTo>
                      <a:pt x="3" y="2966"/>
                    </a:lnTo>
                    <a:lnTo>
                      <a:pt x="10" y="2998"/>
                    </a:lnTo>
                    <a:lnTo>
                      <a:pt x="21" y="3029"/>
                    </a:lnTo>
                    <a:lnTo>
                      <a:pt x="37" y="3059"/>
                    </a:lnTo>
                    <a:lnTo>
                      <a:pt x="56" y="3089"/>
                    </a:lnTo>
                    <a:lnTo>
                      <a:pt x="78" y="3117"/>
                    </a:lnTo>
                    <a:lnTo>
                      <a:pt x="102" y="3143"/>
                    </a:lnTo>
                    <a:lnTo>
                      <a:pt x="128" y="3169"/>
                    </a:lnTo>
                    <a:lnTo>
                      <a:pt x="157" y="3192"/>
                    </a:lnTo>
                    <a:lnTo>
                      <a:pt x="187" y="3212"/>
                    </a:lnTo>
                    <a:lnTo>
                      <a:pt x="217" y="3231"/>
                    </a:lnTo>
                    <a:lnTo>
                      <a:pt x="249" y="3246"/>
                    </a:lnTo>
                    <a:lnTo>
                      <a:pt x="281" y="3259"/>
                    </a:lnTo>
                    <a:lnTo>
                      <a:pt x="313" y="3269"/>
                    </a:lnTo>
                    <a:lnTo>
                      <a:pt x="343" y="3273"/>
                    </a:lnTo>
                    <a:lnTo>
                      <a:pt x="373" y="3276"/>
                    </a:lnTo>
                    <a:lnTo>
                      <a:pt x="373" y="1757"/>
                    </a:lnTo>
                    <a:lnTo>
                      <a:pt x="570" y="1758"/>
                    </a:lnTo>
                    <a:lnTo>
                      <a:pt x="574" y="4850"/>
                    </a:lnTo>
                    <a:lnTo>
                      <a:pt x="1072" y="4852"/>
                    </a:lnTo>
                    <a:lnTo>
                      <a:pt x="1070" y="2819"/>
                    </a:lnTo>
                    <a:lnTo>
                      <a:pt x="1252" y="2819"/>
                    </a:lnTo>
                    <a:lnTo>
                      <a:pt x="1252" y="2824"/>
                    </a:lnTo>
                    <a:lnTo>
                      <a:pt x="1252" y="2836"/>
                    </a:lnTo>
                    <a:lnTo>
                      <a:pt x="1252" y="2858"/>
                    </a:lnTo>
                    <a:lnTo>
                      <a:pt x="1252" y="2886"/>
                    </a:lnTo>
                    <a:lnTo>
                      <a:pt x="1252" y="2922"/>
                    </a:lnTo>
                    <a:lnTo>
                      <a:pt x="1253" y="2964"/>
                    </a:lnTo>
                    <a:lnTo>
                      <a:pt x="1253" y="3012"/>
                    </a:lnTo>
                    <a:lnTo>
                      <a:pt x="1253" y="3065"/>
                    </a:lnTo>
                    <a:lnTo>
                      <a:pt x="1253" y="3124"/>
                    </a:lnTo>
                    <a:lnTo>
                      <a:pt x="1253" y="3188"/>
                    </a:lnTo>
                    <a:lnTo>
                      <a:pt x="1255" y="3257"/>
                    </a:lnTo>
                    <a:lnTo>
                      <a:pt x="1255" y="3329"/>
                    </a:lnTo>
                    <a:lnTo>
                      <a:pt x="1255" y="3404"/>
                    </a:lnTo>
                    <a:lnTo>
                      <a:pt x="1255" y="3482"/>
                    </a:lnTo>
                    <a:lnTo>
                      <a:pt x="1256" y="3563"/>
                    </a:lnTo>
                    <a:lnTo>
                      <a:pt x="1256" y="3645"/>
                    </a:lnTo>
                    <a:lnTo>
                      <a:pt x="1256" y="3729"/>
                    </a:lnTo>
                    <a:lnTo>
                      <a:pt x="1257" y="3814"/>
                    </a:lnTo>
                    <a:lnTo>
                      <a:pt x="1257" y="3900"/>
                    </a:lnTo>
                    <a:lnTo>
                      <a:pt x="1257" y="3985"/>
                    </a:lnTo>
                    <a:lnTo>
                      <a:pt x="1257" y="4071"/>
                    </a:lnTo>
                    <a:lnTo>
                      <a:pt x="1258" y="4155"/>
                    </a:lnTo>
                    <a:lnTo>
                      <a:pt x="1258" y="4238"/>
                    </a:lnTo>
                    <a:lnTo>
                      <a:pt x="1258" y="4319"/>
                    </a:lnTo>
                    <a:lnTo>
                      <a:pt x="1258" y="4399"/>
                    </a:lnTo>
                    <a:lnTo>
                      <a:pt x="1258" y="4475"/>
                    </a:lnTo>
                    <a:lnTo>
                      <a:pt x="1259" y="4548"/>
                    </a:lnTo>
                    <a:lnTo>
                      <a:pt x="1259" y="4618"/>
                    </a:lnTo>
                    <a:lnTo>
                      <a:pt x="1259" y="4683"/>
                    </a:lnTo>
                    <a:lnTo>
                      <a:pt x="1259" y="4744"/>
                    </a:lnTo>
                    <a:lnTo>
                      <a:pt x="1259" y="4800"/>
                    </a:lnTo>
                    <a:lnTo>
                      <a:pt x="1259" y="4850"/>
                    </a:lnTo>
                    <a:lnTo>
                      <a:pt x="1721" y="4852"/>
                    </a:lnTo>
                    <a:lnTo>
                      <a:pt x="1724" y="1757"/>
                    </a:lnTo>
                    <a:lnTo>
                      <a:pt x="1920" y="1757"/>
                    </a:lnTo>
                    <a:lnTo>
                      <a:pt x="1920" y="3236"/>
                    </a:lnTo>
                    <a:lnTo>
                      <a:pt x="1949" y="3234"/>
                    </a:lnTo>
                    <a:lnTo>
                      <a:pt x="1979" y="3229"/>
                    </a:lnTo>
                    <a:lnTo>
                      <a:pt x="2010" y="3220"/>
                    </a:lnTo>
                    <a:lnTo>
                      <a:pt x="2041" y="3208"/>
                    </a:lnTo>
                    <a:lnTo>
                      <a:pt x="2074" y="3194"/>
                    </a:lnTo>
                    <a:lnTo>
                      <a:pt x="2104" y="3177"/>
                    </a:lnTo>
                    <a:lnTo>
                      <a:pt x="2134" y="3158"/>
                    </a:lnTo>
                    <a:lnTo>
                      <a:pt x="2163" y="3136"/>
                    </a:lnTo>
                    <a:lnTo>
                      <a:pt x="2190" y="3112"/>
                    </a:lnTo>
                    <a:lnTo>
                      <a:pt x="2214" y="3087"/>
                    </a:lnTo>
                    <a:lnTo>
                      <a:pt x="2236" y="3059"/>
                    </a:lnTo>
                    <a:lnTo>
                      <a:pt x="2255" y="3031"/>
                    </a:lnTo>
                    <a:lnTo>
                      <a:pt x="2270" y="3002"/>
                    </a:lnTo>
                    <a:lnTo>
                      <a:pt x="2282" y="2972"/>
                    </a:lnTo>
                    <a:lnTo>
                      <a:pt x="2290" y="2941"/>
                    </a:lnTo>
                    <a:lnTo>
                      <a:pt x="2292" y="2910"/>
                    </a:lnTo>
                    <a:lnTo>
                      <a:pt x="2292" y="1500"/>
                    </a:lnTo>
                    <a:lnTo>
                      <a:pt x="2290" y="1470"/>
                    </a:lnTo>
                    <a:lnTo>
                      <a:pt x="2285" y="1439"/>
                    </a:lnTo>
                    <a:lnTo>
                      <a:pt x="2276" y="1410"/>
                    </a:lnTo>
                    <a:lnTo>
                      <a:pt x="2265" y="1382"/>
                    </a:lnTo>
                    <a:lnTo>
                      <a:pt x="2251" y="1354"/>
                    </a:lnTo>
                    <a:lnTo>
                      <a:pt x="2234" y="1329"/>
                    </a:lnTo>
                    <a:lnTo>
                      <a:pt x="2215" y="1304"/>
                    </a:lnTo>
                    <a:lnTo>
                      <a:pt x="2194" y="1282"/>
                    </a:lnTo>
                    <a:lnTo>
                      <a:pt x="2171" y="1262"/>
                    </a:lnTo>
                    <a:lnTo>
                      <a:pt x="2146" y="1242"/>
                    </a:lnTo>
                    <a:lnTo>
                      <a:pt x="2121" y="1227"/>
                    </a:lnTo>
                    <a:lnTo>
                      <a:pt x="2093" y="1212"/>
                    </a:lnTo>
                    <a:lnTo>
                      <a:pt x="2065" y="1201"/>
                    </a:lnTo>
                    <a:lnTo>
                      <a:pt x="2038" y="1194"/>
                    </a:lnTo>
                    <a:lnTo>
                      <a:pt x="2009" y="1188"/>
                    </a:lnTo>
                    <a:lnTo>
                      <a:pt x="1980" y="1187"/>
                    </a:lnTo>
                    <a:lnTo>
                      <a:pt x="323" y="1187"/>
                    </a:lnTo>
                    <a:close/>
                    <a:moveTo>
                      <a:pt x="1106" y="0"/>
                    </a:moveTo>
                    <a:lnTo>
                      <a:pt x="1153" y="3"/>
                    </a:lnTo>
                    <a:lnTo>
                      <a:pt x="1199" y="10"/>
                    </a:lnTo>
                    <a:lnTo>
                      <a:pt x="1244" y="23"/>
                    </a:lnTo>
                    <a:lnTo>
                      <a:pt x="1286" y="40"/>
                    </a:lnTo>
                    <a:lnTo>
                      <a:pt x="1326" y="60"/>
                    </a:lnTo>
                    <a:lnTo>
                      <a:pt x="1364" y="86"/>
                    </a:lnTo>
                    <a:lnTo>
                      <a:pt x="1399" y="115"/>
                    </a:lnTo>
                    <a:lnTo>
                      <a:pt x="1432" y="147"/>
                    </a:lnTo>
                    <a:lnTo>
                      <a:pt x="1462" y="183"/>
                    </a:lnTo>
                    <a:lnTo>
                      <a:pt x="1488" y="222"/>
                    </a:lnTo>
                    <a:lnTo>
                      <a:pt x="1511" y="263"/>
                    </a:lnTo>
                    <a:lnTo>
                      <a:pt x="1531" y="306"/>
                    </a:lnTo>
                    <a:lnTo>
                      <a:pt x="1546" y="353"/>
                    </a:lnTo>
                    <a:lnTo>
                      <a:pt x="1557" y="400"/>
                    </a:lnTo>
                    <a:lnTo>
                      <a:pt x="1564" y="451"/>
                    </a:lnTo>
                    <a:lnTo>
                      <a:pt x="1567" y="501"/>
                    </a:lnTo>
                    <a:lnTo>
                      <a:pt x="1564" y="552"/>
                    </a:lnTo>
                    <a:lnTo>
                      <a:pt x="1557" y="603"/>
                    </a:lnTo>
                    <a:lnTo>
                      <a:pt x="1546" y="651"/>
                    </a:lnTo>
                    <a:lnTo>
                      <a:pt x="1531" y="697"/>
                    </a:lnTo>
                    <a:lnTo>
                      <a:pt x="1511" y="740"/>
                    </a:lnTo>
                    <a:lnTo>
                      <a:pt x="1488" y="782"/>
                    </a:lnTo>
                    <a:lnTo>
                      <a:pt x="1462" y="821"/>
                    </a:lnTo>
                    <a:lnTo>
                      <a:pt x="1432" y="857"/>
                    </a:lnTo>
                    <a:lnTo>
                      <a:pt x="1399" y="889"/>
                    </a:lnTo>
                    <a:lnTo>
                      <a:pt x="1364" y="918"/>
                    </a:lnTo>
                    <a:lnTo>
                      <a:pt x="1326" y="944"/>
                    </a:lnTo>
                    <a:lnTo>
                      <a:pt x="1286" y="965"/>
                    </a:lnTo>
                    <a:lnTo>
                      <a:pt x="1244" y="982"/>
                    </a:lnTo>
                    <a:lnTo>
                      <a:pt x="1199" y="994"/>
                    </a:lnTo>
                    <a:lnTo>
                      <a:pt x="1153" y="1003"/>
                    </a:lnTo>
                    <a:lnTo>
                      <a:pt x="1106" y="1005"/>
                    </a:lnTo>
                    <a:lnTo>
                      <a:pt x="1059" y="1003"/>
                    </a:lnTo>
                    <a:lnTo>
                      <a:pt x="1014" y="994"/>
                    </a:lnTo>
                    <a:lnTo>
                      <a:pt x="970" y="982"/>
                    </a:lnTo>
                    <a:lnTo>
                      <a:pt x="928" y="965"/>
                    </a:lnTo>
                    <a:lnTo>
                      <a:pt x="887" y="944"/>
                    </a:lnTo>
                    <a:lnTo>
                      <a:pt x="850" y="918"/>
                    </a:lnTo>
                    <a:lnTo>
                      <a:pt x="814" y="889"/>
                    </a:lnTo>
                    <a:lnTo>
                      <a:pt x="781" y="857"/>
                    </a:lnTo>
                    <a:lnTo>
                      <a:pt x="751" y="821"/>
                    </a:lnTo>
                    <a:lnTo>
                      <a:pt x="725" y="782"/>
                    </a:lnTo>
                    <a:lnTo>
                      <a:pt x="702" y="740"/>
                    </a:lnTo>
                    <a:lnTo>
                      <a:pt x="681" y="697"/>
                    </a:lnTo>
                    <a:lnTo>
                      <a:pt x="666" y="651"/>
                    </a:lnTo>
                    <a:lnTo>
                      <a:pt x="655" y="603"/>
                    </a:lnTo>
                    <a:lnTo>
                      <a:pt x="647" y="552"/>
                    </a:lnTo>
                    <a:lnTo>
                      <a:pt x="645" y="501"/>
                    </a:lnTo>
                    <a:lnTo>
                      <a:pt x="647" y="451"/>
                    </a:lnTo>
                    <a:lnTo>
                      <a:pt x="655" y="400"/>
                    </a:lnTo>
                    <a:lnTo>
                      <a:pt x="666" y="353"/>
                    </a:lnTo>
                    <a:lnTo>
                      <a:pt x="681" y="306"/>
                    </a:lnTo>
                    <a:lnTo>
                      <a:pt x="702" y="263"/>
                    </a:lnTo>
                    <a:lnTo>
                      <a:pt x="725" y="222"/>
                    </a:lnTo>
                    <a:lnTo>
                      <a:pt x="751" y="183"/>
                    </a:lnTo>
                    <a:lnTo>
                      <a:pt x="781" y="147"/>
                    </a:lnTo>
                    <a:lnTo>
                      <a:pt x="814" y="115"/>
                    </a:lnTo>
                    <a:lnTo>
                      <a:pt x="850" y="86"/>
                    </a:lnTo>
                    <a:lnTo>
                      <a:pt x="887" y="60"/>
                    </a:lnTo>
                    <a:lnTo>
                      <a:pt x="928" y="40"/>
                    </a:lnTo>
                    <a:lnTo>
                      <a:pt x="970" y="23"/>
                    </a:lnTo>
                    <a:lnTo>
                      <a:pt x="1014" y="10"/>
                    </a:lnTo>
                    <a:lnTo>
                      <a:pt x="1059" y="3"/>
                    </a:lnTo>
                    <a:lnTo>
                      <a:pt x="1106" y="0"/>
                    </a:lnTo>
                    <a:close/>
                  </a:path>
                </a:pathLst>
              </a:custGeom>
              <a:solidFill>
                <a:schemeClr val="bg2"/>
              </a:solidFill>
              <a:ln w="9525">
                <a:solidFill>
                  <a:srgbClr val="777777"/>
                </a:solidFill>
                <a:round/>
                <a:headEnd/>
                <a:tailEnd/>
              </a:ln>
            </p:spPr>
            <p:txBody>
              <a:bodyPr/>
              <a:lstStyle/>
              <a:p>
                <a:endParaRPr lang="fr-FR" dirty="0">
                  <a:latin typeface="Calibri" panose="020F0502020204030204" pitchFamily="34" charset="0"/>
                </a:endParaRPr>
              </a:p>
            </p:txBody>
          </p:sp>
          <p:sp>
            <p:nvSpPr>
              <p:cNvPr id="65571" name="Freeform 31"/>
              <p:cNvSpPr>
                <a:spLocks noEditPoints="1"/>
              </p:cNvSpPr>
              <p:nvPr/>
            </p:nvSpPr>
            <p:spPr bwMode="auto">
              <a:xfrm>
                <a:off x="3575" y="3317"/>
                <a:ext cx="140" cy="296"/>
              </a:xfrm>
              <a:custGeom>
                <a:avLst/>
                <a:gdLst>
                  <a:gd name="T0" fmla="*/ 0 w 2292"/>
                  <a:gd name="T1" fmla="*/ 0 h 4852"/>
                  <a:gd name="T2" fmla="*/ 0 w 2292"/>
                  <a:gd name="T3" fmla="*/ 0 h 4852"/>
                  <a:gd name="T4" fmla="*/ 0 w 2292"/>
                  <a:gd name="T5" fmla="*/ 0 h 4852"/>
                  <a:gd name="T6" fmla="*/ 0 w 2292"/>
                  <a:gd name="T7" fmla="*/ 0 h 4852"/>
                  <a:gd name="T8" fmla="*/ 0 w 2292"/>
                  <a:gd name="T9" fmla="*/ 0 h 4852"/>
                  <a:gd name="T10" fmla="*/ 0 w 2292"/>
                  <a:gd name="T11" fmla="*/ 1 h 4852"/>
                  <a:gd name="T12" fmla="*/ 0 w 2292"/>
                  <a:gd name="T13" fmla="*/ 1 h 4852"/>
                  <a:gd name="T14" fmla="*/ 0 w 2292"/>
                  <a:gd name="T15" fmla="*/ 1 h 4852"/>
                  <a:gd name="T16" fmla="*/ 0 w 2292"/>
                  <a:gd name="T17" fmla="*/ 1 h 4852"/>
                  <a:gd name="T18" fmla="*/ 0 w 2292"/>
                  <a:gd name="T19" fmla="*/ 1 h 4852"/>
                  <a:gd name="T20" fmla="*/ 0 w 2292"/>
                  <a:gd name="T21" fmla="*/ 1 h 4852"/>
                  <a:gd name="T22" fmla="*/ 0 w 2292"/>
                  <a:gd name="T23" fmla="*/ 0 h 4852"/>
                  <a:gd name="T24" fmla="*/ 0 w 2292"/>
                  <a:gd name="T25" fmla="*/ 1 h 4852"/>
                  <a:gd name="T26" fmla="*/ 0 w 2292"/>
                  <a:gd name="T27" fmla="*/ 1 h 4852"/>
                  <a:gd name="T28" fmla="*/ 0 w 2292"/>
                  <a:gd name="T29" fmla="*/ 1 h 4852"/>
                  <a:gd name="T30" fmla="*/ 0 w 2292"/>
                  <a:gd name="T31" fmla="*/ 1 h 4852"/>
                  <a:gd name="T32" fmla="*/ 0 w 2292"/>
                  <a:gd name="T33" fmla="*/ 1 h 4852"/>
                  <a:gd name="T34" fmla="*/ 0 w 2292"/>
                  <a:gd name="T35" fmla="*/ 1 h 4852"/>
                  <a:gd name="T36" fmla="*/ 0 w 2292"/>
                  <a:gd name="T37" fmla="*/ 1 h 4852"/>
                  <a:gd name="T38" fmla="*/ 0 w 2292"/>
                  <a:gd name="T39" fmla="*/ 1 h 4852"/>
                  <a:gd name="T40" fmla="*/ 0 w 2292"/>
                  <a:gd name="T41" fmla="*/ 1 h 4852"/>
                  <a:gd name="T42" fmla="*/ 0 w 2292"/>
                  <a:gd name="T43" fmla="*/ 1 h 4852"/>
                  <a:gd name="T44" fmla="*/ 0 w 2292"/>
                  <a:gd name="T45" fmla="*/ 1 h 4852"/>
                  <a:gd name="T46" fmla="*/ 0 w 2292"/>
                  <a:gd name="T47" fmla="*/ 1 h 4852"/>
                  <a:gd name="T48" fmla="*/ 0 w 2292"/>
                  <a:gd name="T49" fmla="*/ 0 h 4852"/>
                  <a:gd name="T50" fmla="*/ 0 w 2292"/>
                  <a:gd name="T51" fmla="*/ 1 h 4852"/>
                  <a:gd name="T52" fmla="*/ 0 w 2292"/>
                  <a:gd name="T53" fmla="*/ 1 h 4852"/>
                  <a:gd name="T54" fmla="*/ 0 w 2292"/>
                  <a:gd name="T55" fmla="*/ 1 h 4852"/>
                  <a:gd name="T56" fmla="*/ 0 w 2292"/>
                  <a:gd name="T57" fmla="*/ 1 h 4852"/>
                  <a:gd name="T58" fmla="*/ 0 w 2292"/>
                  <a:gd name="T59" fmla="*/ 1 h 4852"/>
                  <a:gd name="T60" fmla="*/ 1 w 2292"/>
                  <a:gd name="T61" fmla="*/ 0 h 4852"/>
                  <a:gd name="T62" fmla="*/ 0 w 2292"/>
                  <a:gd name="T63" fmla="*/ 0 h 4852"/>
                  <a:gd name="T64" fmla="*/ 0 w 2292"/>
                  <a:gd name="T65" fmla="*/ 0 h 4852"/>
                  <a:gd name="T66" fmla="*/ 0 w 2292"/>
                  <a:gd name="T67" fmla="*/ 0 h 4852"/>
                  <a:gd name="T68" fmla="*/ 0 w 2292"/>
                  <a:gd name="T69" fmla="*/ 0 h 4852"/>
                  <a:gd name="T70" fmla="*/ 0 w 2292"/>
                  <a:gd name="T71" fmla="*/ 0 h 4852"/>
                  <a:gd name="T72" fmla="*/ 0 w 2292"/>
                  <a:gd name="T73" fmla="*/ 0 h 4852"/>
                  <a:gd name="T74" fmla="*/ 0 w 2292"/>
                  <a:gd name="T75" fmla="*/ 0 h 4852"/>
                  <a:gd name="T76" fmla="*/ 0 w 2292"/>
                  <a:gd name="T77" fmla="*/ 0 h 4852"/>
                  <a:gd name="T78" fmla="*/ 0 w 2292"/>
                  <a:gd name="T79" fmla="*/ 0 h 4852"/>
                  <a:gd name="T80" fmla="*/ 0 w 2292"/>
                  <a:gd name="T81" fmla="*/ 0 h 4852"/>
                  <a:gd name="T82" fmla="*/ 0 w 2292"/>
                  <a:gd name="T83" fmla="*/ 0 h 4852"/>
                  <a:gd name="T84" fmla="*/ 0 w 2292"/>
                  <a:gd name="T85" fmla="*/ 0 h 4852"/>
                  <a:gd name="T86" fmla="*/ 0 w 2292"/>
                  <a:gd name="T87" fmla="*/ 0 h 4852"/>
                  <a:gd name="T88" fmla="*/ 0 w 2292"/>
                  <a:gd name="T89" fmla="*/ 0 h 4852"/>
                  <a:gd name="T90" fmla="*/ 0 w 2292"/>
                  <a:gd name="T91" fmla="*/ 0 h 4852"/>
                  <a:gd name="T92" fmla="*/ 0 w 2292"/>
                  <a:gd name="T93" fmla="*/ 0 h 4852"/>
                  <a:gd name="T94" fmla="*/ 0 w 2292"/>
                  <a:gd name="T95" fmla="*/ 0 h 4852"/>
                  <a:gd name="T96" fmla="*/ 0 w 2292"/>
                  <a:gd name="T97" fmla="*/ 0 h 4852"/>
                  <a:gd name="T98" fmla="*/ 0 w 2292"/>
                  <a:gd name="T99" fmla="*/ 0 h 4852"/>
                  <a:gd name="T100" fmla="*/ 0 w 2292"/>
                  <a:gd name="T101" fmla="*/ 0 h 4852"/>
                  <a:gd name="T102" fmla="*/ 0 w 2292"/>
                  <a:gd name="T103" fmla="*/ 0 h 4852"/>
                  <a:gd name="T104" fmla="*/ 0 w 2292"/>
                  <a:gd name="T105" fmla="*/ 0 h 4852"/>
                  <a:gd name="T106" fmla="*/ 0 w 2292"/>
                  <a:gd name="T107" fmla="*/ 0 h 4852"/>
                  <a:gd name="T108" fmla="*/ 0 w 2292"/>
                  <a:gd name="T109" fmla="*/ 0 h 4852"/>
                  <a:gd name="T110" fmla="*/ 0 w 2292"/>
                  <a:gd name="T111" fmla="*/ 0 h 4852"/>
                  <a:gd name="T112" fmla="*/ 0 w 2292"/>
                  <a:gd name="T113" fmla="*/ 0 h 4852"/>
                  <a:gd name="T114" fmla="*/ 0 w 2292"/>
                  <a:gd name="T115" fmla="*/ 0 h 485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292"/>
                  <a:gd name="T175" fmla="*/ 0 h 4852"/>
                  <a:gd name="T176" fmla="*/ 2292 w 2292"/>
                  <a:gd name="T177" fmla="*/ 4852 h 485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292" h="4852">
                    <a:moveTo>
                      <a:pt x="323" y="1187"/>
                    </a:moveTo>
                    <a:lnTo>
                      <a:pt x="294" y="1189"/>
                    </a:lnTo>
                    <a:lnTo>
                      <a:pt x="267" y="1195"/>
                    </a:lnTo>
                    <a:lnTo>
                      <a:pt x="238" y="1205"/>
                    </a:lnTo>
                    <a:lnTo>
                      <a:pt x="209" y="1217"/>
                    </a:lnTo>
                    <a:lnTo>
                      <a:pt x="181" y="1233"/>
                    </a:lnTo>
                    <a:lnTo>
                      <a:pt x="155" y="1252"/>
                    </a:lnTo>
                    <a:lnTo>
                      <a:pt x="129" y="1272"/>
                    </a:lnTo>
                    <a:lnTo>
                      <a:pt x="105" y="1295"/>
                    </a:lnTo>
                    <a:lnTo>
                      <a:pt x="84" y="1319"/>
                    </a:lnTo>
                    <a:lnTo>
                      <a:pt x="63" y="1346"/>
                    </a:lnTo>
                    <a:lnTo>
                      <a:pt x="45" y="1375"/>
                    </a:lnTo>
                    <a:lnTo>
                      <a:pt x="29" y="1404"/>
                    </a:lnTo>
                    <a:lnTo>
                      <a:pt x="17" y="1433"/>
                    </a:lnTo>
                    <a:lnTo>
                      <a:pt x="8" y="1464"/>
                    </a:lnTo>
                    <a:lnTo>
                      <a:pt x="3" y="1494"/>
                    </a:lnTo>
                    <a:lnTo>
                      <a:pt x="0" y="1525"/>
                    </a:lnTo>
                    <a:lnTo>
                      <a:pt x="0" y="2935"/>
                    </a:lnTo>
                    <a:lnTo>
                      <a:pt x="3" y="2966"/>
                    </a:lnTo>
                    <a:lnTo>
                      <a:pt x="10" y="2998"/>
                    </a:lnTo>
                    <a:lnTo>
                      <a:pt x="21" y="3029"/>
                    </a:lnTo>
                    <a:lnTo>
                      <a:pt x="37" y="3059"/>
                    </a:lnTo>
                    <a:lnTo>
                      <a:pt x="56" y="3089"/>
                    </a:lnTo>
                    <a:lnTo>
                      <a:pt x="78" y="3117"/>
                    </a:lnTo>
                    <a:lnTo>
                      <a:pt x="102" y="3143"/>
                    </a:lnTo>
                    <a:lnTo>
                      <a:pt x="128" y="3169"/>
                    </a:lnTo>
                    <a:lnTo>
                      <a:pt x="157" y="3192"/>
                    </a:lnTo>
                    <a:lnTo>
                      <a:pt x="187" y="3212"/>
                    </a:lnTo>
                    <a:lnTo>
                      <a:pt x="217" y="3231"/>
                    </a:lnTo>
                    <a:lnTo>
                      <a:pt x="249" y="3246"/>
                    </a:lnTo>
                    <a:lnTo>
                      <a:pt x="281" y="3259"/>
                    </a:lnTo>
                    <a:lnTo>
                      <a:pt x="313" y="3269"/>
                    </a:lnTo>
                    <a:lnTo>
                      <a:pt x="343" y="3273"/>
                    </a:lnTo>
                    <a:lnTo>
                      <a:pt x="373" y="3276"/>
                    </a:lnTo>
                    <a:lnTo>
                      <a:pt x="373" y="1757"/>
                    </a:lnTo>
                    <a:lnTo>
                      <a:pt x="570" y="1758"/>
                    </a:lnTo>
                    <a:lnTo>
                      <a:pt x="574" y="4850"/>
                    </a:lnTo>
                    <a:lnTo>
                      <a:pt x="1072" y="4852"/>
                    </a:lnTo>
                    <a:lnTo>
                      <a:pt x="1070" y="2819"/>
                    </a:lnTo>
                    <a:lnTo>
                      <a:pt x="1252" y="2819"/>
                    </a:lnTo>
                    <a:lnTo>
                      <a:pt x="1252" y="2824"/>
                    </a:lnTo>
                    <a:lnTo>
                      <a:pt x="1252" y="2836"/>
                    </a:lnTo>
                    <a:lnTo>
                      <a:pt x="1252" y="2858"/>
                    </a:lnTo>
                    <a:lnTo>
                      <a:pt x="1252" y="2886"/>
                    </a:lnTo>
                    <a:lnTo>
                      <a:pt x="1252" y="2922"/>
                    </a:lnTo>
                    <a:lnTo>
                      <a:pt x="1253" y="2964"/>
                    </a:lnTo>
                    <a:lnTo>
                      <a:pt x="1253" y="3012"/>
                    </a:lnTo>
                    <a:lnTo>
                      <a:pt x="1253" y="3065"/>
                    </a:lnTo>
                    <a:lnTo>
                      <a:pt x="1253" y="3124"/>
                    </a:lnTo>
                    <a:lnTo>
                      <a:pt x="1253" y="3188"/>
                    </a:lnTo>
                    <a:lnTo>
                      <a:pt x="1255" y="3257"/>
                    </a:lnTo>
                    <a:lnTo>
                      <a:pt x="1255" y="3329"/>
                    </a:lnTo>
                    <a:lnTo>
                      <a:pt x="1255" y="3404"/>
                    </a:lnTo>
                    <a:lnTo>
                      <a:pt x="1255" y="3482"/>
                    </a:lnTo>
                    <a:lnTo>
                      <a:pt x="1256" y="3563"/>
                    </a:lnTo>
                    <a:lnTo>
                      <a:pt x="1256" y="3645"/>
                    </a:lnTo>
                    <a:lnTo>
                      <a:pt x="1256" y="3729"/>
                    </a:lnTo>
                    <a:lnTo>
                      <a:pt x="1257" y="3814"/>
                    </a:lnTo>
                    <a:lnTo>
                      <a:pt x="1257" y="3900"/>
                    </a:lnTo>
                    <a:lnTo>
                      <a:pt x="1257" y="3985"/>
                    </a:lnTo>
                    <a:lnTo>
                      <a:pt x="1257" y="4071"/>
                    </a:lnTo>
                    <a:lnTo>
                      <a:pt x="1258" y="4155"/>
                    </a:lnTo>
                    <a:lnTo>
                      <a:pt x="1258" y="4238"/>
                    </a:lnTo>
                    <a:lnTo>
                      <a:pt x="1258" y="4319"/>
                    </a:lnTo>
                    <a:lnTo>
                      <a:pt x="1258" y="4399"/>
                    </a:lnTo>
                    <a:lnTo>
                      <a:pt x="1258" y="4475"/>
                    </a:lnTo>
                    <a:lnTo>
                      <a:pt x="1259" y="4548"/>
                    </a:lnTo>
                    <a:lnTo>
                      <a:pt x="1259" y="4618"/>
                    </a:lnTo>
                    <a:lnTo>
                      <a:pt x="1259" y="4683"/>
                    </a:lnTo>
                    <a:lnTo>
                      <a:pt x="1259" y="4744"/>
                    </a:lnTo>
                    <a:lnTo>
                      <a:pt x="1259" y="4800"/>
                    </a:lnTo>
                    <a:lnTo>
                      <a:pt x="1259" y="4850"/>
                    </a:lnTo>
                    <a:lnTo>
                      <a:pt x="1721" y="4852"/>
                    </a:lnTo>
                    <a:lnTo>
                      <a:pt x="1724" y="1757"/>
                    </a:lnTo>
                    <a:lnTo>
                      <a:pt x="1920" y="1757"/>
                    </a:lnTo>
                    <a:lnTo>
                      <a:pt x="1920" y="3236"/>
                    </a:lnTo>
                    <a:lnTo>
                      <a:pt x="1949" y="3234"/>
                    </a:lnTo>
                    <a:lnTo>
                      <a:pt x="1979" y="3229"/>
                    </a:lnTo>
                    <a:lnTo>
                      <a:pt x="2010" y="3220"/>
                    </a:lnTo>
                    <a:lnTo>
                      <a:pt x="2041" y="3208"/>
                    </a:lnTo>
                    <a:lnTo>
                      <a:pt x="2074" y="3194"/>
                    </a:lnTo>
                    <a:lnTo>
                      <a:pt x="2104" y="3177"/>
                    </a:lnTo>
                    <a:lnTo>
                      <a:pt x="2134" y="3158"/>
                    </a:lnTo>
                    <a:lnTo>
                      <a:pt x="2163" y="3136"/>
                    </a:lnTo>
                    <a:lnTo>
                      <a:pt x="2190" y="3112"/>
                    </a:lnTo>
                    <a:lnTo>
                      <a:pt x="2214" y="3087"/>
                    </a:lnTo>
                    <a:lnTo>
                      <a:pt x="2236" y="3059"/>
                    </a:lnTo>
                    <a:lnTo>
                      <a:pt x="2255" y="3031"/>
                    </a:lnTo>
                    <a:lnTo>
                      <a:pt x="2270" y="3002"/>
                    </a:lnTo>
                    <a:lnTo>
                      <a:pt x="2282" y="2972"/>
                    </a:lnTo>
                    <a:lnTo>
                      <a:pt x="2290" y="2941"/>
                    </a:lnTo>
                    <a:lnTo>
                      <a:pt x="2292" y="2910"/>
                    </a:lnTo>
                    <a:lnTo>
                      <a:pt x="2292" y="1500"/>
                    </a:lnTo>
                    <a:lnTo>
                      <a:pt x="2290" y="1470"/>
                    </a:lnTo>
                    <a:lnTo>
                      <a:pt x="2285" y="1439"/>
                    </a:lnTo>
                    <a:lnTo>
                      <a:pt x="2276" y="1410"/>
                    </a:lnTo>
                    <a:lnTo>
                      <a:pt x="2265" y="1382"/>
                    </a:lnTo>
                    <a:lnTo>
                      <a:pt x="2251" y="1354"/>
                    </a:lnTo>
                    <a:lnTo>
                      <a:pt x="2234" y="1329"/>
                    </a:lnTo>
                    <a:lnTo>
                      <a:pt x="2215" y="1304"/>
                    </a:lnTo>
                    <a:lnTo>
                      <a:pt x="2194" y="1282"/>
                    </a:lnTo>
                    <a:lnTo>
                      <a:pt x="2171" y="1262"/>
                    </a:lnTo>
                    <a:lnTo>
                      <a:pt x="2146" y="1242"/>
                    </a:lnTo>
                    <a:lnTo>
                      <a:pt x="2121" y="1227"/>
                    </a:lnTo>
                    <a:lnTo>
                      <a:pt x="2093" y="1212"/>
                    </a:lnTo>
                    <a:lnTo>
                      <a:pt x="2065" y="1201"/>
                    </a:lnTo>
                    <a:lnTo>
                      <a:pt x="2038" y="1194"/>
                    </a:lnTo>
                    <a:lnTo>
                      <a:pt x="2009" y="1188"/>
                    </a:lnTo>
                    <a:lnTo>
                      <a:pt x="1980" y="1187"/>
                    </a:lnTo>
                    <a:lnTo>
                      <a:pt x="323" y="1187"/>
                    </a:lnTo>
                    <a:close/>
                    <a:moveTo>
                      <a:pt x="1106" y="0"/>
                    </a:moveTo>
                    <a:lnTo>
                      <a:pt x="1153" y="3"/>
                    </a:lnTo>
                    <a:lnTo>
                      <a:pt x="1199" y="10"/>
                    </a:lnTo>
                    <a:lnTo>
                      <a:pt x="1244" y="23"/>
                    </a:lnTo>
                    <a:lnTo>
                      <a:pt x="1286" y="40"/>
                    </a:lnTo>
                    <a:lnTo>
                      <a:pt x="1326" y="60"/>
                    </a:lnTo>
                    <a:lnTo>
                      <a:pt x="1364" y="86"/>
                    </a:lnTo>
                    <a:lnTo>
                      <a:pt x="1399" y="115"/>
                    </a:lnTo>
                    <a:lnTo>
                      <a:pt x="1432" y="147"/>
                    </a:lnTo>
                    <a:lnTo>
                      <a:pt x="1462" y="183"/>
                    </a:lnTo>
                    <a:lnTo>
                      <a:pt x="1488" y="222"/>
                    </a:lnTo>
                    <a:lnTo>
                      <a:pt x="1511" y="263"/>
                    </a:lnTo>
                    <a:lnTo>
                      <a:pt x="1531" y="306"/>
                    </a:lnTo>
                    <a:lnTo>
                      <a:pt x="1546" y="353"/>
                    </a:lnTo>
                    <a:lnTo>
                      <a:pt x="1557" y="400"/>
                    </a:lnTo>
                    <a:lnTo>
                      <a:pt x="1564" y="451"/>
                    </a:lnTo>
                    <a:lnTo>
                      <a:pt x="1567" y="501"/>
                    </a:lnTo>
                    <a:lnTo>
                      <a:pt x="1564" y="552"/>
                    </a:lnTo>
                    <a:lnTo>
                      <a:pt x="1557" y="603"/>
                    </a:lnTo>
                    <a:lnTo>
                      <a:pt x="1546" y="651"/>
                    </a:lnTo>
                    <a:lnTo>
                      <a:pt x="1531" y="697"/>
                    </a:lnTo>
                    <a:lnTo>
                      <a:pt x="1511" y="740"/>
                    </a:lnTo>
                    <a:lnTo>
                      <a:pt x="1488" y="782"/>
                    </a:lnTo>
                    <a:lnTo>
                      <a:pt x="1462" y="821"/>
                    </a:lnTo>
                    <a:lnTo>
                      <a:pt x="1432" y="857"/>
                    </a:lnTo>
                    <a:lnTo>
                      <a:pt x="1399" y="889"/>
                    </a:lnTo>
                    <a:lnTo>
                      <a:pt x="1364" y="918"/>
                    </a:lnTo>
                    <a:lnTo>
                      <a:pt x="1326" y="944"/>
                    </a:lnTo>
                    <a:lnTo>
                      <a:pt x="1286" y="965"/>
                    </a:lnTo>
                    <a:lnTo>
                      <a:pt x="1244" y="982"/>
                    </a:lnTo>
                    <a:lnTo>
                      <a:pt x="1199" y="994"/>
                    </a:lnTo>
                    <a:lnTo>
                      <a:pt x="1153" y="1003"/>
                    </a:lnTo>
                    <a:lnTo>
                      <a:pt x="1106" y="1005"/>
                    </a:lnTo>
                    <a:lnTo>
                      <a:pt x="1059" y="1003"/>
                    </a:lnTo>
                    <a:lnTo>
                      <a:pt x="1014" y="994"/>
                    </a:lnTo>
                    <a:lnTo>
                      <a:pt x="970" y="982"/>
                    </a:lnTo>
                    <a:lnTo>
                      <a:pt x="928" y="965"/>
                    </a:lnTo>
                    <a:lnTo>
                      <a:pt x="887" y="944"/>
                    </a:lnTo>
                    <a:lnTo>
                      <a:pt x="850" y="918"/>
                    </a:lnTo>
                    <a:lnTo>
                      <a:pt x="814" y="889"/>
                    </a:lnTo>
                    <a:lnTo>
                      <a:pt x="781" y="857"/>
                    </a:lnTo>
                    <a:lnTo>
                      <a:pt x="751" y="821"/>
                    </a:lnTo>
                    <a:lnTo>
                      <a:pt x="725" y="782"/>
                    </a:lnTo>
                    <a:lnTo>
                      <a:pt x="702" y="740"/>
                    </a:lnTo>
                    <a:lnTo>
                      <a:pt x="681" y="697"/>
                    </a:lnTo>
                    <a:lnTo>
                      <a:pt x="666" y="651"/>
                    </a:lnTo>
                    <a:lnTo>
                      <a:pt x="655" y="603"/>
                    </a:lnTo>
                    <a:lnTo>
                      <a:pt x="647" y="552"/>
                    </a:lnTo>
                    <a:lnTo>
                      <a:pt x="645" y="501"/>
                    </a:lnTo>
                    <a:lnTo>
                      <a:pt x="647" y="451"/>
                    </a:lnTo>
                    <a:lnTo>
                      <a:pt x="655" y="400"/>
                    </a:lnTo>
                    <a:lnTo>
                      <a:pt x="666" y="353"/>
                    </a:lnTo>
                    <a:lnTo>
                      <a:pt x="681" y="306"/>
                    </a:lnTo>
                    <a:lnTo>
                      <a:pt x="702" y="263"/>
                    </a:lnTo>
                    <a:lnTo>
                      <a:pt x="725" y="222"/>
                    </a:lnTo>
                    <a:lnTo>
                      <a:pt x="751" y="183"/>
                    </a:lnTo>
                    <a:lnTo>
                      <a:pt x="781" y="147"/>
                    </a:lnTo>
                    <a:lnTo>
                      <a:pt x="814" y="115"/>
                    </a:lnTo>
                    <a:lnTo>
                      <a:pt x="850" y="86"/>
                    </a:lnTo>
                    <a:lnTo>
                      <a:pt x="887" y="60"/>
                    </a:lnTo>
                    <a:lnTo>
                      <a:pt x="928" y="40"/>
                    </a:lnTo>
                    <a:lnTo>
                      <a:pt x="970" y="23"/>
                    </a:lnTo>
                    <a:lnTo>
                      <a:pt x="1014" y="10"/>
                    </a:lnTo>
                    <a:lnTo>
                      <a:pt x="1059" y="3"/>
                    </a:lnTo>
                    <a:lnTo>
                      <a:pt x="1106" y="0"/>
                    </a:lnTo>
                    <a:close/>
                  </a:path>
                </a:pathLst>
              </a:custGeom>
              <a:solidFill>
                <a:schemeClr val="bg2"/>
              </a:solidFill>
              <a:ln w="9525">
                <a:solidFill>
                  <a:srgbClr val="777777"/>
                </a:solidFill>
                <a:round/>
                <a:headEnd/>
                <a:tailEnd/>
              </a:ln>
            </p:spPr>
            <p:txBody>
              <a:bodyPr/>
              <a:lstStyle/>
              <a:p>
                <a:endParaRPr lang="fr-FR" dirty="0">
                  <a:latin typeface="Calibri" panose="020F0502020204030204" pitchFamily="34" charset="0"/>
                </a:endParaRPr>
              </a:p>
            </p:txBody>
          </p:sp>
          <p:sp>
            <p:nvSpPr>
              <p:cNvPr id="65572" name="Freeform 32"/>
              <p:cNvSpPr>
                <a:spLocks noEditPoints="1"/>
              </p:cNvSpPr>
              <p:nvPr/>
            </p:nvSpPr>
            <p:spPr bwMode="auto">
              <a:xfrm>
                <a:off x="3319" y="3406"/>
                <a:ext cx="140" cy="295"/>
              </a:xfrm>
              <a:custGeom>
                <a:avLst/>
                <a:gdLst>
                  <a:gd name="T0" fmla="*/ 0 w 2292"/>
                  <a:gd name="T1" fmla="*/ 0 h 4852"/>
                  <a:gd name="T2" fmla="*/ 0 w 2292"/>
                  <a:gd name="T3" fmla="*/ 0 h 4852"/>
                  <a:gd name="T4" fmla="*/ 0 w 2292"/>
                  <a:gd name="T5" fmla="*/ 0 h 4852"/>
                  <a:gd name="T6" fmla="*/ 0 w 2292"/>
                  <a:gd name="T7" fmla="*/ 0 h 4852"/>
                  <a:gd name="T8" fmla="*/ 0 w 2292"/>
                  <a:gd name="T9" fmla="*/ 0 h 4852"/>
                  <a:gd name="T10" fmla="*/ 0 w 2292"/>
                  <a:gd name="T11" fmla="*/ 1 h 4852"/>
                  <a:gd name="T12" fmla="*/ 0 w 2292"/>
                  <a:gd name="T13" fmla="*/ 1 h 4852"/>
                  <a:gd name="T14" fmla="*/ 0 w 2292"/>
                  <a:gd name="T15" fmla="*/ 1 h 4852"/>
                  <a:gd name="T16" fmla="*/ 0 w 2292"/>
                  <a:gd name="T17" fmla="*/ 1 h 4852"/>
                  <a:gd name="T18" fmla="*/ 0 w 2292"/>
                  <a:gd name="T19" fmla="*/ 1 h 4852"/>
                  <a:gd name="T20" fmla="*/ 0 w 2292"/>
                  <a:gd name="T21" fmla="*/ 1 h 4852"/>
                  <a:gd name="T22" fmla="*/ 0 w 2292"/>
                  <a:gd name="T23" fmla="*/ 0 h 4852"/>
                  <a:gd name="T24" fmla="*/ 0 w 2292"/>
                  <a:gd name="T25" fmla="*/ 1 h 4852"/>
                  <a:gd name="T26" fmla="*/ 0 w 2292"/>
                  <a:gd name="T27" fmla="*/ 1 h 4852"/>
                  <a:gd name="T28" fmla="*/ 0 w 2292"/>
                  <a:gd name="T29" fmla="*/ 1 h 4852"/>
                  <a:gd name="T30" fmla="*/ 0 w 2292"/>
                  <a:gd name="T31" fmla="*/ 1 h 4852"/>
                  <a:gd name="T32" fmla="*/ 0 w 2292"/>
                  <a:gd name="T33" fmla="*/ 1 h 4852"/>
                  <a:gd name="T34" fmla="*/ 0 w 2292"/>
                  <a:gd name="T35" fmla="*/ 1 h 4852"/>
                  <a:gd name="T36" fmla="*/ 0 w 2292"/>
                  <a:gd name="T37" fmla="*/ 1 h 4852"/>
                  <a:gd name="T38" fmla="*/ 0 w 2292"/>
                  <a:gd name="T39" fmla="*/ 1 h 4852"/>
                  <a:gd name="T40" fmla="*/ 0 w 2292"/>
                  <a:gd name="T41" fmla="*/ 1 h 4852"/>
                  <a:gd name="T42" fmla="*/ 0 w 2292"/>
                  <a:gd name="T43" fmla="*/ 1 h 4852"/>
                  <a:gd name="T44" fmla="*/ 0 w 2292"/>
                  <a:gd name="T45" fmla="*/ 1 h 4852"/>
                  <a:gd name="T46" fmla="*/ 0 w 2292"/>
                  <a:gd name="T47" fmla="*/ 1 h 4852"/>
                  <a:gd name="T48" fmla="*/ 0 w 2292"/>
                  <a:gd name="T49" fmla="*/ 0 h 4852"/>
                  <a:gd name="T50" fmla="*/ 0 w 2292"/>
                  <a:gd name="T51" fmla="*/ 1 h 4852"/>
                  <a:gd name="T52" fmla="*/ 0 w 2292"/>
                  <a:gd name="T53" fmla="*/ 1 h 4852"/>
                  <a:gd name="T54" fmla="*/ 0 w 2292"/>
                  <a:gd name="T55" fmla="*/ 1 h 4852"/>
                  <a:gd name="T56" fmla="*/ 0 w 2292"/>
                  <a:gd name="T57" fmla="*/ 1 h 4852"/>
                  <a:gd name="T58" fmla="*/ 0 w 2292"/>
                  <a:gd name="T59" fmla="*/ 1 h 4852"/>
                  <a:gd name="T60" fmla="*/ 1 w 2292"/>
                  <a:gd name="T61" fmla="*/ 0 h 4852"/>
                  <a:gd name="T62" fmla="*/ 0 w 2292"/>
                  <a:gd name="T63" fmla="*/ 0 h 4852"/>
                  <a:gd name="T64" fmla="*/ 0 w 2292"/>
                  <a:gd name="T65" fmla="*/ 0 h 4852"/>
                  <a:gd name="T66" fmla="*/ 0 w 2292"/>
                  <a:gd name="T67" fmla="*/ 0 h 4852"/>
                  <a:gd name="T68" fmla="*/ 0 w 2292"/>
                  <a:gd name="T69" fmla="*/ 0 h 4852"/>
                  <a:gd name="T70" fmla="*/ 0 w 2292"/>
                  <a:gd name="T71" fmla="*/ 0 h 4852"/>
                  <a:gd name="T72" fmla="*/ 0 w 2292"/>
                  <a:gd name="T73" fmla="*/ 0 h 4852"/>
                  <a:gd name="T74" fmla="*/ 0 w 2292"/>
                  <a:gd name="T75" fmla="*/ 0 h 4852"/>
                  <a:gd name="T76" fmla="*/ 0 w 2292"/>
                  <a:gd name="T77" fmla="*/ 0 h 4852"/>
                  <a:gd name="T78" fmla="*/ 0 w 2292"/>
                  <a:gd name="T79" fmla="*/ 0 h 4852"/>
                  <a:gd name="T80" fmla="*/ 0 w 2292"/>
                  <a:gd name="T81" fmla="*/ 0 h 4852"/>
                  <a:gd name="T82" fmla="*/ 0 w 2292"/>
                  <a:gd name="T83" fmla="*/ 0 h 4852"/>
                  <a:gd name="T84" fmla="*/ 0 w 2292"/>
                  <a:gd name="T85" fmla="*/ 0 h 4852"/>
                  <a:gd name="T86" fmla="*/ 0 w 2292"/>
                  <a:gd name="T87" fmla="*/ 0 h 4852"/>
                  <a:gd name="T88" fmla="*/ 0 w 2292"/>
                  <a:gd name="T89" fmla="*/ 0 h 4852"/>
                  <a:gd name="T90" fmla="*/ 0 w 2292"/>
                  <a:gd name="T91" fmla="*/ 0 h 4852"/>
                  <a:gd name="T92" fmla="*/ 0 w 2292"/>
                  <a:gd name="T93" fmla="*/ 0 h 4852"/>
                  <a:gd name="T94" fmla="*/ 0 w 2292"/>
                  <a:gd name="T95" fmla="*/ 0 h 4852"/>
                  <a:gd name="T96" fmla="*/ 0 w 2292"/>
                  <a:gd name="T97" fmla="*/ 0 h 4852"/>
                  <a:gd name="T98" fmla="*/ 0 w 2292"/>
                  <a:gd name="T99" fmla="*/ 0 h 4852"/>
                  <a:gd name="T100" fmla="*/ 0 w 2292"/>
                  <a:gd name="T101" fmla="*/ 0 h 4852"/>
                  <a:gd name="T102" fmla="*/ 0 w 2292"/>
                  <a:gd name="T103" fmla="*/ 0 h 4852"/>
                  <a:gd name="T104" fmla="*/ 0 w 2292"/>
                  <a:gd name="T105" fmla="*/ 0 h 4852"/>
                  <a:gd name="T106" fmla="*/ 0 w 2292"/>
                  <a:gd name="T107" fmla="*/ 0 h 4852"/>
                  <a:gd name="T108" fmla="*/ 0 w 2292"/>
                  <a:gd name="T109" fmla="*/ 0 h 4852"/>
                  <a:gd name="T110" fmla="*/ 0 w 2292"/>
                  <a:gd name="T111" fmla="*/ 0 h 4852"/>
                  <a:gd name="T112" fmla="*/ 0 w 2292"/>
                  <a:gd name="T113" fmla="*/ 0 h 4852"/>
                  <a:gd name="T114" fmla="*/ 0 w 2292"/>
                  <a:gd name="T115" fmla="*/ 0 h 485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292"/>
                  <a:gd name="T175" fmla="*/ 0 h 4852"/>
                  <a:gd name="T176" fmla="*/ 2292 w 2292"/>
                  <a:gd name="T177" fmla="*/ 4852 h 485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292" h="4852">
                    <a:moveTo>
                      <a:pt x="323" y="1187"/>
                    </a:moveTo>
                    <a:lnTo>
                      <a:pt x="294" y="1189"/>
                    </a:lnTo>
                    <a:lnTo>
                      <a:pt x="267" y="1195"/>
                    </a:lnTo>
                    <a:lnTo>
                      <a:pt x="238" y="1205"/>
                    </a:lnTo>
                    <a:lnTo>
                      <a:pt x="209" y="1217"/>
                    </a:lnTo>
                    <a:lnTo>
                      <a:pt x="181" y="1233"/>
                    </a:lnTo>
                    <a:lnTo>
                      <a:pt x="155" y="1252"/>
                    </a:lnTo>
                    <a:lnTo>
                      <a:pt x="129" y="1272"/>
                    </a:lnTo>
                    <a:lnTo>
                      <a:pt x="105" y="1295"/>
                    </a:lnTo>
                    <a:lnTo>
                      <a:pt x="84" y="1319"/>
                    </a:lnTo>
                    <a:lnTo>
                      <a:pt x="63" y="1346"/>
                    </a:lnTo>
                    <a:lnTo>
                      <a:pt x="45" y="1375"/>
                    </a:lnTo>
                    <a:lnTo>
                      <a:pt x="29" y="1404"/>
                    </a:lnTo>
                    <a:lnTo>
                      <a:pt x="17" y="1433"/>
                    </a:lnTo>
                    <a:lnTo>
                      <a:pt x="8" y="1464"/>
                    </a:lnTo>
                    <a:lnTo>
                      <a:pt x="3" y="1494"/>
                    </a:lnTo>
                    <a:lnTo>
                      <a:pt x="0" y="1525"/>
                    </a:lnTo>
                    <a:lnTo>
                      <a:pt x="0" y="2935"/>
                    </a:lnTo>
                    <a:lnTo>
                      <a:pt x="3" y="2966"/>
                    </a:lnTo>
                    <a:lnTo>
                      <a:pt x="10" y="2998"/>
                    </a:lnTo>
                    <a:lnTo>
                      <a:pt x="21" y="3029"/>
                    </a:lnTo>
                    <a:lnTo>
                      <a:pt x="37" y="3059"/>
                    </a:lnTo>
                    <a:lnTo>
                      <a:pt x="56" y="3089"/>
                    </a:lnTo>
                    <a:lnTo>
                      <a:pt x="78" y="3117"/>
                    </a:lnTo>
                    <a:lnTo>
                      <a:pt x="102" y="3143"/>
                    </a:lnTo>
                    <a:lnTo>
                      <a:pt x="128" y="3169"/>
                    </a:lnTo>
                    <a:lnTo>
                      <a:pt x="157" y="3192"/>
                    </a:lnTo>
                    <a:lnTo>
                      <a:pt x="187" y="3212"/>
                    </a:lnTo>
                    <a:lnTo>
                      <a:pt x="217" y="3231"/>
                    </a:lnTo>
                    <a:lnTo>
                      <a:pt x="249" y="3246"/>
                    </a:lnTo>
                    <a:lnTo>
                      <a:pt x="281" y="3259"/>
                    </a:lnTo>
                    <a:lnTo>
                      <a:pt x="313" y="3269"/>
                    </a:lnTo>
                    <a:lnTo>
                      <a:pt x="343" y="3273"/>
                    </a:lnTo>
                    <a:lnTo>
                      <a:pt x="373" y="3276"/>
                    </a:lnTo>
                    <a:lnTo>
                      <a:pt x="373" y="1757"/>
                    </a:lnTo>
                    <a:lnTo>
                      <a:pt x="570" y="1758"/>
                    </a:lnTo>
                    <a:lnTo>
                      <a:pt x="574" y="4850"/>
                    </a:lnTo>
                    <a:lnTo>
                      <a:pt x="1072" y="4852"/>
                    </a:lnTo>
                    <a:lnTo>
                      <a:pt x="1070" y="2819"/>
                    </a:lnTo>
                    <a:lnTo>
                      <a:pt x="1252" y="2819"/>
                    </a:lnTo>
                    <a:lnTo>
                      <a:pt x="1252" y="2824"/>
                    </a:lnTo>
                    <a:lnTo>
                      <a:pt x="1252" y="2836"/>
                    </a:lnTo>
                    <a:lnTo>
                      <a:pt x="1252" y="2858"/>
                    </a:lnTo>
                    <a:lnTo>
                      <a:pt x="1252" y="2886"/>
                    </a:lnTo>
                    <a:lnTo>
                      <a:pt x="1252" y="2922"/>
                    </a:lnTo>
                    <a:lnTo>
                      <a:pt x="1253" y="2964"/>
                    </a:lnTo>
                    <a:lnTo>
                      <a:pt x="1253" y="3012"/>
                    </a:lnTo>
                    <a:lnTo>
                      <a:pt x="1253" y="3065"/>
                    </a:lnTo>
                    <a:lnTo>
                      <a:pt x="1253" y="3124"/>
                    </a:lnTo>
                    <a:lnTo>
                      <a:pt x="1253" y="3188"/>
                    </a:lnTo>
                    <a:lnTo>
                      <a:pt x="1255" y="3257"/>
                    </a:lnTo>
                    <a:lnTo>
                      <a:pt x="1255" y="3329"/>
                    </a:lnTo>
                    <a:lnTo>
                      <a:pt x="1255" y="3404"/>
                    </a:lnTo>
                    <a:lnTo>
                      <a:pt x="1255" y="3482"/>
                    </a:lnTo>
                    <a:lnTo>
                      <a:pt x="1256" y="3563"/>
                    </a:lnTo>
                    <a:lnTo>
                      <a:pt x="1256" y="3645"/>
                    </a:lnTo>
                    <a:lnTo>
                      <a:pt x="1256" y="3729"/>
                    </a:lnTo>
                    <a:lnTo>
                      <a:pt x="1257" y="3814"/>
                    </a:lnTo>
                    <a:lnTo>
                      <a:pt x="1257" y="3900"/>
                    </a:lnTo>
                    <a:lnTo>
                      <a:pt x="1257" y="3985"/>
                    </a:lnTo>
                    <a:lnTo>
                      <a:pt x="1257" y="4071"/>
                    </a:lnTo>
                    <a:lnTo>
                      <a:pt x="1258" y="4155"/>
                    </a:lnTo>
                    <a:lnTo>
                      <a:pt x="1258" y="4238"/>
                    </a:lnTo>
                    <a:lnTo>
                      <a:pt x="1258" y="4319"/>
                    </a:lnTo>
                    <a:lnTo>
                      <a:pt x="1258" y="4399"/>
                    </a:lnTo>
                    <a:lnTo>
                      <a:pt x="1258" y="4475"/>
                    </a:lnTo>
                    <a:lnTo>
                      <a:pt x="1259" y="4548"/>
                    </a:lnTo>
                    <a:lnTo>
                      <a:pt x="1259" y="4618"/>
                    </a:lnTo>
                    <a:lnTo>
                      <a:pt x="1259" y="4683"/>
                    </a:lnTo>
                    <a:lnTo>
                      <a:pt x="1259" y="4744"/>
                    </a:lnTo>
                    <a:lnTo>
                      <a:pt x="1259" y="4800"/>
                    </a:lnTo>
                    <a:lnTo>
                      <a:pt x="1259" y="4850"/>
                    </a:lnTo>
                    <a:lnTo>
                      <a:pt x="1721" y="4852"/>
                    </a:lnTo>
                    <a:lnTo>
                      <a:pt x="1724" y="1757"/>
                    </a:lnTo>
                    <a:lnTo>
                      <a:pt x="1920" y="1757"/>
                    </a:lnTo>
                    <a:lnTo>
                      <a:pt x="1920" y="3236"/>
                    </a:lnTo>
                    <a:lnTo>
                      <a:pt x="1949" y="3234"/>
                    </a:lnTo>
                    <a:lnTo>
                      <a:pt x="1979" y="3229"/>
                    </a:lnTo>
                    <a:lnTo>
                      <a:pt x="2010" y="3220"/>
                    </a:lnTo>
                    <a:lnTo>
                      <a:pt x="2041" y="3208"/>
                    </a:lnTo>
                    <a:lnTo>
                      <a:pt x="2074" y="3194"/>
                    </a:lnTo>
                    <a:lnTo>
                      <a:pt x="2104" y="3177"/>
                    </a:lnTo>
                    <a:lnTo>
                      <a:pt x="2134" y="3158"/>
                    </a:lnTo>
                    <a:lnTo>
                      <a:pt x="2163" y="3136"/>
                    </a:lnTo>
                    <a:lnTo>
                      <a:pt x="2190" y="3112"/>
                    </a:lnTo>
                    <a:lnTo>
                      <a:pt x="2214" y="3087"/>
                    </a:lnTo>
                    <a:lnTo>
                      <a:pt x="2236" y="3059"/>
                    </a:lnTo>
                    <a:lnTo>
                      <a:pt x="2255" y="3031"/>
                    </a:lnTo>
                    <a:lnTo>
                      <a:pt x="2270" y="3002"/>
                    </a:lnTo>
                    <a:lnTo>
                      <a:pt x="2282" y="2972"/>
                    </a:lnTo>
                    <a:lnTo>
                      <a:pt x="2290" y="2941"/>
                    </a:lnTo>
                    <a:lnTo>
                      <a:pt x="2292" y="2910"/>
                    </a:lnTo>
                    <a:lnTo>
                      <a:pt x="2292" y="1500"/>
                    </a:lnTo>
                    <a:lnTo>
                      <a:pt x="2290" y="1470"/>
                    </a:lnTo>
                    <a:lnTo>
                      <a:pt x="2285" y="1439"/>
                    </a:lnTo>
                    <a:lnTo>
                      <a:pt x="2276" y="1410"/>
                    </a:lnTo>
                    <a:lnTo>
                      <a:pt x="2265" y="1382"/>
                    </a:lnTo>
                    <a:lnTo>
                      <a:pt x="2251" y="1354"/>
                    </a:lnTo>
                    <a:lnTo>
                      <a:pt x="2234" y="1329"/>
                    </a:lnTo>
                    <a:lnTo>
                      <a:pt x="2215" y="1304"/>
                    </a:lnTo>
                    <a:lnTo>
                      <a:pt x="2194" y="1282"/>
                    </a:lnTo>
                    <a:lnTo>
                      <a:pt x="2171" y="1262"/>
                    </a:lnTo>
                    <a:lnTo>
                      <a:pt x="2146" y="1242"/>
                    </a:lnTo>
                    <a:lnTo>
                      <a:pt x="2121" y="1227"/>
                    </a:lnTo>
                    <a:lnTo>
                      <a:pt x="2093" y="1212"/>
                    </a:lnTo>
                    <a:lnTo>
                      <a:pt x="2065" y="1201"/>
                    </a:lnTo>
                    <a:lnTo>
                      <a:pt x="2038" y="1194"/>
                    </a:lnTo>
                    <a:lnTo>
                      <a:pt x="2009" y="1188"/>
                    </a:lnTo>
                    <a:lnTo>
                      <a:pt x="1980" y="1187"/>
                    </a:lnTo>
                    <a:lnTo>
                      <a:pt x="323" y="1187"/>
                    </a:lnTo>
                    <a:close/>
                    <a:moveTo>
                      <a:pt x="1106" y="0"/>
                    </a:moveTo>
                    <a:lnTo>
                      <a:pt x="1153" y="3"/>
                    </a:lnTo>
                    <a:lnTo>
                      <a:pt x="1199" y="10"/>
                    </a:lnTo>
                    <a:lnTo>
                      <a:pt x="1244" y="23"/>
                    </a:lnTo>
                    <a:lnTo>
                      <a:pt x="1286" y="40"/>
                    </a:lnTo>
                    <a:lnTo>
                      <a:pt x="1326" y="60"/>
                    </a:lnTo>
                    <a:lnTo>
                      <a:pt x="1364" y="86"/>
                    </a:lnTo>
                    <a:lnTo>
                      <a:pt x="1399" y="115"/>
                    </a:lnTo>
                    <a:lnTo>
                      <a:pt x="1432" y="147"/>
                    </a:lnTo>
                    <a:lnTo>
                      <a:pt x="1462" y="183"/>
                    </a:lnTo>
                    <a:lnTo>
                      <a:pt x="1488" y="222"/>
                    </a:lnTo>
                    <a:lnTo>
                      <a:pt x="1511" y="263"/>
                    </a:lnTo>
                    <a:lnTo>
                      <a:pt x="1531" y="306"/>
                    </a:lnTo>
                    <a:lnTo>
                      <a:pt x="1546" y="353"/>
                    </a:lnTo>
                    <a:lnTo>
                      <a:pt x="1557" y="400"/>
                    </a:lnTo>
                    <a:lnTo>
                      <a:pt x="1564" y="451"/>
                    </a:lnTo>
                    <a:lnTo>
                      <a:pt x="1567" y="501"/>
                    </a:lnTo>
                    <a:lnTo>
                      <a:pt x="1564" y="552"/>
                    </a:lnTo>
                    <a:lnTo>
                      <a:pt x="1557" y="603"/>
                    </a:lnTo>
                    <a:lnTo>
                      <a:pt x="1546" y="651"/>
                    </a:lnTo>
                    <a:lnTo>
                      <a:pt x="1531" y="697"/>
                    </a:lnTo>
                    <a:lnTo>
                      <a:pt x="1511" y="740"/>
                    </a:lnTo>
                    <a:lnTo>
                      <a:pt x="1488" y="782"/>
                    </a:lnTo>
                    <a:lnTo>
                      <a:pt x="1462" y="821"/>
                    </a:lnTo>
                    <a:lnTo>
                      <a:pt x="1432" y="857"/>
                    </a:lnTo>
                    <a:lnTo>
                      <a:pt x="1399" y="889"/>
                    </a:lnTo>
                    <a:lnTo>
                      <a:pt x="1364" y="918"/>
                    </a:lnTo>
                    <a:lnTo>
                      <a:pt x="1326" y="944"/>
                    </a:lnTo>
                    <a:lnTo>
                      <a:pt x="1286" y="965"/>
                    </a:lnTo>
                    <a:lnTo>
                      <a:pt x="1244" y="982"/>
                    </a:lnTo>
                    <a:lnTo>
                      <a:pt x="1199" y="994"/>
                    </a:lnTo>
                    <a:lnTo>
                      <a:pt x="1153" y="1003"/>
                    </a:lnTo>
                    <a:lnTo>
                      <a:pt x="1106" y="1005"/>
                    </a:lnTo>
                    <a:lnTo>
                      <a:pt x="1059" y="1003"/>
                    </a:lnTo>
                    <a:lnTo>
                      <a:pt x="1014" y="994"/>
                    </a:lnTo>
                    <a:lnTo>
                      <a:pt x="970" y="982"/>
                    </a:lnTo>
                    <a:lnTo>
                      <a:pt x="928" y="965"/>
                    </a:lnTo>
                    <a:lnTo>
                      <a:pt x="887" y="944"/>
                    </a:lnTo>
                    <a:lnTo>
                      <a:pt x="850" y="918"/>
                    </a:lnTo>
                    <a:lnTo>
                      <a:pt x="814" y="889"/>
                    </a:lnTo>
                    <a:lnTo>
                      <a:pt x="781" y="857"/>
                    </a:lnTo>
                    <a:lnTo>
                      <a:pt x="751" y="821"/>
                    </a:lnTo>
                    <a:lnTo>
                      <a:pt x="725" y="782"/>
                    </a:lnTo>
                    <a:lnTo>
                      <a:pt x="702" y="740"/>
                    </a:lnTo>
                    <a:lnTo>
                      <a:pt x="681" y="697"/>
                    </a:lnTo>
                    <a:lnTo>
                      <a:pt x="666" y="651"/>
                    </a:lnTo>
                    <a:lnTo>
                      <a:pt x="655" y="603"/>
                    </a:lnTo>
                    <a:lnTo>
                      <a:pt x="647" y="552"/>
                    </a:lnTo>
                    <a:lnTo>
                      <a:pt x="645" y="501"/>
                    </a:lnTo>
                    <a:lnTo>
                      <a:pt x="647" y="451"/>
                    </a:lnTo>
                    <a:lnTo>
                      <a:pt x="655" y="400"/>
                    </a:lnTo>
                    <a:lnTo>
                      <a:pt x="666" y="353"/>
                    </a:lnTo>
                    <a:lnTo>
                      <a:pt x="681" y="306"/>
                    </a:lnTo>
                    <a:lnTo>
                      <a:pt x="702" y="263"/>
                    </a:lnTo>
                    <a:lnTo>
                      <a:pt x="725" y="222"/>
                    </a:lnTo>
                    <a:lnTo>
                      <a:pt x="751" y="183"/>
                    </a:lnTo>
                    <a:lnTo>
                      <a:pt x="781" y="147"/>
                    </a:lnTo>
                    <a:lnTo>
                      <a:pt x="814" y="115"/>
                    </a:lnTo>
                    <a:lnTo>
                      <a:pt x="850" y="86"/>
                    </a:lnTo>
                    <a:lnTo>
                      <a:pt x="887" y="60"/>
                    </a:lnTo>
                    <a:lnTo>
                      <a:pt x="928" y="40"/>
                    </a:lnTo>
                    <a:lnTo>
                      <a:pt x="970" y="23"/>
                    </a:lnTo>
                    <a:lnTo>
                      <a:pt x="1014" y="10"/>
                    </a:lnTo>
                    <a:lnTo>
                      <a:pt x="1059" y="3"/>
                    </a:lnTo>
                    <a:lnTo>
                      <a:pt x="1106" y="0"/>
                    </a:lnTo>
                    <a:close/>
                  </a:path>
                </a:pathLst>
              </a:custGeom>
              <a:solidFill>
                <a:schemeClr val="bg2"/>
              </a:solidFill>
              <a:ln w="9525">
                <a:solidFill>
                  <a:srgbClr val="777777"/>
                </a:solidFill>
                <a:round/>
                <a:headEnd/>
                <a:tailEnd/>
              </a:ln>
            </p:spPr>
            <p:txBody>
              <a:bodyPr/>
              <a:lstStyle/>
              <a:p>
                <a:endParaRPr lang="fr-FR" dirty="0">
                  <a:latin typeface="Calibri" panose="020F0502020204030204" pitchFamily="34" charset="0"/>
                </a:endParaRPr>
              </a:p>
            </p:txBody>
          </p:sp>
          <p:pic>
            <p:nvPicPr>
              <p:cNvPr id="65573" name="Picture 3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27" y="3657"/>
                <a:ext cx="322" cy="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74" name="Rectangle 34"/>
              <p:cNvSpPr>
                <a:spLocks noChangeArrowheads="1"/>
              </p:cNvSpPr>
              <p:nvPr/>
            </p:nvSpPr>
            <p:spPr bwMode="auto">
              <a:xfrm>
                <a:off x="3184" y="3144"/>
                <a:ext cx="888" cy="944"/>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dirty="0">
                  <a:latin typeface="Calibri" panose="020F0502020204030204" pitchFamily="34" charset="0"/>
                </a:endParaRPr>
              </a:p>
            </p:txBody>
          </p:sp>
          <p:sp>
            <p:nvSpPr>
              <p:cNvPr id="65575" name="Rectangle 35"/>
              <p:cNvSpPr>
                <a:spLocks noChangeArrowheads="1"/>
              </p:cNvSpPr>
              <p:nvPr/>
            </p:nvSpPr>
            <p:spPr bwMode="auto">
              <a:xfrm>
                <a:off x="3184" y="3144"/>
                <a:ext cx="888" cy="127"/>
              </a:xfrm>
              <a:prstGeom prst="rect">
                <a:avLst/>
              </a:prstGeom>
              <a:solidFill>
                <a:srgbClr val="CC3300"/>
              </a:solidFill>
              <a:ln w="9525">
                <a:solidFill>
                  <a:schemeClr val="bg2"/>
                </a:solidFill>
                <a:miter lim="800000"/>
                <a:headEnd/>
                <a:tailEnd/>
              </a:ln>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400" b="1" dirty="0">
                    <a:solidFill>
                      <a:schemeClr val="bg1"/>
                    </a:solidFill>
                    <a:latin typeface="Calibri" panose="020F0502020204030204" pitchFamily="34" charset="0"/>
                  </a:rPr>
                  <a:t>Brainstorming</a:t>
                </a:r>
                <a:endParaRPr lang="fr-FR" altLang="fr-FR" sz="1400" dirty="0">
                  <a:solidFill>
                    <a:schemeClr val="tx1"/>
                  </a:solidFill>
                  <a:latin typeface="Calibri" panose="020F0502020204030204" pitchFamily="34" charset="0"/>
                </a:endParaRPr>
              </a:p>
            </p:txBody>
          </p:sp>
        </p:gr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out)">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ox(out)">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a:defRPr/>
            </a:pPr>
            <a:r>
              <a:rPr lang="fr-FR"/>
              <a:t>L'étude d'opportunité</a:t>
            </a:r>
          </a:p>
        </p:txBody>
      </p:sp>
      <p:sp>
        <p:nvSpPr>
          <p:cNvPr id="3077" name="Rectangle 3"/>
          <p:cNvSpPr>
            <a:spLocks noGrp="1" noChangeArrowheads="1"/>
          </p:cNvSpPr>
          <p:nvPr>
            <p:ph type="body" idx="1"/>
          </p:nvPr>
        </p:nvSpPr>
        <p:spPr>
          <a:xfrm>
            <a:off x="1968500" y="1336675"/>
            <a:ext cx="5435600" cy="504825"/>
          </a:xfrm>
        </p:spPr>
        <p:txBody>
          <a:bodyPr/>
          <a:lstStyle/>
          <a:p>
            <a:pPr algn="ctr">
              <a:buFontTx/>
              <a:buNone/>
            </a:pPr>
            <a:r>
              <a:rPr lang="fr-FR" altLang="fr-FR"/>
              <a:t>Dans quel contexte se situe le projet ?</a:t>
            </a:r>
          </a:p>
        </p:txBody>
      </p:sp>
      <p:sp>
        <p:nvSpPr>
          <p:cNvPr id="3080" name="Text Box 12"/>
          <p:cNvSpPr txBox="1">
            <a:spLocks noChangeArrowheads="1"/>
          </p:cNvSpPr>
          <p:nvPr/>
        </p:nvSpPr>
        <p:spPr bwMode="auto">
          <a:xfrm>
            <a:off x="3128963" y="4309472"/>
            <a:ext cx="231616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600" dirty="0">
                <a:latin typeface="Calibri" panose="020F0502020204030204" pitchFamily="34" charset="0"/>
              </a:rPr>
              <a:t>Apparition d'une nouvelle technologie</a:t>
            </a:r>
          </a:p>
        </p:txBody>
      </p:sp>
      <p:sp>
        <p:nvSpPr>
          <p:cNvPr id="3081" name="Text Box 13"/>
          <p:cNvSpPr txBox="1">
            <a:spLocks noChangeArrowheads="1"/>
          </p:cNvSpPr>
          <p:nvPr/>
        </p:nvSpPr>
        <p:spPr bwMode="auto">
          <a:xfrm>
            <a:off x="714375" y="4322172"/>
            <a:ext cx="16065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600" dirty="0">
                <a:latin typeface="Calibri" panose="020F0502020204030204" pitchFamily="34" charset="0"/>
              </a:rPr>
              <a:t>Vieillissement </a:t>
            </a:r>
            <a:br>
              <a:rPr lang="fr-FR" altLang="fr-FR" sz="1600" dirty="0">
                <a:latin typeface="Calibri" panose="020F0502020204030204" pitchFamily="34" charset="0"/>
              </a:rPr>
            </a:br>
            <a:r>
              <a:rPr lang="fr-FR" altLang="fr-FR" sz="1600" dirty="0">
                <a:latin typeface="Calibri" panose="020F0502020204030204" pitchFamily="34" charset="0"/>
              </a:rPr>
              <a:t>de la gamme</a:t>
            </a:r>
          </a:p>
        </p:txBody>
      </p:sp>
      <p:sp>
        <p:nvSpPr>
          <p:cNvPr id="3082" name="Text Box 14"/>
          <p:cNvSpPr txBox="1">
            <a:spLocks noChangeArrowheads="1"/>
          </p:cNvSpPr>
          <p:nvPr/>
        </p:nvSpPr>
        <p:spPr bwMode="auto">
          <a:xfrm>
            <a:off x="5816292" y="4284072"/>
            <a:ext cx="231616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600" dirty="0">
                <a:latin typeface="Calibri" panose="020F0502020204030204" pitchFamily="34" charset="0"/>
              </a:rPr>
              <a:t>Arrivée d'un </a:t>
            </a:r>
            <a:br>
              <a:rPr lang="fr-FR" altLang="fr-FR" sz="1600" dirty="0">
                <a:latin typeface="Calibri" panose="020F0502020204030204" pitchFamily="34" charset="0"/>
              </a:rPr>
            </a:br>
            <a:r>
              <a:rPr lang="fr-FR" altLang="fr-FR" sz="1600" dirty="0">
                <a:latin typeface="Calibri" panose="020F0502020204030204" pitchFamily="34" charset="0"/>
              </a:rPr>
              <a:t>concurrent à bas prix</a:t>
            </a:r>
          </a:p>
        </p:txBody>
      </p:sp>
      <p:pic>
        <p:nvPicPr>
          <p:cNvPr id="3154" name="Picture 82" descr="C:\Users\BertrandS\Downloads\iStock_000018113199_Medium.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3579" y="2609622"/>
            <a:ext cx="2329010" cy="1551302"/>
          </a:xfrm>
          <a:prstGeom prst="rect">
            <a:avLst/>
          </a:prstGeom>
          <a:noFill/>
          <a:extLst>
            <a:ext uri="{909E8E84-426E-40DD-AFC4-6F175D3DCCD1}">
              <a14:hiddenFill xmlns:a14="http://schemas.microsoft.com/office/drawing/2010/main">
                <a:solidFill>
                  <a:srgbClr val="FFFFFF"/>
                </a:solidFill>
              </a14:hiddenFill>
            </a:ext>
          </a:extLst>
        </p:spPr>
      </p:pic>
      <p:pic>
        <p:nvPicPr>
          <p:cNvPr id="3155" name="Picture 83" descr="C:\Users\BertrandS\Downloads\iStock_000013585533_Medium.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96136" y="2609622"/>
            <a:ext cx="2199011" cy="1551302"/>
          </a:xfrm>
          <a:prstGeom prst="rect">
            <a:avLst/>
          </a:prstGeom>
          <a:noFill/>
          <a:extLst>
            <a:ext uri="{909E8E84-426E-40DD-AFC4-6F175D3DCCD1}">
              <a14:hiddenFill xmlns:a14="http://schemas.microsoft.com/office/drawing/2010/main">
                <a:solidFill>
                  <a:srgbClr val="FFFFFF"/>
                </a:solidFill>
              </a14:hiddenFill>
            </a:ext>
          </a:extLst>
        </p:spPr>
      </p:pic>
      <p:pic>
        <p:nvPicPr>
          <p:cNvPr id="3156" name="Picture 84" descr="C:\Users\BertrandS\Downloads\iStock_000026627496_Medium.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81275" y="2609622"/>
            <a:ext cx="1552422" cy="1551302"/>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72" descr="C:\Users\BertrandS\Dropbox\Jeux\00. CONCEPTION DES JEUX\photos\Industrie 41\iStock_000002497059_Medium.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7668344" y="2060848"/>
            <a:ext cx="1246671" cy="828058"/>
          </a:xfrm>
          <a:prstGeom prst="rect">
            <a:avLst/>
          </a:prstGeom>
          <a:noFill/>
          <a:extLst>
            <a:ext uri="{909E8E84-426E-40DD-AFC4-6F175D3DCCD1}">
              <a14:hiddenFill xmlns:a14="http://schemas.microsoft.com/office/drawing/2010/main">
                <a:solidFill>
                  <a:srgbClr val="FFFFFF"/>
                </a:solidFill>
              </a14:hiddenFill>
            </a:ext>
          </a:extLst>
        </p:spPr>
      </p:pic>
      <p:sp>
        <p:nvSpPr>
          <p:cNvPr id="3092" name="Line 49"/>
          <p:cNvSpPr>
            <a:spLocks noChangeShapeType="1"/>
          </p:cNvSpPr>
          <p:nvPr/>
        </p:nvSpPr>
        <p:spPr bwMode="auto">
          <a:xfrm flipH="1">
            <a:off x="7189056" y="2888906"/>
            <a:ext cx="806090" cy="513827"/>
          </a:xfrm>
          <a:prstGeom prst="line">
            <a:avLst/>
          </a:prstGeom>
          <a:noFill/>
          <a:ln w="19050">
            <a:solidFill>
              <a:schemeClr val="tx2"/>
            </a:solidFill>
            <a:round/>
            <a:headEnd/>
            <a:tailEnd type="triangle" w="med" len="med"/>
          </a:ln>
          <a:extLst>
            <a:ext uri="{909E8E84-426E-40DD-AFC4-6F175D3DCCD1}">
              <a14:hiddenFill xmlns:a14="http://schemas.microsoft.com/office/drawing/2010/main">
                <a:noFill/>
              </a14:hiddenFill>
            </a:ext>
          </a:extLst>
        </p:spPr>
        <p:txBody>
          <a:bodyPr wrap="square" anchor="ctr">
            <a:spAutoFit/>
          </a:bodyPr>
          <a:lstStyle/>
          <a:p>
            <a:endParaRPr lang="fr-FR" dirty="0">
              <a:latin typeface="Calibri" panose="020F0502020204030204" pitchFamily="34" charset="0"/>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4" name="Rectangle 2"/>
          <p:cNvSpPr>
            <a:spLocks noChangeArrowheads="1"/>
          </p:cNvSpPr>
          <p:nvPr/>
        </p:nvSpPr>
        <p:spPr bwMode="auto">
          <a:xfrm>
            <a:off x="6680200" y="950913"/>
            <a:ext cx="2286000" cy="1384300"/>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dirty="0">
              <a:latin typeface="Calibri" panose="020F0502020204030204" pitchFamily="34" charset="0"/>
            </a:endParaRPr>
          </a:p>
        </p:txBody>
      </p:sp>
      <p:sp>
        <p:nvSpPr>
          <p:cNvPr id="201731" name="Rectangle 3"/>
          <p:cNvSpPr>
            <a:spLocks noGrp="1" noChangeArrowheads="1"/>
          </p:cNvSpPr>
          <p:nvPr>
            <p:ph type="title"/>
          </p:nvPr>
        </p:nvSpPr>
        <p:spPr>
          <a:xfrm>
            <a:off x="2689225" y="215900"/>
            <a:ext cx="4689475" cy="520700"/>
          </a:xfrm>
        </p:spPr>
        <p:txBody>
          <a:bodyPr/>
          <a:lstStyle/>
          <a:p>
            <a:pPr>
              <a:defRPr/>
            </a:pPr>
            <a:r>
              <a:rPr lang="fr-FR" sz="2800"/>
              <a:t>4. Décider</a:t>
            </a:r>
          </a:p>
        </p:txBody>
      </p:sp>
      <p:sp>
        <p:nvSpPr>
          <p:cNvPr id="66566" name="AutoShape 4"/>
          <p:cNvSpPr>
            <a:spLocks noChangeArrowheads="1"/>
          </p:cNvSpPr>
          <p:nvPr/>
        </p:nvSpPr>
        <p:spPr bwMode="auto">
          <a:xfrm>
            <a:off x="1409700" y="2082800"/>
            <a:ext cx="444500" cy="2349500"/>
          </a:xfrm>
          <a:prstGeom prst="downArrow">
            <a:avLst>
              <a:gd name="adj1" fmla="val 36204"/>
              <a:gd name="adj2" fmla="val 64603"/>
            </a:avLst>
          </a:prstGeom>
          <a:solidFill>
            <a:srgbClr val="FFFF00"/>
          </a:solidFill>
          <a:ln w="9525">
            <a:solidFill>
              <a:schemeClr val="tx2"/>
            </a:solidFill>
            <a:miter lim="800000"/>
            <a:headEnd/>
            <a:tailEnd/>
          </a:ln>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dirty="0">
              <a:latin typeface="Calibri" panose="020F0502020204030204" pitchFamily="34" charset="0"/>
            </a:endParaRPr>
          </a:p>
        </p:txBody>
      </p:sp>
      <p:sp>
        <p:nvSpPr>
          <p:cNvPr id="66567" name="Text Box 5"/>
          <p:cNvSpPr txBox="1">
            <a:spLocks noChangeArrowheads="1"/>
          </p:cNvSpPr>
          <p:nvPr/>
        </p:nvSpPr>
        <p:spPr bwMode="auto">
          <a:xfrm>
            <a:off x="303213" y="1704975"/>
            <a:ext cx="2655887" cy="376238"/>
          </a:xfrm>
          <a:prstGeom prst="rect">
            <a:avLst/>
          </a:prstGeom>
          <a:solidFill>
            <a:schemeClr val="bg1"/>
          </a:solidFill>
          <a:ln w="9525">
            <a:solidFill>
              <a:schemeClr val="bg2"/>
            </a:solidFill>
            <a:miter lim="800000"/>
            <a:headEnd/>
            <a:tailEnd/>
          </a:ln>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dirty="0">
                <a:solidFill>
                  <a:schemeClr val="bg2"/>
                </a:solidFill>
                <a:latin typeface="Calibri" panose="020F0502020204030204" pitchFamily="34" charset="0"/>
              </a:rPr>
              <a:t>1. Poser le problème</a:t>
            </a:r>
          </a:p>
        </p:txBody>
      </p:sp>
      <p:sp>
        <p:nvSpPr>
          <p:cNvPr id="66568" name="Text Box 6"/>
          <p:cNvSpPr txBox="1">
            <a:spLocks noChangeArrowheads="1"/>
          </p:cNvSpPr>
          <p:nvPr/>
        </p:nvSpPr>
        <p:spPr bwMode="auto">
          <a:xfrm>
            <a:off x="303213" y="2335213"/>
            <a:ext cx="2655887" cy="376237"/>
          </a:xfrm>
          <a:prstGeom prst="rect">
            <a:avLst/>
          </a:prstGeom>
          <a:solidFill>
            <a:schemeClr val="bg1"/>
          </a:solidFill>
          <a:ln w="9525">
            <a:solidFill>
              <a:schemeClr val="bg2"/>
            </a:solidFill>
            <a:miter lim="800000"/>
            <a:headEnd/>
            <a:tailEnd/>
          </a:ln>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dirty="0">
                <a:solidFill>
                  <a:schemeClr val="bg2"/>
                </a:solidFill>
                <a:latin typeface="Calibri" panose="020F0502020204030204" pitchFamily="34" charset="0"/>
              </a:rPr>
              <a:t>2. Analyser le problème</a:t>
            </a:r>
          </a:p>
        </p:txBody>
      </p:sp>
      <p:sp>
        <p:nvSpPr>
          <p:cNvPr id="66569" name="Text Box 7"/>
          <p:cNvSpPr txBox="1">
            <a:spLocks noChangeArrowheads="1"/>
          </p:cNvSpPr>
          <p:nvPr/>
        </p:nvSpPr>
        <p:spPr bwMode="auto">
          <a:xfrm>
            <a:off x="303213" y="2965450"/>
            <a:ext cx="2655887" cy="376238"/>
          </a:xfrm>
          <a:prstGeom prst="rect">
            <a:avLst/>
          </a:prstGeom>
          <a:solidFill>
            <a:schemeClr val="bg1"/>
          </a:solidFill>
          <a:ln w="9525">
            <a:solidFill>
              <a:schemeClr val="bg2"/>
            </a:solidFill>
            <a:miter lim="800000"/>
            <a:headEnd/>
            <a:tailEnd/>
          </a:ln>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dirty="0">
                <a:solidFill>
                  <a:schemeClr val="bg2"/>
                </a:solidFill>
                <a:latin typeface="Calibri" panose="020F0502020204030204" pitchFamily="34" charset="0"/>
              </a:rPr>
              <a:t>3. Trouver des solutions</a:t>
            </a:r>
          </a:p>
        </p:txBody>
      </p:sp>
      <p:sp>
        <p:nvSpPr>
          <p:cNvPr id="66570" name="Text Box 8"/>
          <p:cNvSpPr txBox="1">
            <a:spLocks noChangeArrowheads="1"/>
          </p:cNvSpPr>
          <p:nvPr/>
        </p:nvSpPr>
        <p:spPr bwMode="auto">
          <a:xfrm>
            <a:off x="296863" y="3597275"/>
            <a:ext cx="2670175" cy="376238"/>
          </a:xfrm>
          <a:prstGeom prst="rect">
            <a:avLst/>
          </a:prstGeom>
          <a:solidFill>
            <a:srgbClr val="FFFF66"/>
          </a:solidFill>
          <a:ln w="9525">
            <a:solidFill>
              <a:srgbClr val="5F5F5F"/>
            </a:solidFill>
            <a:miter lim="800000"/>
            <a:headEnd/>
            <a:tailEnd/>
          </a:ln>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dirty="0">
                <a:latin typeface="Calibri" panose="020F0502020204030204" pitchFamily="34" charset="0"/>
              </a:rPr>
              <a:t>4. Décider</a:t>
            </a:r>
          </a:p>
        </p:txBody>
      </p:sp>
      <p:sp>
        <p:nvSpPr>
          <p:cNvPr id="66571" name="Text Box 9"/>
          <p:cNvSpPr txBox="1">
            <a:spLocks noChangeArrowheads="1"/>
          </p:cNvSpPr>
          <p:nvPr/>
        </p:nvSpPr>
        <p:spPr bwMode="auto">
          <a:xfrm>
            <a:off x="296863" y="4410075"/>
            <a:ext cx="2670175" cy="376238"/>
          </a:xfrm>
          <a:prstGeom prst="rect">
            <a:avLst/>
          </a:prstGeom>
          <a:solidFill>
            <a:schemeClr val="bg1"/>
          </a:solidFill>
          <a:ln w="9525">
            <a:solidFill>
              <a:schemeClr val="bg2"/>
            </a:solidFill>
            <a:miter lim="800000"/>
            <a:headEnd/>
            <a:tailEnd/>
          </a:ln>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dirty="0">
                <a:solidFill>
                  <a:schemeClr val="bg2"/>
                </a:solidFill>
                <a:latin typeface="Calibri" panose="020F0502020204030204" pitchFamily="34" charset="0"/>
              </a:rPr>
              <a:t>5. Mettre en œuvre</a:t>
            </a:r>
          </a:p>
        </p:txBody>
      </p:sp>
      <p:grpSp>
        <p:nvGrpSpPr>
          <p:cNvPr id="9" name="Group 39"/>
          <p:cNvGrpSpPr>
            <a:grpSpLocks/>
          </p:cNvGrpSpPr>
          <p:nvPr/>
        </p:nvGrpSpPr>
        <p:grpSpPr bwMode="auto">
          <a:xfrm>
            <a:off x="6977063" y="1044576"/>
            <a:ext cx="1846262" cy="890587"/>
            <a:chOff x="3696" y="1163"/>
            <a:chExt cx="1273" cy="614"/>
          </a:xfrm>
        </p:grpSpPr>
        <p:sp>
          <p:nvSpPr>
            <p:cNvPr id="66606" name="Rectangle 40"/>
            <p:cNvSpPr>
              <a:spLocks noChangeArrowheads="1"/>
            </p:cNvSpPr>
            <p:nvPr/>
          </p:nvSpPr>
          <p:spPr bwMode="auto">
            <a:xfrm>
              <a:off x="3696" y="1163"/>
              <a:ext cx="1273" cy="614"/>
            </a:xfrm>
            <a:prstGeom prst="rect">
              <a:avLst/>
            </a:prstGeom>
            <a:solidFill>
              <a:schemeClr val="bg1"/>
            </a:solidFill>
            <a:ln w="9525">
              <a:solidFill>
                <a:schemeClr val="bg2"/>
              </a:solidFill>
              <a:miter lim="800000"/>
              <a:headEnd/>
              <a:tailEnd/>
            </a:ln>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dirty="0">
                <a:latin typeface="Calibri" panose="020F0502020204030204" pitchFamily="34" charset="0"/>
              </a:endParaRPr>
            </a:p>
          </p:txBody>
        </p:sp>
        <p:sp>
          <p:nvSpPr>
            <p:cNvPr id="66607" name="Line 41"/>
            <p:cNvSpPr>
              <a:spLocks noChangeShapeType="1"/>
            </p:cNvSpPr>
            <p:nvPr/>
          </p:nvSpPr>
          <p:spPr bwMode="auto">
            <a:xfrm>
              <a:off x="4000" y="1167"/>
              <a:ext cx="0" cy="608"/>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fr-FR" dirty="0">
                <a:latin typeface="Calibri" panose="020F0502020204030204" pitchFamily="34" charset="0"/>
              </a:endParaRPr>
            </a:p>
          </p:txBody>
        </p:sp>
        <p:sp>
          <p:nvSpPr>
            <p:cNvPr id="66608" name="Line 42"/>
            <p:cNvSpPr>
              <a:spLocks noChangeShapeType="1"/>
            </p:cNvSpPr>
            <p:nvPr/>
          </p:nvSpPr>
          <p:spPr bwMode="auto">
            <a:xfrm>
              <a:off x="4193" y="1167"/>
              <a:ext cx="0" cy="608"/>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fr-FR" dirty="0">
                <a:latin typeface="Calibri" panose="020F0502020204030204" pitchFamily="34" charset="0"/>
              </a:endParaRPr>
            </a:p>
          </p:txBody>
        </p:sp>
        <p:sp>
          <p:nvSpPr>
            <p:cNvPr id="66609" name="Line 43"/>
            <p:cNvSpPr>
              <a:spLocks noChangeShapeType="1"/>
            </p:cNvSpPr>
            <p:nvPr/>
          </p:nvSpPr>
          <p:spPr bwMode="auto">
            <a:xfrm>
              <a:off x="4386" y="1167"/>
              <a:ext cx="0" cy="608"/>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fr-FR" dirty="0">
                <a:latin typeface="Calibri" panose="020F0502020204030204" pitchFamily="34" charset="0"/>
              </a:endParaRPr>
            </a:p>
          </p:txBody>
        </p:sp>
        <p:sp>
          <p:nvSpPr>
            <p:cNvPr id="66610" name="Line 44"/>
            <p:cNvSpPr>
              <a:spLocks noChangeShapeType="1"/>
            </p:cNvSpPr>
            <p:nvPr/>
          </p:nvSpPr>
          <p:spPr bwMode="auto">
            <a:xfrm>
              <a:off x="4579" y="1167"/>
              <a:ext cx="0" cy="608"/>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fr-FR" dirty="0">
                <a:latin typeface="Calibri" panose="020F0502020204030204" pitchFamily="34" charset="0"/>
              </a:endParaRPr>
            </a:p>
          </p:txBody>
        </p:sp>
        <p:sp>
          <p:nvSpPr>
            <p:cNvPr id="66611" name="Line 45"/>
            <p:cNvSpPr>
              <a:spLocks noChangeShapeType="1"/>
            </p:cNvSpPr>
            <p:nvPr/>
          </p:nvSpPr>
          <p:spPr bwMode="auto">
            <a:xfrm>
              <a:off x="4772" y="1167"/>
              <a:ext cx="0" cy="608"/>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fr-FR" dirty="0">
                <a:latin typeface="Calibri" panose="020F0502020204030204" pitchFamily="34" charset="0"/>
              </a:endParaRPr>
            </a:p>
          </p:txBody>
        </p:sp>
        <p:sp>
          <p:nvSpPr>
            <p:cNvPr id="66612" name="Rectangle 46"/>
            <p:cNvSpPr>
              <a:spLocks noChangeArrowheads="1"/>
            </p:cNvSpPr>
            <p:nvPr/>
          </p:nvSpPr>
          <p:spPr bwMode="auto">
            <a:xfrm>
              <a:off x="3696" y="1163"/>
              <a:ext cx="1270" cy="139"/>
            </a:xfrm>
            <a:prstGeom prst="rect">
              <a:avLst/>
            </a:prstGeom>
            <a:solidFill>
              <a:srgbClr val="CC3300"/>
            </a:solidFill>
            <a:ln w="9525">
              <a:solidFill>
                <a:schemeClr val="bg2"/>
              </a:solidFill>
              <a:miter lim="800000"/>
              <a:headEnd/>
              <a:tailEnd/>
            </a:ln>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300" b="1" dirty="0">
                  <a:solidFill>
                    <a:schemeClr val="bg1"/>
                  </a:solidFill>
                  <a:latin typeface="Calibri" panose="020F0502020204030204" pitchFamily="34" charset="0"/>
                </a:rPr>
                <a:t>Analyse multicritères</a:t>
              </a:r>
              <a:endParaRPr lang="fr-FR" altLang="fr-FR" sz="1300" dirty="0">
                <a:solidFill>
                  <a:schemeClr val="tx1"/>
                </a:solidFill>
                <a:latin typeface="Calibri" panose="020F0502020204030204" pitchFamily="34" charset="0"/>
              </a:endParaRPr>
            </a:p>
          </p:txBody>
        </p:sp>
        <p:sp>
          <p:nvSpPr>
            <p:cNvPr id="66613" name="Line 47"/>
            <p:cNvSpPr>
              <a:spLocks noChangeShapeType="1"/>
            </p:cNvSpPr>
            <p:nvPr/>
          </p:nvSpPr>
          <p:spPr bwMode="auto">
            <a:xfrm>
              <a:off x="3700" y="1382"/>
              <a:ext cx="1264"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fr-FR" dirty="0">
                <a:latin typeface="Calibri" panose="020F0502020204030204" pitchFamily="34" charset="0"/>
              </a:endParaRPr>
            </a:p>
          </p:txBody>
        </p:sp>
        <p:sp>
          <p:nvSpPr>
            <p:cNvPr id="66614" name="Line 48"/>
            <p:cNvSpPr>
              <a:spLocks noChangeShapeType="1"/>
            </p:cNvSpPr>
            <p:nvPr/>
          </p:nvSpPr>
          <p:spPr bwMode="auto">
            <a:xfrm>
              <a:off x="3700" y="1468"/>
              <a:ext cx="1264"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fr-FR" dirty="0">
                <a:latin typeface="Calibri" panose="020F0502020204030204" pitchFamily="34" charset="0"/>
              </a:endParaRPr>
            </a:p>
          </p:txBody>
        </p:sp>
        <p:sp>
          <p:nvSpPr>
            <p:cNvPr id="66615" name="Line 49"/>
            <p:cNvSpPr>
              <a:spLocks noChangeShapeType="1"/>
            </p:cNvSpPr>
            <p:nvPr/>
          </p:nvSpPr>
          <p:spPr bwMode="auto">
            <a:xfrm>
              <a:off x="3700" y="1543"/>
              <a:ext cx="1264"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fr-FR" dirty="0">
                <a:latin typeface="Calibri" panose="020F0502020204030204" pitchFamily="34" charset="0"/>
              </a:endParaRPr>
            </a:p>
          </p:txBody>
        </p:sp>
        <p:sp>
          <p:nvSpPr>
            <p:cNvPr id="66616" name="Line 50"/>
            <p:cNvSpPr>
              <a:spLocks noChangeShapeType="1"/>
            </p:cNvSpPr>
            <p:nvPr/>
          </p:nvSpPr>
          <p:spPr bwMode="auto">
            <a:xfrm>
              <a:off x="3700" y="1617"/>
              <a:ext cx="1264"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fr-FR" dirty="0">
                <a:latin typeface="Calibri" panose="020F0502020204030204" pitchFamily="34" charset="0"/>
              </a:endParaRPr>
            </a:p>
          </p:txBody>
        </p:sp>
        <p:sp>
          <p:nvSpPr>
            <p:cNvPr id="66617" name="Line 51"/>
            <p:cNvSpPr>
              <a:spLocks noChangeShapeType="1"/>
            </p:cNvSpPr>
            <p:nvPr/>
          </p:nvSpPr>
          <p:spPr bwMode="auto">
            <a:xfrm>
              <a:off x="3700" y="1692"/>
              <a:ext cx="1264"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fr-FR" dirty="0">
                <a:latin typeface="Calibri" panose="020F0502020204030204" pitchFamily="34" charset="0"/>
              </a:endParaRPr>
            </a:p>
          </p:txBody>
        </p:sp>
      </p:grpSp>
      <p:grpSp>
        <p:nvGrpSpPr>
          <p:cNvPr id="10" name="Group 52"/>
          <p:cNvGrpSpPr>
            <a:grpSpLocks/>
          </p:cNvGrpSpPr>
          <p:nvPr/>
        </p:nvGrpSpPr>
        <p:grpSpPr bwMode="auto">
          <a:xfrm>
            <a:off x="6807200" y="1323976"/>
            <a:ext cx="1846263" cy="890587"/>
            <a:chOff x="3696" y="1163"/>
            <a:chExt cx="1273" cy="614"/>
          </a:xfrm>
        </p:grpSpPr>
        <p:sp>
          <p:nvSpPr>
            <p:cNvPr id="66594" name="Rectangle 53"/>
            <p:cNvSpPr>
              <a:spLocks noChangeArrowheads="1"/>
            </p:cNvSpPr>
            <p:nvPr/>
          </p:nvSpPr>
          <p:spPr bwMode="auto">
            <a:xfrm>
              <a:off x="3696" y="1163"/>
              <a:ext cx="1273" cy="614"/>
            </a:xfrm>
            <a:prstGeom prst="rect">
              <a:avLst/>
            </a:prstGeom>
            <a:solidFill>
              <a:schemeClr val="bg1"/>
            </a:solidFill>
            <a:ln w="9525">
              <a:solidFill>
                <a:schemeClr val="bg2"/>
              </a:solidFill>
              <a:miter lim="800000"/>
              <a:headEnd/>
              <a:tailEnd/>
            </a:ln>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dirty="0">
                <a:latin typeface="Calibri" panose="020F0502020204030204" pitchFamily="34" charset="0"/>
              </a:endParaRPr>
            </a:p>
          </p:txBody>
        </p:sp>
        <p:sp>
          <p:nvSpPr>
            <p:cNvPr id="66595" name="Line 54"/>
            <p:cNvSpPr>
              <a:spLocks noChangeShapeType="1"/>
            </p:cNvSpPr>
            <p:nvPr/>
          </p:nvSpPr>
          <p:spPr bwMode="auto">
            <a:xfrm>
              <a:off x="4000" y="1167"/>
              <a:ext cx="0" cy="608"/>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fr-FR" dirty="0">
                <a:latin typeface="Calibri" panose="020F0502020204030204" pitchFamily="34" charset="0"/>
              </a:endParaRPr>
            </a:p>
          </p:txBody>
        </p:sp>
        <p:sp>
          <p:nvSpPr>
            <p:cNvPr id="66596" name="Line 55"/>
            <p:cNvSpPr>
              <a:spLocks noChangeShapeType="1"/>
            </p:cNvSpPr>
            <p:nvPr/>
          </p:nvSpPr>
          <p:spPr bwMode="auto">
            <a:xfrm>
              <a:off x="4193" y="1167"/>
              <a:ext cx="0" cy="608"/>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fr-FR" dirty="0">
                <a:latin typeface="Calibri" panose="020F0502020204030204" pitchFamily="34" charset="0"/>
              </a:endParaRPr>
            </a:p>
          </p:txBody>
        </p:sp>
        <p:sp>
          <p:nvSpPr>
            <p:cNvPr id="66597" name="Line 56"/>
            <p:cNvSpPr>
              <a:spLocks noChangeShapeType="1"/>
            </p:cNvSpPr>
            <p:nvPr/>
          </p:nvSpPr>
          <p:spPr bwMode="auto">
            <a:xfrm>
              <a:off x="4386" y="1167"/>
              <a:ext cx="0" cy="608"/>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fr-FR" dirty="0">
                <a:latin typeface="Calibri" panose="020F0502020204030204" pitchFamily="34" charset="0"/>
              </a:endParaRPr>
            </a:p>
          </p:txBody>
        </p:sp>
        <p:sp>
          <p:nvSpPr>
            <p:cNvPr id="66598" name="Line 57"/>
            <p:cNvSpPr>
              <a:spLocks noChangeShapeType="1"/>
            </p:cNvSpPr>
            <p:nvPr/>
          </p:nvSpPr>
          <p:spPr bwMode="auto">
            <a:xfrm>
              <a:off x="4579" y="1167"/>
              <a:ext cx="0" cy="608"/>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fr-FR" dirty="0">
                <a:latin typeface="Calibri" panose="020F0502020204030204" pitchFamily="34" charset="0"/>
              </a:endParaRPr>
            </a:p>
          </p:txBody>
        </p:sp>
        <p:sp>
          <p:nvSpPr>
            <p:cNvPr id="66599" name="Line 58"/>
            <p:cNvSpPr>
              <a:spLocks noChangeShapeType="1"/>
            </p:cNvSpPr>
            <p:nvPr/>
          </p:nvSpPr>
          <p:spPr bwMode="auto">
            <a:xfrm>
              <a:off x="4772" y="1167"/>
              <a:ext cx="0" cy="608"/>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fr-FR" dirty="0">
                <a:latin typeface="Calibri" panose="020F0502020204030204" pitchFamily="34" charset="0"/>
              </a:endParaRPr>
            </a:p>
          </p:txBody>
        </p:sp>
        <p:sp>
          <p:nvSpPr>
            <p:cNvPr id="66600" name="Rectangle 59"/>
            <p:cNvSpPr>
              <a:spLocks noChangeArrowheads="1"/>
            </p:cNvSpPr>
            <p:nvPr/>
          </p:nvSpPr>
          <p:spPr bwMode="auto">
            <a:xfrm>
              <a:off x="3696" y="1163"/>
              <a:ext cx="1270" cy="139"/>
            </a:xfrm>
            <a:prstGeom prst="rect">
              <a:avLst/>
            </a:prstGeom>
            <a:solidFill>
              <a:srgbClr val="CC3300"/>
            </a:solidFill>
            <a:ln w="9525">
              <a:solidFill>
                <a:schemeClr val="bg2"/>
              </a:solidFill>
              <a:miter lim="800000"/>
              <a:headEnd/>
              <a:tailEnd/>
            </a:ln>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300" b="1" dirty="0">
                  <a:solidFill>
                    <a:schemeClr val="bg1"/>
                  </a:solidFill>
                  <a:latin typeface="Calibri" panose="020F0502020204030204" pitchFamily="34" charset="0"/>
                </a:rPr>
                <a:t>Vote pondéré</a:t>
              </a:r>
              <a:endParaRPr lang="fr-FR" altLang="fr-FR" sz="1300" dirty="0">
                <a:solidFill>
                  <a:schemeClr val="tx1"/>
                </a:solidFill>
                <a:latin typeface="Calibri" panose="020F0502020204030204" pitchFamily="34" charset="0"/>
              </a:endParaRPr>
            </a:p>
          </p:txBody>
        </p:sp>
        <p:sp>
          <p:nvSpPr>
            <p:cNvPr id="66601" name="Line 60"/>
            <p:cNvSpPr>
              <a:spLocks noChangeShapeType="1"/>
            </p:cNvSpPr>
            <p:nvPr/>
          </p:nvSpPr>
          <p:spPr bwMode="auto">
            <a:xfrm>
              <a:off x="3700" y="1382"/>
              <a:ext cx="1264"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fr-FR" dirty="0">
                <a:latin typeface="Calibri" panose="020F0502020204030204" pitchFamily="34" charset="0"/>
              </a:endParaRPr>
            </a:p>
          </p:txBody>
        </p:sp>
        <p:sp>
          <p:nvSpPr>
            <p:cNvPr id="66602" name="Line 61"/>
            <p:cNvSpPr>
              <a:spLocks noChangeShapeType="1"/>
            </p:cNvSpPr>
            <p:nvPr/>
          </p:nvSpPr>
          <p:spPr bwMode="auto">
            <a:xfrm>
              <a:off x="3700" y="1468"/>
              <a:ext cx="1264"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fr-FR" dirty="0">
                <a:latin typeface="Calibri" panose="020F0502020204030204" pitchFamily="34" charset="0"/>
              </a:endParaRPr>
            </a:p>
          </p:txBody>
        </p:sp>
        <p:sp>
          <p:nvSpPr>
            <p:cNvPr id="66603" name="Line 62"/>
            <p:cNvSpPr>
              <a:spLocks noChangeShapeType="1"/>
            </p:cNvSpPr>
            <p:nvPr/>
          </p:nvSpPr>
          <p:spPr bwMode="auto">
            <a:xfrm>
              <a:off x="3700" y="1543"/>
              <a:ext cx="1264"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fr-FR" dirty="0">
                <a:latin typeface="Calibri" panose="020F0502020204030204" pitchFamily="34" charset="0"/>
              </a:endParaRPr>
            </a:p>
          </p:txBody>
        </p:sp>
        <p:sp>
          <p:nvSpPr>
            <p:cNvPr id="66604" name="Line 63"/>
            <p:cNvSpPr>
              <a:spLocks noChangeShapeType="1"/>
            </p:cNvSpPr>
            <p:nvPr/>
          </p:nvSpPr>
          <p:spPr bwMode="auto">
            <a:xfrm>
              <a:off x="3700" y="1617"/>
              <a:ext cx="1264"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fr-FR" dirty="0">
                <a:latin typeface="Calibri" panose="020F0502020204030204" pitchFamily="34" charset="0"/>
              </a:endParaRPr>
            </a:p>
          </p:txBody>
        </p:sp>
        <p:sp>
          <p:nvSpPr>
            <p:cNvPr id="66605" name="Line 64"/>
            <p:cNvSpPr>
              <a:spLocks noChangeShapeType="1"/>
            </p:cNvSpPr>
            <p:nvPr/>
          </p:nvSpPr>
          <p:spPr bwMode="auto">
            <a:xfrm>
              <a:off x="3700" y="1692"/>
              <a:ext cx="1264"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fr-FR" dirty="0">
                <a:latin typeface="Calibri" panose="020F0502020204030204" pitchFamily="34" charset="0"/>
              </a:endParaRPr>
            </a:p>
          </p:txBody>
        </p:sp>
      </p:grpSp>
      <p:pic>
        <p:nvPicPr>
          <p:cNvPr id="66676" name="Picture 116" descr="C:\Users\BertrandS\Dropbox\Jeux\00. CONCEPTION DES JEUX\photos\Réunions 17\iStock_000052981052_Medium.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3204797" y="2985690"/>
            <a:ext cx="4343665" cy="2893219"/>
          </a:xfrm>
          <a:prstGeom prst="rect">
            <a:avLst/>
          </a:prstGeom>
          <a:noFill/>
          <a:extLst>
            <a:ext uri="{909E8E84-426E-40DD-AFC4-6F175D3DCCD1}">
              <a14:hiddenFill xmlns:a14="http://schemas.microsoft.com/office/drawing/2010/main">
                <a:solidFill>
                  <a:srgbClr val="FFFFFF"/>
                </a:solidFill>
              </a14:hiddenFill>
            </a:ext>
          </a:extLst>
        </p:spPr>
      </p:pic>
      <p:sp>
        <p:nvSpPr>
          <p:cNvPr id="66576" name="Line 65"/>
          <p:cNvSpPr>
            <a:spLocks noChangeShapeType="1"/>
          </p:cNvSpPr>
          <p:nvPr/>
        </p:nvSpPr>
        <p:spPr bwMode="auto">
          <a:xfrm flipH="1">
            <a:off x="6372200" y="2335212"/>
            <a:ext cx="610664" cy="1165795"/>
          </a:xfrm>
          <a:prstGeom prst="line">
            <a:avLst/>
          </a:prstGeom>
          <a:noFill/>
          <a:ln w="9525">
            <a:solidFill>
              <a:schemeClr val="tx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fr-FR" dirty="0">
              <a:latin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ox(out)">
                                      <p:cBhvr>
                                        <p:cTn id="7" dur="500"/>
                                        <p:tgtEl>
                                          <p:spTgt spid="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ox(ou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p:cNvSpPr>
            <a:spLocks noGrp="1" noChangeArrowheads="1"/>
          </p:cNvSpPr>
          <p:nvPr>
            <p:ph type="title"/>
          </p:nvPr>
        </p:nvSpPr>
        <p:spPr>
          <a:xfrm>
            <a:off x="2536825" y="215900"/>
            <a:ext cx="5121275" cy="482600"/>
          </a:xfrm>
        </p:spPr>
        <p:txBody>
          <a:bodyPr/>
          <a:lstStyle/>
          <a:p>
            <a:pPr>
              <a:defRPr/>
            </a:pPr>
            <a:r>
              <a:rPr lang="fr-FR" sz="2800"/>
              <a:t>5. Mettre en œuvre</a:t>
            </a:r>
          </a:p>
        </p:txBody>
      </p:sp>
      <p:sp>
        <p:nvSpPr>
          <p:cNvPr id="67589" name="AutoShape 3"/>
          <p:cNvSpPr>
            <a:spLocks noChangeArrowheads="1"/>
          </p:cNvSpPr>
          <p:nvPr/>
        </p:nvSpPr>
        <p:spPr bwMode="auto">
          <a:xfrm>
            <a:off x="1409700" y="2082800"/>
            <a:ext cx="444500" cy="2349500"/>
          </a:xfrm>
          <a:prstGeom prst="downArrow">
            <a:avLst>
              <a:gd name="adj1" fmla="val 36204"/>
              <a:gd name="adj2" fmla="val 64603"/>
            </a:avLst>
          </a:prstGeom>
          <a:solidFill>
            <a:srgbClr val="FFFF00"/>
          </a:solidFill>
          <a:ln w="9525">
            <a:solidFill>
              <a:schemeClr val="tx2"/>
            </a:solidFill>
            <a:miter lim="800000"/>
            <a:headEnd/>
            <a:tailEnd/>
          </a:ln>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dirty="0">
              <a:latin typeface="Calibri" panose="020F0502020204030204" pitchFamily="34" charset="0"/>
            </a:endParaRPr>
          </a:p>
        </p:txBody>
      </p:sp>
      <p:sp>
        <p:nvSpPr>
          <p:cNvPr id="67590" name="Text Box 4"/>
          <p:cNvSpPr txBox="1">
            <a:spLocks noChangeArrowheads="1"/>
          </p:cNvSpPr>
          <p:nvPr/>
        </p:nvSpPr>
        <p:spPr bwMode="auto">
          <a:xfrm>
            <a:off x="303213" y="1704975"/>
            <a:ext cx="2655887" cy="376238"/>
          </a:xfrm>
          <a:prstGeom prst="rect">
            <a:avLst/>
          </a:prstGeom>
          <a:solidFill>
            <a:schemeClr val="bg1"/>
          </a:solidFill>
          <a:ln w="9525">
            <a:solidFill>
              <a:schemeClr val="bg2"/>
            </a:solidFill>
            <a:miter lim="800000"/>
            <a:headEnd/>
            <a:tailEnd/>
          </a:ln>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dirty="0">
                <a:solidFill>
                  <a:schemeClr val="bg2"/>
                </a:solidFill>
                <a:latin typeface="Calibri" panose="020F0502020204030204" pitchFamily="34" charset="0"/>
              </a:rPr>
              <a:t>1. Poser le problème</a:t>
            </a:r>
          </a:p>
        </p:txBody>
      </p:sp>
      <p:sp>
        <p:nvSpPr>
          <p:cNvPr id="67591" name="Text Box 5"/>
          <p:cNvSpPr txBox="1">
            <a:spLocks noChangeArrowheads="1"/>
          </p:cNvSpPr>
          <p:nvPr/>
        </p:nvSpPr>
        <p:spPr bwMode="auto">
          <a:xfrm>
            <a:off x="303213" y="2335213"/>
            <a:ext cx="2655887" cy="376237"/>
          </a:xfrm>
          <a:prstGeom prst="rect">
            <a:avLst/>
          </a:prstGeom>
          <a:solidFill>
            <a:schemeClr val="bg1"/>
          </a:solidFill>
          <a:ln w="9525">
            <a:solidFill>
              <a:schemeClr val="bg2"/>
            </a:solidFill>
            <a:miter lim="800000"/>
            <a:headEnd/>
            <a:tailEnd/>
          </a:ln>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dirty="0">
                <a:solidFill>
                  <a:schemeClr val="bg2"/>
                </a:solidFill>
                <a:latin typeface="Calibri" panose="020F0502020204030204" pitchFamily="34" charset="0"/>
              </a:rPr>
              <a:t>2. Analyser le problème</a:t>
            </a:r>
          </a:p>
        </p:txBody>
      </p:sp>
      <p:sp>
        <p:nvSpPr>
          <p:cNvPr id="67592" name="Text Box 6"/>
          <p:cNvSpPr txBox="1">
            <a:spLocks noChangeArrowheads="1"/>
          </p:cNvSpPr>
          <p:nvPr/>
        </p:nvSpPr>
        <p:spPr bwMode="auto">
          <a:xfrm>
            <a:off x="303213" y="2965450"/>
            <a:ext cx="2655887" cy="376238"/>
          </a:xfrm>
          <a:prstGeom prst="rect">
            <a:avLst/>
          </a:prstGeom>
          <a:solidFill>
            <a:schemeClr val="bg1"/>
          </a:solidFill>
          <a:ln w="9525">
            <a:solidFill>
              <a:schemeClr val="bg2"/>
            </a:solidFill>
            <a:miter lim="800000"/>
            <a:headEnd/>
            <a:tailEnd/>
          </a:ln>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dirty="0">
                <a:solidFill>
                  <a:schemeClr val="bg2"/>
                </a:solidFill>
                <a:latin typeface="Calibri" panose="020F0502020204030204" pitchFamily="34" charset="0"/>
              </a:rPr>
              <a:t>3. Trouver des solutions</a:t>
            </a:r>
          </a:p>
        </p:txBody>
      </p:sp>
      <p:sp>
        <p:nvSpPr>
          <p:cNvPr id="67593" name="Text Box 7"/>
          <p:cNvSpPr txBox="1">
            <a:spLocks noChangeArrowheads="1"/>
          </p:cNvSpPr>
          <p:nvPr/>
        </p:nvSpPr>
        <p:spPr bwMode="auto">
          <a:xfrm>
            <a:off x="296863" y="3597275"/>
            <a:ext cx="2670175" cy="376238"/>
          </a:xfrm>
          <a:prstGeom prst="rect">
            <a:avLst/>
          </a:prstGeom>
          <a:solidFill>
            <a:schemeClr val="bg1"/>
          </a:solidFill>
          <a:ln w="9525">
            <a:solidFill>
              <a:schemeClr val="bg2"/>
            </a:solidFill>
            <a:miter lim="800000"/>
            <a:headEnd/>
            <a:tailEnd/>
          </a:ln>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dirty="0">
                <a:solidFill>
                  <a:schemeClr val="bg2"/>
                </a:solidFill>
                <a:latin typeface="Calibri" panose="020F0502020204030204" pitchFamily="34" charset="0"/>
              </a:rPr>
              <a:t>4. Décider</a:t>
            </a:r>
          </a:p>
        </p:txBody>
      </p:sp>
      <p:sp>
        <p:nvSpPr>
          <p:cNvPr id="67594" name="Text Box 8"/>
          <p:cNvSpPr txBox="1">
            <a:spLocks noChangeArrowheads="1"/>
          </p:cNvSpPr>
          <p:nvPr/>
        </p:nvSpPr>
        <p:spPr bwMode="auto">
          <a:xfrm>
            <a:off x="296863" y="4410075"/>
            <a:ext cx="2670175" cy="376238"/>
          </a:xfrm>
          <a:prstGeom prst="rect">
            <a:avLst/>
          </a:prstGeom>
          <a:solidFill>
            <a:srgbClr val="FFFF66"/>
          </a:solidFill>
          <a:ln w="9525">
            <a:solidFill>
              <a:srgbClr val="5F5F5F"/>
            </a:solidFill>
            <a:miter lim="800000"/>
            <a:headEnd/>
            <a:tailEnd/>
          </a:ln>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dirty="0">
                <a:latin typeface="Calibri" panose="020F0502020204030204" pitchFamily="34" charset="0"/>
              </a:rPr>
              <a:t>5. Mettre en œuvre</a:t>
            </a:r>
          </a:p>
        </p:txBody>
      </p:sp>
      <p:grpSp>
        <p:nvGrpSpPr>
          <p:cNvPr id="2" name="Group 9"/>
          <p:cNvGrpSpPr>
            <a:grpSpLocks/>
          </p:cNvGrpSpPr>
          <p:nvPr/>
        </p:nvGrpSpPr>
        <p:grpSpPr bwMode="auto">
          <a:xfrm>
            <a:off x="3898900" y="2189163"/>
            <a:ext cx="4922838" cy="1235075"/>
            <a:chOff x="2456" y="1379"/>
            <a:chExt cx="3101" cy="778"/>
          </a:xfrm>
        </p:grpSpPr>
        <p:grpSp>
          <p:nvGrpSpPr>
            <p:cNvPr id="67643" name="Group 10"/>
            <p:cNvGrpSpPr>
              <a:grpSpLocks/>
            </p:cNvGrpSpPr>
            <p:nvPr/>
          </p:nvGrpSpPr>
          <p:grpSpPr bwMode="auto">
            <a:xfrm>
              <a:off x="2456" y="1379"/>
              <a:ext cx="1163" cy="561"/>
              <a:chOff x="2456" y="1379"/>
              <a:chExt cx="1163" cy="561"/>
            </a:xfrm>
          </p:grpSpPr>
          <p:sp>
            <p:nvSpPr>
              <p:cNvPr id="67645" name="Rectangle 11"/>
              <p:cNvSpPr>
                <a:spLocks noChangeArrowheads="1"/>
              </p:cNvSpPr>
              <p:nvPr/>
            </p:nvSpPr>
            <p:spPr bwMode="auto">
              <a:xfrm>
                <a:off x="2456" y="1379"/>
                <a:ext cx="1163" cy="561"/>
              </a:xfrm>
              <a:prstGeom prst="rect">
                <a:avLst/>
              </a:prstGeom>
              <a:solidFill>
                <a:schemeClr val="bg1"/>
              </a:solidFill>
              <a:ln w="9525">
                <a:solidFill>
                  <a:schemeClr val="bg2"/>
                </a:solidFill>
                <a:miter lim="800000"/>
                <a:headEnd/>
                <a:tailEnd/>
              </a:ln>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dirty="0">
                  <a:latin typeface="Calibri" panose="020F0502020204030204" pitchFamily="34" charset="0"/>
                </a:endParaRPr>
              </a:p>
            </p:txBody>
          </p:sp>
          <p:sp>
            <p:nvSpPr>
              <p:cNvPr id="67646" name="Line 12"/>
              <p:cNvSpPr>
                <a:spLocks noChangeShapeType="1"/>
              </p:cNvSpPr>
              <p:nvPr/>
            </p:nvSpPr>
            <p:spPr bwMode="auto">
              <a:xfrm>
                <a:off x="2734" y="1383"/>
                <a:ext cx="0" cy="555"/>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fr-FR" dirty="0">
                  <a:latin typeface="Calibri" panose="020F0502020204030204" pitchFamily="34" charset="0"/>
                </a:endParaRPr>
              </a:p>
            </p:txBody>
          </p:sp>
          <p:sp>
            <p:nvSpPr>
              <p:cNvPr id="67647" name="Line 13"/>
              <p:cNvSpPr>
                <a:spLocks noChangeShapeType="1"/>
              </p:cNvSpPr>
              <p:nvPr/>
            </p:nvSpPr>
            <p:spPr bwMode="auto">
              <a:xfrm>
                <a:off x="2910" y="1383"/>
                <a:ext cx="0" cy="555"/>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fr-FR" dirty="0">
                  <a:latin typeface="Calibri" panose="020F0502020204030204" pitchFamily="34" charset="0"/>
                </a:endParaRPr>
              </a:p>
            </p:txBody>
          </p:sp>
          <p:sp>
            <p:nvSpPr>
              <p:cNvPr id="67648" name="Line 14"/>
              <p:cNvSpPr>
                <a:spLocks noChangeShapeType="1"/>
              </p:cNvSpPr>
              <p:nvPr/>
            </p:nvSpPr>
            <p:spPr bwMode="auto">
              <a:xfrm>
                <a:off x="3086" y="1383"/>
                <a:ext cx="0" cy="555"/>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fr-FR" dirty="0">
                  <a:latin typeface="Calibri" panose="020F0502020204030204" pitchFamily="34" charset="0"/>
                </a:endParaRPr>
              </a:p>
            </p:txBody>
          </p:sp>
          <p:sp>
            <p:nvSpPr>
              <p:cNvPr id="67649" name="Line 15"/>
              <p:cNvSpPr>
                <a:spLocks noChangeShapeType="1"/>
              </p:cNvSpPr>
              <p:nvPr/>
            </p:nvSpPr>
            <p:spPr bwMode="auto">
              <a:xfrm>
                <a:off x="3263" y="1383"/>
                <a:ext cx="0" cy="555"/>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fr-FR" dirty="0">
                  <a:latin typeface="Calibri" panose="020F0502020204030204" pitchFamily="34" charset="0"/>
                </a:endParaRPr>
              </a:p>
            </p:txBody>
          </p:sp>
          <p:sp>
            <p:nvSpPr>
              <p:cNvPr id="67650" name="Line 16"/>
              <p:cNvSpPr>
                <a:spLocks noChangeShapeType="1"/>
              </p:cNvSpPr>
              <p:nvPr/>
            </p:nvSpPr>
            <p:spPr bwMode="auto">
              <a:xfrm>
                <a:off x="3439" y="1383"/>
                <a:ext cx="0" cy="555"/>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fr-FR" dirty="0">
                  <a:latin typeface="Calibri" panose="020F0502020204030204" pitchFamily="34" charset="0"/>
                </a:endParaRPr>
              </a:p>
            </p:txBody>
          </p:sp>
          <p:sp>
            <p:nvSpPr>
              <p:cNvPr id="67651" name="Rectangle 17"/>
              <p:cNvSpPr>
                <a:spLocks noChangeArrowheads="1"/>
              </p:cNvSpPr>
              <p:nvPr/>
            </p:nvSpPr>
            <p:spPr bwMode="auto">
              <a:xfrm>
                <a:off x="2456" y="1379"/>
                <a:ext cx="1160" cy="127"/>
              </a:xfrm>
              <a:prstGeom prst="rect">
                <a:avLst/>
              </a:prstGeom>
              <a:solidFill>
                <a:srgbClr val="CC3300"/>
              </a:solidFill>
              <a:ln w="9525">
                <a:solidFill>
                  <a:schemeClr val="bg2"/>
                </a:solidFill>
                <a:miter lim="800000"/>
                <a:headEnd/>
                <a:tailEnd/>
              </a:ln>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300" b="1" dirty="0">
                    <a:solidFill>
                      <a:schemeClr val="bg1"/>
                    </a:solidFill>
                    <a:latin typeface="Calibri" panose="020F0502020204030204" pitchFamily="34" charset="0"/>
                  </a:rPr>
                  <a:t>Plan d'action</a:t>
                </a:r>
                <a:endParaRPr lang="fr-FR" altLang="fr-FR" sz="1300" dirty="0">
                  <a:solidFill>
                    <a:schemeClr val="tx1"/>
                  </a:solidFill>
                  <a:latin typeface="Calibri" panose="020F0502020204030204" pitchFamily="34" charset="0"/>
                </a:endParaRPr>
              </a:p>
            </p:txBody>
          </p:sp>
          <p:sp>
            <p:nvSpPr>
              <p:cNvPr id="67652" name="Line 18"/>
              <p:cNvSpPr>
                <a:spLocks noChangeShapeType="1"/>
              </p:cNvSpPr>
              <p:nvPr/>
            </p:nvSpPr>
            <p:spPr bwMode="auto">
              <a:xfrm>
                <a:off x="2460" y="1579"/>
                <a:ext cx="1154"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fr-FR" dirty="0">
                  <a:latin typeface="Calibri" panose="020F0502020204030204" pitchFamily="34" charset="0"/>
                </a:endParaRPr>
              </a:p>
            </p:txBody>
          </p:sp>
          <p:sp>
            <p:nvSpPr>
              <p:cNvPr id="67653" name="Line 19"/>
              <p:cNvSpPr>
                <a:spLocks noChangeShapeType="1"/>
              </p:cNvSpPr>
              <p:nvPr/>
            </p:nvSpPr>
            <p:spPr bwMode="auto">
              <a:xfrm>
                <a:off x="2460" y="1658"/>
                <a:ext cx="1154"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fr-FR" dirty="0">
                  <a:latin typeface="Calibri" panose="020F0502020204030204" pitchFamily="34" charset="0"/>
                </a:endParaRPr>
              </a:p>
            </p:txBody>
          </p:sp>
          <p:sp>
            <p:nvSpPr>
              <p:cNvPr id="67654" name="Line 20"/>
              <p:cNvSpPr>
                <a:spLocks noChangeShapeType="1"/>
              </p:cNvSpPr>
              <p:nvPr/>
            </p:nvSpPr>
            <p:spPr bwMode="auto">
              <a:xfrm>
                <a:off x="2460" y="1726"/>
                <a:ext cx="1154"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fr-FR" dirty="0">
                  <a:latin typeface="Calibri" panose="020F0502020204030204" pitchFamily="34" charset="0"/>
                </a:endParaRPr>
              </a:p>
            </p:txBody>
          </p:sp>
          <p:sp>
            <p:nvSpPr>
              <p:cNvPr id="67655" name="Line 21"/>
              <p:cNvSpPr>
                <a:spLocks noChangeShapeType="1"/>
              </p:cNvSpPr>
              <p:nvPr/>
            </p:nvSpPr>
            <p:spPr bwMode="auto">
              <a:xfrm>
                <a:off x="2460" y="1794"/>
                <a:ext cx="1154"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fr-FR" dirty="0">
                  <a:latin typeface="Calibri" panose="020F0502020204030204" pitchFamily="34" charset="0"/>
                </a:endParaRPr>
              </a:p>
            </p:txBody>
          </p:sp>
          <p:sp>
            <p:nvSpPr>
              <p:cNvPr id="67656" name="Line 22"/>
              <p:cNvSpPr>
                <a:spLocks noChangeShapeType="1"/>
              </p:cNvSpPr>
              <p:nvPr/>
            </p:nvSpPr>
            <p:spPr bwMode="auto">
              <a:xfrm>
                <a:off x="2460" y="1862"/>
                <a:ext cx="1154"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fr-FR" dirty="0">
                  <a:latin typeface="Calibri" panose="020F0502020204030204" pitchFamily="34" charset="0"/>
                </a:endParaRPr>
              </a:p>
            </p:txBody>
          </p:sp>
        </p:grpSp>
        <p:sp>
          <p:nvSpPr>
            <p:cNvPr id="67644" name="AutoShape 23"/>
            <p:cNvSpPr>
              <a:spLocks/>
            </p:cNvSpPr>
            <p:nvPr/>
          </p:nvSpPr>
          <p:spPr bwMode="auto">
            <a:xfrm>
              <a:off x="3877" y="1579"/>
              <a:ext cx="1680" cy="578"/>
            </a:xfrm>
            <a:prstGeom prst="borderCallout1">
              <a:avLst>
                <a:gd name="adj1" fmla="val 12458"/>
                <a:gd name="adj2" fmla="val -2856"/>
                <a:gd name="adj3" fmla="val 8995"/>
                <a:gd name="adj4" fmla="val -27736"/>
              </a:avLst>
            </a:prstGeom>
            <a:noFill/>
            <a:ln w="9525">
              <a:solidFill>
                <a:schemeClr val="bg2"/>
              </a:solidFill>
              <a:miter lim="800000"/>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pPr algn="l"/>
              <a:r>
                <a:rPr lang="fr-FR" altLang="fr-FR" sz="1400" dirty="0">
                  <a:solidFill>
                    <a:schemeClr val="tx1"/>
                  </a:solidFill>
                  <a:latin typeface="Calibri" panose="020F0502020204030204" pitchFamily="34" charset="0"/>
                </a:rPr>
                <a:t>Liste des actions à réaliser,</a:t>
              </a:r>
              <a:br>
                <a:rPr lang="fr-FR" altLang="fr-FR" sz="1400" dirty="0">
                  <a:solidFill>
                    <a:schemeClr val="tx1"/>
                  </a:solidFill>
                  <a:latin typeface="Calibri" panose="020F0502020204030204" pitchFamily="34" charset="0"/>
                </a:rPr>
              </a:br>
              <a:r>
                <a:rPr lang="fr-FR" altLang="fr-FR" sz="1400" dirty="0">
                  <a:solidFill>
                    <a:schemeClr val="tx1"/>
                  </a:solidFill>
                  <a:latin typeface="Calibri" panose="020F0502020204030204" pitchFamily="34" charset="0"/>
                </a:rPr>
                <a:t>nom des responsables,</a:t>
              </a:r>
            </a:p>
            <a:p>
              <a:pPr algn="l"/>
              <a:r>
                <a:rPr lang="fr-FR" altLang="fr-FR" sz="1400" dirty="0">
                  <a:solidFill>
                    <a:schemeClr val="tx1"/>
                  </a:solidFill>
                  <a:latin typeface="Calibri" panose="020F0502020204030204" pitchFamily="34" charset="0"/>
                </a:rPr>
                <a:t>planning et suivi de réalisation. </a:t>
              </a:r>
              <a:endParaRPr lang="fr-FR" altLang="fr-FR" sz="1600" dirty="0">
                <a:latin typeface="Calibri" panose="020F0502020204030204" pitchFamily="34" charset="0"/>
              </a:endParaRPr>
            </a:p>
          </p:txBody>
        </p:sp>
      </p:grpSp>
      <p:grpSp>
        <p:nvGrpSpPr>
          <p:cNvPr id="4" name="Group 24"/>
          <p:cNvGrpSpPr>
            <a:grpSpLocks/>
          </p:cNvGrpSpPr>
          <p:nvPr/>
        </p:nvGrpSpPr>
        <p:grpSpPr bwMode="auto">
          <a:xfrm>
            <a:off x="3878263" y="3556000"/>
            <a:ext cx="5032375" cy="1481138"/>
            <a:chOff x="2443" y="2240"/>
            <a:chExt cx="3170" cy="933"/>
          </a:xfrm>
        </p:grpSpPr>
        <p:sp>
          <p:nvSpPr>
            <p:cNvPr id="67614" name="AutoShape 25"/>
            <p:cNvSpPr>
              <a:spLocks/>
            </p:cNvSpPr>
            <p:nvPr/>
          </p:nvSpPr>
          <p:spPr bwMode="auto">
            <a:xfrm>
              <a:off x="3885" y="2555"/>
              <a:ext cx="1728" cy="618"/>
            </a:xfrm>
            <a:prstGeom prst="borderCallout1">
              <a:avLst>
                <a:gd name="adj1" fmla="val 11653"/>
                <a:gd name="adj2" fmla="val -2778"/>
                <a:gd name="adj3" fmla="val 8412"/>
                <a:gd name="adj4" fmla="val -22801"/>
              </a:avLst>
            </a:prstGeom>
            <a:noFill/>
            <a:ln w="9525">
              <a:solidFill>
                <a:schemeClr val="bg2"/>
              </a:solidFill>
              <a:miter lim="800000"/>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pPr algn="l"/>
              <a:r>
                <a:rPr lang="fr-FR" altLang="fr-FR" sz="1400" dirty="0">
                  <a:solidFill>
                    <a:schemeClr val="tx1"/>
                  </a:solidFill>
                  <a:latin typeface="Calibri" panose="020F0502020204030204" pitchFamily="34" charset="0"/>
                </a:rPr>
                <a:t>Courbe des problèmes posés (1)</a:t>
              </a:r>
              <a:br>
                <a:rPr lang="fr-FR" altLang="fr-FR" sz="1400" dirty="0">
                  <a:solidFill>
                    <a:schemeClr val="tx1"/>
                  </a:solidFill>
                  <a:latin typeface="Calibri" panose="020F0502020204030204" pitchFamily="34" charset="0"/>
                </a:rPr>
              </a:br>
              <a:r>
                <a:rPr lang="fr-FR" altLang="fr-FR" sz="1400" dirty="0">
                  <a:solidFill>
                    <a:schemeClr val="tx1"/>
                  </a:solidFill>
                  <a:latin typeface="Calibri" panose="020F0502020204030204" pitchFamily="34" charset="0"/>
                </a:rPr>
                <a:t>Courbe des problèmes traités (2).</a:t>
              </a:r>
            </a:p>
            <a:p>
              <a:pPr algn="l"/>
              <a:r>
                <a:rPr lang="fr-FR" altLang="fr-FR" sz="1400" dirty="0">
                  <a:solidFill>
                    <a:schemeClr val="tx1"/>
                  </a:solidFill>
                  <a:latin typeface="Calibri" panose="020F0502020204030204" pitchFamily="34" charset="0"/>
                </a:rPr>
                <a:t>Problèmes en attente (a)</a:t>
              </a:r>
            </a:p>
            <a:p>
              <a:pPr algn="l"/>
              <a:r>
                <a:rPr lang="fr-FR" altLang="fr-FR" sz="1400" dirty="0">
                  <a:solidFill>
                    <a:schemeClr val="tx1"/>
                  </a:solidFill>
                  <a:latin typeface="Calibri" panose="020F0502020204030204" pitchFamily="34" charset="0"/>
                </a:rPr>
                <a:t>Délai de traitement (b) </a:t>
              </a:r>
              <a:endParaRPr lang="fr-FR" altLang="fr-FR" sz="1600" dirty="0">
                <a:latin typeface="Calibri" panose="020F0502020204030204" pitchFamily="34" charset="0"/>
              </a:endParaRPr>
            </a:p>
          </p:txBody>
        </p:sp>
        <p:grpSp>
          <p:nvGrpSpPr>
            <p:cNvPr id="67615" name="Group 26"/>
            <p:cNvGrpSpPr>
              <a:grpSpLocks/>
            </p:cNvGrpSpPr>
            <p:nvPr/>
          </p:nvGrpSpPr>
          <p:grpSpPr bwMode="auto">
            <a:xfrm>
              <a:off x="2443" y="2240"/>
              <a:ext cx="1172" cy="901"/>
              <a:chOff x="2443" y="2240"/>
              <a:chExt cx="1172" cy="901"/>
            </a:xfrm>
          </p:grpSpPr>
          <p:sp>
            <p:nvSpPr>
              <p:cNvPr id="67616" name="Rectangle 27"/>
              <p:cNvSpPr>
                <a:spLocks noChangeArrowheads="1"/>
              </p:cNvSpPr>
              <p:nvPr/>
            </p:nvSpPr>
            <p:spPr bwMode="auto">
              <a:xfrm>
                <a:off x="2454" y="2241"/>
                <a:ext cx="1161" cy="900"/>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endParaRPr lang="fr-FR" altLang="fr-FR" dirty="0">
                  <a:latin typeface="Calibri" panose="020F0502020204030204" pitchFamily="34" charset="0"/>
                </a:endParaRPr>
              </a:p>
            </p:txBody>
          </p:sp>
          <p:sp>
            <p:nvSpPr>
              <p:cNvPr id="67617" name="Rectangle 28"/>
              <p:cNvSpPr>
                <a:spLocks noChangeArrowheads="1"/>
              </p:cNvSpPr>
              <p:nvPr/>
            </p:nvSpPr>
            <p:spPr bwMode="auto">
              <a:xfrm>
                <a:off x="2453" y="2240"/>
                <a:ext cx="1157" cy="223"/>
              </a:xfrm>
              <a:prstGeom prst="rect">
                <a:avLst/>
              </a:prstGeom>
              <a:solidFill>
                <a:srgbClr val="CC3300"/>
              </a:solidFill>
              <a:ln w="9525">
                <a:solidFill>
                  <a:schemeClr val="bg2"/>
                </a:solidFill>
                <a:miter lim="800000"/>
                <a:headEnd/>
                <a:tailEnd/>
              </a:ln>
            </p:spPr>
            <p:txBody>
              <a:bodyPr wrap="none"/>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pPr>
                  <a:lnSpc>
                    <a:spcPct val="80000"/>
                  </a:lnSpc>
                </a:pPr>
                <a:r>
                  <a:rPr lang="fr-FR" altLang="fr-FR" sz="1300" b="1" dirty="0">
                    <a:solidFill>
                      <a:schemeClr val="bg1"/>
                    </a:solidFill>
                    <a:latin typeface="Calibri" panose="020F0502020204030204" pitchFamily="34" charset="0"/>
                  </a:rPr>
                  <a:t>Suivi des problèmes</a:t>
                </a:r>
              </a:p>
              <a:p>
                <a:pPr>
                  <a:lnSpc>
                    <a:spcPct val="80000"/>
                  </a:lnSpc>
                </a:pPr>
                <a:r>
                  <a:rPr lang="fr-FR" altLang="fr-FR" sz="1300" b="1" dirty="0">
                    <a:solidFill>
                      <a:schemeClr val="bg1"/>
                    </a:solidFill>
                    <a:latin typeface="Calibri" panose="020F0502020204030204" pitchFamily="34" charset="0"/>
                  </a:rPr>
                  <a:t>en-cours</a:t>
                </a:r>
                <a:endParaRPr lang="fr-FR" altLang="fr-FR" sz="1300" dirty="0">
                  <a:solidFill>
                    <a:schemeClr val="tx1"/>
                  </a:solidFill>
                  <a:latin typeface="Calibri" panose="020F0502020204030204" pitchFamily="34" charset="0"/>
                </a:endParaRPr>
              </a:p>
            </p:txBody>
          </p:sp>
          <p:sp>
            <p:nvSpPr>
              <p:cNvPr id="67618" name="Line 29"/>
              <p:cNvSpPr>
                <a:spLocks noChangeShapeType="1"/>
              </p:cNvSpPr>
              <p:nvPr/>
            </p:nvSpPr>
            <p:spPr bwMode="auto">
              <a:xfrm rot="-5400000">
                <a:off x="2284" y="2839"/>
                <a:ext cx="503" cy="0"/>
              </a:xfrm>
              <a:prstGeom prst="line">
                <a:avLst/>
              </a:prstGeom>
              <a:noFill/>
              <a:ln w="9525">
                <a:solidFill>
                  <a:schemeClr val="bg2"/>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fr-FR" dirty="0">
                  <a:latin typeface="Calibri" panose="020F0502020204030204" pitchFamily="34" charset="0"/>
                </a:endParaRPr>
              </a:p>
            </p:txBody>
          </p:sp>
          <p:sp>
            <p:nvSpPr>
              <p:cNvPr id="67619" name="Line 30"/>
              <p:cNvSpPr>
                <a:spLocks noChangeShapeType="1"/>
              </p:cNvSpPr>
              <p:nvPr/>
            </p:nvSpPr>
            <p:spPr bwMode="auto">
              <a:xfrm>
                <a:off x="2543" y="3090"/>
                <a:ext cx="979" cy="0"/>
              </a:xfrm>
              <a:prstGeom prst="line">
                <a:avLst/>
              </a:prstGeom>
              <a:noFill/>
              <a:ln w="9525">
                <a:solidFill>
                  <a:schemeClr val="bg2"/>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fr-FR" dirty="0">
                  <a:latin typeface="Calibri" panose="020F0502020204030204" pitchFamily="34" charset="0"/>
                </a:endParaRPr>
              </a:p>
            </p:txBody>
          </p:sp>
          <p:sp>
            <p:nvSpPr>
              <p:cNvPr id="67620" name="Line 31"/>
              <p:cNvSpPr>
                <a:spLocks noChangeShapeType="1"/>
              </p:cNvSpPr>
              <p:nvPr/>
            </p:nvSpPr>
            <p:spPr bwMode="auto">
              <a:xfrm flipV="1">
                <a:off x="2536" y="2942"/>
                <a:ext cx="162" cy="34"/>
              </a:xfrm>
              <a:prstGeom prst="line">
                <a:avLst/>
              </a:prstGeom>
              <a:noFill/>
              <a:ln w="9525">
                <a:solidFill>
                  <a:srgbClr val="FF6600"/>
                </a:solidFill>
                <a:round/>
                <a:headEnd/>
                <a:tailEnd/>
              </a:ln>
              <a:extLst>
                <a:ext uri="{909E8E84-426E-40DD-AFC4-6F175D3DCCD1}">
                  <a14:hiddenFill xmlns:a14="http://schemas.microsoft.com/office/drawing/2010/main">
                    <a:noFill/>
                  </a14:hiddenFill>
                </a:ext>
              </a:extLst>
            </p:spPr>
            <p:txBody>
              <a:bodyPr wrap="none" anchor="ctr"/>
              <a:lstStyle/>
              <a:p>
                <a:endParaRPr lang="fr-FR" dirty="0">
                  <a:latin typeface="Calibri" panose="020F0502020204030204" pitchFamily="34" charset="0"/>
                </a:endParaRPr>
              </a:p>
            </p:txBody>
          </p:sp>
          <p:sp>
            <p:nvSpPr>
              <p:cNvPr id="67621" name="Line 32"/>
              <p:cNvSpPr>
                <a:spLocks noChangeShapeType="1"/>
              </p:cNvSpPr>
              <p:nvPr/>
            </p:nvSpPr>
            <p:spPr bwMode="auto">
              <a:xfrm flipV="1">
                <a:off x="2698" y="2888"/>
                <a:ext cx="108" cy="54"/>
              </a:xfrm>
              <a:prstGeom prst="line">
                <a:avLst/>
              </a:prstGeom>
              <a:noFill/>
              <a:ln w="9525">
                <a:solidFill>
                  <a:srgbClr val="FF6600"/>
                </a:solidFill>
                <a:round/>
                <a:headEnd/>
                <a:tailEnd/>
              </a:ln>
              <a:extLst>
                <a:ext uri="{909E8E84-426E-40DD-AFC4-6F175D3DCCD1}">
                  <a14:hiddenFill xmlns:a14="http://schemas.microsoft.com/office/drawing/2010/main">
                    <a:noFill/>
                  </a14:hiddenFill>
                </a:ext>
              </a:extLst>
            </p:spPr>
            <p:txBody>
              <a:bodyPr wrap="none" anchor="ctr"/>
              <a:lstStyle/>
              <a:p>
                <a:endParaRPr lang="fr-FR" dirty="0">
                  <a:latin typeface="Calibri" panose="020F0502020204030204" pitchFamily="34" charset="0"/>
                </a:endParaRPr>
              </a:p>
            </p:txBody>
          </p:sp>
          <p:sp>
            <p:nvSpPr>
              <p:cNvPr id="67622" name="Line 33"/>
              <p:cNvSpPr>
                <a:spLocks noChangeShapeType="1"/>
              </p:cNvSpPr>
              <p:nvPr/>
            </p:nvSpPr>
            <p:spPr bwMode="auto">
              <a:xfrm flipV="1">
                <a:off x="2809" y="2820"/>
                <a:ext cx="99" cy="68"/>
              </a:xfrm>
              <a:prstGeom prst="line">
                <a:avLst/>
              </a:prstGeom>
              <a:noFill/>
              <a:ln w="9525">
                <a:solidFill>
                  <a:srgbClr val="FF6600"/>
                </a:solidFill>
                <a:round/>
                <a:headEnd/>
                <a:tailEnd/>
              </a:ln>
              <a:extLst>
                <a:ext uri="{909E8E84-426E-40DD-AFC4-6F175D3DCCD1}">
                  <a14:hiddenFill xmlns:a14="http://schemas.microsoft.com/office/drawing/2010/main">
                    <a:noFill/>
                  </a14:hiddenFill>
                </a:ext>
              </a:extLst>
            </p:spPr>
            <p:txBody>
              <a:bodyPr wrap="none" anchor="ctr"/>
              <a:lstStyle/>
              <a:p>
                <a:endParaRPr lang="fr-FR" dirty="0">
                  <a:latin typeface="Calibri" panose="020F0502020204030204" pitchFamily="34" charset="0"/>
                </a:endParaRPr>
              </a:p>
            </p:txBody>
          </p:sp>
          <p:sp>
            <p:nvSpPr>
              <p:cNvPr id="67623" name="Line 34"/>
              <p:cNvSpPr>
                <a:spLocks noChangeShapeType="1"/>
              </p:cNvSpPr>
              <p:nvPr/>
            </p:nvSpPr>
            <p:spPr bwMode="auto">
              <a:xfrm flipV="1">
                <a:off x="2908" y="2766"/>
                <a:ext cx="134" cy="54"/>
              </a:xfrm>
              <a:prstGeom prst="line">
                <a:avLst/>
              </a:prstGeom>
              <a:noFill/>
              <a:ln w="9525">
                <a:solidFill>
                  <a:srgbClr val="FF6600"/>
                </a:solidFill>
                <a:round/>
                <a:headEnd/>
                <a:tailEnd/>
              </a:ln>
              <a:extLst>
                <a:ext uri="{909E8E84-426E-40DD-AFC4-6F175D3DCCD1}">
                  <a14:hiddenFill xmlns:a14="http://schemas.microsoft.com/office/drawing/2010/main">
                    <a:noFill/>
                  </a14:hiddenFill>
                </a:ext>
              </a:extLst>
            </p:spPr>
            <p:txBody>
              <a:bodyPr wrap="none" anchor="ctr"/>
              <a:lstStyle/>
              <a:p>
                <a:endParaRPr lang="fr-FR" dirty="0">
                  <a:latin typeface="Calibri" panose="020F0502020204030204" pitchFamily="34" charset="0"/>
                </a:endParaRPr>
              </a:p>
            </p:txBody>
          </p:sp>
          <p:sp>
            <p:nvSpPr>
              <p:cNvPr id="67624" name="Line 35"/>
              <p:cNvSpPr>
                <a:spLocks noChangeShapeType="1"/>
              </p:cNvSpPr>
              <p:nvPr/>
            </p:nvSpPr>
            <p:spPr bwMode="auto">
              <a:xfrm flipV="1">
                <a:off x="3047" y="2706"/>
                <a:ext cx="131" cy="60"/>
              </a:xfrm>
              <a:prstGeom prst="line">
                <a:avLst/>
              </a:prstGeom>
              <a:noFill/>
              <a:ln w="9525">
                <a:solidFill>
                  <a:srgbClr val="FF6600"/>
                </a:solidFill>
                <a:round/>
                <a:headEnd/>
                <a:tailEnd/>
              </a:ln>
              <a:extLst>
                <a:ext uri="{909E8E84-426E-40DD-AFC4-6F175D3DCCD1}">
                  <a14:hiddenFill xmlns:a14="http://schemas.microsoft.com/office/drawing/2010/main">
                    <a:noFill/>
                  </a14:hiddenFill>
                </a:ext>
              </a:extLst>
            </p:spPr>
            <p:txBody>
              <a:bodyPr wrap="none" anchor="ctr"/>
              <a:lstStyle/>
              <a:p>
                <a:endParaRPr lang="fr-FR" dirty="0">
                  <a:latin typeface="Calibri" panose="020F0502020204030204" pitchFamily="34" charset="0"/>
                </a:endParaRPr>
              </a:p>
            </p:txBody>
          </p:sp>
          <p:sp>
            <p:nvSpPr>
              <p:cNvPr id="67625" name="Line 36"/>
              <p:cNvSpPr>
                <a:spLocks noChangeShapeType="1"/>
              </p:cNvSpPr>
              <p:nvPr/>
            </p:nvSpPr>
            <p:spPr bwMode="auto">
              <a:xfrm flipV="1">
                <a:off x="3181" y="2648"/>
                <a:ext cx="60" cy="58"/>
              </a:xfrm>
              <a:prstGeom prst="line">
                <a:avLst/>
              </a:prstGeom>
              <a:noFill/>
              <a:ln w="9525">
                <a:solidFill>
                  <a:srgbClr val="FF6600"/>
                </a:solidFill>
                <a:round/>
                <a:headEnd/>
                <a:tailEnd/>
              </a:ln>
              <a:extLst>
                <a:ext uri="{909E8E84-426E-40DD-AFC4-6F175D3DCCD1}">
                  <a14:hiddenFill xmlns:a14="http://schemas.microsoft.com/office/drawing/2010/main">
                    <a:noFill/>
                  </a14:hiddenFill>
                </a:ext>
              </a:extLst>
            </p:spPr>
            <p:txBody>
              <a:bodyPr wrap="none" anchor="ctr"/>
              <a:lstStyle/>
              <a:p>
                <a:endParaRPr lang="fr-FR" dirty="0">
                  <a:latin typeface="Calibri" panose="020F0502020204030204" pitchFamily="34" charset="0"/>
                </a:endParaRPr>
              </a:p>
            </p:txBody>
          </p:sp>
          <p:sp>
            <p:nvSpPr>
              <p:cNvPr id="67626" name="Line 37"/>
              <p:cNvSpPr>
                <a:spLocks noChangeShapeType="1"/>
              </p:cNvSpPr>
              <p:nvPr/>
            </p:nvSpPr>
            <p:spPr bwMode="auto">
              <a:xfrm flipV="1">
                <a:off x="3248" y="2618"/>
                <a:ext cx="124" cy="28"/>
              </a:xfrm>
              <a:prstGeom prst="line">
                <a:avLst/>
              </a:prstGeom>
              <a:noFill/>
              <a:ln w="9525">
                <a:solidFill>
                  <a:srgbClr val="FF6600"/>
                </a:solidFill>
                <a:round/>
                <a:headEnd/>
                <a:tailEnd/>
              </a:ln>
              <a:extLst>
                <a:ext uri="{909E8E84-426E-40DD-AFC4-6F175D3DCCD1}">
                  <a14:hiddenFill xmlns:a14="http://schemas.microsoft.com/office/drawing/2010/main">
                    <a:noFill/>
                  </a14:hiddenFill>
                </a:ext>
              </a:extLst>
            </p:spPr>
            <p:txBody>
              <a:bodyPr wrap="none" anchor="ctr"/>
              <a:lstStyle/>
              <a:p>
                <a:endParaRPr lang="fr-FR" dirty="0">
                  <a:latin typeface="Calibri" panose="020F0502020204030204" pitchFamily="34" charset="0"/>
                </a:endParaRPr>
              </a:p>
            </p:txBody>
          </p:sp>
          <p:sp>
            <p:nvSpPr>
              <p:cNvPr id="67627" name="Line 38"/>
              <p:cNvSpPr>
                <a:spLocks noChangeShapeType="1"/>
              </p:cNvSpPr>
              <p:nvPr/>
            </p:nvSpPr>
            <p:spPr bwMode="auto">
              <a:xfrm flipV="1">
                <a:off x="2541" y="3033"/>
                <a:ext cx="199" cy="54"/>
              </a:xfrm>
              <a:prstGeom prst="line">
                <a:avLst/>
              </a:prstGeom>
              <a:noFill/>
              <a:ln w="9525">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fr-FR" dirty="0">
                  <a:latin typeface="Calibri" panose="020F0502020204030204" pitchFamily="34" charset="0"/>
                </a:endParaRPr>
              </a:p>
            </p:txBody>
          </p:sp>
          <p:sp>
            <p:nvSpPr>
              <p:cNvPr id="67628" name="Line 39"/>
              <p:cNvSpPr>
                <a:spLocks noChangeShapeType="1"/>
              </p:cNvSpPr>
              <p:nvPr/>
            </p:nvSpPr>
            <p:spPr bwMode="auto">
              <a:xfrm flipV="1">
                <a:off x="2742" y="3006"/>
                <a:ext cx="119" cy="26"/>
              </a:xfrm>
              <a:prstGeom prst="line">
                <a:avLst/>
              </a:prstGeom>
              <a:noFill/>
              <a:ln w="9525">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fr-FR" dirty="0">
                  <a:latin typeface="Calibri" panose="020F0502020204030204" pitchFamily="34" charset="0"/>
                </a:endParaRPr>
              </a:p>
            </p:txBody>
          </p:sp>
          <p:sp>
            <p:nvSpPr>
              <p:cNvPr id="67629" name="Line 40"/>
              <p:cNvSpPr>
                <a:spLocks noChangeShapeType="1"/>
              </p:cNvSpPr>
              <p:nvPr/>
            </p:nvSpPr>
            <p:spPr bwMode="auto">
              <a:xfrm flipV="1">
                <a:off x="2864" y="2940"/>
                <a:ext cx="126" cy="64"/>
              </a:xfrm>
              <a:prstGeom prst="line">
                <a:avLst/>
              </a:prstGeom>
              <a:noFill/>
              <a:ln w="9525">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fr-FR" dirty="0">
                  <a:latin typeface="Calibri" panose="020F0502020204030204" pitchFamily="34" charset="0"/>
                </a:endParaRPr>
              </a:p>
            </p:txBody>
          </p:sp>
          <p:sp>
            <p:nvSpPr>
              <p:cNvPr id="67630" name="Line 41"/>
              <p:cNvSpPr>
                <a:spLocks noChangeShapeType="1"/>
              </p:cNvSpPr>
              <p:nvPr/>
            </p:nvSpPr>
            <p:spPr bwMode="auto">
              <a:xfrm flipV="1">
                <a:off x="2990" y="2878"/>
                <a:ext cx="67" cy="62"/>
              </a:xfrm>
              <a:prstGeom prst="line">
                <a:avLst/>
              </a:prstGeom>
              <a:noFill/>
              <a:ln w="9525">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fr-FR" dirty="0">
                  <a:latin typeface="Calibri" panose="020F0502020204030204" pitchFamily="34" charset="0"/>
                </a:endParaRPr>
              </a:p>
            </p:txBody>
          </p:sp>
          <p:sp>
            <p:nvSpPr>
              <p:cNvPr id="67631" name="Line 42"/>
              <p:cNvSpPr>
                <a:spLocks noChangeShapeType="1"/>
              </p:cNvSpPr>
              <p:nvPr/>
            </p:nvSpPr>
            <p:spPr bwMode="auto">
              <a:xfrm flipV="1">
                <a:off x="3060" y="2841"/>
                <a:ext cx="63" cy="34"/>
              </a:xfrm>
              <a:prstGeom prst="line">
                <a:avLst/>
              </a:prstGeom>
              <a:noFill/>
              <a:ln w="9525">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fr-FR" dirty="0">
                  <a:latin typeface="Calibri" panose="020F0502020204030204" pitchFamily="34" charset="0"/>
                </a:endParaRPr>
              </a:p>
            </p:txBody>
          </p:sp>
          <p:sp>
            <p:nvSpPr>
              <p:cNvPr id="67632" name="Line 43"/>
              <p:cNvSpPr>
                <a:spLocks noChangeShapeType="1"/>
              </p:cNvSpPr>
              <p:nvPr/>
            </p:nvSpPr>
            <p:spPr bwMode="auto">
              <a:xfrm flipV="1">
                <a:off x="3125" y="2810"/>
                <a:ext cx="102" cy="31"/>
              </a:xfrm>
              <a:prstGeom prst="line">
                <a:avLst/>
              </a:prstGeom>
              <a:noFill/>
              <a:ln w="9525">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fr-FR" dirty="0">
                  <a:latin typeface="Calibri" panose="020F0502020204030204" pitchFamily="34" charset="0"/>
                </a:endParaRPr>
              </a:p>
            </p:txBody>
          </p:sp>
          <p:sp>
            <p:nvSpPr>
              <p:cNvPr id="67633" name="Line 44"/>
              <p:cNvSpPr>
                <a:spLocks noChangeShapeType="1"/>
              </p:cNvSpPr>
              <p:nvPr/>
            </p:nvSpPr>
            <p:spPr bwMode="auto">
              <a:xfrm flipV="1">
                <a:off x="3229" y="2772"/>
                <a:ext cx="106" cy="38"/>
              </a:xfrm>
              <a:prstGeom prst="line">
                <a:avLst/>
              </a:prstGeom>
              <a:noFill/>
              <a:ln w="9525">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fr-FR" dirty="0">
                  <a:latin typeface="Calibri" panose="020F0502020204030204" pitchFamily="34" charset="0"/>
                </a:endParaRPr>
              </a:p>
            </p:txBody>
          </p:sp>
          <p:sp>
            <p:nvSpPr>
              <p:cNvPr id="67634" name="Line 45"/>
              <p:cNvSpPr>
                <a:spLocks noChangeShapeType="1"/>
              </p:cNvSpPr>
              <p:nvPr/>
            </p:nvSpPr>
            <p:spPr bwMode="auto">
              <a:xfrm flipV="1">
                <a:off x="3335" y="2744"/>
                <a:ext cx="46" cy="27"/>
              </a:xfrm>
              <a:prstGeom prst="line">
                <a:avLst/>
              </a:prstGeom>
              <a:noFill/>
              <a:ln w="9525">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fr-FR" dirty="0">
                  <a:latin typeface="Calibri" panose="020F0502020204030204" pitchFamily="34" charset="0"/>
                </a:endParaRPr>
              </a:p>
            </p:txBody>
          </p:sp>
          <p:sp>
            <p:nvSpPr>
              <p:cNvPr id="67635" name="Line 46"/>
              <p:cNvSpPr>
                <a:spLocks noChangeShapeType="1"/>
              </p:cNvSpPr>
              <p:nvPr/>
            </p:nvSpPr>
            <p:spPr bwMode="auto">
              <a:xfrm flipV="1">
                <a:off x="2987" y="2796"/>
                <a:ext cx="0" cy="132"/>
              </a:xfrm>
              <a:prstGeom prst="line">
                <a:avLst/>
              </a:prstGeom>
              <a:noFill/>
              <a:ln w="19050">
                <a:solidFill>
                  <a:srgbClr val="FF0000"/>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fr-FR" dirty="0">
                  <a:latin typeface="Calibri" panose="020F0502020204030204" pitchFamily="34" charset="0"/>
                </a:endParaRPr>
              </a:p>
            </p:txBody>
          </p:sp>
          <p:sp>
            <p:nvSpPr>
              <p:cNvPr id="67636" name="Line 47"/>
              <p:cNvSpPr>
                <a:spLocks noChangeShapeType="1"/>
              </p:cNvSpPr>
              <p:nvPr/>
            </p:nvSpPr>
            <p:spPr bwMode="auto">
              <a:xfrm>
                <a:off x="3005" y="2796"/>
                <a:ext cx="254" cy="0"/>
              </a:xfrm>
              <a:prstGeom prst="line">
                <a:avLst/>
              </a:prstGeom>
              <a:noFill/>
              <a:ln w="19050">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fr-FR" dirty="0">
                  <a:latin typeface="Calibri" panose="020F0502020204030204" pitchFamily="34" charset="0"/>
                </a:endParaRPr>
              </a:p>
            </p:txBody>
          </p:sp>
          <p:sp>
            <p:nvSpPr>
              <p:cNvPr id="67637" name="Text Box 48"/>
              <p:cNvSpPr txBox="1">
                <a:spLocks noChangeArrowheads="1"/>
              </p:cNvSpPr>
              <p:nvPr/>
            </p:nvSpPr>
            <p:spPr bwMode="auto">
              <a:xfrm>
                <a:off x="3125" y="2696"/>
                <a:ext cx="160" cy="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pPr>
                  <a:lnSpc>
                    <a:spcPct val="70000"/>
                  </a:lnSpc>
                </a:pPr>
                <a:r>
                  <a:rPr lang="fr-FR" altLang="fr-FR" sz="1000" b="1" dirty="0">
                    <a:solidFill>
                      <a:schemeClr val="tx2"/>
                    </a:solidFill>
                    <a:latin typeface="Calibri" panose="020F0502020204030204" pitchFamily="34" charset="0"/>
                  </a:rPr>
                  <a:t>b</a:t>
                </a:r>
              </a:p>
            </p:txBody>
          </p:sp>
          <p:sp>
            <p:nvSpPr>
              <p:cNvPr id="67638" name="Text Box 49"/>
              <p:cNvSpPr txBox="1">
                <a:spLocks noChangeArrowheads="1"/>
              </p:cNvSpPr>
              <p:nvPr/>
            </p:nvSpPr>
            <p:spPr bwMode="auto">
              <a:xfrm>
                <a:off x="2861" y="2799"/>
                <a:ext cx="156"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pPr>
                  <a:lnSpc>
                    <a:spcPct val="80000"/>
                  </a:lnSpc>
                </a:pPr>
                <a:r>
                  <a:rPr lang="fr-FR" altLang="fr-FR" sz="1000" b="1" dirty="0">
                    <a:solidFill>
                      <a:srgbClr val="FF0000"/>
                    </a:solidFill>
                    <a:latin typeface="Calibri" panose="020F0502020204030204" pitchFamily="34" charset="0"/>
                  </a:rPr>
                  <a:t>a</a:t>
                </a:r>
              </a:p>
            </p:txBody>
          </p:sp>
          <p:sp>
            <p:nvSpPr>
              <p:cNvPr id="67639" name="Text Box 50"/>
              <p:cNvSpPr txBox="1">
                <a:spLocks noChangeArrowheads="1"/>
              </p:cNvSpPr>
              <p:nvPr/>
            </p:nvSpPr>
            <p:spPr bwMode="auto">
              <a:xfrm>
                <a:off x="3292" y="2499"/>
                <a:ext cx="158"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pPr>
                  <a:lnSpc>
                    <a:spcPct val="80000"/>
                  </a:lnSpc>
                </a:pPr>
                <a:r>
                  <a:rPr lang="fr-FR" altLang="fr-FR" sz="1000" b="1" dirty="0">
                    <a:solidFill>
                      <a:srgbClr val="FF6600"/>
                    </a:solidFill>
                    <a:latin typeface="Calibri" panose="020F0502020204030204" pitchFamily="34" charset="0"/>
                  </a:rPr>
                  <a:t>1</a:t>
                </a:r>
              </a:p>
            </p:txBody>
          </p:sp>
          <p:sp>
            <p:nvSpPr>
              <p:cNvPr id="67640" name="Text Box 51"/>
              <p:cNvSpPr txBox="1">
                <a:spLocks noChangeArrowheads="1"/>
              </p:cNvSpPr>
              <p:nvPr/>
            </p:nvSpPr>
            <p:spPr bwMode="auto">
              <a:xfrm>
                <a:off x="3300" y="2635"/>
                <a:ext cx="158"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pPr>
                  <a:lnSpc>
                    <a:spcPct val="80000"/>
                  </a:lnSpc>
                </a:pPr>
                <a:r>
                  <a:rPr lang="fr-FR" altLang="fr-FR" sz="1000" b="1" dirty="0">
                    <a:latin typeface="Calibri" panose="020F0502020204030204" pitchFamily="34" charset="0"/>
                  </a:rPr>
                  <a:t>2</a:t>
                </a:r>
              </a:p>
            </p:txBody>
          </p:sp>
          <p:sp>
            <p:nvSpPr>
              <p:cNvPr id="67641" name="Text Box 52"/>
              <p:cNvSpPr txBox="1">
                <a:spLocks noChangeArrowheads="1"/>
              </p:cNvSpPr>
              <p:nvPr/>
            </p:nvSpPr>
            <p:spPr bwMode="auto">
              <a:xfrm>
                <a:off x="3293" y="2939"/>
                <a:ext cx="322" cy="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pPr>
                  <a:lnSpc>
                    <a:spcPct val="70000"/>
                  </a:lnSpc>
                </a:pPr>
                <a:r>
                  <a:rPr lang="fr-FR" altLang="fr-FR" sz="1000" dirty="0">
                    <a:solidFill>
                      <a:schemeClr val="tx2"/>
                    </a:solidFill>
                    <a:latin typeface="Calibri" panose="020F0502020204030204" pitchFamily="34" charset="0"/>
                  </a:rPr>
                  <a:t>temps</a:t>
                </a:r>
              </a:p>
            </p:txBody>
          </p:sp>
          <p:sp>
            <p:nvSpPr>
              <p:cNvPr id="67642" name="Text Box 53"/>
              <p:cNvSpPr txBox="1">
                <a:spLocks noChangeArrowheads="1"/>
              </p:cNvSpPr>
              <p:nvPr/>
            </p:nvSpPr>
            <p:spPr bwMode="auto">
              <a:xfrm>
                <a:off x="2443" y="2468"/>
                <a:ext cx="377" cy="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pPr algn="l">
                  <a:lnSpc>
                    <a:spcPct val="70000"/>
                  </a:lnSpc>
                </a:pPr>
                <a:r>
                  <a:rPr lang="fr-FR" altLang="fr-FR" sz="1000" dirty="0">
                    <a:solidFill>
                      <a:schemeClr val="tx2"/>
                    </a:solidFill>
                    <a:latin typeface="Calibri" panose="020F0502020204030204" pitchFamily="34" charset="0"/>
                  </a:rPr>
                  <a:t>nombre</a:t>
                </a:r>
              </a:p>
            </p:txBody>
          </p:sp>
        </p:gr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out)">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ox(out)">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a:xfrm>
            <a:off x="762000" y="2451100"/>
            <a:ext cx="7823200" cy="1333500"/>
          </a:xfrm>
          <a:ln>
            <a:solidFill>
              <a:schemeClr val="bg2"/>
            </a:solidFill>
          </a:ln>
        </p:spPr>
        <p:txBody>
          <a:bodyPr/>
          <a:lstStyle/>
          <a:p>
            <a:r>
              <a:rPr lang="fr-FR" altLang="fr-FR" b="0">
                <a:effectLst/>
              </a:rPr>
              <a:t>12. Capitalisation des connaissances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p:cNvSpPr>
            <a:spLocks noGrp="1" noChangeArrowheads="1"/>
          </p:cNvSpPr>
          <p:nvPr>
            <p:ph type="title"/>
          </p:nvPr>
        </p:nvSpPr>
        <p:spPr>
          <a:xfrm>
            <a:off x="1762125" y="254000"/>
            <a:ext cx="6861175" cy="762000"/>
          </a:xfrm>
        </p:spPr>
        <p:txBody>
          <a:bodyPr/>
          <a:lstStyle/>
          <a:p>
            <a:pPr>
              <a:defRPr/>
            </a:pPr>
            <a:r>
              <a:rPr lang="fr-FR" sz="3000"/>
              <a:t>La capitalisation des connaissances</a:t>
            </a:r>
          </a:p>
        </p:txBody>
      </p:sp>
      <p:sp>
        <p:nvSpPr>
          <p:cNvPr id="68614" name="Rectangle 3"/>
          <p:cNvSpPr>
            <a:spLocks noGrp="1" noChangeArrowheads="1"/>
          </p:cNvSpPr>
          <p:nvPr>
            <p:ph type="body" idx="1"/>
          </p:nvPr>
        </p:nvSpPr>
        <p:spPr>
          <a:xfrm>
            <a:off x="546100" y="2807419"/>
            <a:ext cx="8153400" cy="3717925"/>
          </a:xfrm>
        </p:spPr>
        <p:txBody>
          <a:bodyPr/>
          <a:lstStyle/>
          <a:p>
            <a:r>
              <a:rPr lang="fr-FR" altLang="fr-FR"/>
              <a:t>Objectif</a:t>
            </a:r>
          </a:p>
          <a:p>
            <a:pPr lvl="1"/>
            <a:r>
              <a:rPr lang="fr-FR" altLang="fr-FR" dirty="0"/>
              <a:t>Enregistrer les connaissances acquises pendant le projet de façon à les appliquer à d'autres projets.</a:t>
            </a:r>
          </a:p>
          <a:p>
            <a:r>
              <a:rPr lang="fr-FR" altLang="fr-FR" dirty="0"/>
              <a:t>Modalités</a:t>
            </a:r>
          </a:p>
          <a:p>
            <a:pPr lvl="1"/>
            <a:r>
              <a:rPr lang="fr-FR" altLang="fr-FR" dirty="0"/>
              <a:t>Mettre en place des groupes de travail chargés de formaliser les retours d'expérience (REX).</a:t>
            </a:r>
          </a:p>
          <a:p>
            <a:pPr lvl="1"/>
            <a:r>
              <a:rPr lang="fr-FR" altLang="fr-FR" dirty="0"/>
              <a:t>Construire une base de données pour recueillir les informations tout au long du projet.</a:t>
            </a:r>
          </a:p>
          <a:p>
            <a:pPr lvl="1"/>
            <a:r>
              <a:rPr lang="fr-FR" altLang="fr-FR" dirty="0"/>
              <a:t>Enregistrer les causes de déviation sur les délais ou les coûts.</a:t>
            </a:r>
          </a:p>
          <a:p>
            <a:pPr lvl="1"/>
            <a:r>
              <a:rPr lang="fr-FR" altLang="fr-FR" dirty="0"/>
              <a:t>Enregistrer les actions correctives mises en œuvre.</a:t>
            </a:r>
          </a:p>
          <a:p>
            <a:pPr lvl="1"/>
            <a:r>
              <a:rPr lang="fr-FR" altLang="fr-FR" dirty="0"/>
              <a:t>Noter les idées nouvelles et les progrès méthodologiques.</a:t>
            </a:r>
          </a:p>
        </p:txBody>
      </p:sp>
      <p:pic>
        <p:nvPicPr>
          <p:cNvPr id="68676" name="Picture 68" descr="C:\Users\BertrandS\Desktop\Nouveau dossier\iStock_000030688628_Medium.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67944" y="1124744"/>
            <a:ext cx="3005980" cy="195616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2"/>
          <p:cNvSpPr>
            <a:spLocks noGrp="1" noChangeArrowheads="1"/>
          </p:cNvSpPr>
          <p:nvPr>
            <p:ph type="title"/>
          </p:nvPr>
        </p:nvSpPr>
        <p:spPr>
          <a:xfrm>
            <a:off x="1346200" y="254000"/>
            <a:ext cx="7277100" cy="482600"/>
          </a:xfrm>
        </p:spPr>
        <p:txBody>
          <a:bodyPr/>
          <a:lstStyle/>
          <a:p>
            <a:pPr>
              <a:defRPr/>
            </a:pPr>
            <a:r>
              <a:rPr lang="fr-FR"/>
              <a:t>Le Manuel Projet</a:t>
            </a:r>
          </a:p>
        </p:txBody>
      </p:sp>
      <p:sp>
        <p:nvSpPr>
          <p:cNvPr id="69638" name="Rectangle 3"/>
          <p:cNvSpPr>
            <a:spLocks noChangeArrowheads="1"/>
          </p:cNvSpPr>
          <p:nvPr/>
        </p:nvSpPr>
        <p:spPr bwMode="auto">
          <a:xfrm>
            <a:off x="4438650" y="1914525"/>
            <a:ext cx="4279900" cy="3052763"/>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lIns="54000" rIns="54000" anchor="ctr" anchorCtr="1"/>
          <a:lstStyle>
            <a:lvl1pPr marL="342900" indent="-342900">
              <a:defRPr>
                <a:solidFill>
                  <a:schemeClr val="accent2"/>
                </a:solidFill>
                <a:latin typeface="Arial" charset="0"/>
              </a:defRPr>
            </a:lvl1pPr>
            <a:lvl2pPr marL="19050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pPr lvl="1">
              <a:lnSpc>
                <a:spcPct val="120000"/>
              </a:lnSpc>
            </a:pPr>
            <a:r>
              <a:rPr lang="fr-FR" altLang="fr-FR" sz="1400" b="1" dirty="0">
                <a:latin typeface="Calibri" panose="020F0502020204030204" pitchFamily="34" charset="0"/>
              </a:rPr>
              <a:t>Exemple de plan d'un Manuel Projet</a:t>
            </a:r>
            <a:endParaRPr lang="fr-FR" altLang="fr-FR" sz="1400" b="1" dirty="0">
              <a:solidFill>
                <a:schemeClr val="tx2"/>
              </a:solidFill>
              <a:latin typeface="Calibri" panose="020F0502020204030204" pitchFamily="34" charset="0"/>
            </a:endParaRPr>
          </a:p>
          <a:p>
            <a:pPr lvl="1">
              <a:lnSpc>
                <a:spcPct val="120000"/>
              </a:lnSpc>
            </a:pPr>
            <a:endParaRPr lang="fr-FR" altLang="fr-FR" sz="1400" b="1" dirty="0">
              <a:solidFill>
                <a:schemeClr val="tx2"/>
              </a:solidFill>
              <a:latin typeface="Calibri" panose="020F0502020204030204" pitchFamily="34" charset="0"/>
            </a:endParaRPr>
          </a:p>
          <a:p>
            <a:pPr lvl="1" algn="l">
              <a:lnSpc>
                <a:spcPct val="120000"/>
              </a:lnSpc>
            </a:pPr>
            <a:r>
              <a:rPr lang="fr-FR" altLang="fr-FR" sz="1400" dirty="0">
                <a:solidFill>
                  <a:schemeClr val="tx2"/>
                </a:solidFill>
                <a:latin typeface="Calibri" panose="020F0502020204030204" pitchFamily="34" charset="0"/>
              </a:rPr>
              <a:t>1. Justification du projet</a:t>
            </a:r>
          </a:p>
          <a:p>
            <a:pPr lvl="1" algn="l">
              <a:lnSpc>
                <a:spcPct val="120000"/>
              </a:lnSpc>
            </a:pPr>
            <a:r>
              <a:rPr lang="fr-FR" altLang="fr-FR" sz="1400" dirty="0">
                <a:solidFill>
                  <a:schemeClr val="tx2"/>
                </a:solidFill>
                <a:latin typeface="Calibri" panose="020F0502020204030204" pitchFamily="34" charset="0"/>
              </a:rPr>
              <a:t>2. Processus général de déroulement d'un projet</a:t>
            </a:r>
          </a:p>
          <a:p>
            <a:pPr lvl="1" algn="l">
              <a:lnSpc>
                <a:spcPct val="120000"/>
              </a:lnSpc>
            </a:pPr>
            <a:r>
              <a:rPr lang="fr-FR" altLang="fr-FR" sz="1400" dirty="0">
                <a:solidFill>
                  <a:schemeClr val="tx2"/>
                </a:solidFill>
                <a:latin typeface="Calibri" panose="020F0502020204030204" pitchFamily="34" charset="0"/>
              </a:rPr>
              <a:t>3. Découpage du projet et planification des tâches</a:t>
            </a:r>
          </a:p>
          <a:p>
            <a:pPr lvl="1" algn="l">
              <a:lnSpc>
                <a:spcPct val="120000"/>
              </a:lnSpc>
            </a:pPr>
            <a:r>
              <a:rPr lang="fr-FR" altLang="fr-FR" sz="1400" dirty="0">
                <a:solidFill>
                  <a:schemeClr val="tx2"/>
                </a:solidFill>
                <a:latin typeface="Calibri" panose="020F0502020204030204" pitchFamily="34" charset="0"/>
              </a:rPr>
              <a:t>4. Mise en place et rôle de l'équipe projet</a:t>
            </a:r>
          </a:p>
          <a:p>
            <a:pPr lvl="1" algn="l">
              <a:lnSpc>
                <a:spcPct val="120000"/>
              </a:lnSpc>
            </a:pPr>
            <a:r>
              <a:rPr lang="fr-FR" altLang="fr-FR" sz="1400" dirty="0">
                <a:solidFill>
                  <a:schemeClr val="tx2"/>
                </a:solidFill>
                <a:latin typeface="Calibri" panose="020F0502020204030204" pitchFamily="34" charset="0"/>
              </a:rPr>
              <a:t>5. Rôle des parties prenantes</a:t>
            </a:r>
          </a:p>
          <a:p>
            <a:pPr lvl="1" algn="l">
              <a:lnSpc>
                <a:spcPct val="120000"/>
              </a:lnSpc>
            </a:pPr>
            <a:r>
              <a:rPr lang="fr-FR" altLang="fr-FR" sz="1400" dirty="0">
                <a:solidFill>
                  <a:schemeClr val="tx2"/>
                </a:solidFill>
                <a:latin typeface="Calibri" panose="020F0502020204030204" pitchFamily="34" charset="0"/>
              </a:rPr>
              <a:t>6. Maîtrise des risques</a:t>
            </a:r>
          </a:p>
          <a:p>
            <a:pPr lvl="1" algn="l">
              <a:lnSpc>
                <a:spcPct val="120000"/>
              </a:lnSpc>
            </a:pPr>
            <a:r>
              <a:rPr lang="fr-FR" altLang="fr-FR" sz="1400" dirty="0">
                <a:solidFill>
                  <a:schemeClr val="tx2"/>
                </a:solidFill>
                <a:latin typeface="Calibri" panose="020F0502020204030204" pitchFamily="34" charset="0"/>
              </a:rPr>
              <a:t>7. Communication</a:t>
            </a:r>
          </a:p>
          <a:p>
            <a:pPr lvl="1" algn="l">
              <a:lnSpc>
                <a:spcPct val="120000"/>
              </a:lnSpc>
            </a:pPr>
            <a:r>
              <a:rPr lang="fr-FR" altLang="fr-FR" sz="1400" dirty="0">
                <a:solidFill>
                  <a:schemeClr val="tx2"/>
                </a:solidFill>
                <a:latin typeface="Calibri" panose="020F0502020204030204" pitchFamily="34" charset="0"/>
              </a:rPr>
              <a:t>8. Suivi du projet et de ses principaux indicateurs</a:t>
            </a:r>
          </a:p>
          <a:p>
            <a:pPr lvl="1" algn="l">
              <a:lnSpc>
                <a:spcPct val="120000"/>
              </a:lnSpc>
            </a:pPr>
            <a:r>
              <a:rPr lang="fr-FR" altLang="fr-FR" sz="1400" dirty="0">
                <a:solidFill>
                  <a:schemeClr val="tx2"/>
                </a:solidFill>
                <a:latin typeface="Calibri" panose="020F0502020204030204" pitchFamily="34" charset="0"/>
              </a:rPr>
              <a:t>9. Bilan en fin de projet </a:t>
            </a:r>
          </a:p>
        </p:txBody>
      </p:sp>
      <p:sp>
        <p:nvSpPr>
          <p:cNvPr id="69640" name="Line 48"/>
          <p:cNvSpPr>
            <a:spLocks noChangeShapeType="1"/>
          </p:cNvSpPr>
          <p:nvPr/>
        </p:nvSpPr>
        <p:spPr bwMode="auto">
          <a:xfrm flipH="1">
            <a:off x="3454400" y="3086100"/>
            <a:ext cx="977900" cy="279400"/>
          </a:xfrm>
          <a:prstGeom prst="line">
            <a:avLst/>
          </a:prstGeom>
          <a:noFill/>
          <a:ln w="9525">
            <a:solidFill>
              <a:schemeClr val="bg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fr-FR" dirty="0">
              <a:latin typeface="Calibri" panose="020F0502020204030204" pitchFamily="34" charset="0"/>
            </a:endParaRPr>
          </a:p>
        </p:txBody>
      </p:sp>
      <p:pic>
        <p:nvPicPr>
          <p:cNvPr id="69740" name="Picture 108" descr="C:\Users\BertrandS\Dropbox\Jeux\00. CONCEPTION DES JEUX\photos\Bureautique\pile de classeur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5200" y="2299019"/>
            <a:ext cx="2489200" cy="268583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p:cNvSpPr>
            <a:spLocks noGrp="1" noChangeArrowheads="1"/>
          </p:cNvSpPr>
          <p:nvPr>
            <p:ph type="title"/>
          </p:nvPr>
        </p:nvSpPr>
        <p:spPr>
          <a:xfrm>
            <a:off x="419100" y="254000"/>
            <a:ext cx="8318500" cy="762000"/>
          </a:xfrm>
        </p:spPr>
        <p:txBody>
          <a:bodyPr/>
          <a:lstStyle/>
          <a:p>
            <a:pPr>
              <a:defRPr/>
            </a:pPr>
            <a:r>
              <a:rPr lang="fr-FR"/>
              <a:t>En conclusion : les conditions de réussite</a:t>
            </a:r>
          </a:p>
        </p:txBody>
      </p:sp>
      <p:sp>
        <p:nvSpPr>
          <p:cNvPr id="87043" name="Rectangle 3"/>
          <p:cNvSpPr>
            <a:spLocks noGrp="1" noChangeArrowheads="1"/>
          </p:cNvSpPr>
          <p:nvPr>
            <p:ph type="body" idx="1"/>
          </p:nvPr>
        </p:nvSpPr>
        <p:spPr>
          <a:xfrm>
            <a:off x="457200" y="1577975"/>
            <a:ext cx="8280400" cy="3654425"/>
          </a:xfrm>
        </p:spPr>
        <p:txBody>
          <a:bodyPr/>
          <a:lstStyle/>
          <a:p>
            <a:pPr>
              <a:lnSpc>
                <a:spcPct val="120000"/>
              </a:lnSpc>
              <a:buFontTx/>
              <a:buNone/>
            </a:pPr>
            <a:r>
              <a:rPr lang="fr-FR" altLang="fr-FR"/>
              <a:t>Six conditions pour un management de projet réussi :</a:t>
            </a:r>
          </a:p>
          <a:p>
            <a:pPr lvl="1">
              <a:lnSpc>
                <a:spcPct val="120000"/>
              </a:lnSpc>
              <a:buFontTx/>
              <a:buNone/>
            </a:pPr>
            <a:r>
              <a:rPr lang="fr-FR" altLang="fr-FR"/>
              <a:t>1. Les objectifs du projet sont bien définis.</a:t>
            </a:r>
          </a:p>
          <a:p>
            <a:pPr lvl="1">
              <a:lnSpc>
                <a:spcPct val="120000"/>
              </a:lnSpc>
              <a:buFontTx/>
              <a:buNone/>
            </a:pPr>
            <a:r>
              <a:rPr lang="fr-FR" altLang="fr-FR"/>
              <a:t>2. La direction s'implique, soutient le projet et suit son avancement.</a:t>
            </a:r>
          </a:p>
          <a:p>
            <a:pPr lvl="1">
              <a:lnSpc>
                <a:spcPct val="120000"/>
              </a:lnSpc>
              <a:buFontTx/>
              <a:buNone/>
            </a:pPr>
            <a:r>
              <a:rPr lang="fr-FR" altLang="fr-FR"/>
              <a:t>3. Les rôles et les responsabilités sont bien définis et bien compris.</a:t>
            </a:r>
          </a:p>
          <a:p>
            <a:pPr lvl="1">
              <a:lnSpc>
                <a:spcPct val="120000"/>
              </a:lnSpc>
              <a:buFontTx/>
              <a:buNone/>
            </a:pPr>
            <a:r>
              <a:rPr lang="fr-FR" altLang="fr-FR"/>
              <a:t>4. Les moyens sont suffisants.</a:t>
            </a:r>
          </a:p>
          <a:p>
            <a:pPr lvl="1">
              <a:lnSpc>
                <a:spcPct val="120000"/>
              </a:lnSpc>
              <a:buFontTx/>
              <a:buNone/>
            </a:pPr>
            <a:r>
              <a:rPr lang="fr-FR" altLang="fr-FR"/>
              <a:t>5. Le chef de projet a du pouvoir et entretient de bonnes relations avec les différents services de l'entreprise.</a:t>
            </a:r>
          </a:p>
          <a:p>
            <a:pPr lvl="1">
              <a:lnSpc>
                <a:spcPct val="120000"/>
              </a:lnSpc>
              <a:buFontTx/>
              <a:buNone/>
            </a:pPr>
            <a:r>
              <a:rPr lang="fr-FR" altLang="fr-FR"/>
              <a:t>6. L'équipe projet est composée de personnes compétentes qui disposent du temps nécessaire à leur mission.</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2"/>
          <p:cNvSpPr>
            <a:spLocks noGrp="1" noChangeArrowheads="1"/>
          </p:cNvSpPr>
          <p:nvPr>
            <p:ph type="title"/>
          </p:nvPr>
        </p:nvSpPr>
        <p:spPr/>
        <p:txBody>
          <a:bodyPr/>
          <a:lstStyle/>
          <a:p>
            <a:pPr>
              <a:defRPr/>
            </a:pPr>
            <a:r>
              <a:rPr lang="fr-FR" dirty="0"/>
              <a:t>Bibliographie</a:t>
            </a:r>
          </a:p>
        </p:txBody>
      </p:sp>
      <p:sp>
        <p:nvSpPr>
          <p:cNvPr id="88067" name="Text Box 3"/>
          <p:cNvSpPr>
            <a:spLocks noGrp="1" noChangeArrowheads="1"/>
          </p:cNvSpPr>
          <p:nvPr>
            <p:ph type="body" idx="1"/>
          </p:nvPr>
        </p:nvSpPr>
        <p:spPr>
          <a:xfrm>
            <a:off x="1258888" y="1412776"/>
            <a:ext cx="6948487" cy="4935637"/>
          </a:xfrm>
          <a:noFill/>
        </p:spPr>
        <p:txBody>
          <a:bodyPr/>
          <a:lstStyle/>
          <a:p>
            <a:r>
              <a:rPr lang="fr-FR" altLang="fr-FR" sz="1600" dirty="0">
                <a:solidFill>
                  <a:schemeClr val="tx1"/>
                </a:solidFill>
              </a:rPr>
              <a:t>Gestion de projet en action </a:t>
            </a:r>
          </a:p>
          <a:p>
            <a:pPr lvl="1"/>
            <a:r>
              <a:rPr lang="fr-FR" altLang="fr-FR" sz="1600" dirty="0">
                <a:solidFill>
                  <a:schemeClr val="tx1"/>
                </a:solidFill>
              </a:rPr>
              <a:t>Robert </a:t>
            </a:r>
            <a:r>
              <a:rPr lang="fr-FR" altLang="fr-FR" sz="1600" dirty="0" err="1">
                <a:solidFill>
                  <a:schemeClr val="tx1"/>
                </a:solidFill>
              </a:rPr>
              <a:t>Buttrick</a:t>
            </a:r>
            <a:r>
              <a:rPr lang="fr-FR" altLang="fr-FR" sz="1600" dirty="0">
                <a:solidFill>
                  <a:schemeClr val="tx1"/>
                </a:solidFill>
              </a:rPr>
              <a:t> - Village Mondial – 2002</a:t>
            </a:r>
          </a:p>
          <a:p>
            <a:pPr lvl="2"/>
            <a:r>
              <a:rPr lang="fr-FR" altLang="fr-FR" sz="1050" dirty="0"/>
              <a:t>Un livre très complet et agréable à lire sur le management de projet.</a:t>
            </a:r>
          </a:p>
          <a:p>
            <a:pPr>
              <a:lnSpc>
                <a:spcPct val="110000"/>
              </a:lnSpc>
            </a:pPr>
            <a:r>
              <a:rPr lang="fr-FR" altLang="fr-FR" sz="1600" dirty="0">
                <a:solidFill>
                  <a:schemeClr val="tx1"/>
                </a:solidFill>
              </a:rPr>
              <a:t>De la gestion de Projet au Management par projet</a:t>
            </a:r>
          </a:p>
          <a:p>
            <a:pPr lvl="1">
              <a:lnSpc>
                <a:spcPct val="110000"/>
              </a:lnSpc>
            </a:pPr>
            <a:r>
              <a:rPr lang="fr-FR" altLang="fr-FR" sz="1600" dirty="0">
                <a:solidFill>
                  <a:schemeClr val="tx1"/>
                </a:solidFill>
              </a:rPr>
              <a:t>M. Joly et J- L. Muller - AFNOR 1994</a:t>
            </a:r>
          </a:p>
          <a:p>
            <a:pPr>
              <a:lnSpc>
                <a:spcPct val="110000"/>
              </a:lnSpc>
            </a:pPr>
            <a:r>
              <a:rPr lang="fr-FR" altLang="fr-FR" sz="1600" dirty="0">
                <a:solidFill>
                  <a:schemeClr val="tx1"/>
                </a:solidFill>
              </a:rPr>
              <a:t>L'auto qui n'existait pas.</a:t>
            </a:r>
            <a:endParaRPr lang="fr-FR" altLang="fr-FR" sz="1800" dirty="0">
              <a:solidFill>
                <a:schemeClr val="tx1"/>
              </a:solidFill>
            </a:endParaRPr>
          </a:p>
          <a:p>
            <a:pPr lvl="1">
              <a:lnSpc>
                <a:spcPct val="110000"/>
              </a:lnSpc>
            </a:pPr>
            <a:r>
              <a:rPr lang="fr-FR" altLang="fr-FR" sz="1600" dirty="0">
                <a:solidFill>
                  <a:schemeClr val="tx1"/>
                </a:solidFill>
              </a:rPr>
              <a:t>C. </a:t>
            </a:r>
            <a:r>
              <a:rPr lang="fr-FR" altLang="fr-FR" sz="1600" dirty="0" err="1">
                <a:solidFill>
                  <a:schemeClr val="tx1"/>
                </a:solidFill>
              </a:rPr>
              <a:t>Midler</a:t>
            </a:r>
            <a:r>
              <a:rPr lang="fr-FR" altLang="fr-FR" sz="1600" dirty="0">
                <a:solidFill>
                  <a:schemeClr val="tx1"/>
                </a:solidFill>
              </a:rPr>
              <a:t> - </a:t>
            </a:r>
            <a:r>
              <a:rPr lang="fr-FR" altLang="fr-FR" sz="1600" dirty="0" err="1">
                <a:solidFill>
                  <a:schemeClr val="tx1"/>
                </a:solidFill>
              </a:rPr>
              <a:t>InterEditions</a:t>
            </a:r>
            <a:r>
              <a:rPr lang="fr-FR" altLang="fr-FR" sz="1600" dirty="0">
                <a:solidFill>
                  <a:schemeClr val="tx1"/>
                </a:solidFill>
              </a:rPr>
              <a:t> - 1993.</a:t>
            </a:r>
          </a:p>
          <a:p>
            <a:pPr>
              <a:lnSpc>
                <a:spcPct val="110000"/>
              </a:lnSpc>
            </a:pPr>
            <a:r>
              <a:rPr lang="fr-FR" altLang="fr-FR" sz="1600" dirty="0">
                <a:solidFill>
                  <a:schemeClr val="tx1"/>
                </a:solidFill>
              </a:rPr>
              <a:t>Conduire une équipe projet</a:t>
            </a:r>
          </a:p>
          <a:p>
            <a:pPr lvl="1">
              <a:lnSpc>
                <a:spcPct val="110000"/>
              </a:lnSpc>
            </a:pPr>
            <a:r>
              <a:rPr lang="fr-FR" altLang="fr-FR" sz="1600" dirty="0">
                <a:solidFill>
                  <a:schemeClr val="tx1"/>
                </a:solidFill>
              </a:rPr>
              <a:t>H-P </a:t>
            </a:r>
            <a:r>
              <a:rPr lang="fr-FR" altLang="fr-FR" sz="1600" dirty="0" err="1">
                <a:solidFill>
                  <a:schemeClr val="tx1"/>
                </a:solidFill>
              </a:rPr>
              <a:t>Maders</a:t>
            </a:r>
            <a:r>
              <a:rPr lang="fr-FR" altLang="fr-FR" sz="1600" dirty="0">
                <a:solidFill>
                  <a:schemeClr val="tx1"/>
                </a:solidFill>
              </a:rPr>
              <a:t> - Les Editions d’Organisation - 2000</a:t>
            </a:r>
          </a:p>
          <a:p>
            <a:pPr>
              <a:lnSpc>
                <a:spcPct val="110000"/>
              </a:lnSpc>
            </a:pPr>
            <a:r>
              <a:rPr lang="fr-FR" altLang="fr-FR" sz="1600" dirty="0">
                <a:solidFill>
                  <a:schemeClr val="tx1"/>
                </a:solidFill>
              </a:rPr>
              <a:t>Management de projet - Un référentiel de connaissances</a:t>
            </a:r>
            <a:endParaRPr lang="fr-FR" altLang="fr-FR" sz="1800" dirty="0">
              <a:solidFill>
                <a:schemeClr val="tx1"/>
              </a:solidFill>
            </a:endParaRPr>
          </a:p>
          <a:p>
            <a:pPr lvl="1">
              <a:lnSpc>
                <a:spcPct val="110000"/>
              </a:lnSpc>
            </a:pPr>
            <a:r>
              <a:rPr lang="fr-FR" altLang="fr-FR" sz="1600" dirty="0">
                <a:solidFill>
                  <a:schemeClr val="tx1"/>
                </a:solidFill>
              </a:rPr>
              <a:t>Project Management Institute - AFNOR - 2001</a:t>
            </a:r>
            <a:endParaRPr lang="fr-FR" altLang="fr-FR" sz="1400" dirty="0">
              <a:solidFill>
                <a:schemeClr val="tx1"/>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2" name="Text Box 11"/>
          <p:cNvSpPr txBox="1">
            <a:spLocks noChangeArrowheads="1"/>
          </p:cNvSpPr>
          <p:nvPr/>
        </p:nvSpPr>
        <p:spPr bwMode="auto">
          <a:xfrm>
            <a:off x="352871" y="4602261"/>
            <a:ext cx="19240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600" dirty="0">
                <a:latin typeface="Calibri" panose="020F0502020204030204" pitchFamily="34" charset="0"/>
              </a:rPr>
              <a:t>Augmenter les parts de marché</a:t>
            </a:r>
          </a:p>
        </p:txBody>
      </p:sp>
      <p:sp>
        <p:nvSpPr>
          <p:cNvPr id="4103" name="Text Box 13"/>
          <p:cNvSpPr txBox="1">
            <a:spLocks noChangeArrowheads="1"/>
          </p:cNvSpPr>
          <p:nvPr/>
        </p:nvSpPr>
        <p:spPr bwMode="auto">
          <a:xfrm>
            <a:off x="2887098" y="4602261"/>
            <a:ext cx="19240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600" dirty="0">
                <a:latin typeface="Calibri" panose="020F0502020204030204" pitchFamily="34" charset="0"/>
              </a:rPr>
              <a:t>Augmenter la marge bénéficiaire</a:t>
            </a:r>
          </a:p>
        </p:txBody>
      </p:sp>
      <p:sp>
        <p:nvSpPr>
          <p:cNvPr id="4104" name="Text Box 14"/>
          <p:cNvSpPr txBox="1">
            <a:spLocks noChangeArrowheads="1"/>
          </p:cNvSpPr>
          <p:nvPr/>
        </p:nvSpPr>
        <p:spPr bwMode="auto">
          <a:xfrm>
            <a:off x="5092858" y="4556224"/>
            <a:ext cx="200025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600" dirty="0">
                <a:latin typeface="Calibri" panose="020F0502020204030204" pitchFamily="34" charset="0"/>
              </a:rPr>
              <a:t>Se renforcer sur le segment de marché des adolescents</a:t>
            </a:r>
          </a:p>
        </p:txBody>
      </p:sp>
      <p:sp>
        <p:nvSpPr>
          <p:cNvPr id="4105" name="Text Box 15"/>
          <p:cNvSpPr txBox="1">
            <a:spLocks noChangeArrowheads="1"/>
          </p:cNvSpPr>
          <p:nvPr/>
        </p:nvSpPr>
        <p:spPr bwMode="auto">
          <a:xfrm>
            <a:off x="7236296" y="4619724"/>
            <a:ext cx="184785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accent2"/>
                </a:solidFill>
                <a:latin typeface="Arial" charset="0"/>
              </a:defRPr>
            </a:lvl1pPr>
            <a:lvl2pPr marL="742950" indent="-285750">
              <a:defRPr>
                <a:solidFill>
                  <a:schemeClr val="accent2"/>
                </a:solidFill>
                <a:latin typeface="Arial" charset="0"/>
              </a:defRPr>
            </a:lvl2pPr>
            <a:lvl3pPr marL="1143000" indent="-228600">
              <a:defRPr>
                <a:solidFill>
                  <a:schemeClr val="accent2"/>
                </a:solidFill>
                <a:latin typeface="Arial" charset="0"/>
              </a:defRPr>
            </a:lvl3pPr>
            <a:lvl4pPr marL="1600200" indent="-228600">
              <a:defRPr>
                <a:solidFill>
                  <a:schemeClr val="accent2"/>
                </a:solidFill>
                <a:latin typeface="Arial" charset="0"/>
              </a:defRPr>
            </a:lvl4pPr>
            <a:lvl5pPr marL="2057400" indent="-228600">
              <a:defRPr>
                <a:solidFill>
                  <a:schemeClr val="accent2"/>
                </a:solidFill>
                <a:latin typeface="Arial" charset="0"/>
              </a:defRPr>
            </a:lvl5pPr>
            <a:lvl6pPr marL="2514600" indent="-228600" algn="ctr" eaLnBrk="0" fontAlgn="base" hangingPunct="0">
              <a:spcBef>
                <a:spcPct val="0"/>
              </a:spcBef>
              <a:spcAft>
                <a:spcPct val="0"/>
              </a:spcAft>
              <a:defRPr>
                <a:solidFill>
                  <a:schemeClr val="accent2"/>
                </a:solidFill>
                <a:latin typeface="Arial" charset="0"/>
              </a:defRPr>
            </a:lvl6pPr>
            <a:lvl7pPr marL="2971800" indent="-228600" algn="ctr" eaLnBrk="0" fontAlgn="base" hangingPunct="0">
              <a:spcBef>
                <a:spcPct val="0"/>
              </a:spcBef>
              <a:spcAft>
                <a:spcPct val="0"/>
              </a:spcAft>
              <a:defRPr>
                <a:solidFill>
                  <a:schemeClr val="accent2"/>
                </a:solidFill>
                <a:latin typeface="Arial" charset="0"/>
              </a:defRPr>
            </a:lvl7pPr>
            <a:lvl8pPr marL="3429000" indent="-228600" algn="ctr" eaLnBrk="0" fontAlgn="base" hangingPunct="0">
              <a:spcBef>
                <a:spcPct val="0"/>
              </a:spcBef>
              <a:spcAft>
                <a:spcPct val="0"/>
              </a:spcAft>
              <a:defRPr>
                <a:solidFill>
                  <a:schemeClr val="accent2"/>
                </a:solidFill>
                <a:latin typeface="Arial" charset="0"/>
              </a:defRPr>
            </a:lvl8pPr>
            <a:lvl9pPr marL="3886200" indent="-228600" algn="ctr" eaLnBrk="0" fontAlgn="base" hangingPunct="0">
              <a:spcBef>
                <a:spcPct val="0"/>
              </a:spcBef>
              <a:spcAft>
                <a:spcPct val="0"/>
              </a:spcAft>
              <a:defRPr>
                <a:solidFill>
                  <a:schemeClr val="accent2"/>
                </a:solidFill>
                <a:latin typeface="Arial" charset="0"/>
              </a:defRPr>
            </a:lvl9pPr>
          </a:lstStyle>
          <a:p>
            <a:r>
              <a:rPr lang="fr-FR" altLang="fr-FR" sz="1600" dirty="0">
                <a:latin typeface="Calibri" panose="020F0502020204030204" pitchFamily="34" charset="0"/>
              </a:rPr>
              <a:t>Pénétrer le circuit des magasins de discount</a:t>
            </a:r>
          </a:p>
        </p:txBody>
      </p:sp>
      <p:sp>
        <p:nvSpPr>
          <p:cNvPr id="32786" name="Rectangle 18"/>
          <p:cNvSpPr>
            <a:spLocks noGrp="1" noChangeArrowheads="1"/>
          </p:cNvSpPr>
          <p:nvPr>
            <p:ph type="title"/>
          </p:nvPr>
        </p:nvSpPr>
        <p:spPr>
          <a:xfrm>
            <a:off x="1981200" y="241300"/>
            <a:ext cx="5346700" cy="533400"/>
          </a:xfrm>
        </p:spPr>
        <p:txBody>
          <a:bodyPr/>
          <a:lstStyle/>
          <a:p>
            <a:pPr>
              <a:defRPr/>
            </a:pPr>
            <a:r>
              <a:rPr lang="fr-FR"/>
              <a:t>L'étude d'opportunité</a:t>
            </a:r>
          </a:p>
        </p:txBody>
      </p:sp>
      <p:sp>
        <p:nvSpPr>
          <p:cNvPr id="4107" name="Rectangle 19"/>
          <p:cNvSpPr>
            <a:spLocks noGrp="1" noChangeArrowheads="1"/>
          </p:cNvSpPr>
          <p:nvPr>
            <p:ph type="body" idx="1"/>
          </p:nvPr>
        </p:nvSpPr>
        <p:spPr>
          <a:xfrm>
            <a:off x="2184400" y="1846113"/>
            <a:ext cx="5194300" cy="479425"/>
          </a:xfrm>
          <a:noFill/>
        </p:spPr>
        <p:txBody>
          <a:bodyPr/>
          <a:lstStyle/>
          <a:p>
            <a:pPr algn="ctr">
              <a:buFontTx/>
              <a:buNone/>
            </a:pPr>
            <a:r>
              <a:rPr lang="fr-FR" altLang="fr-FR"/>
              <a:t>Quels sont les objectifs du projet ?</a:t>
            </a:r>
          </a:p>
        </p:txBody>
      </p:sp>
      <p:pic>
        <p:nvPicPr>
          <p:cNvPr id="4158" name="Picture 62" descr="C:\Users\BertrandS\Downloads\iStock_000032006532_Medium.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5093" b="19916"/>
          <a:stretch/>
        </p:blipFill>
        <p:spPr bwMode="auto">
          <a:xfrm>
            <a:off x="14249" y="3067466"/>
            <a:ext cx="2601294" cy="1463040"/>
          </a:xfrm>
          <a:prstGeom prst="rect">
            <a:avLst/>
          </a:prstGeom>
          <a:noFill/>
          <a:extLst>
            <a:ext uri="{909E8E84-426E-40DD-AFC4-6F175D3DCCD1}">
              <a14:hiddenFill xmlns:a14="http://schemas.microsoft.com/office/drawing/2010/main">
                <a:solidFill>
                  <a:srgbClr val="FFFFFF"/>
                </a:solidFill>
              </a14:hiddenFill>
            </a:ext>
          </a:extLst>
        </p:spPr>
      </p:pic>
      <p:pic>
        <p:nvPicPr>
          <p:cNvPr id="4159" name="Picture 63" descr="C:\Users\BertrandS\Downloads\iStock_000011422515_Medium.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40626" y="3187031"/>
            <a:ext cx="2016995" cy="1343475"/>
          </a:xfrm>
          <a:prstGeom prst="rect">
            <a:avLst/>
          </a:prstGeom>
          <a:noFill/>
          <a:extLst>
            <a:ext uri="{909E8E84-426E-40DD-AFC4-6F175D3DCCD1}">
              <a14:hiddenFill xmlns:a14="http://schemas.microsoft.com/office/drawing/2010/main">
                <a:solidFill>
                  <a:srgbClr val="FFFFFF"/>
                </a:solidFill>
              </a14:hiddenFill>
            </a:ext>
          </a:extLst>
        </p:spPr>
      </p:pic>
      <p:pic>
        <p:nvPicPr>
          <p:cNvPr id="4160" name="Picture 64" descr="C:\Users\BertrandS\Downloads\iStock_000016824894_Medium.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82704" y="3189406"/>
            <a:ext cx="2020559" cy="1341100"/>
          </a:xfrm>
          <a:prstGeom prst="rect">
            <a:avLst/>
          </a:prstGeom>
          <a:noFill/>
          <a:extLst>
            <a:ext uri="{909E8E84-426E-40DD-AFC4-6F175D3DCCD1}">
              <a14:hiddenFill xmlns:a14="http://schemas.microsoft.com/office/drawing/2010/main">
                <a:solidFill>
                  <a:srgbClr val="FFFFFF"/>
                </a:solidFill>
              </a14:hiddenFill>
            </a:ext>
          </a:extLst>
        </p:spPr>
      </p:pic>
      <p:pic>
        <p:nvPicPr>
          <p:cNvPr id="4161" name="Picture 65" descr="C:\Users\BertrandS\Downloads\iStock_000025861355_Medium.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306146" y="2944706"/>
            <a:ext cx="1708150" cy="1585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theme/theme1.xml><?xml version="1.0" encoding="utf-8"?>
<a:theme xmlns:a="http://schemas.openxmlformats.org/drawingml/2006/main" name="Classique">
  <a:themeElements>
    <a:clrScheme name="Classiqu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Classiqu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99"/>
        </a:solidFill>
        <a:ln w="9525" cap="flat" cmpd="sng" algn="ctr">
          <a:solidFill>
            <a:schemeClr val="tx2"/>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fr-FR" sz="1800" b="0" i="0" u="none" strike="noStrike" cap="none" normalizeH="0" baseline="0" smtClean="0">
            <a:ln>
              <a:noFill/>
            </a:ln>
            <a:solidFill>
              <a:schemeClr val="accent2"/>
            </a:solidFill>
            <a:effectLst/>
            <a:latin typeface="Arial" pitchFamily="34" charset="0"/>
          </a:defRPr>
        </a:defPPr>
      </a:lstStyle>
    </a:spDef>
    <a:lnDef>
      <a:spPr bwMode="auto">
        <a:xfrm>
          <a:off x="0" y="0"/>
          <a:ext cx="1" cy="1"/>
        </a:xfrm>
        <a:custGeom>
          <a:avLst/>
          <a:gdLst/>
          <a:ahLst/>
          <a:cxnLst/>
          <a:rect l="0" t="0" r="0" b="0"/>
          <a:pathLst/>
        </a:custGeom>
        <a:solidFill>
          <a:srgbClr val="FFFF99"/>
        </a:solidFill>
        <a:ln w="9525" cap="flat" cmpd="sng" algn="ctr">
          <a:solidFill>
            <a:schemeClr val="tx2"/>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fr-FR" sz="1800" b="0" i="0" u="none" strike="noStrike" cap="none" normalizeH="0" baseline="0" smtClean="0">
            <a:ln>
              <a:noFill/>
            </a:ln>
            <a:solidFill>
              <a:schemeClr val="accent2"/>
            </a:solidFill>
            <a:effectLst/>
            <a:latin typeface="Arial" pitchFamily="34" charset="0"/>
          </a:defRPr>
        </a:defPPr>
      </a:lstStyle>
    </a:lnDef>
  </a:objectDefaults>
  <a:extraClrSchemeLst>
    <a:extraClrScheme>
      <a:clrScheme name="Classiqu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lassiqu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lassiqu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lassiqu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lassiqu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lassiqu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lassiqu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hème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C:\MODÈLES\CLASSI~1.POT</Template>
  <TotalTime>4046</TotalTime>
  <Words>9904</Words>
  <Application>Microsoft Office PowerPoint</Application>
  <PresentationFormat>Affichage à l'écran (4:3)</PresentationFormat>
  <Paragraphs>1737</Paragraphs>
  <Slides>86</Slides>
  <Notes>86</Notes>
  <HiddenSlides>0</HiddenSlides>
  <MMClips>0</MMClips>
  <ScaleCrop>false</ScaleCrop>
  <HeadingPairs>
    <vt:vector size="8" baseType="variant">
      <vt:variant>
        <vt:lpstr>Polices utilisées</vt:lpstr>
      </vt:variant>
      <vt:variant>
        <vt:i4>6</vt:i4>
      </vt:variant>
      <vt:variant>
        <vt:lpstr>Thème</vt:lpstr>
      </vt:variant>
      <vt:variant>
        <vt:i4>1</vt:i4>
      </vt:variant>
      <vt:variant>
        <vt:lpstr>Serveurs OLE incorporés</vt:lpstr>
      </vt:variant>
      <vt:variant>
        <vt:i4>2</vt:i4>
      </vt:variant>
      <vt:variant>
        <vt:lpstr>Titres des diapositives</vt:lpstr>
      </vt:variant>
      <vt:variant>
        <vt:i4>86</vt:i4>
      </vt:variant>
    </vt:vector>
  </HeadingPairs>
  <TitlesOfParts>
    <vt:vector size="95" baseType="lpstr">
      <vt:lpstr>Arial</vt:lpstr>
      <vt:lpstr>Bradley Hand ITC</vt:lpstr>
      <vt:lpstr>Calibri</vt:lpstr>
      <vt:lpstr>DIN-Black</vt:lpstr>
      <vt:lpstr>DIN-Regular</vt:lpstr>
      <vt:lpstr>Times New Roman</vt:lpstr>
      <vt:lpstr>Classique</vt:lpstr>
      <vt:lpstr>Photo Editor Photo</vt:lpstr>
      <vt:lpstr>Image Photo Editor</vt:lpstr>
      <vt:lpstr>Présentation PowerPoint</vt:lpstr>
      <vt:lpstr>Présentation PowerPoint</vt:lpstr>
      <vt:lpstr>Présentation PowerPoint</vt:lpstr>
      <vt:lpstr>Sommaire</vt:lpstr>
      <vt:lpstr>Introduction</vt:lpstr>
      <vt:lpstr>Qu'est-ce qu'un projet ?</vt:lpstr>
      <vt:lpstr>1. Connaissance des besoins du client</vt:lpstr>
      <vt:lpstr>L'étude d'opportunité</vt:lpstr>
      <vt:lpstr>L'étude d'opportunité</vt:lpstr>
      <vt:lpstr>Le cahier des charges fonctionnel</vt:lpstr>
      <vt:lpstr>Les conditions d'utilisation</vt:lpstr>
      <vt:lpstr>Le choix de la solution</vt:lpstr>
      <vt:lpstr>Définition des objectifs chiffrés</vt:lpstr>
      <vt:lpstr>2. Contenu du projet</vt:lpstr>
      <vt:lpstr>Contenu du projet</vt:lpstr>
      <vt:lpstr>Structure de Découpage du Projet</vt:lpstr>
      <vt:lpstr>Construction de la structure de découpage</vt:lpstr>
      <vt:lpstr>Les livrables</vt:lpstr>
      <vt:lpstr>La maîtrise des modifications de contenu</vt:lpstr>
      <vt:lpstr>3. Gestion des délais et des coûts</vt:lpstr>
      <vt:lpstr>Calcul de la durée du projet</vt:lpstr>
      <vt:lpstr>Construction du réseau PERT</vt:lpstr>
      <vt:lpstr>Les dates de début / fin  au plus tôt (DTO/FTO) et au plus tard (DTA/FTA)</vt:lpstr>
      <vt:lpstr>Le chemin critique</vt:lpstr>
      <vt:lpstr>La marge</vt:lpstr>
      <vt:lpstr>Les jalons</vt:lpstr>
      <vt:lpstr>Comment réduire les délais ?</vt:lpstr>
      <vt:lpstr>Les analyses probabilistes</vt:lpstr>
      <vt:lpstr>Le planning de Gantt</vt:lpstr>
      <vt:lpstr>La planification des ressources</vt:lpstr>
      <vt:lpstr>Exercice sur le planning de Gantt</vt:lpstr>
      <vt:lpstr>La prévision du coût du projet</vt:lpstr>
      <vt:lpstr>La relation coûts - délais</vt:lpstr>
      <vt:lpstr>4. Management des risques</vt:lpstr>
      <vt:lpstr>Le management des risques</vt:lpstr>
      <vt:lpstr>Comment identifier les risques ?</vt:lpstr>
      <vt:lpstr>Quantification des risques</vt:lpstr>
      <vt:lpstr>Décisions</vt:lpstr>
      <vt:lpstr>Exemple de dossier d'évaluation des risques</vt:lpstr>
      <vt:lpstr>Exemple de dossier d'évaluation des risques</vt:lpstr>
      <vt:lpstr>5. Soutien de l'ensemble de l'entreprise</vt:lpstr>
      <vt:lpstr>Les parties prenantes</vt:lpstr>
      <vt:lpstr>Tracer le diagramme des relations</vt:lpstr>
      <vt:lpstr>Présentation PowerPoint</vt:lpstr>
      <vt:lpstr>Choix de la structure</vt:lpstr>
      <vt:lpstr>Planifier les échanges d'information </vt:lpstr>
      <vt:lpstr>Le comité de pilotage</vt:lpstr>
      <vt:lpstr>Comment obtenir le soutien de l'entreprise ?</vt:lpstr>
      <vt:lpstr>Définir un plan de communication générale</vt:lpstr>
      <vt:lpstr>6. Partenaires associés au projet</vt:lpstr>
      <vt:lpstr>Schéma traditionnel</vt:lpstr>
      <vt:lpstr>Partenaires associés au projet</vt:lpstr>
      <vt:lpstr>Partenaires associés au projet</vt:lpstr>
      <vt:lpstr>7. Chef de projet compétent</vt:lpstr>
      <vt:lpstr>Le rôle du chef de projet</vt:lpstr>
      <vt:lpstr>Les qualités du chef de projet</vt:lpstr>
      <vt:lpstr>Les styles de management</vt:lpstr>
      <vt:lpstr>8. Une équipe efficace</vt:lpstr>
      <vt:lpstr>La dimension de l'équipe projet</vt:lpstr>
      <vt:lpstr>La composition de l'équipe projet</vt:lpstr>
      <vt:lpstr>Les Membres du groupe comme l’Animateur les voit (Dessin extrait de la revue TW1 Topics)</vt:lpstr>
      <vt:lpstr>Le plateau projet</vt:lpstr>
      <vt:lpstr>Comment motiver l'équipe ?</vt:lpstr>
      <vt:lpstr>Les théories classiques de la motivation</vt:lpstr>
      <vt:lpstr>Les conditions d'une réunion efficace</vt:lpstr>
      <vt:lpstr>9. Suivi du projet</vt:lpstr>
      <vt:lpstr>Suivi du projet</vt:lpstr>
      <vt:lpstr>Suivi des délais</vt:lpstr>
      <vt:lpstr>La courbe en S</vt:lpstr>
      <vt:lpstr>Suivi des coûts et des délais</vt:lpstr>
      <vt:lpstr>Suivi des coûts et des délais</vt:lpstr>
      <vt:lpstr>Les autres indicateurs (liste non exhaustive)</vt:lpstr>
      <vt:lpstr>10. Disponibilité des ressources</vt:lpstr>
      <vt:lpstr>Les causes d'indisponibilité</vt:lpstr>
      <vt:lpstr>La disponibilité des ressources</vt:lpstr>
      <vt:lpstr>11. Résolution de problèmes</vt:lpstr>
      <vt:lpstr>1. Poser le problème</vt:lpstr>
      <vt:lpstr>2. Analyser le problème</vt:lpstr>
      <vt:lpstr>3. Trouver des solutions</vt:lpstr>
      <vt:lpstr>4. Décider</vt:lpstr>
      <vt:lpstr>5. Mettre en œuvre</vt:lpstr>
      <vt:lpstr>12. Capitalisation des connaissances</vt:lpstr>
      <vt:lpstr>La capitalisation des connaissances</vt:lpstr>
      <vt:lpstr>Le Manuel Projet</vt:lpstr>
      <vt:lpstr>En conclusion : les conditions de réussite</vt:lpstr>
      <vt:lpstr>Bibliographie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document</dc:title>
  <dc:creator>SIMON</dc:creator>
  <cp:lastModifiedBy>Guillaume DUMAS</cp:lastModifiedBy>
  <cp:revision>174</cp:revision>
  <dcterms:created xsi:type="dcterms:W3CDTF">2002-12-22T09:53:16Z</dcterms:created>
  <dcterms:modified xsi:type="dcterms:W3CDTF">2025-11-27T08:20:47Z</dcterms:modified>
</cp:coreProperties>
</file>